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1" r:id="rId3"/>
    <p:sldId id="272" r:id="rId4"/>
    <p:sldId id="270" r:id="rId5"/>
    <p:sldId id="278" r:id="rId6"/>
    <p:sldId id="280" r:id="rId7"/>
    <p:sldId id="279" r:id="rId8"/>
    <p:sldId id="269" r:id="rId9"/>
    <p:sldId id="268" r:id="rId10"/>
    <p:sldId id="281" r:id="rId11"/>
    <p:sldId id="282" r:id="rId12"/>
    <p:sldId id="283" r:id="rId13"/>
    <p:sldId id="284" r:id="rId14"/>
    <p:sldId id="285" r:id="rId15"/>
    <p:sldId id="286" r:id="rId16"/>
    <p:sldId id="287" r:id="rId17"/>
    <p:sldId id="288"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7"/>
    <p:restoredTop sz="77953"/>
  </p:normalViewPr>
  <p:slideViewPr>
    <p:cSldViewPr snapToGrid="0">
      <p:cViewPr varScale="1">
        <p:scale>
          <a:sx n="78" d="100"/>
          <a:sy n="78" d="100"/>
        </p:scale>
        <p:origin x="7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C8C2E-0A84-DB4A-9DDF-03075490719B}" type="datetimeFigureOut">
              <a:rPr lang="en-US" smtClean="0"/>
              <a:t>11/24/2023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0786C-8A3B-824C-B3C0-5FAD037B8F7A}" type="slidenum">
              <a:rPr lang="en-US" smtClean="0"/>
              <a:t>‹#›</a:t>
            </a:fld>
            <a:endParaRPr lang="en-US"/>
          </a:p>
        </p:txBody>
      </p:sp>
    </p:spTree>
    <p:extLst>
      <p:ext uri="{BB962C8B-B14F-4D97-AF65-F5344CB8AC3E}">
        <p14:creationId xmlns:p14="http://schemas.microsoft.com/office/powerpoint/2010/main" val="361598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Babylonian_captivity" TargetMode="External"/><Relationship Id="rId3" Type="http://schemas.openxmlformats.org/officeDocument/2006/relationships/hyperlink" Target="https://en.wikipedia.org/wiki/Nabonidus" TargetMode="External"/><Relationship Id="rId7" Type="http://schemas.openxmlformats.org/officeDocument/2006/relationships/hyperlink" Target="https://en.wikipedia.org/wiki/Jew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Cyrus_the_Great#cite_note-Pritchard-133" TargetMode="External"/><Relationship Id="rId5" Type="http://schemas.openxmlformats.org/officeDocument/2006/relationships/hyperlink" Target="https://en.wikipedia.org/wiki/Repatriation" TargetMode="External"/><Relationship Id="rId4" Type="http://schemas.openxmlformats.org/officeDocument/2006/relationships/hyperlink" Target="https://en.wikipedia.org/wiki/Marduk" TargetMode="External"/><Relationship Id="rId9" Type="http://schemas.openxmlformats.org/officeDocument/2006/relationships/hyperlink" Target="https://en.wikipedia.org/wiki/Cyrus_the_Great#cite_note-134"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Achaemenid_Empire" TargetMode="External"/><Relationship Id="rId13" Type="http://schemas.openxmlformats.org/officeDocument/2006/relationships/hyperlink" Target="https://en.wikipedia.org/wiki/Mesopotamia" TargetMode="External"/><Relationship Id="rId18" Type="http://schemas.openxmlformats.org/officeDocument/2006/relationships/hyperlink" Target="https://en.wikipedia.org/wiki/Neo-Babylonian_Empire" TargetMode="External"/><Relationship Id="rId3" Type="http://schemas.openxmlformats.org/officeDocument/2006/relationships/hyperlink" Target="https://en.wikipedia.org/wiki/Persian_language" TargetMode="External"/><Relationship Id="rId7" Type="http://schemas.openxmlformats.org/officeDocument/2006/relationships/hyperlink" Target="https://en.wikipedia.org/wiki/Persia" TargetMode="External"/><Relationship Id="rId12" Type="http://schemas.openxmlformats.org/officeDocument/2006/relationships/hyperlink" Target="https://en.wikipedia.org/wiki/Babylon" TargetMode="External"/><Relationship Id="rId17" Type="http://schemas.openxmlformats.org/officeDocument/2006/relationships/hyperlink" Target="https://en.wikipedia.org/wiki/Babylon#Persian_conquest" TargetMode="External"/><Relationship Id="rId2" Type="http://schemas.openxmlformats.org/officeDocument/2006/relationships/slide" Target="../slides/slide11.xml"/><Relationship Id="rId16" Type="http://schemas.openxmlformats.org/officeDocument/2006/relationships/hyperlink" Target="https://en.wikipedia.org/wiki/Foundation_deposit" TargetMode="External"/><Relationship Id="rId1" Type="http://schemas.openxmlformats.org/officeDocument/2006/relationships/notesMaster" Target="../notesMasters/notesMaster1.xml"/><Relationship Id="rId6" Type="http://schemas.openxmlformats.org/officeDocument/2006/relationships/hyperlink" Target="https://en.wikipedia.org/wiki/Cuneiform_script" TargetMode="External"/><Relationship Id="rId11" Type="http://schemas.openxmlformats.org/officeDocument/2006/relationships/hyperlink" Target="https://en.wikipedia.org/wiki/Cyrus_Cylinder#cite_note-Kuhrt-2007a-3" TargetMode="External"/><Relationship Id="rId5" Type="http://schemas.openxmlformats.org/officeDocument/2006/relationships/hyperlink" Target="https://en.wikipedia.org/wiki/Akkadian_language" TargetMode="External"/><Relationship Id="rId15" Type="http://schemas.openxmlformats.org/officeDocument/2006/relationships/hyperlink" Target="https://en.wikipedia.org/wiki/British_Museum" TargetMode="External"/><Relationship Id="rId10" Type="http://schemas.openxmlformats.org/officeDocument/2006/relationships/hyperlink" Target="https://en.wikipedia.org/wiki/Cyrus_Cylinder#cite_note-Dandamayev-Cylinder-2" TargetMode="External"/><Relationship Id="rId4" Type="http://schemas.openxmlformats.org/officeDocument/2006/relationships/hyperlink" Target="https://en.wikipedia.org/wiki/Romanization_of_Persian" TargetMode="External"/><Relationship Id="rId9" Type="http://schemas.openxmlformats.org/officeDocument/2006/relationships/hyperlink" Target="https://en.wikipedia.org/wiki/Cyrus_the_Great" TargetMode="External"/><Relationship Id="rId14" Type="http://schemas.openxmlformats.org/officeDocument/2006/relationships/hyperlink" Target="https://en.wikipedia.org/wiki/Iraq"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Babylonian_captivity" TargetMode="External"/><Relationship Id="rId3" Type="http://schemas.openxmlformats.org/officeDocument/2006/relationships/hyperlink" Target="https://en.wikipedia.org/wiki/Nabonidus" TargetMode="External"/><Relationship Id="rId7" Type="http://schemas.openxmlformats.org/officeDocument/2006/relationships/hyperlink" Target="https://en.wikipedia.org/wiki/Jew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Cyrus_the_Great#cite_note-Pritchard-133" TargetMode="External"/><Relationship Id="rId5" Type="http://schemas.openxmlformats.org/officeDocument/2006/relationships/hyperlink" Target="https://en.wikipedia.org/wiki/Repatriation" TargetMode="External"/><Relationship Id="rId4" Type="http://schemas.openxmlformats.org/officeDocument/2006/relationships/hyperlink" Target="https://en.wikipedia.org/wiki/Marduk" TargetMode="External"/><Relationship Id="rId9" Type="http://schemas.openxmlformats.org/officeDocument/2006/relationships/hyperlink" Target="https://en.wikipedia.org/wiki/Cyrus_the_Great#cite_note-134"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Babylonian_captivity" TargetMode="External"/><Relationship Id="rId3" Type="http://schemas.openxmlformats.org/officeDocument/2006/relationships/hyperlink" Target="https://en.wikipedia.org/wiki/Nabonidus" TargetMode="External"/><Relationship Id="rId7" Type="http://schemas.openxmlformats.org/officeDocument/2006/relationships/hyperlink" Target="https://en.wikipedia.org/wiki/Jew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Cyrus_the_Great#cite_note-Pritchard-133" TargetMode="External"/><Relationship Id="rId5" Type="http://schemas.openxmlformats.org/officeDocument/2006/relationships/hyperlink" Target="https://en.wikipedia.org/wiki/Repatriation" TargetMode="External"/><Relationship Id="rId4" Type="http://schemas.openxmlformats.org/officeDocument/2006/relationships/hyperlink" Target="https://en.wikipedia.org/wiki/Marduk" TargetMode="External"/><Relationship Id="rId9" Type="http://schemas.openxmlformats.org/officeDocument/2006/relationships/hyperlink" Target="https://en.wikipedia.org/wiki/Cyrus_the_Great#cite_note-13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1+Corinthians+14:3&amp;version=ES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Posible inclinación: cómo hablar con un ateo sobre la profecía bíblica. Aron Ra – popular</a:t>
            </a:r>
            <a:r>
              <a:rPr lang="en-US" dirty="0" err="1"/>
              <a:t>athiest</a:t>
            </a:r>
            <a:r>
              <a:rPr lang="en-US" dirty="0"/>
              <a:t>en Twitter (X) afirma que la profecía bíblica es ambigua.</a:t>
            </a:r>
          </a:p>
          <a:p>
            <a:pPr algn="l" rtl="0"/>
            <a:r>
              <a:rPr lang="en-US" dirty="0"/>
              <a:t>¡Quiero señalar hoy lo específico que es realmente!</a:t>
            </a:r>
          </a:p>
          <a:p>
            <a:pPr algn="l" rtl="0"/>
            <a:endParaRPr lang="en-US" dirty="0"/>
          </a:p>
          <a:p>
            <a:pPr algn="l" rtl="0"/>
            <a:endParaRPr lang="en-US" dirty="0"/>
          </a:p>
          <a:p>
            <a:pPr algn="l" rtl="0"/>
            <a:r>
              <a:rPr lang="en-US" dirty="0"/>
              <a:t>Debo señalar que estas profecías son específicas. Estas profecías están bien documentadas. Estas profecías están muy por delante de los acontecimientos.</a:t>
            </a:r>
          </a:p>
          <a:p>
            <a:pPr algn="l" rtl="0"/>
            <a:endParaRPr lang="en-US" dirty="0"/>
          </a:p>
          <a:p>
            <a:pPr algn="l" rtl="0"/>
            <a:r>
              <a:rPr lang="en-US" dirty="0"/>
              <a:t>O – cómo usar profecía ESPECÍFICA para iniciar una conversación sobre Dios que también quiere ser adorado en los detalles.</a:t>
            </a:r>
          </a:p>
          <a:p>
            <a:pPr algn="l" rtl="0"/>
            <a:endParaRPr lang="en-US" dirty="0"/>
          </a:p>
          <a:p>
            <a:pPr algn="l" rtl="0"/>
            <a:r>
              <a:rPr lang="en-US" dirty="0"/>
              <a:t>Hechos 7:51-52. ¡No se debe ignorar la profecía!</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1</a:t>
            </a:fld>
            <a:endParaRPr lang="en-US"/>
          </a:p>
        </p:txBody>
      </p:sp>
    </p:spTree>
    <p:extLst>
      <p:ext uri="{BB962C8B-B14F-4D97-AF65-F5344CB8AC3E}">
        <p14:creationId xmlns:p14="http://schemas.microsoft.com/office/powerpoint/2010/main" val="17962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This event is not only recorded in the Bible, but also described as the general practices of Cyrus…. (Also good to know that the NT attributes the entire book to Isaiah – not just the first chapters as some doubters try to suggest.)</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text of the cylinder denounces the deposed Babylonian king </a:t>
            </a:r>
            <a:r>
              <a:rPr lang="en-US" b="0" i="0" u="none" strike="noStrike" dirty="0">
                <a:solidFill>
                  <a:srgbClr val="3366CC"/>
                </a:solidFill>
                <a:effectLst/>
                <a:latin typeface="Arial" panose="020B0604020202020204" pitchFamily="34" charset="0"/>
                <a:hlinkClick r:id="rId3" tooltip="Nabonidus"/>
              </a:rPr>
              <a:t>Nabonidus</a:t>
            </a:r>
            <a:r>
              <a:rPr lang="en-US" b="0" i="0" dirty="0">
                <a:solidFill>
                  <a:srgbClr val="202122"/>
                </a:solidFill>
                <a:effectLst/>
                <a:latin typeface="Arial" panose="020B0604020202020204" pitchFamily="34" charset="0"/>
              </a:rPr>
              <a:t> as impious and portrays Cyrus as pleasing to the chief god </a:t>
            </a:r>
            <a:r>
              <a:rPr lang="en-US" b="0" i="0" u="none" strike="noStrike" dirty="0">
                <a:solidFill>
                  <a:srgbClr val="3366CC"/>
                </a:solidFill>
                <a:effectLst/>
                <a:latin typeface="Arial" panose="020B0604020202020204" pitchFamily="34" charset="0"/>
                <a:hlinkClick r:id="rId4" tooltip="Marduk"/>
              </a:rPr>
              <a:t>Marduk</a:t>
            </a:r>
            <a:r>
              <a:rPr lang="en-US" b="0" i="0" dirty="0">
                <a:solidFill>
                  <a:srgbClr val="202122"/>
                </a:solidFill>
                <a:effectLst/>
                <a:latin typeface="Arial" panose="020B0604020202020204" pitchFamily="34" charset="0"/>
              </a:rPr>
              <a:t>. It describes how Cyrus had improved the lives of the citizens of Babylonia, </a:t>
            </a:r>
            <a:r>
              <a:rPr lang="en-US" b="0" i="0" u="none" strike="noStrike" dirty="0">
                <a:solidFill>
                  <a:srgbClr val="3366CC"/>
                </a:solidFill>
                <a:effectLst/>
                <a:latin typeface="Arial" panose="020B0604020202020204" pitchFamily="34" charset="0"/>
                <a:hlinkClick r:id="rId5" tooltip="Repatriation"/>
              </a:rPr>
              <a:t>repatriated</a:t>
            </a:r>
            <a:r>
              <a:rPr lang="en-US" b="0" i="0" dirty="0">
                <a:solidFill>
                  <a:srgbClr val="202122"/>
                </a:solidFill>
                <a:effectLst/>
                <a:latin typeface="Arial" panose="020B0604020202020204" pitchFamily="34" charset="0"/>
              </a:rPr>
              <a:t> displaced peoples and restored temples and cult sanctuaries.</a:t>
            </a:r>
            <a:r>
              <a:rPr lang="en-US" b="0" i="0" u="none" strike="noStrike" baseline="30000" dirty="0">
                <a:solidFill>
                  <a:srgbClr val="3366CC"/>
                </a:solidFill>
                <a:effectLst/>
                <a:latin typeface="Arial" panose="020B0604020202020204" pitchFamily="34" charset="0"/>
                <a:hlinkClick r:id="rId6"/>
              </a:rPr>
              <a:t>[130]</a:t>
            </a:r>
            <a:r>
              <a:rPr lang="en-US" b="0" i="0" dirty="0">
                <a:solidFill>
                  <a:srgbClr val="202122"/>
                </a:solidFill>
                <a:effectLst/>
                <a:latin typeface="Arial" panose="020B0604020202020204" pitchFamily="34" charset="0"/>
              </a:rPr>
              <a:t> Although not mentioned specifically in the text, the repatriation of the </a:t>
            </a:r>
            <a:r>
              <a:rPr lang="en-US" b="0" i="0" u="none" strike="noStrike" dirty="0">
                <a:solidFill>
                  <a:srgbClr val="3366CC"/>
                </a:solidFill>
                <a:effectLst/>
                <a:latin typeface="Arial" panose="020B0604020202020204" pitchFamily="34" charset="0"/>
                <a:hlinkClick r:id="rId7" tooltip="Jews"/>
              </a:rPr>
              <a:t>Jews</a:t>
            </a:r>
            <a:r>
              <a:rPr lang="en-US" b="0" i="0" dirty="0">
                <a:solidFill>
                  <a:srgbClr val="202122"/>
                </a:solidFill>
                <a:effectLst/>
                <a:latin typeface="Arial" panose="020B0604020202020204" pitchFamily="34" charset="0"/>
              </a:rPr>
              <a:t> from their "</a:t>
            </a:r>
            <a:r>
              <a:rPr lang="en-US" b="0" i="0" u="none" strike="noStrike" dirty="0">
                <a:solidFill>
                  <a:srgbClr val="3366CC"/>
                </a:solidFill>
                <a:effectLst/>
                <a:latin typeface="Arial" panose="020B0604020202020204" pitchFamily="34" charset="0"/>
                <a:hlinkClick r:id="rId8" tooltip="Babylonian captivity"/>
              </a:rPr>
              <a:t>Babylonian captivity</a:t>
            </a:r>
            <a:r>
              <a:rPr lang="en-US" b="0" i="0" dirty="0">
                <a:solidFill>
                  <a:srgbClr val="202122"/>
                </a:solidFill>
                <a:effectLst/>
                <a:latin typeface="Arial" panose="020B0604020202020204" pitchFamily="34" charset="0"/>
              </a:rPr>
              <a:t>" has been interpreted as part of this general policy.</a:t>
            </a:r>
            <a:r>
              <a:rPr lang="en-US" b="0" i="0" u="none" strike="noStrike" baseline="30000" dirty="0">
                <a:solidFill>
                  <a:srgbClr val="3366CC"/>
                </a:solidFill>
                <a:effectLst/>
                <a:latin typeface="Arial" panose="020B0604020202020204" pitchFamily="34" charset="0"/>
                <a:hlinkClick r:id="rId9"/>
              </a:rPr>
              <a:t>[131]</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10</a:t>
            </a:fld>
            <a:endParaRPr lang="en-US"/>
          </a:p>
        </p:txBody>
      </p:sp>
    </p:spTree>
    <p:extLst>
      <p:ext uri="{BB962C8B-B14F-4D97-AF65-F5344CB8AC3E}">
        <p14:creationId xmlns:p14="http://schemas.microsoft.com/office/powerpoint/2010/main" val="239234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Cyrus Cylinder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Persian language"/>
              </a:rPr>
              <a:t>Persian</a:t>
            </a:r>
            <a:r>
              <a:rPr lang="en-US" sz="1200" b="0" i="0" kern="1200" dirty="0">
                <a:solidFill>
                  <a:schemeClr val="tx1"/>
                </a:solidFill>
                <a:effectLst/>
                <a:latin typeface="+mn-lt"/>
                <a:ea typeface="+mn-ea"/>
                <a:cs typeface="+mn-cs"/>
              </a:rPr>
              <a:t>: </a:t>
            </a:r>
            <a:r>
              <a:rPr lang="ar-AE" sz="1200" b="0" i="0" kern="1200" dirty="0">
                <a:solidFill>
                  <a:schemeClr val="tx1"/>
                </a:solidFill>
                <a:effectLst/>
                <a:latin typeface="+mn-lt"/>
                <a:ea typeface="+mn-ea"/>
                <a:cs typeface="+mn-cs"/>
              </a:rPr>
              <a:t>استوانه کوروش‎, </a:t>
            </a:r>
            <a:r>
              <a:rPr lang="en-US" sz="1200" u="none" strike="noStrike" kern="1200" dirty="0">
                <a:solidFill>
                  <a:schemeClr val="tx1"/>
                </a:solidFill>
                <a:effectLst/>
                <a:latin typeface="+mn-lt"/>
                <a:ea typeface="+mn-ea"/>
                <a:cs typeface="+mn-cs"/>
                <a:hlinkClick r:id="rId4" tooltip="Romanization of Persian"/>
              </a:rPr>
              <a:t>romanized</a:t>
            </a:r>
            <a:r>
              <a:rPr lang="en-US" sz="1200" dirty="0"/>
              <a:t>: </a:t>
            </a:r>
            <a:r>
              <a:rPr lang="en-US" sz="1200" b="0" i="1" kern="1200" dirty="0" err="1">
                <a:solidFill>
                  <a:schemeClr val="tx1"/>
                </a:solidFill>
                <a:effectLst/>
                <a:latin typeface="+mn-lt"/>
                <a:ea typeface="+mn-ea"/>
                <a:cs typeface="+mn-cs"/>
              </a:rPr>
              <a:t>Ostovane</a:t>
            </a:r>
            <a:r>
              <a:rPr lang="en-US" sz="1200" b="0" i="1" kern="1200" dirty="0">
                <a:solidFill>
                  <a:schemeClr val="tx1"/>
                </a:solidFill>
                <a:effectLst/>
                <a:latin typeface="+mn-lt"/>
                <a:ea typeface="+mn-ea"/>
                <a:cs typeface="+mn-cs"/>
              </a:rPr>
              <a:t>-ye </a:t>
            </a:r>
            <a:r>
              <a:rPr lang="en-US" sz="1200" b="0" i="1" kern="1200" dirty="0" err="1">
                <a:solidFill>
                  <a:schemeClr val="tx1"/>
                </a:solidFill>
                <a:effectLst/>
                <a:latin typeface="+mn-lt"/>
                <a:ea typeface="+mn-ea"/>
                <a:cs typeface="+mn-cs"/>
              </a:rPr>
              <a:t>Kūrosh</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Cyrus Charter</a:t>
            </a:r>
            <a:r>
              <a:rPr lang="en-US" sz="1200" b="0" i="0" kern="1200" dirty="0">
                <a:solidFill>
                  <a:schemeClr val="tx1"/>
                </a:solidFill>
                <a:effectLst/>
                <a:latin typeface="+mn-lt"/>
                <a:ea typeface="+mn-ea"/>
                <a:cs typeface="+mn-cs"/>
              </a:rPr>
              <a:t> (</a:t>
            </a:r>
            <a:r>
              <a:rPr lang="ar-AE" sz="1200" b="0" i="0" kern="1200" dirty="0">
                <a:solidFill>
                  <a:schemeClr val="tx1"/>
                </a:solidFill>
                <a:effectLst/>
                <a:latin typeface="+mn-lt"/>
                <a:ea typeface="+mn-ea"/>
                <a:cs typeface="+mn-cs"/>
              </a:rPr>
              <a:t>منشور کوروش</a:t>
            </a:r>
            <a:r>
              <a:rPr lang="en-US" sz="1200" b="0" i="1" kern="1200" dirty="0" err="1">
                <a:solidFill>
                  <a:schemeClr val="tx1"/>
                </a:solidFill>
                <a:effectLst/>
                <a:latin typeface="+mn-lt"/>
                <a:ea typeface="+mn-ea"/>
                <a:cs typeface="+mn-cs"/>
              </a:rPr>
              <a:t>Manshūre</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Kūrosh</a:t>
            </a:r>
            <a:r>
              <a:rPr lang="en-US" sz="1200" b="0" i="0" kern="1200" dirty="0">
                <a:solidFill>
                  <a:schemeClr val="tx1"/>
                </a:solidFill>
                <a:effectLst/>
                <a:latin typeface="+mn-lt"/>
                <a:ea typeface="+mn-ea"/>
                <a:cs typeface="+mn-cs"/>
              </a:rPr>
              <a:t>) is an ancient clay cylinder, now broken into several pieces, on which is written a declaration in </a:t>
            </a:r>
            <a:r>
              <a:rPr lang="en-US" sz="1200" b="0" i="0" u="none" strike="noStrike" kern="1200" dirty="0">
                <a:solidFill>
                  <a:schemeClr val="tx1"/>
                </a:solidFill>
                <a:effectLst/>
                <a:latin typeface="+mn-lt"/>
                <a:ea typeface="+mn-ea"/>
                <a:cs typeface="+mn-cs"/>
                <a:hlinkClick r:id="rId5" tooltip="Akkadian language"/>
              </a:rPr>
              <a:t>Akkadian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Cuneiform script"/>
              </a:rPr>
              <a:t>cuneiform script</a:t>
            </a:r>
            <a:r>
              <a:rPr lang="en-US" sz="1200" b="0" i="0" kern="1200" dirty="0">
                <a:solidFill>
                  <a:schemeClr val="tx1"/>
                </a:solidFill>
                <a:effectLst/>
                <a:latin typeface="+mn-lt"/>
                <a:ea typeface="+mn-ea"/>
                <a:cs typeface="+mn-cs"/>
              </a:rPr>
              <a:t> in the name of </a:t>
            </a:r>
            <a:r>
              <a:rPr lang="en-US" sz="1200" b="0" i="0" u="none" strike="noStrike" kern="1200" dirty="0">
                <a:solidFill>
                  <a:schemeClr val="tx1"/>
                </a:solidFill>
                <a:effectLst/>
                <a:latin typeface="+mn-lt"/>
                <a:ea typeface="+mn-ea"/>
                <a:cs typeface="+mn-cs"/>
                <a:hlinkClick r:id="rId7" tooltip="Persia"/>
              </a:rPr>
              <a:t>Persia</a:t>
            </a:r>
            <a:r>
              <a:rPr lang="en-US" sz="1200" b="0" i="0" kern="1200" dirty="0">
                <a:solidFill>
                  <a:schemeClr val="tx1"/>
                </a:solidFill>
                <a:effectLst/>
                <a:latin typeface="+mn-lt"/>
                <a:ea typeface="+mn-ea"/>
                <a:cs typeface="+mn-cs"/>
              </a:rPr>
              <a:t>'s </a:t>
            </a:r>
            <a:r>
              <a:rPr lang="en-US" sz="1200" b="0" i="0" u="none" strike="noStrike" kern="1200" dirty="0">
                <a:solidFill>
                  <a:schemeClr val="tx1"/>
                </a:solidFill>
                <a:effectLst/>
                <a:latin typeface="+mn-lt"/>
                <a:ea typeface="+mn-ea"/>
                <a:cs typeface="+mn-cs"/>
                <a:hlinkClick r:id="rId8" tooltip="Achaemenid Empire"/>
              </a:rPr>
              <a:t>Achaemenid</a:t>
            </a:r>
            <a:r>
              <a:rPr lang="en-US" sz="1200" b="0" i="0" kern="1200" dirty="0">
                <a:solidFill>
                  <a:schemeClr val="tx1"/>
                </a:solidFill>
                <a:effectLst/>
                <a:latin typeface="+mn-lt"/>
                <a:ea typeface="+mn-ea"/>
                <a:cs typeface="+mn-cs"/>
              </a:rPr>
              <a:t> king </a:t>
            </a:r>
            <a:r>
              <a:rPr lang="en-US" sz="1200" b="0" i="0" u="none" strike="noStrike" kern="1200" dirty="0">
                <a:solidFill>
                  <a:schemeClr val="tx1"/>
                </a:solidFill>
                <a:effectLst/>
                <a:latin typeface="+mn-lt"/>
                <a:ea typeface="+mn-ea"/>
                <a:cs typeface="+mn-cs"/>
                <a:hlinkClick r:id="rId9" tooltip="Cyrus the Great"/>
              </a:rPr>
              <a:t>Cyrus the Great</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[2]</a:t>
            </a:r>
            <a:r>
              <a:rPr lang="en-US" sz="1200" b="0" i="0" u="none" strike="noStrike" kern="1200" baseline="30000" dirty="0">
                <a:solidFill>
                  <a:schemeClr val="tx1"/>
                </a:solidFill>
                <a:effectLst/>
                <a:latin typeface="+mn-lt"/>
                <a:ea typeface="+mn-ea"/>
                <a:cs typeface="+mn-cs"/>
                <a:hlinkClick r:id="rId11"/>
              </a:rPr>
              <a:t>[3]</a:t>
            </a:r>
            <a:r>
              <a:rPr lang="en-US" sz="1200" b="0" i="0" kern="1200" dirty="0">
                <a:solidFill>
                  <a:schemeClr val="tx1"/>
                </a:solidFill>
                <a:effectLst/>
                <a:latin typeface="+mn-lt"/>
                <a:ea typeface="+mn-ea"/>
                <a:cs typeface="+mn-cs"/>
              </a:rPr>
              <a:t> It dates from the 6th century BC and was discovered in the ruins of </a:t>
            </a:r>
            <a:r>
              <a:rPr lang="en-US" sz="1200" b="0" i="0" u="none" strike="noStrike" kern="1200" dirty="0">
                <a:solidFill>
                  <a:schemeClr val="tx1"/>
                </a:solidFill>
                <a:effectLst/>
                <a:latin typeface="+mn-lt"/>
                <a:ea typeface="+mn-ea"/>
                <a:cs typeface="+mn-cs"/>
                <a:hlinkClick r:id="rId12" tooltip="Babylon"/>
              </a:rPr>
              <a:t>Babylon</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13" tooltip="Mesopotamia"/>
              </a:rPr>
              <a:t>Mesopotamia</a:t>
            </a:r>
            <a:r>
              <a:rPr lang="en-US" sz="1200" b="0" i="0" kern="1200" dirty="0">
                <a:solidFill>
                  <a:schemeClr val="tx1"/>
                </a:solidFill>
                <a:effectLst/>
                <a:latin typeface="+mn-lt"/>
                <a:ea typeface="+mn-ea"/>
                <a:cs typeface="+mn-cs"/>
              </a:rPr>
              <a:t> (modern </a:t>
            </a:r>
            <a:r>
              <a:rPr lang="en-US" sz="1200" b="0" i="0" u="none" strike="noStrike" kern="1200" dirty="0">
                <a:solidFill>
                  <a:schemeClr val="tx1"/>
                </a:solidFill>
                <a:effectLst/>
                <a:latin typeface="+mn-lt"/>
                <a:ea typeface="+mn-ea"/>
                <a:cs typeface="+mn-cs"/>
                <a:hlinkClick r:id="rId14" tooltip="Iraq"/>
              </a:rPr>
              <a:t>Iraq</a:t>
            </a:r>
            <a:r>
              <a:rPr lang="en-US" sz="1200" b="0" i="0" kern="1200" dirty="0">
                <a:solidFill>
                  <a:schemeClr val="tx1"/>
                </a:solidFill>
                <a:effectLst/>
                <a:latin typeface="+mn-lt"/>
                <a:ea typeface="+mn-ea"/>
                <a:cs typeface="+mn-cs"/>
              </a:rPr>
              <a:t>) in 1879.</a:t>
            </a:r>
            <a:r>
              <a:rPr lang="en-US" sz="1200" b="0" i="0" u="none" strike="noStrike" kern="1200" baseline="30000" dirty="0">
                <a:solidFill>
                  <a:schemeClr val="tx1"/>
                </a:solidFill>
                <a:effectLst/>
                <a:latin typeface="+mn-lt"/>
                <a:ea typeface="+mn-ea"/>
                <a:cs typeface="+mn-cs"/>
                <a:hlinkClick r:id="rId10"/>
              </a:rPr>
              <a:t>[2]</a:t>
            </a:r>
            <a:r>
              <a:rPr lang="en-US" sz="1200" b="0" i="0" kern="1200" dirty="0">
                <a:solidFill>
                  <a:schemeClr val="tx1"/>
                </a:solidFill>
                <a:effectLst/>
                <a:latin typeface="+mn-lt"/>
                <a:ea typeface="+mn-ea"/>
                <a:cs typeface="+mn-cs"/>
              </a:rPr>
              <a:t> It is currently in the possession of the </a:t>
            </a:r>
            <a:r>
              <a:rPr lang="en-US" sz="1200" b="0" i="0" u="none" strike="noStrike" kern="1200" dirty="0">
                <a:solidFill>
                  <a:schemeClr val="tx1"/>
                </a:solidFill>
                <a:effectLst/>
                <a:latin typeface="+mn-lt"/>
                <a:ea typeface="+mn-ea"/>
                <a:cs typeface="+mn-cs"/>
                <a:hlinkClick r:id="rId15" tooltip="British Museum"/>
              </a:rPr>
              <a:t>British Museum</a:t>
            </a:r>
            <a:r>
              <a:rPr lang="en-US" sz="1200" b="0" i="0" kern="1200" dirty="0">
                <a:solidFill>
                  <a:schemeClr val="tx1"/>
                </a:solidFill>
                <a:effectLst/>
                <a:latin typeface="+mn-lt"/>
                <a:ea typeface="+mn-ea"/>
                <a:cs typeface="+mn-cs"/>
              </a:rPr>
              <a:t>, which sponsored the expedition that discovered the cylinder. It was created and used as a </a:t>
            </a:r>
            <a:r>
              <a:rPr lang="en-US" sz="1200" b="0" i="0" u="none" strike="noStrike" kern="1200" dirty="0">
                <a:solidFill>
                  <a:schemeClr val="tx1"/>
                </a:solidFill>
                <a:effectLst/>
                <a:latin typeface="+mn-lt"/>
                <a:ea typeface="+mn-ea"/>
                <a:cs typeface="+mn-cs"/>
                <a:hlinkClick r:id="rId16" tooltip="Foundation deposit"/>
              </a:rPr>
              <a:t>foundation deposit</a:t>
            </a:r>
            <a:r>
              <a:rPr lang="en-US" sz="1200" b="0" i="0" kern="1200" dirty="0">
                <a:solidFill>
                  <a:schemeClr val="tx1"/>
                </a:solidFill>
                <a:effectLst/>
                <a:latin typeface="+mn-lt"/>
                <a:ea typeface="+mn-ea"/>
                <a:cs typeface="+mn-cs"/>
              </a:rPr>
              <a:t> following the </a:t>
            </a:r>
            <a:r>
              <a:rPr lang="en-US" sz="1200" b="0" i="0" u="none" strike="noStrike" kern="1200" dirty="0">
                <a:solidFill>
                  <a:schemeClr val="tx1"/>
                </a:solidFill>
                <a:effectLst/>
                <a:latin typeface="+mn-lt"/>
                <a:ea typeface="+mn-ea"/>
                <a:cs typeface="+mn-cs"/>
                <a:hlinkClick r:id="rId17" tooltip="Babylon"/>
              </a:rPr>
              <a:t>Persian conquest</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hlinkClick r:id="rId12" tooltip="Babylon"/>
              </a:rPr>
              <a:t>Babylon</a:t>
            </a:r>
            <a:r>
              <a:rPr lang="en-US" sz="1200" b="0" i="0" kern="1200" dirty="0">
                <a:solidFill>
                  <a:schemeClr val="tx1"/>
                </a:solidFill>
                <a:effectLst/>
                <a:latin typeface="+mn-lt"/>
                <a:ea typeface="+mn-ea"/>
                <a:cs typeface="+mn-cs"/>
              </a:rPr>
              <a:t> in 539 BC, when the </a:t>
            </a:r>
            <a:r>
              <a:rPr lang="en-US" sz="1200" b="0" i="0" u="none" strike="noStrike" kern="1200" dirty="0">
                <a:solidFill>
                  <a:schemeClr val="tx1"/>
                </a:solidFill>
                <a:effectLst/>
                <a:latin typeface="+mn-lt"/>
                <a:ea typeface="+mn-ea"/>
                <a:cs typeface="+mn-cs"/>
                <a:hlinkClick r:id="rId18" tooltip="Neo-Babylonian Empire"/>
              </a:rPr>
              <a:t>Neo-Babylonian Empire</a:t>
            </a:r>
            <a:r>
              <a:rPr lang="en-US" sz="1200" b="0" i="0" kern="1200" dirty="0">
                <a:solidFill>
                  <a:schemeClr val="tx1"/>
                </a:solidFill>
                <a:effectLst/>
                <a:latin typeface="+mn-lt"/>
                <a:ea typeface="+mn-ea"/>
                <a:cs typeface="+mn-cs"/>
              </a:rPr>
              <a:t> was invaded by Cyrus and incorporated into his </a:t>
            </a:r>
            <a:r>
              <a:rPr lang="en-US" sz="1200" b="0" i="0" u="none" strike="noStrike" kern="1200" dirty="0">
                <a:solidFill>
                  <a:schemeClr val="tx1"/>
                </a:solidFill>
                <a:effectLst/>
                <a:latin typeface="+mn-lt"/>
                <a:ea typeface="+mn-ea"/>
                <a:cs typeface="+mn-cs"/>
                <a:hlinkClick r:id="rId8" tooltip="Achaemenid Empire"/>
              </a:rPr>
              <a:t>Persian Empire</a:t>
            </a:r>
            <a:r>
              <a:rPr lang="en-US" sz="1200" b="0" i="0" kern="1200" dirty="0">
                <a:solidFill>
                  <a:schemeClr val="tx1"/>
                </a:solidFill>
                <a:effectLst/>
                <a:latin typeface="+mn-lt"/>
                <a:ea typeface="+mn-ea"/>
                <a:cs typeface="+mn-cs"/>
              </a:rPr>
              <a:t>.</a:t>
            </a:r>
            <a:endParaRPr lang="en-US" sz="1200" dirty="0"/>
          </a:p>
          <a:p>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11</a:t>
            </a:fld>
            <a:endParaRPr lang="en-US"/>
          </a:p>
        </p:txBody>
      </p:sp>
    </p:spTree>
    <p:extLst>
      <p:ext uri="{BB962C8B-B14F-4D97-AF65-F5344CB8AC3E}">
        <p14:creationId xmlns:p14="http://schemas.microsoft.com/office/powerpoint/2010/main" val="99836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This event is not only recorded in the Bible, but also described as the general practices of Cyrus…. (Also good to know that the NT attributes the entire book to Isaiah – not just the first chapters as some doubters try to suggest.)</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text of the cylinder denounces the deposed Babylonian king </a:t>
            </a:r>
            <a:r>
              <a:rPr lang="en-US" b="0" i="0" u="none" strike="noStrike" dirty="0">
                <a:solidFill>
                  <a:srgbClr val="3366CC"/>
                </a:solidFill>
                <a:effectLst/>
                <a:latin typeface="Arial" panose="020B0604020202020204" pitchFamily="34" charset="0"/>
                <a:hlinkClick r:id="rId3" tooltip="Nabonidus"/>
              </a:rPr>
              <a:t>Nabonidus</a:t>
            </a:r>
            <a:r>
              <a:rPr lang="en-US" b="0" i="0" dirty="0">
                <a:solidFill>
                  <a:srgbClr val="202122"/>
                </a:solidFill>
                <a:effectLst/>
                <a:latin typeface="Arial" panose="020B0604020202020204" pitchFamily="34" charset="0"/>
              </a:rPr>
              <a:t> as impious and portrays Cyrus as pleasing to the chief god </a:t>
            </a:r>
            <a:r>
              <a:rPr lang="en-US" b="0" i="0" u="none" strike="noStrike" dirty="0">
                <a:solidFill>
                  <a:srgbClr val="3366CC"/>
                </a:solidFill>
                <a:effectLst/>
                <a:latin typeface="Arial" panose="020B0604020202020204" pitchFamily="34" charset="0"/>
                <a:hlinkClick r:id="rId4" tooltip="Marduk"/>
              </a:rPr>
              <a:t>Marduk</a:t>
            </a:r>
            <a:r>
              <a:rPr lang="en-US" b="0" i="0" dirty="0">
                <a:solidFill>
                  <a:srgbClr val="202122"/>
                </a:solidFill>
                <a:effectLst/>
                <a:latin typeface="Arial" panose="020B0604020202020204" pitchFamily="34" charset="0"/>
              </a:rPr>
              <a:t>. It describes how Cyrus had improved the lives of the citizens of Babylonia, </a:t>
            </a:r>
            <a:r>
              <a:rPr lang="en-US" b="0" i="0" u="none" strike="noStrike" dirty="0">
                <a:solidFill>
                  <a:srgbClr val="3366CC"/>
                </a:solidFill>
                <a:effectLst/>
                <a:latin typeface="Arial" panose="020B0604020202020204" pitchFamily="34" charset="0"/>
                <a:hlinkClick r:id="rId5" tooltip="Repatriation"/>
              </a:rPr>
              <a:t>repatriated</a:t>
            </a:r>
            <a:r>
              <a:rPr lang="en-US" b="0" i="0" dirty="0">
                <a:solidFill>
                  <a:srgbClr val="202122"/>
                </a:solidFill>
                <a:effectLst/>
                <a:latin typeface="Arial" panose="020B0604020202020204" pitchFamily="34" charset="0"/>
              </a:rPr>
              <a:t> displaced peoples and restored temples and cult sanctuaries.</a:t>
            </a:r>
            <a:r>
              <a:rPr lang="en-US" b="0" i="0" u="none" strike="noStrike" baseline="30000" dirty="0">
                <a:solidFill>
                  <a:srgbClr val="3366CC"/>
                </a:solidFill>
                <a:effectLst/>
                <a:latin typeface="Arial" panose="020B0604020202020204" pitchFamily="34" charset="0"/>
                <a:hlinkClick r:id="rId6"/>
              </a:rPr>
              <a:t>[130]</a:t>
            </a:r>
            <a:r>
              <a:rPr lang="en-US" b="0" i="0" dirty="0">
                <a:solidFill>
                  <a:srgbClr val="202122"/>
                </a:solidFill>
                <a:effectLst/>
                <a:latin typeface="Arial" panose="020B0604020202020204" pitchFamily="34" charset="0"/>
              </a:rPr>
              <a:t> Although not mentioned specifically in the text, the repatriation of the </a:t>
            </a:r>
            <a:r>
              <a:rPr lang="en-US" b="0" i="0" u="none" strike="noStrike" dirty="0">
                <a:solidFill>
                  <a:srgbClr val="3366CC"/>
                </a:solidFill>
                <a:effectLst/>
                <a:latin typeface="Arial" panose="020B0604020202020204" pitchFamily="34" charset="0"/>
                <a:hlinkClick r:id="rId7" tooltip="Jews"/>
              </a:rPr>
              <a:t>Jews</a:t>
            </a:r>
            <a:r>
              <a:rPr lang="en-US" b="0" i="0" dirty="0">
                <a:solidFill>
                  <a:srgbClr val="202122"/>
                </a:solidFill>
                <a:effectLst/>
                <a:latin typeface="Arial" panose="020B0604020202020204" pitchFamily="34" charset="0"/>
              </a:rPr>
              <a:t> from their "</a:t>
            </a:r>
            <a:r>
              <a:rPr lang="en-US" b="0" i="0" u="none" strike="noStrike" dirty="0">
                <a:solidFill>
                  <a:srgbClr val="3366CC"/>
                </a:solidFill>
                <a:effectLst/>
                <a:latin typeface="Arial" panose="020B0604020202020204" pitchFamily="34" charset="0"/>
                <a:hlinkClick r:id="rId8" tooltip="Babylonian captivity"/>
              </a:rPr>
              <a:t>Babylonian captivity</a:t>
            </a:r>
            <a:r>
              <a:rPr lang="en-US" b="0" i="0" dirty="0">
                <a:solidFill>
                  <a:srgbClr val="202122"/>
                </a:solidFill>
                <a:effectLst/>
                <a:latin typeface="Arial" panose="020B0604020202020204" pitchFamily="34" charset="0"/>
              </a:rPr>
              <a:t>" has been interpreted as part of this general policy.</a:t>
            </a:r>
            <a:r>
              <a:rPr lang="en-US" b="0" i="0" u="none" strike="noStrike" baseline="30000" dirty="0">
                <a:solidFill>
                  <a:srgbClr val="3366CC"/>
                </a:solidFill>
                <a:effectLst/>
                <a:latin typeface="Arial" panose="020B0604020202020204" pitchFamily="34" charset="0"/>
                <a:hlinkClick r:id="rId9"/>
              </a:rPr>
              <a:t>[131]</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12</a:t>
            </a:fld>
            <a:endParaRPr lang="en-US"/>
          </a:p>
        </p:txBody>
      </p:sp>
    </p:spTree>
    <p:extLst>
      <p:ext uri="{BB962C8B-B14F-4D97-AF65-F5344CB8AC3E}">
        <p14:creationId xmlns:p14="http://schemas.microsoft.com/office/powerpoint/2010/main" val="347296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This event is not only recorded in the Bible, but also described as the general practices of Cyrus…. (Also good to know that the NT attributes the entire book to Isaiah – not just the first chapters as some doubters try to suggest.)</a:t>
            </a: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text of the cylinder denounces the deposed Babylonian king </a:t>
            </a:r>
            <a:r>
              <a:rPr lang="en-US" b="0" i="0" u="none" strike="noStrike" dirty="0">
                <a:solidFill>
                  <a:srgbClr val="3366CC"/>
                </a:solidFill>
                <a:effectLst/>
                <a:latin typeface="Arial" panose="020B0604020202020204" pitchFamily="34" charset="0"/>
                <a:hlinkClick r:id="rId3" tooltip="Nabonidus"/>
              </a:rPr>
              <a:t>Nabonidus</a:t>
            </a:r>
            <a:r>
              <a:rPr lang="en-US" b="0" i="0" dirty="0">
                <a:solidFill>
                  <a:srgbClr val="202122"/>
                </a:solidFill>
                <a:effectLst/>
                <a:latin typeface="Arial" panose="020B0604020202020204" pitchFamily="34" charset="0"/>
              </a:rPr>
              <a:t> as impious and portrays Cyrus as pleasing to the chief god </a:t>
            </a:r>
            <a:r>
              <a:rPr lang="en-US" b="0" i="0" u="none" strike="noStrike" dirty="0">
                <a:solidFill>
                  <a:srgbClr val="3366CC"/>
                </a:solidFill>
                <a:effectLst/>
                <a:latin typeface="Arial" panose="020B0604020202020204" pitchFamily="34" charset="0"/>
                <a:hlinkClick r:id="rId4" tooltip="Marduk"/>
              </a:rPr>
              <a:t>Marduk</a:t>
            </a:r>
            <a:r>
              <a:rPr lang="en-US" b="0" i="0" dirty="0">
                <a:solidFill>
                  <a:srgbClr val="202122"/>
                </a:solidFill>
                <a:effectLst/>
                <a:latin typeface="Arial" panose="020B0604020202020204" pitchFamily="34" charset="0"/>
              </a:rPr>
              <a:t>. It describes how Cyrus had improved the lives of the citizens of Babylonia, </a:t>
            </a:r>
            <a:r>
              <a:rPr lang="en-US" b="0" i="0" u="none" strike="noStrike" dirty="0">
                <a:solidFill>
                  <a:srgbClr val="3366CC"/>
                </a:solidFill>
                <a:effectLst/>
                <a:latin typeface="Arial" panose="020B0604020202020204" pitchFamily="34" charset="0"/>
                <a:hlinkClick r:id="rId5" tooltip="Repatriation"/>
              </a:rPr>
              <a:t>repatriated</a:t>
            </a:r>
            <a:r>
              <a:rPr lang="en-US" b="0" i="0" dirty="0">
                <a:solidFill>
                  <a:srgbClr val="202122"/>
                </a:solidFill>
                <a:effectLst/>
                <a:latin typeface="Arial" panose="020B0604020202020204" pitchFamily="34" charset="0"/>
              </a:rPr>
              <a:t> displaced peoples and restored temples and cult sanctuaries.</a:t>
            </a:r>
            <a:r>
              <a:rPr lang="en-US" b="0" i="0" u="none" strike="noStrike" baseline="30000" dirty="0">
                <a:solidFill>
                  <a:srgbClr val="3366CC"/>
                </a:solidFill>
                <a:effectLst/>
                <a:latin typeface="Arial" panose="020B0604020202020204" pitchFamily="34" charset="0"/>
                <a:hlinkClick r:id="rId6"/>
              </a:rPr>
              <a:t>[130]</a:t>
            </a:r>
            <a:r>
              <a:rPr lang="en-US" b="0" i="0" dirty="0">
                <a:solidFill>
                  <a:srgbClr val="202122"/>
                </a:solidFill>
                <a:effectLst/>
                <a:latin typeface="Arial" panose="020B0604020202020204" pitchFamily="34" charset="0"/>
              </a:rPr>
              <a:t> Although not mentioned specifically in the text, the repatriation of the </a:t>
            </a:r>
            <a:r>
              <a:rPr lang="en-US" b="0" i="0" u="none" strike="noStrike" dirty="0">
                <a:solidFill>
                  <a:srgbClr val="3366CC"/>
                </a:solidFill>
                <a:effectLst/>
                <a:latin typeface="Arial" panose="020B0604020202020204" pitchFamily="34" charset="0"/>
                <a:hlinkClick r:id="rId7" tooltip="Jews"/>
              </a:rPr>
              <a:t>Jews</a:t>
            </a:r>
            <a:r>
              <a:rPr lang="en-US" b="0" i="0" dirty="0">
                <a:solidFill>
                  <a:srgbClr val="202122"/>
                </a:solidFill>
                <a:effectLst/>
                <a:latin typeface="Arial" panose="020B0604020202020204" pitchFamily="34" charset="0"/>
              </a:rPr>
              <a:t> from their "</a:t>
            </a:r>
            <a:r>
              <a:rPr lang="en-US" b="0" i="0" u="none" strike="noStrike" dirty="0">
                <a:solidFill>
                  <a:srgbClr val="3366CC"/>
                </a:solidFill>
                <a:effectLst/>
                <a:latin typeface="Arial" panose="020B0604020202020204" pitchFamily="34" charset="0"/>
                <a:hlinkClick r:id="rId8" tooltip="Babylonian captivity"/>
              </a:rPr>
              <a:t>Babylonian captivity</a:t>
            </a:r>
            <a:r>
              <a:rPr lang="en-US" b="0" i="0" dirty="0">
                <a:solidFill>
                  <a:srgbClr val="202122"/>
                </a:solidFill>
                <a:effectLst/>
                <a:latin typeface="Arial" panose="020B0604020202020204" pitchFamily="34" charset="0"/>
              </a:rPr>
              <a:t>" has been interpreted as part of this general policy.</a:t>
            </a:r>
            <a:r>
              <a:rPr lang="en-US" b="0" i="0" u="none" strike="noStrike" baseline="30000" dirty="0">
                <a:solidFill>
                  <a:srgbClr val="3366CC"/>
                </a:solidFill>
                <a:effectLst/>
                <a:latin typeface="Arial" panose="020B0604020202020204" pitchFamily="34" charset="0"/>
                <a:hlinkClick r:id="rId9"/>
              </a:rPr>
              <a:t>[131]</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15</a:t>
            </a:fld>
            <a:endParaRPr lang="en-US"/>
          </a:p>
        </p:txBody>
      </p:sp>
    </p:spTree>
    <p:extLst>
      <p:ext uri="{BB962C8B-B14F-4D97-AF65-F5344CB8AC3E}">
        <p14:creationId xmlns:p14="http://schemas.microsoft.com/office/powerpoint/2010/main" val="284802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ystem-ui"/>
              </a:rPr>
              <a:t>The Lord is not slow in keeping his promise, as some understand slowness. Instead he is patient with you, not wanting anyone to perish, but </a:t>
            </a:r>
            <a:r>
              <a:rPr lang="en-US" b="1" i="0" dirty="0">
                <a:solidFill>
                  <a:srgbClr val="000000"/>
                </a:solidFill>
                <a:effectLst/>
                <a:latin typeface="system-ui"/>
              </a:rPr>
              <a:t>everyone</a:t>
            </a:r>
            <a:r>
              <a:rPr lang="en-US" b="0" i="0" dirty="0">
                <a:solidFill>
                  <a:srgbClr val="000000"/>
                </a:solidFill>
                <a:effectLst/>
                <a:latin typeface="system-ui"/>
              </a:rPr>
              <a:t> to come to </a:t>
            </a:r>
            <a:r>
              <a:rPr lang="en-US" b="1" i="0" dirty="0">
                <a:solidFill>
                  <a:srgbClr val="000000"/>
                </a:solidFill>
                <a:effectLst/>
                <a:latin typeface="system-ui"/>
              </a:rPr>
              <a:t>repentance</a:t>
            </a:r>
            <a:r>
              <a:rPr lang="en-US" b="0" i="0" dirty="0">
                <a:solidFill>
                  <a:srgbClr val="000000"/>
                </a:solidFill>
                <a:effectLst/>
                <a:latin typeface="system-ui"/>
              </a:rPr>
              <a:t>.</a:t>
            </a:r>
          </a:p>
          <a:p>
            <a:endParaRPr lang="en-US" b="0" i="0" dirty="0">
              <a:solidFill>
                <a:srgbClr val="000000"/>
              </a:solidFill>
              <a:effectLst/>
              <a:latin typeface="system-ui"/>
            </a:endParaRPr>
          </a:p>
          <a:p>
            <a:r>
              <a:rPr lang="en-US" b="0" i="0" dirty="0">
                <a:solidFill>
                  <a:srgbClr val="000000"/>
                </a:solidFill>
                <a:effectLst/>
                <a:latin typeface="system-ui"/>
              </a:rPr>
              <a:t>2 Peter 3:9</a:t>
            </a:r>
            <a:endParaRPr lang="en-US" dirty="0"/>
          </a:p>
        </p:txBody>
      </p:sp>
      <p:sp>
        <p:nvSpPr>
          <p:cNvPr id="4" name="Slide Number Placeholder 3"/>
          <p:cNvSpPr>
            <a:spLocks noGrp="1"/>
          </p:cNvSpPr>
          <p:nvPr>
            <p:ph type="sldNum" sz="quarter" idx="5"/>
          </p:nvPr>
        </p:nvSpPr>
        <p:spPr/>
        <p:txBody>
          <a:bodyPr/>
          <a:lstStyle/>
          <a:p>
            <a:fld id="{2C70786C-8A3B-824C-B3C0-5FAD037B8F7A}" type="slidenum">
              <a:rPr lang="en-US" smtClean="0"/>
              <a:t>16</a:t>
            </a:fld>
            <a:endParaRPr lang="en-US"/>
          </a:p>
        </p:txBody>
      </p:sp>
    </p:spTree>
    <p:extLst>
      <p:ext uri="{BB962C8B-B14F-4D97-AF65-F5344CB8AC3E}">
        <p14:creationId xmlns:p14="http://schemas.microsoft.com/office/powerpoint/2010/main" val="319668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Posible inclinación: cómo hablar con un ateo sobre la profecía bíblica. Aron Ra – popular</a:t>
            </a:r>
            <a:r>
              <a:rPr lang="en-US" dirty="0" err="1"/>
              <a:t>athiest</a:t>
            </a:r>
            <a:r>
              <a:rPr lang="en-US" dirty="0"/>
              <a:t>en Twitter (X) afirma que la profecía bíblica es ambigua.</a:t>
            </a:r>
          </a:p>
          <a:p>
            <a:pPr algn="l" rtl="0"/>
            <a:r>
              <a:rPr lang="en-US" dirty="0"/>
              <a:t>¡Quiero señalar hoy lo específico que es realmente!</a:t>
            </a:r>
          </a:p>
          <a:p>
            <a:pPr algn="l" rtl="0"/>
            <a:endParaRPr lang="en-US" dirty="0"/>
          </a:p>
          <a:p>
            <a:pPr algn="l" rtl="0"/>
            <a:endParaRPr lang="en-US" dirty="0"/>
          </a:p>
          <a:p>
            <a:pPr algn="l" rtl="0"/>
            <a:r>
              <a:rPr lang="en-US" dirty="0"/>
              <a:t>Debo señalar que estas profecías son específicas. Estas profecías están bien documentadas. Estas profecías están muy por delante de los acontecimientos.</a:t>
            </a:r>
          </a:p>
          <a:p>
            <a:pPr algn="l" rtl="0"/>
            <a:endParaRPr lang="en-US" dirty="0"/>
          </a:p>
          <a:p>
            <a:pPr algn="l" rtl="0"/>
            <a:r>
              <a:rPr lang="en-US" dirty="0"/>
              <a:t>O – cómo usar profecía ESPECÍFICA para iniciar una conversación sobre Dios que también quiere ser adorado en los detalles.</a:t>
            </a:r>
          </a:p>
          <a:p>
            <a:pPr algn="l" rtl="0"/>
            <a:endParaRPr lang="en-US" dirty="0"/>
          </a:p>
          <a:p>
            <a:pPr algn="l" rtl="0"/>
            <a:r>
              <a:rPr lang="en-US" dirty="0"/>
              <a:t>Hechos 7:51-52. ¡No se debe ignorar la profecía!</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17</a:t>
            </a:fld>
            <a:endParaRPr lang="en-US"/>
          </a:p>
        </p:txBody>
      </p:sp>
    </p:spTree>
    <p:extLst>
      <p:ext uri="{BB962C8B-B14F-4D97-AF65-F5344CB8AC3E}">
        <p14:creationId xmlns:p14="http://schemas.microsoft.com/office/powerpoint/2010/main" val="289968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 Yo levantaré de entre sus hermanos un profeta como tú, y pondré mis palabras en su boca, y él les hablará todo lo que yo le mande. 19 Sucederá que cualquiera que no escuche mis palabras que hablará en mi nombre, yo mismo se lo demandaré. 20 Pero el profeta que pronuncie con soberbia una palabra en mi nombre que yo no le haya mandado decir, o que hable en nombre de otros dioses, ese profeta morirá. 21 Quizás digas en tu corazón: '¿Cómo sabremos la palabra que el Señor no ha hablado?' 22 Cuando un profeta habla en nombre del Señor, si la cosa no sucede ni se cumple, eso es lo que el Señor no ha dicho. El profeta lo ha hablado con presunción; no tendrás miedo de él.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Pide cualquier señal: Dios da la señal de la virgen.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rtl="0"/>
            <a:r>
              <a:rPr lang="en-US" b="1" i="0" dirty="0">
                <a:solidFill>
                  <a:srgbClr val="625529"/>
                </a:solidFill>
                <a:effectLst/>
                <a:latin typeface="Segoe UI" panose="020B0502040204020203" pitchFamily="34" charset="0"/>
                <a:hlinkClick r:id="rId3"/>
              </a:rPr>
              <a:t>1 Corintios 14:3</a:t>
            </a:r>
            <a:r>
              <a:rPr lang="en-US" b="1" i="0" dirty="0">
                <a:solidFill>
                  <a:srgbClr val="625529"/>
                </a:solidFill>
                <a:effectLst/>
                <a:latin typeface="Segoe UI" panose="020B0502040204020203" pitchFamily="34" charset="0"/>
              </a:rPr>
              <a:t> </a:t>
            </a:r>
            <a:r>
              <a:rPr lang="en-US" b="0" i="0" dirty="0">
                <a:solidFill>
                  <a:srgbClr val="444444"/>
                </a:solidFill>
                <a:effectLst/>
                <a:latin typeface="Segoe UI" panose="020B0502040204020203" pitchFamily="34" charset="0"/>
              </a:rPr>
              <a:t>ESV /</a:t>
            </a:r>
          </a:p>
          <a:p>
            <a:pPr algn="l" rtl="0"/>
            <a:r>
              <a:rPr lang="en-US" b="0" i="0" dirty="0">
                <a:solidFill>
                  <a:srgbClr val="000000"/>
                </a:solidFill>
                <a:effectLst/>
                <a:latin typeface="Segoe UI" panose="020B0502040204020203" pitchFamily="34" charset="0"/>
              </a:rPr>
              <a:t>Por el contrario, el que profetiza habla a la gente para su edificación, aliento y consuelo.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2</a:t>
            </a:fld>
            <a:endParaRPr lang="en-US"/>
          </a:p>
        </p:txBody>
      </p:sp>
    </p:spTree>
    <p:extLst>
      <p:ext uri="{BB962C8B-B14F-4D97-AF65-F5344CB8AC3E}">
        <p14:creationId xmlns:p14="http://schemas.microsoft.com/office/powerpoint/2010/main" val="92639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a:p>
            <a:pPr algn="l" rtl="0"/>
            <a:r>
              <a:rPr lang="en-US" dirty="0"/>
              <a:t>Detalles: Este puede ser más detallado de lo que queremos, porque es realmente asqueroso. Pero 1 Reyes 21 – y 2 Reyes 9 – describen muy específicamente la horrible muerte que ella enfrentaría como castigo por su maldad. El punto es reconocer que estas cosas malas no fueron sólo el resultado de una casualidad, sino que fueron la respuesta de Dios a su maldad.</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3</a:t>
            </a:fld>
            <a:endParaRPr lang="en-US"/>
          </a:p>
        </p:txBody>
      </p:sp>
    </p:spTree>
    <p:extLst>
      <p:ext uri="{BB962C8B-B14F-4D97-AF65-F5344CB8AC3E}">
        <p14:creationId xmlns:p14="http://schemas.microsoft.com/office/powerpoint/2010/main" val="30131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La Profecía Bíblica es IMPRESIONANTE...</a:t>
            </a:r>
          </a:p>
          <a:p>
            <a:pPr algn="l" rtl="0"/>
            <a:endParaRPr lang="en-US" dirty="0"/>
          </a:p>
          <a:p>
            <a:pPr algn="l" rtl="0"/>
            <a:r>
              <a:rPr lang="en-US" dirty="0"/>
              <a:t>Cada profeta habló de diferentes períodos de tiempo, por lo que no todas las profecías son específicas. No todas las profecías están muy adelantadas.</a:t>
            </a:r>
          </a:p>
          <a:p>
            <a:pPr algn="l" rtl="0"/>
            <a:endParaRPr lang="en-US" dirty="0"/>
          </a:p>
          <a:p>
            <a:pPr algn="l" rtl="0"/>
            <a:r>
              <a:rPr lang="en-US" dirty="0"/>
              <a:t>Pero algunos son TAN específicos, TAN claros y TAN adelantados que debes quedar impresionado.</a:t>
            </a:r>
          </a:p>
          <a:p>
            <a:pPr algn="l" rtl="0"/>
            <a:endParaRPr lang="en-US" dirty="0"/>
          </a:p>
          <a:p>
            <a:pPr algn="l" rtl="0"/>
            <a:r>
              <a:rPr lang="en-US" dirty="0"/>
              <a:t>¿Cómo sabemos que esto se trata de JESÚS? ¿Es eso algo que a los cristianos les gusta afirmar? ¡NO! ¡Jesús mismo menciona este pasaje para que entendamos la conexión!</a:t>
            </a:r>
          </a:p>
          <a:p>
            <a:pPr algn="l" rtl="0"/>
            <a:endParaRPr lang="en-US" dirty="0"/>
          </a:p>
          <a:p>
            <a:pPr algn="l" rtl="0"/>
            <a:endParaRPr lang="en-US" dirty="0"/>
          </a:p>
          <a:p>
            <a:pPr algn="l" rtl="0"/>
            <a:r>
              <a:rPr lang="en-US" dirty="0"/>
              <a:t>TRANSICIÓN… ¿cómo sabemos que el salmo no fue escrito simplemente después del hecho? ¡Porque 100 años antes de que Jesús viviera, los rollos del mar muerto fueron copiados y los tenemos!</a:t>
            </a:r>
          </a:p>
          <a:p>
            <a:pPr algn="l" rtl="0"/>
            <a:endParaRPr lang="en-US" dirty="0"/>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4</a:t>
            </a:fld>
            <a:endParaRPr lang="en-US"/>
          </a:p>
        </p:txBody>
      </p:sp>
    </p:spTree>
    <p:extLst>
      <p:ext uri="{BB962C8B-B14F-4D97-AF65-F5344CB8AC3E}">
        <p14:creationId xmlns:p14="http://schemas.microsoft.com/office/powerpoint/2010/main" val="384994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Rollo del Mar Muerto del Salmo 22 data del año 100 a.C.</a:t>
            </a:r>
          </a:p>
          <a:p>
            <a:pPr algn="l" rtl="0"/>
            <a:endParaRPr lang="en-US" dirty="0"/>
          </a:p>
          <a:p>
            <a:pPr algn="l" rtl="0"/>
            <a:r>
              <a:rPr lang="en-US" dirty="0"/>
              <a:t>Así lo escribió David 1.000 años antes de que ocurriera.</a:t>
            </a:r>
          </a:p>
          <a:p>
            <a:pPr algn="l" rtl="0"/>
            <a:r>
              <a:rPr lang="en-US" dirty="0"/>
              <a:t>Copia física disponible 100 años antes de que ocurriera.</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5</a:t>
            </a:fld>
            <a:endParaRPr lang="en-US"/>
          </a:p>
        </p:txBody>
      </p:sp>
    </p:spTree>
    <p:extLst>
      <p:ext uri="{BB962C8B-B14F-4D97-AF65-F5344CB8AC3E}">
        <p14:creationId xmlns:p14="http://schemas.microsoft.com/office/powerpoint/2010/main" val="97131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La Profecía Bíblica es IMPRESIONANTE...</a:t>
            </a:r>
          </a:p>
          <a:p>
            <a:pPr algn="l" rtl="0"/>
            <a:endParaRPr lang="en-US" dirty="0"/>
          </a:p>
          <a:p>
            <a:pPr algn="l" rtl="0"/>
            <a:r>
              <a:rPr lang="en-US" dirty="0"/>
              <a:t>Cada profeta habló de diferentes períodos de tiempo, por lo que no todas las profecías son específicas. No todas las profecías están muy adelantadas.</a:t>
            </a:r>
          </a:p>
          <a:p>
            <a:pPr algn="l" rtl="0"/>
            <a:endParaRPr lang="en-US" dirty="0"/>
          </a:p>
          <a:p>
            <a:pPr algn="l" rtl="0"/>
            <a:r>
              <a:rPr lang="en-US" dirty="0"/>
              <a:t>Pero algunos son TAN específicos, TAN claros y TAN adelantados que debes quedar impresionado.</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6</a:t>
            </a:fld>
            <a:endParaRPr lang="en-US"/>
          </a:p>
        </p:txBody>
      </p:sp>
    </p:spTree>
    <p:extLst>
      <p:ext uri="{BB962C8B-B14F-4D97-AF65-F5344CB8AC3E}">
        <p14:creationId xmlns:p14="http://schemas.microsoft.com/office/powerpoint/2010/main" val="336936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Rollo del Mar Muerto del Salmo 22 data del año 100 a.C.</a:t>
            </a:r>
          </a:p>
          <a:p>
            <a:pPr algn="l" rtl="0"/>
            <a:endParaRPr lang="en-US" dirty="0"/>
          </a:p>
          <a:p>
            <a:pPr algn="l" rtl="0"/>
            <a:r>
              <a:rPr lang="en-US" dirty="0"/>
              <a:t>Así lo escribió David 1.000 años antes de que ocurriera.</a:t>
            </a:r>
          </a:p>
          <a:p>
            <a:pPr algn="l" rtl="0"/>
            <a:r>
              <a:rPr lang="en-US" dirty="0"/>
              <a:t>Copia física disponible 100 años antes de que ocurriera.</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7</a:t>
            </a:fld>
            <a:endParaRPr lang="en-US"/>
          </a:p>
        </p:txBody>
      </p:sp>
    </p:spTree>
    <p:extLst>
      <p:ext uri="{BB962C8B-B14F-4D97-AF65-F5344CB8AC3E}">
        <p14:creationId xmlns:p14="http://schemas.microsoft.com/office/powerpoint/2010/main" val="243751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baseline="30000" dirty="0">
                <a:solidFill>
                  <a:srgbClr val="000000"/>
                </a:solidFill>
                <a:effectLst/>
                <a:latin typeface="system-ui"/>
              </a:rPr>
              <a:t>dieciséis</a:t>
            </a:r>
            <a:r>
              <a:rPr lang="en-US" b="0" i="0" dirty="0">
                <a:solidFill>
                  <a:srgbClr val="000000"/>
                </a:solidFill>
                <a:effectLst/>
                <a:latin typeface="system-ui"/>
              </a:rPr>
              <a:t>Pero se burlaron de los mensajeros de Dios, despreciaron sus palabras y se burlaron de sus profetas hasta que la ira del</a:t>
            </a:r>
            <a:r>
              <a:rPr lang="en-US" b="0" i="0" cap="small" dirty="0">
                <a:solidFill>
                  <a:srgbClr val="000000"/>
                </a:solidFill>
                <a:effectLst/>
                <a:latin typeface="system-ui"/>
              </a:rPr>
              <a:t>Caballero</a:t>
            </a:r>
            <a:r>
              <a:rPr lang="en-US" b="0" i="0" dirty="0">
                <a:solidFill>
                  <a:srgbClr val="000000"/>
                </a:solidFill>
                <a:effectLst/>
                <a:latin typeface="system-ui"/>
              </a:rPr>
              <a:t>Se levantó contra su pueblo y no hubo remedio.</a:t>
            </a:r>
          </a:p>
          <a:p>
            <a:pPr algn="l" rtl="0"/>
            <a:endParaRPr lang="en-US" b="0" i="0" dirty="0">
              <a:solidFill>
                <a:srgbClr val="000000"/>
              </a:solidFill>
              <a:effectLst/>
              <a:latin typeface="system-ui"/>
            </a:endParaRPr>
          </a:p>
          <a:p>
            <a:pPr algn="l" rtl="0"/>
            <a:r>
              <a:rPr lang="en-US" b="0" i="0" dirty="0">
                <a:solidFill>
                  <a:srgbClr val="000000"/>
                </a:solidFill>
                <a:effectLst/>
                <a:latin typeface="system-ui"/>
              </a:rPr>
              <a:t>2 Crón. 36:16</a:t>
            </a:r>
          </a:p>
          <a:p>
            <a:pPr algn="l" rtl="0"/>
            <a:endParaRPr lang="en-US" b="0" i="0" dirty="0">
              <a:solidFill>
                <a:srgbClr val="000000"/>
              </a:solidFill>
              <a:effectLst/>
              <a:latin typeface="system-ui"/>
            </a:endParaRPr>
          </a:p>
          <a:p>
            <a:pPr algn="l" rtl="0"/>
            <a:r>
              <a:rPr lang="en-US" b="0" i="0" dirty="0">
                <a:solidFill>
                  <a:srgbClr val="000000"/>
                </a:solidFill>
                <a:effectLst/>
                <a:latin typeface="system-ui"/>
              </a:rPr>
              <a:t>Jeremías 18:18</a:t>
            </a:r>
          </a:p>
          <a:p>
            <a:pPr algn="l" rtl="0"/>
            <a:endParaRPr lang="en-US" b="0" i="0" dirty="0">
              <a:solidFill>
                <a:srgbClr val="000000"/>
              </a:solidFill>
              <a:effectLst/>
              <a:latin typeface="system-ui"/>
            </a:endParaRPr>
          </a:p>
          <a:p>
            <a:pPr algn="l" rtl="0"/>
            <a:r>
              <a:rPr lang="en-US" b="1" i="0" baseline="30000" dirty="0">
                <a:solidFill>
                  <a:srgbClr val="000000"/>
                </a:solidFill>
                <a:effectLst/>
                <a:latin typeface="system-ui"/>
              </a:rPr>
              <a:t>18</a:t>
            </a:r>
            <a:r>
              <a:rPr lang="en-US" b="0" i="0" dirty="0">
                <a:solidFill>
                  <a:srgbClr val="000000"/>
                </a:solidFill>
                <a:effectLst/>
                <a:latin typeface="system-ui"/>
              </a:rPr>
              <a:t>Dijeron: “Venid, hagamos planes contra Jeremías; porque no cesará la enseñanza de la ley por parte de los sacerdotes, ni el consejo de los sabios, ni la palabra de los profetas. Venid, pues, ataquémosle con la lengua y no hagamos caso de nada de lo que diga.</a:t>
            </a:r>
            <a:endParaRPr lang="en-US" dirty="0"/>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8</a:t>
            </a:fld>
            <a:endParaRPr lang="en-US"/>
          </a:p>
        </p:txBody>
      </p:sp>
    </p:spTree>
    <p:extLst>
      <p:ext uri="{BB962C8B-B14F-4D97-AF65-F5344CB8AC3E}">
        <p14:creationId xmlns:p14="http://schemas.microsoft.com/office/powerpoint/2010/main" val="247024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Podría apuntar a lo mesiánico –lugar de nacimiento, muerte de los bebés,</a:t>
            </a:r>
            <a:r>
              <a:rPr lang="en-US" dirty="0" err="1"/>
              <a:t>etc.</a:t>
            </a:r>
            <a:r>
              <a:rPr lang="en-US" dirty="0"/>
              <a:t>…</a:t>
            </a:r>
          </a:p>
          <a:p>
            <a:pPr algn="l" rtl="0"/>
            <a:endParaRPr lang="en-US" dirty="0"/>
          </a:p>
          <a:p>
            <a:pPr algn="l" rtl="0"/>
            <a:r>
              <a:rPr lang="en-US" dirty="0"/>
              <a:t>El reinado de Acab – 3 eruditos diferentes</a:t>
            </a:r>
            <a:r>
              <a:rPr lang="en-US" dirty="0" err="1"/>
              <a:t>cálculos</a:t>
            </a:r>
            <a:r>
              <a:rPr lang="en-US" dirty="0"/>
              <a:t>. Todos + o – 5 años. El punto es... ¡Lo que Josué dijo que sucedería 530 años antes - es exactamente lo que sucedió!</a:t>
            </a:r>
          </a:p>
        </p:txBody>
      </p:sp>
      <p:sp>
        <p:nvSpPr>
          <p:cNvPr id="4" name="Slide Number Placeholder 3"/>
          <p:cNvSpPr>
            <a:spLocks noGrp="1"/>
          </p:cNvSpPr>
          <p:nvPr>
            <p:ph type="sldNum" sz="quarter" idx="5"/>
          </p:nvPr>
        </p:nvSpPr>
        <p:spPr/>
        <p:txBody>
          <a:bodyPr/>
          <a:lstStyle/>
          <a:p>
            <a:pPr algn="l" rtl="0"/>
            <a:fld id="{2C70786C-8A3B-824C-B3C0-5FAD037B8F7A}" type="slidenum">
              <a:rPr lang="en-US" smtClean="0"/>
              <a:t>9</a:t>
            </a:fld>
            <a:endParaRPr lang="en-US"/>
          </a:p>
        </p:txBody>
      </p:sp>
    </p:spTree>
    <p:extLst>
      <p:ext uri="{BB962C8B-B14F-4D97-AF65-F5344CB8AC3E}">
        <p14:creationId xmlns:p14="http://schemas.microsoft.com/office/powerpoint/2010/main" val="115088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6BC4B8-1A56-8B43-B680-ECDE83077528}"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24346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BC4B8-1A56-8B43-B680-ECDE83077528}"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306123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6BC4B8-1A56-8B43-B680-ECDE83077528}"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6132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6BC4B8-1A56-8B43-B680-ECDE83077528}"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11420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BC4B8-1A56-8B43-B680-ECDE83077528}"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25356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C4B8-1A56-8B43-B680-ECDE83077528}"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318801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BC4B8-1A56-8B43-B680-ECDE83077528}"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5824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6BC4B8-1A56-8B43-B680-ECDE83077528}"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169360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BC4B8-1A56-8B43-B680-ECDE83077528}"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206401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B6BC4B8-1A56-8B43-B680-ECDE83077528}"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3896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B6BC4B8-1A56-8B43-B680-ECDE83077528}"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ABFE06-0EBB-DB4A-B1C8-65AF8948EAAD}" type="slidenum">
              <a:rPr lang="en-US" smtClean="0"/>
              <a:t>‹#›</a:t>
            </a:fld>
            <a:endParaRPr lang="en-US"/>
          </a:p>
        </p:txBody>
      </p:sp>
    </p:spTree>
    <p:extLst>
      <p:ext uri="{BB962C8B-B14F-4D97-AF65-F5344CB8AC3E}">
        <p14:creationId xmlns:p14="http://schemas.microsoft.com/office/powerpoint/2010/main" val="415210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B6BC4B8-1A56-8B43-B680-ECDE83077528}" type="datetimeFigureOut">
              <a:rPr lang="en-US" smtClean="0"/>
              <a:t>11/24/2023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1ABFE06-0EBB-DB4A-B1C8-65AF8948EAAD}" type="slidenum">
              <a:rPr lang="en-US" smtClean="0"/>
              <a:t>‹#›</a:t>
            </a:fld>
            <a:endParaRPr lang="en-US"/>
          </a:p>
        </p:txBody>
      </p:sp>
    </p:spTree>
    <p:extLst>
      <p:ext uri="{BB962C8B-B14F-4D97-AF65-F5344CB8AC3E}">
        <p14:creationId xmlns:p14="http://schemas.microsoft.com/office/powerpoint/2010/main" val="302227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FB785-7EB6-9BF3-C700-599343FB034B}"/>
              </a:ext>
            </a:extLst>
          </p:cNvPr>
          <p:cNvSpPr>
            <a:spLocks noGrp="1"/>
          </p:cNvSpPr>
          <p:nvPr>
            <p:ph type="ctrTitle"/>
          </p:nvPr>
        </p:nvSpPr>
        <p:spPr/>
        <p:txBody>
          <a:bodyPr/>
          <a:lstStyle/>
          <a:p>
            <a:pPr algn="l" rtl="0"/>
            <a:r>
              <a:rPr lang="en-US" dirty="0">
                <a:solidFill>
                  <a:schemeClr val="bg1"/>
                </a:solidFill>
              </a:rPr>
              <a:t>Profecía de Dios</a:t>
            </a:r>
          </a:p>
        </p:txBody>
      </p:sp>
      <p:sp>
        <p:nvSpPr>
          <p:cNvPr id="3" name="Subtitle 2">
            <a:extLst>
              <a:ext uri="{FF2B5EF4-FFF2-40B4-BE49-F238E27FC236}">
                <a16:creationId xmlns:a16="http://schemas.microsoft.com/office/drawing/2014/main" xmlns="" id="{9A8481FF-27F8-9BF6-4B9C-2C923C33CA6B}"/>
              </a:ext>
            </a:extLst>
          </p:cNvPr>
          <p:cNvSpPr>
            <a:spLocks noGrp="1"/>
          </p:cNvSpPr>
          <p:nvPr>
            <p:ph type="subTitle" idx="1"/>
          </p:nvPr>
        </p:nvSpPr>
        <p:spPr/>
        <p:txBody>
          <a:bodyPr/>
          <a:lstStyle/>
          <a:p>
            <a:pPr algn="l" rtl="0"/>
            <a:endParaRPr lang="en-US" dirty="0"/>
          </a:p>
        </p:txBody>
      </p:sp>
      <p:pic>
        <p:nvPicPr>
          <p:cNvPr id="5" name="Picture 4" descr="A black and white logo  Description automatically generated">
            <a:extLst>
              <a:ext uri="{FF2B5EF4-FFF2-40B4-BE49-F238E27FC236}">
                <a16:creationId xmlns:a16="http://schemas.microsoft.com/office/drawing/2014/main" xmlns="" id="{B9926665-1A2E-1057-BCF1-1850978F5751}"/>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2045153" y="1668198"/>
            <a:ext cx="5053693" cy="2320635"/>
          </a:xfrm>
          <a:prstGeom prst="rect">
            <a:avLst/>
          </a:prstGeom>
          <a:solidFill>
            <a:schemeClr val="tx1"/>
          </a:solidFill>
        </p:spPr>
        <p:txBody>
          <a:bodyPr wrap="square" rtlCol="0">
            <a:spAutoFit/>
          </a:bodyPr>
          <a:lstStyle/>
          <a:p>
            <a:pPr algn="ctr">
              <a:lnSpc>
                <a:spcPct val="80000"/>
              </a:lnSpc>
            </a:pPr>
            <a:r>
              <a:rPr lang="en-US" sz="6600" dirty="0" smtClean="0">
                <a:solidFill>
                  <a:schemeClr val="bg1"/>
                </a:solidFill>
              </a:rPr>
              <a:t>PROFECÍAS</a:t>
            </a:r>
          </a:p>
          <a:p>
            <a:pPr algn="ctr">
              <a:lnSpc>
                <a:spcPct val="80000"/>
              </a:lnSpc>
            </a:pPr>
            <a:r>
              <a:rPr lang="en-US" sz="6000" u="sng" dirty="0" smtClean="0">
                <a:solidFill>
                  <a:schemeClr val="bg1"/>
                </a:solidFill>
              </a:rPr>
              <a:t>DE</a:t>
            </a:r>
            <a:r>
              <a:rPr lang="en-US" sz="8800" dirty="0" smtClean="0">
                <a:solidFill>
                  <a:schemeClr val="bg1"/>
                </a:solidFill>
              </a:rPr>
              <a:t> </a:t>
            </a:r>
            <a:r>
              <a:rPr lang="en-US" sz="11500" b="1" dirty="0" smtClean="0">
                <a:solidFill>
                  <a:schemeClr val="bg1"/>
                </a:solidFill>
              </a:rPr>
              <a:t>DIOS</a:t>
            </a:r>
            <a:endParaRPr lang="en-US" sz="11500" b="1" dirty="0">
              <a:solidFill>
                <a:schemeClr val="bg1"/>
              </a:solidFill>
            </a:endParaRPr>
          </a:p>
        </p:txBody>
      </p:sp>
      <p:sp>
        <p:nvSpPr>
          <p:cNvPr id="10" name="TextBox 9"/>
          <p:cNvSpPr txBox="1"/>
          <p:nvPr/>
        </p:nvSpPr>
        <p:spPr>
          <a:xfrm>
            <a:off x="1691369" y="4209145"/>
            <a:ext cx="3501118" cy="344710"/>
          </a:xfrm>
          <a:prstGeom prst="rect">
            <a:avLst/>
          </a:prstGeom>
          <a:solidFill>
            <a:schemeClr val="tx1"/>
          </a:solidFill>
        </p:spPr>
        <p:txBody>
          <a:bodyPr wrap="square" rtlCol="0">
            <a:spAutoFit/>
          </a:bodyPr>
          <a:lstStyle/>
          <a:p>
            <a:pPr algn="ctr">
              <a:lnSpc>
                <a:spcPct val="80000"/>
              </a:lnSpc>
            </a:pPr>
            <a:r>
              <a:rPr lang="en-US" sz="2000" dirty="0" smtClean="0">
                <a:solidFill>
                  <a:schemeClr val="bg1"/>
                </a:solidFill>
              </a:rPr>
              <a:t>PARA REFORZAR NUESTRA FE</a:t>
            </a:r>
            <a:endParaRPr lang="en-US" sz="4000" b="1" dirty="0">
              <a:solidFill>
                <a:schemeClr val="bg1"/>
              </a:solidFill>
            </a:endParaRPr>
          </a:p>
        </p:txBody>
      </p:sp>
    </p:spTree>
    <p:extLst>
      <p:ext uri="{BB962C8B-B14F-4D97-AF65-F5344CB8AC3E}">
        <p14:creationId xmlns:p14="http://schemas.microsoft.com/office/powerpoint/2010/main" val="26359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Profecías</a:t>
            </a:r>
            <a:r>
              <a:rPr lang="en-US" sz="2000" b="1" dirty="0">
                <a:solidFill>
                  <a:schemeClr val="bg1"/>
                </a:solidFill>
              </a:rPr>
              <a:t> </a:t>
            </a:r>
            <a:r>
              <a:rPr lang="en-US" sz="2000" b="1" dirty="0" err="1">
                <a:solidFill>
                  <a:schemeClr val="bg1"/>
                </a:solidFill>
              </a:rPr>
              <a:t>impresionantes</a:t>
            </a:r>
            <a:endParaRPr lang="en-US" sz="2000" b="1" dirty="0">
              <a:solidFill>
                <a:schemeClr val="bg1"/>
              </a:solidFill>
            </a:endParaRPr>
          </a:p>
        </p:txBody>
      </p:sp>
      <p:grpSp>
        <p:nvGrpSpPr>
          <p:cNvPr id="2" name="Group 1">
            <a:extLst>
              <a:ext uri="{FF2B5EF4-FFF2-40B4-BE49-F238E27FC236}">
                <a16:creationId xmlns:a16="http://schemas.microsoft.com/office/drawing/2014/main" xmlns="" id="{B067D82D-56D6-F59C-C983-154A72D14C3A}"/>
              </a:ext>
            </a:extLst>
          </p:cNvPr>
          <p:cNvGrpSpPr/>
          <p:nvPr/>
        </p:nvGrpSpPr>
        <p:grpSpPr>
          <a:xfrm>
            <a:off x="604434" y="1592237"/>
            <a:ext cx="7935132" cy="1439669"/>
            <a:chOff x="604434" y="1537807"/>
            <a:chExt cx="7935132" cy="1439669"/>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n-US" sz="2800" dirty="0" smtClean="0">
                  <a:solidFill>
                    <a:schemeClr val="bg1"/>
                  </a:solidFill>
                  <a:cs typeface="Arial" panose="020B0604020202020204" pitchFamily="34" charset="0"/>
                </a:rPr>
                <a:t>Isa</a:t>
              </a:r>
              <a:r>
                <a:rPr lang="es-ES" sz="2800" dirty="0" err="1" smtClean="0">
                  <a:solidFill>
                    <a:schemeClr val="bg1"/>
                  </a:solidFill>
                  <a:cs typeface="Arial" panose="020B0604020202020204" pitchFamily="34" charset="0"/>
                </a:rPr>
                <a:t>ías</a:t>
              </a:r>
              <a:r>
                <a:rPr lang="es-ES" sz="2800" dirty="0" smtClean="0">
                  <a:solidFill>
                    <a:schemeClr val="bg1"/>
                  </a:solidFill>
                  <a:cs typeface="Arial" panose="020B0604020202020204" pitchFamily="34" charset="0"/>
                </a:rPr>
                <a:t> profetiza el reinado de Ciro</a:t>
              </a:r>
            </a:p>
            <a:p>
              <a:pPr algn="ctr"/>
              <a:r>
                <a:rPr lang="es-ES" sz="2800" dirty="0" smtClean="0">
                  <a:solidFill>
                    <a:schemeClr val="bg1"/>
                  </a:solidFill>
                  <a:cs typeface="Arial" panose="020B0604020202020204" pitchFamily="34" charset="0"/>
                </a:rPr>
                <a:t>y su liberación del pueblo judío.</a:t>
              </a:r>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429199" y="2608144"/>
              <a:ext cx="4285601" cy="369332"/>
            </a:xfrm>
            <a:prstGeom prst="rect">
              <a:avLst/>
            </a:prstGeom>
            <a:noFill/>
          </p:spPr>
          <p:txBody>
            <a:bodyPr wrap="square" rtlCol="0">
              <a:spAutoFit/>
            </a:bodyPr>
            <a:lstStyle/>
            <a:p>
              <a:pPr algn="ctr"/>
              <a:r>
                <a:rPr lang="en-US" dirty="0" err="1" smtClean="0">
                  <a:solidFill>
                    <a:schemeClr val="bg1"/>
                  </a:solidFill>
                </a:rPr>
                <a:t>Isaías</a:t>
              </a:r>
              <a:r>
                <a:rPr lang="en-US" dirty="0" smtClean="0">
                  <a:solidFill>
                    <a:schemeClr val="bg1"/>
                  </a:solidFill>
                </a:rPr>
                <a:t> </a:t>
              </a:r>
              <a:r>
                <a:rPr lang="en-US" dirty="0">
                  <a:solidFill>
                    <a:schemeClr val="bg1"/>
                  </a:solidFill>
                </a:rPr>
                <a:t>44:28, 45:1, </a:t>
              </a:r>
              <a:r>
                <a:rPr lang="en-US" dirty="0" smtClean="0">
                  <a:solidFill>
                    <a:schemeClr val="bg1"/>
                  </a:solidFill>
                </a:rPr>
                <a:t>Esdras </a:t>
              </a:r>
              <a:r>
                <a:rPr lang="en-US" dirty="0">
                  <a:solidFill>
                    <a:schemeClr val="bg1"/>
                  </a:solidFill>
                </a:rPr>
                <a:t>1:1-4 (Jer. 25:12)</a:t>
              </a: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1154537" y="3584305"/>
            <a:ext cx="2113251" cy="914400"/>
            <a:chOff x="598953" y="3584305"/>
            <a:chExt cx="2113251" cy="914400"/>
          </a:xfrm>
        </p:grpSpPr>
        <p:sp>
          <p:nvSpPr>
            <p:cNvPr id="7" name="TextBox 6">
              <a:extLst>
                <a:ext uri="{FF2B5EF4-FFF2-40B4-BE49-F238E27FC236}">
                  <a16:creationId xmlns:a16="http://schemas.microsoft.com/office/drawing/2014/main" xmlns=""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a:r>
                <a:rPr lang="en-US" dirty="0" err="1" smtClean="0">
                  <a:solidFill>
                    <a:schemeClr val="bg1"/>
                  </a:solidFill>
                </a:rPr>
                <a:t>Profetizado</a:t>
              </a:r>
              <a:r>
                <a:rPr lang="en-US" dirty="0" smtClean="0">
                  <a:solidFill>
                    <a:schemeClr val="bg1"/>
                  </a:solidFill>
                </a:rPr>
                <a:t>:</a:t>
              </a:r>
              <a:endParaRPr lang="en-US" dirty="0">
                <a:solidFill>
                  <a:schemeClr val="bg1"/>
                </a:solidFill>
              </a:endParaRPr>
            </a:p>
            <a:p>
              <a:pPr algn="ctr"/>
              <a:r>
                <a:rPr lang="en-US" dirty="0">
                  <a:solidFill>
                    <a:schemeClr val="bg1"/>
                  </a:solidFill>
                </a:rPr>
                <a:t>740 - 690 </a:t>
              </a:r>
              <a:r>
                <a:rPr lang="en-US" dirty="0" err="1" smtClean="0">
                  <a:solidFill>
                    <a:schemeClr val="bg1"/>
                  </a:solidFill>
                </a:rPr>
                <a:t>aC</a:t>
              </a:r>
              <a:endParaRPr lang="en-US" dirty="0">
                <a:solidFill>
                  <a:schemeClr val="bg1"/>
                </a:solidFill>
              </a:endParaRP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3536852" y="3584305"/>
            <a:ext cx="2298312" cy="914400"/>
            <a:chOff x="588067" y="3584305"/>
            <a:chExt cx="2298312" cy="914400"/>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588067" y="3651142"/>
              <a:ext cx="2113251" cy="646331"/>
            </a:xfrm>
            <a:prstGeom prst="rect">
              <a:avLst/>
            </a:prstGeom>
            <a:noFill/>
          </p:spPr>
          <p:txBody>
            <a:bodyPr wrap="square" rtlCol="0">
              <a:spAutoFit/>
            </a:bodyPr>
            <a:lstStyle/>
            <a:p>
              <a:pPr algn="ctr"/>
              <a:r>
                <a:rPr lang="en-US" dirty="0" err="1" smtClean="0">
                  <a:solidFill>
                    <a:schemeClr val="bg1"/>
                  </a:solidFill>
                </a:rPr>
                <a:t>Cumplido</a:t>
              </a:r>
              <a:r>
                <a:rPr lang="en-US" dirty="0" smtClean="0">
                  <a:solidFill>
                    <a:schemeClr val="bg1"/>
                  </a:solidFill>
                </a:rPr>
                <a:t>:</a:t>
              </a:r>
              <a:endParaRPr lang="en-US" dirty="0">
                <a:solidFill>
                  <a:schemeClr val="bg1"/>
                </a:solidFill>
              </a:endParaRPr>
            </a:p>
            <a:p>
              <a:pPr algn="ctr"/>
              <a:r>
                <a:rPr lang="en-US" dirty="0">
                  <a:solidFill>
                    <a:schemeClr val="bg1"/>
                  </a:solidFill>
                </a:rPr>
                <a:t>537 </a:t>
              </a:r>
              <a:r>
                <a:rPr lang="en-US" dirty="0" err="1" smtClean="0">
                  <a:solidFill>
                    <a:schemeClr val="bg1"/>
                  </a:solidFill>
                </a:rPr>
                <a:t>aC</a:t>
              </a:r>
              <a:endParaRPr lang="en-US" dirty="0">
                <a:solidFill>
                  <a:schemeClr val="bg1"/>
                </a:solidFill>
              </a:endParaRP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2C4891-89E4-9FE6-9AC8-78210049A721}"/>
              </a:ext>
            </a:extLst>
          </p:cNvPr>
          <p:cNvSpPr txBox="1"/>
          <p:nvPr/>
        </p:nvSpPr>
        <p:spPr>
          <a:xfrm>
            <a:off x="5873186" y="3651142"/>
            <a:ext cx="2113251" cy="646331"/>
          </a:xfrm>
          <a:prstGeom prst="rect">
            <a:avLst/>
          </a:prstGeom>
          <a:noFill/>
        </p:spPr>
        <p:txBody>
          <a:bodyPr wrap="square" rtlCol="0">
            <a:spAutoFit/>
          </a:bodyPr>
          <a:lstStyle/>
          <a:p>
            <a:pPr algn="ctr"/>
            <a:r>
              <a:rPr lang="en-US" dirty="0" err="1" smtClean="0">
                <a:solidFill>
                  <a:schemeClr val="bg1"/>
                </a:solidFill>
              </a:rPr>
              <a:t>Espacio</a:t>
            </a:r>
            <a:r>
              <a:rPr lang="en-US" dirty="0" smtClean="0">
                <a:solidFill>
                  <a:schemeClr val="bg1"/>
                </a:solidFill>
              </a:rPr>
              <a:t> de </a:t>
            </a:r>
            <a:r>
              <a:rPr lang="en-US" dirty="0" err="1" smtClean="0">
                <a:solidFill>
                  <a:schemeClr val="bg1"/>
                </a:solidFill>
              </a:rPr>
              <a:t>tiempo</a:t>
            </a:r>
            <a:r>
              <a:rPr lang="en-US" dirty="0" smtClean="0">
                <a:solidFill>
                  <a:schemeClr val="bg1"/>
                </a:solidFill>
              </a:rPr>
              <a:t>:</a:t>
            </a:r>
            <a:endParaRPr lang="en-US" dirty="0">
              <a:solidFill>
                <a:schemeClr val="bg1"/>
              </a:solidFill>
            </a:endParaRPr>
          </a:p>
          <a:p>
            <a:pPr algn="ctr"/>
            <a:r>
              <a:rPr lang="en-US" dirty="0">
                <a:solidFill>
                  <a:schemeClr val="bg1"/>
                </a:solidFill>
              </a:rPr>
              <a:t>100 - 150 </a:t>
            </a:r>
            <a:r>
              <a:rPr lang="en-US" dirty="0" err="1" smtClean="0">
                <a:solidFill>
                  <a:schemeClr val="bg1"/>
                </a:solidFill>
              </a:rPr>
              <a:t>años</a:t>
            </a:r>
            <a:endParaRPr lang="en-US" dirty="0">
              <a:solidFill>
                <a:schemeClr val="bg1"/>
              </a:solidFill>
            </a:endParaRPr>
          </a:p>
        </p:txBody>
      </p:sp>
    </p:spTree>
    <p:extLst>
      <p:ext uri="{BB962C8B-B14F-4D97-AF65-F5344CB8AC3E}">
        <p14:creationId xmlns:p14="http://schemas.microsoft.com/office/powerpoint/2010/main" val="1182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49E449-274F-F263-88D5-EAF94EA0C2AD}"/>
              </a:ext>
            </a:extLst>
          </p:cNvPr>
          <p:cNvPicPr>
            <a:picLocks noChangeAspect="1"/>
          </p:cNvPicPr>
          <p:nvPr/>
        </p:nvPicPr>
        <p:blipFill>
          <a:blip r:embed="rId3"/>
          <a:stretch>
            <a:fillRect/>
          </a:stretch>
        </p:blipFill>
        <p:spPr>
          <a:xfrm>
            <a:off x="0" y="103209"/>
            <a:ext cx="9144000" cy="5508582"/>
          </a:xfrm>
          <a:prstGeom prst="rect">
            <a:avLst/>
          </a:prstGeom>
        </p:spPr>
      </p:pic>
    </p:spTree>
    <p:extLst>
      <p:ext uri="{BB962C8B-B14F-4D97-AF65-F5344CB8AC3E}">
        <p14:creationId xmlns:p14="http://schemas.microsoft.com/office/powerpoint/2010/main" val="81797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Profecías</a:t>
            </a:r>
            <a:r>
              <a:rPr lang="en-US" sz="2000" b="1" dirty="0">
                <a:solidFill>
                  <a:schemeClr val="bg1"/>
                </a:solidFill>
              </a:rPr>
              <a:t> </a:t>
            </a:r>
            <a:r>
              <a:rPr lang="en-US" sz="2000" b="1" dirty="0" err="1">
                <a:solidFill>
                  <a:schemeClr val="bg1"/>
                </a:solidFill>
              </a:rPr>
              <a:t>impresionantes</a:t>
            </a:r>
            <a:endParaRPr lang="en-US" sz="2000" b="1" dirty="0">
              <a:solidFill>
                <a:schemeClr val="bg1"/>
              </a:solidFill>
            </a:endParaRPr>
          </a:p>
        </p:txBody>
      </p:sp>
      <p:grpSp>
        <p:nvGrpSpPr>
          <p:cNvPr id="2" name="Group 1">
            <a:extLst>
              <a:ext uri="{FF2B5EF4-FFF2-40B4-BE49-F238E27FC236}">
                <a16:creationId xmlns:a16="http://schemas.microsoft.com/office/drawing/2014/main" xmlns="" id="{B067D82D-56D6-F59C-C983-154A72D14C3A}"/>
              </a:ext>
            </a:extLst>
          </p:cNvPr>
          <p:cNvGrpSpPr/>
          <p:nvPr/>
        </p:nvGrpSpPr>
        <p:grpSpPr>
          <a:xfrm>
            <a:off x="604434" y="1592237"/>
            <a:ext cx="7935132" cy="1439669"/>
            <a:chOff x="604434" y="1537807"/>
            <a:chExt cx="7935132" cy="1439669"/>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s-ES" sz="2800" dirty="0" smtClean="0">
                  <a:solidFill>
                    <a:schemeClr val="bg1"/>
                  </a:solidFill>
                  <a:cs typeface="Arial" panose="020B0604020202020204" pitchFamily="34" charset="0"/>
                </a:rPr>
                <a:t>Ezequiel profetiza la destrucción de Tiro </a:t>
              </a:r>
              <a:br>
                <a:rPr lang="es-ES" sz="2800" dirty="0" smtClean="0">
                  <a:solidFill>
                    <a:schemeClr val="bg1"/>
                  </a:solidFill>
                  <a:cs typeface="Arial" panose="020B0604020202020204" pitchFamily="34" charset="0"/>
                </a:rPr>
              </a:br>
              <a:r>
                <a:rPr lang="es-ES" sz="2800" dirty="0" smtClean="0">
                  <a:solidFill>
                    <a:schemeClr val="bg1"/>
                  </a:solidFill>
                  <a:cs typeface="Arial" panose="020B0604020202020204" pitchFamily="34" charset="0"/>
                </a:rPr>
                <a:t>por “muchas naciones” en gran detalle</a:t>
              </a:r>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429199" y="2608144"/>
              <a:ext cx="4285601" cy="369332"/>
            </a:xfrm>
            <a:prstGeom prst="rect">
              <a:avLst/>
            </a:prstGeom>
            <a:noFill/>
          </p:spPr>
          <p:txBody>
            <a:bodyPr wrap="square" rtlCol="0">
              <a:spAutoFit/>
            </a:bodyPr>
            <a:lstStyle/>
            <a:p>
              <a:pPr algn="ctr"/>
              <a:r>
                <a:rPr lang="en-US" dirty="0" smtClean="0">
                  <a:solidFill>
                    <a:schemeClr val="bg1"/>
                  </a:solidFill>
                </a:rPr>
                <a:t>Ezequiel 26:1-12</a:t>
              </a:r>
              <a:endParaRPr lang="en-US" dirty="0">
                <a:solidFill>
                  <a:schemeClr val="bg1"/>
                </a:solidFill>
              </a:endParaRP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1154537" y="3584305"/>
            <a:ext cx="2113251" cy="914400"/>
            <a:chOff x="598953" y="3584305"/>
            <a:chExt cx="2113251" cy="914400"/>
          </a:xfrm>
        </p:grpSpPr>
        <p:sp>
          <p:nvSpPr>
            <p:cNvPr id="7" name="TextBox 6">
              <a:extLst>
                <a:ext uri="{FF2B5EF4-FFF2-40B4-BE49-F238E27FC236}">
                  <a16:creationId xmlns:a16="http://schemas.microsoft.com/office/drawing/2014/main" xmlns=""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a:r>
                <a:rPr lang="en-US" dirty="0" err="1" smtClean="0">
                  <a:solidFill>
                    <a:schemeClr val="bg1"/>
                  </a:solidFill>
                </a:rPr>
                <a:t>Profetizado</a:t>
              </a:r>
              <a:r>
                <a:rPr lang="en-US" dirty="0" smtClean="0">
                  <a:solidFill>
                    <a:schemeClr val="bg1"/>
                  </a:solidFill>
                </a:rPr>
                <a:t>:</a:t>
              </a:r>
              <a:endParaRPr lang="en-US" dirty="0">
                <a:solidFill>
                  <a:schemeClr val="bg1"/>
                </a:solidFill>
              </a:endParaRPr>
            </a:p>
            <a:p>
              <a:pPr algn="ctr"/>
              <a:r>
                <a:rPr lang="en-US" dirty="0" smtClean="0">
                  <a:solidFill>
                    <a:schemeClr val="bg1"/>
                  </a:solidFill>
                </a:rPr>
                <a:t>586 </a:t>
              </a:r>
              <a:r>
                <a:rPr lang="en-US" dirty="0" err="1" smtClean="0">
                  <a:solidFill>
                    <a:schemeClr val="bg1"/>
                  </a:solidFill>
                </a:rPr>
                <a:t>aC</a:t>
              </a:r>
              <a:endParaRPr lang="en-US" dirty="0">
                <a:solidFill>
                  <a:schemeClr val="bg1"/>
                </a:solidFill>
              </a:endParaRP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3536852" y="3584305"/>
            <a:ext cx="2298312" cy="990167"/>
            <a:chOff x="588067" y="3584305"/>
            <a:chExt cx="2298312" cy="990167"/>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588067" y="3651142"/>
              <a:ext cx="2113251" cy="923330"/>
            </a:xfrm>
            <a:prstGeom prst="rect">
              <a:avLst/>
            </a:prstGeom>
            <a:noFill/>
          </p:spPr>
          <p:txBody>
            <a:bodyPr wrap="square" rtlCol="0">
              <a:spAutoFit/>
            </a:bodyPr>
            <a:lstStyle/>
            <a:p>
              <a:pPr algn="ctr"/>
              <a:r>
                <a:rPr lang="en-US" dirty="0" err="1" smtClean="0">
                  <a:solidFill>
                    <a:schemeClr val="bg1"/>
                  </a:solidFill>
                </a:rPr>
                <a:t>Cumplido</a:t>
              </a:r>
              <a:r>
                <a:rPr lang="en-US" dirty="0" smtClean="0">
                  <a:solidFill>
                    <a:schemeClr val="bg1"/>
                  </a:solidFill>
                </a:rPr>
                <a:t>:</a:t>
              </a:r>
              <a:endParaRPr lang="en-US" dirty="0">
                <a:solidFill>
                  <a:schemeClr val="bg1"/>
                </a:solidFill>
              </a:endParaRPr>
            </a:p>
            <a:p>
              <a:pPr algn="ctr"/>
              <a:r>
                <a:rPr lang="en-US" dirty="0" smtClean="0">
                  <a:solidFill>
                    <a:schemeClr val="bg1"/>
                  </a:solidFill>
                </a:rPr>
                <a:t>585 </a:t>
              </a:r>
              <a:r>
                <a:rPr lang="en-US" dirty="0" err="1" smtClean="0">
                  <a:solidFill>
                    <a:schemeClr val="bg1"/>
                  </a:solidFill>
                </a:rPr>
                <a:t>aC</a:t>
              </a:r>
              <a:r>
                <a:rPr lang="en-US" dirty="0" smtClean="0">
                  <a:solidFill>
                    <a:schemeClr val="bg1"/>
                  </a:solidFill>
                </a:rPr>
                <a:t/>
              </a:r>
              <a:br>
                <a:rPr lang="en-US" dirty="0" smtClean="0">
                  <a:solidFill>
                    <a:schemeClr val="bg1"/>
                  </a:solidFill>
                </a:rPr>
              </a:br>
              <a:r>
                <a:rPr lang="en-US" dirty="0" smtClean="0">
                  <a:solidFill>
                    <a:schemeClr val="bg1"/>
                  </a:solidFill>
                </a:rPr>
                <a:t>332 </a:t>
              </a:r>
              <a:r>
                <a:rPr lang="en-US" dirty="0" err="1" smtClean="0">
                  <a:solidFill>
                    <a:schemeClr val="bg1"/>
                  </a:solidFill>
                </a:rPr>
                <a:t>aC</a:t>
              </a:r>
              <a:endParaRPr lang="en-US" dirty="0">
                <a:solidFill>
                  <a:schemeClr val="bg1"/>
                </a:solidFill>
              </a:endParaRP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2C4891-89E4-9FE6-9AC8-78210049A721}"/>
              </a:ext>
            </a:extLst>
          </p:cNvPr>
          <p:cNvSpPr txBox="1"/>
          <p:nvPr/>
        </p:nvSpPr>
        <p:spPr>
          <a:xfrm>
            <a:off x="5873186" y="3651142"/>
            <a:ext cx="2113251" cy="923330"/>
          </a:xfrm>
          <a:prstGeom prst="rect">
            <a:avLst/>
          </a:prstGeom>
          <a:noFill/>
        </p:spPr>
        <p:txBody>
          <a:bodyPr wrap="square" rtlCol="0">
            <a:spAutoFit/>
          </a:bodyPr>
          <a:lstStyle/>
          <a:p>
            <a:pPr algn="ctr"/>
            <a:r>
              <a:rPr lang="en-US" dirty="0" err="1" smtClean="0">
                <a:solidFill>
                  <a:schemeClr val="bg1"/>
                </a:solidFill>
              </a:rPr>
              <a:t>Espacio</a:t>
            </a:r>
            <a:r>
              <a:rPr lang="en-US" dirty="0" smtClean="0">
                <a:solidFill>
                  <a:schemeClr val="bg1"/>
                </a:solidFill>
              </a:rPr>
              <a:t> de </a:t>
            </a:r>
            <a:r>
              <a:rPr lang="en-US" dirty="0" err="1" smtClean="0">
                <a:solidFill>
                  <a:schemeClr val="bg1"/>
                </a:solidFill>
              </a:rPr>
              <a:t>tiempo</a:t>
            </a:r>
            <a:r>
              <a:rPr lang="en-US" dirty="0" smtClean="0">
                <a:solidFill>
                  <a:schemeClr val="bg1"/>
                </a:solidFill>
              </a:rPr>
              <a:t>:</a:t>
            </a:r>
            <a:endParaRPr lang="en-US" dirty="0">
              <a:solidFill>
                <a:schemeClr val="bg1"/>
              </a:solidFill>
            </a:endParaRPr>
          </a:p>
          <a:p>
            <a:pPr algn="ctr"/>
            <a:r>
              <a:rPr lang="en-US" dirty="0" err="1" smtClean="0">
                <a:solidFill>
                  <a:schemeClr val="bg1"/>
                </a:solidFill>
              </a:rPr>
              <a:t>Unos</a:t>
            </a:r>
            <a:r>
              <a:rPr lang="en-US" dirty="0" smtClean="0">
                <a:solidFill>
                  <a:schemeClr val="bg1"/>
                </a:solidFill>
              </a:rPr>
              <a:t> </a:t>
            </a:r>
            <a:r>
              <a:rPr lang="en-US" dirty="0" err="1" smtClean="0">
                <a:solidFill>
                  <a:schemeClr val="bg1"/>
                </a:solidFill>
              </a:rPr>
              <a:t>meses</a:t>
            </a:r>
            <a:r>
              <a:rPr lang="en-US" dirty="0" smtClean="0">
                <a:solidFill>
                  <a:schemeClr val="bg1"/>
                </a:solidFill>
              </a:rPr>
              <a:t>,</a:t>
            </a:r>
          </a:p>
          <a:p>
            <a:pPr algn="ctr"/>
            <a:r>
              <a:rPr lang="es-ES" dirty="0" smtClean="0">
                <a:solidFill>
                  <a:schemeClr val="bg1"/>
                </a:solidFill>
              </a:rPr>
              <a:t>254 años</a:t>
            </a:r>
            <a:endParaRPr lang="en-US" dirty="0">
              <a:solidFill>
                <a:schemeClr val="bg1"/>
              </a:solidFill>
            </a:endParaRPr>
          </a:p>
        </p:txBody>
      </p:sp>
    </p:spTree>
    <p:extLst>
      <p:ext uri="{BB962C8B-B14F-4D97-AF65-F5344CB8AC3E}">
        <p14:creationId xmlns:p14="http://schemas.microsoft.com/office/powerpoint/2010/main" val="118391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BD79C12-3B82-11A6-1B1B-FC9EDC932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 y="393699"/>
            <a:ext cx="9148725" cy="3427187"/>
          </a:xfrm>
          <a:prstGeom prst="rect">
            <a:avLst/>
          </a:prstGeom>
        </p:spPr>
      </p:pic>
      <p:sp>
        <p:nvSpPr>
          <p:cNvPr id="3" name="TextBox 2"/>
          <p:cNvSpPr txBox="1"/>
          <p:nvPr/>
        </p:nvSpPr>
        <p:spPr>
          <a:xfrm>
            <a:off x="1069521" y="1665514"/>
            <a:ext cx="718458" cy="383722"/>
          </a:xfrm>
          <a:prstGeom prst="rect">
            <a:avLst/>
          </a:prstGeom>
          <a:solidFill>
            <a:srgbClr val="FFC000"/>
          </a:solidFill>
        </p:spPr>
        <p:txBody>
          <a:bodyPr wrap="square" rtlCol="0">
            <a:spAutoFit/>
          </a:bodyPr>
          <a:lstStyle/>
          <a:p>
            <a:pPr algn="ctr"/>
            <a:r>
              <a:rPr lang="es-ES" dirty="0" smtClean="0"/>
              <a:t>TIRO</a:t>
            </a:r>
            <a:endParaRPr lang="en-US" dirty="0"/>
          </a:p>
        </p:txBody>
      </p:sp>
      <p:sp>
        <p:nvSpPr>
          <p:cNvPr id="4" name="TextBox 3"/>
          <p:cNvSpPr txBox="1"/>
          <p:nvPr/>
        </p:nvSpPr>
        <p:spPr>
          <a:xfrm rot="17708393">
            <a:off x="3487979" y="2268407"/>
            <a:ext cx="1566615" cy="369332"/>
          </a:xfrm>
          <a:prstGeom prst="rect">
            <a:avLst/>
          </a:prstGeom>
          <a:solidFill>
            <a:srgbClr val="FFC000"/>
          </a:solidFill>
        </p:spPr>
        <p:txBody>
          <a:bodyPr wrap="square" rtlCol="0">
            <a:spAutoFit/>
          </a:bodyPr>
          <a:lstStyle/>
          <a:p>
            <a:pPr algn="ctr"/>
            <a:r>
              <a:rPr lang="es-ES" dirty="0" smtClean="0"/>
              <a:t>CONTINENTE</a:t>
            </a:r>
            <a:endParaRPr lang="en-US" dirty="0"/>
          </a:p>
        </p:txBody>
      </p:sp>
      <p:sp>
        <p:nvSpPr>
          <p:cNvPr id="5" name="TextBox 4"/>
          <p:cNvSpPr txBox="1"/>
          <p:nvPr/>
        </p:nvSpPr>
        <p:spPr>
          <a:xfrm>
            <a:off x="2149021" y="1915431"/>
            <a:ext cx="1410607" cy="646331"/>
          </a:xfrm>
          <a:prstGeom prst="rect">
            <a:avLst/>
          </a:prstGeom>
          <a:solidFill>
            <a:schemeClr val="bg2"/>
          </a:solidFill>
        </p:spPr>
        <p:txBody>
          <a:bodyPr wrap="square" rtlCol="0">
            <a:spAutoFit/>
          </a:bodyPr>
          <a:lstStyle/>
          <a:p>
            <a:pPr algn="ctr"/>
            <a:r>
              <a:rPr lang="es-ES" dirty="0" smtClean="0"/>
              <a:t>Calzada de Alejandro</a:t>
            </a:r>
            <a:endParaRPr lang="en-US" dirty="0"/>
          </a:p>
        </p:txBody>
      </p:sp>
      <p:sp>
        <p:nvSpPr>
          <p:cNvPr id="6" name="TextBox 5"/>
          <p:cNvSpPr txBox="1"/>
          <p:nvPr/>
        </p:nvSpPr>
        <p:spPr>
          <a:xfrm>
            <a:off x="693059" y="3167162"/>
            <a:ext cx="1029606" cy="307777"/>
          </a:xfrm>
          <a:prstGeom prst="rect">
            <a:avLst/>
          </a:prstGeom>
          <a:solidFill>
            <a:schemeClr val="bg2"/>
          </a:solidFill>
        </p:spPr>
        <p:txBody>
          <a:bodyPr wrap="square" rtlCol="0">
            <a:spAutoFit/>
          </a:bodyPr>
          <a:lstStyle/>
          <a:p>
            <a:pPr algn="ctr"/>
            <a:r>
              <a:rPr lang="es-ES" sz="1400" dirty="0" smtClean="0"/>
              <a:t>400 metros</a:t>
            </a:r>
            <a:endParaRPr lang="en-US" sz="1400" dirty="0"/>
          </a:p>
        </p:txBody>
      </p:sp>
      <p:sp>
        <p:nvSpPr>
          <p:cNvPr id="8" name="TextBox 7"/>
          <p:cNvSpPr txBox="1"/>
          <p:nvPr/>
        </p:nvSpPr>
        <p:spPr>
          <a:xfrm>
            <a:off x="5134428" y="3167162"/>
            <a:ext cx="2107293" cy="369332"/>
          </a:xfrm>
          <a:prstGeom prst="rect">
            <a:avLst/>
          </a:prstGeom>
          <a:solidFill>
            <a:schemeClr val="bg2"/>
          </a:solidFill>
        </p:spPr>
        <p:txBody>
          <a:bodyPr wrap="square" rtlCol="0">
            <a:spAutoFit/>
          </a:bodyPr>
          <a:lstStyle/>
          <a:p>
            <a:pPr algn="ctr"/>
            <a:r>
              <a:rPr lang="es-ES" dirty="0" smtClean="0"/>
              <a:t>TIRO MODERNO</a:t>
            </a:r>
            <a:endParaRPr lang="en-US" dirty="0"/>
          </a:p>
        </p:txBody>
      </p:sp>
      <p:sp>
        <p:nvSpPr>
          <p:cNvPr id="9" name="TextBox 8"/>
          <p:cNvSpPr txBox="1"/>
          <p:nvPr/>
        </p:nvSpPr>
        <p:spPr>
          <a:xfrm>
            <a:off x="6661641" y="1773333"/>
            <a:ext cx="1358616" cy="930526"/>
          </a:xfrm>
          <a:prstGeom prst="rect">
            <a:avLst/>
          </a:prstGeom>
          <a:solidFill>
            <a:schemeClr val="accent6">
              <a:lumMod val="20000"/>
              <a:lumOff val="80000"/>
            </a:schemeClr>
          </a:solidFill>
        </p:spPr>
        <p:txBody>
          <a:bodyPr wrap="square" rtlCol="0">
            <a:spAutoFit/>
          </a:bodyPr>
          <a:lstStyle/>
          <a:p>
            <a:pPr algn="ctr"/>
            <a:r>
              <a:rPr lang="es-ES" dirty="0" smtClean="0"/>
              <a:t>Tierra depositada con los años</a:t>
            </a:r>
            <a:endParaRPr lang="en-US" dirty="0"/>
          </a:p>
        </p:txBody>
      </p:sp>
    </p:spTree>
    <p:extLst>
      <p:ext uri="{BB962C8B-B14F-4D97-AF65-F5344CB8AC3E}">
        <p14:creationId xmlns:p14="http://schemas.microsoft.com/office/powerpoint/2010/main" val="310993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3E5CF1-2404-D93E-D6EA-ADEE394DE05A}"/>
              </a:ext>
            </a:extLst>
          </p:cNvPr>
          <p:cNvPicPr>
            <a:picLocks noChangeAspect="1"/>
          </p:cNvPicPr>
          <p:nvPr/>
        </p:nvPicPr>
        <p:blipFill rotWithShape="1">
          <a:blip r:embed="rId2">
            <a:extLst>
              <a:ext uri="{28A0092B-C50C-407E-A947-70E740481C1C}">
                <a14:useLocalDpi xmlns:a14="http://schemas.microsoft.com/office/drawing/2010/main" val="0"/>
              </a:ext>
            </a:extLst>
          </a:blip>
          <a:srcRect t="1587" b="15239"/>
          <a:stretch/>
        </p:blipFill>
        <p:spPr>
          <a:xfrm>
            <a:off x="381909" y="10884"/>
            <a:ext cx="8380181" cy="5704116"/>
          </a:xfrm>
          <a:prstGeom prst="rect">
            <a:avLst/>
          </a:prstGeom>
        </p:spPr>
      </p:pic>
    </p:spTree>
    <p:extLst>
      <p:ext uri="{BB962C8B-B14F-4D97-AF65-F5344CB8AC3E}">
        <p14:creationId xmlns:p14="http://schemas.microsoft.com/office/powerpoint/2010/main" val="139019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Profecías</a:t>
            </a:r>
            <a:r>
              <a:rPr lang="en-US" sz="2000" b="1" dirty="0">
                <a:solidFill>
                  <a:schemeClr val="bg1"/>
                </a:solidFill>
              </a:rPr>
              <a:t> </a:t>
            </a:r>
            <a:r>
              <a:rPr lang="en-US" sz="2000" b="1" dirty="0" err="1">
                <a:solidFill>
                  <a:schemeClr val="bg1"/>
                </a:solidFill>
              </a:rPr>
              <a:t>impresionantes</a:t>
            </a:r>
            <a:endParaRPr lang="en-US" sz="2000" b="1" dirty="0">
              <a:solidFill>
                <a:schemeClr val="bg1"/>
              </a:solidFill>
            </a:endParaRPr>
          </a:p>
        </p:txBody>
      </p:sp>
      <p:grpSp>
        <p:nvGrpSpPr>
          <p:cNvPr id="2" name="Group 1">
            <a:extLst>
              <a:ext uri="{FF2B5EF4-FFF2-40B4-BE49-F238E27FC236}">
                <a16:creationId xmlns:a16="http://schemas.microsoft.com/office/drawing/2014/main" xmlns="" id="{B067D82D-56D6-F59C-C983-154A72D14C3A}"/>
              </a:ext>
            </a:extLst>
          </p:cNvPr>
          <p:cNvGrpSpPr/>
          <p:nvPr/>
        </p:nvGrpSpPr>
        <p:grpSpPr>
          <a:xfrm>
            <a:off x="604434" y="1592237"/>
            <a:ext cx="7935132" cy="1439669"/>
            <a:chOff x="604434" y="1537807"/>
            <a:chExt cx="7935132" cy="1439669"/>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a:r>
                <a:rPr lang="es-ES" sz="2800" dirty="0" smtClean="0">
                  <a:solidFill>
                    <a:schemeClr val="bg1"/>
                  </a:solidFill>
                  <a:cs typeface="Arial" panose="020B0604020202020204" pitchFamily="34" charset="0"/>
                </a:rPr>
                <a:t>Más que cualquier otro evento, los profetas</a:t>
              </a:r>
              <a:br>
                <a:rPr lang="es-ES" sz="2800" dirty="0" smtClean="0">
                  <a:solidFill>
                    <a:schemeClr val="bg1"/>
                  </a:solidFill>
                  <a:cs typeface="Arial" panose="020B0604020202020204" pitchFamily="34" charset="0"/>
                </a:rPr>
              </a:br>
              <a:r>
                <a:rPr lang="es-ES" sz="2800" dirty="0" smtClean="0">
                  <a:solidFill>
                    <a:schemeClr val="bg1"/>
                  </a:solidFill>
                  <a:cs typeface="Arial" panose="020B0604020202020204" pitchFamily="34" charset="0"/>
                </a:rPr>
                <a:t>hablaron en detalle sobre la vida de Jesucristo</a:t>
              </a:r>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429199" y="2608144"/>
              <a:ext cx="4285601" cy="369332"/>
            </a:xfrm>
            <a:prstGeom prst="rect">
              <a:avLst/>
            </a:prstGeom>
            <a:noFill/>
          </p:spPr>
          <p:txBody>
            <a:bodyPr wrap="square" rtlCol="0">
              <a:spAutoFit/>
            </a:bodyPr>
            <a:lstStyle/>
            <a:p>
              <a:pPr algn="ctr"/>
              <a:r>
                <a:rPr lang="en-US" dirty="0" err="1" smtClean="0">
                  <a:solidFill>
                    <a:schemeClr val="bg1"/>
                  </a:solidFill>
                </a:rPr>
                <a:t>Miqueas</a:t>
              </a:r>
              <a:r>
                <a:rPr lang="en-US" dirty="0" smtClean="0">
                  <a:solidFill>
                    <a:schemeClr val="bg1"/>
                  </a:solidFill>
                </a:rPr>
                <a:t> 5:2, </a:t>
              </a:r>
              <a:r>
                <a:rPr lang="en-US" dirty="0" err="1" smtClean="0">
                  <a:solidFill>
                    <a:schemeClr val="bg1"/>
                  </a:solidFill>
                </a:rPr>
                <a:t>Zacarías</a:t>
              </a:r>
              <a:r>
                <a:rPr lang="en-US" dirty="0" smtClean="0">
                  <a:solidFill>
                    <a:schemeClr val="bg1"/>
                  </a:solidFill>
                </a:rPr>
                <a:t> 9:9, 11:12, </a:t>
              </a:r>
              <a:r>
                <a:rPr lang="en-US" dirty="0" err="1" smtClean="0">
                  <a:solidFill>
                    <a:schemeClr val="bg1"/>
                  </a:solidFill>
                </a:rPr>
                <a:t>Isaías</a:t>
              </a:r>
              <a:r>
                <a:rPr lang="en-US" dirty="0" smtClean="0">
                  <a:solidFill>
                    <a:schemeClr val="bg1"/>
                  </a:solidFill>
                </a:rPr>
                <a:t> 53</a:t>
              </a:r>
              <a:endParaRPr lang="en-US" dirty="0">
                <a:solidFill>
                  <a:schemeClr val="bg1"/>
                </a:solidFill>
              </a:endParaRP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857251" y="3584305"/>
            <a:ext cx="2410538" cy="1267166"/>
            <a:chOff x="301667" y="3584305"/>
            <a:chExt cx="2410538" cy="1267166"/>
          </a:xfrm>
        </p:grpSpPr>
        <p:sp>
          <p:nvSpPr>
            <p:cNvPr id="7" name="TextBox 6">
              <a:extLst>
                <a:ext uri="{FF2B5EF4-FFF2-40B4-BE49-F238E27FC236}">
                  <a16:creationId xmlns:a16="http://schemas.microsoft.com/office/drawing/2014/main" xmlns="" id="{511762D6-D03A-7969-BCC1-6395C6B758E5}"/>
                </a:ext>
              </a:extLst>
            </p:cNvPr>
            <p:cNvSpPr txBox="1"/>
            <p:nvPr/>
          </p:nvSpPr>
          <p:spPr>
            <a:xfrm>
              <a:off x="301667" y="3651142"/>
              <a:ext cx="2410538" cy="1200329"/>
            </a:xfrm>
            <a:prstGeom prst="rect">
              <a:avLst/>
            </a:prstGeom>
            <a:noFill/>
          </p:spPr>
          <p:txBody>
            <a:bodyPr wrap="square" rtlCol="0">
              <a:spAutoFit/>
            </a:bodyPr>
            <a:lstStyle/>
            <a:p>
              <a:pPr algn="ctr"/>
              <a:r>
                <a:rPr lang="en-US" dirty="0" err="1" smtClean="0">
                  <a:solidFill>
                    <a:schemeClr val="bg1"/>
                  </a:solidFill>
                </a:rPr>
                <a:t>Profetizado</a:t>
              </a:r>
              <a:r>
                <a:rPr lang="en-US" dirty="0" smtClean="0">
                  <a:solidFill>
                    <a:schemeClr val="bg1"/>
                  </a:solidFill>
                </a:rPr>
                <a:t>:</a:t>
              </a:r>
              <a:endParaRPr lang="en-US" dirty="0">
                <a:solidFill>
                  <a:schemeClr val="bg1"/>
                </a:solidFill>
              </a:endParaRPr>
            </a:p>
            <a:p>
              <a:pPr algn="ctr"/>
              <a:r>
                <a:rPr lang="en-US" dirty="0" err="1" smtClean="0">
                  <a:solidFill>
                    <a:schemeClr val="bg1"/>
                  </a:solidFill>
                </a:rPr>
                <a:t>Nacimiento</a:t>
              </a:r>
              <a:r>
                <a:rPr lang="en-US" dirty="0" smtClean="0">
                  <a:solidFill>
                    <a:schemeClr val="bg1"/>
                  </a:solidFill>
                </a:rPr>
                <a:t> – 700  </a:t>
              </a:r>
              <a:r>
                <a:rPr lang="en-US" dirty="0" err="1" smtClean="0">
                  <a:solidFill>
                    <a:schemeClr val="bg1"/>
                  </a:solidFill>
                </a:rPr>
                <a:t>aC</a:t>
              </a:r>
              <a:r>
                <a:rPr lang="en-US" dirty="0">
                  <a:solidFill>
                    <a:schemeClr val="bg1"/>
                  </a:solidFill>
                </a:rPr>
                <a:t/>
              </a:r>
              <a:br>
                <a:rPr lang="en-US" dirty="0">
                  <a:solidFill>
                    <a:schemeClr val="bg1"/>
                  </a:solidFill>
                </a:rPr>
              </a:br>
              <a:r>
                <a:rPr lang="en-US" dirty="0" err="1" smtClean="0">
                  <a:solidFill>
                    <a:schemeClr val="bg1"/>
                  </a:solidFill>
                </a:rPr>
                <a:t>Traición</a:t>
              </a:r>
              <a:r>
                <a:rPr lang="en-US" dirty="0" smtClean="0">
                  <a:solidFill>
                    <a:schemeClr val="bg1"/>
                  </a:solidFill>
                </a:rPr>
                <a:t> </a:t>
              </a:r>
              <a:r>
                <a:rPr lang="en-US" dirty="0">
                  <a:solidFill>
                    <a:schemeClr val="bg1"/>
                  </a:solidFill>
                </a:rPr>
                <a:t>– 520 - 470 </a:t>
              </a:r>
              <a:r>
                <a:rPr lang="en-US" dirty="0" err="1" smtClean="0">
                  <a:solidFill>
                    <a:schemeClr val="bg1"/>
                  </a:solidFill>
                </a:rPr>
                <a:t>aC</a:t>
              </a:r>
              <a:r>
                <a:rPr lang="en-US" dirty="0">
                  <a:solidFill>
                    <a:schemeClr val="bg1"/>
                  </a:solidFill>
                </a:rPr>
                <a:t/>
              </a:r>
              <a:br>
                <a:rPr lang="en-US" dirty="0">
                  <a:solidFill>
                    <a:schemeClr val="bg1"/>
                  </a:solidFill>
                </a:rPr>
              </a:br>
              <a:r>
                <a:rPr lang="en-US" dirty="0" err="1" smtClean="0">
                  <a:solidFill>
                    <a:schemeClr val="bg1"/>
                  </a:solidFill>
                </a:rPr>
                <a:t>Muerte</a:t>
              </a:r>
              <a:r>
                <a:rPr lang="en-US" dirty="0" smtClean="0">
                  <a:solidFill>
                    <a:schemeClr val="bg1"/>
                  </a:solidFill>
                </a:rPr>
                <a:t> </a:t>
              </a:r>
              <a:r>
                <a:rPr lang="en-US" dirty="0">
                  <a:solidFill>
                    <a:schemeClr val="bg1"/>
                  </a:solidFill>
                </a:rPr>
                <a:t>– 739 - 681 </a:t>
              </a:r>
              <a:r>
                <a:rPr lang="en-US" dirty="0" err="1" smtClean="0">
                  <a:solidFill>
                    <a:schemeClr val="bg1"/>
                  </a:solidFill>
                </a:rPr>
                <a:t>aC</a:t>
              </a:r>
              <a:endParaRPr lang="en-US" dirty="0">
                <a:solidFill>
                  <a:schemeClr val="bg1"/>
                </a:solidFill>
              </a:endParaRP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3536852" y="3584305"/>
            <a:ext cx="2298312" cy="914400"/>
            <a:chOff x="588067" y="3584305"/>
            <a:chExt cx="2298312" cy="914400"/>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588067" y="3651142"/>
              <a:ext cx="2113251" cy="646331"/>
            </a:xfrm>
            <a:prstGeom prst="rect">
              <a:avLst/>
            </a:prstGeom>
            <a:noFill/>
          </p:spPr>
          <p:txBody>
            <a:bodyPr wrap="square" rtlCol="0">
              <a:spAutoFit/>
            </a:bodyPr>
            <a:lstStyle/>
            <a:p>
              <a:pPr algn="ctr"/>
              <a:r>
                <a:rPr lang="en-US" dirty="0" err="1" smtClean="0">
                  <a:solidFill>
                    <a:schemeClr val="bg1"/>
                  </a:solidFill>
                </a:rPr>
                <a:t>Cumplido</a:t>
              </a:r>
              <a:r>
                <a:rPr lang="en-US" dirty="0" smtClean="0">
                  <a:solidFill>
                    <a:schemeClr val="bg1"/>
                  </a:solidFill>
                </a:rPr>
                <a:t>:</a:t>
              </a:r>
              <a:endParaRPr lang="en-US" dirty="0">
                <a:solidFill>
                  <a:schemeClr val="bg1"/>
                </a:solidFill>
              </a:endParaRPr>
            </a:p>
            <a:p>
              <a:pPr algn="ctr"/>
              <a:r>
                <a:rPr lang="en-US" dirty="0" smtClean="0">
                  <a:solidFill>
                    <a:schemeClr val="bg1"/>
                  </a:solidFill>
                </a:rPr>
                <a:t>26-30 </a:t>
              </a:r>
              <a:r>
                <a:rPr lang="en-US" dirty="0" err="1" smtClean="0">
                  <a:solidFill>
                    <a:schemeClr val="bg1"/>
                  </a:solidFill>
                </a:rPr>
                <a:t>dC</a:t>
              </a:r>
              <a:endParaRPr lang="en-US" dirty="0">
                <a:solidFill>
                  <a:schemeClr val="bg1"/>
                </a:solidFill>
              </a:endParaRP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2C4891-89E4-9FE6-9AC8-78210049A721}"/>
              </a:ext>
            </a:extLst>
          </p:cNvPr>
          <p:cNvSpPr txBox="1"/>
          <p:nvPr/>
        </p:nvSpPr>
        <p:spPr>
          <a:xfrm>
            <a:off x="5873186" y="3651142"/>
            <a:ext cx="2113251" cy="1200329"/>
          </a:xfrm>
          <a:prstGeom prst="rect">
            <a:avLst/>
          </a:prstGeom>
          <a:noFill/>
        </p:spPr>
        <p:txBody>
          <a:bodyPr wrap="square" rtlCol="0">
            <a:spAutoFit/>
          </a:bodyPr>
          <a:lstStyle/>
          <a:p>
            <a:pPr algn="ctr"/>
            <a:r>
              <a:rPr lang="en-US" dirty="0" err="1" smtClean="0">
                <a:solidFill>
                  <a:schemeClr val="bg1"/>
                </a:solidFill>
              </a:rPr>
              <a:t>Espacio</a:t>
            </a:r>
            <a:r>
              <a:rPr lang="en-US" dirty="0" smtClean="0">
                <a:solidFill>
                  <a:schemeClr val="bg1"/>
                </a:solidFill>
              </a:rPr>
              <a:t> de </a:t>
            </a:r>
            <a:r>
              <a:rPr lang="en-US" dirty="0" err="1" smtClean="0">
                <a:solidFill>
                  <a:schemeClr val="bg1"/>
                </a:solidFill>
              </a:rPr>
              <a:t>tiempo</a:t>
            </a:r>
            <a:r>
              <a:rPr lang="en-US" dirty="0" smtClean="0">
                <a:solidFill>
                  <a:schemeClr val="bg1"/>
                </a:solidFill>
              </a:rPr>
              <a:t>:</a:t>
            </a:r>
            <a:endParaRPr lang="en-US" dirty="0">
              <a:solidFill>
                <a:schemeClr val="bg1"/>
              </a:solidFill>
            </a:endParaRPr>
          </a:p>
          <a:p>
            <a:pPr algn="ctr"/>
            <a:r>
              <a:rPr lang="es-ES" dirty="0" smtClean="0">
                <a:solidFill>
                  <a:schemeClr val="bg1"/>
                </a:solidFill>
              </a:rPr>
              <a:t>700 años,</a:t>
            </a:r>
          </a:p>
          <a:p>
            <a:pPr algn="ctr"/>
            <a:r>
              <a:rPr lang="es-ES" dirty="0" smtClean="0">
                <a:solidFill>
                  <a:schemeClr val="bg1"/>
                </a:solidFill>
              </a:rPr>
              <a:t>500 años,</a:t>
            </a:r>
          </a:p>
          <a:p>
            <a:pPr algn="ctr"/>
            <a:r>
              <a:rPr lang="es-ES" dirty="0" smtClean="0">
                <a:solidFill>
                  <a:schemeClr val="bg1"/>
                </a:solidFill>
              </a:rPr>
              <a:t>700 años</a:t>
            </a:r>
            <a:endParaRPr lang="en-US" dirty="0">
              <a:solidFill>
                <a:schemeClr val="bg1"/>
              </a:solidFill>
            </a:endParaRPr>
          </a:p>
        </p:txBody>
      </p:sp>
    </p:spTree>
    <p:extLst>
      <p:ext uri="{BB962C8B-B14F-4D97-AF65-F5344CB8AC3E}">
        <p14:creationId xmlns:p14="http://schemas.microsoft.com/office/powerpoint/2010/main" val="15321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Profecías</a:t>
            </a:r>
            <a:r>
              <a:rPr lang="en-US" sz="2000" b="1" dirty="0" smtClean="0">
                <a:solidFill>
                  <a:schemeClr val="bg1"/>
                </a:solidFill>
              </a:rPr>
              <a:t> </a:t>
            </a:r>
            <a:r>
              <a:rPr lang="en-US" sz="2000" b="1" dirty="0" err="1" smtClean="0">
                <a:solidFill>
                  <a:schemeClr val="bg1"/>
                </a:solidFill>
              </a:rPr>
              <a:t>impresionantes</a:t>
            </a:r>
            <a:endParaRPr lang="en-US" sz="2000" b="1" dirty="0">
              <a:solidFill>
                <a:schemeClr val="bg1"/>
              </a:solidFill>
            </a:endParaRPr>
          </a:p>
        </p:txBody>
      </p:sp>
      <p:grpSp>
        <p:nvGrpSpPr>
          <p:cNvPr id="2" name="Group 1">
            <a:extLst>
              <a:ext uri="{FF2B5EF4-FFF2-40B4-BE49-F238E27FC236}">
                <a16:creationId xmlns:a16="http://schemas.microsoft.com/office/drawing/2014/main" xmlns="" id="{B067D82D-56D6-F59C-C983-154A72D14C3A}"/>
              </a:ext>
            </a:extLst>
          </p:cNvPr>
          <p:cNvGrpSpPr/>
          <p:nvPr/>
        </p:nvGrpSpPr>
        <p:grpSpPr>
          <a:xfrm>
            <a:off x="604434" y="1592237"/>
            <a:ext cx="7935132" cy="2212553"/>
            <a:chOff x="604434" y="1537807"/>
            <a:chExt cx="7935132" cy="2212553"/>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537807"/>
              <a:ext cx="7935132" cy="1815882"/>
            </a:xfrm>
            <a:prstGeom prst="rect">
              <a:avLst/>
            </a:prstGeom>
            <a:noFill/>
          </p:spPr>
          <p:txBody>
            <a:bodyPr wrap="square" rtlCol="0">
              <a:spAutoFit/>
            </a:bodyPr>
            <a:lstStyle/>
            <a:p>
              <a:pPr algn="ctr"/>
              <a:r>
                <a:rPr lang="es-ES" sz="2800" dirty="0" smtClean="0">
                  <a:solidFill>
                    <a:schemeClr val="bg1"/>
                  </a:solidFill>
                  <a:cs typeface="Arial" panose="020B0604020202020204" pitchFamily="34" charset="0"/>
                </a:rPr>
                <a:t>Les </a:t>
              </a:r>
              <a:r>
                <a:rPr lang="es-ES" sz="2800" dirty="0">
                  <a:solidFill>
                    <a:schemeClr val="bg1"/>
                  </a:solidFill>
                  <a:cs typeface="Arial" panose="020B0604020202020204" pitchFamily="34" charset="0"/>
                </a:rPr>
                <a:t>dijeron: «Varones galileos, ¿por qué están mirando al cielo? Este mismo Jesús, que ha sido tomado de ustedes al cielo, vendrá de la misma manera, tal como lo han visto ir al cielo</a:t>
              </a:r>
              <a:r>
                <a:rPr lang="es-ES" sz="2800" dirty="0" smtClean="0">
                  <a:solidFill>
                    <a:schemeClr val="bg1"/>
                  </a:solidFill>
                  <a:cs typeface="Arial" panose="020B0604020202020204" pitchFamily="34" charset="0"/>
                </a:rPr>
                <a:t>».</a:t>
              </a:r>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429199" y="3381028"/>
              <a:ext cx="4285601" cy="369332"/>
            </a:xfrm>
            <a:prstGeom prst="rect">
              <a:avLst/>
            </a:prstGeom>
            <a:noFill/>
          </p:spPr>
          <p:txBody>
            <a:bodyPr wrap="square" rtlCol="0">
              <a:spAutoFit/>
            </a:bodyPr>
            <a:lstStyle/>
            <a:p>
              <a:pPr algn="ctr"/>
              <a:r>
                <a:rPr lang="en-US" dirty="0" err="1" smtClean="0">
                  <a:solidFill>
                    <a:schemeClr val="bg1"/>
                  </a:solidFill>
                </a:rPr>
                <a:t>Hechos</a:t>
              </a:r>
              <a:r>
                <a:rPr lang="en-US" dirty="0" smtClean="0">
                  <a:solidFill>
                    <a:schemeClr val="bg1"/>
                  </a:solidFill>
                </a:rPr>
                <a:t> </a:t>
              </a:r>
              <a:r>
                <a:rPr lang="en-US" dirty="0">
                  <a:solidFill>
                    <a:schemeClr val="bg1"/>
                  </a:solidFill>
                </a:rPr>
                <a:t>1:11</a:t>
              </a:r>
            </a:p>
          </p:txBody>
        </p:sp>
      </p:grpSp>
    </p:spTree>
    <p:extLst>
      <p:ext uri="{BB962C8B-B14F-4D97-AF65-F5344CB8AC3E}">
        <p14:creationId xmlns:p14="http://schemas.microsoft.com/office/powerpoint/2010/main" val="359164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FB785-7EB6-9BF3-C700-599343FB034B}"/>
              </a:ext>
            </a:extLst>
          </p:cNvPr>
          <p:cNvSpPr>
            <a:spLocks noGrp="1"/>
          </p:cNvSpPr>
          <p:nvPr>
            <p:ph type="ctrTitle"/>
          </p:nvPr>
        </p:nvSpPr>
        <p:spPr/>
        <p:txBody>
          <a:bodyPr/>
          <a:lstStyle/>
          <a:p>
            <a:pPr algn="l" rtl="0"/>
            <a:r>
              <a:rPr lang="en-US" dirty="0">
                <a:solidFill>
                  <a:schemeClr val="bg1"/>
                </a:solidFill>
              </a:rPr>
              <a:t>Profecía de Dios</a:t>
            </a:r>
          </a:p>
        </p:txBody>
      </p:sp>
      <p:sp>
        <p:nvSpPr>
          <p:cNvPr id="3" name="Subtitle 2">
            <a:extLst>
              <a:ext uri="{FF2B5EF4-FFF2-40B4-BE49-F238E27FC236}">
                <a16:creationId xmlns:a16="http://schemas.microsoft.com/office/drawing/2014/main" xmlns="" id="{9A8481FF-27F8-9BF6-4B9C-2C923C33CA6B}"/>
              </a:ext>
            </a:extLst>
          </p:cNvPr>
          <p:cNvSpPr>
            <a:spLocks noGrp="1"/>
          </p:cNvSpPr>
          <p:nvPr>
            <p:ph type="subTitle" idx="1"/>
          </p:nvPr>
        </p:nvSpPr>
        <p:spPr/>
        <p:txBody>
          <a:bodyPr/>
          <a:lstStyle/>
          <a:p>
            <a:pPr algn="l" rtl="0"/>
            <a:endParaRPr lang="en-US" dirty="0"/>
          </a:p>
        </p:txBody>
      </p:sp>
      <p:pic>
        <p:nvPicPr>
          <p:cNvPr id="5" name="Picture 4" descr="A black and white logo  Description automatically generated">
            <a:extLst>
              <a:ext uri="{FF2B5EF4-FFF2-40B4-BE49-F238E27FC236}">
                <a16:creationId xmlns:a16="http://schemas.microsoft.com/office/drawing/2014/main" xmlns="" id="{B9926665-1A2E-1057-BCF1-1850978F5751}"/>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2045153" y="1668198"/>
            <a:ext cx="5053693" cy="2320635"/>
          </a:xfrm>
          <a:prstGeom prst="rect">
            <a:avLst/>
          </a:prstGeom>
          <a:solidFill>
            <a:schemeClr val="tx1"/>
          </a:solidFill>
        </p:spPr>
        <p:txBody>
          <a:bodyPr wrap="square" rtlCol="0">
            <a:spAutoFit/>
          </a:bodyPr>
          <a:lstStyle/>
          <a:p>
            <a:pPr algn="ctr">
              <a:lnSpc>
                <a:spcPct val="80000"/>
              </a:lnSpc>
            </a:pPr>
            <a:r>
              <a:rPr lang="en-US" sz="6600" dirty="0" smtClean="0">
                <a:solidFill>
                  <a:schemeClr val="bg1"/>
                </a:solidFill>
              </a:rPr>
              <a:t>PROFECÍAS</a:t>
            </a:r>
          </a:p>
          <a:p>
            <a:pPr algn="ctr">
              <a:lnSpc>
                <a:spcPct val="80000"/>
              </a:lnSpc>
            </a:pPr>
            <a:r>
              <a:rPr lang="en-US" sz="6000" u="sng" dirty="0" smtClean="0">
                <a:solidFill>
                  <a:schemeClr val="bg1"/>
                </a:solidFill>
              </a:rPr>
              <a:t>DE</a:t>
            </a:r>
            <a:r>
              <a:rPr lang="en-US" sz="8800" dirty="0" smtClean="0">
                <a:solidFill>
                  <a:schemeClr val="bg1"/>
                </a:solidFill>
              </a:rPr>
              <a:t> </a:t>
            </a:r>
            <a:r>
              <a:rPr lang="en-US" sz="11500" b="1" dirty="0" smtClean="0">
                <a:solidFill>
                  <a:schemeClr val="bg1"/>
                </a:solidFill>
              </a:rPr>
              <a:t>DIOS</a:t>
            </a:r>
            <a:endParaRPr lang="en-US" sz="11500" b="1" dirty="0">
              <a:solidFill>
                <a:schemeClr val="bg1"/>
              </a:solidFill>
            </a:endParaRPr>
          </a:p>
        </p:txBody>
      </p:sp>
      <p:sp>
        <p:nvSpPr>
          <p:cNvPr id="10" name="TextBox 9"/>
          <p:cNvSpPr txBox="1"/>
          <p:nvPr/>
        </p:nvSpPr>
        <p:spPr>
          <a:xfrm>
            <a:off x="1691369" y="4209145"/>
            <a:ext cx="3501118" cy="344710"/>
          </a:xfrm>
          <a:prstGeom prst="rect">
            <a:avLst/>
          </a:prstGeom>
          <a:solidFill>
            <a:schemeClr val="tx1"/>
          </a:solidFill>
        </p:spPr>
        <p:txBody>
          <a:bodyPr wrap="square" rtlCol="0">
            <a:spAutoFit/>
          </a:bodyPr>
          <a:lstStyle/>
          <a:p>
            <a:pPr algn="ctr">
              <a:lnSpc>
                <a:spcPct val="80000"/>
              </a:lnSpc>
            </a:pPr>
            <a:r>
              <a:rPr lang="en-US" sz="2000" dirty="0" smtClean="0">
                <a:solidFill>
                  <a:schemeClr val="bg1"/>
                </a:solidFill>
              </a:rPr>
              <a:t>PARA REFORZAR NUESTRA FE</a:t>
            </a:r>
            <a:endParaRPr lang="en-US" sz="4000" b="1" dirty="0">
              <a:solidFill>
                <a:schemeClr val="bg1"/>
              </a:solidFill>
            </a:endParaRPr>
          </a:p>
        </p:txBody>
      </p:sp>
    </p:spTree>
    <p:extLst>
      <p:ext uri="{BB962C8B-B14F-4D97-AF65-F5344CB8AC3E}">
        <p14:creationId xmlns:p14="http://schemas.microsoft.com/office/powerpoint/2010/main" val="122498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Lo que prueba la profecía</a:t>
            </a:r>
          </a:p>
        </p:txBody>
      </p:sp>
      <p:grpSp>
        <p:nvGrpSpPr>
          <p:cNvPr id="2" name="Group 1">
            <a:extLst>
              <a:ext uri="{FF2B5EF4-FFF2-40B4-BE49-F238E27FC236}">
                <a16:creationId xmlns:a16="http://schemas.microsoft.com/office/drawing/2014/main" xmlns="" id="{69D34209-CBF2-E1F7-B11A-2C7765734733}"/>
              </a:ext>
            </a:extLst>
          </p:cNvPr>
          <p:cNvGrpSpPr/>
          <p:nvPr/>
        </p:nvGrpSpPr>
        <p:grpSpPr>
          <a:xfrm>
            <a:off x="604434" y="1642022"/>
            <a:ext cx="7935132" cy="1390276"/>
            <a:chOff x="604434" y="1642022"/>
            <a:chExt cx="7935132" cy="1390276"/>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642022"/>
              <a:ext cx="7935132" cy="954107"/>
            </a:xfrm>
            <a:prstGeom prst="rect">
              <a:avLst/>
            </a:prstGeom>
            <a:noFill/>
          </p:spPr>
          <p:txBody>
            <a:bodyPr wrap="square" rtlCol="0">
              <a:spAutoFit/>
            </a:bodyPr>
            <a:lstStyle/>
            <a:p>
              <a:pPr algn="ctr" rtl="0"/>
              <a:r>
                <a:rPr lang="en-US" sz="2800" dirty="0">
                  <a:solidFill>
                    <a:schemeClr val="bg1"/>
                  </a:solidFill>
                  <a:cs typeface="Arial" panose="020B0604020202020204" pitchFamily="34" charset="0"/>
                </a:rPr>
                <a:t>La única manera de predecir con precisión</a:t>
              </a:r>
              <a:br>
                <a:rPr lang="en-US" sz="2800" dirty="0">
                  <a:solidFill>
                    <a:schemeClr val="bg1"/>
                  </a:solidFill>
                  <a:cs typeface="Arial" panose="020B0604020202020204" pitchFamily="34" charset="0"/>
                </a:rPr>
              </a:br>
              <a:r>
                <a:rPr lang="en-US" sz="2800" dirty="0" err="1" smtClean="0">
                  <a:solidFill>
                    <a:schemeClr val="bg1"/>
                  </a:solidFill>
                  <a:cs typeface="Arial" panose="020B0604020202020204" pitchFamily="34" charset="0"/>
                </a:rPr>
                <a:t>los</a:t>
              </a:r>
              <a:r>
                <a:rPr lang="en-US" sz="2800" dirty="0" smtClean="0">
                  <a:solidFill>
                    <a:schemeClr val="bg1"/>
                  </a:solidFill>
                  <a:cs typeface="Arial" panose="020B0604020202020204" pitchFamily="34" charset="0"/>
                </a:rPr>
                <a:t> </a:t>
              </a:r>
              <a:r>
                <a:rPr lang="en-US" sz="2800" dirty="0" err="1" smtClean="0">
                  <a:solidFill>
                    <a:schemeClr val="bg1"/>
                  </a:solidFill>
                  <a:cs typeface="Arial" panose="020B0604020202020204" pitchFamily="34" charset="0"/>
                </a:rPr>
                <a:t>eventos</a:t>
              </a:r>
              <a:r>
                <a:rPr lang="en-US" sz="2800" dirty="0" smtClean="0">
                  <a:solidFill>
                    <a:schemeClr val="bg1"/>
                  </a:solidFill>
                  <a:cs typeface="Arial" panose="020B0604020202020204" pitchFamily="34" charset="0"/>
                </a:rPr>
                <a:t> </a:t>
              </a:r>
              <a:r>
                <a:rPr lang="en-US" sz="2800" dirty="0">
                  <a:solidFill>
                    <a:schemeClr val="bg1"/>
                  </a:solidFill>
                  <a:cs typeface="Arial" panose="020B0604020202020204" pitchFamily="34" charset="0"/>
                </a:rPr>
                <a:t>futuros el 100% del </a:t>
              </a:r>
              <a:r>
                <a:rPr lang="en-US" sz="2800" dirty="0" err="1">
                  <a:solidFill>
                    <a:schemeClr val="bg1"/>
                  </a:solidFill>
                  <a:cs typeface="Arial" panose="020B0604020202020204" pitchFamily="34" charset="0"/>
                </a:rPr>
                <a:t>tiempo</a:t>
              </a:r>
              <a:r>
                <a:rPr lang="en-US" sz="2800" dirty="0">
                  <a:solidFill>
                    <a:schemeClr val="bg1"/>
                  </a:solidFill>
                  <a:cs typeface="Arial" panose="020B0604020202020204" pitchFamily="34" charset="0"/>
                </a:rPr>
                <a:t> </a:t>
              </a:r>
              <a:r>
                <a:rPr lang="en-US" sz="2800" dirty="0" err="1" smtClean="0">
                  <a:solidFill>
                    <a:schemeClr val="bg1"/>
                  </a:solidFill>
                  <a:cs typeface="Arial" panose="020B0604020202020204" pitchFamily="34" charset="0"/>
                </a:rPr>
                <a:t>es</a:t>
              </a:r>
              <a:r>
                <a:rPr lang="en-US" sz="2800" dirty="0" smtClean="0">
                  <a:solidFill>
                    <a:schemeClr val="bg1"/>
                  </a:solidFill>
                  <a:cs typeface="Arial" panose="020B0604020202020204" pitchFamily="34" charset="0"/>
                </a:rPr>
                <a:t> </a:t>
              </a:r>
              <a:r>
                <a:rPr lang="en-US" sz="2800" i="1" u="sng" dirty="0" smtClean="0">
                  <a:solidFill>
                    <a:schemeClr val="bg1"/>
                  </a:solidFill>
                  <a:cs typeface="Arial" panose="020B0604020202020204" pitchFamily="34" charset="0"/>
                </a:rPr>
                <a:t>con </a:t>
              </a:r>
              <a:r>
                <a:rPr lang="en-US" sz="2800" i="1" u="sng" dirty="0">
                  <a:solidFill>
                    <a:schemeClr val="bg1"/>
                  </a:solidFill>
                  <a:cs typeface="Arial" panose="020B0604020202020204" pitchFamily="34" charset="0"/>
                </a:rPr>
                <a:t>Dios</a:t>
              </a:r>
              <a:r>
                <a:rPr lang="en-US" sz="2800" dirty="0">
                  <a:solidFill>
                    <a:schemeClr val="bg1"/>
                  </a:solidFill>
                  <a:cs typeface="Arial" panose="020B0604020202020204" pitchFamily="34" charset="0"/>
                </a:rPr>
                <a:t>.</a:t>
              </a:r>
            </a:p>
          </p:txBody>
        </p:sp>
        <p:sp>
          <p:nvSpPr>
            <p:cNvPr id="6" name="TextBox 5">
              <a:extLst>
                <a:ext uri="{FF2B5EF4-FFF2-40B4-BE49-F238E27FC236}">
                  <a16:creationId xmlns:a16="http://schemas.microsoft.com/office/drawing/2014/main" xmlns="" id="{D0852893-7C32-F77D-D6D1-18CE3A5FE2EA}"/>
                </a:ext>
              </a:extLst>
            </p:cNvPr>
            <p:cNvSpPr txBox="1"/>
            <p:nvPr/>
          </p:nvSpPr>
          <p:spPr>
            <a:xfrm>
              <a:off x="3355383" y="2662966"/>
              <a:ext cx="2433234" cy="369332"/>
            </a:xfrm>
            <a:prstGeom prst="rect">
              <a:avLst/>
            </a:prstGeom>
            <a:noFill/>
          </p:spPr>
          <p:txBody>
            <a:bodyPr wrap="square" rtlCol="0">
              <a:spAutoFit/>
            </a:bodyPr>
            <a:lstStyle/>
            <a:p>
              <a:pPr algn="ctr" rtl="0"/>
              <a:r>
                <a:rPr lang="en-US" dirty="0">
                  <a:solidFill>
                    <a:schemeClr val="bg1"/>
                  </a:solidFill>
                </a:rPr>
                <a:t>Deuteronomio 18:18-22</a:t>
              </a: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849086" y="3653753"/>
            <a:ext cx="2438225" cy="1267166"/>
            <a:chOff x="742070" y="3584305"/>
            <a:chExt cx="1970134" cy="1267166"/>
          </a:xfrm>
        </p:grpSpPr>
        <p:sp>
          <p:nvSpPr>
            <p:cNvPr id="7" name="TextBox 6">
              <a:extLst>
                <a:ext uri="{FF2B5EF4-FFF2-40B4-BE49-F238E27FC236}">
                  <a16:creationId xmlns:a16="http://schemas.microsoft.com/office/drawing/2014/main" xmlns="" id="{511762D6-D03A-7969-BCC1-6395C6B758E5}"/>
                </a:ext>
              </a:extLst>
            </p:cNvPr>
            <p:cNvSpPr txBox="1"/>
            <p:nvPr/>
          </p:nvSpPr>
          <p:spPr>
            <a:xfrm>
              <a:off x="742070" y="3651142"/>
              <a:ext cx="1970134" cy="1200329"/>
            </a:xfrm>
            <a:prstGeom prst="rect">
              <a:avLst/>
            </a:prstGeom>
            <a:noFill/>
          </p:spPr>
          <p:txBody>
            <a:bodyPr wrap="square" rtlCol="0">
              <a:spAutoFit/>
            </a:bodyPr>
            <a:lstStyle/>
            <a:p>
              <a:pPr algn="ctr" rtl="0"/>
              <a:r>
                <a:rPr lang="en-US" dirty="0">
                  <a:solidFill>
                    <a:schemeClr val="bg1"/>
                  </a:solidFill>
                </a:rPr>
                <a:t>La </a:t>
              </a:r>
              <a:r>
                <a:rPr lang="en-US" dirty="0" err="1">
                  <a:solidFill>
                    <a:schemeClr val="bg1"/>
                  </a:solidFill>
                </a:rPr>
                <a:t>profecía</a:t>
              </a:r>
              <a:r>
                <a:rPr lang="en-US" dirty="0">
                  <a:solidFill>
                    <a:schemeClr val="bg1"/>
                  </a:solidFill>
                </a:rPr>
                <a:t> </a:t>
              </a:r>
              <a:r>
                <a:rPr lang="en-US" dirty="0" err="1" smtClean="0">
                  <a:solidFill>
                    <a:schemeClr val="bg1"/>
                  </a:solidFill>
                </a:rPr>
                <a:t>comprueba</a:t>
              </a:r>
              <a:r>
                <a:rPr lang="en-US" dirty="0">
                  <a:solidFill>
                    <a:schemeClr val="bg1"/>
                  </a:solidFill>
                </a:rPr>
                <a:t/>
              </a:r>
              <a:br>
                <a:rPr lang="en-US" dirty="0">
                  <a:solidFill>
                    <a:schemeClr val="bg1"/>
                  </a:solidFill>
                </a:rPr>
              </a:br>
              <a:r>
                <a:rPr lang="en-US" dirty="0" smtClean="0">
                  <a:solidFill>
                    <a:schemeClr val="bg1"/>
                  </a:solidFill>
                </a:rPr>
                <a:t>el </a:t>
              </a:r>
              <a:r>
                <a:rPr lang="en-US" dirty="0">
                  <a:solidFill>
                    <a:schemeClr val="bg1"/>
                  </a:solidFill>
                </a:rPr>
                <a:t>mensaje de Dios.</a:t>
              </a: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3545489" y="3653753"/>
            <a:ext cx="2243883" cy="914400"/>
            <a:chOff x="468321" y="3584305"/>
            <a:chExt cx="2243883" cy="914400"/>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468321" y="3651142"/>
              <a:ext cx="2113251" cy="646331"/>
            </a:xfrm>
            <a:prstGeom prst="rect">
              <a:avLst/>
            </a:prstGeom>
            <a:noFill/>
          </p:spPr>
          <p:txBody>
            <a:bodyPr wrap="square" rtlCol="0">
              <a:spAutoFit/>
            </a:bodyPr>
            <a:lstStyle/>
            <a:p>
              <a:pPr algn="ctr" rtl="0"/>
              <a:r>
                <a:rPr lang="en-US" dirty="0">
                  <a:solidFill>
                    <a:schemeClr val="bg1"/>
                  </a:solidFill>
                </a:rPr>
                <a:t>La profecía prepara al pueblo de Dios.</a:t>
              </a: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2C4891-89E4-9FE6-9AC8-78210049A721}"/>
              </a:ext>
            </a:extLst>
          </p:cNvPr>
          <p:cNvSpPr txBox="1"/>
          <p:nvPr/>
        </p:nvSpPr>
        <p:spPr>
          <a:xfrm>
            <a:off x="5968911" y="3720590"/>
            <a:ext cx="2113251" cy="646331"/>
          </a:xfrm>
          <a:prstGeom prst="rect">
            <a:avLst/>
          </a:prstGeom>
          <a:noFill/>
        </p:spPr>
        <p:txBody>
          <a:bodyPr wrap="square" rtlCol="0">
            <a:spAutoFit/>
          </a:bodyPr>
          <a:lstStyle/>
          <a:p>
            <a:pPr algn="ctr" rtl="0"/>
            <a:r>
              <a:rPr lang="en-US" dirty="0">
                <a:solidFill>
                  <a:schemeClr val="bg1"/>
                </a:solidFill>
              </a:rPr>
              <a:t>La profecía refuerza nuestra fe.</a:t>
            </a:r>
          </a:p>
        </p:txBody>
      </p:sp>
    </p:spTree>
    <p:extLst>
      <p:ext uri="{BB962C8B-B14F-4D97-AF65-F5344CB8AC3E}">
        <p14:creationId xmlns:p14="http://schemas.microsoft.com/office/powerpoint/2010/main" val="188653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Temas y detalles</a:t>
            </a:r>
          </a:p>
        </p:txBody>
      </p:sp>
      <p:grpSp>
        <p:nvGrpSpPr>
          <p:cNvPr id="2" name="Group 1">
            <a:extLst>
              <a:ext uri="{FF2B5EF4-FFF2-40B4-BE49-F238E27FC236}">
                <a16:creationId xmlns:a16="http://schemas.microsoft.com/office/drawing/2014/main" xmlns="" id="{43890F16-D122-630F-172E-EC93FEA1F273}"/>
              </a:ext>
            </a:extLst>
          </p:cNvPr>
          <p:cNvGrpSpPr/>
          <p:nvPr/>
        </p:nvGrpSpPr>
        <p:grpSpPr>
          <a:xfrm>
            <a:off x="604434" y="1642022"/>
            <a:ext cx="7935132" cy="1400144"/>
            <a:chOff x="604434" y="1642022"/>
            <a:chExt cx="7935132" cy="1400144"/>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642022"/>
              <a:ext cx="7935132" cy="1384995"/>
            </a:xfrm>
            <a:prstGeom prst="rect">
              <a:avLst/>
            </a:prstGeom>
            <a:noFill/>
          </p:spPr>
          <p:txBody>
            <a:bodyPr wrap="square" rtlCol="0">
              <a:spAutoFit/>
            </a:bodyPr>
            <a:lstStyle/>
            <a:p>
              <a:pPr algn="ctr" rtl="0"/>
              <a:r>
                <a:rPr lang="en-US" sz="2800" dirty="0" smtClean="0">
                  <a:solidFill>
                    <a:schemeClr val="bg1"/>
                  </a:solidFill>
                  <a:cs typeface="Arial" panose="020B0604020202020204" pitchFamily="34" charset="0"/>
                </a:rPr>
                <a:t>Las </a:t>
              </a:r>
              <a:r>
                <a:rPr lang="en-US" sz="2800" dirty="0" err="1" smtClean="0">
                  <a:solidFill>
                    <a:schemeClr val="bg1"/>
                  </a:solidFill>
                  <a:cs typeface="Arial" panose="020B0604020202020204" pitchFamily="34" charset="0"/>
                </a:rPr>
                <a:t>profecías</a:t>
              </a:r>
              <a:r>
                <a:rPr lang="en-US" sz="2800" dirty="0" smtClean="0">
                  <a:solidFill>
                    <a:schemeClr val="bg1"/>
                  </a:solidFill>
                  <a:cs typeface="Arial" panose="020B0604020202020204" pitchFamily="34" charset="0"/>
                </a:rPr>
                <a:t> </a:t>
              </a:r>
              <a:r>
                <a:rPr lang="en-US" sz="2800" dirty="0" err="1" smtClean="0">
                  <a:solidFill>
                    <a:schemeClr val="bg1"/>
                  </a:solidFill>
                  <a:cs typeface="Arial" panose="020B0604020202020204" pitchFamily="34" charset="0"/>
                </a:rPr>
                <a:t>bíblicas</a:t>
              </a:r>
              <a:r>
                <a:rPr lang="en-US" sz="2800" dirty="0" smtClean="0">
                  <a:solidFill>
                    <a:schemeClr val="bg1"/>
                  </a:solidFill>
                  <a:cs typeface="Arial" panose="020B0604020202020204" pitchFamily="34" charset="0"/>
                </a:rPr>
                <a:t> </a:t>
              </a:r>
              <a:r>
                <a:rPr lang="en-US" sz="2800" dirty="0" err="1" smtClean="0">
                  <a:solidFill>
                    <a:schemeClr val="bg1"/>
                  </a:solidFill>
                  <a:cs typeface="Arial" panose="020B0604020202020204" pitchFamily="34" charset="0"/>
                </a:rPr>
                <a:t>abordan</a:t>
              </a:r>
              <a:r>
                <a:rPr lang="en-US" sz="2800" dirty="0">
                  <a:solidFill>
                    <a:schemeClr val="bg1"/>
                  </a:solidFill>
                  <a:cs typeface="Arial" panose="020B0604020202020204" pitchFamily="34" charset="0"/>
                </a:rPr>
                <a:t/>
              </a:r>
              <a:br>
                <a:rPr lang="en-US" sz="2800" dirty="0">
                  <a:solidFill>
                    <a:schemeClr val="bg1"/>
                  </a:solidFill>
                  <a:cs typeface="Arial" panose="020B0604020202020204" pitchFamily="34" charset="0"/>
                </a:rPr>
              </a:br>
              <a:r>
                <a:rPr lang="en-US" sz="2800" dirty="0" err="1" smtClean="0">
                  <a:solidFill>
                    <a:schemeClr val="bg1"/>
                  </a:solidFill>
                  <a:cs typeface="Arial" panose="020B0604020202020204" pitchFamily="34" charset="0"/>
                </a:rPr>
                <a:t>eventos</a:t>
              </a:r>
              <a:r>
                <a:rPr lang="en-US" sz="2800" dirty="0" smtClean="0">
                  <a:solidFill>
                    <a:schemeClr val="bg1"/>
                  </a:solidFill>
                  <a:cs typeface="Arial" panose="020B0604020202020204" pitchFamily="34" charset="0"/>
                </a:rPr>
                <a:t> </a:t>
              </a:r>
              <a:r>
                <a:rPr lang="en-US" sz="2800" dirty="0">
                  <a:solidFill>
                    <a:schemeClr val="bg1"/>
                  </a:solidFill>
                  <a:cs typeface="Arial" panose="020B0604020202020204" pitchFamily="34" charset="0"/>
                </a:rPr>
                <a:t>personales, nacionales y espirituales.</a:t>
              </a:r>
            </a:p>
            <a:p>
              <a:pPr algn="ctr" rtl="0"/>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145779" y="2672834"/>
              <a:ext cx="4852441" cy="369332"/>
            </a:xfrm>
            <a:prstGeom prst="rect">
              <a:avLst/>
            </a:prstGeom>
            <a:noFill/>
          </p:spPr>
          <p:txBody>
            <a:bodyPr wrap="square" rtlCol="0">
              <a:spAutoFit/>
            </a:bodyPr>
            <a:lstStyle/>
            <a:p>
              <a:pPr algn="ctr" rtl="0"/>
              <a:r>
                <a:rPr lang="en-US" dirty="0">
                  <a:solidFill>
                    <a:schemeClr val="bg1"/>
                  </a:solidFill>
                </a:rPr>
                <a:t>Génesis 12:1-3 o Daniel 2:36, 44-45</a:t>
              </a: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840921" y="3653753"/>
            <a:ext cx="2315763" cy="990167"/>
            <a:chOff x="396441" y="3584305"/>
            <a:chExt cx="2315763" cy="990167"/>
          </a:xfrm>
        </p:grpSpPr>
        <p:sp>
          <p:nvSpPr>
            <p:cNvPr id="7" name="TextBox 6">
              <a:extLst>
                <a:ext uri="{FF2B5EF4-FFF2-40B4-BE49-F238E27FC236}">
                  <a16:creationId xmlns:a16="http://schemas.microsoft.com/office/drawing/2014/main" xmlns="" id="{511762D6-D03A-7969-BCC1-6395C6B758E5}"/>
                </a:ext>
              </a:extLst>
            </p:cNvPr>
            <p:cNvSpPr txBox="1"/>
            <p:nvPr/>
          </p:nvSpPr>
          <p:spPr>
            <a:xfrm>
              <a:off x="396441" y="3651142"/>
              <a:ext cx="2200013" cy="923330"/>
            </a:xfrm>
            <a:prstGeom prst="rect">
              <a:avLst/>
            </a:prstGeom>
            <a:noFill/>
          </p:spPr>
          <p:txBody>
            <a:bodyPr wrap="square" rtlCol="0">
              <a:spAutoFit/>
            </a:bodyPr>
            <a:lstStyle/>
            <a:p>
              <a:pPr algn="ctr" rtl="0"/>
              <a:r>
                <a:rPr lang="en-US" dirty="0">
                  <a:solidFill>
                    <a:schemeClr val="bg1"/>
                  </a:solidFill>
                </a:rPr>
                <a:t>La muerte de Jezabel</a:t>
              </a:r>
              <a:br>
                <a:rPr lang="en-US" dirty="0">
                  <a:solidFill>
                    <a:schemeClr val="bg1"/>
                  </a:solidFill>
                </a:rPr>
              </a:br>
              <a:r>
                <a:rPr lang="en-US" dirty="0">
                  <a:solidFill>
                    <a:schemeClr val="bg1"/>
                  </a:solidFill>
                </a:rPr>
                <a:t>1 Reyes 21:23,</a:t>
              </a:r>
            </a:p>
            <a:p>
              <a:pPr algn="ctr" rtl="0"/>
              <a:r>
                <a:rPr lang="en-US" dirty="0">
                  <a:solidFill>
                    <a:schemeClr val="bg1"/>
                  </a:solidFill>
                </a:rPr>
                <a:t>2 Reyes 9:29-37</a:t>
              </a: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3403976" y="3653753"/>
            <a:ext cx="2254769" cy="990167"/>
            <a:chOff x="457435" y="3584305"/>
            <a:chExt cx="2254769" cy="990167"/>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457435" y="3651142"/>
              <a:ext cx="2113251" cy="923330"/>
            </a:xfrm>
            <a:prstGeom prst="rect">
              <a:avLst/>
            </a:prstGeom>
            <a:noFill/>
          </p:spPr>
          <p:txBody>
            <a:bodyPr wrap="square" rtlCol="0">
              <a:spAutoFit/>
            </a:bodyPr>
            <a:lstStyle/>
            <a:p>
              <a:pPr algn="ctr" rtl="0"/>
              <a:r>
                <a:rPr lang="en-US" dirty="0">
                  <a:solidFill>
                    <a:schemeClr val="bg1"/>
                  </a:solidFill>
                </a:rPr>
                <a:t>La destrucción</a:t>
              </a:r>
              <a:br>
                <a:rPr lang="en-US" dirty="0">
                  <a:solidFill>
                    <a:schemeClr val="bg1"/>
                  </a:solidFill>
                </a:rPr>
              </a:br>
              <a:r>
                <a:rPr lang="en-US" dirty="0">
                  <a:solidFill>
                    <a:schemeClr val="bg1"/>
                  </a:solidFill>
                </a:rPr>
                <a:t>de </a:t>
              </a:r>
              <a:r>
                <a:rPr lang="en-US" dirty="0" err="1" smtClean="0">
                  <a:solidFill>
                    <a:schemeClr val="bg1"/>
                  </a:solidFill>
                </a:rPr>
                <a:t>Jerusalén</a:t>
              </a:r>
              <a:endParaRPr lang="en-US" dirty="0">
                <a:solidFill>
                  <a:schemeClr val="bg1"/>
                </a:solidFill>
              </a:endParaRPr>
            </a:p>
            <a:p>
              <a:pPr algn="ctr" rtl="0"/>
              <a:r>
                <a:rPr lang="en-US" dirty="0">
                  <a:solidFill>
                    <a:schemeClr val="bg1"/>
                  </a:solidFill>
                </a:rPr>
                <a:t>Lucas 21:20-24</a:t>
              </a: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2C4891-89E4-9FE6-9AC8-78210049A721}"/>
              </a:ext>
            </a:extLst>
          </p:cNvPr>
          <p:cNvSpPr txBox="1"/>
          <p:nvPr/>
        </p:nvSpPr>
        <p:spPr>
          <a:xfrm>
            <a:off x="5772968" y="3720590"/>
            <a:ext cx="2766598" cy="923330"/>
          </a:xfrm>
          <a:prstGeom prst="rect">
            <a:avLst/>
          </a:prstGeom>
          <a:noFill/>
        </p:spPr>
        <p:txBody>
          <a:bodyPr wrap="square" rtlCol="0">
            <a:spAutoFit/>
          </a:bodyPr>
          <a:lstStyle/>
          <a:p>
            <a:pPr algn="ctr" rtl="0"/>
            <a:r>
              <a:rPr lang="en-US" dirty="0" smtClean="0">
                <a:solidFill>
                  <a:schemeClr val="bg1"/>
                </a:solidFill>
              </a:rPr>
              <a:t>El </a:t>
            </a:r>
            <a:r>
              <a:rPr lang="en-US" dirty="0" err="1" smtClean="0">
                <a:solidFill>
                  <a:schemeClr val="bg1"/>
                </a:solidFill>
              </a:rPr>
              <a:t>Espíritu</a:t>
            </a:r>
            <a:r>
              <a:rPr lang="en-US" dirty="0" smtClean="0">
                <a:solidFill>
                  <a:schemeClr val="bg1"/>
                </a:solidFill>
              </a:rPr>
              <a:t> </a:t>
            </a:r>
            <a:r>
              <a:rPr lang="en-US" dirty="0">
                <a:solidFill>
                  <a:schemeClr val="bg1"/>
                </a:solidFill>
              </a:rPr>
              <a:t>Santo en Pentecostés</a:t>
            </a:r>
          </a:p>
          <a:p>
            <a:pPr algn="ctr" rtl="0"/>
            <a:r>
              <a:rPr lang="en-US" dirty="0">
                <a:solidFill>
                  <a:schemeClr val="bg1"/>
                </a:solidFill>
              </a:rPr>
              <a:t>Joel </a:t>
            </a:r>
            <a:r>
              <a:rPr lang="en-US" dirty="0" smtClean="0">
                <a:solidFill>
                  <a:schemeClr val="bg1"/>
                </a:solidFill>
              </a:rPr>
              <a:t>2:28-32, </a:t>
            </a:r>
            <a:r>
              <a:rPr lang="en-US" dirty="0" err="1" smtClean="0">
                <a:solidFill>
                  <a:schemeClr val="bg1"/>
                </a:solidFill>
              </a:rPr>
              <a:t>Hechos</a:t>
            </a:r>
            <a:r>
              <a:rPr lang="en-US" dirty="0" smtClean="0">
                <a:solidFill>
                  <a:schemeClr val="bg1"/>
                </a:solidFill>
              </a:rPr>
              <a:t> </a:t>
            </a:r>
            <a:r>
              <a:rPr lang="en-US" dirty="0">
                <a:solidFill>
                  <a:schemeClr val="bg1"/>
                </a:solidFill>
              </a:rPr>
              <a:t>2:5-21</a:t>
            </a:r>
          </a:p>
        </p:txBody>
      </p:sp>
    </p:spTree>
    <p:extLst>
      <p:ext uri="{BB962C8B-B14F-4D97-AF65-F5344CB8AC3E}">
        <p14:creationId xmlns:p14="http://schemas.microsoft.com/office/powerpoint/2010/main" val="339694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Temas y detalles</a:t>
            </a:r>
          </a:p>
        </p:txBody>
      </p:sp>
      <p:grpSp>
        <p:nvGrpSpPr>
          <p:cNvPr id="2" name="Group 1">
            <a:extLst>
              <a:ext uri="{FF2B5EF4-FFF2-40B4-BE49-F238E27FC236}">
                <a16:creationId xmlns:a16="http://schemas.microsoft.com/office/drawing/2014/main" xmlns="" id="{88ABF0EA-1D42-A608-7479-C1E924193F34}"/>
              </a:ext>
            </a:extLst>
          </p:cNvPr>
          <p:cNvGrpSpPr/>
          <p:nvPr/>
        </p:nvGrpSpPr>
        <p:grpSpPr>
          <a:xfrm>
            <a:off x="604434" y="1642022"/>
            <a:ext cx="7935132" cy="1400144"/>
            <a:chOff x="604434" y="1642022"/>
            <a:chExt cx="7935132" cy="1400144"/>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642022"/>
              <a:ext cx="7935132" cy="954107"/>
            </a:xfrm>
            <a:prstGeom prst="rect">
              <a:avLst/>
            </a:prstGeom>
            <a:noFill/>
          </p:spPr>
          <p:txBody>
            <a:bodyPr wrap="square" rtlCol="0">
              <a:spAutoFit/>
            </a:bodyPr>
            <a:lstStyle/>
            <a:p>
              <a:pPr algn="ctr" rtl="0"/>
              <a:r>
                <a:rPr lang="en-US" sz="2800" dirty="0">
                  <a:solidFill>
                    <a:schemeClr val="bg1"/>
                  </a:solidFill>
                  <a:cs typeface="Arial" panose="020B0604020202020204" pitchFamily="34" charset="0"/>
                </a:rPr>
                <a:t>Tenemos profecías bíblicas que son específicas,</a:t>
              </a:r>
              <a:br>
                <a:rPr lang="en-US" sz="2800" dirty="0">
                  <a:solidFill>
                    <a:schemeClr val="bg1"/>
                  </a:solidFill>
                  <a:cs typeface="Arial" panose="020B0604020202020204" pitchFamily="34" charset="0"/>
                </a:rPr>
              </a:br>
              <a:r>
                <a:rPr lang="en-US" sz="2800" dirty="0" err="1" smtClean="0">
                  <a:solidFill>
                    <a:schemeClr val="bg1"/>
                  </a:solidFill>
                  <a:cs typeface="Arial" panose="020B0604020202020204" pitchFamily="34" charset="0"/>
                </a:rPr>
                <a:t>bien</a:t>
              </a:r>
              <a:r>
                <a:rPr lang="en-US" sz="2800" dirty="0" smtClean="0">
                  <a:solidFill>
                    <a:schemeClr val="bg1"/>
                  </a:solidFill>
                  <a:cs typeface="Arial" panose="020B0604020202020204" pitchFamily="34" charset="0"/>
                </a:rPr>
                <a:t> </a:t>
              </a:r>
              <a:r>
                <a:rPr lang="en-US" sz="2800" dirty="0" err="1" smtClean="0">
                  <a:solidFill>
                    <a:schemeClr val="bg1"/>
                  </a:solidFill>
                  <a:cs typeface="Arial" panose="020B0604020202020204" pitchFamily="34" charset="0"/>
                </a:rPr>
                <a:t>documentadas</a:t>
              </a:r>
              <a:r>
                <a:rPr lang="en-US" sz="2800" dirty="0" smtClean="0">
                  <a:solidFill>
                    <a:schemeClr val="bg1"/>
                  </a:solidFill>
                  <a:cs typeface="Arial" panose="020B0604020202020204" pitchFamily="34" charset="0"/>
                </a:rPr>
                <a:t> </a:t>
              </a:r>
              <a:r>
                <a:rPr lang="en-US" sz="2800" dirty="0">
                  <a:solidFill>
                    <a:schemeClr val="bg1"/>
                  </a:solidFill>
                  <a:cs typeface="Arial" panose="020B0604020202020204" pitchFamily="34" charset="0"/>
                </a:rPr>
                <a:t>y mucho antes del evento.</a:t>
              </a: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902340" y="2672834"/>
              <a:ext cx="3339319" cy="369332"/>
            </a:xfrm>
            <a:prstGeom prst="rect">
              <a:avLst/>
            </a:prstGeom>
            <a:noFill/>
          </p:spPr>
          <p:txBody>
            <a:bodyPr wrap="square" rtlCol="0">
              <a:spAutoFit/>
            </a:bodyPr>
            <a:lstStyle/>
            <a:p>
              <a:pPr algn="ctr" rtl="0"/>
              <a:r>
                <a:rPr lang="en-US" dirty="0">
                  <a:solidFill>
                    <a:schemeClr val="bg1"/>
                  </a:solidFill>
                </a:rPr>
                <a:t>Salmo 22:16-18, Lucas 23:33-34</a:t>
              </a: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240135" y="3584305"/>
            <a:ext cx="2113251" cy="914400"/>
            <a:chOff x="598953" y="3584305"/>
            <a:chExt cx="2113251" cy="914400"/>
          </a:xfrm>
        </p:grpSpPr>
        <p:sp>
          <p:nvSpPr>
            <p:cNvPr id="7" name="TextBox 6">
              <a:extLst>
                <a:ext uri="{FF2B5EF4-FFF2-40B4-BE49-F238E27FC236}">
                  <a16:creationId xmlns:a16="http://schemas.microsoft.com/office/drawing/2014/main" xmlns=""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rtl="0"/>
              <a:r>
                <a:rPr lang="en-US" dirty="0">
                  <a:solidFill>
                    <a:schemeClr val="bg1"/>
                  </a:solidFill>
                </a:rPr>
                <a:t>“Me </a:t>
              </a:r>
              <a:r>
                <a:rPr lang="en-US" dirty="0" err="1" smtClean="0">
                  <a:solidFill>
                    <a:schemeClr val="bg1"/>
                  </a:solidFill>
                </a:rPr>
                <a:t>horadaron</a:t>
              </a:r>
              <a:r>
                <a:rPr lang="en-US" dirty="0" smtClean="0">
                  <a:solidFill>
                    <a:schemeClr val="bg1"/>
                  </a:solidFill>
                </a:rPr>
                <a:t> </a:t>
              </a:r>
              <a:r>
                <a:rPr lang="en-US" dirty="0">
                  <a:solidFill>
                    <a:schemeClr val="bg1"/>
                  </a:solidFill>
                </a:rPr>
                <a:t>las manos y los pies”</a:t>
              </a: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2645231" y="3584305"/>
            <a:ext cx="1927187" cy="914400"/>
            <a:chOff x="785017" y="3584305"/>
            <a:chExt cx="1927187" cy="914400"/>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785017" y="3651142"/>
              <a:ext cx="1927187" cy="646331"/>
            </a:xfrm>
            <a:prstGeom prst="rect">
              <a:avLst/>
            </a:prstGeom>
            <a:noFill/>
          </p:spPr>
          <p:txBody>
            <a:bodyPr wrap="square" rtlCol="0">
              <a:spAutoFit/>
            </a:bodyPr>
            <a:lstStyle/>
            <a:p>
              <a:pPr algn="ctr" rtl="0"/>
              <a:r>
                <a:rPr lang="en-US" dirty="0" smtClean="0">
                  <a:solidFill>
                    <a:schemeClr val="bg1"/>
                  </a:solidFill>
                </a:rPr>
                <a:t>“</a:t>
              </a:r>
              <a:r>
                <a:rPr lang="en-US" dirty="0" err="1" smtClean="0">
                  <a:solidFill>
                    <a:schemeClr val="bg1"/>
                  </a:solidFill>
                </a:rPr>
                <a:t>Sobre</a:t>
              </a:r>
              <a:r>
                <a:rPr lang="en-US" dirty="0" smtClean="0">
                  <a:solidFill>
                    <a:schemeClr val="bg1"/>
                  </a:solidFill>
                </a:rPr>
                <a:t> mi </a:t>
              </a:r>
              <a:r>
                <a:rPr lang="en-US" dirty="0" err="1" smtClean="0">
                  <a:solidFill>
                    <a:schemeClr val="bg1"/>
                  </a:solidFill>
                </a:rPr>
                <a:t>ropa</a:t>
              </a:r>
              <a:r>
                <a:rPr lang="en-US" dirty="0" smtClean="0">
                  <a:solidFill>
                    <a:schemeClr val="bg1"/>
                  </a:solidFill>
                </a:rPr>
                <a:t> </a:t>
              </a:r>
              <a:r>
                <a:rPr lang="en-US" dirty="0" err="1" smtClean="0">
                  <a:solidFill>
                    <a:schemeClr val="bg1"/>
                  </a:solidFill>
                </a:rPr>
                <a:t>echan</a:t>
              </a:r>
              <a:r>
                <a:rPr lang="en-US" dirty="0" smtClean="0">
                  <a:solidFill>
                    <a:schemeClr val="bg1"/>
                  </a:solidFill>
                </a:rPr>
                <a:t> </a:t>
              </a:r>
              <a:r>
                <a:rPr lang="en-US" dirty="0" err="1" smtClean="0">
                  <a:solidFill>
                    <a:schemeClr val="bg1"/>
                  </a:solidFill>
                </a:rPr>
                <a:t>suertes</a:t>
              </a:r>
              <a:r>
                <a:rPr lang="en-US" dirty="0" smtClean="0">
                  <a:solidFill>
                    <a:schemeClr val="bg1"/>
                  </a:solidFill>
                </a:rPr>
                <a:t>”</a:t>
              </a:r>
              <a:endParaRPr lang="en-US" dirty="0">
                <a:solidFill>
                  <a:schemeClr val="bg1"/>
                </a:solidFill>
              </a:endParaRP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8898C4B3-9972-A521-21D6-BD4EB74C76C9}"/>
              </a:ext>
            </a:extLst>
          </p:cNvPr>
          <p:cNvGrpSpPr/>
          <p:nvPr/>
        </p:nvGrpSpPr>
        <p:grpSpPr>
          <a:xfrm>
            <a:off x="4953001" y="3584305"/>
            <a:ext cx="2021063" cy="914400"/>
            <a:chOff x="691141" y="3584305"/>
            <a:chExt cx="2021063" cy="914400"/>
          </a:xfrm>
        </p:grpSpPr>
        <p:sp>
          <p:nvSpPr>
            <p:cNvPr id="15" name="TextBox 14">
              <a:extLst>
                <a:ext uri="{FF2B5EF4-FFF2-40B4-BE49-F238E27FC236}">
                  <a16:creationId xmlns:a16="http://schemas.microsoft.com/office/drawing/2014/main" xmlns="" id="{3B2C4891-89E4-9FE6-9AC8-78210049A721}"/>
                </a:ext>
              </a:extLst>
            </p:cNvPr>
            <p:cNvSpPr txBox="1"/>
            <p:nvPr/>
          </p:nvSpPr>
          <p:spPr>
            <a:xfrm>
              <a:off x="691141" y="3651142"/>
              <a:ext cx="2021063" cy="646331"/>
            </a:xfrm>
            <a:prstGeom prst="rect">
              <a:avLst/>
            </a:prstGeom>
            <a:noFill/>
          </p:spPr>
          <p:txBody>
            <a:bodyPr wrap="square" rtlCol="0">
              <a:spAutoFit/>
            </a:bodyPr>
            <a:lstStyle/>
            <a:p>
              <a:pPr algn="ctr" rtl="0"/>
              <a:r>
                <a:rPr lang="en-US" dirty="0">
                  <a:solidFill>
                    <a:schemeClr val="bg1"/>
                  </a:solidFill>
                </a:rPr>
                <a:t>Profetizado:</a:t>
              </a:r>
            </a:p>
            <a:p>
              <a:pPr algn="ctr" rtl="0"/>
              <a:r>
                <a:rPr lang="en-US" dirty="0">
                  <a:solidFill>
                    <a:schemeClr val="bg1"/>
                  </a:solidFill>
                </a:rPr>
                <a:t>1011 – 971 a.C.</a:t>
              </a:r>
            </a:p>
          </p:txBody>
        </p:sp>
        <p:cxnSp>
          <p:nvCxnSpPr>
            <p:cNvPr id="16" name="Straight Connector 15">
              <a:extLst>
                <a:ext uri="{FF2B5EF4-FFF2-40B4-BE49-F238E27FC236}">
                  <a16:creationId xmlns:a16="http://schemas.microsoft.com/office/drawing/2014/main" xmlns="" id="{39E9AAB0-E2E7-BF9C-20CD-4C31391F05F6}"/>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xmlns="" id="{CBD7055A-71C0-B177-2A00-37753A7A27F8}"/>
              </a:ext>
            </a:extLst>
          </p:cNvPr>
          <p:cNvSpPr txBox="1"/>
          <p:nvPr/>
        </p:nvSpPr>
        <p:spPr>
          <a:xfrm>
            <a:off x="6974065" y="3651142"/>
            <a:ext cx="1755628" cy="646331"/>
          </a:xfrm>
          <a:prstGeom prst="rect">
            <a:avLst/>
          </a:prstGeom>
          <a:noFill/>
        </p:spPr>
        <p:txBody>
          <a:bodyPr wrap="square" rtlCol="0">
            <a:spAutoFit/>
          </a:bodyPr>
          <a:lstStyle/>
          <a:p>
            <a:pPr algn="ctr" rtl="0"/>
            <a:r>
              <a:rPr lang="en-US" dirty="0">
                <a:solidFill>
                  <a:schemeClr val="bg1"/>
                </a:solidFill>
              </a:rPr>
              <a:t>Cumplido:</a:t>
            </a:r>
          </a:p>
          <a:p>
            <a:pPr algn="ctr" rtl="0"/>
            <a:r>
              <a:rPr lang="en-US" dirty="0">
                <a:solidFill>
                  <a:schemeClr val="bg1"/>
                </a:solidFill>
              </a:rPr>
              <a:t>30 d.C.</a:t>
            </a:r>
          </a:p>
        </p:txBody>
      </p:sp>
      <p:sp>
        <p:nvSpPr>
          <p:cNvPr id="17" name="TextBox 16">
            <a:extLst>
              <a:ext uri="{FF2B5EF4-FFF2-40B4-BE49-F238E27FC236}">
                <a16:creationId xmlns:a16="http://schemas.microsoft.com/office/drawing/2014/main" xmlns="" id="{D0DC4C02-E9EF-EEA2-81F4-E56B713DEBB9}"/>
              </a:ext>
            </a:extLst>
          </p:cNvPr>
          <p:cNvSpPr txBox="1"/>
          <p:nvPr/>
        </p:nvSpPr>
        <p:spPr>
          <a:xfrm>
            <a:off x="2353386" y="4810011"/>
            <a:ext cx="4532911" cy="461665"/>
          </a:xfrm>
          <a:prstGeom prst="rect">
            <a:avLst/>
          </a:prstGeom>
          <a:noFill/>
        </p:spPr>
        <p:txBody>
          <a:bodyPr wrap="square" rtlCol="0">
            <a:spAutoFit/>
          </a:bodyPr>
          <a:lstStyle/>
          <a:p>
            <a:pPr algn="ctr"/>
            <a:r>
              <a:rPr lang="en-US" sz="2400" i="1" dirty="0" err="1" smtClean="0">
                <a:solidFill>
                  <a:schemeClr val="accent2"/>
                </a:solidFill>
              </a:rPr>
              <a:t>Espacio</a:t>
            </a:r>
            <a:r>
              <a:rPr lang="en-US" sz="2400" i="1" dirty="0" smtClean="0">
                <a:solidFill>
                  <a:schemeClr val="accent2"/>
                </a:solidFill>
              </a:rPr>
              <a:t> de </a:t>
            </a:r>
            <a:r>
              <a:rPr lang="en-US" sz="2400" i="1" dirty="0" err="1" smtClean="0">
                <a:solidFill>
                  <a:schemeClr val="accent2"/>
                </a:solidFill>
              </a:rPr>
              <a:t>tiempo</a:t>
            </a:r>
            <a:r>
              <a:rPr lang="en-US" sz="2400" i="1" dirty="0" smtClean="0">
                <a:solidFill>
                  <a:schemeClr val="accent2"/>
                </a:solidFill>
              </a:rPr>
              <a:t>: ¡1.000 </a:t>
            </a:r>
            <a:r>
              <a:rPr lang="en-US" sz="2400" i="1" dirty="0" err="1" smtClean="0">
                <a:solidFill>
                  <a:schemeClr val="accent2"/>
                </a:solidFill>
              </a:rPr>
              <a:t>años</a:t>
            </a:r>
            <a:r>
              <a:rPr lang="en-US" sz="2400" i="1" dirty="0">
                <a:solidFill>
                  <a:schemeClr val="accent2"/>
                </a:solidFill>
              </a:rPr>
              <a:t>!</a:t>
            </a:r>
          </a:p>
        </p:txBody>
      </p:sp>
    </p:spTree>
    <p:extLst>
      <p:ext uri="{BB962C8B-B14F-4D97-AF65-F5344CB8AC3E}">
        <p14:creationId xmlns:p14="http://schemas.microsoft.com/office/powerpoint/2010/main" val="13963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scroll  Description automatically generated">
            <a:extLst>
              <a:ext uri="{FF2B5EF4-FFF2-40B4-BE49-F238E27FC236}">
                <a16:creationId xmlns:a16="http://schemas.microsoft.com/office/drawing/2014/main" xmlns="" id="{571C833B-4E94-920A-7349-1E5BDC7CEBE5}"/>
              </a:ext>
            </a:extLst>
          </p:cNvPr>
          <p:cNvPicPr>
            <a:picLocks noChangeAspect="1"/>
          </p:cNvPicPr>
          <p:nvPr/>
        </p:nvPicPr>
        <p:blipFill>
          <a:blip r:embed="rId3"/>
          <a:stretch>
            <a:fillRect/>
          </a:stretch>
        </p:blipFill>
        <p:spPr>
          <a:xfrm>
            <a:off x="420428" y="0"/>
            <a:ext cx="8266043" cy="5714999"/>
          </a:xfrm>
          <a:prstGeom prst="rect">
            <a:avLst/>
          </a:prstGeom>
        </p:spPr>
      </p:pic>
      <p:sp>
        <p:nvSpPr>
          <p:cNvPr id="8" name="Rounded Rectangle 7">
            <a:extLst>
              <a:ext uri="{FF2B5EF4-FFF2-40B4-BE49-F238E27FC236}">
                <a16:creationId xmlns:a16="http://schemas.microsoft.com/office/drawing/2014/main" xmlns="" id="{A65CC0D4-CCD6-795B-275B-097B929D045D}"/>
              </a:ext>
            </a:extLst>
          </p:cNvPr>
          <p:cNvSpPr/>
          <p:nvPr/>
        </p:nvSpPr>
        <p:spPr>
          <a:xfrm>
            <a:off x="4850969" y="3695093"/>
            <a:ext cx="1075268" cy="434520"/>
          </a:xfrm>
          <a:prstGeom prst="roundRect">
            <a:avLst>
              <a:gd name="adj" fmla="val 50000"/>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sz="2000" b="1" dirty="0">
              <a:solidFill>
                <a:schemeClr val="bg1"/>
              </a:solidFill>
            </a:endParaRPr>
          </a:p>
        </p:txBody>
      </p:sp>
      <p:sp>
        <p:nvSpPr>
          <p:cNvPr id="2" name="TextBox 1"/>
          <p:cNvSpPr txBox="1"/>
          <p:nvPr/>
        </p:nvSpPr>
        <p:spPr>
          <a:xfrm>
            <a:off x="4553449" y="1698172"/>
            <a:ext cx="2239237" cy="954107"/>
          </a:xfrm>
          <a:prstGeom prst="rect">
            <a:avLst/>
          </a:prstGeom>
          <a:solidFill>
            <a:schemeClr val="bg2"/>
          </a:solidFill>
        </p:spPr>
        <p:txBody>
          <a:bodyPr wrap="square" rtlCol="0">
            <a:spAutoFit/>
          </a:bodyPr>
          <a:lstStyle/>
          <a:p>
            <a:pPr algn="ctr"/>
            <a:r>
              <a:rPr lang="es-ES" sz="2800" b="1" dirty="0" smtClean="0"/>
              <a:t>Los Rollos del Mar Muerto</a:t>
            </a:r>
            <a:endParaRPr lang="en-US" sz="2800" b="1" dirty="0"/>
          </a:p>
        </p:txBody>
      </p:sp>
    </p:spTree>
    <p:extLst>
      <p:ext uri="{BB962C8B-B14F-4D97-AF65-F5344CB8AC3E}">
        <p14:creationId xmlns:p14="http://schemas.microsoft.com/office/powerpoint/2010/main" val="2892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Temas y detalles</a:t>
            </a:r>
          </a:p>
        </p:txBody>
      </p:sp>
      <p:sp>
        <p:nvSpPr>
          <p:cNvPr id="5" name="TextBox 4">
            <a:extLst>
              <a:ext uri="{FF2B5EF4-FFF2-40B4-BE49-F238E27FC236}">
                <a16:creationId xmlns:a16="http://schemas.microsoft.com/office/drawing/2014/main" xmlns="" id="{71D19426-E7B1-6E99-4918-D3669F78E0D8}"/>
              </a:ext>
            </a:extLst>
          </p:cNvPr>
          <p:cNvSpPr txBox="1"/>
          <p:nvPr/>
        </p:nvSpPr>
        <p:spPr>
          <a:xfrm>
            <a:off x="604434" y="1642022"/>
            <a:ext cx="7935132" cy="954107"/>
          </a:xfrm>
          <a:prstGeom prst="rect">
            <a:avLst/>
          </a:prstGeom>
          <a:noFill/>
        </p:spPr>
        <p:txBody>
          <a:bodyPr wrap="square" rtlCol="0">
            <a:spAutoFit/>
          </a:bodyPr>
          <a:lstStyle/>
          <a:p>
            <a:pPr algn="ctr" rtl="0"/>
            <a:r>
              <a:rPr lang="en-US" sz="2800" dirty="0">
                <a:solidFill>
                  <a:schemeClr val="bg1"/>
                </a:solidFill>
                <a:cs typeface="Arial" panose="020B0604020202020204" pitchFamily="34" charset="0"/>
              </a:rPr>
              <a:t>Tenemos profecías bíblicas que son específicas,</a:t>
            </a:r>
            <a:br>
              <a:rPr lang="en-US" sz="2800" dirty="0">
                <a:solidFill>
                  <a:schemeClr val="bg1"/>
                </a:solidFill>
                <a:cs typeface="Arial" panose="020B0604020202020204" pitchFamily="34" charset="0"/>
              </a:rPr>
            </a:br>
            <a:r>
              <a:rPr lang="en-US" sz="2800" dirty="0" err="1" smtClean="0">
                <a:solidFill>
                  <a:schemeClr val="bg1"/>
                </a:solidFill>
                <a:cs typeface="Arial" panose="020B0604020202020204" pitchFamily="34" charset="0"/>
              </a:rPr>
              <a:t>bien</a:t>
            </a:r>
            <a:r>
              <a:rPr lang="en-US" sz="2800" dirty="0" smtClean="0">
                <a:solidFill>
                  <a:schemeClr val="bg1"/>
                </a:solidFill>
                <a:cs typeface="Arial" panose="020B0604020202020204" pitchFamily="34" charset="0"/>
              </a:rPr>
              <a:t> </a:t>
            </a:r>
            <a:r>
              <a:rPr lang="en-US" sz="2800" dirty="0" err="1" smtClean="0">
                <a:solidFill>
                  <a:schemeClr val="bg1"/>
                </a:solidFill>
                <a:cs typeface="Arial" panose="020B0604020202020204" pitchFamily="34" charset="0"/>
              </a:rPr>
              <a:t>documentadas</a:t>
            </a:r>
            <a:r>
              <a:rPr lang="en-US" sz="2800" dirty="0" smtClean="0">
                <a:solidFill>
                  <a:schemeClr val="bg1"/>
                </a:solidFill>
                <a:cs typeface="Arial" panose="020B0604020202020204" pitchFamily="34" charset="0"/>
              </a:rPr>
              <a:t> </a:t>
            </a:r>
            <a:r>
              <a:rPr lang="en-US" sz="2800" dirty="0">
                <a:solidFill>
                  <a:schemeClr val="bg1"/>
                </a:solidFill>
                <a:cs typeface="Arial" panose="020B0604020202020204" pitchFamily="34" charset="0"/>
              </a:rPr>
              <a:t>y mucho antes del evento.</a:t>
            </a:r>
          </a:p>
        </p:txBody>
      </p:sp>
      <p:sp>
        <p:nvSpPr>
          <p:cNvPr id="6" name="TextBox 5">
            <a:extLst>
              <a:ext uri="{FF2B5EF4-FFF2-40B4-BE49-F238E27FC236}">
                <a16:creationId xmlns:a16="http://schemas.microsoft.com/office/drawing/2014/main" xmlns="" id="{D0852893-7C32-F77D-D6D1-18CE3A5FE2EA}"/>
              </a:ext>
            </a:extLst>
          </p:cNvPr>
          <p:cNvSpPr txBox="1"/>
          <p:nvPr/>
        </p:nvSpPr>
        <p:spPr>
          <a:xfrm>
            <a:off x="3355383" y="2662966"/>
            <a:ext cx="2433234" cy="369332"/>
          </a:xfrm>
          <a:prstGeom prst="rect">
            <a:avLst/>
          </a:prstGeom>
          <a:noFill/>
        </p:spPr>
        <p:txBody>
          <a:bodyPr wrap="square" rtlCol="0">
            <a:spAutoFit/>
          </a:bodyPr>
          <a:lstStyle/>
          <a:p>
            <a:pPr algn="ctr" rtl="0"/>
            <a:r>
              <a:rPr lang="en-US" dirty="0">
                <a:solidFill>
                  <a:schemeClr val="bg1"/>
                </a:solidFill>
              </a:rPr>
              <a:t>Salmo 22:16-18</a:t>
            </a:r>
          </a:p>
        </p:txBody>
      </p:sp>
      <p:pic>
        <p:nvPicPr>
          <p:cNvPr id="3" name="Picture 2" descr="A close-up of a text  Description automatically generated">
            <a:extLst>
              <a:ext uri="{FF2B5EF4-FFF2-40B4-BE49-F238E27FC236}">
                <a16:creationId xmlns:a16="http://schemas.microsoft.com/office/drawing/2014/main" xmlns="" id="{E4BB7EA0-9DA2-413A-4D8F-63EA4D3AFD49}"/>
              </a:ext>
            </a:extLst>
          </p:cNvPr>
          <p:cNvPicPr>
            <a:picLocks noChangeAspect="1"/>
          </p:cNvPicPr>
          <p:nvPr/>
        </p:nvPicPr>
        <p:blipFill>
          <a:blip r:embed="rId3"/>
          <a:stretch>
            <a:fillRect/>
          </a:stretch>
        </p:blipFill>
        <p:spPr>
          <a:xfrm>
            <a:off x="131830" y="3118872"/>
            <a:ext cx="8880340" cy="2353241"/>
          </a:xfrm>
          <a:prstGeom prst="rect">
            <a:avLst/>
          </a:prstGeom>
        </p:spPr>
      </p:pic>
      <p:sp>
        <p:nvSpPr>
          <p:cNvPr id="2" name="TextBox 1"/>
          <p:cNvSpPr txBox="1"/>
          <p:nvPr/>
        </p:nvSpPr>
        <p:spPr>
          <a:xfrm>
            <a:off x="0" y="3129677"/>
            <a:ext cx="9144000" cy="2585323"/>
          </a:xfrm>
          <a:prstGeom prst="rect">
            <a:avLst/>
          </a:prstGeom>
          <a:solidFill>
            <a:schemeClr val="bg1"/>
          </a:solidFill>
        </p:spPr>
        <p:txBody>
          <a:bodyPr wrap="square" rtlCol="0">
            <a:spAutoFit/>
          </a:bodyPr>
          <a:lstStyle/>
          <a:p>
            <a:pPr>
              <a:lnSpc>
                <a:spcPct val="90000"/>
              </a:lnSpc>
            </a:pPr>
            <a:r>
              <a:rPr lang="en-US" dirty="0"/>
              <a:t>Uno de </a:t>
            </a:r>
            <a:r>
              <a:rPr lang="en-US" dirty="0" err="1"/>
              <a:t>los</a:t>
            </a:r>
            <a:r>
              <a:rPr lang="en-US" dirty="0"/>
              <a:t> </a:t>
            </a:r>
            <a:r>
              <a:rPr lang="en-US" dirty="0" err="1"/>
              <a:t>fragmentos</a:t>
            </a:r>
            <a:r>
              <a:rPr lang="en-US" dirty="0"/>
              <a:t> de </a:t>
            </a:r>
            <a:r>
              <a:rPr lang="en-US" dirty="0" err="1"/>
              <a:t>los</a:t>
            </a:r>
            <a:r>
              <a:rPr lang="en-US" dirty="0"/>
              <a:t> </a:t>
            </a:r>
            <a:r>
              <a:rPr lang="en-US" dirty="0" err="1"/>
              <a:t>Rollos</a:t>
            </a:r>
            <a:r>
              <a:rPr lang="en-US" dirty="0"/>
              <a:t> del Mar </a:t>
            </a:r>
            <a:r>
              <a:rPr lang="en-US" dirty="0" err="1"/>
              <a:t>Muerto</a:t>
            </a:r>
            <a:r>
              <a:rPr lang="en-US" dirty="0"/>
              <a:t> </a:t>
            </a:r>
            <a:r>
              <a:rPr lang="en-US" dirty="0" err="1"/>
              <a:t>contiene</a:t>
            </a:r>
            <a:r>
              <a:rPr lang="en-US" dirty="0"/>
              <a:t> el Salmo 22:16. Este </a:t>
            </a:r>
            <a:r>
              <a:rPr lang="en-US" dirty="0" err="1"/>
              <a:t>fragmento</a:t>
            </a:r>
            <a:r>
              <a:rPr lang="en-US" dirty="0"/>
              <a:t>, </a:t>
            </a:r>
            <a:r>
              <a:rPr lang="en-US" dirty="0" err="1"/>
              <a:t>publicado</a:t>
            </a:r>
            <a:r>
              <a:rPr lang="en-US" dirty="0"/>
              <a:t> </a:t>
            </a:r>
            <a:r>
              <a:rPr lang="en-US" dirty="0" err="1"/>
              <a:t>en</a:t>
            </a:r>
            <a:r>
              <a:rPr lang="en-US" dirty="0"/>
              <a:t> 1997, </a:t>
            </a:r>
            <a:r>
              <a:rPr lang="en-US" dirty="0" err="1"/>
              <a:t>fue</a:t>
            </a:r>
            <a:r>
              <a:rPr lang="en-US" dirty="0"/>
              <a:t> </a:t>
            </a:r>
            <a:r>
              <a:rPr lang="en-US" dirty="0" err="1"/>
              <a:t>descubierto</a:t>
            </a:r>
            <a:r>
              <a:rPr lang="en-US" dirty="0"/>
              <a:t> </a:t>
            </a:r>
            <a:r>
              <a:rPr lang="en-US" dirty="0" err="1"/>
              <a:t>en</a:t>
            </a:r>
            <a:r>
              <a:rPr lang="en-US" dirty="0"/>
              <a:t> un </a:t>
            </a:r>
            <a:r>
              <a:rPr lang="en-US" dirty="0" err="1"/>
              <a:t>alijo</a:t>
            </a:r>
            <a:r>
              <a:rPr lang="en-US" dirty="0"/>
              <a:t> de </a:t>
            </a:r>
            <a:r>
              <a:rPr lang="en-US" dirty="0" err="1"/>
              <a:t>pergaminos</a:t>
            </a:r>
            <a:r>
              <a:rPr lang="en-US" dirty="0"/>
              <a:t> </a:t>
            </a:r>
            <a:r>
              <a:rPr lang="en-US" dirty="0" err="1"/>
              <a:t>en</a:t>
            </a:r>
            <a:r>
              <a:rPr lang="en-US" dirty="0"/>
              <a:t> </a:t>
            </a:r>
            <a:r>
              <a:rPr lang="en-US" dirty="0" err="1"/>
              <a:t>Naḥal</a:t>
            </a:r>
            <a:r>
              <a:rPr lang="en-US" dirty="0"/>
              <a:t> </a:t>
            </a:r>
            <a:r>
              <a:rPr lang="en-US" dirty="0" err="1"/>
              <a:t>Ḥever</a:t>
            </a:r>
            <a:r>
              <a:rPr lang="en-US" dirty="0"/>
              <a:t> (Israel) a </a:t>
            </a:r>
            <a:r>
              <a:rPr lang="en-US" dirty="0" err="1"/>
              <a:t>principios</a:t>
            </a:r>
            <a:r>
              <a:rPr lang="en-US" dirty="0"/>
              <a:t> de la </a:t>
            </a:r>
            <a:r>
              <a:rPr lang="en-US" dirty="0" err="1"/>
              <a:t>década</a:t>
            </a:r>
            <a:r>
              <a:rPr lang="en-US" dirty="0"/>
              <a:t> de 1950. </a:t>
            </a:r>
            <a:r>
              <a:rPr lang="en-US" dirty="0" err="1"/>
              <a:t>Resulta</a:t>
            </a:r>
            <a:r>
              <a:rPr lang="en-US" dirty="0"/>
              <a:t> </a:t>
            </a:r>
            <a:r>
              <a:rPr lang="en-US" dirty="0" err="1"/>
              <a:t>significativo</a:t>
            </a:r>
            <a:r>
              <a:rPr lang="en-US" dirty="0"/>
              <a:t> que el </a:t>
            </a:r>
            <a:r>
              <a:rPr lang="en-US" dirty="0" err="1" smtClean="0"/>
              <a:t>fragmento</a:t>
            </a:r>
            <a:r>
              <a:rPr lang="en-US" dirty="0" smtClean="0"/>
              <a:t> 11 del </a:t>
            </a:r>
            <a:r>
              <a:rPr lang="en-US" dirty="0"/>
              <a:t>5/6 </a:t>
            </a:r>
            <a:r>
              <a:rPr lang="en-US" dirty="0" smtClean="0"/>
              <a:t>Ḥev-Sev4Ps </a:t>
            </a:r>
            <a:r>
              <a:rPr lang="en-US" dirty="0"/>
              <a:t>del Salmo 22 </a:t>
            </a:r>
            <a:r>
              <a:rPr lang="en-US" dirty="0" err="1"/>
              <a:t>contenga</a:t>
            </a:r>
            <a:r>
              <a:rPr lang="en-US" dirty="0"/>
              <a:t> la palabra crucial </a:t>
            </a:r>
            <a:r>
              <a:rPr lang="en-US" dirty="0" err="1"/>
              <a:t>en</a:t>
            </a:r>
            <a:r>
              <a:rPr lang="en-US" dirty="0"/>
              <a:t> forma de </a:t>
            </a:r>
            <a:r>
              <a:rPr lang="en-US" dirty="0" err="1"/>
              <a:t>verbo</a:t>
            </a:r>
            <a:r>
              <a:rPr lang="en-US" dirty="0"/>
              <a:t> </a:t>
            </a:r>
            <a:r>
              <a:rPr lang="en-US" dirty="0" err="1"/>
              <a:t>en</a:t>
            </a:r>
            <a:r>
              <a:rPr lang="en-US" dirty="0"/>
              <a:t> </a:t>
            </a:r>
            <a:r>
              <a:rPr lang="en-US" dirty="0" err="1"/>
              <a:t>tercera</a:t>
            </a:r>
            <a:r>
              <a:rPr lang="en-US" dirty="0"/>
              <a:t> persona del plural, </a:t>
            </a:r>
            <a:r>
              <a:rPr lang="en-US" dirty="0" err="1" smtClean="0"/>
              <a:t>escrito</a:t>
            </a:r>
            <a:r>
              <a:rPr lang="en-US" dirty="0" smtClean="0"/>
              <a:t>  </a:t>
            </a:r>
            <a:r>
              <a:rPr lang="he-IL" dirty="0" smtClean="0"/>
              <a:t>וראכ </a:t>
            </a:r>
            <a:r>
              <a:rPr lang="es-ES" dirty="0" smtClean="0"/>
              <a:t> (“</a:t>
            </a:r>
            <a:r>
              <a:rPr lang="en-US" dirty="0" err="1" smtClean="0"/>
              <a:t>traspasado</a:t>
            </a:r>
            <a:r>
              <a:rPr lang="en-US" dirty="0" smtClean="0"/>
              <a:t>/</a:t>
            </a:r>
            <a:r>
              <a:rPr lang="en-US" dirty="0" err="1" smtClean="0"/>
              <a:t>cavado</a:t>
            </a:r>
            <a:r>
              <a:rPr lang="en-US" dirty="0" smtClean="0"/>
              <a:t>”).</a:t>
            </a:r>
            <a:r>
              <a:rPr lang="en-US" baseline="30000" dirty="0" smtClean="0">
                <a:solidFill>
                  <a:srgbClr val="0070C0"/>
                </a:solidFill>
              </a:rPr>
              <a:t>36</a:t>
            </a:r>
            <a:r>
              <a:rPr lang="en-US" dirty="0" smtClean="0"/>
              <a:t> </a:t>
            </a:r>
            <a:r>
              <a:rPr lang="en-US" dirty="0" err="1"/>
              <a:t>Aunque</a:t>
            </a:r>
            <a:r>
              <a:rPr lang="en-US" dirty="0"/>
              <a:t> a menudo </a:t>
            </a:r>
            <a:r>
              <a:rPr lang="en-US" dirty="0" err="1"/>
              <a:t>puede</a:t>
            </a:r>
            <a:r>
              <a:rPr lang="en-US" dirty="0"/>
              <a:t> </a:t>
            </a:r>
            <a:r>
              <a:rPr lang="en-US" dirty="0" err="1"/>
              <a:t>ser</a:t>
            </a:r>
            <a:r>
              <a:rPr lang="en-US" dirty="0"/>
              <a:t> </a:t>
            </a:r>
            <a:r>
              <a:rPr lang="en-US" dirty="0" err="1"/>
              <a:t>difícil</a:t>
            </a:r>
            <a:r>
              <a:rPr lang="en-US" dirty="0"/>
              <a:t> </a:t>
            </a:r>
            <a:r>
              <a:rPr lang="en-US" dirty="0" err="1"/>
              <a:t>distinguir</a:t>
            </a:r>
            <a:r>
              <a:rPr lang="en-US" dirty="0"/>
              <a:t> entre </a:t>
            </a:r>
            <a:r>
              <a:rPr lang="en-US" dirty="0" err="1"/>
              <a:t>una</a:t>
            </a:r>
            <a:r>
              <a:rPr lang="en-US" dirty="0"/>
              <a:t> </a:t>
            </a:r>
            <a:r>
              <a:rPr lang="en-US" i="1" dirty="0" err="1" smtClean="0"/>
              <a:t>waw</a:t>
            </a:r>
            <a:r>
              <a:rPr lang="en-US" dirty="0" smtClean="0"/>
              <a:t> </a:t>
            </a:r>
            <a:r>
              <a:rPr lang="he-IL" dirty="0" smtClean="0"/>
              <a:t>ו)</a:t>
            </a:r>
            <a:r>
              <a:rPr lang="es-ES" dirty="0" smtClean="0"/>
              <a:t>)</a:t>
            </a:r>
            <a:r>
              <a:rPr lang="he-IL" dirty="0" smtClean="0"/>
              <a:t> </a:t>
            </a:r>
            <a:r>
              <a:rPr lang="en-US" dirty="0"/>
              <a:t>y </a:t>
            </a:r>
            <a:r>
              <a:rPr lang="en-US" dirty="0" err="1"/>
              <a:t>una</a:t>
            </a:r>
            <a:r>
              <a:rPr lang="en-US" dirty="0"/>
              <a:t> </a:t>
            </a:r>
            <a:r>
              <a:rPr lang="en-US" i="1" dirty="0" err="1"/>
              <a:t>yod</a:t>
            </a:r>
            <a:r>
              <a:rPr lang="en-US" dirty="0"/>
              <a:t> (</a:t>
            </a:r>
            <a:r>
              <a:rPr lang="he-IL" dirty="0" smtClean="0"/>
              <a:t>י</a:t>
            </a:r>
            <a:r>
              <a:rPr lang="es-ES" dirty="0" smtClean="0"/>
              <a:t>)</a:t>
            </a:r>
            <a:r>
              <a:rPr lang="en-US" dirty="0" smtClean="0"/>
              <a:t> </a:t>
            </a:r>
            <a:r>
              <a:rPr lang="en-US" dirty="0" err="1" smtClean="0"/>
              <a:t>en</a:t>
            </a:r>
            <a:r>
              <a:rPr lang="en-US" dirty="0" smtClean="0"/>
              <a:t> </a:t>
            </a:r>
            <a:r>
              <a:rPr lang="en-US" dirty="0" err="1"/>
              <a:t>los</a:t>
            </a:r>
            <a:r>
              <a:rPr lang="en-US" dirty="0"/>
              <a:t> </a:t>
            </a:r>
            <a:r>
              <a:rPr lang="en-US" dirty="0" err="1"/>
              <a:t>textos</a:t>
            </a:r>
            <a:r>
              <a:rPr lang="en-US" dirty="0"/>
              <a:t> del Mar </a:t>
            </a:r>
            <a:r>
              <a:rPr lang="en-US" dirty="0" err="1"/>
              <a:t>Muerto</a:t>
            </a:r>
            <a:r>
              <a:rPr lang="en-US" dirty="0"/>
              <a:t>, </a:t>
            </a:r>
            <a:r>
              <a:rPr lang="en-US" dirty="0" err="1"/>
              <a:t>los</a:t>
            </a:r>
            <a:r>
              <a:rPr lang="en-US" dirty="0"/>
              <a:t> </a:t>
            </a:r>
            <a:r>
              <a:rPr lang="en-US" dirty="0" err="1"/>
              <a:t>editores</a:t>
            </a:r>
            <a:r>
              <a:rPr lang="en-US" dirty="0"/>
              <a:t> de la </a:t>
            </a:r>
            <a:r>
              <a:rPr lang="en-US" dirty="0" err="1"/>
              <a:t>edición</a:t>
            </a:r>
            <a:r>
              <a:rPr lang="en-US" dirty="0"/>
              <a:t> </a:t>
            </a:r>
            <a:r>
              <a:rPr lang="en-US" dirty="0" err="1"/>
              <a:t>más</a:t>
            </a:r>
            <a:r>
              <a:rPr lang="en-US" dirty="0"/>
              <a:t> </a:t>
            </a:r>
            <a:r>
              <a:rPr lang="en-US" dirty="0" err="1"/>
              <a:t>autorizada</a:t>
            </a:r>
            <a:r>
              <a:rPr lang="en-US" dirty="0"/>
              <a:t> de </a:t>
            </a:r>
            <a:r>
              <a:rPr lang="en-US" dirty="0" err="1"/>
              <a:t>los</a:t>
            </a:r>
            <a:r>
              <a:rPr lang="en-US" dirty="0"/>
              <a:t> </a:t>
            </a:r>
            <a:r>
              <a:rPr lang="en-US" dirty="0" err="1"/>
              <a:t>rollos</a:t>
            </a:r>
            <a:r>
              <a:rPr lang="en-US" dirty="0"/>
              <a:t>, </a:t>
            </a:r>
            <a:r>
              <a:rPr lang="en-US" i="1" dirty="0"/>
              <a:t>Discoveries in the </a:t>
            </a:r>
            <a:r>
              <a:rPr lang="en-US" i="1" dirty="0" err="1"/>
              <a:t>Judaean</a:t>
            </a:r>
            <a:r>
              <a:rPr lang="en-US" i="1" dirty="0"/>
              <a:t> Desert</a:t>
            </a:r>
            <a:r>
              <a:rPr lang="en-US" dirty="0"/>
              <a:t>, </a:t>
            </a:r>
            <a:r>
              <a:rPr lang="en-US" dirty="0" err="1"/>
              <a:t>confirman</a:t>
            </a:r>
            <a:r>
              <a:rPr lang="en-US" dirty="0"/>
              <a:t> </a:t>
            </a:r>
            <a:r>
              <a:rPr lang="en-US" dirty="0" err="1"/>
              <a:t>esta</a:t>
            </a:r>
            <a:r>
              <a:rPr lang="en-US" dirty="0"/>
              <a:t> </a:t>
            </a:r>
            <a:r>
              <a:rPr lang="en-US" dirty="0" err="1"/>
              <a:t>lectura</a:t>
            </a:r>
            <a:r>
              <a:rPr lang="en-US" dirty="0"/>
              <a:t> </a:t>
            </a:r>
            <a:r>
              <a:rPr lang="en-US" dirty="0" err="1"/>
              <a:t>en</a:t>
            </a:r>
            <a:r>
              <a:rPr lang="en-US" dirty="0"/>
              <a:t> </a:t>
            </a:r>
            <a:r>
              <a:rPr lang="en-US" dirty="0" err="1"/>
              <a:t>su</a:t>
            </a:r>
            <a:r>
              <a:rPr lang="en-US" dirty="0"/>
              <a:t> </a:t>
            </a:r>
            <a:r>
              <a:rPr lang="en-US" dirty="0" err="1"/>
              <a:t>transliteración</a:t>
            </a:r>
            <a:r>
              <a:rPr lang="en-US" dirty="0"/>
              <a:t> y </a:t>
            </a:r>
            <a:r>
              <a:rPr lang="en-US" dirty="0" err="1"/>
              <a:t>en</a:t>
            </a:r>
            <a:r>
              <a:rPr lang="en-US" dirty="0"/>
              <a:t> dos </a:t>
            </a:r>
            <a:r>
              <a:rPr lang="en-US" dirty="0" err="1"/>
              <a:t>notas</a:t>
            </a:r>
            <a:r>
              <a:rPr lang="en-US" dirty="0"/>
              <a:t>: "</a:t>
            </a:r>
            <a:r>
              <a:rPr lang="en-US" dirty="0" err="1"/>
              <a:t>Aunque</a:t>
            </a:r>
            <a:r>
              <a:rPr lang="en-US" dirty="0"/>
              <a:t> la </a:t>
            </a:r>
            <a:r>
              <a:rPr lang="en-US" dirty="0" err="1"/>
              <a:t>fotografía</a:t>
            </a:r>
            <a:r>
              <a:rPr lang="en-US" dirty="0"/>
              <a:t>... </a:t>
            </a:r>
            <a:r>
              <a:rPr lang="en-US" dirty="0" err="1"/>
              <a:t>está</a:t>
            </a:r>
            <a:r>
              <a:rPr lang="en-US" dirty="0"/>
              <a:t> </a:t>
            </a:r>
            <a:r>
              <a:rPr lang="en-US" dirty="0" err="1"/>
              <a:t>muy</a:t>
            </a:r>
            <a:r>
              <a:rPr lang="en-US" dirty="0"/>
              <a:t> </a:t>
            </a:r>
            <a:r>
              <a:rPr lang="en-US" dirty="0" err="1"/>
              <a:t>descolorida</a:t>
            </a:r>
            <a:r>
              <a:rPr lang="en-US" dirty="0"/>
              <a:t>, la </a:t>
            </a:r>
            <a:r>
              <a:rPr lang="en-US" dirty="0" err="1"/>
              <a:t>mayoría</a:t>
            </a:r>
            <a:r>
              <a:rPr lang="en-US" dirty="0"/>
              <a:t> de las </a:t>
            </a:r>
            <a:r>
              <a:rPr lang="en-US" dirty="0" err="1"/>
              <a:t>letras</a:t>
            </a:r>
            <a:r>
              <a:rPr lang="en-US" dirty="0"/>
              <a:t> son </a:t>
            </a:r>
            <a:r>
              <a:rPr lang="en-US" dirty="0" err="1"/>
              <a:t>claramente</a:t>
            </a:r>
            <a:r>
              <a:rPr lang="en-US" dirty="0"/>
              <a:t> </a:t>
            </a:r>
            <a:r>
              <a:rPr lang="en-US" dirty="0" err="1"/>
              <a:t>identificables</a:t>
            </a:r>
            <a:r>
              <a:rPr lang="en-US" dirty="0"/>
              <a:t> </a:t>
            </a:r>
            <a:r>
              <a:rPr lang="en-US" dirty="0" err="1"/>
              <a:t>bajo</a:t>
            </a:r>
            <a:r>
              <a:rPr lang="en-US" dirty="0"/>
              <a:t> </a:t>
            </a:r>
            <a:r>
              <a:rPr lang="en-US" dirty="0" err="1"/>
              <a:t>lupa</a:t>
            </a:r>
            <a:r>
              <a:rPr lang="en-US" dirty="0"/>
              <a:t>", y con </a:t>
            </a:r>
            <a:r>
              <a:rPr lang="en-US" dirty="0" err="1"/>
              <a:t>respecto</a:t>
            </a:r>
            <a:r>
              <a:rPr lang="en-US" dirty="0"/>
              <a:t> </a:t>
            </a:r>
            <a:r>
              <a:rPr lang="en-US" dirty="0" smtClean="0"/>
              <a:t>a</a:t>
            </a:r>
            <a:r>
              <a:rPr lang="he-IL" dirty="0" smtClean="0"/>
              <a:t>וראכ </a:t>
            </a:r>
            <a:r>
              <a:rPr lang="es-ES" dirty="0" smtClean="0"/>
              <a:t> </a:t>
            </a:r>
            <a:r>
              <a:rPr lang="en-US" dirty="0" err="1" smtClean="0"/>
              <a:t>los</a:t>
            </a:r>
            <a:r>
              <a:rPr lang="en-US" dirty="0" smtClean="0"/>
              <a:t> </a:t>
            </a:r>
            <a:r>
              <a:rPr lang="en-US" dirty="0" err="1"/>
              <a:t>editores</a:t>
            </a:r>
            <a:r>
              <a:rPr lang="en-US" dirty="0"/>
              <a:t> </a:t>
            </a:r>
            <a:r>
              <a:rPr lang="en-US" dirty="0" err="1"/>
              <a:t>concluyen</a:t>
            </a:r>
            <a:r>
              <a:rPr lang="en-US" dirty="0"/>
              <a:t>: </a:t>
            </a:r>
            <a:r>
              <a:rPr lang="en-US" dirty="0" smtClean="0"/>
              <a:t>"</a:t>
            </a:r>
            <a:r>
              <a:rPr lang="en-US" i="1" dirty="0"/>
              <a:t> </a:t>
            </a:r>
            <a:r>
              <a:rPr lang="en-US" i="1" dirty="0" err="1"/>
              <a:t>waw</a:t>
            </a:r>
            <a:r>
              <a:rPr lang="en-US" dirty="0"/>
              <a:t> </a:t>
            </a:r>
            <a:r>
              <a:rPr lang="he-IL" dirty="0"/>
              <a:t>ו)</a:t>
            </a:r>
            <a:r>
              <a:rPr lang="es-ES" dirty="0"/>
              <a:t>)</a:t>
            </a:r>
            <a:r>
              <a:rPr lang="he-IL" dirty="0"/>
              <a:t> </a:t>
            </a:r>
            <a:r>
              <a:rPr lang="en-US" dirty="0"/>
              <a:t>y </a:t>
            </a:r>
            <a:r>
              <a:rPr lang="en-US" dirty="0" err="1"/>
              <a:t>una</a:t>
            </a:r>
            <a:r>
              <a:rPr lang="en-US" dirty="0"/>
              <a:t> </a:t>
            </a:r>
            <a:r>
              <a:rPr lang="en-US" i="1" dirty="0" err="1"/>
              <a:t>yod</a:t>
            </a:r>
            <a:r>
              <a:rPr lang="en-US" dirty="0"/>
              <a:t> (</a:t>
            </a:r>
            <a:r>
              <a:rPr lang="he-IL" dirty="0"/>
              <a:t>י</a:t>
            </a:r>
            <a:r>
              <a:rPr lang="es-ES" dirty="0"/>
              <a:t>)</a:t>
            </a:r>
            <a:r>
              <a:rPr lang="he-IL" dirty="0" smtClean="0"/>
              <a:t> </a:t>
            </a:r>
            <a:r>
              <a:rPr lang="en-US" dirty="0" err="1"/>
              <a:t>claramente</a:t>
            </a:r>
            <a:r>
              <a:rPr lang="en-US" dirty="0"/>
              <a:t> </a:t>
            </a:r>
            <a:r>
              <a:rPr lang="en-US" dirty="0" err="1"/>
              <a:t>distinguibles</a:t>
            </a:r>
            <a:r>
              <a:rPr lang="en-US" dirty="0"/>
              <a:t> </a:t>
            </a:r>
            <a:r>
              <a:rPr lang="en-US" dirty="0" err="1"/>
              <a:t>en</a:t>
            </a:r>
            <a:r>
              <a:rPr lang="en-US" dirty="0"/>
              <a:t> </a:t>
            </a:r>
            <a:r>
              <a:rPr lang="en-US" dirty="0" err="1"/>
              <a:t>esta</a:t>
            </a:r>
            <a:r>
              <a:rPr lang="en-US" dirty="0"/>
              <a:t> </a:t>
            </a:r>
            <a:r>
              <a:rPr lang="en-US" dirty="0" err="1"/>
              <a:t>mano</a:t>
            </a:r>
            <a:r>
              <a:rPr lang="en-US" dirty="0"/>
              <a:t>... </a:t>
            </a:r>
            <a:r>
              <a:rPr lang="en-US" dirty="0" smtClean="0"/>
              <a:t>Se </a:t>
            </a:r>
            <a:r>
              <a:rPr lang="en-US" dirty="0" err="1" smtClean="0"/>
              <a:t>asegura</a:t>
            </a:r>
            <a:r>
              <a:rPr lang="en-US" dirty="0" smtClean="0"/>
              <a:t> </a:t>
            </a:r>
            <a:r>
              <a:rPr lang="en-US" dirty="0" err="1" smtClean="0"/>
              <a:t>esta</a:t>
            </a:r>
            <a:r>
              <a:rPr lang="en-US" dirty="0" smtClean="0"/>
              <a:t> </a:t>
            </a:r>
            <a:r>
              <a:rPr lang="en-US" dirty="0" err="1"/>
              <a:t>importante</a:t>
            </a:r>
            <a:r>
              <a:rPr lang="en-US" dirty="0"/>
              <a:t> </a:t>
            </a:r>
            <a:r>
              <a:rPr lang="en-US" dirty="0" err="1" smtClean="0"/>
              <a:t>variante</a:t>
            </a:r>
            <a:r>
              <a:rPr lang="he-IL" dirty="0" smtClean="0"/>
              <a:t>וראכ</a:t>
            </a:r>
            <a:r>
              <a:rPr lang="he-IL" dirty="0"/>
              <a:t>] </a:t>
            </a:r>
            <a:r>
              <a:rPr lang="en-US" dirty="0" smtClean="0"/>
              <a:t>]".</a:t>
            </a:r>
            <a:r>
              <a:rPr lang="en-US" baseline="30000" dirty="0">
                <a:solidFill>
                  <a:srgbClr val="0070C0"/>
                </a:solidFill>
              </a:rPr>
              <a:t>37</a:t>
            </a:r>
          </a:p>
        </p:txBody>
      </p:sp>
    </p:spTree>
    <p:extLst>
      <p:ext uri="{BB962C8B-B14F-4D97-AF65-F5344CB8AC3E}">
        <p14:creationId xmlns:p14="http://schemas.microsoft.com/office/powerpoint/2010/main" val="13598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  Description automatically generated">
            <a:extLst>
              <a:ext uri="{FF2B5EF4-FFF2-40B4-BE49-F238E27FC236}">
                <a16:creationId xmlns:a16="http://schemas.microsoft.com/office/drawing/2014/main" xmlns="" id="{D1EAE4D8-6B21-34A3-05B5-F7118D0B7E5A}"/>
              </a:ext>
            </a:extLst>
          </p:cNvPr>
          <p:cNvPicPr>
            <a:picLocks noChangeAspect="1"/>
          </p:cNvPicPr>
          <p:nvPr/>
        </p:nvPicPr>
        <p:blipFill>
          <a:blip r:embed="rId3"/>
          <a:stretch>
            <a:fillRect/>
          </a:stretch>
        </p:blipFill>
        <p:spPr>
          <a:xfrm>
            <a:off x="1690868" y="904192"/>
            <a:ext cx="5762263" cy="3705803"/>
          </a:xfrm>
          <a:prstGeom prst="rect">
            <a:avLst/>
          </a:prstGeom>
        </p:spPr>
      </p:pic>
      <p:sp>
        <p:nvSpPr>
          <p:cNvPr id="2" name="TextBox 1"/>
          <p:cNvSpPr txBox="1"/>
          <p:nvPr/>
        </p:nvSpPr>
        <p:spPr>
          <a:xfrm>
            <a:off x="1690868" y="1632857"/>
            <a:ext cx="5762263" cy="1708160"/>
          </a:xfrm>
          <a:prstGeom prst="rect">
            <a:avLst/>
          </a:prstGeom>
          <a:solidFill>
            <a:schemeClr val="bg1"/>
          </a:solidFill>
        </p:spPr>
        <p:txBody>
          <a:bodyPr wrap="square" rtlCol="0">
            <a:spAutoFit/>
          </a:bodyPr>
          <a:lstStyle/>
          <a:p>
            <a:r>
              <a:rPr lang="es-ES" sz="2100" dirty="0" smtClean="0"/>
              <a:t>Cristianos, a menudo oigo que hubo </a:t>
            </a:r>
            <a:r>
              <a:rPr lang="es-ES" sz="2100" dirty="0" smtClean="0"/>
              <a:t>centenares </a:t>
            </a:r>
            <a:r>
              <a:rPr lang="es-ES" sz="2100" dirty="0" smtClean="0"/>
              <a:t>de profecías supuestamente cumplidas en la Biblia, pero rara vez oigo ejemplos concretos. Así que dime tu favorita, citando capítulo y versículo por favor.</a:t>
            </a:r>
            <a:endParaRPr lang="en-US" sz="2100" dirty="0"/>
          </a:p>
        </p:txBody>
      </p:sp>
    </p:spTree>
    <p:extLst>
      <p:ext uri="{BB962C8B-B14F-4D97-AF65-F5344CB8AC3E}">
        <p14:creationId xmlns:p14="http://schemas.microsoft.com/office/powerpoint/2010/main" val="17699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5E7AC52-5A71-9EDB-96CC-D63F9F527965}"/>
              </a:ext>
            </a:extLst>
          </p:cNvPr>
          <p:cNvSpPr/>
          <p:nvPr/>
        </p:nvSpPr>
        <p:spPr>
          <a:xfrm>
            <a:off x="2846207" y="789847"/>
            <a:ext cx="3451586" cy="434520"/>
          </a:xfrm>
          <a:prstGeom prst="roundRect">
            <a:avLst>
              <a:gd name="adj" fmla="val 50000"/>
            </a:avLst>
          </a:prstGeom>
          <a:noFill/>
          <a:ln w="22225">
            <a:gradFill flip="none" rotWithShape="1">
              <a:gsLst>
                <a:gs pos="0">
                  <a:srgbClr val="C00000"/>
                </a:gs>
                <a:gs pos="33000">
                  <a:schemeClr val="accent2"/>
                </a:gs>
                <a:gs pos="92000">
                  <a:srgbClr val="FFC000"/>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1" dirty="0" err="1" smtClean="0">
                <a:solidFill>
                  <a:schemeClr val="bg1"/>
                </a:solidFill>
              </a:rPr>
              <a:t>P</a:t>
            </a:r>
            <a:r>
              <a:rPr lang="en-US" sz="2000" b="1" dirty="0" err="1" smtClean="0">
                <a:solidFill>
                  <a:schemeClr val="bg1"/>
                </a:solidFill>
              </a:rPr>
              <a:t>rofecías</a:t>
            </a:r>
            <a:r>
              <a:rPr lang="en-US" sz="2000" b="1" dirty="0" smtClean="0">
                <a:solidFill>
                  <a:schemeClr val="bg1"/>
                </a:solidFill>
              </a:rPr>
              <a:t> </a:t>
            </a:r>
            <a:r>
              <a:rPr lang="en-US" sz="2000" b="1" dirty="0" err="1" smtClean="0">
                <a:solidFill>
                  <a:schemeClr val="bg1"/>
                </a:solidFill>
              </a:rPr>
              <a:t>impresionantes</a:t>
            </a:r>
            <a:endParaRPr lang="en-US" sz="2000" b="1" dirty="0">
              <a:solidFill>
                <a:schemeClr val="bg1"/>
              </a:solidFill>
            </a:endParaRPr>
          </a:p>
        </p:txBody>
      </p:sp>
      <p:grpSp>
        <p:nvGrpSpPr>
          <p:cNvPr id="2" name="Group 1">
            <a:extLst>
              <a:ext uri="{FF2B5EF4-FFF2-40B4-BE49-F238E27FC236}">
                <a16:creationId xmlns:a16="http://schemas.microsoft.com/office/drawing/2014/main" xmlns="" id="{B067D82D-56D6-F59C-C983-154A72D14C3A}"/>
              </a:ext>
            </a:extLst>
          </p:cNvPr>
          <p:cNvGrpSpPr/>
          <p:nvPr/>
        </p:nvGrpSpPr>
        <p:grpSpPr>
          <a:xfrm>
            <a:off x="604434" y="1592237"/>
            <a:ext cx="7935132" cy="1390276"/>
            <a:chOff x="604434" y="1537807"/>
            <a:chExt cx="7935132" cy="1390276"/>
          </a:xfrm>
        </p:grpSpPr>
        <p:sp>
          <p:nvSpPr>
            <p:cNvPr id="5" name="TextBox 4">
              <a:extLst>
                <a:ext uri="{FF2B5EF4-FFF2-40B4-BE49-F238E27FC236}">
                  <a16:creationId xmlns:a16="http://schemas.microsoft.com/office/drawing/2014/main" xmlns="" id="{71D19426-E7B1-6E99-4918-D3669F78E0D8}"/>
                </a:ext>
              </a:extLst>
            </p:cNvPr>
            <p:cNvSpPr txBox="1"/>
            <p:nvPr/>
          </p:nvSpPr>
          <p:spPr>
            <a:xfrm>
              <a:off x="604434" y="1537807"/>
              <a:ext cx="7935132" cy="954107"/>
            </a:xfrm>
            <a:prstGeom prst="rect">
              <a:avLst/>
            </a:prstGeom>
            <a:noFill/>
          </p:spPr>
          <p:txBody>
            <a:bodyPr wrap="square" rtlCol="0">
              <a:spAutoFit/>
            </a:bodyPr>
            <a:lstStyle/>
            <a:p>
              <a:pPr algn="ctr" rtl="0"/>
              <a:r>
                <a:rPr lang="en-US" sz="2800" dirty="0">
                  <a:solidFill>
                    <a:schemeClr val="bg1"/>
                  </a:solidFill>
                  <a:cs typeface="Arial" panose="020B0604020202020204" pitchFamily="34" charset="0"/>
                </a:rPr>
                <a:t>Josué profetiza las consecuencias</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de reconstruir la ciudad de </a:t>
              </a:r>
              <a:r>
                <a:rPr lang="en-US" sz="2800" dirty="0" err="1" smtClean="0">
                  <a:solidFill>
                    <a:schemeClr val="bg1"/>
                  </a:solidFill>
                  <a:cs typeface="Arial" panose="020B0604020202020204" pitchFamily="34" charset="0"/>
                </a:rPr>
                <a:t>Jericó</a:t>
              </a:r>
              <a:r>
                <a:rPr lang="en-US" sz="2800" dirty="0" smtClean="0">
                  <a:solidFill>
                    <a:schemeClr val="bg1"/>
                  </a:solidFill>
                  <a:cs typeface="Arial" panose="020B0604020202020204" pitchFamily="34" charset="0"/>
                </a:rPr>
                <a:t>.</a:t>
              </a:r>
              <a:endParaRPr lang="en-US" sz="28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xmlns="" id="{D0852893-7C32-F77D-D6D1-18CE3A5FE2EA}"/>
                </a:ext>
              </a:extLst>
            </p:cNvPr>
            <p:cNvSpPr txBox="1"/>
            <p:nvPr/>
          </p:nvSpPr>
          <p:spPr>
            <a:xfrm>
              <a:off x="2855427" y="2558751"/>
              <a:ext cx="3433146" cy="369332"/>
            </a:xfrm>
            <a:prstGeom prst="rect">
              <a:avLst/>
            </a:prstGeom>
            <a:noFill/>
          </p:spPr>
          <p:txBody>
            <a:bodyPr wrap="square" rtlCol="0">
              <a:spAutoFit/>
            </a:bodyPr>
            <a:lstStyle/>
            <a:p>
              <a:pPr algn="ctr" rtl="0"/>
              <a:r>
                <a:rPr lang="en-US" dirty="0">
                  <a:solidFill>
                    <a:schemeClr val="bg1"/>
                  </a:solidFill>
                </a:rPr>
                <a:t>Josué 6:26, 1 Reyes 16:29, 33-34</a:t>
              </a:r>
            </a:p>
          </p:txBody>
        </p:sp>
      </p:grpSp>
      <p:grpSp>
        <p:nvGrpSpPr>
          <p:cNvPr id="10" name="Group 9">
            <a:extLst>
              <a:ext uri="{FF2B5EF4-FFF2-40B4-BE49-F238E27FC236}">
                <a16:creationId xmlns:a16="http://schemas.microsoft.com/office/drawing/2014/main" xmlns="" id="{896DABCF-D693-BE06-25DE-037EF636C8AB}"/>
              </a:ext>
            </a:extLst>
          </p:cNvPr>
          <p:cNvGrpSpPr/>
          <p:nvPr/>
        </p:nvGrpSpPr>
        <p:grpSpPr>
          <a:xfrm>
            <a:off x="1154537" y="3584305"/>
            <a:ext cx="2113251" cy="914400"/>
            <a:chOff x="598953" y="3584305"/>
            <a:chExt cx="2113251" cy="914400"/>
          </a:xfrm>
        </p:grpSpPr>
        <p:sp>
          <p:nvSpPr>
            <p:cNvPr id="7" name="TextBox 6">
              <a:extLst>
                <a:ext uri="{FF2B5EF4-FFF2-40B4-BE49-F238E27FC236}">
                  <a16:creationId xmlns:a16="http://schemas.microsoft.com/office/drawing/2014/main" xmlns="" id="{511762D6-D03A-7969-BCC1-6395C6B758E5}"/>
                </a:ext>
              </a:extLst>
            </p:cNvPr>
            <p:cNvSpPr txBox="1"/>
            <p:nvPr/>
          </p:nvSpPr>
          <p:spPr>
            <a:xfrm>
              <a:off x="598953" y="3651142"/>
              <a:ext cx="2113251" cy="646331"/>
            </a:xfrm>
            <a:prstGeom prst="rect">
              <a:avLst/>
            </a:prstGeom>
            <a:noFill/>
          </p:spPr>
          <p:txBody>
            <a:bodyPr wrap="square" rtlCol="0">
              <a:spAutoFit/>
            </a:bodyPr>
            <a:lstStyle/>
            <a:p>
              <a:pPr algn="ctr" rtl="0"/>
              <a:r>
                <a:rPr lang="en-US" dirty="0">
                  <a:solidFill>
                    <a:schemeClr val="bg1"/>
                  </a:solidFill>
                </a:rPr>
                <a:t>Profetizado:</a:t>
              </a:r>
            </a:p>
            <a:p>
              <a:pPr algn="ctr" rtl="0"/>
              <a:r>
                <a:rPr lang="en-US" dirty="0">
                  <a:solidFill>
                    <a:schemeClr val="bg1"/>
                  </a:solidFill>
                </a:rPr>
                <a:t>1399 aC</a:t>
              </a:r>
            </a:p>
          </p:txBody>
        </p:sp>
        <p:cxnSp>
          <p:nvCxnSpPr>
            <p:cNvPr id="9" name="Straight Connector 8">
              <a:extLst>
                <a:ext uri="{FF2B5EF4-FFF2-40B4-BE49-F238E27FC236}">
                  <a16:creationId xmlns:a16="http://schemas.microsoft.com/office/drawing/2014/main" xmlns="" id="{A2F8DB93-E7E3-5C07-6EDA-29DBECF5CC19}"/>
                </a:ext>
              </a:extLst>
            </p:cNvPr>
            <p:cNvCxnSpPr/>
            <p:nvPr/>
          </p:nvCxnSpPr>
          <p:spPr>
            <a:xfrm flipV="1">
              <a:off x="2712204"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83AFC619-D325-ED05-7809-F3683D4444EC}"/>
              </a:ext>
            </a:extLst>
          </p:cNvPr>
          <p:cNvGrpSpPr/>
          <p:nvPr/>
        </p:nvGrpSpPr>
        <p:grpSpPr>
          <a:xfrm>
            <a:off x="3536852" y="3584305"/>
            <a:ext cx="2298312" cy="914400"/>
            <a:chOff x="588067" y="3584305"/>
            <a:chExt cx="2298312" cy="914400"/>
          </a:xfrm>
        </p:grpSpPr>
        <p:sp>
          <p:nvSpPr>
            <p:cNvPr id="12" name="TextBox 11">
              <a:extLst>
                <a:ext uri="{FF2B5EF4-FFF2-40B4-BE49-F238E27FC236}">
                  <a16:creationId xmlns:a16="http://schemas.microsoft.com/office/drawing/2014/main" xmlns="" id="{5B16CD41-B8C2-E2FA-52E2-8E7359053E5B}"/>
                </a:ext>
              </a:extLst>
            </p:cNvPr>
            <p:cNvSpPr txBox="1"/>
            <p:nvPr/>
          </p:nvSpPr>
          <p:spPr>
            <a:xfrm>
              <a:off x="588067" y="3651142"/>
              <a:ext cx="2113251" cy="646331"/>
            </a:xfrm>
            <a:prstGeom prst="rect">
              <a:avLst/>
            </a:prstGeom>
            <a:noFill/>
          </p:spPr>
          <p:txBody>
            <a:bodyPr wrap="square" rtlCol="0">
              <a:spAutoFit/>
            </a:bodyPr>
            <a:lstStyle/>
            <a:p>
              <a:pPr algn="ctr" rtl="0"/>
              <a:r>
                <a:rPr lang="en-US" dirty="0">
                  <a:solidFill>
                    <a:schemeClr val="bg1"/>
                  </a:solidFill>
                </a:rPr>
                <a:t>Cumplido:</a:t>
              </a:r>
            </a:p>
            <a:p>
              <a:pPr algn="ctr" rtl="0"/>
              <a:r>
                <a:rPr lang="en-US" dirty="0">
                  <a:solidFill>
                    <a:schemeClr val="bg1"/>
                  </a:solidFill>
                </a:rPr>
                <a:t>870 – 850 </a:t>
              </a:r>
              <a:r>
                <a:rPr lang="en-US" dirty="0" err="1" smtClean="0">
                  <a:solidFill>
                    <a:schemeClr val="bg1"/>
                  </a:solidFill>
                </a:rPr>
                <a:t>aC</a:t>
              </a:r>
              <a:endParaRPr lang="en-US" dirty="0">
                <a:solidFill>
                  <a:schemeClr val="bg1"/>
                </a:solidFill>
              </a:endParaRPr>
            </a:p>
          </p:txBody>
        </p:sp>
        <p:cxnSp>
          <p:nvCxnSpPr>
            <p:cNvPr id="13" name="Straight Connector 12">
              <a:extLst>
                <a:ext uri="{FF2B5EF4-FFF2-40B4-BE49-F238E27FC236}">
                  <a16:creationId xmlns:a16="http://schemas.microsoft.com/office/drawing/2014/main" xmlns="" id="{36E6CEBD-722F-971D-0CC0-9776D45E4211}"/>
                </a:ext>
              </a:extLst>
            </p:cNvPr>
            <p:cNvCxnSpPr/>
            <p:nvPr/>
          </p:nvCxnSpPr>
          <p:spPr>
            <a:xfrm flipV="1">
              <a:off x="2886379" y="3584305"/>
              <a:ext cx="0" cy="91440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3B2C4891-89E4-9FE6-9AC8-78210049A721}"/>
              </a:ext>
            </a:extLst>
          </p:cNvPr>
          <p:cNvSpPr txBox="1"/>
          <p:nvPr/>
        </p:nvSpPr>
        <p:spPr>
          <a:xfrm>
            <a:off x="5873186" y="3651142"/>
            <a:ext cx="2113251" cy="646331"/>
          </a:xfrm>
          <a:prstGeom prst="rect">
            <a:avLst/>
          </a:prstGeom>
          <a:noFill/>
        </p:spPr>
        <p:txBody>
          <a:bodyPr wrap="square" rtlCol="0">
            <a:spAutoFit/>
          </a:bodyPr>
          <a:lstStyle/>
          <a:p>
            <a:pPr algn="ctr" rtl="0"/>
            <a:r>
              <a:rPr lang="en-US" dirty="0">
                <a:solidFill>
                  <a:schemeClr val="bg1"/>
                </a:solidFill>
              </a:rPr>
              <a:t>Espacio de tiempo:</a:t>
            </a:r>
          </a:p>
          <a:p>
            <a:pPr algn="ctr" rtl="0"/>
            <a:r>
              <a:rPr lang="en-US" dirty="0">
                <a:solidFill>
                  <a:schemeClr val="bg1"/>
                </a:solidFill>
              </a:rPr>
              <a:t>530 años</a:t>
            </a:r>
          </a:p>
        </p:txBody>
      </p:sp>
    </p:spTree>
    <p:extLst>
      <p:ext uri="{BB962C8B-B14F-4D97-AF65-F5344CB8AC3E}">
        <p14:creationId xmlns:p14="http://schemas.microsoft.com/office/powerpoint/2010/main" val="290807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768</TotalTime>
  <Words>1624</Words>
  <Application>Microsoft Office PowerPoint</Application>
  <PresentationFormat>On-screen Show (16:10)</PresentationFormat>
  <Paragraphs>184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vt:lpstr>
      <vt:lpstr>system-ui</vt:lpstr>
      <vt:lpstr>Office Theme</vt:lpstr>
      <vt:lpstr>Profecía de Dios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Profecía de Dios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from God</dc:title>
  <dc:creator>Phillip Shumake</dc:creator>
  <cp:lastModifiedBy>Esther Eubanks</cp:lastModifiedBy>
  <cp:revision>76</cp:revision>
  <dcterms:created xsi:type="dcterms:W3CDTF">2023-11-20T17:03:34Z</dcterms:created>
  <dcterms:modified xsi:type="dcterms:W3CDTF">2023-11-24T17:15:00Z</dcterms:modified>
</cp:coreProperties>
</file>