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70" r:id="rId3"/>
    <p:sldId id="269" r:id="rId4"/>
    <p:sldId id="277" r:id="rId5"/>
    <p:sldId id="271" r:id="rId6"/>
    <p:sldId id="275" r:id="rId7"/>
    <p:sldId id="276" r:id="rId8"/>
    <p:sldId id="278" r:id="rId9"/>
    <p:sldId id="272" r:id="rId10"/>
    <p:sldId id="274" r:id="rId11"/>
    <p:sldId id="273" r:id="rId12"/>
  </p:sldIdLst>
  <p:sldSz cx="9144000" cy="5715000" type="screen16x10"/>
  <p:notesSz cx="6858000" cy="9144000"/>
  <p:defaultTextStyle>
    <a:defPPr>
      <a:defRPr lang="en-US"/>
    </a:defPPr>
    <a:lvl1pPr marL="0" algn="l" defTabSz="356616" rtl="0" eaLnBrk="1" latinLnBrk="0" hangingPunct="1">
      <a:defRPr sz="1404" kern="1200">
        <a:solidFill>
          <a:schemeClr val="tx1"/>
        </a:solidFill>
        <a:latin typeface="+mn-lt"/>
        <a:ea typeface="+mn-ea"/>
        <a:cs typeface="+mn-cs"/>
      </a:defRPr>
    </a:lvl1pPr>
    <a:lvl2pPr marL="356616" algn="l" defTabSz="356616" rtl="0" eaLnBrk="1" latinLnBrk="0" hangingPunct="1">
      <a:defRPr sz="1404" kern="1200">
        <a:solidFill>
          <a:schemeClr val="tx1"/>
        </a:solidFill>
        <a:latin typeface="+mn-lt"/>
        <a:ea typeface="+mn-ea"/>
        <a:cs typeface="+mn-cs"/>
      </a:defRPr>
    </a:lvl2pPr>
    <a:lvl3pPr marL="713232" algn="l" defTabSz="356616" rtl="0" eaLnBrk="1" latinLnBrk="0" hangingPunct="1">
      <a:defRPr sz="1404" kern="1200">
        <a:solidFill>
          <a:schemeClr val="tx1"/>
        </a:solidFill>
        <a:latin typeface="+mn-lt"/>
        <a:ea typeface="+mn-ea"/>
        <a:cs typeface="+mn-cs"/>
      </a:defRPr>
    </a:lvl3pPr>
    <a:lvl4pPr marL="1069848" algn="l" defTabSz="356616" rtl="0" eaLnBrk="1" latinLnBrk="0" hangingPunct="1">
      <a:defRPr sz="1404" kern="1200">
        <a:solidFill>
          <a:schemeClr val="tx1"/>
        </a:solidFill>
        <a:latin typeface="+mn-lt"/>
        <a:ea typeface="+mn-ea"/>
        <a:cs typeface="+mn-cs"/>
      </a:defRPr>
    </a:lvl4pPr>
    <a:lvl5pPr marL="1426464" algn="l" defTabSz="356616" rtl="0" eaLnBrk="1" latinLnBrk="0" hangingPunct="1">
      <a:defRPr sz="1404" kern="1200">
        <a:solidFill>
          <a:schemeClr val="tx1"/>
        </a:solidFill>
        <a:latin typeface="+mn-lt"/>
        <a:ea typeface="+mn-ea"/>
        <a:cs typeface="+mn-cs"/>
      </a:defRPr>
    </a:lvl5pPr>
    <a:lvl6pPr marL="1783080" algn="l" defTabSz="356616" rtl="0" eaLnBrk="1" latinLnBrk="0" hangingPunct="1">
      <a:defRPr sz="1404" kern="1200">
        <a:solidFill>
          <a:schemeClr val="tx1"/>
        </a:solidFill>
        <a:latin typeface="+mn-lt"/>
        <a:ea typeface="+mn-ea"/>
        <a:cs typeface="+mn-cs"/>
      </a:defRPr>
    </a:lvl6pPr>
    <a:lvl7pPr marL="2139696" algn="l" defTabSz="356616" rtl="0" eaLnBrk="1" latinLnBrk="0" hangingPunct="1">
      <a:defRPr sz="1404" kern="1200">
        <a:solidFill>
          <a:schemeClr val="tx1"/>
        </a:solidFill>
        <a:latin typeface="+mn-lt"/>
        <a:ea typeface="+mn-ea"/>
        <a:cs typeface="+mn-cs"/>
      </a:defRPr>
    </a:lvl7pPr>
    <a:lvl8pPr marL="2496312" algn="l" defTabSz="356616" rtl="0" eaLnBrk="1" latinLnBrk="0" hangingPunct="1">
      <a:defRPr sz="1404" kern="1200">
        <a:solidFill>
          <a:schemeClr val="tx1"/>
        </a:solidFill>
        <a:latin typeface="+mn-lt"/>
        <a:ea typeface="+mn-ea"/>
        <a:cs typeface="+mn-cs"/>
      </a:defRPr>
    </a:lvl8pPr>
    <a:lvl9pPr marL="2852928" algn="l" defTabSz="356616"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80"/>
    <p:restoredTop sz="85102"/>
  </p:normalViewPr>
  <p:slideViewPr>
    <p:cSldViewPr snapToGrid="0">
      <p:cViewPr varScale="1">
        <p:scale>
          <a:sx n="130" d="100"/>
          <a:sy n="130" d="100"/>
        </p:scale>
        <p:origin x="11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93B2CC-B904-3346-A7D4-41FED4C6EDA6}" type="datetimeFigureOut">
              <a:rPr lang="en-US" smtClean="0"/>
              <a:t>1/6/24</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A3F0DC-5EF7-9B44-A888-8F0A9ADA1D13}" type="slidenum">
              <a:rPr lang="en-US" smtClean="0"/>
              <a:t>‹#›</a:t>
            </a:fld>
            <a:endParaRPr lang="en-US"/>
          </a:p>
        </p:txBody>
      </p:sp>
    </p:spTree>
    <p:extLst>
      <p:ext uri="{BB962C8B-B14F-4D97-AF65-F5344CB8AC3E}">
        <p14:creationId xmlns:p14="http://schemas.microsoft.com/office/powerpoint/2010/main" val="1125668312"/>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A3F0DC-5EF7-9B44-A888-8F0A9ADA1D13}" type="slidenum">
              <a:rPr lang="en-US" smtClean="0"/>
              <a:t>1</a:t>
            </a:fld>
            <a:endParaRPr lang="en-US"/>
          </a:p>
        </p:txBody>
      </p:sp>
    </p:spTree>
    <p:extLst>
      <p:ext uri="{BB962C8B-B14F-4D97-AF65-F5344CB8AC3E}">
        <p14:creationId xmlns:p14="http://schemas.microsoft.com/office/powerpoint/2010/main" val="277325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chemeClr val="tx1"/>
                </a:solidFill>
                <a:latin typeface="Calibri" panose="020F0502020204030204" pitchFamily="34" charset="0"/>
                <a:cs typeface="Calibri" panose="020F0502020204030204" pitchFamily="34" charset="0"/>
              </a:rPr>
              <a:t>What brings maximum glory to God?</a:t>
            </a:r>
          </a:p>
        </p:txBody>
      </p:sp>
      <p:sp>
        <p:nvSpPr>
          <p:cNvPr id="4" name="Slide Number Placeholder 3"/>
          <p:cNvSpPr>
            <a:spLocks noGrp="1"/>
          </p:cNvSpPr>
          <p:nvPr>
            <p:ph type="sldNum" sz="quarter" idx="5"/>
          </p:nvPr>
        </p:nvSpPr>
        <p:spPr/>
        <p:txBody>
          <a:bodyPr/>
          <a:lstStyle/>
          <a:p>
            <a:fld id="{62A3F0DC-5EF7-9B44-A888-8F0A9ADA1D13}" type="slidenum">
              <a:rPr lang="en-US" smtClean="0"/>
              <a:t>10</a:t>
            </a:fld>
            <a:endParaRPr lang="en-US"/>
          </a:p>
        </p:txBody>
      </p:sp>
    </p:spTree>
    <p:extLst>
      <p:ext uri="{BB962C8B-B14F-4D97-AF65-F5344CB8AC3E}">
        <p14:creationId xmlns:p14="http://schemas.microsoft.com/office/powerpoint/2010/main" val="95785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ffectLst/>
                <a:latin typeface="Helvetica" pitchFamily="2" charset="0"/>
              </a:rPr>
              <a:t>I Make Better Decisions… When I think about where this leads.</a:t>
            </a:r>
          </a:p>
          <a:p>
            <a:r>
              <a:rPr lang="en-US" dirty="0">
                <a:solidFill>
                  <a:srgbClr val="000000"/>
                </a:solidFill>
                <a:effectLst/>
                <a:latin typeface="Helvetica" pitchFamily="2" charset="0"/>
              </a:rPr>
              <a:t>I Make Better Decisions… When I notice who needs my help.</a:t>
            </a:r>
          </a:p>
          <a:p>
            <a:r>
              <a:rPr lang="en-US" dirty="0">
                <a:solidFill>
                  <a:srgbClr val="000000"/>
                </a:solidFill>
                <a:effectLst/>
                <a:latin typeface="Helvetica" pitchFamily="2" charset="0"/>
              </a:rPr>
              <a:t>I Make Better Decisions… When I remember focus on my ultimate home.</a:t>
            </a:r>
          </a:p>
          <a:p>
            <a:r>
              <a:rPr lang="en-US" dirty="0">
                <a:solidFill>
                  <a:srgbClr val="000000"/>
                </a:solidFill>
                <a:effectLst/>
                <a:latin typeface="Helvetica" pitchFamily="2" charset="0"/>
              </a:rPr>
              <a:t>I Make Better Decisions… When I anticipate my regrets.</a:t>
            </a:r>
          </a:p>
          <a:p>
            <a:endParaRPr lang="en-US" dirty="0">
              <a:solidFill>
                <a:srgbClr val="000000"/>
              </a:solidFill>
              <a:effectLst/>
              <a:latin typeface="Helvetica" pitchFamily="2" charset="0"/>
            </a:endParaRPr>
          </a:p>
          <a:p>
            <a:endParaRPr lang="en-US" dirty="0">
              <a:solidFill>
                <a:srgbClr val="000000"/>
              </a:solidFill>
              <a:effectLst/>
              <a:latin typeface="Helvetica" pitchFamily="2" charset="0"/>
            </a:endParaRPr>
          </a:p>
          <a:p>
            <a:endParaRPr lang="en-US" dirty="0">
              <a:solidFill>
                <a:srgbClr val="000000"/>
              </a:solidFill>
              <a:effectLst/>
              <a:latin typeface="Helvetica" pitchFamily="2" charset="0"/>
            </a:endParaRPr>
          </a:p>
          <a:p>
            <a:r>
              <a:rPr lang="en-US" dirty="0">
                <a:solidFill>
                  <a:srgbClr val="000000"/>
                </a:solidFill>
                <a:effectLst/>
                <a:latin typeface="Helvetica" pitchFamily="2" charset="0"/>
              </a:rPr>
              <a:t>You could do what you’ve always done.</a:t>
            </a:r>
          </a:p>
          <a:p>
            <a:r>
              <a:rPr lang="en-US" dirty="0">
                <a:solidFill>
                  <a:srgbClr val="000000"/>
                </a:solidFill>
                <a:effectLst/>
                <a:latin typeface="Helvetica" pitchFamily="2" charset="0"/>
              </a:rPr>
              <a:t>Choose what you want now over what you</a:t>
            </a:r>
          </a:p>
          <a:p>
            <a:r>
              <a:rPr lang="en-US" dirty="0">
                <a:solidFill>
                  <a:srgbClr val="000000"/>
                </a:solidFill>
                <a:effectLst/>
                <a:latin typeface="Helvetica" pitchFamily="2" charset="0"/>
              </a:rPr>
              <a:t>want most. But there’s a Greater Reward</a:t>
            </a:r>
          </a:p>
          <a:p>
            <a:r>
              <a:rPr lang="en-US" dirty="0">
                <a:solidFill>
                  <a:srgbClr val="000000"/>
                </a:solidFill>
                <a:effectLst/>
                <a:latin typeface="Helvetica" pitchFamily="2" charset="0"/>
              </a:rPr>
              <a:t>waiting for you.</a:t>
            </a:r>
          </a:p>
          <a:p>
            <a:endParaRPr lang="en-US" dirty="0"/>
          </a:p>
          <a:p>
            <a:endParaRPr lang="en-US" dirty="0"/>
          </a:p>
          <a:p>
            <a:r>
              <a:rPr lang="en-US" dirty="0">
                <a:solidFill>
                  <a:srgbClr val="000000"/>
                </a:solidFill>
                <a:effectLst/>
                <a:latin typeface="Helvetica" pitchFamily="2" charset="0"/>
              </a:rPr>
              <a:t>What if becoming the person you want to be</a:t>
            </a:r>
          </a:p>
          <a:p>
            <a:r>
              <a:rPr lang="en-US" dirty="0">
                <a:solidFill>
                  <a:srgbClr val="000000"/>
                </a:solidFill>
                <a:effectLst/>
                <a:latin typeface="Helvetica" pitchFamily="2" charset="0"/>
              </a:rPr>
              <a:t>starts long before the moment you make a</a:t>
            </a:r>
          </a:p>
          <a:p>
            <a:r>
              <a:rPr lang="en-US" dirty="0">
                <a:solidFill>
                  <a:srgbClr val="000000"/>
                </a:solidFill>
                <a:effectLst/>
                <a:latin typeface="Helvetica" pitchFamily="2" charset="0"/>
              </a:rPr>
              <a:t>decision? Before you click "buy,</a:t>
            </a:r>
          </a:p>
          <a:p>
            <a:r>
              <a:rPr lang="en-US" dirty="0">
                <a:solidFill>
                  <a:srgbClr val="000000"/>
                </a:solidFill>
                <a:effectLst/>
                <a:latin typeface="Helvetica" pitchFamily="2" charset="0"/>
              </a:rPr>
              <a:t>" before you</a:t>
            </a:r>
          </a:p>
          <a:p>
            <a:r>
              <a:rPr lang="en-US" dirty="0">
                <a:solidFill>
                  <a:srgbClr val="000000"/>
                </a:solidFill>
                <a:effectLst/>
                <a:latin typeface="Helvetica" pitchFamily="2" charset="0"/>
              </a:rPr>
              <a:t>take one more bite, or before you lash out at</a:t>
            </a:r>
          </a:p>
          <a:p>
            <a:r>
              <a:rPr lang="en-US" dirty="0">
                <a:solidFill>
                  <a:srgbClr val="000000"/>
                </a:solidFill>
                <a:effectLst/>
                <a:latin typeface="Helvetica" pitchFamily="2" charset="0"/>
              </a:rPr>
              <a:t>the people you love. Can the decisions you</a:t>
            </a:r>
          </a:p>
          <a:p>
            <a:r>
              <a:rPr lang="en-US" dirty="0">
                <a:solidFill>
                  <a:srgbClr val="000000"/>
                </a:solidFill>
                <a:effectLst/>
                <a:latin typeface="Helvetica" pitchFamily="2" charset="0"/>
              </a:rPr>
              <a:t>make today help you live the life you really</a:t>
            </a:r>
          </a:p>
          <a:p>
            <a:r>
              <a:rPr lang="en-US" dirty="0">
                <a:solidFill>
                  <a:srgbClr val="000000"/>
                </a:solidFill>
                <a:effectLst/>
                <a:latin typeface="Helvetica" pitchFamily="2" charset="0"/>
              </a:rPr>
              <a:t>want tomorrow? Let's learn together in the</a:t>
            </a:r>
          </a:p>
          <a:p>
            <a:r>
              <a:rPr lang="en-US" dirty="0">
                <a:solidFill>
                  <a:srgbClr val="000000"/>
                </a:solidFill>
                <a:effectLst/>
                <a:latin typeface="Helvetica" pitchFamily="2" charset="0"/>
              </a:rPr>
              <a:t>series, Pre-Decide.</a:t>
            </a:r>
          </a:p>
          <a:p>
            <a:endParaRPr lang="en-US" dirty="0"/>
          </a:p>
          <a:p>
            <a:r>
              <a:rPr lang="en-US" dirty="0">
                <a:solidFill>
                  <a:srgbClr val="000000"/>
                </a:solidFill>
                <a:effectLst/>
                <a:latin typeface="Helvetica" pitchFamily="2" charset="0"/>
              </a:rPr>
              <a:t>If your life is moving in the direction of your</a:t>
            </a:r>
          </a:p>
          <a:p>
            <a:r>
              <a:rPr lang="en-US" dirty="0">
                <a:solidFill>
                  <a:srgbClr val="000000"/>
                </a:solidFill>
                <a:effectLst/>
                <a:latin typeface="Helvetica" pitchFamily="2" charset="0"/>
              </a:rPr>
              <a:t>decisions, do you like the direction your</a:t>
            </a:r>
          </a:p>
          <a:p>
            <a:r>
              <a:rPr lang="en-US" dirty="0">
                <a:solidFill>
                  <a:srgbClr val="000000"/>
                </a:solidFill>
                <a:effectLst/>
                <a:latin typeface="Helvetica" pitchFamily="2" charset="0"/>
              </a:rPr>
              <a:t>decisions are taking you?</a:t>
            </a:r>
          </a:p>
          <a:p>
            <a:r>
              <a:rPr lang="en-US" dirty="0">
                <a:solidFill>
                  <a:srgbClr val="000000"/>
                </a:solidFill>
                <a:effectLst/>
                <a:latin typeface="Helvetica" pitchFamily="2" charset="0"/>
              </a:rPr>
              <a:t>Don't make permanent decisions based on</a:t>
            </a:r>
          </a:p>
          <a:p>
            <a:r>
              <a:rPr lang="en-US" dirty="0">
                <a:solidFill>
                  <a:srgbClr val="000000"/>
                </a:solidFill>
                <a:effectLst/>
                <a:latin typeface="Helvetica" pitchFamily="2" charset="0"/>
              </a:rPr>
              <a:t>temporary emotions.</a:t>
            </a:r>
          </a:p>
          <a:p>
            <a:endParaRPr lang="en-US" dirty="0"/>
          </a:p>
        </p:txBody>
      </p:sp>
      <p:sp>
        <p:nvSpPr>
          <p:cNvPr id="4" name="Slide Number Placeholder 3"/>
          <p:cNvSpPr>
            <a:spLocks noGrp="1"/>
          </p:cNvSpPr>
          <p:nvPr>
            <p:ph type="sldNum" sz="quarter" idx="5"/>
          </p:nvPr>
        </p:nvSpPr>
        <p:spPr/>
        <p:txBody>
          <a:bodyPr/>
          <a:lstStyle/>
          <a:p>
            <a:fld id="{62A3F0DC-5EF7-9B44-A888-8F0A9ADA1D13}" type="slidenum">
              <a:rPr lang="en-US" smtClean="0"/>
              <a:t>11</a:t>
            </a:fld>
            <a:endParaRPr lang="en-US"/>
          </a:p>
        </p:txBody>
      </p:sp>
    </p:spTree>
    <p:extLst>
      <p:ext uri="{BB962C8B-B14F-4D97-AF65-F5344CB8AC3E}">
        <p14:creationId xmlns:p14="http://schemas.microsoft.com/office/powerpoint/2010/main" val="1259344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Callous – when their conscience has been seared and become</a:t>
            </a:r>
          </a:p>
          <a:p>
            <a:endParaRPr lang="en-US" dirty="0"/>
          </a:p>
          <a:p>
            <a:r>
              <a:rPr lang="en-US" b="0" i="0" dirty="0">
                <a:solidFill>
                  <a:srgbClr val="202124"/>
                </a:solidFill>
                <a:effectLst/>
                <a:latin typeface="Google Sans"/>
              </a:rPr>
              <a:t>When the conscience is insensitive, it is </a:t>
            </a:r>
            <a:r>
              <a:rPr lang="en-US" b="0" i="0" dirty="0">
                <a:solidFill>
                  <a:srgbClr val="040C28"/>
                </a:solidFill>
                <a:effectLst/>
                <a:latin typeface="Google Sans"/>
              </a:rPr>
              <a:t>“seared”</a:t>
            </a:r>
            <a:r>
              <a:rPr lang="en-US" b="0" i="0" dirty="0">
                <a:solidFill>
                  <a:srgbClr val="202124"/>
                </a:solidFill>
                <a:effectLst/>
                <a:latin typeface="Google Sans"/>
              </a:rPr>
              <a:t> (1 Timothy 4:2 ). The sinful conscience is “defiled” (Titus 1:15 ) or “evil” (Hebrews 10:22 ).</a:t>
            </a:r>
          </a:p>
          <a:p>
            <a:endParaRPr lang="en-US" b="0" i="0" dirty="0">
              <a:solidFill>
                <a:srgbClr val="202124"/>
              </a:solidFill>
              <a:effectLst/>
              <a:latin typeface="Google Sans"/>
            </a:endParaRPr>
          </a:p>
          <a:p>
            <a:endParaRPr lang="en-US" b="0" i="0" dirty="0">
              <a:solidFill>
                <a:srgbClr val="202124"/>
              </a:solidFill>
              <a:effectLst/>
              <a:latin typeface="Google Sans"/>
            </a:endParaRPr>
          </a:p>
          <a:p>
            <a:r>
              <a:rPr lang="en-US" b="0" i="0" dirty="0">
                <a:solidFill>
                  <a:srgbClr val="202124"/>
                </a:solidFill>
                <a:effectLst/>
                <a:latin typeface="Google Sans"/>
              </a:rPr>
              <a:t>Glimpse Into Eternity – When Jesus teaches with an illustration – it is always based on the way things really are… The way plants really grow, the way fish are really scooped up in nets, the way leaven really influences what is around it.  So, when Jesus teaches about life after death –He is telling us the way things really are.  We are gaining INSIGHT into Eternity.</a:t>
            </a:r>
            <a:endParaRPr lang="en-US" dirty="0"/>
          </a:p>
        </p:txBody>
      </p:sp>
      <p:sp>
        <p:nvSpPr>
          <p:cNvPr id="4" name="Slide Number Placeholder 3"/>
          <p:cNvSpPr>
            <a:spLocks noGrp="1"/>
          </p:cNvSpPr>
          <p:nvPr>
            <p:ph type="sldNum" sz="quarter" idx="5"/>
          </p:nvPr>
        </p:nvSpPr>
        <p:spPr/>
        <p:txBody>
          <a:bodyPr/>
          <a:lstStyle/>
          <a:p>
            <a:fld id="{62A3F0DC-5EF7-9B44-A888-8F0A9ADA1D13}" type="slidenum">
              <a:rPr lang="en-US" smtClean="0"/>
              <a:t>2</a:t>
            </a:fld>
            <a:endParaRPr lang="en-US"/>
          </a:p>
        </p:txBody>
      </p:sp>
    </p:spTree>
    <p:extLst>
      <p:ext uri="{BB962C8B-B14F-4D97-AF65-F5344CB8AC3E}">
        <p14:creationId xmlns:p14="http://schemas.microsoft.com/office/powerpoint/2010/main" val="67996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chemeClr val="tx1"/>
                </a:solidFill>
                <a:latin typeface="Calibri" panose="020F0502020204030204" pitchFamily="34" charset="0"/>
                <a:cs typeface="Calibri" panose="020F0502020204030204" pitchFamily="34" charset="0"/>
              </a:rPr>
              <a:t>Jesus Wants Us To Make Better Decisions TODAY…</a:t>
            </a:r>
          </a:p>
          <a:p>
            <a:endParaRPr lang="en-US" sz="1000" dirty="0">
              <a:solidFill>
                <a:schemeClr val="tx1"/>
              </a:solidFill>
              <a:latin typeface="Calibri" panose="020F0502020204030204" pitchFamily="34" charset="0"/>
              <a:cs typeface="Calibri" panose="020F0502020204030204" pitchFamily="34" charset="0"/>
            </a:endParaRPr>
          </a:p>
          <a:p>
            <a:r>
              <a:rPr lang="en-US" sz="1000" dirty="0">
                <a:solidFill>
                  <a:schemeClr val="tx1"/>
                </a:solidFill>
                <a:latin typeface="Calibri" panose="020F0502020204030204" pitchFamily="34" charset="0"/>
                <a:cs typeface="Calibri" panose="020F0502020204030204" pitchFamily="34" charset="0"/>
              </a:rPr>
              <a:t>The decisions we make each day are bringing us closer to ETERNAL REST or closer to ETERNAL TORMENT.</a:t>
            </a:r>
          </a:p>
          <a:p>
            <a:endParaRPr lang="en-US" sz="1000" dirty="0">
              <a:solidFill>
                <a:schemeClr val="tx1"/>
              </a:solidFill>
              <a:latin typeface="Calibri" panose="020F0502020204030204" pitchFamily="34" charset="0"/>
              <a:cs typeface="Calibri" panose="020F0502020204030204" pitchFamily="34" charset="0"/>
            </a:endParaRPr>
          </a:p>
          <a:p>
            <a:r>
              <a:rPr lang="en-US" sz="900" dirty="0">
                <a:solidFill>
                  <a:schemeClr val="tx1"/>
                </a:solidFill>
                <a:latin typeface="Calibri" panose="020F0502020204030204" pitchFamily="34" charset="0"/>
                <a:cs typeface="Calibri" panose="020F0502020204030204" pitchFamily="34" charset="0"/>
              </a:rPr>
              <a:t>Talk about the power of our habits!</a:t>
            </a:r>
          </a:p>
          <a:p>
            <a:endParaRPr lang="en-US" sz="900" dirty="0">
              <a:solidFill>
                <a:schemeClr val="tx1"/>
              </a:solidFill>
              <a:latin typeface="Calibri" panose="020F0502020204030204" pitchFamily="34" charset="0"/>
              <a:cs typeface="Calibri" panose="020F0502020204030204" pitchFamily="34" charset="0"/>
            </a:endParaRPr>
          </a:p>
          <a:p>
            <a:r>
              <a:rPr lang="en-US" sz="900" dirty="0">
                <a:solidFill>
                  <a:schemeClr val="tx1"/>
                </a:solidFill>
                <a:latin typeface="Calibri" panose="020F0502020204030204" pitchFamily="34" charset="0"/>
                <a:cs typeface="Calibri" panose="020F0502020204030204" pitchFamily="34" charset="0"/>
              </a:rPr>
              <a:t>1.</a:t>
            </a:r>
          </a:p>
          <a:p>
            <a:r>
              <a:rPr lang="en-US" sz="900" dirty="0">
                <a:solidFill>
                  <a:schemeClr val="tx1"/>
                </a:solidFill>
                <a:latin typeface="Calibri" panose="020F0502020204030204" pitchFamily="34" charset="0"/>
                <a:cs typeface="Calibri" panose="020F0502020204030204" pitchFamily="34" charset="0"/>
              </a:rPr>
              <a:t>2.</a:t>
            </a:r>
          </a:p>
          <a:p>
            <a:r>
              <a:rPr lang="en-US" sz="900" dirty="0">
                <a:solidFill>
                  <a:schemeClr val="tx1"/>
                </a:solidFill>
                <a:latin typeface="Calibri" panose="020F0502020204030204" pitchFamily="34" charset="0"/>
                <a:cs typeface="Calibri" panose="020F0502020204030204" pitchFamily="34" charset="0"/>
              </a:rPr>
              <a:t>3.</a:t>
            </a: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62A3F0DC-5EF7-9B44-A888-8F0A9ADA1D13}" type="slidenum">
              <a:rPr lang="en-US" smtClean="0"/>
              <a:t>3</a:t>
            </a:fld>
            <a:endParaRPr lang="en-US"/>
          </a:p>
        </p:txBody>
      </p:sp>
    </p:spTree>
    <p:extLst>
      <p:ext uri="{BB962C8B-B14F-4D97-AF65-F5344CB8AC3E}">
        <p14:creationId xmlns:p14="http://schemas.microsoft.com/office/powerpoint/2010/main" val="2636250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0" i="0" dirty="0">
                <a:solidFill>
                  <a:srgbClr val="202124"/>
                </a:solidFill>
                <a:effectLst/>
                <a:latin typeface="Google Sans"/>
              </a:rPr>
              <a:t>Watch your thoughts, they become your words; watch your words, they become your actions; watch your actions, they become your habits; </a:t>
            </a:r>
            <a:r>
              <a:rPr lang="en-US" sz="2000" b="0" i="0" dirty="0">
                <a:solidFill>
                  <a:srgbClr val="040C28"/>
                </a:solidFill>
                <a:effectLst/>
                <a:latin typeface="Google Sans"/>
              </a:rPr>
              <a:t>watch your habits, they become your character; watch your character, it becomes your destiny.</a:t>
            </a:r>
          </a:p>
          <a:p>
            <a:endParaRPr lang="en-US" sz="2000" b="0" i="0" dirty="0">
              <a:solidFill>
                <a:srgbClr val="040C28"/>
              </a:solidFill>
              <a:effectLst/>
              <a:latin typeface="Google Sans"/>
            </a:endParaRPr>
          </a:p>
          <a:p>
            <a:endParaRPr lang="en-US" sz="2000" b="0" i="0" dirty="0">
              <a:solidFill>
                <a:srgbClr val="040C28"/>
              </a:solidFill>
              <a:effectLst/>
              <a:latin typeface="Google Sans"/>
            </a:endParaRPr>
          </a:p>
          <a:p>
            <a:r>
              <a:rPr lang="en-US" sz="2000" b="0" i="0" dirty="0">
                <a:solidFill>
                  <a:srgbClr val="040C28"/>
                </a:solidFill>
                <a:effectLst/>
                <a:latin typeface="Google Sans"/>
              </a:rPr>
              <a:t>If I am honest with myself…what doesn’t feel right about this?  What hesitations do I have?</a:t>
            </a:r>
          </a:p>
          <a:p>
            <a:endParaRPr lang="en-US" sz="2000" b="0" i="0" dirty="0">
              <a:solidFill>
                <a:srgbClr val="040C28"/>
              </a:solidFill>
              <a:effectLst/>
              <a:latin typeface="Google Sans"/>
              <a:cs typeface="Calibri" panose="020F0502020204030204" pitchFamily="34" charset="0"/>
            </a:endParaRP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62A3F0DC-5EF7-9B44-A888-8F0A9ADA1D13}" type="slidenum">
              <a:rPr lang="en-US" smtClean="0"/>
              <a:t>4</a:t>
            </a:fld>
            <a:endParaRPr lang="en-US"/>
          </a:p>
        </p:txBody>
      </p:sp>
    </p:spTree>
    <p:extLst>
      <p:ext uri="{BB962C8B-B14F-4D97-AF65-F5344CB8AC3E}">
        <p14:creationId xmlns:p14="http://schemas.microsoft.com/office/powerpoint/2010/main" val="1355480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chemeClr val="tx1"/>
                </a:solidFill>
                <a:latin typeface="Calibri" panose="020F0502020204030204" pitchFamily="34" charset="0"/>
                <a:cs typeface="Calibri" panose="020F0502020204030204" pitchFamily="34" charset="0"/>
              </a:rPr>
              <a:t>Jesus Wants Us To Make Better Decisions TODAY…</a:t>
            </a:r>
          </a:p>
          <a:p>
            <a:endParaRPr lang="en-US" sz="1000" dirty="0">
              <a:solidFill>
                <a:schemeClr val="tx1"/>
              </a:solidFill>
              <a:latin typeface="Calibri" panose="020F0502020204030204" pitchFamily="34" charset="0"/>
              <a:cs typeface="Calibri" panose="020F0502020204030204" pitchFamily="34" charset="0"/>
            </a:endParaRPr>
          </a:p>
          <a:p>
            <a:r>
              <a:rPr lang="en-US" sz="1000" dirty="0">
                <a:solidFill>
                  <a:schemeClr val="tx1"/>
                </a:solidFill>
                <a:latin typeface="Calibri" panose="020F0502020204030204" pitchFamily="34" charset="0"/>
                <a:cs typeface="Calibri" panose="020F0502020204030204" pitchFamily="34" charset="0"/>
              </a:rPr>
              <a:t>The decisions we make each day are bringing us closer to ETERNAL REST or closer to ETERNAL TORMENT.</a:t>
            </a:r>
          </a:p>
          <a:p>
            <a:endParaRPr lang="en-US" sz="1000" dirty="0">
              <a:solidFill>
                <a:schemeClr val="tx1"/>
              </a:solidFill>
              <a:latin typeface="Calibri" panose="020F0502020204030204" pitchFamily="34" charset="0"/>
              <a:cs typeface="Calibri" panose="020F0502020204030204" pitchFamily="34" charset="0"/>
            </a:endParaRPr>
          </a:p>
          <a:p>
            <a:r>
              <a:rPr lang="en-US" sz="1000" dirty="0">
                <a:solidFill>
                  <a:schemeClr val="tx1"/>
                </a:solidFill>
                <a:latin typeface="Calibri" panose="020F0502020204030204" pitchFamily="34" charset="0"/>
                <a:cs typeface="Calibri" panose="020F0502020204030204" pitchFamily="34" charset="0"/>
              </a:rPr>
              <a:t>Talk about the Importance of Caring for the People We See Every Day.</a:t>
            </a:r>
          </a:p>
          <a:p>
            <a:endParaRPr lang="en-US" sz="1000" dirty="0">
              <a:solidFill>
                <a:schemeClr val="tx1"/>
              </a:solidFill>
              <a:latin typeface="Calibri" panose="020F0502020204030204" pitchFamily="34" charset="0"/>
              <a:cs typeface="Calibri" panose="020F0502020204030204" pitchFamily="34" charset="0"/>
            </a:endParaRPr>
          </a:p>
          <a:p>
            <a:endParaRPr lang="en-US" sz="1000"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62A3F0DC-5EF7-9B44-A888-8F0A9ADA1D13}" type="slidenum">
              <a:rPr lang="en-US" smtClean="0"/>
              <a:t>5</a:t>
            </a:fld>
            <a:endParaRPr lang="en-US"/>
          </a:p>
        </p:txBody>
      </p:sp>
    </p:spTree>
    <p:extLst>
      <p:ext uri="{BB962C8B-B14F-4D97-AF65-F5344CB8AC3E}">
        <p14:creationId xmlns:p14="http://schemas.microsoft.com/office/powerpoint/2010/main" val="3179827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chemeClr val="tx1"/>
                </a:solidFill>
                <a:latin typeface="Calibri" panose="020F0502020204030204" pitchFamily="34" charset="0"/>
                <a:cs typeface="Calibri" panose="020F0502020204030204" pitchFamily="34" charset="0"/>
              </a:rPr>
              <a:t>What is the story I want to tell?</a:t>
            </a:r>
          </a:p>
          <a:p>
            <a:endParaRPr lang="en-US" sz="1000" dirty="0">
              <a:solidFill>
                <a:schemeClr val="tx1"/>
              </a:solidFill>
              <a:latin typeface="Calibri" panose="020F0502020204030204" pitchFamily="34" charset="0"/>
              <a:cs typeface="Calibri" panose="020F0502020204030204" pitchFamily="34" charset="0"/>
            </a:endParaRPr>
          </a:p>
          <a:p>
            <a:endParaRPr lang="en-US" sz="1000"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62A3F0DC-5EF7-9B44-A888-8F0A9ADA1D13}" type="slidenum">
              <a:rPr lang="en-US" smtClean="0"/>
              <a:t>6</a:t>
            </a:fld>
            <a:endParaRPr lang="en-US"/>
          </a:p>
        </p:txBody>
      </p:sp>
    </p:spTree>
    <p:extLst>
      <p:ext uri="{BB962C8B-B14F-4D97-AF65-F5344CB8AC3E}">
        <p14:creationId xmlns:p14="http://schemas.microsoft.com/office/powerpoint/2010/main" val="2795553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chemeClr val="tx1"/>
                </a:solidFill>
                <a:latin typeface="Calibri" panose="020F0502020204030204" pitchFamily="34" charset="0"/>
                <a:cs typeface="Calibri" panose="020F0502020204030204" pitchFamily="34" charset="0"/>
              </a:rPr>
              <a:t>Jesus Wants Us To Make Better Decisions TODAY…</a:t>
            </a:r>
          </a:p>
          <a:p>
            <a:endParaRPr lang="en-US" sz="1000" dirty="0">
              <a:solidFill>
                <a:schemeClr val="tx1"/>
              </a:solidFill>
              <a:latin typeface="Calibri" panose="020F0502020204030204" pitchFamily="34" charset="0"/>
              <a:cs typeface="Calibri" panose="020F0502020204030204" pitchFamily="34" charset="0"/>
            </a:endParaRPr>
          </a:p>
          <a:p>
            <a:r>
              <a:rPr lang="en-US" sz="1000" dirty="0">
                <a:solidFill>
                  <a:schemeClr val="tx1"/>
                </a:solidFill>
                <a:latin typeface="Calibri" panose="020F0502020204030204" pitchFamily="34" charset="0"/>
                <a:cs typeface="Calibri" panose="020F0502020204030204" pitchFamily="34" charset="0"/>
              </a:rPr>
              <a:t>The decisions we make each day are bringing us closer to ETERNAL REST or closer to ETERNAL TORMENT.</a:t>
            </a:r>
          </a:p>
          <a:p>
            <a:endParaRPr lang="en-US" sz="1000" dirty="0">
              <a:solidFill>
                <a:schemeClr val="tx1"/>
              </a:solidFill>
              <a:latin typeface="Calibri" panose="020F0502020204030204" pitchFamily="34" charset="0"/>
              <a:cs typeface="Calibri" panose="020F0502020204030204" pitchFamily="34" charset="0"/>
            </a:endParaRPr>
          </a:p>
          <a:p>
            <a:r>
              <a:rPr lang="en-US" sz="1000" dirty="0">
                <a:solidFill>
                  <a:schemeClr val="tx1"/>
                </a:solidFill>
                <a:latin typeface="Calibri" panose="020F0502020204030204" pitchFamily="34" charset="0"/>
                <a:cs typeface="Calibri" panose="020F0502020204030204" pitchFamily="34" charset="0"/>
              </a:rPr>
              <a:t>Talk about the Importance of Caring for the People We See Every Day.</a:t>
            </a:r>
          </a:p>
          <a:p>
            <a:endParaRPr lang="en-US" sz="1000" dirty="0">
              <a:solidFill>
                <a:schemeClr val="tx1"/>
              </a:solidFill>
              <a:latin typeface="Calibri" panose="020F0502020204030204" pitchFamily="34" charset="0"/>
              <a:cs typeface="Calibri" panose="020F0502020204030204" pitchFamily="34" charset="0"/>
            </a:endParaRPr>
          </a:p>
          <a:p>
            <a:endParaRPr lang="en-US" sz="1000"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62A3F0DC-5EF7-9B44-A888-8F0A9ADA1D13}" type="slidenum">
              <a:rPr lang="en-US" smtClean="0"/>
              <a:t>7</a:t>
            </a:fld>
            <a:endParaRPr lang="en-US"/>
          </a:p>
        </p:txBody>
      </p:sp>
    </p:spTree>
    <p:extLst>
      <p:ext uri="{BB962C8B-B14F-4D97-AF65-F5344CB8AC3E}">
        <p14:creationId xmlns:p14="http://schemas.microsoft.com/office/powerpoint/2010/main" val="1877665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chemeClr val="tx1"/>
                </a:solidFill>
                <a:latin typeface="Calibri" panose="020F0502020204030204" pitchFamily="34" charset="0"/>
                <a:cs typeface="Calibri" panose="020F0502020204030204" pitchFamily="34" charset="0"/>
              </a:rPr>
              <a:t>Jesus Wants Us To Make Better Decisions TODAY…</a:t>
            </a:r>
          </a:p>
          <a:p>
            <a:endParaRPr lang="en-US" sz="1000" dirty="0">
              <a:solidFill>
                <a:schemeClr val="tx1"/>
              </a:solidFill>
              <a:latin typeface="Calibri" panose="020F0502020204030204" pitchFamily="34" charset="0"/>
              <a:cs typeface="Calibri" panose="020F0502020204030204" pitchFamily="34" charset="0"/>
            </a:endParaRPr>
          </a:p>
          <a:p>
            <a:r>
              <a:rPr lang="en-US" sz="1000" dirty="0">
                <a:solidFill>
                  <a:schemeClr val="tx1"/>
                </a:solidFill>
                <a:latin typeface="Calibri" panose="020F0502020204030204" pitchFamily="34" charset="0"/>
                <a:cs typeface="Calibri" panose="020F0502020204030204" pitchFamily="34" charset="0"/>
              </a:rPr>
              <a:t>The decisions we make each day are bringing us closer to ETERNAL REST or closer to ETERNAL TORMENT.</a:t>
            </a:r>
          </a:p>
          <a:p>
            <a:endParaRPr lang="en-US" sz="1000" dirty="0">
              <a:solidFill>
                <a:schemeClr val="tx1"/>
              </a:solidFill>
              <a:latin typeface="Calibri" panose="020F0502020204030204" pitchFamily="34" charset="0"/>
              <a:cs typeface="Calibri" panose="020F0502020204030204" pitchFamily="34" charset="0"/>
            </a:endParaRPr>
          </a:p>
          <a:p>
            <a:r>
              <a:rPr lang="en-US" sz="1000" dirty="0">
                <a:solidFill>
                  <a:schemeClr val="tx1"/>
                </a:solidFill>
                <a:latin typeface="Calibri" panose="020F0502020204030204" pitchFamily="34" charset="0"/>
                <a:cs typeface="Calibri" panose="020F0502020204030204" pitchFamily="34" charset="0"/>
              </a:rPr>
              <a:t>Talk about the Importance of Caring for the People We See Every Day.</a:t>
            </a:r>
          </a:p>
          <a:p>
            <a:endParaRPr lang="en-US" sz="1000" dirty="0">
              <a:solidFill>
                <a:schemeClr val="tx1"/>
              </a:solidFill>
              <a:latin typeface="Calibri" panose="020F0502020204030204" pitchFamily="34" charset="0"/>
              <a:cs typeface="Calibri" panose="020F0502020204030204" pitchFamily="34" charset="0"/>
            </a:endParaRPr>
          </a:p>
          <a:p>
            <a:endParaRPr lang="en-US" sz="1000"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62A3F0DC-5EF7-9B44-A888-8F0A9ADA1D13}" type="slidenum">
              <a:rPr lang="en-US" smtClean="0"/>
              <a:t>8</a:t>
            </a:fld>
            <a:endParaRPr lang="en-US"/>
          </a:p>
        </p:txBody>
      </p:sp>
    </p:spTree>
    <p:extLst>
      <p:ext uri="{BB962C8B-B14F-4D97-AF65-F5344CB8AC3E}">
        <p14:creationId xmlns:p14="http://schemas.microsoft.com/office/powerpoint/2010/main" val="916440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chemeClr val="tx1"/>
                </a:solidFill>
                <a:latin typeface="Calibri" panose="020F0502020204030204" pitchFamily="34" charset="0"/>
                <a:cs typeface="Calibri" panose="020F0502020204030204" pitchFamily="34" charset="0"/>
              </a:rPr>
              <a:t>Jesus Wants Us To Make Better Decisions TODAY…</a:t>
            </a:r>
          </a:p>
          <a:p>
            <a:endParaRPr lang="en-US" sz="1000" dirty="0">
              <a:solidFill>
                <a:schemeClr val="tx1"/>
              </a:solidFill>
              <a:latin typeface="Calibri" panose="020F0502020204030204" pitchFamily="34" charset="0"/>
              <a:cs typeface="Calibri" panose="020F0502020204030204" pitchFamily="34" charset="0"/>
            </a:endParaRPr>
          </a:p>
          <a:p>
            <a:r>
              <a:rPr lang="en-US" sz="1000" dirty="0">
                <a:solidFill>
                  <a:schemeClr val="tx1"/>
                </a:solidFill>
                <a:latin typeface="Calibri" panose="020F0502020204030204" pitchFamily="34" charset="0"/>
                <a:cs typeface="Calibri" panose="020F0502020204030204" pitchFamily="34" charset="0"/>
              </a:rPr>
              <a:t>The decisions we make each day are bringing us closer to ETERNAL REST or closer to ETERNAL TORMENT.</a:t>
            </a:r>
          </a:p>
          <a:p>
            <a:endParaRPr lang="en-US" sz="1000" dirty="0">
              <a:solidFill>
                <a:schemeClr val="tx1"/>
              </a:solidFill>
              <a:latin typeface="Calibri" panose="020F0502020204030204" pitchFamily="34" charset="0"/>
              <a:cs typeface="Calibri" panose="020F0502020204030204" pitchFamily="34" charset="0"/>
            </a:endParaRPr>
          </a:p>
          <a:p>
            <a:r>
              <a:rPr lang="en-US" sz="1000" dirty="0">
                <a:solidFill>
                  <a:schemeClr val="tx1"/>
                </a:solidFill>
                <a:latin typeface="Calibri" panose="020F0502020204030204" pitchFamily="34" charset="0"/>
                <a:cs typeface="Calibri" panose="020F0502020204030204" pitchFamily="34" charset="0"/>
              </a:rPr>
              <a:t>Talk about the Importance of Caring for the People We See Every Day.</a:t>
            </a:r>
          </a:p>
          <a:p>
            <a:endParaRPr lang="en-US" sz="1000" dirty="0">
              <a:solidFill>
                <a:schemeClr val="tx1"/>
              </a:solidFill>
              <a:latin typeface="Calibri" panose="020F0502020204030204" pitchFamily="34" charset="0"/>
              <a:cs typeface="Calibri" panose="020F0502020204030204" pitchFamily="34" charset="0"/>
            </a:endParaRPr>
          </a:p>
          <a:p>
            <a:endParaRPr lang="en-US" sz="1000"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62A3F0DC-5EF7-9B44-A888-8F0A9ADA1D13}" type="slidenum">
              <a:rPr lang="en-US" smtClean="0"/>
              <a:t>9</a:t>
            </a:fld>
            <a:endParaRPr lang="en-US"/>
          </a:p>
        </p:txBody>
      </p:sp>
    </p:spTree>
    <p:extLst>
      <p:ext uri="{BB962C8B-B14F-4D97-AF65-F5344CB8AC3E}">
        <p14:creationId xmlns:p14="http://schemas.microsoft.com/office/powerpoint/2010/main" val="3399041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latin typeface="Calibri" panose="020F0502020204030204" pitchFamily="34" charset="0"/>
                <a:cs typeface="Calibri" panose="020F0502020204030204" pitchFamily="34" charset="0"/>
              </a:defRPr>
            </a:lvl1pPr>
            <a:lvl2pPr>
              <a:defRPr>
                <a:solidFill>
                  <a:schemeClr val="bg1"/>
                </a:solidFill>
                <a:latin typeface="Calibri" panose="020F0502020204030204" pitchFamily="34" charset="0"/>
                <a:cs typeface="Calibri" panose="020F0502020204030204" pitchFamily="34" charset="0"/>
              </a:defRPr>
            </a:lvl2pPr>
            <a:lvl3pPr>
              <a:defRPr>
                <a:solidFill>
                  <a:schemeClr val="bg1"/>
                </a:solidFill>
                <a:latin typeface="Calibri" panose="020F0502020204030204" pitchFamily="34" charset="0"/>
                <a:cs typeface="Calibri" panose="020F0502020204030204" pitchFamily="34" charset="0"/>
              </a:defRPr>
            </a:lvl3pPr>
            <a:lvl4pPr>
              <a:defRPr>
                <a:solidFill>
                  <a:schemeClr val="bg1"/>
                </a:solidFill>
                <a:latin typeface="Calibri" panose="020F0502020204030204" pitchFamily="34" charset="0"/>
                <a:cs typeface="Calibri" panose="020F0502020204030204" pitchFamily="34" charset="0"/>
              </a:defRPr>
            </a:lvl4pPr>
            <a:lvl5pPr>
              <a:defRPr>
                <a:solidFill>
                  <a:schemeClr val="bg1"/>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824553"/>
            <a:ext cx="7886700" cy="125015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1/6/24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1/6/24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1/6/24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82000"/>
                  </a:schemeClr>
                </a:solidFill>
              </a:defRPr>
            </a:lvl1pPr>
          </a:lstStyle>
          <a:p>
            <a:fld id="{C764DE79-268F-4C1A-8933-263129D2AF90}" type="datetimeFigureOut">
              <a:rPr lang="en-US" dirty="0"/>
              <a:t>1/6/24</a:t>
            </a:fld>
            <a:endParaRPr lang="en-US" dirty="0"/>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82000"/>
                  </a:schemeClr>
                </a:solidFill>
              </a:defRPr>
            </a:lvl1pPr>
          </a:lstStyle>
          <a:p>
            <a:fld id="{48F63A3B-78C7-47BE-AE5E-E10140E0464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3A823-98D3-5724-A88E-C4337C974BE2}"/>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Better Decisions</a:t>
            </a:r>
          </a:p>
        </p:txBody>
      </p:sp>
      <p:sp>
        <p:nvSpPr>
          <p:cNvPr id="3" name="Subtitle 2">
            <a:extLst>
              <a:ext uri="{FF2B5EF4-FFF2-40B4-BE49-F238E27FC236}">
                <a16:creationId xmlns:a16="http://schemas.microsoft.com/office/drawing/2014/main" id="{CEF6C2FC-0776-4804-44FC-3D4850ABD2AF}"/>
              </a:ext>
            </a:extLst>
          </p:cNvPr>
          <p:cNvSpPr>
            <a:spLocks noGrp="1"/>
          </p:cNvSpPr>
          <p:nvPr>
            <p:ph type="subTitle" idx="1"/>
          </p:nvPr>
        </p:nvSpPr>
        <p:spPr/>
        <p:txBody>
          <a:bodyPr/>
          <a:lstStyle/>
          <a:p>
            <a:endParaRPr lang="en-US"/>
          </a:p>
        </p:txBody>
      </p:sp>
      <p:pic>
        <p:nvPicPr>
          <p:cNvPr id="7" name="Picture 6" descr="A blackboard with white text and blue text&#10;&#10;Description automatically generated">
            <a:extLst>
              <a:ext uri="{FF2B5EF4-FFF2-40B4-BE49-F238E27FC236}">
                <a16:creationId xmlns:a16="http://schemas.microsoft.com/office/drawing/2014/main" id="{9717F388-9C48-440D-C374-4342030C927B}"/>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7326381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F646E3B-7307-B469-3030-8CA0AE2022BC}"/>
              </a:ext>
            </a:extLst>
          </p:cNvPr>
          <p:cNvSpPr txBox="1"/>
          <p:nvPr/>
        </p:nvSpPr>
        <p:spPr>
          <a:xfrm>
            <a:off x="956441" y="1994973"/>
            <a:ext cx="7231117" cy="1200329"/>
          </a:xfrm>
          <a:prstGeom prst="rect">
            <a:avLst/>
          </a:prstGeom>
          <a:noFill/>
        </p:spPr>
        <p:txBody>
          <a:bodyPr wrap="square" rtlCol="0">
            <a:spAutoFit/>
          </a:bodyPr>
          <a:lstStyle/>
          <a:p>
            <a:pPr algn="ctr"/>
            <a:r>
              <a:rPr lang="en-US" sz="3600" dirty="0">
                <a:solidFill>
                  <a:schemeClr val="bg1"/>
                </a:solidFill>
                <a:latin typeface="Calibri" panose="020F0502020204030204" pitchFamily="34" charset="0"/>
                <a:cs typeface="Calibri" panose="020F0502020204030204" pitchFamily="34" charset="0"/>
              </a:rPr>
              <a:t>Jesus Wants Me To Hear</a:t>
            </a:r>
            <a:br>
              <a:rPr lang="en-US" sz="3600" dirty="0">
                <a:solidFill>
                  <a:schemeClr val="bg1"/>
                </a:solidFill>
                <a:latin typeface="Calibri" panose="020F0502020204030204" pitchFamily="34" charset="0"/>
                <a:cs typeface="Calibri" panose="020F0502020204030204" pitchFamily="34" charset="0"/>
              </a:rPr>
            </a:br>
            <a:r>
              <a:rPr lang="en-US" sz="3600" dirty="0">
                <a:solidFill>
                  <a:schemeClr val="bg1"/>
                </a:solidFill>
                <a:latin typeface="Calibri" panose="020F0502020204030204" pitchFamily="34" charset="0"/>
                <a:cs typeface="Calibri" panose="020F0502020204030204" pitchFamily="34" charset="0"/>
              </a:rPr>
              <a:t> The Message of </a:t>
            </a:r>
            <a:r>
              <a:rPr lang="en-US" sz="3600" i="1" dirty="0">
                <a:solidFill>
                  <a:schemeClr val="accent4">
                    <a:lumMod val="60000"/>
                    <a:lumOff val="40000"/>
                  </a:schemeClr>
                </a:solidFill>
                <a:latin typeface="Calibri" panose="020F0502020204030204" pitchFamily="34" charset="0"/>
                <a:cs typeface="Calibri" panose="020F0502020204030204" pitchFamily="34" charset="0"/>
              </a:rPr>
              <a:t>The Bible</a:t>
            </a:r>
            <a:r>
              <a:rPr lang="en-US" sz="3600" dirty="0">
                <a:solidFill>
                  <a:schemeClr val="bg1"/>
                </a:solidFill>
                <a:latin typeface="Calibri" panose="020F0502020204030204" pitchFamily="34" charset="0"/>
                <a:cs typeface="Calibri" panose="020F0502020204030204" pitchFamily="34" charset="0"/>
              </a:rPr>
              <a:t>.</a:t>
            </a:r>
          </a:p>
        </p:txBody>
      </p:sp>
      <p:sp>
        <p:nvSpPr>
          <p:cNvPr id="8" name="Rounded Rectangle 7">
            <a:extLst>
              <a:ext uri="{FF2B5EF4-FFF2-40B4-BE49-F238E27FC236}">
                <a16:creationId xmlns:a16="http://schemas.microsoft.com/office/drawing/2014/main" id="{281274DE-84FD-B363-E906-14470A3E6788}"/>
              </a:ext>
            </a:extLst>
          </p:cNvPr>
          <p:cNvSpPr/>
          <p:nvPr/>
        </p:nvSpPr>
        <p:spPr>
          <a:xfrm>
            <a:off x="2846207" y="1177299"/>
            <a:ext cx="3451586" cy="434520"/>
          </a:xfrm>
          <a:prstGeom prst="roundRect">
            <a:avLst>
              <a:gd name="adj" fmla="val 50000"/>
            </a:avLst>
          </a:prstGeom>
          <a:noFill/>
          <a:ln w="22225">
            <a:gradFill flip="none" rotWithShape="1">
              <a:gsLst>
                <a:gs pos="0">
                  <a:schemeClr val="accent1">
                    <a:lumMod val="60000"/>
                    <a:lumOff val="40000"/>
                  </a:schemeClr>
                </a:gs>
                <a:gs pos="33000">
                  <a:schemeClr val="accent1">
                    <a:lumMod val="40000"/>
                    <a:lumOff val="60000"/>
                  </a:schemeClr>
                </a:gs>
                <a:gs pos="92000">
                  <a:schemeClr val="accent4"/>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libri Light" panose="020F0302020204030204" pitchFamily="34" charset="0"/>
                <a:cs typeface="Calibri Light" panose="020F0302020204030204" pitchFamily="34" charset="0"/>
              </a:rPr>
              <a:t>BETTER DECISIONS</a:t>
            </a:r>
          </a:p>
        </p:txBody>
      </p:sp>
      <p:sp>
        <p:nvSpPr>
          <p:cNvPr id="11" name="TextBox 10">
            <a:extLst>
              <a:ext uri="{FF2B5EF4-FFF2-40B4-BE49-F238E27FC236}">
                <a16:creationId xmlns:a16="http://schemas.microsoft.com/office/drawing/2014/main" id="{62485684-5B49-7E5F-6D9E-896F06F0B597}"/>
              </a:ext>
            </a:extLst>
          </p:cNvPr>
          <p:cNvSpPr txBox="1"/>
          <p:nvPr/>
        </p:nvSpPr>
        <p:spPr>
          <a:xfrm>
            <a:off x="1414753" y="3409506"/>
            <a:ext cx="6314492" cy="430887"/>
          </a:xfrm>
          <a:prstGeom prst="rect">
            <a:avLst/>
          </a:prstGeom>
          <a:noFill/>
        </p:spPr>
        <p:txBody>
          <a:bodyPr wrap="square" rtlCol="0">
            <a:spAutoFit/>
          </a:bodyPr>
          <a:lstStyle/>
          <a:p>
            <a:pPr algn="ctr"/>
            <a:r>
              <a:rPr lang="en-US" sz="2200" i="1" dirty="0">
                <a:solidFill>
                  <a:schemeClr val="bg1"/>
                </a:solidFill>
                <a:latin typeface="Calibri" panose="020F0502020204030204" pitchFamily="34" charset="0"/>
                <a:cs typeface="Calibri" panose="020F0502020204030204" pitchFamily="34" charset="0"/>
              </a:rPr>
              <a:t>“…let them hear them…” Luke 16:29-31</a:t>
            </a:r>
          </a:p>
        </p:txBody>
      </p:sp>
    </p:spTree>
    <p:extLst>
      <p:ext uri="{BB962C8B-B14F-4D97-AF65-F5344CB8AC3E}">
        <p14:creationId xmlns:p14="http://schemas.microsoft.com/office/powerpoint/2010/main" val="57560193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3A823-98D3-5724-A88E-C4337C974BE2}"/>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Better Decisions</a:t>
            </a:r>
          </a:p>
        </p:txBody>
      </p:sp>
      <p:sp>
        <p:nvSpPr>
          <p:cNvPr id="3" name="Subtitle 2">
            <a:extLst>
              <a:ext uri="{FF2B5EF4-FFF2-40B4-BE49-F238E27FC236}">
                <a16:creationId xmlns:a16="http://schemas.microsoft.com/office/drawing/2014/main" id="{CEF6C2FC-0776-4804-44FC-3D4850ABD2AF}"/>
              </a:ext>
            </a:extLst>
          </p:cNvPr>
          <p:cNvSpPr>
            <a:spLocks noGrp="1"/>
          </p:cNvSpPr>
          <p:nvPr>
            <p:ph type="subTitle" idx="1"/>
          </p:nvPr>
        </p:nvSpPr>
        <p:spPr/>
        <p:txBody>
          <a:bodyPr/>
          <a:lstStyle/>
          <a:p>
            <a:endParaRPr lang="en-US"/>
          </a:p>
        </p:txBody>
      </p:sp>
      <p:pic>
        <p:nvPicPr>
          <p:cNvPr id="7" name="Picture 6" descr="A blackboard with white text and blue text&#10;&#10;Description automatically generated">
            <a:extLst>
              <a:ext uri="{FF2B5EF4-FFF2-40B4-BE49-F238E27FC236}">
                <a16:creationId xmlns:a16="http://schemas.microsoft.com/office/drawing/2014/main" id="{9717F388-9C48-440D-C374-4342030C927B}"/>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282349123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AE352F-147F-8FCB-2EA8-6971449EF749}"/>
              </a:ext>
            </a:extLst>
          </p:cNvPr>
          <p:cNvSpPr>
            <a:spLocks noGrp="1"/>
          </p:cNvSpPr>
          <p:nvPr>
            <p:ph type="title"/>
          </p:nvPr>
        </p:nvSpPr>
        <p:spPr/>
        <p:txBody>
          <a:bodyPr/>
          <a:lstStyle/>
          <a:p>
            <a:pPr algn="ctr"/>
            <a:r>
              <a:rPr lang="en-US" dirty="0">
                <a:solidFill>
                  <a:schemeClr val="bg1"/>
                </a:solidFill>
                <a:latin typeface="Calibri Light" panose="020F0302020204030204" pitchFamily="34" charset="0"/>
                <a:cs typeface="Calibri Light" panose="020F0302020204030204" pitchFamily="34" charset="0"/>
              </a:rPr>
              <a:t>Essential Observations</a:t>
            </a:r>
          </a:p>
        </p:txBody>
      </p:sp>
      <p:grpSp>
        <p:nvGrpSpPr>
          <p:cNvPr id="18" name="Group 17">
            <a:extLst>
              <a:ext uri="{FF2B5EF4-FFF2-40B4-BE49-F238E27FC236}">
                <a16:creationId xmlns:a16="http://schemas.microsoft.com/office/drawing/2014/main" id="{D87D88A3-6153-FFD0-4865-E40677195299}"/>
              </a:ext>
            </a:extLst>
          </p:cNvPr>
          <p:cNvGrpSpPr/>
          <p:nvPr/>
        </p:nvGrpSpPr>
        <p:grpSpPr>
          <a:xfrm>
            <a:off x="608292" y="1408068"/>
            <a:ext cx="7606385" cy="553998"/>
            <a:chOff x="608292" y="1408068"/>
            <a:chExt cx="7606385" cy="553998"/>
          </a:xfrm>
        </p:grpSpPr>
        <p:pic>
          <p:nvPicPr>
            <p:cNvPr id="6" name="Picture 5" descr="A white arrow pointing to the left&#10;&#10;Description automatically generated">
              <a:extLst>
                <a:ext uri="{FF2B5EF4-FFF2-40B4-BE49-F238E27FC236}">
                  <a16:creationId xmlns:a16="http://schemas.microsoft.com/office/drawing/2014/main" id="{62C69E81-6019-FB53-891D-3B3EAD6A7BF8}"/>
                </a:ext>
              </a:extLst>
            </p:cNvPr>
            <p:cNvPicPr>
              <a:picLocks noChangeAspect="1"/>
            </p:cNvPicPr>
            <p:nvPr/>
          </p:nvPicPr>
          <p:blipFill>
            <a:blip r:embed="rId3"/>
            <a:stretch>
              <a:fillRect/>
            </a:stretch>
          </p:blipFill>
          <p:spPr>
            <a:xfrm rot="18369251">
              <a:off x="657169" y="1448236"/>
              <a:ext cx="388801" cy="486556"/>
            </a:xfrm>
            <a:prstGeom prst="rect">
              <a:avLst/>
            </a:prstGeom>
          </p:spPr>
        </p:pic>
        <p:sp>
          <p:nvSpPr>
            <p:cNvPr id="7" name="TextBox 6">
              <a:extLst>
                <a:ext uri="{FF2B5EF4-FFF2-40B4-BE49-F238E27FC236}">
                  <a16:creationId xmlns:a16="http://schemas.microsoft.com/office/drawing/2014/main" id="{8F646E3B-7307-B469-3030-8CA0AE2022BC}"/>
                </a:ext>
              </a:extLst>
            </p:cNvPr>
            <p:cNvSpPr txBox="1"/>
            <p:nvPr/>
          </p:nvSpPr>
          <p:spPr>
            <a:xfrm>
              <a:off x="1282954" y="1408068"/>
              <a:ext cx="6931723" cy="553998"/>
            </a:xfrm>
            <a:prstGeom prst="rect">
              <a:avLst/>
            </a:prstGeom>
            <a:noFill/>
          </p:spPr>
          <p:txBody>
            <a:bodyPr wrap="square" rtlCol="0">
              <a:spAutoFit/>
            </a:bodyPr>
            <a:lstStyle/>
            <a:p>
              <a:r>
                <a:rPr lang="en-US" sz="3000" i="1" dirty="0">
                  <a:solidFill>
                    <a:schemeClr val="bg1"/>
                  </a:solidFill>
                  <a:latin typeface="Calibri" panose="020F0502020204030204" pitchFamily="34" charset="0"/>
                  <a:cs typeface="Calibri" panose="020F0502020204030204" pitchFamily="34" charset="0"/>
                </a:rPr>
                <a:t>This Is A Story of </a:t>
              </a:r>
              <a:r>
                <a:rPr lang="en-US" sz="3000" i="1" dirty="0">
                  <a:solidFill>
                    <a:schemeClr val="accent4">
                      <a:lumMod val="60000"/>
                      <a:lumOff val="40000"/>
                    </a:schemeClr>
                  </a:solidFill>
                  <a:latin typeface="Calibri" panose="020F0502020204030204" pitchFamily="34" charset="0"/>
                  <a:cs typeface="Calibri" panose="020F0502020204030204" pitchFamily="34" charset="0"/>
                </a:rPr>
                <a:t>Reversal &amp; Comfort.</a:t>
              </a:r>
            </a:p>
          </p:txBody>
        </p:sp>
      </p:grpSp>
      <p:grpSp>
        <p:nvGrpSpPr>
          <p:cNvPr id="19" name="Group 18">
            <a:extLst>
              <a:ext uri="{FF2B5EF4-FFF2-40B4-BE49-F238E27FC236}">
                <a16:creationId xmlns:a16="http://schemas.microsoft.com/office/drawing/2014/main" id="{71324279-DF77-7C28-08BF-910F1EC2339D}"/>
              </a:ext>
            </a:extLst>
          </p:cNvPr>
          <p:cNvGrpSpPr/>
          <p:nvPr/>
        </p:nvGrpSpPr>
        <p:grpSpPr>
          <a:xfrm>
            <a:off x="608290" y="2240122"/>
            <a:ext cx="7873562" cy="553998"/>
            <a:chOff x="608290" y="2240122"/>
            <a:chExt cx="7873562" cy="553998"/>
          </a:xfrm>
        </p:grpSpPr>
        <p:sp>
          <p:nvSpPr>
            <p:cNvPr id="8" name="TextBox 7">
              <a:extLst>
                <a:ext uri="{FF2B5EF4-FFF2-40B4-BE49-F238E27FC236}">
                  <a16:creationId xmlns:a16="http://schemas.microsoft.com/office/drawing/2014/main" id="{FEDF4128-90A3-497A-818A-C294F8A8266E}"/>
                </a:ext>
              </a:extLst>
            </p:cNvPr>
            <p:cNvSpPr txBox="1"/>
            <p:nvPr/>
          </p:nvSpPr>
          <p:spPr>
            <a:xfrm>
              <a:off x="1282953" y="2240122"/>
              <a:ext cx="7198899" cy="553998"/>
            </a:xfrm>
            <a:prstGeom prst="rect">
              <a:avLst/>
            </a:prstGeom>
            <a:noFill/>
          </p:spPr>
          <p:txBody>
            <a:bodyPr wrap="square" rtlCol="0">
              <a:spAutoFit/>
            </a:bodyPr>
            <a:lstStyle/>
            <a:p>
              <a:r>
                <a:rPr lang="en-US" sz="3000" i="1" dirty="0">
                  <a:solidFill>
                    <a:schemeClr val="bg1"/>
                  </a:solidFill>
                  <a:latin typeface="Calibri" panose="020F0502020204030204" pitchFamily="34" charset="0"/>
                  <a:cs typeface="Calibri" panose="020F0502020204030204" pitchFamily="34" charset="0"/>
                </a:rPr>
                <a:t>This Is A Lesson to </a:t>
              </a:r>
              <a:r>
                <a:rPr lang="en-US" sz="3000" i="1" dirty="0">
                  <a:solidFill>
                    <a:schemeClr val="accent4">
                      <a:lumMod val="60000"/>
                      <a:lumOff val="40000"/>
                    </a:schemeClr>
                  </a:solidFill>
                  <a:latin typeface="Calibri" panose="020F0502020204030204" pitchFamily="34" charset="0"/>
                  <a:cs typeface="Calibri" panose="020F0502020204030204" pitchFamily="34" charset="0"/>
                </a:rPr>
                <a:t>Correct Callous Decisions.</a:t>
              </a:r>
            </a:p>
          </p:txBody>
        </p:sp>
        <p:pic>
          <p:nvPicPr>
            <p:cNvPr id="15" name="Picture 14" descr="A white arrow pointing to the left&#10;&#10;Description automatically generated">
              <a:extLst>
                <a:ext uri="{FF2B5EF4-FFF2-40B4-BE49-F238E27FC236}">
                  <a16:creationId xmlns:a16="http://schemas.microsoft.com/office/drawing/2014/main" id="{597017AD-F3E7-F4AD-976E-21A54D6B658B}"/>
                </a:ext>
              </a:extLst>
            </p:cNvPr>
            <p:cNvPicPr>
              <a:picLocks noChangeAspect="1"/>
            </p:cNvPicPr>
            <p:nvPr/>
          </p:nvPicPr>
          <p:blipFill>
            <a:blip r:embed="rId3"/>
            <a:stretch>
              <a:fillRect/>
            </a:stretch>
          </p:blipFill>
          <p:spPr>
            <a:xfrm rot="18369251">
              <a:off x="657167" y="2277066"/>
              <a:ext cx="388801" cy="486556"/>
            </a:xfrm>
            <a:prstGeom prst="rect">
              <a:avLst/>
            </a:prstGeom>
          </p:spPr>
        </p:pic>
      </p:grpSp>
      <p:grpSp>
        <p:nvGrpSpPr>
          <p:cNvPr id="20" name="Group 19">
            <a:extLst>
              <a:ext uri="{FF2B5EF4-FFF2-40B4-BE49-F238E27FC236}">
                <a16:creationId xmlns:a16="http://schemas.microsoft.com/office/drawing/2014/main" id="{8B5A7239-C484-CF18-115E-B624DA86F808}"/>
              </a:ext>
            </a:extLst>
          </p:cNvPr>
          <p:cNvGrpSpPr/>
          <p:nvPr/>
        </p:nvGrpSpPr>
        <p:grpSpPr>
          <a:xfrm>
            <a:off x="608291" y="3072176"/>
            <a:ext cx="6419482" cy="553998"/>
            <a:chOff x="608291" y="3072176"/>
            <a:chExt cx="6419482" cy="553998"/>
          </a:xfrm>
        </p:grpSpPr>
        <p:sp>
          <p:nvSpPr>
            <p:cNvPr id="11" name="TextBox 10">
              <a:extLst>
                <a:ext uri="{FF2B5EF4-FFF2-40B4-BE49-F238E27FC236}">
                  <a16:creationId xmlns:a16="http://schemas.microsoft.com/office/drawing/2014/main" id="{172974F7-ECD7-C67A-CE85-7CF0D1BCBE4E}"/>
                </a:ext>
              </a:extLst>
            </p:cNvPr>
            <p:cNvSpPr txBox="1"/>
            <p:nvPr/>
          </p:nvSpPr>
          <p:spPr>
            <a:xfrm>
              <a:off x="1282955" y="3072176"/>
              <a:ext cx="5744818" cy="553998"/>
            </a:xfrm>
            <a:prstGeom prst="rect">
              <a:avLst/>
            </a:prstGeom>
            <a:noFill/>
          </p:spPr>
          <p:txBody>
            <a:bodyPr wrap="square" rtlCol="0">
              <a:spAutoFit/>
            </a:bodyPr>
            <a:lstStyle/>
            <a:p>
              <a:r>
                <a:rPr lang="en-US" sz="3000" i="1" dirty="0">
                  <a:solidFill>
                    <a:schemeClr val="bg1"/>
                  </a:solidFill>
                  <a:latin typeface="Calibri" panose="020F0502020204030204" pitchFamily="34" charset="0"/>
                  <a:cs typeface="Calibri" panose="020F0502020204030204" pitchFamily="34" charset="0"/>
                </a:rPr>
                <a:t>This Is A Glimpse into </a:t>
              </a:r>
              <a:r>
                <a:rPr lang="en-US" sz="3000" i="1" dirty="0">
                  <a:solidFill>
                    <a:schemeClr val="accent4">
                      <a:lumMod val="60000"/>
                      <a:lumOff val="40000"/>
                    </a:schemeClr>
                  </a:solidFill>
                  <a:latin typeface="Calibri" panose="020F0502020204030204" pitchFamily="34" charset="0"/>
                  <a:cs typeface="Calibri" panose="020F0502020204030204" pitchFamily="34" charset="0"/>
                </a:rPr>
                <a:t>Eternity.</a:t>
              </a:r>
            </a:p>
          </p:txBody>
        </p:sp>
        <p:pic>
          <p:nvPicPr>
            <p:cNvPr id="16" name="Picture 15" descr="A white arrow pointing to the left&#10;&#10;Description automatically generated">
              <a:extLst>
                <a:ext uri="{FF2B5EF4-FFF2-40B4-BE49-F238E27FC236}">
                  <a16:creationId xmlns:a16="http://schemas.microsoft.com/office/drawing/2014/main" id="{D5F69A83-B5A8-8D4B-9177-6238CB633C03}"/>
                </a:ext>
              </a:extLst>
            </p:cNvPr>
            <p:cNvPicPr>
              <a:picLocks noChangeAspect="1"/>
            </p:cNvPicPr>
            <p:nvPr/>
          </p:nvPicPr>
          <p:blipFill>
            <a:blip r:embed="rId3"/>
            <a:stretch>
              <a:fillRect/>
            </a:stretch>
          </p:blipFill>
          <p:spPr>
            <a:xfrm rot="18369251">
              <a:off x="657168" y="3105897"/>
              <a:ext cx="388801" cy="486556"/>
            </a:xfrm>
            <a:prstGeom prst="rect">
              <a:avLst/>
            </a:prstGeom>
          </p:spPr>
        </p:pic>
      </p:grpSp>
      <p:grpSp>
        <p:nvGrpSpPr>
          <p:cNvPr id="21" name="Group 20">
            <a:extLst>
              <a:ext uri="{FF2B5EF4-FFF2-40B4-BE49-F238E27FC236}">
                <a16:creationId xmlns:a16="http://schemas.microsoft.com/office/drawing/2014/main" id="{AFA11261-EE4D-8A33-F027-0D3A0BAEA96A}"/>
              </a:ext>
            </a:extLst>
          </p:cNvPr>
          <p:cNvGrpSpPr/>
          <p:nvPr/>
        </p:nvGrpSpPr>
        <p:grpSpPr>
          <a:xfrm>
            <a:off x="608291" y="3904230"/>
            <a:ext cx="8230914" cy="553998"/>
            <a:chOff x="608291" y="3904230"/>
            <a:chExt cx="8230914" cy="553998"/>
          </a:xfrm>
        </p:grpSpPr>
        <p:sp>
          <p:nvSpPr>
            <p:cNvPr id="14" name="TextBox 13">
              <a:extLst>
                <a:ext uri="{FF2B5EF4-FFF2-40B4-BE49-F238E27FC236}">
                  <a16:creationId xmlns:a16="http://schemas.microsoft.com/office/drawing/2014/main" id="{A3BC3C14-E91B-C5E1-1FE4-B8BEE2FFA5B0}"/>
                </a:ext>
              </a:extLst>
            </p:cNvPr>
            <p:cNvSpPr txBox="1"/>
            <p:nvPr/>
          </p:nvSpPr>
          <p:spPr>
            <a:xfrm>
              <a:off x="1282954" y="3904230"/>
              <a:ext cx="7556251" cy="553998"/>
            </a:xfrm>
            <a:prstGeom prst="rect">
              <a:avLst/>
            </a:prstGeom>
            <a:noFill/>
          </p:spPr>
          <p:txBody>
            <a:bodyPr wrap="square" rtlCol="0">
              <a:spAutoFit/>
            </a:bodyPr>
            <a:lstStyle/>
            <a:p>
              <a:r>
                <a:rPr lang="en-US" sz="3000" i="1" dirty="0">
                  <a:solidFill>
                    <a:schemeClr val="bg1"/>
                  </a:solidFill>
                  <a:latin typeface="Calibri" panose="020F0502020204030204" pitchFamily="34" charset="0"/>
                  <a:cs typeface="Calibri" panose="020F0502020204030204" pitchFamily="34" charset="0"/>
                </a:rPr>
                <a:t>This Is A Command to Take </a:t>
              </a:r>
              <a:r>
                <a:rPr lang="en-US" sz="3000" i="1" dirty="0">
                  <a:solidFill>
                    <a:schemeClr val="accent4">
                      <a:lumMod val="60000"/>
                      <a:lumOff val="40000"/>
                    </a:schemeClr>
                  </a:solidFill>
                  <a:latin typeface="Calibri" panose="020F0502020204030204" pitchFamily="34" charset="0"/>
                  <a:cs typeface="Calibri" panose="020F0502020204030204" pitchFamily="34" charset="0"/>
                </a:rPr>
                <a:t>Scripture Seriously.</a:t>
              </a:r>
            </a:p>
          </p:txBody>
        </p:sp>
        <p:pic>
          <p:nvPicPr>
            <p:cNvPr id="17" name="Picture 16" descr="A white arrow pointing to the left&#10;&#10;Description automatically generated">
              <a:extLst>
                <a:ext uri="{FF2B5EF4-FFF2-40B4-BE49-F238E27FC236}">
                  <a16:creationId xmlns:a16="http://schemas.microsoft.com/office/drawing/2014/main" id="{ACBC2817-279F-F50E-2CAE-33E5BD2E6DCB}"/>
                </a:ext>
              </a:extLst>
            </p:cNvPr>
            <p:cNvPicPr>
              <a:picLocks noChangeAspect="1"/>
            </p:cNvPicPr>
            <p:nvPr/>
          </p:nvPicPr>
          <p:blipFill>
            <a:blip r:embed="rId3"/>
            <a:stretch>
              <a:fillRect/>
            </a:stretch>
          </p:blipFill>
          <p:spPr>
            <a:xfrm rot="18369251">
              <a:off x="657168" y="3937951"/>
              <a:ext cx="388801" cy="486556"/>
            </a:xfrm>
            <a:prstGeom prst="rect">
              <a:avLst/>
            </a:prstGeom>
          </p:spPr>
        </p:pic>
      </p:grpSp>
    </p:spTree>
    <p:extLst>
      <p:ext uri="{BB962C8B-B14F-4D97-AF65-F5344CB8AC3E}">
        <p14:creationId xmlns:p14="http://schemas.microsoft.com/office/powerpoint/2010/main" val="26725056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0-#ppt_w/2"/>
                                          </p:val>
                                        </p:tav>
                                        <p:tav tm="100000">
                                          <p:val>
                                            <p:strVal val="#ppt_x"/>
                                          </p:val>
                                        </p:tav>
                                      </p:tavLst>
                                    </p:anim>
                                    <p:anim calcmode="lin" valueType="num">
                                      <p:cBhvr additive="base">
                                        <p:cTn id="26"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F646E3B-7307-B469-3030-8CA0AE2022BC}"/>
              </a:ext>
            </a:extLst>
          </p:cNvPr>
          <p:cNvSpPr txBox="1"/>
          <p:nvPr/>
        </p:nvSpPr>
        <p:spPr>
          <a:xfrm>
            <a:off x="956441" y="1994973"/>
            <a:ext cx="7231117" cy="1200329"/>
          </a:xfrm>
          <a:prstGeom prst="rect">
            <a:avLst/>
          </a:prstGeom>
          <a:noFill/>
        </p:spPr>
        <p:txBody>
          <a:bodyPr wrap="square" rtlCol="0">
            <a:spAutoFit/>
          </a:bodyPr>
          <a:lstStyle/>
          <a:p>
            <a:pPr algn="ctr"/>
            <a:r>
              <a:rPr lang="en-US" sz="3600" dirty="0">
                <a:solidFill>
                  <a:schemeClr val="bg1"/>
                </a:solidFill>
                <a:latin typeface="Calibri" panose="020F0502020204030204" pitchFamily="34" charset="0"/>
                <a:cs typeface="Calibri" panose="020F0502020204030204" pitchFamily="34" charset="0"/>
              </a:rPr>
              <a:t>Life Is Constantly </a:t>
            </a:r>
            <a:r>
              <a:rPr lang="en-US" sz="3600" i="1" dirty="0">
                <a:solidFill>
                  <a:schemeClr val="accent4">
                    <a:lumMod val="60000"/>
                    <a:lumOff val="40000"/>
                  </a:schemeClr>
                </a:solidFill>
                <a:latin typeface="Calibri" panose="020F0502020204030204" pitchFamily="34" charset="0"/>
                <a:cs typeface="Calibri" panose="020F0502020204030204" pitchFamily="34" charset="0"/>
              </a:rPr>
              <a:t>Moving</a:t>
            </a:r>
            <a:r>
              <a:rPr lang="en-US" sz="3600" dirty="0">
                <a:solidFill>
                  <a:schemeClr val="bg1"/>
                </a:solidFill>
                <a:latin typeface="Calibri" panose="020F0502020204030204" pitchFamily="34" charset="0"/>
                <a:cs typeface="Calibri" panose="020F0502020204030204" pitchFamily="34" charset="0"/>
              </a:rPr>
              <a:t> In </a:t>
            </a:r>
            <a:br>
              <a:rPr lang="en-US" sz="3600" dirty="0">
                <a:solidFill>
                  <a:schemeClr val="bg1"/>
                </a:solidFill>
                <a:latin typeface="Calibri" panose="020F0502020204030204" pitchFamily="34" charset="0"/>
                <a:cs typeface="Calibri" panose="020F0502020204030204" pitchFamily="34" charset="0"/>
              </a:rPr>
            </a:br>
            <a:r>
              <a:rPr lang="en-US" sz="3600" dirty="0">
                <a:solidFill>
                  <a:schemeClr val="bg1"/>
                </a:solidFill>
                <a:latin typeface="Calibri" panose="020F0502020204030204" pitchFamily="34" charset="0"/>
                <a:cs typeface="Calibri" panose="020F0502020204030204" pitchFamily="34" charset="0"/>
              </a:rPr>
              <a:t>The </a:t>
            </a:r>
            <a:r>
              <a:rPr lang="en-US" sz="3600" i="1" dirty="0">
                <a:solidFill>
                  <a:schemeClr val="accent4">
                    <a:lumMod val="60000"/>
                    <a:lumOff val="40000"/>
                  </a:schemeClr>
                </a:solidFill>
                <a:latin typeface="Calibri" panose="020F0502020204030204" pitchFamily="34" charset="0"/>
                <a:cs typeface="Calibri" panose="020F0502020204030204" pitchFamily="34" charset="0"/>
              </a:rPr>
              <a:t>Direction</a:t>
            </a:r>
            <a:r>
              <a:rPr lang="en-US" sz="3600" dirty="0">
                <a:solidFill>
                  <a:schemeClr val="bg1"/>
                </a:solidFill>
                <a:latin typeface="Calibri" panose="020F0502020204030204" pitchFamily="34" charset="0"/>
                <a:cs typeface="Calibri" panose="020F0502020204030204" pitchFamily="34" charset="0"/>
              </a:rPr>
              <a:t> of Our Decisions.</a:t>
            </a:r>
          </a:p>
        </p:txBody>
      </p:sp>
      <p:sp>
        <p:nvSpPr>
          <p:cNvPr id="8" name="Rounded Rectangle 7">
            <a:extLst>
              <a:ext uri="{FF2B5EF4-FFF2-40B4-BE49-F238E27FC236}">
                <a16:creationId xmlns:a16="http://schemas.microsoft.com/office/drawing/2014/main" id="{281274DE-84FD-B363-E906-14470A3E6788}"/>
              </a:ext>
            </a:extLst>
          </p:cNvPr>
          <p:cNvSpPr/>
          <p:nvPr/>
        </p:nvSpPr>
        <p:spPr>
          <a:xfrm>
            <a:off x="2846207" y="1177299"/>
            <a:ext cx="3451586" cy="434520"/>
          </a:xfrm>
          <a:prstGeom prst="roundRect">
            <a:avLst>
              <a:gd name="adj" fmla="val 50000"/>
            </a:avLst>
          </a:prstGeom>
          <a:noFill/>
          <a:ln w="22225">
            <a:gradFill flip="none" rotWithShape="1">
              <a:gsLst>
                <a:gs pos="0">
                  <a:schemeClr val="accent1">
                    <a:lumMod val="60000"/>
                    <a:lumOff val="40000"/>
                  </a:schemeClr>
                </a:gs>
                <a:gs pos="33000">
                  <a:schemeClr val="accent1">
                    <a:lumMod val="40000"/>
                    <a:lumOff val="60000"/>
                  </a:schemeClr>
                </a:gs>
                <a:gs pos="92000">
                  <a:schemeClr val="accent4"/>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libri Light" panose="020F0302020204030204" pitchFamily="34" charset="0"/>
                <a:cs typeface="Calibri Light" panose="020F0302020204030204" pitchFamily="34" charset="0"/>
              </a:rPr>
              <a:t>BETTER DECISIONS</a:t>
            </a:r>
          </a:p>
        </p:txBody>
      </p:sp>
      <p:sp>
        <p:nvSpPr>
          <p:cNvPr id="11" name="TextBox 10">
            <a:extLst>
              <a:ext uri="{FF2B5EF4-FFF2-40B4-BE49-F238E27FC236}">
                <a16:creationId xmlns:a16="http://schemas.microsoft.com/office/drawing/2014/main" id="{62485684-5B49-7E5F-6D9E-896F06F0B597}"/>
              </a:ext>
            </a:extLst>
          </p:cNvPr>
          <p:cNvSpPr txBox="1"/>
          <p:nvPr/>
        </p:nvSpPr>
        <p:spPr>
          <a:xfrm>
            <a:off x="1954924" y="3440728"/>
            <a:ext cx="5255173" cy="430887"/>
          </a:xfrm>
          <a:prstGeom prst="rect">
            <a:avLst/>
          </a:prstGeom>
          <a:noFill/>
        </p:spPr>
        <p:txBody>
          <a:bodyPr wrap="square" rtlCol="0">
            <a:spAutoFit/>
          </a:bodyPr>
          <a:lstStyle/>
          <a:p>
            <a:pPr algn="ctr"/>
            <a:r>
              <a:rPr lang="en-US" sz="2200" i="1" dirty="0">
                <a:solidFill>
                  <a:schemeClr val="bg1"/>
                </a:solidFill>
                <a:latin typeface="Calibri" panose="020F0502020204030204" pitchFamily="34" charset="0"/>
                <a:cs typeface="Calibri" panose="020F0502020204030204" pitchFamily="34" charset="0"/>
              </a:rPr>
              <a:t>“he habitually…every day” Luke 16:19</a:t>
            </a:r>
          </a:p>
        </p:txBody>
      </p:sp>
    </p:spTree>
    <p:extLst>
      <p:ext uri="{BB962C8B-B14F-4D97-AF65-F5344CB8AC3E}">
        <p14:creationId xmlns:p14="http://schemas.microsoft.com/office/powerpoint/2010/main" val="95356354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F646E3B-7307-B469-3030-8CA0AE2022BC}"/>
              </a:ext>
            </a:extLst>
          </p:cNvPr>
          <p:cNvSpPr txBox="1"/>
          <p:nvPr/>
        </p:nvSpPr>
        <p:spPr>
          <a:xfrm>
            <a:off x="956441" y="1994973"/>
            <a:ext cx="7231117" cy="2308324"/>
          </a:xfrm>
          <a:prstGeom prst="rect">
            <a:avLst/>
          </a:prstGeom>
          <a:noFill/>
        </p:spPr>
        <p:txBody>
          <a:bodyPr wrap="square" rtlCol="0">
            <a:spAutoFit/>
          </a:bodyPr>
          <a:lstStyle/>
          <a:p>
            <a:pPr algn="ctr"/>
            <a:r>
              <a:rPr lang="en-US" sz="3600" dirty="0">
                <a:solidFill>
                  <a:schemeClr val="bg1"/>
                </a:solidFill>
                <a:latin typeface="Calibri" panose="020F0502020204030204" pitchFamily="34" charset="0"/>
                <a:cs typeface="Calibri" panose="020F0502020204030204" pitchFamily="34" charset="0"/>
              </a:rPr>
              <a:t>People have </a:t>
            </a:r>
            <a:r>
              <a:rPr lang="en-US" sz="3600" dirty="0">
                <a:solidFill>
                  <a:schemeClr val="accent4">
                    <a:lumMod val="60000"/>
                    <a:lumOff val="40000"/>
                  </a:schemeClr>
                </a:solidFill>
                <a:latin typeface="Calibri" panose="020F0502020204030204" pitchFamily="34" charset="0"/>
                <a:cs typeface="Calibri" panose="020F0502020204030204" pitchFamily="34" charset="0"/>
              </a:rPr>
              <a:t>uphill hopes</a:t>
            </a:r>
            <a:br>
              <a:rPr lang="en-US" sz="3600" dirty="0">
                <a:solidFill>
                  <a:schemeClr val="accent4">
                    <a:lumMod val="60000"/>
                    <a:lumOff val="40000"/>
                  </a:schemeClr>
                </a:solidFill>
                <a:latin typeface="Calibri" panose="020F0502020204030204" pitchFamily="34" charset="0"/>
                <a:cs typeface="Calibri" panose="020F0502020204030204" pitchFamily="34" charset="0"/>
              </a:rPr>
            </a:br>
            <a:r>
              <a:rPr lang="en-US" sz="3600" dirty="0">
                <a:solidFill>
                  <a:schemeClr val="accent4">
                    <a:lumMod val="60000"/>
                    <a:lumOff val="40000"/>
                  </a:schemeClr>
                </a:solidFill>
                <a:latin typeface="Calibri" panose="020F0502020204030204" pitchFamily="34" charset="0"/>
                <a:cs typeface="Calibri" panose="020F0502020204030204" pitchFamily="34" charset="0"/>
              </a:rPr>
              <a:t> </a:t>
            </a:r>
            <a:r>
              <a:rPr lang="en-US" sz="3600" dirty="0">
                <a:solidFill>
                  <a:schemeClr val="bg1"/>
                </a:solidFill>
                <a:latin typeface="Calibri" panose="020F0502020204030204" pitchFamily="34" charset="0"/>
                <a:cs typeface="Calibri" panose="020F0502020204030204" pitchFamily="34" charset="0"/>
              </a:rPr>
              <a:t>and </a:t>
            </a:r>
            <a:r>
              <a:rPr lang="en-US" sz="3600" dirty="0">
                <a:solidFill>
                  <a:schemeClr val="accent4">
                    <a:lumMod val="60000"/>
                    <a:lumOff val="40000"/>
                  </a:schemeClr>
                </a:solidFill>
                <a:latin typeface="Calibri" panose="020F0502020204030204" pitchFamily="34" charset="0"/>
                <a:cs typeface="Calibri" panose="020F0502020204030204" pitchFamily="34" charset="0"/>
              </a:rPr>
              <a:t>downhill habits</a:t>
            </a:r>
            <a:r>
              <a:rPr lang="en-US" sz="3600" dirty="0">
                <a:solidFill>
                  <a:schemeClr val="bg1"/>
                </a:solidFill>
                <a:latin typeface="Calibri" panose="020F0502020204030204" pitchFamily="34" charset="0"/>
                <a:cs typeface="Calibri" panose="020F0502020204030204" pitchFamily="34" charset="0"/>
              </a:rPr>
              <a:t>. The only way</a:t>
            </a:r>
            <a:br>
              <a:rPr lang="en-US" sz="3600" dirty="0">
                <a:solidFill>
                  <a:schemeClr val="bg1"/>
                </a:solidFill>
                <a:latin typeface="Calibri" panose="020F0502020204030204" pitchFamily="34" charset="0"/>
                <a:cs typeface="Calibri" panose="020F0502020204030204" pitchFamily="34" charset="0"/>
              </a:rPr>
            </a:br>
            <a:r>
              <a:rPr lang="en-US" sz="3600" dirty="0">
                <a:solidFill>
                  <a:schemeClr val="bg1"/>
                </a:solidFill>
                <a:latin typeface="Calibri" panose="020F0502020204030204" pitchFamily="34" charset="0"/>
                <a:cs typeface="Calibri" panose="020F0502020204030204" pitchFamily="34" charset="0"/>
              </a:rPr>
              <a:t> to break downhill habits is</a:t>
            </a:r>
            <a:br>
              <a:rPr lang="en-US" sz="3600" dirty="0">
                <a:solidFill>
                  <a:schemeClr val="bg1"/>
                </a:solidFill>
                <a:latin typeface="Calibri" panose="020F0502020204030204" pitchFamily="34" charset="0"/>
                <a:cs typeface="Calibri" panose="020F0502020204030204" pitchFamily="34" charset="0"/>
              </a:rPr>
            </a:br>
            <a:r>
              <a:rPr lang="en-US" sz="3600" dirty="0">
                <a:solidFill>
                  <a:schemeClr val="bg1"/>
                </a:solidFill>
                <a:latin typeface="Calibri" panose="020F0502020204030204" pitchFamily="34" charset="0"/>
                <a:cs typeface="Calibri" panose="020F0502020204030204" pitchFamily="34" charset="0"/>
              </a:rPr>
              <a:t> to get intentional. </a:t>
            </a:r>
          </a:p>
        </p:txBody>
      </p:sp>
      <p:sp>
        <p:nvSpPr>
          <p:cNvPr id="8" name="Rounded Rectangle 7">
            <a:extLst>
              <a:ext uri="{FF2B5EF4-FFF2-40B4-BE49-F238E27FC236}">
                <a16:creationId xmlns:a16="http://schemas.microsoft.com/office/drawing/2014/main" id="{281274DE-84FD-B363-E906-14470A3E6788}"/>
              </a:ext>
            </a:extLst>
          </p:cNvPr>
          <p:cNvSpPr/>
          <p:nvPr/>
        </p:nvSpPr>
        <p:spPr>
          <a:xfrm>
            <a:off x="2846207" y="1177299"/>
            <a:ext cx="3451586" cy="434520"/>
          </a:xfrm>
          <a:prstGeom prst="roundRect">
            <a:avLst>
              <a:gd name="adj" fmla="val 50000"/>
            </a:avLst>
          </a:prstGeom>
          <a:noFill/>
          <a:ln w="22225">
            <a:gradFill flip="none" rotWithShape="1">
              <a:gsLst>
                <a:gs pos="0">
                  <a:schemeClr val="accent1">
                    <a:lumMod val="60000"/>
                    <a:lumOff val="40000"/>
                  </a:schemeClr>
                </a:gs>
                <a:gs pos="33000">
                  <a:schemeClr val="accent1">
                    <a:lumMod val="40000"/>
                    <a:lumOff val="60000"/>
                  </a:schemeClr>
                </a:gs>
                <a:gs pos="92000">
                  <a:schemeClr val="accent4"/>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libri Light" panose="020F0302020204030204" pitchFamily="34" charset="0"/>
                <a:cs typeface="Calibri Light" panose="020F0302020204030204" pitchFamily="34" charset="0"/>
              </a:rPr>
              <a:t>BETTER DECISIONS</a:t>
            </a:r>
          </a:p>
        </p:txBody>
      </p:sp>
      <p:sp>
        <p:nvSpPr>
          <p:cNvPr id="11" name="TextBox 10">
            <a:extLst>
              <a:ext uri="{FF2B5EF4-FFF2-40B4-BE49-F238E27FC236}">
                <a16:creationId xmlns:a16="http://schemas.microsoft.com/office/drawing/2014/main" id="{62485684-5B49-7E5F-6D9E-896F06F0B597}"/>
              </a:ext>
            </a:extLst>
          </p:cNvPr>
          <p:cNvSpPr txBox="1"/>
          <p:nvPr/>
        </p:nvSpPr>
        <p:spPr>
          <a:xfrm>
            <a:off x="1944412" y="4471007"/>
            <a:ext cx="5255173" cy="430887"/>
          </a:xfrm>
          <a:prstGeom prst="rect">
            <a:avLst/>
          </a:prstGeom>
          <a:noFill/>
        </p:spPr>
        <p:txBody>
          <a:bodyPr wrap="square" rtlCol="0">
            <a:spAutoFit/>
          </a:bodyPr>
          <a:lstStyle/>
          <a:p>
            <a:pPr algn="ctr"/>
            <a:r>
              <a:rPr lang="en-US" sz="2200" i="1" dirty="0">
                <a:solidFill>
                  <a:schemeClr val="bg1"/>
                </a:solidFill>
                <a:latin typeface="Calibri" panose="020F0502020204030204" pitchFamily="34" charset="0"/>
                <a:cs typeface="Calibri" panose="020F0502020204030204" pitchFamily="34" charset="0"/>
              </a:rPr>
              <a:t>- John Maxwell</a:t>
            </a:r>
          </a:p>
        </p:txBody>
      </p:sp>
      <p:sp>
        <p:nvSpPr>
          <p:cNvPr id="2" name="TextBox 1">
            <a:extLst>
              <a:ext uri="{FF2B5EF4-FFF2-40B4-BE49-F238E27FC236}">
                <a16:creationId xmlns:a16="http://schemas.microsoft.com/office/drawing/2014/main" id="{95C638DB-9222-368F-6255-870A191585C1}"/>
              </a:ext>
            </a:extLst>
          </p:cNvPr>
          <p:cNvSpPr txBox="1"/>
          <p:nvPr/>
        </p:nvSpPr>
        <p:spPr>
          <a:xfrm>
            <a:off x="956441" y="1510225"/>
            <a:ext cx="1788921" cy="1938992"/>
          </a:xfrm>
          <a:prstGeom prst="rect">
            <a:avLst/>
          </a:prstGeom>
          <a:noFill/>
        </p:spPr>
        <p:txBody>
          <a:bodyPr wrap="square" rtlCol="0">
            <a:spAutoFit/>
          </a:bodyPr>
          <a:lstStyle/>
          <a:p>
            <a:r>
              <a:rPr lang="en-US" sz="12000" dirty="0">
                <a:solidFill>
                  <a:schemeClr val="accent4">
                    <a:lumMod val="20000"/>
                    <a:lumOff val="80000"/>
                  </a:schemeClr>
                </a:solidFill>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A975FDD2-2361-C1B7-F711-983B2373C25B}"/>
              </a:ext>
            </a:extLst>
          </p:cNvPr>
          <p:cNvSpPr txBox="1"/>
          <p:nvPr/>
        </p:nvSpPr>
        <p:spPr>
          <a:xfrm>
            <a:off x="6726965" y="3333801"/>
            <a:ext cx="1788921" cy="1938992"/>
          </a:xfrm>
          <a:prstGeom prst="rect">
            <a:avLst/>
          </a:prstGeom>
          <a:noFill/>
        </p:spPr>
        <p:txBody>
          <a:bodyPr wrap="square" rtlCol="0">
            <a:spAutoFit/>
          </a:bodyPr>
          <a:lstStyle/>
          <a:p>
            <a:r>
              <a:rPr lang="en-US" sz="12000" dirty="0">
                <a:solidFill>
                  <a:schemeClr val="accent4">
                    <a:lumMod val="20000"/>
                    <a:lumOff val="8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0859713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F646E3B-7307-B469-3030-8CA0AE2022BC}"/>
              </a:ext>
            </a:extLst>
          </p:cNvPr>
          <p:cNvSpPr txBox="1"/>
          <p:nvPr/>
        </p:nvSpPr>
        <p:spPr>
          <a:xfrm>
            <a:off x="956441" y="1994973"/>
            <a:ext cx="7231117" cy="1200329"/>
          </a:xfrm>
          <a:prstGeom prst="rect">
            <a:avLst/>
          </a:prstGeom>
          <a:noFill/>
        </p:spPr>
        <p:txBody>
          <a:bodyPr wrap="square" rtlCol="0">
            <a:spAutoFit/>
          </a:bodyPr>
          <a:lstStyle/>
          <a:p>
            <a:pPr algn="ctr"/>
            <a:r>
              <a:rPr lang="en-US" sz="3600" dirty="0">
                <a:solidFill>
                  <a:schemeClr val="bg1"/>
                </a:solidFill>
                <a:latin typeface="Calibri" panose="020F0502020204030204" pitchFamily="34" charset="0"/>
                <a:cs typeface="Calibri" panose="020F0502020204030204" pitchFamily="34" charset="0"/>
              </a:rPr>
              <a:t>Jesus Wants Me To Consider</a:t>
            </a:r>
            <a:br>
              <a:rPr lang="en-US" sz="3600" dirty="0">
                <a:solidFill>
                  <a:schemeClr val="bg1"/>
                </a:solidFill>
                <a:latin typeface="Calibri" panose="020F0502020204030204" pitchFamily="34" charset="0"/>
                <a:cs typeface="Calibri" panose="020F0502020204030204" pitchFamily="34" charset="0"/>
              </a:rPr>
            </a:br>
            <a:r>
              <a:rPr lang="en-US" sz="3600" dirty="0">
                <a:solidFill>
                  <a:schemeClr val="bg1"/>
                </a:solidFill>
                <a:latin typeface="Calibri" panose="020F0502020204030204" pitchFamily="34" charset="0"/>
                <a:cs typeface="Calibri" panose="020F0502020204030204" pitchFamily="34" charset="0"/>
              </a:rPr>
              <a:t> The </a:t>
            </a:r>
            <a:r>
              <a:rPr lang="en-US" sz="3600" i="1" dirty="0">
                <a:solidFill>
                  <a:schemeClr val="accent4">
                    <a:lumMod val="60000"/>
                    <a:lumOff val="40000"/>
                  </a:schemeClr>
                </a:solidFill>
                <a:latin typeface="Calibri" panose="020F0502020204030204" pitchFamily="34" charset="0"/>
                <a:cs typeface="Calibri" panose="020F0502020204030204" pitchFamily="34" charset="0"/>
              </a:rPr>
              <a:t>Needs</a:t>
            </a:r>
            <a:r>
              <a:rPr lang="en-US" sz="3600" dirty="0">
                <a:solidFill>
                  <a:schemeClr val="bg1"/>
                </a:solidFill>
                <a:latin typeface="Calibri" panose="020F0502020204030204" pitchFamily="34" charset="0"/>
                <a:cs typeface="Calibri" panose="020F0502020204030204" pitchFamily="34" charset="0"/>
              </a:rPr>
              <a:t> Next Door.</a:t>
            </a:r>
          </a:p>
        </p:txBody>
      </p:sp>
      <p:sp>
        <p:nvSpPr>
          <p:cNvPr id="8" name="Rounded Rectangle 7">
            <a:extLst>
              <a:ext uri="{FF2B5EF4-FFF2-40B4-BE49-F238E27FC236}">
                <a16:creationId xmlns:a16="http://schemas.microsoft.com/office/drawing/2014/main" id="{281274DE-84FD-B363-E906-14470A3E6788}"/>
              </a:ext>
            </a:extLst>
          </p:cNvPr>
          <p:cNvSpPr/>
          <p:nvPr/>
        </p:nvSpPr>
        <p:spPr>
          <a:xfrm>
            <a:off x="2846207" y="1177299"/>
            <a:ext cx="3451586" cy="434520"/>
          </a:xfrm>
          <a:prstGeom prst="roundRect">
            <a:avLst>
              <a:gd name="adj" fmla="val 50000"/>
            </a:avLst>
          </a:prstGeom>
          <a:noFill/>
          <a:ln w="22225">
            <a:gradFill flip="none" rotWithShape="1">
              <a:gsLst>
                <a:gs pos="0">
                  <a:schemeClr val="accent1">
                    <a:lumMod val="60000"/>
                    <a:lumOff val="40000"/>
                  </a:schemeClr>
                </a:gs>
                <a:gs pos="33000">
                  <a:schemeClr val="accent1">
                    <a:lumMod val="40000"/>
                    <a:lumOff val="60000"/>
                  </a:schemeClr>
                </a:gs>
                <a:gs pos="92000">
                  <a:schemeClr val="accent4"/>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libri Light" panose="020F0302020204030204" pitchFamily="34" charset="0"/>
                <a:cs typeface="Calibri Light" panose="020F0302020204030204" pitchFamily="34" charset="0"/>
              </a:rPr>
              <a:t>BETTER DECISIONS</a:t>
            </a:r>
          </a:p>
        </p:txBody>
      </p:sp>
      <p:sp>
        <p:nvSpPr>
          <p:cNvPr id="11" name="TextBox 10">
            <a:extLst>
              <a:ext uri="{FF2B5EF4-FFF2-40B4-BE49-F238E27FC236}">
                <a16:creationId xmlns:a16="http://schemas.microsoft.com/office/drawing/2014/main" id="{62485684-5B49-7E5F-6D9E-896F06F0B597}"/>
              </a:ext>
            </a:extLst>
          </p:cNvPr>
          <p:cNvSpPr txBox="1"/>
          <p:nvPr/>
        </p:nvSpPr>
        <p:spPr>
          <a:xfrm>
            <a:off x="1698132" y="3394008"/>
            <a:ext cx="5747734" cy="430887"/>
          </a:xfrm>
          <a:prstGeom prst="rect">
            <a:avLst/>
          </a:prstGeom>
          <a:noFill/>
        </p:spPr>
        <p:txBody>
          <a:bodyPr wrap="square" rtlCol="0">
            <a:spAutoFit/>
          </a:bodyPr>
          <a:lstStyle/>
          <a:p>
            <a:pPr algn="ctr"/>
            <a:r>
              <a:rPr lang="en-US" sz="2200" i="1" dirty="0">
                <a:solidFill>
                  <a:schemeClr val="bg1"/>
                </a:solidFill>
                <a:latin typeface="Calibri" panose="020F0502020204030204" pitchFamily="34" charset="0"/>
                <a:cs typeface="Calibri" panose="020F0502020204030204" pitchFamily="34" charset="0"/>
              </a:rPr>
              <a:t>“laid at his gate, covered with sores” Luke 16:20</a:t>
            </a:r>
          </a:p>
        </p:txBody>
      </p:sp>
    </p:spTree>
    <p:extLst>
      <p:ext uri="{BB962C8B-B14F-4D97-AF65-F5344CB8AC3E}">
        <p14:creationId xmlns:p14="http://schemas.microsoft.com/office/powerpoint/2010/main" val="236672366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F646E3B-7307-B469-3030-8CA0AE2022BC}"/>
              </a:ext>
            </a:extLst>
          </p:cNvPr>
          <p:cNvSpPr txBox="1"/>
          <p:nvPr/>
        </p:nvSpPr>
        <p:spPr>
          <a:xfrm>
            <a:off x="956441" y="1994973"/>
            <a:ext cx="7231117" cy="1200329"/>
          </a:xfrm>
          <a:prstGeom prst="rect">
            <a:avLst/>
          </a:prstGeom>
          <a:noFill/>
        </p:spPr>
        <p:txBody>
          <a:bodyPr wrap="square" rtlCol="0">
            <a:spAutoFit/>
          </a:bodyPr>
          <a:lstStyle/>
          <a:p>
            <a:pPr algn="ctr"/>
            <a:r>
              <a:rPr lang="en-US" sz="3600" dirty="0">
                <a:solidFill>
                  <a:schemeClr val="bg1"/>
                </a:solidFill>
                <a:latin typeface="Calibri" panose="020F0502020204030204" pitchFamily="34" charset="0"/>
                <a:cs typeface="Calibri" panose="020F0502020204030204" pitchFamily="34" charset="0"/>
              </a:rPr>
              <a:t>Jesus Wants Me To Anticipate</a:t>
            </a:r>
            <a:br>
              <a:rPr lang="en-US" sz="3600" dirty="0">
                <a:solidFill>
                  <a:schemeClr val="bg1"/>
                </a:solidFill>
                <a:latin typeface="Calibri" panose="020F0502020204030204" pitchFamily="34" charset="0"/>
                <a:cs typeface="Calibri" panose="020F0502020204030204" pitchFamily="34" charset="0"/>
              </a:rPr>
            </a:br>
            <a:r>
              <a:rPr lang="en-US" sz="3600" dirty="0">
                <a:solidFill>
                  <a:schemeClr val="bg1"/>
                </a:solidFill>
                <a:latin typeface="Calibri" panose="020F0502020204030204" pitchFamily="34" charset="0"/>
                <a:cs typeface="Calibri" panose="020F0502020204030204" pitchFamily="34" charset="0"/>
              </a:rPr>
              <a:t> The </a:t>
            </a:r>
            <a:r>
              <a:rPr lang="en-US" sz="3600" i="1" dirty="0">
                <a:solidFill>
                  <a:schemeClr val="accent4">
                    <a:lumMod val="60000"/>
                    <a:lumOff val="40000"/>
                  </a:schemeClr>
                </a:solidFill>
                <a:latin typeface="Calibri" panose="020F0502020204030204" pitchFamily="34" charset="0"/>
                <a:cs typeface="Calibri" panose="020F0502020204030204" pitchFamily="34" charset="0"/>
              </a:rPr>
              <a:t>Regrets</a:t>
            </a:r>
            <a:r>
              <a:rPr lang="en-US" sz="3600" dirty="0">
                <a:solidFill>
                  <a:schemeClr val="bg1"/>
                </a:solidFill>
                <a:latin typeface="Calibri" panose="020F0502020204030204" pitchFamily="34" charset="0"/>
                <a:cs typeface="Calibri" panose="020F0502020204030204" pitchFamily="34" charset="0"/>
              </a:rPr>
              <a:t> My Decisions May Bring.</a:t>
            </a:r>
          </a:p>
        </p:txBody>
      </p:sp>
      <p:sp>
        <p:nvSpPr>
          <p:cNvPr id="8" name="Rounded Rectangle 7">
            <a:extLst>
              <a:ext uri="{FF2B5EF4-FFF2-40B4-BE49-F238E27FC236}">
                <a16:creationId xmlns:a16="http://schemas.microsoft.com/office/drawing/2014/main" id="{281274DE-84FD-B363-E906-14470A3E6788}"/>
              </a:ext>
            </a:extLst>
          </p:cNvPr>
          <p:cNvSpPr/>
          <p:nvPr/>
        </p:nvSpPr>
        <p:spPr>
          <a:xfrm>
            <a:off x="2846207" y="1177299"/>
            <a:ext cx="3451586" cy="434520"/>
          </a:xfrm>
          <a:prstGeom prst="roundRect">
            <a:avLst>
              <a:gd name="adj" fmla="val 50000"/>
            </a:avLst>
          </a:prstGeom>
          <a:noFill/>
          <a:ln w="22225">
            <a:gradFill flip="none" rotWithShape="1">
              <a:gsLst>
                <a:gs pos="0">
                  <a:schemeClr val="accent1">
                    <a:lumMod val="60000"/>
                    <a:lumOff val="40000"/>
                  </a:schemeClr>
                </a:gs>
                <a:gs pos="33000">
                  <a:schemeClr val="accent1">
                    <a:lumMod val="40000"/>
                    <a:lumOff val="60000"/>
                  </a:schemeClr>
                </a:gs>
                <a:gs pos="92000">
                  <a:schemeClr val="accent4"/>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libri Light" panose="020F0302020204030204" pitchFamily="34" charset="0"/>
                <a:cs typeface="Calibri Light" panose="020F0302020204030204" pitchFamily="34" charset="0"/>
              </a:rPr>
              <a:t>BETTER DECISIONS</a:t>
            </a:r>
          </a:p>
        </p:txBody>
      </p:sp>
      <p:sp>
        <p:nvSpPr>
          <p:cNvPr id="11" name="TextBox 10">
            <a:extLst>
              <a:ext uri="{FF2B5EF4-FFF2-40B4-BE49-F238E27FC236}">
                <a16:creationId xmlns:a16="http://schemas.microsoft.com/office/drawing/2014/main" id="{62485684-5B49-7E5F-6D9E-896F06F0B597}"/>
              </a:ext>
            </a:extLst>
          </p:cNvPr>
          <p:cNvSpPr txBox="1"/>
          <p:nvPr/>
        </p:nvSpPr>
        <p:spPr>
          <a:xfrm>
            <a:off x="1698132" y="3394008"/>
            <a:ext cx="5747734" cy="430887"/>
          </a:xfrm>
          <a:prstGeom prst="rect">
            <a:avLst/>
          </a:prstGeom>
          <a:noFill/>
        </p:spPr>
        <p:txBody>
          <a:bodyPr wrap="square" rtlCol="0">
            <a:spAutoFit/>
          </a:bodyPr>
          <a:lstStyle/>
          <a:p>
            <a:pPr algn="ctr"/>
            <a:r>
              <a:rPr lang="en-US" sz="2200" i="1" dirty="0">
                <a:solidFill>
                  <a:schemeClr val="bg1"/>
                </a:solidFill>
                <a:latin typeface="Calibri" panose="020F0502020204030204" pitchFamily="34" charset="0"/>
                <a:cs typeface="Calibri" panose="020F0502020204030204" pitchFamily="34" charset="0"/>
              </a:rPr>
              <a:t>“I am in agony in this flame” Luke 16:24</a:t>
            </a:r>
          </a:p>
        </p:txBody>
      </p:sp>
    </p:spTree>
    <p:extLst>
      <p:ext uri="{BB962C8B-B14F-4D97-AF65-F5344CB8AC3E}">
        <p14:creationId xmlns:p14="http://schemas.microsoft.com/office/powerpoint/2010/main" val="174347034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F646E3B-7307-B469-3030-8CA0AE2022BC}"/>
              </a:ext>
            </a:extLst>
          </p:cNvPr>
          <p:cNvSpPr txBox="1"/>
          <p:nvPr/>
        </p:nvSpPr>
        <p:spPr>
          <a:xfrm>
            <a:off x="956441" y="1994973"/>
            <a:ext cx="7231117" cy="1200329"/>
          </a:xfrm>
          <a:prstGeom prst="rect">
            <a:avLst/>
          </a:prstGeom>
          <a:noFill/>
        </p:spPr>
        <p:txBody>
          <a:bodyPr wrap="square" rtlCol="0">
            <a:spAutoFit/>
          </a:bodyPr>
          <a:lstStyle/>
          <a:p>
            <a:pPr algn="ctr"/>
            <a:r>
              <a:rPr lang="en-US" sz="3600" dirty="0">
                <a:solidFill>
                  <a:schemeClr val="bg1"/>
                </a:solidFill>
                <a:latin typeface="Calibri" panose="020F0502020204030204" pitchFamily="34" charset="0"/>
                <a:cs typeface="Calibri" panose="020F0502020204030204" pitchFamily="34" charset="0"/>
              </a:rPr>
              <a:t>Jesus Wants Me To Live For</a:t>
            </a:r>
            <a:br>
              <a:rPr lang="en-US" sz="3600" dirty="0">
                <a:solidFill>
                  <a:schemeClr val="bg1"/>
                </a:solidFill>
                <a:latin typeface="Calibri" panose="020F0502020204030204" pitchFamily="34" charset="0"/>
                <a:cs typeface="Calibri" panose="020F0502020204030204" pitchFamily="34" charset="0"/>
              </a:rPr>
            </a:br>
            <a:r>
              <a:rPr lang="en-US" sz="3600" i="1" dirty="0">
                <a:solidFill>
                  <a:schemeClr val="accent4">
                    <a:lumMod val="60000"/>
                    <a:lumOff val="40000"/>
                  </a:schemeClr>
                </a:solidFill>
                <a:latin typeface="Calibri" panose="020F0502020204030204" pitchFamily="34" charset="0"/>
                <a:cs typeface="Calibri" panose="020F0502020204030204" pitchFamily="34" charset="0"/>
              </a:rPr>
              <a:t>Heaven</a:t>
            </a:r>
            <a:r>
              <a:rPr lang="en-US" sz="3600" dirty="0">
                <a:solidFill>
                  <a:schemeClr val="bg1"/>
                </a:solidFill>
                <a:latin typeface="Calibri" panose="020F0502020204030204" pitchFamily="34" charset="0"/>
                <a:cs typeface="Calibri" panose="020F0502020204030204" pitchFamily="34" charset="0"/>
              </a:rPr>
              <a:t> Before It’s Too Late.</a:t>
            </a:r>
          </a:p>
        </p:txBody>
      </p:sp>
      <p:sp>
        <p:nvSpPr>
          <p:cNvPr id="8" name="Rounded Rectangle 7">
            <a:extLst>
              <a:ext uri="{FF2B5EF4-FFF2-40B4-BE49-F238E27FC236}">
                <a16:creationId xmlns:a16="http://schemas.microsoft.com/office/drawing/2014/main" id="{281274DE-84FD-B363-E906-14470A3E6788}"/>
              </a:ext>
            </a:extLst>
          </p:cNvPr>
          <p:cNvSpPr/>
          <p:nvPr/>
        </p:nvSpPr>
        <p:spPr>
          <a:xfrm>
            <a:off x="2846207" y="1177299"/>
            <a:ext cx="3451586" cy="434520"/>
          </a:xfrm>
          <a:prstGeom prst="roundRect">
            <a:avLst>
              <a:gd name="adj" fmla="val 50000"/>
            </a:avLst>
          </a:prstGeom>
          <a:noFill/>
          <a:ln w="22225">
            <a:gradFill flip="none" rotWithShape="1">
              <a:gsLst>
                <a:gs pos="0">
                  <a:schemeClr val="accent1">
                    <a:lumMod val="60000"/>
                    <a:lumOff val="40000"/>
                  </a:schemeClr>
                </a:gs>
                <a:gs pos="33000">
                  <a:schemeClr val="accent1">
                    <a:lumMod val="40000"/>
                    <a:lumOff val="60000"/>
                  </a:schemeClr>
                </a:gs>
                <a:gs pos="92000">
                  <a:schemeClr val="accent4"/>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libri Light" panose="020F0302020204030204" pitchFamily="34" charset="0"/>
                <a:cs typeface="Calibri Light" panose="020F0302020204030204" pitchFamily="34" charset="0"/>
              </a:rPr>
              <a:t>BETTER DECISIONS</a:t>
            </a:r>
          </a:p>
        </p:txBody>
      </p:sp>
      <p:sp>
        <p:nvSpPr>
          <p:cNvPr id="11" name="TextBox 10">
            <a:extLst>
              <a:ext uri="{FF2B5EF4-FFF2-40B4-BE49-F238E27FC236}">
                <a16:creationId xmlns:a16="http://schemas.microsoft.com/office/drawing/2014/main" id="{62485684-5B49-7E5F-6D9E-896F06F0B597}"/>
              </a:ext>
            </a:extLst>
          </p:cNvPr>
          <p:cNvSpPr txBox="1"/>
          <p:nvPr/>
        </p:nvSpPr>
        <p:spPr>
          <a:xfrm>
            <a:off x="1698132" y="3394008"/>
            <a:ext cx="5747734" cy="430887"/>
          </a:xfrm>
          <a:prstGeom prst="rect">
            <a:avLst/>
          </a:prstGeom>
          <a:noFill/>
        </p:spPr>
        <p:txBody>
          <a:bodyPr wrap="square" rtlCol="0">
            <a:spAutoFit/>
          </a:bodyPr>
          <a:lstStyle/>
          <a:p>
            <a:pPr algn="ctr"/>
            <a:r>
              <a:rPr lang="en-US" sz="2200" i="1" dirty="0">
                <a:solidFill>
                  <a:schemeClr val="bg1"/>
                </a:solidFill>
                <a:latin typeface="Calibri" panose="020F0502020204030204" pitchFamily="34" charset="0"/>
                <a:cs typeface="Calibri" panose="020F0502020204030204" pitchFamily="34" charset="0"/>
              </a:rPr>
              <a:t>“he is being comforted here” Luke 16:25</a:t>
            </a:r>
          </a:p>
        </p:txBody>
      </p:sp>
    </p:spTree>
    <p:extLst>
      <p:ext uri="{BB962C8B-B14F-4D97-AF65-F5344CB8AC3E}">
        <p14:creationId xmlns:p14="http://schemas.microsoft.com/office/powerpoint/2010/main" val="407591739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F646E3B-7307-B469-3030-8CA0AE2022BC}"/>
              </a:ext>
            </a:extLst>
          </p:cNvPr>
          <p:cNvSpPr txBox="1"/>
          <p:nvPr/>
        </p:nvSpPr>
        <p:spPr>
          <a:xfrm>
            <a:off x="4851585" y="1994973"/>
            <a:ext cx="3893021" cy="2308324"/>
          </a:xfrm>
          <a:prstGeom prst="rect">
            <a:avLst/>
          </a:prstGeom>
          <a:noFill/>
        </p:spPr>
        <p:txBody>
          <a:bodyPr wrap="square" rtlCol="0">
            <a:spAutoFit/>
          </a:bodyPr>
          <a:lstStyle/>
          <a:p>
            <a:pPr algn="ctr"/>
            <a:r>
              <a:rPr lang="en-US" sz="3600" dirty="0">
                <a:solidFill>
                  <a:schemeClr val="bg1"/>
                </a:solidFill>
                <a:latin typeface="Calibri" panose="020F0502020204030204" pitchFamily="34" charset="0"/>
                <a:cs typeface="Calibri" panose="020F0502020204030204" pitchFamily="34" charset="0"/>
              </a:rPr>
              <a:t>Jesus Wants Me</a:t>
            </a:r>
            <a:br>
              <a:rPr lang="en-US" sz="3600" dirty="0">
                <a:solidFill>
                  <a:schemeClr val="bg1"/>
                </a:solidFill>
                <a:latin typeface="Calibri" panose="020F0502020204030204" pitchFamily="34" charset="0"/>
                <a:cs typeface="Calibri" panose="020F0502020204030204" pitchFamily="34" charset="0"/>
              </a:rPr>
            </a:br>
            <a:r>
              <a:rPr lang="en-US" sz="3600" dirty="0">
                <a:solidFill>
                  <a:schemeClr val="bg1"/>
                </a:solidFill>
                <a:latin typeface="Calibri" panose="020F0502020204030204" pitchFamily="34" charset="0"/>
                <a:cs typeface="Calibri" panose="020F0502020204030204" pitchFamily="34" charset="0"/>
              </a:rPr>
              <a:t> To Live For </a:t>
            </a:r>
            <a:r>
              <a:rPr lang="en-US" sz="3600" i="1" dirty="0">
                <a:solidFill>
                  <a:schemeClr val="accent4">
                    <a:lumMod val="60000"/>
                    <a:lumOff val="40000"/>
                  </a:schemeClr>
                </a:solidFill>
                <a:latin typeface="Calibri" panose="020F0502020204030204" pitchFamily="34" charset="0"/>
                <a:cs typeface="Calibri" panose="020F0502020204030204" pitchFamily="34" charset="0"/>
              </a:rPr>
              <a:t>Heaven</a:t>
            </a:r>
            <a:r>
              <a:rPr lang="en-US" sz="3600" dirty="0">
                <a:solidFill>
                  <a:schemeClr val="bg1"/>
                </a:solidFill>
                <a:latin typeface="Calibri" panose="020F0502020204030204" pitchFamily="34" charset="0"/>
                <a:cs typeface="Calibri" panose="020F0502020204030204" pitchFamily="34" charset="0"/>
              </a:rPr>
              <a:t> Before It’s</a:t>
            </a:r>
            <a:br>
              <a:rPr lang="en-US" sz="3600" dirty="0">
                <a:solidFill>
                  <a:schemeClr val="bg1"/>
                </a:solidFill>
                <a:latin typeface="Calibri" panose="020F0502020204030204" pitchFamily="34" charset="0"/>
                <a:cs typeface="Calibri" panose="020F0502020204030204" pitchFamily="34" charset="0"/>
              </a:rPr>
            </a:br>
            <a:r>
              <a:rPr lang="en-US" sz="3600" dirty="0">
                <a:solidFill>
                  <a:schemeClr val="bg1"/>
                </a:solidFill>
                <a:latin typeface="Calibri" panose="020F0502020204030204" pitchFamily="34" charset="0"/>
                <a:cs typeface="Calibri" panose="020F0502020204030204" pitchFamily="34" charset="0"/>
              </a:rPr>
              <a:t> Too Late.</a:t>
            </a:r>
          </a:p>
        </p:txBody>
      </p:sp>
      <p:sp>
        <p:nvSpPr>
          <p:cNvPr id="8" name="Rounded Rectangle 7">
            <a:extLst>
              <a:ext uri="{FF2B5EF4-FFF2-40B4-BE49-F238E27FC236}">
                <a16:creationId xmlns:a16="http://schemas.microsoft.com/office/drawing/2014/main" id="{281274DE-84FD-B363-E906-14470A3E6788}"/>
              </a:ext>
            </a:extLst>
          </p:cNvPr>
          <p:cNvSpPr/>
          <p:nvPr/>
        </p:nvSpPr>
        <p:spPr>
          <a:xfrm>
            <a:off x="5072303" y="1177299"/>
            <a:ext cx="3451586" cy="434520"/>
          </a:xfrm>
          <a:prstGeom prst="roundRect">
            <a:avLst>
              <a:gd name="adj" fmla="val 50000"/>
            </a:avLst>
          </a:prstGeom>
          <a:noFill/>
          <a:ln w="22225">
            <a:gradFill flip="none" rotWithShape="1">
              <a:gsLst>
                <a:gs pos="0">
                  <a:schemeClr val="accent1">
                    <a:lumMod val="60000"/>
                    <a:lumOff val="40000"/>
                  </a:schemeClr>
                </a:gs>
                <a:gs pos="33000">
                  <a:schemeClr val="accent1">
                    <a:lumMod val="40000"/>
                    <a:lumOff val="60000"/>
                  </a:schemeClr>
                </a:gs>
                <a:gs pos="92000">
                  <a:schemeClr val="accent4"/>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libri Light" panose="020F0302020204030204" pitchFamily="34" charset="0"/>
                <a:cs typeface="Calibri Light" panose="020F0302020204030204" pitchFamily="34" charset="0"/>
              </a:rPr>
              <a:t>BETTER DECISIONS</a:t>
            </a:r>
          </a:p>
        </p:txBody>
      </p:sp>
      <p:pic>
        <p:nvPicPr>
          <p:cNvPr id="3" name="Picture 2" descr="A painting of a person and a child in fire&#10;&#10;Description automatically generated">
            <a:extLst>
              <a:ext uri="{FF2B5EF4-FFF2-40B4-BE49-F238E27FC236}">
                <a16:creationId xmlns:a16="http://schemas.microsoft.com/office/drawing/2014/main" id="{C7201777-F780-CB71-A72C-B970D01A506D}"/>
              </a:ext>
            </a:extLst>
          </p:cNvPr>
          <p:cNvPicPr>
            <a:picLocks noChangeAspect="1"/>
          </p:cNvPicPr>
          <p:nvPr/>
        </p:nvPicPr>
        <p:blipFill>
          <a:blip r:embed="rId3"/>
          <a:stretch>
            <a:fillRect/>
          </a:stretch>
        </p:blipFill>
        <p:spPr>
          <a:xfrm>
            <a:off x="0" y="0"/>
            <a:ext cx="4397256" cy="5715000"/>
          </a:xfrm>
          <a:prstGeom prst="rect">
            <a:avLst/>
          </a:prstGeom>
        </p:spPr>
      </p:pic>
    </p:spTree>
    <p:extLst>
      <p:ext uri="{BB962C8B-B14F-4D97-AF65-F5344CB8AC3E}">
        <p14:creationId xmlns:p14="http://schemas.microsoft.com/office/powerpoint/2010/main" val="12041851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F646E3B-7307-B469-3030-8CA0AE2022BC}"/>
              </a:ext>
            </a:extLst>
          </p:cNvPr>
          <p:cNvSpPr txBox="1"/>
          <p:nvPr/>
        </p:nvSpPr>
        <p:spPr>
          <a:xfrm>
            <a:off x="956441" y="1994973"/>
            <a:ext cx="7231117" cy="1200329"/>
          </a:xfrm>
          <a:prstGeom prst="rect">
            <a:avLst/>
          </a:prstGeom>
          <a:noFill/>
        </p:spPr>
        <p:txBody>
          <a:bodyPr wrap="square" rtlCol="0">
            <a:spAutoFit/>
          </a:bodyPr>
          <a:lstStyle/>
          <a:p>
            <a:pPr algn="ctr"/>
            <a:r>
              <a:rPr lang="en-US" sz="3600" dirty="0">
                <a:solidFill>
                  <a:schemeClr val="bg1"/>
                </a:solidFill>
                <a:latin typeface="Calibri" panose="020F0502020204030204" pitchFamily="34" charset="0"/>
                <a:cs typeface="Calibri" panose="020F0502020204030204" pitchFamily="34" charset="0"/>
              </a:rPr>
              <a:t>Jesus Wants Me To Use</a:t>
            </a:r>
            <a:br>
              <a:rPr lang="en-US" sz="3600" dirty="0">
                <a:solidFill>
                  <a:schemeClr val="bg1"/>
                </a:solidFill>
                <a:latin typeface="Calibri" panose="020F0502020204030204" pitchFamily="34" charset="0"/>
                <a:cs typeface="Calibri" panose="020F0502020204030204" pitchFamily="34" charset="0"/>
              </a:rPr>
            </a:br>
            <a:r>
              <a:rPr lang="en-US" sz="3600" dirty="0">
                <a:solidFill>
                  <a:schemeClr val="bg1"/>
                </a:solidFill>
                <a:latin typeface="Calibri" panose="020F0502020204030204" pitchFamily="34" charset="0"/>
                <a:cs typeface="Calibri" panose="020F0502020204030204" pitchFamily="34" charset="0"/>
              </a:rPr>
              <a:t> </a:t>
            </a:r>
            <a:r>
              <a:rPr lang="en-US" sz="3600" i="1" dirty="0">
                <a:solidFill>
                  <a:schemeClr val="accent4">
                    <a:lumMod val="60000"/>
                    <a:lumOff val="40000"/>
                  </a:schemeClr>
                </a:solidFill>
                <a:latin typeface="Calibri" panose="020F0502020204030204" pitchFamily="34" charset="0"/>
                <a:cs typeface="Calibri" panose="020F0502020204030204" pitchFamily="34" charset="0"/>
              </a:rPr>
              <a:t>The Power </a:t>
            </a:r>
            <a:r>
              <a:rPr lang="en-US" sz="3600" dirty="0">
                <a:solidFill>
                  <a:schemeClr val="bg1"/>
                </a:solidFill>
                <a:latin typeface="Calibri" panose="020F0502020204030204" pitchFamily="34" charset="0"/>
                <a:cs typeface="Calibri" panose="020F0502020204030204" pitchFamily="34" charset="0"/>
              </a:rPr>
              <a:t>of My Example.</a:t>
            </a:r>
          </a:p>
        </p:txBody>
      </p:sp>
      <p:sp>
        <p:nvSpPr>
          <p:cNvPr id="8" name="Rounded Rectangle 7">
            <a:extLst>
              <a:ext uri="{FF2B5EF4-FFF2-40B4-BE49-F238E27FC236}">
                <a16:creationId xmlns:a16="http://schemas.microsoft.com/office/drawing/2014/main" id="{281274DE-84FD-B363-E906-14470A3E6788}"/>
              </a:ext>
            </a:extLst>
          </p:cNvPr>
          <p:cNvSpPr/>
          <p:nvPr/>
        </p:nvSpPr>
        <p:spPr>
          <a:xfrm>
            <a:off x="2846207" y="1177299"/>
            <a:ext cx="3451586" cy="434520"/>
          </a:xfrm>
          <a:prstGeom prst="roundRect">
            <a:avLst>
              <a:gd name="adj" fmla="val 50000"/>
            </a:avLst>
          </a:prstGeom>
          <a:noFill/>
          <a:ln w="22225">
            <a:gradFill flip="none" rotWithShape="1">
              <a:gsLst>
                <a:gs pos="0">
                  <a:schemeClr val="accent1">
                    <a:lumMod val="60000"/>
                    <a:lumOff val="40000"/>
                  </a:schemeClr>
                </a:gs>
                <a:gs pos="33000">
                  <a:schemeClr val="accent1">
                    <a:lumMod val="40000"/>
                    <a:lumOff val="60000"/>
                  </a:schemeClr>
                </a:gs>
                <a:gs pos="92000">
                  <a:schemeClr val="accent4"/>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libri Light" panose="020F0302020204030204" pitchFamily="34" charset="0"/>
                <a:cs typeface="Calibri Light" panose="020F0302020204030204" pitchFamily="34" charset="0"/>
              </a:rPr>
              <a:t>BETTER DECISIONS</a:t>
            </a:r>
          </a:p>
        </p:txBody>
      </p:sp>
      <p:sp>
        <p:nvSpPr>
          <p:cNvPr id="11" name="TextBox 10">
            <a:extLst>
              <a:ext uri="{FF2B5EF4-FFF2-40B4-BE49-F238E27FC236}">
                <a16:creationId xmlns:a16="http://schemas.microsoft.com/office/drawing/2014/main" id="{62485684-5B49-7E5F-6D9E-896F06F0B597}"/>
              </a:ext>
            </a:extLst>
          </p:cNvPr>
          <p:cNvSpPr txBox="1"/>
          <p:nvPr/>
        </p:nvSpPr>
        <p:spPr>
          <a:xfrm>
            <a:off x="1414753" y="3409506"/>
            <a:ext cx="6314492" cy="769441"/>
          </a:xfrm>
          <a:prstGeom prst="rect">
            <a:avLst/>
          </a:prstGeom>
          <a:noFill/>
        </p:spPr>
        <p:txBody>
          <a:bodyPr wrap="square" rtlCol="0">
            <a:spAutoFit/>
          </a:bodyPr>
          <a:lstStyle/>
          <a:p>
            <a:pPr algn="ctr"/>
            <a:r>
              <a:rPr lang="en-US" sz="2200" i="1" dirty="0">
                <a:solidFill>
                  <a:schemeClr val="bg1"/>
                </a:solidFill>
                <a:latin typeface="Calibri" panose="020F0502020204030204" pitchFamily="34" charset="0"/>
                <a:cs typeface="Calibri" panose="020F0502020204030204" pitchFamily="34" charset="0"/>
              </a:rPr>
              <a:t>“I beg you father that you send him to my father’s house for I have five brothers” Luke 16:27-28</a:t>
            </a:r>
          </a:p>
        </p:txBody>
      </p:sp>
      <p:sp>
        <p:nvSpPr>
          <p:cNvPr id="3" name="Rounded Rectangle 2">
            <a:extLst>
              <a:ext uri="{FF2B5EF4-FFF2-40B4-BE49-F238E27FC236}">
                <a16:creationId xmlns:a16="http://schemas.microsoft.com/office/drawing/2014/main" id="{FC3E3B05-27E2-DFEA-CEF6-F1DAF7EFE8D6}"/>
              </a:ext>
            </a:extLst>
          </p:cNvPr>
          <p:cNvSpPr/>
          <p:nvPr/>
        </p:nvSpPr>
        <p:spPr>
          <a:xfrm>
            <a:off x="601715" y="4537701"/>
            <a:ext cx="7940568" cy="496754"/>
          </a:xfrm>
          <a:prstGeom prst="roundRect">
            <a:avLst>
              <a:gd name="adj" fmla="val 50000"/>
            </a:avLst>
          </a:prstGeom>
          <a:solidFill>
            <a:schemeClr val="tx1">
              <a:lumMod val="95000"/>
              <a:lumOff val="5000"/>
              <a:alpha val="45371"/>
            </a:schemeClr>
          </a:solidFill>
          <a:ln w="22225">
            <a:gradFill flip="none" rotWithShape="1">
              <a:gsLst>
                <a:gs pos="0">
                  <a:schemeClr val="accent1">
                    <a:lumMod val="60000"/>
                    <a:lumOff val="40000"/>
                  </a:schemeClr>
                </a:gs>
                <a:gs pos="33000">
                  <a:schemeClr val="accent1">
                    <a:lumMod val="40000"/>
                    <a:lumOff val="60000"/>
                  </a:schemeClr>
                </a:gs>
                <a:gs pos="92000">
                  <a:schemeClr val="accent1">
                    <a:lumMod val="20000"/>
                    <a:lumOff val="80000"/>
                  </a:schemeClr>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accent4">
                    <a:lumMod val="40000"/>
                    <a:lumOff val="60000"/>
                  </a:schemeClr>
                </a:solidFill>
                <a:latin typeface="Calibri Light" panose="020F0302020204030204" pitchFamily="34" charset="0"/>
                <a:cs typeface="Calibri Light" panose="020F0302020204030204" pitchFamily="34" charset="0"/>
              </a:rPr>
              <a:t>Where is my influence leading the people I love the most?</a:t>
            </a:r>
          </a:p>
        </p:txBody>
      </p:sp>
    </p:spTree>
    <p:extLst>
      <p:ext uri="{BB962C8B-B14F-4D97-AF65-F5344CB8AC3E}">
        <p14:creationId xmlns:p14="http://schemas.microsoft.com/office/powerpoint/2010/main" val="33676118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1260</TotalTime>
  <Words>864</Words>
  <Application>Microsoft Macintosh PowerPoint</Application>
  <PresentationFormat>On-screen Show (16:10)</PresentationFormat>
  <Paragraphs>113</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Aptos</vt:lpstr>
      <vt:lpstr>Aptos Display</vt:lpstr>
      <vt:lpstr>Arial</vt:lpstr>
      <vt:lpstr>Calibri</vt:lpstr>
      <vt:lpstr>Calibri Light</vt:lpstr>
      <vt:lpstr>Google Sans</vt:lpstr>
      <vt:lpstr>Helvetica</vt:lpstr>
      <vt:lpstr>Times New Roman</vt:lpstr>
      <vt:lpstr>Office Theme</vt:lpstr>
      <vt:lpstr>Better Decisions</vt:lpstr>
      <vt:lpstr>Essential Observations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Better Decisions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Decisions &amp; Direction</dc:title>
  <dc:creator>Phillip Shumake</dc:creator>
  <cp:lastModifiedBy>Phillip Shumake</cp:lastModifiedBy>
  <cp:revision>53</cp:revision>
  <dcterms:created xsi:type="dcterms:W3CDTF">2024-01-02T20:40:36Z</dcterms:created>
  <dcterms:modified xsi:type="dcterms:W3CDTF">2024-01-06T17:16:38Z</dcterms:modified>
</cp:coreProperties>
</file>