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8" r:id="rId2"/>
    <p:sldId id="267" r:id="rId3"/>
    <p:sldId id="268" r:id="rId4"/>
    <p:sldId id="266" r:id="rId5"/>
    <p:sldId id="269" r:id="rId6"/>
    <p:sldId id="270" r:id="rId7"/>
    <p:sldId id="277" r:id="rId8"/>
    <p:sldId id="271" r:id="rId9"/>
    <p:sldId id="276" r:id="rId10"/>
    <p:sldId id="279" r:id="rId11"/>
    <p:sldId id="273" r:id="rId12"/>
    <p:sldId id="278" r:id="rId13"/>
    <p:sldId id="275" r:id="rId1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6327"/>
  </p:normalViewPr>
  <p:slideViewPr>
    <p:cSldViewPr snapToGrid="0">
      <p:cViewPr varScale="1">
        <p:scale>
          <a:sx n="80" d="100"/>
          <a:sy n="80" d="100"/>
        </p:scale>
        <p:origin x="64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EE610-8D9C-FB4D-81B2-5A98DA65286C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26B16-9806-334E-92E2-4334BF380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1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4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5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9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ctrTitle"/>
          </p:nvPr>
        </p:nvSpPr>
        <p:spPr>
          <a:xfrm>
            <a:off x="3134250" y="4309320"/>
            <a:ext cx="2875500" cy="6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800">
                <a:latin typeface="Livvic"/>
                <a:ea typeface="Livvic"/>
                <a:cs typeface="Livvic"/>
                <a:sym typeface="Livvi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Livvic"/>
              <a:buNone/>
              <a:defRPr sz="1400">
                <a:solidFill>
                  <a:schemeClr val="accent3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ubTitle" idx="1"/>
          </p:nvPr>
        </p:nvSpPr>
        <p:spPr>
          <a:xfrm>
            <a:off x="1754500" y="778778"/>
            <a:ext cx="5634900" cy="21726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latin typeface="Redressed"/>
                <a:ea typeface="Redressed"/>
                <a:cs typeface="Redressed"/>
                <a:sym typeface="Redres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5245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3">
  <p:cSld name="Title and three columns 3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2"/>
          <p:cNvSpPr txBox="1">
            <a:spLocks noGrp="1"/>
          </p:cNvSpPr>
          <p:nvPr>
            <p:ph type="ctrTitle"/>
          </p:nvPr>
        </p:nvSpPr>
        <p:spPr>
          <a:xfrm>
            <a:off x="1637060" y="1831889"/>
            <a:ext cx="1671000" cy="4506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9pPr>
          </a:lstStyle>
          <a:p>
            <a:endParaRPr/>
          </a:p>
        </p:txBody>
      </p:sp>
      <p:sp>
        <p:nvSpPr>
          <p:cNvPr id="149" name="Google Shape;149;p32"/>
          <p:cNvSpPr txBox="1">
            <a:spLocks noGrp="1"/>
          </p:cNvSpPr>
          <p:nvPr>
            <p:ph type="subTitle" idx="1"/>
          </p:nvPr>
        </p:nvSpPr>
        <p:spPr>
          <a:xfrm>
            <a:off x="1621010" y="2282611"/>
            <a:ext cx="1703100" cy="1072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  <p:sp>
        <p:nvSpPr>
          <p:cNvPr id="150" name="Google Shape;150;p32"/>
          <p:cNvSpPr txBox="1">
            <a:spLocks noGrp="1"/>
          </p:cNvSpPr>
          <p:nvPr>
            <p:ph type="ctrTitle" idx="2"/>
          </p:nvPr>
        </p:nvSpPr>
        <p:spPr>
          <a:xfrm>
            <a:off x="1935550" y="399389"/>
            <a:ext cx="5273100" cy="1076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1" name="Google Shape;151;p32"/>
          <p:cNvSpPr txBox="1">
            <a:spLocks noGrp="1"/>
          </p:cNvSpPr>
          <p:nvPr>
            <p:ph type="ctrTitle" idx="3"/>
          </p:nvPr>
        </p:nvSpPr>
        <p:spPr>
          <a:xfrm>
            <a:off x="3736500" y="3288764"/>
            <a:ext cx="1671000" cy="4506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9pPr>
          </a:lstStyle>
          <a:p>
            <a:endParaRPr/>
          </a:p>
        </p:txBody>
      </p:sp>
      <p:sp>
        <p:nvSpPr>
          <p:cNvPr id="152" name="Google Shape;152;p32"/>
          <p:cNvSpPr txBox="1">
            <a:spLocks noGrp="1"/>
          </p:cNvSpPr>
          <p:nvPr>
            <p:ph type="subTitle" idx="4"/>
          </p:nvPr>
        </p:nvSpPr>
        <p:spPr>
          <a:xfrm>
            <a:off x="3720450" y="3739487"/>
            <a:ext cx="1703100" cy="1072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  <p:sp>
        <p:nvSpPr>
          <p:cNvPr id="153" name="Google Shape;153;p32"/>
          <p:cNvSpPr txBox="1">
            <a:spLocks noGrp="1"/>
          </p:cNvSpPr>
          <p:nvPr>
            <p:ph type="ctrTitle" idx="5"/>
          </p:nvPr>
        </p:nvSpPr>
        <p:spPr>
          <a:xfrm>
            <a:off x="5834740" y="1831917"/>
            <a:ext cx="1673400" cy="4506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0"/>
            </a:lvl9pPr>
          </a:lstStyle>
          <a:p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subTitle" idx="6"/>
          </p:nvPr>
        </p:nvSpPr>
        <p:spPr>
          <a:xfrm>
            <a:off x="5819888" y="2282598"/>
            <a:ext cx="1703100" cy="1072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032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0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9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2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7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4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934B-489E-5B4B-B3FB-D0D004F015B9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12264-3063-A743-B2F3-B814B6C91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82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41BB7D-6337-F6E4-A162-886EFE96A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267" y="1086370"/>
            <a:ext cx="8349466" cy="362611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Efesios 6:11 </a:t>
            </a:r>
            <a:r>
              <a:rPr lang="es-ES" sz="3200" dirty="0"/>
              <a:t>Revístanse con toda la armadura de Dios para que puedan estar firmes contra las insidias del diablo. </a:t>
            </a:r>
            <a:r>
              <a:rPr lang="es-ES" sz="3200" dirty="0" smtClean="0"/>
              <a:t>12</a:t>
            </a:r>
            <a:r>
              <a:rPr lang="es-ES" sz="3200" dirty="0"/>
              <a:t>  Porque nuestra lucha no es contra sangre y carne, sino contra principados, contra potestades, contra los poderes de este mundo de tinieblas, contra las fuerzas espirituales de maldad en las regiones celestes. 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0078A8D-3D1D-54E3-D6A2-3459DFFAEDB1}"/>
              </a:ext>
            </a:extLst>
          </p:cNvPr>
          <p:cNvSpPr txBox="1"/>
          <p:nvPr/>
        </p:nvSpPr>
        <p:spPr>
          <a:xfrm>
            <a:off x="3255264" y="62242"/>
            <a:ext cx="2633472" cy="102412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</a:t>
            </a:r>
            <a:r>
              <a:rPr lang="es-ES" sz="2400" dirty="0" smtClean="0">
                <a:solidFill>
                  <a:prstClr val="white"/>
                </a:solidFill>
                <a:latin typeface="Calibri" panose="020F0502020204030204"/>
              </a:rPr>
              <a:t>á librando una batalla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9523562-DFF1-ADBA-0D19-1C702EE1E5E8}"/>
              </a:ext>
            </a:extLst>
          </p:cNvPr>
          <p:cNvSpPr txBox="1"/>
          <p:nvPr/>
        </p:nvSpPr>
        <p:spPr>
          <a:xfrm>
            <a:off x="3248406" y="4593207"/>
            <a:ext cx="2633472" cy="102412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Dios cree que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tú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puedes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ganar esta batalla.</a:t>
            </a:r>
          </a:p>
        </p:txBody>
      </p:sp>
    </p:spTree>
    <p:extLst>
      <p:ext uri="{BB962C8B-B14F-4D97-AF65-F5344CB8AC3E}">
        <p14:creationId xmlns:p14="http://schemas.microsoft.com/office/powerpoint/2010/main" val="102935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5723FF-68BB-962C-0B20-8E2926B35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586" y="571568"/>
            <a:ext cx="7464828" cy="4571864"/>
          </a:xfrm>
          <a:ln w="317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2400" dirty="0" smtClean="0"/>
              <a:t>Hechos 1:13  Cuando </a:t>
            </a:r>
            <a:r>
              <a:rPr lang="es-ES" sz="2400" dirty="0"/>
              <a:t>hubieron entrado en la ciudad, subieron al aposento alto donde estaban hospedados, Pedro, Juan, Jacobo y Andrés, Felipe y Tomás, Bartolomé y Mateo, Jacobo hijo de Alfeo, Simón el Zelote y Judas, hijo de Jacobo. </a:t>
            </a:r>
            <a:r>
              <a:rPr lang="es-ES" sz="2400" dirty="0" smtClean="0"/>
              <a:t>14</a:t>
            </a:r>
            <a:r>
              <a:rPr lang="es-ES" sz="2400" dirty="0"/>
              <a:t>  Todos estos estaban unánimes, entregados de continuo a la oración junto con las mujeres, y con María la madre de Jesús, y con Sus hermanos. </a:t>
            </a:r>
            <a:r>
              <a:rPr lang="es-ES" sz="2400" dirty="0" smtClean="0"/>
              <a:t>15</a:t>
            </a:r>
            <a:r>
              <a:rPr lang="es-ES" sz="2400" dirty="0"/>
              <a:t>  Por este tiempo, un grupo como de ciento veinte personas estaba reunido allí, y Pedro se puso de pie en medio de los hermanos, y dijo: </a:t>
            </a:r>
            <a:r>
              <a:rPr lang="es-ES" sz="2400" dirty="0" smtClean="0"/>
              <a:t>16</a:t>
            </a:r>
            <a:r>
              <a:rPr lang="es-ES" sz="2400" dirty="0"/>
              <a:t>  «Hermanos, tenía que cumplirse la Escritura en que por boca de David el Espíritu Santo predijo acerca de </a:t>
            </a:r>
            <a:r>
              <a:rPr lang="es-ES" sz="2400" b="1" u="sng" dirty="0"/>
              <a:t>Judas, el que se hizo guía de los que prendieron a Jesús</a:t>
            </a:r>
            <a:r>
              <a:rPr lang="es-ES" sz="2400" dirty="0"/>
              <a:t>. </a:t>
            </a:r>
            <a:r>
              <a:rPr lang="es-ES" sz="2400" dirty="0" smtClean="0"/>
              <a:t>17</a:t>
            </a:r>
            <a:r>
              <a:rPr lang="es-ES" sz="2400" dirty="0"/>
              <a:t>  »Porque Judas era contado entre nosotros y recibió parte en este ministerio».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99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05D3F4-99B2-34AE-0D01-7E827E1F7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016"/>
            <a:ext cx="7886700" cy="1104636"/>
          </a:xfr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4000">
                  <a:schemeClr val="accent1">
                    <a:lumMod val="20000"/>
                    <a:lumOff val="80000"/>
                  </a:schemeClr>
                </a:gs>
                <a:gs pos="7300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</a:ln>
        </p:spPr>
        <p:txBody>
          <a:bodyPr/>
          <a:lstStyle/>
          <a:p>
            <a:pPr algn="ctr" rtl="0"/>
            <a:r>
              <a:rPr lang="en-US" dirty="0"/>
              <a:t>De apóstol a traidor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1884113-1731-B20A-68F8-416E2CF77815}"/>
              </a:ext>
            </a:extLst>
          </p:cNvPr>
          <p:cNvSpPr txBox="1"/>
          <p:nvPr/>
        </p:nvSpPr>
        <p:spPr>
          <a:xfrm>
            <a:off x="135117" y="1584882"/>
            <a:ext cx="2724346" cy="1582525"/>
          </a:xfrm>
          <a:prstGeom prst="rect">
            <a:avLst/>
          </a:prstGeom>
          <a:noFill/>
          <a:ln w="34925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500" dirty="0" smtClean="0"/>
              <a:t>No </a:t>
            </a:r>
            <a:r>
              <a:rPr lang="en-US" sz="2500" dirty="0" err="1" smtClean="0"/>
              <a:t>hizo</a:t>
            </a:r>
            <a:r>
              <a:rPr lang="en-US" sz="2500" dirty="0" smtClean="0"/>
              <a:t> </a:t>
            </a:r>
            <a:r>
              <a:rPr lang="en-US" sz="2500" dirty="0" err="1" smtClean="0"/>
              <a:t>caso</a:t>
            </a:r>
            <a:r>
              <a:rPr lang="en-US" sz="2500" dirty="0" smtClean="0"/>
              <a:t> a </a:t>
            </a:r>
            <a:r>
              <a:rPr lang="en-US" sz="2500" dirty="0"/>
              <a:t>las advertencias que Jesús le dio.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C0A560F-BA16-AC8F-E30A-35EBB2FA749F}"/>
              </a:ext>
            </a:extLst>
          </p:cNvPr>
          <p:cNvSpPr txBox="1"/>
          <p:nvPr/>
        </p:nvSpPr>
        <p:spPr>
          <a:xfrm>
            <a:off x="3151442" y="1584880"/>
            <a:ext cx="2841116" cy="1582525"/>
          </a:xfrm>
          <a:prstGeom prst="rect">
            <a:avLst/>
          </a:prstGeom>
          <a:noFill/>
          <a:ln w="3492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500" dirty="0"/>
              <a:t>La proximidad y </a:t>
            </a:r>
            <a:r>
              <a:rPr lang="en-US" sz="2500" dirty="0" err="1" smtClean="0"/>
              <a:t>los</a:t>
            </a:r>
            <a:r>
              <a:rPr lang="en-US" sz="2500" dirty="0" smtClean="0"/>
              <a:t> </a:t>
            </a:r>
            <a:r>
              <a:rPr lang="en-US" sz="2500" dirty="0" err="1" smtClean="0"/>
              <a:t>actos</a:t>
            </a:r>
            <a:r>
              <a:rPr lang="en-US" sz="2500" dirty="0" smtClean="0"/>
              <a:t> </a:t>
            </a:r>
            <a:r>
              <a:rPr lang="en-US" sz="2500" dirty="0" err="1" smtClean="0"/>
              <a:t>públicos</a:t>
            </a:r>
            <a:r>
              <a:rPr lang="en-US" sz="2500" dirty="0" smtClean="0"/>
              <a:t> </a:t>
            </a:r>
            <a:r>
              <a:rPr lang="en-US" sz="2500" dirty="0"/>
              <a:t>no reemplazan la verdadera devoción.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D5D43B6-1BCA-6ED5-CBD6-CAEE07062F35}"/>
              </a:ext>
            </a:extLst>
          </p:cNvPr>
          <p:cNvSpPr txBox="1"/>
          <p:nvPr/>
        </p:nvSpPr>
        <p:spPr>
          <a:xfrm>
            <a:off x="6284537" y="1584880"/>
            <a:ext cx="2724346" cy="1582525"/>
          </a:xfrm>
          <a:prstGeom prst="rect">
            <a:avLst/>
          </a:prstGeom>
          <a:noFill/>
          <a:ln w="3492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500" dirty="0"/>
              <a:t>La hipocresía se puede ocultar a las personas, pero nunca a Dios.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949DA70-7092-A3FE-8B7E-3FF7840DD863}"/>
              </a:ext>
            </a:extLst>
          </p:cNvPr>
          <p:cNvSpPr txBox="1"/>
          <p:nvPr/>
        </p:nvSpPr>
        <p:spPr>
          <a:xfrm>
            <a:off x="1497290" y="3832792"/>
            <a:ext cx="2724346" cy="1582525"/>
          </a:xfrm>
          <a:prstGeom prst="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500" dirty="0"/>
              <a:t>El pecado secreto te animará a </a:t>
            </a:r>
            <a:r>
              <a:rPr lang="en-US" sz="2500" dirty="0" err="1" smtClean="0"/>
              <a:t>suponer</a:t>
            </a:r>
            <a:r>
              <a:rPr lang="en-US" sz="2500" dirty="0" smtClean="0"/>
              <a:t> que </a:t>
            </a:r>
            <a:r>
              <a:rPr lang="en-US" sz="2500" dirty="0"/>
              <a:t>no hay consecuencias.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2D26490-9F13-0FB6-B5F6-FAE56578E1B5}"/>
              </a:ext>
            </a:extLst>
          </p:cNvPr>
          <p:cNvSpPr txBox="1"/>
          <p:nvPr/>
        </p:nvSpPr>
        <p:spPr>
          <a:xfrm>
            <a:off x="4922364" y="3826120"/>
            <a:ext cx="2724346" cy="1582525"/>
          </a:xfrm>
          <a:prstGeom prst="rect">
            <a:avLst/>
          </a:prstGeom>
          <a:noFill/>
          <a:ln w="3492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500" dirty="0"/>
              <a:t>El pecado te hace </a:t>
            </a:r>
            <a:r>
              <a:rPr lang="en-US" sz="2500" dirty="0" err="1"/>
              <a:t>pensar</a:t>
            </a:r>
            <a:r>
              <a:rPr lang="en-US" sz="2500" dirty="0"/>
              <a:t> </a:t>
            </a:r>
            <a:r>
              <a:rPr lang="en-US" sz="2500" dirty="0" smtClean="0"/>
              <a:t>a </a:t>
            </a:r>
            <a:r>
              <a:rPr lang="en-US" sz="2500" dirty="0" err="1" smtClean="0"/>
              <a:t>corto</a:t>
            </a:r>
            <a:r>
              <a:rPr lang="en-US" sz="2500" dirty="0" smtClean="0"/>
              <a:t> </a:t>
            </a:r>
            <a:r>
              <a:rPr lang="en-US" sz="2500" dirty="0" err="1" smtClean="0"/>
              <a:t>plazo</a:t>
            </a:r>
            <a:r>
              <a:rPr lang="en-US" sz="2500" dirty="0" smtClean="0"/>
              <a:t> </a:t>
            </a:r>
            <a:r>
              <a:rPr lang="en-US" sz="2500" dirty="0" err="1" smtClean="0"/>
              <a:t>acerca</a:t>
            </a:r>
            <a:r>
              <a:rPr lang="en-US" sz="2500" dirty="0" smtClean="0"/>
              <a:t> </a:t>
            </a:r>
            <a:r>
              <a:rPr lang="en-US" sz="2500" dirty="0"/>
              <a:t>de tus acciones.</a:t>
            </a:r>
          </a:p>
        </p:txBody>
      </p:sp>
    </p:spTree>
    <p:extLst>
      <p:ext uri="{BB962C8B-B14F-4D97-AF65-F5344CB8AC3E}">
        <p14:creationId xmlns:p14="http://schemas.microsoft.com/office/powerpoint/2010/main" val="15901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tree in a field  Description automatically generated">
            <a:extLst>
              <a:ext uri="{FF2B5EF4-FFF2-40B4-BE49-F238E27FC236}">
                <a16:creationId xmlns="" xmlns:a16="http://schemas.microsoft.com/office/drawing/2014/main" id="{A1AB2895-D167-D8F0-17A6-8FCA3F01916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A735E4-EDDB-BDA3-6349-464D62907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628"/>
            <a:ext cx="7886700" cy="1104636"/>
          </a:xfrm>
          <a:ln w="31750">
            <a:gradFill flip="none" rotWithShape="1">
              <a:gsLst>
                <a:gs pos="0">
                  <a:srgbClr val="FF0000"/>
                </a:gs>
                <a:gs pos="35000">
                  <a:schemeClr val="accent3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5400000" scaled="1"/>
              <a:tileRect/>
            </a:gradFill>
          </a:ln>
        </p:spPr>
        <p:txBody>
          <a:bodyPr/>
          <a:lstStyle/>
          <a:p>
            <a:pPr algn="ctr" rtl="0"/>
            <a:r>
              <a:rPr lang="en-US" dirty="0"/>
              <a:t>Los traidores no sólo traicionan a Dios,</a:t>
            </a:r>
            <a:br>
              <a:rPr lang="en-US" dirty="0"/>
            </a:br>
            <a:r>
              <a:rPr lang="en-US" dirty="0"/>
              <a:t>se traicionan a si mismos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EABA6B-CF87-90B6-DC41-F3E502F0F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691"/>
            <a:ext cx="7886700" cy="443517"/>
          </a:xfrm>
        </p:spPr>
        <p:txBody>
          <a:bodyPr>
            <a:normAutofit lnSpcReduction="10000"/>
          </a:bodyPr>
          <a:lstStyle/>
          <a:p>
            <a:pPr marL="0" indent="0" algn="ctr" rtl="0">
              <a:buNone/>
            </a:pPr>
            <a:r>
              <a:rPr lang="en-US" sz="2800" dirty="0"/>
              <a:t>Mateo 27:1-6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7D80545-4B62-E016-6087-198A0208BEED}"/>
              </a:ext>
            </a:extLst>
          </p:cNvPr>
          <p:cNvSpPr txBox="1"/>
          <p:nvPr/>
        </p:nvSpPr>
        <p:spPr>
          <a:xfrm>
            <a:off x="177671" y="2630238"/>
            <a:ext cx="2856562" cy="2122984"/>
          </a:xfrm>
          <a:prstGeom prst="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500" dirty="0"/>
              <a:t>El precio recibido por traicionar a Jesús no valió nada a largo plazo.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DF2CC51-FFE5-DC0A-BB96-91F45EAB381E}"/>
              </a:ext>
            </a:extLst>
          </p:cNvPr>
          <p:cNvSpPr txBox="1"/>
          <p:nvPr/>
        </p:nvSpPr>
        <p:spPr>
          <a:xfrm>
            <a:off x="3126691" y="2630238"/>
            <a:ext cx="2856562" cy="2122984"/>
          </a:xfrm>
          <a:prstGeom prst="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500" dirty="0"/>
              <a:t>La gente con la que Judas traicionó a </a:t>
            </a:r>
            <a:r>
              <a:rPr lang="en-US" sz="2500" dirty="0" err="1"/>
              <a:t>Jesús</a:t>
            </a:r>
            <a:r>
              <a:rPr lang="en-US" sz="2500" dirty="0"/>
              <a:t> </a:t>
            </a:r>
            <a:r>
              <a:rPr lang="en-US" sz="2500" dirty="0" err="1" smtClean="0"/>
              <a:t>terminaron</a:t>
            </a:r>
            <a:r>
              <a:rPr lang="en-US" sz="2500" dirty="0" smtClean="0"/>
              <a:t> </a:t>
            </a:r>
            <a:r>
              <a:rPr lang="en-US" sz="2500" dirty="0" err="1" smtClean="0"/>
              <a:t>traicionándole</a:t>
            </a:r>
            <a:r>
              <a:rPr lang="en-US" sz="2500" dirty="0" smtClean="0"/>
              <a:t> a </a:t>
            </a:r>
            <a:r>
              <a:rPr lang="en-US" sz="2500" dirty="0" err="1" smtClean="0"/>
              <a:t>él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8F66FC0-51B8-1213-2F88-5D1A0E07DFA2}"/>
              </a:ext>
            </a:extLst>
          </p:cNvPr>
          <p:cNvSpPr txBox="1"/>
          <p:nvPr/>
        </p:nvSpPr>
        <p:spPr>
          <a:xfrm>
            <a:off x="6075711" y="2630238"/>
            <a:ext cx="2856562" cy="2122984"/>
          </a:xfrm>
          <a:prstGeom prst="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rtl="0"/>
            <a:r>
              <a:rPr lang="en-US" sz="2500" dirty="0"/>
              <a:t>En lugar de riquezas y estima, Judas fue recordado como un </a:t>
            </a:r>
            <a:r>
              <a:rPr lang="en-US" sz="2500" dirty="0" err="1" smtClean="0"/>
              <a:t>traidor</a:t>
            </a:r>
            <a:r>
              <a:rPr lang="en-US" sz="2500" dirty="0" smtClean="0"/>
              <a:t> </a:t>
            </a:r>
            <a:r>
              <a:rPr lang="en-US" sz="2500" dirty="0" err="1" smtClean="0"/>
              <a:t>cuyo</a:t>
            </a:r>
            <a:r>
              <a:rPr lang="en-US" sz="2500" dirty="0" smtClean="0"/>
              <a:t> fin </a:t>
            </a:r>
            <a:r>
              <a:rPr lang="en-US" sz="2500" dirty="0" err="1" smtClean="0"/>
              <a:t>fue</a:t>
            </a:r>
            <a:r>
              <a:rPr lang="en-US" sz="2500" dirty="0" smtClean="0"/>
              <a:t> </a:t>
            </a:r>
            <a:r>
              <a:rPr lang="en-US" sz="2500" dirty="0" err="1" smtClean="0"/>
              <a:t>en</a:t>
            </a:r>
            <a:r>
              <a:rPr lang="en-US" sz="2500" dirty="0" smtClean="0"/>
              <a:t> </a:t>
            </a:r>
            <a:r>
              <a:rPr lang="en-US" sz="2500" dirty="0"/>
              <a:t>Jerusalén.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A7C3C6D-2F57-3338-D254-E67E8C48FD39}"/>
              </a:ext>
            </a:extLst>
          </p:cNvPr>
          <p:cNvSpPr txBox="1">
            <a:spLocks/>
          </p:cNvSpPr>
          <p:nvPr/>
        </p:nvSpPr>
        <p:spPr>
          <a:xfrm>
            <a:off x="611622" y="5012352"/>
            <a:ext cx="7886700" cy="4435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800" dirty="0"/>
              <a:t>Mateo 26:14-16</a:t>
            </a:r>
          </a:p>
        </p:txBody>
      </p:sp>
    </p:spTree>
    <p:extLst>
      <p:ext uri="{BB962C8B-B14F-4D97-AF65-F5344CB8AC3E}">
        <p14:creationId xmlns:p14="http://schemas.microsoft.com/office/powerpoint/2010/main" val="13956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D0C596-8BC1-769A-436F-FCF87D739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46" y="75978"/>
            <a:ext cx="8165493" cy="1104636"/>
          </a:xfr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 rtl="0"/>
            <a:r>
              <a:rPr lang="en-US" sz="4000" dirty="0"/>
              <a:t>Dios nunca traiciona su pacto con nosotros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E49629-00D3-A6DF-E43F-1676FE878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383" y="1521354"/>
            <a:ext cx="8269356" cy="4193646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2800" dirty="0"/>
              <a:t>Juan 13:1 </a:t>
            </a:r>
            <a:r>
              <a:rPr lang="es-ES" sz="2800" dirty="0"/>
              <a:t>Antes de la fiesta de la Pascua, sabiendo Jesús que Su hora había llegado para pasar de este mundo al Padre, habiendo amado a los Suyos que estaban en el mundo, </a:t>
            </a:r>
            <a:r>
              <a:rPr lang="es-ES" sz="2800" u="sng" dirty="0"/>
              <a:t>los amó hasta el fin</a:t>
            </a:r>
            <a:r>
              <a:rPr lang="es-ES" sz="2800" dirty="0"/>
              <a:t>. </a:t>
            </a:r>
            <a:r>
              <a:rPr lang="es-ES" sz="2800" dirty="0" smtClean="0"/>
              <a:t>2</a:t>
            </a:r>
            <a:r>
              <a:rPr lang="es-ES" sz="2800" dirty="0"/>
              <a:t>  Y durante la cena, como ya el diablo había puesto en el corazón de Judas Iscariote, hijo de Simón, el que lo entregara, </a:t>
            </a:r>
            <a:r>
              <a:rPr lang="es-ES" sz="2800" dirty="0" smtClean="0"/>
              <a:t>3</a:t>
            </a:r>
            <a:r>
              <a:rPr lang="es-ES" sz="2800" dirty="0"/>
              <a:t>  Jesús, sabiendo que el Padre había puesto todas las cosas en Sus manos, y </a:t>
            </a:r>
            <a:r>
              <a:rPr lang="es-ES" sz="2800" u="sng" dirty="0"/>
              <a:t>que de Dios había salido y a Dios volvía</a:t>
            </a:r>
            <a:r>
              <a:rPr lang="es-ES" sz="2800" dirty="0"/>
              <a:t>, </a:t>
            </a:r>
            <a:r>
              <a:rPr lang="es-ES" sz="2800" dirty="0" smtClean="0"/>
              <a:t>4</a:t>
            </a:r>
            <a:r>
              <a:rPr lang="es-ES" sz="2800" dirty="0"/>
              <a:t>  se </a:t>
            </a:r>
            <a:r>
              <a:rPr lang="es-ES" sz="2800" dirty="0" smtClean="0"/>
              <a:t>levantó </a:t>
            </a:r>
            <a:r>
              <a:rPr lang="es-ES" sz="2800" dirty="0"/>
              <a:t>de la cena y se </a:t>
            </a:r>
            <a:r>
              <a:rPr lang="es-ES" sz="2800" dirty="0" smtClean="0"/>
              <a:t>quitó </a:t>
            </a:r>
            <a:r>
              <a:rPr lang="es-ES" sz="2800" dirty="0"/>
              <a:t>el manto, y tomando una toalla, se la ciñó. </a:t>
            </a:r>
            <a:r>
              <a:rPr lang="es-ES" sz="2800" dirty="0" smtClean="0"/>
              <a:t>5</a:t>
            </a:r>
            <a:r>
              <a:rPr lang="es-ES" sz="2800" dirty="0"/>
              <a:t>  </a:t>
            </a:r>
            <a:r>
              <a:rPr lang="es-ES" sz="2800"/>
              <a:t>Luego </a:t>
            </a:r>
            <a:r>
              <a:rPr lang="es-ES" sz="2800" smtClean="0"/>
              <a:t>echó </a:t>
            </a:r>
            <a:r>
              <a:rPr lang="es-ES" sz="2800" dirty="0"/>
              <a:t>agua en una vasija, y comenzó a lavar los pies de los discípulos y a secárselos con la toalla que tenía ceñida.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397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29211590-8DA4-24AA-BF9D-9FCDC0EDE580}"/>
              </a:ext>
            </a:extLst>
          </p:cNvPr>
          <p:cNvSpPr txBox="1">
            <a:spLocks/>
          </p:cNvSpPr>
          <p:nvPr/>
        </p:nvSpPr>
        <p:spPr>
          <a:xfrm>
            <a:off x="628650" y="0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Algunas cosas sobre el enemigo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40023369-6806-4FDD-9248-889ABD891EF1}"/>
              </a:ext>
            </a:extLst>
          </p:cNvPr>
          <p:cNvSpPr txBox="1">
            <a:spLocks/>
          </p:cNvSpPr>
          <p:nvPr/>
        </p:nvSpPr>
        <p:spPr>
          <a:xfrm>
            <a:off x="628650" y="1104636"/>
            <a:ext cx="7886700" cy="4356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anose="020B0604020202020204" pitchFamily="34" charset="0"/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Ha pecado desde el principio (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Juan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3:8.)</a:t>
            </a:r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No sabemos cuándo fue creado, pero es un ser creado que fue creado bueno y con libre albedrío.</a:t>
            </a:r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2 Pedro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2:4, Judas 6 y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6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Timoteo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3:6 </a:t>
            </a:r>
            <a:r>
              <a:rPr 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mencionan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 los ángeles que se rebelaron contra Dios.</a:t>
            </a:r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No satisfechos con la posición que se les había dado y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siendo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envanecidos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cayeron en condenación.</a:t>
            </a:r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No tiene fuerzas iguales a Dios (Job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1).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el padre de la mentira (Juan 8).</a:t>
            </a:r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Es un león que busca devorar a cualquiera (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6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Pedro 5:8).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35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4565C5-26F3-E5C5-428A-D11F35DF1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037" y="38264"/>
            <a:ext cx="6669925" cy="857845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El león que busca devorar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6F2675-9815-36FE-F3EC-B0E067F1B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96110"/>
            <a:ext cx="7886700" cy="478062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Efesios 6:11 </a:t>
            </a:r>
            <a:r>
              <a:rPr lang="es-ES" sz="2400" dirty="0"/>
              <a:t>Revístanse con toda la armadura de Dios para que puedan estar firmes contra las insidias del diablo. </a:t>
            </a:r>
            <a:r>
              <a:rPr lang="es-ES" sz="2400" dirty="0" smtClean="0"/>
              <a:t>12</a:t>
            </a:r>
            <a:r>
              <a:rPr lang="es-ES" sz="2400" dirty="0"/>
              <a:t>  Porque nuestra lucha no es contra sangre y carne, sino contra principados, contra potestades, contra los poderes de este mundo de tinieblas, contra las fuerzas espirituales de maldad en las regiones celestes. </a:t>
            </a:r>
            <a:endParaRPr lang="es-ES" sz="2400" dirty="0" smtClean="0"/>
          </a:p>
          <a:p>
            <a:pPr marL="0" indent="0" algn="ctr">
              <a:buNone/>
            </a:pPr>
            <a:r>
              <a:rPr lang="en-US" sz="2400" dirty="0" smtClean="0"/>
              <a:t>1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Pedro </a:t>
            </a:r>
            <a:r>
              <a:rPr lang="en-US" sz="2400" dirty="0"/>
              <a:t>2:11 </a:t>
            </a:r>
            <a:r>
              <a:rPr lang="es-ES" sz="2400" dirty="0"/>
              <a:t>Amados, les ruego como a extranjeros y peregrinos, que se abstengan de las pasiones carnales que </a:t>
            </a:r>
            <a:r>
              <a:rPr lang="es-ES" sz="2400" u="sng" dirty="0"/>
              <a:t>combaten contra el alma</a:t>
            </a:r>
            <a:r>
              <a:rPr lang="es-ES" sz="2400" dirty="0"/>
              <a:t>. </a:t>
            </a:r>
            <a:endParaRPr lang="es-ES" sz="2400" dirty="0" smtClean="0"/>
          </a:p>
          <a:p>
            <a:pPr marL="0" indent="0" algn="ctr">
              <a:buNone/>
            </a:pPr>
            <a:r>
              <a:rPr lang="en-US" sz="2400" dirty="0" smtClean="0"/>
              <a:t>Santiago </a:t>
            </a:r>
            <a:r>
              <a:rPr lang="en-US" sz="2400" dirty="0"/>
              <a:t>4:1 </a:t>
            </a:r>
            <a:r>
              <a:rPr lang="es-ES" sz="2400" dirty="0" smtClean="0"/>
              <a:t>¿</a:t>
            </a:r>
            <a:r>
              <a:rPr lang="es-ES" sz="2400" dirty="0"/>
              <a:t>No vienen de las pasiones que </a:t>
            </a:r>
            <a:r>
              <a:rPr lang="es-ES" sz="2400" u="sng" dirty="0"/>
              <a:t>combaten en sus miembros</a:t>
            </a:r>
            <a:r>
              <a:rPr lang="es-ES" sz="2400" dirty="0"/>
              <a:t>?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40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70767E-77B1-BC22-DEE4-59E7771FC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6600" dirty="0"/>
              <a:t>Sombras de Satanás:</a:t>
            </a:r>
            <a:br>
              <a:rPr lang="en-US" sz="6600" dirty="0"/>
            </a:br>
            <a:r>
              <a:rPr lang="en-US" sz="6600" dirty="0"/>
              <a:t>El traidor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16377CA-9448-DF02-3448-2130DE2E22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2800" dirty="0"/>
              <a:t>Cómo el traidor desde el principio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influye</a:t>
            </a:r>
            <a:r>
              <a:rPr lang="en-US" sz="2800" dirty="0" smtClean="0"/>
              <a:t> al pueblo </a:t>
            </a:r>
            <a:r>
              <a:rPr lang="en-US" sz="2800" dirty="0"/>
              <a:t>de Dios para que también traicione a Dios</a:t>
            </a:r>
          </a:p>
        </p:txBody>
      </p:sp>
    </p:spTree>
    <p:extLst>
      <p:ext uri="{BB962C8B-B14F-4D97-AF65-F5344CB8AC3E}">
        <p14:creationId xmlns:p14="http://schemas.microsoft.com/office/powerpoint/2010/main" val="307162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5723FF-68BB-962C-0B20-8E2926B35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586" y="571568"/>
            <a:ext cx="7464828" cy="4571864"/>
          </a:xfrm>
          <a:ln w="317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2400" dirty="0" smtClean="0"/>
              <a:t>Hechos 1:13  Cuando </a:t>
            </a:r>
            <a:r>
              <a:rPr lang="es-ES" sz="2400" dirty="0"/>
              <a:t>hubieron entrado en la ciudad, subieron al aposento alto donde estaban hospedados, Pedro, Juan, Jacobo y Andrés, Felipe y Tomás, Bartolomé y Mateo, Jacobo hijo de Alfeo, Simón el Zelote y Judas, hijo de Jacobo. </a:t>
            </a:r>
            <a:r>
              <a:rPr lang="es-ES" sz="2400" dirty="0" smtClean="0"/>
              <a:t>14</a:t>
            </a:r>
            <a:r>
              <a:rPr lang="es-ES" sz="2400" dirty="0"/>
              <a:t>  Todos estos estaban unánimes, entregados de continuo a la oración junto con las mujeres, y con María la madre de Jesús, y con Sus hermanos. </a:t>
            </a:r>
            <a:r>
              <a:rPr lang="es-ES" sz="2400" dirty="0" smtClean="0"/>
              <a:t>15</a:t>
            </a:r>
            <a:r>
              <a:rPr lang="es-ES" sz="2400" dirty="0"/>
              <a:t>  Por este tiempo, un grupo como de ciento veinte personas estaba reunido allí, y Pedro se puso de pie en medio de los hermanos, y dijo: </a:t>
            </a:r>
            <a:r>
              <a:rPr lang="es-ES" sz="2400" dirty="0" smtClean="0"/>
              <a:t>16</a:t>
            </a:r>
            <a:r>
              <a:rPr lang="es-ES" sz="2400" dirty="0"/>
              <a:t>  «Hermanos, tenía que cumplirse la Escritura en que por boca de David el Espíritu Santo predijo acerca de Judas, el que se hizo guía de los que prendieron a Jesús. </a:t>
            </a:r>
            <a:r>
              <a:rPr lang="es-ES" sz="2400" dirty="0" smtClean="0"/>
              <a:t>17</a:t>
            </a:r>
            <a:r>
              <a:rPr lang="es-ES" sz="2400" dirty="0"/>
              <a:t>  »</a:t>
            </a:r>
            <a:r>
              <a:rPr lang="es-ES" sz="2400" b="1" u="sng" dirty="0"/>
              <a:t>Porque Judas era contado entre nosotros y recibió parte en este ministerio</a:t>
            </a:r>
            <a:r>
              <a:rPr lang="es-ES" sz="2400" dirty="0"/>
              <a:t>».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61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47E141-23A9-FF90-7BA8-F4FA16C1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203"/>
            <a:ext cx="7886700" cy="1104636"/>
          </a:xfrm>
          <a:ln w="317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 rtl="0"/>
            <a:r>
              <a:rPr lang="en-US" dirty="0"/>
              <a:t>Judas era uno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 smtClean="0"/>
              <a:t>doce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5723FF-68BB-962C-0B20-8E2926B35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435" y="1255222"/>
            <a:ext cx="5316717" cy="439657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Lucas 6:12 </a:t>
            </a:r>
            <a:r>
              <a:rPr lang="es-ES" sz="2400" dirty="0"/>
              <a:t>En esos días Jesús se fue al monte a orar, y pasó toda la noche en oración a Dios. </a:t>
            </a:r>
            <a:r>
              <a:rPr lang="es-ES" sz="2400" dirty="0" smtClean="0"/>
              <a:t>13</a:t>
            </a:r>
            <a:r>
              <a:rPr lang="es-ES" sz="2400" dirty="0"/>
              <a:t>  Cuando se hizo de día, llamó a Sus discípulos y escogió doce de ellos, a los que también dio el nombre de apóstoles: </a:t>
            </a:r>
            <a:r>
              <a:rPr lang="es-ES" sz="2400" dirty="0" smtClean="0"/>
              <a:t>14</a:t>
            </a:r>
            <a:r>
              <a:rPr lang="es-ES" sz="2400" dirty="0"/>
              <a:t>  Simón, a quien también llamó Pedro, y Andrés su hermano; Jacobo y Juan; Felipe y Bartolomé; </a:t>
            </a:r>
            <a:r>
              <a:rPr lang="es-ES" sz="2400" dirty="0" smtClean="0"/>
              <a:t>15</a:t>
            </a:r>
            <a:r>
              <a:rPr lang="es-ES" sz="2400" dirty="0"/>
              <a:t>  Mateo y Tomás; Jacobo, hijo de Alfeo, y Simón, al que llamaban el </a:t>
            </a:r>
            <a:r>
              <a:rPr lang="es-ES" sz="2400" dirty="0" smtClean="0"/>
              <a:t>Zelote; 16</a:t>
            </a:r>
            <a:r>
              <a:rPr lang="es-ES" sz="2400" dirty="0"/>
              <a:t>  Judas, hijo de Jacobo, y Judas Iscariote, </a:t>
            </a:r>
            <a:r>
              <a:rPr lang="es-ES" sz="2400" b="1" i="1" u="sng" dirty="0"/>
              <a:t>que llegó a ser traidor</a:t>
            </a:r>
            <a:r>
              <a:rPr lang="es-ES" sz="2400" dirty="0"/>
              <a:t>. 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1DB648-CC88-1A73-7D5A-F348183DDFC9}"/>
              </a:ext>
            </a:extLst>
          </p:cNvPr>
          <p:cNvSpPr txBox="1"/>
          <p:nvPr/>
        </p:nvSpPr>
        <p:spPr>
          <a:xfrm>
            <a:off x="5712610" y="1509745"/>
            <a:ext cx="3161955" cy="1200329"/>
          </a:xfrm>
          <a:prstGeom prst="rect">
            <a:avLst/>
          </a:prstGeom>
          <a:noFill/>
          <a:ln w="317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sz="2400" dirty="0"/>
              <a:t>Al principio no era un </a:t>
            </a:r>
            <a:r>
              <a:rPr lang="en-US" sz="2400" dirty="0" err="1" smtClean="0"/>
              <a:t>traidor</a:t>
            </a:r>
            <a:r>
              <a:rPr lang="en-US" sz="2400" dirty="0" smtClean="0"/>
              <a:t>; </a:t>
            </a:r>
            <a:r>
              <a:rPr lang="en-US" sz="2400" dirty="0" err="1" smtClean="0"/>
              <a:t>él</a:t>
            </a:r>
            <a:r>
              <a:rPr lang="en-US" sz="2400" dirty="0" smtClean="0"/>
              <a:t> </a:t>
            </a:r>
            <a:r>
              <a:rPr lang="en-US" sz="2400" dirty="0" err="1" smtClean="0"/>
              <a:t>llegó</a:t>
            </a:r>
            <a:r>
              <a:rPr lang="en-US" sz="2400" dirty="0" smtClean="0"/>
              <a:t> a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traidor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28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47E141-23A9-FF90-7BA8-F4FA16C1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203"/>
            <a:ext cx="7886700" cy="1104636"/>
          </a:xfrm>
          <a:ln w="317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 rtl="0"/>
            <a:r>
              <a:rPr lang="en-US" dirty="0"/>
              <a:t>Judas era uno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 smtClean="0"/>
              <a:t>doce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5723FF-68BB-962C-0B20-8E2926B35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435" y="1255222"/>
            <a:ext cx="5316717" cy="4396575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/>
              <a:t>Lucas 6:24 </a:t>
            </a:r>
            <a:r>
              <a:rPr lang="es-ES" sz="2400" dirty="0"/>
              <a:t>Pero ¡</a:t>
            </a:r>
            <a:r>
              <a:rPr lang="es-ES" sz="2400" u="sng" dirty="0"/>
              <a:t>ay de ustedes los ricos</a:t>
            </a:r>
            <a:r>
              <a:rPr lang="es-ES" sz="2400" dirty="0"/>
              <a:t>! Porque ya están recibiendo todo su </a:t>
            </a:r>
            <a:r>
              <a:rPr lang="es-ES" sz="2400" dirty="0" smtClean="0"/>
              <a:t>consuelo</a:t>
            </a:r>
            <a:r>
              <a:rPr lang="en-US" sz="2400" dirty="0" smtClean="0"/>
              <a:t>…</a:t>
            </a:r>
            <a:endParaRPr lang="en-US" sz="2400" dirty="0"/>
          </a:p>
          <a:p>
            <a:pPr marL="0" indent="0" algn="ctr" rtl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Mateo 6:24 </a:t>
            </a:r>
            <a:r>
              <a:rPr lang="en-US" sz="2400" dirty="0" smtClean="0"/>
              <a:t>“</a:t>
            </a:r>
            <a:r>
              <a:rPr lang="es-ES" sz="2400" u="sng" dirty="0" smtClean="0"/>
              <a:t>Nadie </a:t>
            </a:r>
            <a:r>
              <a:rPr lang="es-ES" sz="2400" u="sng" dirty="0"/>
              <a:t>puede servir a dos señores</a:t>
            </a:r>
            <a:r>
              <a:rPr lang="es-ES" sz="2400" dirty="0"/>
              <a:t>; porque o aborrecerá a uno y amará al otro, o apreciará a uno y despreciará al otro. </a:t>
            </a:r>
            <a:r>
              <a:rPr lang="es-ES" sz="2400" u="sng" dirty="0"/>
              <a:t>Ustedes no pueden servir a Dios y a las riquezas</a:t>
            </a:r>
            <a:r>
              <a:rPr lang="es-ES" sz="2400" dirty="0"/>
              <a:t>. </a:t>
            </a:r>
            <a:endParaRPr lang="en-US" sz="2400" dirty="0"/>
          </a:p>
          <a:p>
            <a:pPr marL="0" indent="0" algn="ctr" rtl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Lucas 6:49 </a:t>
            </a:r>
            <a:r>
              <a:rPr lang="es-ES" sz="2400" dirty="0"/>
              <a:t>Pero el que ha oído y no ha hecho nada, es semejante a un hombre que edificó una casa sobre tierra, sin echar cimiento; y el torrente dio con fuerza contra ella y al instante se desplomó, y </a:t>
            </a:r>
            <a:r>
              <a:rPr lang="es-ES" sz="2400" u="sng" dirty="0"/>
              <a:t>fue grande la ruina de aquella casa</a:t>
            </a:r>
            <a:r>
              <a:rPr lang="es-ES" sz="2400" dirty="0"/>
              <a:t>». 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1DB648-CC88-1A73-7D5A-F348183DDFC9}"/>
              </a:ext>
            </a:extLst>
          </p:cNvPr>
          <p:cNvSpPr txBox="1"/>
          <p:nvPr/>
        </p:nvSpPr>
        <p:spPr>
          <a:xfrm>
            <a:off x="5712610" y="1509746"/>
            <a:ext cx="3161955" cy="1200329"/>
          </a:xfrm>
          <a:prstGeom prst="rect">
            <a:avLst/>
          </a:prstGeom>
          <a:noFill/>
          <a:ln w="317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Al principio no era un </a:t>
            </a:r>
            <a:r>
              <a:rPr lang="en-US" sz="2400" dirty="0" err="1"/>
              <a:t>traidor</a:t>
            </a:r>
            <a:r>
              <a:rPr lang="en-US" sz="2400" dirty="0"/>
              <a:t>; </a:t>
            </a:r>
            <a:r>
              <a:rPr lang="en-US" sz="2400" dirty="0" err="1"/>
              <a:t>él</a:t>
            </a:r>
            <a:r>
              <a:rPr lang="en-US" sz="2400" dirty="0"/>
              <a:t> </a:t>
            </a:r>
            <a:r>
              <a:rPr lang="en-US" sz="2400" dirty="0" err="1"/>
              <a:t>llegó</a:t>
            </a:r>
            <a:r>
              <a:rPr lang="en-US" sz="2400" dirty="0"/>
              <a:t> a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traidor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07DAE09-ACB6-A87A-8363-80F8CF7EBBD8}"/>
              </a:ext>
            </a:extLst>
          </p:cNvPr>
          <p:cNvSpPr txBox="1"/>
          <p:nvPr/>
        </p:nvSpPr>
        <p:spPr>
          <a:xfrm>
            <a:off x="5712610" y="2797458"/>
            <a:ext cx="3161955" cy="1200329"/>
          </a:xfrm>
          <a:prstGeom prst="rect">
            <a:avLst/>
          </a:prstGeom>
          <a:noFill/>
          <a:ln w="3175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sz="2400" dirty="0"/>
              <a:t>Habría escuchado los sermones y advertencias de Jesús.</a:t>
            </a:r>
          </a:p>
        </p:txBody>
      </p:sp>
    </p:spTree>
    <p:extLst>
      <p:ext uri="{BB962C8B-B14F-4D97-AF65-F5344CB8AC3E}">
        <p14:creationId xmlns:p14="http://schemas.microsoft.com/office/powerpoint/2010/main" val="41535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47E141-23A9-FF90-7BA8-F4FA16C1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203"/>
            <a:ext cx="7886700" cy="1104636"/>
          </a:xfrm>
          <a:ln w="317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 rtl="0"/>
            <a:r>
              <a:rPr lang="en-US" dirty="0"/>
              <a:t>Judas era uno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 smtClean="0"/>
              <a:t>doce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5723FF-68BB-962C-0B20-8E2926B35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435" y="1255222"/>
            <a:ext cx="5316717" cy="4396575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20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Lucas 11:39 </a:t>
            </a:r>
            <a:r>
              <a:rPr lang="en-US" sz="200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Pero el Señor le dijo: «Ahora bien, ustedes los fariseos limpian lo de afuera del vaso y del plato; </a:t>
            </a:r>
            <a:r>
              <a:rPr lang="es-E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pero por dentro están llenos de robo y de </a:t>
            </a:r>
            <a:r>
              <a:rPr lang="es-ES" sz="2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maldad</a:t>
            </a:r>
            <a:r>
              <a:rPr lang="en-US" sz="200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200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Lucas 11:42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Pero ¡ay de ustedes, fariseos! Porque pagan el diezmo de la menta y la ruda y toda clase de hortaliza, y </a:t>
            </a:r>
            <a:r>
              <a:rPr lang="es-E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sin embargo pasan por alto la justicia y el amor de Dios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; pero esto es lo que debían haber practicado sin descuidar lo otro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Lucas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12:1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Jesús comenzó a hablar primero a Sus discípulos: «</a:t>
            </a:r>
            <a:r>
              <a:rPr lang="es-E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Cuídense de la levadura de los fariseos, que es la hipocresía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es-E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Nada hay encubierto que no haya de ser revelado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ni oculto que no haya de saberse. 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1DB648-CC88-1A73-7D5A-F348183DDFC9}"/>
              </a:ext>
            </a:extLst>
          </p:cNvPr>
          <p:cNvSpPr txBox="1"/>
          <p:nvPr/>
        </p:nvSpPr>
        <p:spPr>
          <a:xfrm>
            <a:off x="5712610" y="1509746"/>
            <a:ext cx="3161955" cy="1200329"/>
          </a:xfrm>
          <a:prstGeom prst="rect">
            <a:avLst/>
          </a:prstGeom>
          <a:noFill/>
          <a:ln w="317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Al principio no era un </a:t>
            </a:r>
            <a:r>
              <a:rPr lang="en-US" sz="2400" dirty="0" err="1"/>
              <a:t>traidor</a:t>
            </a:r>
            <a:r>
              <a:rPr lang="en-US" sz="2400" dirty="0"/>
              <a:t>; </a:t>
            </a:r>
            <a:r>
              <a:rPr lang="en-US" sz="2400" dirty="0" err="1"/>
              <a:t>él</a:t>
            </a:r>
            <a:r>
              <a:rPr lang="en-US" sz="2400" dirty="0"/>
              <a:t> </a:t>
            </a:r>
            <a:r>
              <a:rPr lang="en-US" sz="2400" dirty="0" err="1"/>
              <a:t>llegó</a:t>
            </a:r>
            <a:r>
              <a:rPr lang="en-US" sz="2400" dirty="0"/>
              <a:t> a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traidor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07DAE09-ACB6-A87A-8363-80F8CF7EBBD8}"/>
              </a:ext>
            </a:extLst>
          </p:cNvPr>
          <p:cNvSpPr txBox="1"/>
          <p:nvPr/>
        </p:nvSpPr>
        <p:spPr>
          <a:xfrm>
            <a:off x="5712610" y="2797458"/>
            <a:ext cx="3161955" cy="1200329"/>
          </a:xfrm>
          <a:prstGeom prst="rect">
            <a:avLst/>
          </a:prstGeom>
          <a:noFill/>
          <a:ln w="3175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sz="2400" dirty="0"/>
              <a:t>Habría escuchado los sermones y advertencias de Jesús.</a:t>
            </a:r>
          </a:p>
        </p:txBody>
      </p:sp>
    </p:spTree>
    <p:extLst>
      <p:ext uri="{BB962C8B-B14F-4D97-AF65-F5344CB8AC3E}">
        <p14:creationId xmlns:p14="http://schemas.microsoft.com/office/powerpoint/2010/main" val="10510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47E141-23A9-FF90-7BA8-F4FA16C1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203"/>
            <a:ext cx="7886700" cy="1104636"/>
          </a:xfrm>
          <a:ln w="317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 rtl="0"/>
            <a:r>
              <a:rPr lang="en-US" dirty="0"/>
              <a:t>Judas era uno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 smtClean="0"/>
              <a:t>doce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5723FF-68BB-962C-0B20-8E2926B35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435" y="1255222"/>
            <a:ext cx="5316717" cy="4396575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/>
              <a:t>Lucas 9:1 </a:t>
            </a:r>
            <a:r>
              <a:rPr lang="es-ES" sz="2400" dirty="0"/>
              <a:t>Reuniendo Jesús a los doce discípulos, </a:t>
            </a:r>
            <a:r>
              <a:rPr lang="es-ES" sz="2400" u="sng" dirty="0"/>
              <a:t>les dio poder y autoridad</a:t>
            </a:r>
            <a:r>
              <a:rPr lang="es-ES" sz="2400" dirty="0"/>
              <a:t> sobre todos los demonios y para sanar enfermedades. </a:t>
            </a:r>
            <a:r>
              <a:rPr lang="es-ES" sz="2400" dirty="0" smtClean="0"/>
              <a:t>2</a:t>
            </a:r>
            <a:r>
              <a:rPr lang="es-ES" sz="2400" dirty="0"/>
              <a:t>  </a:t>
            </a:r>
            <a:r>
              <a:rPr lang="es-ES" sz="2400" u="sng" dirty="0"/>
              <a:t>Los envió a proclamar el reino de Dios y a sanar a los enfermos</a:t>
            </a:r>
            <a:r>
              <a:rPr lang="es-ES" sz="2400" dirty="0"/>
              <a:t>. </a:t>
            </a:r>
            <a:r>
              <a:rPr lang="es-ES" sz="2400" dirty="0" smtClean="0"/>
              <a:t>3</a:t>
            </a:r>
            <a:r>
              <a:rPr lang="es-ES" sz="2400" dirty="0"/>
              <a:t>  Y les dijo: «No tomen nada para el camino, ni bordón, ni alforja, ni pan, ni dinero; ni tengan dos túnicas cada uno. </a:t>
            </a:r>
            <a:r>
              <a:rPr lang="es-ES" sz="2400" dirty="0" smtClean="0"/>
              <a:t>4</a:t>
            </a:r>
            <a:r>
              <a:rPr lang="es-ES" sz="2400" dirty="0"/>
              <a:t>  En cualquier casa donde entren, quédense allí, y sea de allí su </a:t>
            </a:r>
            <a:r>
              <a:rPr lang="es-ES" sz="2400" dirty="0" smtClean="0"/>
              <a:t>salida. 5</a:t>
            </a:r>
            <a:r>
              <a:rPr lang="es-ES" sz="2400" dirty="0"/>
              <a:t>  En cuanto a los que no los reciban, al salir de esa ciudad, sacudan el polvo de sus pies en testimonio contra ellos». </a:t>
            </a:r>
            <a:r>
              <a:rPr lang="es-ES" sz="2400" dirty="0" smtClean="0"/>
              <a:t>6</a:t>
            </a:r>
            <a:r>
              <a:rPr lang="es-ES" sz="2400" dirty="0"/>
              <a:t>  Entonces </a:t>
            </a:r>
            <a:r>
              <a:rPr lang="es-ES" sz="2400" b="1" u="sng" dirty="0"/>
              <a:t>salieron, e iban por las aldeas anunciando el evangelio y sanando por todas partes</a:t>
            </a:r>
            <a:r>
              <a:rPr lang="es-ES" sz="2400" dirty="0"/>
              <a:t>. 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1DB648-CC88-1A73-7D5A-F348183DDFC9}"/>
              </a:ext>
            </a:extLst>
          </p:cNvPr>
          <p:cNvSpPr txBox="1"/>
          <p:nvPr/>
        </p:nvSpPr>
        <p:spPr>
          <a:xfrm>
            <a:off x="5712610" y="1509746"/>
            <a:ext cx="3161955" cy="1200329"/>
          </a:xfrm>
          <a:prstGeom prst="rect">
            <a:avLst/>
          </a:prstGeom>
          <a:noFill/>
          <a:ln w="317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Al principio no era un </a:t>
            </a:r>
            <a:r>
              <a:rPr lang="en-US" sz="2400" dirty="0" err="1"/>
              <a:t>traidor</a:t>
            </a:r>
            <a:r>
              <a:rPr lang="en-US" sz="2400" dirty="0"/>
              <a:t>; </a:t>
            </a:r>
            <a:r>
              <a:rPr lang="en-US" sz="2400" dirty="0" err="1"/>
              <a:t>él</a:t>
            </a:r>
            <a:r>
              <a:rPr lang="en-US" sz="2400" dirty="0"/>
              <a:t> </a:t>
            </a:r>
            <a:r>
              <a:rPr lang="en-US" sz="2400" dirty="0" err="1"/>
              <a:t>llegó</a:t>
            </a:r>
            <a:r>
              <a:rPr lang="en-US" sz="2400" dirty="0"/>
              <a:t> a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traidor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07DAE09-ACB6-A87A-8363-80F8CF7EBBD8}"/>
              </a:ext>
            </a:extLst>
          </p:cNvPr>
          <p:cNvSpPr txBox="1"/>
          <p:nvPr/>
        </p:nvSpPr>
        <p:spPr>
          <a:xfrm>
            <a:off x="5712610" y="2797458"/>
            <a:ext cx="3161955" cy="1200329"/>
          </a:xfrm>
          <a:prstGeom prst="rect">
            <a:avLst/>
          </a:prstGeom>
          <a:noFill/>
          <a:ln w="3175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sz="2400" dirty="0"/>
              <a:t>Habría escuchado los sermones y advertencias de Jesús.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E520A71-F562-E468-B945-F98D0E671580}"/>
              </a:ext>
            </a:extLst>
          </p:cNvPr>
          <p:cNvSpPr txBox="1"/>
          <p:nvPr/>
        </p:nvSpPr>
        <p:spPr>
          <a:xfrm>
            <a:off x="5712610" y="4085170"/>
            <a:ext cx="3161955" cy="1200329"/>
          </a:xfrm>
          <a:prstGeom prst="rect">
            <a:avLst/>
          </a:prstGeom>
          <a:noFill/>
          <a:ln w="317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sz="2400" dirty="0"/>
              <a:t>Judas </a:t>
            </a:r>
            <a:r>
              <a:rPr lang="en-US" sz="2400" dirty="0" err="1" smtClean="0"/>
              <a:t>habría</a:t>
            </a:r>
            <a:r>
              <a:rPr lang="en-US" sz="2400" dirty="0" smtClean="0"/>
              <a:t> </a:t>
            </a:r>
            <a:r>
              <a:rPr lang="en-US" sz="2400" dirty="0"/>
              <a:t>sido parte del bien que </a:t>
            </a:r>
            <a:r>
              <a:rPr lang="en-US" sz="2400" dirty="0" err="1" smtClean="0"/>
              <a:t>hacían</a:t>
            </a:r>
            <a:r>
              <a:rPr lang="en-US" sz="2400" dirty="0" smtClean="0"/>
              <a:t> </a:t>
            </a:r>
            <a:r>
              <a:rPr lang="en-US" sz="2400" dirty="0"/>
              <a:t>los apóstoles.</a:t>
            </a:r>
          </a:p>
        </p:txBody>
      </p:sp>
    </p:spTree>
    <p:extLst>
      <p:ext uri="{BB962C8B-B14F-4D97-AF65-F5344CB8AC3E}">
        <p14:creationId xmlns:p14="http://schemas.microsoft.com/office/powerpoint/2010/main" val="133751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63B7C78-1BA9-6F49-A70C-3FA5453DDB0A}">
  <we:reference id="wa104380050" version="3.1.0.0" store="en-US" storeType="OMEX"/>
  <we:alternateReferences>
    <we:reference id="WA104380050" version="3.1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</TotalTime>
  <Words>781</Words>
  <Application>Microsoft Office PowerPoint</Application>
  <PresentationFormat>On-screen Show (16:10)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Livvic</vt:lpstr>
      <vt:lpstr>Redressed</vt:lpstr>
      <vt:lpstr>1_Office Theme</vt:lpstr>
      <vt:lpstr>PowerPoint Presentation</vt:lpstr>
      <vt:lpstr>PowerPoint Presentation</vt:lpstr>
      <vt:lpstr>El león que busca devorar</vt:lpstr>
      <vt:lpstr>Sombras de Satanás: El traidor</vt:lpstr>
      <vt:lpstr>PowerPoint Presentation</vt:lpstr>
      <vt:lpstr>Judas era uno de los doce</vt:lpstr>
      <vt:lpstr>Judas era uno de los doce</vt:lpstr>
      <vt:lpstr>Judas era uno de los doce</vt:lpstr>
      <vt:lpstr>Judas era uno de los doce</vt:lpstr>
      <vt:lpstr>PowerPoint Presentation</vt:lpstr>
      <vt:lpstr>De apóstol a traidor</vt:lpstr>
      <vt:lpstr>Los traidores no sólo traicionan a Dios, se traicionan a si mismos</vt:lpstr>
      <vt:lpstr>Dios nunca traiciona su pacto con nosotros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Sanchez</dc:creator>
  <cp:lastModifiedBy>Esther Eubanks</cp:lastModifiedBy>
  <cp:revision>11</cp:revision>
  <dcterms:created xsi:type="dcterms:W3CDTF">2024-02-15T16:26:45Z</dcterms:created>
  <dcterms:modified xsi:type="dcterms:W3CDTF">2024-02-17T23:03:00Z</dcterms:modified>
</cp:coreProperties>
</file>