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1" r:id="rId5"/>
    <p:sldId id="256" r:id="rId6"/>
    <p:sldId id="262" r:id="rId7"/>
    <p:sldId id="263" r:id="rId8"/>
    <p:sldId id="312" r:id="rId9"/>
    <p:sldId id="313" r:id="rId10"/>
    <p:sldId id="314" r:id="rId11"/>
    <p:sldId id="315" r:id="rId12"/>
    <p:sldId id="316" r:id="rId13"/>
    <p:sldId id="317" r:id="rId14"/>
    <p:sldId id="319" r:id="rId15"/>
    <p:sldId id="320" r:id="rId16"/>
    <p:sldId id="321" r:id="rId17"/>
    <p:sldId id="322" r:id="rId1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99"/>
    <p:restoredTop sz="94703"/>
  </p:normalViewPr>
  <p:slideViewPr>
    <p:cSldViewPr snapToGrid="0">
      <p:cViewPr varScale="1">
        <p:scale>
          <a:sx n="71" d="100"/>
          <a:sy n="71" d="100"/>
        </p:scale>
        <p:origin x="56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9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2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5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4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8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7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7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0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88EAF-2D76-FE42-9ED0-EB3531FC3CD7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D335-0CA9-E04C-89B7-FC29D45D8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54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40A4F8-DF1D-4C1C-A0CF-188F225B0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98" y="1245724"/>
            <a:ext cx="8065604" cy="3223551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algn="l" rtl="0"/>
            <a:r>
              <a:rPr lang="en-US" sz="2400" dirty="0"/>
              <a:t>La zarza que </a:t>
            </a:r>
            <a:r>
              <a:rPr lang="en-US" sz="2400" dirty="0" err="1" smtClean="0"/>
              <a:t>ard</a:t>
            </a:r>
            <a:r>
              <a:rPr lang="es-ES" sz="2400" dirty="0" err="1" smtClean="0"/>
              <a:t>ía</a:t>
            </a:r>
            <a:r>
              <a:rPr lang="en-US" sz="2400" dirty="0" smtClean="0"/>
              <a:t> </a:t>
            </a:r>
            <a:r>
              <a:rPr lang="en-US" sz="2400" dirty="0"/>
              <a:t>y no se consumió. Éxodo 3:2-6</a:t>
            </a:r>
          </a:p>
          <a:p>
            <a:pPr algn="l" rtl="0"/>
            <a:r>
              <a:rPr lang="en-US" sz="2400" dirty="0" smtClean="0"/>
              <a:t>La </a:t>
            </a:r>
            <a:r>
              <a:rPr lang="en-US" sz="2400" dirty="0" err="1" smtClean="0"/>
              <a:t>vara</a:t>
            </a:r>
            <a:r>
              <a:rPr lang="en-US" sz="2400" dirty="0" smtClean="0"/>
              <a:t> </a:t>
            </a:r>
            <a:r>
              <a:rPr lang="en-US" sz="2400" dirty="0"/>
              <a:t>que se convirtió en serpiente. Éxodo 4:2-5</a:t>
            </a:r>
          </a:p>
          <a:p>
            <a:pPr algn="l" rtl="0"/>
            <a:r>
              <a:rPr lang="en-US" sz="2400" dirty="0"/>
              <a:t>Varias plagas contra Egipto. Éxodo 7-12</a:t>
            </a:r>
          </a:p>
          <a:p>
            <a:pPr algn="l" rtl="0"/>
            <a:r>
              <a:rPr lang="en-US" sz="2400" dirty="0"/>
              <a:t>El Mar Rojo se abrió. Éxodo 14</a:t>
            </a:r>
          </a:p>
          <a:p>
            <a:pPr algn="l" rtl="0"/>
            <a:r>
              <a:rPr lang="en-US" sz="2400" dirty="0"/>
              <a:t>P</a:t>
            </a:r>
            <a:r>
              <a:rPr lang="en-US" sz="2400" dirty="0" smtClean="0"/>
              <a:t>an </a:t>
            </a:r>
            <a:r>
              <a:rPr lang="en-US" sz="2400" dirty="0"/>
              <a:t>vino del cielo. Éxodo 16:14-35</a:t>
            </a:r>
          </a:p>
          <a:p>
            <a:pPr algn="l" rtl="0"/>
            <a:r>
              <a:rPr lang="en-US" sz="2400" dirty="0"/>
              <a:t>A</a:t>
            </a:r>
            <a:r>
              <a:rPr lang="en-US" sz="2400" dirty="0" smtClean="0"/>
              <a:t>gua </a:t>
            </a:r>
            <a:r>
              <a:rPr lang="en-US" sz="2400" dirty="0" err="1" smtClean="0"/>
              <a:t>salió</a:t>
            </a:r>
            <a:r>
              <a:rPr lang="en-US" sz="2400" dirty="0" smtClean="0"/>
              <a:t> </a:t>
            </a:r>
            <a:r>
              <a:rPr lang="en-US" sz="2400" dirty="0"/>
              <a:t>de una roca golpeada. Éxodo 17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C4439006-FE2F-6740-BA3C-A601904EBCC1}"/>
              </a:ext>
            </a:extLst>
          </p:cNvPr>
          <p:cNvSpPr txBox="1">
            <a:spLocks/>
          </p:cNvSpPr>
          <p:nvPr/>
        </p:nvSpPr>
        <p:spPr>
          <a:xfrm>
            <a:off x="71718" y="15213"/>
            <a:ext cx="9072282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La Biblia está llena de acontecimientos fenomenales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E70C29-0826-2146-A85F-E6DFC5A0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0488"/>
            <a:ext cx="7886700" cy="1104636"/>
          </a:xfrm>
          <a:ln w="3175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 rtl="0"/>
            <a:r>
              <a:rPr lang="en-US" sz="4000" dirty="0"/>
              <a:t>Los milagros no </a:t>
            </a:r>
            <a:r>
              <a:rPr lang="en-US" sz="4000" dirty="0" err="1" smtClean="0"/>
              <a:t>era</a:t>
            </a:r>
            <a:r>
              <a:rPr lang="en-US" sz="4000" dirty="0" err="1" smtClean="0"/>
              <a:t>n</a:t>
            </a:r>
            <a:r>
              <a:rPr lang="en-US" sz="4000" dirty="0" smtClean="0"/>
              <a:t> </a:t>
            </a:r>
            <a:r>
              <a:rPr lang="en-US" sz="4000" dirty="0"/>
              <a:t>tan </a:t>
            </a:r>
            <a:r>
              <a:rPr lang="en-US" sz="4000" dirty="0" err="1"/>
              <a:t>frecuentes</a:t>
            </a:r>
            <a:r>
              <a:rPr lang="en-US" sz="4000" dirty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como</a:t>
            </a:r>
            <a:r>
              <a:rPr lang="en-US" sz="4000" dirty="0" smtClean="0"/>
              <a:t> se </a:t>
            </a:r>
            <a:r>
              <a:rPr lang="en-US" sz="4000" dirty="0" err="1" smtClean="0"/>
              <a:t>supone</a:t>
            </a:r>
            <a:endParaRPr lang="en-US" sz="4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45A051-9441-2293-DD95-3167CCA1E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79" y="1527187"/>
            <a:ext cx="2880658" cy="3223551"/>
          </a:xfrm>
          <a:ln w="38100">
            <a:solidFill>
              <a:schemeClr val="tx1"/>
            </a:solidFill>
          </a:ln>
        </p:spPr>
        <p:txBody>
          <a:bodyPr anchor="ctr">
            <a:normAutofit fontScale="77500" lnSpcReduction="20000"/>
          </a:bodyPr>
          <a:lstStyle/>
          <a:p>
            <a:r>
              <a:rPr lang="es-ES" sz="2400" dirty="0"/>
              <a:t>La zarza que ardía y no se consumió. Éxodo 3:2-6</a:t>
            </a:r>
          </a:p>
          <a:p>
            <a:r>
              <a:rPr lang="es-ES" sz="2400" dirty="0"/>
              <a:t>La vara que se convirtió en serpiente. Éxodo 4:2-5</a:t>
            </a:r>
          </a:p>
          <a:p>
            <a:r>
              <a:rPr lang="es-ES" sz="2400" dirty="0"/>
              <a:t>Varias plagas contra Egipto. Éxodo 7-12</a:t>
            </a:r>
          </a:p>
          <a:p>
            <a:r>
              <a:rPr lang="es-ES" sz="2400" dirty="0"/>
              <a:t>El Mar Rojo se abrió. Éxodo 14</a:t>
            </a:r>
          </a:p>
          <a:p>
            <a:r>
              <a:rPr lang="es-ES" sz="2400" dirty="0"/>
              <a:t>Pan vino del cielo. Éxodo 16:14-35</a:t>
            </a:r>
          </a:p>
          <a:p>
            <a:r>
              <a:rPr lang="es-ES" sz="2400" dirty="0"/>
              <a:t>Agua salió de una roca golpeada. Éxodo 17</a:t>
            </a:r>
            <a:endParaRPr lang="es-E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F8C27CCF-35BF-58C7-3A69-7F571ACF7CC6}"/>
              </a:ext>
            </a:extLst>
          </p:cNvPr>
          <p:cNvSpPr txBox="1">
            <a:spLocks/>
          </p:cNvSpPr>
          <p:nvPr/>
        </p:nvSpPr>
        <p:spPr>
          <a:xfrm>
            <a:off x="3174771" y="1520634"/>
            <a:ext cx="2880659" cy="3230104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Una vasija de aceite y harina milagrosamente no se acabó durante una hambruna (1 Reyes 17:8-16)/(2 Reyes 4:1-7)</a:t>
            </a:r>
          </a:p>
          <a:p>
            <a:r>
              <a:rPr lang="es-ES" sz="2400" dirty="0"/>
              <a:t>El hijo de una viuda murió y por medio de la oración el niño fue resucitado. (1 Reyes 17:17-24)/(2 Reyes 4:8-37)</a:t>
            </a:r>
          </a:p>
          <a:p>
            <a:r>
              <a:rPr lang="es-ES" sz="2400" dirty="0"/>
              <a:t>Fuego descendió del cielo y consumió un sacrificio empapado en agua. (1 Reyes 18:20-39)</a:t>
            </a:r>
          </a:p>
          <a:p>
            <a:r>
              <a:rPr lang="es-ES" sz="2400" dirty="0"/>
              <a:t>Elías fue llevado por un torbellino al cielo y Eliseo luego golpea el Jordán y cruza el río. (2 Reyes 2:13-22)</a:t>
            </a:r>
          </a:p>
          <a:p>
            <a:r>
              <a:rPr lang="es-ES" sz="2400" dirty="0"/>
              <a:t>Eliseo toma 20 panes y los multiplica para alimentar a la multitud. (2 Reyes 4:42-44)</a:t>
            </a:r>
          </a:p>
          <a:p>
            <a:r>
              <a:rPr lang="es-ES" sz="2400" dirty="0"/>
              <a:t>Naamán, un leproso comandante del ejército asirio, fue sanado después de sumergirse en el río Jordán 7 veces. (2 Reyes 5:1-14)</a:t>
            </a:r>
            <a:endParaRPr lang="es-E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B96DDA9-1CF5-8A50-CAC6-243E5280B6E3}"/>
              </a:ext>
            </a:extLst>
          </p:cNvPr>
          <p:cNvSpPr txBox="1">
            <a:spLocks/>
          </p:cNvSpPr>
          <p:nvPr/>
        </p:nvSpPr>
        <p:spPr>
          <a:xfrm>
            <a:off x="6226764" y="1520634"/>
            <a:ext cx="2880659" cy="322355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El agua se convirtió en vino en una boda. (Juan 2:1-11)</a:t>
            </a:r>
          </a:p>
          <a:p>
            <a:r>
              <a:rPr lang="es-ES" sz="2400" dirty="0"/>
              <a:t>Un hombre se sana milagrosamente a distancia. (Juan 4:46-54)</a:t>
            </a:r>
          </a:p>
          <a:p>
            <a:r>
              <a:rPr lang="es-ES" sz="2400" dirty="0"/>
              <a:t>Un hombre que había estado paralizado fue sanado milagrosamente. (Marcos 2:1-12)</a:t>
            </a:r>
          </a:p>
          <a:p>
            <a:r>
              <a:rPr lang="es-ES" sz="2400" dirty="0"/>
              <a:t>5.000* personas se alimentaron con unos pocos panes y unos pocos peces. (Juan 6:1-14)</a:t>
            </a:r>
          </a:p>
          <a:p>
            <a:r>
              <a:rPr lang="es-ES" sz="2400" dirty="0"/>
              <a:t>Jesús camina sobre el agua (Mateo 14:22-33)</a:t>
            </a:r>
          </a:p>
          <a:p>
            <a:r>
              <a:rPr lang="es-ES" sz="2400" dirty="0"/>
              <a:t>Un hombre que había nacido ciego recibió la vista. (Juan 9:1-7)</a:t>
            </a:r>
          </a:p>
          <a:p>
            <a:r>
              <a:rPr lang="es-ES" sz="2400" dirty="0"/>
              <a:t>Un hombre que murió fue resucitado. (Juan 11:1-44)</a:t>
            </a:r>
          </a:p>
          <a:p>
            <a:r>
              <a:rPr lang="es-ES" sz="2400" dirty="0"/>
              <a:t>La gente comenzó a hablar en idiomas que antes no sabían (Hechos 2:1-4)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682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E70C29-0826-2146-A85F-E6DFC5A0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0488"/>
            <a:ext cx="7886700" cy="1104636"/>
          </a:xfrm>
          <a:ln w="3175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Los </a:t>
            </a:r>
            <a:r>
              <a:rPr lang="en-US" sz="4000" dirty="0" err="1"/>
              <a:t>milagros</a:t>
            </a:r>
            <a:r>
              <a:rPr lang="en-US" sz="4000" dirty="0"/>
              <a:t> no </a:t>
            </a:r>
            <a:r>
              <a:rPr lang="en-US" sz="4000" dirty="0" err="1"/>
              <a:t>eran</a:t>
            </a:r>
            <a:r>
              <a:rPr lang="en-US" sz="4000" dirty="0"/>
              <a:t> tan </a:t>
            </a:r>
            <a:r>
              <a:rPr lang="en-US" sz="4000" dirty="0" err="1"/>
              <a:t>frecuentes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 err="1"/>
              <a:t>como</a:t>
            </a:r>
            <a:r>
              <a:rPr lang="en-US" sz="4000" dirty="0"/>
              <a:t> se </a:t>
            </a:r>
            <a:r>
              <a:rPr lang="en-US" sz="4000" dirty="0" err="1"/>
              <a:t>supone</a:t>
            </a:r>
            <a:endParaRPr lang="en-US" sz="4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45A051-9441-2293-DD95-3167CCA1E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79" y="1527187"/>
            <a:ext cx="2880658" cy="3223551"/>
          </a:xfrm>
          <a:ln w="38100">
            <a:solidFill>
              <a:schemeClr val="tx1"/>
            </a:solidFill>
          </a:ln>
        </p:spPr>
        <p:txBody>
          <a:bodyPr anchor="ctr">
            <a:normAutofit lnSpcReduction="10000"/>
          </a:bodyPr>
          <a:lstStyle/>
          <a:p>
            <a:pPr marL="0" indent="0" algn="ctr" rtl="0">
              <a:buNone/>
            </a:pPr>
            <a:r>
              <a:rPr lang="en-US" sz="2800" dirty="0"/>
              <a:t>Ministerio de Moisés, </a:t>
            </a:r>
            <a:r>
              <a:rPr lang="en-US" sz="2800" dirty="0" err="1" smtClean="0"/>
              <a:t>en</a:t>
            </a:r>
            <a:r>
              <a:rPr lang="en-US" sz="2800" dirty="0" smtClean="0"/>
              <a:t> que </a:t>
            </a:r>
            <a:r>
              <a:rPr lang="en-US" sz="2800" dirty="0"/>
              <a:t>Dios liberó a Israel del cautiverio egipcio.</a:t>
            </a:r>
          </a:p>
          <a:p>
            <a:pPr marL="0" indent="0" algn="ctr" rtl="0">
              <a:buNone/>
            </a:pPr>
            <a:endParaRPr lang="en-US" sz="2800" dirty="0"/>
          </a:p>
          <a:p>
            <a:pPr marL="0" indent="0" algn="ctr" rtl="0">
              <a:buNone/>
            </a:pPr>
            <a:r>
              <a:rPr lang="en-US" sz="2800" u="sng" dirty="0"/>
              <a:t>Ley de Moisés dada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F8C27CCF-35BF-58C7-3A69-7F571ACF7CC6}"/>
              </a:ext>
            </a:extLst>
          </p:cNvPr>
          <p:cNvSpPr txBox="1">
            <a:spLocks/>
          </p:cNvSpPr>
          <p:nvPr/>
        </p:nvSpPr>
        <p:spPr>
          <a:xfrm>
            <a:off x="3174771" y="1520634"/>
            <a:ext cx="2880659" cy="3230104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Ministerio de Elías/Eliseo,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Dios intentó salvar a Israel del cautiverio asirio.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8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Mensaje del </a:t>
            </a:r>
            <a:r>
              <a:rPr kumimoji="0" lang="en-US" sz="2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desagrado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Dios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B96DDA9-1CF5-8A50-CAC6-243E5280B6E3}"/>
              </a:ext>
            </a:extLst>
          </p:cNvPr>
          <p:cNvSpPr txBox="1">
            <a:spLocks/>
          </p:cNvSpPr>
          <p:nvPr/>
        </p:nvSpPr>
        <p:spPr>
          <a:xfrm>
            <a:off x="6226764" y="1520634"/>
            <a:ext cx="2880659" cy="322355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Ministerio de Jesús y los apóstoles,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Dios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procura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liberar al “verdadero” Israel del cautiverio del pecado.</a:t>
            </a:r>
            <a:endParaRPr lang="en-US" sz="28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Nuevo pacto establecido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2D7FD70-B412-EC35-1A5E-4A13F1EBE86D}"/>
              </a:ext>
            </a:extLst>
          </p:cNvPr>
          <p:cNvSpPr txBox="1"/>
          <p:nvPr/>
        </p:nvSpPr>
        <p:spPr>
          <a:xfrm>
            <a:off x="1085591" y="4884003"/>
            <a:ext cx="6972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dirty="0"/>
              <a:t>A lo largo de varios milenios, los </a:t>
            </a:r>
            <a:r>
              <a:rPr lang="en-US" sz="2400" dirty="0" err="1"/>
              <a:t>milagros</a:t>
            </a:r>
            <a:r>
              <a:rPr lang="en-US" sz="2400" dirty="0"/>
              <a:t> </a:t>
            </a:r>
            <a:r>
              <a:rPr lang="en-US" sz="2400" dirty="0" err="1" smtClean="0"/>
              <a:t>mayormente</a:t>
            </a:r>
            <a:r>
              <a:rPr lang="en-US" sz="2400" dirty="0" smtClean="0"/>
              <a:t> </a:t>
            </a:r>
            <a:r>
              <a:rPr lang="en-US" sz="2400" dirty="0" err="1" smtClean="0"/>
              <a:t>ocurren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/>
              <a:t>3 períodos de tiempo principales.</a:t>
            </a:r>
          </a:p>
        </p:txBody>
      </p:sp>
    </p:spTree>
    <p:extLst>
      <p:ext uri="{BB962C8B-B14F-4D97-AF65-F5344CB8AC3E}">
        <p14:creationId xmlns:p14="http://schemas.microsoft.com/office/powerpoint/2010/main" val="3243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D7BADA3-8A4F-564C-0CFF-A62211B338DF}"/>
              </a:ext>
            </a:extLst>
          </p:cNvPr>
          <p:cNvSpPr txBox="1"/>
          <p:nvPr/>
        </p:nvSpPr>
        <p:spPr>
          <a:xfrm>
            <a:off x="402336" y="1419438"/>
            <a:ext cx="8558784" cy="41150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algn="ctr" defTabSz="342886">
              <a:defRPr/>
            </a:pPr>
            <a:r>
              <a:rPr lang="en-US" sz="3000" dirty="0">
                <a:solidFill>
                  <a:prstClr val="white"/>
                </a:solidFill>
              </a:rPr>
              <a:t>[</a:t>
            </a:r>
            <a:r>
              <a:rPr lang="en-US" sz="3000" dirty="0" err="1">
                <a:solidFill>
                  <a:prstClr val="white"/>
                </a:solidFill>
              </a:rPr>
              <a:t>Hechos</a:t>
            </a:r>
            <a:r>
              <a:rPr lang="en-US" sz="3000" dirty="0">
                <a:solidFill>
                  <a:prstClr val="white"/>
                </a:solidFill>
              </a:rPr>
              <a:t> 2:22 NBLA] “</a:t>
            </a:r>
            <a:r>
              <a:rPr lang="es-ES" sz="3000" dirty="0">
                <a:solidFill>
                  <a:prstClr val="white"/>
                </a:solidFill>
              </a:rPr>
              <a:t>Hombres de Israel, escuchen estas palabras: Jesús el Nazareno, </a:t>
            </a:r>
            <a:r>
              <a:rPr lang="es-ES" sz="3000" u="sng" dirty="0">
                <a:solidFill>
                  <a:prstClr val="white"/>
                </a:solidFill>
              </a:rPr>
              <a:t>varón confirmado</a:t>
            </a:r>
            <a:r>
              <a:rPr lang="es-ES" sz="3000" dirty="0">
                <a:solidFill>
                  <a:prstClr val="white"/>
                </a:solidFill>
              </a:rPr>
              <a:t> por Dios entre ustedes con </a:t>
            </a:r>
            <a:r>
              <a:rPr lang="es-ES" sz="3000" b="1" dirty="0">
                <a:solidFill>
                  <a:srgbClr val="FFFF00"/>
                </a:solidFill>
              </a:rPr>
              <a:t>milagros</a:t>
            </a:r>
            <a:r>
              <a:rPr lang="es-ES" sz="3000" dirty="0">
                <a:solidFill>
                  <a:prstClr val="white"/>
                </a:solidFill>
              </a:rPr>
              <a:t>, </a:t>
            </a:r>
            <a:r>
              <a:rPr lang="es-ES" sz="3000" b="1" dirty="0">
                <a:solidFill>
                  <a:srgbClr val="FFFF00"/>
                </a:solidFill>
              </a:rPr>
              <a:t>prodigios</a:t>
            </a:r>
            <a:r>
              <a:rPr lang="es-ES" sz="3000" dirty="0">
                <a:solidFill>
                  <a:prstClr val="white"/>
                </a:solidFill>
              </a:rPr>
              <a:t> y </a:t>
            </a:r>
            <a:r>
              <a:rPr lang="es-ES" sz="3000" b="1" dirty="0">
                <a:solidFill>
                  <a:srgbClr val="FFFF00"/>
                </a:solidFill>
              </a:rPr>
              <a:t>señales</a:t>
            </a:r>
            <a:r>
              <a:rPr lang="es-ES" sz="3000" dirty="0">
                <a:solidFill>
                  <a:prstClr val="white"/>
                </a:solidFill>
              </a:rPr>
              <a:t> que Dios hizo en medio de ustedes a través de Él, tal como ustedes mismos saben”. </a:t>
            </a:r>
            <a:r>
              <a:rPr lang="en-US" sz="3000" dirty="0">
                <a:solidFill>
                  <a:prstClr val="white"/>
                </a:solidFill>
              </a:rPr>
              <a:t/>
            </a:r>
            <a:br>
              <a:rPr lang="en-US" sz="3000" dirty="0">
                <a:solidFill>
                  <a:prstClr val="white"/>
                </a:solidFill>
              </a:rPr>
            </a:br>
            <a:r>
              <a:rPr lang="en-US" sz="3000" dirty="0">
                <a:solidFill>
                  <a:prstClr val="white"/>
                </a:solidFill>
              </a:rPr>
              <a:t/>
            </a:r>
            <a:br>
              <a:rPr lang="en-US" sz="3000" dirty="0">
                <a:solidFill>
                  <a:prstClr val="white"/>
                </a:solidFill>
              </a:rPr>
            </a:br>
            <a:r>
              <a:rPr lang="en-US" sz="3000" dirty="0">
                <a:solidFill>
                  <a:prstClr val="white"/>
                </a:solidFill>
              </a:rPr>
              <a:t>[2Co 12:12] </a:t>
            </a:r>
            <a:r>
              <a:rPr lang="es-ES" sz="3000" dirty="0">
                <a:solidFill>
                  <a:prstClr val="white"/>
                </a:solidFill>
              </a:rPr>
              <a:t>Entre ustedes se operaron </a:t>
            </a:r>
            <a:r>
              <a:rPr lang="es-ES" sz="3000" u="sng" dirty="0">
                <a:solidFill>
                  <a:prstClr val="white"/>
                </a:solidFill>
              </a:rPr>
              <a:t>las señales de un verdadero apóstol</a:t>
            </a:r>
            <a:r>
              <a:rPr lang="es-ES" sz="3000" dirty="0">
                <a:solidFill>
                  <a:prstClr val="white"/>
                </a:solidFill>
              </a:rPr>
              <a:t>, con toda perseverancia, por medio de </a:t>
            </a:r>
            <a:r>
              <a:rPr lang="es-ES" sz="3000" b="1" dirty="0">
                <a:solidFill>
                  <a:srgbClr val="FFFF00"/>
                </a:solidFill>
              </a:rPr>
              <a:t>señales</a:t>
            </a:r>
            <a:r>
              <a:rPr lang="es-ES" sz="3000" dirty="0">
                <a:solidFill>
                  <a:prstClr val="white"/>
                </a:solidFill>
              </a:rPr>
              <a:t>, </a:t>
            </a:r>
            <a:r>
              <a:rPr lang="es-ES" sz="3000" b="1" dirty="0">
                <a:solidFill>
                  <a:srgbClr val="FFFF00"/>
                </a:solidFill>
              </a:rPr>
              <a:t>prodigios</a:t>
            </a:r>
            <a:r>
              <a:rPr lang="es-ES" sz="3000" dirty="0">
                <a:solidFill>
                  <a:prstClr val="white"/>
                </a:solidFill>
              </a:rPr>
              <a:t>, y </a:t>
            </a:r>
            <a:r>
              <a:rPr lang="es-ES" sz="3000" b="1" dirty="0">
                <a:solidFill>
                  <a:srgbClr val="FFFF00"/>
                </a:solidFill>
              </a:rPr>
              <a:t>milagros</a:t>
            </a:r>
            <a:r>
              <a:rPr lang="es-ES" sz="3000" dirty="0">
                <a:solidFill>
                  <a:prstClr val="white"/>
                </a:solidFill>
              </a:rPr>
              <a:t>. </a:t>
            </a:r>
            <a:endParaRPr lang="en-US" sz="3000" dirty="0">
              <a:solidFill>
                <a:prstClr val="white"/>
              </a:solidFill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2B7D4835-CB0D-7BBC-36B5-457CBCEC0674}"/>
              </a:ext>
            </a:extLst>
          </p:cNvPr>
          <p:cNvSpPr txBox="1">
            <a:spLocks/>
          </p:cNvSpPr>
          <p:nvPr/>
        </p:nvSpPr>
        <p:spPr>
          <a:xfrm>
            <a:off x="628650" y="180488"/>
            <a:ext cx="7886699" cy="1104636"/>
          </a:xfrm>
          <a:prstGeom prst="rect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¿</a:t>
            </a:r>
            <a:r>
              <a:rPr lang="en-US" sz="3800" dirty="0" err="1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Cuál</a:t>
            </a:r>
            <a: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era </a:t>
            </a:r>
            <a:r>
              <a:rPr lang="en-US" sz="3800" dirty="0" err="1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su</a:t>
            </a:r>
            <a: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 err="1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propósito</a:t>
            </a:r>
            <a: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?</a:t>
            </a:r>
            <a:endParaRPr lang="en-US" sz="3800" dirty="0">
              <a:solidFill>
                <a:prstClr val="white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D7BADA3-8A4F-564C-0CFF-A62211B338DF}"/>
              </a:ext>
            </a:extLst>
          </p:cNvPr>
          <p:cNvSpPr txBox="1"/>
          <p:nvPr/>
        </p:nvSpPr>
        <p:spPr>
          <a:xfrm>
            <a:off x="91439" y="1419438"/>
            <a:ext cx="8961120" cy="41150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algn="ctr" defTabSz="342886">
              <a:defRPr/>
            </a:pPr>
            <a:r>
              <a:rPr lang="es-ES" sz="3000" dirty="0" smtClean="0">
                <a:solidFill>
                  <a:prstClr val="white"/>
                </a:solidFill>
              </a:rPr>
              <a:t>Mc. </a:t>
            </a:r>
            <a:r>
              <a:rPr lang="es-ES" sz="3000" dirty="0">
                <a:solidFill>
                  <a:prstClr val="white"/>
                </a:solidFill>
              </a:rPr>
              <a:t>2:7-12  «¿</a:t>
            </a:r>
            <a:r>
              <a:rPr lang="es-ES" sz="3000" u="sng" dirty="0">
                <a:solidFill>
                  <a:prstClr val="white"/>
                </a:solidFill>
              </a:rPr>
              <a:t>Por qué habla Este así</a:t>
            </a:r>
            <a:r>
              <a:rPr lang="es-ES" sz="3000" dirty="0">
                <a:solidFill>
                  <a:prstClr val="white"/>
                </a:solidFill>
              </a:rPr>
              <a:t>? Está blasfemando; ¿quién puede perdonar pecados, sino solo Dios</a:t>
            </a:r>
            <a:r>
              <a:rPr lang="es-ES" sz="3000" dirty="0" smtClean="0">
                <a:solidFill>
                  <a:prstClr val="white"/>
                </a:solidFill>
              </a:rPr>
              <a:t>?» …</a:t>
            </a:r>
            <a:br>
              <a:rPr lang="es-ES" sz="3000" dirty="0" smtClean="0">
                <a:solidFill>
                  <a:prstClr val="white"/>
                </a:solidFill>
              </a:rPr>
            </a:br>
            <a:r>
              <a:rPr lang="es-ES" sz="3000" dirty="0" smtClean="0">
                <a:solidFill>
                  <a:prstClr val="white"/>
                </a:solidFill>
              </a:rPr>
              <a:t>10  </a:t>
            </a:r>
            <a:r>
              <a:rPr lang="es-ES" sz="3000" u="sng" dirty="0">
                <a:solidFill>
                  <a:prstClr val="white"/>
                </a:solidFill>
              </a:rPr>
              <a:t>Pues para que sepan que el Hijo del Hombre tiene autoridad en la tierra para perdonar pecados»</a:t>
            </a:r>
            <a:r>
              <a:rPr lang="es-ES" sz="3000" dirty="0">
                <a:solidFill>
                  <a:prstClr val="white"/>
                </a:solidFill>
              </a:rPr>
              <a:t>, </a:t>
            </a:r>
            <a:r>
              <a:rPr lang="es-ES" sz="3000" dirty="0" smtClean="0">
                <a:solidFill>
                  <a:prstClr val="white"/>
                </a:solidFill>
              </a:rPr>
              <a:t>dijo </a:t>
            </a:r>
            <a:r>
              <a:rPr lang="es-ES" sz="3000" dirty="0">
                <a:solidFill>
                  <a:prstClr val="white"/>
                </a:solidFill>
              </a:rPr>
              <a:t>al paralítico:  11  «A ti te digo: levántate, toma tu camilla y vete a tu casa».  12  Y él se levantó, y tomando al instante la camilla, salió a la vista de todos, de manera que todos estaban asombrados, y glorificaban a Dios, diciendo: «Jamás hemos visto cosa semejante».</a:t>
            </a:r>
            <a:endParaRPr lang="en-US" sz="3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2B7D4835-CB0D-7BBC-36B5-457CBCEC0674}"/>
              </a:ext>
            </a:extLst>
          </p:cNvPr>
          <p:cNvSpPr txBox="1">
            <a:spLocks/>
          </p:cNvSpPr>
          <p:nvPr/>
        </p:nvSpPr>
        <p:spPr>
          <a:xfrm>
            <a:off x="628650" y="180488"/>
            <a:ext cx="7886699" cy="1104636"/>
          </a:xfrm>
          <a:prstGeom prst="rect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¿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Cuál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era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su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propósito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?</a:t>
            </a:r>
            <a:endParaRPr lang="en-US" sz="3800" dirty="0">
              <a:solidFill>
                <a:prstClr val="white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D7BADA3-8A4F-564C-0CFF-A62211B338DF}"/>
              </a:ext>
            </a:extLst>
          </p:cNvPr>
          <p:cNvSpPr txBox="1"/>
          <p:nvPr/>
        </p:nvSpPr>
        <p:spPr>
          <a:xfrm>
            <a:off x="91439" y="1419438"/>
            <a:ext cx="8961120" cy="41150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algn="ctr" defTabSz="342886">
              <a:defRPr/>
            </a:pP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Hebreos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2:2 </a:t>
            </a:r>
            <a:r>
              <a:rPr lang="es-ES" sz="2800" dirty="0">
                <a:solidFill>
                  <a:prstClr val="white"/>
                </a:solidFill>
              </a:rPr>
              <a:t>Porque si </a:t>
            </a:r>
            <a:r>
              <a:rPr lang="es-ES" sz="2800" u="sng" dirty="0">
                <a:solidFill>
                  <a:prstClr val="white"/>
                </a:solidFill>
              </a:rPr>
              <a:t>la palabra hablada</a:t>
            </a:r>
            <a:r>
              <a:rPr lang="es-ES" sz="2800" dirty="0">
                <a:solidFill>
                  <a:prstClr val="white"/>
                </a:solidFill>
              </a:rPr>
              <a:t> por medio de ángeles resultó ser inmutable, y toda transgresión y desobediencia recibió una justa retribución, </a:t>
            </a:r>
            <a:r>
              <a:rPr lang="es-ES" sz="2800" dirty="0" smtClean="0">
                <a:solidFill>
                  <a:prstClr val="white"/>
                </a:solidFill>
              </a:rPr>
              <a:t>3</a:t>
            </a:r>
            <a:r>
              <a:rPr lang="es-ES" sz="2800" dirty="0">
                <a:solidFill>
                  <a:prstClr val="white"/>
                </a:solidFill>
              </a:rPr>
              <a:t>  ¿cómo escaparemos nosotros si descuidamos una salvación tan grande? La cual, después que </a:t>
            </a:r>
            <a:r>
              <a:rPr lang="es-ES" sz="2800" u="sng" dirty="0">
                <a:solidFill>
                  <a:prstClr val="white"/>
                </a:solidFill>
              </a:rPr>
              <a:t>fue anunciada </a:t>
            </a:r>
            <a:r>
              <a:rPr lang="es-ES" sz="2800" u="sng" dirty="0" smtClean="0">
                <a:solidFill>
                  <a:prstClr val="white"/>
                </a:solidFill>
              </a:rPr>
              <a:t>primeramente </a:t>
            </a:r>
            <a:r>
              <a:rPr lang="es-ES" sz="2800" u="sng" dirty="0">
                <a:solidFill>
                  <a:prstClr val="white"/>
                </a:solidFill>
              </a:rPr>
              <a:t>por medio del Señor</a:t>
            </a:r>
            <a:r>
              <a:rPr lang="es-ES" sz="2800" dirty="0">
                <a:solidFill>
                  <a:prstClr val="white"/>
                </a:solidFill>
              </a:rPr>
              <a:t>, </a:t>
            </a:r>
            <a:r>
              <a:rPr lang="es-ES" sz="2800" b="1" dirty="0">
                <a:solidFill>
                  <a:prstClr val="white"/>
                </a:solidFill>
              </a:rPr>
              <a:t>nos fue confirmada</a:t>
            </a:r>
            <a:r>
              <a:rPr lang="es-ES" sz="2800" dirty="0">
                <a:solidFill>
                  <a:prstClr val="white"/>
                </a:solidFill>
              </a:rPr>
              <a:t> por los que la oyeron. </a:t>
            </a:r>
            <a:r>
              <a:rPr lang="es-ES" sz="2800" dirty="0" smtClean="0">
                <a:solidFill>
                  <a:prstClr val="white"/>
                </a:solidFill>
              </a:rPr>
              <a:t>4</a:t>
            </a:r>
            <a:r>
              <a:rPr lang="es-ES" sz="2800" dirty="0">
                <a:solidFill>
                  <a:prstClr val="white"/>
                </a:solidFill>
              </a:rPr>
              <a:t>  Dios </a:t>
            </a:r>
            <a:r>
              <a:rPr lang="es-ES" sz="2800" u="sng" dirty="0">
                <a:solidFill>
                  <a:prstClr val="white"/>
                </a:solidFill>
              </a:rPr>
              <a:t>testificó junto con ellos</a:t>
            </a:r>
            <a:r>
              <a:rPr lang="es-ES" sz="2800" dirty="0">
                <a:solidFill>
                  <a:prstClr val="white"/>
                </a:solidFill>
              </a:rPr>
              <a:t>, tanto por señales como por prodigios, y por diversos milagros y por dones repartidos del Espíritu Santo según Su propia voluntad. </a:t>
            </a:r>
            <a:endParaRPr lang="en-US" sz="28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2B7D4835-CB0D-7BBC-36B5-457CBCEC0674}"/>
              </a:ext>
            </a:extLst>
          </p:cNvPr>
          <p:cNvSpPr txBox="1">
            <a:spLocks/>
          </p:cNvSpPr>
          <p:nvPr/>
        </p:nvSpPr>
        <p:spPr>
          <a:xfrm>
            <a:off x="628650" y="180488"/>
            <a:ext cx="7886699" cy="1104636"/>
          </a:xfrm>
          <a:prstGeom prst="rect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¿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Cuál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era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su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propósito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?</a:t>
            </a:r>
            <a:endParaRPr lang="en-US" sz="3800" dirty="0">
              <a:solidFill>
                <a:prstClr val="white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D7BADA3-8A4F-564C-0CFF-A62211B338DF}"/>
              </a:ext>
            </a:extLst>
          </p:cNvPr>
          <p:cNvSpPr txBox="1"/>
          <p:nvPr/>
        </p:nvSpPr>
        <p:spPr>
          <a:xfrm>
            <a:off x="91439" y="1828800"/>
            <a:ext cx="8961120" cy="37057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marL="457200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No eran para sanar a todos (pensemos en Epafrodito, 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la 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espina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en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la carne de Pablo, etc.)</a:t>
            </a:r>
          </a:p>
          <a:p>
            <a:pPr marL="457200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No tenían principalmente el propósito de hacer que la gente creyera en Dios.</a:t>
            </a:r>
          </a:p>
          <a:p>
            <a:pPr marL="457200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El propósito de los milagros era confirmar el mensaje de Dios.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2B7D4835-CB0D-7BBC-36B5-457CBCEC0674}"/>
              </a:ext>
            </a:extLst>
          </p:cNvPr>
          <p:cNvSpPr txBox="1">
            <a:spLocks/>
          </p:cNvSpPr>
          <p:nvPr/>
        </p:nvSpPr>
        <p:spPr>
          <a:xfrm>
            <a:off x="628650" y="180488"/>
            <a:ext cx="7886699" cy="1104636"/>
          </a:xfrm>
          <a:prstGeom prst="rect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¿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Cuál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era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su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propósito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?</a:t>
            </a:r>
            <a:endParaRPr lang="en-US" sz="3800" dirty="0">
              <a:solidFill>
                <a:prstClr val="white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D7BADA3-8A4F-564C-0CFF-A62211B338DF}"/>
              </a:ext>
            </a:extLst>
          </p:cNvPr>
          <p:cNvSpPr txBox="1"/>
          <p:nvPr/>
        </p:nvSpPr>
        <p:spPr>
          <a:xfrm>
            <a:off x="128014" y="1444752"/>
            <a:ext cx="8887967" cy="42702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marL="457200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Hch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2:38 – ¿No es esto lo que </a:t>
            </a: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pasa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Calibri" panose="020F0502020204030204"/>
              </a:rPr>
              <a:t>cuando</a:t>
            </a: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te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bautizas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?</a:t>
            </a:r>
            <a:endParaRPr lang="en-US" sz="2800" dirty="0">
              <a:solidFill>
                <a:prstClr val="white"/>
              </a:solidFill>
              <a:latin typeface="Calibri" panose="020F0502020204030204"/>
            </a:endParaRPr>
          </a:p>
          <a:p>
            <a:pPr marL="914400" lvl="1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solidFill>
                  <a:prstClr val="white"/>
                </a:solidFill>
                <a:latin typeface="Calibri" panose="020F0502020204030204"/>
              </a:rPr>
              <a:t>Hch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2:43 - Si 3000 fueron bautizados y todos pudieron realizar los mismos milagros, ¿por </a:t>
            </a:r>
            <a:r>
              <a:rPr lang="en-US" sz="2000" dirty="0" err="1">
                <a:solidFill>
                  <a:prstClr val="white"/>
                </a:solidFill>
                <a:latin typeface="Calibri" panose="020F0502020204030204"/>
              </a:rPr>
              <a:t>qué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000" dirty="0" err="1" smtClean="0">
                <a:solidFill>
                  <a:prstClr val="white"/>
                </a:solidFill>
                <a:latin typeface="Calibri" panose="020F0502020204030204"/>
              </a:rPr>
              <a:t>sobrevino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000" dirty="0" err="1" smtClean="0">
                <a:solidFill>
                  <a:prstClr val="white"/>
                </a:solidFill>
                <a:latin typeface="Calibri" panose="020F0502020204030204"/>
              </a:rPr>
              <a:t>temor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/>
              </a:rPr>
              <a:t> a </a:t>
            </a:r>
            <a:r>
              <a:rPr lang="en-US" sz="2000" dirty="0" err="1" smtClean="0">
                <a:solidFill>
                  <a:prstClr val="white"/>
                </a:solidFill>
                <a:latin typeface="Calibri" panose="020F0502020204030204"/>
              </a:rPr>
              <a:t>ellos</a:t>
            </a:r>
            <a:r>
              <a:rPr lang="en-US" sz="2000" dirty="0" smtClean="0">
                <a:solidFill>
                  <a:prstClr val="white"/>
                </a:solidFill>
                <a:latin typeface="Calibri" panose="020F0502020204030204"/>
              </a:rPr>
              <a:t>?</a:t>
            </a:r>
            <a:endParaRPr lang="en-US" sz="2000" dirty="0">
              <a:solidFill>
                <a:prstClr val="white"/>
              </a:solidFill>
              <a:latin typeface="Calibri" panose="020F0502020204030204"/>
            </a:endParaRPr>
          </a:p>
          <a:p>
            <a:pPr lvl="1" algn="l" defTabSz="342886" rtl="0"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</a:endParaRPr>
          </a:p>
          <a:p>
            <a:pPr marL="457200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Marcos 1:41 - Dios tiene </a:t>
            </a:r>
            <a:r>
              <a:rPr lang="en-US" sz="2800" dirty="0" err="1">
                <a:solidFill>
                  <a:prstClr val="white"/>
                </a:solidFill>
                <a:latin typeface="Calibri" panose="020F0502020204030204"/>
              </a:rPr>
              <a:t>compasión</a:t>
            </a: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de </a:t>
            </a: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los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 que </a:t>
            </a:r>
            <a:r>
              <a:rPr lang="en-US" sz="2800" dirty="0" err="1" smtClean="0">
                <a:solidFill>
                  <a:prstClr val="white"/>
                </a:solidFill>
                <a:latin typeface="Calibri" panose="020F0502020204030204"/>
              </a:rPr>
              <a:t>sufren</a:t>
            </a:r>
            <a:r>
              <a:rPr lang="en-US" sz="2800" dirty="0" smtClean="0">
                <a:solidFill>
                  <a:prstClr val="white"/>
                </a:solidFill>
                <a:latin typeface="Calibri" panose="020F0502020204030204"/>
              </a:rPr>
              <a:t>.</a:t>
            </a:r>
            <a:endParaRPr lang="en-US" sz="2800" dirty="0">
              <a:solidFill>
                <a:prstClr val="white"/>
              </a:solidFill>
              <a:latin typeface="Calibri" panose="020F0502020204030204"/>
            </a:endParaRPr>
          </a:p>
          <a:p>
            <a:pPr marL="914400" lvl="1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Efesios 2:1-10 – Dios ha mostrado compasión al sacarnos de nuestros pecados y darnos vida.</a:t>
            </a:r>
          </a:p>
          <a:p>
            <a:pPr marL="914400" lvl="1" indent="-457200" algn="l" defTabSz="342886" rtl="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white"/>
              </a:solidFill>
              <a:latin typeface="Calibri" panose="020F0502020204030204"/>
            </a:endParaRPr>
          </a:p>
          <a:p>
            <a:pPr marL="457200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Hechos 8:14-19 – Hay estima/comercio en ello.</a:t>
            </a:r>
          </a:p>
          <a:p>
            <a:pPr marL="914400" lvl="1" indent="-457200" algn="l" defTabSz="342886" rtl="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Hechos 8:20-22 – La única manera de obtener el don milagroso del Espíritu era a través de los apóstoles.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="" xmlns:a16="http://schemas.microsoft.com/office/drawing/2014/main" id="{65002398-7BCA-F9AF-C1A7-2950EF391337}"/>
              </a:ext>
            </a:extLst>
          </p:cNvPr>
          <p:cNvSpPr txBox="1">
            <a:spLocks/>
          </p:cNvSpPr>
          <p:nvPr/>
        </p:nvSpPr>
        <p:spPr>
          <a:xfrm>
            <a:off x="628649" y="180488"/>
            <a:ext cx="7886699" cy="1024128"/>
          </a:xfrm>
          <a:prstGeom prst="rect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¿Por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qué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 err="1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afirman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algunos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lo 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milagroso?</a:t>
            </a:r>
          </a:p>
        </p:txBody>
      </p:sp>
    </p:spTree>
    <p:extLst>
      <p:ext uri="{BB962C8B-B14F-4D97-AF65-F5344CB8AC3E}">
        <p14:creationId xmlns:p14="http://schemas.microsoft.com/office/powerpoint/2010/main" val="18740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525F70-40FA-C999-7DA2-F0F18555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1179"/>
            <a:ext cx="7886700" cy="1104636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/>
              <a:t>Algunas reflexiones finales a considerar respecto a los milagros: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F42D35-455F-F48D-A477-B16FEAA6A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465" y="1494461"/>
            <a:ext cx="8745070" cy="4012467"/>
          </a:xfrm>
        </p:spPr>
        <p:txBody>
          <a:bodyPr>
            <a:normAutofit fontScale="92500" lnSpcReduction="10000"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2800" dirty="0"/>
              <a:t>La gente afirma que hoy en día se están </a:t>
            </a:r>
            <a:r>
              <a:rPr lang="en-US" sz="2800" dirty="0" err="1"/>
              <a:t>haciendo</a:t>
            </a:r>
            <a:r>
              <a:rPr lang="en-US" sz="2800" dirty="0"/>
              <a:t> </a:t>
            </a:r>
            <a:r>
              <a:rPr lang="en-US" sz="2800" dirty="0" err="1" smtClean="0"/>
              <a:t>milagros</a:t>
            </a:r>
            <a:r>
              <a:rPr lang="en-US" sz="2800" dirty="0" smtClean="0"/>
              <a:t>. ¿Se </a:t>
            </a:r>
            <a:r>
              <a:rPr lang="en-US" sz="2800" dirty="0"/>
              <a:t>alinean con lo que la Biblia dice que es un milagro?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/>
              <a:t>Si los milagros todavía estuvieran ocurriendo, </a:t>
            </a:r>
            <a:r>
              <a:rPr lang="en-US" sz="2800" dirty="0" smtClean="0"/>
              <a:t>¿</a:t>
            </a:r>
            <a:r>
              <a:rPr lang="en-US" sz="2800" dirty="0" err="1" smtClean="0"/>
              <a:t>queda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/>
              <a:t>nueva revelación que Dios esté </a:t>
            </a:r>
            <a:r>
              <a:rPr lang="en-US" sz="2800" dirty="0" err="1"/>
              <a:t>dando</a:t>
            </a:r>
            <a:r>
              <a:rPr lang="en-US" sz="2800" dirty="0"/>
              <a:t> </a:t>
            </a:r>
            <a:r>
              <a:rPr lang="en-US" sz="2800" dirty="0" smtClean="0"/>
              <a:t>hoy </a:t>
            </a:r>
            <a:r>
              <a:rPr lang="en-US" sz="2800" dirty="0" err="1" smtClean="0"/>
              <a:t>en</a:t>
            </a:r>
            <a:r>
              <a:rPr lang="en-US" sz="2800" dirty="0" smtClean="0"/>
              <a:t> d</a:t>
            </a:r>
            <a:r>
              <a:rPr lang="es-ES" sz="2800" dirty="0" err="1" smtClean="0"/>
              <a:t>ía</a:t>
            </a:r>
            <a:r>
              <a:rPr lang="en-US" sz="2800" dirty="0" smtClean="0"/>
              <a:t>?</a:t>
            </a:r>
            <a:endParaRPr lang="en-US" sz="28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/>
              <a:t>Que Dios no opere en la manifestación física de dones milagrosos no significa que Dios no esté </a:t>
            </a:r>
            <a:r>
              <a:rPr lang="en-US" sz="2800" dirty="0" err="1"/>
              <a:t>obrando</a:t>
            </a:r>
            <a:r>
              <a:rPr lang="en-US" sz="2800" dirty="0"/>
              <a:t> </a:t>
            </a:r>
            <a:r>
              <a:rPr lang="en-US" sz="2800" dirty="0" smtClean="0"/>
              <a:t>hoy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día</a:t>
            </a:r>
            <a:r>
              <a:rPr lang="en-US" sz="2800" dirty="0" smtClean="0"/>
              <a:t>. </a:t>
            </a:r>
            <a:r>
              <a:rPr lang="en-US" sz="2800" dirty="0"/>
              <a:t>Dios obra providencialmente en nuestras </a:t>
            </a:r>
            <a:r>
              <a:rPr lang="en-US" sz="2800" dirty="0" err="1"/>
              <a:t>vidas</a:t>
            </a:r>
            <a:r>
              <a:rPr lang="en-US" sz="2800" dirty="0"/>
              <a:t> </a:t>
            </a:r>
            <a:r>
              <a:rPr lang="en-US" sz="2800" dirty="0" smtClean="0"/>
              <a:t>hoy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día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/>
              <a:t>Incluso en la </a:t>
            </a:r>
            <a:r>
              <a:rPr lang="en-US" sz="2800" dirty="0" err="1" smtClean="0"/>
              <a:t>cronología</a:t>
            </a:r>
            <a:r>
              <a:rPr lang="en-US" sz="2800" dirty="0" smtClean="0"/>
              <a:t> </a:t>
            </a:r>
            <a:r>
              <a:rPr lang="en-US" sz="2800" dirty="0"/>
              <a:t>del </a:t>
            </a:r>
            <a:r>
              <a:rPr lang="en-US" sz="2800" dirty="0" smtClean="0"/>
              <a:t>NT, </a:t>
            </a:r>
            <a:r>
              <a:rPr lang="en-US" sz="2800" dirty="0"/>
              <a:t>parece haber una disminución de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dones</a:t>
            </a:r>
            <a:r>
              <a:rPr lang="en-US" sz="2800" dirty="0" smtClean="0"/>
              <a:t> </a:t>
            </a:r>
            <a:r>
              <a:rPr lang="en-US" sz="2800" dirty="0" err="1" smtClean="0"/>
              <a:t>registrados</a:t>
            </a:r>
            <a:r>
              <a:rPr lang="en-US" sz="2800" dirty="0"/>
              <a:t>.</a:t>
            </a:r>
            <a:r>
              <a:rPr lang="en-US" sz="2800" dirty="0" smtClean="0"/>
              <a:t> ¿A </a:t>
            </a:r>
            <a:r>
              <a:rPr lang="en-US" sz="2800" dirty="0"/>
              <a:t>qué se debe?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/>
              <a:t>Los dones milagrosos no hacían a nadie espiritual. Llegar a ser como Jesús y </a:t>
            </a:r>
            <a:r>
              <a:rPr lang="en-US" sz="2800" dirty="0" err="1"/>
              <a:t>d</a:t>
            </a:r>
            <a:r>
              <a:rPr lang="en-US" sz="2800" dirty="0" err="1" smtClean="0"/>
              <a:t>ar</a:t>
            </a:r>
            <a:r>
              <a:rPr lang="en-US" sz="2800" dirty="0" smtClean="0"/>
              <a:t> el </a:t>
            </a:r>
            <a:r>
              <a:rPr lang="en-US" sz="2800" u="sng" dirty="0" err="1" smtClean="0"/>
              <a:t>fruto</a:t>
            </a:r>
            <a:r>
              <a:rPr lang="en-US" sz="2800" dirty="0" smtClean="0"/>
              <a:t> del </a:t>
            </a:r>
            <a:r>
              <a:rPr lang="en-US" sz="2800" dirty="0" err="1"/>
              <a:t>Espíritu</a:t>
            </a:r>
            <a:r>
              <a:rPr lang="en-US" sz="2800" dirty="0"/>
              <a:t> </a:t>
            </a:r>
            <a:r>
              <a:rPr lang="en-US" sz="2800" dirty="0" err="1" smtClean="0"/>
              <a:t>sí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 algn="l" rtl="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439006-FE2F-6740-BA3C-A601904E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8" y="15213"/>
            <a:ext cx="9072282" cy="1104636"/>
          </a:xfrm>
        </p:spPr>
        <p:txBody>
          <a:bodyPr/>
          <a:lstStyle/>
          <a:p>
            <a:pPr algn="ctr" rtl="0"/>
            <a:r>
              <a:rPr lang="en-US" dirty="0"/>
              <a:t>La Biblia está llena de </a:t>
            </a:r>
            <a:r>
              <a:rPr lang="en-US" dirty="0" err="1"/>
              <a:t>acontecimientos</a:t>
            </a:r>
            <a:r>
              <a:rPr lang="en-US" dirty="0"/>
              <a:t> </a:t>
            </a:r>
            <a:r>
              <a:rPr lang="en-US" dirty="0" err="1" smtClean="0"/>
              <a:t>fenomenales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40A4F8-DF1D-4C1C-A0CF-188F225B0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97" y="1245724"/>
            <a:ext cx="8227115" cy="4200919"/>
          </a:xfr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anchor="ctr">
            <a:normAutofit fontScale="92500" lnSpcReduction="10000"/>
          </a:bodyPr>
          <a:lstStyle/>
          <a:p>
            <a:pPr algn="l" rtl="0"/>
            <a:r>
              <a:rPr lang="en-US" sz="2400" dirty="0" smtClean="0"/>
              <a:t>Una </a:t>
            </a:r>
            <a:r>
              <a:rPr lang="en-US" sz="2400" dirty="0" err="1" smtClean="0"/>
              <a:t>vasija</a:t>
            </a:r>
            <a:r>
              <a:rPr lang="en-US" sz="2400" dirty="0" smtClean="0"/>
              <a:t> de </a:t>
            </a:r>
            <a:r>
              <a:rPr lang="en-US" sz="2400" dirty="0"/>
              <a:t>aceite y harina milagrosamente no se </a:t>
            </a:r>
            <a:r>
              <a:rPr lang="en-US" sz="2400" dirty="0" err="1" smtClean="0"/>
              <a:t>acabaron</a:t>
            </a:r>
            <a:r>
              <a:rPr lang="en-US" sz="2400" dirty="0" smtClean="0"/>
              <a:t> </a:t>
            </a:r>
            <a:r>
              <a:rPr lang="en-US" sz="2400" dirty="0"/>
              <a:t>durante una hambruna (</a:t>
            </a:r>
            <a:r>
              <a:rPr lang="en-US" sz="2400" dirty="0" smtClean="0"/>
              <a:t>1 Reyes </a:t>
            </a:r>
            <a:r>
              <a:rPr lang="en-US" sz="2400" dirty="0"/>
              <a:t>17:8-16)/(</a:t>
            </a:r>
            <a:r>
              <a:rPr lang="en-US" sz="2400" dirty="0" smtClean="0"/>
              <a:t>2 Reyes </a:t>
            </a:r>
            <a:r>
              <a:rPr lang="en-US" sz="2400" dirty="0"/>
              <a:t>4:1-7)</a:t>
            </a:r>
          </a:p>
          <a:p>
            <a:pPr algn="l" rtl="0"/>
            <a:r>
              <a:rPr lang="en-US" sz="2400" dirty="0"/>
              <a:t>El hijo de una viuda murió y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medio</a:t>
            </a:r>
            <a:r>
              <a:rPr lang="en-US" sz="2400" dirty="0" smtClean="0"/>
              <a:t> </a:t>
            </a:r>
            <a:r>
              <a:rPr lang="en-US" sz="2400" dirty="0"/>
              <a:t>de la oración el niño </a:t>
            </a:r>
            <a:r>
              <a:rPr lang="en-US" sz="2400" dirty="0" err="1"/>
              <a:t>fue</a:t>
            </a:r>
            <a:r>
              <a:rPr lang="en-US" sz="2400" dirty="0"/>
              <a:t> </a:t>
            </a:r>
            <a:r>
              <a:rPr lang="en-US" sz="2400" dirty="0" err="1" smtClean="0"/>
              <a:t>resucitado</a:t>
            </a:r>
            <a:r>
              <a:rPr lang="en-US" sz="2400" dirty="0"/>
              <a:t>. (</a:t>
            </a:r>
            <a:r>
              <a:rPr lang="en-US" sz="2400" dirty="0" smtClean="0"/>
              <a:t>1 Reyes </a:t>
            </a:r>
            <a:r>
              <a:rPr lang="en-US" sz="2400" dirty="0"/>
              <a:t>17:17-24)/(</a:t>
            </a:r>
            <a:r>
              <a:rPr lang="en-US" sz="2400" dirty="0" smtClean="0"/>
              <a:t>2 Reyes </a:t>
            </a:r>
            <a:r>
              <a:rPr lang="en-US" sz="2400" dirty="0"/>
              <a:t>4:8-37)</a:t>
            </a:r>
          </a:p>
          <a:p>
            <a:pPr algn="l" rtl="0"/>
            <a:r>
              <a:rPr lang="en-US" sz="2400" dirty="0"/>
              <a:t>Fuego descendió del cielo y consumió un sacrificio empapado en agua. (</a:t>
            </a:r>
            <a:r>
              <a:rPr lang="en-US" sz="2400" dirty="0" smtClean="0"/>
              <a:t>1</a:t>
            </a:r>
            <a:r>
              <a:rPr lang="en-US" sz="2400" baseline="30000" dirty="0"/>
              <a:t> </a:t>
            </a:r>
            <a:r>
              <a:rPr lang="en-US" sz="2400" dirty="0" smtClean="0"/>
              <a:t>Reyes </a:t>
            </a:r>
            <a:r>
              <a:rPr lang="en-US" sz="2400" dirty="0"/>
              <a:t>18:20-39)</a:t>
            </a:r>
          </a:p>
          <a:p>
            <a:pPr algn="l" rtl="0"/>
            <a:r>
              <a:rPr lang="en-US" sz="2400" dirty="0"/>
              <a:t>Elías fue llevado por un torbellino al cielo y Eliseo luego golpea el Jordán y cruza el río. (</a:t>
            </a:r>
            <a:r>
              <a:rPr lang="en-US" sz="2400" dirty="0" smtClean="0"/>
              <a:t>2 Reyes </a:t>
            </a:r>
            <a:r>
              <a:rPr lang="en-US" sz="2400" dirty="0"/>
              <a:t>2:13-22)</a:t>
            </a:r>
          </a:p>
          <a:p>
            <a:pPr algn="l" rtl="0"/>
            <a:r>
              <a:rPr lang="en-US" sz="2400" dirty="0"/>
              <a:t>Eliseo toma 20 panes y los multiplica para alimentar a la multitud. (</a:t>
            </a:r>
            <a:r>
              <a:rPr lang="en-US" sz="2400" dirty="0" smtClean="0"/>
              <a:t>2</a:t>
            </a:r>
            <a:r>
              <a:rPr lang="en-US" sz="2400" baseline="30000" dirty="0"/>
              <a:t> </a:t>
            </a:r>
            <a:r>
              <a:rPr lang="en-US" sz="2400" dirty="0" smtClean="0"/>
              <a:t>Reyes </a:t>
            </a:r>
            <a:r>
              <a:rPr lang="en-US" sz="2400" dirty="0"/>
              <a:t>4:42-44)</a:t>
            </a:r>
          </a:p>
          <a:p>
            <a:pPr algn="l" rtl="0"/>
            <a:r>
              <a:rPr lang="en-US" sz="2400" dirty="0"/>
              <a:t>Naamán, un leproso comandante del ejército asirio, fue sanado después de </a:t>
            </a:r>
            <a:r>
              <a:rPr lang="en-US" sz="2400" dirty="0" err="1" smtClean="0"/>
              <a:t>sumergirse</a:t>
            </a:r>
            <a:r>
              <a:rPr lang="en-US" sz="2400" dirty="0" smtClean="0"/>
              <a:t> </a:t>
            </a:r>
            <a:r>
              <a:rPr lang="en-US" sz="2400" dirty="0"/>
              <a:t>en el río Jordán 7 veces. (</a:t>
            </a:r>
            <a:r>
              <a:rPr lang="en-US" sz="2400" dirty="0" smtClean="0"/>
              <a:t>2</a:t>
            </a:r>
            <a:r>
              <a:rPr lang="en-US" sz="2400" baseline="30000" dirty="0"/>
              <a:t> </a:t>
            </a:r>
            <a:r>
              <a:rPr lang="en-US" sz="2400" dirty="0" smtClean="0"/>
              <a:t>Reyes </a:t>
            </a:r>
            <a:r>
              <a:rPr lang="en-US" sz="2400" dirty="0"/>
              <a:t>5:1-14)</a:t>
            </a:r>
          </a:p>
        </p:txBody>
      </p:sp>
    </p:spTree>
    <p:extLst>
      <p:ext uri="{BB962C8B-B14F-4D97-AF65-F5344CB8AC3E}">
        <p14:creationId xmlns:p14="http://schemas.microsoft.com/office/powerpoint/2010/main" val="38846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40A4F8-DF1D-4C1C-A0CF-188F225B0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97" y="1245723"/>
            <a:ext cx="8227115" cy="4454063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algn="l" rtl="0"/>
            <a:r>
              <a:rPr lang="en-US" sz="2400" dirty="0"/>
              <a:t>El agua se convirtió en vino en una boda. (Juan 2:1-11)</a:t>
            </a:r>
          </a:p>
          <a:p>
            <a:pPr algn="l" rtl="0"/>
            <a:r>
              <a:rPr lang="en-US" sz="2400" dirty="0"/>
              <a:t>Un hombre </a:t>
            </a:r>
            <a:r>
              <a:rPr lang="en-US" sz="2400" dirty="0" smtClean="0"/>
              <a:t>se </a:t>
            </a:r>
            <a:r>
              <a:rPr lang="en-US" sz="2400" dirty="0" err="1" smtClean="0"/>
              <a:t>sana</a:t>
            </a:r>
            <a:r>
              <a:rPr lang="en-US" sz="2400" dirty="0" smtClean="0"/>
              <a:t> </a:t>
            </a:r>
            <a:r>
              <a:rPr lang="en-US" sz="2400" dirty="0" err="1" smtClean="0"/>
              <a:t>milagrosamente</a:t>
            </a:r>
            <a:r>
              <a:rPr lang="en-US" sz="2400" dirty="0" smtClean="0"/>
              <a:t> </a:t>
            </a:r>
            <a:r>
              <a:rPr lang="en-US" sz="2400" dirty="0"/>
              <a:t>a distancia. (Juan 4:46-54)</a:t>
            </a:r>
          </a:p>
          <a:p>
            <a:pPr algn="l" rtl="0"/>
            <a:r>
              <a:rPr lang="en-US" sz="2400" dirty="0"/>
              <a:t>Un hombre que había estado paralizado fue sanado milagrosamente. (Marcos 2:1-12)</a:t>
            </a:r>
          </a:p>
          <a:p>
            <a:pPr algn="l" rtl="0"/>
            <a:r>
              <a:rPr lang="en-US" sz="2400" dirty="0"/>
              <a:t>5.000* personas se alimentaron con </a:t>
            </a:r>
            <a:r>
              <a:rPr lang="en-US" sz="2400" dirty="0" err="1" smtClean="0"/>
              <a:t>unos</a:t>
            </a:r>
            <a:r>
              <a:rPr lang="en-US" sz="2400" dirty="0" smtClean="0"/>
              <a:t> </a:t>
            </a:r>
            <a:r>
              <a:rPr lang="en-US" sz="2400" dirty="0" err="1" smtClean="0"/>
              <a:t>pocos</a:t>
            </a:r>
            <a:r>
              <a:rPr lang="en-US" sz="2400" dirty="0" smtClean="0"/>
              <a:t> </a:t>
            </a:r>
            <a:r>
              <a:rPr lang="en-US" sz="2400" dirty="0" smtClean="0"/>
              <a:t>panes </a:t>
            </a:r>
            <a:r>
              <a:rPr lang="en-US" sz="2400" dirty="0"/>
              <a:t>y unos pocos peces. (Juan 6:1-14)</a:t>
            </a:r>
          </a:p>
          <a:p>
            <a:pPr algn="l" rtl="0"/>
            <a:r>
              <a:rPr lang="en-US" sz="2400" dirty="0"/>
              <a:t>Jesús camina sobre el agua (Mateo 14:22-33)</a:t>
            </a:r>
          </a:p>
          <a:p>
            <a:pPr algn="l" rtl="0"/>
            <a:r>
              <a:rPr lang="en-US" sz="2400" dirty="0"/>
              <a:t>Un hombre que había nacido </a:t>
            </a:r>
            <a:r>
              <a:rPr lang="en-US" sz="2400" dirty="0" err="1"/>
              <a:t>ciego</a:t>
            </a:r>
            <a:r>
              <a:rPr lang="en-US" sz="2400" dirty="0"/>
              <a:t> </a:t>
            </a:r>
            <a:r>
              <a:rPr lang="en-US" sz="2400" dirty="0" err="1" smtClean="0"/>
              <a:t>recibió</a:t>
            </a:r>
            <a:r>
              <a:rPr lang="en-US" sz="2400" dirty="0" smtClean="0"/>
              <a:t> </a:t>
            </a:r>
            <a:r>
              <a:rPr lang="en-US" sz="2400" dirty="0"/>
              <a:t>la vista. (Juan 9:1-7)</a:t>
            </a:r>
          </a:p>
          <a:p>
            <a:pPr algn="l" rtl="0"/>
            <a:r>
              <a:rPr lang="en-US" sz="2400" dirty="0"/>
              <a:t>Un hombre que murió fue resucitado. (Juan 11:1-44)</a:t>
            </a:r>
          </a:p>
          <a:p>
            <a:pPr algn="l" rtl="0"/>
            <a:r>
              <a:rPr lang="en-US" sz="2400" dirty="0"/>
              <a:t>La gente comenzó a hablar en idiomas que </a:t>
            </a:r>
            <a:r>
              <a:rPr lang="en-US" sz="2400" dirty="0" smtClean="0"/>
              <a:t>antes no </a:t>
            </a:r>
            <a:r>
              <a:rPr lang="en-US" sz="2400" dirty="0" err="1" smtClean="0"/>
              <a:t>sabían</a:t>
            </a:r>
            <a:r>
              <a:rPr lang="en-US" sz="2400" dirty="0" smtClean="0"/>
              <a:t> (</a:t>
            </a:r>
            <a:r>
              <a:rPr lang="en-US" sz="2400" dirty="0" err="1" smtClean="0"/>
              <a:t>Hechos</a:t>
            </a:r>
            <a:r>
              <a:rPr lang="en-US" sz="2400" dirty="0" smtClean="0"/>
              <a:t> </a:t>
            </a:r>
            <a:r>
              <a:rPr lang="en-US" sz="2400" dirty="0"/>
              <a:t>2:1-4)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C4439006-FE2F-6740-BA3C-A601904E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8" y="15213"/>
            <a:ext cx="9072282" cy="1104636"/>
          </a:xfrm>
        </p:spPr>
        <p:txBody>
          <a:bodyPr/>
          <a:lstStyle/>
          <a:p>
            <a:pPr algn="ctr" rtl="0"/>
            <a:r>
              <a:rPr lang="en-US" dirty="0"/>
              <a:t>La Biblia está llena de </a:t>
            </a:r>
            <a:r>
              <a:rPr lang="en-US" dirty="0" err="1"/>
              <a:t>acontecimientos</a:t>
            </a:r>
            <a:r>
              <a:rPr lang="en-US" dirty="0"/>
              <a:t> </a:t>
            </a:r>
            <a:r>
              <a:rPr lang="en-US" dirty="0" err="1" smtClean="0"/>
              <a:t>fenomenales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0B5092-5DB8-D909-D2AC-31EA2FA66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044442"/>
            <a:ext cx="8515350" cy="3626115"/>
          </a:xfrm>
        </p:spPr>
        <p:txBody>
          <a:bodyPr anchor="ctr">
            <a:normAutofit lnSpcReduction="10000"/>
          </a:bodyPr>
          <a:lstStyle/>
          <a:p>
            <a:pPr marL="0" indent="0" algn="ctr" rtl="0">
              <a:buNone/>
            </a:pPr>
            <a:r>
              <a:rPr lang="en-US" sz="4400" dirty="0"/>
              <a:t>La Biblia está llena de acontecimientos fenomenales...</a:t>
            </a:r>
          </a:p>
          <a:p>
            <a:pPr marL="0" indent="0" algn="ctr" rtl="0">
              <a:buNone/>
            </a:pPr>
            <a:r>
              <a:rPr lang="en-US" sz="4400" dirty="0"/>
              <a:t>¿Pero </a:t>
            </a:r>
            <a:r>
              <a:rPr lang="en-US" sz="4400" dirty="0" err="1" smtClean="0"/>
              <a:t>siguen</a:t>
            </a:r>
            <a:r>
              <a:rPr lang="en-US" sz="4400" dirty="0" smtClean="0"/>
              <a:t> </a:t>
            </a:r>
            <a:r>
              <a:rPr lang="en-US" sz="4400" dirty="0" err="1" smtClean="0"/>
              <a:t>ocurriendo</a:t>
            </a:r>
            <a:r>
              <a:rPr lang="en-US" sz="4400" dirty="0" smtClean="0"/>
              <a:t> </a:t>
            </a:r>
            <a:r>
              <a:rPr lang="en-US" sz="4400" dirty="0" err="1" smtClean="0"/>
              <a:t>estos</a:t>
            </a:r>
            <a:r>
              <a:rPr lang="en-US" sz="4400" dirty="0" smtClean="0"/>
              <a:t> </a:t>
            </a:r>
            <a:r>
              <a:rPr lang="en-US" sz="4400" dirty="0" err="1" smtClean="0"/>
              <a:t>acontecimientos</a:t>
            </a:r>
            <a:r>
              <a:rPr lang="en-US" sz="4400" dirty="0" smtClean="0"/>
              <a:t>?</a:t>
            </a:r>
            <a:endParaRPr lang="en-US" sz="4400" dirty="0"/>
          </a:p>
          <a:p>
            <a:pPr marL="0" indent="0" algn="ctr" rtl="0">
              <a:buNone/>
            </a:pPr>
            <a:r>
              <a:rPr lang="en-US" sz="4400" dirty="0"/>
              <a:t>¿Nos estamos perdiendo algo si no </a:t>
            </a:r>
            <a:r>
              <a:rPr lang="en-US" sz="4400" dirty="0" err="1" smtClean="0"/>
              <a:t>siguen</a:t>
            </a:r>
            <a:r>
              <a:rPr lang="en-US" sz="4400" dirty="0" smtClean="0"/>
              <a:t> </a:t>
            </a:r>
            <a:r>
              <a:rPr lang="en-US" sz="4400" dirty="0" err="1" smtClean="0"/>
              <a:t>ocurriendo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711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D80666-EB7F-B532-E058-BC95CC768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800" b="1" dirty="0"/>
              <a:t>¿Han cesado los milagros?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FA3D822-CAED-7886-D450-DFA423A512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E70C29-0826-2146-A85F-E6DFC5A0C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 err="1" smtClean="0"/>
              <a:t>Bosquejo</a:t>
            </a:r>
            <a:r>
              <a:rPr lang="en-US" sz="4000" dirty="0" smtClean="0"/>
              <a:t> </a:t>
            </a:r>
            <a:r>
              <a:rPr lang="en-US" sz="4000" dirty="0"/>
              <a:t>de la </a:t>
            </a:r>
            <a:r>
              <a:rPr lang="en-US" sz="4000" dirty="0" err="1" smtClean="0"/>
              <a:t>lección</a:t>
            </a:r>
            <a:endParaRPr lang="en-US" sz="40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F9DAD8B3-D6FD-B7B0-5DF3-2017F64F54D7}"/>
              </a:ext>
            </a:extLst>
          </p:cNvPr>
          <p:cNvSpPr txBox="1">
            <a:spLocks/>
          </p:cNvSpPr>
          <p:nvPr/>
        </p:nvSpPr>
        <p:spPr>
          <a:xfrm>
            <a:off x="279878" y="1926536"/>
            <a:ext cx="2741617" cy="2327412"/>
          </a:xfrm>
          <a:prstGeom prst="rect">
            <a:avLst/>
          </a:prstGeom>
          <a:ln w="38100">
            <a:solidFill>
              <a:srgbClr val="FFC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¿Qué es un milagro?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8423160B-0B18-4469-0ED8-6558911CDBB6}"/>
              </a:ext>
            </a:extLst>
          </p:cNvPr>
          <p:cNvSpPr txBox="1">
            <a:spLocks/>
          </p:cNvSpPr>
          <p:nvPr/>
        </p:nvSpPr>
        <p:spPr>
          <a:xfrm>
            <a:off x="3201191" y="1926536"/>
            <a:ext cx="2741617" cy="2327412"/>
          </a:xfrm>
          <a:prstGeom prst="rect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¿</a:t>
            </a:r>
            <a:r>
              <a:rPr lang="en-US" sz="3800" dirty="0" err="1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Cuál</a:t>
            </a:r>
            <a: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b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</a:br>
            <a: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era </a:t>
            </a:r>
            <a:r>
              <a:rPr lang="en-US" sz="3800" dirty="0" err="1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su</a:t>
            </a:r>
            <a: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 err="1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propósito</a:t>
            </a:r>
            <a: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?</a:t>
            </a:r>
            <a:endParaRPr lang="en-US" sz="3800" dirty="0">
              <a:solidFill>
                <a:prstClr val="white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B2FC2687-8050-701C-F52E-CD1681B8F33F}"/>
              </a:ext>
            </a:extLst>
          </p:cNvPr>
          <p:cNvSpPr txBox="1">
            <a:spLocks/>
          </p:cNvSpPr>
          <p:nvPr/>
        </p:nvSpPr>
        <p:spPr>
          <a:xfrm>
            <a:off x="6122505" y="1926536"/>
            <a:ext cx="2741617" cy="2327412"/>
          </a:xfrm>
          <a:prstGeom prst="rect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¿Por </a:t>
            </a:r>
            <a:r>
              <a:rPr lang="en-US" sz="3800" dirty="0" err="1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qué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 err="1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afirmar</a:t>
            </a:r>
            <a:r>
              <a:rPr lang="en-US" sz="3800" dirty="0" smtClean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3800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Calibri" panose="020F0502020204030204" pitchFamily="34" charset="0"/>
              </a:rPr>
              <a:t>lo milagroso?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E70C29-0826-2146-A85F-E6DFC5A0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0488"/>
            <a:ext cx="7886700" cy="1104636"/>
          </a:xfrm>
          <a:ln w="317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¿Qué es un milagro?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785A6E8-3E4C-3CAF-D9AB-620ED18529FC}"/>
              </a:ext>
            </a:extLst>
          </p:cNvPr>
          <p:cNvSpPr txBox="1"/>
          <p:nvPr/>
        </p:nvSpPr>
        <p:spPr>
          <a:xfrm>
            <a:off x="405765" y="1483072"/>
            <a:ext cx="8332470" cy="42319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spAutoFit/>
          </a:bodyPr>
          <a:lstStyle/>
          <a:p>
            <a:pPr algn="ctr" defTabSz="342886">
              <a:defRPr/>
            </a:pP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[Hechos 2:22 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NBLA] 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“</a:t>
            </a:r>
            <a:r>
              <a:rPr lang="es-ES" sz="3000" dirty="0" smtClean="0">
                <a:solidFill>
                  <a:prstClr val="white"/>
                </a:solidFill>
              </a:rPr>
              <a:t>Hombres </a:t>
            </a:r>
            <a:r>
              <a:rPr lang="es-ES" sz="3000" dirty="0">
                <a:solidFill>
                  <a:prstClr val="white"/>
                </a:solidFill>
              </a:rPr>
              <a:t>de Israel, escuchen estas palabras: Jesús el Nazareno, varón confirmado por Dios entre ustedes con </a:t>
            </a:r>
            <a:r>
              <a:rPr lang="es-ES" sz="3000" b="1" dirty="0">
                <a:solidFill>
                  <a:srgbClr val="FFFF00"/>
                </a:solidFill>
              </a:rPr>
              <a:t>milagros</a:t>
            </a:r>
            <a:r>
              <a:rPr lang="es-ES" sz="3000" dirty="0">
                <a:solidFill>
                  <a:prstClr val="white"/>
                </a:solidFill>
              </a:rPr>
              <a:t>, </a:t>
            </a:r>
            <a:r>
              <a:rPr lang="es-ES" sz="3000" b="1" dirty="0">
                <a:solidFill>
                  <a:srgbClr val="FFFF00"/>
                </a:solidFill>
              </a:rPr>
              <a:t>prodigios</a:t>
            </a:r>
            <a:r>
              <a:rPr lang="es-ES" sz="3000" dirty="0">
                <a:solidFill>
                  <a:prstClr val="white"/>
                </a:solidFill>
              </a:rPr>
              <a:t> y </a:t>
            </a:r>
            <a:r>
              <a:rPr lang="es-ES" sz="3000" b="1" dirty="0">
                <a:solidFill>
                  <a:srgbClr val="FFFF00"/>
                </a:solidFill>
              </a:rPr>
              <a:t>señales</a:t>
            </a:r>
            <a:r>
              <a:rPr lang="es-ES" sz="3000" dirty="0">
                <a:solidFill>
                  <a:prstClr val="white"/>
                </a:solidFill>
              </a:rPr>
              <a:t> que Dios hizo en medio de ustedes a través de Él, tal como ustedes mismos </a:t>
            </a:r>
            <a:r>
              <a:rPr lang="es-ES" sz="3000" dirty="0" smtClean="0">
                <a:solidFill>
                  <a:prstClr val="white"/>
                </a:solidFill>
              </a:rPr>
              <a:t>saben”.</a:t>
            </a:r>
            <a:r>
              <a:rPr lang="es-ES" sz="3000" dirty="0">
                <a:solidFill>
                  <a:prstClr val="white"/>
                </a:solidFill>
              </a:rPr>
              <a:t> 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/>
            </a:r>
            <a:br>
              <a:rPr lang="en-US" sz="30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/>
            </a:r>
            <a:br>
              <a:rPr lang="en-US" sz="30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[2Co 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12:12] </a:t>
            </a:r>
            <a:r>
              <a:rPr lang="es-ES" sz="3000" dirty="0">
                <a:solidFill>
                  <a:prstClr val="white"/>
                </a:solidFill>
              </a:rPr>
              <a:t>Entre ustedes se operaron las señales de un verdadero apóstol, con toda perseverancia, por medio de </a:t>
            </a:r>
            <a:r>
              <a:rPr lang="es-ES" sz="3000" b="1" dirty="0">
                <a:solidFill>
                  <a:srgbClr val="FFFF00"/>
                </a:solidFill>
              </a:rPr>
              <a:t>señales</a:t>
            </a:r>
            <a:r>
              <a:rPr lang="es-ES" sz="3000" dirty="0">
                <a:solidFill>
                  <a:prstClr val="white"/>
                </a:solidFill>
              </a:rPr>
              <a:t>, </a:t>
            </a:r>
            <a:r>
              <a:rPr lang="es-ES" sz="3000" b="1" dirty="0">
                <a:solidFill>
                  <a:srgbClr val="FFFF00"/>
                </a:solidFill>
              </a:rPr>
              <a:t>prodigios</a:t>
            </a:r>
            <a:r>
              <a:rPr lang="es-ES" sz="3000" dirty="0">
                <a:solidFill>
                  <a:prstClr val="white"/>
                </a:solidFill>
              </a:rPr>
              <a:t>, y </a:t>
            </a:r>
            <a:r>
              <a:rPr lang="es-ES" sz="3000" b="1" dirty="0">
                <a:solidFill>
                  <a:srgbClr val="FFFF00"/>
                </a:solidFill>
              </a:rPr>
              <a:t>milagros</a:t>
            </a:r>
            <a:r>
              <a:rPr lang="es-ES" sz="3000" dirty="0">
                <a:solidFill>
                  <a:prstClr val="white"/>
                </a:solidFill>
              </a:rPr>
              <a:t>. </a:t>
            </a:r>
            <a:endParaRPr lang="en-US" sz="30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367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E70C29-0826-2146-A85F-E6DFC5A0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0488"/>
            <a:ext cx="7886700" cy="1104636"/>
          </a:xfrm>
          <a:ln w="317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¿Qué es un milagro?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AE77566-45B3-250B-E206-0DE66B5FEEB4}"/>
              </a:ext>
            </a:extLst>
          </p:cNvPr>
          <p:cNvSpPr txBox="1"/>
          <p:nvPr/>
        </p:nvSpPr>
        <p:spPr>
          <a:xfrm>
            <a:off x="224118" y="1334054"/>
            <a:ext cx="4347883" cy="20476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algn="ctr" defTabSz="342886" rtl="0">
              <a:defRPr/>
            </a:pPr>
            <a:r>
              <a:rPr lang="en-US" sz="3000" u="sng" dirty="0">
                <a:solidFill>
                  <a:prstClr val="white"/>
                </a:solidFill>
                <a:latin typeface="Calibri" panose="020F0502020204030204"/>
              </a:rPr>
              <a:t>Milagro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:</a:t>
            </a:r>
            <a:br>
              <a:rPr lang="en-US" sz="30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Acontecimiento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sobrenatural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b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hecho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por Dios.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3E8E214C-9385-C9B7-7F40-489D58D06842}"/>
              </a:ext>
            </a:extLst>
          </p:cNvPr>
          <p:cNvCxnSpPr>
            <a:cxnSpLocks/>
          </p:cNvCxnSpPr>
          <p:nvPr/>
        </p:nvCxnSpPr>
        <p:spPr>
          <a:xfrm>
            <a:off x="4572000" y="1523964"/>
            <a:ext cx="0" cy="3816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807EEE87-2740-FA1D-F2E2-BBB5CC0FDBB7}"/>
              </a:ext>
            </a:extLst>
          </p:cNvPr>
          <p:cNvCxnSpPr>
            <a:cxnSpLocks/>
          </p:cNvCxnSpPr>
          <p:nvPr/>
        </p:nvCxnSpPr>
        <p:spPr>
          <a:xfrm flipH="1">
            <a:off x="1072134" y="3381738"/>
            <a:ext cx="7443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B4456DA-ADAC-05B3-1FBE-918DA8331539}"/>
              </a:ext>
            </a:extLst>
          </p:cNvPr>
          <p:cNvSpPr txBox="1"/>
          <p:nvPr/>
        </p:nvSpPr>
        <p:spPr>
          <a:xfrm>
            <a:off x="4571999" y="1334053"/>
            <a:ext cx="4347883" cy="20476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algn="ctr" defTabSz="342886" rtl="0">
              <a:defRPr/>
            </a:pPr>
            <a:r>
              <a:rPr lang="en-US" sz="3000" u="sng" dirty="0" err="1" smtClean="0">
                <a:solidFill>
                  <a:prstClr val="white"/>
                </a:solidFill>
                <a:latin typeface="Calibri" panose="020F0502020204030204"/>
              </a:rPr>
              <a:t>Prodigio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: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/>
            </a:r>
            <a:br>
              <a:rPr lang="en-US" sz="30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Eran </a:t>
            </a:r>
            <a:r>
              <a:rPr lang="en-US" sz="3000" dirty="0" err="1">
                <a:solidFill>
                  <a:prstClr val="white"/>
                </a:solidFill>
                <a:latin typeface="Calibri" panose="020F0502020204030204"/>
              </a:rPr>
              <a:t>públicos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y </a:t>
            </a:r>
            <a:r>
              <a:rPr lang="en-US" sz="3000" u="sng" dirty="0" err="1" smtClean="0">
                <a:solidFill>
                  <a:prstClr val="white"/>
                </a:solidFill>
                <a:latin typeface="Calibri" panose="020F0502020204030204"/>
              </a:rPr>
              <a:t>siempre</a:t>
            </a:r>
            <a:r>
              <a:rPr lang="en-US" sz="3000" u="sng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dejaban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atónitos a los espectadores.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49F16BC-9DA5-E605-0615-30058CAC8C07}"/>
              </a:ext>
            </a:extLst>
          </p:cNvPr>
          <p:cNvSpPr txBox="1"/>
          <p:nvPr/>
        </p:nvSpPr>
        <p:spPr>
          <a:xfrm>
            <a:off x="224118" y="3430665"/>
            <a:ext cx="4301147" cy="20476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algn="ctr" defTabSz="342886" rtl="0">
              <a:defRPr/>
            </a:pPr>
            <a:r>
              <a:rPr lang="en-US" sz="3000" u="sng" dirty="0" err="1" smtClean="0">
                <a:solidFill>
                  <a:prstClr val="white"/>
                </a:solidFill>
                <a:latin typeface="Calibri" panose="020F0502020204030204"/>
              </a:rPr>
              <a:t>Señal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:</a:t>
            </a:r>
            <a:endParaRPr lang="en-US" sz="300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342886" rtl="0">
              <a:defRPr/>
            </a:pP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Señalaban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una verdad más profunda. </a:t>
            </a:r>
            <a:r>
              <a:rPr lang="en-US" sz="3000" dirty="0" err="1">
                <a:solidFill>
                  <a:prstClr val="white"/>
                </a:solidFill>
                <a:latin typeface="Calibri" panose="020F0502020204030204"/>
              </a:rPr>
              <a:t>Nunca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era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n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aleatorias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ni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Calibri" panose="020F0502020204030204"/>
              </a:rPr>
              <a:t>involuntarias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.</a:t>
            </a:r>
            <a:br>
              <a:rPr lang="en-US" sz="3000" dirty="0">
                <a:solidFill>
                  <a:prstClr val="white"/>
                </a:solidFill>
                <a:latin typeface="Calibri" panose="020F0502020204030204"/>
              </a:rPr>
            </a:br>
            <a:endParaRPr lang="en-US" sz="3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D7BADA3-8A4F-564C-0CFF-A62211B338DF}"/>
              </a:ext>
            </a:extLst>
          </p:cNvPr>
          <p:cNvSpPr txBox="1"/>
          <p:nvPr/>
        </p:nvSpPr>
        <p:spPr>
          <a:xfrm>
            <a:off x="4618734" y="3430663"/>
            <a:ext cx="4301147" cy="20476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algn="ctr" defTabSz="342886" rtl="0">
              <a:defRPr/>
            </a:pPr>
            <a:r>
              <a:rPr lang="en-US" sz="3000" u="sng" dirty="0">
                <a:solidFill>
                  <a:prstClr val="white"/>
                </a:solidFill>
                <a:latin typeface="Calibri" panose="020F0502020204030204"/>
              </a:rPr>
              <a:t>Obras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:</a:t>
            </a:r>
            <a:br>
              <a:rPr lang="en-US" sz="30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Una confirmación de la naturaleza </a:t>
            </a:r>
            <a:r>
              <a:rPr lang="en-US" sz="3000" dirty="0" err="1">
                <a:solidFill>
                  <a:prstClr val="white"/>
                </a:solidFill>
                <a:latin typeface="Calibri" panose="020F0502020204030204"/>
              </a:rPr>
              <a:t>sobrenatural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/>
            </a:r>
            <a:b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000" dirty="0" smtClean="0">
                <a:solidFill>
                  <a:prstClr val="white"/>
                </a:solidFill>
                <a:latin typeface="Calibri" panose="020F0502020204030204"/>
              </a:rPr>
              <a:t>de </a:t>
            </a:r>
            <a:r>
              <a:rPr lang="en-US" sz="3000" dirty="0">
                <a:solidFill>
                  <a:prstClr val="white"/>
                </a:solidFill>
                <a:latin typeface="Calibri" panose="020F0502020204030204"/>
              </a:rPr>
              <a:t>Dios.</a:t>
            </a:r>
          </a:p>
        </p:txBody>
      </p:sp>
    </p:spTree>
    <p:extLst>
      <p:ext uri="{BB962C8B-B14F-4D97-AF65-F5344CB8AC3E}">
        <p14:creationId xmlns:p14="http://schemas.microsoft.com/office/powerpoint/2010/main" val="8470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E70C29-0826-2146-A85F-E6DFC5A0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0488"/>
            <a:ext cx="7886700" cy="1104636"/>
          </a:xfrm>
          <a:ln w="317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¿Qué es un milagro?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47DCDA5-E4FA-1F07-247C-E22450665BA4}"/>
              </a:ext>
            </a:extLst>
          </p:cNvPr>
          <p:cNvSpPr txBox="1"/>
          <p:nvPr/>
        </p:nvSpPr>
        <p:spPr>
          <a:xfrm>
            <a:off x="2484783" y="2763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D7BADA3-8A4F-564C-0CFF-A62211B338DF}"/>
              </a:ext>
            </a:extLst>
          </p:cNvPr>
          <p:cNvSpPr txBox="1"/>
          <p:nvPr/>
        </p:nvSpPr>
        <p:spPr>
          <a:xfrm>
            <a:off x="475689" y="1446332"/>
            <a:ext cx="8192621" cy="41150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6200" tIns="38100" rIns="76200" bIns="38100" rtlCol="0" anchor="t">
            <a:noAutofit/>
          </a:bodyPr>
          <a:lstStyle/>
          <a:p>
            <a:pPr algn="ctr" defTabSz="342886" rtl="0">
              <a:defRPr/>
            </a:pPr>
            <a:endParaRPr lang="en-US" sz="300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342886" rtl="0">
              <a:defRPr/>
            </a:pP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Los milagros </a:t>
            </a:r>
            <a:r>
              <a:rPr lang="en-US" sz="3200" dirty="0" err="1">
                <a:solidFill>
                  <a:prstClr val="white"/>
                </a:solidFill>
                <a:latin typeface="Calibri" panose="020F0502020204030204"/>
              </a:rPr>
              <a:t>eran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obras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Calibri" panose="020F0502020204030204"/>
              </a:rPr>
              <a:t>sobrenaturales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realizadas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ya sea 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directamente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por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Dios 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(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Ser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sobrenatural) o 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indirectamente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por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Dios usando un 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medio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(persona). </a:t>
            </a:r>
            <a:r>
              <a:rPr lang="en-US" sz="3200" dirty="0" err="1" smtClean="0">
                <a:solidFill>
                  <a:prstClr val="white"/>
                </a:solidFill>
                <a:latin typeface="Calibri" panose="020F0502020204030204"/>
              </a:rPr>
              <a:t>Eran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públicos, completos, </a:t>
            </a:r>
            <a:r>
              <a:rPr lang="en-US" sz="3200" dirty="0" err="1">
                <a:solidFill>
                  <a:prstClr val="white"/>
                </a:solidFill>
                <a:latin typeface="Calibri" panose="020F0502020204030204"/>
              </a:rPr>
              <a:t>instantáneos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, </a:t>
            </a:r>
            <a:r>
              <a:rPr lang="en-US" sz="3200" u="sng" dirty="0" smtClean="0">
                <a:solidFill>
                  <a:prstClr val="white"/>
                </a:solidFill>
                <a:latin typeface="Calibri" panose="020F0502020204030204"/>
              </a:rPr>
              <a:t>y </a:t>
            </a:r>
            <a:r>
              <a:rPr lang="en-US" sz="3200" u="sng" dirty="0" err="1" smtClean="0">
                <a:solidFill>
                  <a:prstClr val="white"/>
                </a:solidFill>
                <a:latin typeface="Calibri" panose="020F0502020204030204"/>
              </a:rPr>
              <a:t>conducían</a:t>
            </a:r>
            <a:r>
              <a:rPr lang="en-US" sz="3200" u="sng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3200" u="sng" dirty="0">
                <a:solidFill>
                  <a:prstClr val="white"/>
                </a:solidFill>
                <a:latin typeface="Calibri" panose="020F0502020204030204"/>
              </a:rPr>
              <a:t>a la comprensión de una revelación de la palabra de </a:t>
            </a:r>
            <a:r>
              <a:rPr lang="en-US" sz="3200" u="sng" dirty="0" smtClean="0">
                <a:solidFill>
                  <a:prstClr val="white"/>
                </a:solidFill>
                <a:latin typeface="Calibri" panose="020F0502020204030204"/>
              </a:rPr>
              <a:t>Dios</a:t>
            </a:r>
            <a:r>
              <a:rPr lang="en-US" sz="3200" dirty="0" smtClean="0">
                <a:solidFill>
                  <a:prstClr val="white"/>
                </a:solidFill>
                <a:latin typeface="Calibri" panose="020F0502020204030204"/>
              </a:rPr>
              <a:t>.</a:t>
            </a:r>
            <a:endParaRPr lang="en-US" sz="32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205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882</TotalTime>
  <Words>1282</Words>
  <Application>Microsoft Office PowerPoint</Application>
  <PresentationFormat>On-screen Show (16:10)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La Biblia está llena de acontecimientos fenomenales</vt:lpstr>
      <vt:lpstr>La Biblia está llena de acontecimientos fenomenales</vt:lpstr>
      <vt:lpstr>PowerPoint Presentation</vt:lpstr>
      <vt:lpstr>¿Han cesado los milagros?</vt:lpstr>
      <vt:lpstr>Bosquejo de la lección</vt:lpstr>
      <vt:lpstr>¿Qué es un milagro?</vt:lpstr>
      <vt:lpstr>¿Qué es un milagro?</vt:lpstr>
      <vt:lpstr>¿Qué es un milagro?</vt:lpstr>
      <vt:lpstr>Los milagros no eran tan frecuentes  como se supone</vt:lpstr>
      <vt:lpstr>Los milagros no eran tan frecuentes  como se supone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Algunas reflexiones finales a considerar respecto a los milagros: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is filled with phenomenal events</dc:title>
  <dc:creator>Bill Sanchez</dc:creator>
  <cp:lastModifiedBy>Esther Eubanks</cp:lastModifiedBy>
  <cp:revision>12</cp:revision>
  <dcterms:created xsi:type="dcterms:W3CDTF">2024-02-03T20:52:31Z</dcterms:created>
  <dcterms:modified xsi:type="dcterms:W3CDTF">2024-02-04T12:03:05Z</dcterms:modified>
</cp:coreProperties>
</file>