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7" r:id="rId2"/>
    <p:sldId id="259" r:id="rId3"/>
    <p:sldId id="260" r:id="rId4"/>
    <p:sldId id="261" r:id="rId5"/>
    <p:sldId id="256" r:id="rId6"/>
    <p:sldId id="262" r:id="rId7"/>
    <p:sldId id="263" r:id="rId8"/>
    <p:sldId id="312" r:id="rId9"/>
    <p:sldId id="313" r:id="rId10"/>
    <p:sldId id="314" r:id="rId11"/>
    <p:sldId id="315" r:id="rId12"/>
    <p:sldId id="316" r:id="rId13"/>
    <p:sldId id="317" r:id="rId14"/>
    <p:sldId id="319" r:id="rId15"/>
    <p:sldId id="320" r:id="rId16"/>
    <p:sldId id="321" r:id="rId17"/>
    <p:sldId id="322" r:id="rId1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83"/>
    <p:restoredTop sz="94703"/>
  </p:normalViewPr>
  <p:slideViewPr>
    <p:cSldViewPr snapToGrid="0">
      <p:cViewPr varScale="1">
        <p:scale>
          <a:sx n="135" d="100"/>
          <a:sy n="135" d="100"/>
        </p:scale>
        <p:origin x="176"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555AA-C20A-0140-B139-C3535E467FC1}" type="datetimeFigureOut">
              <a:rPr lang="en-US" smtClean="0"/>
              <a:t>2/3/24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86FE5-4FA0-4944-81C4-32B662CCBB0D}" type="slidenum">
              <a:rPr lang="en-US" smtClean="0"/>
              <a:t>‹#›</a:t>
            </a:fld>
            <a:endParaRPr lang="en-US"/>
          </a:p>
        </p:txBody>
      </p:sp>
    </p:spTree>
    <p:extLst>
      <p:ext uri="{BB962C8B-B14F-4D97-AF65-F5344CB8AC3E}">
        <p14:creationId xmlns:p14="http://schemas.microsoft.com/office/powerpoint/2010/main" val="101468631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486FE5-4FA0-4944-81C4-32B662CCBB0D}" type="slidenum">
              <a:rPr lang="en-US" smtClean="0"/>
              <a:t>16</a:t>
            </a:fld>
            <a:endParaRPr lang="en-US"/>
          </a:p>
        </p:txBody>
      </p:sp>
    </p:spTree>
    <p:extLst>
      <p:ext uri="{BB962C8B-B14F-4D97-AF65-F5344CB8AC3E}">
        <p14:creationId xmlns:p14="http://schemas.microsoft.com/office/powerpoint/2010/main" val="2041875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988EAF-2D76-FE42-9ED0-EB3531FC3CD7}" type="datetimeFigureOut">
              <a:rPr lang="en-US" smtClean="0"/>
              <a:t>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3246896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88EAF-2D76-FE42-9ED0-EB3531FC3CD7}" type="datetimeFigureOut">
              <a:rPr lang="en-US" smtClean="0"/>
              <a:t>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318262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88EAF-2D76-FE42-9ED0-EB3531FC3CD7}" type="datetimeFigureOut">
              <a:rPr lang="en-US" smtClean="0"/>
              <a:t>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86075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88EAF-2D76-FE42-9ED0-EB3531FC3CD7}" type="datetimeFigureOut">
              <a:rPr lang="en-US" smtClean="0"/>
              <a:t>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378326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988EAF-2D76-FE42-9ED0-EB3531FC3CD7}" type="datetimeFigureOut">
              <a:rPr lang="en-US" smtClean="0"/>
              <a:t>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327724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988EAF-2D76-FE42-9ED0-EB3531FC3CD7}" type="datetimeFigureOut">
              <a:rPr lang="en-US" smtClean="0"/>
              <a:t>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414418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988EAF-2D76-FE42-9ED0-EB3531FC3CD7}" type="datetimeFigureOut">
              <a:rPr lang="en-US" smtClean="0"/>
              <a:t>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168177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988EAF-2D76-FE42-9ED0-EB3531FC3CD7}" type="datetimeFigureOut">
              <a:rPr lang="en-US" smtClean="0"/>
              <a:t>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3526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88EAF-2D76-FE42-9ED0-EB3531FC3CD7}" type="datetimeFigureOut">
              <a:rPr lang="en-US" smtClean="0"/>
              <a:t>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152467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988EAF-2D76-FE42-9ED0-EB3531FC3CD7}" type="datetimeFigureOut">
              <a:rPr lang="en-US" smtClean="0"/>
              <a:t>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185330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988EAF-2D76-FE42-9ED0-EB3531FC3CD7}" type="datetimeFigureOut">
              <a:rPr lang="en-US" smtClean="0"/>
              <a:t>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DD335-0CA9-E04C-89B7-FC29D45D8CEC}" type="slidenum">
              <a:rPr lang="en-US" smtClean="0"/>
              <a:t>‹#›</a:t>
            </a:fld>
            <a:endParaRPr lang="en-US"/>
          </a:p>
        </p:txBody>
      </p:sp>
    </p:spTree>
    <p:extLst>
      <p:ext uri="{BB962C8B-B14F-4D97-AF65-F5344CB8AC3E}">
        <p14:creationId xmlns:p14="http://schemas.microsoft.com/office/powerpoint/2010/main" val="301835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C988EAF-2D76-FE42-9ED0-EB3531FC3CD7}" type="datetimeFigureOut">
              <a:rPr lang="en-US" smtClean="0"/>
              <a:t>2/3/24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C0DD335-0CA9-E04C-89B7-FC29D45D8CEC}" type="slidenum">
              <a:rPr lang="en-US" smtClean="0"/>
              <a:t>‹#›</a:t>
            </a:fld>
            <a:endParaRPr lang="en-US"/>
          </a:p>
        </p:txBody>
      </p:sp>
    </p:spTree>
    <p:extLst>
      <p:ext uri="{BB962C8B-B14F-4D97-AF65-F5344CB8AC3E}">
        <p14:creationId xmlns:p14="http://schemas.microsoft.com/office/powerpoint/2010/main" val="6525545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006-FE2F-6740-BA3C-A601904EBCC1}"/>
              </a:ext>
            </a:extLst>
          </p:cNvPr>
          <p:cNvSpPr>
            <a:spLocks noGrp="1"/>
          </p:cNvSpPr>
          <p:nvPr>
            <p:ph type="title"/>
          </p:nvPr>
        </p:nvSpPr>
        <p:spPr>
          <a:xfrm>
            <a:off x="628650" y="15213"/>
            <a:ext cx="7886700" cy="1104636"/>
          </a:xfrm>
        </p:spPr>
        <p:txBody>
          <a:bodyPr/>
          <a:lstStyle/>
          <a:p>
            <a:pPr algn="ctr"/>
            <a:r>
              <a:rPr lang="en-US" dirty="0"/>
              <a:t>The bible is filled with phenomenal events</a:t>
            </a:r>
          </a:p>
        </p:txBody>
      </p:sp>
      <p:sp>
        <p:nvSpPr>
          <p:cNvPr id="3" name="Content Placeholder 2">
            <a:extLst>
              <a:ext uri="{FF2B5EF4-FFF2-40B4-BE49-F238E27FC236}">
                <a16:creationId xmlns:a16="http://schemas.microsoft.com/office/drawing/2014/main" id="{4D40A4F8-DF1D-4C1C-A0CF-188F225B0A23}"/>
              </a:ext>
            </a:extLst>
          </p:cNvPr>
          <p:cNvSpPr>
            <a:spLocks noGrp="1"/>
          </p:cNvSpPr>
          <p:nvPr>
            <p:ph idx="1"/>
          </p:nvPr>
        </p:nvSpPr>
        <p:spPr>
          <a:xfrm>
            <a:off x="539198" y="1245724"/>
            <a:ext cx="8065604" cy="3223551"/>
          </a:xfrm>
          <a:ln w="38100">
            <a:solidFill>
              <a:schemeClr val="accent6">
                <a:lumMod val="60000"/>
                <a:lumOff val="40000"/>
              </a:schemeClr>
            </a:solidFill>
          </a:ln>
        </p:spPr>
        <p:txBody>
          <a:bodyPr anchor="ctr">
            <a:normAutofit/>
          </a:bodyPr>
          <a:lstStyle/>
          <a:p>
            <a:r>
              <a:rPr lang="en-US" sz="2400" dirty="0"/>
              <a:t>The bush that burned and wasn’t consumed. Exodus 3:2-6</a:t>
            </a:r>
          </a:p>
          <a:p>
            <a:r>
              <a:rPr lang="en-US" sz="2400" dirty="0"/>
              <a:t>Staff that was turned to a snake. Exodus 4:2-5</a:t>
            </a:r>
          </a:p>
          <a:p>
            <a:r>
              <a:rPr lang="en-US" sz="2400" dirty="0"/>
              <a:t>Various plagues against Egypt. Exodus 7-12</a:t>
            </a:r>
          </a:p>
          <a:p>
            <a:r>
              <a:rPr lang="en-US" sz="2400" dirty="0"/>
              <a:t>Red Sea parted. Exodus 14 </a:t>
            </a:r>
          </a:p>
          <a:p>
            <a:r>
              <a:rPr lang="en-US" sz="2400" dirty="0"/>
              <a:t>Bread came from heaven. Exodus 16:14-35</a:t>
            </a:r>
          </a:p>
          <a:p>
            <a:r>
              <a:rPr lang="en-US" sz="2400" dirty="0"/>
              <a:t>Water came from a struck rock. Exodus 17</a:t>
            </a:r>
          </a:p>
        </p:txBody>
      </p:sp>
    </p:spTree>
    <p:extLst>
      <p:ext uri="{BB962C8B-B14F-4D97-AF65-F5344CB8AC3E}">
        <p14:creationId xmlns:p14="http://schemas.microsoft.com/office/powerpoint/2010/main" val="924718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0C29-0826-2146-A85F-E6DFC5A0C760}"/>
              </a:ext>
            </a:extLst>
          </p:cNvPr>
          <p:cNvSpPr>
            <a:spLocks noGrp="1"/>
          </p:cNvSpPr>
          <p:nvPr>
            <p:ph type="title"/>
          </p:nvPr>
        </p:nvSpPr>
        <p:spPr>
          <a:xfrm>
            <a:off x="628650" y="180488"/>
            <a:ext cx="7886700" cy="1104636"/>
          </a:xfrm>
          <a:ln w="31750">
            <a:solidFill>
              <a:srgbClr val="FFC000"/>
            </a:solidFill>
          </a:ln>
        </p:spPr>
        <p:txBody>
          <a:bodyPr>
            <a:normAutofit fontScale="90000"/>
          </a:bodyPr>
          <a:lstStyle/>
          <a:p>
            <a:pPr algn="ctr"/>
            <a:r>
              <a:rPr lang="en-US" sz="4000" dirty="0"/>
              <a:t>Miracles weren’t as frequent                       as we assume</a:t>
            </a:r>
          </a:p>
        </p:txBody>
      </p:sp>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3" name="Content Placeholder 2">
            <a:extLst>
              <a:ext uri="{FF2B5EF4-FFF2-40B4-BE49-F238E27FC236}">
                <a16:creationId xmlns:a16="http://schemas.microsoft.com/office/drawing/2014/main" id="{6745A051-9441-2293-DD95-3167CCA1EA82}"/>
              </a:ext>
            </a:extLst>
          </p:cNvPr>
          <p:cNvSpPr>
            <a:spLocks noGrp="1"/>
          </p:cNvSpPr>
          <p:nvPr>
            <p:ph idx="1"/>
          </p:nvPr>
        </p:nvSpPr>
        <p:spPr>
          <a:xfrm>
            <a:off x="122779" y="1527187"/>
            <a:ext cx="2880658" cy="3223551"/>
          </a:xfrm>
          <a:ln w="38100">
            <a:solidFill>
              <a:schemeClr val="tx1"/>
            </a:solidFill>
          </a:ln>
        </p:spPr>
        <p:txBody>
          <a:bodyPr anchor="ctr">
            <a:normAutofit fontScale="70000" lnSpcReduction="20000"/>
          </a:bodyPr>
          <a:lstStyle/>
          <a:p>
            <a:r>
              <a:rPr lang="en-US" sz="2400" dirty="0"/>
              <a:t>The bush that burned and wasn’t consumed. Exodus 3:2-6</a:t>
            </a:r>
          </a:p>
          <a:p>
            <a:r>
              <a:rPr lang="en-US" sz="2400" dirty="0"/>
              <a:t>Staff that was turned to a snake. Exodus 4:2-5</a:t>
            </a:r>
          </a:p>
          <a:p>
            <a:r>
              <a:rPr lang="en-US" sz="2400" dirty="0"/>
              <a:t>Various plagues against Egypt. Exodus 7-12</a:t>
            </a:r>
          </a:p>
          <a:p>
            <a:r>
              <a:rPr lang="en-US" sz="2400" dirty="0"/>
              <a:t>Red Sea parted. Exodus 14 </a:t>
            </a:r>
          </a:p>
          <a:p>
            <a:r>
              <a:rPr lang="en-US" sz="2400" dirty="0"/>
              <a:t>Bread came from heaven. Exodus 16:14-35</a:t>
            </a:r>
          </a:p>
          <a:p>
            <a:r>
              <a:rPr lang="en-US" sz="2400" dirty="0"/>
              <a:t>Water came from a struck rock. Exodus 17</a:t>
            </a:r>
          </a:p>
        </p:txBody>
      </p:sp>
      <p:sp>
        <p:nvSpPr>
          <p:cNvPr id="4" name="Content Placeholder 2">
            <a:extLst>
              <a:ext uri="{FF2B5EF4-FFF2-40B4-BE49-F238E27FC236}">
                <a16:creationId xmlns:a16="http://schemas.microsoft.com/office/drawing/2014/main" id="{F8C27CCF-35BF-58C7-3A69-7F571ACF7CC6}"/>
              </a:ext>
            </a:extLst>
          </p:cNvPr>
          <p:cNvSpPr txBox="1">
            <a:spLocks/>
          </p:cNvSpPr>
          <p:nvPr/>
        </p:nvSpPr>
        <p:spPr>
          <a:xfrm>
            <a:off x="3174771" y="1520634"/>
            <a:ext cx="2880659" cy="3230104"/>
          </a:xfrm>
          <a:prstGeom prst="rect">
            <a:avLst/>
          </a:prstGeom>
          <a:ln w="38100">
            <a:solidFill>
              <a:schemeClr val="accent2">
                <a:lumMod val="60000"/>
                <a:lumOff val="40000"/>
              </a:schemeClr>
            </a:solidFill>
          </a:ln>
        </p:spPr>
        <p:txBody>
          <a:bodyPr vert="horz" lIns="91440" tIns="45720" rIns="91440" bIns="45720" rtlCol="0" anchor="ctr">
            <a:normAutofit fontScale="4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t>A jar of oil and flour miraculously didn’t run out during a famine     (1</a:t>
            </a:r>
            <a:r>
              <a:rPr lang="en-US" sz="2400" baseline="30000" dirty="0"/>
              <a:t>st</a:t>
            </a:r>
            <a:r>
              <a:rPr lang="en-US" sz="2400" dirty="0"/>
              <a:t> Kings 17:8-16)/(2</a:t>
            </a:r>
            <a:r>
              <a:rPr lang="en-US" sz="2400" baseline="30000" dirty="0"/>
              <a:t>nd</a:t>
            </a:r>
            <a:r>
              <a:rPr lang="en-US" sz="2400" dirty="0"/>
              <a:t> Kings 4:1-7)</a:t>
            </a:r>
          </a:p>
          <a:p>
            <a:r>
              <a:rPr lang="en-US" sz="2400" dirty="0"/>
              <a:t>A widow’s son died and through prayer the child was revived.           (1</a:t>
            </a:r>
            <a:r>
              <a:rPr lang="en-US" sz="2400" baseline="30000" dirty="0"/>
              <a:t>st</a:t>
            </a:r>
            <a:r>
              <a:rPr lang="en-US" sz="2400" dirty="0"/>
              <a:t> Kings 17:17-24)/(2</a:t>
            </a:r>
            <a:r>
              <a:rPr lang="en-US" sz="2400" baseline="30000" dirty="0"/>
              <a:t>nd</a:t>
            </a:r>
            <a:r>
              <a:rPr lang="en-US" sz="2400" dirty="0"/>
              <a:t> Kings 4:8-37)</a:t>
            </a:r>
          </a:p>
          <a:p>
            <a:r>
              <a:rPr lang="en-US" sz="2400" dirty="0"/>
              <a:t>Fire came down from heaven and consumed a water soaked sacrifice. (1</a:t>
            </a:r>
            <a:r>
              <a:rPr lang="en-US" sz="2400" baseline="30000" dirty="0"/>
              <a:t>st</a:t>
            </a:r>
            <a:r>
              <a:rPr lang="en-US" sz="2400" dirty="0"/>
              <a:t> Kings 18:20-39)</a:t>
            </a:r>
          </a:p>
          <a:p>
            <a:r>
              <a:rPr lang="en-US" sz="2400" dirty="0"/>
              <a:t>Elijah was taken by a whirlwind into heaven and Elisha then strikes the Jordan and crosses the river. (2</a:t>
            </a:r>
            <a:r>
              <a:rPr lang="en-US" sz="2400" baseline="30000" dirty="0"/>
              <a:t>nd</a:t>
            </a:r>
            <a:r>
              <a:rPr lang="en-US" sz="2400" dirty="0"/>
              <a:t> Kings 2:13-22)</a:t>
            </a:r>
          </a:p>
          <a:p>
            <a:r>
              <a:rPr lang="en-US" sz="2400" dirty="0"/>
              <a:t>Elisha takes 20 loaves of bread and multiplies it to feed the multitudes. (2</a:t>
            </a:r>
            <a:r>
              <a:rPr lang="en-US" sz="2400" baseline="30000" dirty="0"/>
              <a:t>nd </a:t>
            </a:r>
            <a:r>
              <a:rPr lang="en-US" sz="2400" dirty="0"/>
              <a:t>Kings 4:42-44)</a:t>
            </a:r>
          </a:p>
          <a:p>
            <a:r>
              <a:rPr lang="en-US" sz="2400" dirty="0"/>
              <a:t>Naaman, a leprosy commander of the Assyrian army was healed after bathing in the Jordan river 7 times. (2</a:t>
            </a:r>
            <a:r>
              <a:rPr lang="en-US" sz="2400" baseline="30000" dirty="0"/>
              <a:t>nd</a:t>
            </a:r>
            <a:r>
              <a:rPr lang="en-US" sz="2400" dirty="0"/>
              <a:t> Kings 5:1-14)</a:t>
            </a:r>
          </a:p>
        </p:txBody>
      </p:sp>
      <p:sp>
        <p:nvSpPr>
          <p:cNvPr id="5" name="Content Placeholder 2">
            <a:extLst>
              <a:ext uri="{FF2B5EF4-FFF2-40B4-BE49-F238E27FC236}">
                <a16:creationId xmlns:a16="http://schemas.microsoft.com/office/drawing/2014/main" id="{3B96DDA9-1CF5-8A50-CAC6-243E5280B6E3}"/>
              </a:ext>
            </a:extLst>
          </p:cNvPr>
          <p:cNvSpPr txBox="1">
            <a:spLocks/>
          </p:cNvSpPr>
          <p:nvPr/>
        </p:nvSpPr>
        <p:spPr>
          <a:xfrm>
            <a:off x="6226764" y="1520634"/>
            <a:ext cx="2880659" cy="3223550"/>
          </a:xfrm>
          <a:prstGeom prst="rect">
            <a:avLst/>
          </a:prstGeom>
          <a:ln w="38100">
            <a:solidFill>
              <a:schemeClr val="tx1"/>
            </a:solidFill>
          </a:ln>
        </p:spPr>
        <p:txBody>
          <a:bodyPr vert="horz" lIns="91440" tIns="45720" rIns="91440" bIns="45720" rtlCol="0" anchor="ctr">
            <a:normAutofit fontScale="4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t>Water turned to wine at a wedding. (John 2:1-11)</a:t>
            </a:r>
          </a:p>
          <a:p>
            <a:r>
              <a:rPr lang="en-US" sz="2400" dirty="0"/>
              <a:t>A man is healed miraculously from a distance. (John 4:46-54)</a:t>
            </a:r>
          </a:p>
          <a:p>
            <a:r>
              <a:rPr lang="en-US" sz="2400" dirty="0"/>
              <a:t>A man who had been paralyzed was miraculously  healed. (Mark 2:1-12)</a:t>
            </a:r>
          </a:p>
          <a:p>
            <a:r>
              <a:rPr lang="en-US" sz="2400" dirty="0"/>
              <a:t>5,000* people were fed from a few loaves of bread and a few fish. (John 6:1-14)</a:t>
            </a:r>
          </a:p>
          <a:p>
            <a:r>
              <a:rPr lang="en-US" sz="2400" dirty="0"/>
              <a:t>Jesus walks on water (Matthew 14:22-33)</a:t>
            </a:r>
          </a:p>
          <a:p>
            <a:r>
              <a:rPr lang="en-US" sz="2400" dirty="0"/>
              <a:t>A man who had been born blind received his sight. (John 9:1-7)</a:t>
            </a:r>
          </a:p>
          <a:p>
            <a:r>
              <a:rPr lang="en-US" sz="2400" dirty="0"/>
              <a:t>A man who died was raised. (John 11:1-44)</a:t>
            </a:r>
          </a:p>
          <a:p>
            <a:r>
              <a:rPr lang="en-US" sz="2400" dirty="0"/>
              <a:t>People began speaking in languages previously unknown to them (Acts 2:1-4)</a:t>
            </a:r>
          </a:p>
        </p:txBody>
      </p:sp>
    </p:spTree>
    <p:extLst>
      <p:ext uri="{BB962C8B-B14F-4D97-AF65-F5344CB8AC3E}">
        <p14:creationId xmlns:p14="http://schemas.microsoft.com/office/powerpoint/2010/main" val="2868221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0C29-0826-2146-A85F-E6DFC5A0C760}"/>
              </a:ext>
            </a:extLst>
          </p:cNvPr>
          <p:cNvSpPr>
            <a:spLocks noGrp="1"/>
          </p:cNvSpPr>
          <p:nvPr>
            <p:ph type="title"/>
          </p:nvPr>
        </p:nvSpPr>
        <p:spPr>
          <a:xfrm>
            <a:off x="628650" y="180488"/>
            <a:ext cx="7886700" cy="1104636"/>
          </a:xfrm>
          <a:ln w="31750">
            <a:solidFill>
              <a:srgbClr val="FFC000"/>
            </a:solidFill>
          </a:ln>
        </p:spPr>
        <p:txBody>
          <a:bodyPr>
            <a:normAutofit fontScale="90000"/>
          </a:bodyPr>
          <a:lstStyle/>
          <a:p>
            <a:pPr algn="ctr"/>
            <a:r>
              <a:rPr lang="en-US" sz="4000" dirty="0"/>
              <a:t>Miracles weren’t as frequent                       as we assume</a:t>
            </a:r>
          </a:p>
        </p:txBody>
      </p:sp>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3" name="Content Placeholder 2">
            <a:extLst>
              <a:ext uri="{FF2B5EF4-FFF2-40B4-BE49-F238E27FC236}">
                <a16:creationId xmlns:a16="http://schemas.microsoft.com/office/drawing/2014/main" id="{6745A051-9441-2293-DD95-3167CCA1EA82}"/>
              </a:ext>
            </a:extLst>
          </p:cNvPr>
          <p:cNvSpPr>
            <a:spLocks noGrp="1"/>
          </p:cNvSpPr>
          <p:nvPr>
            <p:ph idx="1"/>
          </p:nvPr>
        </p:nvSpPr>
        <p:spPr>
          <a:xfrm>
            <a:off x="122779" y="1527187"/>
            <a:ext cx="2880658" cy="3223551"/>
          </a:xfrm>
          <a:ln w="38100">
            <a:solidFill>
              <a:schemeClr val="tx1"/>
            </a:solidFill>
          </a:ln>
        </p:spPr>
        <p:txBody>
          <a:bodyPr anchor="ctr">
            <a:normAutofit/>
          </a:bodyPr>
          <a:lstStyle/>
          <a:p>
            <a:pPr marL="0" indent="0" algn="ctr">
              <a:buNone/>
            </a:pPr>
            <a:r>
              <a:rPr lang="en-US" sz="2800" dirty="0"/>
              <a:t>Ministry of Moses, where God freed Israel from Egyptian captivity.</a:t>
            </a:r>
          </a:p>
          <a:p>
            <a:pPr marL="0" indent="0" algn="ctr">
              <a:buNone/>
            </a:pPr>
            <a:endParaRPr lang="en-US" sz="2800" dirty="0"/>
          </a:p>
          <a:p>
            <a:pPr marL="0" indent="0" algn="ctr">
              <a:buNone/>
            </a:pPr>
            <a:r>
              <a:rPr lang="en-US" sz="2800" u="sng" dirty="0"/>
              <a:t>Law of Moses given </a:t>
            </a:r>
          </a:p>
        </p:txBody>
      </p:sp>
      <p:sp>
        <p:nvSpPr>
          <p:cNvPr id="4" name="Content Placeholder 2">
            <a:extLst>
              <a:ext uri="{FF2B5EF4-FFF2-40B4-BE49-F238E27FC236}">
                <a16:creationId xmlns:a16="http://schemas.microsoft.com/office/drawing/2014/main" id="{F8C27CCF-35BF-58C7-3A69-7F571ACF7CC6}"/>
              </a:ext>
            </a:extLst>
          </p:cNvPr>
          <p:cNvSpPr txBox="1">
            <a:spLocks/>
          </p:cNvSpPr>
          <p:nvPr/>
        </p:nvSpPr>
        <p:spPr>
          <a:xfrm>
            <a:off x="3174771" y="1520634"/>
            <a:ext cx="2880659" cy="3230104"/>
          </a:xfrm>
          <a:prstGeom prst="rect">
            <a:avLst/>
          </a:prstGeom>
          <a:ln w="38100">
            <a:solidFill>
              <a:schemeClr val="accent2">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Ministry of Elijah/Elisha, where God tried to save Israel from Assyrian captivity.</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sz="2800" dirty="0">
              <a:solidFill>
                <a:prstClr val="white"/>
              </a:solidFill>
              <a:latin typeface="Calibri" panose="020F0502020204030204"/>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sng" strike="noStrike" kern="1200" cap="none" spc="0" normalizeH="0" baseline="0" noProof="0" dirty="0">
                <a:ln>
                  <a:noFill/>
                </a:ln>
                <a:solidFill>
                  <a:prstClr val="white"/>
                </a:solidFill>
                <a:effectLst/>
                <a:uLnTx/>
                <a:uFillTx/>
                <a:latin typeface="Calibri" panose="020F0502020204030204"/>
                <a:ea typeface="+mn-ea"/>
                <a:cs typeface="+mn-cs"/>
              </a:rPr>
              <a:t>Message of God’s displeasure </a:t>
            </a:r>
          </a:p>
        </p:txBody>
      </p:sp>
      <p:sp>
        <p:nvSpPr>
          <p:cNvPr id="5" name="Content Placeholder 2">
            <a:extLst>
              <a:ext uri="{FF2B5EF4-FFF2-40B4-BE49-F238E27FC236}">
                <a16:creationId xmlns:a16="http://schemas.microsoft.com/office/drawing/2014/main" id="{3B96DDA9-1CF5-8A50-CAC6-243E5280B6E3}"/>
              </a:ext>
            </a:extLst>
          </p:cNvPr>
          <p:cNvSpPr txBox="1">
            <a:spLocks/>
          </p:cNvSpPr>
          <p:nvPr/>
        </p:nvSpPr>
        <p:spPr>
          <a:xfrm>
            <a:off x="6226764" y="1520634"/>
            <a:ext cx="2880659" cy="3223550"/>
          </a:xfrm>
          <a:prstGeom prst="rect">
            <a:avLst/>
          </a:prstGeom>
          <a:ln w="38100">
            <a:solidFill>
              <a:schemeClr val="tx1"/>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Ministry of Jesus and the apostles, where God seeks to free “true” Israel from captivity to sin.</a:t>
            </a:r>
            <a:endParaRPr lang="en-US" sz="2800" dirty="0">
              <a:solidFill>
                <a:prstClr val="white"/>
              </a:solidFill>
              <a:latin typeface="Calibri" panose="020F0502020204030204"/>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sng" strike="noStrike" kern="1200" cap="none" spc="0" normalizeH="0" baseline="0" noProof="0" dirty="0">
                <a:ln>
                  <a:noFill/>
                </a:ln>
                <a:solidFill>
                  <a:prstClr val="white"/>
                </a:solidFill>
                <a:effectLst/>
                <a:uLnTx/>
                <a:uFillTx/>
                <a:latin typeface="Calibri" panose="020F0502020204030204"/>
                <a:ea typeface="+mn-ea"/>
                <a:cs typeface="+mn-cs"/>
              </a:rPr>
              <a:t>New covenant established</a:t>
            </a:r>
            <a:endParaRPr kumimoji="0" lang="en-US" sz="2400" b="0" i="0" u="sng"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2D7FD70-B412-EC35-1A5E-4A13F1EBE86D}"/>
              </a:ext>
            </a:extLst>
          </p:cNvPr>
          <p:cNvSpPr txBox="1"/>
          <p:nvPr/>
        </p:nvSpPr>
        <p:spPr>
          <a:xfrm>
            <a:off x="2071875" y="4884003"/>
            <a:ext cx="5086449" cy="830997"/>
          </a:xfrm>
          <a:prstGeom prst="rect">
            <a:avLst/>
          </a:prstGeom>
          <a:noFill/>
        </p:spPr>
        <p:txBody>
          <a:bodyPr wrap="square" rtlCol="0">
            <a:spAutoFit/>
          </a:bodyPr>
          <a:lstStyle/>
          <a:p>
            <a:pPr algn="ctr"/>
            <a:r>
              <a:rPr lang="en-US" sz="2400" dirty="0"/>
              <a:t>Over several millennia, miracles mostly occur in 3 major time periods </a:t>
            </a:r>
          </a:p>
        </p:txBody>
      </p:sp>
    </p:spTree>
    <p:extLst>
      <p:ext uri="{BB962C8B-B14F-4D97-AF65-F5344CB8AC3E}">
        <p14:creationId xmlns:p14="http://schemas.microsoft.com/office/powerpoint/2010/main" val="324390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allAtOnce"/>
      <p:bldP spid="5" grpId="0" uiExpand="1" build="allAtOnce"/>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18" name="TextBox 17">
            <a:extLst>
              <a:ext uri="{FF2B5EF4-FFF2-40B4-BE49-F238E27FC236}">
                <a16:creationId xmlns:a16="http://schemas.microsoft.com/office/drawing/2014/main" id="{BD7BADA3-8A4F-564C-0CFF-A62211B338DF}"/>
              </a:ext>
            </a:extLst>
          </p:cNvPr>
          <p:cNvSpPr txBox="1"/>
          <p:nvPr/>
        </p:nvSpPr>
        <p:spPr>
          <a:xfrm>
            <a:off x="402336" y="1419438"/>
            <a:ext cx="8558784" cy="4115074"/>
          </a:xfrm>
          <a:prstGeom prst="rect">
            <a:avLst/>
          </a:prstGeom>
          <a:noFill/>
          <a:ln>
            <a:solidFill>
              <a:schemeClr val="bg1"/>
            </a:solidFill>
          </a:ln>
        </p:spPr>
        <p:txBody>
          <a:bodyPr wrap="square" lIns="76200" tIns="38100" rIns="76200" bIns="38100" rtlCol="0" anchor="t">
            <a:noAutofit/>
          </a:bodyPr>
          <a:lstStyle/>
          <a:p>
            <a:pPr algn="ctr" defTabSz="342886">
              <a:defRPr/>
            </a:pPr>
            <a:r>
              <a:rPr lang="en-US" sz="3000" dirty="0">
                <a:solidFill>
                  <a:prstClr val="white"/>
                </a:solidFill>
                <a:latin typeface="Calibri" panose="020F0502020204030204"/>
              </a:rPr>
              <a:t>[Act 2:22 NASB95] 22 "Men of Israel, listen to these words: Jesus the Nazarene, </a:t>
            </a:r>
            <a:r>
              <a:rPr lang="en-US" sz="3000" u="sng" dirty="0">
                <a:solidFill>
                  <a:prstClr val="white"/>
                </a:solidFill>
                <a:latin typeface="Calibri" panose="020F0502020204030204"/>
              </a:rPr>
              <a:t>a man attested to you</a:t>
            </a:r>
            <a:r>
              <a:rPr lang="en-US" sz="3000" dirty="0">
                <a:solidFill>
                  <a:prstClr val="white"/>
                </a:solidFill>
                <a:latin typeface="Calibri" panose="020F0502020204030204"/>
              </a:rPr>
              <a:t> by God with </a:t>
            </a:r>
            <a:r>
              <a:rPr lang="en-US" sz="3000" b="1" dirty="0">
                <a:solidFill>
                  <a:srgbClr val="FFFF00"/>
                </a:solidFill>
                <a:latin typeface="Calibri" panose="020F0502020204030204"/>
              </a:rPr>
              <a:t>miracles</a:t>
            </a:r>
            <a:r>
              <a:rPr lang="en-US" sz="3000" dirty="0">
                <a:solidFill>
                  <a:prstClr val="white"/>
                </a:solidFill>
                <a:latin typeface="Calibri" panose="020F0502020204030204"/>
              </a:rPr>
              <a:t> and </a:t>
            </a:r>
            <a:r>
              <a:rPr lang="en-US" sz="3000" b="1" dirty="0">
                <a:solidFill>
                  <a:srgbClr val="FFFF00"/>
                </a:solidFill>
                <a:latin typeface="Calibri" panose="020F0502020204030204"/>
              </a:rPr>
              <a:t>wonders</a:t>
            </a:r>
            <a:r>
              <a:rPr lang="en-US" sz="3000" dirty="0">
                <a:solidFill>
                  <a:prstClr val="white"/>
                </a:solidFill>
                <a:latin typeface="Calibri" panose="020F0502020204030204"/>
              </a:rPr>
              <a:t> and </a:t>
            </a:r>
            <a:r>
              <a:rPr lang="en-US" sz="3000" b="1" dirty="0">
                <a:solidFill>
                  <a:srgbClr val="FFFF00"/>
                </a:solidFill>
                <a:latin typeface="Calibri" panose="020F0502020204030204"/>
              </a:rPr>
              <a:t>signs</a:t>
            </a:r>
            <a:r>
              <a:rPr lang="en-US" sz="3000" dirty="0">
                <a:solidFill>
                  <a:prstClr val="white"/>
                </a:solidFill>
                <a:latin typeface="Calibri" panose="020F0502020204030204"/>
              </a:rPr>
              <a:t> which God performed through Him in your midst, just as you yourselves know </a:t>
            </a:r>
            <a:br>
              <a:rPr lang="en-US" sz="3000" dirty="0">
                <a:solidFill>
                  <a:prstClr val="white"/>
                </a:solidFill>
                <a:latin typeface="Calibri" panose="020F0502020204030204"/>
              </a:rPr>
            </a:br>
            <a:br>
              <a:rPr lang="en-US" sz="3000" dirty="0">
                <a:solidFill>
                  <a:prstClr val="white"/>
                </a:solidFill>
                <a:latin typeface="Calibri" panose="020F0502020204030204"/>
              </a:rPr>
            </a:br>
            <a:r>
              <a:rPr lang="en-US" sz="3000" dirty="0">
                <a:solidFill>
                  <a:prstClr val="white"/>
                </a:solidFill>
                <a:latin typeface="Calibri" panose="020F0502020204030204"/>
              </a:rPr>
              <a:t>[2Co 12:12 NASB95] 12 </a:t>
            </a:r>
            <a:r>
              <a:rPr lang="en-US" sz="3000" u="sng" dirty="0">
                <a:solidFill>
                  <a:prstClr val="white"/>
                </a:solidFill>
                <a:latin typeface="Calibri" panose="020F0502020204030204"/>
              </a:rPr>
              <a:t>The signs of a true apostle</a:t>
            </a:r>
            <a:r>
              <a:rPr lang="en-US" sz="3000" dirty="0">
                <a:solidFill>
                  <a:prstClr val="white"/>
                </a:solidFill>
                <a:latin typeface="Calibri" panose="020F0502020204030204"/>
              </a:rPr>
              <a:t> were performed among you with all perseverance, by </a:t>
            </a:r>
            <a:r>
              <a:rPr lang="en-US" sz="3000" b="1" dirty="0">
                <a:solidFill>
                  <a:srgbClr val="FFFF00"/>
                </a:solidFill>
                <a:latin typeface="Calibri" panose="020F0502020204030204"/>
              </a:rPr>
              <a:t>signs</a:t>
            </a:r>
            <a:r>
              <a:rPr lang="en-US" sz="3000" dirty="0">
                <a:solidFill>
                  <a:prstClr val="white"/>
                </a:solidFill>
                <a:latin typeface="Calibri" panose="020F0502020204030204"/>
              </a:rPr>
              <a:t> and </a:t>
            </a:r>
            <a:r>
              <a:rPr lang="en-US" sz="3000" b="1" dirty="0">
                <a:solidFill>
                  <a:srgbClr val="FFFF00"/>
                </a:solidFill>
                <a:latin typeface="Calibri" panose="020F0502020204030204"/>
              </a:rPr>
              <a:t>wonders</a:t>
            </a:r>
            <a:r>
              <a:rPr lang="en-US" sz="3000" dirty="0">
                <a:solidFill>
                  <a:prstClr val="white"/>
                </a:solidFill>
                <a:latin typeface="Calibri" panose="020F0502020204030204"/>
              </a:rPr>
              <a:t> and </a:t>
            </a:r>
            <a:r>
              <a:rPr lang="en-US" sz="3000" b="1" dirty="0">
                <a:solidFill>
                  <a:srgbClr val="FFFF00"/>
                </a:solidFill>
                <a:latin typeface="Calibri" panose="020F0502020204030204"/>
              </a:rPr>
              <a:t>miracles.</a:t>
            </a:r>
            <a:r>
              <a:rPr lang="en-US" sz="3000" dirty="0">
                <a:solidFill>
                  <a:prstClr val="white"/>
                </a:solidFill>
                <a:latin typeface="Calibri" panose="020F0502020204030204"/>
              </a:rPr>
              <a:t> </a:t>
            </a:r>
          </a:p>
        </p:txBody>
      </p:sp>
      <p:sp>
        <p:nvSpPr>
          <p:cNvPr id="3" name="Content Placeholder 3">
            <a:extLst>
              <a:ext uri="{FF2B5EF4-FFF2-40B4-BE49-F238E27FC236}">
                <a16:creationId xmlns:a16="http://schemas.microsoft.com/office/drawing/2014/main" id="{2B7D4835-CB0D-7BBC-36B5-457CBCEC0674}"/>
              </a:ext>
            </a:extLst>
          </p:cNvPr>
          <p:cNvSpPr txBox="1">
            <a:spLocks/>
          </p:cNvSpPr>
          <p:nvPr/>
        </p:nvSpPr>
        <p:spPr>
          <a:xfrm>
            <a:off x="628650" y="180488"/>
            <a:ext cx="7886699" cy="1104636"/>
          </a:xfrm>
          <a:prstGeom prst="rect">
            <a:avLst/>
          </a:prstGeom>
          <a:ln w="38100">
            <a:solidFill>
              <a:schemeClr val="accent6">
                <a:lumMod val="40000"/>
                <a:lumOff val="60000"/>
              </a:schemeClr>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800" dirty="0">
                <a:solidFill>
                  <a:prstClr val="white"/>
                </a:solidFill>
                <a:effectLst>
                  <a:outerShdw blurRad="50800" dist="38100" dir="16200000" rotWithShape="0">
                    <a:prstClr val="black">
                      <a:alpha val="40000"/>
                    </a:prstClr>
                  </a:outerShdw>
                </a:effectLst>
                <a:cs typeface="Calibri" panose="020F0502020204030204" pitchFamily="34" charset="0"/>
              </a:rPr>
              <a:t>What were their purpose?</a:t>
            </a:r>
          </a:p>
        </p:txBody>
      </p:sp>
    </p:spTree>
    <p:extLst>
      <p:ext uri="{BB962C8B-B14F-4D97-AF65-F5344CB8AC3E}">
        <p14:creationId xmlns:p14="http://schemas.microsoft.com/office/powerpoint/2010/main" val="1149718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18" name="TextBox 17">
            <a:extLst>
              <a:ext uri="{FF2B5EF4-FFF2-40B4-BE49-F238E27FC236}">
                <a16:creationId xmlns:a16="http://schemas.microsoft.com/office/drawing/2014/main" id="{BD7BADA3-8A4F-564C-0CFF-A62211B338DF}"/>
              </a:ext>
            </a:extLst>
          </p:cNvPr>
          <p:cNvSpPr txBox="1"/>
          <p:nvPr/>
        </p:nvSpPr>
        <p:spPr>
          <a:xfrm>
            <a:off x="91439" y="1419438"/>
            <a:ext cx="8961120" cy="4115074"/>
          </a:xfrm>
          <a:prstGeom prst="rect">
            <a:avLst/>
          </a:prstGeom>
          <a:noFill/>
          <a:ln>
            <a:solidFill>
              <a:schemeClr val="bg1"/>
            </a:solidFill>
          </a:ln>
        </p:spPr>
        <p:txBody>
          <a:bodyPr wrap="square" lIns="76200" tIns="38100" rIns="76200" bIns="38100" rtlCol="0" anchor="t">
            <a:noAutofit/>
          </a:bodyPr>
          <a:lstStyle/>
          <a:p>
            <a:pPr algn="ctr" defTabSz="342886">
              <a:defRPr/>
            </a:pPr>
            <a:r>
              <a:rPr lang="en-US" sz="3000" dirty="0">
                <a:solidFill>
                  <a:prstClr val="white"/>
                </a:solidFill>
                <a:latin typeface="Calibri" panose="020F0502020204030204"/>
              </a:rPr>
              <a:t>Mark 2:7 “</a:t>
            </a:r>
            <a:r>
              <a:rPr lang="en-US" sz="3000" u="sng" dirty="0">
                <a:solidFill>
                  <a:prstClr val="white"/>
                </a:solidFill>
                <a:latin typeface="Calibri" panose="020F0502020204030204"/>
              </a:rPr>
              <a:t>Why does this man speak that way</a:t>
            </a:r>
            <a:r>
              <a:rPr lang="en-US" sz="3000" dirty="0">
                <a:solidFill>
                  <a:prstClr val="white"/>
                </a:solidFill>
                <a:latin typeface="Calibri" panose="020F0502020204030204"/>
              </a:rPr>
              <a:t>? He is blaspheming; who can forgive sins but God alone?” …10 </a:t>
            </a:r>
            <a:r>
              <a:rPr lang="en-US" sz="3000" u="sng" dirty="0">
                <a:solidFill>
                  <a:prstClr val="white"/>
                </a:solidFill>
                <a:latin typeface="Calibri" panose="020F0502020204030204"/>
              </a:rPr>
              <a:t>But so that you may know that the Son of Man has authority on earth to forgive sins</a:t>
            </a:r>
            <a:r>
              <a:rPr lang="en-US" sz="3000" dirty="0">
                <a:solidFill>
                  <a:prstClr val="white"/>
                </a:solidFill>
                <a:latin typeface="Calibri" panose="020F0502020204030204"/>
              </a:rPr>
              <a:t>”—He *said to the paralytic, 11 “I say to you, get up, pick up your pallet and go home.” 12 And he got up and immediately picked up the pallet and went out in the sight of everyone, so that they were all amazed and were glorifying God, saying, “We have never seen anything like this.”</a:t>
            </a:r>
          </a:p>
        </p:txBody>
      </p:sp>
      <p:sp>
        <p:nvSpPr>
          <p:cNvPr id="3" name="Content Placeholder 3">
            <a:extLst>
              <a:ext uri="{FF2B5EF4-FFF2-40B4-BE49-F238E27FC236}">
                <a16:creationId xmlns:a16="http://schemas.microsoft.com/office/drawing/2014/main" id="{2B7D4835-CB0D-7BBC-36B5-457CBCEC0674}"/>
              </a:ext>
            </a:extLst>
          </p:cNvPr>
          <p:cNvSpPr txBox="1">
            <a:spLocks/>
          </p:cNvSpPr>
          <p:nvPr/>
        </p:nvSpPr>
        <p:spPr>
          <a:xfrm>
            <a:off x="628650" y="180488"/>
            <a:ext cx="7886699" cy="1104636"/>
          </a:xfrm>
          <a:prstGeom prst="rect">
            <a:avLst/>
          </a:prstGeom>
          <a:ln w="38100">
            <a:solidFill>
              <a:schemeClr val="accent6">
                <a:lumMod val="40000"/>
                <a:lumOff val="60000"/>
              </a:schemeClr>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800" dirty="0">
                <a:solidFill>
                  <a:prstClr val="white"/>
                </a:solidFill>
                <a:effectLst>
                  <a:outerShdw blurRad="50800" dist="38100" dir="16200000" rotWithShape="0">
                    <a:prstClr val="black">
                      <a:alpha val="40000"/>
                    </a:prstClr>
                  </a:outerShdw>
                </a:effectLst>
                <a:cs typeface="Calibri" panose="020F0502020204030204" pitchFamily="34" charset="0"/>
              </a:rPr>
              <a:t>What were their purpose?</a:t>
            </a:r>
          </a:p>
        </p:txBody>
      </p:sp>
    </p:spTree>
    <p:extLst>
      <p:ext uri="{BB962C8B-B14F-4D97-AF65-F5344CB8AC3E}">
        <p14:creationId xmlns:p14="http://schemas.microsoft.com/office/powerpoint/2010/main" val="1146187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18" name="TextBox 17">
            <a:extLst>
              <a:ext uri="{FF2B5EF4-FFF2-40B4-BE49-F238E27FC236}">
                <a16:creationId xmlns:a16="http://schemas.microsoft.com/office/drawing/2014/main" id="{BD7BADA3-8A4F-564C-0CFF-A62211B338DF}"/>
              </a:ext>
            </a:extLst>
          </p:cNvPr>
          <p:cNvSpPr txBox="1"/>
          <p:nvPr/>
        </p:nvSpPr>
        <p:spPr>
          <a:xfrm>
            <a:off x="91439" y="1419438"/>
            <a:ext cx="8961120" cy="4115074"/>
          </a:xfrm>
          <a:prstGeom prst="rect">
            <a:avLst/>
          </a:prstGeom>
          <a:noFill/>
          <a:ln>
            <a:solidFill>
              <a:schemeClr val="bg1"/>
            </a:solidFill>
          </a:ln>
        </p:spPr>
        <p:txBody>
          <a:bodyPr wrap="square" lIns="76200" tIns="38100" rIns="76200" bIns="38100" rtlCol="0" anchor="t">
            <a:noAutofit/>
          </a:bodyPr>
          <a:lstStyle/>
          <a:p>
            <a:pPr algn="ctr" defTabSz="342886">
              <a:defRPr/>
            </a:pPr>
            <a:r>
              <a:rPr lang="en-US" sz="3000" dirty="0">
                <a:solidFill>
                  <a:prstClr val="white"/>
                </a:solidFill>
                <a:latin typeface="Calibri" panose="020F0502020204030204"/>
              </a:rPr>
              <a:t>Hebrews 2:2 For </a:t>
            </a:r>
            <a:r>
              <a:rPr lang="en-US" sz="3000" u="sng" dirty="0">
                <a:solidFill>
                  <a:prstClr val="white"/>
                </a:solidFill>
                <a:latin typeface="Calibri" panose="020F0502020204030204"/>
              </a:rPr>
              <a:t>if the word spoken</a:t>
            </a:r>
            <a:r>
              <a:rPr lang="en-US" sz="3000" dirty="0">
                <a:solidFill>
                  <a:prstClr val="white"/>
                </a:solidFill>
                <a:latin typeface="Calibri" panose="020F0502020204030204"/>
              </a:rPr>
              <a:t> through angels proved unalterable, and every transgression and disobedience received a just penalty, 3 how will we escape if we neglect so great a salvation? After </a:t>
            </a:r>
            <a:r>
              <a:rPr lang="en-US" sz="3000" u="sng" dirty="0">
                <a:solidFill>
                  <a:prstClr val="white"/>
                </a:solidFill>
                <a:latin typeface="Calibri" panose="020F0502020204030204"/>
              </a:rPr>
              <a:t>it was at the first spoken through the Lord</a:t>
            </a:r>
            <a:r>
              <a:rPr lang="en-US" sz="3000" dirty="0">
                <a:solidFill>
                  <a:prstClr val="white"/>
                </a:solidFill>
                <a:latin typeface="Calibri" panose="020F0502020204030204"/>
              </a:rPr>
              <a:t>, </a:t>
            </a:r>
            <a:r>
              <a:rPr lang="en-US" sz="3000" b="1" dirty="0">
                <a:solidFill>
                  <a:prstClr val="white"/>
                </a:solidFill>
                <a:latin typeface="Calibri" panose="020F0502020204030204"/>
              </a:rPr>
              <a:t>it was confirmed to us</a:t>
            </a:r>
            <a:r>
              <a:rPr lang="en-US" sz="3000" dirty="0">
                <a:solidFill>
                  <a:prstClr val="white"/>
                </a:solidFill>
                <a:latin typeface="Calibri" panose="020F0502020204030204"/>
              </a:rPr>
              <a:t> by those who heard, 4 God also </a:t>
            </a:r>
            <a:r>
              <a:rPr lang="en-US" sz="3000" u="sng" dirty="0">
                <a:solidFill>
                  <a:prstClr val="white"/>
                </a:solidFill>
                <a:latin typeface="Calibri" panose="020F0502020204030204"/>
              </a:rPr>
              <a:t>testifying with them</a:t>
            </a:r>
            <a:r>
              <a:rPr lang="en-US" sz="3000" dirty="0">
                <a:solidFill>
                  <a:prstClr val="white"/>
                </a:solidFill>
                <a:latin typeface="Calibri" panose="020F0502020204030204"/>
              </a:rPr>
              <a:t>, both by signs and wonders and by various miracles and by gifts of the Holy Spirit according to His own will.</a:t>
            </a:r>
          </a:p>
        </p:txBody>
      </p:sp>
      <p:sp>
        <p:nvSpPr>
          <p:cNvPr id="3" name="Content Placeholder 3">
            <a:extLst>
              <a:ext uri="{FF2B5EF4-FFF2-40B4-BE49-F238E27FC236}">
                <a16:creationId xmlns:a16="http://schemas.microsoft.com/office/drawing/2014/main" id="{2B7D4835-CB0D-7BBC-36B5-457CBCEC0674}"/>
              </a:ext>
            </a:extLst>
          </p:cNvPr>
          <p:cNvSpPr txBox="1">
            <a:spLocks/>
          </p:cNvSpPr>
          <p:nvPr/>
        </p:nvSpPr>
        <p:spPr>
          <a:xfrm>
            <a:off x="628650" y="180488"/>
            <a:ext cx="7886699" cy="1104636"/>
          </a:xfrm>
          <a:prstGeom prst="rect">
            <a:avLst/>
          </a:prstGeom>
          <a:ln w="38100">
            <a:solidFill>
              <a:schemeClr val="accent6">
                <a:lumMod val="40000"/>
                <a:lumOff val="60000"/>
              </a:schemeClr>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800" dirty="0">
                <a:solidFill>
                  <a:prstClr val="white"/>
                </a:solidFill>
                <a:effectLst>
                  <a:outerShdw blurRad="50800" dist="38100" dir="16200000" rotWithShape="0">
                    <a:prstClr val="black">
                      <a:alpha val="40000"/>
                    </a:prstClr>
                  </a:outerShdw>
                </a:effectLst>
                <a:cs typeface="Calibri" panose="020F0502020204030204" pitchFamily="34" charset="0"/>
              </a:rPr>
              <a:t>What were their purpose?</a:t>
            </a:r>
          </a:p>
        </p:txBody>
      </p:sp>
    </p:spTree>
    <p:extLst>
      <p:ext uri="{BB962C8B-B14F-4D97-AF65-F5344CB8AC3E}">
        <p14:creationId xmlns:p14="http://schemas.microsoft.com/office/powerpoint/2010/main" val="2066995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18" name="TextBox 17">
            <a:extLst>
              <a:ext uri="{FF2B5EF4-FFF2-40B4-BE49-F238E27FC236}">
                <a16:creationId xmlns:a16="http://schemas.microsoft.com/office/drawing/2014/main" id="{BD7BADA3-8A4F-564C-0CFF-A62211B338DF}"/>
              </a:ext>
            </a:extLst>
          </p:cNvPr>
          <p:cNvSpPr txBox="1"/>
          <p:nvPr/>
        </p:nvSpPr>
        <p:spPr>
          <a:xfrm>
            <a:off x="91439" y="1828800"/>
            <a:ext cx="8961120" cy="3705712"/>
          </a:xfrm>
          <a:prstGeom prst="rect">
            <a:avLst/>
          </a:prstGeom>
          <a:noFill/>
          <a:ln>
            <a:solidFill>
              <a:schemeClr val="bg1"/>
            </a:solidFill>
          </a:ln>
        </p:spPr>
        <p:txBody>
          <a:bodyPr wrap="square" lIns="76200" tIns="38100" rIns="76200" bIns="38100" rtlCol="0" anchor="t">
            <a:noAutofit/>
          </a:bodyPr>
          <a:lstStyle/>
          <a:p>
            <a:pPr marL="457200" indent="-457200" defTabSz="342886">
              <a:buFont typeface="Arial" panose="020B0604020202020204" pitchFamily="34" charset="0"/>
              <a:buChar char="•"/>
              <a:defRPr/>
            </a:pPr>
            <a:r>
              <a:rPr lang="en-US" sz="3000" dirty="0">
                <a:solidFill>
                  <a:prstClr val="white"/>
                </a:solidFill>
                <a:latin typeface="Calibri" panose="020F0502020204030204"/>
              </a:rPr>
              <a:t>They were not for making everyone well (think Epaphroditus, Paul’s thorn in the flesh, etc.)</a:t>
            </a:r>
          </a:p>
          <a:p>
            <a:pPr marL="457200" indent="-457200" defTabSz="342886">
              <a:buFont typeface="Arial" panose="020B0604020202020204" pitchFamily="34" charset="0"/>
              <a:buChar char="•"/>
              <a:defRPr/>
            </a:pPr>
            <a:r>
              <a:rPr lang="en-US" sz="3000" dirty="0">
                <a:solidFill>
                  <a:prstClr val="white"/>
                </a:solidFill>
                <a:latin typeface="Calibri" panose="020F0502020204030204"/>
              </a:rPr>
              <a:t>They were not primarily for the purpose of getting people to believe in God. </a:t>
            </a:r>
          </a:p>
          <a:p>
            <a:pPr marL="457200" indent="-457200" defTabSz="342886">
              <a:buFont typeface="Arial" panose="020B0604020202020204" pitchFamily="34" charset="0"/>
              <a:buChar char="•"/>
              <a:defRPr/>
            </a:pPr>
            <a:r>
              <a:rPr lang="en-US" sz="3000" dirty="0">
                <a:solidFill>
                  <a:prstClr val="white"/>
                </a:solidFill>
                <a:latin typeface="Calibri" panose="020F0502020204030204"/>
              </a:rPr>
              <a:t>The purpose of miracles were for confirming the message of God. </a:t>
            </a:r>
          </a:p>
        </p:txBody>
      </p:sp>
      <p:sp>
        <p:nvSpPr>
          <p:cNvPr id="3" name="Content Placeholder 3">
            <a:extLst>
              <a:ext uri="{FF2B5EF4-FFF2-40B4-BE49-F238E27FC236}">
                <a16:creationId xmlns:a16="http://schemas.microsoft.com/office/drawing/2014/main" id="{2B7D4835-CB0D-7BBC-36B5-457CBCEC0674}"/>
              </a:ext>
            </a:extLst>
          </p:cNvPr>
          <p:cNvSpPr txBox="1">
            <a:spLocks/>
          </p:cNvSpPr>
          <p:nvPr/>
        </p:nvSpPr>
        <p:spPr>
          <a:xfrm>
            <a:off x="628650" y="180488"/>
            <a:ext cx="7886699" cy="1104636"/>
          </a:xfrm>
          <a:prstGeom prst="rect">
            <a:avLst/>
          </a:prstGeom>
          <a:ln w="38100">
            <a:solidFill>
              <a:schemeClr val="accent6">
                <a:lumMod val="40000"/>
                <a:lumOff val="60000"/>
              </a:schemeClr>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800" dirty="0">
                <a:solidFill>
                  <a:prstClr val="white"/>
                </a:solidFill>
                <a:effectLst>
                  <a:outerShdw blurRad="50800" dist="38100" dir="16200000" rotWithShape="0">
                    <a:prstClr val="black">
                      <a:alpha val="40000"/>
                    </a:prstClr>
                  </a:outerShdw>
                </a:effectLst>
                <a:cs typeface="Calibri" panose="020F0502020204030204" pitchFamily="34" charset="0"/>
              </a:rPr>
              <a:t>What were their purpose?</a:t>
            </a:r>
          </a:p>
        </p:txBody>
      </p:sp>
    </p:spTree>
    <p:extLst>
      <p:ext uri="{BB962C8B-B14F-4D97-AF65-F5344CB8AC3E}">
        <p14:creationId xmlns:p14="http://schemas.microsoft.com/office/powerpoint/2010/main" val="1553208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animEffect transition="in" filter="fade">
                                      <p:cBhvr>
                                        <p:cTn id="7" dur="500"/>
                                        <p:tgtEl>
                                          <p:spTgt spid="1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fade">
                                      <p:cBhvr>
                                        <p:cTn id="12" dur="5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18" name="TextBox 17">
            <a:extLst>
              <a:ext uri="{FF2B5EF4-FFF2-40B4-BE49-F238E27FC236}">
                <a16:creationId xmlns:a16="http://schemas.microsoft.com/office/drawing/2014/main" id="{BD7BADA3-8A4F-564C-0CFF-A62211B338DF}"/>
              </a:ext>
            </a:extLst>
          </p:cNvPr>
          <p:cNvSpPr txBox="1"/>
          <p:nvPr/>
        </p:nvSpPr>
        <p:spPr>
          <a:xfrm>
            <a:off x="128014" y="1264264"/>
            <a:ext cx="8887967" cy="4270248"/>
          </a:xfrm>
          <a:prstGeom prst="rect">
            <a:avLst/>
          </a:prstGeom>
          <a:noFill/>
          <a:ln>
            <a:solidFill>
              <a:schemeClr val="bg1"/>
            </a:solidFill>
          </a:ln>
        </p:spPr>
        <p:txBody>
          <a:bodyPr wrap="square" lIns="76200" tIns="38100" rIns="76200" bIns="38100" rtlCol="0" anchor="t">
            <a:noAutofit/>
          </a:bodyPr>
          <a:lstStyle/>
          <a:p>
            <a:pPr marL="457200" indent="-457200" defTabSz="342886">
              <a:buFont typeface="Arial" panose="020B0604020202020204" pitchFamily="34" charset="0"/>
              <a:buChar char="•"/>
              <a:defRPr/>
            </a:pPr>
            <a:r>
              <a:rPr lang="en-US" sz="3000" dirty="0">
                <a:solidFill>
                  <a:prstClr val="white"/>
                </a:solidFill>
                <a:latin typeface="Calibri" panose="020F0502020204030204"/>
              </a:rPr>
              <a:t>Acts 2:38 – Isn’t this what happens you are baptized?</a:t>
            </a:r>
          </a:p>
          <a:p>
            <a:pPr marL="914400" lvl="1" indent="-457200" defTabSz="342886">
              <a:buFont typeface="Arial" panose="020B0604020202020204" pitchFamily="34" charset="0"/>
              <a:buChar char="•"/>
              <a:defRPr/>
            </a:pPr>
            <a:r>
              <a:rPr lang="en-US" sz="2400" dirty="0">
                <a:solidFill>
                  <a:prstClr val="white"/>
                </a:solidFill>
                <a:latin typeface="Calibri" panose="020F0502020204030204"/>
              </a:rPr>
              <a:t>Acts 2:43 -  If 3000 were baptized and all were able to perform the same miracles, why were they feeling a sense of awe?</a:t>
            </a:r>
          </a:p>
          <a:p>
            <a:pPr lvl="1" defTabSz="342886">
              <a:defRPr/>
            </a:pPr>
            <a:endParaRPr lang="en-US" sz="2400" dirty="0">
              <a:solidFill>
                <a:prstClr val="white"/>
              </a:solidFill>
              <a:latin typeface="Calibri" panose="020F0502020204030204"/>
            </a:endParaRPr>
          </a:p>
          <a:p>
            <a:pPr marL="457200" indent="-457200" defTabSz="342886">
              <a:buFont typeface="Arial" panose="020B0604020202020204" pitchFamily="34" charset="0"/>
              <a:buChar char="•"/>
              <a:defRPr/>
            </a:pPr>
            <a:r>
              <a:rPr lang="en-US" sz="3000" dirty="0">
                <a:solidFill>
                  <a:prstClr val="white"/>
                </a:solidFill>
                <a:latin typeface="Calibri" panose="020F0502020204030204"/>
              </a:rPr>
              <a:t>Mark 1:41  - God has compassion on the needy.</a:t>
            </a:r>
          </a:p>
          <a:p>
            <a:pPr marL="914400" lvl="1" indent="-457200" defTabSz="342886">
              <a:buFont typeface="Arial" panose="020B0604020202020204" pitchFamily="34" charset="0"/>
              <a:buChar char="•"/>
              <a:defRPr/>
            </a:pPr>
            <a:r>
              <a:rPr lang="en-US" sz="2400" dirty="0">
                <a:solidFill>
                  <a:prstClr val="white"/>
                </a:solidFill>
                <a:latin typeface="Calibri" panose="020F0502020204030204"/>
              </a:rPr>
              <a:t>Ephesians 2:1-10 – God has shown compassion by taking us from our sins and giving us life.</a:t>
            </a:r>
          </a:p>
          <a:p>
            <a:pPr marL="914400" lvl="1" indent="-457200" defTabSz="342886">
              <a:buFont typeface="Arial" panose="020B0604020202020204" pitchFamily="34" charset="0"/>
              <a:buChar char="•"/>
              <a:defRPr/>
            </a:pPr>
            <a:endParaRPr lang="en-US" sz="3000" dirty="0">
              <a:solidFill>
                <a:prstClr val="white"/>
              </a:solidFill>
              <a:latin typeface="Calibri" panose="020F0502020204030204"/>
            </a:endParaRPr>
          </a:p>
          <a:p>
            <a:pPr marL="457200" indent="-457200" defTabSz="342886">
              <a:buFont typeface="Arial" panose="020B0604020202020204" pitchFamily="34" charset="0"/>
              <a:buChar char="•"/>
              <a:defRPr/>
            </a:pPr>
            <a:r>
              <a:rPr lang="en-US" sz="3200" dirty="0">
                <a:solidFill>
                  <a:prstClr val="white"/>
                </a:solidFill>
                <a:latin typeface="Calibri" panose="020F0502020204030204"/>
              </a:rPr>
              <a:t>Acts 8:14-19 – There is esteem/ commerce in it. </a:t>
            </a:r>
          </a:p>
          <a:p>
            <a:pPr marL="914400" lvl="1" indent="-457200" defTabSz="342886">
              <a:buFont typeface="Arial" panose="020B0604020202020204" pitchFamily="34" charset="0"/>
              <a:buChar char="•"/>
              <a:defRPr/>
            </a:pPr>
            <a:r>
              <a:rPr lang="en-US" sz="2400" dirty="0">
                <a:solidFill>
                  <a:prstClr val="white"/>
                </a:solidFill>
                <a:latin typeface="Calibri" panose="020F0502020204030204"/>
              </a:rPr>
              <a:t>Acts 8:20-22 – The only way to obtain the miraculous gift of the Spirit was through the apostles.</a:t>
            </a:r>
          </a:p>
        </p:txBody>
      </p:sp>
      <p:sp>
        <p:nvSpPr>
          <p:cNvPr id="2" name="Content Placeholder 3">
            <a:extLst>
              <a:ext uri="{FF2B5EF4-FFF2-40B4-BE49-F238E27FC236}">
                <a16:creationId xmlns:a16="http://schemas.microsoft.com/office/drawing/2014/main" id="{65002398-7BCA-F9AF-C1A7-2950EF391337}"/>
              </a:ext>
            </a:extLst>
          </p:cNvPr>
          <p:cNvSpPr txBox="1">
            <a:spLocks/>
          </p:cNvSpPr>
          <p:nvPr/>
        </p:nvSpPr>
        <p:spPr>
          <a:xfrm>
            <a:off x="628649" y="180488"/>
            <a:ext cx="7886699" cy="1024128"/>
          </a:xfrm>
          <a:prstGeom prst="rect">
            <a:avLst/>
          </a:prstGeom>
          <a:ln w="38100">
            <a:solidFill>
              <a:schemeClr val="accent1">
                <a:lumMod val="40000"/>
                <a:lumOff val="60000"/>
              </a:schemeClr>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800" dirty="0">
                <a:solidFill>
                  <a:prstClr val="white"/>
                </a:solidFill>
                <a:effectLst>
                  <a:outerShdw blurRad="50800" dist="38100" dir="16200000" rotWithShape="0">
                    <a:prstClr val="black">
                      <a:alpha val="40000"/>
                    </a:prstClr>
                  </a:outerShdw>
                </a:effectLst>
                <a:cs typeface="Calibri" panose="020F0502020204030204" pitchFamily="34" charset="0"/>
              </a:rPr>
              <a:t>Why do some claim the miraculous?</a:t>
            </a:r>
          </a:p>
        </p:txBody>
      </p:sp>
    </p:spTree>
    <p:extLst>
      <p:ext uri="{BB962C8B-B14F-4D97-AF65-F5344CB8AC3E}">
        <p14:creationId xmlns:p14="http://schemas.microsoft.com/office/powerpoint/2010/main" val="1874021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fade">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fade">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fade">
                                      <p:cBhvr>
                                        <p:cTn id="22" dur="500"/>
                                        <p:tgtEl>
                                          <p:spTgt spid="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xEl>
                                              <p:pRg st="6" end="6"/>
                                            </p:txEl>
                                          </p:spTgt>
                                        </p:tgtEl>
                                        <p:attrNameLst>
                                          <p:attrName>style.visibility</p:attrName>
                                        </p:attrNameLst>
                                      </p:cBhvr>
                                      <p:to>
                                        <p:strVal val="visible"/>
                                      </p:to>
                                    </p:set>
                                    <p:animEffect transition="in" filter="fade">
                                      <p:cBhvr>
                                        <p:cTn id="27" dur="500"/>
                                        <p:tgtEl>
                                          <p:spTgt spid="1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7" end="7"/>
                                            </p:txEl>
                                          </p:spTgt>
                                        </p:tgtEl>
                                        <p:attrNameLst>
                                          <p:attrName>style.visibility</p:attrName>
                                        </p:attrNameLst>
                                      </p:cBhvr>
                                      <p:to>
                                        <p:strVal val="visible"/>
                                      </p:to>
                                    </p:set>
                                    <p:animEffect transition="in" filter="fade">
                                      <p:cBhvr>
                                        <p:cTn id="32"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5F70-40FA-C999-7DA2-F0F185554E92}"/>
              </a:ext>
            </a:extLst>
          </p:cNvPr>
          <p:cNvSpPr>
            <a:spLocks noGrp="1"/>
          </p:cNvSpPr>
          <p:nvPr>
            <p:ph type="title"/>
          </p:nvPr>
        </p:nvSpPr>
        <p:spPr>
          <a:xfrm>
            <a:off x="628650" y="181179"/>
            <a:ext cx="7886700" cy="1104636"/>
          </a:xfrm>
        </p:spPr>
        <p:txBody>
          <a:bodyPr>
            <a:normAutofit/>
          </a:bodyPr>
          <a:lstStyle/>
          <a:p>
            <a:pPr algn="ctr"/>
            <a:r>
              <a:rPr lang="en-US" sz="3600" dirty="0"/>
              <a:t>Some final thoughts to consider                  regarding miracles:</a:t>
            </a:r>
          </a:p>
        </p:txBody>
      </p:sp>
      <p:sp>
        <p:nvSpPr>
          <p:cNvPr id="3" name="Content Placeholder 2">
            <a:extLst>
              <a:ext uri="{FF2B5EF4-FFF2-40B4-BE49-F238E27FC236}">
                <a16:creationId xmlns:a16="http://schemas.microsoft.com/office/drawing/2014/main" id="{A5F42D35-455F-F48D-A477-B16FEAA6A21E}"/>
              </a:ext>
            </a:extLst>
          </p:cNvPr>
          <p:cNvSpPr>
            <a:spLocks noGrp="1"/>
          </p:cNvSpPr>
          <p:nvPr>
            <p:ph idx="1"/>
          </p:nvPr>
        </p:nvSpPr>
        <p:spPr>
          <a:xfrm>
            <a:off x="628650" y="1521354"/>
            <a:ext cx="7886700" cy="4012467"/>
          </a:xfrm>
        </p:spPr>
        <p:txBody>
          <a:bodyPr>
            <a:normAutofit fontScale="92500" lnSpcReduction="10000"/>
          </a:bodyPr>
          <a:lstStyle/>
          <a:p>
            <a:pPr marL="457200" indent="-457200">
              <a:buFont typeface="+mj-lt"/>
              <a:buAutoNum type="arabicPeriod"/>
            </a:pPr>
            <a:r>
              <a:rPr lang="en-US" sz="2800" dirty="0"/>
              <a:t>People claim that miracles are being done today, do they align with what the bible says  is a miracle?</a:t>
            </a:r>
          </a:p>
          <a:p>
            <a:pPr marL="457200" indent="-457200">
              <a:buFont typeface="+mj-lt"/>
              <a:buAutoNum type="arabicPeriod"/>
            </a:pPr>
            <a:r>
              <a:rPr lang="en-US" sz="2800" dirty="0"/>
              <a:t>If miracles were still on going, is there still a new revelation that God is giving today? </a:t>
            </a:r>
          </a:p>
          <a:p>
            <a:pPr marL="457200" indent="-457200">
              <a:buFont typeface="+mj-lt"/>
              <a:buAutoNum type="arabicPeriod"/>
            </a:pPr>
            <a:r>
              <a:rPr lang="en-US" sz="2800" dirty="0"/>
              <a:t>God not operating in the physical manifestation of miraculous gifts doesn’t mean that God isn’t at work today. God providentially works in our lives today. </a:t>
            </a:r>
          </a:p>
          <a:p>
            <a:pPr marL="457200" indent="-457200">
              <a:buFont typeface="+mj-lt"/>
              <a:buAutoNum type="arabicPeriod"/>
            </a:pPr>
            <a:r>
              <a:rPr lang="en-US" sz="2800" dirty="0"/>
              <a:t>Even in the timeline of the NT, there seems to be a decline of the recorded gifts, why is that?</a:t>
            </a:r>
          </a:p>
          <a:p>
            <a:pPr marL="457200" indent="-457200">
              <a:buFont typeface="+mj-lt"/>
              <a:buAutoNum type="arabicPeriod"/>
            </a:pPr>
            <a:r>
              <a:rPr lang="en-US" sz="2800" dirty="0"/>
              <a:t>Miraculous gifts did not make one spiritual. Becoming </a:t>
            </a:r>
            <a:r>
              <a:rPr lang="en-US" sz="2800" u="sng" dirty="0"/>
              <a:t>like Jesus</a:t>
            </a:r>
            <a:r>
              <a:rPr lang="en-US" sz="2800" dirty="0"/>
              <a:t> and bearing the </a:t>
            </a:r>
            <a:r>
              <a:rPr lang="en-US" sz="2800" u="sng" dirty="0"/>
              <a:t>fruit of the Spirit</a:t>
            </a:r>
            <a:r>
              <a:rPr lang="en-US" sz="2800" dirty="0"/>
              <a:t> did. </a:t>
            </a:r>
          </a:p>
          <a:p>
            <a:pPr marL="457200" indent="-457200">
              <a:buFont typeface="+mj-lt"/>
              <a:buAutoNum type="arabicPeriod"/>
            </a:pPr>
            <a:endParaRPr lang="en-US" dirty="0"/>
          </a:p>
        </p:txBody>
      </p:sp>
    </p:spTree>
    <p:extLst>
      <p:ext uri="{BB962C8B-B14F-4D97-AF65-F5344CB8AC3E}">
        <p14:creationId xmlns:p14="http://schemas.microsoft.com/office/powerpoint/2010/main" val="35379000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006-FE2F-6740-BA3C-A601904EBCC1}"/>
              </a:ext>
            </a:extLst>
          </p:cNvPr>
          <p:cNvSpPr>
            <a:spLocks noGrp="1"/>
          </p:cNvSpPr>
          <p:nvPr>
            <p:ph type="title"/>
          </p:nvPr>
        </p:nvSpPr>
        <p:spPr>
          <a:xfrm>
            <a:off x="628650" y="15213"/>
            <a:ext cx="7886700" cy="1104636"/>
          </a:xfrm>
        </p:spPr>
        <p:txBody>
          <a:bodyPr/>
          <a:lstStyle/>
          <a:p>
            <a:pPr algn="ctr"/>
            <a:r>
              <a:rPr lang="en-US" dirty="0"/>
              <a:t>The bible is filled with phenomenal events</a:t>
            </a:r>
          </a:p>
        </p:txBody>
      </p:sp>
      <p:sp>
        <p:nvSpPr>
          <p:cNvPr id="3" name="Content Placeholder 2">
            <a:extLst>
              <a:ext uri="{FF2B5EF4-FFF2-40B4-BE49-F238E27FC236}">
                <a16:creationId xmlns:a16="http://schemas.microsoft.com/office/drawing/2014/main" id="{4D40A4F8-DF1D-4C1C-A0CF-188F225B0A23}"/>
              </a:ext>
            </a:extLst>
          </p:cNvPr>
          <p:cNvSpPr>
            <a:spLocks noGrp="1"/>
          </p:cNvSpPr>
          <p:nvPr>
            <p:ph idx="1"/>
          </p:nvPr>
        </p:nvSpPr>
        <p:spPr>
          <a:xfrm>
            <a:off x="539197" y="1245724"/>
            <a:ext cx="8227115" cy="4200919"/>
          </a:xfrm>
          <a:ln w="38100">
            <a:solidFill>
              <a:schemeClr val="accent4">
                <a:lumMod val="60000"/>
                <a:lumOff val="40000"/>
              </a:schemeClr>
            </a:solidFill>
          </a:ln>
        </p:spPr>
        <p:txBody>
          <a:bodyPr anchor="ctr">
            <a:normAutofit fontScale="92500" lnSpcReduction="10000"/>
          </a:bodyPr>
          <a:lstStyle/>
          <a:p>
            <a:r>
              <a:rPr lang="en-US" sz="2400" dirty="0"/>
              <a:t>A jar of oil and flour miraculously didn’t run out during a famine     (1</a:t>
            </a:r>
            <a:r>
              <a:rPr lang="en-US" sz="2400" baseline="30000" dirty="0"/>
              <a:t>st</a:t>
            </a:r>
            <a:r>
              <a:rPr lang="en-US" sz="2400" dirty="0"/>
              <a:t> Kings 17:8-16)/(2</a:t>
            </a:r>
            <a:r>
              <a:rPr lang="en-US" sz="2400" baseline="30000" dirty="0"/>
              <a:t>nd</a:t>
            </a:r>
            <a:r>
              <a:rPr lang="en-US" sz="2400" dirty="0"/>
              <a:t> Kings 4:1-7)</a:t>
            </a:r>
          </a:p>
          <a:p>
            <a:r>
              <a:rPr lang="en-US" sz="2400" dirty="0"/>
              <a:t>A widow’s son died and through prayer the child was revived.           (1</a:t>
            </a:r>
            <a:r>
              <a:rPr lang="en-US" sz="2400" baseline="30000" dirty="0"/>
              <a:t>st</a:t>
            </a:r>
            <a:r>
              <a:rPr lang="en-US" sz="2400" dirty="0"/>
              <a:t> Kings 17:17-24)/(2</a:t>
            </a:r>
            <a:r>
              <a:rPr lang="en-US" sz="2400" baseline="30000" dirty="0"/>
              <a:t>nd</a:t>
            </a:r>
            <a:r>
              <a:rPr lang="en-US" sz="2400" dirty="0"/>
              <a:t> Kings 4:8-37)</a:t>
            </a:r>
          </a:p>
          <a:p>
            <a:r>
              <a:rPr lang="en-US" sz="2400" dirty="0"/>
              <a:t>Fire came down from heaven and consumed a water soaked sacrifice. (1</a:t>
            </a:r>
            <a:r>
              <a:rPr lang="en-US" sz="2400" baseline="30000" dirty="0"/>
              <a:t>st</a:t>
            </a:r>
            <a:r>
              <a:rPr lang="en-US" sz="2400" dirty="0"/>
              <a:t> Kings 18:20-39)</a:t>
            </a:r>
          </a:p>
          <a:p>
            <a:r>
              <a:rPr lang="en-US" sz="2400" dirty="0"/>
              <a:t>Elijah was taken by a whirlwind into heaven and Elisha then strikes the Jordan and crosses the river. (2</a:t>
            </a:r>
            <a:r>
              <a:rPr lang="en-US" sz="2400" baseline="30000" dirty="0"/>
              <a:t>nd</a:t>
            </a:r>
            <a:r>
              <a:rPr lang="en-US" sz="2400" dirty="0"/>
              <a:t> Kings 2:13-22)</a:t>
            </a:r>
          </a:p>
          <a:p>
            <a:r>
              <a:rPr lang="en-US" sz="2400" dirty="0"/>
              <a:t>Elisha takes 20 loaves of bread and multiplies it to feed the multitudes. (2</a:t>
            </a:r>
            <a:r>
              <a:rPr lang="en-US" sz="2400" baseline="30000" dirty="0"/>
              <a:t>nd </a:t>
            </a:r>
            <a:r>
              <a:rPr lang="en-US" sz="2400" dirty="0"/>
              <a:t>Kings 4:42-44)</a:t>
            </a:r>
          </a:p>
          <a:p>
            <a:r>
              <a:rPr lang="en-US" sz="2400" dirty="0"/>
              <a:t>Naaman, a leprosy commander of the Assyrian army was healed after bathing in the Jordan river 7 times. (2</a:t>
            </a:r>
            <a:r>
              <a:rPr lang="en-US" sz="2400" baseline="30000" dirty="0"/>
              <a:t>nd</a:t>
            </a:r>
            <a:r>
              <a:rPr lang="en-US" sz="2400" dirty="0"/>
              <a:t> Kings 5:1-14)</a:t>
            </a:r>
          </a:p>
        </p:txBody>
      </p:sp>
    </p:spTree>
    <p:extLst>
      <p:ext uri="{BB962C8B-B14F-4D97-AF65-F5344CB8AC3E}">
        <p14:creationId xmlns:p14="http://schemas.microsoft.com/office/powerpoint/2010/main" val="38846479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006-FE2F-6740-BA3C-A601904EBCC1}"/>
              </a:ext>
            </a:extLst>
          </p:cNvPr>
          <p:cNvSpPr>
            <a:spLocks noGrp="1"/>
          </p:cNvSpPr>
          <p:nvPr>
            <p:ph type="title"/>
          </p:nvPr>
        </p:nvSpPr>
        <p:spPr>
          <a:xfrm>
            <a:off x="628650" y="15213"/>
            <a:ext cx="7886700" cy="1104636"/>
          </a:xfrm>
        </p:spPr>
        <p:txBody>
          <a:bodyPr/>
          <a:lstStyle/>
          <a:p>
            <a:pPr algn="ctr"/>
            <a:r>
              <a:rPr lang="en-US" dirty="0"/>
              <a:t>The bible is filled with phenomenal events</a:t>
            </a:r>
          </a:p>
        </p:txBody>
      </p:sp>
      <p:sp>
        <p:nvSpPr>
          <p:cNvPr id="3" name="Content Placeholder 2">
            <a:extLst>
              <a:ext uri="{FF2B5EF4-FFF2-40B4-BE49-F238E27FC236}">
                <a16:creationId xmlns:a16="http://schemas.microsoft.com/office/drawing/2014/main" id="{4D40A4F8-DF1D-4C1C-A0CF-188F225B0A23}"/>
              </a:ext>
            </a:extLst>
          </p:cNvPr>
          <p:cNvSpPr>
            <a:spLocks noGrp="1"/>
          </p:cNvSpPr>
          <p:nvPr>
            <p:ph idx="1"/>
          </p:nvPr>
        </p:nvSpPr>
        <p:spPr>
          <a:xfrm>
            <a:off x="539197" y="1245723"/>
            <a:ext cx="8227115" cy="4454063"/>
          </a:xfrm>
          <a:ln w="38100">
            <a:solidFill>
              <a:schemeClr val="accent2">
                <a:lumMod val="60000"/>
                <a:lumOff val="40000"/>
              </a:schemeClr>
            </a:solidFill>
          </a:ln>
        </p:spPr>
        <p:txBody>
          <a:bodyPr anchor="ctr">
            <a:normAutofit/>
          </a:bodyPr>
          <a:lstStyle/>
          <a:p>
            <a:r>
              <a:rPr lang="en-US" sz="2400" dirty="0"/>
              <a:t>Water turned to wine at a wedding. (John 2:1-11)</a:t>
            </a:r>
          </a:p>
          <a:p>
            <a:r>
              <a:rPr lang="en-US" sz="2400" dirty="0"/>
              <a:t>A man is healed miraculously from a distance. (John 4:46-54)</a:t>
            </a:r>
          </a:p>
          <a:p>
            <a:r>
              <a:rPr lang="en-US" sz="2400" dirty="0"/>
              <a:t>A man who had been paralyzed was miraculously  healed. (Mark 2:1-12)</a:t>
            </a:r>
          </a:p>
          <a:p>
            <a:r>
              <a:rPr lang="en-US" sz="2400" dirty="0"/>
              <a:t>5,000* people were fed from a few loaves of bread and a few fish. (John 6:1-14)</a:t>
            </a:r>
          </a:p>
          <a:p>
            <a:r>
              <a:rPr lang="en-US" sz="2400" dirty="0"/>
              <a:t>Jesus walks on water (Matthew 14:22-33)</a:t>
            </a:r>
          </a:p>
          <a:p>
            <a:r>
              <a:rPr lang="en-US" sz="2400" dirty="0"/>
              <a:t>A man who had been born blind received his sight. (John 9:1-7)</a:t>
            </a:r>
          </a:p>
          <a:p>
            <a:r>
              <a:rPr lang="en-US" sz="2400" dirty="0"/>
              <a:t>A man who died was raised. (John 11:1-44)</a:t>
            </a:r>
          </a:p>
          <a:p>
            <a:r>
              <a:rPr lang="en-US" sz="2400" dirty="0"/>
              <a:t>People began speaking in languages previously unknown to them (Acts 2:1-4)</a:t>
            </a:r>
          </a:p>
        </p:txBody>
      </p:sp>
    </p:spTree>
    <p:extLst>
      <p:ext uri="{BB962C8B-B14F-4D97-AF65-F5344CB8AC3E}">
        <p14:creationId xmlns:p14="http://schemas.microsoft.com/office/powerpoint/2010/main" val="39342450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0B5092-5DB8-D909-D2AC-31EA2FA6671D}"/>
              </a:ext>
            </a:extLst>
          </p:cNvPr>
          <p:cNvSpPr>
            <a:spLocks noGrp="1"/>
          </p:cNvSpPr>
          <p:nvPr>
            <p:ph idx="1"/>
          </p:nvPr>
        </p:nvSpPr>
        <p:spPr>
          <a:xfrm>
            <a:off x="314325" y="1044442"/>
            <a:ext cx="8515350" cy="3626115"/>
          </a:xfrm>
        </p:spPr>
        <p:txBody>
          <a:bodyPr anchor="ctr">
            <a:normAutofit/>
          </a:bodyPr>
          <a:lstStyle/>
          <a:p>
            <a:pPr marL="0" indent="0" algn="ctr">
              <a:buNone/>
            </a:pPr>
            <a:r>
              <a:rPr lang="en-US" sz="4400" dirty="0"/>
              <a:t>The bible is filled with phenomenal events…</a:t>
            </a:r>
          </a:p>
          <a:p>
            <a:pPr marL="0" indent="0" algn="ctr">
              <a:buNone/>
            </a:pPr>
            <a:r>
              <a:rPr lang="en-US" sz="4400" dirty="0"/>
              <a:t>But are these events still occurring? </a:t>
            </a:r>
          </a:p>
          <a:p>
            <a:pPr marL="0" indent="0" algn="ctr">
              <a:buNone/>
            </a:pPr>
            <a:r>
              <a:rPr lang="en-US" sz="4400" dirty="0"/>
              <a:t>Are we missing out on something       if it isn’t?</a:t>
            </a:r>
          </a:p>
        </p:txBody>
      </p:sp>
    </p:spTree>
    <p:extLst>
      <p:ext uri="{BB962C8B-B14F-4D97-AF65-F5344CB8AC3E}">
        <p14:creationId xmlns:p14="http://schemas.microsoft.com/office/powerpoint/2010/main" val="2687116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0666-EB7F-B532-E058-BC95CC768015}"/>
              </a:ext>
            </a:extLst>
          </p:cNvPr>
          <p:cNvSpPr>
            <a:spLocks noGrp="1"/>
          </p:cNvSpPr>
          <p:nvPr>
            <p:ph type="ctrTitle"/>
          </p:nvPr>
        </p:nvSpPr>
        <p:spPr/>
        <p:txBody>
          <a:bodyPr>
            <a:normAutofit/>
          </a:bodyPr>
          <a:lstStyle/>
          <a:p>
            <a:r>
              <a:rPr lang="en-US" sz="4800" b="1" dirty="0"/>
              <a:t>Have miracles ceased?</a:t>
            </a:r>
          </a:p>
        </p:txBody>
      </p:sp>
      <p:sp>
        <p:nvSpPr>
          <p:cNvPr id="3" name="Subtitle 2">
            <a:extLst>
              <a:ext uri="{FF2B5EF4-FFF2-40B4-BE49-F238E27FC236}">
                <a16:creationId xmlns:a16="http://schemas.microsoft.com/office/drawing/2014/main" id="{FFA3D822-CAED-7886-D450-DFA423A5123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28769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0C29-0826-2146-A85F-E6DFC5A0C760}"/>
              </a:ext>
            </a:extLst>
          </p:cNvPr>
          <p:cNvSpPr>
            <a:spLocks noGrp="1"/>
          </p:cNvSpPr>
          <p:nvPr>
            <p:ph type="title"/>
          </p:nvPr>
        </p:nvSpPr>
        <p:spPr/>
        <p:txBody>
          <a:bodyPr>
            <a:normAutofit/>
          </a:bodyPr>
          <a:lstStyle/>
          <a:p>
            <a:pPr algn="ctr"/>
            <a:r>
              <a:rPr lang="en-US" sz="4000" dirty="0"/>
              <a:t>Layout of the lesson:</a:t>
            </a:r>
          </a:p>
        </p:txBody>
      </p:sp>
      <p:sp>
        <p:nvSpPr>
          <p:cNvPr id="7" name="Content Placeholder 3">
            <a:extLst>
              <a:ext uri="{FF2B5EF4-FFF2-40B4-BE49-F238E27FC236}">
                <a16:creationId xmlns:a16="http://schemas.microsoft.com/office/drawing/2014/main" id="{F9DAD8B3-D6FD-B7B0-5DF3-2017F64F54D7}"/>
              </a:ext>
            </a:extLst>
          </p:cNvPr>
          <p:cNvSpPr txBox="1">
            <a:spLocks/>
          </p:cNvSpPr>
          <p:nvPr/>
        </p:nvSpPr>
        <p:spPr>
          <a:xfrm>
            <a:off x="279878" y="1926536"/>
            <a:ext cx="2741617" cy="2327412"/>
          </a:xfrm>
          <a:prstGeom prst="rect">
            <a:avLst/>
          </a:prstGeom>
          <a:ln w="38100">
            <a:solidFill>
              <a:srgbClr val="FFC000"/>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800" b="0" i="0" u="none" strike="noStrike" kern="1200" cap="none" spc="0" normalizeH="0" baseline="0" noProof="0" dirty="0">
                <a:ln>
                  <a:noFill/>
                </a:ln>
                <a:solidFill>
                  <a:sysClr val="window" lastClr="FFFFFF"/>
                </a:solidFill>
                <a:effectLst>
                  <a:outerShdw blurRad="50800" dist="38100" dir="16200000" rotWithShape="0">
                    <a:prstClr val="black">
                      <a:alpha val="40000"/>
                    </a:prstClr>
                  </a:outerShdw>
                </a:effectLst>
                <a:uLnTx/>
                <a:uFillTx/>
                <a:latin typeface="Calibri" panose="020F0502020204030204" pitchFamily="34" charset="0"/>
                <a:ea typeface="+mn-ea"/>
                <a:cs typeface="Calibri" panose="020F0502020204030204" pitchFamily="34" charset="0"/>
              </a:rPr>
              <a:t>What is a miracle?</a:t>
            </a:r>
          </a:p>
        </p:txBody>
      </p:sp>
      <p:sp>
        <p:nvSpPr>
          <p:cNvPr id="8" name="Content Placeholder 3">
            <a:extLst>
              <a:ext uri="{FF2B5EF4-FFF2-40B4-BE49-F238E27FC236}">
                <a16:creationId xmlns:a16="http://schemas.microsoft.com/office/drawing/2014/main" id="{8423160B-0B18-4469-0ED8-6558911CDBB6}"/>
              </a:ext>
            </a:extLst>
          </p:cNvPr>
          <p:cNvSpPr txBox="1">
            <a:spLocks/>
          </p:cNvSpPr>
          <p:nvPr/>
        </p:nvSpPr>
        <p:spPr>
          <a:xfrm>
            <a:off x="3201191" y="1926536"/>
            <a:ext cx="2741617" cy="2327412"/>
          </a:xfrm>
          <a:prstGeom prst="rect">
            <a:avLst/>
          </a:prstGeom>
          <a:ln w="38100">
            <a:solidFill>
              <a:schemeClr val="accent6">
                <a:lumMod val="40000"/>
                <a:lumOff val="60000"/>
              </a:schemeClr>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800" dirty="0">
                <a:solidFill>
                  <a:prstClr val="white"/>
                </a:solidFill>
                <a:effectLst>
                  <a:outerShdw blurRad="50800" dist="38100" dir="16200000" rotWithShape="0">
                    <a:prstClr val="black">
                      <a:alpha val="40000"/>
                    </a:prstClr>
                  </a:outerShdw>
                </a:effectLst>
                <a:cs typeface="Calibri" panose="020F0502020204030204" pitchFamily="34" charset="0"/>
              </a:rPr>
              <a:t>What were their purpose?</a:t>
            </a:r>
          </a:p>
        </p:txBody>
      </p:sp>
      <p:sp>
        <p:nvSpPr>
          <p:cNvPr id="9" name="Content Placeholder 3">
            <a:extLst>
              <a:ext uri="{FF2B5EF4-FFF2-40B4-BE49-F238E27FC236}">
                <a16:creationId xmlns:a16="http://schemas.microsoft.com/office/drawing/2014/main" id="{B2FC2687-8050-701C-F52E-CD1681B8F33F}"/>
              </a:ext>
            </a:extLst>
          </p:cNvPr>
          <p:cNvSpPr txBox="1">
            <a:spLocks/>
          </p:cNvSpPr>
          <p:nvPr/>
        </p:nvSpPr>
        <p:spPr>
          <a:xfrm>
            <a:off x="6122505" y="1926536"/>
            <a:ext cx="2741617" cy="2327412"/>
          </a:xfrm>
          <a:prstGeom prst="rect">
            <a:avLst/>
          </a:prstGeom>
          <a:ln w="38100">
            <a:solidFill>
              <a:schemeClr val="accent1">
                <a:lumMod val="40000"/>
                <a:lumOff val="60000"/>
              </a:schemeClr>
            </a:solidFill>
          </a:ln>
          <a:effectLst>
            <a:innerShdw blurRad="63500" dist="50800" dir="16200000">
              <a:prstClr val="black">
                <a:alpha val="50000"/>
              </a:prstClr>
            </a:innerShdw>
          </a:effectLst>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800" dirty="0">
                <a:solidFill>
                  <a:prstClr val="white"/>
                </a:solidFill>
                <a:effectLst>
                  <a:outerShdw blurRad="50800" dist="38100" dir="16200000" rotWithShape="0">
                    <a:prstClr val="black">
                      <a:alpha val="40000"/>
                    </a:prstClr>
                  </a:outerShdw>
                </a:effectLst>
                <a:cs typeface="Calibri" panose="020F0502020204030204" pitchFamily="34" charset="0"/>
              </a:rPr>
              <a:t>Why claim the miraculous?</a:t>
            </a:r>
          </a:p>
        </p:txBody>
      </p:sp>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52444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0C29-0826-2146-A85F-E6DFC5A0C760}"/>
              </a:ext>
            </a:extLst>
          </p:cNvPr>
          <p:cNvSpPr>
            <a:spLocks noGrp="1"/>
          </p:cNvSpPr>
          <p:nvPr>
            <p:ph type="title"/>
          </p:nvPr>
        </p:nvSpPr>
        <p:spPr>
          <a:xfrm>
            <a:off x="628650" y="180488"/>
            <a:ext cx="7886700" cy="1104636"/>
          </a:xfrm>
          <a:ln w="31750">
            <a:solidFill>
              <a:srgbClr val="FFC000"/>
            </a:solidFill>
          </a:ln>
        </p:spPr>
        <p:txBody>
          <a:bodyPr>
            <a:normAutofit/>
          </a:bodyPr>
          <a:lstStyle/>
          <a:p>
            <a:pPr algn="ctr"/>
            <a:r>
              <a:rPr lang="en-US" sz="4000" dirty="0"/>
              <a:t>What is a miracle?</a:t>
            </a:r>
          </a:p>
        </p:txBody>
      </p:sp>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9785A6E8-3E4C-3CAF-D9AB-620ED18529FC}"/>
              </a:ext>
            </a:extLst>
          </p:cNvPr>
          <p:cNvSpPr txBox="1"/>
          <p:nvPr/>
        </p:nvSpPr>
        <p:spPr>
          <a:xfrm>
            <a:off x="405765" y="1483072"/>
            <a:ext cx="8332470" cy="4231928"/>
          </a:xfrm>
          <a:prstGeom prst="rect">
            <a:avLst/>
          </a:prstGeom>
          <a:noFill/>
          <a:ln>
            <a:solidFill>
              <a:schemeClr val="bg1"/>
            </a:solidFill>
          </a:ln>
        </p:spPr>
        <p:txBody>
          <a:bodyPr wrap="square" lIns="76200" tIns="38100" rIns="76200" bIns="38100" rtlCol="0" anchor="t">
            <a:spAutoFit/>
          </a:bodyPr>
          <a:lstStyle/>
          <a:p>
            <a:pPr algn="ctr" defTabSz="342886">
              <a:defRPr/>
            </a:pPr>
            <a:r>
              <a:rPr lang="en-US" sz="3000" dirty="0">
                <a:solidFill>
                  <a:prstClr val="white"/>
                </a:solidFill>
                <a:latin typeface="Calibri" panose="020F0502020204030204"/>
              </a:rPr>
              <a:t>[Act 2:22 NASB95] 22 "Men of Israel, listen to these words: Jesus the Nazarene, a man attested to you by God with </a:t>
            </a:r>
            <a:r>
              <a:rPr lang="en-US" sz="3000" b="1" dirty="0">
                <a:solidFill>
                  <a:srgbClr val="FFFF00"/>
                </a:solidFill>
                <a:latin typeface="Calibri" panose="020F0502020204030204"/>
              </a:rPr>
              <a:t>miracles</a:t>
            </a:r>
            <a:r>
              <a:rPr lang="en-US" sz="3000" dirty="0">
                <a:solidFill>
                  <a:prstClr val="white"/>
                </a:solidFill>
                <a:latin typeface="Calibri" panose="020F0502020204030204"/>
              </a:rPr>
              <a:t> and </a:t>
            </a:r>
            <a:r>
              <a:rPr lang="en-US" sz="3000" b="1" dirty="0">
                <a:solidFill>
                  <a:srgbClr val="FFFF00"/>
                </a:solidFill>
                <a:latin typeface="Calibri" panose="020F0502020204030204"/>
              </a:rPr>
              <a:t>wonders</a:t>
            </a:r>
            <a:r>
              <a:rPr lang="en-US" sz="3000" dirty="0">
                <a:solidFill>
                  <a:prstClr val="white"/>
                </a:solidFill>
                <a:latin typeface="Calibri" panose="020F0502020204030204"/>
              </a:rPr>
              <a:t> and </a:t>
            </a:r>
            <a:r>
              <a:rPr lang="en-US" sz="3000" b="1" dirty="0">
                <a:solidFill>
                  <a:srgbClr val="FFFF00"/>
                </a:solidFill>
                <a:latin typeface="Calibri" panose="020F0502020204030204"/>
              </a:rPr>
              <a:t>signs</a:t>
            </a:r>
            <a:r>
              <a:rPr lang="en-US" sz="3000" dirty="0">
                <a:solidFill>
                  <a:prstClr val="white"/>
                </a:solidFill>
                <a:latin typeface="Calibri" panose="020F0502020204030204"/>
              </a:rPr>
              <a:t> which God performed through Him in your midst, just as you yourselves know </a:t>
            </a:r>
            <a:br>
              <a:rPr lang="en-US" sz="3000" dirty="0">
                <a:solidFill>
                  <a:prstClr val="white"/>
                </a:solidFill>
                <a:latin typeface="Calibri" panose="020F0502020204030204"/>
              </a:rPr>
            </a:br>
            <a:br>
              <a:rPr lang="en-US" sz="3000" dirty="0">
                <a:solidFill>
                  <a:prstClr val="white"/>
                </a:solidFill>
                <a:latin typeface="Calibri" panose="020F0502020204030204"/>
              </a:rPr>
            </a:br>
            <a:r>
              <a:rPr lang="en-US" sz="3000" dirty="0">
                <a:solidFill>
                  <a:prstClr val="white"/>
                </a:solidFill>
                <a:latin typeface="Calibri" panose="020F0502020204030204"/>
              </a:rPr>
              <a:t>[2Co 12:12 NASB95] 12 The signs of a true apostle were performed among you with all perseverance, by </a:t>
            </a:r>
            <a:r>
              <a:rPr lang="en-US" sz="3000" b="1" dirty="0">
                <a:solidFill>
                  <a:srgbClr val="FFFF00"/>
                </a:solidFill>
                <a:latin typeface="Calibri" panose="020F0502020204030204"/>
              </a:rPr>
              <a:t>signs</a:t>
            </a:r>
            <a:r>
              <a:rPr lang="en-US" sz="3000" dirty="0">
                <a:solidFill>
                  <a:prstClr val="white"/>
                </a:solidFill>
                <a:latin typeface="Calibri" panose="020F0502020204030204"/>
              </a:rPr>
              <a:t> and </a:t>
            </a:r>
            <a:r>
              <a:rPr lang="en-US" sz="3000" b="1" dirty="0">
                <a:solidFill>
                  <a:srgbClr val="FFFF00"/>
                </a:solidFill>
                <a:latin typeface="Calibri" panose="020F0502020204030204"/>
              </a:rPr>
              <a:t>wonders</a:t>
            </a:r>
            <a:r>
              <a:rPr lang="en-US" sz="3000" dirty="0">
                <a:solidFill>
                  <a:prstClr val="white"/>
                </a:solidFill>
                <a:latin typeface="Calibri" panose="020F0502020204030204"/>
              </a:rPr>
              <a:t> and </a:t>
            </a:r>
            <a:r>
              <a:rPr lang="en-US" sz="3000" b="1" dirty="0">
                <a:solidFill>
                  <a:srgbClr val="FFFF00"/>
                </a:solidFill>
                <a:latin typeface="Calibri" panose="020F0502020204030204"/>
              </a:rPr>
              <a:t>miracles.</a:t>
            </a:r>
            <a:r>
              <a:rPr lang="en-US" sz="3000" dirty="0">
                <a:solidFill>
                  <a:prstClr val="white"/>
                </a:solidFill>
                <a:latin typeface="Calibri" panose="020F0502020204030204"/>
              </a:rPr>
              <a:t> </a:t>
            </a:r>
          </a:p>
        </p:txBody>
      </p:sp>
    </p:spTree>
    <p:extLst>
      <p:ext uri="{BB962C8B-B14F-4D97-AF65-F5344CB8AC3E}">
        <p14:creationId xmlns:p14="http://schemas.microsoft.com/office/powerpoint/2010/main" val="27367140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0C29-0826-2146-A85F-E6DFC5A0C760}"/>
              </a:ext>
            </a:extLst>
          </p:cNvPr>
          <p:cNvSpPr>
            <a:spLocks noGrp="1"/>
          </p:cNvSpPr>
          <p:nvPr>
            <p:ph type="title"/>
          </p:nvPr>
        </p:nvSpPr>
        <p:spPr>
          <a:xfrm>
            <a:off x="628650" y="180488"/>
            <a:ext cx="7886700" cy="1104636"/>
          </a:xfrm>
          <a:ln w="31750">
            <a:solidFill>
              <a:srgbClr val="FFC000"/>
            </a:solidFill>
          </a:ln>
        </p:spPr>
        <p:txBody>
          <a:bodyPr>
            <a:normAutofit/>
          </a:bodyPr>
          <a:lstStyle/>
          <a:p>
            <a:pPr algn="ctr"/>
            <a:r>
              <a:rPr lang="en-US" sz="4000" dirty="0"/>
              <a:t>What is a miracle?</a:t>
            </a:r>
          </a:p>
        </p:txBody>
      </p:sp>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9AE77566-45B3-250B-E206-0DE66B5FEEB4}"/>
              </a:ext>
            </a:extLst>
          </p:cNvPr>
          <p:cNvSpPr txBox="1"/>
          <p:nvPr/>
        </p:nvSpPr>
        <p:spPr>
          <a:xfrm>
            <a:off x="494031" y="1334054"/>
            <a:ext cx="4077970" cy="2047681"/>
          </a:xfrm>
          <a:prstGeom prst="rect">
            <a:avLst/>
          </a:prstGeom>
          <a:noFill/>
          <a:ln>
            <a:solidFill>
              <a:schemeClr val="bg1"/>
            </a:solidFill>
          </a:ln>
        </p:spPr>
        <p:txBody>
          <a:bodyPr wrap="square" lIns="76200" tIns="38100" rIns="76200" bIns="38100" rtlCol="0" anchor="t">
            <a:noAutofit/>
          </a:bodyPr>
          <a:lstStyle/>
          <a:p>
            <a:pPr algn="ctr" defTabSz="342886">
              <a:defRPr/>
            </a:pPr>
            <a:r>
              <a:rPr lang="en-US" sz="3000" u="sng" dirty="0">
                <a:solidFill>
                  <a:prstClr val="white"/>
                </a:solidFill>
                <a:latin typeface="Calibri" panose="020F0502020204030204"/>
              </a:rPr>
              <a:t>Miracle</a:t>
            </a:r>
            <a:r>
              <a:rPr lang="en-US" sz="3000" dirty="0">
                <a:solidFill>
                  <a:prstClr val="white"/>
                </a:solidFill>
                <a:latin typeface="Calibri" panose="020F0502020204030204"/>
              </a:rPr>
              <a:t>:</a:t>
            </a:r>
            <a:br>
              <a:rPr lang="en-US" sz="3000" dirty="0">
                <a:solidFill>
                  <a:prstClr val="white"/>
                </a:solidFill>
                <a:latin typeface="Calibri" panose="020F0502020204030204"/>
              </a:rPr>
            </a:br>
            <a:r>
              <a:rPr lang="en-US" sz="3000" dirty="0">
                <a:solidFill>
                  <a:prstClr val="white"/>
                </a:solidFill>
                <a:latin typeface="Calibri" panose="020F0502020204030204"/>
              </a:rPr>
              <a:t>Supernatural events done by God. </a:t>
            </a:r>
          </a:p>
        </p:txBody>
      </p:sp>
      <p:cxnSp>
        <p:nvCxnSpPr>
          <p:cNvPr id="6" name="Straight Connector 5">
            <a:extLst>
              <a:ext uri="{FF2B5EF4-FFF2-40B4-BE49-F238E27FC236}">
                <a16:creationId xmlns:a16="http://schemas.microsoft.com/office/drawing/2014/main" id="{3E8E214C-9385-C9B7-7F40-489D58D06842}"/>
              </a:ext>
            </a:extLst>
          </p:cNvPr>
          <p:cNvCxnSpPr>
            <a:cxnSpLocks/>
          </p:cNvCxnSpPr>
          <p:nvPr/>
        </p:nvCxnSpPr>
        <p:spPr>
          <a:xfrm>
            <a:off x="4572000" y="1523964"/>
            <a:ext cx="0" cy="38161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07EEE87-2740-FA1D-F2E2-BBB5CC0FDBB7}"/>
              </a:ext>
            </a:extLst>
          </p:cNvPr>
          <p:cNvCxnSpPr>
            <a:cxnSpLocks/>
          </p:cNvCxnSpPr>
          <p:nvPr/>
        </p:nvCxnSpPr>
        <p:spPr>
          <a:xfrm flipH="1">
            <a:off x="1072134" y="3381738"/>
            <a:ext cx="74432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B4456DA-ADAC-05B3-1FBE-918DA8331539}"/>
              </a:ext>
            </a:extLst>
          </p:cNvPr>
          <p:cNvSpPr txBox="1"/>
          <p:nvPr/>
        </p:nvSpPr>
        <p:spPr>
          <a:xfrm>
            <a:off x="4572000" y="1334053"/>
            <a:ext cx="4077970" cy="2047681"/>
          </a:xfrm>
          <a:prstGeom prst="rect">
            <a:avLst/>
          </a:prstGeom>
          <a:noFill/>
          <a:ln>
            <a:solidFill>
              <a:schemeClr val="bg1"/>
            </a:solidFill>
          </a:ln>
        </p:spPr>
        <p:txBody>
          <a:bodyPr wrap="square" lIns="76200" tIns="38100" rIns="76200" bIns="38100" rtlCol="0" anchor="t">
            <a:noAutofit/>
          </a:bodyPr>
          <a:lstStyle/>
          <a:p>
            <a:pPr algn="ctr" defTabSz="342886">
              <a:defRPr/>
            </a:pPr>
            <a:r>
              <a:rPr lang="en-US" sz="3000" u="sng" dirty="0">
                <a:solidFill>
                  <a:prstClr val="white"/>
                </a:solidFill>
                <a:latin typeface="Calibri" panose="020F0502020204030204"/>
              </a:rPr>
              <a:t>Wonder</a:t>
            </a:r>
            <a:r>
              <a:rPr lang="en-US" sz="3000" dirty="0">
                <a:solidFill>
                  <a:prstClr val="white"/>
                </a:solidFill>
                <a:latin typeface="Calibri" panose="020F0502020204030204"/>
              </a:rPr>
              <a:t>:</a:t>
            </a:r>
            <a:br>
              <a:rPr lang="en-US" sz="3000" dirty="0">
                <a:solidFill>
                  <a:prstClr val="white"/>
                </a:solidFill>
                <a:latin typeface="Calibri" panose="020F0502020204030204"/>
              </a:rPr>
            </a:br>
            <a:r>
              <a:rPr lang="en-US" sz="3000" dirty="0">
                <a:solidFill>
                  <a:prstClr val="white"/>
                </a:solidFill>
                <a:latin typeface="Calibri" panose="020F0502020204030204"/>
              </a:rPr>
              <a:t>They were public, and </a:t>
            </a:r>
            <a:r>
              <a:rPr lang="en-US" sz="3000" u="sng" dirty="0">
                <a:solidFill>
                  <a:prstClr val="white"/>
                </a:solidFill>
                <a:latin typeface="Calibri" panose="020F0502020204030204"/>
              </a:rPr>
              <a:t>always</a:t>
            </a:r>
            <a:r>
              <a:rPr lang="en-US" sz="3000" dirty="0">
                <a:solidFill>
                  <a:prstClr val="white"/>
                </a:solidFill>
                <a:latin typeface="Calibri" panose="020F0502020204030204"/>
              </a:rPr>
              <a:t> left the viewers astonished.</a:t>
            </a:r>
          </a:p>
        </p:txBody>
      </p:sp>
      <p:sp>
        <p:nvSpPr>
          <p:cNvPr id="17" name="TextBox 16">
            <a:extLst>
              <a:ext uri="{FF2B5EF4-FFF2-40B4-BE49-F238E27FC236}">
                <a16:creationId xmlns:a16="http://schemas.microsoft.com/office/drawing/2014/main" id="{B49F16BC-9DA5-E605-0615-30058CAC8C07}"/>
              </a:ext>
            </a:extLst>
          </p:cNvPr>
          <p:cNvSpPr txBox="1"/>
          <p:nvPr/>
        </p:nvSpPr>
        <p:spPr>
          <a:xfrm>
            <a:off x="447295" y="3430665"/>
            <a:ext cx="4077970" cy="2047681"/>
          </a:xfrm>
          <a:prstGeom prst="rect">
            <a:avLst/>
          </a:prstGeom>
          <a:noFill/>
          <a:ln>
            <a:solidFill>
              <a:schemeClr val="bg1"/>
            </a:solidFill>
          </a:ln>
        </p:spPr>
        <p:txBody>
          <a:bodyPr wrap="square" lIns="76200" tIns="38100" rIns="76200" bIns="38100" rtlCol="0" anchor="t">
            <a:noAutofit/>
          </a:bodyPr>
          <a:lstStyle/>
          <a:p>
            <a:pPr algn="ctr" defTabSz="342886">
              <a:defRPr/>
            </a:pPr>
            <a:r>
              <a:rPr lang="en-US" sz="3000" u="sng" dirty="0">
                <a:solidFill>
                  <a:prstClr val="white"/>
                </a:solidFill>
                <a:latin typeface="Calibri" panose="020F0502020204030204"/>
              </a:rPr>
              <a:t>Sign</a:t>
            </a:r>
            <a:r>
              <a:rPr lang="en-US" sz="3000" dirty="0">
                <a:solidFill>
                  <a:prstClr val="white"/>
                </a:solidFill>
                <a:latin typeface="Calibri" panose="020F0502020204030204"/>
              </a:rPr>
              <a:t>:</a:t>
            </a:r>
          </a:p>
          <a:p>
            <a:pPr algn="ctr" defTabSz="342886">
              <a:defRPr/>
            </a:pPr>
            <a:r>
              <a:rPr lang="en-US" sz="3000" dirty="0">
                <a:solidFill>
                  <a:prstClr val="white"/>
                </a:solidFill>
                <a:latin typeface="Calibri" panose="020F0502020204030204"/>
              </a:rPr>
              <a:t>They pointed to a deeper truth. They were never random/unintentional. </a:t>
            </a:r>
            <a:br>
              <a:rPr lang="en-US" sz="3000" dirty="0">
                <a:solidFill>
                  <a:prstClr val="white"/>
                </a:solidFill>
                <a:latin typeface="Calibri" panose="020F0502020204030204"/>
              </a:rPr>
            </a:br>
            <a:endParaRPr lang="en-US" sz="3000" dirty="0">
              <a:solidFill>
                <a:prstClr val="white"/>
              </a:solidFill>
              <a:latin typeface="Calibri" panose="020F0502020204030204"/>
            </a:endParaRPr>
          </a:p>
        </p:txBody>
      </p:sp>
      <p:sp>
        <p:nvSpPr>
          <p:cNvPr id="18" name="TextBox 17">
            <a:extLst>
              <a:ext uri="{FF2B5EF4-FFF2-40B4-BE49-F238E27FC236}">
                <a16:creationId xmlns:a16="http://schemas.microsoft.com/office/drawing/2014/main" id="{BD7BADA3-8A4F-564C-0CFF-A62211B338DF}"/>
              </a:ext>
            </a:extLst>
          </p:cNvPr>
          <p:cNvSpPr txBox="1"/>
          <p:nvPr/>
        </p:nvSpPr>
        <p:spPr>
          <a:xfrm>
            <a:off x="4618735" y="3430663"/>
            <a:ext cx="4077970" cy="2047681"/>
          </a:xfrm>
          <a:prstGeom prst="rect">
            <a:avLst/>
          </a:prstGeom>
          <a:noFill/>
          <a:ln>
            <a:solidFill>
              <a:schemeClr val="bg1"/>
            </a:solidFill>
          </a:ln>
        </p:spPr>
        <p:txBody>
          <a:bodyPr wrap="square" lIns="76200" tIns="38100" rIns="76200" bIns="38100" rtlCol="0" anchor="t">
            <a:noAutofit/>
          </a:bodyPr>
          <a:lstStyle/>
          <a:p>
            <a:pPr algn="ctr" defTabSz="342886">
              <a:defRPr/>
            </a:pPr>
            <a:r>
              <a:rPr lang="en-US" sz="3000" u="sng" dirty="0">
                <a:solidFill>
                  <a:prstClr val="white"/>
                </a:solidFill>
                <a:latin typeface="Calibri" panose="020F0502020204030204"/>
              </a:rPr>
              <a:t>Works</a:t>
            </a:r>
            <a:r>
              <a:rPr lang="en-US" sz="3000" dirty="0">
                <a:solidFill>
                  <a:prstClr val="white"/>
                </a:solidFill>
                <a:latin typeface="Calibri" panose="020F0502020204030204"/>
              </a:rPr>
              <a:t>:</a:t>
            </a:r>
            <a:br>
              <a:rPr lang="en-US" sz="3000" dirty="0">
                <a:solidFill>
                  <a:prstClr val="white"/>
                </a:solidFill>
                <a:latin typeface="Calibri" panose="020F0502020204030204"/>
              </a:rPr>
            </a:br>
            <a:r>
              <a:rPr lang="en-US" sz="3000" dirty="0">
                <a:solidFill>
                  <a:prstClr val="white"/>
                </a:solidFill>
                <a:latin typeface="Calibri" panose="020F0502020204030204"/>
              </a:rPr>
              <a:t>A confirmation of the supernatural nature of God.</a:t>
            </a:r>
          </a:p>
        </p:txBody>
      </p:sp>
    </p:spTree>
    <p:extLst>
      <p:ext uri="{BB962C8B-B14F-4D97-AF65-F5344CB8AC3E}">
        <p14:creationId xmlns:p14="http://schemas.microsoft.com/office/powerpoint/2010/main" val="847085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0C29-0826-2146-A85F-E6DFC5A0C760}"/>
              </a:ext>
            </a:extLst>
          </p:cNvPr>
          <p:cNvSpPr>
            <a:spLocks noGrp="1"/>
          </p:cNvSpPr>
          <p:nvPr>
            <p:ph type="title"/>
          </p:nvPr>
        </p:nvSpPr>
        <p:spPr>
          <a:xfrm>
            <a:off x="628650" y="180488"/>
            <a:ext cx="7886700" cy="1104636"/>
          </a:xfrm>
          <a:ln w="31750">
            <a:solidFill>
              <a:srgbClr val="FFC000"/>
            </a:solidFill>
          </a:ln>
        </p:spPr>
        <p:txBody>
          <a:bodyPr>
            <a:normAutofit/>
          </a:bodyPr>
          <a:lstStyle/>
          <a:p>
            <a:pPr algn="ctr"/>
            <a:r>
              <a:rPr lang="en-US" sz="4000" dirty="0"/>
              <a:t>What is a miracle?</a:t>
            </a:r>
          </a:p>
        </p:txBody>
      </p:sp>
      <p:sp>
        <p:nvSpPr>
          <p:cNvPr id="10" name="TextBox 9">
            <a:extLst>
              <a:ext uri="{FF2B5EF4-FFF2-40B4-BE49-F238E27FC236}">
                <a16:creationId xmlns:a16="http://schemas.microsoft.com/office/drawing/2014/main" id="{647DCDA5-E4FA-1F07-247C-E22450665BA4}"/>
              </a:ext>
            </a:extLst>
          </p:cNvPr>
          <p:cNvSpPr txBox="1"/>
          <p:nvPr/>
        </p:nvSpPr>
        <p:spPr>
          <a:xfrm>
            <a:off x="2484783" y="2763078"/>
            <a:ext cx="184731" cy="369332"/>
          </a:xfrm>
          <a:prstGeom prst="rect">
            <a:avLst/>
          </a:prstGeom>
          <a:noFill/>
        </p:spPr>
        <p:txBody>
          <a:bodyPr wrap="none" rtlCol="0">
            <a:spAutoFit/>
          </a:bodyPr>
          <a:lstStyle/>
          <a:p>
            <a:endParaRPr lang="en-US" dirty="0"/>
          </a:p>
        </p:txBody>
      </p:sp>
      <p:sp>
        <p:nvSpPr>
          <p:cNvPr id="18" name="TextBox 17">
            <a:extLst>
              <a:ext uri="{FF2B5EF4-FFF2-40B4-BE49-F238E27FC236}">
                <a16:creationId xmlns:a16="http://schemas.microsoft.com/office/drawing/2014/main" id="{BD7BADA3-8A4F-564C-0CFF-A62211B338DF}"/>
              </a:ext>
            </a:extLst>
          </p:cNvPr>
          <p:cNvSpPr txBox="1"/>
          <p:nvPr/>
        </p:nvSpPr>
        <p:spPr>
          <a:xfrm>
            <a:off x="822960" y="1419438"/>
            <a:ext cx="7692390" cy="4115074"/>
          </a:xfrm>
          <a:prstGeom prst="rect">
            <a:avLst/>
          </a:prstGeom>
          <a:noFill/>
          <a:ln>
            <a:solidFill>
              <a:schemeClr val="bg1"/>
            </a:solidFill>
          </a:ln>
        </p:spPr>
        <p:txBody>
          <a:bodyPr wrap="square" lIns="76200" tIns="38100" rIns="76200" bIns="38100" rtlCol="0" anchor="t">
            <a:noAutofit/>
          </a:bodyPr>
          <a:lstStyle/>
          <a:p>
            <a:pPr algn="ctr" defTabSz="342886">
              <a:defRPr/>
            </a:pPr>
            <a:endParaRPr lang="en-US" sz="3000" dirty="0">
              <a:solidFill>
                <a:prstClr val="white"/>
              </a:solidFill>
              <a:latin typeface="Calibri" panose="020F0502020204030204"/>
            </a:endParaRPr>
          </a:p>
          <a:p>
            <a:pPr algn="ctr" defTabSz="342886">
              <a:defRPr/>
            </a:pPr>
            <a:r>
              <a:rPr lang="en-US" sz="3200" dirty="0">
                <a:solidFill>
                  <a:prstClr val="white"/>
                </a:solidFill>
                <a:latin typeface="Calibri" panose="020F0502020204030204"/>
              </a:rPr>
              <a:t>Miracles were supernatural deeds done either by God (supernatural being) or through God using a medium (person). They were public, complete, instant, </a:t>
            </a:r>
            <a:r>
              <a:rPr lang="en-US" sz="3200" u="sng" dirty="0">
                <a:solidFill>
                  <a:prstClr val="white"/>
                </a:solidFill>
                <a:latin typeface="Calibri" panose="020F0502020204030204"/>
              </a:rPr>
              <a:t>and it led to an understanding of a revelation of God’s word</a:t>
            </a:r>
            <a:r>
              <a:rPr lang="en-US" sz="3200" dirty="0">
                <a:solidFill>
                  <a:prstClr val="white"/>
                </a:solidFill>
                <a:latin typeface="Calibri" panose="020F0502020204030204"/>
              </a:rPr>
              <a:t>. </a:t>
            </a:r>
          </a:p>
        </p:txBody>
      </p:sp>
    </p:spTree>
    <p:extLst>
      <p:ext uri="{BB962C8B-B14F-4D97-AF65-F5344CB8AC3E}">
        <p14:creationId xmlns:p14="http://schemas.microsoft.com/office/powerpoint/2010/main" val="1220587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315</TotalTime>
  <Words>1466</Words>
  <Application>Microsoft Macintosh PowerPoint</Application>
  <PresentationFormat>On-screen Show (16:10)</PresentationFormat>
  <Paragraphs>99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bible is filled with phenomenal events</vt:lpstr>
      <vt:lpstr>The bible is filled with phenomenal events</vt:lpstr>
      <vt:lpstr>The bible is filled with phenomenal events</vt:lpstr>
      <vt:lpstr>PowerPoint Presentation</vt:lpstr>
      <vt:lpstr>Have miracles ceased?</vt:lpstr>
      <vt:lpstr>Layout of the lesson:</vt:lpstr>
      <vt:lpstr>What is a miracle?</vt:lpstr>
      <vt:lpstr>What is a miracle?</vt:lpstr>
      <vt:lpstr>What is a miracle?</vt:lpstr>
      <vt:lpstr>Miracles weren’t as frequent                       as we assume</vt:lpstr>
      <vt:lpstr>Miracles weren’t as frequent                       as we assume</vt:lpstr>
      <vt:lpstr>PowerPoint Presentation</vt:lpstr>
      <vt:lpstr>PowerPoint Presentation</vt:lpstr>
      <vt:lpstr>PowerPoint Presentation</vt:lpstr>
      <vt:lpstr>PowerPoint Presentation</vt:lpstr>
      <vt:lpstr>PowerPoint Presentation</vt:lpstr>
      <vt:lpstr>Some final thoughts to consider                  regarding miracles: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is filled with phenomenal events</dc:title>
  <dc:creator>Bill Sanchez</dc:creator>
  <cp:lastModifiedBy>Bill Sanchez</cp:lastModifiedBy>
  <cp:revision>2</cp:revision>
  <dcterms:created xsi:type="dcterms:W3CDTF">2024-02-03T20:52:31Z</dcterms:created>
  <dcterms:modified xsi:type="dcterms:W3CDTF">2024-02-04T02:08:22Z</dcterms:modified>
</cp:coreProperties>
</file>