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72" r:id="rId1"/>
  </p:sldMasterIdLst>
  <p:notesMasterIdLst>
    <p:notesMasterId r:id="rId12"/>
  </p:notesMasterIdLst>
  <p:sldIdLst>
    <p:sldId id="256" r:id="rId2"/>
    <p:sldId id="264" r:id="rId3"/>
    <p:sldId id="265" r:id="rId4"/>
    <p:sldId id="266" r:id="rId5"/>
    <p:sldId id="258" r:id="rId6"/>
    <p:sldId id="260" r:id="rId7"/>
    <p:sldId id="259" r:id="rId8"/>
    <p:sldId id="261" r:id="rId9"/>
    <p:sldId id="263" r:id="rId10"/>
    <p:sldId id="262" r:id="rId11"/>
  </p:sldIdLst>
  <p:sldSz cx="9144000" cy="5715000" type="screen16x10"/>
  <p:notesSz cx="6858000" cy="9144000"/>
  <p:embeddedFontLst>
    <p:embeddedFont>
      <p:font typeface="Avenir Book" panose="020B0604020202020204" charset="0"/>
      <p:regular r:id="rId13"/>
      <p:italic r:id="rId14"/>
    </p:embeddedFont>
    <p:embeddedFont>
      <p:font typeface="Avenir Heavy" panose="020B0604020202020204" charset="0"/>
      <p:bold r:id="rId15"/>
      <p:italic r:id="rId16"/>
      <p:boldItalic r:id="rId17"/>
    </p:embeddedFont>
    <p:embeddedFont>
      <p:font typeface="Avenir Next LT Pro" panose="020B0504020202020204" pitchFamily="34" charset="0"/>
      <p:regular r:id="rId18"/>
      <p:bold r:id="rId19"/>
      <p:italic r:id="rId20"/>
      <p:boldItalic r:id="rId21"/>
    </p:embeddedFont>
    <p:embeddedFont>
      <p:font typeface="Avenir Next LT Pro Demi" panose="020B0704020202020204" pitchFamily="34" charset="0"/>
      <p:bold r:id="rId22"/>
      <p:boldItalic r:id="rId23"/>
    </p:embeddedFont>
    <p:embeddedFont>
      <p:font typeface="Avenir Next LT Pro Light" panose="020B0304020202020204" pitchFamily="34" charset="0"/>
      <p:regular r:id="rId24"/>
      <p:italic r:id="rId25"/>
    </p:embeddedFont>
    <p:embeddedFont>
      <p:font typeface="Open Sans" panose="020B0606030504020204" pitchFamily="34" charset="0"/>
      <p:regular r:id="rId26"/>
      <p:bold r:id="rId27"/>
      <p:italic r:id="rId28"/>
      <p:boldItalic r:id="rId29"/>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79"/>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9D94EE-91D3-4D09-85CB-65B8C304A5E4}" v="20" dt="2024-04-28T03:29:31.0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76940"/>
  </p:normalViewPr>
  <p:slideViewPr>
    <p:cSldViewPr snapToGrid="0">
      <p:cViewPr varScale="1">
        <p:scale>
          <a:sx n="82" d="100"/>
          <a:sy n="82" d="100"/>
        </p:scale>
        <p:origin x="1483"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font" Target="fonts/font14.fntdata"/><Relationship Id="rId3" Type="http://schemas.openxmlformats.org/officeDocument/2006/relationships/slide" Target="slides/slide2.xml"/><Relationship Id="rId21" Type="http://schemas.openxmlformats.org/officeDocument/2006/relationships/font" Target="fonts/font9.fntdata"/><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font" Target="fonts/font1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font" Target="fonts/font16.fntdata"/><Relationship Id="rId10" Type="http://schemas.openxmlformats.org/officeDocument/2006/relationships/slide" Target="slides/slide9.xml"/><Relationship Id="rId19" Type="http://schemas.openxmlformats.org/officeDocument/2006/relationships/font" Target="fonts/font7.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font" Target="fonts/font15.fntdata"/><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Williams" userId="35a5f6dfa23fba43" providerId="LiveId" clId="{7C9D94EE-91D3-4D09-85CB-65B8C304A5E4}"/>
    <pc:docChg chg="modSld">
      <pc:chgData name="David Williams" userId="35a5f6dfa23fba43" providerId="LiveId" clId="{7C9D94EE-91D3-4D09-85CB-65B8C304A5E4}" dt="2024-04-28T03:29:31.056" v="30" actId="2711"/>
      <pc:docMkLst>
        <pc:docMk/>
      </pc:docMkLst>
      <pc:sldChg chg="modSp mod">
        <pc:chgData name="David Williams" userId="35a5f6dfa23fba43" providerId="LiveId" clId="{7C9D94EE-91D3-4D09-85CB-65B8C304A5E4}" dt="2024-04-28T03:20:10.660" v="0" actId="2711"/>
        <pc:sldMkLst>
          <pc:docMk/>
          <pc:sldMk cId="1334021364" sldId="256"/>
        </pc:sldMkLst>
        <pc:spChg chg="mod">
          <ac:chgData name="David Williams" userId="35a5f6dfa23fba43" providerId="LiveId" clId="{7C9D94EE-91D3-4D09-85CB-65B8C304A5E4}" dt="2024-04-28T03:20:10.660" v="0" actId="2711"/>
          <ac:spMkLst>
            <pc:docMk/>
            <pc:sldMk cId="1334021364" sldId="256"/>
            <ac:spMk id="2" creationId="{EE1B253A-20A7-E95B-D8C6-79B1F9F69724}"/>
          </ac:spMkLst>
        </pc:spChg>
      </pc:sldChg>
      <pc:sldChg chg="modSp mod">
        <pc:chgData name="David Williams" userId="35a5f6dfa23fba43" providerId="LiveId" clId="{7C9D94EE-91D3-4D09-85CB-65B8C304A5E4}" dt="2024-04-28T03:24:21.787" v="11" actId="2711"/>
        <pc:sldMkLst>
          <pc:docMk/>
          <pc:sldMk cId="2416614514" sldId="258"/>
        </pc:sldMkLst>
        <pc:spChg chg="mod">
          <ac:chgData name="David Williams" userId="35a5f6dfa23fba43" providerId="LiveId" clId="{7C9D94EE-91D3-4D09-85CB-65B8C304A5E4}" dt="2024-04-28T03:23:36.355" v="9" actId="113"/>
          <ac:spMkLst>
            <pc:docMk/>
            <pc:sldMk cId="2416614514" sldId="258"/>
            <ac:spMk id="4" creationId="{4FE94E5C-0AF5-3353-A6B1-17860FE74FA9}"/>
          </ac:spMkLst>
        </pc:spChg>
        <pc:spChg chg="mod">
          <ac:chgData name="David Williams" userId="35a5f6dfa23fba43" providerId="LiveId" clId="{7C9D94EE-91D3-4D09-85CB-65B8C304A5E4}" dt="2024-04-28T03:24:02.110" v="10" actId="2711"/>
          <ac:spMkLst>
            <pc:docMk/>
            <pc:sldMk cId="2416614514" sldId="258"/>
            <ac:spMk id="5" creationId="{94AFC2AE-A28E-9409-19CA-05C8C6E027B0}"/>
          </ac:spMkLst>
        </pc:spChg>
        <pc:spChg chg="mod">
          <ac:chgData name="David Williams" userId="35a5f6dfa23fba43" providerId="LiveId" clId="{7C9D94EE-91D3-4D09-85CB-65B8C304A5E4}" dt="2024-04-28T03:24:02.110" v="10" actId="2711"/>
          <ac:spMkLst>
            <pc:docMk/>
            <pc:sldMk cId="2416614514" sldId="258"/>
            <ac:spMk id="7" creationId="{E224A910-ADED-2605-6974-8AB9ED12202D}"/>
          </ac:spMkLst>
        </pc:spChg>
        <pc:spChg chg="mod">
          <ac:chgData name="David Williams" userId="35a5f6dfa23fba43" providerId="LiveId" clId="{7C9D94EE-91D3-4D09-85CB-65B8C304A5E4}" dt="2024-04-28T03:24:21.787" v="11" actId="2711"/>
          <ac:spMkLst>
            <pc:docMk/>
            <pc:sldMk cId="2416614514" sldId="258"/>
            <ac:spMk id="9" creationId="{4AB0BB02-F95B-FFD9-8162-9B354078189A}"/>
          </ac:spMkLst>
        </pc:spChg>
        <pc:spChg chg="mod">
          <ac:chgData name="David Williams" userId="35a5f6dfa23fba43" providerId="LiveId" clId="{7C9D94EE-91D3-4D09-85CB-65B8C304A5E4}" dt="2024-04-28T03:24:21.787" v="11" actId="2711"/>
          <ac:spMkLst>
            <pc:docMk/>
            <pc:sldMk cId="2416614514" sldId="258"/>
            <ac:spMk id="10" creationId="{57DACC59-3677-8F13-F577-8AD00BB68F4B}"/>
          </ac:spMkLst>
        </pc:spChg>
        <pc:spChg chg="mod">
          <ac:chgData name="David Williams" userId="35a5f6dfa23fba43" providerId="LiveId" clId="{7C9D94EE-91D3-4D09-85CB-65B8C304A5E4}" dt="2024-04-28T03:24:21.787" v="11" actId="2711"/>
          <ac:spMkLst>
            <pc:docMk/>
            <pc:sldMk cId="2416614514" sldId="258"/>
            <ac:spMk id="11" creationId="{B0A599C9-D266-2CE0-B553-3E48AFCED7E9}"/>
          </ac:spMkLst>
        </pc:spChg>
        <pc:spChg chg="mod">
          <ac:chgData name="David Williams" userId="35a5f6dfa23fba43" providerId="LiveId" clId="{7C9D94EE-91D3-4D09-85CB-65B8C304A5E4}" dt="2024-04-28T03:24:21.787" v="11" actId="2711"/>
          <ac:spMkLst>
            <pc:docMk/>
            <pc:sldMk cId="2416614514" sldId="258"/>
            <ac:spMk id="12" creationId="{09F95297-97C6-13C4-AB33-62D7DF280B3D}"/>
          </ac:spMkLst>
        </pc:spChg>
        <pc:spChg chg="mod">
          <ac:chgData name="David Williams" userId="35a5f6dfa23fba43" providerId="LiveId" clId="{7C9D94EE-91D3-4D09-85CB-65B8C304A5E4}" dt="2024-04-28T03:24:21.787" v="11" actId="2711"/>
          <ac:spMkLst>
            <pc:docMk/>
            <pc:sldMk cId="2416614514" sldId="258"/>
            <ac:spMk id="13" creationId="{EAFE4763-8336-210E-D9CD-AD1BCC6545B5}"/>
          </ac:spMkLst>
        </pc:spChg>
        <pc:spChg chg="mod">
          <ac:chgData name="David Williams" userId="35a5f6dfa23fba43" providerId="LiveId" clId="{7C9D94EE-91D3-4D09-85CB-65B8C304A5E4}" dt="2024-04-28T03:24:21.787" v="11" actId="2711"/>
          <ac:spMkLst>
            <pc:docMk/>
            <pc:sldMk cId="2416614514" sldId="258"/>
            <ac:spMk id="14" creationId="{C5008F4A-310A-6438-7A36-CF948C876B46}"/>
          </ac:spMkLst>
        </pc:spChg>
        <pc:spChg chg="mod">
          <ac:chgData name="David Williams" userId="35a5f6dfa23fba43" providerId="LiveId" clId="{7C9D94EE-91D3-4D09-85CB-65B8C304A5E4}" dt="2024-04-28T03:24:21.787" v="11" actId="2711"/>
          <ac:spMkLst>
            <pc:docMk/>
            <pc:sldMk cId="2416614514" sldId="258"/>
            <ac:spMk id="15" creationId="{7CF9E9DB-223C-FC7D-D1EE-A7D5FF79B0CA}"/>
          </ac:spMkLst>
        </pc:spChg>
        <pc:spChg chg="mod">
          <ac:chgData name="David Williams" userId="35a5f6dfa23fba43" providerId="LiveId" clId="{7C9D94EE-91D3-4D09-85CB-65B8C304A5E4}" dt="2024-04-28T03:24:21.787" v="11" actId="2711"/>
          <ac:spMkLst>
            <pc:docMk/>
            <pc:sldMk cId="2416614514" sldId="258"/>
            <ac:spMk id="16" creationId="{75BA949A-1918-525A-0C48-7DBB4AF07828}"/>
          </ac:spMkLst>
        </pc:spChg>
        <pc:spChg chg="mod">
          <ac:chgData name="David Williams" userId="35a5f6dfa23fba43" providerId="LiveId" clId="{7C9D94EE-91D3-4D09-85CB-65B8C304A5E4}" dt="2024-04-28T03:24:21.787" v="11" actId="2711"/>
          <ac:spMkLst>
            <pc:docMk/>
            <pc:sldMk cId="2416614514" sldId="258"/>
            <ac:spMk id="18" creationId="{A47608FB-E4B2-00FF-2795-1562AE71C0EF}"/>
          </ac:spMkLst>
        </pc:spChg>
        <pc:spChg chg="mod">
          <ac:chgData name="David Williams" userId="35a5f6dfa23fba43" providerId="LiveId" clId="{7C9D94EE-91D3-4D09-85CB-65B8C304A5E4}" dt="2024-04-28T03:24:21.787" v="11" actId="2711"/>
          <ac:spMkLst>
            <pc:docMk/>
            <pc:sldMk cId="2416614514" sldId="258"/>
            <ac:spMk id="19" creationId="{374EAC01-621A-8AD4-E39F-30DD5725090B}"/>
          </ac:spMkLst>
        </pc:spChg>
        <pc:spChg chg="mod">
          <ac:chgData name="David Williams" userId="35a5f6dfa23fba43" providerId="LiveId" clId="{7C9D94EE-91D3-4D09-85CB-65B8C304A5E4}" dt="2024-04-28T03:24:21.787" v="11" actId="2711"/>
          <ac:spMkLst>
            <pc:docMk/>
            <pc:sldMk cId="2416614514" sldId="258"/>
            <ac:spMk id="20" creationId="{099CE55E-EF7C-47D7-D730-EE60181BF998}"/>
          </ac:spMkLst>
        </pc:spChg>
        <pc:spChg chg="mod">
          <ac:chgData name="David Williams" userId="35a5f6dfa23fba43" providerId="LiveId" clId="{7C9D94EE-91D3-4D09-85CB-65B8C304A5E4}" dt="2024-04-28T03:24:21.787" v="11" actId="2711"/>
          <ac:spMkLst>
            <pc:docMk/>
            <pc:sldMk cId="2416614514" sldId="258"/>
            <ac:spMk id="21" creationId="{ED8D3E63-6400-4F76-E878-00B52815812B}"/>
          </ac:spMkLst>
        </pc:spChg>
        <pc:spChg chg="mod">
          <ac:chgData name="David Williams" userId="35a5f6dfa23fba43" providerId="LiveId" clId="{7C9D94EE-91D3-4D09-85CB-65B8C304A5E4}" dt="2024-04-28T03:24:21.787" v="11" actId="2711"/>
          <ac:spMkLst>
            <pc:docMk/>
            <pc:sldMk cId="2416614514" sldId="258"/>
            <ac:spMk id="22" creationId="{40B79149-1D16-B6C2-05BC-522588799FE1}"/>
          </ac:spMkLst>
        </pc:spChg>
        <pc:spChg chg="mod">
          <ac:chgData name="David Williams" userId="35a5f6dfa23fba43" providerId="LiveId" clId="{7C9D94EE-91D3-4D09-85CB-65B8C304A5E4}" dt="2024-04-28T03:24:21.787" v="11" actId="2711"/>
          <ac:spMkLst>
            <pc:docMk/>
            <pc:sldMk cId="2416614514" sldId="258"/>
            <ac:spMk id="23" creationId="{8FA7BA59-2E4D-B702-827D-B49680E972BB}"/>
          </ac:spMkLst>
        </pc:spChg>
        <pc:spChg chg="mod">
          <ac:chgData name="David Williams" userId="35a5f6dfa23fba43" providerId="LiveId" clId="{7C9D94EE-91D3-4D09-85CB-65B8C304A5E4}" dt="2024-04-28T03:24:21.787" v="11" actId="2711"/>
          <ac:spMkLst>
            <pc:docMk/>
            <pc:sldMk cId="2416614514" sldId="258"/>
            <ac:spMk id="24" creationId="{598E9E84-6CC5-A03C-2CF4-6FE08596C05C}"/>
          </ac:spMkLst>
        </pc:spChg>
        <pc:spChg chg="mod">
          <ac:chgData name="David Williams" userId="35a5f6dfa23fba43" providerId="LiveId" clId="{7C9D94EE-91D3-4D09-85CB-65B8C304A5E4}" dt="2024-04-28T03:24:21.787" v="11" actId="2711"/>
          <ac:spMkLst>
            <pc:docMk/>
            <pc:sldMk cId="2416614514" sldId="258"/>
            <ac:spMk id="25" creationId="{90087DAA-E12F-51B2-3446-83B5C96CADAD}"/>
          </ac:spMkLst>
        </pc:spChg>
      </pc:sldChg>
      <pc:sldChg chg="modSp mod">
        <pc:chgData name="David Williams" userId="35a5f6dfa23fba43" providerId="LiveId" clId="{7C9D94EE-91D3-4D09-85CB-65B8C304A5E4}" dt="2024-04-28T03:27:23.186" v="21" actId="2711"/>
        <pc:sldMkLst>
          <pc:docMk/>
          <pc:sldMk cId="2840038284" sldId="259"/>
        </pc:sldMkLst>
        <pc:spChg chg="mod">
          <ac:chgData name="David Williams" userId="35a5f6dfa23fba43" providerId="LiveId" clId="{7C9D94EE-91D3-4D09-85CB-65B8C304A5E4}" dt="2024-04-28T03:26:52.100" v="18" actId="2711"/>
          <ac:spMkLst>
            <pc:docMk/>
            <pc:sldMk cId="2840038284" sldId="259"/>
            <ac:spMk id="4" creationId="{4FE94E5C-0AF5-3353-A6B1-17860FE74FA9}"/>
          </ac:spMkLst>
        </pc:spChg>
        <pc:spChg chg="mod">
          <ac:chgData name="David Williams" userId="35a5f6dfa23fba43" providerId="LiveId" clId="{7C9D94EE-91D3-4D09-85CB-65B8C304A5E4}" dt="2024-04-28T03:27:07.734" v="19" actId="2711"/>
          <ac:spMkLst>
            <pc:docMk/>
            <pc:sldMk cId="2840038284" sldId="259"/>
            <ac:spMk id="5" creationId="{94AFC2AE-A28E-9409-19CA-05C8C6E027B0}"/>
          </ac:spMkLst>
        </pc:spChg>
        <pc:spChg chg="mod">
          <ac:chgData name="David Williams" userId="35a5f6dfa23fba43" providerId="LiveId" clId="{7C9D94EE-91D3-4D09-85CB-65B8C304A5E4}" dt="2024-04-28T03:27:07.734" v="19" actId="2711"/>
          <ac:spMkLst>
            <pc:docMk/>
            <pc:sldMk cId="2840038284" sldId="259"/>
            <ac:spMk id="7" creationId="{E224A910-ADED-2605-6974-8AB9ED12202D}"/>
          </ac:spMkLst>
        </pc:spChg>
        <pc:spChg chg="mod">
          <ac:chgData name="David Williams" userId="35a5f6dfa23fba43" providerId="LiveId" clId="{7C9D94EE-91D3-4D09-85CB-65B8C304A5E4}" dt="2024-04-28T03:27:23.186" v="21" actId="2711"/>
          <ac:spMkLst>
            <pc:docMk/>
            <pc:sldMk cId="2840038284" sldId="259"/>
            <ac:spMk id="9" creationId="{4AB0BB02-F95B-FFD9-8162-9B354078189A}"/>
          </ac:spMkLst>
        </pc:spChg>
        <pc:spChg chg="mod">
          <ac:chgData name="David Williams" userId="35a5f6dfa23fba43" providerId="LiveId" clId="{7C9D94EE-91D3-4D09-85CB-65B8C304A5E4}" dt="2024-04-28T03:27:23.186" v="21" actId="2711"/>
          <ac:spMkLst>
            <pc:docMk/>
            <pc:sldMk cId="2840038284" sldId="259"/>
            <ac:spMk id="10" creationId="{57DACC59-3677-8F13-F577-8AD00BB68F4B}"/>
          </ac:spMkLst>
        </pc:spChg>
        <pc:spChg chg="mod">
          <ac:chgData name="David Williams" userId="35a5f6dfa23fba43" providerId="LiveId" clId="{7C9D94EE-91D3-4D09-85CB-65B8C304A5E4}" dt="2024-04-28T03:27:23.186" v="21" actId="2711"/>
          <ac:spMkLst>
            <pc:docMk/>
            <pc:sldMk cId="2840038284" sldId="259"/>
            <ac:spMk id="11" creationId="{B0A599C9-D266-2CE0-B553-3E48AFCED7E9}"/>
          </ac:spMkLst>
        </pc:spChg>
        <pc:spChg chg="mod">
          <ac:chgData name="David Williams" userId="35a5f6dfa23fba43" providerId="LiveId" clId="{7C9D94EE-91D3-4D09-85CB-65B8C304A5E4}" dt="2024-04-28T03:27:23.186" v="21" actId="2711"/>
          <ac:spMkLst>
            <pc:docMk/>
            <pc:sldMk cId="2840038284" sldId="259"/>
            <ac:spMk id="12" creationId="{09F95297-97C6-13C4-AB33-62D7DF280B3D}"/>
          </ac:spMkLst>
        </pc:spChg>
        <pc:spChg chg="mod">
          <ac:chgData name="David Williams" userId="35a5f6dfa23fba43" providerId="LiveId" clId="{7C9D94EE-91D3-4D09-85CB-65B8C304A5E4}" dt="2024-04-28T03:27:23.186" v="21" actId="2711"/>
          <ac:spMkLst>
            <pc:docMk/>
            <pc:sldMk cId="2840038284" sldId="259"/>
            <ac:spMk id="13" creationId="{EAFE4763-8336-210E-D9CD-AD1BCC6545B5}"/>
          </ac:spMkLst>
        </pc:spChg>
        <pc:spChg chg="mod">
          <ac:chgData name="David Williams" userId="35a5f6dfa23fba43" providerId="LiveId" clId="{7C9D94EE-91D3-4D09-85CB-65B8C304A5E4}" dt="2024-04-28T03:27:23.186" v="21" actId="2711"/>
          <ac:spMkLst>
            <pc:docMk/>
            <pc:sldMk cId="2840038284" sldId="259"/>
            <ac:spMk id="14" creationId="{C5008F4A-310A-6438-7A36-CF948C876B46}"/>
          </ac:spMkLst>
        </pc:spChg>
        <pc:spChg chg="mod">
          <ac:chgData name="David Williams" userId="35a5f6dfa23fba43" providerId="LiveId" clId="{7C9D94EE-91D3-4D09-85CB-65B8C304A5E4}" dt="2024-04-28T03:27:23.186" v="21" actId="2711"/>
          <ac:spMkLst>
            <pc:docMk/>
            <pc:sldMk cId="2840038284" sldId="259"/>
            <ac:spMk id="15" creationId="{7CF9E9DB-223C-FC7D-D1EE-A7D5FF79B0CA}"/>
          </ac:spMkLst>
        </pc:spChg>
        <pc:spChg chg="mod">
          <ac:chgData name="David Williams" userId="35a5f6dfa23fba43" providerId="LiveId" clId="{7C9D94EE-91D3-4D09-85CB-65B8C304A5E4}" dt="2024-04-28T03:27:23.186" v="21" actId="2711"/>
          <ac:spMkLst>
            <pc:docMk/>
            <pc:sldMk cId="2840038284" sldId="259"/>
            <ac:spMk id="16" creationId="{75BA949A-1918-525A-0C48-7DBB4AF07828}"/>
          </ac:spMkLst>
        </pc:spChg>
        <pc:spChg chg="mod">
          <ac:chgData name="David Williams" userId="35a5f6dfa23fba43" providerId="LiveId" clId="{7C9D94EE-91D3-4D09-85CB-65B8C304A5E4}" dt="2024-04-28T03:27:23.186" v="21" actId="2711"/>
          <ac:spMkLst>
            <pc:docMk/>
            <pc:sldMk cId="2840038284" sldId="259"/>
            <ac:spMk id="18" creationId="{A47608FB-E4B2-00FF-2795-1562AE71C0EF}"/>
          </ac:spMkLst>
        </pc:spChg>
        <pc:spChg chg="mod">
          <ac:chgData name="David Williams" userId="35a5f6dfa23fba43" providerId="LiveId" clId="{7C9D94EE-91D3-4D09-85CB-65B8C304A5E4}" dt="2024-04-28T03:27:23.186" v="21" actId="2711"/>
          <ac:spMkLst>
            <pc:docMk/>
            <pc:sldMk cId="2840038284" sldId="259"/>
            <ac:spMk id="19" creationId="{374EAC01-621A-8AD4-E39F-30DD5725090B}"/>
          </ac:spMkLst>
        </pc:spChg>
        <pc:spChg chg="mod">
          <ac:chgData name="David Williams" userId="35a5f6dfa23fba43" providerId="LiveId" clId="{7C9D94EE-91D3-4D09-85CB-65B8C304A5E4}" dt="2024-04-28T03:27:23.186" v="21" actId="2711"/>
          <ac:spMkLst>
            <pc:docMk/>
            <pc:sldMk cId="2840038284" sldId="259"/>
            <ac:spMk id="20" creationId="{099CE55E-EF7C-47D7-D730-EE60181BF998}"/>
          </ac:spMkLst>
        </pc:spChg>
        <pc:spChg chg="mod">
          <ac:chgData name="David Williams" userId="35a5f6dfa23fba43" providerId="LiveId" clId="{7C9D94EE-91D3-4D09-85CB-65B8C304A5E4}" dt="2024-04-28T03:27:23.186" v="21" actId="2711"/>
          <ac:spMkLst>
            <pc:docMk/>
            <pc:sldMk cId="2840038284" sldId="259"/>
            <ac:spMk id="21" creationId="{ED8D3E63-6400-4F76-E878-00B52815812B}"/>
          </ac:spMkLst>
        </pc:spChg>
        <pc:spChg chg="mod">
          <ac:chgData name="David Williams" userId="35a5f6dfa23fba43" providerId="LiveId" clId="{7C9D94EE-91D3-4D09-85CB-65B8C304A5E4}" dt="2024-04-28T03:27:23.186" v="21" actId="2711"/>
          <ac:spMkLst>
            <pc:docMk/>
            <pc:sldMk cId="2840038284" sldId="259"/>
            <ac:spMk id="22" creationId="{40B79149-1D16-B6C2-05BC-522588799FE1}"/>
          </ac:spMkLst>
        </pc:spChg>
        <pc:spChg chg="mod">
          <ac:chgData name="David Williams" userId="35a5f6dfa23fba43" providerId="LiveId" clId="{7C9D94EE-91D3-4D09-85CB-65B8C304A5E4}" dt="2024-04-28T03:27:23.186" v="21" actId="2711"/>
          <ac:spMkLst>
            <pc:docMk/>
            <pc:sldMk cId="2840038284" sldId="259"/>
            <ac:spMk id="23" creationId="{8FA7BA59-2E4D-B702-827D-B49680E972BB}"/>
          </ac:spMkLst>
        </pc:spChg>
        <pc:spChg chg="mod">
          <ac:chgData name="David Williams" userId="35a5f6dfa23fba43" providerId="LiveId" clId="{7C9D94EE-91D3-4D09-85CB-65B8C304A5E4}" dt="2024-04-28T03:27:23.186" v="21" actId="2711"/>
          <ac:spMkLst>
            <pc:docMk/>
            <pc:sldMk cId="2840038284" sldId="259"/>
            <ac:spMk id="24" creationId="{598E9E84-6CC5-A03C-2CF4-6FE08596C05C}"/>
          </ac:spMkLst>
        </pc:spChg>
        <pc:spChg chg="mod">
          <ac:chgData name="David Williams" userId="35a5f6dfa23fba43" providerId="LiveId" clId="{7C9D94EE-91D3-4D09-85CB-65B8C304A5E4}" dt="2024-04-28T03:27:23.186" v="21" actId="2711"/>
          <ac:spMkLst>
            <pc:docMk/>
            <pc:sldMk cId="2840038284" sldId="259"/>
            <ac:spMk id="25" creationId="{90087DAA-E12F-51B2-3446-83B5C96CADAD}"/>
          </ac:spMkLst>
        </pc:spChg>
      </pc:sldChg>
      <pc:sldChg chg="modSp mod">
        <pc:chgData name="David Williams" userId="35a5f6dfa23fba43" providerId="LiveId" clId="{7C9D94EE-91D3-4D09-85CB-65B8C304A5E4}" dt="2024-04-28T03:26:21.112" v="17" actId="2711"/>
        <pc:sldMkLst>
          <pc:docMk/>
          <pc:sldMk cId="1277925363" sldId="260"/>
        </pc:sldMkLst>
        <pc:spChg chg="mod">
          <ac:chgData name="David Williams" userId="35a5f6dfa23fba43" providerId="LiveId" clId="{7C9D94EE-91D3-4D09-85CB-65B8C304A5E4}" dt="2024-04-28T03:26:21.112" v="17" actId="2711"/>
          <ac:spMkLst>
            <pc:docMk/>
            <pc:sldMk cId="1277925363" sldId="260"/>
            <ac:spMk id="8" creationId="{B9AB420C-09FF-C4AF-60E2-24A3DEA2F3E4}"/>
          </ac:spMkLst>
        </pc:spChg>
      </pc:sldChg>
      <pc:sldChg chg="modSp mod">
        <pc:chgData name="David Williams" userId="35a5f6dfa23fba43" providerId="LiveId" clId="{7C9D94EE-91D3-4D09-85CB-65B8C304A5E4}" dt="2024-04-28T03:27:42.578" v="22" actId="14100"/>
        <pc:sldMkLst>
          <pc:docMk/>
          <pc:sldMk cId="1192729892" sldId="261"/>
        </pc:sldMkLst>
        <pc:spChg chg="mod">
          <ac:chgData name="David Williams" userId="35a5f6dfa23fba43" providerId="LiveId" clId="{7C9D94EE-91D3-4D09-85CB-65B8C304A5E4}" dt="2024-04-28T03:27:42.578" v="22" actId="14100"/>
          <ac:spMkLst>
            <pc:docMk/>
            <pc:sldMk cId="1192729892" sldId="261"/>
            <ac:spMk id="8" creationId="{B9AB420C-09FF-C4AF-60E2-24A3DEA2F3E4}"/>
          </ac:spMkLst>
        </pc:spChg>
      </pc:sldChg>
      <pc:sldChg chg="modSp">
        <pc:chgData name="David Williams" userId="35a5f6dfa23fba43" providerId="LiveId" clId="{7C9D94EE-91D3-4D09-85CB-65B8C304A5E4}" dt="2024-04-28T03:29:31.056" v="30" actId="2711"/>
        <pc:sldMkLst>
          <pc:docMk/>
          <pc:sldMk cId="4217588178" sldId="262"/>
        </pc:sldMkLst>
        <pc:spChg chg="mod">
          <ac:chgData name="David Williams" userId="35a5f6dfa23fba43" providerId="LiveId" clId="{7C9D94EE-91D3-4D09-85CB-65B8C304A5E4}" dt="2024-04-28T03:29:31.056" v="30" actId="2711"/>
          <ac:spMkLst>
            <pc:docMk/>
            <pc:sldMk cId="4217588178" sldId="262"/>
            <ac:spMk id="8" creationId="{B9AB420C-09FF-C4AF-60E2-24A3DEA2F3E4}"/>
          </ac:spMkLst>
        </pc:spChg>
      </pc:sldChg>
      <pc:sldChg chg="modSp mod">
        <pc:chgData name="David Williams" userId="35a5f6dfa23fba43" providerId="LiveId" clId="{7C9D94EE-91D3-4D09-85CB-65B8C304A5E4}" dt="2024-04-28T03:28:27.196" v="24" actId="14100"/>
        <pc:sldMkLst>
          <pc:docMk/>
          <pc:sldMk cId="3451368423" sldId="263"/>
        </pc:sldMkLst>
        <pc:spChg chg="mod">
          <ac:chgData name="David Williams" userId="35a5f6dfa23fba43" providerId="LiveId" clId="{7C9D94EE-91D3-4D09-85CB-65B8C304A5E4}" dt="2024-04-28T03:28:27.196" v="24" actId="14100"/>
          <ac:spMkLst>
            <pc:docMk/>
            <pc:sldMk cId="3451368423" sldId="263"/>
            <ac:spMk id="3" creationId="{1039353A-C4FB-4C60-F36F-F580462CE68F}"/>
          </ac:spMkLst>
        </pc:spChg>
      </pc:sldChg>
      <pc:sldChg chg="modSp mod">
        <pc:chgData name="David Williams" userId="35a5f6dfa23fba43" providerId="LiveId" clId="{7C9D94EE-91D3-4D09-85CB-65B8C304A5E4}" dt="2024-04-28T03:22:25.661" v="5" actId="14100"/>
        <pc:sldMkLst>
          <pc:docMk/>
          <pc:sldMk cId="3180767762" sldId="264"/>
        </pc:sldMkLst>
        <pc:spChg chg="mod">
          <ac:chgData name="David Williams" userId="35a5f6dfa23fba43" providerId="LiveId" clId="{7C9D94EE-91D3-4D09-85CB-65B8C304A5E4}" dt="2024-04-28T03:22:25.661" v="5" actId="14100"/>
          <ac:spMkLst>
            <pc:docMk/>
            <pc:sldMk cId="3180767762" sldId="264"/>
            <ac:spMk id="3" creationId="{1039353A-C4FB-4C60-F36F-F580462CE68F}"/>
          </ac:spMkLst>
        </pc:spChg>
      </pc:sldChg>
      <pc:sldChg chg="modSp mod">
        <pc:chgData name="David Williams" userId="35a5f6dfa23fba43" providerId="LiveId" clId="{7C9D94EE-91D3-4D09-85CB-65B8C304A5E4}" dt="2024-04-28T03:22:55.397" v="6" actId="14100"/>
        <pc:sldMkLst>
          <pc:docMk/>
          <pc:sldMk cId="1974304188" sldId="265"/>
        </pc:sldMkLst>
        <pc:spChg chg="mod">
          <ac:chgData name="David Williams" userId="35a5f6dfa23fba43" providerId="LiveId" clId="{7C9D94EE-91D3-4D09-85CB-65B8C304A5E4}" dt="2024-04-28T03:22:55.397" v="6" actId="14100"/>
          <ac:spMkLst>
            <pc:docMk/>
            <pc:sldMk cId="1974304188" sldId="265"/>
            <ac:spMk id="3" creationId="{1039353A-C4FB-4C60-F36F-F580462CE68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F670E4-8F61-7546-8A4B-15A5671831A5}" type="datetimeFigureOut">
              <a:rPr lang="en-US" smtClean="0"/>
              <a:t>4/27/2024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D3E19F-EEB6-424F-AFC8-EDED9E260D96}" type="slidenum">
              <a:rPr lang="en-US" smtClean="0"/>
              <a:t>‹#›</a:t>
            </a:fld>
            <a:endParaRPr lang="en-US"/>
          </a:p>
        </p:txBody>
      </p:sp>
    </p:spTree>
    <p:extLst>
      <p:ext uri="{BB962C8B-B14F-4D97-AF65-F5344CB8AC3E}">
        <p14:creationId xmlns:p14="http://schemas.microsoft.com/office/powerpoint/2010/main" val="3114603680"/>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would you define what it means to live a good life?</a:t>
            </a:r>
          </a:p>
          <a:p>
            <a:r>
              <a:rPr lang="en-US" dirty="0"/>
              <a:t>What type of people do you see as really doing well / flourishing / thriving?</a:t>
            </a:r>
          </a:p>
          <a:p>
            <a:r>
              <a:rPr lang="en-US" dirty="0"/>
              <a:t>What does it mean to have a happy life?</a:t>
            </a:r>
          </a:p>
          <a:p>
            <a:endParaRPr lang="en-US" dirty="0"/>
          </a:p>
          <a:p>
            <a:endParaRPr lang="en-US" dirty="0"/>
          </a:p>
        </p:txBody>
      </p:sp>
      <p:sp>
        <p:nvSpPr>
          <p:cNvPr id="4" name="Slide Number Placeholder 3"/>
          <p:cNvSpPr>
            <a:spLocks noGrp="1"/>
          </p:cNvSpPr>
          <p:nvPr>
            <p:ph type="sldNum" sz="quarter" idx="5"/>
          </p:nvPr>
        </p:nvSpPr>
        <p:spPr/>
        <p:txBody>
          <a:bodyPr/>
          <a:lstStyle/>
          <a:p>
            <a:fld id="{ACD3E19F-EEB6-424F-AFC8-EDED9E260D96}" type="slidenum">
              <a:rPr lang="en-US" smtClean="0"/>
              <a:t>1</a:t>
            </a:fld>
            <a:endParaRPr lang="en-US"/>
          </a:p>
        </p:txBody>
      </p:sp>
    </p:spTree>
    <p:extLst>
      <p:ext uri="{BB962C8B-B14F-4D97-AF65-F5344CB8AC3E}">
        <p14:creationId xmlns:p14="http://schemas.microsoft.com/office/powerpoint/2010/main" val="1429205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Barak // Eulogia – bestowment of gift, benefit, “blessing” from outside source</a:t>
            </a:r>
          </a:p>
        </p:txBody>
      </p:sp>
      <p:sp>
        <p:nvSpPr>
          <p:cNvPr id="4" name="Slide Number Placeholder 3"/>
          <p:cNvSpPr>
            <a:spLocks noGrp="1"/>
          </p:cNvSpPr>
          <p:nvPr>
            <p:ph type="sldNum" sz="quarter" idx="5"/>
          </p:nvPr>
        </p:nvSpPr>
        <p:spPr/>
        <p:txBody>
          <a:bodyPr/>
          <a:lstStyle/>
          <a:p>
            <a:fld id="{ACD3E19F-EEB6-424F-AFC8-EDED9E260D96}" type="slidenum">
              <a:rPr lang="en-US" smtClean="0"/>
              <a:t>2</a:t>
            </a:fld>
            <a:endParaRPr lang="en-US"/>
          </a:p>
        </p:txBody>
      </p:sp>
    </p:spTree>
    <p:extLst>
      <p:ext uri="{BB962C8B-B14F-4D97-AF65-F5344CB8AC3E}">
        <p14:creationId xmlns:p14="http://schemas.microsoft.com/office/powerpoint/2010/main" val="2670385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Eser</a:t>
            </a:r>
            <a:r>
              <a:rPr lang="en-US" dirty="0"/>
              <a:t> // Makarios – good, beneficial, flourishing condition of one’s life</a:t>
            </a:r>
          </a:p>
          <a:p>
            <a:endParaRPr lang="en-US" dirty="0"/>
          </a:p>
          <a:p>
            <a:pPr algn="l"/>
            <a:r>
              <a:rPr lang="en-US" b="0" i="0" dirty="0">
                <a:solidFill>
                  <a:srgbClr val="333333"/>
                </a:solidFill>
                <a:effectLst/>
                <a:highlight>
                  <a:srgbClr val="FFFFFF"/>
                </a:highlight>
                <a:latin typeface="Open Sans" panose="020F0502020204030204" pitchFamily="34" charset="0"/>
              </a:rPr>
              <a:t>In the </a:t>
            </a:r>
            <a:r>
              <a:rPr lang="en-US" b="0" i="1" dirty="0">
                <a:solidFill>
                  <a:srgbClr val="333333"/>
                </a:solidFill>
                <a:effectLst/>
                <a:highlight>
                  <a:srgbClr val="FFFFFF"/>
                </a:highlight>
                <a:latin typeface="Open Sans" panose="020F0502020204030204" pitchFamily="34" charset="0"/>
              </a:rPr>
              <a:t>Declaration of Independence</a:t>
            </a:r>
            <a:r>
              <a:rPr lang="en-US" b="0" i="0" dirty="0">
                <a:solidFill>
                  <a:srgbClr val="333333"/>
                </a:solidFill>
                <a:effectLst/>
                <a:highlight>
                  <a:srgbClr val="FFFFFF"/>
                </a:highlight>
                <a:latin typeface="Open Sans" panose="020F0502020204030204" pitchFamily="34" charset="0"/>
              </a:rPr>
              <a:t> (1776), the pursuit of happiness is listed as an unalienable right bestowed by the Creator upon all men, who are created equal. Men like Thomas Jefferson, who drafted the </a:t>
            </a:r>
            <a:r>
              <a:rPr lang="en-US" b="0" i="1" dirty="0">
                <a:solidFill>
                  <a:srgbClr val="333333"/>
                </a:solidFill>
                <a:effectLst/>
                <a:highlight>
                  <a:srgbClr val="FFFFFF"/>
                </a:highlight>
                <a:latin typeface="Open Sans" panose="020F0502020204030204" pitchFamily="34" charset="0"/>
              </a:rPr>
              <a:t>Declaration</a:t>
            </a:r>
            <a:r>
              <a:rPr lang="en-US" b="0" i="0" dirty="0">
                <a:solidFill>
                  <a:srgbClr val="333333"/>
                </a:solidFill>
                <a:effectLst/>
                <a:highlight>
                  <a:srgbClr val="FFFFFF"/>
                </a:highlight>
                <a:latin typeface="Open Sans" panose="020F0502020204030204" pitchFamily="34" charset="0"/>
              </a:rPr>
              <a:t>, focused on the "pursuit" portion of the phrase. They understood the pursuit of happiness as man's unalienable right to choose to live in harmony with the law of nature as it pertained to humans. When man was ruled by tyranny, such choice was impossible. This understanding of pursuit of happiness reflects a Founding Era philosophy of first principles that existed at the convergence of English law and legal theory, classical history and philosophy, Christianity, and the Scottish Enlightenment's focus on Newtonian Science.</a:t>
            </a:r>
          </a:p>
          <a:p>
            <a:pPr algn="l"/>
            <a:endParaRPr lang="en-US" b="0" i="0" dirty="0">
              <a:solidFill>
                <a:srgbClr val="333333"/>
              </a:solidFill>
              <a:effectLst/>
              <a:highlight>
                <a:srgbClr val="FFFFFF"/>
              </a:highlight>
              <a:latin typeface="Open Sans" panose="020B0606030504020204" pitchFamily="34" charset="0"/>
            </a:endParaRPr>
          </a:p>
          <a:p>
            <a:pPr algn="l"/>
            <a:r>
              <a:rPr lang="en-US" b="0" i="0" dirty="0">
                <a:solidFill>
                  <a:srgbClr val="333333"/>
                </a:solidFill>
                <a:effectLst/>
                <a:highlight>
                  <a:srgbClr val="FFFFFF"/>
                </a:highlight>
                <a:latin typeface="Open Sans" panose="020B0606030504020204" pitchFamily="34" charset="0"/>
              </a:rPr>
              <a:t>Both Blackstone and Jefferson defined "happiness" as </a:t>
            </a:r>
            <a:r>
              <a:rPr lang="en-US" b="0" i="1" dirty="0">
                <a:solidFill>
                  <a:srgbClr val="333333"/>
                </a:solidFill>
                <a:effectLst/>
                <a:highlight>
                  <a:srgbClr val="FFFFFF"/>
                </a:highlight>
                <a:latin typeface="Open Sans" panose="020B0606030504020204" pitchFamily="34" charset="0"/>
              </a:rPr>
              <a:t>eudaimonia</a:t>
            </a:r>
            <a:r>
              <a:rPr lang="en-US" b="0" i="0" dirty="0">
                <a:solidFill>
                  <a:srgbClr val="333333"/>
                </a:solidFill>
                <a:effectLst/>
                <a:highlight>
                  <a:srgbClr val="FFFFFF"/>
                </a:highlight>
                <a:latin typeface="Open Sans" panose="020B0606030504020204" pitchFamily="34" charset="0"/>
              </a:rPr>
              <a:t>¬—the ancient Greek concept of human flourishing or well-being. Similarly, both Blackstone and Jefferson understood that to pursue happiness was to choose to live in harmony with the law of nature as it applied to humans—and, thereby, to flourish. It was in this sense that the phrase was understood in its eighteenth-century historical context.</a:t>
            </a:r>
          </a:p>
          <a:p>
            <a:endParaRPr lang="en-US" dirty="0"/>
          </a:p>
          <a:p>
            <a:r>
              <a:rPr lang="en-US" dirty="0"/>
              <a:t>Source: https://</a:t>
            </a:r>
            <a:r>
              <a:rPr lang="en-US" dirty="0" err="1"/>
              <a:t>libraetd.lib.virginia.edu</a:t>
            </a:r>
            <a:r>
              <a:rPr lang="en-US" dirty="0"/>
              <a:t>/</a:t>
            </a:r>
            <a:r>
              <a:rPr lang="en-US" dirty="0" err="1"/>
              <a:t>public_view</a:t>
            </a:r>
            <a:r>
              <a:rPr lang="en-US" dirty="0"/>
              <a:t>/1g05fc05k#:~:text=Both%20Blackstone%20and%20Jefferson%20defined,its%20eighteenth%2Dcentury%20historical%20context. </a:t>
            </a:r>
          </a:p>
        </p:txBody>
      </p:sp>
      <p:sp>
        <p:nvSpPr>
          <p:cNvPr id="4" name="Slide Number Placeholder 3"/>
          <p:cNvSpPr>
            <a:spLocks noGrp="1"/>
          </p:cNvSpPr>
          <p:nvPr>
            <p:ph type="sldNum" sz="quarter" idx="5"/>
          </p:nvPr>
        </p:nvSpPr>
        <p:spPr/>
        <p:txBody>
          <a:bodyPr/>
          <a:lstStyle/>
          <a:p>
            <a:fld id="{ACD3E19F-EEB6-424F-AFC8-EDED9E260D96}" type="slidenum">
              <a:rPr lang="en-US" smtClean="0"/>
              <a:t>3</a:t>
            </a:fld>
            <a:endParaRPr lang="en-US"/>
          </a:p>
        </p:txBody>
      </p:sp>
    </p:spTree>
    <p:extLst>
      <p:ext uri="{BB962C8B-B14F-4D97-AF65-F5344CB8AC3E}">
        <p14:creationId xmlns:p14="http://schemas.microsoft.com/office/powerpoint/2010/main" val="3362931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Makes blessedness conditional on one’s virtuous nature (salvation &amp; justification by grace?)</a:t>
            </a:r>
          </a:p>
          <a:p>
            <a:pPr marL="171450" indent="-171450">
              <a:buFont typeface="Arial" panose="020B0604020202020204" pitchFamily="34" charset="0"/>
              <a:buChar char="•"/>
            </a:pPr>
            <a:r>
              <a:rPr lang="en-US" dirty="0"/>
              <a:t>Some of these characteristics possible to be adopted by the ungodly (poor in spirit, mournful, meek, peacemaker)</a:t>
            </a:r>
          </a:p>
          <a:p>
            <a:pPr marL="171450" indent="-171450">
              <a:buFont typeface="Arial" panose="020B0604020202020204" pitchFamily="34" charset="0"/>
              <a:buChar char="•"/>
            </a:pPr>
            <a:r>
              <a:rPr lang="en-US" dirty="0"/>
              <a:t>Some of these characteristics are not actions but conditions (hungry &amp; thirsty, persecuted)</a:t>
            </a:r>
          </a:p>
          <a:p>
            <a:endParaRPr lang="en-US" dirty="0"/>
          </a:p>
        </p:txBody>
      </p:sp>
      <p:sp>
        <p:nvSpPr>
          <p:cNvPr id="4" name="Slide Number Placeholder 3"/>
          <p:cNvSpPr>
            <a:spLocks noGrp="1"/>
          </p:cNvSpPr>
          <p:nvPr>
            <p:ph type="sldNum" sz="quarter" idx="5"/>
          </p:nvPr>
        </p:nvSpPr>
        <p:spPr/>
        <p:txBody>
          <a:bodyPr/>
          <a:lstStyle/>
          <a:p>
            <a:fld id="{ACD3E19F-EEB6-424F-AFC8-EDED9E260D96}" type="slidenum">
              <a:rPr lang="en-US" smtClean="0"/>
              <a:t>5</a:t>
            </a:fld>
            <a:endParaRPr lang="en-US"/>
          </a:p>
        </p:txBody>
      </p:sp>
    </p:spTree>
    <p:extLst>
      <p:ext uri="{BB962C8B-B14F-4D97-AF65-F5344CB8AC3E}">
        <p14:creationId xmlns:p14="http://schemas.microsoft.com/office/powerpoint/2010/main" val="274605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Prioritizes second half of “blessings” almost in opposition to the first half</a:t>
            </a:r>
          </a:p>
          <a:p>
            <a:pPr marL="171450" indent="-171450">
              <a:buFont typeface="Arial" panose="020B0604020202020204" pitchFamily="34" charset="0"/>
              <a:buChar char="•"/>
            </a:pPr>
            <a:r>
              <a:rPr lang="en-US" dirty="0"/>
              <a:t>Frames good characteristics into a “sorry you have to do that” situation – though some of which are certainly necessary goods, nothing to be sorry for (merciful, pure in heart, peacemaker)</a:t>
            </a:r>
          </a:p>
          <a:p>
            <a:pPr marL="171450" indent="-171450">
              <a:buFont typeface="Arial" panose="020B0604020202020204" pitchFamily="34" charset="0"/>
              <a:buChar char="•"/>
            </a:pPr>
            <a:r>
              <a:rPr lang="en-US" dirty="0"/>
              <a:t>How does one obtain these privileges? Who are they for?</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CD3E19F-EEB6-424F-AFC8-EDED9E260D96}" type="slidenum">
              <a:rPr lang="en-US" smtClean="0"/>
              <a:t>7</a:t>
            </a:fld>
            <a:endParaRPr lang="en-US"/>
          </a:p>
        </p:txBody>
      </p:sp>
    </p:spTree>
    <p:extLst>
      <p:ext uri="{BB962C8B-B14F-4D97-AF65-F5344CB8AC3E}">
        <p14:creationId xmlns:p14="http://schemas.microsoft.com/office/powerpoint/2010/main" val="2574050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Our lives are flourishing in present and ongoing characteristics that following Jesus entails</a:t>
            </a:r>
          </a:p>
          <a:p>
            <a:pPr marL="171450" indent="-171450">
              <a:buFont typeface="Arial" panose="020B0604020202020204" pitchFamily="34" charset="0"/>
              <a:buChar char="•"/>
            </a:pPr>
            <a:r>
              <a:rPr lang="en-US" dirty="0"/>
              <a:t>Our lives are flourishing in the immediate and promised future benefits that are in Jesus and therefore are shared by his followers. </a:t>
            </a:r>
          </a:p>
        </p:txBody>
      </p:sp>
      <p:sp>
        <p:nvSpPr>
          <p:cNvPr id="4" name="Slide Number Placeholder 3"/>
          <p:cNvSpPr>
            <a:spLocks noGrp="1"/>
          </p:cNvSpPr>
          <p:nvPr>
            <p:ph type="sldNum" sz="quarter" idx="5"/>
          </p:nvPr>
        </p:nvSpPr>
        <p:spPr/>
        <p:txBody>
          <a:bodyPr/>
          <a:lstStyle/>
          <a:p>
            <a:fld id="{ACD3E19F-EEB6-424F-AFC8-EDED9E260D96}" type="slidenum">
              <a:rPr lang="en-US" smtClean="0"/>
              <a:t>10</a:t>
            </a:fld>
            <a:endParaRPr lang="en-US"/>
          </a:p>
        </p:txBody>
      </p:sp>
    </p:spTree>
    <p:extLst>
      <p:ext uri="{BB962C8B-B14F-4D97-AF65-F5344CB8AC3E}">
        <p14:creationId xmlns:p14="http://schemas.microsoft.com/office/powerpoint/2010/main" val="26338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38B3DD-BE68-B048-8B4B-E4EA9840AA2F}"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2377991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38B3DD-BE68-B048-8B4B-E4EA9840AA2F}"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118635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38B3DD-BE68-B048-8B4B-E4EA9840AA2F}"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311830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38B3DD-BE68-B048-8B4B-E4EA9840AA2F}"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137312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shade val="82000"/>
                  </a:schemeClr>
                </a:solidFill>
              </a:defRPr>
            </a:lvl1pPr>
            <a:lvl2pPr marL="342900" indent="0">
              <a:buNone/>
              <a:defRPr sz="1500">
                <a:solidFill>
                  <a:schemeClr val="tx1">
                    <a:shade val="82000"/>
                  </a:schemeClr>
                </a:solidFill>
              </a:defRPr>
            </a:lvl2pPr>
            <a:lvl3pPr marL="685800" indent="0">
              <a:buNone/>
              <a:defRPr sz="1350">
                <a:solidFill>
                  <a:schemeClr val="tx1">
                    <a:shade val="82000"/>
                  </a:schemeClr>
                </a:solidFill>
              </a:defRPr>
            </a:lvl3pPr>
            <a:lvl4pPr marL="1028700" indent="0">
              <a:buNone/>
              <a:defRPr sz="1200">
                <a:solidFill>
                  <a:schemeClr val="tx1">
                    <a:shade val="82000"/>
                  </a:schemeClr>
                </a:solidFill>
              </a:defRPr>
            </a:lvl4pPr>
            <a:lvl5pPr marL="1371600" indent="0">
              <a:buNone/>
              <a:defRPr sz="1200">
                <a:solidFill>
                  <a:schemeClr val="tx1">
                    <a:shade val="82000"/>
                  </a:schemeClr>
                </a:solidFill>
              </a:defRPr>
            </a:lvl5pPr>
            <a:lvl6pPr marL="1714500" indent="0">
              <a:buNone/>
              <a:defRPr sz="1200">
                <a:solidFill>
                  <a:schemeClr val="tx1">
                    <a:shade val="82000"/>
                  </a:schemeClr>
                </a:solidFill>
              </a:defRPr>
            </a:lvl6pPr>
            <a:lvl7pPr marL="2057400" indent="0">
              <a:buNone/>
              <a:defRPr sz="1200">
                <a:solidFill>
                  <a:schemeClr val="tx1">
                    <a:shade val="82000"/>
                  </a:schemeClr>
                </a:solidFill>
              </a:defRPr>
            </a:lvl7pPr>
            <a:lvl8pPr marL="2400300" indent="0">
              <a:buNone/>
              <a:defRPr sz="1200">
                <a:solidFill>
                  <a:schemeClr val="tx1">
                    <a:shade val="82000"/>
                  </a:schemeClr>
                </a:solidFill>
              </a:defRPr>
            </a:lvl8pPr>
            <a:lvl9pPr marL="2743200" indent="0">
              <a:buNone/>
              <a:defRPr sz="12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38B3DD-BE68-B048-8B4B-E4EA9840AA2F}" type="datetimeFigureOut">
              <a:rPr lang="en-US" smtClean="0"/>
              <a:t>4/27/2024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138755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38B3DD-BE68-B048-8B4B-E4EA9840AA2F}" type="datetimeFigureOut">
              <a:rPr lang="en-US" smtClean="0"/>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13952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38B3DD-BE68-B048-8B4B-E4EA9840AA2F}" type="datetimeFigureOut">
              <a:rPr lang="en-US" smtClean="0"/>
              <a:t>4/27/2024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39527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38B3DD-BE68-B048-8B4B-E4EA9840AA2F}" type="datetimeFigureOut">
              <a:rPr lang="en-US" smtClean="0"/>
              <a:t>4/27/2024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2263162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8B3DD-BE68-B048-8B4B-E4EA9840AA2F}" type="datetimeFigureOut">
              <a:rPr lang="en-US" smtClean="0"/>
              <a:t>4/27/2024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237079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638B3DD-BE68-B048-8B4B-E4EA9840AA2F}" type="datetimeFigureOut">
              <a:rPr lang="en-US" smtClean="0"/>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109647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638B3DD-BE68-B048-8B4B-E4EA9840AA2F}" type="datetimeFigureOut">
              <a:rPr lang="en-US" smtClean="0"/>
              <a:t>4/27/2024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E1AB7-5A67-DA4F-8E65-1D707E158743}" type="slidenum">
              <a:rPr lang="en-US" smtClean="0"/>
              <a:t>‹#›</a:t>
            </a:fld>
            <a:endParaRPr lang="en-US"/>
          </a:p>
        </p:txBody>
      </p:sp>
    </p:spTree>
    <p:extLst>
      <p:ext uri="{BB962C8B-B14F-4D97-AF65-F5344CB8AC3E}">
        <p14:creationId xmlns:p14="http://schemas.microsoft.com/office/powerpoint/2010/main" val="4205835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shade val="82000"/>
                  </a:schemeClr>
                </a:solidFill>
              </a:defRPr>
            </a:lvl1pPr>
          </a:lstStyle>
          <a:p>
            <a:fld id="{2638B3DD-BE68-B048-8B4B-E4EA9840AA2F}" type="datetimeFigureOut">
              <a:rPr lang="en-US" smtClean="0"/>
              <a:t>4/27/2024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shade val="82000"/>
                  </a:schemeClr>
                </a:solidFill>
              </a:defRPr>
            </a:lvl1pPr>
          </a:lstStyle>
          <a:p>
            <a:fld id="{DA0E1AB7-5A67-DA4F-8E65-1D707E158743}" type="slidenum">
              <a:rPr lang="en-US" smtClean="0"/>
              <a:t>‹#›</a:t>
            </a:fld>
            <a:endParaRPr lang="en-US"/>
          </a:p>
        </p:txBody>
      </p:sp>
    </p:spTree>
    <p:extLst>
      <p:ext uri="{BB962C8B-B14F-4D97-AF65-F5344CB8AC3E}">
        <p14:creationId xmlns:p14="http://schemas.microsoft.com/office/powerpoint/2010/main" val="422083930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253A-20A7-E95B-D8C6-79B1F9F69724}"/>
              </a:ext>
            </a:extLst>
          </p:cNvPr>
          <p:cNvSpPr>
            <a:spLocks noGrp="1"/>
          </p:cNvSpPr>
          <p:nvPr>
            <p:ph type="ctrTitle"/>
          </p:nvPr>
        </p:nvSpPr>
        <p:spPr>
          <a:xfrm>
            <a:off x="1190624" y="1468702"/>
            <a:ext cx="6810375" cy="1785137"/>
          </a:xfrm>
        </p:spPr>
        <p:txBody>
          <a:bodyPr>
            <a:normAutofit/>
          </a:bodyPr>
          <a:lstStyle/>
          <a:p>
            <a:r>
              <a:rPr lang="en-US" b="1" dirty="0">
                <a:latin typeface="Avenir Next LT Pro Demi" panose="020B0704020202020204" pitchFamily="34" charset="0"/>
              </a:rPr>
              <a:t>What it Means to Be ”Blessed”</a:t>
            </a:r>
          </a:p>
        </p:txBody>
      </p:sp>
    </p:spTree>
    <p:extLst>
      <p:ext uri="{BB962C8B-B14F-4D97-AF65-F5344CB8AC3E}">
        <p14:creationId xmlns:p14="http://schemas.microsoft.com/office/powerpoint/2010/main" val="1334021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9AB420C-09FF-C4AF-60E2-24A3DEA2F3E4}"/>
              </a:ext>
            </a:extLst>
          </p:cNvPr>
          <p:cNvSpPr>
            <a:spLocks noGrp="1"/>
          </p:cNvSpPr>
          <p:nvPr>
            <p:ph idx="1"/>
          </p:nvPr>
        </p:nvSpPr>
        <p:spPr>
          <a:xfrm>
            <a:off x="617517" y="724395"/>
            <a:ext cx="7897833" cy="4050228"/>
          </a:xfrm>
        </p:spPr>
        <p:txBody>
          <a:bodyPr>
            <a:normAutofit/>
          </a:bodyPr>
          <a:lstStyle/>
          <a:p>
            <a:pPr marL="0" indent="0">
              <a:buNone/>
            </a:pPr>
            <a:r>
              <a:rPr lang="en-US" sz="1800" b="1" u="sng" dirty="0">
                <a:solidFill>
                  <a:schemeClr val="accent4">
                    <a:lumMod val="60000"/>
                    <a:lumOff val="40000"/>
                  </a:schemeClr>
                </a:solidFill>
                <a:latin typeface="Avenir Next LT Pro Demi" panose="020B0704020202020204" pitchFamily="34" charset="0"/>
              </a:rPr>
              <a:t>Model #1: Call to Kingdom Character</a:t>
            </a:r>
          </a:p>
          <a:p>
            <a:pPr marL="0" indent="0">
              <a:buNone/>
            </a:pPr>
            <a:r>
              <a:rPr lang="en-US" sz="1800" dirty="0">
                <a:latin typeface="Avenir Next LT Pro" panose="020B0504020202020204" pitchFamily="34" charset="0"/>
              </a:rPr>
              <a:t>Your life will be good (“blessed”) if you adopt the right character to then receive good things from God.</a:t>
            </a:r>
          </a:p>
          <a:p>
            <a:pPr marL="0" indent="0">
              <a:buNone/>
            </a:pPr>
            <a:endParaRPr lang="en-US" sz="1800" dirty="0">
              <a:latin typeface="Avenir Book" panose="02000503020000020003" pitchFamily="2" charset="0"/>
            </a:endParaRPr>
          </a:p>
          <a:p>
            <a:pPr marL="0" indent="0">
              <a:buNone/>
            </a:pPr>
            <a:r>
              <a:rPr lang="en-US" sz="1800" b="1" u="sng" dirty="0">
                <a:solidFill>
                  <a:schemeClr val="accent6">
                    <a:lumMod val="60000"/>
                    <a:lumOff val="40000"/>
                  </a:schemeClr>
                </a:solidFill>
                <a:latin typeface="Avenir Next LT Pro Demi" panose="020B0704020202020204" pitchFamily="34" charset="0"/>
              </a:rPr>
              <a:t>Model #2: Consolation for Kingdom Conditions</a:t>
            </a:r>
          </a:p>
          <a:p>
            <a:pPr marL="0" indent="0">
              <a:buNone/>
            </a:pPr>
            <a:r>
              <a:rPr lang="en-US" sz="1800" dirty="0">
                <a:latin typeface="Avenir Next LT Pro" panose="020B0504020202020204" pitchFamily="34" charset="0"/>
              </a:rPr>
              <a:t>Your life is good (”blessed”) because of what you have with God despite the conditions of your life.</a:t>
            </a:r>
          </a:p>
          <a:p>
            <a:pPr marL="0" indent="0">
              <a:buNone/>
            </a:pPr>
            <a:endParaRPr lang="en-US" dirty="0">
              <a:latin typeface="Avenir Book" panose="02000503020000020003" pitchFamily="2" charset="0"/>
            </a:endParaRPr>
          </a:p>
          <a:p>
            <a:pPr marL="0" indent="0">
              <a:buNone/>
            </a:pPr>
            <a:r>
              <a:rPr lang="en-US" sz="2800" b="1" u="sng" dirty="0">
                <a:solidFill>
                  <a:srgbClr val="FFFF00"/>
                </a:solidFill>
                <a:latin typeface="Avenir Next LT Pro Demi" panose="020B0704020202020204" pitchFamily="34" charset="0"/>
              </a:rPr>
              <a:t>Model #3: Communion with the King</a:t>
            </a:r>
          </a:p>
          <a:p>
            <a:pPr marL="0" indent="0">
              <a:buNone/>
            </a:pPr>
            <a:r>
              <a:rPr lang="en-US" sz="2800" dirty="0">
                <a:latin typeface="Avenir Next LT Pro" panose="020B0504020202020204" pitchFamily="34" charset="0"/>
              </a:rPr>
              <a:t>You are ”blessed” in faithfully following Jesus.</a:t>
            </a:r>
          </a:p>
          <a:p>
            <a:pPr marL="0" indent="0">
              <a:buNone/>
            </a:pPr>
            <a:endParaRPr lang="en-US" dirty="0">
              <a:latin typeface="Avenir Book" panose="02000503020000020003" pitchFamily="2" charset="0"/>
            </a:endParaRPr>
          </a:p>
          <a:p>
            <a:pPr marL="0" indent="0">
              <a:buNone/>
            </a:pPr>
            <a:endParaRPr lang="en-US" dirty="0">
              <a:latin typeface="Avenir Book" panose="02000503020000020003" pitchFamily="2" charset="0"/>
            </a:endParaRPr>
          </a:p>
          <a:p>
            <a:pPr marL="0" indent="0">
              <a:buNone/>
            </a:pPr>
            <a:endParaRPr lang="en-US" b="1" u="sng" dirty="0">
              <a:solidFill>
                <a:schemeClr val="accent6">
                  <a:lumMod val="60000"/>
                  <a:lumOff val="40000"/>
                </a:schemeClr>
              </a:solidFill>
              <a:latin typeface="Avenir Heavy" panose="02000503020000020003" pitchFamily="2" charset="0"/>
            </a:endParaRPr>
          </a:p>
        </p:txBody>
      </p:sp>
    </p:spTree>
    <p:extLst>
      <p:ext uri="{BB962C8B-B14F-4D97-AF65-F5344CB8AC3E}">
        <p14:creationId xmlns:p14="http://schemas.microsoft.com/office/powerpoint/2010/main" val="42175881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animEffect transition="in" filter="dissolve">
                                      <p:cBhvr>
                                        <p:cTn id="7" dur="500"/>
                                        <p:tgtEl>
                                          <p:spTgt spid="8">
                                            <p:txEl>
                                              <p:pRg st="6" end="6"/>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
                                            <p:txEl>
                                              <p:pRg st="7" end="7"/>
                                            </p:txEl>
                                          </p:spTgt>
                                        </p:tgtEl>
                                        <p:attrNameLst>
                                          <p:attrName>style.visibility</p:attrName>
                                        </p:attrNameLst>
                                      </p:cBhvr>
                                      <p:to>
                                        <p:strVal val="visible"/>
                                      </p:to>
                                    </p:set>
                                    <p:animEffect transition="in" filter="dissolve">
                                      <p:cBhvr>
                                        <p:cTn id="10"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39353A-C4FB-4C60-F36F-F580462CE68F}"/>
              </a:ext>
            </a:extLst>
          </p:cNvPr>
          <p:cNvSpPr>
            <a:spLocks noGrp="1"/>
          </p:cNvSpPr>
          <p:nvPr>
            <p:ph idx="1"/>
          </p:nvPr>
        </p:nvSpPr>
        <p:spPr>
          <a:xfrm>
            <a:off x="412965" y="704850"/>
            <a:ext cx="8260920" cy="4248150"/>
          </a:xfrm>
        </p:spPr>
        <p:txBody>
          <a:bodyPr>
            <a:normAutofit/>
          </a:bodyPr>
          <a:lstStyle/>
          <a:p>
            <a:pPr marL="0" indent="0">
              <a:buNone/>
            </a:pPr>
            <a:endParaRPr lang="en-US" dirty="0">
              <a:latin typeface="Avenir Next LT Pro" panose="020B0504020202020204" pitchFamily="34" charset="0"/>
            </a:endParaRPr>
          </a:p>
          <a:p>
            <a:pPr marL="0" indent="0">
              <a:buNone/>
            </a:pPr>
            <a:r>
              <a:rPr lang="en-US" dirty="0">
                <a:latin typeface="Avenir Next LT Pro" panose="020B0504020202020204" pitchFamily="34" charset="0"/>
              </a:rPr>
              <a:t>And I will make of you a great nation, and I will </a:t>
            </a:r>
            <a:r>
              <a:rPr lang="en-US" b="1" dirty="0">
                <a:solidFill>
                  <a:srgbClr val="FF7E79"/>
                </a:solidFill>
                <a:latin typeface="Avenir Next LT Pro" panose="020B0504020202020204" pitchFamily="34" charset="0"/>
              </a:rPr>
              <a:t>bless</a:t>
            </a:r>
            <a:r>
              <a:rPr lang="en-US" dirty="0">
                <a:latin typeface="Avenir Next LT Pro" panose="020B0504020202020204" pitchFamily="34" charset="0"/>
              </a:rPr>
              <a:t> you and make your name great, so that you will be a </a:t>
            </a:r>
            <a:r>
              <a:rPr lang="en-US" b="1" dirty="0">
                <a:solidFill>
                  <a:srgbClr val="FF7E79"/>
                </a:solidFill>
                <a:latin typeface="Avenir Next LT Pro" panose="020B0504020202020204" pitchFamily="34" charset="0"/>
              </a:rPr>
              <a:t>blessing</a:t>
            </a:r>
            <a:r>
              <a:rPr lang="en-US" dirty="0">
                <a:latin typeface="Avenir Next LT Pro" panose="020B0504020202020204" pitchFamily="34" charset="0"/>
              </a:rPr>
              <a:t>. </a:t>
            </a:r>
            <a:r>
              <a:rPr lang="en-US" b="1" baseline="30000" dirty="0">
                <a:latin typeface="Avenir Next LT Pro" panose="020B0504020202020204" pitchFamily="34" charset="0"/>
              </a:rPr>
              <a:t>3 </a:t>
            </a:r>
            <a:r>
              <a:rPr lang="en-US" dirty="0">
                <a:latin typeface="Avenir Next LT Pro" panose="020B0504020202020204" pitchFamily="34" charset="0"/>
              </a:rPr>
              <a:t>I will </a:t>
            </a:r>
            <a:r>
              <a:rPr lang="en-US" b="1" dirty="0">
                <a:solidFill>
                  <a:srgbClr val="FF7E79"/>
                </a:solidFill>
                <a:latin typeface="Avenir Next LT Pro" panose="020B0504020202020204" pitchFamily="34" charset="0"/>
              </a:rPr>
              <a:t>bless</a:t>
            </a:r>
            <a:r>
              <a:rPr lang="en-US" dirty="0">
                <a:latin typeface="Avenir Next LT Pro" panose="020B0504020202020204" pitchFamily="34" charset="0"/>
              </a:rPr>
              <a:t> those who </a:t>
            </a:r>
            <a:r>
              <a:rPr lang="en-US" b="1" dirty="0">
                <a:solidFill>
                  <a:srgbClr val="FF7E79"/>
                </a:solidFill>
                <a:latin typeface="Avenir Next LT Pro" panose="020B0504020202020204" pitchFamily="34" charset="0"/>
              </a:rPr>
              <a:t>bless</a:t>
            </a:r>
            <a:r>
              <a:rPr lang="en-US" dirty="0">
                <a:latin typeface="Avenir Next LT Pro" panose="020B0504020202020204" pitchFamily="34" charset="0"/>
              </a:rPr>
              <a:t> you, and him who dishonors you I will curse, and in you all the families of the earth shall be </a:t>
            </a:r>
            <a:r>
              <a:rPr lang="en-US" b="1" dirty="0">
                <a:solidFill>
                  <a:srgbClr val="FF7E79"/>
                </a:solidFill>
                <a:latin typeface="Avenir Next LT Pro" panose="020B0504020202020204" pitchFamily="34" charset="0"/>
              </a:rPr>
              <a:t>blessed</a:t>
            </a:r>
            <a:r>
              <a:rPr lang="en-US" dirty="0">
                <a:latin typeface="Avenir Next LT Pro" panose="020B0504020202020204" pitchFamily="34" charset="0"/>
              </a:rPr>
              <a:t>.”</a:t>
            </a:r>
          </a:p>
          <a:p>
            <a:pPr marL="0" indent="0" algn="r">
              <a:buNone/>
            </a:pPr>
            <a:r>
              <a:rPr lang="en-US" dirty="0">
                <a:latin typeface="Avenir Next LT Pro" panose="020B0504020202020204" pitchFamily="34" charset="0"/>
              </a:rPr>
              <a:t>Genesis 12:2-3</a:t>
            </a:r>
          </a:p>
          <a:p>
            <a:pPr marL="0" indent="0">
              <a:buNone/>
            </a:pPr>
            <a:endParaRPr lang="en-US" dirty="0">
              <a:latin typeface="Avenir Next LT Pro" panose="020B0504020202020204" pitchFamily="34" charset="0"/>
            </a:endParaRPr>
          </a:p>
          <a:p>
            <a:pPr marL="0" indent="0">
              <a:buNone/>
            </a:pPr>
            <a:r>
              <a:rPr lang="en-US" b="1" dirty="0">
                <a:solidFill>
                  <a:srgbClr val="FF7E79"/>
                </a:solidFill>
                <a:latin typeface="Avenir Next LT Pro" panose="020B0504020202020204" pitchFamily="34" charset="0"/>
              </a:rPr>
              <a:t>Blessed</a:t>
            </a:r>
            <a:r>
              <a:rPr lang="en-US" dirty="0">
                <a:latin typeface="Avenir Next LT Pro" panose="020B0504020202020204" pitchFamily="34" charset="0"/>
              </a:rPr>
              <a:t> be the God and Father of our Lord Jesus Christ, who has </a:t>
            </a:r>
            <a:r>
              <a:rPr lang="en-US" b="1" dirty="0">
                <a:solidFill>
                  <a:srgbClr val="FF7E79"/>
                </a:solidFill>
                <a:latin typeface="Avenir Next LT Pro" panose="020B0504020202020204" pitchFamily="34" charset="0"/>
              </a:rPr>
              <a:t>blessed</a:t>
            </a:r>
            <a:r>
              <a:rPr lang="en-US" dirty="0">
                <a:latin typeface="Avenir Next LT Pro" panose="020B0504020202020204" pitchFamily="34" charset="0"/>
              </a:rPr>
              <a:t> us in Christ with every spiritual </a:t>
            </a:r>
            <a:r>
              <a:rPr lang="en-US" b="1" dirty="0">
                <a:solidFill>
                  <a:srgbClr val="FF7E79"/>
                </a:solidFill>
                <a:latin typeface="Avenir Next LT Pro" panose="020B0504020202020204" pitchFamily="34" charset="0"/>
              </a:rPr>
              <a:t>blessing</a:t>
            </a:r>
            <a:r>
              <a:rPr lang="en-US" dirty="0">
                <a:latin typeface="Avenir Next LT Pro" panose="020B0504020202020204" pitchFamily="34" charset="0"/>
              </a:rPr>
              <a:t> in the heavenly places</a:t>
            </a:r>
          </a:p>
          <a:p>
            <a:pPr marL="0" indent="0" algn="r">
              <a:buNone/>
            </a:pPr>
            <a:r>
              <a:rPr lang="en-US" dirty="0">
                <a:latin typeface="Avenir Next LT Pro" panose="020B0504020202020204" pitchFamily="34" charset="0"/>
              </a:rPr>
              <a:t>Ephesians 1:3</a:t>
            </a:r>
          </a:p>
        </p:txBody>
      </p:sp>
    </p:spTree>
    <p:extLst>
      <p:ext uri="{BB962C8B-B14F-4D97-AF65-F5344CB8AC3E}">
        <p14:creationId xmlns:p14="http://schemas.microsoft.com/office/powerpoint/2010/main" val="318076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dissolv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39353A-C4FB-4C60-F36F-F580462CE68F}"/>
              </a:ext>
            </a:extLst>
          </p:cNvPr>
          <p:cNvSpPr>
            <a:spLocks noGrp="1"/>
          </p:cNvSpPr>
          <p:nvPr>
            <p:ph idx="1"/>
          </p:nvPr>
        </p:nvSpPr>
        <p:spPr>
          <a:xfrm>
            <a:off x="578603" y="1062037"/>
            <a:ext cx="7986794" cy="3590925"/>
          </a:xfrm>
        </p:spPr>
        <p:txBody>
          <a:bodyPr>
            <a:normAutofit/>
          </a:bodyPr>
          <a:lstStyle/>
          <a:p>
            <a:pPr marL="0" indent="0">
              <a:buNone/>
            </a:pPr>
            <a:r>
              <a:rPr lang="en-US" sz="2400" b="1" dirty="0">
                <a:solidFill>
                  <a:srgbClr val="FFFF00"/>
                </a:solidFill>
                <a:latin typeface="Avenir Next LT Pro" panose="020B0504020202020204" pitchFamily="34" charset="0"/>
              </a:rPr>
              <a:t>Blessed</a:t>
            </a:r>
            <a:r>
              <a:rPr lang="en-US" sz="2400" dirty="0">
                <a:latin typeface="Avenir Next LT Pro" panose="020B0504020202020204" pitchFamily="34" charset="0"/>
              </a:rPr>
              <a:t> is the man</a:t>
            </a:r>
            <a:br>
              <a:rPr lang="en-US" sz="2400" dirty="0">
                <a:latin typeface="Avenir Next LT Pro" panose="020B0504020202020204" pitchFamily="34" charset="0"/>
              </a:rPr>
            </a:br>
            <a:r>
              <a:rPr lang="en-US" sz="2400" dirty="0">
                <a:latin typeface="Avenir Next LT Pro" panose="020B0504020202020204" pitchFamily="34" charset="0"/>
              </a:rPr>
              <a:t>    who walks not in the counsel of the wicked,</a:t>
            </a:r>
            <a:br>
              <a:rPr lang="en-US" sz="2400" dirty="0">
                <a:latin typeface="Avenir Next LT Pro" panose="020B0504020202020204" pitchFamily="34" charset="0"/>
              </a:rPr>
            </a:br>
            <a:r>
              <a:rPr lang="en-US" sz="2400" dirty="0">
                <a:latin typeface="Avenir Next LT Pro" panose="020B0504020202020204" pitchFamily="34" charset="0"/>
              </a:rPr>
              <a:t>nor stands in the way of sinners,</a:t>
            </a:r>
            <a:br>
              <a:rPr lang="en-US" sz="2400" dirty="0">
                <a:latin typeface="Avenir Next LT Pro" panose="020B0504020202020204" pitchFamily="34" charset="0"/>
              </a:rPr>
            </a:br>
            <a:r>
              <a:rPr lang="en-US" sz="2400" dirty="0">
                <a:latin typeface="Avenir Next LT Pro" panose="020B0504020202020204" pitchFamily="34" charset="0"/>
              </a:rPr>
              <a:t>    nor sits in the seat of scoffers</a:t>
            </a:r>
          </a:p>
          <a:p>
            <a:pPr marL="0" indent="0" algn="r">
              <a:buNone/>
            </a:pPr>
            <a:r>
              <a:rPr lang="en-US" dirty="0">
                <a:latin typeface="Avenir Next LT Pro" panose="020B0504020202020204" pitchFamily="34" charset="0"/>
              </a:rPr>
              <a:t>Psalm 1:1</a:t>
            </a:r>
          </a:p>
          <a:p>
            <a:pPr marL="0" indent="0">
              <a:buNone/>
            </a:pPr>
            <a:endParaRPr lang="en-US" b="0" i="0" dirty="0">
              <a:effectLst/>
              <a:latin typeface="Avenir Next LT Pro" panose="020B0504020202020204" pitchFamily="34" charset="0"/>
            </a:endParaRPr>
          </a:p>
          <a:p>
            <a:pPr marL="0" indent="0">
              <a:buNone/>
            </a:pPr>
            <a:r>
              <a:rPr lang="en-US" sz="2400" b="0" i="0" dirty="0">
                <a:effectLst/>
                <a:latin typeface="Avenir Next LT Pro" panose="020B0504020202020204" pitchFamily="34" charset="0"/>
              </a:rPr>
              <a:t>“</a:t>
            </a:r>
            <a:r>
              <a:rPr lang="en-US" sz="2400" b="1" i="0" dirty="0">
                <a:solidFill>
                  <a:srgbClr val="FFFF00"/>
                </a:solidFill>
                <a:effectLst/>
                <a:latin typeface="Avenir Next LT Pro" panose="020B0504020202020204" pitchFamily="34" charset="0"/>
              </a:rPr>
              <a:t>Blessed are</a:t>
            </a:r>
            <a:r>
              <a:rPr lang="en-US" sz="2400" dirty="0">
                <a:latin typeface="Avenir Next LT Pro" panose="020B0504020202020204" pitchFamily="34" charset="0"/>
              </a:rPr>
              <a:t> the poor in spirit, for theirs is the kingdom of heaven.”</a:t>
            </a:r>
          </a:p>
          <a:p>
            <a:pPr marL="0" indent="0" algn="r">
              <a:buNone/>
            </a:pPr>
            <a:r>
              <a:rPr lang="en-US" dirty="0">
                <a:latin typeface="Avenir Next LT Pro" panose="020B0504020202020204" pitchFamily="34" charset="0"/>
              </a:rPr>
              <a:t>Matthew 5:3</a:t>
            </a:r>
            <a:endParaRPr lang="en-US" b="0" i="0" dirty="0">
              <a:effectLst/>
              <a:latin typeface="Avenir Next LT Pro" panose="020B0504020202020204" pitchFamily="34" charset="0"/>
            </a:endParaRPr>
          </a:p>
          <a:p>
            <a:endParaRPr lang="en-US" dirty="0"/>
          </a:p>
        </p:txBody>
      </p:sp>
    </p:spTree>
    <p:extLst>
      <p:ext uri="{BB962C8B-B14F-4D97-AF65-F5344CB8AC3E}">
        <p14:creationId xmlns:p14="http://schemas.microsoft.com/office/powerpoint/2010/main" val="1974304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014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E94E5C-0AF5-3353-A6B1-17860FE74FA9}"/>
              </a:ext>
            </a:extLst>
          </p:cNvPr>
          <p:cNvSpPr>
            <a:spLocks noGrp="1"/>
          </p:cNvSpPr>
          <p:nvPr>
            <p:ph type="title"/>
          </p:nvPr>
        </p:nvSpPr>
        <p:spPr>
          <a:xfrm>
            <a:off x="629841" y="559594"/>
            <a:ext cx="7886700" cy="734075"/>
          </a:xfrm>
        </p:spPr>
        <p:txBody>
          <a:bodyPr>
            <a:normAutofit/>
          </a:bodyPr>
          <a:lstStyle/>
          <a:p>
            <a:pPr algn="ctr"/>
            <a:r>
              <a:rPr lang="en-US" sz="3200" b="1" dirty="0">
                <a:latin typeface="Avenir Next LT Pro Demi" panose="020B0704020202020204" pitchFamily="34" charset="0"/>
              </a:rPr>
              <a:t>Model #1: Call to Kingdom Character</a:t>
            </a:r>
          </a:p>
        </p:txBody>
      </p:sp>
      <p:sp>
        <p:nvSpPr>
          <p:cNvPr id="5" name="Text Placeholder 4">
            <a:extLst>
              <a:ext uri="{FF2B5EF4-FFF2-40B4-BE49-F238E27FC236}">
                <a16:creationId xmlns:a16="http://schemas.microsoft.com/office/drawing/2014/main" id="{94AFC2AE-A28E-9409-19CA-05C8C6E027B0}"/>
              </a:ext>
            </a:extLst>
          </p:cNvPr>
          <p:cNvSpPr>
            <a:spLocks noGrp="1"/>
          </p:cNvSpPr>
          <p:nvPr>
            <p:ph type="body" idx="1"/>
          </p:nvPr>
        </p:nvSpPr>
        <p:spPr>
          <a:xfrm>
            <a:off x="627460" y="1293669"/>
            <a:ext cx="3640392" cy="422805"/>
          </a:xfrm>
        </p:spPr>
        <p:txBody>
          <a:bodyPr>
            <a:normAutofit/>
          </a:bodyPr>
          <a:lstStyle/>
          <a:p>
            <a:r>
              <a:rPr lang="en-US" sz="2100" i="1" dirty="0">
                <a:latin typeface="Avenir Next LT Pro Demi" panose="020B0704020202020204" pitchFamily="34" charset="0"/>
              </a:rPr>
              <a:t>If you are…</a:t>
            </a:r>
          </a:p>
        </p:txBody>
      </p:sp>
      <p:sp>
        <p:nvSpPr>
          <p:cNvPr id="7" name="Text Placeholder 6">
            <a:extLst>
              <a:ext uri="{FF2B5EF4-FFF2-40B4-BE49-F238E27FC236}">
                <a16:creationId xmlns:a16="http://schemas.microsoft.com/office/drawing/2014/main" id="{E224A910-ADED-2605-6974-8AB9ED12202D}"/>
              </a:ext>
            </a:extLst>
          </p:cNvPr>
          <p:cNvSpPr>
            <a:spLocks noGrp="1"/>
          </p:cNvSpPr>
          <p:nvPr>
            <p:ph type="body" sz="quarter" idx="3"/>
          </p:nvPr>
        </p:nvSpPr>
        <p:spPr>
          <a:xfrm>
            <a:off x="4876150" y="1293669"/>
            <a:ext cx="3887391" cy="422805"/>
          </a:xfrm>
        </p:spPr>
        <p:txBody>
          <a:bodyPr>
            <a:normAutofit/>
          </a:bodyPr>
          <a:lstStyle/>
          <a:p>
            <a:r>
              <a:rPr lang="en-US" sz="2100" i="1" dirty="0">
                <a:latin typeface="Avenir Next LT Pro Demi" panose="020B0704020202020204" pitchFamily="34" charset="0"/>
              </a:rPr>
              <a:t>Then you will receive…</a:t>
            </a:r>
          </a:p>
        </p:txBody>
      </p:sp>
      <p:sp>
        <p:nvSpPr>
          <p:cNvPr id="9" name="TextBox 8">
            <a:extLst>
              <a:ext uri="{FF2B5EF4-FFF2-40B4-BE49-F238E27FC236}">
                <a16:creationId xmlns:a16="http://schemas.microsoft.com/office/drawing/2014/main" id="{4AB0BB02-F95B-FFD9-8162-9B354078189A}"/>
              </a:ext>
            </a:extLst>
          </p:cNvPr>
          <p:cNvSpPr txBox="1"/>
          <p:nvPr/>
        </p:nvSpPr>
        <p:spPr>
          <a:xfrm>
            <a:off x="627459" y="1821310"/>
            <a:ext cx="3082096" cy="400110"/>
          </a:xfrm>
          <a:prstGeom prst="rect">
            <a:avLst/>
          </a:prstGeom>
          <a:noFill/>
          <a:ln>
            <a:solidFill>
              <a:schemeClr val="accent1">
                <a:lumMod val="60000"/>
                <a:lumOff val="40000"/>
              </a:schemeClr>
            </a:solidFill>
          </a:ln>
        </p:spPr>
        <p:txBody>
          <a:bodyPr wrap="square" rtlCol="0">
            <a:spAutoFit/>
          </a:bodyPr>
          <a:lstStyle/>
          <a:p>
            <a:pPr algn="ctr"/>
            <a:r>
              <a:rPr lang="en-US" sz="2000" dirty="0">
                <a:latin typeface="Avenir Next LT Pro Light" panose="020B0304020202020204" pitchFamily="34" charset="0"/>
              </a:rPr>
              <a:t>Poor in Spirit</a:t>
            </a:r>
          </a:p>
        </p:txBody>
      </p:sp>
      <p:sp>
        <p:nvSpPr>
          <p:cNvPr id="10" name="TextBox 9">
            <a:extLst>
              <a:ext uri="{FF2B5EF4-FFF2-40B4-BE49-F238E27FC236}">
                <a16:creationId xmlns:a16="http://schemas.microsoft.com/office/drawing/2014/main" id="{57DACC59-3677-8F13-F577-8AD00BB68F4B}"/>
              </a:ext>
            </a:extLst>
          </p:cNvPr>
          <p:cNvSpPr txBox="1"/>
          <p:nvPr/>
        </p:nvSpPr>
        <p:spPr>
          <a:xfrm>
            <a:off x="627459" y="2255639"/>
            <a:ext cx="3082095" cy="400110"/>
          </a:xfrm>
          <a:prstGeom prst="rect">
            <a:avLst/>
          </a:prstGeom>
          <a:noFill/>
          <a:ln>
            <a:solidFill>
              <a:schemeClr val="accent1">
                <a:lumMod val="60000"/>
                <a:lumOff val="40000"/>
              </a:schemeClr>
            </a:solidFill>
          </a:ln>
        </p:spPr>
        <p:txBody>
          <a:bodyPr wrap="square" rtlCol="0">
            <a:spAutoFit/>
          </a:bodyPr>
          <a:lstStyle/>
          <a:p>
            <a:pPr algn="ctr"/>
            <a:r>
              <a:rPr lang="en-US" sz="2000" dirty="0">
                <a:latin typeface="Avenir Next LT Pro Light" panose="020B0304020202020204" pitchFamily="34" charset="0"/>
              </a:rPr>
              <a:t>Mournful</a:t>
            </a:r>
          </a:p>
        </p:txBody>
      </p:sp>
      <p:sp>
        <p:nvSpPr>
          <p:cNvPr id="11" name="TextBox 10">
            <a:extLst>
              <a:ext uri="{FF2B5EF4-FFF2-40B4-BE49-F238E27FC236}">
                <a16:creationId xmlns:a16="http://schemas.microsoft.com/office/drawing/2014/main" id="{B0A599C9-D266-2CE0-B553-3E48AFCED7E9}"/>
              </a:ext>
            </a:extLst>
          </p:cNvPr>
          <p:cNvSpPr txBox="1"/>
          <p:nvPr/>
        </p:nvSpPr>
        <p:spPr>
          <a:xfrm>
            <a:off x="627459" y="2689502"/>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a:latin typeface="Avenir Next LT Pro Light" panose="020B0304020202020204" pitchFamily="34" charset="0"/>
              </a:rPr>
              <a:t>Meek</a:t>
            </a:r>
          </a:p>
        </p:txBody>
      </p:sp>
      <p:sp>
        <p:nvSpPr>
          <p:cNvPr id="12" name="TextBox 11">
            <a:extLst>
              <a:ext uri="{FF2B5EF4-FFF2-40B4-BE49-F238E27FC236}">
                <a16:creationId xmlns:a16="http://schemas.microsoft.com/office/drawing/2014/main" id="{09F95297-97C6-13C4-AB33-62D7DF280B3D}"/>
              </a:ext>
            </a:extLst>
          </p:cNvPr>
          <p:cNvSpPr txBox="1"/>
          <p:nvPr/>
        </p:nvSpPr>
        <p:spPr>
          <a:xfrm>
            <a:off x="627459" y="3123364"/>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a:latin typeface="Avenir Next LT Pro Light" panose="020B0304020202020204" pitchFamily="34" charset="0"/>
              </a:rPr>
              <a:t>Hungry &amp; Thirsty for </a:t>
            </a:r>
            <a:r>
              <a:rPr lang="en-US" sz="2000" dirty="0" err="1">
                <a:latin typeface="Avenir Next LT Pro Light" panose="020B0304020202020204" pitchFamily="34" charset="0"/>
              </a:rPr>
              <a:t>Rtns</a:t>
            </a:r>
            <a:r>
              <a:rPr lang="en-US" sz="2000" dirty="0">
                <a:latin typeface="Avenir Next LT Pro Light" panose="020B0304020202020204" pitchFamily="34" charset="0"/>
              </a:rPr>
              <a:t>.</a:t>
            </a:r>
          </a:p>
        </p:txBody>
      </p:sp>
      <p:sp>
        <p:nvSpPr>
          <p:cNvPr id="13" name="TextBox 12">
            <a:extLst>
              <a:ext uri="{FF2B5EF4-FFF2-40B4-BE49-F238E27FC236}">
                <a16:creationId xmlns:a16="http://schemas.microsoft.com/office/drawing/2014/main" id="{EAFE4763-8336-210E-D9CD-AD1BCC6545B5}"/>
              </a:ext>
            </a:extLst>
          </p:cNvPr>
          <p:cNvSpPr txBox="1"/>
          <p:nvPr/>
        </p:nvSpPr>
        <p:spPr>
          <a:xfrm>
            <a:off x="627459" y="3553724"/>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a:latin typeface="Avenir Next LT Pro Light" panose="020B0304020202020204" pitchFamily="34" charset="0"/>
              </a:rPr>
              <a:t>Merciful</a:t>
            </a:r>
          </a:p>
        </p:txBody>
      </p:sp>
      <p:sp>
        <p:nvSpPr>
          <p:cNvPr id="14" name="TextBox 13">
            <a:extLst>
              <a:ext uri="{FF2B5EF4-FFF2-40B4-BE49-F238E27FC236}">
                <a16:creationId xmlns:a16="http://schemas.microsoft.com/office/drawing/2014/main" id="{C5008F4A-310A-6438-7A36-CF948C876B46}"/>
              </a:ext>
            </a:extLst>
          </p:cNvPr>
          <p:cNvSpPr txBox="1"/>
          <p:nvPr/>
        </p:nvSpPr>
        <p:spPr>
          <a:xfrm>
            <a:off x="627459" y="3988053"/>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a:latin typeface="Avenir Next LT Pro Light" panose="020B0304020202020204" pitchFamily="34" charset="0"/>
              </a:rPr>
              <a:t>Pure in Heart</a:t>
            </a:r>
          </a:p>
        </p:txBody>
      </p:sp>
      <p:sp>
        <p:nvSpPr>
          <p:cNvPr id="15" name="TextBox 14">
            <a:extLst>
              <a:ext uri="{FF2B5EF4-FFF2-40B4-BE49-F238E27FC236}">
                <a16:creationId xmlns:a16="http://schemas.microsoft.com/office/drawing/2014/main" id="{7CF9E9DB-223C-FC7D-D1EE-A7D5FF79B0CA}"/>
              </a:ext>
            </a:extLst>
          </p:cNvPr>
          <p:cNvSpPr txBox="1"/>
          <p:nvPr/>
        </p:nvSpPr>
        <p:spPr>
          <a:xfrm>
            <a:off x="627459" y="4421331"/>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a:latin typeface="Avenir Next LT Pro Light" panose="020B0304020202020204" pitchFamily="34" charset="0"/>
              </a:rPr>
              <a:t>Peacemaker</a:t>
            </a:r>
          </a:p>
        </p:txBody>
      </p:sp>
      <p:sp>
        <p:nvSpPr>
          <p:cNvPr id="16" name="TextBox 15">
            <a:extLst>
              <a:ext uri="{FF2B5EF4-FFF2-40B4-BE49-F238E27FC236}">
                <a16:creationId xmlns:a16="http://schemas.microsoft.com/office/drawing/2014/main" id="{75BA949A-1918-525A-0C48-7DBB4AF07828}"/>
              </a:ext>
            </a:extLst>
          </p:cNvPr>
          <p:cNvSpPr txBox="1"/>
          <p:nvPr/>
        </p:nvSpPr>
        <p:spPr>
          <a:xfrm>
            <a:off x="627459" y="4854609"/>
            <a:ext cx="3082094" cy="400110"/>
          </a:xfrm>
          <a:prstGeom prst="rect">
            <a:avLst/>
          </a:prstGeom>
          <a:noFill/>
          <a:ln>
            <a:solidFill>
              <a:schemeClr val="accent1">
                <a:lumMod val="60000"/>
                <a:lumOff val="40000"/>
              </a:schemeClr>
            </a:solidFill>
          </a:ln>
        </p:spPr>
        <p:txBody>
          <a:bodyPr wrap="square" rtlCol="0">
            <a:spAutoFit/>
          </a:bodyPr>
          <a:lstStyle/>
          <a:p>
            <a:pPr algn="ctr"/>
            <a:r>
              <a:rPr lang="en-US" sz="2000" dirty="0">
                <a:latin typeface="Avenir Next LT Pro Light" panose="020B0304020202020204" pitchFamily="34" charset="0"/>
              </a:rPr>
              <a:t>Persecuted for </a:t>
            </a:r>
            <a:r>
              <a:rPr lang="en-US" sz="2000" dirty="0" err="1">
                <a:latin typeface="Avenir Next LT Pro Light" panose="020B0304020202020204" pitchFamily="34" charset="0"/>
              </a:rPr>
              <a:t>Rtns</a:t>
            </a:r>
            <a:r>
              <a:rPr lang="en-US" sz="2000" dirty="0">
                <a:latin typeface="Avenir Next LT Pro Light" panose="020B0304020202020204" pitchFamily="34" charset="0"/>
              </a:rPr>
              <a:t>.</a:t>
            </a:r>
          </a:p>
        </p:txBody>
      </p:sp>
      <p:sp>
        <p:nvSpPr>
          <p:cNvPr id="18" name="TextBox 17">
            <a:extLst>
              <a:ext uri="{FF2B5EF4-FFF2-40B4-BE49-F238E27FC236}">
                <a16:creationId xmlns:a16="http://schemas.microsoft.com/office/drawing/2014/main" id="{A47608FB-E4B2-00FF-2795-1562AE71C0EF}"/>
              </a:ext>
            </a:extLst>
          </p:cNvPr>
          <p:cNvSpPr txBox="1"/>
          <p:nvPr/>
        </p:nvSpPr>
        <p:spPr>
          <a:xfrm>
            <a:off x="4876150" y="1821309"/>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The Kingdom of Heaven</a:t>
            </a:r>
          </a:p>
        </p:txBody>
      </p:sp>
      <p:sp>
        <p:nvSpPr>
          <p:cNvPr id="19" name="TextBox 18">
            <a:extLst>
              <a:ext uri="{FF2B5EF4-FFF2-40B4-BE49-F238E27FC236}">
                <a16:creationId xmlns:a16="http://schemas.microsoft.com/office/drawing/2014/main" id="{374EAC01-621A-8AD4-E39F-30DD5725090B}"/>
              </a:ext>
            </a:extLst>
          </p:cNvPr>
          <p:cNvSpPr txBox="1"/>
          <p:nvPr/>
        </p:nvSpPr>
        <p:spPr>
          <a:xfrm>
            <a:off x="4876150" y="2255639"/>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Comfort</a:t>
            </a:r>
          </a:p>
        </p:txBody>
      </p:sp>
      <p:sp>
        <p:nvSpPr>
          <p:cNvPr id="20" name="TextBox 19">
            <a:extLst>
              <a:ext uri="{FF2B5EF4-FFF2-40B4-BE49-F238E27FC236}">
                <a16:creationId xmlns:a16="http://schemas.microsoft.com/office/drawing/2014/main" id="{099CE55E-EF7C-47D7-D730-EE60181BF998}"/>
              </a:ext>
            </a:extLst>
          </p:cNvPr>
          <p:cNvSpPr txBox="1"/>
          <p:nvPr/>
        </p:nvSpPr>
        <p:spPr>
          <a:xfrm>
            <a:off x="4876150" y="2689502"/>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Inherit the Earth</a:t>
            </a:r>
          </a:p>
        </p:txBody>
      </p:sp>
      <p:sp>
        <p:nvSpPr>
          <p:cNvPr id="21" name="TextBox 20">
            <a:extLst>
              <a:ext uri="{FF2B5EF4-FFF2-40B4-BE49-F238E27FC236}">
                <a16:creationId xmlns:a16="http://schemas.microsoft.com/office/drawing/2014/main" id="{ED8D3E63-6400-4F76-E878-00B52815812B}"/>
              </a:ext>
            </a:extLst>
          </p:cNvPr>
          <p:cNvSpPr txBox="1"/>
          <p:nvPr/>
        </p:nvSpPr>
        <p:spPr>
          <a:xfrm>
            <a:off x="4876150" y="3123364"/>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Satisfaction</a:t>
            </a:r>
          </a:p>
        </p:txBody>
      </p:sp>
      <p:sp>
        <p:nvSpPr>
          <p:cNvPr id="22" name="TextBox 21">
            <a:extLst>
              <a:ext uri="{FF2B5EF4-FFF2-40B4-BE49-F238E27FC236}">
                <a16:creationId xmlns:a16="http://schemas.microsoft.com/office/drawing/2014/main" id="{40B79149-1D16-B6C2-05BC-522588799FE1}"/>
              </a:ext>
            </a:extLst>
          </p:cNvPr>
          <p:cNvSpPr txBox="1"/>
          <p:nvPr/>
        </p:nvSpPr>
        <p:spPr>
          <a:xfrm>
            <a:off x="4876150" y="3553724"/>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Mercy</a:t>
            </a:r>
          </a:p>
        </p:txBody>
      </p:sp>
      <p:sp>
        <p:nvSpPr>
          <p:cNvPr id="23" name="TextBox 22">
            <a:extLst>
              <a:ext uri="{FF2B5EF4-FFF2-40B4-BE49-F238E27FC236}">
                <a16:creationId xmlns:a16="http://schemas.microsoft.com/office/drawing/2014/main" id="{8FA7BA59-2E4D-B702-827D-B49680E972BB}"/>
              </a:ext>
            </a:extLst>
          </p:cNvPr>
          <p:cNvSpPr txBox="1"/>
          <p:nvPr/>
        </p:nvSpPr>
        <p:spPr>
          <a:xfrm>
            <a:off x="4876150" y="3984083"/>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See God</a:t>
            </a:r>
          </a:p>
        </p:txBody>
      </p:sp>
      <p:sp>
        <p:nvSpPr>
          <p:cNvPr id="24" name="TextBox 23">
            <a:extLst>
              <a:ext uri="{FF2B5EF4-FFF2-40B4-BE49-F238E27FC236}">
                <a16:creationId xmlns:a16="http://schemas.microsoft.com/office/drawing/2014/main" id="{598E9E84-6CC5-A03C-2CF4-6FE08596C05C}"/>
              </a:ext>
            </a:extLst>
          </p:cNvPr>
          <p:cNvSpPr txBox="1"/>
          <p:nvPr/>
        </p:nvSpPr>
        <p:spPr>
          <a:xfrm>
            <a:off x="4876150" y="4421330"/>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Called Sons of God</a:t>
            </a:r>
          </a:p>
        </p:txBody>
      </p:sp>
      <p:sp>
        <p:nvSpPr>
          <p:cNvPr id="25" name="TextBox 24">
            <a:extLst>
              <a:ext uri="{FF2B5EF4-FFF2-40B4-BE49-F238E27FC236}">
                <a16:creationId xmlns:a16="http://schemas.microsoft.com/office/drawing/2014/main" id="{90087DAA-E12F-51B2-3446-83B5C96CADAD}"/>
              </a:ext>
            </a:extLst>
          </p:cNvPr>
          <p:cNvSpPr txBox="1"/>
          <p:nvPr/>
        </p:nvSpPr>
        <p:spPr>
          <a:xfrm>
            <a:off x="4876150" y="4854609"/>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The Kingdom of Heaven</a:t>
            </a:r>
          </a:p>
        </p:txBody>
      </p:sp>
    </p:spTree>
    <p:extLst>
      <p:ext uri="{BB962C8B-B14F-4D97-AF65-F5344CB8AC3E}">
        <p14:creationId xmlns:p14="http://schemas.microsoft.com/office/powerpoint/2010/main" val="24166145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dissolv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dissolv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dissolv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dissolv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dissolv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dissolv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dissolve">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dissolve">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dissolve">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dissolve">
                                      <p:cBhvr>
                                        <p:cTn id="82" dur="500"/>
                                        <p:tgtEl>
                                          <p:spTgt spid="24"/>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dissolve">
                                      <p:cBhvr>
                                        <p:cTn id="87" dur="500"/>
                                        <p:tgtEl>
                                          <p:spTgt spid="16"/>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dissolve">
                                      <p:cBhvr>
                                        <p:cTn id="9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9AB420C-09FF-C4AF-60E2-24A3DEA2F3E4}"/>
              </a:ext>
            </a:extLst>
          </p:cNvPr>
          <p:cNvSpPr>
            <a:spLocks noGrp="1"/>
          </p:cNvSpPr>
          <p:nvPr>
            <p:ph idx="1"/>
          </p:nvPr>
        </p:nvSpPr>
        <p:spPr/>
        <p:txBody>
          <a:bodyPr>
            <a:normAutofit/>
          </a:bodyPr>
          <a:lstStyle/>
          <a:p>
            <a:pPr marL="0" indent="0">
              <a:buNone/>
            </a:pPr>
            <a:r>
              <a:rPr lang="en-US" sz="2600" b="1" u="sng" dirty="0">
                <a:solidFill>
                  <a:schemeClr val="accent4">
                    <a:lumMod val="60000"/>
                    <a:lumOff val="40000"/>
                  </a:schemeClr>
                </a:solidFill>
                <a:latin typeface="Avenir Next LT Pro Demi" panose="020B0704020202020204" pitchFamily="34" charset="0"/>
              </a:rPr>
              <a:t>Model #1: Call to Kingdom Character</a:t>
            </a:r>
          </a:p>
          <a:p>
            <a:pPr marL="0" indent="0">
              <a:buNone/>
            </a:pPr>
            <a:r>
              <a:rPr lang="en-US" sz="2600" dirty="0">
                <a:latin typeface="Avenir Next LT Pro" panose="020B0504020202020204" pitchFamily="34" charset="0"/>
              </a:rPr>
              <a:t>Your life will be good (“blessed”) if you adopt the right character which entitles you to receive good things from God.</a:t>
            </a:r>
          </a:p>
        </p:txBody>
      </p:sp>
    </p:spTree>
    <p:extLst>
      <p:ext uri="{BB962C8B-B14F-4D97-AF65-F5344CB8AC3E}">
        <p14:creationId xmlns:p14="http://schemas.microsoft.com/office/powerpoint/2010/main" val="1277925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E94E5C-0AF5-3353-A6B1-17860FE74FA9}"/>
              </a:ext>
            </a:extLst>
          </p:cNvPr>
          <p:cNvSpPr>
            <a:spLocks noGrp="1"/>
          </p:cNvSpPr>
          <p:nvPr>
            <p:ph type="title"/>
          </p:nvPr>
        </p:nvSpPr>
        <p:spPr>
          <a:xfrm>
            <a:off x="304800" y="559594"/>
            <a:ext cx="8592202" cy="734075"/>
          </a:xfrm>
        </p:spPr>
        <p:txBody>
          <a:bodyPr>
            <a:noAutofit/>
          </a:bodyPr>
          <a:lstStyle/>
          <a:p>
            <a:pPr algn="ctr"/>
            <a:r>
              <a:rPr lang="en-US" sz="2800" b="1" dirty="0">
                <a:latin typeface="Avenir Next LT Pro Demi" panose="020B0704020202020204" pitchFamily="34" charset="0"/>
              </a:rPr>
              <a:t>Model #2: Consolation for Kingdom Conditions</a:t>
            </a:r>
          </a:p>
        </p:txBody>
      </p:sp>
      <p:sp>
        <p:nvSpPr>
          <p:cNvPr id="5" name="Text Placeholder 4">
            <a:extLst>
              <a:ext uri="{FF2B5EF4-FFF2-40B4-BE49-F238E27FC236}">
                <a16:creationId xmlns:a16="http://schemas.microsoft.com/office/drawing/2014/main" id="{94AFC2AE-A28E-9409-19CA-05C8C6E027B0}"/>
              </a:ext>
            </a:extLst>
          </p:cNvPr>
          <p:cNvSpPr>
            <a:spLocks noGrp="1"/>
          </p:cNvSpPr>
          <p:nvPr>
            <p:ph type="body" idx="1"/>
          </p:nvPr>
        </p:nvSpPr>
        <p:spPr>
          <a:xfrm>
            <a:off x="627460" y="1335557"/>
            <a:ext cx="3640392" cy="422805"/>
          </a:xfrm>
        </p:spPr>
        <p:txBody>
          <a:bodyPr>
            <a:normAutofit/>
          </a:bodyPr>
          <a:lstStyle/>
          <a:p>
            <a:r>
              <a:rPr lang="en-US" sz="2100" i="1" dirty="0">
                <a:latin typeface="Avenir Next LT Pro Demi" panose="020B0704020202020204" pitchFamily="34" charset="0"/>
              </a:rPr>
              <a:t>Your life is good because…</a:t>
            </a:r>
          </a:p>
        </p:txBody>
      </p:sp>
      <p:sp>
        <p:nvSpPr>
          <p:cNvPr id="7" name="Text Placeholder 6">
            <a:extLst>
              <a:ext uri="{FF2B5EF4-FFF2-40B4-BE49-F238E27FC236}">
                <a16:creationId xmlns:a16="http://schemas.microsoft.com/office/drawing/2014/main" id="{E224A910-ADED-2605-6974-8AB9ED12202D}"/>
              </a:ext>
            </a:extLst>
          </p:cNvPr>
          <p:cNvSpPr>
            <a:spLocks noGrp="1"/>
          </p:cNvSpPr>
          <p:nvPr>
            <p:ph type="body" sz="quarter" idx="3"/>
          </p:nvPr>
        </p:nvSpPr>
        <p:spPr>
          <a:xfrm>
            <a:off x="5256609" y="1335557"/>
            <a:ext cx="3640393" cy="422805"/>
          </a:xfrm>
        </p:spPr>
        <p:txBody>
          <a:bodyPr>
            <a:normAutofit/>
          </a:bodyPr>
          <a:lstStyle/>
          <a:p>
            <a:r>
              <a:rPr lang="en-US" sz="2100" i="1" dirty="0">
                <a:latin typeface="Avenir Next LT Pro Demi" panose="020B0704020202020204" pitchFamily="34" charset="0"/>
              </a:rPr>
              <a:t>Even though you are…</a:t>
            </a:r>
          </a:p>
        </p:txBody>
      </p:sp>
      <p:sp>
        <p:nvSpPr>
          <p:cNvPr id="9" name="TextBox 8">
            <a:extLst>
              <a:ext uri="{FF2B5EF4-FFF2-40B4-BE49-F238E27FC236}">
                <a16:creationId xmlns:a16="http://schemas.microsoft.com/office/drawing/2014/main" id="{4AB0BB02-F95B-FFD9-8162-9B354078189A}"/>
              </a:ext>
            </a:extLst>
          </p:cNvPr>
          <p:cNvSpPr txBox="1"/>
          <p:nvPr/>
        </p:nvSpPr>
        <p:spPr>
          <a:xfrm>
            <a:off x="5278797" y="1831799"/>
            <a:ext cx="3082096" cy="400110"/>
          </a:xfrm>
          <a:prstGeom prst="rect">
            <a:avLst/>
          </a:prstGeom>
          <a:noFill/>
          <a:ln>
            <a:solidFill>
              <a:schemeClr val="accent4">
                <a:lumMod val="60000"/>
                <a:lumOff val="40000"/>
              </a:schemeClr>
            </a:solidFill>
          </a:ln>
        </p:spPr>
        <p:txBody>
          <a:bodyPr wrap="square" rtlCol="0">
            <a:spAutoFit/>
          </a:bodyPr>
          <a:lstStyle/>
          <a:p>
            <a:pPr algn="ctr"/>
            <a:r>
              <a:rPr lang="en-US" sz="2000" dirty="0">
                <a:latin typeface="Avenir Next LT Pro Light" panose="020B0304020202020204" pitchFamily="34" charset="0"/>
              </a:rPr>
              <a:t>Poor in Spirit</a:t>
            </a:r>
          </a:p>
        </p:txBody>
      </p:sp>
      <p:sp>
        <p:nvSpPr>
          <p:cNvPr id="10" name="TextBox 9">
            <a:extLst>
              <a:ext uri="{FF2B5EF4-FFF2-40B4-BE49-F238E27FC236}">
                <a16:creationId xmlns:a16="http://schemas.microsoft.com/office/drawing/2014/main" id="{57DACC59-3677-8F13-F577-8AD00BB68F4B}"/>
              </a:ext>
            </a:extLst>
          </p:cNvPr>
          <p:cNvSpPr txBox="1"/>
          <p:nvPr/>
        </p:nvSpPr>
        <p:spPr>
          <a:xfrm>
            <a:off x="5278798" y="2266129"/>
            <a:ext cx="3082095" cy="400110"/>
          </a:xfrm>
          <a:prstGeom prst="rect">
            <a:avLst/>
          </a:prstGeom>
          <a:noFill/>
          <a:ln>
            <a:solidFill>
              <a:schemeClr val="accent4">
                <a:lumMod val="60000"/>
                <a:lumOff val="40000"/>
              </a:schemeClr>
            </a:solidFill>
          </a:ln>
        </p:spPr>
        <p:txBody>
          <a:bodyPr wrap="square" rtlCol="0">
            <a:spAutoFit/>
          </a:bodyPr>
          <a:lstStyle/>
          <a:p>
            <a:pPr algn="ctr"/>
            <a:r>
              <a:rPr lang="en-US" sz="2000" dirty="0">
                <a:latin typeface="Avenir Next LT Pro Light" panose="020B0304020202020204" pitchFamily="34" charset="0"/>
              </a:rPr>
              <a:t>Mournful</a:t>
            </a:r>
          </a:p>
        </p:txBody>
      </p:sp>
      <p:sp>
        <p:nvSpPr>
          <p:cNvPr id="11" name="TextBox 10">
            <a:extLst>
              <a:ext uri="{FF2B5EF4-FFF2-40B4-BE49-F238E27FC236}">
                <a16:creationId xmlns:a16="http://schemas.microsoft.com/office/drawing/2014/main" id="{B0A599C9-D266-2CE0-B553-3E48AFCED7E9}"/>
              </a:ext>
            </a:extLst>
          </p:cNvPr>
          <p:cNvSpPr txBox="1"/>
          <p:nvPr/>
        </p:nvSpPr>
        <p:spPr>
          <a:xfrm>
            <a:off x="5278798" y="2699991"/>
            <a:ext cx="3082094" cy="400110"/>
          </a:xfrm>
          <a:prstGeom prst="rect">
            <a:avLst/>
          </a:prstGeom>
          <a:noFill/>
          <a:ln>
            <a:solidFill>
              <a:schemeClr val="accent4">
                <a:lumMod val="60000"/>
                <a:lumOff val="40000"/>
              </a:schemeClr>
            </a:solidFill>
          </a:ln>
        </p:spPr>
        <p:txBody>
          <a:bodyPr wrap="square" rtlCol="0">
            <a:spAutoFit/>
          </a:bodyPr>
          <a:lstStyle/>
          <a:p>
            <a:pPr algn="ctr"/>
            <a:r>
              <a:rPr lang="en-US" sz="2000" dirty="0">
                <a:latin typeface="Avenir Next LT Pro Light" panose="020B0304020202020204" pitchFamily="34" charset="0"/>
              </a:rPr>
              <a:t>Meek</a:t>
            </a:r>
          </a:p>
        </p:txBody>
      </p:sp>
      <p:sp>
        <p:nvSpPr>
          <p:cNvPr id="12" name="TextBox 11">
            <a:extLst>
              <a:ext uri="{FF2B5EF4-FFF2-40B4-BE49-F238E27FC236}">
                <a16:creationId xmlns:a16="http://schemas.microsoft.com/office/drawing/2014/main" id="{09F95297-97C6-13C4-AB33-62D7DF280B3D}"/>
              </a:ext>
            </a:extLst>
          </p:cNvPr>
          <p:cNvSpPr txBox="1"/>
          <p:nvPr/>
        </p:nvSpPr>
        <p:spPr>
          <a:xfrm>
            <a:off x="5278798" y="3133853"/>
            <a:ext cx="3082094" cy="400110"/>
          </a:xfrm>
          <a:prstGeom prst="rect">
            <a:avLst/>
          </a:prstGeom>
          <a:noFill/>
          <a:ln>
            <a:solidFill>
              <a:schemeClr val="accent4">
                <a:lumMod val="60000"/>
                <a:lumOff val="40000"/>
              </a:schemeClr>
            </a:solidFill>
          </a:ln>
        </p:spPr>
        <p:txBody>
          <a:bodyPr wrap="square" rtlCol="0">
            <a:spAutoFit/>
          </a:bodyPr>
          <a:lstStyle/>
          <a:p>
            <a:pPr algn="ctr"/>
            <a:r>
              <a:rPr lang="en-US" sz="2000" dirty="0">
                <a:latin typeface="Avenir Next LT Pro Light" panose="020B0304020202020204" pitchFamily="34" charset="0"/>
              </a:rPr>
              <a:t>Hungry &amp; Thirsty for </a:t>
            </a:r>
            <a:r>
              <a:rPr lang="en-US" sz="2000" dirty="0" err="1">
                <a:latin typeface="Avenir Next LT Pro Light" panose="020B0304020202020204" pitchFamily="34" charset="0"/>
              </a:rPr>
              <a:t>Rtns</a:t>
            </a:r>
            <a:r>
              <a:rPr lang="en-US" sz="2000" dirty="0">
                <a:latin typeface="Avenir Next LT Pro Light" panose="020B0304020202020204" pitchFamily="34" charset="0"/>
              </a:rPr>
              <a:t>.</a:t>
            </a:r>
          </a:p>
        </p:txBody>
      </p:sp>
      <p:sp>
        <p:nvSpPr>
          <p:cNvPr id="13" name="TextBox 12">
            <a:extLst>
              <a:ext uri="{FF2B5EF4-FFF2-40B4-BE49-F238E27FC236}">
                <a16:creationId xmlns:a16="http://schemas.microsoft.com/office/drawing/2014/main" id="{EAFE4763-8336-210E-D9CD-AD1BCC6545B5}"/>
              </a:ext>
            </a:extLst>
          </p:cNvPr>
          <p:cNvSpPr txBox="1"/>
          <p:nvPr/>
        </p:nvSpPr>
        <p:spPr>
          <a:xfrm>
            <a:off x="5278798" y="3564213"/>
            <a:ext cx="3082094" cy="400110"/>
          </a:xfrm>
          <a:prstGeom prst="rect">
            <a:avLst/>
          </a:prstGeom>
          <a:noFill/>
          <a:ln>
            <a:solidFill>
              <a:schemeClr val="accent4">
                <a:lumMod val="60000"/>
                <a:lumOff val="40000"/>
              </a:schemeClr>
            </a:solidFill>
          </a:ln>
        </p:spPr>
        <p:txBody>
          <a:bodyPr wrap="square" rtlCol="0">
            <a:spAutoFit/>
          </a:bodyPr>
          <a:lstStyle/>
          <a:p>
            <a:pPr algn="ctr"/>
            <a:r>
              <a:rPr lang="en-US" sz="2000" dirty="0">
                <a:latin typeface="Avenir Next LT Pro Light" panose="020B0304020202020204" pitchFamily="34" charset="0"/>
              </a:rPr>
              <a:t>Merciful</a:t>
            </a:r>
          </a:p>
        </p:txBody>
      </p:sp>
      <p:sp>
        <p:nvSpPr>
          <p:cNvPr id="14" name="TextBox 13">
            <a:extLst>
              <a:ext uri="{FF2B5EF4-FFF2-40B4-BE49-F238E27FC236}">
                <a16:creationId xmlns:a16="http://schemas.microsoft.com/office/drawing/2014/main" id="{C5008F4A-310A-6438-7A36-CF948C876B46}"/>
              </a:ext>
            </a:extLst>
          </p:cNvPr>
          <p:cNvSpPr txBox="1"/>
          <p:nvPr/>
        </p:nvSpPr>
        <p:spPr>
          <a:xfrm>
            <a:off x="5278798" y="3998543"/>
            <a:ext cx="3082094" cy="400110"/>
          </a:xfrm>
          <a:prstGeom prst="rect">
            <a:avLst/>
          </a:prstGeom>
          <a:noFill/>
          <a:ln>
            <a:solidFill>
              <a:schemeClr val="accent4">
                <a:lumMod val="60000"/>
                <a:lumOff val="40000"/>
              </a:schemeClr>
            </a:solidFill>
          </a:ln>
        </p:spPr>
        <p:txBody>
          <a:bodyPr wrap="square" rtlCol="0">
            <a:spAutoFit/>
          </a:bodyPr>
          <a:lstStyle/>
          <a:p>
            <a:pPr algn="ctr"/>
            <a:r>
              <a:rPr lang="en-US" sz="2000" dirty="0">
                <a:latin typeface="Avenir Next LT Pro Light" panose="020B0304020202020204" pitchFamily="34" charset="0"/>
              </a:rPr>
              <a:t>Pure in Heart</a:t>
            </a:r>
          </a:p>
        </p:txBody>
      </p:sp>
      <p:sp>
        <p:nvSpPr>
          <p:cNvPr id="15" name="TextBox 14">
            <a:extLst>
              <a:ext uri="{FF2B5EF4-FFF2-40B4-BE49-F238E27FC236}">
                <a16:creationId xmlns:a16="http://schemas.microsoft.com/office/drawing/2014/main" id="{7CF9E9DB-223C-FC7D-D1EE-A7D5FF79B0CA}"/>
              </a:ext>
            </a:extLst>
          </p:cNvPr>
          <p:cNvSpPr txBox="1"/>
          <p:nvPr/>
        </p:nvSpPr>
        <p:spPr>
          <a:xfrm>
            <a:off x="5278798" y="4431821"/>
            <a:ext cx="3082094" cy="400110"/>
          </a:xfrm>
          <a:prstGeom prst="rect">
            <a:avLst/>
          </a:prstGeom>
          <a:noFill/>
          <a:ln>
            <a:solidFill>
              <a:schemeClr val="accent4">
                <a:lumMod val="60000"/>
                <a:lumOff val="40000"/>
              </a:schemeClr>
            </a:solidFill>
          </a:ln>
        </p:spPr>
        <p:txBody>
          <a:bodyPr wrap="square" rtlCol="0">
            <a:spAutoFit/>
          </a:bodyPr>
          <a:lstStyle/>
          <a:p>
            <a:pPr algn="ctr"/>
            <a:r>
              <a:rPr lang="en-US" sz="2000" dirty="0">
                <a:latin typeface="Avenir Next LT Pro Light" panose="020B0304020202020204" pitchFamily="34" charset="0"/>
              </a:rPr>
              <a:t>Peacemaker</a:t>
            </a:r>
          </a:p>
        </p:txBody>
      </p:sp>
      <p:sp>
        <p:nvSpPr>
          <p:cNvPr id="16" name="TextBox 15">
            <a:extLst>
              <a:ext uri="{FF2B5EF4-FFF2-40B4-BE49-F238E27FC236}">
                <a16:creationId xmlns:a16="http://schemas.microsoft.com/office/drawing/2014/main" id="{75BA949A-1918-525A-0C48-7DBB4AF07828}"/>
              </a:ext>
            </a:extLst>
          </p:cNvPr>
          <p:cNvSpPr txBox="1"/>
          <p:nvPr/>
        </p:nvSpPr>
        <p:spPr>
          <a:xfrm>
            <a:off x="5278798" y="4865099"/>
            <a:ext cx="3082094" cy="400110"/>
          </a:xfrm>
          <a:prstGeom prst="rect">
            <a:avLst/>
          </a:prstGeom>
          <a:noFill/>
          <a:ln>
            <a:solidFill>
              <a:schemeClr val="accent4">
                <a:lumMod val="60000"/>
                <a:lumOff val="40000"/>
              </a:schemeClr>
            </a:solidFill>
          </a:ln>
        </p:spPr>
        <p:txBody>
          <a:bodyPr wrap="square" rtlCol="0">
            <a:spAutoFit/>
          </a:bodyPr>
          <a:lstStyle/>
          <a:p>
            <a:pPr algn="ctr"/>
            <a:r>
              <a:rPr lang="en-US" sz="2000" dirty="0">
                <a:latin typeface="Avenir Next LT Pro Light" panose="020B0304020202020204" pitchFamily="34" charset="0"/>
              </a:rPr>
              <a:t>Persecuted for </a:t>
            </a:r>
            <a:r>
              <a:rPr lang="en-US" sz="2000" dirty="0" err="1">
                <a:latin typeface="Avenir Next LT Pro Light" panose="020B0304020202020204" pitchFamily="34" charset="0"/>
              </a:rPr>
              <a:t>Rtns</a:t>
            </a:r>
            <a:r>
              <a:rPr lang="en-US" sz="2000" dirty="0">
                <a:latin typeface="Avenir Next LT Pro Light" panose="020B0304020202020204" pitchFamily="34" charset="0"/>
              </a:rPr>
              <a:t>.</a:t>
            </a:r>
          </a:p>
        </p:txBody>
      </p:sp>
      <p:sp>
        <p:nvSpPr>
          <p:cNvPr id="18" name="TextBox 17">
            <a:extLst>
              <a:ext uri="{FF2B5EF4-FFF2-40B4-BE49-F238E27FC236}">
                <a16:creationId xmlns:a16="http://schemas.microsoft.com/office/drawing/2014/main" id="{A47608FB-E4B2-00FF-2795-1562AE71C0EF}"/>
              </a:ext>
            </a:extLst>
          </p:cNvPr>
          <p:cNvSpPr txBox="1"/>
          <p:nvPr/>
        </p:nvSpPr>
        <p:spPr>
          <a:xfrm>
            <a:off x="627460" y="1831799"/>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The Kingdom of Heaven</a:t>
            </a:r>
          </a:p>
        </p:txBody>
      </p:sp>
      <p:sp>
        <p:nvSpPr>
          <p:cNvPr id="19" name="TextBox 18">
            <a:extLst>
              <a:ext uri="{FF2B5EF4-FFF2-40B4-BE49-F238E27FC236}">
                <a16:creationId xmlns:a16="http://schemas.microsoft.com/office/drawing/2014/main" id="{374EAC01-621A-8AD4-E39F-30DD5725090B}"/>
              </a:ext>
            </a:extLst>
          </p:cNvPr>
          <p:cNvSpPr txBox="1"/>
          <p:nvPr/>
        </p:nvSpPr>
        <p:spPr>
          <a:xfrm>
            <a:off x="627460" y="2266130"/>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Comfort</a:t>
            </a:r>
          </a:p>
        </p:txBody>
      </p:sp>
      <p:sp>
        <p:nvSpPr>
          <p:cNvPr id="20" name="TextBox 19">
            <a:extLst>
              <a:ext uri="{FF2B5EF4-FFF2-40B4-BE49-F238E27FC236}">
                <a16:creationId xmlns:a16="http://schemas.microsoft.com/office/drawing/2014/main" id="{099CE55E-EF7C-47D7-D730-EE60181BF998}"/>
              </a:ext>
            </a:extLst>
          </p:cNvPr>
          <p:cNvSpPr txBox="1"/>
          <p:nvPr/>
        </p:nvSpPr>
        <p:spPr>
          <a:xfrm>
            <a:off x="627460" y="2699992"/>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Inherit the Earth</a:t>
            </a:r>
          </a:p>
        </p:txBody>
      </p:sp>
      <p:sp>
        <p:nvSpPr>
          <p:cNvPr id="21" name="TextBox 20">
            <a:extLst>
              <a:ext uri="{FF2B5EF4-FFF2-40B4-BE49-F238E27FC236}">
                <a16:creationId xmlns:a16="http://schemas.microsoft.com/office/drawing/2014/main" id="{ED8D3E63-6400-4F76-E878-00B52815812B}"/>
              </a:ext>
            </a:extLst>
          </p:cNvPr>
          <p:cNvSpPr txBox="1"/>
          <p:nvPr/>
        </p:nvSpPr>
        <p:spPr>
          <a:xfrm>
            <a:off x="627460" y="3133854"/>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Satisfaction</a:t>
            </a:r>
          </a:p>
        </p:txBody>
      </p:sp>
      <p:sp>
        <p:nvSpPr>
          <p:cNvPr id="22" name="TextBox 21">
            <a:extLst>
              <a:ext uri="{FF2B5EF4-FFF2-40B4-BE49-F238E27FC236}">
                <a16:creationId xmlns:a16="http://schemas.microsoft.com/office/drawing/2014/main" id="{40B79149-1D16-B6C2-05BC-522588799FE1}"/>
              </a:ext>
            </a:extLst>
          </p:cNvPr>
          <p:cNvSpPr txBox="1"/>
          <p:nvPr/>
        </p:nvSpPr>
        <p:spPr>
          <a:xfrm>
            <a:off x="627460" y="3564214"/>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Mercy</a:t>
            </a:r>
          </a:p>
        </p:txBody>
      </p:sp>
      <p:sp>
        <p:nvSpPr>
          <p:cNvPr id="23" name="TextBox 22">
            <a:extLst>
              <a:ext uri="{FF2B5EF4-FFF2-40B4-BE49-F238E27FC236}">
                <a16:creationId xmlns:a16="http://schemas.microsoft.com/office/drawing/2014/main" id="{8FA7BA59-2E4D-B702-827D-B49680E972BB}"/>
              </a:ext>
            </a:extLst>
          </p:cNvPr>
          <p:cNvSpPr txBox="1"/>
          <p:nvPr/>
        </p:nvSpPr>
        <p:spPr>
          <a:xfrm>
            <a:off x="627460" y="3994574"/>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See God</a:t>
            </a:r>
          </a:p>
        </p:txBody>
      </p:sp>
      <p:sp>
        <p:nvSpPr>
          <p:cNvPr id="24" name="TextBox 23">
            <a:extLst>
              <a:ext uri="{FF2B5EF4-FFF2-40B4-BE49-F238E27FC236}">
                <a16:creationId xmlns:a16="http://schemas.microsoft.com/office/drawing/2014/main" id="{598E9E84-6CC5-A03C-2CF4-6FE08596C05C}"/>
              </a:ext>
            </a:extLst>
          </p:cNvPr>
          <p:cNvSpPr txBox="1"/>
          <p:nvPr/>
        </p:nvSpPr>
        <p:spPr>
          <a:xfrm>
            <a:off x="627460" y="4431821"/>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Called Sons of God</a:t>
            </a:r>
          </a:p>
        </p:txBody>
      </p:sp>
      <p:sp>
        <p:nvSpPr>
          <p:cNvPr id="25" name="TextBox 24">
            <a:extLst>
              <a:ext uri="{FF2B5EF4-FFF2-40B4-BE49-F238E27FC236}">
                <a16:creationId xmlns:a16="http://schemas.microsoft.com/office/drawing/2014/main" id="{90087DAA-E12F-51B2-3446-83B5C96CADAD}"/>
              </a:ext>
            </a:extLst>
          </p:cNvPr>
          <p:cNvSpPr txBox="1"/>
          <p:nvPr/>
        </p:nvSpPr>
        <p:spPr>
          <a:xfrm>
            <a:off x="627460" y="4865099"/>
            <a:ext cx="3387440" cy="400110"/>
          </a:xfrm>
          <a:prstGeom prst="rect">
            <a:avLst/>
          </a:prstGeom>
          <a:noFill/>
          <a:ln>
            <a:solidFill>
              <a:schemeClr val="accent6">
                <a:lumMod val="60000"/>
                <a:lumOff val="40000"/>
              </a:schemeClr>
            </a:solidFill>
          </a:ln>
        </p:spPr>
        <p:txBody>
          <a:bodyPr wrap="square" rtlCol="0">
            <a:spAutoFit/>
          </a:bodyPr>
          <a:lstStyle/>
          <a:p>
            <a:pPr algn="ctr"/>
            <a:r>
              <a:rPr lang="en-US" sz="2000" dirty="0">
                <a:latin typeface="Avenir Next LT Pro Light" panose="020B0304020202020204" pitchFamily="34" charset="0"/>
              </a:rPr>
              <a:t>The Kingdom of Heaven</a:t>
            </a:r>
          </a:p>
        </p:txBody>
      </p:sp>
    </p:spTree>
    <p:extLst>
      <p:ext uri="{BB962C8B-B14F-4D97-AF65-F5344CB8AC3E}">
        <p14:creationId xmlns:p14="http://schemas.microsoft.com/office/powerpoint/2010/main" val="28400382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ssolve">
                                      <p:cBhvr>
                                        <p:cTn id="12" dur="500"/>
                                        <p:tgtEl>
                                          <p:spTgt spid="18"/>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dissolve">
                                      <p:cBhvr>
                                        <p:cTn id="15" dur="500"/>
                                        <p:tgtEl>
                                          <p:spTgt spid="1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dissolve">
                                      <p:cBhvr>
                                        <p:cTn id="18" dur="500"/>
                                        <p:tgtEl>
                                          <p:spTgt spid="20"/>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dissolve">
                                      <p:cBhvr>
                                        <p:cTn id="21" dur="500"/>
                                        <p:tgtEl>
                                          <p:spTgt spid="21"/>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dissolve">
                                      <p:cBhvr>
                                        <p:cTn id="24" dur="500"/>
                                        <p:tgtEl>
                                          <p:spTgt spid="22"/>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dissolve">
                                      <p:cBhvr>
                                        <p:cTn id="27" dur="500"/>
                                        <p:tgtEl>
                                          <p:spTgt spid="23"/>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dissolve">
                                      <p:cBhvr>
                                        <p:cTn id="30" dur="500"/>
                                        <p:tgtEl>
                                          <p:spTgt spid="24"/>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dissolve">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randombar(horizontal)">
                                      <p:cBhvr>
                                        <p:cTn id="38" dur="500"/>
                                        <p:tgtEl>
                                          <p:spTgt spid="7">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dissolve">
                                      <p:cBhvr>
                                        <p:cTn id="43" dur="500"/>
                                        <p:tgtEl>
                                          <p:spTgt spid="9"/>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dissolve">
                                      <p:cBhvr>
                                        <p:cTn id="46" dur="500"/>
                                        <p:tgtEl>
                                          <p:spTgt spid="10"/>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dissolve">
                                      <p:cBhvr>
                                        <p:cTn id="49" dur="500"/>
                                        <p:tgtEl>
                                          <p:spTgt spid="11"/>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dissolve">
                                      <p:cBhvr>
                                        <p:cTn id="52" dur="500"/>
                                        <p:tgtEl>
                                          <p:spTgt spid="12"/>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dissolve">
                                      <p:cBhvr>
                                        <p:cTn id="55" dur="500"/>
                                        <p:tgtEl>
                                          <p:spTgt spid="13"/>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dissolve">
                                      <p:cBhvr>
                                        <p:cTn id="58" dur="500"/>
                                        <p:tgtEl>
                                          <p:spTgt spid="14"/>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dissolve">
                                      <p:cBhvr>
                                        <p:cTn id="61" dur="500"/>
                                        <p:tgtEl>
                                          <p:spTgt spid="15"/>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dissolv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9AB420C-09FF-C4AF-60E2-24A3DEA2F3E4}"/>
              </a:ext>
            </a:extLst>
          </p:cNvPr>
          <p:cNvSpPr>
            <a:spLocks noGrp="1"/>
          </p:cNvSpPr>
          <p:nvPr>
            <p:ph idx="1"/>
          </p:nvPr>
        </p:nvSpPr>
        <p:spPr>
          <a:xfrm>
            <a:off x="532108" y="1225748"/>
            <a:ext cx="8079784" cy="3263504"/>
          </a:xfrm>
        </p:spPr>
        <p:txBody>
          <a:bodyPr/>
          <a:lstStyle/>
          <a:p>
            <a:pPr marL="0" indent="0">
              <a:buNone/>
            </a:pPr>
            <a:r>
              <a:rPr lang="en-US" b="1" u="sng" dirty="0">
                <a:solidFill>
                  <a:schemeClr val="accent4">
                    <a:lumMod val="60000"/>
                    <a:lumOff val="40000"/>
                  </a:schemeClr>
                </a:solidFill>
                <a:latin typeface="Avenir Next LT Pro Demi" panose="020B0704020202020204" pitchFamily="34" charset="0"/>
              </a:rPr>
              <a:t>Model #1: Call to Kingdom Character</a:t>
            </a:r>
          </a:p>
          <a:p>
            <a:pPr marL="0" indent="0">
              <a:buNone/>
            </a:pPr>
            <a:r>
              <a:rPr lang="en-US" dirty="0">
                <a:latin typeface="Avenir Next LT Pro" panose="020B0504020202020204" pitchFamily="34" charset="0"/>
              </a:rPr>
              <a:t>Your life will be good (“blessed”) if you adopt the right character to then receive good things from God</a:t>
            </a:r>
            <a:r>
              <a:rPr lang="en-US" dirty="0">
                <a:latin typeface="Avenir Book" panose="02000503020000020003" pitchFamily="2" charset="0"/>
              </a:rPr>
              <a:t>.</a:t>
            </a:r>
          </a:p>
          <a:p>
            <a:pPr marL="0" indent="0">
              <a:buNone/>
            </a:pPr>
            <a:endParaRPr lang="en-US" dirty="0">
              <a:latin typeface="Avenir Book" panose="02000503020000020003" pitchFamily="2" charset="0"/>
            </a:endParaRPr>
          </a:p>
          <a:p>
            <a:pPr marL="0" indent="0">
              <a:buNone/>
            </a:pPr>
            <a:r>
              <a:rPr lang="en-US" sz="2600" b="1" u="sng" dirty="0">
                <a:solidFill>
                  <a:schemeClr val="accent6">
                    <a:lumMod val="60000"/>
                    <a:lumOff val="40000"/>
                  </a:schemeClr>
                </a:solidFill>
                <a:latin typeface="Avenir Next LT Pro Demi" panose="020B0704020202020204" pitchFamily="34" charset="0"/>
              </a:rPr>
              <a:t>Model #2: Consolation for Kingdom Conditions</a:t>
            </a:r>
          </a:p>
          <a:p>
            <a:pPr marL="0" indent="0">
              <a:buNone/>
            </a:pPr>
            <a:r>
              <a:rPr lang="en-US" sz="2600" dirty="0">
                <a:latin typeface="Avenir Next LT Pro" panose="020B0504020202020204" pitchFamily="34" charset="0"/>
              </a:rPr>
              <a:t>Your life is good (”blessed”) because of what you have from God despite the poor conditions of your life.</a:t>
            </a:r>
          </a:p>
          <a:p>
            <a:pPr marL="0" indent="0">
              <a:buNone/>
            </a:pPr>
            <a:endParaRPr lang="en-US" b="1" u="sng" dirty="0">
              <a:solidFill>
                <a:schemeClr val="accent6">
                  <a:lumMod val="60000"/>
                  <a:lumOff val="40000"/>
                </a:schemeClr>
              </a:solidFill>
              <a:latin typeface="Avenir Heavy" panose="02000503020000020003" pitchFamily="2" charset="0"/>
            </a:endParaRPr>
          </a:p>
        </p:txBody>
      </p:sp>
    </p:spTree>
    <p:extLst>
      <p:ext uri="{BB962C8B-B14F-4D97-AF65-F5344CB8AC3E}">
        <p14:creationId xmlns:p14="http://schemas.microsoft.com/office/powerpoint/2010/main" val="119272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dissolve">
                                      <p:cBhvr>
                                        <p:cTn id="7" dur="500"/>
                                        <p:tgtEl>
                                          <p:spTgt spid="8">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
                                            <p:txEl>
                                              <p:pRg st="4" end="4"/>
                                            </p:txEl>
                                          </p:spTgt>
                                        </p:tgtEl>
                                        <p:attrNameLst>
                                          <p:attrName>style.visibility</p:attrName>
                                        </p:attrNameLst>
                                      </p:cBhvr>
                                      <p:to>
                                        <p:strVal val="visible"/>
                                      </p:to>
                                    </p:set>
                                    <p:animEffect transition="in" filter="dissolve">
                                      <p:cBhvr>
                                        <p:cTn id="1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39353A-C4FB-4C60-F36F-F580462CE68F}"/>
              </a:ext>
            </a:extLst>
          </p:cNvPr>
          <p:cNvSpPr>
            <a:spLocks noGrp="1"/>
          </p:cNvSpPr>
          <p:nvPr>
            <p:ph idx="1"/>
          </p:nvPr>
        </p:nvSpPr>
        <p:spPr>
          <a:xfrm>
            <a:off x="506278" y="705080"/>
            <a:ext cx="8131444" cy="4450813"/>
          </a:xfrm>
        </p:spPr>
        <p:txBody>
          <a:bodyPr>
            <a:normAutofit/>
          </a:bodyPr>
          <a:lstStyle/>
          <a:p>
            <a:pPr marL="0" indent="0">
              <a:buNone/>
            </a:pPr>
            <a:r>
              <a:rPr lang="en-US" b="0" i="0" dirty="0">
                <a:effectLst/>
                <a:latin typeface="Avenir Next LT Pro Light" panose="020B0304020202020204" pitchFamily="34" charset="0"/>
              </a:rPr>
              <a:t>From that time Jesus began to preach, saying, “</a:t>
            </a:r>
            <a:r>
              <a:rPr lang="en-US" b="1" i="0" dirty="0">
                <a:solidFill>
                  <a:srgbClr val="FFFF00"/>
                </a:solidFill>
                <a:effectLst/>
                <a:latin typeface="Avenir Next LT Pro Light" panose="020B0304020202020204" pitchFamily="34" charset="0"/>
              </a:rPr>
              <a:t>Repent</a:t>
            </a:r>
            <a:r>
              <a:rPr lang="en-US" b="0" i="0" dirty="0">
                <a:effectLst/>
                <a:latin typeface="Avenir Next LT Pro Light" panose="020B0304020202020204" pitchFamily="34" charset="0"/>
              </a:rPr>
              <a:t>, for the kingdom of heaven is at hand.”</a:t>
            </a:r>
          </a:p>
          <a:p>
            <a:pPr marL="0" indent="0">
              <a:buNone/>
            </a:pPr>
            <a:endParaRPr lang="en-US" b="0" i="0" dirty="0">
              <a:effectLst/>
              <a:latin typeface="Avenir Next LT Pro Light" panose="020B0304020202020204" pitchFamily="34" charset="0"/>
            </a:endParaRPr>
          </a:p>
          <a:p>
            <a:pPr marL="0" indent="0">
              <a:buNone/>
            </a:pPr>
            <a:r>
              <a:rPr lang="en-US" b="0" i="0" dirty="0">
                <a:effectLst/>
                <a:latin typeface="Avenir Next LT Pro Light" panose="020B0304020202020204" pitchFamily="34" charset="0"/>
              </a:rPr>
              <a:t>And he said to them, “</a:t>
            </a:r>
            <a:r>
              <a:rPr lang="en-US" b="1" i="0" dirty="0">
                <a:solidFill>
                  <a:srgbClr val="FFFF00"/>
                </a:solidFill>
                <a:effectLst/>
                <a:latin typeface="Avenir Next LT Pro Light" panose="020B0304020202020204" pitchFamily="34" charset="0"/>
              </a:rPr>
              <a:t>Follow me</a:t>
            </a:r>
            <a:r>
              <a:rPr lang="en-US" b="0" i="0" dirty="0">
                <a:effectLst/>
                <a:latin typeface="Avenir Next LT Pro Light" panose="020B0304020202020204" pitchFamily="34" charset="0"/>
              </a:rPr>
              <a:t>…”</a:t>
            </a:r>
          </a:p>
          <a:p>
            <a:pPr marL="0" indent="0">
              <a:buNone/>
            </a:pPr>
            <a:endParaRPr lang="en-US" b="0" i="0" dirty="0">
              <a:effectLst/>
              <a:latin typeface="Avenir Next LT Pro Light" panose="020B0304020202020204" pitchFamily="34" charset="0"/>
            </a:endParaRPr>
          </a:p>
          <a:p>
            <a:pPr marL="0" indent="0">
              <a:buNone/>
            </a:pPr>
            <a:r>
              <a:rPr lang="en-US" b="0" i="0" dirty="0">
                <a:effectLst/>
                <a:latin typeface="Avenir Next LT Pro Light" panose="020B0304020202020204" pitchFamily="34" charset="0"/>
              </a:rPr>
              <a:t>And he went throughout all Galilee, teaching in their synagogues and proclaiming </a:t>
            </a:r>
            <a:r>
              <a:rPr lang="en-US" b="1" i="0" dirty="0">
                <a:solidFill>
                  <a:srgbClr val="FFFF00"/>
                </a:solidFill>
                <a:effectLst/>
                <a:latin typeface="Avenir Next LT Pro Light" panose="020B0304020202020204" pitchFamily="34" charset="0"/>
              </a:rPr>
              <a:t>the gospel of the kingdom</a:t>
            </a:r>
          </a:p>
          <a:p>
            <a:pPr marL="0" indent="0">
              <a:buNone/>
            </a:pPr>
            <a:endParaRPr lang="en-US" dirty="0">
              <a:latin typeface="Avenir Next LT Pro Light" panose="020B0304020202020204" pitchFamily="34" charset="0"/>
            </a:endParaRPr>
          </a:p>
          <a:p>
            <a:pPr marL="0" indent="0">
              <a:buNone/>
            </a:pPr>
            <a:r>
              <a:rPr lang="en-US" b="0" i="0" dirty="0">
                <a:effectLst/>
                <a:latin typeface="Avenir Next LT Pro Light" panose="020B0304020202020204" pitchFamily="34" charset="0"/>
              </a:rPr>
              <a:t>Seeing the crowds, he went up on the mountain, and when he sat down, </a:t>
            </a:r>
            <a:r>
              <a:rPr lang="en-US" b="1" i="0" dirty="0">
                <a:solidFill>
                  <a:srgbClr val="FFFF00"/>
                </a:solidFill>
                <a:effectLst/>
                <a:latin typeface="Avenir Next LT Pro Light" panose="020B0304020202020204" pitchFamily="34" charset="0"/>
              </a:rPr>
              <a:t>his disciples </a:t>
            </a:r>
            <a:r>
              <a:rPr lang="en-US" b="0" i="0" dirty="0">
                <a:effectLst/>
                <a:latin typeface="Avenir Next LT Pro Light" panose="020B0304020202020204" pitchFamily="34" charset="0"/>
              </a:rPr>
              <a:t>came to him.</a:t>
            </a:r>
            <a:r>
              <a:rPr lang="en-US" b="1" i="0" baseline="30000" dirty="0">
                <a:effectLst/>
                <a:latin typeface="Avenir Next LT Pro Light" panose="020B0304020202020204" pitchFamily="34" charset="0"/>
              </a:rPr>
              <a:t>2 </a:t>
            </a:r>
            <a:r>
              <a:rPr lang="en-US" b="0" i="0" dirty="0">
                <a:effectLst/>
                <a:latin typeface="Avenir Next LT Pro Light" panose="020B0304020202020204" pitchFamily="34" charset="0"/>
              </a:rPr>
              <a:t>And he opened his mouth and taught them, saying: </a:t>
            </a:r>
            <a:r>
              <a:rPr lang="en-US" b="1" i="0" baseline="30000" dirty="0">
                <a:effectLst/>
                <a:latin typeface="Avenir Next LT Pro Light" panose="020B0304020202020204" pitchFamily="34" charset="0"/>
              </a:rPr>
              <a:t>3 </a:t>
            </a:r>
            <a:r>
              <a:rPr lang="en-US" b="0" i="0" dirty="0">
                <a:effectLst/>
                <a:latin typeface="Avenir Next LT Pro Light" panose="020B0304020202020204" pitchFamily="34" charset="0"/>
              </a:rPr>
              <a:t>“</a:t>
            </a:r>
            <a:r>
              <a:rPr lang="en-US" b="1" i="0" dirty="0">
                <a:solidFill>
                  <a:srgbClr val="FFFF00"/>
                </a:solidFill>
                <a:effectLst/>
                <a:latin typeface="Avenir Next LT Pro Light" panose="020B0304020202020204" pitchFamily="34" charset="0"/>
              </a:rPr>
              <a:t>Blessed are</a:t>
            </a:r>
            <a:r>
              <a:rPr lang="en-US" b="0" i="0" dirty="0">
                <a:effectLst/>
                <a:latin typeface="Avenir Next LT Pro Light" panose="020B0304020202020204" pitchFamily="34" charset="0"/>
              </a:rPr>
              <a:t>…”</a:t>
            </a:r>
          </a:p>
          <a:p>
            <a:pPr marL="0" indent="0" algn="r">
              <a:buNone/>
            </a:pPr>
            <a:r>
              <a:rPr lang="en-US" dirty="0">
                <a:latin typeface="Avenir Next LT Pro Light" panose="020B0304020202020204" pitchFamily="34" charset="0"/>
              </a:rPr>
              <a:t>Matthew 4:17, 19, 23, 5:1-3a</a:t>
            </a:r>
          </a:p>
          <a:p>
            <a:pPr marL="0" indent="0">
              <a:buNone/>
            </a:pPr>
            <a:endParaRPr lang="en-US" dirty="0">
              <a:latin typeface="Avenir Next LT Pro Light" panose="020B0304020202020204" pitchFamily="34" charset="0"/>
            </a:endParaRPr>
          </a:p>
        </p:txBody>
      </p:sp>
    </p:spTree>
    <p:extLst>
      <p:ext uri="{BB962C8B-B14F-4D97-AF65-F5344CB8AC3E}">
        <p14:creationId xmlns:p14="http://schemas.microsoft.com/office/powerpoint/2010/main" val="3451368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dissolv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dissolv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472</TotalTime>
  <Words>1007</Words>
  <Application>Microsoft Office PowerPoint</Application>
  <PresentationFormat>On-screen Show (16:10)</PresentationFormat>
  <Paragraphs>99</Paragraphs>
  <Slides>10</Slides>
  <Notes>6</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Avenir Next LT Pro</vt:lpstr>
      <vt:lpstr>Aptos Display</vt:lpstr>
      <vt:lpstr>Avenir Next LT Pro Light</vt:lpstr>
      <vt:lpstr>Arial</vt:lpstr>
      <vt:lpstr>Aptos</vt:lpstr>
      <vt:lpstr>Avenir Book</vt:lpstr>
      <vt:lpstr>Open Sans</vt:lpstr>
      <vt:lpstr>Avenir Heavy</vt:lpstr>
      <vt:lpstr>Avenir Next LT Pro Demi</vt:lpstr>
      <vt:lpstr>Office Theme</vt:lpstr>
      <vt:lpstr>What it Means to Be ”Blessed”</vt:lpstr>
      <vt:lpstr>PowerPoint Presentation</vt:lpstr>
      <vt:lpstr>PowerPoint Presentation</vt:lpstr>
      <vt:lpstr>PowerPoint Presentation</vt:lpstr>
      <vt:lpstr>Model #1: Call to Kingdom Character</vt:lpstr>
      <vt:lpstr>PowerPoint Presentation</vt:lpstr>
      <vt:lpstr>Model #2: Consolation for Kingdom Conditions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“Blessed” People</dc:title>
  <dc:creator>Ben Hall</dc:creator>
  <cp:lastModifiedBy>David Williams</cp:lastModifiedBy>
  <cp:revision>3</cp:revision>
  <dcterms:created xsi:type="dcterms:W3CDTF">2024-04-05T11:26:25Z</dcterms:created>
  <dcterms:modified xsi:type="dcterms:W3CDTF">2024-04-28T03:29:40Z</dcterms:modified>
</cp:coreProperties>
</file>