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36" r:id="rId2"/>
    <p:sldId id="294" r:id="rId3"/>
    <p:sldId id="315" r:id="rId4"/>
    <p:sldId id="337" r:id="rId5"/>
    <p:sldId id="331" r:id="rId6"/>
    <p:sldId id="312" r:id="rId7"/>
    <p:sldId id="338" r:id="rId8"/>
    <p:sldId id="327" r:id="rId9"/>
    <p:sldId id="325" r:id="rId10"/>
    <p:sldId id="326" r:id="rId11"/>
    <p:sldId id="322" r:id="rId12"/>
    <p:sldId id="324" r:id="rId13"/>
    <p:sldId id="323" r:id="rId14"/>
    <p:sldId id="328" r:id="rId15"/>
    <p:sldId id="335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F6C"/>
    <a:srgbClr val="DB8E67"/>
    <a:srgbClr val="E4BA5B"/>
    <a:srgbClr val="1B4D60"/>
    <a:srgbClr val="C55E30"/>
    <a:srgbClr val="C08A5B"/>
    <a:srgbClr val="402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9"/>
    <p:restoredTop sz="63799"/>
  </p:normalViewPr>
  <p:slideViewPr>
    <p:cSldViewPr snapToGrid="0">
      <p:cViewPr varScale="1">
        <p:scale>
          <a:sx n="86" d="100"/>
          <a:sy n="86" d="100"/>
        </p:scale>
        <p:origin x="8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068A-DF5B-1A48-AAB8-9B71A95168F9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7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7565" y="3544888"/>
            <a:ext cx="6162261" cy="5369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99922" y="510278"/>
            <a:ext cx="83992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524B-4A38-1248-AEA4-B0B78C94B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0" i="0" dirty="0">
              <a:solidFill>
                <a:srgbClr val="0A0A0A"/>
              </a:solidFill>
              <a:effectLst/>
              <a:highlight>
                <a:srgbClr val="FCFDFD"/>
              </a:highlight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0" i="0" dirty="0">
              <a:solidFill>
                <a:schemeClr val="tx1"/>
              </a:solidFill>
              <a:effectLst/>
              <a:highlight>
                <a:srgbClr val="FFFFFF"/>
              </a:highlight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A2E1305-C1D7-5A96-9DED-2BBF3A74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6434FB1-E5EB-CCBA-89E6-707456D8F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7E31F4C-CC68-1D37-C079-046F0627E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231F2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638789-3599-9FD8-3CC8-01706549F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BB00163-8B73-8C3D-5187-BF0C262B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5AB3CA75-CE9A-AD13-4A0C-635C40A55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F70AD95-2E2F-C5CF-2DDB-C2E0947E1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667E3E-5659-182A-3591-F14708117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BB00163-8B73-8C3D-5187-BF0C262B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5AB3CA75-CE9A-AD13-4A0C-635C40A55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F70AD95-2E2F-C5CF-2DDB-C2E0947E1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667E3E-5659-182A-3591-F14708117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3B09524B-4A38-1248-AEA4-B0B78C94BF06}" type="slidenum">
              <a:rPr lang="en-US" smtClean="0">
                <a:solidFill>
                  <a:prstClr val="black"/>
                </a:solidFill>
              </a:rPr>
              <a:pPr algn="l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B09524B-4A38-1248-AEA4-B0B78C94B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F12-65FB-4147-B5C2-25842B05EB6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="" xmlns:a16="http://schemas.microsoft.com/office/drawing/2014/main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="" xmlns:a16="http://schemas.microsoft.com/office/drawing/2014/main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073E0-B33A-412B-2DB1-DDADE6B92706}"/>
              </a:ext>
            </a:extLst>
          </p:cNvPr>
          <p:cNvSpPr txBox="1"/>
          <p:nvPr/>
        </p:nvSpPr>
        <p:spPr>
          <a:xfrm>
            <a:off x="700568" y="1083615"/>
            <a:ext cx="77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Nuestro Padre Celestial</a:t>
            </a:r>
            <a:br>
              <a:rPr lang="en-US" sz="3600" i="1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cumple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sus propósitos amorosos</a:t>
            </a:r>
          </a:p>
          <a:p>
            <a:pPr algn="ctr" rtl="0"/>
            <a:r>
              <a:rPr lang="en-US" sz="3600" i="1" dirty="0" err="1" smtClean="0">
                <a:solidFill>
                  <a:schemeClr val="bg1"/>
                </a:solidFill>
                <a:latin typeface="+mj-lt"/>
              </a:rPr>
              <a:t>aun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+mj-lt"/>
              </a:rPr>
              <a:t>cuando </a:t>
            </a:r>
            <a:r>
              <a:rPr lang="en-US" sz="3600" i="1" dirty="0" err="1">
                <a:solidFill>
                  <a:schemeClr val="bg1"/>
                </a:solidFill>
                <a:latin typeface="+mj-lt"/>
              </a:rPr>
              <a:t>otros</a:t>
            </a:r>
            <a:r>
              <a:rPr lang="en-US" sz="3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i="1" dirty="0" err="1" smtClean="0">
                <a:solidFill>
                  <a:schemeClr val="bg1"/>
                </a:solidFill>
                <a:latin typeface="+mj-lt"/>
              </a:rPr>
              <a:t>quieren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+mj-lt"/>
              </a:rPr>
              <a:t>hacernos daño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A22192D-70BD-797B-3568-71CBE767967E}"/>
              </a:ext>
            </a:extLst>
          </p:cNvPr>
          <p:cNvGrpSpPr/>
          <p:nvPr/>
        </p:nvGrpSpPr>
        <p:grpSpPr>
          <a:xfrm>
            <a:off x="579549" y="3966693"/>
            <a:ext cx="7972023" cy="1235010"/>
            <a:chOff x="579549" y="3966693"/>
            <a:chExt cx="7972023" cy="123501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16149FE-5A2C-6C28-D83D-9DD4C8ED7C65}"/>
                </a:ext>
              </a:extLst>
            </p:cNvPr>
            <p:cNvSpPr/>
            <p:nvPr/>
          </p:nvSpPr>
          <p:spPr>
            <a:xfrm>
              <a:off x="579549" y="3966693"/>
              <a:ext cx="7972023" cy="123501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29CFC67-BE1E-D439-2A3F-0D3532041CDF}"/>
                </a:ext>
              </a:extLst>
            </p:cNvPr>
            <p:cNvSpPr txBox="1"/>
            <p:nvPr/>
          </p:nvSpPr>
          <p:spPr>
            <a:xfrm>
              <a:off x="873914" y="4060978"/>
              <a:ext cx="73961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i="1" dirty="0">
                  <a:solidFill>
                    <a:schemeClr val="bg1"/>
                  </a:solidFill>
                  <a:effectLst/>
                  <a:latin typeface="+mj-lt"/>
                </a:rPr>
                <a:t>La vida de José: Génesis 50:20</a:t>
              </a:r>
            </a:p>
            <a:p>
              <a:pPr algn="ctr" rtl="0"/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La </a:t>
              </a:r>
              <a:r>
                <a:rPr lang="en-US" sz="2800" i="1" dirty="0" err="1" smtClean="0">
                  <a:solidFill>
                    <a:schemeClr val="bg1"/>
                  </a:solidFill>
                  <a:latin typeface="+mj-lt"/>
                </a:rPr>
                <a:t>vida</a:t>
              </a:r>
              <a:r>
                <a:rPr lang="en-US" sz="2800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de Jesús: Mateo 14:13-21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PARTICIPANDO DE SU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SANTIDAD</a:t>
            </a:r>
          </a:p>
        </p:txBody>
      </p:sp>
    </p:spTree>
    <p:extLst>
      <p:ext uri="{BB962C8B-B14F-4D97-AF65-F5344CB8AC3E}">
        <p14:creationId xmlns:p14="http://schemas.microsoft.com/office/powerpoint/2010/main" val="33502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073E0-B33A-412B-2DB1-DDADE6B92706}"/>
              </a:ext>
            </a:extLst>
          </p:cNvPr>
          <p:cNvSpPr txBox="1"/>
          <p:nvPr/>
        </p:nvSpPr>
        <p:spPr>
          <a:xfrm>
            <a:off x="700568" y="1083615"/>
            <a:ext cx="7742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Nuestro Padre Celestial</a:t>
            </a:r>
            <a:br>
              <a:rPr lang="en-US" sz="3600" i="1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nos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ayuda a 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+mj-lt"/>
              </a:rPr>
              <a:t>alcanzar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3600" i="1" dirty="0" smtClean="0">
              <a:solidFill>
                <a:schemeClr val="bg1"/>
              </a:solidFill>
              <a:effectLst/>
              <a:latin typeface="+mj-lt"/>
            </a:endParaRPr>
          </a:p>
          <a:p>
            <a:pPr algn="ctr" rtl="0"/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nuevas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alturas de fe en tiempos difíciles.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A22192D-70BD-797B-3568-71CBE767967E}"/>
              </a:ext>
            </a:extLst>
          </p:cNvPr>
          <p:cNvGrpSpPr/>
          <p:nvPr/>
        </p:nvGrpSpPr>
        <p:grpSpPr>
          <a:xfrm>
            <a:off x="579549" y="3966693"/>
            <a:ext cx="7972023" cy="1235010"/>
            <a:chOff x="579549" y="3966693"/>
            <a:chExt cx="7972023" cy="123501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16149FE-5A2C-6C28-D83D-9DD4C8ED7C65}"/>
                </a:ext>
              </a:extLst>
            </p:cNvPr>
            <p:cNvSpPr/>
            <p:nvPr/>
          </p:nvSpPr>
          <p:spPr>
            <a:xfrm>
              <a:off x="579549" y="3966693"/>
              <a:ext cx="7972023" cy="123501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29CFC67-BE1E-D439-2A3F-0D3532041CDF}"/>
                </a:ext>
              </a:extLst>
            </p:cNvPr>
            <p:cNvSpPr txBox="1"/>
            <p:nvPr/>
          </p:nvSpPr>
          <p:spPr>
            <a:xfrm>
              <a:off x="873914" y="4060978"/>
              <a:ext cx="73961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i="1" dirty="0">
                  <a:solidFill>
                    <a:schemeClr val="bg1"/>
                  </a:solidFill>
                  <a:effectLst/>
                  <a:latin typeface="+mj-lt"/>
                </a:rPr>
                <a:t>La </a:t>
              </a:r>
              <a:r>
                <a:rPr lang="en-US" sz="2800" i="1" dirty="0" err="1" smtClean="0">
                  <a:solidFill>
                    <a:schemeClr val="bg1"/>
                  </a:solidFill>
                  <a:effectLst/>
                  <a:latin typeface="+mj-lt"/>
                </a:rPr>
                <a:t>nube</a:t>
              </a:r>
              <a:r>
                <a:rPr lang="en-US" sz="2800" i="1" dirty="0" smtClean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effectLst/>
                  <a:latin typeface="+mj-lt"/>
                </a:rPr>
                <a:t>de </a:t>
              </a:r>
              <a:r>
                <a:rPr lang="en-US" sz="2800" i="1" dirty="0" err="1" smtClean="0">
                  <a:solidFill>
                    <a:schemeClr val="bg1"/>
                  </a:solidFill>
                  <a:effectLst/>
                  <a:latin typeface="+mj-lt"/>
                </a:rPr>
                <a:t>testigos</a:t>
              </a:r>
              <a:r>
                <a:rPr lang="en-US" sz="2800" i="1" dirty="0">
                  <a:solidFill>
                    <a:schemeClr val="bg1"/>
                  </a:solidFill>
                  <a:effectLst/>
                  <a:latin typeface="+mj-lt"/>
                </a:rPr>
                <a:t>: Heb 11:32-40</a:t>
              </a:r>
            </a:p>
            <a:p>
              <a:pPr algn="ctr" rtl="0"/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La </a:t>
              </a:r>
              <a:r>
                <a:rPr lang="en-US" sz="2800" i="1" dirty="0" err="1" smtClean="0">
                  <a:solidFill>
                    <a:schemeClr val="bg1"/>
                  </a:solidFill>
                  <a:latin typeface="+mj-lt"/>
                </a:rPr>
                <a:t>vida</a:t>
              </a:r>
              <a:r>
                <a:rPr lang="en-US" sz="2800" i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de Jesús: Heb 5:8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PARTICIPANDO DE SU SANTIDAD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512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073E0-B33A-412B-2DB1-DDADE6B92706}"/>
              </a:ext>
            </a:extLst>
          </p:cNvPr>
          <p:cNvSpPr txBox="1"/>
          <p:nvPr/>
        </p:nvSpPr>
        <p:spPr>
          <a:xfrm>
            <a:off x="700568" y="1083615"/>
            <a:ext cx="7742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Nuestro Padre 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Celestial </a:t>
            </a: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nos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+mj-lt"/>
              </a:rPr>
              <a:t>ayuda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a 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+mj-lt"/>
              </a:rPr>
              <a:t>alcanzar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nuevas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effectLst/>
                <a:latin typeface="+mj-lt"/>
              </a:rPr>
              <a:t>alturas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de </a:t>
            </a:r>
            <a:r>
              <a:rPr lang="en-US" sz="3600" b="1" i="1" dirty="0" err="1" smtClean="0">
                <a:solidFill>
                  <a:schemeClr val="bg1"/>
                </a:solidFill>
                <a:effectLst/>
                <a:latin typeface="+mj-lt"/>
              </a:rPr>
              <a:t>santidad</a:t>
            </a:r>
            <a:r>
              <a:rPr lang="en-US" sz="3600" b="1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</a:rPr>
              <a:t>siendo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us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hijos.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6149FE-5A2C-6C28-D83D-9DD4C8ED7C65}"/>
              </a:ext>
            </a:extLst>
          </p:cNvPr>
          <p:cNvSpPr/>
          <p:nvPr/>
        </p:nvSpPr>
        <p:spPr>
          <a:xfrm>
            <a:off x="579549" y="2864727"/>
            <a:ext cx="7972023" cy="233697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PARTICIPANDO DE SU SANTIDAD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3D6D536-23E7-2BC6-1B44-5B9BF561780F}"/>
              </a:ext>
            </a:extLst>
          </p:cNvPr>
          <p:cNvGrpSpPr/>
          <p:nvPr/>
        </p:nvGrpSpPr>
        <p:grpSpPr>
          <a:xfrm>
            <a:off x="865894" y="3200172"/>
            <a:ext cx="3574781" cy="444370"/>
            <a:chOff x="1465384" y="3903785"/>
            <a:chExt cx="3574781" cy="44437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29CFC67-BE1E-D439-2A3F-0D3532041CDF}"/>
                </a:ext>
              </a:extLst>
            </p:cNvPr>
            <p:cNvSpPr txBox="1"/>
            <p:nvPr/>
          </p:nvSpPr>
          <p:spPr>
            <a:xfrm>
              <a:off x="1585147" y="3948045"/>
              <a:ext cx="3455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AMAR A NUESTROS ENEMIGOS</a:t>
              </a:r>
            </a:p>
          </p:txBody>
        </p:sp>
        <p:sp>
          <p:nvSpPr>
            <p:cNvPr id="4" name="Right Arrow 3">
              <a:extLst>
                <a:ext uri="{FF2B5EF4-FFF2-40B4-BE49-F238E27FC236}">
                  <a16:creationId xmlns="" xmlns:a16="http://schemas.microsoft.com/office/drawing/2014/main" id="{3FAE58A5-A648-1D27-4B46-92371F2A3BC9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C2E39C9-EFC8-5063-4218-AAC7B7358A36}"/>
              </a:ext>
            </a:extLst>
          </p:cNvPr>
          <p:cNvGrpSpPr/>
          <p:nvPr/>
        </p:nvGrpSpPr>
        <p:grpSpPr>
          <a:xfrm>
            <a:off x="700568" y="4277033"/>
            <a:ext cx="3455018" cy="444370"/>
            <a:chOff x="1323208" y="3903785"/>
            <a:chExt cx="3455018" cy="44437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DCB954E-B44A-B518-D18E-6990E5D1AB57}"/>
                </a:ext>
              </a:extLst>
            </p:cNvPr>
            <p:cNvSpPr txBox="1"/>
            <p:nvPr/>
          </p:nvSpPr>
          <p:spPr>
            <a:xfrm>
              <a:off x="1323208" y="3948045"/>
              <a:ext cx="3455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HUMILDAD VS. CONTROL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="" xmlns:a16="http://schemas.microsoft.com/office/drawing/2014/main" id="{B74769B9-9523-6596-F71A-973E5E539016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B7766BD-B137-34B6-50D8-20FA1C56587E}"/>
              </a:ext>
            </a:extLst>
          </p:cNvPr>
          <p:cNvGrpSpPr/>
          <p:nvPr/>
        </p:nvGrpSpPr>
        <p:grpSpPr>
          <a:xfrm>
            <a:off x="711673" y="3745865"/>
            <a:ext cx="3455018" cy="437107"/>
            <a:chOff x="1334313" y="3903785"/>
            <a:chExt cx="3455018" cy="43710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7D4D5EF-6E70-E385-CA6C-04F165176002}"/>
                </a:ext>
              </a:extLst>
            </p:cNvPr>
            <p:cNvSpPr txBox="1"/>
            <p:nvPr/>
          </p:nvSpPr>
          <p:spPr>
            <a:xfrm>
              <a:off x="1334313" y="3940782"/>
              <a:ext cx="3455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EMPATÍA POR LOS DEMÁS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="" xmlns:a16="http://schemas.microsoft.com/office/drawing/2014/main" id="{F2FC180C-40A4-8F27-BAEA-5B3001AB5987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FE192A8-B953-5672-6DE1-5520D26C1CAE}"/>
              </a:ext>
            </a:extLst>
          </p:cNvPr>
          <p:cNvGrpSpPr/>
          <p:nvPr/>
        </p:nvGrpSpPr>
        <p:grpSpPr>
          <a:xfrm>
            <a:off x="4250302" y="3224670"/>
            <a:ext cx="3871432" cy="444370"/>
            <a:chOff x="1163282" y="3903785"/>
            <a:chExt cx="3871432" cy="44437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60EEA2-C156-6F31-C120-A0FCAB7D9307}"/>
                </a:ext>
              </a:extLst>
            </p:cNvPr>
            <p:cNvSpPr txBox="1"/>
            <p:nvPr/>
          </p:nvSpPr>
          <p:spPr>
            <a:xfrm>
              <a:off x="1163282" y="3948045"/>
              <a:ext cx="3871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PRINCIPALES PRIORIDADES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="" xmlns:a16="http://schemas.microsoft.com/office/drawing/2014/main" id="{3C35AAD6-8212-EBCF-2ECE-0AF373E2BF86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58CCF8D-E862-B83D-36E1-36ADA25D6191}"/>
              </a:ext>
            </a:extLst>
          </p:cNvPr>
          <p:cNvGrpSpPr/>
          <p:nvPr/>
        </p:nvGrpSpPr>
        <p:grpSpPr>
          <a:xfrm>
            <a:off x="4296600" y="4301531"/>
            <a:ext cx="4406438" cy="444370"/>
            <a:chOff x="1232730" y="3903785"/>
            <a:chExt cx="4406438" cy="44437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74CD8BB-A972-A56B-AD42-5E90A9C3A6B0}"/>
                </a:ext>
              </a:extLst>
            </p:cNvPr>
            <p:cNvSpPr txBox="1"/>
            <p:nvPr/>
          </p:nvSpPr>
          <p:spPr>
            <a:xfrm>
              <a:off x="1232730" y="3948045"/>
              <a:ext cx="4406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RESOLUCIÓN Y DETERMINACIÓN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="" xmlns:a16="http://schemas.microsoft.com/office/drawing/2014/main" id="{F2D7281D-6DFA-3D36-BADE-8B9AE9F28217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0C12491-54C0-FC26-4C2C-64FBA103D558}"/>
              </a:ext>
            </a:extLst>
          </p:cNvPr>
          <p:cNvGrpSpPr/>
          <p:nvPr/>
        </p:nvGrpSpPr>
        <p:grpSpPr>
          <a:xfrm>
            <a:off x="4250302" y="3770363"/>
            <a:ext cx="3979572" cy="444370"/>
            <a:chOff x="1186432" y="3903785"/>
            <a:chExt cx="3979572" cy="44437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2AD5BCD-ED36-61CA-6B71-FAE64CBD69E2}"/>
                </a:ext>
              </a:extLst>
            </p:cNvPr>
            <p:cNvSpPr txBox="1"/>
            <p:nvPr/>
          </p:nvSpPr>
          <p:spPr>
            <a:xfrm>
              <a:off x="1186432" y="3948045"/>
              <a:ext cx="3979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effectLst/>
                  <a:latin typeface="+mj-lt"/>
                </a:rPr>
                <a:t>GRATITUD MÁS PROFUNDA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="" xmlns:a16="http://schemas.microsoft.com/office/drawing/2014/main" id="{506E3124-2045-A5AE-B7BE-FB0DC4503993}"/>
                </a:ext>
              </a:extLst>
            </p:cNvPr>
            <p:cNvSpPr/>
            <p:nvPr/>
          </p:nvSpPr>
          <p:spPr>
            <a:xfrm rot="18483751">
              <a:off x="1348154" y="4021015"/>
              <a:ext cx="429846" cy="195385"/>
            </a:xfrm>
            <a:prstGeom prst="rightArrow">
              <a:avLst>
                <a:gd name="adj1" fmla="val 33303"/>
                <a:gd name="adj2" fmla="val 10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35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073E0-B33A-412B-2DB1-DDADE6B92706}"/>
              </a:ext>
            </a:extLst>
          </p:cNvPr>
          <p:cNvSpPr txBox="1"/>
          <p:nvPr/>
        </p:nvSpPr>
        <p:spPr>
          <a:xfrm>
            <a:off x="700568" y="1083615"/>
            <a:ext cx="774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Nuestro Padre Celestial</a:t>
            </a:r>
            <a:br>
              <a:rPr lang="en-US" sz="3600" i="1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quiere que </a:t>
            </a:r>
            <a:r>
              <a:rPr lang="en-US" sz="3600" i="1" u="sng" dirty="0" err="1" smtClean="0">
                <a:solidFill>
                  <a:schemeClr val="bg1"/>
                </a:solidFill>
                <a:effectLst/>
                <a:latin typeface="+mj-lt"/>
              </a:rPr>
              <a:t>respondamos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con </a:t>
            </a: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devoción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PARTICIPANDO DE SU SANTIDAD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7E4C4A1-9B95-D653-BF67-91559C224996}"/>
              </a:ext>
            </a:extLst>
          </p:cNvPr>
          <p:cNvSpPr/>
          <p:nvPr/>
        </p:nvSpPr>
        <p:spPr>
          <a:xfrm>
            <a:off x="628650" y="3778678"/>
            <a:ext cx="2468880" cy="408884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i="1" dirty="0"/>
              <a:t>Fuerza renovada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9ED65A7-FBBB-3FAD-03BD-B9A721E5E81F}"/>
              </a:ext>
            </a:extLst>
          </p:cNvPr>
          <p:cNvSpPr/>
          <p:nvPr/>
        </p:nvSpPr>
        <p:spPr>
          <a:xfrm>
            <a:off x="3337560" y="3769104"/>
            <a:ext cx="2468880" cy="428032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i="1" dirty="0" err="1" smtClean="0"/>
              <a:t>Sendas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derechas</a:t>
            </a:r>
            <a:endParaRPr lang="en-US" sz="2000" i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FC5C6F6-4DD6-87E9-B26A-158A535CF43B}"/>
              </a:ext>
            </a:extLst>
          </p:cNvPr>
          <p:cNvSpPr/>
          <p:nvPr/>
        </p:nvSpPr>
        <p:spPr>
          <a:xfrm>
            <a:off x="6046470" y="3778678"/>
            <a:ext cx="2468880" cy="408884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i="1" dirty="0"/>
              <a:t>Buscar la paz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9DFD1A71-148D-89AC-5BC6-0F6C6011AFFD}"/>
              </a:ext>
            </a:extLst>
          </p:cNvPr>
          <p:cNvSpPr/>
          <p:nvPr/>
        </p:nvSpPr>
        <p:spPr>
          <a:xfrm>
            <a:off x="1987896" y="4426943"/>
            <a:ext cx="2383382" cy="418458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i="1" dirty="0" err="1"/>
              <a:t>Mi</a:t>
            </a:r>
            <a:r>
              <a:rPr lang="en-US" sz="2000" i="1" dirty="0"/>
              <a:t> </a:t>
            </a:r>
            <a:r>
              <a:rPr lang="en-US" sz="2000" i="1" dirty="0" err="1" smtClean="0"/>
              <a:t>santificación</a:t>
            </a:r>
            <a:endParaRPr lang="en-US" sz="2000" i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6CD1E40-7C5F-2091-BE7D-779037176500}"/>
              </a:ext>
            </a:extLst>
          </p:cNvPr>
          <p:cNvSpPr/>
          <p:nvPr/>
        </p:nvSpPr>
        <p:spPr>
          <a:xfrm>
            <a:off x="4653776" y="4417369"/>
            <a:ext cx="2541647" cy="428032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i="1" dirty="0"/>
              <a:t>Centrado en la gracia</a:t>
            </a:r>
          </a:p>
        </p:txBody>
      </p:sp>
    </p:spTree>
    <p:extLst>
      <p:ext uri="{BB962C8B-B14F-4D97-AF65-F5344CB8AC3E}">
        <p14:creationId xmlns:p14="http://schemas.microsoft.com/office/powerpoint/2010/main" val="16826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073E0-B33A-412B-2DB1-DDADE6B92706}"/>
              </a:ext>
            </a:extLst>
          </p:cNvPr>
          <p:cNvSpPr txBox="1"/>
          <p:nvPr/>
        </p:nvSpPr>
        <p:spPr>
          <a:xfrm>
            <a:off x="700568" y="1083615"/>
            <a:ext cx="774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Nuestro Padre Celestial</a:t>
            </a:r>
            <a:br>
              <a:rPr lang="en-US" sz="3600" i="1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3600" i="1" dirty="0" err="1" smtClean="0">
                <a:solidFill>
                  <a:schemeClr val="bg1"/>
                </a:solidFill>
                <a:effectLst/>
                <a:latin typeface="+mj-lt"/>
              </a:rPr>
              <a:t>quiere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3600" i="1" dirty="0">
                <a:solidFill>
                  <a:schemeClr val="bg1"/>
                </a:solidFill>
                <a:effectLst/>
                <a:latin typeface="+mj-lt"/>
              </a:rPr>
              <a:t>que evitemos los fracasos de Esaú.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COMPARTIENDO EN SU SANTIDAD</a:t>
            </a:r>
          </a:p>
        </p:txBody>
      </p:sp>
      <p:pic>
        <p:nvPicPr>
          <p:cNvPr id="4" name="Picture 3" descr="A person sitting on a rock and holding a bowl  Description automatically generated">
            <a:extLst>
              <a:ext uri="{FF2B5EF4-FFF2-40B4-BE49-F238E27FC236}">
                <a16:creationId xmlns="" xmlns:a16="http://schemas.microsoft.com/office/drawing/2014/main" id="{68C5FB67-A932-3B3E-9282-769DA6A0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76" y="2496530"/>
            <a:ext cx="6011765" cy="30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="" xmlns:a16="http://schemas.microsoft.com/office/drawing/2014/main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="" xmlns:a16="http://schemas.microsoft.com/office/drawing/2014/main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 descr="A cross against a cloudy sky  Description automatically generated">
            <a:extLst>
              <a:ext uri="{FF2B5EF4-FFF2-40B4-BE49-F238E27FC236}">
                <a16:creationId xmlns="" xmlns:a16="http://schemas.microsoft.com/office/drawing/2014/main" id="{5DB8C157-42B9-CE29-95B6-8B919FC3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223"/>
          <a:stretch/>
        </p:blipFill>
        <p:spPr>
          <a:xfrm>
            <a:off x="0" y="0"/>
            <a:ext cx="3420533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040B7F-934D-2F25-D4FD-A3EAD5469A94}"/>
              </a:ext>
            </a:extLst>
          </p:cNvPr>
          <p:cNvSpPr txBox="1"/>
          <p:nvPr/>
        </p:nvSpPr>
        <p:spPr>
          <a:xfrm>
            <a:off x="3420534" y="665097"/>
            <a:ext cx="57234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+mj-lt"/>
              </a:rPr>
              <a:t>POR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CAUSA DE JESÚS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LOS CRISTIANOS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AHORA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TENEMOS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UN GOZO CELESTIAL</a:t>
            </a:r>
          </a:p>
          <a:p>
            <a:pPr lvl="0" algn="ctr"/>
            <a:r>
              <a:rPr lang="en-US" sz="4800" dirty="0">
                <a:solidFill>
                  <a:srgbClr val="E09F6C"/>
                </a:solidFill>
              </a:rPr>
              <a:t>TAN SIGNIFICATIVO,</a:t>
            </a:r>
          </a:p>
          <a:p>
            <a:pPr lvl="0" algn="ctr"/>
            <a:r>
              <a:rPr lang="en-US" sz="4800" dirty="0">
                <a:solidFill>
                  <a:srgbClr val="E09F6C"/>
                </a:solidFill>
              </a:rPr>
              <a:t>TAN GRATIFICANTE </a:t>
            </a:r>
            <a:r>
              <a:rPr lang="en-US" sz="6000" dirty="0">
                <a:solidFill>
                  <a:srgbClr val="E09F6C"/>
                </a:solidFill>
              </a:rPr>
              <a:t/>
            </a:r>
            <a:br>
              <a:rPr lang="en-US" sz="6000" dirty="0">
                <a:solidFill>
                  <a:srgbClr val="E09F6C"/>
                </a:solidFill>
              </a:rPr>
            </a:br>
            <a:r>
              <a:rPr lang="en-US" sz="7200" dirty="0">
                <a:solidFill>
                  <a:srgbClr val="E09F6C"/>
                </a:solidFill>
              </a:rPr>
              <a:t>Y TAN CERCA</a:t>
            </a:r>
          </a:p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QUE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NI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SIQUIERA LA PERSECUCIÓN 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NOS PUEDE IMPEDIR DE SEGUIRLO.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1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2C4627-C35D-1E6D-EDD7-020C8146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AD300789-DFB6-487F-9C1A-F25EB045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A brown backpack with straps  Description automatically generated">
            <a:extLst>
              <a:ext uri="{FF2B5EF4-FFF2-40B4-BE49-F238E27FC236}">
                <a16:creationId xmlns="" xmlns:a16="http://schemas.microsoft.com/office/drawing/2014/main" id="{83309546-5258-F50F-0F23-4C2D43203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5" b="94989" l="9944" r="89916">
                        <a14:foregroundMark x1="27031" y1="85308" x2="32353" y2="92938"/>
                        <a14:foregroundMark x1="32353" y1="92938" x2="53641" y2="97153"/>
                        <a14:foregroundMark x1="53641" y1="97153" x2="74790" y2="95103"/>
                        <a14:foregroundMark x1="74790" y1="95103" x2="85014" y2="91913"/>
                        <a14:foregroundMark x1="85014" y1="91913" x2="90056" y2="74829"/>
                        <a14:foregroundMark x1="90056" y1="74829" x2="78711" y2="72437"/>
                        <a14:foregroundMark x1="78711" y1="72437" x2="28011" y2="85991"/>
                        <a14:foregroundMark x1="30112" y1="92825" x2="50700" y2="96925"/>
                        <a14:foregroundMark x1="50700" y1="96925" x2="61485" y2="96925"/>
                        <a14:foregroundMark x1="61485" y1="96925" x2="72129" y2="95900"/>
                        <a14:foregroundMark x1="72129" y1="95900" x2="63025" y2="91572"/>
                        <a14:foregroundMark x1="63025" y1="91572" x2="40896" y2="91116"/>
                        <a14:foregroundMark x1="40896" y1="91116" x2="50140" y2="95672"/>
                        <a14:foregroundMark x1="50140" y1="95672" x2="72689" y2="94419"/>
                        <a14:foregroundMark x1="72689" y1="94419" x2="50980" y2="95103"/>
                        <a14:foregroundMark x1="50980" y1="95103" x2="39916" y2="93394"/>
                        <a14:foregroundMark x1="39916" y1="93394" x2="50840" y2="93052"/>
                        <a14:foregroundMark x1="50840" y1="93052" x2="61905" y2="93052"/>
                        <a14:foregroundMark x1="61905" y1="93052" x2="72829" y2="92597"/>
                        <a14:foregroundMark x1="72829" y1="92597" x2="40616" y2="94875"/>
                        <a14:foregroundMark x1="40616" y1="94875" x2="52941" y2="94419"/>
                        <a14:foregroundMark x1="52941" y1="94419" x2="64286" y2="94419"/>
                        <a14:foregroundMark x1="64286" y1="94419" x2="75210" y2="94077"/>
                        <a14:foregroundMark x1="75210" y1="94077" x2="62605" y2="94989"/>
                        <a14:foregroundMark x1="62605" y1="94989" x2="34874" y2="91913"/>
                        <a14:foregroundMark x1="38515" y1="10592" x2="28852" y2="7289"/>
                        <a14:foregroundMark x1="28852" y1="7289" x2="18207" y2="7289"/>
                        <a14:foregroundMark x1="18207" y1="7289" x2="39216" y2="9795"/>
                        <a14:foregroundMark x1="39216" y1="9795" x2="17507" y2="9567"/>
                        <a14:foregroundMark x1="17507" y1="9567" x2="28011" y2="8200"/>
                        <a14:foregroundMark x1="28011" y1="8200" x2="17227" y2="9567"/>
                        <a14:foregroundMark x1="17227" y1="9567" x2="28291" y2="8314"/>
                        <a14:foregroundMark x1="28291" y1="8314" x2="35434" y2="9112"/>
                        <a14:foregroundMark x1="66337" y1="6834" x2="65553" y2="6449"/>
                        <a14:foregroundMark x1="67263" y1="7289" x2="66337" y2="6834"/>
                        <a14:foregroundMark x1="78151" y1="12642" x2="67263" y2="7289"/>
                        <a14:foregroundMark x1="52805" y1="3048" x2="49580" y2="2733"/>
                        <a14:foregroundMark x1="49580" y1="2733" x2="39076" y2="5467"/>
                        <a14:foregroundMark x1="39076" y1="5467" x2="47479" y2="3075"/>
                        <a14:backgroundMark x1="63725" y1="7062" x2="53922" y2="3759"/>
                        <a14:backgroundMark x1="53922" y1="3759" x2="53361" y2="3759"/>
                        <a14:backgroundMark x1="55042" y1="3986" x2="65266" y2="6378"/>
                        <a14:backgroundMark x1="65266" y1="6378" x2="55182" y2="3986"/>
                        <a14:backgroundMark x1="55182" y1="3986" x2="55042" y2="3986"/>
                        <a14:backgroundMark x1="64846" y1="6834" x2="64846" y2="6834"/>
                        <a14:backgroundMark x1="65266" y1="7289" x2="65266" y2="7289"/>
                        <a14:backgroundMark x1="64566" y1="6606" x2="65126" y2="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771" y="1342663"/>
            <a:ext cx="3164355" cy="38911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AE0749A-66C4-C6BA-9E99-04FA3E5F59FF}"/>
              </a:ext>
            </a:extLst>
          </p:cNvPr>
          <p:cNvGrpSpPr/>
          <p:nvPr/>
        </p:nvGrpSpPr>
        <p:grpSpPr>
          <a:xfrm>
            <a:off x="3842004" y="1700388"/>
            <a:ext cx="4250630" cy="1101387"/>
            <a:chOff x="3842004" y="2059202"/>
            <a:chExt cx="4250630" cy="110138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6FA4F81-F742-028A-605A-6BDB64488B35}"/>
                </a:ext>
              </a:extLst>
            </p:cNvPr>
            <p:cNvSpPr txBox="1"/>
            <p:nvPr/>
          </p:nvSpPr>
          <p:spPr>
            <a:xfrm>
              <a:off x="4067705" y="2357954"/>
              <a:ext cx="39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6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 mochila de Leroy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DC548C5-FC3F-888A-7E38-5BC7EF9B9ABE}"/>
                </a:ext>
              </a:extLst>
            </p:cNvPr>
            <p:cNvSpPr txBox="1"/>
            <p:nvPr/>
          </p:nvSpPr>
          <p:spPr>
            <a:xfrm>
              <a:off x="4732141" y="2059202"/>
              <a:ext cx="242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 HISTORIA 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14A16D2-FE1E-F72E-7580-FEA7E2B0D806}"/>
                </a:ext>
              </a:extLst>
            </p:cNvPr>
            <p:cNvCxnSpPr/>
            <p:nvPr/>
          </p:nvCxnSpPr>
          <p:spPr>
            <a:xfrm>
              <a:off x="3849719" y="3160588"/>
              <a:ext cx="4242915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18BF962-D1BB-869B-1898-2D6DB859D516}"/>
                </a:ext>
              </a:extLst>
            </p:cNvPr>
            <p:cNvCxnSpPr>
              <a:cxnSpLocks/>
            </p:cNvCxnSpPr>
            <p:nvPr/>
          </p:nvCxnSpPr>
          <p:spPr>
            <a:xfrm>
              <a:off x="8092634" y="2300079"/>
              <a:ext cx="0" cy="848935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28BB04F-A6A9-80B9-B977-733B0F6FD00E}"/>
                </a:ext>
              </a:extLst>
            </p:cNvPr>
            <p:cNvCxnSpPr>
              <a:cxnSpLocks/>
            </p:cNvCxnSpPr>
            <p:nvPr/>
          </p:nvCxnSpPr>
          <p:spPr>
            <a:xfrm>
              <a:off x="3842004" y="2311654"/>
              <a:ext cx="0" cy="848935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19ED4F7-BF26-B4BB-8594-DC62BB3C7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2004" y="2311654"/>
              <a:ext cx="1054087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A58677E-89C5-B233-3CC4-AC0B4F805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8547" y="2300256"/>
              <a:ext cx="1054087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A pile of bricks on a white background  Description automatically generated">
            <a:extLst>
              <a:ext uri="{FF2B5EF4-FFF2-40B4-BE49-F238E27FC236}">
                <a16:creationId xmlns="" xmlns:a16="http://schemas.microsoft.com/office/drawing/2014/main" id="{5E1C3100-616C-7CEF-9DBA-7D0CAF1EA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89901" l="5396" r="92206">
                        <a14:foregroundMark x1="8393" y1="67219" x2="5396" y2="45199"/>
                        <a14:foregroundMark x1="5396" y1="45199" x2="9472" y2="59437"/>
                        <a14:foregroundMark x1="59592" y1="90066" x2="60911" y2="89404"/>
                        <a14:foregroundMark x1="88729" y1="70695" x2="89808" y2="59272"/>
                        <a14:foregroundMark x1="90767" y1="67219" x2="92206" y2="65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256" y="3036556"/>
            <a:ext cx="2961826" cy="214501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64577D9-E22F-23AE-A9D2-D01DAB0EA33B}"/>
              </a:ext>
            </a:extLst>
          </p:cNvPr>
          <p:cNvGrpSpPr/>
          <p:nvPr/>
        </p:nvGrpSpPr>
        <p:grpSpPr>
          <a:xfrm>
            <a:off x="598047" y="550906"/>
            <a:ext cx="4501777" cy="469367"/>
            <a:chOff x="5068711" y="992544"/>
            <a:chExt cx="4501777" cy="469367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961EB82-8BFC-5DFD-D7E0-16AD79E3ACF2}"/>
                </a:ext>
              </a:extLst>
            </p:cNvPr>
            <p:cNvGrpSpPr/>
            <p:nvPr/>
          </p:nvGrpSpPr>
          <p:grpSpPr>
            <a:xfrm>
              <a:off x="5068711" y="1004711"/>
              <a:ext cx="457200" cy="457200"/>
              <a:chOff x="5068711" y="1004711"/>
              <a:chExt cx="457200" cy="4572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B54FD485-F75C-E02C-68E8-8B0B8C2963DE}"/>
                  </a:ext>
                </a:extLst>
              </p:cNvPr>
              <p:cNvSpPr/>
              <p:nvPr/>
            </p:nvSpPr>
            <p:spPr>
              <a:xfrm>
                <a:off x="5068711" y="1004711"/>
                <a:ext cx="457200" cy="457200"/>
              </a:xfrm>
              <a:prstGeom prst="rect">
                <a:avLst/>
              </a:prstGeom>
              <a:solidFill>
                <a:srgbClr val="DB8E6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21" name="Right Arrow 20">
                <a:extLst>
                  <a:ext uri="{FF2B5EF4-FFF2-40B4-BE49-F238E27FC236}">
                    <a16:creationId xmlns="" xmlns:a16="http://schemas.microsoft.com/office/drawing/2014/main" id="{40C1CEF7-ED16-1604-B841-28EE35D6AB19}"/>
                  </a:ext>
                </a:extLst>
              </p:cNvPr>
              <p:cNvSpPr/>
              <p:nvPr/>
            </p:nvSpPr>
            <p:spPr>
              <a:xfrm>
                <a:off x="5137291" y="1096151"/>
                <a:ext cx="320040" cy="274320"/>
              </a:xfrm>
              <a:prstGeom prst="rightArrow">
                <a:avLst>
                  <a:gd name="adj1" fmla="val 44185"/>
                  <a:gd name="adj2" fmla="val 567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A2E4602-26F4-6853-4105-01C7F3248DC0}"/>
                </a:ext>
              </a:extLst>
            </p:cNvPr>
            <p:cNvSpPr txBox="1"/>
            <p:nvPr/>
          </p:nvSpPr>
          <p:spPr>
            <a:xfrm>
              <a:off x="5594490" y="992544"/>
              <a:ext cx="3975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DESPOJARNOS DE TODO 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B5C24667-4E49-F767-8F8E-45B79588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152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-webkit-standard"/>
              </a:rPr>
              <a:t> </a:t>
            </a:r>
            <a:endParaRPr lang="en-US" altLang="en-US">
              <a:solidFill>
                <a:prstClr val="black"/>
              </a:solidFill>
            </a:endParaRPr>
          </a:p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F39E7ECD-C849-9384-A916-9751531109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0">
                  <a:extLst>
                    <a:ext uri="{9D8B030D-6E8A-4147-A177-3AD203B41FA5}">
                      <a16:colId xmlns:a16="http://schemas.microsoft.com/office/drawing/2014/main" xmlns="" val="245945164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xmlns="" val="20705688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s-ES" sz="1600" dirty="0" err="1" smtClean="0"/>
                        <a:t>ítulo</a:t>
                      </a:r>
                      <a:r>
                        <a:rPr lang="es-ES" sz="1600" dirty="0" smtClean="0"/>
                        <a:t> de las</a:t>
                      </a:r>
                      <a:r>
                        <a:rPr lang="es-ES" sz="1600" baseline="0" dirty="0" smtClean="0"/>
                        <a:t> lecciones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Domingos</a:t>
                      </a:r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a las 6pm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02101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Intro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Puestos los ojos en Jesús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septiembre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7295688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Poniendo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nuestros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ojos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en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50096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autor y consumador de la fe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15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octubre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7438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gozo puesto delante de Él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noviembre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58692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Soportando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cruz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despreciando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vergüenza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diciembre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97597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Sentándose a diestra del trono de Dios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28907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mismo ayer y hoy y por los siglos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654677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Viviendo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como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37537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Despojándonos de todo peso y pecado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marzo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6213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Participando de Su santidad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abril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82693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Buscando la ciudad que está por venir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mayo,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0173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Amor sacrificial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9412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Rechazando doctrinas extrañas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julio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77506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chemeClr val="bg1"/>
                          </a:solidFill>
                        </a:rPr>
                        <a:t>Conclusión</a:t>
                      </a:r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Jesús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obrando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s-E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agosto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4031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45A063-A199-7060-5E00-5355ED41D9DE}"/>
              </a:ext>
            </a:extLst>
          </p:cNvPr>
          <p:cNvSpPr/>
          <p:nvPr/>
        </p:nvSpPr>
        <p:spPr>
          <a:xfrm>
            <a:off x="277793" y="3823321"/>
            <a:ext cx="8588414" cy="35661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="" xmlns:a16="http://schemas.microsoft.com/office/drawing/2014/main" id="{5F96C81F-D1F8-4106-3346-B840235DE5E3}"/>
              </a:ext>
            </a:extLst>
          </p:cNvPr>
          <p:cNvSpPr txBox="1">
            <a:spLocks/>
          </p:cNvSpPr>
          <p:nvPr/>
        </p:nvSpPr>
        <p:spPr>
          <a:xfrm>
            <a:off x="630210" y="384494"/>
            <a:ext cx="3609282" cy="283256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¿</a:t>
            </a:r>
            <a:r>
              <a:rPr lang="en-US" sz="2800" dirty="0" err="1" smtClean="0">
                <a:solidFill>
                  <a:schemeClr val="bg1"/>
                </a:solidFill>
              </a:rPr>
              <a:t>Qué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tienen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común</a:t>
            </a:r>
            <a:r>
              <a:rPr lang="en-US" sz="2800" dirty="0" smtClean="0">
                <a:solidFill>
                  <a:schemeClr val="bg1"/>
                </a:solidFill>
              </a:rPr>
              <a:t> el </a:t>
            </a:r>
            <a:r>
              <a:rPr lang="en-US" sz="2800" dirty="0" err="1" smtClean="0">
                <a:solidFill>
                  <a:schemeClr val="bg1"/>
                </a:solidFill>
              </a:rPr>
              <a:t>filósofo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alemán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rgbClr val="FFC000"/>
                </a:solidFill>
              </a:rPr>
              <a:t>Friedrich Nietzsche</a:t>
            </a:r>
            <a:br>
              <a:rPr lang="en-US" sz="2800" i="1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y </a:t>
            </a:r>
            <a:r>
              <a:rPr lang="en-US" sz="2800" dirty="0" smtClean="0">
                <a:solidFill>
                  <a:schemeClr val="bg1"/>
                </a:solidFill>
              </a:rPr>
              <a:t>la </a:t>
            </a:r>
            <a:r>
              <a:rPr lang="en-US" sz="2800" dirty="0" err="1" smtClean="0">
                <a:solidFill>
                  <a:schemeClr val="bg1"/>
                </a:solidFill>
              </a:rPr>
              <a:t>música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de </a:t>
            </a:r>
            <a:r>
              <a:rPr lang="en-US" sz="2800" dirty="0" err="1" smtClean="0">
                <a:solidFill>
                  <a:schemeClr val="bg1"/>
                </a:solidFill>
              </a:rPr>
              <a:t>Ídolo</a:t>
            </a:r>
            <a:r>
              <a:rPr lang="en-US" sz="2800" dirty="0" smtClean="0">
                <a:solidFill>
                  <a:schemeClr val="bg1"/>
                </a:solidFill>
              </a:rPr>
              <a:t> Americano </a:t>
            </a:r>
            <a:r>
              <a:rPr lang="en-US" sz="2800" i="1" dirty="0" smtClean="0">
                <a:solidFill>
                  <a:srgbClr val="FFC000"/>
                </a:solidFill>
              </a:rPr>
              <a:t>Kelly Clarkson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/>
          </a:p>
        </p:txBody>
      </p:sp>
      <p:pic>
        <p:nvPicPr>
          <p:cNvPr id="5" name="Picture 4" descr="A person with a mustache  Description automatically generated">
            <a:extLst>
              <a:ext uri="{FF2B5EF4-FFF2-40B4-BE49-F238E27FC236}">
                <a16:creationId xmlns="" xmlns:a16="http://schemas.microsoft.com/office/drawing/2014/main" id="{CF821238-A48C-A2CB-902E-974832B6D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86" b="18814"/>
          <a:stretch/>
        </p:blipFill>
        <p:spPr>
          <a:xfrm>
            <a:off x="4769430" y="249169"/>
            <a:ext cx="2277687" cy="2347744"/>
          </a:xfrm>
          <a:prstGeom prst="ellipse">
            <a:avLst/>
          </a:prstGeom>
        </p:spPr>
      </p:pic>
      <p:pic>
        <p:nvPicPr>
          <p:cNvPr id="7" name="Picture 6" descr="A person singing into a microphone  Description automatically generated">
            <a:extLst>
              <a:ext uri="{FF2B5EF4-FFF2-40B4-BE49-F238E27FC236}">
                <a16:creationId xmlns="" xmlns:a16="http://schemas.microsoft.com/office/drawing/2014/main" id="{302A90FB-0A0E-67BE-BD77-16FE3F593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85" y="1900266"/>
            <a:ext cx="2633577" cy="26335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8DC1B6-626B-1044-1D4B-900A1CB1A2D9}"/>
              </a:ext>
            </a:extLst>
          </p:cNvPr>
          <p:cNvSpPr txBox="1"/>
          <p:nvPr/>
        </p:nvSpPr>
        <p:spPr>
          <a:xfrm>
            <a:off x="529937" y="3309727"/>
            <a:ext cx="5365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1888, el filósofo alemán Friedrich Nietzsche afirmó por primera vez: 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“De la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escuela de guerra de la 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vida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Lo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no me mata, me hace más fuerte”.</a:t>
            </a:r>
          </a:p>
          <a:p>
            <a:pPr algn="l" rtl="0"/>
            <a:endParaRPr lang="en-US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/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en 2011, Kelly Clarkson </a:t>
            </a:r>
            <a:r>
              <a:rPr lang="en-US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lanzó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</a:t>
            </a:r>
            <a:r>
              <a:rPr lang="en-US" i="1" baseline="30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lbum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estudio “Stronger” cantando: “Lo que no te mata te hace más fuerte, 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hace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levantarte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poco más alto…”</a:t>
            </a:r>
          </a:p>
        </p:txBody>
      </p:sp>
    </p:spTree>
    <p:extLst>
      <p:ext uri="{BB962C8B-B14F-4D97-AF65-F5344CB8AC3E}">
        <p14:creationId xmlns:p14="http://schemas.microsoft.com/office/powerpoint/2010/main" val="13907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0D48442-11E3-706A-4116-0449671B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">
            <a:extLst>
              <a:ext uri="{FF2B5EF4-FFF2-40B4-BE49-F238E27FC236}">
                <a16:creationId xmlns="" xmlns:a16="http://schemas.microsoft.com/office/drawing/2014/main" id="{2C3C0541-59A0-1382-C578-F46113F7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0" y="282375"/>
            <a:ext cx="9054790" cy="4729887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3  Consideren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, pues, a Aquel que soportó tal hostilidad de los pecadores contra Él mismo, para que no se cansen ni se desanimen en su corazón.  </a:t>
            </a:r>
            <a:endParaRPr lang="es-E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4  Porque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todavía, en su lucha contra el pecado, ustedes no han resistido hasta el punto de derramar sangre.  5  Además, han olvidado la exhortación que como a hijos se les dirige: 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«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HIJO MÍO, NO TENGAS EN POCO LA DISCIPLINA DEL SEÑOR, </a:t>
            </a:r>
            <a:b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TE DESANIMES AL SER REPRENDIDO POR ÉL.  </a:t>
            </a:r>
            <a:b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6 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PORQUE EL SEÑOR AL QUE AMA, DISCIPLINA, 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Y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AZOTA A TODO EL QUE RECIBE POR HIJO».  </a:t>
            </a:r>
            <a:endParaRPr lang="es-E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7 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Es para su corrección que sufren. Dios los trata como a hijos; porque ¿qué hijo hay a quien su padre no discipline?  8  Pero si están sin disciplina, de la cual todos han sido hechos participantes, entonces son hijos ilegítimos y no hijos verdaderos.  9  Además, tuvimos padres terrenales para disciplinarnos, y los respetábamos, ¿con cuánta más razón no estaremos sujetos al Padre de nuestros espíritus, y viviremos?  10  Porque ellos nos disciplinaban por pocos días como les parecía, pero Él nos disciplina para nuestro bien, para que participemos de Su santidad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/>
              <a:t>11  Al presente ninguna disciplina parece ser causa de gozo, sino de tristeza. Sin embargo, a los que han sido ejercitados por medio de ella, después les da fruto apacible de justicia.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DA9AFD-9D52-4F9F-0BB0-41B5621D6409}"/>
              </a:ext>
            </a:extLst>
          </p:cNvPr>
          <p:cNvSpPr/>
          <p:nvPr/>
        </p:nvSpPr>
        <p:spPr>
          <a:xfrm>
            <a:off x="4492978" y="337280"/>
            <a:ext cx="2749070" cy="266302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DB6DA26-6324-FB20-63EB-07E2C6519BD4}"/>
              </a:ext>
            </a:extLst>
          </p:cNvPr>
          <p:cNvSpPr/>
          <p:nvPr/>
        </p:nvSpPr>
        <p:spPr>
          <a:xfrm>
            <a:off x="1117305" y="639310"/>
            <a:ext cx="4383963" cy="271571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62B4F4-7129-B6E8-58B1-D36CB3BD7A61}"/>
              </a:ext>
            </a:extLst>
          </p:cNvPr>
          <p:cNvSpPr/>
          <p:nvPr/>
        </p:nvSpPr>
        <p:spPr>
          <a:xfrm>
            <a:off x="4217771" y="1611809"/>
            <a:ext cx="2614209" cy="253207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1BD39F-B55B-EEDA-E618-B3D9CB511432}"/>
              </a:ext>
            </a:extLst>
          </p:cNvPr>
          <p:cNvSpPr/>
          <p:nvPr/>
        </p:nvSpPr>
        <p:spPr>
          <a:xfrm>
            <a:off x="4653707" y="1893554"/>
            <a:ext cx="848006" cy="269823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B6A459-DBA0-F470-ABDD-2F90093BE287}"/>
              </a:ext>
            </a:extLst>
          </p:cNvPr>
          <p:cNvSpPr/>
          <p:nvPr/>
        </p:nvSpPr>
        <p:spPr>
          <a:xfrm>
            <a:off x="2263522" y="2185611"/>
            <a:ext cx="704429" cy="263402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E72104-4AC2-6CAF-787E-18A96DB70C64}"/>
              </a:ext>
            </a:extLst>
          </p:cNvPr>
          <p:cNvSpPr/>
          <p:nvPr/>
        </p:nvSpPr>
        <p:spPr>
          <a:xfrm>
            <a:off x="1030481" y="2478181"/>
            <a:ext cx="665905" cy="304048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94694C-DCDC-79EA-4CD2-D2235301F706}"/>
              </a:ext>
            </a:extLst>
          </p:cNvPr>
          <p:cNvSpPr/>
          <p:nvPr/>
        </p:nvSpPr>
        <p:spPr>
          <a:xfrm>
            <a:off x="3761859" y="2183591"/>
            <a:ext cx="563250" cy="26982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AA9946-02CF-008D-929E-0361876E7D3A}"/>
              </a:ext>
            </a:extLst>
          </p:cNvPr>
          <p:cNvSpPr/>
          <p:nvPr/>
        </p:nvSpPr>
        <p:spPr>
          <a:xfrm>
            <a:off x="4492978" y="2497321"/>
            <a:ext cx="495334" cy="2793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35B913-BBED-C9F6-D60E-162F61F4CD0C}"/>
              </a:ext>
            </a:extLst>
          </p:cNvPr>
          <p:cNvSpPr/>
          <p:nvPr/>
        </p:nvSpPr>
        <p:spPr>
          <a:xfrm>
            <a:off x="4988312" y="2868624"/>
            <a:ext cx="1316837" cy="26982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138F0AD-4131-5564-5DF3-529C3066A533}"/>
              </a:ext>
            </a:extLst>
          </p:cNvPr>
          <p:cNvSpPr/>
          <p:nvPr/>
        </p:nvSpPr>
        <p:spPr>
          <a:xfrm>
            <a:off x="4864609" y="3746491"/>
            <a:ext cx="1788952" cy="278715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9EE105-93F9-76A4-25B0-0E3DC790FB42}"/>
              </a:ext>
            </a:extLst>
          </p:cNvPr>
          <p:cNvSpPr/>
          <p:nvPr/>
        </p:nvSpPr>
        <p:spPr>
          <a:xfrm>
            <a:off x="1030481" y="3780272"/>
            <a:ext cx="1712719" cy="236042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26E4A16-1CC7-7025-81B0-4B4C5760EDF7}"/>
              </a:ext>
            </a:extLst>
          </p:cNvPr>
          <p:cNvSpPr/>
          <p:nvPr/>
        </p:nvSpPr>
        <p:spPr>
          <a:xfrm>
            <a:off x="2529585" y="4042996"/>
            <a:ext cx="2681752" cy="30545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B95DD8F-C717-CE13-3890-1C1AE2334D19}"/>
              </a:ext>
            </a:extLst>
          </p:cNvPr>
          <p:cNvSpPr/>
          <p:nvPr/>
        </p:nvSpPr>
        <p:spPr>
          <a:xfrm>
            <a:off x="7289157" y="4348455"/>
            <a:ext cx="1319584" cy="2900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4783D60-488A-607A-DC7D-B1FA6EACFF84}"/>
              </a:ext>
            </a:extLst>
          </p:cNvPr>
          <p:cNvSpPr/>
          <p:nvPr/>
        </p:nvSpPr>
        <p:spPr>
          <a:xfrm>
            <a:off x="702238" y="4619084"/>
            <a:ext cx="3168223" cy="26982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50233EA-9738-9198-BD16-8D3A7E466202}"/>
              </a:ext>
            </a:extLst>
          </p:cNvPr>
          <p:cNvSpPr/>
          <p:nvPr/>
        </p:nvSpPr>
        <p:spPr>
          <a:xfrm>
            <a:off x="148683" y="4922297"/>
            <a:ext cx="3160603" cy="250981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0BA38D8-9AB4-6DCA-693C-217698C223AD}"/>
              </a:ext>
            </a:extLst>
          </p:cNvPr>
          <p:cNvSpPr/>
          <p:nvPr/>
        </p:nvSpPr>
        <p:spPr>
          <a:xfrm>
            <a:off x="1877842" y="5216234"/>
            <a:ext cx="3333495" cy="27544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9F2F6D3-71DF-19D6-8AAA-3E74E0A3F39F}"/>
              </a:ext>
            </a:extLst>
          </p:cNvPr>
          <p:cNvSpPr/>
          <p:nvPr/>
        </p:nvSpPr>
        <p:spPr>
          <a:xfrm>
            <a:off x="1547601" y="4069410"/>
            <a:ext cx="715922" cy="26530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A78C49F-5ED6-BAE7-CBB0-714415B58479}"/>
              </a:ext>
            </a:extLst>
          </p:cNvPr>
          <p:cNvSpPr/>
          <p:nvPr/>
        </p:nvSpPr>
        <p:spPr>
          <a:xfrm>
            <a:off x="344571" y="337279"/>
            <a:ext cx="1324023" cy="26982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3CDA4B6-4D81-8C78-A39E-4420E5387ABD}"/>
              </a:ext>
            </a:extLst>
          </p:cNvPr>
          <p:cNvSpPr/>
          <p:nvPr/>
        </p:nvSpPr>
        <p:spPr>
          <a:xfrm>
            <a:off x="6653561" y="4929323"/>
            <a:ext cx="1247785" cy="26982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  <p:bldP spid="16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0D48442-11E3-706A-4116-0449671B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">
            <a:extLst>
              <a:ext uri="{FF2B5EF4-FFF2-40B4-BE49-F238E27FC236}">
                <a16:creationId xmlns="" xmlns:a16="http://schemas.microsoft.com/office/drawing/2014/main" id="{2C3C0541-59A0-1382-C578-F46113F7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0" y="282375"/>
            <a:ext cx="9054790" cy="4729887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3  Consideren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, pues, a Aquel que soportó tal hostilidad de los pecadores contra Él mismo, para que no se cansen ni se desanimen en su corazón.  </a:t>
            </a:r>
            <a:endParaRPr lang="es-E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4  Porque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todavía, en su lucha contra el pecado, ustedes no han resistido hasta el punto de derramar sangre.  5  Además, han olvidado la exhortación que como a hijos se les dirige: 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«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HIJO MÍO, NO TENGAS EN POCO LA DISCIPLINA DEL SEÑOR, </a:t>
            </a:r>
            <a:b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TE DESANIMES AL SER REPRENDIDO POR ÉL.  </a:t>
            </a:r>
            <a:b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6 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PORQUE EL SEÑOR AL QUE AMA, DISCIPLINA, 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	Y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AZOTA A TODO EL QUE RECIBE POR HIJO».  </a:t>
            </a:r>
            <a:endParaRPr lang="es-E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7 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Es para su corrección que sufren. Dios los trata como a hijos; porque ¿qué hijo hay a quien su padre no discipline?  8  Pero si están sin disciplina, de la cual todos han sido hechos participantes, entonces son hijos ilegítimos y no hijos verdaderos.  9  Además, tuvimos padres terrenales para disciplinarnos, y los respetábamos, ¿con cuánta más razón no estaremos sujetos al Padre de nuestros espíritus, y viviremos?  10  Porque ellos nos disciplinaban por pocos días como les parecía, pero Él nos disciplina para nuestro bien, para que participemos de Su santidad</a:t>
            </a:r>
            <a:r>
              <a:rPr lang="es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/>
              <a:t>11  Al presente ninguna disciplina parece ser causa de gozo, sino de tristeza. Sin embargo, a los que han sido ejercitados por medio de ella, después les da fruto apacible de justicia.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DB6DA26-6324-FB20-63EB-07E2C6519BD4}"/>
              </a:ext>
            </a:extLst>
          </p:cNvPr>
          <p:cNvSpPr/>
          <p:nvPr/>
        </p:nvSpPr>
        <p:spPr>
          <a:xfrm>
            <a:off x="1117305" y="639310"/>
            <a:ext cx="4383963" cy="271571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D94694C-DCDC-79EA-4CD2-D2235301F706}"/>
              </a:ext>
            </a:extLst>
          </p:cNvPr>
          <p:cNvSpPr/>
          <p:nvPr/>
        </p:nvSpPr>
        <p:spPr>
          <a:xfrm>
            <a:off x="1984916" y="2183591"/>
            <a:ext cx="3620429" cy="29198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435B913-BBED-C9F6-D60E-162F61F4CD0C}"/>
              </a:ext>
            </a:extLst>
          </p:cNvPr>
          <p:cNvSpPr/>
          <p:nvPr/>
        </p:nvSpPr>
        <p:spPr>
          <a:xfrm>
            <a:off x="4988312" y="2868624"/>
            <a:ext cx="1316837" cy="26982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B95DD8F-C717-CE13-3890-1C1AE2334D19}"/>
              </a:ext>
            </a:extLst>
          </p:cNvPr>
          <p:cNvSpPr/>
          <p:nvPr/>
        </p:nvSpPr>
        <p:spPr>
          <a:xfrm>
            <a:off x="7289157" y="4348455"/>
            <a:ext cx="1319584" cy="2900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4783D60-488A-607A-DC7D-B1FA6EACFF84}"/>
              </a:ext>
            </a:extLst>
          </p:cNvPr>
          <p:cNvSpPr/>
          <p:nvPr/>
        </p:nvSpPr>
        <p:spPr>
          <a:xfrm>
            <a:off x="702238" y="4619084"/>
            <a:ext cx="3168223" cy="26982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0BA38D8-9AB4-6DCA-693C-217698C223AD}"/>
              </a:ext>
            </a:extLst>
          </p:cNvPr>
          <p:cNvSpPr/>
          <p:nvPr/>
        </p:nvSpPr>
        <p:spPr>
          <a:xfrm>
            <a:off x="1877842" y="5216234"/>
            <a:ext cx="3333495" cy="27544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3CDA4B6-4D81-8C78-A39E-4420E5387ABD}"/>
              </a:ext>
            </a:extLst>
          </p:cNvPr>
          <p:cNvSpPr/>
          <p:nvPr/>
        </p:nvSpPr>
        <p:spPr>
          <a:xfrm>
            <a:off x="6653561" y="4929323"/>
            <a:ext cx="1247785" cy="26982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8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736848-3EA5-3381-914D-309D4ABC9125}"/>
              </a:ext>
            </a:extLst>
          </p:cNvPr>
          <p:cNvSpPr/>
          <p:nvPr/>
        </p:nvSpPr>
        <p:spPr>
          <a:xfrm>
            <a:off x="2703265" y="513297"/>
            <a:ext cx="3724589" cy="387812"/>
          </a:xfrm>
          <a:prstGeom prst="rect">
            <a:avLst/>
          </a:prstGeom>
          <a:noFill/>
          <a:ln>
            <a:solidFill>
              <a:srgbClr val="D2A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PARTICIPANDO DE SU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SANTIDAD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="" xmlns:a16="http://schemas.microsoft.com/office/drawing/2014/main" id="{5F96C81F-D1F8-4106-3346-B840235DE5E3}"/>
              </a:ext>
            </a:extLst>
          </p:cNvPr>
          <p:cNvSpPr txBox="1">
            <a:spLocks/>
          </p:cNvSpPr>
          <p:nvPr/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HEBREOS 12:3-11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Cambia </a:t>
            </a:r>
            <a:r>
              <a:rPr lang="en-US" sz="2800" dirty="0" err="1" smtClean="0">
                <a:solidFill>
                  <a:schemeClr val="bg1"/>
                </a:solidFill>
              </a:rPr>
              <a:t>cómo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pensamos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acerca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>
                <a:solidFill>
                  <a:schemeClr val="bg1"/>
                </a:solidFill>
              </a:rPr>
              <a:t>las dificultades.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HEBREOS 12:12-17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Cambia </a:t>
            </a:r>
            <a:r>
              <a:rPr lang="en-US" sz="2800" dirty="0" err="1" smtClean="0">
                <a:solidFill>
                  <a:schemeClr val="bg1"/>
                </a:solidFill>
              </a:rPr>
              <a:t>cómo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respondemos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las dificultades.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8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DC588EB-9037-879A-58EB-3E7428AE7036}"/>
              </a:ext>
            </a:extLst>
          </p:cNvPr>
          <p:cNvCxnSpPr>
            <a:cxnSpLocks/>
          </p:cNvCxnSpPr>
          <p:nvPr/>
        </p:nvCxnSpPr>
        <p:spPr>
          <a:xfrm>
            <a:off x="604655" y="1008993"/>
            <a:ext cx="3200400" cy="0"/>
          </a:xfrm>
          <a:prstGeom prst="line">
            <a:avLst/>
          </a:prstGeom>
          <a:ln w="25400">
            <a:solidFill>
              <a:srgbClr val="E8A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B1735E-B53D-41CD-83D9-2B99A84B9331}"/>
              </a:ext>
            </a:extLst>
          </p:cNvPr>
          <p:cNvCxnSpPr>
            <a:cxnSpLocks/>
          </p:cNvCxnSpPr>
          <p:nvPr/>
        </p:nvCxnSpPr>
        <p:spPr>
          <a:xfrm>
            <a:off x="5442767" y="1008993"/>
            <a:ext cx="3200400" cy="0"/>
          </a:xfrm>
          <a:prstGeom prst="line">
            <a:avLst/>
          </a:prstGeom>
          <a:ln w="25400">
            <a:solidFill>
              <a:srgbClr val="E8A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4EB2F7-592B-4669-FC80-BC16CF77F07A}"/>
              </a:ext>
            </a:extLst>
          </p:cNvPr>
          <p:cNvSpPr txBox="1"/>
          <p:nvPr/>
        </p:nvSpPr>
        <p:spPr>
          <a:xfrm>
            <a:off x="3952972" y="-134471"/>
            <a:ext cx="17889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9900" dirty="0">
                <a:solidFill>
                  <a:srgbClr val="FBB6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7A3A68-BE4B-16EE-F2F0-DE38202553A5}"/>
              </a:ext>
            </a:extLst>
          </p:cNvPr>
          <p:cNvSpPr txBox="1"/>
          <p:nvPr/>
        </p:nvSpPr>
        <p:spPr>
          <a:xfrm>
            <a:off x="3952972" y="3675528"/>
            <a:ext cx="17889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9900" dirty="0" smtClean="0">
                <a:solidFill>
                  <a:srgbClr val="FBB6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9900" dirty="0">
              <a:solidFill>
                <a:srgbClr val="FBB6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F01D11D-C7CD-ACEA-A48E-0AF6BE23A10E}"/>
              </a:ext>
            </a:extLst>
          </p:cNvPr>
          <p:cNvCxnSpPr>
            <a:cxnSpLocks/>
          </p:cNvCxnSpPr>
          <p:nvPr/>
        </p:nvCxnSpPr>
        <p:spPr>
          <a:xfrm>
            <a:off x="604655" y="4805546"/>
            <a:ext cx="3200400" cy="0"/>
          </a:xfrm>
          <a:prstGeom prst="line">
            <a:avLst/>
          </a:prstGeom>
          <a:ln w="25400">
            <a:solidFill>
              <a:srgbClr val="E8A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AD5933-8E52-ED8B-0D0C-AC8D77820FFE}"/>
              </a:ext>
            </a:extLst>
          </p:cNvPr>
          <p:cNvCxnSpPr>
            <a:cxnSpLocks/>
          </p:cNvCxnSpPr>
          <p:nvPr/>
        </p:nvCxnSpPr>
        <p:spPr>
          <a:xfrm>
            <a:off x="5442767" y="4805546"/>
            <a:ext cx="3200400" cy="0"/>
          </a:xfrm>
          <a:prstGeom prst="line">
            <a:avLst/>
          </a:prstGeom>
          <a:ln w="25400">
            <a:solidFill>
              <a:srgbClr val="E8A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871E8F-CAE3-C6EF-2E5D-30BD1819D808}"/>
              </a:ext>
            </a:extLst>
          </p:cNvPr>
          <p:cNvSpPr txBox="1"/>
          <p:nvPr/>
        </p:nvSpPr>
        <p:spPr>
          <a:xfrm>
            <a:off x="460753" y="1442884"/>
            <a:ext cx="822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normal que los cristianos tengan experiencias de estrés y sufrimiento que amenazan su fe y presionan demasiado, duran demasiado y se sienten casi intolerables.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Desanimarse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gran peligro espiritual. Y estos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cristianos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estaban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ese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peligro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30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muchos</a:t>
            </a:r>
            <a:r>
              <a:rPr lang="en-US" sz="30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ustedes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2978</TotalTime>
  <Words>552</Words>
  <Application>Microsoft Office PowerPoint</Application>
  <PresentationFormat>On-screen Show (16:10)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Segoe UI</vt:lpstr>
      <vt:lpstr>system-ui</vt:lpstr>
      <vt:lpstr>Times New Roman</vt:lpstr>
      <vt:lpstr>-webkit-standard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Esther Eubanks</cp:lastModifiedBy>
  <cp:revision>313</cp:revision>
  <cp:lastPrinted>2023-11-19T19:56:30Z</cp:lastPrinted>
  <dcterms:created xsi:type="dcterms:W3CDTF">2023-08-14T14:45:23Z</dcterms:created>
  <dcterms:modified xsi:type="dcterms:W3CDTF">2024-04-21T00:54:40Z</dcterms:modified>
</cp:coreProperties>
</file>