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8" r:id="rId2"/>
    <p:sldId id="294" r:id="rId3"/>
    <p:sldId id="315" r:id="rId4"/>
    <p:sldId id="259" r:id="rId5"/>
    <p:sldId id="331" r:id="rId6"/>
    <p:sldId id="312" r:id="rId7"/>
    <p:sldId id="321" r:id="rId8"/>
    <p:sldId id="327" r:id="rId9"/>
    <p:sldId id="325" r:id="rId10"/>
    <p:sldId id="326" r:id="rId11"/>
    <p:sldId id="322" r:id="rId12"/>
    <p:sldId id="324" r:id="rId13"/>
    <p:sldId id="323" r:id="rId14"/>
    <p:sldId id="328" r:id="rId15"/>
    <p:sldId id="329"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F6C"/>
    <a:srgbClr val="DB8E67"/>
    <a:srgbClr val="E4BA5B"/>
    <a:srgbClr val="1B4D60"/>
    <a:srgbClr val="C55E30"/>
    <a:srgbClr val="C08A5B"/>
    <a:srgbClr val="402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9"/>
    <p:restoredTop sz="63799"/>
  </p:normalViewPr>
  <p:slideViewPr>
    <p:cSldViewPr snapToGrid="0">
      <p:cViewPr>
        <p:scale>
          <a:sx n="110" d="100"/>
          <a:sy n="110" d="100"/>
        </p:scale>
        <p:origin x="1680" y="160"/>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2068A-DF5B-1A48-AAB8-9B71A95168F9}" type="datetimeFigureOut">
              <a:rPr lang="en-US" smtClean="0"/>
              <a:t>4/20/24</a:t>
            </a:fld>
            <a:endParaRPr lang="en-US"/>
          </a:p>
        </p:txBody>
      </p:sp>
      <p:sp>
        <p:nvSpPr>
          <p:cNvPr id="4" name="Slide Image Placeholder 3"/>
          <p:cNvSpPr>
            <a:spLocks noGrp="1" noRot="1" noChangeAspect="1"/>
          </p:cNvSpPr>
          <p:nvPr>
            <p:ph type="sldImg" idx="2"/>
          </p:nvPr>
        </p:nvSpPr>
        <p:spPr>
          <a:xfrm>
            <a:off x="960437"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97565" y="3544888"/>
            <a:ext cx="6162261" cy="5369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99922" y="510278"/>
            <a:ext cx="839926" cy="458787"/>
          </a:xfrm>
          <a:prstGeom prst="rect">
            <a:avLst/>
          </a:prstGeom>
        </p:spPr>
        <p:txBody>
          <a:bodyPr vert="horz" lIns="91440" tIns="45720" rIns="91440" bIns="45720" rtlCol="0" anchor="b"/>
          <a:lstStyle>
            <a:lvl1pPr algn="r">
              <a:defRPr sz="1200"/>
            </a:lvl1pPr>
          </a:lstStyle>
          <a:p>
            <a:fld id="{3B09524B-4A38-1248-AEA4-B0B78C94BF06}" type="slidenum">
              <a:rPr lang="en-US" smtClean="0"/>
              <a:t>‹#›</a:t>
            </a:fld>
            <a:endParaRPr lang="en-US"/>
          </a:p>
        </p:txBody>
      </p:sp>
    </p:spTree>
    <p:extLst>
      <p:ext uri="{BB962C8B-B14F-4D97-AF65-F5344CB8AC3E}">
        <p14:creationId xmlns:p14="http://schemas.microsoft.com/office/powerpoint/2010/main" val="379705363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ueletterbible.org/kjv/heb/12/15/s_1145015"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blueletterbible.org/kjv/isa/35/8/s_714008" TargetMode="External"/><Relationship Id="rId4" Type="http://schemas.openxmlformats.org/officeDocument/2006/relationships/hyperlink" Target="https://www.blueletterbible.org/kjv/isa/35/4/s_714004"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biblegateway.com/passage/?search=gen+25&amp;version=NASB1995#fen-NASB1995-689x" TargetMode="External"/><Relationship Id="rId3" Type="http://schemas.openxmlformats.org/officeDocument/2006/relationships/hyperlink" Target="https://www.biblegateway.com/passage/?search=gen+25&amp;version=NASB1995#fen-NASB1995-686s" TargetMode="External"/><Relationship Id="rId7" Type="http://schemas.openxmlformats.org/officeDocument/2006/relationships/hyperlink" Target="https://www.biblegateway.com/passage/?search=gen+25&amp;version=NASB1995#fen-NASB1995-689w"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iblegateway.com/passage/?search=gen+25&amp;version=NASB1995#fen-NASB1995-688v" TargetMode="External"/><Relationship Id="rId11" Type="http://schemas.openxmlformats.org/officeDocument/2006/relationships/hyperlink" Target="https://www.biblegateway.com/passage/?search=gen+25&amp;version=NASB1995#fen-NASB1995-692aa" TargetMode="External"/><Relationship Id="rId5" Type="http://schemas.openxmlformats.org/officeDocument/2006/relationships/hyperlink" Target="https://www.biblegateway.com/passage/?search=gen+25&amp;version=NASB1995#fen-NASB1995-687u" TargetMode="External"/><Relationship Id="rId10" Type="http://schemas.openxmlformats.org/officeDocument/2006/relationships/hyperlink" Target="https://www.biblegateway.com/passage/?search=gen+25&amp;version=NASB1995#fen-NASB1995-690z" TargetMode="External"/><Relationship Id="rId4" Type="http://schemas.openxmlformats.org/officeDocument/2006/relationships/hyperlink" Target="https://www.biblegateway.com/passage/?search=gen+25&amp;version=NASB1995#fen-NASB1995-686t" TargetMode="External"/><Relationship Id="rId9" Type="http://schemas.openxmlformats.org/officeDocument/2006/relationships/hyperlink" Target="https://www.biblegateway.com/passage/?search=gen+25&amp;version=NASB1995#fen-NASB1995-689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Tonight we are continuing with our theme lessons….</a:t>
            </a:r>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a:t>
            </a:fld>
            <a:endParaRPr lang="en-US"/>
          </a:p>
        </p:txBody>
      </p:sp>
    </p:spTree>
    <p:extLst>
      <p:ext uri="{BB962C8B-B14F-4D97-AF65-F5344CB8AC3E}">
        <p14:creationId xmlns:p14="http://schemas.microsoft.com/office/powerpoint/2010/main" val="148689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are urged to look at difficulties as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 12 – this is a chapter that deals with the problem of suffering.  We often hear that God can’t be all Good and all Powerful.  The assumption is that if he was powerful – he would stop these things.  But there is another possibility.  He is SO powerful that he can bring good – out of actions that are intended to be evil.</a:t>
            </a:r>
          </a:p>
          <a:p>
            <a:endParaRPr lang="en-US" dirty="0"/>
          </a:p>
          <a:p>
            <a:endParaRPr lang="en-US" dirty="0"/>
          </a:p>
          <a:p>
            <a:r>
              <a:rPr lang="en-US" dirty="0"/>
              <a:t>Very clear in the life of Joseph – but only clear in the end.  Praise God – we have this lesson.</a:t>
            </a:r>
          </a:p>
          <a:p>
            <a:endParaRPr lang="en-US" dirty="0"/>
          </a:p>
          <a:p>
            <a:r>
              <a:rPr lang="en-US" dirty="0"/>
              <a:t>Look at Jesus… the day he hears the heart-breaking news of</a:t>
            </a:r>
          </a:p>
        </p:txBody>
      </p:sp>
      <p:sp>
        <p:nvSpPr>
          <p:cNvPr id="4" name="Slide Number Placeholder 3"/>
          <p:cNvSpPr>
            <a:spLocks noGrp="1"/>
          </p:cNvSpPr>
          <p:nvPr>
            <p:ph type="sldNum" sz="quarter" idx="5"/>
          </p:nvPr>
        </p:nvSpPr>
        <p:spPr/>
        <p:txBody>
          <a:bodyPr/>
          <a:lstStyle/>
          <a:p>
            <a:fld id="{3B09524B-4A38-1248-AEA4-B0B78C94BF06}" type="slidenum">
              <a:rPr lang="en-US" smtClean="0"/>
              <a:t>10</a:t>
            </a:fld>
            <a:endParaRPr lang="en-US"/>
          </a:p>
        </p:txBody>
      </p:sp>
    </p:spTree>
    <p:extLst>
      <p:ext uri="{BB962C8B-B14F-4D97-AF65-F5344CB8AC3E}">
        <p14:creationId xmlns:p14="http://schemas.microsoft.com/office/powerpoint/2010/main" val="99142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Rejoicing in our Suffering was the intro to the Sermon on the Mount!  (Mt. 5:12). This has always been the picture for disciples.</a:t>
            </a:r>
          </a:p>
          <a:p>
            <a:endParaRPr lang="en-US" dirty="0"/>
          </a:p>
          <a:p>
            <a:endParaRPr lang="en-US" dirty="0"/>
          </a:p>
          <a:p>
            <a:endParaRPr lang="en-US" dirty="0"/>
          </a:p>
          <a:p>
            <a:endParaRPr lang="en-US" dirty="0"/>
          </a:p>
          <a:p>
            <a:r>
              <a:rPr lang="en-US" dirty="0"/>
              <a:t>This kind of faith finds JOY in the city prepared by God.</a:t>
            </a:r>
          </a:p>
          <a:p>
            <a:r>
              <a:rPr lang="en-US" dirty="0"/>
              <a:t>This kind of faith finds JOY in understanding the “better” nature of what is to come.</a:t>
            </a:r>
          </a:p>
          <a:p>
            <a:r>
              <a:rPr lang="en-US" dirty="0"/>
              <a:t>This kind of faith draws us closer to God in our relationship.</a:t>
            </a:r>
          </a:p>
          <a:p>
            <a:r>
              <a:rPr lang="en-US" dirty="0"/>
              <a:t>Connects to Lesson 9 (in May 2024)</a:t>
            </a:r>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11</a:t>
            </a:fld>
            <a:endParaRPr lang="en-US"/>
          </a:p>
        </p:txBody>
      </p:sp>
    </p:spTree>
    <p:extLst>
      <p:ext uri="{BB962C8B-B14F-4D97-AF65-F5344CB8AC3E}">
        <p14:creationId xmlns:p14="http://schemas.microsoft.com/office/powerpoint/2010/main" val="24278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Parents pushed us to follow their rules.</a:t>
            </a:r>
          </a:p>
          <a:p>
            <a:r>
              <a:rPr lang="en-US" dirty="0"/>
              <a:t>Teachers push us to learn their subjects.</a:t>
            </a:r>
          </a:p>
          <a:p>
            <a:r>
              <a:rPr lang="en-US" dirty="0"/>
              <a:t>Coaches push us to improve our skills.</a:t>
            </a:r>
          </a:p>
          <a:p>
            <a:r>
              <a:rPr lang="en-US" dirty="0"/>
              <a:t>Musicians push us to play our best.</a:t>
            </a:r>
          </a:p>
          <a:p>
            <a:r>
              <a:rPr lang="en-US" dirty="0"/>
              <a:t>&gt;&gt; Our lives are FULL of people who introduce challenges and difficulty in order to help us grow – and Hebrews is a reminder that God isn’t just doing the same thing – GOD IS CARRYING OUT THIS PRINCIPLE for our GOOD – with HIS perfect wisdom and power!  </a:t>
            </a:r>
          </a:p>
          <a:p>
            <a:endParaRPr lang="en-US" dirty="0"/>
          </a:p>
          <a:p>
            <a:r>
              <a:rPr lang="en-US" dirty="0"/>
              <a:t>Discipline Provides Breakthroughs That Can’t Be Achieved Any Other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chemeClr val="bg1"/>
                </a:solidFill>
                <a:effectLst/>
                <a:latin typeface="+mj-lt"/>
              </a:rPr>
              <a:t>Peter’s Letter: 1 Peter 1:14-21</a:t>
            </a:r>
          </a:p>
          <a:p>
            <a:endParaRPr lang="en-US" dirty="0"/>
          </a:p>
          <a:p>
            <a:endParaRPr lang="en-US" dirty="0"/>
          </a:p>
          <a:p>
            <a:r>
              <a:rPr lang="en-US" dirty="0"/>
              <a:t>God is the GREAT COACH…</a:t>
            </a:r>
          </a:p>
          <a:p>
            <a:endParaRPr lang="en-US" dirty="0"/>
          </a:p>
          <a:p>
            <a:r>
              <a:rPr lang="en-US" dirty="0"/>
              <a:t>The slide is nearly identical – but this is a MAJOR point.</a:t>
            </a:r>
          </a:p>
          <a:p>
            <a:endParaRPr lang="en-US" dirty="0"/>
          </a:p>
          <a:p>
            <a:r>
              <a:rPr lang="en-US" dirty="0"/>
              <a:t>We aren’t just learning to Trust God More.  We are changing on the inside – as things we used to depend on are stripped away.  As we become more centered, more concerned, and more in awe of being Holy as God is Holy.</a:t>
            </a:r>
          </a:p>
          <a:p>
            <a:endParaRPr lang="en-US" dirty="0"/>
          </a:p>
          <a:p>
            <a:r>
              <a:rPr lang="en-US" dirty="0"/>
              <a:t>AS HIS CHILDREN – so many times we are tempted to think that when Bad things are happening – does God really love me?  The answer is a RESOUNDING YES!!!  </a:t>
            </a:r>
          </a:p>
          <a:p>
            <a:endParaRPr lang="en-US" dirty="0"/>
          </a:p>
          <a:p>
            <a:r>
              <a:rPr lang="en-US" dirty="0"/>
              <a:t>God never stopped Loving JOB – as he endured Satan’s onslaught – and God hasn’t stopped loving the Hebrews – and HE HASN’T Stopped loving us!</a:t>
            </a:r>
          </a:p>
          <a:p>
            <a:endParaRPr lang="en-US" dirty="0"/>
          </a:p>
          <a:p>
            <a:endParaRPr lang="en-US" dirty="0"/>
          </a:p>
          <a:p>
            <a:r>
              <a:rPr lang="en-US" dirty="0"/>
              <a:t>** More determined to LEAVE this temporary world – and spend eternity with GOD in HEAVEN….</a:t>
            </a:r>
          </a:p>
          <a:p>
            <a:endParaRPr lang="en-US" dirty="0"/>
          </a:p>
          <a:p>
            <a:endParaRPr lang="en-US" dirty="0"/>
          </a:p>
          <a:p>
            <a:r>
              <a:rPr lang="en-US" b="0" i="0" dirty="0">
                <a:solidFill>
                  <a:srgbClr val="000000"/>
                </a:solidFill>
                <a:effectLst/>
                <a:highlight>
                  <a:srgbClr val="FFFFFF"/>
                </a:highlight>
                <a:latin typeface="system-ui"/>
              </a:rPr>
              <a:t>We learn to LOVE our ENEMIES.</a:t>
            </a:r>
          </a:p>
          <a:p>
            <a:r>
              <a:rPr lang="en-US" b="0" i="0" dirty="0">
                <a:solidFill>
                  <a:srgbClr val="000000"/>
                </a:solidFill>
                <a:effectLst/>
                <a:highlight>
                  <a:srgbClr val="FFFFFF"/>
                </a:highlight>
                <a:latin typeface="system-ui"/>
              </a:rPr>
              <a:t>We learn to extend PEACE to ”ALL” Men… even the ones who make life painful.</a:t>
            </a:r>
          </a:p>
          <a:p>
            <a:r>
              <a:rPr lang="en-US" b="0" i="0" dirty="0">
                <a:solidFill>
                  <a:srgbClr val="000000"/>
                </a:solidFill>
                <a:effectLst/>
                <a:highlight>
                  <a:srgbClr val="FFFFFF"/>
                </a:highlight>
                <a:latin typeface="system-ui"/>
              </a:rPr>
              <a:t>We learn RESOLVE and DETERMINATION – a quality God has exercised throughout History….</a:t>
            </a:r>
          </a:p>
          <a:p>
            <a:r>
              <a:rPr lang="en-US" b="0" i="0" dirty="0">
                <a:solidFill>
                  <a:srgbClr val="000000"/>
                </a:solidFill>
                <a:effectLst/>
                <a:highlight>
                  <a:srgbClr val="FFFFFF"/>
                </a:highlight>
                <a:latin typeface="system-ui"/>
              </a:rPr>
              <a:t>We learn Empathy – compassion for those around us.</a:t>
            </a:r>
          </a:p>
          <a:p>
            <a:r>
              <a:rPr lang="en-US" b="0" i="0" dirty="0">
                <a:solidFill>
                  <a:srgbClr val="000000"/>
                </a:solidFill>
                <a:effectLst/>
                <a:highlight>
                  <a:srgbClr val="FFFFFF"/>
                </a:highlight>
                <a:latin typeface="system-ui"/>
              </a:rPr>
              <a:t>We learn Humility – what is outside our control.</a:t>
            </a:r>
          </a:p>
          <a:p>
            <a:r>
              <a:rPr lang="en-US" b="0" i="0" dirty="0">
                <a:solidFill>
                  <a:srgbClr val="000000"/>
                </a:solidFill>
                <a:effectLst/>
                <a:highlight>
                  <a:srgbClr val="FFFFFF"/>
                </a:highlight>
                <a:latin typeface="system-ui"/>
              </a:rPr>
              <a:t>WE learn Priorities – What matters most to us is revealed when there are various things competing for our time and energy.</a:t>
            </a:r>
          </a:p>
          <a:p>
            <a:r>
              <a:rPr lang="en-US" b="0" i="0" dirty="0">
                <a:solidFill>
                  <a:srgbClr val="000000"/>
                </a:solidFill>
                <a:effectLst/>
                <a:highlight>
                  <a:srgbClr val="FFFFFF"/>
                </a:highlight>
                <a:latin typeface="system-ui"/>
              </a:rPr>
              <a:t>We learn Gratitude – We see the value of light most clearly when it is dark.  We see the precious nature of goodness and righteousness VIVIDLY – when it is absent.</a:t>
            </a:r>
          </a:p>
          <a:p>
            <a:endParaRPr lang="en-US" b="0" i="0" dirty="0">
              <a:solidFill>
                <a:srgbClr val="000000"/>
              </a:solidFill>
              <a:effectLst/>
              <a:highlight>
                <a:srgbClr val="FFFFFF"/>
              </a:highlight>
              <a:latin typeface="system-ui"/>
            </a:endParaRPr>
          </a:p>
          <a:p>
            <a:r>
              <a:rPr lang="en-US" b="0" i="0" dirty="0">
                <a:solidFill>
                  <a:srgbClr val="000000"/>
                </a:solidFill>
                <a:effectLst/>
                <a:highlight>
                  <a:srgbClr val="FFFFFF"/>
                </a:highlight>
                <a:latin typeface="system-ui"/>
              </a:rPr>
              <a:t>Moses – perfected by his time tending sheep.</a:t>
            </a:r>
          </a:p>
          <a:p>
            <a:r>
              <a:rPr lang="en-US" b="0" i="0" dirty="0">
                <a:solidFill>
                  <a:srgbClr val="000000"/>
                </a:solidFill>
                <a:effectLst/>
                <a:highlight>
                  <a:srgbClr val="FFFFFF"/>
                </a:highlight>
                <a:latin typeface="system-ui"/>
              </a:rPr>
              <a:t>David – perfected on the run from King Saul.</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12</a:t>
            </a:fld>
            <a:endParaRPr lang="en-US"/>
          </a:p>
        </p:txBody>
      </p:sp>
    </p:spTree>
    <p:extLst>
      <p:ext uri="{BB962C8B-B14F-4D97-AF65-F5344CB8AC3E}">
        <p14:creationId xmlns:p14="http://schemas.microsoft.com/office/powerpoint/2010/main" val="312321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Challenge To:  Myself, My Neighbor, and My God.</a:t>
            </a:r>
          </a:p>
          <a:p>
            <a:endParaRPr lang="en-US" dirty="0"/>
          </a:p>
          <a:p>
            <a:r>
              <a:rPr lang="en-US" dirty="0"/>
              <a:t>Renewed Strength – Isaiah 35:3 “Encourage the Exhausted and strengthen the feeble…”</a:t>
            </a:r>
          </a:p>
          <a:p>
            <a:endParaRPr lang="en-US" dirty="0"/>
          </a:p>
          <a:p>
            <a:r>
              <a:rPr lang="en-US" dirty="0"/>
              <a:t>Jamieson, Fausset, Brown: </a:t>
            </a:r>
            <a:r>
              <a:rPr lang="en-US" b="0" i="0" dirty="0">
                <a:solidFill>
                  <a:srgbClr val="0A0A0A"/>
                </a:solidFill>
                <a:effectLst/>
                <a:highlight>
                  <a:srgbClr val="FCFDFD"/>
                </a:highlight>
                <a:latin typeface="arial" panose="020B0604020202020204" pitchFamily="34" charset="0"/>
              </a:rPr>
              <a:t>The </a:t>
            </a:r>
            <a:r>
              <a:rPr lang="en-US" b="0" i="1" dirty="0">
                <a:solidFill>
                  <a:srgbClr val="0A0A0A"/>
                </a:solidFill>
                <a:effectLst/>
                <a:highlight>
                  <a:srgbClr val="FCFDFD"/>
                </a:highlight>
                <a:latin typeface="arial" panose="020B0604020202020204" pitchFamily="34" charset="0"/>
              </a:rPr>
              <a:t>Greek</a:t>
            </a:r>
            <a:r>
              <a:rPr lang="en-US" b="0" i="0" dirty="0">
                <a:solidFill>
                  <a:srgbClr val="0A0A0A"/>
                </a:solidFill>
                <a:effectLst/>
                <a:highlight>
                  <a:srgbClr val="FCFDFD"/>
                </a:highlight>
                <a:latin typeface="arial" panose="020B0604020202020204" pitchFamily="34" charset="0"/>
              </a:rPr>
              <a:t> active verb, not the middle or reflexive, requires the sense to be, Lift up not only </a:t>
            </a:r>
            <a:r>
              <a:rPr lang="en-US" b="0" i="1" dirty="0">
                <a:solidFill>
                  <a:srgbClr val="0A0A0A"/>
                </a:solidFill>
                <a:effectLst/>
                <a:highlight>
                  <a:srgbClr val="FCFDFD"/>
                </a:highlight>
                <a:latin typeface="arial" panose="020B0604020202020204" pitchFamily="34" charset="0"/>
              </a:rPr>
              <a:t>your own</a:t>
            </a:r>
            <a:r>
              <a:rPr lang="en-US" b="0" i="0" dirty="0">
                <a:solidFill>
                  <a:srgbClr val="0A0A0A"/>
                </a:solidFill>
                <a:effectLst/>
                <a:highlight>
                  <a:srgbClr val="FCFDFD"/>
                </a:highlight>
                <a:latin typeface="arial" panose="020B0604020202020204" pitchFamily="34" charset="0"/>
              </a:rPr>
              <a:t> hands and knees, but also those </a:t>
            </a:r>
            <a:r>
              <a:rPr lang="en-US" b="0" i="1" dirty="0">
                <a:solidFill>
                  <a:srgbClr val="0A0A0A"/>
                </a:solidFill>
                <a:effectLst/>
                <a:highlight>
                  <a:srgbClr val="FCFDFD"/>
                </a:highlight>
                <a:latin typeface="arial" panose="020B0604020202020204" pitchFamily="34" charset="0"/>
              </a:rPr>
              <a:t>of your brethren</a:t>
            </a:r>
            <a:r>
              <a:rPr lang="en-US" b="0" i="0" dirty="0">
                <a:solidFill>
                  <a:srgbClr val="0A0A0A"/>
                </a:solidFill>
                <a:effectLst/>
                <a:highlight>
                  <a:srgbClr val="FCFDFD"/>
                </a:highlight>
                <a:latin typeface="arial" panose="020B0604020202020204" pitchFamily="34" charset="0"/>
              </a:rPr>
              <a:t> (compare </a:t>
            </a:r>
            <a:r>
              <a:rPr lang="en-US" b="0" i="0" u="none" strike="noStrike" dirty="0">
                <a:solidFill>
                  <a:srgbClr val="39547F"/>
                </a:solidFill>
                <a:effectLst/>
                <a:highlight>
                  <a:srgbClr val="FCFDFD"/>
                </a:highlight>
                <a:latin typeface="arial" panose="020B0604020202020204" pitchFamily="34" charset="0"/>
                <a:hlinkClick r:id="rId3"/>
              </a:rPr>
              <a:t>Hbr 12:15</a:t>
            </a:r>
            <a:r>
              <a:rPr lang="en-US" b="0" i="0" dirty="0">
                <a:solidFill>
                  <a:srgbClr val="0A0A0A"/>
                </a:solidFill>
                <a:effectLst/>
                <a:highlight>
                  <a:srgbClr val="FCFDFD"/>
                </a:highlight>
                <a:latin typeface="arial" panose="020B0604020202020204" pitchFamily="34" charset="0"/>
              </a:rPr>
              <a:t> </a:t>
            </a:r>
            <a:r>
              <a:rPr lang="en-US" b="0" i="0" u="none" strike="noStrike" dirty="0">
                <a:solidFill>
                  <a:srgbClr val="39547F"/>
                </a:solidFill>
                <a:effectLst/>
                <a:highlight>
                  <a:srgbClr val="FCFDFD"/>
                </a:highlight>
                <a:latin typeface="arial" panose="020B0604020202020204" pitchFamily="34" charset="0"/>
                <a:hlinkClick r:id="rId4"/>
              </a:rPr>
              <a:t>Isa 35:4</a:t>
            </a:r>
            <a:r>
              <a:rPr lang="en-US" b="0" i="0" dirty="0">
                <a:solidFill>
                  <a:srgbClr val="0A0A0A"/>
                </a:solidFill>
                <a:effectLst/>
                <a:highlight>
                  <a:srgbClr val="FCFDFD"/>
                </a:highlight>
                <a:latin typeface="arial" panose="020B0604020202020204" pitchFamily="34" charset="0"/>
              </a:rPr>
              <a:t> ).</a:t>
            </a:r>
          </a:p>
          <a:p>
            <a:endParaRPr lang="en-US" b="0" i="0" dirty="0">
              <a:solidFill>
                <a:srgbClr val="0A0A0A"/>
              </a:solidFill>
              <a:effectLst/>
              <a:highlight>
                <a:srgbClr val="FCFDFD"/>
              </a:highlight>
              <a:latin typeface="arial" panose="020B0604020202020204" pitchFamily="34" charset="0"/>
            </a:endParaRPr>
          </a:p>
          <a:p>
            <a:endParaRPr lang="en-US" b="0" i="0" dirty="0">
              <a:solidFill>
                <a:srgbClr val="0A0A0A"/>
              </a:solidFill>
              <a:effectLst/>
              <a:highlight>
                <a:srgbClr val="FCFDFD"/>
              </a:highlight>
              <a:latin typeface="arial" panose="020B0604020202020204" pitchFamily="34" charset="0"/>
            </a:endParaRPr>
          </a:p>
          <a:p>
            <a:r>
              <a:rPr lang="en-US" b="0" i="0" dirty="0">
                <a:solidFill>
                  <a:srgbClr val="0A0A0A"/>
                </a:solidFill>
                <a:effectLst/>
                <a:highlight>
                  <a:srgbClr val="FCFDFD"/>
                </a:highlight>
                <a:latin typeface="arial" panose="020B0604020202020204" pitchFamily="34" charset="0"/>
              </a:rPr>
              <a:t>The author seems to have Isaiah on his mind.</a:t>
            </a:r>
          </a:p>
          <a:p>
            <a:endParaRPr lang="en-US" b="0" i="0" dirty="0">
              <a:solidFill>
                <a:srgbClr val="0A0A0A"/>
              </a:solidFill>
              <a:effectLst/>
              <a:highlight>
                <a:srgbClr val="FCFDFD"/>
              </a:highlight>
              <a:latin typeface="arial" panose="020B0604020202020204" pitchFamily="34" charset="0"/>
            </a:endParaRPr>
          </a:p>
          <a:p>
            <a:r>
              <a:rPr lang="en-US" b="0" i="0" dirty="0">
                <a:solidFill>
                  <a:srgbClr val="0A0A0A"/>
                </a:solidFill>
                <a:effectLst/>
                <a:highlight>
                  <a:srgbClr val="FCFDFD"/>
                </a:highlight>
                <a:latin typeface="arial" panose="020B0604020202020204" pitchFamily="34" charset="0"/>
              </a:rPr>
              <a:t>Isaiah 35:8 - </a:t>
            </a:r>
            <a:r>
              <a:rPr lang="en-US" b="0" i="0" dirty="0">
                <a:solidFill>
                  <a:srgbClr val="000000"/>
                </a:solidFill>
                <a:effectLst/>
                <a:highlight>
                  <a:srgbClr val="FFFFFF"/>
                </a:highlight>
                <a:latin typeface="system-ui"/>
              </a:rPr>
              <a:t>A highway will be there, a roadway,</a:t>
            </a:r>
            <a:br>
              <a:rPr lang="en-US" dirty="0"/>
            </a:br>
            <a:r>
              <a:rPr lang="en-US" b="0" i="0" dirty="0">
                <a:solidFill>
                  <a:srgbClr val="000000"/>
                </a:solidFill>
                <a:effectLst/>
                <a:highlight>
                  <a:srgbClr val="FFFFFF"/>
                </a:highlight>
                <a:latin typeface="system-ui"/>
              </a:rPr>
              <a:t>And it will be called the Highway of Holiness.</a:t>
            </a:r>
            <a:br>
              <a:rPr lang="en-US" dirty="0"/>
            </a:br>
            <a:r>
              <a:rPr lang="en-US" b="0" i="0" dirty="0">
                <a:solidFill>
                  <a:srgbClr val="000000"/>
                </a:solidFill>
                <a:effectLst/>
                <a:highlight>
                  <a:srgbClr val="FFFFFF"/>
                </a:highlight>
                <a:latin typeface="system-ui"/>
              </a:rPr>
              <a:t>The unclean will not travel on it,</a:t>
            </a:r>
            <a:br>
              <a:rPr lang="en-US" dirty="0"/>
            </a:br>
            <a:r>
              <a:rPr lang="en-US" b="0" i="0" dirty="0">
                <a:solidFill>
                  <a:srgbClr val="000000"/>
                </a:solidFill>
                <a:effectLst/>
                <a:highlight>
                  <a:srgbClr val="FFFFFF"/>
                </a:highlight>
                <a:latin typeface="system-ui"/>
              </a:rPr>
              <a:t>But it </a:t>
            </a:r>
            <a:r>
              <a:rPr lang="en-US" b="0" i="1" dirty="0">
                <a:solidFill>
                  <a:srgbClr val="000000"/>
                </a:solidFill>
                <a:effectLst/>
                <a:highlight>
                  <a:srgbClr val="FFFFFF"/>
                </a:highlight>
                <a:latin typeface="system-ui"/>
              </a:rPr>
              <a:t>will</a:t>
            </a:r>
            <a:r>
              <a:rPr lang="en-US" b="0" i="0" dirty="0">
                <a:solidFill>
                  <a:srgbClr val="000000"/>
                </a:solidFill>
                <a:effectLst/>
                <a:highlight>
                  <a:srgbClr val="FFFFFF"/>
                </a:highlight>
                <a:latin typeface="system-ui"/>
              </a:rPr>
              <a:t> be for him who walks </a:t>
            </a:r>
            <a:r>
              <a:rPr lang="en-US" b="0" i="1" dirty="0">
                <a:solidFill>
                  <a:srgbClr val="000000"/>
                </a:solidFill>
                <a:effectLst/>
                <a:highlight>
                  <a:srgbClr val="FFFFFF"/>
                </a:highlight>
                <a:latin typeface="system-ui"/>
              </a:rPr>
              <a:t>that</a:t>
            </a:r>
            <a:r>
              <a:rPr lang="en-US" b="0" i="0" dirty="0">
                <a:solidFill>
                  <a:srgbClr val="000000"/>
                </a:solidFill>
                <a:effectLst/>
                <a:highlight>
                  <a:srgbClr val="FFFFFF"/>
                </a:highlight>
                <a:latin typeface="system-ui"/>
              </a:rPr>
              <a:t> way,</a:t>
            </a:r>
            <a:br>
              <a:rPr lang="en-US" dirty="0"/>
            </a:br>
            <a:r>
              <a:rPr lang="en-US" b="0" i="0" dirty="0">
                <a:solidFill>
                  <a:srgbClr val="000000"/>
                </a:solidFill>
                <a:effectLst/>
                <a:highlight>
                  <a:srgbClr val="FFFFFF"/>
                </a:highlight>
                <a:latin typeface="system-ui"/>
              </a:rPr>
              <a:t>And fools will not wander </a:t>
            </a:r>
            <a:r>
              <a:rPr lang="en-US" b="0" i="1" dirty="0">
                <a:solidFill>
                  <a:srgbClr val="000000"/>
                </a:solidFill>
                <a:effectLst/>
                <a:highlight>
                  <a:srgbClr val="FFFFFF"/>
                </a:highlight>
                <a:latin typeface="system-ui"/>
              </a:rPr>
              <a:t>on it</a:t>
            </a:r>
            <a:r>
              <a:rPr lang="en-US" b="0" i="0" dirty="0">
                <a:solidFill>
                  <a:srgbClr val="000000"/>
                </a:solidFill>
                <a:effectLst/>
                <a:highlight>
                  <a:srgbClr val="FFFFFF"/>
                </a:highlight>
                <a:latin typeface="system-ui"/>
              </a:rPr>
              <a:t>.</a:t>
            </a:r>
          </a:p>
          <a:p>
            <a:endParaRPr lang="en-US" b="0" i="0" dirty="0">
              <a:solidFill>
                <a:srgbClr val="000000"/>
              </a:solidFill>
              <a:effectLst/>
              <a:highlight>
                <a:srgbClr val="FFFFFF"/>
              </a:highlight>
              <a:latin typeface="system-ui"/>
            </a:endParaRPr>
          </a:p>
          <a:p>
            <a:endParaRPr lang="en-US" b="0" i="0" dirty="0">
              <a:solidFill>
                <a:srgbClr val="000000"/>
              </a:solidFill>
              <a:effectLst/>
              <a:highlight>
                <a:srgbClr val="FFFFFF"/>
              </a:highlight>
              <a:latin typeface="system-ui"/>
            </a:endParaRPr>
          </a:p>
          <a:p>
            <a:r>
              <a:rPr lang="en-US" b="0" i="0" dirty="0">
                <a:solidFill>
                  <a:srgbClr val="0A0A0A"/>
                </a:solidFill>
                <a:effectLst/>
                <a:highlight>
                  <a:srgbClr val="FCFDFD"/>
                </a:highlight>
                <a:latin typeface="arial" panose="020B0604020202020204" pitchFamily="34" charset="0"/>
              </a:rPr>
              <a:t>literally, "wheel tracks." Let your walk be so firm and so unanimous in the right direction that a plain track and "highway" may be thereby established for those who accompany and follow you, to perceive and walk in ( </a:t>
            </a:r>
            <a:r>
              <a:rPr lang="en-US" b="0" i="0" u="none" strike="noStrike" dirty="0">
                <a:solidFill>
                  <a:srgbClr val="39547F"/>
                </a:solidFill>
                <a:effectLst/>
                <a:highlight>
                  <a:srgbClr val="FCFDFD"/>
                </a:highlight>
                <a:latin typeface="arial" panose="020B0604020202020204" pitchFamily="34" charset="0"/>
                <a:hlinkClick r:id="rId5"/>
              </a:rPr>
              <a:t>Isa 35:8</a:t>
            </a:r>
            <a:r>
              <a:rPr lang="en-US" b="0" i="0" dirty="0">
                <a:solidFill>
                  <a:srgbClr val="0A0A0A"/>
                </a:solidFill>
                <a:effectLst/>
                <a:highlight>
                  <a:srgbClr val="FCFDFD"/>
                </a:highlight>
                <a:latin typeface="arial" panose="020B0604020202020204" pitchFamily="34" charset="0"/>
              </a:rPr>
              <a:t> ) [ALFORD].</a:t>
            </a:r>
          </a:p>
          <a:p>
            <a:endParaRPr lang="en-US" b="0" i="0" dirty="0">
              <a:solidFill>
                <a:srgbClr val="0A0A0A"/>
              </a:solidFill>
              <a:effectLst/>
              <a:highlight>
                <a:srgbClr val="FCFDFD"/>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13</a:t>
            </a:fld>
            <a:endParaRPr lang="en-US"/>
          </a:p>
        </p:txBody>
      </p:sp>
    </p:spTree>
    <p:extLst>
      <p:ext uri="{BB962C8B-B14F-4D97-AF65-F5344CB8AC3E}">
        <p14:creationId xmlns:p14="http://schemas.microsoft.com/office/powerpoint/2010/main" val="279733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Choose Holiness, Not Bitterness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Choose Holiness, Not Immorality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Choose Holiness, Not Godlessness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Choose Holiness, Not Momentary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Choose Holiness, NOW Is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Genesis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30000" dirty="0">
                <a:solidFill>
                  <a:srgbClr val="000000"/>
                </a:solidFill>
                <a:effectLst/>
                <a:highlight>
                  <a:srgbClr val="FFFFFF"/>
                </a:highlight>
                <a:latin typeface="system-ui"/>
              </a:rPr>
              <a:t>27 </a:t>
            </a:r>
            <a:r>
              <a:rPr lang="en-US" b="0" i="0" dirty="0">
                <a:solidFill>
                  <a:srgbClr val="000000"/>
                </a:solidFill>
                <a:effectLst/>
                <a:highlight>
                  <a:srgbClr val="FFFFFF"/>
                </a:highlight>
                <a:latin typeface="system-ui"/>
              </a:rPr>
              <a:t>When the boys grew up, Esau became a skillful hunter, a man of the field, but Jacob was a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3" tooltip="See footnote s"/>
              </a:rPr>
              <a:t>s</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peaceful man,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4" tooltip="See footnote t"/>
              </a:rPr>
              <a:t>t</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living in tents. </a:t>
            </a:r>
            <a:r>
              <a:rPr lang="en-US" b="1" i="0" baseline="30000" dirty="0">
                <a:solidFill>
                  <a:srgbClr val="000000"/>
                </a:solidFill>
                <a:effectLst/>
                <a:highlight>
                  <a:srgbClr val="FFFFFF"/>
                </a:highlight>
                <a:latin typeface="system-ui"/>
              </a:rPr>
              <a:t>28 </a:t>
            </a:r>
            <a:r>
              <a:rPr lang="en-US" b="0" i="0" dirty="0">
                <a:solidFill>
                  <a:srgbClr val="000000"/>
                </a:solidFill>
                <a:effectLst/>
                <a:highlight>
                  <a:srgbClr val="FFFFFF"/>
                </a:highlight>
                <a:latin typeface="system-ui"/>
              </a:rPr>
              <a:t>Now Isaac loved Esau, because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5" tooltip="See footnote u"/>
              </a:rPr>
              <a:t>u</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he had a taste for game, but Rebekah loved Jacob. </a:t>
            </a:r>
            <a:r>
              <a:rPr lang="en-US" b="1" i="0" baseline="30000" dirty="0">
                <a:solidFill>
                  <a:srgbClr val="000000"/>
                </a:solidFill>
                <a:effectLst/>
                <a:highlight>
                  <a:srgbClr val="FFFFFF"/>
                </a:highlight>
                <a:latin typeface="system-ui"/>
              </a:rPr>
              <a:t>29 </a:t>
            </a:r>
            <a:r>
              <a:rPr lang="en-US" b="0" i="0" dirty="0">
                <a:solidFill>
                  <a:srgbClr val="000000"/>
                </a:solidFill>
                <a:effectLst/>
                <a:highlight>
                  <a:srgbClr val="FFFFFF"/>
                </a:highlight>
                <a:latin typeface="system-ui"/>
              </a:rPr>
              <a:t>When Jacob had cooked stew, Esau came in from the field and he was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6" tooltip="See footnote v"/>
              </a:rPr>
              <a:t>v</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famished; </a:t>
            </a:r>
            <a:r>
              <a:rPr lang="en-US" b="1" i="0" baseline="30000" dirty="0">
                <a:solidFill>
                  <a:srgbClr val="000000"/>
                </a:solidFill>
                <a:effectLst/>
                <a:highlight>
                  <a:srgbClr val="FFFFFF"/>
                </a:highlight>
                <a:latin typeface="system-ui"/>
              </a:rPr>
              <a:t>30 </a:t>
            </a:r>
            <a:r>
              <a:rPr lang="en-US" b="0" i="0" dirty="0">
                <a:solidFill>
                  <a:srgbClr val="000000"/>
                </a:solidFill>
                <a:effectLst/>
                <a:highlight>
                  <a:srgbClr val="FFFFFF"/>
                </a:highlight>
                <a:latin typeface="system-ui"/>
              </a:rPr>
              <a:t>and Esau said to Jacob, “Please let me have a swallow of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7" tooltip="See footnote w"/>
              </a:rPr>
              <a:t>w</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that red stuff there, for I am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8" tooltip="See footnote x"/>
              </a:rPr>
              <a:t>x</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famished.” Therefore his name was called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9" tooltip="See footnote y"/>
              </a:rPr>
              <a:t>y</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Edom. </a:t>
            </a:r>
            <a:r>
              <a:rPr lang="en-US" b="1" i="0" baseline="30000" dirty="0">
                <a:solidFill>
                  <a:srgbClr val="000000"/>
                </a:solidFill>
                <a:effectLst/>
                <a:highlight>
                  <a:srgbClr val="FFFFFF"/>
                </a:highlight>
                <a:latin typeface="system-ui"/>
              </a:rPr>
              <a:t>31 </a:t>
            </a:r>
            <a:r>
              <a:rPr lang="en-US" b="0" i="0" dirty="0">
                <a:solidFill>
                  <a:srgbClr val="000000"/>
                </a:solidFill>
                <a:effectLst/>
                <a:highlight>
                  <a:srgbClr val="FFFFFF"/>
                </a:highlight>
                <a:latin typeface="system-ui"/>
              </a:rPr>
              <a:t>But Jacob said,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10" tooltip="See footnote z"/>
              </a:rPr>
              <a:t>z</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First sell me your birthright.” </a:t>
            </a:r>
            <a:r>
              <a:rPr lang="en-US" b="1" i="0" baseline="30000" dirty="0">
                <a:solidFill>
                  <a:srgbClr val="000000"/>
                </a:solidFill>
                <a:effectLst/>
                <a:highlight>
                  <a:srgbClr val="FFFFFF"/>
                </a:highlight>
                <a:latin typeface="system-ui"/>
              </a:rPr>
              <a:t>32 </a:t>
            </a:r>
            <a:r>
              <a:rPr lang="en-US" b="0" i="0" dirty="0">
                <a:solidFill>
                  <a:srgbClr val="000000"/>
                </a:solidFill>
                <a:effectLst/>
                <a:highlight>
                  <a:srgbClr val="FFFFFF"/>
                </a:highlight>
                <a:latin typeface="system-ui"/>
              </a:rPr>
              <a:t>Esau said, “Behold, I am about to die; so of what </a:t>
            </a:r>
            <a:r>
              <a:rPr lang="en-US" b="0" i="1" dirty="0">
                <a:solidFill>
                  <a:srgbClr val="000000"/>
                </a:solidFill>
                <a:effectLst/>
                <a:highlight>
                  <a:srgbClr val="FFFFFF"/>
                </a:highlight>
                <a:latin typeface="system-ui"/>
              </a:rPr>
              <a:t>use</a:t>
            </a:r>
            <a:r>
              <a:rPr lang="en-US" b="0" i="0" dirty="0">
                <a:solidFill>
                  <a:srgbClr val="000000"/>
                </a:solidFill>
                <a:effectLst/>
                <a:highlight>
                  <a:srgbClr val="FFFFFF"/>
                </a:highlight>
                <a:latin typeface="system-ui"/>
              </a:rPr>
              <a:t> then is the birthright to me?” </a:t>
            </a:r>
            <a:r>
              <a:rPr lang="en-US" b="1" i="0" baseline="30000" dirty="0">
                <a:solidFill>
                  <a:srgbClr val="000000"/>
                </a:solidFill>
                <a:effectLst/>
                <a:highlight>
                  <a:srgbClr val="FFFFFF"/>
                </a:highlight>
                <a:latin typeface="system-ui"/>
              </a:rPr>
              <a:t>33 </a:t>
            </a:r>
            <a:r>
              <a:rPr lang="en-US" b="0" i="0" dirty="0">
                <a:solidFill>
                  <a:srgbClr val="000000"/>
                </a:solidFill>
                <a:effectLst/>
                <a:highlight>
                  <a:srgbClr val="FFFFFF"/>
                </a:highlight>
                <a:latin typeface="system-ui"/>
              </a:rPr>
              <a:t>And Jacob said, “</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11" tooltip="See footnote aa"/>
              </a:rPr>
              <a:t>aa</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First swear to me”; so he swore to him, and sold his birthright to Jacob. </a:t>
            </a:r>
            <a:r>
              <a:rPr lang="en-US" b="1" i="0" baseline="30000" dirty="0">
                <a:solidFill>
                  <a:srgbClr val="000000"/>
                </a:solidFill>
                <a:effectLst/>
                <a:highlight>
                  <a:srgbClr val="FFFFFF"/>
                </a:highlight>
                <a:latin typeface="system-ui"/>
              </a:rPr>
              <a:t>34 </a:t>
            </a:r>
            <a:r>
              <a:rPr lang="en-US" b="0" i="0" dirty="0">
                <a:solidFill>
                  <a:srgbClr val="000000"/>
                </a:solidFill>
                <a:effectLst/>
                <a:highlight>
                  <a:srgbClr val="FFFFFF"/>
                </a:highlight>
                <a:latin typeface="system-ui"/>
              </a:rPr>
              <a:t>Then Jacob gave Esau bread and lentil stew; and he ate and drank, and rose and went on his way. Thus Esau despised his birthright.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000000"/>
              </a:solidFill>
              <a:effectLst/>
              <a:highlight>
                <a:srgbClr val="FFFFFF"/>
              </a:highlight>
              <a:latin typeface="system-u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000000"/>
              </a:solidFill>
              <a:effectLst/>
              <a:highlight>
                <a:srgbClr val="FFFFFF"/>
              </a:highlight>
              <a:latin typeface="system-u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highlight>
                  <a:srgbClr val="FFFFFF"/>
                </a:highlight>
                <a:latin typeface="system-ui"/>
                <a:cs typeface="Calibri" panose="020F0502020204030204" pitchFamily="34" charset="0"/>
              </a:rPr>
              <a:t>Genesis 27:30-41</a:t>
            </a:r>
            <a:endParaRPr lang="en-US" sz="1600" dirty="0">
              <a:solidFill>
                <a:schemeClr val="tx1"/>
              </a:solidFill>
              <a:latin typeface="Calibri" panose="020F0502020204030204" pitchFamily="34" charset="0"/>
              <a:cs typeface="Calibri" panose="020F0502020204030204" pitchFamily="34" charset="0"/>
            </a:endParaRPr>
          </a:p>
          <a:p>
            <a:endParaRPr lang="en-US" b="0" i="0" dirty="0">
              <a:solidFill>
                <a:schemeClr val="tx1"/>
              </a:solidFill>
              <a:effectLst/>
              <a:highlight>
                <a:srgbClr val="FFFFFF"/>
              </a:highlight>
              <a:latin typeface="system-ui"/>
            </a:endParaRPr>
          </a:p>
        </p:txBody>
      </p:sp>
      <p:sp>
        <p:nvSpPr>
          <p:cNvPr id="4" name="Slide Number Placeholder 3"/>
          <p:cNvSpPr>
            <a:spLocks noGrp="1"/>
          </p:cNvSpPr>
          <p:nvPr>
            <p:ph type="sldNum" sz="quarter" idx="5"/>
          </p:nvPr>
        </p:nvSpPr>
        <p:spPr/>
        <p:txBody>
          <a:bodyPr/>
          <a:lstStyle/>
          <a:p>
            <a:fld id="{3B09524B-4A38-1248-AEA4-B0B78C94BF06}" type="slidenum">
              <a:rPr lang="en-US" smtClean="0"/>
              <a:t>14</a:t>
            </a:fld>
            <a:endParaRPr lang="en-US"/>
          </a:p>
        </p:txBody>
      </p:sp>
    </p:spTree>
    <p:extLst>
      <p:ext uri="{BB962C8B-B14F-4D97-AF65-F5344CB8AC3E}">
        <p14:creationId xmlns:p14="http://schemas.microsoft.com/office/powerpoint/2010/main" val="118214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chemeClr val="tx1"/>
                </a:solidFill>
                <a:effectLst/>
                <a:latin typeface="+mj-lt"/>
              </a:rPr>
              <a:t>I Will Not Lose Heart Because…</a:t>
            </a:r>
            <a:endParaRPr lang="en-US" sz="1600" i="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Even In My Pain, God Is Creating An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Even In My Pain, God’s Love Is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Even In My Pain, There Is A Greater Reward.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Even In My Pain, My Savior Is Waiting For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pitchFamily="34" charset="0"/>
              <a:cs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B09524B-4A38-1248-AEA4-B0B78C94BF06}" type="slidenum">
              <a:rPr lang="en-US" smtClean="0"/>
              <a:t>15</a:t>
            </a:fld>
            <a:endParaRPr lang="en-US"/>
          </a:p>
        </p:txBody>
      </p:sp>
    </p:spTree>
    <p:extLst>
      <p:ext uri="{BB962C8B-B14F-4D97-AF65-F5344CB8AC3E}">
        <p14:creationId xmlns:p14="http://schemas.microsoft.com/office/powerpoint/2010/main" val="295125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Remind us the 1</a:t>
            </a:r>
            <a:r>
              <a:rPr lang="en-US" baseline="30000" dirty="0"/>
              <a:t>st</a:t>
            </a:r>
            <a:r>
              <a:rPr lang="en-US" dirty="0"/>
              <a:t> half of the theme was considering the phrases in our theme verse that DESCRIBE Jesus…. Joy set before Him…</a:t>
            </a:r>
          </a:p>
        </p:txBody>
      </p:sp>
      <p:sp>
        <p:nvSpPr>
          <p:cNvPr id="4" name="Slide Number Placeholder 3"/>
          <p:cNvSpPr>
            <a:spLocks noGrp="1"/>
          </p:cNvSpPr>
          <p:nvPr>
            <p:ph type="sldNum" sz="quarter" idx="5"/>
          </p:nvPr>
        </p:nvSpPr>
        <p:spPr/>
        <p:txBody>
          <a:bodyPr/>
          <a:lstStyle/>
          <a:p>
            <a:fld id="{3B09524B-4A38-1248-AEA4-B0B78C94BF06}" type="slidenum">
              <a:rPr lang="en-US" smtClean="0"/>
              <a:t>2</a:t>
            </a:fld>
            <a:endParaRPr lang="en-US"/>
          </a:p>
        </p:txBody>
      </p:sp>
    </p:spTree>
    <p:extLst>
      <p:ext uri="{BB962C8B-B14F-4D97-AF65-F5344CB8AC3E}">
        <p14:creationId xmlns:p14="http://schemas.microsoft.com/office/powerpoint/2010/main" val="61767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1305-C1D7-5A96-9DED-2BBF3A74A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4FB1-E5EB-CCBA-89E6-707456D8F2C7}"/>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47E31F4C-CC68-1D37-C079-046F0627E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31F20"/>
                </a:solidFill>
                <a:effectLst/>
                <a:latin typeface="Segoe UI" panose="020B0502040204020203" pitchFamily="34" charset="0"/>
              </a:rPr>
              <a:t>And our Second Half – is about RUNNING OUR RACE like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31F2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31F20"/>
                </a:solidFill>
                <a:effectLst/>
                <a:latin typeface="Segoe UI" panose="020B0502040204020203" pitchFamily="34" charset="0"/>
              </a:rPr>
              <a:t>Last month, we talked about laying aside every weight and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31F2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31F20"/>
                </a:solidFill>
                <a:effectLst/>
                <a:latin typeface="Segoe UI" panose="020B0502040204020203" pitchFamily="34" charset="0"/>
              </a:rPr>
              <a:t>So if we are going to run our race like Jesus…</a:t>
            </a:r>
          </a:p>
        </p:txBody>
      </p:sp>
      <p:sp>
        <p:nvSpPr>
          <p:cNvPr id="4" name="Slide Number Placeholder 3">
            <a:extLst>
              <a:ext uri="{FF2B5EF4-FFF2-40B4-BE49-F238E27FC236}">
                <a16:creationId xmlns:a16="http://schemas.microsoft.com/office/drawing/2014/main" id="{C4638789-3599-9FD8-3CC8-01706549F5F5}"/>
              </a:ext>
            </a:extLst>
          </p:cNvPr>
          <p:cNvSpPr>
            <a:spLocks noGrp="1"/>
          </p:cNvSpPr>
          <p:nvPr>
            <p:ph type="sldNum" sz="quarter" idx="5"/>
          </p:nvPr>
        </p:nvSpPr>
        <p:spPr/>
        <p:txBody>
          <a:bodyPr/>
          <a:lstStyle/>
          <a:p>
            <a:fld id="{3B09524B-4A38-1248-AEA4-B0B78C94BF06}" type="slidenum">
              <a:rPr lang="en-US" smtClean="0"/>
              <a:t>3</a:t>
            </a:fld>
            <a:endParaRPr lang="en-US"/>
          </a:p>
        </p:txBody>
      </p:sp>
    </p:spTree>
    <p:extLst>
      <p:ext uri="{BB962C8B-B14F-4D97-AF65-F5344CB8AC3E}">
        <p14:creationId xmlns:p14="http://schemas.microsoft.com/office/powerpoint/2010/main" val="68030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Russ started this series.</a:t>
            </a:r>
          </a:p>
          <a:p>
            <a:endParaRPr lang="en-US" dirty="0"/>
          </a:p>
          <a:p>
            <a:r>
              <a:rPr lang="en-US" dirty="0"/>
              <a:t>Bill did lesson 2…</a:t>
            </a:r>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4</a:t>
            </a:fld>
            <a:endParaRPr lang="en-US"/>
          </a:p>
        </p:txBody>
      </p:sp>
    </p:spTree>
    <p:extLst>
      <p:ext uri="{BB962C8B-B14F-4D97-AF65-F5344CB8AC3E}">
        <p14:creationId xmlns:p14="http://schemas.microsoft.com/office/powerpoint/2010/main" val="84431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If your first thought from these pictures is – over-styled hair – you wouldn’t be wrong…</a:t>
            </a:r>
          </a:p>
          <a:p>
            <a:endParaRPr lang="en-US" dirty="0"/>
          </a:p>
          <a:p>
            <a:r>
              <a:rPr lang="en-US" dirty="0"/>
              <a:t>But there’s more to the story…</a:t>
            </a:r>
          </a:p>
          <a:p>
            <a:endParaRPr lang="en-US" dirty="0"/>
          </a:p>
          <a:p>
            <a:r>
              <a:rPr lang="en-US" dirty="0"/>
              <a:t>123 Year Later…</a:t>
            </a:r>
          </a:p>
          <a:p>
            <a:endParaRPr lang="en-US" dirty="0"/>
          </a:p>
          <a:p>
            <a:r>
              <a:rPr lang="en-US" dirty="0"/>
              <a:t>Both the philosopher and the pop star are reflecting in their own way – that life is hard.  Bad things happen to good people… and at some point – we are going to have to decide. HOW WILL I RESPOND to these pressures?</a:t>
            </a:r>
          </a:p>
          <a:p>
            <a:endParaRPr lang="en-US" dirty="0"/>
          </a:p>
          <a:p>
            <a:r>
              <a:rPr lang="en-US" dirty="0"/>
              <a:t>Both Nietzsche and Clarkson choose the perspective that when bad things happen – I can grow in that process….</a:t>
            </a:r>
          </a:p>
          <a:p>
            <a:endParaRPr lang="en-US" dirty="0"/>
          </a:p>
          <a:p>
            <a:r>
              <a:rPr lang="en-US" dirty="0"/>
              <a:t>This approach and perspective on Suffering is *part* of what Hebrews 12 is telling us.  Hebrews 12 will obviously have a much deeper and higher message – but it does begin here…</a:t>
            </a:r>
          </a:p>
          <a:p>
            <a:endParaRPr lang="en-US" dirty="0"/>
          </a:p>
          <a:p>
            <a:r>
              <a:rPr lang="en-US" dirty="0"/>
              <a:t>We need to recognize that when Bad Things happen – there can be growth…</a:t>
            </a:r>
          </a:p>
          <a:p>
            <a:endParaRPr lang="en-US" dirty="0"/>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5</a:t>
            </a:fld>
            <a:endParaRPr lang="en-US"/>
          </a:p>
        </p:txBody>
      </p:sp>
    </p:spTree>
    <p:extLst>
      <p:ext uri="{BB962C8B-B14F-4D97-AF65-F5344CB8AC3E}">
        <p14:creationId xmlns:p14="http://schemas.microsoft.com/office/powerpoint/2010/main" val="400413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0163-8B73-8C3D-5187-BF0C262B4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3CA75-CE9A-AD13-4A0C-635C40A55CB2}"/>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6F70AD95-2E2F-C5CF-2DDB-C2E0947E1936}"/>
              </a:ext>
            </a:extLst>
          </p:cNvPr>
          <p:cNvSpPr>
            <a:spLocks noGrp="1"/>
          </p:cNvSpPr>
          <p:nvPr>
            <p:ph type="body" idx="1"/>
          </p:nvPr>
        </p:nvSpPr>
        <p:spPr/>
        <p:txBody>
          <a:bodyPr/>
          <a:lstStyle/>
          <a:p>
            <a:r>
              <a:rPr lang="en-US" dirty="0"/>
              <a:t>Take 3 minutes to survey the beginning of the chapter and then we will really dive in…</a:t>
            </a:r>
          </a:p>
          <a:p>
            <a:endParaRPr lang="en-US" dirty="0"/>
          </a:p>
          <a:p>
            <a:r>
              <a:rPr lang="en-US" dirty="0"/>
              <a:t>Hostility by Sinners = Subject.</a:t>
            </a:r>
          </a:p>
          <a:p>
            <a:endParaRPr lang="en-US" dirty="0"/>
          </a:p>
          <a:p>
            <a:r>
              <a:rPr lang="en-US" dirty="0"/>
              <a:t>Concern = Possible outcome is we lose heart.  This hurt more than I want to endure. This is taking longer than I thought it would, </a:t>
            </a:r>
            <a:r>
              <a:rPr lang="en-US" dirty="0" err="1"/>
              <a:t>etc</a:t>
            </a:r>
            <a:r>
              <a:rPr lang="en-US" dirty="0"/>
              <a:t>….</a:t>
            </a:r>
          </a:p>
          <a:p>
            <a:endParaRPr lang="en-US" dirty="0"/>
          </a:p>
          <a:p>
            <a:endParaRPr lang="en-US" dirty="0"/>
          </a:p>
          <a:p>
            <a:r>
              <a:rPr lang="en-US" dirty="0"/>
              <a:t>* Big Idea:  Where they are trying to discourage you – God is going to discipline you.</a:t>
            </a:r>
          </a:p>
          <a:p>
            <a:endParaRPr lang="en-US" dirty="0"/>
          </a:p>
          <a:p>
            <a:r>
              <a:rPr lang="en-US" dirty="0"/>
              <a:t>GOLD = ACTION / OUTCOME</a:t>
            </a:r>
          </a:p>
          <a:p>
            <a:r>
              <a:rPr lang="en-US" dirty="0"/>
              <a:t>GREEN = Problem</a:t>
            </a:r>
          </a:p>
          <a:p>
            <a:r>
              <a:rPr lang="en-US" dirty="0"/>
              <a:t>BLUE = God’s Involvement</a:t>
            </a:r>
          </a:p>
          <a:p>
            <a:r>
              <a:rPr lang="en-US" dirty="0"/>
              <a:t>RED = God’s Love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F667E3E-5659-182A-3591-F1470811784F}"/>
              </a:ext>
            </a:extLst>
          </p:cNvPr>
          <p:cNvSpPr>
            <a:spLocks noGrp="1"/>
          </p:cNvSpPr>
          <p:nvPr>
            <p:ph type="sldNum" sz="quarter" idx="5"/>
          </p:nvPr>
        </p:nvSpPr>
        <p:spPr/>
        <p:txBody>
          <a:bodyPr/>
          <a:lstStyle/>
          <a:p>
            <a:fld id="{3B09524B-4A38-1248-AEA4-B0B78C94BF06}" type="slidenum">
              <a:rPr lang="en-US" smtClean="0"/>
              <a:t>6</a:t>
            </a:fld>
            <a:endParaRPr lang="en-US"/>
          </a:p>
        </p:txBody>
      </p:sp>
    </p:spTree>
    <p:extLst>
      <p:ext uri="{BB962C8B-B14F-4D97-AF65-F5344CB8AC3E}">
        <p14:creationId xmlns:p14="http://schemas.microsoft.com/office/powerpoint/2010/main" val="51035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0163-8B73-8C3D-5187-BF0C262B4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3CA75-CE9A-AD13-4A0C-635C40A55CB2}"/>
              </a:ext>
            </a:extLst>
          </p:cNvPr>
          <p:cNvSpPr>
            <a:spLocks noGrp="1" noRot="1" noChangeAspect="1"/>
          </p:cNvSpPr>
          <p:nvPr>
            <p:ph type="sldImg"/>
          </p:nvPr>
        </p:nvSpPr>
        <p:spPr>
          <a:xfrm>
            <a:off x="960438" y="230188"/>
            <a:ext cx="4937125" cy="3086100"/>
          </a:xfrm>
        </p:spPr>
      </p:sp>
      <p:sp>
        <p:nvSpPr>
          <p:cNvPr id="3" name="Notes Placeholder 2">
            <a:extLst>
              <a:ext uri="{FF2B5EF4-FFF2-40B4-BE49-F238E27FC236}">
                <a16:creationId xmlns:a16="http://schemas.microsoft.com/office/drawing/2014/main" id="{6F70AD95-2E2F-C5CF-2DDB-C2E0947E1936}"/>
              </a:ext>
            </a:extLst>
          </p:cNvPr>
          <p:cNvSpPr>
            <a:spLocks noGrp="1"/>
          </p:cNvSpPr>
          <p:nvPr>
            <p:ph type="body" idx="1"/>
          </p:nvPr>
        </p:nvSpPr>
        <p:spPr/>
        <p:txBody>
          <a:bodyPr/>
          <a:lstStyle/>
          <a:p>
            <a:r>
              <a:rPr lang="en-US" dirty="0"/>
              <a:t>Take 3 </a:t>
            </a:r>
            <a:r>
              <a:rPr lang="en-US" dirty="0" err="1"/>
              <a:t>mintues</a:t>
            </a:r>
            <a:r>
              <a:rPr lang="en-US" dirty="0"/>
              <a:t> to Notice the KEY IDEAS in the text….</a:t>
            </a:r>
          </a:p>
          <a:p>
            <a:endParaRPr lang="en-US" dirty="0"/>
          </a:p>
          <a:p>
            <a:r>
              <a:rPr lang="en-US" dirty="0"/>
              <a:t>Hostility by Sinners = Subject.</a:t>
            </a:r>
          </a:p>
          <a:p>
            <a:endParaRPr lang="en-US" dirty="0"/>
          </a:p>
          <a:p>
            <a:r>
              <a:rPr lang="en-US" dirty="0"/>
              <a:t>Concern = Possible outcome is we lose heart.  This hurt more than I want to endure. This is taking longer than I thought it would, </a:t>
            </a:r>
            <a:r>
              <a:rPr lang="en-US" dirty="0" err="1"/>
              <a:t>etc</a:t>
            </a:r>
            <a:r>
              <a:rPr lang="en-US" dirty="0"/>
              <a:t>….</a:t>
            </a:r>
          </a:p>
          <a:p>
            <a:endParaRPr lang="en-US" dirty="0"/>
          </a:p>
          <a:p>
            <a:r>
              <a:rPr lang="en-US" dirty="0"/>
              <a:t>GOLD = ACTION / OUTCOME</a:t>
            </a:r>
          </a:p>
          <a:p>
            <a:r>
              <a:rPr lang="en-US" dirty="0"/>
              <a:t>GREEN = Problem</a:t>
            </a:r>
          </a:p>
          <a:p>
            <a:r>
              <a:rPr lang="en-US" dirty="0"/>
              <a:t>BLUE = God’s Involvement</a:t>
            </a:r>
          </a:p>
          <a:p>
            <a:r>
              <a:rPr lang="en-US" dirty="0"/>
              <a:t>RED = God’s Love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F667E3E-5659-182A-3591-F147081178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9524B-4A38-1248-AEA4-B0B78C9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61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Very clear in the life of Joseph – but only clear in the end.  Praise God – we have this lesson.</a:t>
            </a:r>
          </a:p>
          <a:p>
            <a:endParaRPr lang="en-US" dirty="0"/>
          </a:p>
          <a:p>
            <a:r>
              <a:rPr lang="en-US" dirty="0"/>
              <a:t>Look at Jesus… the day he hears the heart-breaking news of</a:t>
            </a:r>
          </a:p>
        </p:txBody>
      </p:sp>
      <p:sp>
        <p:nvSpPr>
          <p:cNvPr id="4" name="Slide Number Placeholder 3"/>
          <p:cNvSpPr>
            <a:spLocks noGrp="1"/>
          </p:cNvSpPr>
          <p:nvPr>
            <p:ph type="sldNum" sz="quarter" idx="5"/>
          </p:nvPr>
        </p:nvSpPr>
        <p:spPr/>
        <p:txBody>
          <a:bodyPr/>
          <a:lstStyle/>
          <a:p>
            <a:fld id="{3B09524B-4A38-1248-AEA4-B0B78C94BF06}" type="slidenum">
              <a:rPr lang="en-US" smtClean="0"/>
              <a:t>8</a:t>
            </a:fld>
            <a:endParaRPr lang="en-US"/>
          </a:p>
        </p:txBody>
      </p:sp>
    </p:spTree>
    <p:extLst>
      <p:ext uri="{BB962C8B-B14F-4D97-AF65-F5344CB8AC3E}">
        <p14:creationId xmlns:p14="http://schemas.microsoft.com/office/powerpoint/2010/main" val="256399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Rejoicing in our Suffering was the intro to the Sermon on the Mount!  (Mt. 5:12). This has always been the picture for disciples.</a:t>
            </a:r>
          </a:p>
          <a:p>
            <a:endParaRPr lang="en-US" dirty="0"/>
          </a:p>
          <a:p>
            <a:endParaRPr lang="en-US" dirty="0"/>
          </a:p>
          <a:p>
            <a:endParaRPr lang="en-US" dirty="0"/>
          </a:p>
          <a:p>
            <a:endParaRPr lang="en-US" dirty="0"/>
          </a:p>
          <a:p>
            <a:r>
              <a:rPr lang="en-US" dirty="0"/>
              <a:t>This kind of faith finds JOY in the city prepared by God.</a:t>
            </a:r>
          </a:p>
          <a:p>
            <a:r>
              <a:rPr lang="en-US" dirty="0"/>
              <a:t>This kind of faith finds JOY in understanding the “better” nature of what is to come.</a:t>
            </a:r>
          </a:p>
          <a:p>
            <a:r>
              <a:rPr lang="en-US" dirty="0"/>
              <a:t>This kind of faith draws us closer to God in our relationship.</a:t>
            </a:r>
          </a:p>
          <a:p>
            <a:r>
              <a:rPr lang="en-US" dirty="0"/>
              <a:t>Connects to Lesson 9 (in May 2024)</a:t>
            </a:r>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9</a:t>
            </a:fld>
            <a:endParaRPr lang="en-US"/>
          </a:p>
        </p:txBody>
      </p:sp>
    </p:spTree>
    <p:extLst>
      <p:ext uri="{BB962C8B-B14F-4D97-AF65-F5344CB8AC3E}">
        <p14:creationId xmlns:p14="http://schemas.microsoft.com/office/powerpoint/2010/main" val="114662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60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6045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1034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DD6F12-65FB-4147-B5C2-25842B05EB63}" type="datetimeFigureOut">
              <a:rPr lang="en-US" smtClean="0"/>
              <a:t>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6524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D6F12-65FB-4147-B5C2-25842B05EB63}" type="datetimeFigureOut">
              <a:rPr lang="en-US" smtClean="0"/>
              <a:t>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3678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DD6F12-65FB-4147-B5C2-25842B05EB63}" type="datetimeFigureOut">
              <a:rPr lang="en-US" smtClean="0"/>
              <a:t>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0820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DD6F12-65FB-4147-B5C2-25842B05EB63}" type="datetimeFigureOut">
              <a:rPr lang="en-US" smtClean="0"/>
              <a:t>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11766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DD6F12-65FB-4147-B5C2-25842B05EB63}" type="datetimeFigureOut">
              <a:rPr lang="en-US" smtClean="0"/>
              <a:t>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9049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D6F12-65FB-4147-B5C2-25842B05EB63}" type="datetimeFigureOut">
              <a:rPr lang="en-US" smtClean="0"/>
              <a:t>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6844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37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8690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7DD6F12-65FB-4147-B5C2-25842B05EB63}" type="datetimeFigureOut">
              <a:rPr lang="en-US" smtClean="0"/>
              <a:t>4/20/24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F4A4B73-CC2B-E046-AB48-7F683D51D66B}" type="slidenum">
              <a:rPr lang="en-US" smtClean="0"/>
              <a:t>‹#›</a:t>
            </a:fld>
            <a:endParaRPr lang="en-US"/>
          </a:p>
        </p:txBody>
      </p:sp>
    </p:spTree>
    <p:extLst>
      <p:ext uri="{BB962C8B-B14F-4D97-AF65-F5344CB8AC3E}">
        <p14:creationId xmlns:p14="http://schemas.microsoft.com/office/powerpoint/2010/main" val="204368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structure with columns&#10;&#10;Description automatically generated with medium confidence">
            <a:extLst>
              <a:ext uri="{FF2B5EF4-FFF2-40B4-BE49-F238E27FC236}">
                <a16:creationId xmlns:a16="http://schemas.microsoft.com/office/drawing/2014/main" id="{045E1916-9B27-EFCE-A0F3-38A291B087CD}"/>
              </a:ext>
            </a:extLst>
          </p:cNvPr>
          <p:cNvPicPr>
            <a:picLocks noChangeAspect="1"/>
          </p:cNvPicPr>
          <p:nvPr/>
        </p:nvPicPr>
        <p:blipFill>
          <a:blip r:embed="rId3"/>
          <a:stretch>
            <a:fillRect/>
          </a:stretch>
        </p:blipFill>
        <p:spPr>
          <a:xfrm>
            <a:off x="0" y="0"/>
            <a:ext cx="9144000" cy="5715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50F65FC-3911-CBC6-ECD8-1563A95820B4}"/>
              </a:ext>
            </a:extLst>
          </p:cNvPr>
          <p:cNvPicPr>
            <a:picLocks noChangeAspect="1"/>
          </p:cNvPicPr>
          <p:nvPr/>
        </p:nvPicPr>
        <p:blipFill rotWithShape="1">
          <a:blip r:embed="rId4"/>
          <a:srcRect t="17965"/>
          <a:stretch/>
        </p:blipFill>
        <p:spPr>
          <a:xfrm>
            <a:off x="0" y="1026695"/>
            <a:ext cx="9143998" cy="4688303"/>
          </a:xfrm>
          <a:prstGeom prst="rect">
            <a:avLst/>
          </a:prstGeom>
        </p:spPr>
      </p:pic>
    </p:spTree>
    <p:extLst>
      <p:ext uri="{BB962C8B-B14F-4D97-AF65-F5344CB8AC3E}">
        <p14:creationId xmlns:p14="http://schemas.microsoft.com/office/powerpoint/2010/main" val="13548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7" name="TextBox 6">
            <a:extLst>
              <a:ext uri="{FF2B5EF4-FFF2-40B4-BE49-F238E27FC236}">
                <a16:creationId xmlns:a16="http://schemas.microsoft.com/office/drawing/2014/main" id="{ABB073E0-B33A-412B-2DB1-DDADE6B92706}"/>
              </a:ext>
            </a:extLst>
          </p:cNvPr>
          <p:cNvSpPr txBox="1"/>
          <p:nvPr/>
        </p:nvSpPr>
        <p:spPr>
          <a:xfrm>
            <a:off x="700568" y="1083615"/>
            <a:ext cx="7742864" cy="1754326"/>
          </a:xfrm>
          <a:prstGeom prst="rect">
            <a:avLst/>
          </a:prstGeom>
          <a:noFill/>
        </p:spPr>
        <p:txBody>
          <a:bodyPr wrap="square" rtlCol="0">
            <a:spAutoFit/>
          </a:bodyPr>
          <a:lstStyle/>
          <a:p>
            <a:pPr algn="ctr"/>
            <a:r>
              <a:rPr lang="en-US" sz="3600" i="1" dirty="0">
                <a:solidFill>
                  <a:schemeClr val="bg1"/>
                </a:solidFill>
                <a:effectLst/>
                <a:latin typeface="+mj-lt"/>
              </a:rPr>
              <a:t>Our Heavenly Father </a:t>
            </a:r>
            <a:br>
              <a:rPr lang="en-US" sz="3600" i="1" dirty="0">
                <a:solidFill>
                  <a:schemeClr val="bg1"/>
                </a:solidFill>
                <a:effectLst/>
                <a:latin typeface="+mj-lt"/>
              </a:rPr>
            </a:br>
            <a:r>
              <a:rPr lang="en-US" sz="3600" i="1" dirty="0">
                <a:solidFill>
                  <a:schemeClr val="bg1"/>
                </a:solidFill>
                <a:effectLst/>
                <a:latin typeface="+mj-lt"/>
              </a:rPr>
              <a:t>Accomplishes His Loving Purposes</a:t>
            </a:r>
          </a:p>
          <a:p>
            <a:pPr algn="ctr"/>
            <a:r>
              <a:rPr lang="en-US" sz="3600" i="1" dirty="0">
                <a:solidFill>
                  <a:schemeClr val="bg1"/>
                </a:solidFill>
                <a:latin typeface="+mj-lt"/>
              </a:rPr>
              <a:t>Even When Others Mean To Harm Us</a:t>
            </a:r>
            <a:r>
              <a:rPr lang="en-US" sz="3600" i="1" dirty="0">
                <a:solidFill>
                  <a:schemeClr val="bg1"/>
                </a:solidFill>
                <a:effectLst/>
                <a:latin typeface="+mj-lt"/>
              </a:rPr>
              <a:t>.</a:t>
            </a:r>
            <a:endParaRPr lang="en-US" sz="3600" i="1" dirty="0">
              <a:solidFill>
                <a:schemeClr val="bg1"/>
              </a:solidFill>
              <a:latin typeface="+mj-lt"/>
            </a:endParaRPr>
          </a:p>
        </p:txBody>
      </p:sp>
      <p:grpSp>
        <p:nvGrpSpPr>
          <p:cNvPr id="8" name="Group 7">
            <a:extLst>
              <a:ext uri="{FF2B5EF4-FFF2-40B4-BE49-F238E27FC236}">
                <a16:creationId xmlns:a16="http://schemas.microsoft.com/office/drawing/2014/main" id="{5A22192D-70BD-797B-3568-71CBE767967E}"/>
              </a:ext>
            </a:extLst>
          </p:cNvPr>
          <p:cNvGrpSpPr/>
          <p:nvPr/>
        </p:nvGrpSpPr>
        <p:grpSpPr>
          <a:xfrm>
            <a:off x="579549" y="3966693"/>
            <a:ext cx="7972023" cy="1235010"/>
            <a:chOff x="579549" y="3966693"/>
            <a:chExt cx="7972023" cy="1235010"/>
          </a:xfrm>
        </p:grpSpPr>
        <p:sp>
          <p:nvSpPr>
            <p:cNvPr id="9" name="Rectangle 8">
              <a:extLst>
                <a:ext uri="{FF2B5EF4-FFF2-40B4-BE49-F238E27FC236}">
                  <a16:creationId xmlns:a16="http://schemas.microsoft.com/office/drawing/2014/main" id="{116149FE-5A2C-6C28-D83D-9DD4C8ED7C65}"/>
                </a:ext>
              </a:extLst>
            </p:cNvPr>
            <p:cNvSpPr/>
            <p:nvPr/>
          </p:nvSpPr>
          <p:spPr>
            <a:xfrm>
              <a:off x="579549" y="3966693"/>
              <a:ext cx="7972023" cy="1235010"/>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9CFC67-BE1E-D439-2A3F-0D3532041CDF}"/>
                </a:ext>
              </a:extLst>
            </p:cNvPr>
            <p:cNvSpPr txBox="1"/>
            <p:nvPr/>
          </p:nvSpPr>
          <p:spPr>
            <a:xfrm>
              <a:off x="873914" y="4060978"/>
              <a:ext cx="7396172" cy="954107"/>
            </a:xfrm>
            <a:prstGeom prst="rect">
              <a:avLst/>
            </a:prstGeom>
            <a:noFill/>
          </p:spPr>
          <p:txBody>
            <a:bodyPr wrap="square" rtlCol="0">
              <a:spAutoFit/>
            </a:bodyPr>
            <a:lstStyle/>
            <a:p>
              <a:pPr algn="ctr"/>
              <a:r>
                <a:rPr lang="en-US" sz="2800" i="1" dirty="0">
                  <a:solidFill>
                    <a:schemeClr val="bg1"/>
                  </a:solidFill>
                  <a:effectLst/>
                  <a:latin typeface="+mj-lt"/>
                </a:rPr>
                <a:t>The Life of Joseph: Genesis 50:20</a:t>
              </a:r>
            </a:p>
            <a:p>
              <a:pPr algn="ctr"/>
              <a:r>
                <a:rPr lang="en-US" sz="2800" i="1" dirty="0">
                  <a:solidFill>
                    <a:schemeClr val="bg1"/>
                  </a:solidFill>
                  <a:latin typeface="+mj-lt"/>
                </a:rPr>
                <a:t>The Life of Jesus: Matthew 14:13-21</a:t>
              </a:r>
            </a:p>
          </p:txBody>
        </p:sp>
      </p:grpSp>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spTree>
    <p:extLst>
      <p:ext uri="{BB962C8B-B14F-4D97-AF65-F5344CB8AC3E}">
        <p14:creationId xmlns:p14="http://schemas.microsoft.com/office/powerpoint/2010/main" val="335028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7" name="TextBox 6">
            <a:extLst>
              <a:ext uri="{FF2B5EF4-FFF2-40B4-BE49-F238E27FC236}">
                <a16:creationId xmlns:a16="http://schemas.microsoft.com/office/drawing/2014/main" id="{ABB073E0-B33A-412B-2DB1-DDADE6B92706}"/>
              </a:ext>
            </a:extLst>
          </p:cNvPr>
          <p:cNvSpPr txBox="1"/>
          <p:nvPr/>
        </p:nvSpPr>
        <p:spPr>
          <a:xfrm>
            <a:off x="700568" y="1083615"/>
            <a:ext cx="7742864" cy="1754326"/>
          </a:xfrm>
          <a:prstGeom prst="rect">
            <a:avLst/>
          </a:prstGeom>
          <a:noFill/>
        </p:spPr>
        <p:txBody>
          <a:bodyPr wrap="square" rtlCol="0">
            <a:spAutoFit/>
          </a:bodyPr>
          <a:lstStyle/>
          <a:p>
            <a:pPr algn="ctr"/>
            <a:r>
              <a:rPr lang="en-US" sz="3600" i="1" dirty="0">
                <a:solidFill>
                  <a:schemeClr val="bg1"/>
                </a:solidFill>
                <a:effectLst/>
                <a:latin typeface="+mj-lt"/>
              </a:rPr>
              <a:t>Our Heavenly Father </a:t>
            </a:r>
            <a:br>
              <a:rPr lang="en-US" sz="3600" i="1" dirty="0">
                <a:solidFill>
                  <a:schemeClr val="bg1"/>
                </a:solidFill>
                <a:effectLst/>
                <a:latin typeface="+mj-lt"/>
              </a:rPr>
            </a:br>
            <a:r>
              <a:rPr lang="en-US" sz="3600" i="1" dirty="0">
                <a:solidFill>
                  <a:schemeClr val="bg1"/>
                </a:solidFill>
                <a:effectLst/>
                <a:latin typeface="+mj-lt"/>
              </a:rPr>
              <a:t>Helps Us Reach New Heights of Faith During Hard Times.</a:t>
            </a:r>
            <a:endParaRPr lang="en-US" sz="3600" i="1" dirty="0">
              <a:solidFill>
                <a:schemeClr val="bg1"/>
              </a:solidFill>
              <a:latin typeface="+mj-lt"/>
            </a:endParaRPr>
          </a:p>
        </p:txBody>
      </p:sp>
      <p:grpSp>
        <p:nvGrpSpPr>
          <p:cNvPr id="8" name="Group 7">
            <a:extLst>
              <a:ext uri="{FF2B5EF4-FFF2-40B4-BE49-F238E27FC236}">
                <a16:creationId xmlns:a16="http://schemas.microsoft.com/office/drawing/2014/main" id="{5A22192D-70BD-797B-3568-71CBE767967E}"/>
              </a:ext>
            </a:extLst>
          </p:cNvPr>
          <p:cNvGrpSpPr/>
          <p:nvPr/>
        </p:nvGrpSpPr>
        <p:grpSpPr>
          <a:xfrm>
            <a:off x="579549" y="3966693"/>
            <a:ext cx="7972023" cy="1235010"/>
            <a:chOff x="579549" y="3966693"/>
            <a:chExt cx="7972023" cy="1235010"/>
          </a:xfrm>
        </p:grpSpPr>
        <p:sp>
          <p:nvSpPr>
            <p:cNvPr id="9" name="Rectangle 8">
              <a:extLst>
                <a:ext uri="{FF2B5EF4-FFF2-40B4-BE49-F238E27FC236}">
                  <a16:creationId xmlns:a16="http://schemas.microsoft.com/office/drawing/2014/main" id="{116149FE-5A2C-6C28-D83D-9DD4C8ED7C65}"/>
                </a:ext>
              </a:extLst>
            </p:cNvPr>
            <p:cNvSpPr/>
            <p:nvPr/>
          </p:nvSpPr>
          <p:spPr>
            <a:xfrm>
              <a:off x="579549" y="3966693"/>
              <a:ext cx="7972023" cy="1235010"/>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9CFC67-BE1E-D439-2A3F-0D3532041CDF}"/>
                </a:ext>
              </a:extLst>
            </p:cNvPr>
            <p:cNvSpPr txBox="1"/>
            <p:nvPr/>
          </p:nvSpPr>
          <p:spPr>
            <a:xfrm>
              <a:off x="873914" y="4060978"/>
              <a:ext cx="7396172" cy="954107"/>
            </a:xfrm>
            <a:prstGeom prst="rect">
              <a:avLst/>
            </a:prstGeom>
            <a:noFill/>
          </p:spPr>
          <p:txBody>
            <a:bodyPr wrap="square" rtlCol="0">
              <a:spAutoFit/>
            </a:bodyPr>
            <a:lstStyle/>
            <a:p>
              <a:pPr algn="ctr"/>
              <a:r>
                <a:rPr lang="en-US" sz="2800" i="1" dirty="0">
                  <a:solidFill>
                    <a:schemeClr val="bg1"/>
                  </a:solidFill>
                  <a:effectLst/>
                  <a:latin typeface="+mj-lt"/>
                </a:rPr>
                <a:t>The Cloud of Witnesses: Heb 11:32-40</a:t>
              </a:r>
            </a:p>
            <a:p>
              <a:pPr algn="ctr"/>
              <a:r>
                <a:rPr lang="en-US" sz="2800" i="1" dirty="0">
                  <a:solidFill>
                    <a:schemeClr val="bg1"/>
                  </a:solidFill>
                  <a:latin typeface="+mj-lt"/>
                </a:rPr>
                <a:t>The Life of Jesus: Heb 5:8</a:t>
              </a:r>
            </a:p>
          </p:txBody>
        </p:sp>
      </p:grpSp>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spTree>
    <p:extLst>
      <p:ext uri="{BB962C8B-B14F-4D97-AF65-F5344CB8AC3E}">
        <p14:creationId xmlns:p14="http://schemas.microsoft.com/office/powerpoint/2010/main" val="337277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7" name="TextBox 6">
            <a:extLst>
              <a:ext uri="{FF2B5EF4-FFF2-40B4-BE49-F238E27FC236}">
                <a16:creationId xmlns:a16="http://schemas.microsoft.com/office/drawing/2014/main" id="{ABB073E0-B33A-412B-2DB1-DDADE6B92706}"/>
              </a:ext>
            </a:extLst>
          </p:cNvPr>
          <p:cNvSpPr txBox="1"/>
          <p:nvPr/>
        </p:nvSpPr>
        <p:spPr>
          <a:xfrm>
            <a:off x="700568" y="1083615"/>
            <a:ext cx="7742864" cy="1754326"/>
          </a:xfrm>
          <a:prstGeom prst="rect">
            <a:avLst/>
          </a:prstGeom>
          <a:noFill/>
        </p:spPr>
        <p:txBody>
          <a:bodyPr wrap="square" rtlCol="0">
            <a:spAutoFit/>
          </a:bodyPr>
          <a:lstStyle/>
          <a:p>
            <a:pPr algn="ctr"/>
            <a:r>
              <a:rPr lang="en-US" sz="3600" i="1" dirty="0">
                <a:solidFill>
                  <a:schemeClr val="bg1"/>
                </a:solidFill>
                <a:effectLst/>
                <a:latin typeface="+mj-lt"/>
              </a:rPr>
              <a:t>Our Heavenly Father </a:t>
            </a:r>
            <a:br>
              <a:rPr lang="en-US" sz="3600" i="1" dirty="0">
                <a:solidFill>
                  <a:schemeClr val="bg1"/>
                </a:solidFill>
                <a:effectLst/>
                <a:latin typeface="+mj-lt"/>
              </a:rPr>
            </a:br>
            <a:r>
              <a:rPr lang="en-US" sz="3600" i="1" dirty="0">
                <a:solidFill>
                  <a:schemeClr val="bg1"/>
                </a:solidFill>
                <a:effectLst/>
                <a:latin typeface="+mj-lt"/>
              </a:rPr>
              <a:t>Helps Us Reach New Heights of </a:t>
            </a:r>
            <a:r>
              <a:rPr lang="en-US" sz="3600" b="1" i="1" dirty="0">
                <a:solidFill>
                  <a:schemeClr val="bg1"/>
                </a:solidFill>
                <a:effectLst/>
                <a:latin typeface="+mj-lt"/>
              </a:rPr>
              <a:t>Holiness</a:t>
            </a:r>
            <a:r>
              <a:rPr lang="en-US" sz="3600" i="1" dirty="0">
                <a:solidFill>
                  <a:schemeClr val="bg1"/>
                </a:solidFill>
                <a:effectLst/>
                <a:latin typeface="+mj-lt"/>
              </a:rPr>
              <a:t> As His Children.</a:t>
            </a:r>
            <a:endParaRPr lang="en-US" sz="3600" i="1" dirty="0">
              <a:solidFill>
                <a:schemeClr val="bg1"/>
              </a:solidFill>
              <a:latin typeface="+mj-lt"/>
            </a:endParaRPr>
          </a:p>
        </p:txBody>
      </p:sp>
      <p:sp>
        <p:nvSpPr>
          <p:cNvPr id="9" name="Rectangle 8">
            <a:extLst>
              <a:ext uri="{FF2B5EF4-FFF2-40B4-BE49-F238E27FC236}">
                <a16:creationId xmlns:a16="http://schemas.microsoft.com/office/drawing/2014/main" id="{116149FE-5A2C-6C28-D83D-9DD4C8ED7C65}"/>
              </a:ext>
            </a:extLst>
          </p:cNvPr>
          <p:cNvSpPr/>
          <p:nvPr/>
        </p:nvSpPr>
        <p:spPr>
          <a:xfrm>
            <a:off x="579549" y="2864727"/>
            <a:ext cx="7972023" cy="233697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grpSp>
        <p:nvGrpSpPr>
          <p:cNvPr id="5" name="Group 4">
            <a:extLst>
              <a:ext uri="{FF2B5EF4-FFF2-40B4-BE49-F238E27FC236}">
                <a16:creationId xmlns:a16="http://schemas.microsoft.com/office/drawing/2014/main" id="{33D6D536-23E7-2BC6-1B44-5B9BF561780F}"/>
              </a:ext>
            </a:extLst>
          </p:cNvPr>
          <p:cNvGrpSpPr/>
          <p:nvPr/>
        </p:nvGrpSpPr>
        <p:grpSpPr>
          <a:xfrm>
            <a:off x="885490" y="3170436"/>
            <a:ext cx="3455018" cy="444370"/>
            <a:chOff x="1163282" y="3903785"/>
            <a:chExt cx="3455018" cy="444370"/>
          </a:xfrm>
        </p:grpSpPr>
        <p:sp>
          <p:nvSpPr>
            <p:cNvPr id="10" name="TextBox 9">
              <a:extLst>
                <a:ext uri="{FF2B5EF4-FFF2-40B4-BE49-F238E27FC236}">
                  <a16:creationId xmlns:a16="http://schemas.microsoft.com/office/drawing/2014/main" id="{029CFC67-BE1E-D439-2A3F-0D3532041CDF}"/>
                </a:ext>
              </a:extLst>
            </p:cNvPr>
            <p:cNvSpPr txBox="1"/>
            <p:nvPr/>
          </p:nvSpPr>
          <p:spPr>
            <a:xfrm>
              <a:off x="1163282" y="3948045"/>
              <a:ext cx="3455018" cy="400110"/>
            </a:xfrm>
            <a:prstGeom prst="rect">
              <a:avLst/>
            </a:prstGeom>
            <a:noFill/>
          </p:spPr>
          <p:txBody>
            <a:bodyPr wrap="square" rtlCol="0">
              <a:spAutoFit/>
            </a:bodyPr>
            <a:lstStyle/>
            <a:p>
              <a:pPr algn="ctr"/>
              <a:r>
                <a:rPr lang="en-US" sz="2000" i="1" dirty="0">
                  <a:solidFill>
                    <a:schemeClr val="bg1"/>
                  </a:solidFill>
                  <a:effectLst/>
                  <a:latin typeface="+mj-lt"/>
                </a:rPr>
                <a:t>LOVING OUR ENEMIES</a:t>
              </a:r>
            </a:p>
          </p:txBody>
        </p:sp>
        <p:sp>
          <p:nvSpPr>
            <p:cNvPr id="4" name="Right Arrow 3">
              <a:extLst>
                <a:ext uri="{FF2B5EF4-FFF2-40B4-BE49-F238E27FC236}">
                  <a16:creationId xmlns:a16="http://schemas.microsoft.com/office/drawing/2014/main" id="{3FAE58A5-A648-1D27-4B46-92371F2A3BC9}"/>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C2E39C9-EFC8-5063-4218-AAC7B7358A36}"/>
              </a:ext>
            </a:extLst>
          </p:cNvPr>
          <p:cNvGrpSpPr/>
          <p:nvPr/>
        </p:nvGrpSpPr>
        <p:grpSpPr>
          <a:xfrm>
            <a:off x="978088" y="4247297"/>
            <a:ext cx="3455018" cy="444370"/>
            <a:chOff x="1279030" y="3903785"/>
            <a:chExt cx="3455018" cy="444370"/>
          </a:xfrm>
        </p:grpSpPr>
        <p:sp>
          <p:nvSpPr>
            <p:cNvPr id="11" name="TextBox 10">
              <a:extLst>
                <a:ext uri="{FF2B5EF4-FFF2-40B4-BE49-F238E27FC236}">
                  <a16:creationId xmlns:a16="http://schemas.microsoft.com/office/drawing/2014/main" id="{7DCB954E-B44A-B518-D18E-6990E5D1AB57}"/>
                </a:ext>
              </a:extLst>
            </p:cNvPr>
            <p:cNvSpPr txBox="1"/>
            <p:nvPr/>
          </p:nvSpPr>
          <p:spPr>
            <a:xfrm>
              <a:off x="1279030" y="3948045"/>
              <a:ext cx="3455018" cy="400110"/>
            </a:xfrm>
            <a:prstGeom prst="rect">
              <a:avLst/>
            </a:prstGeom>
            <a:noFill/>
          </p:spPr>
          <p:txBody>
            <a:bodyPr wrap="square" rtlCol="0">
              <a:spAutoFit/>
            </a:bodyPr>
            <a:lstStyle/>
            <a:p>
              <a:pPr algn="ctr"/>
              <a:r>
                <a:rPr lang="en-US" sz="2000" i="1" dirty="0">
                  <a:solidFill>
                    <a:schemeClr val="bg1"/>
                  </a:solidFill>
                  <a:effectLst/>
                  <a:latin typeface="+mj-lt"/>
                </a:rPr>
                <a:t>HUMILITY VS. CONTROL</a:t>
              </a:r>
            </a:p>
          </p:txBody>
        </p:sp>
        <p:sp>
          <p:nvSpPr>
            <p:cNvPr id="12" name="Right Arrow 11">
              <a:extLst>
                <a:ext uri="{FF2B5EF4-FFF2-40B4-BE49-F238E27FC236}">
                  <a16:creationId xmlns:a16="http://schemas.microsoft.com/office/drawing/2014/main" id="{B74769B9-9523-6596-F71A-973E5E539016}"/>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B7766BD-B137-34B6-50D8-20FA1C56587E}"/>
              </a:ext>
            </a:extLst>
          </p:cNvPr>
          <p:cNvGrpSpPr/>
          <p:nvPr/>
        </p:nvGrpSpPr>
        <p:grpSpPr>
          <a:xfrm>
            <a:off x="885490" y="3716129"/>
            <a:ext cx="3455018" cy="444370"/>
            <a:chOff x="1186432" y="3903785"/>
            <a:chExt cx="3455018" cy="444370"/>
          </a:xfrm>
        </p:grpSpPr>
        <p:sp>
          <p:nvSpPr>
            <p:cNvPr id="15" name="TextBox 14">
              <a:extLst>
                <a:ext uri="{FF2B5EF4-FFF2-40B4-BE49-F238E27FC236}">
                  <a16:creationId xmlns:a16="http://schemas.microsoft.com/office/drawing/2014/main" id="{07D4D5EF-6E70-E385-CA6C-04F165176002}"/>
                </a:ext>
              </a:extLst>
            </p:cNvPr>
            <p:cNvSpPr txBox="1"/>
            <p:nvPr/>
          </p:nvSpPr>
          <p:spPr>
            <a:xfrm>
              <a:off x="1186432" y="3948045"/>
              <a:ext cx="3455018" cy="400110"/>
            </a:xfrm>
            <a:prstGeom prst="rect">
              <a:avLst/>
            </a:prstGeom>
            <a:noFill/>
          </p:spPr>
          <p:txBody>
            <a:bodyPr wrap="square" rtlCol="0">
              <a:spAutoFit/>
            </a:bodyPr>
            <a:lstStyle/>
            <a:p>
              <a:pPr algn="ctr"/>
              <a:r>
                <a:rPr lang="en-US" sz="2000" i="1" dirty="0">
                  <a:solidFill>
                    <a:schemeClr val="bg1"/>
                  </a:solidFill>
                  <a:effectLst/>
                  <a:latin typeface="+mj-lt"/>
                </a:rPr>
                <a:t>EMPATHY FOR OTHERS</a:t>
              </a:r>
            </a:p>
          </p:txBody>
        </p:sp>
        <p:sp>
          <p:nvSpPr>
            <p:cNvPr id="16" name="Right Arrow 15">
              <a:extLst>
                <a:ext uri="{FF2B5EF4-FFF2-40B4-BE49-F238E27FC236}">
                  <a16:creationId xmlns:a16="http://schemas.microsoft.com/office/drawing/2014/main" id="{F2FC180C-40A4-8F27-BAEA-5B3001AB5987}"/>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FE192A8-B953-5672-6DE1-5520D26C1CAE}"/>
              </a:ext>
            </a:extLst>
          </p:cNvPr>
          <p:cNvGrpSpPr/>
          <p:nvPr/>
        </p:nvGrpSpPr>
        <p:grpSpPr>
          <a:xfrm>
            <a:off x="4572000" y="3194934"/>
            <a:ext cx="2812648" cy="444370"/>
            <a:chOff x="1163282" y="3903785"/>
            <a:chExt cx="2812648" cy="444370"/>
          </a:xfrm>
        </p:grpSpPr>
        <p:sp>
          <p:nvSpPr>
            <p:cNvPr id="18" name="TextBox 17">
              <a:extLst>
                <a:ext uri="{FF2B5EF4-FFF2-40B4-BE49-F238E27FC236}">
                  <a16:creationId xmlns:a16="http://schemas.microsoft.com/office/drawing/2014/main" id="{7760EEA2-C156-6F31-C120-A0FCAB7D9307}"/>
                </a:ext>
              </a:extLst>
            </p:cNvPr>
            <p:cNvSpPr txBox="1"/>
            <p:nvPr/>
          </p:nvSpPr>
          <p:spPr>
            <a:xfrm>
              <a:off x="1163282" y="3948045"/>
              <a:ext cx="2812648" cy="400110"/>
            </a:xfrm>
            <a:prstGeom prst="rect">
              <a:avLst/>
            </a:prstGeom>
            <a:noFill/>
          </p:spPr>
          <p:txBody>
            <a:bodyPr wrap="square" rtlCol="0">
              <a:spAutoFit/>
            </a:bodyPr>
            <a:lstStyle/>
            <a:p>
              <a:pPr algn="ctr"/>
              <a:r>
                <a:rPr lang="en-US" sz="2000" i="1" dirty="0">
                  <a:solidFill>
                    <a:schemeClr val="bg1"/>
                  </a:solidFill>
                  <a:effectLst/>
                  <a:latin typeface="+mj-lt"/>
                </a:rPr>
                <a:t>TOP PRIORITIES</a:t>
              </a:r>
            </a:p>
          </p:txBody>
        </p:sp>
        <p:sp>
          <p:nvSpPr>
            <p:cNvPr id="19" name="Right Arrow 18">
              <a:extLst>
                <a:ext uri="{FF2B5EF4-FFF2-40B4-BE49-F238E27FC236}">
                  <a16:creationId xmlns:a16="http://schemas.microsoft.com/office/drawing/2014/main" id="{3C35AAD6-8212-EBCF-2ECE-0AF373E2BF86}"/>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58CCF8D-E862-B83D-36E1-36ADA25D6191}"/>
              </a:ext>
            </a:extLst>
          </p:cNvPr>
          <p:cNvGrpSpPr/>
          <p:nvPr/>
        </p:nvGrpSpPr>
        <p:grpSpPr>
          <a:xfrm>
            <a:off x="4618298" y="4271795"/>
            <a:ext cx="4074288" cy="444370"/>
            <a:chOff x="1232730" y="3903785"/>
            <a:chExt cx="4074288" cy="444370"/>
          </a:xfrm>
        </p:grpSpPr>
        <p:sp>
          <p:nvSpPr>
            <p:cNvPr id="21" name="TextBox 20">
              <a:extLst>
                <a:ext uri="{FF2B5EF4-FFF2-40B4-BE49-F238E27FC236}">
                  <a16:creationId xmlns:a16="http://schemas.microsoft.com/office/drawing/2014/main" id="{474CD8BB-A972-A56B-AD42-5E90A9C3A6B0}"/>
                </a:ext>
              </a:extLst>
            </p:cNvPr>
            <p:cNvSpPr txBox="1"/>
            <p:nvPr/>
          </p:nvSpPr>
          <p:spPr>
            <a:xfrm>
              <a:off x="1232730" y="3948045"/>
              <a:ext cx="4074288" cy="400110"/>
            </a:xfrm>
            <a:prstGeom prst="rect">
              <a:avLst/>
            </a:prstGeom>
            <a:noFill/>
          </p:spPr>
          <p:txBody>
            <a:bodyPr wrap="square" rtlCol="0">
              <a:spAutoFit/>
            </a:bodyPr>
            <a:lstStyle/>
            <a:p>
              <a:pPr algn="ctr"/>
              <a:r>
                <a:rPr lang="en-US" sz="2000" i="1" dirty="0">
                  <a:solidFill>
                    <a:schemeClr val="bg1"/>
                  </a:solidFill>
                  <a:effectLst/>
                  <a:latin typeface="+mj-lt"/>
                </a:rPr>
                <a:t>RESOLVE &amp; DETERMINATION</a:t>
              </a:r>
            </a:p>
          </p:txBody>
        </p:sp>
        <p:sp>
          <p:nvSpPr>
            <p:cNvPr id="22" name="Right Arrow 21">
              <a:extLst>
                <a:ext uri="{FF2B5EF4-FFF2-40B4-BE49-F238E27FC236}">
                  <a16:creationId xmlns:a16="http://schemas.microsoft.com/office/drawing/2014/main" id="{F2D7281D-6DFA-3D36-BADE-8B9AE9F28217}"/>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0C12491-54C0-FC26-4C2C-64FBA103D558}"/>
              </a:ext>
            </a:extLst>
          </p:cNvPr>
          <p:cNvGrpSpPr/>
          <p:nvPr/>
        </p:nvGrpSpPr>
        <p:grpSpPr>
          <a:xfrm>
            <a:off x="4572000" y="3740627"/>
            <a:ext cx="3264061" cy="444370"/>
            <a:chOff x="1186432" y="3903785"/>
            <a:chExt cx="3264061" cy="444370"/>
          </a:xfrm>
        </p:grpSpPr>
        <p:sp>
          <p:nvSpPr>
            <p:cNvPr id="24" name="TextBox 23">
              <a:extLst>
                <a:ext uri="{FF2B5EF4-FFF2-40B4-BE49-F238E27FC236}">
                  <a16:creationId xmlns:a16="http://schemas.microsoft.com/office/drawing/2014/main" id="{42AD5BCD-ED36-61CA-6B71-FAE64CBD69E2}"/>
                </a:ext>
              </a:extLst>
            </p:cNvPr>
            <p:cNvSpPr txBox="1"/>
            <p:nvPr/>
          </p:nvSpPr>
          <p:spPr>
            <a:xfrm>
              <a:off x="1186432" y="3948045"/>
              <a:ext cx="3264061" cy="400110"/>
            </a:xfrm>
            <a:prstGeom prst="rect">
              <a:avLst/>
            </a:prstGeom>
            <a:noFill/>
          </p:spPr>
          <p:txBody>
            <a:bodyPr wrap="square" rtlCol="0">
              <a:spAutoFit/>
            </a:bodyPr>
            <a:lstStyle/>
            <a:p>
              <a:pPr algn="ctr"/>
              <a:r>
                <a:rPr lang="en-US" sz="2000" i="1" dirty="0">
                  <a:solidFill>
                    <a:schemeClr val="bg1"/>
                  </a:solidFill>
                  <a:effectLst/>
                  <a:latin typeface="+mj-lt"/>
                </a:rPr>
                <a:t>DEEPER GRATITUDE</a:t>
              </a:r>
            </a:p>
          </p:txBody>
        </p:sp>
        <p:sp>
          <p:nvSpPr>
            <p:cNvPr id="25" name="Right Arrow 24">
              <a:extLst>
                <a:ext uri="{FF2B5EF4-FFF2-40B4-BE49-F238E27FC236}">
                  <a16:creationId xmlns:a16="http://schemas.microsoft.com/office/drawing/2014/main" id="{506E3124-2045-A5AE-B7BE-FB0DC4503993}"/>
                </a:ext>
              </a:extLst>
            </p:cNvPr>
            <p:cNvSpPr/>
            <p:nvPr/>
          </p:nvSpPr>
          <p:spPr>
            <a:xfrm rot="18483751">
              <a:off x="1348154" y="4021015"/>
              <a:ext cx="429846" cy="195385"/>
            </a:xfrm>
            <a:prstGeom prst="rightArrow">
              <a:avLst>
                <a:gd name="adj1" fmla="val 33303"/>
                <a:gd name="adj2" fmla="val 1018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35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7" name="TextBox 6">
            <a:extLst>
              <a:ext uri="{FF2B5EF4-FFF2-40B4-BE49-F238E27FC236}">
                <a16:creationId xmlns:a16="http://schemas.microsoft.com/office/drawing/2014/main" id="{ABB073E0-B33A-412B-2DB1-DDADE6B92706}"/>
              </a:ext>
            </a:extLst>
          </p:cNvPr>
          <p:cNvSpPr txBox="1"/>
          <p:nvPr/>
        </p:nvSpPr>
        <p:spPr>
          <a:xfrm>
            <a:off x="700568" y="1083615"/>
            <a:ext cx="7742864" cy="1200329"/>
          </a:xfrm>
          <a:prstGeom prst="rect">
            <a:avLst/>
          </a:prstGeom>
          <a:noFill/>
        </p:spPr>
        <p:txBody>
          <a:bodyPr wrap="square" rtlCol="0">
            <a:spAutoFit/>
          </a:bodyPr>
          <a:lstStyle/>
          <a:p>
            <a:pPr algn="ctr"/>
            <a:r>
              <a:rPr lang="en-US" sz="3600" i="1" dirty="0">
                <a:solidFill>
                  <a:schemeClr val="bg1"/>
                </a:solidFill>
                <a:effectLst/>
                <a:latin typeface="+mj-lt"/>
              </a:rPr>
              <a:t>Our Heavenly Father </a:t>
            </a:r>
            <a:br>
              <a:rPr lang="en-US" sz="3600" i="1" dirty="0">
                <a:solidFill>
                  <a:schemeClr val="bg1"/>
                </a:solidFill>
                <a:effectLst/>
                <a:latin typeface="+mj-lt"/>
              </a:rPr>
            </a:br>
            <a:r>
              <a:rPr lang="en-US" sz="3600" i="1" dirty="0">
                <a:solidFill>
                  <a:schemeClr val="bg1"/>
                </a:solidFill>
                <a:effectLst/>
                <a:latin typeface="+mj-lt"/>
              </a:rPr>
              <a:t>Wants Us To </a:t>
            </a:r>
            <a:r>
              <a:rPr lang="en-US" sz="3600" i="1" u="sng" dirty="0">
                <a:solidFill>
                  <a:schemeClr val="bg1"/>
                </a:solidFill>
                <a:effectLst/>
                <a:latin typeface="+mj-lt"/>
              </a:rPr>
              <a:t>Respond</a:t>
            </a:r>
            <a:r>
              <a:rPr lang="en-US" sz="3600" i="1" dirty="0">
                <a:solidFill>
                  <a:schemeClr val="bg1"/>
                </a:solidFill>
                <a:effectLst/>
                <a:latin typeface="+mj-lt"/>
              </a:rPr>
              <a:t> With Devotion.</a:t>
            </a:r>
            <a:endParaRPr lang="en-US" sz="3600" i="1" dirty="0">
              <a:solidFill>
                <a:schemeClr val="bg1"/>
              </a:solidFill>
              <a:latin typeface="+mj-lt"/>
            </a:endParaRPr>
          </a:p>
        </p:txBody>
      </p:sp>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sp>
        <p:nvSpPr>
          <p:cNvPr id="4" name="Rounded Rectangle 3">
            <a:extLst>
              <a:ext uri="{FF2B5EF4-FFF2-40B4-BE49-F238E27FC236}">
                <a16:creationId xmlns:a16="http://schemas.microsoft.com/office/drawing/2014/main" id="{C7E4C4A1-9B95-D653-BF67-91559C224996}"/>
              </a:ext>
            </a:extLst>
          </p:cNvPr>
          <p:cNvSpPr/>
          <p:nvPr/>
        </p:nvSpPr>
        <p:spPr>
          <a:xfrm>
            <a:off x="628650" y="3778678"/>
            <a:ext cx="2468880" cy="408884"/>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Renewed Strength</a:t>
            </a:r>
          </a:p>
        </p:txBody>
      </p:sp>
      <p:sp>
        <p:nvSpPr>
          <p:cNvPr id="5" name="Rounded Rectangle 4">
            <a:extLst>
              <a:ext uri="{FF2B5EF4-FFF2-40B4-BE49-F238E27FC236}">
                <a16:creationId xmlns:a16="http://schemas.microsoft.com/office/drawing/2014/main" id="{D9ED65A7-FBBB-3FAD-03BD-B9A721E5E81F}"/>
              </a:ext>
            </a:extLst>
          </p:cNvPr>
          <p:cNvSpPr/>
          <p:nvPr/>
        </p:nvSpPr>
        <p:spPr>
          <a:xfrm>
            <a:off x="3337560" y="3769104"/>
            <a:ext cx="2468880" cy="428032"/>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Straight Paths</a:t>
            </a:r>
          </a:p>
        </p:txBody>
      </p:sp>
      <p:sp>
        <p:nvSpPr>
          <p:cNvPr id="6" name="Rounded Rectangle 5">
            <a:extLst>
              <a:ext uri="{FF2B5EF4-FFF2-40B4-BE49-F238E27FC236}">
                <a16:creationId xmlns:a16="http://schemas.microsoft.com/office/drawing/2014/main" id="{7FC5C6F6-4DD6-87E9-B26A-158A535CF43B}"/>
              </a:ext>
            </a:extLst>
          </p:cNvPr>
          <p:cNvSpPr/>
          <p:nvPr/>
        </p:nvSpPr>
        <p:spPr>
          <a:xfrm>
            <a:off x="6046470" y="3778678"/>
            <a:ext cx="2468880" cy="408884"/>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Pursue Peace</a:t>
            </a:r>
          </a:p>
        </p:txBody>
      </p:sp>
      <p:sp>
        <p:nvSpPr>
          <p:cNvPr id="11" name="Rounded Rectangle 10">
            <a:extLst>
              <a:ext uri="{FF2B5EF4-FFF2-40B4-BE49-F238E27FC236}">
                <a16:creationId xmlns:a16="http://schemas.microsoft.com/office/drawing/2014/main" id="{9DFD1A71-148D-89AC-5BC6-0F6C6011AFFD}"/>
              </a:ext>
            </a:extLst>
          </p:cNvPr>
          <p:cNvSpPr/>
          <p:nvPr/>
        </p:nvSpPr>
        <p:spPr>
          <a:xfrm>
            <a:off x="1987896" y="4426943"/>
            <a:ext cx="2468880" cy="408884"/>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My Sanctification</a:t>
            </a:r>
          </a:p>
        </p:txBody>
      </p:sp>
      <p:sp>
        <p:nvSpPr>
          <p:cNvPr id="12" name="Rounded Rectangle 11">
            <a:extLst>
              <a:ext uri="{FF2B5EF4-FFF2-40B4-BE49-F238E27FC236}">
                <a16:creationId xmlns:a16="http://schemas.microsoft.com/office/drawing/2014/main" id="{06CD1E40-7C5F-2091-BE7D-779037176500}"/>
              </a:ext>
            </a:extLst>
          </p:cNvPr>
          <p:cNvSpPr/>
          <p:nvPr/>
        </p:nvSpPr>
        <p:spPr>
          <a:xfrm>
            <a:off x="4696806" y="4417369"/>
            <a:ext cx="2468880" cy="428032"/>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Focused On Grace</a:t>
            </a:r>
          </a:p>
        </p:txBody>
      </p:sp>
    </p:spTree>
    <p:extLst>
      <p:ext uri="{BB962C8B-B14F-4D97-AF65-F5344CB8AC3E}">
        <p14:creationId xmlns:p14="http://schemas.microsoft.com/office/powerpoint/2010/main" val="16826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7" name="TextBox 6">
            <a:extLst>
              <a:ext uri="{FF2B5EF4-FFF2-40B4-BE49-F238E27FC236}">
                <a16:creationId xmlns:a16="http://schemas.microsoft.com/office/drawing/2014/main" id="{ABB073E0-B33A-412B-2DB1-DDADE6B92706}"/>
              </a:ext>
            </a:extLst>
          </p:cNvPr>
          <p:cNvSpPr txBox="1"/>
          <p:nvPr/>
        </p:nvSpPr>
        <p:spPr>
          <a:xfrm>
            <a:off x="700568" y="1083615"/>
            <a:ext cx="7742864" cy="1200329"/>
          </a:xfrm>
          <a:prstGeom prst="rect">
            <a:avLst/>
          </a:prstGeom>
          <a:noFill/>
        </p:spPr>
        <p:txBody>
          <a:bodyPr wrap="square" rtlCol="0">
            <a:spAutoFit/>
          </a:bodyPr>
          <a:lstStyle/>
          <a:p>
            <a:pPr algn="ctr"/>
            <a:r>
              <a:rPr lang="en-US" sz="3600" i="1" dirty="0">
                <a:solidFill>
                  <a:schemeClr val="bg1"/>
                </a:solidFill>
                <a:effectLst/>
                <a:latin typeface="+mj-lt"/>
              </a:rPr>
              <a:t>Our Heavenly Father </a:t>
            </a:r>
            <a:br>
              <a:rPr lang="en-US" sz="3600" i="1" dirty="0">
                <a:solidFill>
                  <a:schemeClr val="bg1"/>
                </a:solidFill>
                <a:effectLst/>
                <a:latin typeface="+mj-lt"/>
              </a:rPr>
            </a:br>
            <a:r>
              <a:rPr lang="en-US" sz="3600" i="1" dirty="0">
                <a:solidFill>
                  <a:schemeClr val="bg1"/>
                </a:solidFill>
                <a:effectLst/>
                <a:latin typeface="+mj-lt"/>
              </a:rPr>
              <a:t>Wants Us To Avoid The Failures of Esau.</a:t>
            </a:r>
            <a:endParaRPr lang="en-US" sz="3600" i="1" dirty="0">
              <a:solidFill>
                <a:schemeClr val="bg1"/>
              </a:solidFill>
              <a:latin typeface="+mj-lt"/>
            </a:endParaRPr>
          </a:p>
        </p:txBody>
      </p:sp>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pic>
        <p:nvPicPr>
          <p:cNvPr id="4" name="Picture 3" descr="A person sitting on a rock and holding a bowl&#10;&#10;Description automatically generated">
            <a:extLst>
              <a:ext uri="{FF2B5EF4-FFF2-40B4-BE49-F238E27FC236}">
                <a16:creationId xmlns:a16="http://schemas.microsoft.com/office/drawing/2014/main" id="{68C5FB67-A932-3B3E-9282-769DA6A0E872}"/>
              </a:ext>
            </a:extLst>
          </p:cNvPr>
          <p:cNvPicPr>
            <a:picLocks noChangeAspect="1"/>
          </p:cNvPicPr>
          <p:nvPr/>
        </p:nvPicPr>
        <p:blipFill>
          <a:blip r:embed="rId4"/>
          <a:stretch>
            <a:fillRect/>
          </a:stretch>
        </p:blipFill>
        <p:spPr>
          <a:xfrm>
            <a:off x="1559676" y="2496530"/>
            <a:ext cx="6011765" cy="3005883"/>
          </a:xfrm>
          <a:prstGeom prst="rect">
            <a:avLst/>
          </a:prstGeom>
        </p:spPr>
      </p:pic>
    </p:spTree>
    <p:extLst>
      <p:ext uri="{BB962C8B-B14F-4D97-AF65-F5344CB8AC3E}">
        <p14:creationId xmlns:p14="http://schemas.microsoft.com/office/powerpoint/2010/main" val="92478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structure with columns&#10;&#10;Description automatically generated with medium confidence">
            <a:extLst>
              <a:ext uri="{FF2B5EF4-FFF2-40B4-BE49-F238E27FC236}">
                <a16:creationId xmlns:a16="http://schemas.microsoft.com/office/drawing/2014/main" id="{045E1916-9B27-EFCE-A0F3-38A291B087CD}"/>
              </a:ext>
            </a:extLst>
          </p:cNvPr>
          <p:cNvPicPr>
            <a:picLocks noChangeAspect="1"/>
          </p:cNvPicPr>
          <p:nvPr/>
        </p:nvPicPr>
        <p:blipFill>
          <a:blip r:embed="rId3"/>
          <a:stretch>
            <a:fillRect/>
          </a:stretch>
        </p:blipFill>
        <p:spPr>
          <a:xfrm>
            <a:off x="0" y="0"/>
            <a:ext cx="9144000" cy="5715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50F65FC-3911-CBC6-ECD8-1563A95820B4}"/>
              </a:ext>
            </a:extLst>
          </p:cNvPr>
          <p:cNvPicPr>
            <a:picLocks noChangeAspect="1"/>
          </p:cNvPicPr>
          <p:nvPr/>
        </p:nvPicPr>
        <p:blipFill rotWithShape="1">
          <a:blip r:embed="rId4"/>
          <a:srcRect t="17965"/>
          <a:stretch/>
        </p:blipFill>
        <p:spPr>
          <a:xfrm>
            <a:off x="0" y="1026695"/>
            <a:ext cx="9143998" cy="4688303"/>
          </a:xfrm>
          <a:prstGeom prst="rect">
            <a:avLst/>
          </a:prstGeom>
        </p:spPr>
      </p:pic>
    </p:spTree>
    <p:extLst>
      <p:ext uri="{BB962C8B-B14F-4D97-AF65-F5344CB8AC3E}">
        <p14:creationId xmlns:p14="http://schemas.microsoft.com/office/powerpoint/2010/main" val="31995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pic>
        <p:nvPicPr>
          <p:cNvPr id="2" name="Picture 1" descr="A cross against a cloudy sky&#10;&#10;Description automatically generated">
            <a:extLst>
              <a:ext uri="{FF2B5EF4-FFF2-40B4-BE49-F238E27FC236}">
                <a16:creationId xmlns:a16="http://schemas.microsoft.com/office/drawing/2014/main" id="{5DB8C157-42B9-CE29-95B6-8B919FC323CF}"/>
              </a:ext>
            </a:extLst>
          </p:cNvPr>
          <p:cNvPicPr>
            <a:picLocks noChangeAspect="1"/>
          </p:cNvPicPr>
          <p:nvPr/>
        </p:nvPicPr>
        <p:blipFill rotWithShape="1">
          <a:blip r:embed="rId4"/>
          <a:srcRect r="16223"/>
          <a:stretch/>
        </p:blipFill>
        <p:spPr>
          <a:xfrm>
            <a:off x="0" y="0"/>
            <a:ext cx="3420533" cy="5715000"/>
          </a:xfrm>
          <a:prstGeom prst="rect">
            <a:avLst/>
          </a:prstGeom>
        </p:spPr>
      </p:pic>
      <p:sp>
        <p:nvSpPr>
          <p:cNvPr id="6" name="TextBox 5">
            <a:extLst>
              <a:ext uri="{FF2B5EF4-FFF2-40B4-BE49-F238E27FC236}">
                <a16:creationId xmlns:a16="http://schemas.microsoft.com/office/drawing/2014/main" id="{C9040B7F-934D-2F25-D4FD-A3EAD5469A94}"/>
              </a:ext>
            </a:extLst>
          </p:cNvPr>
          <p:cNvSpPr txBox="1"/>
          <p:nvPr/>
        </p:nvSpPr>
        <p:spPr>
          <a:xfrm>
            <a:off x="3970916" y="665097"/>
            <a:ext cx="4622701" cy="3939540"/>
          </a:xfrm>
          <a:prstGeom prst="rect">
            <a:avLst/>
          </a:prstGeom>
          <a:noFill/>
        </p:spPr>
        <p:txBody>
          <a:bodyPr wrap="square" rtlCol="0">
            <a:spAutoFit/>
          </a:bodyPr>
          <a:lstStyle/>
          <a:p>
            <a:pPr algn="ctr"/>
            <a:r>
              <a:rPr lang="en-US" sz="2400" dirty="0">
                <a:solidFill>
                  <a:schemeClr val="bg1"/>
                </a:solidFill>
                <a:latin typeface="+mj-lt"/>
              </a:rPr>
              <a:t>BECAUSE OF JESUS, CHRISTIANS </a:t>
            </a:r>
            <a:br>
              <a:rPr lang="en-US" sz="2400" dirty="0">
                <a:solidFill>
                  <a:schemeClr val="bg1"/>
                </a:solidFill>
                <a:latin typeface="+mj-lt"/>
              </a:rPr>
            </a:br>
            <a:r>
              <a:rPr lang="en-US" sz="2800" dirty="0">
                <a:solidFill>
                  <a:schemeClr val="bg1"/>
                </a:solidFill>
                <a:latin typeface="+mj-lt"/>
              </a:rPr>
              <a:t>NOW HAVE A HEAVENLY JOY</a:t>
            </a:r>
          </a:p>
          <a:p>
            <a:pPr algn="ctr"/>
            <a:r>
              <a:rPr lang="en-US" sz="4800" dirty="0">
                <a:solidFill>
                  <a:srgbClr val="E09F6C"/>
                </a:solidFill>
              </a:rPr>
              <a:t>SO SIGNIFICANT,</a:t>
            </a:r>
          </a:p>
          <a:p>
            <a:pPr algn="ctr"/>
            <a:r>
              <a:rPr lang="en-US" sz="4800" dirty="0">
                <a:solidFill>
                  <a:srgbClr val="E09F6C"/>
                </a:solidFill>
              </a:rPr>
              <a:t>SO REWARDING,</a:t>
            </a:r>
          </a:p>
          <a:p>
            <a:pPr algn="ctr"/>
            <a:r>
              <a:rPr lang="en-US" sz="5400" dirty="0">
                <a:solidFill>
                  <a:srgbClr val="E09F6C"/>
                </a:solidFill>
              </a:rPr>
              <a:t>AND SO NEAR, </a:t>
            </a:r>
          </a:p>
          <a:p>
            <a:pPr algn="ctr"/>
            <a:r>
              <a:rPr lang="en-US" sz="2400" dirty="0">
                <a:solidFill>
                  <a:schemeClr val="bg1"/>
                </a:solidFill>
                <a:latin typeface="+mj-lt"/>
              </a:rPr>
              <a:t>THAT EVEN PERSECUTION CANNOT STOP US FROM PURSUING IT.</a:t>
            </a:r>
          </a:p>
        </p:txBody>
      </p:sp>
    </p:spTree>
    <p:extLst>
      <p:ext uri="{BB962C8B-B14F-4D97-AF65-F5344CB8AC3E}">
        <p14:creationId xmlns:p14="http://schemas.microsoft.com/office/powerpoint/2010/main" val="1901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4627-C35D-1E6D-EDD7-020C8146D474}"/>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AD300789-DFB6-487F-9C1A-F25EB0453A9A}"/>
              </a:ext>
            </a:extLst>
          </p:cNvPr>
          <p:cNvPicPr>
            <a:picLocks noChangeAspect="1"/>
          </p:cNvPicPr>
          <p:nvPr/>
        </p:nvPicPr>
        <p:blipFill>
          <a:blip r:embed="rId3"/>
          <a:stretch>
            <a:fillRect/>
          </a:stretch>
        </p:blipFill>
        <p:spPr>
          <a:xfrm>
            <a:off x="0" y="0"/>
            <a:ext cx="9144000" cy="5715000"/>
          </a:xfrm>
          <a:prstGeom prst="rect">
            <a:avLst/>
          </a:prstGeom>
        </p:spPr>
      </p:pic>
      <p:pic>
        <p:nvPicPr>
          <p:cNvPr id="4" name="Picture 3" descr="A brown backpack with straps&#10;&#10;Description automatically generated">
            <a:extLst>
              <a:ext uri="{FF2B5EF4-FFF2-40B4-BE49-F238E27FC236}">
                <a16:creationId xmlns:a16="http://schemas.microsoft.com/office/drawing/2014/main" id="{83309546-5258-F50F-0F23-4C2D4320316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75" b="94989" l="9944" r="89916">
                        <a14:foregroundMark x1="27031" y1="85308" x2="32353" y2="92938"/>
                        <a14:foregroundMark x1="32353" y1="92938" x2="53641" y2="97153"/>
                        <a14:foregroundMark x1="53641" y1="97153" x2="74790" y2="95103"/>
                        <a14:foregroundMark x1="74790" y1="95103" x2="85014" y2="91913"/>
                        <a14:foregroundMark x1="85014" y1="91913" x2="90056" y2="74829"/>
                        <a14:foregroundMark x1="90056" y1="74829" x2="78711" y2="72437"/>
                        <a14:foregroundMark x1="78711" y1="72437" x2="28011" y2="85991"/>
                        <a14:foregroundMark x1="30112" y1="92825" x2="50700" y2="96925"/>
                        <a14:foregroundMark x1="50700" y1="96925" x2="61485" y2="96925"/>
                        <a14:foregroundMark x1="61485" y1="96925" x2="72129" y2="95900"/>
                        <a14:foregroundMark x1="72129" y1="95900" x2="63025" y2="91572"/>
                        <a14:foregroundMark x1="63025" y1="91572" x2="40896" y2="91116"/>
                        <a14:foregroundMark x1="40896" y1="91116" x2="50140" y2="95672"/>
                        <a14:foregroundMark x1="50140" y1="95672" x2="72689" y2="94419"/>
                        <a14:foregroundMark x1="72689" y1="94419" x2="50980" y2="95103"/>
                        <a14:foregroundMark x1="50980" y1="95103" x2="39916" y2="93394"/>
                        <a14:foregroundMark x1="39916" y1="93394" x2="50840" y2="93052"/>
                        <a14:foregroundMark x1="50840" y1="93052" x2="61905" y2="93052"/>
                        <a14:foregroundMark x1="61905" y1="93052" x2="72829" y2="92597"/>
                        <a14:foregroundMark x1="72829" y1="92597" x2="40616" y2="94875"/>
                        <a14:foregroundMark x1="40616" y1="94875" x2="52941" y2="94419"/>
                        <a14:foregroundMark x1="52941" y1="94419" x2="64286" y2="94419"/>
                        <a14:foregroundMark x1="64286" y1="94419" x2="75210" y2="94077"/>
                        <a14:foregroundMark x1="75210" y1="94077" x2="62605" y2="94989"/>
                        <a14:foregroundMark x1="62605" y1="94989" x2="34874" y2="91913"/>
                        <a14:foregroundMark x1="38515" y1="10592" x2="28852" y2="7289"/>
                        <a14:foregroundMark x1="28852" y1="7289" x2="18207" y2="7289"/>
                        <a14:foregroundMark x1="18207" y1="7289" x2="39216" y2="9795"/>
                        <a14:foregroundMark x1="39216" y1="9795" x2="17507" y2="9567"/>
                        <a14:foregroundMark x1="17507" y1="9567" x2="28011" y2="8200"/>
                        <a14:foregroundMark x1="28011" y1="8200" x2="17227" y2="9567"/>
                        <a14:foregroundMark x1="17227" y1="9567" x2="28291" y2="8314"/>
                        <a14:foregroundMark x1="28291" y1="8314" x2="35434" y2="9112"/>
                        <a14:foregroundMark x1="66337" y1="6834" x2="65553" y2="6449"/>
                        <a14:foregroundMark x1="67263" y1="7289" x2="66337" y2="6834"/>
                        <a14:foregroundMark x1="78151" y1="12642" x2="67263" y2="7289"/>
                        <a14:foregroundMark x1="52805" y1="3048" x2="49580" y2="2733"/>
                        <a14:foregroundMark x1="49580" y1="2733" x2="39076" y2="5467"/>
                        <a14:foregroundMark x1="39076" y1="5467" x2="47479" y2="3075"/>
                        <a14:backgroundMark x1="63725" y1="7062" x2="53922" y2="3759"/>
                        <a14:backgroundMark x1="53922" y1="3759" x2="53361" y2="3759"/>
                        <a14:backgroundMark x1="55042" y1="3986" x2="65266" y2="6378"/>
                        <a14:backgroundMark x1="65266" y1="6378" x2="55182" y2="3986"/>
                        <a14:backgroundMark x1="55182" y1="3986" x2="55042" y2="3986"/>
                        <a14:backgroundMark x1="64846" y1="6834" x2="64846" y2="6834"/>
                        <a14:backgroundMark x1="65266" y1="7289" x2="65266" y2="7289"/>
                        <a14:backgroundMark x1="64566" y1="6606" x2="65126" y2="6834"/>
                      </a14:backgroundRemoval>
                    </a14:imgEffect>
                  </a14:imgLayer>
                </a14:imgProps>
              </a:ext>
            </a:extLst>
          </a:blip>
          <a:stretch>
            <a:fillRect/>
          </a:stretch>
        </p:blipFill>
        <p:spPr>
          <a:xfrm>
            <a:off x="490771" y="1342663"/>
            <a:ext cx="3164355" cy="3891181"/>
          </a:xfrm>
          <a:prstGeom prst="rect">
            <a:avLst/>
          </a:prstGeom>
        </p:spPr>
      </p:pic>
      <p:grpSp>
        <p:nvGrpSpPr>
          <p:cNvPr id="37" name="Group 36">
            <a:extLst>
              <a:ext uri="{FF2B5EF4-FFF2-40B4-BE49-F238E27FC236}">
                <a16:creationId xmlns:a16="http://schemas.microsoft.com/office/drawing/2014/main" id="{FAE0749A-66C4-C6BA-9E99-04FA3E5F59FF}"/>
              </a:ext>
            </a:extLst>
          </p:cNvPr>
          <p:cNvGrpSpPr/>
          <p:nvPr/>
        </p:nvGrpSpPr>
        <p:grpSpPr>
          <a:xfrm>
            <a:off x="3842004" y="1700388"/>
            <a:ext cx="4250630" cy="1101387"/>
            <a:chOff x="3842004" y="2059202"/>
            <a:chExt cx="4250630" cy="1101387"/>
          </a:xfrm>
        </p:grpSpPr>
        <p:sp>
          <p:nvSpPr>
            <p:cNvPr id="23" name="TextBox 22">
              <a:extLst>
                <a:ext uri="{FF2B5EF4-FFF2-40B4-BE49-F238E27FC236}">
                  <a16:creationId xmlns:a16="http://schemas.microsoft.com/office/drawing/2014/main" id="{E6FA4F81-F742-028A-605A-6BDB64488B35}"/>
                </a:ext>
              </a:extLst>
            </p:cNvPr>
            <p:cNvSpPr txBox="1"/>
            <p:nvPr/>
          </p:nvSpPr>
          <p:spPr>
            <a:xfrm>
              <a:off x="4067705" y="2357954"/>
              <a:ext cx="3849367" cy="738664"/>
            </a:xfrm>
            <a:prstGeom prst="rect">
              <a:avLst/>
            </a:prstGeom>
            <a:noFill/>
          </p:spPr>
          <p:txBody>
            <a:bodyPr wrap="square" rtlCol="0">
              <a:spAutoFit/>
            </a:bodyPr>
            <a:lstStyle/>
            <a:p>
              <a:r>
                <a:rPr lang="en-US" sz="4200" i="1" dirty="0">
                  <a:solidFill>
                    <a:schemeClr val="bg1"/>
                  </a:solidFill>
                  <a:latin typeface="Calibri Light" panose="020F0302020204030204" pitchFamily="34" charset="0"/>
                  <a:cs typeface="Calibri Light" panose="020F0302020204030204" pitchFamily="34" charset="0"/>
                </a:rPr>
                <a:t>Leroy’s Backpack</a:t>
              </a:r>
            </a:p>
          </p:txBody>
        </p:sp>
        <p:sp>
          <p:nvSpPr>
            <p:cNvPr id="7" name="TextBox 6">
              <a:extLst>
                <a:ext uri="{FF2B5EF4-FFF2-40B4-BE49-F238E27FC236}">
                  <a16:creationId xmlns:a16="http://schemas.microsoft.com/office/drawing/2014/main" id="{EDC548C5-FC3F-888A-7E38-5BC7EF9B9ABE}"/>
                </a:ext>
              </a:extLst>
            </p:cNvPr>
            <p:cNvSpPr txBox="1"/>
            <p:nvPr/>
          </p:nvSpPr>
          <p:spPr>
            <a:xfrm>
              <a:off x="4732141" y="2059202"/>
              <a:ext cx="2424056"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THE STORY OF</a:t>
              </a:r>
            </a:p>
          </p:txBody>
        </p:sp>
        <p:cxnSp>
          <p:nvCxnSpPr>
            <p:cNvPr id="13" name="Straight Connector 12">
              <a:extLst>
                <a:ext uri="{FF2B5EF4-FFF2-40B4-BE49-F238E27FC236}">
                  <a16:creationId xmlns:a16="http://schemas.microsoft.com/office/drawing/2014/main" id="{514A16D2-FE1E-F72E-7580-FEA7E2B0D806}"/>
                </a:ext>
              </a:extLst>
            </p:cNvPr>
            <p:cNvCxnSpPr/>
            <p:nvPr/>
          </p:nvCxnSpPr>
          <p:spPr>
            <a:xfrm>
              <a:off x="3849719" y="3160588"/>
              <a:ext cx="424291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8BF962-D1BB-869B-1898-2D6DB859D516}"/>
                </a:ext>
              </a:extLst>
            </p:cNvPr>
            <p:cNvCxnSpPr>
              <a:cxnSpLocks/>
            </p:cNvCxnSpPr>
            <p:nvPr/>
          </p:nvCxnSpPr>
          <p:spPr>
            <a:xfrm>
              <a:off x="8092634" y="2300079"/>
              <a:ext cx="0" cy="84893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8BB04F-A6A9-80B9-B977-733B0F6FD00E}"/>
                </a:ext>
              </a:extLst>
            </p:cNvPr>
            <p:cNvCxnSpPr>
              <a:cxnSpLocks/>
            </p:cNvCxnSpPr>
            <p:nvPr/>
          </p:nvCxnSpPr>
          <p:spPr>
            <a:xfrm>
              <a:off x="3842004" y="2311654"/>
              <a:ext cx="0" cy="84893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9ED4F7-BF26-B4BB-8594-DC62BB3C70B0}"/>
                </a:ext>
              </a:extLst>
            </p:cNvPr>
            <p:cNvCxnSpPr>
              <a:cxnSpLocks/>
            </p:cNvCxnSpPr>
            <p:nvPr/>
          </p:nvCxnSpPr>
          <p:spPr>
            <a:xfrm flipH="1">
              <a:off x="3842004" y="2311654"/>
              <a:ext cx="1054087"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58677E-89C5-B233-3CC4-AC0B4F805E07}"/>
                </a:ext>
              </a:extLst>
            </p:cNvPr>
            <p:cNvCxnSpPr>
              <a:cxnSpLocks/>
            </p:cNvCxnSpPr>
            <p:nvPr/>
          </p:nvCxnSpPr>
          <p:spPr>
            <a:xfrm flipH="1">
              <a:off x="7038547" y="2300256"/>
              <a:ext cx="1054087"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36" name="Picture 35" descr="A pile of bricks on a white background&#10;&#10;Description automatically generated">
            <a:extLst>
              <a:ext uri="{FF2B5EF4-FFF2-40B4-BE49-F238E27FC236}">
                <a16:creationId xmlns:a16="http://schemas.microsoft.com/office/drawing/2014/main" id="{5E1C3100-616C-7CEF-9DBA-7D0CAF1EADA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4" b="89901" l="5396" r="92206">
                        <a14:foregroundMark x1="8393" y1="67219" x2="5396" y2="45199"/>
                        <a14:foregroundMark x1="5396" y1="45199" x2="9472" y2="59437"/>
                        <a14:foregroundMark x1="59592" y1="90066" x2="60911" y2="89404"/>
                        <a14:foregroundMark x1="88729" y1="70695" x2="89808" y2="59272"/>
                        <a14:foregroundMark x1="90767" y1="67219" x2="92206" y2="65728"/>
                      </a14:backgroundRemoval>
                    </a14:imgEffect>
                  </a14:imgLayer>
                </a14:imgProps>
              </a:ext>
            </a:extLst>
          </a:blip>
          <a:stretch>
            <a:fillRect/>
          </a:stretch>
        </p:blipFill>
        <p:spPr>
          <a:xfrm>
            <a:off x="4463256" y="3036556"/>
            <a:ext cx="2961826" cy="2145016"/>
          </a:xfrm>
          <a:prstGeom prst="rect">
            <a:avLst/>
          </a:prstGeom>
        </p:spPr>
      </p:pic>
      <p:grpSp>
        <p:nvGrpSpPr>
          <p:cNvPr id="17" name="Group 16">
            <a:extLst>
              <a:ext uri="{FF2B5EF4-FFF2-40B4-BE49-F238E27FC236}">
                <a16:creationId xmlns:a16="http://schemas.microsoft.com/office/drawing/2014/main" id="{364577D9-E22F-23AE-A9D2-D01DAB0EA33B}"/>
              </a:ext>
            </a:extLst>
          </p:cNvPr>
          <p:cNvGrpSpPr/>
          <p:nvPr/>
        </p:nvGrpSpPr>
        <p:grpSpPr>
          <a:xfrm>
            <a:off x="598047" y="550906"/>
            <a:ext cx="4031610" cy="469367"/>
            <a:chOff x="5068711" y="992544"/>
            <a:chExt cx="4031610" cy="469367"/>
          </a:xfrm>
        </p:grpSpPr>
        <p:grpSp>
          <p:nvGrpSpPr>
            <p:cNvPr id="18" name="Group 17">
              <a:extLst>
                <a:ext uri="{FF2B5EF4-FFF2-40B4-BE49-F238E27FC236}">
                  <a16:creationId xmlns:a16="http://schemas.microsoft.com/office/drawing/2014/main" id="{F961EB82-8BFC-5DFD-D7E0-16AD79E3ACF2}"/>
                </a:ext>
              </a:extLst>
            </p:cNvPr>
            <p:cNvGrpSpPr/>
            <p:nvPr/>
          </p:nvGrpSpPr>
          <p:grpSpPr>
            <a:xfrm>
              <a:off x="5068711" y="1004711"/>
              <a:ext cx="457200" cy="457200"/>
              <a:chOff x="5068711" y="1004711"/>
              <a:chExt cx="457200" cy="457200"/>
            </a:xfrm>
          </p:grpSpPr>
          <p:sp>
            <p:nvSpPr>
              <p:cNvPr id="20" name="Rectangle 19">
                <a:extLst>
                  <a:ext uri="{FF2B5EF4-FFF2-40B4-BE49-F238E27FC236}">
                    <a16:creationId xmlns:a16="http://schemas.microsoft.com/office/drawing/2014/main" id="{B54FD485-F75C-E02C-68E8-8B0B8C2963DE}"/>
                  </a:ext>
                </a:extLst>
              </p:cNvPr>
              <p:cNvSpPr/>
              <p:nvPr/>
            </p:nvSpPr>
            <p:spPr>
              <a:xfrm>
                <a:off x="5068711" y="1004711"/>
                <a:ext cx="457200" cy="457200"/>
              </a:xfrm>
              <a:prstGeom prst="rect">
                <a:avLst/>
              </a:prstGeom>
              <a:solidFill>
                <a:srgbClr val="DB8E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40C1CEF7-ED16-1604-B841-28EE35D6AB19}"/>
                  </a:ext>
                </a:extLst>
              </p:cNvPr>
              <p:cNvSpPr/>
              <p:nvPr/>
            </p:nvSpPr>
            <p:spPr>
              <a:xfrm>
                <a:off x="5137291" y="1096151"/>
                <a:ext cx="320040" cy="274320"/>
              </a:xfrm>
              <a:prstGeom prst="rightArrow">
                <a:avLst>
                  <a:gd name="adj1" fmla="val 44185"/>
                  <a:gd name="adj2" fmla="val 5674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A2E4602-26F4-6853-4105-01C7F3248DC0}"/>
                </a:ext>
              </a:extLst>
            </p:cNvPr>
            <p:cNvSpPr txBox="1"/>
            <p:nvPr/>
          </p:nvSpPr>
          <p:spPr>
            <a:xfrm>
              <a:off x="5594490" y="992544"/>
              <a:ext cx="3505831"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LAY ASIDE EVERY WEIGHT</a:t>
              </a:r>
            </a:p>
          </p:txBody>
        </p:sp>
      </p:grpSp>
    </p:spTree>
    <p:extLst>
      <p:ext uri="{BB962C8B-B14F-4D97-AF65-F5344CB8AC3E}">
        <p14:creationId xmlns:p14="http://schemas.microsoft.com/office/powerpoint/2010/main" val="27424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1">
            <a:extLst>
              <a:ext uri="{FF2B5EF4-FFF2-40B4-BE49-F238E27FC236}">
                <a16:creationId xmlns:a16="http://schemas.microsoft.com/office/drawing/2014/main" id="{B5C24667-4E49-F767-8F8E-45B79588CB1A}"/>
              </a:ext>
            </a:extLst>
          </p:cNvPr>
          <p:cNvSpPr>
            <a:spLocks noChangeArrowheads="1"/>
          </p:cNvSpPr>
          <p:nvPr/>
        </p:nvSpPr>
        <p:spPr bwMode="auto">
          <a:xfrm>
            <a:off x="1574800" y="152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webkit-standard"/>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F39E7ECD-C849-9384-A916-975153110922}"/>
              </a:ext>
            </a:extLst>
          </p:cNvPr>
          <p:cNvGraphicFramePr>
            <a:graphicFrameLocks noGrp="1"/>
          </p:cNvGraphicFramePr>
          <p:nvPr>
            <p:ph idx="1"/>
            <p:extLst>
              <p:ext uri="{D42A27DB-BD31-4B8C-83A1-F6EECF244321}">
                <p14:modId xmlns:p14="http://schemas.microsoft.com/office/powerpoint/2010/main" val="1607106032"/>
              </p:ext>
            </p:extLst>
          </p:nvPr>
        </p:nvGraphicFramePr>
        <p:xfrm>
          <a:off x="312515" y="162046"/>
          <a:ext cx="8588414" cy="5382225"/>
        </p:xfrm>
        <a:graphic>
          <a:graphicData uri="http://schemas.openxmlformats.org/drawingml/2006/table">
            <a:tbl>
              <a:tblPr firstRow="1" bandRow="1">
                <a:tableStyleId>{5C22544A-7EE6-4342-B048-85BDC9FD1C3A}</a:tableStyleId>
              </a:tblPr>
              <a:tblGrid>
                <a:gridCol w="5904535">
                  <a:extLst>
                    <a:ext uri="{9D8B030D-6E8A-4147-A177-3AD203B41FA5}">
                      <a16:colId xmlns:a16="http://schemas.microsoft.com/office/drawing/2014/main" val="2459451642"/>
                    </a:ext>
                  </a:extLst>
                </a:gridCol>
                <a:gridCol w="2683879">
                  <a:extLst>
                    <a:ext uri="{9D8B030D-6E8A-4147-A177-3AD203B41FA5}">
                      <a16:colId xmlns:a16="http://schemas.microsoft.com/office/drawing/2014/main" val="2070568811"/>
                    </a:ext>
                  </a:extLst>
                </a:gridCol>
              </a:tblGrid>
              <a:tr h="358815">
                <a:tc>
                  <a:txBody>
                    <a:bodyPr/>
                    <a:lstStyle/>
                    <a:p>
                      <a:pPr algn="ctr"/>
                      <a:r>
                        <a:rPr lang="en-US" sz="1600" dirty="0"/>
                        <a:t>Lesson Titles</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en-US" sz="1600" dirty="0">
                          <a:ln>
                            <a:solidFill>
                              <a:schemeClr val="bg1"/>
                            </a:solidFill>
                          </a:ln>
                          <a:solidFill>
                            <a:schemeClr val="bg1"/>
                          </a:solidFill>
                        </a:rPr>
                        <a:t>Sundays at 6 PM</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30210158"/>
                  </a:ext>
                </a:extLst>
              </a:tr>
              <a:tr h="358815">
                <a:tc>
                  <a:txBody>
                    <a:bodyPr/>
                    <a:lstStyle/>
                    <a:p>
                      <a:pPr algn="ctr"/>
                      <a:r>
                        <a:rPr lang="en-US" sz="1600" b="1" u="sng" dirty="0">
                          <a:solidFill>
                            <a:schemeClr val="bg1"/>
                          </a:solidFill>
                        </a:rPr>
                        <a:t>Intro</a:t>
                      </a:r>
                      <a:r>
                        <a:rPr lang="en-US" sz="1600" dirty="0">
                          <a:solidFill>
                            <a:schemeClr val="bg1"/>
                          </a:solidFill>
                        </a:rPr>
                        <a:t>: Fixing Our Eyes on Jesus</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September 17,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107295688"/>
                  </a:ext>
                </a:extLst>
              </a:tr>
              <a:tr h="358815">
                <a:tc gridSpan="2">
                  <a:txBody>
                    <a:bodyPr/>
                    <a:lstStyle/>
                    <a:p>
                      <a:pPr algn="ctr"/>
                      <a:r>
                        <a:rPr lang="en-US" sz="1600" b="1" u="sng" dirty="0">
                          <a:solidFill>
                            <a:schemeClr val="accent2">
                              <a:lumMod val="60000"/>
                              <a:lumOff val="40000"/>
                            </a:schemeClr>
                          </a:solidFill>
                        </a:rPr>
                        <a:t>Focusing Our Eyes on Jesus:</a:t>
                      </a:r>
                    </a:p>
                  </a:txBody>
                  <a:tcPr>
                    <a:lnL w="12700" cmpd="sng">
                      <a:noFill/>
                    </a:lnL>
                    <a:lnR w="12700" cmpd="sng">
                      <a:noFill/>
                    </a:lnR>
                    <a:lnB w="12700" cap="flat" cmpd="sng" algn="ctr">
                      <a:solidFill>
                        <a:schemeClr val="bg1"/>
                      </a:solidFill>
                      <a:prstDash val="solid"/>
                      <a:round/>
                      <a:headEnd type="none" w="med" len="med"/>
                      <a:tailEnd type="none" w="med" len="med"/>
                    </a:lnB>
                    <a:noFill/>
                  </a:tcPr>
                </a:tc>
                <a:tc hMerge="1">
                  <a:txBody>
                    <a:bodyPr/>
                    <a:lstStyle/>
                    <a:p>
                      <a:endParaRPr lang="en-US" dirty="0"/>
                    </a:p>
                  </a:txBody>
                  <a:tcPr>
                    <a:noFill/>
                  </a:tcPr>
                </a:tc>
                <a:extLst>
                  <a:ext uri="{0D108BD9-81ED-4DB2-BD59-A6C34878D82A}">
                    <a16:rowId xmlns:a16="http://schemas.microsoft.com/office/drawing/2014/main" val="3965009678"/>
                  </a:ext>
                </a:extLst>
              </a:tr>
              <a:tr h="358815">
                <a:tc>
                  <a:txBody>
                    <a:bodyPr/>
                    <a:lstStyle/>
                    <a:p>
                      <a:pPr algn="l"/>
                      <a:r>
                        <a:rPr lang="en-US" sz="1600" dirty="0">
                          <a:solidFill>
                            <a:schemeClr val="bg1"/>
                          </a:solidFill>
                        </a:rPr>
                        <a:t>          The Author and Perfector of Faith</a:t>
                      </a: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rPr>
                        <a:t>October 15, 2023</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7438457"/>
                  </a:ext>
                </a:extLst>
              </a:tr>
              <a:tr h="358815">
                <a:tc>
                  <a:txBody>
                    <a:bodyPr/>
                    <a:lstStyle/>
                    <a:p>
                      <a:pPr algn="l"/>
                      <a:r>
                        <a:rPr lang="en-US" sz="1600" dirty="0">
                          <a:solidFill>
                            <a:schemeClr val="bg1"/>
                          </a:solidFill>
                        </a:rPr>
                        <a:t>          The Joy Set Before Him</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November 19,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245869295"/>
                  </a:ext>
                </a:extLst>
              </a:tr>
              <a:tr h="358815">
                <a:tc>
                  <a:txBody>
                    <a:bodyPr/>
                    <a:lstStyle/>
                    <a:p>
                      <a:pPr algn="l"/>
                      <a:r>
                        <a:rPr lang="en-US" sz="1600" dirty="0">
                          <a:solidFill>
                            <a:schemeClr val="bg1"/>
                          </a:solidFill>
                        </a:rPr>
                        <a:t>          Enduring the Cross, Despising the Shame</a:t>
                      </a:r>
                    </a:p>
                  </a:txBody>
                  <a:tcPr>
                    <a:lnL w="12700" cmpd="sng">
                      <a:noFill/>
                    </a:lnL>
                    <a:lnR w="12700" cmpd="sng">
                      <a:noFill/>
                    </a:lnR>
                    <a:noFill/>
                  </a:tcPr>
                </a:tc>
                <a:tc>
                  <a:txBody>
                    <a:bodyPr/>
                    <a:lstStyle/>
                    <a:p>
                      <a:pPr algn="ctr"/>
                      <a:r>
                        <a:rPr lang="en-US" sz="1600" dirty="0">
                          <a:solidFill>
                            <a:schemeClr val="bg1"/>
                          </a:solidFill>
                        </a:rPr>
                        <a:t>December 17, 2023</a:t>
                      </a:r>
                    </a:p>
                  </a:txBody>
                  <a:tcPr>
                    <a:lnL w="12700" cmpd="sng">
                      <a:noFill/>
                    </a:lnL>
                    <a:lnR w="12700" cmpd="sng">
                      <a:noFill/>
                    </a:lnR>
                    <a:noFill/>
                  </a:tcPr>
                </a:tc>
                <a:extLst>
                  <a:ext uri="{0D108BD9-81ED-4DB2-BD59-A6C34878D82A}">
                    <a16:rowId xmlns:a16="http://schemas.microsoft.com/office/drawing/2014/main" val="529759731"/>
                  </a:ext>
                </a:extLst>
              </a:tr>
              <a:tr h="358815">
                <a:tc>
                  <a:txBody>
                    <a:bodyPr/>
                    <a:lstStyle/>
                    <a:p>
                      <a:pPr algn="l"/>
                      <a:r>
                        <a:rPr lang="en-US" sz="1600" dirty="0">
                          <a:solidFill>
                            <a:schemeClr val="bg1"/>
                          </a:solidFill>
                        </a:rPr>
                        <a:t>          Sitting at the Right Hand of God’s Throne</a:t>
                      </a:r>
                    </a:p>
                  </a:txBody>
                  <a:tcPr>
                    <a:lnL w="12700" cmpd="sng">
                      <a:noFill/>
                    </a:lnL>
                    <a:lnR w="12700" cmpd="sng">
                      <a:noFill/>
                    </a:lnR>
                    <a:noFill/>
                  </a:tcPr>
                </a:tc>
                <a:tc>
                  <a:txBody>
                    <a:bodyPr/>
                    <a:lstStyle/>
                    <a:p>
                      <a:pPr algn="ctr"/>
                      <a:r>
                        <a:rPr lang="en-US" sz="1600" dirty="0">
                          <a:solidFill>
                            <a:schemeClr val="bg1"/>
                          </a:solidFill>
                        </a:rPr>
                        <a:t>January 21, 2024</a:t>
                      </a:r>
                    </a:p>
                  </a:txBody>
                  <a:tcPr>
                    <a:lnL w="12700" cmpd="sng">
                      <a:noFill/>
                    </a:lnL>
                    <a:lnR w="12700" cmpd="sng">
                      <a:noFill/>
                    </a:lnR>
                    <a:noFill/>
                  </a:tcPr>
                </a:tc>
                <a:extLst>
                  <a:ext uri="{0D108BD9-81ED-4DB2-BD59-A6C34878D82A}">
                    <a16:rowId xmlns:a16="http://schemas.microsoft.com/office/drawing/2014/main" val="662890795"/>
                  </a:ext>
                </a:extLst>
              </a:tr>
              <a:tr h="358815">
                <a:tc>
                  <a:txBody>
                    <a:bodyPr/>
                    <a:lstStyle/>
                    <a:p>
                      <a:pPr algn="l"/>
                      <a:r>
                        <a:rPr lang="en-US" sz="1600" dirty="0">
                          <a:solidFill>
                            <a:schemeClr val="bg1"/>
                          </a:solidFill>
                        </a:rPr>
                        <a:t>          The Same Yesterday, Today, and Tomorrow</a:t>
                      </a:r>
                    </a:p>
                  </a:txBody>
                  <a:tcPr>
                    <a:lnL w="12700" cmpd="sng">
                      <a:noFill/>
                    </a:lnL>
                    <a:lnR w="12700" cmpd="sng">
                      <a:noFill/>
                    </a:lnR>
                    <a:noFill/>
                  </a:tcPr>
                </a:tc>
                <a:tc>
                  <a:txBody>
                    <a:bodyPr/>
                    <a:lstStyle/>
                    <a:p>
                      <a:pPr algn="ctr"/>
                      <a:r>
                        <a:rPr lang="en-US" sz="1600" dirty="0">
                          <a:solidFill>
                            <a:schemeClr val="bg1"/>
                          </a:solidFill>
                        </a:rPr>
                        <a:t>February 18, 2024</a:t>
                      </a:r>
                    </a:p>
                  </a:txBody>
                  <a:tcPr>
                    <a:lnL w="12700" cmpd="sng">
                      <a:noFill/>
                    </a:lnL>
                    <a:lnR w="12700" cmpd="sng">
                      <a:noFill/>
                    </a:lnR>
                    <a:noFill/>
                  </a:tcPr>
                </a:tc>
                <a:extLst>
                  <a:ext uri="{0D108BD9-81ED-4DB2-BD59-A6C34878D82A}">
                    <a16:rowId xmlns:a16="http://schemas.microsoft.com/office/drawing/2014/main" val="2688654677"/>
                  </a:ext>
                </a:extLst>
              </a:tr>
              <a:tr h="358815">
                <a:tc gridSpan="2">
                  <a:txBody>
                    <a:bodyPr/>
                    <a:lstStyle/>
                    <a:p>
                      <a:pPr algn="ctr"/>
                      <a:r>
                        <a:rPr lang="en-US" sz="1600" b="1" u="sng" dirty="0">
                          <a:solidFill>
                            <a:schemeClr val="accent2">
                              <a:lumMod val="60000"/>
                              <a:lumOff val="40000"/>
                            </a:schemeClr>
                          </a:solidFill>
                        </a:rPr>
                        <a:t>Living Like Jesus:</a:t>
                      </a:r>
                    </a:p>
                  </a:txBody>
                  <a:tcPr>
                    <a:lnL w="12700" cmpd="sng">
                      <a:noFill/>
                    </a:lnL>
                    <a:lnR w="12700" cmpd="sng">
                      <a:noFill/>
                    </a:lnR>
                    <a:noFill/>
                  </a:tcPr>
                </a:tc>
                <a:tc hMerge="1">
                  <a:txBody>
                    <a:bodyPr/>
                    <a:lstStyle/>
                    <a:p>
                      <a:endParaRPr lang="en-US" dirty="0"/>
                    </a:p>
                  </a:txBody>
                  <a:tcPr>
                    <a:noFill/>
                  </a:tcPr>
                </a:tc>
                <a:extLst>
                  <a:ext uri="{0D108BD9-81ED-4DB2-BD59-A6C34878D82A}">
                    <a16:rowId xmlns:a16="http://schemas.microsoft.com/office/drawing/2014/main" val="3213753728"/>
                  </a:ext>
                </a:extLst>
              </a:tr>
              <a:tr h="358815">
                <a:tc>
                  <a:txBody>
                    <a:bodyPr/>
                    <a:lstStyle/>
                    <a:p>
                      <a:pPr algn="l"/>
                      <a:r>
                        <a:rPr lang="en-US" sz="1600" dirty="0">
                          <a:solidFill>
                            <a:schemeClr val="bg1"/>
                          </a:solidFill>
                        </a:rPr>
                        <a:t>          Laying Aside Every Weight and Sin </a:t>
                      </a:r>
                    </a:p>
                  </a:txBody>
                  <a:tcPr>
                    <a:lnL w="12700" cmpd="sng">
                      <a:noFill/>
                    </a:lnL>
                    <a:lnR w="12700" cmpd="sng">
                      <a:noFill/>
                    </a:lnR>
                    <a:noFill/>
                  </a:tcPr>
                </a:tc>
                <a:tc>
                  <a:txBody>
                    <a:bodyPr/>
                    <a:lstStyle/>
                    <a:p>
                      <a:pPr algn="ctr"/>
                      <a:r>
                        <a:rPr lang="en-US" sz="1600" dirty="0">
                          <a:solidFill>
                            <a:schemeClr val="bg1"/>
                          </a:solidFill>
                        </a:rPr>
                        <a:t>March 17, 2024</a:t>
                      </a:r>
                    </a:p>
                  </a:txBody>
                  <a:tcPr>
                    <a:lnL w="12700" cmpd="sng">
                      <a:noFill/>
                    </a:lnL>
                    <a:lnR w="12700" cmpd="sng">
                      <a:noFill/>
                    </a:lnR>
                    <a:noFill/>
                  </a:tcPr>
                </a:tc>
                <a:extLst>
                  <a:ext uri="{0D108BD9-81ED-4DB2-BD59-A6C34878D82A}">
                    <a16:rowId xmlns:a16="http://schemas.microsoft.com/office/drawing/2014/main" val="3666213309"/>
                  </a:ext>
                </a:extLst>
              </a:tr>
              <a:tr h="358815">
                <a:tc>
                  <a:txBody>
                    <a:bodyPr/>
                    <a:lstStyle/>
                    <a:p>
                      <a:pPr algn="l"/>
                      <a:r>
                        <a:rPr lang="en-US" sz="1600" dirty="0">
                          <a:solidFill>
                            <a:schemeClr val="bg1"/>
                          </a:solidFill>
                        </a:rPr>
                        <a:t>          Sharing in His Holiness</a:t>
                      </a:r>
                    </a:p>
                  </a:txBody>
                  <a:tcPr>
                    <a:lnL w="12700" cmpd="sng">
                      <a:noFill/>
                    </a:lnL>
                    <a:lnR w="12700" cmpd="sng">
                      <a:noFill/>
                    </a:lnR>
                    <a:noFill/>
                  </a:tcPr>
                </a:tc>
                <a:tc>
                  <a:txBody>
                    <a:bodyPr/>
                    <a:lstStyle/>
                    <a:p>
                      <a:pPr algn="ctr"/>
                      <a:r>
                        <a:rPr lang="en-US" sz="1600" dirty="0">
                          <a:solidFill>
                            <a:schemeClr val="bg1"/>
                          </a:solidFill>
                        </a:rPr>
                        <a:t>April 21, 2024. </a:t>
                      </a:r>
                    </a:p>
                  </a:txBody>
                  <a:tcPr>
                    <a:lnL w="12700" cmpd="sng">
                      <a:noFill/>
                    </a:lnL>
                    <a:lnR w="12700" cmpd="sng">
                      <a:noFill/>
                    </a:lnR>
                    <a:noFill/>
                  </a:tcPr>
                </a:tc>
                <a:extLst>
                  <a:ext uri="{0D108BD9-81ED-4DB2-BD59-A6C34878D82A}">
                    <a16:rowId xmlns:a16="http://schemas.microsoft.com/office/drawing/2014/main" val="4078269313"/>
                  </a:ext>
                </a:extLst>
              </a:tr>
              <a:tr h="358815">
                <a:tc>
                  <a:txBody>
                    <a:bodyPr/>
                    <a:lstStyle/>
                    <a:p>
                      <a:pPr algn="l"/>
                      <a:r>
                        <a:rPr lang="en-US" sz="1600" dirty="0">
                          <a:solidFill>
                            <a:schemeClr val="bg1"/>
                          </a:solidFill>
                        </a:rPr>
                        <a:t>          Seeking the City to Come</a:t>
                      </a:r>
                    </a:p>
                  </a:txBody>
                  <a:tcPr>
                    <a:lnL w="12700" cmpd="sng">
                      <a:noFill/>
                    </a:lnL>
                    <a:lnR w="12700" cmpd="sng">
                      <a:noFill/>
                    </a:lnR>
                    <a:noFill/>
                  </a:tcPr>
                </a:tc>
                <a:tc>
                  <a:txBody>
                    <a:bodyPr/>
                    <a:lstStyle/>
                    <a:p>
                      <a:pPr algn="ctr"/>
                      <a:r>
                        <a:rPr lang="en-US" sz="1600" dirty="0">
                          <a:solidFill>
                            <a:schemeClr val="bg1"/>
                          </a:solidFill>
                        </a:rPr>
                        <a:t>May 19, 2024</a:t>
                      </a:r>
                    </a:p>
                  </a:txBody>
                  <a:tcPr>
                    <a:lnL w="12700" cmpd="sng">
                      <a:noFill/>
                    </a:lnL>
                    <a:lnR w="12700" cmpd="sng">
                      <a:noFill/>
                    </a:lnR>
                    <a:noFill/>
                  </a:tcPr>
                </a:tc>
                <a:extLst>
                  <a:ext uri="{0D108BD9-81ED-4DB2-BD59-A6C34878D82A}">
                    <a16:rowId xmlns:a16="http://schemas.microsoft.com/office/drawing/2014/main" val="1430173303"/>
                  </a:ext>
                </a:extLst>
              </a:tr>
              <a:tr h="358815">
                <a:tc>
                  <a:txBody>
                    <a:bodyPr/>
                    <a:lstStyle/>
                    <a:p>
                      <a:pPr algn="l"/>
                      <a:r>
                        <a:rPr lang="en-US" sz="1600" dirty="0">
                          <a:solidFill>
                            <a:schemeClr val="bg1"/>
                          </a:solidFill>
                        </a:rPr>
                        <a:t>          Loving Sacrificially </a:t>
                      </a:r>
                    </a:p>
                  </a:txBody>
                  <a:tcPr>
                    <a:lnL w="12700" cmpd="sng">
                      <a:noFill/>
                    </a:lnL>
                    <a:lnR w="12700" cmpd="sng">
                      <a:noFill/>
                    </a:lnR>
                    <a:noFill/>
                  </a:tcPr>
                </a:tc>
                <a:tc>
                  <a:txBody>
                    <a:bodyPr/>
                    <a:lstStyle/>
                    <a:p>
                      <a:pPr algn="ctr"/>
                      <a:r>
                        <a:rPr lang="en-US" sz="1600" dirty="0">
                          <a:solidFill>
                            <a:schemeClr val="bg1"/>
                          </a:solidFill>
                        </a:rPr>
                        <a:t>June 16, 2024</a:t>
                      </a:r>
                    </a:p>
                  </a:txBody>
                  <a:tcPr>
                    <a:lnL w="12700" cmpd="sng">
                      <a:noFill/>
                    </a:lnL>
                    <a:lnR w="12700" cmpd="sng">
                      <a:noFill/>
                    </a:lnR>
                    <a:noFill/>
                  </a:tcPr>
                </a:tc>
                <a:extLst>
                  <a:ext uri="{0D108BD9-81ED-4DB2-BD59-A6C34878D82A}">
                    <a16:rowId xmlns:a16="http://schemas.microsoft.com/office/drawing/2014/main" val="1142941206"/>
                  </a:ext>
                </a:extLst>
              </a:tr>
              <a:tr h="358815">
                <a:tc>
                  <a:txBody>
                    <a:bodyPr/>
                    <a:lstStyle/>
                    <a:p>
                      <a:pPr algn="l"/>
                      <a:r>
                        <a:rPr lang="en-US" sz="1600" dirty="0">
                          <a:solidFill>
                            <a:schemeClr val="bg1"/>
                          </a:solidFill>
                        </a:rPr>
                        <a:t>          Rejecting Strange Teaching</a:t>
                      </a:r>
                    </a:p>
                  </a:txBody>
                  <a:tcPr>
                    <a:lnL w="12700" cmpd="sng">
                      <a:noFill/>
                    </a:lnL>
                    <a:lnR w="12700" cmpd="sng">
                      <a:noFill/>
                    </a:lnR>
                    <a:noFill/>
                  </a:tcPr>
                </a:tc>
                <a:tc>
                  <a:txBody>
                    <a:bodyPr/>
                    <a:lstStyle/>
                    <a:p>
                      <a:pPr algn="ctr"/>
                      <a:r>
                        <a:rPr lang="en-US" sz="1600" dirty="0">
                          <a:solidFill>
                            <a:schemeClr val="bg1"/>
                          </a:solidFill>
                        </a:rPr>
                        <a:t>July 21, 2024</a:t>
                      </a:r>
                    </a:p>
                  </a:txBody>
                  <a:tcPr>
                    <a:lnL w="12700" cmpd="sng">
                      <a:noFill/>
                    </a:lnL>
                    <a:lnR w="12700" cmpd="sng">
                      <a:noFill/>
                    </a:lnR>
                    <a:noFill/>
                  </a:tcPr>
                </a:tc>
                <a:extLst>
                  <a:ext uri="{0D108BD9-81ED-4DB2-BD59-A6C34878D82A}">
                    <a16:rowId xmlns:a16="http://schemas.microsoft.com/office/drawing/2014/main" val="1117750636"/>
                  </a:ext>
                </a:extLst>
              </a:tr>
              <a:tr h="358815">
                <a:tc>
                  <a:txBody>
                    <a:bodyPr/>
                    <a:lstStyle/>
                    <a:p>
                      <a:pPr algn="ctr"/>
                      <a:r>
                        <a:rPr lang="en-US" sz="1600" u="sng" dirty="0">
                          <a:solidFill>
                            <a:schemeClr val="bg1"/>
                          </a:solidFill>
                        </a:rPr>
                        <a:t>Conclusion:</a:t>
                      </a:r>
                      <a:r>
                        <a:rPr lang="en-US" sz="1600" dirty="0">
                          <a:solidFill>
                            <a:schemeClr val="bg1"/>
                          </a:solidFill>
                        </a:rPr>
                        <a:t> Jesus Working in Us</a:t>
                      </a:r>
                    </a:p>
                  </a:txBody>
                  <a:tcPr>
                    <a:lnL w="12700" cmpd="sng">
                      <a:noFill/>
                    </a:lnL>
                    <a:lnR w="12700" cmpd="sng">
                      <a:noFill/>
                    </a:lnR>
                    <a:lnB w="12700" cmpd="sng">
                      <a:noFill/>
                    </a:lnB>
                    <a:noFill/>
                  </a:tcPr>
                </a:tc>
                <a:tc>
                  <a:txBody>
                    <a:bodyPr/>
                    <a:lstStyle/>
                    <a:p>
                      <a:pPr algn="ctr"/>
                      <a:r>
                        <a:rPr lang="en-US" sz="1600" dirty="0">
                          <a:solidFill>
                            <a:schemeClr val="bg1"/>
                          </a:solidFill>
                        </a:rPr>
                        <a:t>August 18, 2024</a:t>
                      </a:r>
                    </a:p>
                  </a:txBody>
                  <a:tcPr>
                    <a:lnL w="12700" cmpd="sng">
                      <a:noFill/>
                    </a:lnL>
                    <a:lnR w="12700" cmpd="sng">
                      <a:noFill/>
                    </a:lnR>
                    <a:lnB w="12700" cmpd="sng">
                      <a:noFill/>
                    </a:lnB>
                    <a:noFill/>
                  </a:tcPr>
                </a:tc>
                <a:extLst>
                  <a:ext uri="{0D108BD9-81ED-4DB2-BD59-A6C34878D82A}">
                    <a16:rowId xmlns:a16="http://schemas.microsoft.com/office/drawing/2014/main" val="3944031369"/>
                  </a:ext>
                </a:extLst>
              </a:tr>
            </a:tbl>
          </a:graphicData>
        </a:graphic>
      </p:graphicFrame>
      <p:sp>
        <p:nvSpPr>
          <p:cNvPr id="4" name="Rectangle 3">
            <a:extLst>
              <a:ext uri="{FF2B5EF4-FFF2-40B4-BE49-F238E27FC236}">
                <a16:creationId xmlns:a16="http://schemas.microsoft.com/office/drawing/2014/main" id="{4B45A063-A199-7060-5E00-5355ED41D9DE}"/>
              </a:ext>
            </a:extLst>
          </p:cNvPr>
          <p:cNvSpPr/>
          <p:nvPr/>
        </p:nvSpPr>
        <p:spPr>
          <a:xfrm>
            <a:off x="312515" y="3738638"/>
            <a:ext cx="8588414" cy="356616"/>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Tree>
    <p:extLst>
      <p:ext uri="{BB962C8B-B14F-4D97-AF65-F5344CB8AC3E}">
        <p14:creationId xmlns:p14="http://schemas.microsoft.com/office/powerpoint/2010/main" val="26797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2" name="Content Placeholder 3">
            <a:extLst>
              <a:ext uri="{FF2B5EF4-FFF2-40B4-BE49-F238E27FC236}">
                <a16:creationId xmlns:a16="http://schemas.microsoft.com/office/drawing/2014/main" id="{5F96C81F-D1F8-4106-3346-B840235DE5E3}"/>
              </a:ext>
            </a:extLst>
          </p:cNvPr>
          <p:cNvSpPr txBox="1">
            <a:spLocks/>
          </p:cNvSpPr>
          <p:nvPr/>
        </p:nvSpPr>
        <p:spPr>
          <a:xfrm>
            <a:off x="630210" y="384494"/>
            <a:ext cx="3609282" cy="28325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br>
              <a:rPr lang="en-US" sz="2800" dirty="0">
                <a:solidFill>
                  <a:schemeClr val="bg1"/>
                </a:solidFill>
              </a:rPr>
            </a:br>
            <a:r>
              <a:rPr lang="en-US" sz="2800" dirty="0">
                <a:solidFill>
                  <a:schemeClr val="bg1"/>
                </a:solidFill>
              </a:rPr>
              <a:t> What Do </a:t>
            </a:r>
            <a:br>
              <a:rPr lang="en-US" sz="2800" dirty="0">
                <a:solidFill>
                  <a:schemeClr val="bg1"/>
                </a:solidFill>
              </a:rPr>
            </a:br>
            <a:r>
              <a:rPr lang="en-US" sz="2800" dirty="0">
                <a:solidFill>
                  <a:schemeClr val="bg1"/>
                </a:solidFill>
              </a:rPr>
              <a:t>German Philosopher </a:t>
            </a:r>
            <a:br>
              <a:rPr lang="en-US" sz="2800" dirty="0">
                <a:solidFill>
                  <a:schemeClr val="bg1"/>
                </a:solidFill>
              </a:rPr>
            </a:br>
            <a:r>
              <a:rPr lang="en-US" sz="2800" i="1" dirty="0">
                <a:solidFill>
                  <a:srgbClr val="FFC000"/>
                </a:solidFill>
              </a:rPr>
              <a:t>Friedrich Nietzsche </a:t>
            </a:r>
            <a:br>
              <a:rPr lang="en-US" sz="2800" i="1" dirty="0">
                <a:solidFill>
                  <a:srgbClr val="FFC000"/>
                </a:solidFill>
              </a:rPr>
            </a:br>
            <a:r>
              <a:rPr lang="en-US" sz="2800" dirty="0">
                <a:solidFill>
                  <a:schemeClr val="bg1"/>
                </a:solidFill>
              </a:rPr>
              <a:t>&amp; American Idol Musician </a:t>
            </a:r>
            <a:r>
              <a:rPr lang="en-US" sz="2800" i="1" dirty="0">
                <a:solidFill>
                  <a:srgbClr val="FFC000"/>
                </a:solidFill>
              </a:rPr>
              <a:t>Kelly Clarkson </a:t>
            </a:r>
            <a:r>
              <a:rPr lang="en-US" sz="2800" dirty="0">
                <a:solidFill>
                  <a:schemeClr val="bg1"/>
                </a:solidFill>
              </a:rPr>
              <a:t>Have In Common?</a:t>
            </a:r>
            <a:endParaRPr lang="en-US" sz="2800" dirty="0"/>
          </a:p>
        </p:txBody>
      </p:sp>
      <p:pic>
        <p:nvPicPr>
          <p:cNvPr id="5" name="Picture 4" descr="A person with a mustache&#10;&#10;Description automatically generated">
            <a:extLst>
              <a:ext uri="{FF2B5EF4-FFF2-40B4-BE49-F238E27FC236}">
                <a16:creationId xmlns:a16="http://schemas.microsoft.com/office/drawing/2014/main" id="{CF821238-A48C-A2CB-902E-974832B6DCC3}"/>
              </a:ext>
            </a:extLst>
          </p:cNvPr>
          <p:cNvPicPr>
            <a:picLocks noChangeAspect="1"/>
          </p:cNvPicPr>
          <p:nvPr/>
        </p:nvPicPr>
        <p:blipFill rotWithShape="1">
          <a:blip r:embed="rId4"/>
          <a:srcRect t="5186" b="18814"/>
          <a:stretch/>
        </p:blipFill>
        <p:spPr>
          <a:xfrm>
            <a:off x="4769430" y="249169"/>
            <a:ext cx="2277687" cy="2347744"/>
          </a:xfrm>
          <a:prstGeom prst="ellipse">
            <a:avLst/>
          </a:prstGeom>
        </p:spPr>
      </p:pic>
      <p:pic>
        <p:nvPicPr>
          <p:cNvPr id="7" name="Picture 6" descr="A person singing into a microphone&#10;&#10;Description automatically generated">
            <a:extLst>
              <a:ext uri="{FF2B5EF4-FFF2-40B4-BE49-F238E27FC236}">
                <a16:creationId xmlns:a16="http://schemas.microsoft.com/office/drawing/2014/main" id="{302A90FB-0A0E-67BE-BD77-16FE3F5932FE}"/>
              </a:ext>
            </a:extLst>
          </p:cNvPr>
          <p:cNvPicPr>
            <a:picLocks noChangeAspect="1"/>
          </p:cNvPicPr>
          <p:nvPr/>
        </p:nvPicPr>
        <p:blipFill>
          <a:blip r:embed="rId5"/>
          <a:stretch>
            <a:fillRect/>
          </a:stretch>
        </p:blipFill>
        <p:spPr>
          <a:xfrm>
            <a:off x="5980485" y="1900266"/>
            <a:ext cx="2633577" cy="2633577"/>
          </a:xfrm>
          <a:prstGeom prst="ellipse">
            <a:avLst/>
          </a:prstGeom>
        </p:spPr>
      </p:pic>
      <p:sp>
        <p:nvSpPr>
          <p:cNvPr id="8" name="TextBox 7">
            <a:extLst>
              <a:ext uri="{FF2B5EF4-FFF2-40B4-BE49-F238E27FC236}">
                <a16:creationId xmlns:a16="http://schemas.microsoft.com/office/drawing/2014/main" id="{858DC1B6-626B-1044-1D4B-900A1CB1A2D9}"/>
              </a:ext>
            </a:extLst>
          </p:cNvPr>
          <p:cNvSpPr txBox="1"/>
          <p:nvPr/>
        </p:nvSpPr>
        <p:spPr>
          <a:xfrm>
            <a:off x="529937" y="3309727"/>
            <a:ext cx="4920609" cy="2031325"/>
          </a:xfrm>
          <a:prstGeom prst="rect">
            <a:avLst/>
          </a:prstGeom>
          <a:noFill/>
        </p:spPr>
        <p:txBody>
          <a:bodyPr wrap="square" rtlCol="0">
            <a:spAutoFit/>
          </a:bodyPr>
          <a:lstStyle/>
          <a:p>
            <a:r>
              <a:rPr lang="en-US" i="1" dirty="0">
                <a:solidFill>
                  <a:schemeClr val="bg1"/>
                </a:solidFill>
                <a:latin typeface="Calibri Light" panose="020F0302020204030204" pitchFamily="34" charset="0"/>
                <a:cs typeface="Calibri Light" panose="020F0302020204030204" pitchFamily="34" charset="0"/>
              </a:rPr>
              <a:t>In 1888, German philosopher Friedrich Nietzsche first stated, “Out of life's school of war—</a:t>
            </a:r>
            <a:br>
              <a:rPr lang="en-US" i="1" dirty="0">
                <a:solidFill>
                  <a:schemeClr val="bg1"/>
                </a:solidFill>
                <a:latin typeface="Calibri Light" panose="020F0302020204030204" pitchFamily="34" charset="0"/>
                <a:cs typeface="Calibri Light" panose="020F0302020204030204" pitchFamily="34" charset="0"/>
              </a:rPr>
            </a:br>
            <a:r>
              <a:rPr lang="en-US" i="1" dirty="0">
                <a:solidFill>
                  <a:schemeClr val="bg1"/>
                </a:solidFill>
                <a:latin typeface="Calibri Light" panose="020F0302020204030204" pitchFamily="34" charset="0"/>
                <a:cs typeface="Calibri Light" panose="020F0302020204030204" pitchFamily="34" charset="0"/>
              </a:rPr>
              <a:t>what doesn't kill me, makes me stronger.”</a:t>
            </a:r>
          </a:p>
          <a:p>
            <a:endParaRPr lang="en-US" i="1" dirty="0">
              <a:solidFill>
                <a:schemeClr val="bg1"/>
              </a:solidFill>
              <a:latin typeface="Calibri Light" panose="020F0302020204030204" pitchFamily="34" charset="0"/>
              <a:cs typeface="Calibri Light" panose="020F0302020204030204" pitchFamily="34" charset="0"/>
            </a:endParaRPr>
          </a:p>
          <a:p>
            <a:r>
              <a:rPr lang="en-US" i="1" dirty="0">
                <a:solidFill>
                  <a:schemeClr val="bg1"/>
                </a:solidFill>
                <a:latin typeface="Calibri Light" panose="020F0302020204030204" pitchFamily="34" charset="0"/>
                <a:cs typeface="Calibri Light" panose="020F0302020204030204" pitchFamily="34" charset="0"/>
              </a:rPr>
              <a:t>And in 2011, Kelly Clarkson released her 5</a:t>
            </a:r>
            <a:r>
              <a:rPr lang="en-US" i="1" baseline="30000" dirty="0">
                <a:solidFill>
                  <a:schemeClr val="bg1"/>
                </a:solidFill>
                <a:latin typeface="Calibri Light" panose="020F0302020204030204" pitchFamily="34" charset="0"/>
                <a:cs typeface="Calibri Light" panose="020F0302020204030204" pitchFamily="34" charset="0"/>
              </a:rPr>
              <a:t>th</a:t>
            </a:r>
            <a:r>
              <a:rPr lang="en-US" i="1" dirty="0">
                <a:solidFill>
                  <a:schemeClr val="bg1"/>
                </a:solidFill>
                <a:latin typeface="Calibri Light" panose="020F0302020204030204" pitchFamily="34" charset="0"/>
                <a:cs typeface="Calibri Light" panose="020F0302020204030204" pitchFamily="34" charset="0"/>
              </a:rPr>
              <a:t> Studio album  “Stronger” singing, “What doesn’t kill you makes you stronger, stand a little taller…”</a:t>
            </a:r>
          </a:p>
        </p:txBody>
      </p:sp>
    </p:spTree>
    <p:extLst>
      <p:ext uri="{BB962C8B-B14F-4D97-AF65-F5344CB8AC3E}">
        <p14:creationId xmlns:p14="http://schemas.microsoft.com/office/powerpoint/2010/main" val="139077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D48442-11E3-706A-4116-0449671B987D}"/>
            </a:ext>
          </a:extLst>
        </p:cNvPr>
        <p:cNvGrpSpPr/>
        <p:nvPr/>
      </p:nvGrpSpPr>
      <p:grpSpPr>
        <a:xfrm>
          <a:off x="0" y="0"/>
          <a:ext cx="0" cy="0"/>
          <a:chOff x="0" y="0"/>
          <a:chExt cx="0" cy="0"/>
        </a:xfrm>
      </p:grpSpPr>
      <p:sp>
        <p:nvSpPr>
          <p:cNvPr id="31" name="Content Placeholder 3">
            <a:extLst>
              <a:ext uri="{FF2B5EF4-FFF2-40B4-BE49-F238E27FC236}">
                <a16:creationId xmlns:a16="http://schemas.microsoft.com/office/drawing/2014/main" id="{2C3C0541-59A0-1382-C578-F46113F7869C}"/>
              </a:ext>
            </a:extLst>
          </p:cNvPr>
          <p:cNvSpPr>
            <a:spLocks noGrp="1"/>
          </p:cNvSpPr>
          <p:nvPr>
            <p:ph idx="1"/>
          </p:nvPr>
        </p:nvSpPr>
        <p:spPr>
          <a:xfrm>
            <a:off x="381072" y="282375"/>
            <a:ext cx="8285017" cy="4729887"/>
          </a:xfrm>
        </p:spPr>
        <p:txBody>
          <a:bodyPr>
            <a:noAutofit/>
          </a:bodyPr>
          <a:lstStyle/>
          <a:p>
            <a:pPr marL="0" indent="0">
              <a:lnSpc>
                <a:spcPts val="2300"/>
              </a:lnSpc>
              <a:buNone/>
            </a:pPr>
            <a:r>
              <a:rPr lang="en-US" sz="1900" dirty="0">
                <a:effectLst/>
                <a:latin typeface="Calibri" panose="020F0502020204030204" pitchFamily="34" charset="0"/>
                <a:cs typeface="Calibri" panose="020F0502020204030204" pitchFamily="34" charset="0"/>
              </a:rPr>
              <a:t>3 For consider Him who has endured such hostility by sinners against Himself, so that you will not grow weary and lose heart.</a:t>
            </a:r>
          </a:p>
          <a:p>
            <a:pPr marL="0" indent="0">
              <a:lnSpc>
                <a:spcPts val="2300"/>
              </a:lnSpc>
              <a:buNone/>
            </a:pPr>
            <a:r>
              <a:rPr lang="en-US" sz="1900" dirty="0">
                <a:effectLst/>
                <a:latin typeface="Calibri" panose="020F0502020204030204" pitchFamily="34" charset="0"/>
                <a:cs typeface="Calibri" panose="020F0502020204030204" pitchFamily="34" charset="0"/>
              </a:rPr>
              <a:t>4 You have not yet resisted to the point of shedding blood in your striving against sin; 5 and you have forgotten the exhortation which is addressed to you as sons,</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“My son, do not regard lightly the discipline of the Lord,</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Nor faint when you are reproved by Him;</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6 For those whom the Lord loves He disciplines,</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And He scourges every son whom He receives.”</a:t>
            </a:r>
          </a:p>
          <a:p>
            <a:pPr marL="0" indent="0">
              <a:lnSpc>
                <a:spcPts val="2300"/>
              </a:lnSpc>
              <a:buNone/>
            </a:pPr>
            <a:r>
              <a:rPr lang="en-US" sz="1900" dirty="0">
                <a:effectLst/>
                <a:latin typeface="Calibri" panose="020F0502020204030204" pitchFamily="34" charset="0"/>
                <a:cs typeface="Calibri" panose="020F0502020204030204" pitchFamily="34" charset="0"/>
              </a:rPr>
              <a:t>7 It is for discipline that you endure; God deals with you as with sons; for what son is there whom his father does not discipline? 8 But if you are without discipline, of which all have become partakers, then you are illegitimate children and not sons.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9 Furthermore, we had earthly fathers to discipline us, and we respected them; shall we not much rather be subject to the Father of spirits, and live? 10 For they disciplined us for a short time as seemed best to them, but He disciplines us for our good, so that we may share His holiness. 11 All discipline for the moment seems not to be joyful, but sorrowful; yet to those who have been trained by it, afterwards it yields the peaceful fruit of righteousness.</a:t>
            </a:r>
            <a:endParaRPr lang="en-US" sz="19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DDA9AFD-9D52-4F9F-0BB0-41B5621D6409}"/>
              </a:ext>
            </a:extLst>
          </p:cNvPr>
          <p:cNvSpPr/>
          <p:nvPr/>
        </p:nvSpPr>
        <p:spPr>
          <a:xfrm>
            <a:off x="4572000" y="337279"/>
            <a:ext cx="1907822" cy="269823"/>
          </a:xfrm>
          <a:prstGeom prst="rect">
            <a:avLst/>
          </a:prstGeom>
          <a:noFill/>
          <a:ln w="222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6DA26-6324-FB20-63EB-07E2C6519BD4}"/>
              </a:ext>
            </a:extLst>
          </p:cNvPr>
          <p:cNvSpPr/>
          <p:nvPr/>
        </p:nvSpPr>
        <p:spPr>
          <a:xfrm>
            <a:off x="1696386" y="632749"/>
            <a:ext cx="3100465"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2B4F4-7129-B6E8-58B1-D36CB3BD7A61}"/>
              </a:ext>
            </a:extLst>
          </p:cNvPr>
          <p:cNvSpPr/>
          <p:nvPr/>
        </p:nvSpPr>
        <p:spPr>
          <a:xfrm>
            <a:off x="4217771" y="1611809"/>
            <a:ext cx="2183029"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1BD39F-B55B-EEDA-E618-B3D9CB511432}"/>
              </a:ext>
            </a:extLst>
          </p:cNvPr>
          <p:cNvSpPr/>
          <p:nvPr/>
        </p:nvSpPr>
        <p:spPr>
          <a:xfrm>
            <a:off x="4172051" y="1894184"/>
            <a:ext cx="848006"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B6A459-DBA0-F470-ABDD-2F90093BE287}"/>
              </a:ext>
            </a:extLst>
          </p:cNvPr>
          <p:cNvSpPr/>
          <p:nvPr/>
        </p:nvSpPr>
        <p:spPr>
          <a:xfrm>
            <a:off x="2977693" y="2193175"/>
            <a:ext cx="487884"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E72104-4AC2-6CAF-787E-18A96DB70C64}"/>
              </a:ext>
            </a:extLst>
          </p:cNvPr>
          <p:cNvSpPr/>
          <p:nvPr/>
        </p:nvSpPr>
        <p:spPr>
          <a:xfrm>
            <a:off x="1365301" y="2485176"/>
            <a:ext cx="1249884"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94694C-DCDC-79EA-4CD2-D2235301F706}"/>
              </a:ext>
            </a:extLst>
          </p:cNvPr>
          <p:cNvSpPr/>
          <p:nvPr/>
        </p:nvSpPr>
        <p:spPr>
          <a:xfrm>
            <a:off x="3479362" y="2193175"/>
            <a:ext cx="563250"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AA9946-02CF-008D-929E-0361876E7D3A}"/>
              </a:ext>
            </a:extLst>
          </p:cNvPr>
          <p:cNvSpPr/>
          <p:nvPr/>
        </p:nvSpPr>
        <p:spPr>
          <a:xfrm>
            <a:off x="3221635" y="2512406"/>
            <a:ext cx="377779"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35B913-BBED-C9F6-D60E-162F61F4CD0C}"/>
              </a:ext>
            </a:extLst>
          </p:cNvPr>
          <p:cNvSpPr/>
          <p:nvPr/>
        </p:nvSpPr>
        <p:spPr>
          <a:xfrm>
            <a:off x="5925211" y="2877961"/>
            <a:ext cx="1316837"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138F0AD-4131-5564-5DF3-529C3066A533}"/>
              </a:ext>
            </a:extLst>
          </p:cNvPr>
          <p:cNvSpPr/>
          <p:nvPr/>
        </p:nvSpPr>
        <p:spPr>
          <a:xfrm>
            <a:off x="6573665" y="3762465"/>
            <a:ext cx="1723791"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9EE105-93F9-76A4-25B0-0E3DC790FB42}"/>
              </a:ext>
            </a:extLst>
          </p:cNvPr>
          <p:cNvSpPr/>
          <p:nvPr/>
        </p:nvSpPr>
        <p:spPr>
          <a:xfrm>
            <a:off x="2751407" y="3755383"/>
            <a:ext cx="1466363"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6E4A16-1CC7-7025-81B0-4B4C5760EDF7}"/>
              </a:ext>
            </a:extLst>
          </p:cNvPr>
          <p:cNvSpPr/>
          <p:nvPr/>
        </p:nvSpPr>
        <p:spPr>
          <a:xfrm>
            <a:off x="4653707" y="4050094"/>
            <a:ext cx="1559401" cy="269823"/>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95DD8F-C717-CE13-3890-1C1AE2334D19}"/>
              </a:ext>
            </a:extLst>
          </p:cNvPr>
          <p:cNvSpPr/>
          <p:nvPr/>
        </p:nvSpPr>
        <p:spPr>
          <a:xfrm>
            <a:off x="446149" y="4635998"/>
            <a:ext cx="923966"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783D60-488A-607A-DC7D-B1FA6EACFF84}"/>
              </a:ext>
            </a:extLst>
          </p:cNvPr>
          <p:cNvSpPr/>
          <p:nvPr/>
        </p:nvSpPr>
        <p:spPr>
          <a:xfrm>
            <a:off x="1696386" y="4638492"/>
            <a:ext cx="3168223"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50233EA-9738-9198-BD16-8D3A7E466202}"/>
              </a:ext>
            </a:extLst>
          </p:cNvPr>
          <p:cNvSpPr/>
          <p:nvPr/>
        </p:nvSpPr>
        <p:spPr>
          <a:xfrm>
            <a:off x="1094857" y="4937483"/>
            <a:ext cx="3077193" cy="269823"/>
          </a:xfrm>
          <a:prstGeom prst="rect">
            <a:avLst/>
          </a:prstGeom>
          <a:noFill/>
          <a:ln w="222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0BA38D8-9AB4-6DCA-693C-217698C223AD}"/>
              </a:ext>
            </a:extLst>
          </p:cNvPr>
          <p:cNvSpPr/>
          <p:nvPr/>
        </p:nvSpPr>
        <p:spPr>
          <a:xfrm>
            <a:off x="1572768" y="5237049"/>
            <a:ext cx="4260599"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9F2F6D3-71DF-19D6-8AAA-3E74E0A3F39F}"/>
              </a:ext>
            </a:extLst>
          </p:cNvPr>
          <p:cNvSpPr/>
          <p:nvPr/>
        </p:nvSpPr>
        <p:spPr>
          <a:xfrm>
            <a:off x="2967952" y="4061370"/>
            <a:ext cx="1264257"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A78C49F-5ED6-BAE7-CBB0-714415B58479}"/>
              </a:ext>
            </a:extLst>
          </p:cNvPr>
          <p:cNvSpPr/>
          <p:nvPr/>
        </p:nvSpPr>
        <p:spPr>
          <a:xfrm>
            <a:off x="982572" y="337279"/>
            <a:ext cx="1324023"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3CDA4B6-4D81-8C78-A39E-4420E5387ABD}"/>
              </a:ext>
            </a:extLst>
          </p:cNvPr>
          <p:cNvSpPr/>
          <p:nvPr/>
        </p:nvSpPr>
        <p:spPr>
          <a:xfrm>
            <a:off x="6965338" y="4922297"/>
            <a:ext cx="1247785"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49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Effect transition="in" filter="fade">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p:cTn id="126" dur="500" fill="hold"/>
                                        <p:tgtEl>
                                          <p:spTgt spid="39"/>
                                        </p:tgtEl>
                                        <p:attrNameLst>
                                          <p:attrName>ppt_w</p:attrName>
                                        </p:attrNameLst>
                                      </p:cBhvr>
                                      <p:tavLst>
                                        <p:tav tm="0">
                                          <p:val>
                                            <p:fltVal val="0"/>
                                          </p:val>
                                        </p:tav>
                                        <p:tav tm="100000">
                                          <p:val>
                                            <p:strVal val="#ppt_w"/>
                                          </p:val>
                                        </p:tav>
                                      </p:tavLst>
                                    </p:anim>
                                    <p:anim calcmode="lin" valueType="num">
                                      <p:cBhvr>
                                        <p:cTn id="127" dur="500" fill="hold"/>
                                        <p:tgtEl>
                                          <p:spTgt spid="39"/>
                                        </p:tgtEl>
                                        <p:attrNameLst>
                                          <p:attrName>ppt_h</p:attrName>
                                        </p:attrNameLst>
                                      </p:cBhvr>
                                      <p:tavLst>
                                        <p:tav tm="0">
                                          <p:val>
                                            <p:fltVal val="0"/>
                                          </p:val>
                                        </p:tav>
                                        <p:tav tm="100000">
                                          <p:val>
                                            <p:strVal val="#ppt_h"/>
                                          </p:val>
                                        </p:tav>
                                      </p:tavLst>
                                    </p:anim>
                                    <p:animEffect transition="in" filter="fade">
                                      <p:cBhvr>
                                        <p:cTn id="128" dur="500"/>
                                        <p:tgtEl>
                                          <p:spTgt spid="39"/>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500" fill="hold"/>
                                        <p:tgtEl>
                                          <p:spTgt spid="36"/>
                                        </p:tgtEl>
                                        <p:attrNameLst>
                                          <p:attrName>ppt_w</p:attrName>
                                        </p:attrNameLst>
                                      </p:cBhvr>
                                      <p:tavLst>
                                        <p:tav tm="0">
                                          <p:val>
                                            <p:fltVal val="0"/>
                                          </p:val>
                                        </p:tav>
                                        <p:tav tm="100000">
                                          <p:val>
                                            <p:strVal val="#ppt_w"/>
                                          </p:val>
                                        </p:tav>
                                      </p:tavLst>
                                    </p:anim>
                                    <p:anim calcmode="lin" valueType="num">
                                      <p:cBhvr>
                                        <p:cTn id="134" dur="500" fill="hold"/>
                                        <p:tgtEl>
                                          <p:spTgt spid="36"/>
                                        </p:tgtEl>
                                        <p:attrNameLst>
                                          <p:attrName>ppt_h</p:attrName>
                                        </p:attrNameLst>
                                      </p:cBhvr>
                                      <p:tavLst>
                                        <p:tav tm="0">
                                          <p:val>
                                            <p:fltVal val="0"/>
                                          </p:val>
                                        </p:tav>
                                        <p:tav tm="100000">
                                          <p:val>
                                            <p:strVal val="#ppt_h"/>
                                          </p:val>
                                        </p:tav>
                                      </p:tavLst>
                                    </p:anim>
                                    <p:animEffect transition="in" filter="fade">
                                      <p:cBhvr>
                                        <p:cTn id="1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2" grpId="0" animBg="1"/>
      <p:bldP spid="13" grpId="0" animBg="1"/>
      <p:bldP spid="15" grpId="0" animBg="1"/>
      <p:bldP spid="16"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D48442-11E3-706A-4116-0449671B987D}"/>
            </a:ext>
          </a:extLst>
        </p:cNvPr>
        <p:cNvGrpSpPr/>
        <p:nvPr/>
      </p:nvGrpSpPr>
      <p:grpSpPr>
        <a:xfrm>
          <a:off x="0" y="0"/>
          <a:ext cx="0" cy="0"/>
          <a:chOff x="0" y="0"/>
          <a:chExt cx="0" cy="0"/>
        </a:xfrm>
      </p:grpSpPr>
      <p:sp>
        <p:nvSpPr>
          <p:cNvPr id="31" name="Content Placeholder 3">
            <a:extLst>
              <a:ext uri="{FF2B5EF4-FFF2-40B4-BE49-F238E27FC236}">
                <a16:creationId xmlns:a16="http://schemas.microsoft.com/office/drawing/2014/main" id="{2C3C0541-59A0-1382-C578-F46113F7869C}"/>
              </a:ext>
            </a:extLst>
          </p:cNvPr>
          <p:cNvSpPr>
            <a:spLocks noGrp="1"/>
          </p:cNvSpPr>
          <p:nvPr>
            <p:ph idx="1"/>
          </p:nvPr>
        </p:nvSpPr>
        <p:spPr>
          <a:xfrm>
            <a:off x="381072" y="282375"/>
            <a:ext cx="8285017" cy="4729887"/>
          </a:xfrm>
        </p:spPr>
        <p:txBody>
          <a:bodyPr>
            <a:noAutofit/>
          </a:bodyPr>
          <a:lstStyle/>
          <a:p>
            <a:pPr marL="0" indent="0">
              <a:lnSpc>
                <a:spcPts val="2300"/>
              </a:lnSpc>
              <a:buNone/>
            </a:pPr>
            <a:r>
              <a:rPr lang="en-US" sz="1900" dirty="0">
                <a:effectLst/>
                <a:latin typeface="Calibri" panose="020F0502020204030204" pitchFamily="34" charset="0"/>
                <a:cs typeface="Calibri" panose="020F0502020204030204" pitchFamily="34" charset="0"/>
              </a:rPr>
              <a:t>3 For consider Him who has endured such hostility by sinners against Himself, so that you will not grow weary and lose heart.</a:t>
            </a:r>
          </a:p>
          <a:p>
            <a:pPr marL="0" indent="0">
              <a:lnSpc>
                <a:spcPts val="2300"/>
              </a:lnSpc>
              <a:buNone/>
            </a:pPr>
            <a:r>
              <a:rPr lang="en-US" sz="1900" dirty="0">
                <a:effectLst/>
                <a:latin typeface="Calibri" panose="020F0502020204030204" pitchFamily="34" charset="0"/>
                <a:cs typeface="Calibri" panose="020F0502020204030204" pitchFamily="34" charset="0"/>
              </a:rPr>
              <a:t>4 You have not yet resisted to the point of shedding blood in your striving against sin; 5 and you have forgotten the exhortation which is addressed to you as sons,</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“My son, do not regard lightly the discipline of the Lord,</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Nor faint when you are reproved by Him;</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6 For those whom the Lord loves He disciplines,</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And He scourges every son whom He receives.”</a:t>
            </a:r>
          </a:p>
          <a:p>
            <a:pPr marL="0" indent="0">
              <a:lnSpc>
                <a:spcPts val="2300"/>
              </a:lnSpc>
              <a:buNone/>
            </a:pPr>
            <a:r>
              <a:rPr lang="en-US" sz="1900" dirty="0">
                <a:effectLst/>
                <a:latin typeface="Calibri" panose="020F0502020204030204" pitchFamily="34" charset="0"/>
                <a:cs typeface="Calibri" panose="020F0502020204030204" pitchFamily="34" charset="0"/>
              </a:rPr>
              <a:t>7 It is for discipline that you endure; God deals with you as with sons; for what son is there whom his father does not discipline? 8 But if you are without discipline, of which all have become partakers, then you are illegitimate children and not sons.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9 Furthermore, we had earthly fathers to discipline us, and we respected them; shall we not much rather be subject to the Father of spirits, and live? 10 For they disciplined us for a short time as seemed best to them, but He disciplines us for our good, so that we may share His holiness. 11 All discipline for the moment seems not to be joyful, but sorrowful; yet to those who have been trained by it, afterwards it yields the peaceful fruit of righteousness.</a:t>
            </a:r>
            <a:endParaRPr lang="en-US" sz="19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DB6DA26-6324-FB20-63EB-07E2C6519BD4}"/>
              </a:ext>
            </a:extLst>
          </p:cNvPr>
          <p:cNvSpPr/>
          <p:nvPr/>
        </p:nvSpPr>
        <p:spPr>
          <a:xfrm>
            <a:off x="1696386" y="632749"/>
            <a:ext cx="3100465"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94694C-DCDC-79EA-4CD2-D2235301F706}"/>
              </a:ext>
            </a:extLst>
          </p:cNvPr>
          <p:cNvSpPr/>
          <p:nvPr/>
        </p:nvSpPr>
        <p:spPr>
          <a:xfrm>
            <a:off x="1309817" y="2193175"/>
            <a:ext cx="4143632"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435B913-BBED-C9F6-D60E-162F61F4CD0C}"/>
              </a:ext>
            </a:extLst>
          </p:cNvPr>
          <p:cNvSpPr/>
          <p:nvPr/>
        </p:nvSpPr>
        <p:spPr>
          <a:xfrm>
            <a:off x="5925211" y="2877961"/>
            <a:ext cx="1316837"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B95DD8F-C717-CE13-3890-1C1AE2334D19}"/>
              </a:ext>
            </a:extLst>
          </p:cNvPr>
          <p:cNvSpPr/>
          <p:nvPr/>
        </p:nvSpPr>
        <p:spPr>
          <a:xfrm>
            <a:off x="446149" y="4635998"/>
            <a:ext cx="923966"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24783D60-488A-607A-DC7D-B1FA6EACFF84}"/>
              </a:ext>
            </a:extLst>
          </p:cNvPr>
          <p:cNvSpPr/>
          <p:nvPr/>
        </p:nvSpPr>
        <p:spPr>
          <a:xfrm>
            <a:off x="1696386" y="4638492"/>
            <a:ext cx="3168223"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0BA38D8-9AB4-6DCA-693C-217698C223AD}"/>
              </a:ext>
            </a:extLst>
          </p:cNvPr>
          <p:cNvSpPr/>
          <p:nvPr/>
        </p:nvSpPr>
        <p:spPr>
          <a:xfrm>
            <a:off x="1572768" y="5237049"/>
            <a:ext cx="4260599" cy="269823"/>
          </a:xfrm>
          <a:prstGeom prst="rect">
            <a:avLst/>
          </a:prstGeom>
          <a:noFill/>
          <a:ln w="222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3CDA4B6-4D81-8C78-A39E-4420E5387ABD}"/>
              </a:ext>
            </a:extLst>
          </p:cNvPr>
          <p:cNvSpPr/>
          <p:nvPr/>
        </p:nvSpPr>
        <p:spPr>
          <a:xfrm>
            <a:off x="6965338" y="4922297"/>
            <a:ext cx="1247785" cy="269823"/>
          </a:xfrm>
          <a:prstGeom prst="rect">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13" name="Rectangle 12">
            <a:extLst>
              <a:ext uri="{FF2B5EF4-FFF2-40B4-BE49-F238E27FC236}">
                <a16:creationId xmlns:a16="http://schemas.microsoft.com/office/drawing/2014/main" id="{6A736848-3EA5-3381-914D-309D4ABC9125}"/>
              </a:ext>
            </a:extLst>
          </p:cNvPr>
          <p:cNvSpPr/>
          <p:nvPr/>
        </p:nvSpPr>
        <p:spPr>
          <a:xfrm>
            <a:off x="2703265" y="513297"/>
            <a:ext cx="3724589" cy="387812"/>
          </a:xfrm>
          <a:prstGeom prst="rect">
            <a:avLst/>
          </a:prstGeom>
          <a:noFill/>
          <a:ln>
            <a:solidFill>
              <a:srgbClr val="D2A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SHARING IN HIS HOLINESS</a:t>
            </a:r>
          </a:p>
        </p:txBody>
      </p:sp>
      <p:sp>
        <p:nvSpPr>
          <p:cNvPr id="2" name="Content Placeholder 3">
            <a:extLst>
              <a:ext uri="{FF2B5EF4-FFF2-40B4-BE49-F238E27FC236}">
                <a16:creationId xmlns:a16="http://schemas.microsoft.com/office/drawing/2014/main" id="{5F96C81F-D1F8-4106-3346-B840235DE5E3}"/>
              </a:ext>
            </a:extLst>
          </p:cNvPr>
          <p:cNvSpPr txBox="1">
            <a:spLocks/>
          </p:cNvSpPr>
          <p:nvPr/>
        </p:nvSpPr>
        <p:spPr>
          <a:xfrm>
            <a:off x="628650" y="1521354"/>
            <a:ext cx="7886700" cy="362611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bg1"/>
                </a:solidFill>
                <a:latin typeface="Calibri Light" panose="020F0302020204030204" pitchFamily="34" charset="0"/>
                <a:cs typeface="Calibri Light" panose="020F0302020204030204" pitchFamily="34" charset="0"/>
              </a:rPr>
              <a:t>HEBREWS 12:3-11 </a:t>
            </a:r>
            <a:br>
              <a:rPr lang="en-US" sz="2800" dirty="0">
                <a:solidFill>
                  <a:schemeClr val="bg1"/>
                </a:solidFill>
              </a:rPr>
            </a:br>
            <a:r>
              <a:rPr lang="en-US" sz="2800" dirty="0">
                <a:solidFill>
                  <a:schemeClr val="bg1"/>
                </a:solidFill>
              </a:rPr>
              <a:t>Changes How </a:t>
            </a:r>
            <a:r>
              <a:rPr lang="en-US" sz="2800" dirty="0">
                <a:solidFill>
                  <a:srgbClr val="FFC000"/>
                </a:solidFill>
              </a:rPr>
              <a:t>We Think</a:t>
            </a:r>
            <a:br>
              <a:rPr lang="en-US" sz="2800" dirty="0">
                <a:solidFill>
                  <a:schemeClr val="bg1"/>
                </a:solidFill>
              </a:rPr>
            </a:br>
            <a:r>
              <a:rPr lang="en-US" sz="2800" dirty="0">
                <a:solidFill>
                  <a:schemeClr val="bg1"/>
                </a:solidFill>
              </a:rPr>
              <a:t> About Difficulties.</a:t>
            </a:r>
          </a:p>
          <a:p>
            <a:pPr marL="0" indent="0" algn="ctr">
              <a:buFont typeface="Arial" panose="020B0604020202020204" pitchFamily="34" charset="0"/>
              <a:buNone/>
            </a:pPr>
            <a:endParaRPr lang="en-US" sz="2800" dirty="0">
              <a:solidFill>
                <a:schemeClr val="bg1"/>
              </a:solidFill>
            </a:endParaRPr>
          </a:p>
          <a:p>
            <a:pPr marL="0" indent="0" algn="ctr">
              <a:buNone/>
            </a:pPr>
            <a:r>
              <a:rPr lang="en-US" sz="2800" dirty="0">
                <a:solidFill>
                  <a:schemeClr val="bg1"/>
                </a:solidFill>
              </a:rPr>
              <a:t> </a:t>
            </a:r>
            <a:r>
              <a:rPr lang="en-US" sz="2400" i="1" dirty="0">
                <a:solidFill>
                  <a:schemeClr val="bg1"/>
                </a:solidFill>
                <a:latin typeface="Calibri Light" panose="020F0302020204030204" pitchFamily="34" charset="0"/>
                <a:cs typeface="Calibri Light" panose="020F0302020204030204" pitchFamily="34" charset="0"/>
              </a:rPr>
              <a:t>HEBREWS 12:12-17</a:t>
            </a:r>
            <a:br>
              <a:rPr lang="en-US" sz="2800" dirty="0">
                <a:solidFill>
                  <a:schemeClr val="bg1"/>
                </a:solidFill>
              </a:rPr>
            </a:br>
            <a:r>
              <a:rPr lang="en-US" sz="2800" dirty="0">
                <a:solidFill>
                  <a:schemeClr val="bg1"/>
                </a:solidFill>
              </a:rPr>
              <a:t>Changes How </a:t>
            </a:r>
            <a:r>
              <a:rPr lang="en-US" sz="2800" dirty="0">
                <a:solidFill>
                  <a:srgbClr val="FFC000"/>
                </a:solidFill>
              </a:rPr>
              <a:t>We Respond</a:t>
            </a:r>
            <a:br>
              <a:rPr lang="en-US" sz="2800" dirty="0">
                <a:solidFill>
                  <a:schemeClr val="bg1"/>
                </a:solidFill>
              </a:rPr>
            </a:br>
            <a:r>
              <a:rPr lang="en-US" sz="2800" dirty="0">
                <a:solidFill>
                  <a:schemeClr val="bg1"/>
                </a:solidFill>
              </a:rPr>
              <a:t>To Difficulties.</a:t>
            </a:r>
          </a:p>
          <a:p>
            <a:pPr marL="0" indent="0" algn="ctr">
              <a:buFont typeface="Arial" panose="020B0604020202020204" pitchFamily="34" charset="0"/>
              <a:buNone/>
            </a:pPr>
            <a:endParaRPr lang="en-US" sz="2800" dirty="0"/>
          </a:p>
        </p:txBody>
      </p:sp>
    </p:spTree>
    <p:extLst>
      <p:ext uri="{BB962C8B-B14F-4D97-AF65-F5344CB8AC3E}">
        <p14:creationId xmlns:p14="http://schemas.microsoft.com/office/powerpoint/2010/main" val="11378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cxnSp>
        <p:nvCxnSpPr>
          <p:cNvPr id="5" name="Straight Connector 4">
            <a:extLst>
              <a:ext uri="{FF2B5EF4-FFF2-40B4-BE49-F238E27FC236}">
                <a16:creationId xmlns:a16="http://schemas.microsoft.com/office/drawing/2014/main" id="{ADC588EB-9037-879A-58EB-3E7428AE7036}"/>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B1735E-B53D-41CD-83D9-2B99A84B9331}"/>
              </a:ext>
            </a:extLst>
          </p:cNvPr>
          <p:cNvCxnSpPr>
            <a:cxnSpLocks/>
          </p:cNvCxnSpPr>
          <p:nvPr/>
        </p:nvCxnSpPr>
        <p:spPr>
          <a:xfrm>
            <a:off x="5442767"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4EB2F7-592B-4669-FC80-BC16CF77F07A}"/>
              </a:ext>
            </a:extLst>
          </p:cNvPr>
          <p:cNvSpPr txBox="1"/>
          <p:nvPr/>
        </p:nvSpPr>
        <p:spPr>
          <a:xfrm>
            <a:off x="3952972" y="-134471"/>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B7A3A68-BE4B-16EE-F2F0-DE38202553A5}"/>
              </a:ext>
            </a:extLst>
          </p:cNvPr>
          <p:cNvSpPr txBox="1"/>
          <p:nvPr/>
        </p:nvSpPr>
        <p:spPr>
          <a:xfrm>
            <a:off x="3952972" y="3675528"/>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CF01D11D-C7CD-ACEA-A48E-0AF6BE23A10E}"/>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AD5933-8E52-ED8B-0D0C-AC8D77820FFE}"/>
              </a:ext>
            </a:extLst>
          </p:cNvPr>
          <p:cNvCxnSpPr>
            <a:cxnSpLocks/>
          </p:cNvCxnSpPr>
          <p:nvPr/>
        </p:nvCxnSpPr>
        <p:spPr>
          <a:xfrm>
            <a:off x="5442767"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871E8F-CAE3-C6EF-2E5D-30BD1819D808}"/>
              </a:ext>
            </a:extLst>
          </p:cNvPr>
          <p:cNvSpPr txBox="1"/>
          <p:nvPr/>
        </p:nvSpPr>
        <p:spPr>
          <a:xfrm>
            <a:off x="726141" y="1455428"/>
            <a:ext cx="7570694" cy="2862322"/>
          </a:xfrm>
          <a:prstGeom prst="rect">
            <a:avLst/>
          </a:prstGeom>
          <a:noFill/>
        </p:spPr>
        <p:txBody>
          <a:bodyPr wrap="square" rtlCol="0">
            <a:spAutoFit/>
          </a:bodyPr>
          <a:lstStyle/>
          <a:p>
            <a:pPr algn="ctr"/>
            <a:r>
              <a:rPr lang="en-US" sz="3000" dirty="0">
                <a:solidFill>
                  <a:schemeClr val="bg1"/>
                </a:solidFill>
                <a:effectLst/>
                <a:latin typeface="Calibri" panose="020F0502020204030204" pitchFamily="34" charset="0"/>
                <a:cs typeface="Calibri" panose="020F0502020204030204" pitchFamily="34" charset="0"/>
              </a:rPr>
              <a:t>It is normal for Christians to have experiences of stress and suffering that threaten their faith and press too hard, last too long, and feel almost intolerable. Losing heart is a great spiritual danger. And these Christians were</a:t>
            </a:r>
            <a:br>
              <a:rPr lang="en-US" sz="3000" dirty="0">
                <a:solidFill>
                  <a:schemeClr val="bg1"/>
                </a:solidFill>
                <a:effectLst/>
                <a:latin typeface="Calibri" panose="020F0502020204030204" pitchFamily="34" charset="0"/>
                <a:cs typeface="Calibri" panose="020F0502020204030204" pitchFamily="34" charset="0"/>
              </a:rPr>
            </a:br>
            <a:r>
              <a:rPr lang="en-US" sz="3000" dirty="0">
                <a:solidFill>
                  <a:schemeClr val="bg1"/>
                </a:solidFill>
                <a:effectLst/>
                <a:latin typeface="Calibri" panose="020F0502020204030204" pitchFamily="34" charset="0"/>
                <a:cs typeface="Calibri" panose="020F0502020204030204" pitchFamily="34" charset="0"/>
              </a:rPr>
              <a:t> in that danger, </a:t>
            </a:r>
            <a:r>
              <a:rPr lang="en-US" sz="3000" i="1" dirty="0">
                <a:solidFill>
                  <a:schemeClr val="bg1"/>
                </a:solidFill>
                <a:effectLst/>
                <a:latin typeface="Calibri" panose="020F0502020204030204" pitchFamily="34" charset="0"/>
                <a:cs typeface="Calibri" panose="020F0502020204030204" pitchFamily="34" charset="0"/>
              </a:rPr>
              <a:t>as are many of you</a:t>
            </a:r>
            <a:r>
              <a:rPr lang="en-US" sz="3000" dirty="0">
                <a:solidFill>
                  <a:schemeClr val="bg1"/>
                </a:solidFill>
                <a:effectLst/>
                <a:latin typeface="Calibri" panose="020F0502020204030204" pitchFamily="34" charset="0"/>
                <a:cs typeface="Calibri" panose="020F0502020204030204" pitchFamily="34" charset="0"/>
              </a:rPr>
              <a:t>.</a:t>
            </a:r>
            <a:endParaRPr lang="en-US" sz="3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6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2942</TotalTime>
  <Words>2583</Words>
  <Application>Microsoft Macintosh PowerPoint</Application>
  <PresentationFormat>On-screen Show (16:10)</PresentationFormat>
  <Paragraphs>249</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-webkit-standard</vt:lpstr>
      <vt:lpstr>Arial</vt:lpstr>
      <vt:lpstr>Arial</vt:lpstr>
      <vt:lpstr>Calibri</vt:lpstr>
      <vt:lpstr>Calibri Light</vt:lpstr>
      <vt:lpstr>Segoe UI</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301</cp:revision>
  <cp:lastPrinted>2023-11-19T19:56:30Z</cp:lastPrinted>
  <dcterms:created xsi:type="dcterms:W3CDTF">2023-08-14T14:45:23Z</dcterms:created>
  <dcterms:modified xsi:type="dcterms:W3CDTF">2024-04-20T15:23:28Z</dcterms:modified>
</cp:coreProperties>
</file>