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804" r:id="rId2"/>
    <p:sldId id="817" r:id="rId3"/>
    <p:sldId id="885" r:id="rId4"/>
    <p:sldId id="880" r:id="rId5"/>
    <p:sldId id="544" r:id="rId6"/>
    <p:sldId id="551" r:id="rId7"/>
    <p:sldId id="550" r:id="rId8"/>
    <p:sldId id="553" r:id="rId9"/>
    <p:sldId id="881" r:id="rId10"/>
    <p:sldId id="884" r:id="rId11"/>
    <p:sldId id="573" r:id="rId12"/>
    <p:sldId id="883" r:id="rId13"/>
    <p:sldId id="574" r:id="rId14"/>
    <p:sldId id="577" r:id="rId15"/>
    <p:sldId id="576" r:id="rId16"/>
    <p:sldId id="575" r:id="rId17"/>
    <p:sldId id="579" r:id="rId18"/>
    <p:sldId id="580" r:id="rId19"/>
    <p:sldId id="790" r:id="rId20"/>
    <p:sldId id="793" r:id="rId21"/>
    <p:sldId id="863" r:id="rId22"/>
    <p:sldId id="820" r:id="rId23"/>
    <p:sldId id="88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sson 1 - Introduction to our Common Faith" id="{8E0D3707-B77D-8F41-8FD7-3AC7E962697D}">
          <p14:sldIdLst/>
        </p14:section>
        <p14:section name="Lesson 2 - The Nature of God" id="{2BF28F97-9509-C941-9B34-97D7C7E97465}">
          <p14:sldIdLst/>
        </p14:section>
        <p14:section name="Lesson 3 - The Nature of Man" id="{428D64C3-2919-3A4C-A138-A4CCB8F46CAA}">
          <p14:sldIdLst>
            <p14:sldId id="804"/>
            <p14:sldId id="817"/>
            <p14:sldId id="885"/>
            <p14:sldId id="880"/>
            <p14:sldId id="544"/>
            <p14:sldId id="551"/>
            <p14:sldId id="550"/>
            <p14:sldId id="553"/>
            <p14:sldId id="881"/>
            <p14:sldId id="884"/>
            <p14:sldId id="573"/>
            <p14:sldId id="883"/>
            <p14:sldId id="574"/>
            <p14:sldId id="577"/>
            <p14:sldId id="576"/>
            <p14:sldId id="575"/>
            <p14:sldId id="579"/>
            <p14:sldId id="580"/>
            <p14:sldId id="790"/>
            <p14:sldId id="793"/>
            <p14:sldId id="863"/>
            <p14:sldId id="820"/>
            <p14:sldId id="886"/>
          </p14:sldIdLst>
        </p14:section>
        <p14:section name="Lesson 4 - Revelation and Inspiration" id="{84340429-5562-9249-AD34-7081EA03B00A}">
          <p14:sldIdLst/>
        </p14:section>
        <p14:section name="Lesson 5 - Jesus the Christ" id="{52CD60F0-79A1-F848-B105-4BC87480A08F}">
          <p14:sldIdLst/>
        </p14:section>
        <p14:section name="Lesson 6 - Salvation" id="{29D5647E-4333-8A46-A0F8-D76337C043AD}">
          <p14:sldIdLst/>
        </p14:section>
        <p14:section name="Lesson 7 - The Church" id="{F0A8E837-D526-9F46-BEB4-D54E65D0AAE5}">
          <p14:sldIdLst/>
        </p14:section>
        <p14:section name="Lesson 8 - End Things" id="{CCE0A5D4-782A-E245-B5AD-11BDF4CA6E7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201"/>
    <a:srgbClr val="3B7D23"/>
    <a:srgbClr val="156082"/>
    <a:srgbClr val="92D050"/>
    <a:srgbClr val="FFFFFF"/>
    <a:srgbClr val="E7EBE8"/>
    <a:srgbClr val="EDB201"/>
    <a:srgbClr val="DAA4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5"/>
    <p:restoredTop sz="96327"/>
  </p:normalViewPr>
  <p:slideViewPr>
    <p:cSldViewPr snapToGrid="0" showGuides="1">
      <p:cViewPr varScale="1">
        <p:scale>
          <a:sx n="191" d="100"/>
          <a:sy n="191" d="100"/>
        </p:scale>
        <p:origin x="224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6D9D1-A806-DD4A-AACB-8F70FABD7441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2AB78-4F8B-4141-91D7-4B070778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3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479082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>
            <a:extLst>
              <a:ext uri="{FF2B5EF4-FFF2-40B4-BE49-F238E27FC236}">
                <a16:creationId xmlns:a16="http://schemas.microsoft.com/office/drawing/2014/main" id="{7F150E62-A6D8-3A26-AC44-1B2E4F1AAC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>
            <a:extLst>
              <a:ext uri="{FF2B5EF4-FFF2-40B4-BE49-F238E27FC236}">
                <a16:creationId xmlns:a16="http://schemas.microsoft.com/office/drawing/2014/main" id="{3BC6FC45-2CCF-B2F6-69CF-7BC97C565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“Aslan is a lion - </a:t>
            </a:r>
            <a:r>
              <a:rPr lang="en-US" altLang="en-US" u="sng"/>
              <a:t>the</a:t>
            </a:r>
            <a:r>
              <a:rPr lang="en-US" altLang="en-US"/>
              <a:t> Lion, the </a:t>
            </a:r>
            <a:r>
              <a:rPr lang="en-US" altLang="en-US" i="1"/>
              <a:t>great</a:t>
            </a:r>
            <a:r>
              <a:rPr lang="en-US" altLang="en-US"/>
              <a:t> Lion." "Ooh" said Susan. "I'd thought he was a man.  Is he--quite safe? I shall feel rather nervous about meeting a lion"..."Safe?" said Mr Beaver ..."Who said anything about safe? 'Course he isn't safe. But he's good. He's the King, I tell you.”</a:t>
            </a:r>
          </a:p>
          <a:p>
            <a:r>
              <a:rPr lang="en-US" altLang="en-US" b="1"/>
              <a:t>C.S. Lewis, </a:t>
            </a:r>
            <a:r>
              <a:rPr lang="en-US" altLang="en-US" b="1">
                <a:hlinkClick r:id="rId3"/>
              </a:rPr>
              <a:t>The Lion, the Witch and the Wardrobe</a:t>
            </a:r>
            <a:endParaRPr lang="en-US" altLang="en-US"/>
          </a:p>
        </p:txBody>
      </p:sp>
      <p:sp>
        <p:nvSpPr>
          <p:cNvPr id="117764" name="Slide Number Placeholder 3">
            <a:extLst>
              <a:ext uri="{FF2B5EF4-FFF2-40B4-BE49-F238E27FC236}">
                <a16:creationId xmlns:a16="http://schemas.microsoft.com/office/drawing/2014/main" id="{C7CEDA89-4C66-8646-C3D3-7A879317B9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13" indent="-282575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300" indent="-225425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738" indent="-225425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75" indent="-225425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2375" indent="-225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9575" indent="-225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6775" indent="-225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3975" indent="-2254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C39D0E-2EC6-0E4A-9367-2CB32314B5FE}" type="slidenum">
              <a:rPr lang="en-US" altLang="en-US" sz="1200" b="0">
                <a:latin typeface="Times New Roman" panose="02020603050405020304" pitchFamily="18" charset="0"/>
              </a:rPr>
              <a:pPr/>
              <a:t>7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plant growing from the ground&#10;&#10;Description automatically generated">
            <a:extLst>
              <a:ext uri="{FF2B5EF4-FFF2-40B4-BE49-F238E27FC236}">
                <a16:creationId xmlns:a16="http://schemas.microsoft.com/office/drawing/2014/main" id="{86A0D9F3-851C-3F7B-6F79-6DA23DBDD5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B571F1-31E1-C377-1649-F76C7EAC3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603"/>
            <a:ext cx="9144000" cy="1655762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4CDBF-2AEF-DD6D-E5B0-584095CC9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595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BDCB1-7141-59E6-18E8-3BE20399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95918-4F19-800A-E644-B7BAF113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95589-1445-493F-3D42-ACE5B492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0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D1A4-B45D-032A-B67D-8BB486FD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E2909-80A1-CCA5-4BD2-2C49E60AE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E2016-15F6-E8D8-3FC2-D0419DF0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193A6-34AF-2D33-6901-8501B6CF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7B70F-76F4-6498-01D8-B79031E2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9DFAB-1C36-BA66-9D0A-13F62305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80EC-428C-EBE0-23C3-313450F6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EDB6A-4AA6-0A4F-7B87-0EF84A5A2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86D7-2E27-8A69-2729-42C85C73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C69A1-7424-07FF-A1A7-7CA5C063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5FCC0-F295-85AF-4F13-E9706C71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0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F2F70-88B9-01F2-A868-E28F9C7A3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7608A-3E9C-A8D2-6C57-5FE860C25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80C1A-085D-9499-6D3B-1F0F79AB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B499-0B2E-6736-44CA-67C080D3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15131-8F9C-A789-2E91-7F3B47A1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3804F-72C9-F585-634B-F7AD5ECB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1B27B-2D59-5963-2544-DE0C618F2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2E221-0CFB-7362-007E-32F4EC16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7BFE2-C19B-2703-9EDC-65881119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694F7-3BD1-400C-C543-7944C0EBB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4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plant growing from the ground&#10;&#10;Description automatically generated">
            <a:extLst>
              <a:ext uri="{FF2B5EF4-FFF2-40B4-BE49-F238E27FC236}">
                <a16:creationId xmlns:a16="http://schemas.microsoft.com/office/drawing/2014/main" id="{7989C731-2F11-C69E-F1E8-4F12754D7A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8A9140-08A9-3C85-C08A-370E869A3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C9979-8251-B319-B907-60749E5B5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8E651-2710-70CF-5254-6139961D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EA6F1-09B7-DDDF-45AE-530441E3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A7B16-EA0E-28E3-0A10-801D1C5E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4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F897-4017-F04F-9D30-C0E39BBD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0DC5C-B31C-0255-8906-05348A0E7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AE109-6843-167A-0DBE-002C58E9D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D44C2-FB4F-3F04-E63F-0F84AD6F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9BC7-B49F-7946-CD2E-72C4A07B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CF942-256D-BEAB-4E0C-36B8976F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39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cripture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F897-4017-F04F-9D30-C0E39BBD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2488758"/>
            <a:ext cx="3362739" cy="3625795"/>
          </a:xfrm>
        </p:spPr>
        <p:txBody>
          <a:bodyPr anchor="t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0DC5C-B31C-0255-8906-05348A0E7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5861" y="306927"/>
            <a:ext cx="10559331" cy="2118224"/>
          </a:xfr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Font typeface="Arial" panose="020B0604020202020204" pitchFamily="34" charset="0"/>
              <a:buNone/>
              <a:defRPr sz="2000" i="1"/>
            </a:lvl2pPr>
            <a:lvl3pPr marL="914400" indent="0">
              <a:buNone/>
              <a:defRPr sz="1800" i="1"/>
            </a:lvl3pPr>
            <a:lvl4pPr marL="1371600" indent="0">
              <a:buNone/>
              <a:defRPr sz="1600" i="1"/>
            </a:lvl4pPr>
            <a:lvl5pPr marL="1828800" indent="0">
              <a:buNone/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AE109-6843-167A-0DBE-002C58E9D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2874" y="2488758"/>
            <a:ext cx="7174728" cy="36257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D44C2-FB4F-3F04-E63F-0F84AD6F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9BC7-B49F-7946-CD2E-72C4A07B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CF942-256D-BEAB-4E0C-36B8976F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0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4ADC-6726-8AB4-F575-A69F3CCCB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FD033-4AD9-88E9-5F5D-7CA24F6F8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E3C78-AC29-D189-4617-A688F8E35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311A6-1067-4363-EEAE-ADEE76EB7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8C06F1-630F-9892-750A-311F816B6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189CC-8D0A-3EB0-4904-3408C080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4E990-22B2-E15F-E54A-AD9D3F45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CA935-3092-5BD4-AB75-E0576C9C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7D93-21F7-A9D9-EA4F-2C5AB77D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1CE0-E889-4EEF-1AB4-8610050C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D22CF-ECE7-4D9C-8692-0E70191B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BA30D-C65A-87ED-3A5C-BDB78186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2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15280A-D685-DBF1-18D5-77A06526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15178-BD2F-1AEA-1D0B-364A88F5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F491B-377F-A69D-BA73-135484E1A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4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98F8-D9D4-2FBC-1D1E-B93F7DB8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46A1-F1F9-8670-51CD-232FEAAB2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717A69-B59B-8A60-7CDA-5F9CFB021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7AA7D-B5E7-1416-ADDC-3DC7453B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E388-5602-114B-B3D5-756001FCCA56}" type="datetimeFigureOut">
              <a:rPr lang="en-US" smtClean="0"/>
              <a:t>4/19/24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C9837-1128-6F6E-32B8-7091F1A8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1F61D-41DE-4929-71FC-519D80E7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A9A7-49C2-0943-8473-96E255CB7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7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plant growing from the ground&#10;&#10;Description automatically generated">
            <a:extLst>
              <a:ext uri="{FF2B5EF4-FFF2-40B4-BE49-F238E27FC236}">
                <a16:creationId xmlns:a16="http://schemas.microsoft.com/office/drawing/2014/main" id="{9CE61769-93B3-0438-B200-9D126F8D7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CE3C0-6E32-6840-690D-DCC99C8CD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D96C2-3CD3-008D-4684-874ECE9FC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E444B-7046-AA86-B413-0ED1F8536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70E388-5602-114B-B3D5-756001FCCA56}" type="datetimeFigureOut">
              <a:rPr lang="en-US" smtClean="0"/>
              <a:pPr/>
              <a:t>4/19/24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58DAD-19CB-EB72-AE64-3A02966A6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43F89-F70E-4A65-7949-90517B562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1DA9A7-49C2-0943-8473-96E255CB77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05923-C792-F21F-01B9-8867A013F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603"/>
            <a:ext cx="9144000" cy="1655762"/>
          </a:xfrm>
        </p:spPr>
        <p:txBody>
          <a:bodyPr/>
          <a:lstStyle/>
          <a:p>
            <a:r>
              <a:rPr lang="en-US" dirty="0"/>
              <a:t>Our Common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75CA8-AF60-3FE9-E97A-DCE388301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5958"/>
            <a:ext cx="9144000" cy="1655762"/>
          </a:xfrm>
        </p:spPr>
        <p:txBody>
          <a:bodyPr/>
          <a:lstStyle/>
          <a:p>
            <a:r>
              <a:rPr lang="en-US" dirty="0"/>
              <a:t>A study of What Binds Us to God and to Each Other</a:t>
            </a:r>
          </a:p>
        </p:txBody>
      </p:sp>
    </p:spTree>
    <p:extLst>
      <p:ext uri="{BB962C8B-B14F-4D97-AF65-F5344CB8AC3E}">
        <p14:creationId xmlns:p14="http://schemas.microsoft.com/office/powerpoint/2010/main" val="305677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5A30CFF-2F81-9F15-AADC-4A4EE76A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Man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3FB3E6-C9D9-9906-69B6-11D8035EC4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>
            <a:extLst>
              <a:ext uri="{FF2B5EF4-FFF2-40B4-BE49-F238E27FC236}">
                <a16:creationId xmlns:a16="http://schemas.microsoft.com/office/drawing/2014/main" id="{EF62F1E3-CEF5-F14C-8D95-8BE64348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Created in God’s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C3A38-977A-897F-A43C-E6554BC00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953"/>
          </a:xfrm>
        </p:spPr>
        <p:txBody>
          <a:bodyPr>
            <a:noAutofit/>
          </a:bodyPr>
          <a:lstStyle/>
          <a:p>
            <a:r>
              <a:rPr lang="en-US" sz="2400" dirty="0"/>
              <a:t>And the Lord God formed man of the dust of the ground, and breathed into his nostrils the </a:t>
            </a:r>
            <a:r>
              <a:rPr lang="en-US" sz="2400" dirty="0">
                <a:solidFill>
                  <a:srgbClr val="C29201"/>
                </a:solidFill>
              </a:rPr>
              <a:t>breath of life</a:t>
            </a:r>
            <a:r>
              <a:rPr lang="en-US" sz="2400" dirty="0"/>
              <a:t>; and man became a living being. (Gen 2:7; see 7:22 - “breath-spirit”)</a:t>
            </a:r>
          </a:p>
          <a:p>
            <a:r>
              <a:rPr lang="en-US" sz="2400" dirty="0"/>
              <a:t>So </a:t>
            </a:r>
            <a:r>
              <a:rPr lang="en-US" sz="2400" dirty="0">
                <a:solidFill>
                  <a:srgbClr val="C29201"/>
                </a:solidFill>
              </a:rPr>
              <a:t>God</a:t>
            </a:r>
            <a:r>
              <a:rPr lang="en-US" sz="2400" dirty="0"/>
              <a:t> created man </a:t>
            </a:r>
            <a:r>
              <a:rPr lang="en-US" sz="2400" dirty="0">
                <a:solidFill>
                  <a:srgbClr val="C29201"/>
                </a:solidFill>
              </a:rPr>
              <a:t>in His own image</a:t>
            </a:r>
            <a:r>
              <a:rPr lang="en-US" sz="2400" dirty="0"/>
              <a:t>; in the image of God He created him; male and female He created them. (Gen 1:27)</a:t>
            </a:r>
          </a:p>
          <a:p>
            <a:r>
              <a:rPr lang="en-US" sz="2400" dirty="0"/>
              <a:t>“"Whoever sheds man's blood, By man his blood shall be shed; </a:t>
            </a:r>
            <a:r>
              <a:rPr lang="en-US" sz="2400" dirty="0">
                <a:solidFill>
                  <a:srgbClr val="C29201"/>
                </a:solidFill>
              </a:rPr>
              <a:t>For in the image of God He made man</a:t>
            </a:r>
            <a:r>
              <a:rPr lang="en-US" sz="2400" dirty="0"/>
              <a:t>.” (Genesis 9:6)</a:t>
            </a:r>
          </a:p>
          <a:p>
            <a:r>
              <a:rPr lang="en-US" sz="2400" dirty="0"/>
              <a:t>With it we bless our God and Father, and with it we curse </a:t>
            </a:r>
            <a:r>
              <a:rPr lang="en-US" sz="2400" dirty="0">
                <a:solidFill>
                  <a:srgbClr val="C29201"/>
                </a:solidFill>
              </a:rPr>
              <a:t>men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C29201"/>
                </a:solidFill>
              </a:rPr>
              <a:t>who have been made in the similitude [likeness] of God</a:t>
            </a:r>
            <a:r>
              <a:rPr lang="en-US" sz="2400" dirty="0"/>
              <a:t>. (James 3:9)</a:t>
            </a:r>
          </a:p>
        </p:txBody>
      </p:sp>
      <p:sp>
        <p:nvSpPr>
          <p:cNvPr id="140292" name="Slide Number Placeholder 3">
            <a:extLst>
              <a:ext uri="{FF2B5EF4-FFF2-40B4-BE49-F238E27FC236}">
                <a16:creationId xmlns:a16="http://schemas.microsoft.com/office/drawing/2014/main" id="{75EA3CBC-EB91-FDEE-26DC-56C2B737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7D8D5586-807D-2742-8541-D6BE1097560D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202A3-55D8-F1AE-AD30-70578986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Made In The Image of God?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100BC-F765-A6C5-1465-C71BDDB4C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579654" cy="55450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Speech, by which we can communicate</a:t>
            </a:r>
          </a:p>
          <a:p>
            <a:r>
              <a:rPr lang="en-US" dirty="0"/>
              <a:t>Writing, by which we can accumulate knowledge</a:t>
            </a:r>
          </a:p>
          <a:p>
            <a:r>
              <a:rPr lang="en-US" dirty="0"/>
              <a:t>Creative (but not in the sense of creating something from nothing or life from non-life)</a:t>
            </a:r>
          </a:p>
          <a:p>
            <a:r>
              <a:rPr lang="en-US" dirty="0"/>
              <a:t>Capable of Reasoning, not purely instinct</a:t>
            </a:r>
          </a:p>
          <a:p>
            <a:r>
              <a:rPr lang="en-US" dirty="0"/>
              <a:t>Capable of free-will choice, against our instincts</a:t>
            </a:r>
          </a:p>
          <a:p>
            <a:r>
              <a:rPr lang="en-US" dirty="0"/>
              <a:t>Sense of morality, we can know Right and Wrong</a:t>
            </a:r>
          </a:p>
          <a:p>
            <a:r>
              <a:rPr lang="en-US" dirty="0"/>
              <a:t>Conscience, that can be trained</a:t>
            </a:r>
          </a:p>
          <a:p>
            <a:r>
              <a:rPr lang="en-US" dirty="0"/>
              <a:t>Can experience emotions</a:t>
            </a:r>
          </a:p>
          <a:p>
            <a:r>
              <a:rPr lang="en-US" dirty="0"/>
              <a:t>Religious inclination, we desire something greater than ourselves</a:t>
            </a:r>
          </a:p>
          <a:p>
            <a:r>
              <a:rPr lang="en-US" dirty="0"/>
              <a:t>Immortal Soul</a:t>
            </a:r>
          </a:p>
          <a:p>
            <a:r>
              <a:rPr lang="en-US" dirty="0"/>
              <a:t>Separate and above all animals, given dominion and responsibility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1CEE7-046C-4430-2A26-16664B698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Characteristics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Unique to Man among God’s 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Reflect similar characteristics of the Creator</a:t>
            </a:r>
          </a:p>
          <a:p>
            <a:r>
              <a:rPr lang="en-US" dirty="0"/>
              <a:t>While we may not know exactly which characteristics were in the mind of God when these words were inspired, we can observe some aspects that may have been intended.</a:t>
            </a:r>
          </a:p>
        </p:txBody>
      </p:sp>
    </p:spTree>
    <p:extLst>
      <p:ext uri="{BB962C8B-B14F-4D97-AF65-F5344CB8AC3E}">
        <p14:creationId xmlns:p14="http://schemas.microsoft.com/office/powerpoint/2010/main" val="30577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>
            <a:extLst>
              <a:ext uri="{FF2B5EF4-FFF2-40B4-BE49-F238E27FC236}">
                <a16:creationId xmlns:a16="http://schemas.microsoft.com/office/drawing/2014/main" id="{01117D3A-A514-1BA9-EBE5-DE4A7C9C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With a Soul, not just a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5B6A-ED19-EA80-25B2-83ED3B06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Thus says the Lord, who stretches out the heavens, lays the foundation of the earth, and forms the </a:t>
            </a:r>
            <a:r>
              <a:rPr lang="en-US" dirty="0">
                <a:solidFill>
                  <a:srgbClr val="C29201"/>
                </a:solidFill>
              </a:rPr>
              <a:t>spirit of man within him</a:t>
            </a:r>
            <a:r>
              <a:rPr lang="en-US" dirty="0"/>
              <a:t>… (</a:t>
            </a:r>
            <a:r>
              <a:rPr lang="en-US" dirty="0" err="1"/>
              <a:t>Zech</a:t>
            </a:r>
            <a:r>
              <a:rPr lang="en-US" dirty="0"/>
              <a:t> 12:1)</a:t>
            </a:r>
          </a:p>
          <a:p>
            <a:r>
              <a:rPr lang="en-US" dirty="0"/>
              <a:t>Then the </a:t>
            </a:r>
            <a:r>
              <a:rPr lang="en-US" dirty="0">
                <a:solidFill>
                  <a:srgbClr val="3B7D23"/>
                </a:solidFill>
              </a:rPr>
              <a:t>dust will return </a:t>
            </a:r>
            <a:r>
              <a:rPr lang="en-US" dirty="0"/>
              <a:t>to the earth as it was,</a:t>
            </a:r>
            <a:br>
              <a:rPr lang="en-US" dirty="0"/>
            </a:br>
            <a:r>
              <a:rPr lang="en-US" dirty="0"/>
              <a:t>And the </a:t>
            </a:r>
            <a:r>
              <a:rPr lang="en-US" dirty="0">
                <a:solidFill>
                  <a:srgbClr val="C29201"/>
                </a:solidFill>
              </a:rPr>
              <a:t>spirit will return </a:t>
            </a:r>
            <a:r>
              <a:rPr lang="en-US" dirty="0"/>
              <a:t>to God who gave it. (Eccl 12:7)</a:t>
            </a:r>
          </a:p>
          <a:p>
            <a:pPr lvl="1"/>
            <a:r>
              <a:rPr lang="en-US" dirty="0"/>
              <a:t>“Who knows the </a:t>
            </a:r>
            <a:r>
              <a:rPr lang="en-US" dirty="0">
                <a:solidFill>
                  <a:srgbClr val="C29201"/>
                </a:solidFill>
              </a:rPr>
              <a:t>spirit of the sons of men, which goes upward</a:t>
            </a:r>
            <a:r>
              <a:rPr lang="en-US" dirty="0"/>
              <a:t>, and the </a:t>
            </a:r>
            <a:r>
              <a:rPr lang="en-US" dirty="0">
                <a:solidFill>
                  <a:srgbClr val="C29201"/>
                </a:solidFill>
              </a:rPr>
              <a:t>spirit of the animal, </a:t>
            </a:r>
            <a:r>
              <a:rPr lang="en-US" dirty="0"/>
              <a:t>which goes down </a:t>
            </a:r>
            <a:r>
              <a:rPr lang="en-US" dirty="0">
                <a:solidFill>
                  <a:srgbClr val="3B7D23"/>
                </a:solidFill>
              </a:rPr>
              <a:t>to the earth</a:t>
            </a:r>
            <a:r>
              <a:rPr lang="en-US" dirty="0"/>
              <a:t>?” (Ecclesiastes 3:21)</a:t>
            </a:r>
          </a:p>
          <a:p>
            <a:r>
              <a:rPr lang="en-US" dirty="0"/>
              <a:t>And do not fear those who kill the </a:t>
            </a:r>
            <a:r>
              <a:rPr lang="en-US" dirty="0">
                <a:solidFill>
                  <a:srgbClr val="3B7D23"/>
                </a:solidFill>
              </a:rPr>
              <a:t>body</a:t>
            </a:r>
            <a:r>
              <a:rPr lang="en-US" dirty="0"/>
              <a:t> but cannot kill the </a:t>
            </a:r>
            <a:r>
              <a:rPr lang="en-US" dirty="0">
                <a:solidFill>
                  <a:srgbClr val="C29201"/>
                </a:solidFill>
              </a:rPr>
              <a:t>soul</a:t>
            </a:r>
            <a:r>
              <a:rPr lang="en-US" dirty="0"/>
              <a:t>. But rather fear Him who is able to destroy both </a:t>
            </a:r>
            <a:r>
              <a:rPr lang="en-US" dirty="0">
                <a:solidFill>
                  <a:srgbClr val="C29201"/>
                </a:solidFill>
              </a:rPr>
              <a:t>soul</a:t>
            </a:r>
            <a:r>
              <a:rPr lang="en-US" dirty="0"/>
              <a:t> and </a:t>
            </a:r>
            <a:r>
              <a:rPr lang="en-US" dirty="0">
                <a:solidFill>
                  <a:srgbClr val="3B7D23"/>
                </a:solidFill>
              </a:rPr>
              <a:t>body</a:t>
            </a:r>
            <a:r>
              <a:rPr lang="en-US" dirty="0"/>
              <a:t> in hell. (Matt 10:28)</a:t>
            </a:r>
          </a:p>
        </p:txBody>
      </p:sp>
      <p:sp>
        <p:nvSpPr>
          <p:cNvPr id="141316" name="Slide Number Placeholder 3">
            <a:extLst>
              <a:ext uri="{FF2B5EF4-FFF2-40B4-BE49-F238E27FC236}">
                <a16:creationId xmlns:a16="http://schemas.microsoft.com/office/drawing/2014/main" id="{39653D99-CDCE-8513-5218-094D389C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9FF6BDDC-0DE5-1844-A677-498EB802E8A4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>
            <a:extLst>
              <a:ext uri="{FF2B5EF4-FFF2-40B4-BE49-F238E27FC236}">
                <a16:creationId xmlns:a16="http://schemas.microsoft.com/office/drawing/2014/main" id="{AA7F82ED-7396-EC2D-0847-A71F174D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All Men of One Blood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564F-E143-2C3C-72A7-11CA7C872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And Adam called his wife’s name Eve, because she was the </a:t>
            </a:r>
            <a:r>
              <a:rPr lang="en-US" dirty="0">
                <a:solidFill>
                  <a:srgbClr val="C29201"/>
                </a:solidFill>
              </a:rPr>
              <a:t>mother of all living</a:t>
            </a:r>
            <a:r>
              <a:rPr lang="en-US" dirty="0"/>
              <a:t>. (Gen 3:20)</a:t>
            </a:r>
          </a:p>
          <a:p>
            <a:r>
              <a:rPr lang="en-US" dirty="0"/>
              <a:t>Nor is He worshiped with men’s hands, as though He needed anything, since He gives to all life, breath, and all things. 26 And He has </a:t>
            </a:r>
            <a:r>
              <a:rPr lang="en-US" dirty="0">
                <a:solidFill>
                  <a:srgbClr val="C29201"/>
                </a:solidFill>
              </a:rPr>
              <a:t>made from one blood every nation</a:t>
            </a:r>
            <a:r>
              <a:rPr lang="en-US" dirty="0"/>
              <a:t> of men to dwell on </a:t>
            </a:r>
            <a:r>
              <a:rPr lang="en-US" dirty="0">
                <a:solidFill>
                  <a:srgbClr val="C29201"/>
                </a:solidFill>
              </a:rPr>
              <a:t>all the face of the earth</a:t>
            </a:r>
            <a:r>
              <a:rPr lang="en-US" dirty="0"/>
              <a:t>, and has determined their </a:t>
            </a:r>
            <a:r>
              <a:rPr lang="en-US" dirty="0" err="1"/>
              <a:t>preappointed</a:t>
            </a:r>
            <a:r>
              <a:rPr lang="en-US" dirty="0"/>
              <a:t> times and the boundaries of their dwellings (Acts 17:25-26)</a:t>
            </a:r>
          </a:p>
        </p:txBody>
      </p:sp>
      <p:sp>
        <p:nvSpPr>
          <p:cNvPr id="142340" name="Slide Number Placeholder 3">
            <a:extLst>
              <a:ext uri="{FF2B5EF4-FFF2-40B4-BE49-F238E27FC236}">
                <a16:creationId xmlns:a16="http://schemas.microsoft.com/office/drawing/2014/main" id="{CFC4E183-EA2D-1336-6488-90DD14D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5FE79B4F-E5B2-2147-9E00-E2BB83259348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>
            <a:extLst>
              <a:ext uri="{FF2B5EF4-FFF2-40B4-BE49-F238E27FC236}">
                <a16:creationId xmlns:a16="http://schemas.microsoft.com/office/drawing/2014/main" id="{E19B0CBB-313B-F89C-F36C-B107009F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Innate Sense of Right &amp;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9BC9-8C8D-3012-6787-D1CA6FF87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…Gentiles, who do not have the law, </a:t>
            </a:r>
            <a:r>
              <a:rPr lang="en-US" dirty="0">
                <a:solidFill>
                  <a:srgbClr val="C29201"/>
                </a:solidFill>
              </a:rPr>
              <a:t>by nature do the things in the law</a:t>
            </a:r>
            <a:r>
              <a:rPr lang="en-US" dirty="0"/>
              <a:t>, these, although not having the law, are a law to themselves, 15 who show the work of the law written in their hearts, </a:t>
            </a:r>
            <a:r>
              <a:rPr lang="en-US" dirty="0">
                <a:solidFill>
                  <a:srgbClr val="C29201"/>
                </a:solidFill>
              </a:rPr>
              <a:t>their conscience also bearing witness, and between themselves their thoughts accusing or else excusing them </a:t>
            </a:r>
            <a:r>
              <a:rPr lang="en-US" dirty="0"/>
              <a:t>(Rom 2:14-15)</a:t>
            </a:r>
          </a:p>
          <a:p>
            <a:r>
              <a:rPr lang="en-US" dirty="0"/>
              <a:t>To the pure all things are </a:t>
            </a:r>
            <a:r>
              <a:rPr lang="en-US" dirty="0">
                <a:solidFill>
                  <a:srgbClr val="C29201"/>
                </a:solidFill>
              </a:rPr>
              <a:t>pure</a:t>
            </a:r>
            <a:r>
              <a:rPr lang="en-US" dirty="0"/>
              <a:t>, but to those who are </a:t>
            </a:r>
            <a:r>
              <a:rPr lang="en-US" dirty="0">
                <a:solidFill>
                  <a:srgbClr val="C29201"/>
                </a:solidFill>
              </a:rPr>
              <a:t>defiled</a:t>
            </a:r>
            <a:r>
              <a:rPr lang="en-US" dirty="0"/>
              <a:t> and unbelieving nothing is pure; but even their </a:t>
            </a:r>
            <a:r>
              <a:rPr lang="en-US" dirty="0">
                <a:solidFill>
                  <a:srgbClr val="C29201"/>
                </a:solidFill>
              </a:rPr>
              <a:t>mind and conscience </a:t>
            </a:r>
            <a:r>
              <a:rPr lang="en-US" dirty="0"/>
              <a:t>are defiled. (Titus 1:15)</a:t>
            </a:r>
          </a:p>
          <a:p>
            <a:r>
              <a:rPr lang="en-US" dirty="0"/>
              <a:t>…speaking lies in hypocrisy, having their own conscience seared with a hot iron (I Tim 4:2)</a:t>
            </a:r>
          </a:p>
        </p:txBody>
      </p:sp>
      <p:sp>
        <p:nvSpPr>
          <p:cNvPr id="144388" name="Slide Number Placeholder 3">
            <a:extLst>
              <a:ext uri="{FF2B5EF4-FFF2-40B4-BE49-F238E27FC236}">
                <a16:creationId xmlns:a16="http://schemas.microsoft.com/office/drawing/2014/main" id="{5E1670E3-DC62-5A6C-B59A-78F24185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D3646371-BB88-7B44-8407-FFAFDD7A8DE2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>
            <a:extLst>
              <a:ext uri="{FF2B5EF4-FFF2-40B4-BE49-F238E27FC236}">
                <a16:creationId xmlns:a16="http://schemas.microsoft.com/office/drawing/2014/main" id="{470B397E-9350-A25D-7340-C5FAB77F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Ability to Make Moral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CBC5-246D-CD06-24A8-D5D5A20C9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For I know that in me (that is, in my flesh) nothing good dwells; for to </a:t>
            </a:r>
            <a:r>
              <a:rPr lang="en-US" dirty="0">
                <a:solidFill>
                  <a:srgbClr val="C29201"/>
                </a:solidFill>
              </a:rPr>
              <a:t>will is present with me</a:t>
            </a:r>
            <a:r>
              <a:rPr lang="en-US" dirty="0"/>
              <a:t>, but how to perform what is good I do not find. (Rom 7:18)</a:t>
            </a:r>
          </a:p>
          <a:p>
            <a:r>
              <a:rPr lang="en-US" dirty="0"/>
              <a:t> For this they </a:t>
            </a:r>
            <a:r>
              <a:rPr lang="en-US" dirty="0">
                <a:solidFill>
                  <a:srgbClr val="C29201"/>
                </a:solidFill>
              </a:rPr>
              <a:t>willfully forget</a:t>
            </a:r>
            <a:r>
              <a:rPr lang="en-US" dirty="0"/>
              <a:t>: that by the word of God the heavens were of old, and the earth standing out of water and in the water… (II Pet 3:5)</a:t>
            </a:r>
          </a:p>
          <a:p>
            <a:r>
              <a:rPr lang="en-US" dirty="0"/>
              <a:t>Do you not know that </a:t>
            </a:r>
            <a:r>
              <a:rPr lang="en-US" dirty="0">
                <a:solidFill>
                  <a:srgbClr val="C29201"/>
                </a:solidFill>
              </a:rPr>
              <a:t>to whom you present yourselves slaves to obey</a:t>
            </a:r>
            <a:r>
              <a:rPr lang="en-US" dirty="0"/>
              <a:t>, you are that one’s slaves whom you obey, whether of sin leading to death, or of obedience leading to righteousness? (Rom 6:16)</a:t>
            </a:r>
          </a:p>
        </p:txBody>
      </p:sp>
      <p:sp>
        <p:nvSpPr>
          <p:cNvPr id="145412" name="Slide Number Placeholder 3">
            <a:extLst>
              <a:ext uri="{FF2B5EF4-FFF2-40B4-BE49-F238E27FC236}">
                <a16:creationId xmlns:a16="http://schemas.microsoft.com/office/drawing/2014/main" id="{277D924F-0E04-ED59-EF28-B53CBA74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FA90B7E4-C981-5C47-91DF-EFED1A822649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>
            <a:extLst>
              <a:ext uri="{FF2B5EF4-FFF2-40B4-BE49-F238E27FC236}">
                <a16:creationId xmlns:a16="http://schemas.microsoft.com/office/drawing/2014/main" id="{DF51E124-3052-463C-1A40-51334C46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All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3B99C-0EA8-59E7-2DB1-07A98A007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For there is no difference; 23 for </a:t>
            </a:r>
            <a:r>
              <a:rPr lang="en-US" dirty="0">
                <a:solidFill>
                  <a:srgbClr val="C29201"/>
                </a:solidFill>
              </a:rPr>
              <a:t>all have sinned </a:t>
            </a:r>
            <a:r>
              <a:rPr lang="en-US" dirty="0"/>
              <a:t>and fall short of the glory of God.  (Rom 3:22-23)</a:t>
            </a:r>
          </a:p>
          <a:p>
            <a:r>
              <a:rPr lang="en-US" dirty="0"/>
              <a:t>Now we know that whatever the law says, it says to those who are under the law, that every mouth may be stopped, and </a:t>
            </a:r>
            <a:r>
              <a:rPr lang="en-US" dirty="0">
                <a:solidFill>
                  <a:srgbClr val="C29201"/>
                </a:solidFill>
              </a:rPr>
              <a:t>all the world may become guilty before God</a:t>
            </a:r>
            <a:r>
              <a:rPr lang="en-US" dirty="0"/>
              <a:t>. (Rom 3:19)</a:t>
            </a:r>
          </a:p>
          <a:p>
            <a:r>
              <a:rPr lang="en-US" dirty="0"/>
              <a:t>What then? Are we better than they? Not at all. For we have previously charged both </a:t>
            </a:r>
            <a:r>
              <a:rPr lang="en-US" dirty="0">
                <a:solidFill>
                  <a:srgbClr val="C29201"/>
                </a:solidFill>
              </a:rPr>
              <a:t>Jews and Greeks that they are all under sin</a:t>
            </a:r>
            <a:r>
              <a:rPr lang="en-US" dirty="0"/>
              <a:t>. (Rom 3:9)</a:t>
            </a:r>
          </a:p>
          <a:p>
            <a:r>
              <a:rPr lang="en-US" dirty="0">
                <a:solidFill>
                  <a:srgbClr val="C29201"/>
                </a:solidFill>
              </a:rPr>
              <a:t>All we like sheep have gone astray</a:t>
            </a:r>
            <a:r>
              <a:rPr lang="en-US" dirty="0"/>
              <a:t>;  We have turned, every one, to his own way (Is 53:6a)</a:t>
            </a:r>
          </a:p>
        </p:txBody>
      </p:sp>
      <p:sp>
        <p:nvSpPr>
          <p:cNvPr id="146436" name="Slide Number Placeholder 3">
            <a:extLst>
              <a:ext uri="{FF2B5EF4-FFF2-40B4-BE49-F238E27FC236}">
                <a16:creationId xmlns:a16="http://schemas.microsoft.com/office/drawing/2014/main" id="{791AE9D5-EE0C-9D22-6D3E-907E2D79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4474B4C3-A575-7D46-9903-3EACA8F65BEF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>
            <a:extLst>
              <a:ext uri="{FF2B5EF4-FFF2-40B4-BE49-F238E27FC236}">
                <a16:creationId xmlns:a16="http://schemas.microsoft.com/office/drawing/2014/main" id="{56276E54-BBDB-D07E-460F-B6A26CE28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All Will Die &amp; Be Judged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26F78-D260-ED4F-637A-D373E645F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And as it is appointed for </a:t>
            </a:r>
            <a:r>
              <a:rPr lang="en-US" dirty="0">
                <a:solidFill>
                  <a:srgbClr val="C29201"/>
                </a:solidFill>
              </a:rPr>
              <a:t>men to die </a:t>
            </a:r>
            <a:r>
              <a:rPr lang="en-US" dirty="0"/>
              <a:t>once, but after this the </a:t>
            </a:r>
            <a:r>
              <a:rPr lang="en-US" dirty="0">
                <a:solidFill>
                  <a:srgbClr val="C29201"/>
                </a:solidFill>
              </a:rPr>
              <a:t>judgment</a:t>
            </a:r>
            <a:r>
              <a:rPr lang="en-US" dirty="0"/>
              <a:t>  (</a:t>
            </a:r>
            <a:r>
              <a:rPr lang="en-US" dirty="0" err="1"/>
              <a:t>Heb</a:t>
            </a:r>
            <a:r>
              <a:rPr lang="en-US" dirty="0"/>
              <a:t> 9:27)</a:t>
            </a:r>
          </a:p>
          <a:p>
            <a:r>
              <a:rPr lang="en-US" dirty="0"/>
              <a:t>For we must </a:t>
            </a:r>
            <a:r>
              <a:rPr lang="en-US" dirty="0">
                <a:solidFill>
                  <a:srgbClr val="C29201"/>
                </a:solidFill>
              </a:rPr>
              <a:t>all appear before the judgment seat of Christ</a:t>
            </a:r>
            <a:r>
              <a:rPr lang="en-US" dirty="0"/>
              <a:t>, that each one may receive the things done in the body, according to what he has done, </a:t>
            </a:r>
            <a:r>
              <a:rPr lang="en-US" dirty="0">
                <a:solidFill>
                  <a:srgbClr val="C29201"/>
                </a:solidFill>
              </a:rPr>
              <a:t>whether good or bad</a:t>
            </a:r>
            <a:r>
              <a:rPr lang="en-US" dirty="0"/>
              <a:t>. (II </a:t>
            </a:r>
            <a:r>
              <a:rPr lang="en-US" dirty="0" err="1"/>
              <a:t>Cor</a:t>
            </a:r>
            <a:r>
              <a:rPr lang="en-US" dirty="0"/>
              <a:t> 5:10)</a:t>
            </a:r>
          </a:p>
          <a:p>
            <a:r>
              <a:rPr lang="en-US" dirty="0"/>
              <a:t>Let us hear the conclusion of the whole matter:  Fear God and keep His commandments, For this is man’s all. 14 For </a:t>
            </a:r>
            <a:r>
              <a:rPr lang="en-US" dirty="0">
                <a:solidFill>
                  <a:srgbClr val="C29201"/>
                </a:solidFill>
              </a:rPr>
              <a:t>God will bring every work into judgment</a:t>
            </a:r>
            <a:r>
              <a:rPr lang="en-US" dirty="0"/>
              <a:t>, Including every secret thing, Whether good or evil.  (Eccl 12:13-14)</a:t>
            </a:r>
          </a:p>
          <a:p>
            <a:endParaRPr lang="en-US" dirty="0"/>
          </a:p>
        </p:txBody>
      </p:sp>
      <p:sp>
        <p:nvSpPr>
          <p:cNvPr id="147460" name="Slide Number Placeholder 3">
            <a:extLst>
              <a:ext uri="{FF2B5EF4-FFF2-40B4-BE49-F238E27FC236}">
                <a16:creationId xmlns:a16="http://schemas.microsoft.com/office/drawing/2014/main" id="{04D8A4D0-CDF9-5A86-F396-6D6F8F17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3494BA57-2C2F-544F-9FBA-62905F4D2589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>
            <a:extLst>
              <a:ext uri="{FF2B5EF4-FFF2-40B4-BE49-F238E27FC236}">
                <a16:creationId xmlns:a16="http://schemas.microsoft.com/office/drawing/2014/main" id="{5394E7C8-70EB-156C-2176-AABF60629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/>
              <a:t>False Doctrines Influence Behavior</a:t>
            </a:r>
          </a:p>
        </p:txBody>
      </p:sp>
      <p:sp>
        <p:nvSpPr>
          <p:cNvPr id="140291" name="Content Placeholder 2">
            <a:extLst>
              <a:ext uri="{FF2B5EF4-FFF2-40B4-BE49-F238E27FC236}">
                <a16:creationId xmlns:a16="http://schemas.microsoft.com/office/drawing/2014/main" id="{8B4A0EE2-D94A-CCAF-0015-C088F1CD2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/>
              <a:t>…If the dead do not rise, “Let us eat and drink, for tomorrow we die!”  (I Cor 15:32b)</a:t>
            </a:r>
          </a:p>
        </p:txBody>
      </p:sp>
      <p:sp>
        <p:nvSpPr>
          <p:cNvPr id="148484" name="Slide Number Placeholder 3">
            <a:extLst>
              <a:ext uri="{FF2B5EF4-FFF2-40B4-BE49-F238E27FC236}">
                <a16:creationId xmlns:a16="http://schemas.microsoft.com/office/drawing/2014/main" id="{5CFA17D0-CBAF-A44C-5F03-5DF1152A0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2F6ED99F-5E72-BF41-8890-036948B43F10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136F7125-26C0-39EF-7347-6F213B9D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/>
              <a:t>Class Lesson Schedule</a:t>
            </a:r>
          </a:p>
        </p:txBody>
      </p:sp>
      <p:sp>
        <p:nvSpPr>
          <p:cNvPr id="4191" name="Slide Number Placeholder 5">
            <a:extLst>
              <a:ext uri="{FF2B5EF4-FFF2-40B4-BE49-F238E27FC236}">
                <a16:creationId xmlns:a16="http://schemas.microsoft.com/office/drawing/2014/main" id="{9E5E045A-7B8E-EDCD-4F86-5A4786920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7A5F6027-4475-2741-B2DB-40E500C592EE}" type="slidenum">
              <a:rPr lang="en-US" altLang="en-US"/>
              <a:pPr/>
              <a:t>2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209ED0-8AE9-8250-C6E6-18E62C5669C8}"/>
              </a:ext>
            </a:extLst>
          </p:cNvPr>
          <p:cNvGraphicFramePr>
            <a:graphicFrameLocks noGrp="1"/>
          </p:cNvGraphicFramePr>
          <p:nvPr/>
        </p:nvGraphicFramePr>
        <p:xfrm>
          <a:off x="1101322" y="1470023"/>
          <a:ext cx="10310995" cy="520190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266033">
                  <a:extLst>
                    <a:ext uri="{9D8B030D-6E8A-4147-A177-3AD203B41FA5}">
                      <a16:colId xmlns:a16="http://schemas.microsoft.com/office/drawing/2014/main" val="2228090862"/>
                    </a:ext>
                  </a:extLst>
                </a:gridCol>
                <a:gridCol w="837447">
                  <a:extLst>
                    <a:ext uri="{9D8B030D-6E8A-4147-A177-3AD203B41FA5}">
                      <a16:colId xmlns:a16="http://schemas.microsoft.com/office/drawing/2014/main" val="2497076755"/>
                    </a:ext>
                  </a:extLst>
                </a:gridCol>
                <a:gridCol w="840886">
                  <a:extLst>
                    <a:ext uri="{9D8B030D-6E8A-4147-A177-3AD203B41FA5}">
                      <a16:colId xmlns:a16="http://schemas.microsoft.com/office/drawing/2014/main" val="3218154916"/>
                    </a:ext>
                  </a:extLst>
                </a:gridCol>
                <a:gridCol w="991090">
                  <a:extLst>
                    <a:ext uri="{9D8B030D-6E8A-4147-A177-3AD203B41FA5}">
                      <a16:colId xmlns:a16="http://schemas.microsoft.com/office/drawing/2014/main" val="2223653121"/>
                    </a:ext>
                  </a:extLst>
                </a:gridCol>
                <a:gridCol w="4695385">
                  <a:extLst>
                    <a:ext uri="{9D8B030D-6E8A-4147-A177-3AD203B41FA5}">
                      <a16:colId xmlns:a16="http://schemas.microsoft.com/office/drawing/2014/main" val="3428045771"/>
                    </a:ext>
                  </a:extLst>
                </a:gridCol>
                <a:gridCol w="1680154">
                  <a:extLst>
                    <a:ext uri="{9D8B030D-6E8A-4147-A177-3AD203B41FA5}">
                      <a16:colId xmlns:a16="http://schemas.microsoft.com/office/drawing/2014/main" val="2833972863"/>
                    </a:ext>
                  </a:extLst>
                </a:gridCol>
              </a:tblGrid>
              <a:tr h="541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Day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Class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Lesson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Teacher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240074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4/14/24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Sun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Introduction – Nature of God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Russ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95203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4/17/24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The Nature of God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Sam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224288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4/21/24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Sun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The Nature of Man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Sam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827289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4/24/24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Revelation and Inspiration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Barry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062748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4/28/24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Sun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Revelation and Inspiration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Barry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7569216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5/1/24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Jesus, the Christ – Identity and Promise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Russ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364568"/>
                  </a:ext>
                </a:extLst>
              </a:tr>
              <a:tr h="330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5/5/24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Sun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Jesus, the Christ – Life and Purpose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EA72E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</a:rPr>
                        <a:t>Russ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A72E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8330299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5/8/24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Jesus, the Christ – Resurrection and Rule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EA72E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</a:rPr>
                        <a:t>Russ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A72E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476381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5/12/24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Sun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Salvation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EA72E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</a:rPr>
                        <a:t>Russ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A72E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4924098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5/15/24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Salvation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EA72E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</a:rPr>
                        <a:t>Russ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A72E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496431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5/19/24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Sun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The Church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EA72E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</a:rPr>
                        <a:t>Russ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A72E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8146727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5/22/24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The Church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EA72E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</a:rPr>
                        <a:t>Russ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A72E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077705"/>
                  </a:ext>
                </a:extLst>
              </a:tr>
              <a:tr h="3608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5/26/24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Sun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18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End Things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A72E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</a:rPr>
                        <a:t>Russ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A72E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135124"/>
                  </a:ext>
                </a:extLst>
              </a:tr>
            </a:tbl>
          </a:graphicData>
        </a:graphic>
      </p:graphicFrame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59C8D7D-EBA1-87FA-4C6F-940A6CF14F15}"/>
              </a:ext>
            </a:extLst>
          </p:cNvPr>
          <p:cNvSpPr/>
          <p:nvPr/>
        </p:nvSpPr>
        <p:spPr>
          <a:xfrm>
            <a:off x="961960" y="2711350"/>
            <a:ext cx="10579894" cy="3651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26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4">
            <a:extLst>
              <a:ext uri="{FF2B5EF4-FFF2-40B4-BE49-F238E27FC236}">
                <a16:creationId xmlns:a16="http://schemas.microsoft.com/office/drawing/2014/main" id="{336AE485-9E2A-9B98-3AA5-06EFA9B1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26"/>
          </a:xfrm>
        </p:spPr>
        <p:txBody>
          <a:bodyPr/>
          <a:lstStyle/>
          <a:p>
            <a:r>
              <a:rPr lang="en-US" altLang="en-US" sz="4000" dirty="0">
                <a:solidFill>
                  <a:schemeClr val="bg1"/>
                </a:solidFill>
              </a:rPr>
              <a:t>C. </a:t>
            </a:r>
            <a:r>
              <a:rPr lang="en-US" altLang="en-US" dirty="0"/>
              <a:t>False Doctrines About Man</a:t>
            </a:r>
          </a:p>
        </p:txBody>
      </p:sp>
      <p:sp>
        <p:nvSpPr>
          <p:cNvPr id="149507" name="Slide Number Placeholder 3">
            <a:extLst>
              <a:ext uri="{FF2B5EF4-FFF2-40B4-BE49-F238E27FC236}">
                <a16:creationId xmlns:a16="http://schemas.microsoft.com/office/drawing/2014/main" id="{6A9683CB-0CDB-1931-DD3E-82B07CEA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81592" y="6326544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3EED6-4EFC-AA46-BE62-9DBC090573E5}" type="slidenum">
              <a:rPr lang="en-US" altLang="en-US" sz="1400" b="0">
                <a:latin typeface="Times New Roman" panose="020206030504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08D849-D4DD-15CE-D402-4C0550B45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11906"/>
              </p:ext>
            </p:extLst>
          </p:nvPr>
        </p:nvGraphicFramePr>
        <p:xfrm>
          <a:off x="1212643" y="1208144"/>
          <a:ext cx="9421317" cy="548665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34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1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Doctrine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Consequence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Bible 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54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is merely an</a:t>
                      </a:r>
                      <a:r>
                        <a:rPr lang="en-US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animal</a:t>
                      </a:r>
                      <a:r>
                        <a:rPr lang="en-US" sz="16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—just</a:t>
                      </a:r>
                      <a:r>
                        <a:rPr lang="en-US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evolved to have thinking abilities slightly higher than other animals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right/wrong: What is, is right.</a:t>
                      </a:r>
                    </a:p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accountability or guilt for any action, no matter how harmful</a:t>
                      </a: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30188" indent="-230188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man should follow his own ‘instincts’.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 1:27</a:t>
                      </a: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639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</a:t>
                      </a:r>
                      <a:r>
                        <a:rPr lang="en-US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makes no choices</a:t>
                      </a: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 are only the product of chemical and  electrical components &amp; environmental stimuli.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should not blame men for their ‘bad’ behavior, even if it harms us or others.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fittest should survive, others should not.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is nothing after death. 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 7:18</a:t>
                      </a: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2849924528"/>
                  </a:ext>
                </a:extLst>
              </a:tr>
              <a:tr h="1057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</a:t>
                      </a:r>
                      <a:r>
                        <a:rPr lang="en-US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inherently good</a:t>
                      </a: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Any evil he does is the result of outside influences for which he is not responsible.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cannot</a:t>
                      </a: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blame others for ‘bad’ behavior, even if it harms us or anyone.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 3:23</a:t>
                      </a: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is inherently</a:t>
                      </a:r>
                      <a:r>
                        <a:rPr lang="en-US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evil.  </a:t>
                      </a: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cannot do (or comprehend) any [spiritually or morally] good thing.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should</a:t>
                      </a: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blame others for their ‘bad’ behavior, </a:t>
                      </a:r>
                    </a:p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is no point to try to teach or change men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 2:14-15</a:t>
                      </a: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7442DE4-A24A-5EA9-C274-FFBC27603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1267" y="1632337"/>
            <a:ext cx="5274495" cy="1246036"/>
          </a:xfrm>
          <a:prstGeom prst="rect">
            <a:avLst/>
          </a:prstGeom>
          <a:solidFill>
            <a:srgbClr val="E7EBE8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0E63A3-1000-7DFA-5AE3-263833363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097" y="3053053"/>
            <a:ext cx="5274494" cy="1447385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861E8F-6B64-BA8C-8902-16382903C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096" y="4635541"/>
            <a:ext cx="5326425" cy="867925"/>
          </a:xfrm>
          <a:prstGeom prst="rect">
            <a:avLst/>
          </a:prstGeom>
          <a:solidFill>
            <a:srgbClr val="E7EBE8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A62817-6524-3BBE-FD06-488E8CCB0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1267" y="5649856"/>
            <a:ext cx="5600500" cy="1013337"/>
          </a:xfrm>
          <a:prstGeom prst="rect">
            <a:avLst/>
          </a:prstGeom>
          <a:solidFill>
            <a:srgbClr val="FFFFFF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4D1BAB82-F424-2859-F34B-220A70D8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Foundational Beliefs</a:t>
            </a:r>
          </a:p>
        </p:txBody>
      </p:sp>
      <p:sp>
        <p:nvSpPr>
          <p:cNvPr id="89091" name="Content Placeholder 2">
            <a:extLst>
              <a:ext uri="{FF2B5EF4-FFF2-40B4-BE49-F238E27FC236}">
                <a16:creationId xmlns:a16="http://schemas.microsoft.com/office/drawing/2014/main" id="{7ADE0BC0-FF25-CC74-B316-EF04D3D83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en-US"/>
              <a:t>Who God is (Nature of God)</a:t>
            </a:r>
          </a:p>
          <a:p>
            <a:r>
              <a:rPr lang="en-US" altLang="en-US"/>
              <a:t>Our personal accountability to God (Nature of Man)</a:t>
            </a:r>
          </a:p>
          <a:p>
            <a:r>
              <a:rPr lang="en-US" altLang="en-US"/>
              <a:t>How we learn of and from God (Revelation and Inspiration)</a:t>
            </a:r>
          </a:p>
          <a:p>
            <a:r>
              <a:rPr lang="en-US" altLang="en-US"/>
              <a:t>God’s plan in Christ (Jesus the Christ)</a:t>
            </a:r>
          </a:p>
          <a:p>
            <a:r>
              <a:rPr lang="en-US" altLang="en-US"/>
              <a:t>How we are saved (Salvation)</a:t>
            </a:r>
          </a:p>
          <a:p>
            <a:r>
              <a:rPr lang="en-US" altLang="en-US"/>
              <a:t>How we work together (The Church)</a:t>
            </a:r>
          </a:p>
          <a:p>
            <a:r>
              <a:rPr lang="en-US" altLang="en-US"/>
              <a:t>Promise of resurrection and eternal life (End Things)</a:t>
            </a:r>
            <a:endParaRPr lang="en-US" altLang="en-US" dirty="0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30AA9AF3-1151-D086-373A-E3A0E7A2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67306536-C837-204D-AFC4-4BAE24F43622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4D1BAB82-F424-2859-F34B-220A70D8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Assumptions</a:t>
            </a:r>
          </a:p>
        </p:txBody>
      </p:sp>
      <p:sp>
        <p:nvSpPr>
          <p:cNvPr id="89091" name="Content Placeholder 2">
            <a:extLst>
              <a:ext uri="{FF2B5EF4-FFF2-40B4-BE49-F238E27FC236}">
                <a16:creationId xmlns:a16="http://schemas.microsoft.com/office/drawing/2014/main" id="{7ADE0BC0-FF25-CC74-B316-EF04D3D83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What we believe matters, to be acceptable to God (Heb 11:6)</a:t>
            </a:r>
          </a:p>
          <a:p>
            <a:r>
              <a:rPr lang="en-US" altLang="en-US" dirty="0"/>
              <a:t>God has revealed all that we need to know in the Bible  (II Tim 3:17)</a:t>
            </a:r>
          </a:p>
          <a:p>
            <a:r>
              <a:rPr lang="en-US" altLang="en-US" dirty="0"/>
              <a:t>The Bible is inspired and is the final source of truth  (II Tim 3:16)</a:t>
            </a:r>
          </a:p>
          <a:p>
            <a:r>
              <a:rPr lang="en-US" altLang="en-US" dirty="0"/>
              <a:t>Some doctrines are essential for acceptance by God, and for unity</a:t>
            </a:r>
          </a:p>
          <a:p>
            <a:r>
              <a:rPr lang="en-US" altLang="en-US" dirty="0"/>
              <a:t>It is possible to determine truth on essential doctrines (John 7:17)</a:t>
            </a:r>
          </a:p>
          <a:p>
            <a:r>
              <a:rPr lang="en-US" altLang="en-US" dirty="0"/>
              <a:t>What we believe will be expressed in our behavior</a:t>
            </a:r>
          </a:p>
          <a:p>
            <a:r>
              <a:rPr lang="en-US" altLang="en-US" dirty="0"/>
              <a:t>We may disagree on many unessential things</a:t>
            </a:r>
          </a:p>
          <a:p>
            <a:r>
              <a:rPr lang="en-US" altLang="en-US" dirty="0"/>
              <a:t>Some things cannot be known (Is 55:8-9, </a:t>
            </a:r>
            <a:r>
              <a:rPr lang="en-US" altLang="en-US" dirty="0" err="1"/>
              <a:t>Deut</a:t>
            </a:r>
            <a:r>
              <a:rPr lang="en-US" altLang="en-US" dirty="0"/>
              <a:t> 29:29)</a:t>
            </a:r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30AA9AF3-1151-D086-373A-E3A0E7A2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67306536-C837-204D-AFC4-4BAE24F43622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0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D28448-7232-92CB-2506-CDE51A27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2CA5A-07D8-D7A4-EC3E-C41F2A162E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7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0EC14D-00E5-91CB-626B-D66857E36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God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3903B-47DC-866D-6508-0E23D483F3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9BDC9C-5A30-9AF6-6E2E-6CAF3B6D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r>
              <a:rPr lang="en-US" dirty="0"/>
              <a:t>Attributes of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C13B5D-DC98-0822-28EC-80627A51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1664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Supreme</a:t>
            </a:r>
          </a:p>
          <a:p>
            <a:r>
              <a:rPr lang="en-US" dirty="0"/>
              <a:t>Alive, and Self-Existent</a:t>
            </a:r>
          </a:p>
          <a:p>
            <a:r>
              <a:rPr lang="en-US" dirty="0"/>
              <a:t>Eternal </a:t>
            </a:r>
          </a:p>
          <a:p>
            <a:r>
              <a:rPr lang="en-US" dirty="0"/>
              <a:t>Unchanging</a:t>
            </a:r>
          </a:p>
          <a:p>
            <a:r>
              <a:rPr lang="en-US" dirty="0"/>
              <a:t>Not Physical (Spirit)</a:t>
            </a:r>
          </a:p>
          <a:p>
            <a:r>
              <a:rPr lang="en-US" dirty="0"/>
              <a:t>Omnipresent (All Present)</a:t>
            </a:r>
          </a:p>
          <a:p>
            <a:r>
              <a:rPr lang="en-US" dirty="0"/>
              <a:t>Omniscient (All Knowing)</a:t>
            </a:r>
          </a:p>
          <a:p>
            <a:r>
              <a:rPr lang="en-US" dirty="0"/>
              <a:t>Supernatural (Miracles, Prophecies)</a:t>
            </a:r>
          </a:p>
          <a:p>
            <a:r>
              <a:rPr lang="en-US" dirty="0"/>
              <a:t>Omnipotent</a:t>
            </a:r>
          </a:p>
          <a:p>
            <a:r>
              <a:rPr lang="en-US" dirty="0"/>
              <a:t>Holy (Righteous)</a:t>
            </a:r>
          </a:p>
          <a:p>
            <a:r>
              <a:rPr lang="en-US" dirty="0"/>
              <a:t>Just</a:t>
            </a:r>
          </a:p>
          <a:p>
            <a:r>
              <a:rPr lang="en-US" dirty="0"/>
              <a:t>Good</a:t>
            </a:r>
          </a:p>
          <a:p>
            <a:r>
              <a:rPr lang="en-US" dirty="0"/>
              <a:t>Triune (Three persons in One Godhead)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5D63D5-5431-C3DC-8B8B-2821D4E0B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4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>
            <a:extLst>
              <a:ext uri="{FF2B5EF4-FFF2-40B4-BE49-F238E27FC236}">
                <a16:creationId xmlns:a16="http://schemas.microsoft.com/office/drawing/2014/main" id="{D0DB1E8B-1429-4AA1-2AEA-9690828C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01C3-447F-C01C-A404-4D7AA4006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24127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Who is like You, O Lord, among the gods?  Who is like You, </a:t>
            </a:r>
            <a:r>
              <a:rPr lang="en-US" dirty="0">
                <a:solidFill>
                  <a:srgbClr val="C29201"/>
                </a:solidFill>
              </a:rPr>
              <a:t>glorious in holiness</a:t>
            </a:r>
            <a:r>
              <a:rPr lang="en-US" dirty="0"/>
              <a:t>,  Fearful in praises, doing wonders?  (Ex 15:11)</a:t>
            </a:r>
          </a:p>
          <a:p>
            <a:r>
              <a:rPr lang="en-US" dirty="0"/>
              <a:t>And one cried to another and said:  “</a:t>
            </a:r>
            <a:r>
              <a:rPr lang="en-US" dirty="0">
                <a:solidFill>
                  <a:srgbClr val="C29201"/>
                </a:solidFill>
              </a:rPr>
              <a:t>Holy, holy, holy </a:t>
            </a:r>
            <a:r>
              <a:rPr lang="en-US" dirty="0"/>
              <a:t>is the Lord of hosts; The whole earth is full of His glory!”  (Is 6:3)</a:t>
            </a:r>
          </a:p>
          <a:p>
            <a:r>
              <a:rPr lang="en-US" dirty="0"/>
              <a:t>The four living creatures, each having six wings, were full of eyes around and within. And they do not rest day or night, saying: “</a:t>
            </a:r>
            <a:r>
              <a:rPr lang="en-US" dirty="0">
                <a:solidFill>
                  <a:srgbClr val="C29201"/>
                </a:solidFill>
              </a:rPr>
              <a:t>Holy, holy, holy, Lord God Almighty</a:t>
            </a:r>
            <a:r>
              <a:rPr lang="en-US" dirty="0"/>
              <a:t>, Who was and is and is to come!”   (Rev 4:8)</a:t>
            </a:r>
          </a:p>
          <a:p>
            <a:r>
              <a:rPr lang="en-US" dirty="0"/>
              <a:t>Pursue peace with all people, and </a:t>
            </a:r>
            <a:r>
              <a:rPr lang="en-US" dirty="0">
                <a:solidFill>
                  <a:srgbClr val="C29201"/>
                </a:solidFill>
              </a:rPr>
              <a:t>holiness, without which no one will see the Lord</a:t>
            </a:r>
            <a:r>
              <a:rPr lang="en-US" dirty="0"/>
              <a:t>… (Heb 12:14)</a:t>
            </a:r>
          </a:p>
          <a:p>
            <a:r>
              <a:rPr lang="en-US" dirty="0"/>
              <a:t>…But as </a:t>
            </a:r>
            <a:r>
              <a:rPr lang="en-US" dirty="0">
                <a:solidFill>
                  <a:srgbClr val="C29201"/>
                </a:solidFill>
              </a:rPr>
              <a:t>He who called you is holy, you also be holy </a:t>
            </a:r>
            <a:r>
              <a:rPr lang="en-US" dirty="0"/>
              <a:t>in all your conduct, because it is written, “</a:t>
            </a:r>
            <a:r>
              <a:rPr lang="en-US" dirty="0">
                <a:solidFill>
                  <a:srgbClr val="C29201"/>
                </a:solidFill>
              </a:rPr>
              <a:t>Be holy, for I am holy</a:t>
            </a:r>
            <a:r>
              <a:rPr lang="en-US" dirty="0"/>
              <a:t>.  (I Pet 1:15-16)</a:t>
            </a:r>
          </a:p>
        </p:txBody>
      </p:sp>
      <p:sp>
        <p:nvSpPr>
          <p:cNvPr id="110596" name="Slide Number Placeholder 3">
            <a:extLst>
              <a:ext uri="{FF2B5EF4-FFF2-40B4-BE49-F238E27FC236}">
                <a16:creationId xmlns:a16="http://schemas.microsoft.com/office/drawing/2014/main" id="{9B5B0244-2740-EFAE-D951-B9B8E170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241E3BD0-DF2A-1443-ADF3-10C51469B28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029407-BED9-5E47-7C48-1E201C9877AC}"/>
              </a:ext>
            </a:extLst>
          </p:cNvPr>
          <p:cNvSpPr txBox="1">
            <a:spLocks noChangeArrowheads="1"/>
          </p:cNvSpPr>
          <p:nvPr/>
        </p:nvSpPr>
        <p:spPr bwMode="auto">
          <a:xfrm rot="20939841">
            <a:off x="7702385" y="400050"/>
            <a:ext cx="4124325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rgbClr val="C292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quality with respect to God’s relationship to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>
            <a:extLst>
              <a:ext uri="{FF2B5EF4-FFF2-40B4-BE49-F238E27FC236}">
                <a16:creationId xmlns:a16="http://schemas.microsoft.com/office/drawing/2014/main" id="{105A69B7-5F4C-1F08-ECC4-6B5F97CB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Just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BF74-9F50-6423-201F-9CB2A8B7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Far be it from You to do such a thing as this, to slay the righteous with the wicked, so that the righteous should be as the wicked; far be it from You! Shall not the </a:t>
            </a:r>
            <a:r>
              <a:rPr lang="en-US" altLang="en-US" dirty="0">
                <a:solidFill>
                  <a:srgbClr val="C29201"/>
                </a:solidFill>
              </a:rPr>
              <a:t>Judge of all the earth</a:t>
            </a:r>
            <a:r>
              <a:rPr lang="en-US" altLang="en-US" dirty="0"/>
              <a:t> do right?  (Gen 18:25)</a:t>
            </a:r>
          </a:p>
          <a:p>
            <a:r>
              <a:rPr lang="en-US" altLang="en-US" dirty="0"/>
              <a:t>But in accordance with your hardness and your impenitent heart you are treasuring up for yourself wrath in the day of wrath and revelation of the </a:t>
            </a:r>
            <a:r>
              <a:rPr lang="en-US" altLang="en-US" dirty="0">
                <a:solidFill>
                  <a:srgbClr val="C29201"/>
                </a:solidFill>
              </a:rPr>
              <a:t>righteous judgment of God, 6 who “will render to each one according to his deeds</a:t>
            </a:r>
            <a:r>
              <a:rPr lang="en-US" altLang="en-US" dirty="0"/>
              <a:t>”  (Rom 2:5-6)</a:t>
            </a:r>
          </a:p>
        </p:txBody>
      </p:sp>
      <p:sp>
        <p:nvSpPr>
          <p:cNvPr id="118788" name="Slide Number Placeholder 3">
            <a:extLst>
              <a:ext uri="{FF2B5EF4-FFF2-40B4-BE49-F238E27FC236}">
                <a16:creationId xmlns:a16="http://schemas.microsoft.com/office/drawing/2014/main" id="{C18D3E4C-DCC0-A6EF-4982-07ED4E5B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77CB79E1-6705-1842-ABD7-C6FD314F5683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>
            <a:extLst>
              <a:ext uri="{FF2B5EF4-FFF2-40B4-BE49-F238E27FC236}">
                <a16:creationId xmlns:a16="http://schemas.microsoft.com/office/drawing/2014/main" id="{FD6B6E89-165A-AA35-9557-336B6A3EF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80245-D8DA-498C-C7EA-6295FA35C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But when the </a:t>
            </a:r>
            <a:r>
              <a:rPr lang="en-US" altLang="en-US" dirty="0">
                <a:solidFill>
                  <a:srgbClr val="C29201"/>
                </a:solidFill>
              </a:rPr>
              <a:t>kindness and the love of God </a:t>
            </a:r>
            <a:r>
              <a:rPr lang="en-US" altLang="en-US" dirty="0"/>
              <a:t>our Savior toward man </a:t>
            </a:r>
            <a:r>
              <a:rPr lang="en-US" altLang="en-US" dirty="0">
                <a:solidFill>
                  <a:srgbClr val="C29201"/>
                </a:solidFill>
              </a:rPr>
              <a:t>appeared</a:t>
            </a:r>
            <a:r>
              <a:rPr lang="en-US" altLang="en-US" dirty="0"/>
              <a:t>… (Titus 3:4)</a:t>
            </a:r>
          </a:p>
          <a:p>
            <a:r>
              <a:rPr lang="en-US" altLang="en-US" dirty="0"/>
              <a:t>…Do you despise the </a:t>
            </a:r>
            <a:r>
              <a:rPr lang="en-US" altLang="en-US" dirty="0">
                <a:solidFill>
                  <a:srgbClr val="C29201"/>
                </a:solidFill>
              </a:rPr>
              <a:t>riches of His goodness</a:t>
            </a:r>
            <a:r>
              <a:rPr lang="en-US" altLang="en-US" dirty="0"/>
              <a:t>, forbearance, and longsuffering, not knowing that the </a:t>
            </a:r>
            <a:r>
              <a:rPr lang="en-US" altLang="en-US" dirty="0">
                <a:solidFill>
                  <a:srgbClr val="C29201"/>
                </a:solidFill>
              </a:rPr>
              <a:t>goodness of God </a:t>
            </a:r>
            <a:r>
              <a:rPr lang="en-US" altLang="en-US" dirty="0"/>
              <a:t>leads you to repentance?  (Rom 2:4)</a:t>
            </a:r>
          </a:p>
          <a:p>
            <a:r>
              <a:rPr lang="en-US" altLang="en-US" dirty="0"/>
              <a:t>He who did not spare His own Son, but delivered Him up for us all, how shall He not with Him also </a:t>
            </a:r>
            <a:r>
              <a:rPr lang="en-US" altLang="en-US" dirty="0">
                <a:solidFill>
                  <a:srgbClr val="C29201"/>
                </a:solidFill>
              </a:rPr>
              <a:t>freely give us all things</a:t>
            </a:r>
            <a:r>
              <a:rPr lang="en-US" altLang="en-US" dirty="0"/>
              <a:t>? </a:t>
            </a:r>
            <a:br>
              <a:rPr lang="en-US" altLang="en-US" dirty="0"/>
            </a:br>
            <a:r>
              <a:rPr lang="en-US" altLang="en-US" dirty="0"/>
              <a:t>(Rom 8:32)</a:t>
            </a:r>
          </a:p>
        </p:txBody>
      </p:sp>
      <p:sp>
        <p:nvSpPr>
          <p:cNvPr id="116740" name="Slide Number Placeholder 3">
            <a:extLst>
              <a:ext uri="{FF2B5EF4-FFF2-40B4-BE49-F238E27FC236}">
                <a16:creationId xmlns:a16="http://schemas.microsoft.com/office/drawing/2014/main" id="{BF62E672-B649-5D61-48A4-CF24FE06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0A933640-F93D-924D-8EF9-20190D85CF68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>
            <a:extLst>
              <a:ext uri="{FF2B5EF4-FFF2-40B4-BE49-F238E27FC236}">
                <a16:creationId xmlns:a16="http://schemas.microsoft.com/office/drawing/2014/main" id="{0DECA6B0-CAB8-90E8-0F06-A4164C51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Triune (Three Persons in God)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F6C7-4093-BDC8-E7B2-AB15F2A3E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John 1:1 In the beginning was the Word, and the Word </a:t>
            </a:r>
            <a:r>
              <a:rPr lang="en-US" dirty="0">
                <a:solidFill>
                  <a:srgbClr val="00B050"/>
                </a:solidFill>
              </a:rPr>
              <a:t>was with </a:t>
            </a:r>
            <a:r>
              <a:rPr lang="en-US" dirty="0"/>
              <a:t>God, and the Word </a:t>
            </a:r>
            <a:r>
              <a:rPr lang="en-US" dirty="0">
                <a:solidFill>
                  <a:srgbClr val="FF0000"/>
                </a:solidFill>
              </a:rPr>
              <a:t>was</a:t>
            </a:r>
            <a:r>
              <a:rPr lang="en-US" dirty="0"/>
              <a:t> God.</a:t>
            </a:r>
          </a:p>
          <a:p>
            <a:r>
              <a:rPr lang="en-US" dirty="0"/>
              <a:t>“that they all may be one, </a:t>
            </a:r>
            <a:r>
              <a:rPr lang="en-US" dirty="0">
                <a:solidFill>
                  <a:srgbClr val="C29201"/>
                </a:solidFill>
              </a:rPr>
              <a:t>as You, Father, are in Me, and I in You</a:t>
            </a:r>
            <a:r>
              <a:rPr lang="en-US" dirty="0"/>
              <a:t>; that they also may be one in Us, that the world may believe that You sent Me. And the glory which You gave Me I have given them, </a:t>
            </a:r>
            <a:r>
              <a:rPr lang="en-US" dirty="0">
                <a:solidFill>
                  <a:srgbClr val="C29201"/>
                </a:solidFill>
              </a:rPr>
              <a:t>that they may be one just as We are one</a:t>
            </a:r>
            <a:r>
              <a:rPr lang="en-US" dirty="0"/>
              <a:t>:” (John 17:21-22)</a:t>
            </a:r>
          </a:p>
          <a:p>
            <a:r>
              <a:rPr lang="en-US" dirty="0"/>
              <a:t>When </a:t>
            </a:r>
            <a:r>
              <a:rPr lang="en-US" dirty="0">
                <a:solidFill>
                  <a:srgbClr val="00B050"/>
                </a:solidFill>
              </a:rPr>
              <a:t>He</a:t>
            </a:r>
            <a:r>
              <a:rPr lang="en-US" dirty="0"/>
              <a:t> had been baptized, </a:t>
            </a:r>
            <a:r>
              <a:rPr lang="en-US" dirty="0">
                <a:solidFill>
                  <a:srgbClr val="00B050"/>
                </a:solidFill>
              </a:rPr>
              <a:t>Jesus</a:t>
            </a:r>
            <a:r>
              <a:rPr lang="en-US" dirty="0"/>
              <a:t> came up immediately from the water; and behold, the heavens were opened to </a:t>
            </a:r>
            <a:r>
              <a:rPr lang="en-US" dirty="0">
                <a:solidFill>
                  <a:srgbClr val="00B050"/>
                </a:solidFill>
              </a:rPr>
              <a:t>Him</a:t>
            </a:r>
            <a:r>
              <a:rPr lang="en-US" dirty="0"/>
              <a:t>, and </a:t>
            </a:r>
            <a:r>
              <a:rPr lang="en-US" dirty="0">
                <a:solidFill>
                  <a:srgbClr val="00B050"/>
                </a:solidFill>
              </a:rPr>
              <a:t>He</a:t>
            </a:r>
            <a:r>
              <a:rPr lang="en-US" dirty="0"/>
              <a:t> saw the </a:t>
            </a:r>
            <a:r>
              <a:rPr lang="en-US" dirty="0">
                <a:solidFill>
                  <a:srgbClr val="C29201"/>
                </a:solidFill>
              </a:rPr>
              <a:t>Spirit</a:t>
            </a:r>
            <a:r>
              <a:rPr lang="en-US" dirty="0"/>
              <a:t> of God </a:t>
            </a:r>
            <a:r>
              <a:rPr lang="en-US" dirty="0">
                <a:solidFill>
                  <a:srgbClr val="C29201"/>
                </a:solidFill>
              </a:rPr>
              <a:t>descending like a dove </a:t>
            </a:r>
            <a:r>
              <a:rPr lang="en-US" dirty="0"/>
              <a:t>and alighting upon </a:t>
            </a:r>
            <a:r>
              <a:rPr lang="en-US" dirty="0">
                <a:solidFill>
                  <a:srgbClr val="00B050"/>
                </a:solidFill>
              </a:rPr>
              <a:t>Him</a:t>
            </a:r>
            <a:r>
              <a:rPr lang="en-US" dirty="0"/>
              <a:t>. 17 And suddenly a </a:t>
            </a:r>
            <a:r>
              <a:rPr lang="en-US" dirty="0">
                <a:solidFill>
                  <a:srgbClr val="FF0000"/>
                </a:solidFill>
              </a:rPr>
              <a:t>voice</a:t>
            </a:r>
            <a:r>
              <a:rPr lang="en-US" dirty="0"/>
              <a:t> came from heaven, saying, “This is </a:t>
            </a:r>
            <a:r>
              <a:rPr lang="en-US" dirty="0">
                <a:solidFill>
                  <a:srgbClr val="FF0000"/>
                </a:solidFill>
              </a:rPr>
              <a:t>My</a:t>
            </a:r>
            <a:r>
              <a:rPr lang="en-US" dirty="0"/>
              <a:t> beloved </a:t>
            </a:r>
            <a:r>
              <a:rPr lang="en-US" dirty="0">
                <a:solidFill>
                  <a:srgbClr val="00B050"/>
                </a:solidFill>
              </a:rPr>
              <a:t>Son</a:t>
            </a:r>
            <a:r>
              <a:rPr lang="en-US" dirty="0"/>
              <a:t>, in whom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 am well pleased.”  (Matt 3:16-17)</a:t>
            </a:r>
          </a:p>
          <a:p>
            <a:r>
              <a:rPr lang="en-US" dirty="0"/>
              <a:t>But the </a:t>
            </a:r>
            <a:r>
              <a:rPr lang="en-US" dirty="0">
                <a:solidFill>
                  <a:srgbClr val="C29201"/>
                </a:solidFill>
              </a:rPr>
              <a:t>Helper</a:t>
            </a:r>
            <a:r>
              <a:rPr lang="en-US" dirty="0"/>
              <a:t>, </a:t>
            </a:r>
            <a:r>
              <a:rPr lang="en-US" dirty="0">
                <a:solidFill>
                  <a:srgbClr val="C29201"/>
                </a:solidFill>
              </a:rPr>
              <a:t>the Holy Spirit</a:t>
            </a:r>
            <a:r>
              <a:rPr lang="en-US" dirty="0"/>
              <a:t>, whom the </a:t>
            </a:r>
            <a:r>
              <a:rPr lang="en-US" dirty="0">
                <a:solidFill>
                  <a:srgbClr val="FF0000"/>
                </a:solidFill>
              </a:rPr>
              <a:t>Father</a:t>
            </a:r>
            <a:r>
              <a:rPr lang="en-US" dirty="0"/>
              <a:t> will send in </a:t>
            </a:r>
            <a:r>
              <a:rPr lang="en-US" dirty="0">
                <a:solidFill>
                  <a:srgbClr val="00B050"/>
                </a:solidFill>
              </a:rPr>
              <a:t>My</a:t>
            </a:r>
            <a:r>
              <a:rPr lang="en-US" dirty="0"/>
              <a:t> name, </a:t>
            </a:r>
            <a:r>
              <a:rPr lang="en-US" dirty="0">
                <a:solidFill>
                  <a:srgbClr val="C29201"/>
                </a:solidFill>
              </a:rPr>
              <a:t>He</a:t>
            </a:r>
            <a:r>
              <a:rPr lang="en-US" dirty="0"/>
              <a:t> will teach you all things, and bring to your remembrance all things that</a:t>
            </a:r>
            <a:r>
              <a:rPr lang="en-US" dirty="0">
                <a:solidFill>
                  <a:srgbClr val="00B050"/>
                </a:solidFill>
              </a:rPr>
              <a:t> I </a:t>
            </a:r>
            <a:r>
              <a:rPr lang="en-US" dirty="0"/>
              <a:t>said to you. </a:t>
            </a:r>
            <a:br>
              <a:rPr lang="en-US" dirty="0"/>
            </a:br>
            <a:r>
              <a:rPr lang="en-US" dirty="0"/>
              <a:t>(John 14:26).</a:t>
            </a:r>
          </a:p>
          <a:p>
            <a:r>
              <a:rPr lang="en-US" dirty="0"/>
              <a:t>“But God has revealed them to us through His Spirit. For the </a:t>
            </a:r>
            <a:r>
              <a:rPr lang="en-US" dirty="0">
                <a:solidFill>
                  <a:srgbClr val="C29201"/>
                </a:solidFill>
              </a:rPr>
              <a:t>Spirit searches</a:t>
            </a:r>
            <a:r>
              <a:rPr lang="en-US" dirty="0"/>
              <a:t> all things, yes, </a:t>
            </a:r>
            <a:r>
              <a:rPr lang="en-US" dirty="0">
                <a:solidFill>
                  <a:srgbClr val="C29201"/>
                </a:solidFill>
              </a:rPr>
              <a:t>the deep things of God</a:t>
            </a:r>
            <a:r>
              <a:rPr lang="en-US" dirty="0"/>
              <a:t>. For what man knows the things of a man except the spirit of the man which is in him? Even so no one knows the things of God except the Spirit of God.” (1 Corinthians 2:10-11)</a:t>
            </a:r>
          </a:p>
        </p:txBody>
      </p:sp>
      <p:sp>
        <p:nvSpPr>
          <p:cNvPr id="121860" name="Slide Number Placeholder 3">
            <a:extLst>
              <a:ext uri="{FF2B5EF4-FFF2-40B4-BE49-F238E27FC236}">
                <a16:creationId xmlns:a16="http://schemas.microsoft.com/office/drawing/2014/main" id="{4DBD048B-D970-5BDC-BB43-20ECDBF1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har char="•"/>
              <a:defRPr sz="3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har char="–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Char char="•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ts val="600"/>
              </a:spcBef>
              <a:buChar char="–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fld id="{001119BA-0BB6-9D44-97F8-F29182080D1C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9BDC9C-5A30-9AF6-6E2E-6CAF3B6D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r>
              <a:rPr lang="en-US" dirty="0"/>
              <a:t>Attributes of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C13B5D-DC98-0822-28EC-80627A51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1664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Supreme</a:t>
            </a:r>
          </a:p>
          <a:p>
            <a:r>
              <a:rPr lang="en-US" dirty="0"/>
              <a:t>Alive, and Self-Existent</a:t>
            </a:r>
          </a:p>
          <a:p>
            <a:r>
              <a:rPr lang="en-US" dirty="0"/>
              <a:t>Eternal </a:t>
            </a:r>
          </a:p>
          <a:p>
            <a:r>
              <a:rPr lang="en-US" dirty="0"/>
              <a:t>Unchanging</a:t>
            </a:r>
          </a:p>
          <a:p>
            <a:r>
              <a:rPr lang="en-US" dirty="0"/>
              <a:t>Not Physical (Spirit)</a:t>
            </a:r>
          </a:p>
          <a:p>
            <a:r>
              <a:rPr lang="en-US" dirty="0"/>
              <a:t>Omnipresent (All Present)</a:t>
            </a:r>
          </a:p>
          <a:p>
            <a:r>
              <a:rPr lang="en-US" dirty="0"/>
              <a:t>Omniscient (All Knowing)</a:t>
            </a:r>
          </a:p>
          <a:p>
            <a:r>
              <a:rPr lang="en-US" dirty="0"/>
              <a:t>Supernatural (Miracles, Prophecies)</a:t>
            </a:r>
          </a:p>
          <a:p>
            <a:r>
              <a:rPr lang="en-US" dirty="0"/>
              <a:t>Omnipotent</a:t>
            </a:r>
          </a:p>
          <a:p>
            <a:r>
              <a:rPr lang="en-US" dirty="0"/>
              <a:t>Holy (Righteous)</a:t>
            </a:r>
          </a:p>
          <a:p>
            <a:r>
              <a:rPr lang="en-US" dirty="0"/>
              <a:t>Just</a:t>
            </a:r>
          </a:p>
          <a:p>
            <a:r>
              <a:rPr lang="en-US" dirty="0"/>
              <a:t>Good</a:t>
            </a:r>
          </a:p>
          <a:p>
            <a:r>
              <a:rPr lang="en-US" dirty="0"/>
              <a:t>Triune (Three persons in One Godhead)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5D63D5-5431-C3DC-8B8B-2821D4E0B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0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CC1B9D8A-6C67-AC42-A894-49DB8A0AD1EA}" vid="{FB064CF4-C17E-8D48-8270-AE41870E09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4977</TotalTime>
  <Words>2383</Words>
  <Application>Microsoft Macintosh PowerPoint</Application>
  <PresentationFormat>Widescreen</PresentationFormat>
  <Paragraphs>244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Arial</vt:lpstr>
      <vt:lpstr>Times New Roman</vt:lpstr>
      <vt:lpstr>Office Theme</vt:lpstr>
      <vt:lpstr>Our Common Faith</vt:lpstr>
      <vt:lpstr>Class Lesson Schedule</vt:lpstr>
      <vt:lpstr>The Nature of God</vt:lpstr>
      <vt:lpstr>Attributes of God</vt:lpstr>
      <vt:lpstr>Holy</vt:lpstr>
      <vt:lpstr>Just</vt:lpstr>
      <vt:lpstr>Good</vt:lpstr>
      <vt:lpstr>Triune (Three Persons in God)</vt:lpstr>
      <vt:lpstr>Attributes of God</vt:lpstr>
      <vt:lpstr>The Nature of Man</vt:lpstr>
      <vt:lpstr>Created in God’s Image</vt:lpstr>
      <vt:lpstr>Made In The Image of God?</vt:lpstr>
      <vt:lpstr>With a Soul, not just a Body</vt:lpstr>
      <vt:lpstr>All Men of One Blood</vt:lpstr>
      <vt:lpstr>Innate Sense of Right &amp; Wrong</vt:lpstr>
      <vt:lpstr>Ability to Make Moral Choices</vt:lpstr>
      <vt:lpstr>All Sinful</vt:lpstr>
      <vt:lpstr>All Will Die &amp; Be Judged</vt:lpstr>
      <vt:lpstr>False Doctrines Influence Behavior</vt:lpstr>
      <vt:lpstr>C. False Doctrines About Man</vt:lpstr>
      <vt:lpstr>Foundational Beliefs</vt:lpstr>
      <vt:lpstr>Assumptions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Common Faith</dc:title>
  <dc:creator>Sam Freesmeyer</dc:creator>
  <cp:lastModifiedBy>Sam Freesmeyer</cp:lastModifiedBy>
  <cp:revision>27</cp:revision>
  <cp:lastPrinted>2024-04-19T18:31:30Z</cp:lastPrinted>
  <dcterms:created xsi:type="dcterms:W3CDTF">2024-04-09T17:36:48Z</dcterms:created>
  <dcterms:modified xsi:type="dcterms:W3CDTF">2024-04-19T18:32:20Z</dcterms:modified>
</cp:coreProperties>
</file>