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6667"/>
  </p:normalViewPr>
  <p:slideViewPr>
    <p:cSldViewPr snapToGrid="0">
      <p:cViewPr>
        <p:scale>
          <a:sx n="90" d="100"/>
          <a:sy n="90" d="100"/>
        </p:scale>
        <p:origin x="16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C5BC-531B-CD45-A2B7-AC8FFD10AB0D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0AE6-59BA-9F45-B1CE-943AB6E7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first book of the Bible, Genesis 49:9 describes JUDAH as a LION… and then the very last book of the Bible call out JESUS – a descendant of Judah as THE LION.</a:t>
            </a:r>
          </a:p>
          <a:p>
            <a:endParaRPr lang="en-US" dirty="0"/>
          </a:p>
          <a:p>
            <a:r>
              <a:rPr lang="en-US" dirty="0"/>
              <a:t>This Biblical image celebrates JESUS as triumphant and Worthy.  This tribe that produced kings like, DAVID, shows us the KING of KINGS in JESUS CHRIST.</a:t>
            </a:r>
          </a:p>
          <a:p>
            <a:endParaRPr lang="en-US" dirty="0"/>
          </a:p>
          <a:p>
            <a:r>
              <a:rPr lang="en-US" dirty="0"/>
              <a:t>** But His greatness is not an act of His FORCE, but of His LOVE.  HE LOVES us so much that the Lion – Gave up His Life, Like a Lamb.  Jesus is the Lion who surprises us and who exceeds our expectations.</a:t>
            </a:r>
          </a:p>
          <a:p>
            <a:r>
              <a:rPr lang="en-US" dirty="0"/>
              <a:t>** He is the leader who Loves more deeply and more sacrificially than we deserve – but He pours out grace upon grace because it’s what we need.</a:t>
            </a:r>
          </a:p>
          <a:p>
            <a:r>
              <a:rPr lang="en-US" dirty="0"/>
              <a:t>** He is unrivaled. No other King.  No other Leader can match JESUS.</a:t>
            </a:r>
          </a:p>
          <a:p>
            <a:endParaRPr lang="en-US" dirty="0"/>
          </a:p>
          <a:p>
            <a:r>
              <a:rPr lang="en-US" dirty="0"/>
              <a:t>And this is the story of the Bible – literally from cover to cover – beginning to end.</a:t>
            </a:r>
          </a:p>
          <a:p>
            <a:endParaRPr lang="en-US" dirty="0"/>
          </a:p>
          <a:p>
            <a:r>
              <a:rPr lang="en-US" dirty="0"/>
              <a:t>So today, I want to take you into John 7 this morning.  Because like a Lion who becomes a Lamb -  this chapter shows us some surprising ways that Jesus was set apart from everyone else around Him.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system-ui"/>
              </a:rPr>
              <a:t>It’s not a chapter of JESUS in battle or dominating others. It’s a chapter of Him making choices that are more HUMBLE, more HEAVENLY, and HONORABLE than anyone expected.</a:t>
            </a:r>
          </a:p>
          <a:p>
            <a:endParaRPr lang="en-US" b="0" i="0" dirty="0">
              <a:solidFill>
                <a:srgbClr val="081C2A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r>
              <a:rPr lang="en-US" b="0" i="0" dirty="0">
                <a:solidFill>
                  <a:srgbClr val="081C2A"/>
                </a:solidFill>
                <a:effectLst/>
                <a:highlight>
                  <a:srgbClr val="FFFFFF"/>
                </a:highlight>
                <a:latin typeface="system-ui"/>
              </a:rPr>
              <a:t>WE are reminded that it is not His fierceness or the force of His power that makes Him worthy.  It is his sacrificial love, and his genuine holiness.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chapter shows us Jesus just being impressive moment after moment, event after event.  </a:t>
            </a:r>
          </a:p>
          <a:p>
            <a:r>
              <a:rPr lang="en-US" dirty="0"/>
              <a:t>And my goal is that as we study the chapter today we all just see how unique and superior Jesus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0AE6-59BA-9F45-B1CE-943AB6E7A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Unrivaled Among His Family….</a:t>
            </a:r>
          </a:p>
          <a:p>
            <a:endParaRPr lang="en-US" dirty="0"/>
          </a:p>
          <a:p>
            <a:r>
              <a:rPr lang="en-US" dirty="0"/>
              <a:t>John 7:1-10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0AE6-59BA-9F45-B1CE-943AB6E7A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Unrivaled Among The Crowd…</a:t>
            </a:r>
          </a:p>
          <a:p>
            <a:endParaRPr lang="en-US" dirty="0"/>
          </a:p>
          <a:p>
            <a:r>
              <a:rPr lang="en-US" dirty="0"/>
              <a:t>John 7:10-24</a:t>
            </a:r>
          </a:p>
          <a:p>
            <a:endParaRPr lang="en-US" dirty="0"/>
          </a:p>
          <a:p>
            <a:r>
              <a:rPr lang="en-US" dirty="0"/>
              <a:t>I’m not just impressed with His timing – I’m impressed with His teaching…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0AE6-59BA-9F45-B1CE-943AB6E7A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Unrivaled Among The Rulers &amp; Pharisees…</a:t>
            </a:r>
          </a:p>
          <a:p>
            <a:endParaRPr lang="en-US" dirty="0"/>
          </a:p>
          <a:p>
            <a:r>
              <a:rPr lang="en-US" dirty="0"/>
              <a:t>John 7:25-39</a:t>
            </a:r>
          </a:p>
          <a:p>
            <a:endParaRPr lang="en-US" dirty="0"/>
          </a:p>
          <a:p>
            <a:r>
              <a:rPr lang="en-US" dirty="0"/>
              <a:t>I’m not just impressed with His timing – I’m impressed with His teaching…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0AE6-59BA-9F45-B1CE-943AB6E7A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Unrivaled Among Any Group…</a:t>
            </a:r>
          </a:p>
          <a:p>
            <a:endParaRPr lang="en-US" dirty="0"/>
          </a:p>
          <a:p>
            <a:r>
              <a:rPr lang="en-US" dirty="0"/>
              <a:t>John 7:40-52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0AE6-59BA-9F45-B1CE-943AB6E7A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stands far above all others in Ch. 7.</a:t>
            </a:r>
          </a:p>
          <a:p>
            <a:endParaRPr lang="en-US" dirty="0"/>
          </a:p>
          <a:p>
            <a:r>
              <a:rPr lang="en-US" dirty="0"/>
              <a:t>His Timing, His Teaching, His Invitation, and His Love – are all higher and greater than the traditions and egos that limit all of 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 JOY to Have a Savior Like this!</a:t>
            </a:r>
          </a:p>
          <a:p>
            <a:endParaRPr lang="en-US" dirty="0"/>
          </a:p>
          <a:p>
            <a:r>
              <a:rPr lang="en-US" dirty="0"/>
              <a:t>** There is no one greater than JESUS.</a:t>
            </a:r>
          </a:p>
          <a:p>
            <a:endParaRPr lang="en-US" dirty="0"/>
          </a:p>
          <a:p>
            <a:r>
              <a:rPr lang="en-US" dirty="0"/>
              <a:t>He is the ultimate example, the ultimate the teacher, the </a:t>
            </a:r>
            <a:r>
              <a:rPr lang="en-US" dirty="0" err="1"/>
              <a:t>ultiamte</a:t>
            </a:r>
            <a:r>
              <a:rPr lang="en-US" dirty="0"/>
              <a:t> Savior – for every one of us – young or old, man or woman, rich or poor.  HE is inviting all of us to come to Him for the LIVING WATERS of ETERNAL LIFE.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0AE6-59BA-9F45-B1CE-943AB6E7A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2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23672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51808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2834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7236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81000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442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3320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36971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19099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3885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4360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F102-825F-DBB6-F96C-D46D7EF4F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Unrivaled, John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5B327-6248-8A75-FA58-6C35D9512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lion&#10;&#10;Description automatically generated">
            <a:extLst>
              <a:ext uri="{FF2B5EF4-FFF2-40B4-BE49-F238E27FC236}">
                <a16:creationId xmlns:a16="http://schemas.microsoft.com/office/drawing/2014/main" id="{01E4DE5F-A068-013C-6626-28E82566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3037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Does The Right Thing </a:t>
            </a:r>
            <a:b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Right Time, Every Time.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414767" y="2819208"/>
            <a:ext cx="8314465" cy="769441"/>
            <a:chOff x="-346762" y="1904549"/>
            <a:chExt cx="8314465" cy="769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Reasonable Advice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“Leave here…show yourself to the world” (7:3-4)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BROTHERS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pic>
        <p:nvPicPr>
          <p:cNvPr id="17" name="Graphic 16" descr="Clock with solid fill">
            <a:extLst>
              <a:ext uri="{FF2B5EF4-FFF2-40B4-BE49-F238E27FC236}">
                <a16:creationId xmlns:a16="http://schemas.microsoft.com/office/drawing/2014/main" id="{975B02AD-E227-7692-F1CA-3015EA0DB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80" y="437912"/>
            <a:ext cx="548640" cy="5486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410090" y="3736195"/>
            <a:ext cx="8314465" cy="769441"/>
            <a:chOff x="-346762" y="1904549"/>
            <a:chExt cx="8314465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Clear Response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“My time is not yet here…” (7:6)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JESUS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413846" y="4636602"/>
            <a:ext cx="8314465" cy="769441"/>
            <a:chOff x="-346762" y="1904549"/>
            <a:chExt cx="8314465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Immediate Call To Action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“…your time is always opportune.” (7:6)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ATTENTION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606723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Teaches With Perfect</a:t>
            </a:r>
            <a:b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Insight, Motivation, &amp; Judgment.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271887" y="2819208"/>
            <a:ext cx="8314465" cy="769441"/>
            <a:chOff x="-346762" y="1904549"/>
            <a:chExt cx="8314465" cy="769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 More Than A “Good Man”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“How has this man become learned…” (7:15)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ASTONISHED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267210" y="3736195"/>
            <a:ext cx="8314465" cy="769441"/>
            <a:chOff x="-346762" y="1904549"/>
            <a:chExt cx="8314465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Sent By The Father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“…the glory of the One who sent Him…” (7:18)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“HIS WILL”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270966" y="4636602"/>
            <a:ext cx="8730153" cy="769441"/>
            <a:chOff x="-346762" y="1904549"/>
            <a:chExt cx="8730153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4" y="1904549"/>
              <a:ext cx="62031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Merits of the Action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“…appearance, but judge with righteous judgment.” (7:24)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HEALING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phic 2" descr="Scales of justice with solid fill">
            <a:extLst>
              <a:ext uri="{FF2B5EF4-FFF2-40B4-BE49-F238E27FC236}">
                <a16:creationId xmlns:a16="http://schemas.microsoft.com/office/drawing/2014/main" id="{A6FE9520-EF48-F8CE-37C1-450787022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80" y="466828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10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Addresses Bias &amp; Criticism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Getting Distracted.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985847" y="2819208"/>
            <a:ext cx="7202831" cy="769441"/>
            <a:chOff x="-518634" y="1904549"/>
            <a:chExt cx="7202831" cy="769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5" y="1904549"/>
              <a:ext cx="45040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Questions About His Background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“He sent Me…” (7:29)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518634" y="1973956"/>
              <a:ext cx="2671397" cy="640080"/>
              <a:chOff x="-683226" y="2084598"/>
              <a:chExt cx="2671397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683226" y="2138392"/>
                <a:ext cx="2566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HIS AUTHORITY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1153042" y="3736195"/>
            <a:ext cx="6219315" cy="769441"/>
            <a:chOff x="-346762" y="1904549"/>
            <a:chExt cx="6219315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5" y="1904549"/>
              <a:ext cx="36923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Evaluation of His Miracles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“…more signs…will He?” (7:31)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HIS SIGNS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984926" y="4636602"/>
            <a:ext cx="6501731" cy="769441"/>
            <a:chOff x="-518634" y="1904549"/>
            <a:chExt cx="6501731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5" y="1904549"/>
              <a:ext cx="38029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Come To Me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“…rivers of living water.” (7:38)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518634" y="1973956"/>
              <a:ext cx="2671397" cy="640080"/>
              <a:chOff x="-683226" y="2084598"/>
              <a:chExt cx="2671397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683226" y="2138392"/>
                <a:ext cx="2566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HIS INVITATION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Graphic 10" descr="Fire with solid fill">
            <a:extLst>
              <a:ext uri="{FF2B5EF4-FFF2-40B4-BE49-F238E27FC236}">
                <a16:creationId xmlns:a16="http://schemas.microsoft.com/office/drawing/2014/main" id="{90BDA6B8-12B6-3351-9F00-93FFB4B8D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680" y="412115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50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130F9-CA5D-D8A7-DC9A-DA4558EB427B}"/>
              </a:ext>
            </a:extLst>
          </p:cNvPr>
          <p:cNvSpPr txBox="1"/>
          <p:nvPr/>
        </p:nvSpPr>
        <p:spPr>
          <a:xfrm>
            <a:off x="206477" y="1131607"/>
            <a:ext cx="878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Overcomes Every Cultural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Barrier To Change People’s Lives.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7AED99-81E3-4732-7655-F2217BD79268}"/>
              </a:ext>
            </a:extLst>
          </p:cNvPr>
          <p:cNvGrpSpPr/>
          <p:nvPr/>
        </p:nvGrpSpPr>
        <p:grpSpPr>
          <a:xfrm>
            <a:off x="414767" y="2819208"/>
            <a:ext cx="8314465" cy="769441"/>
            <a:chOff x="-346762" y="1904549"/>
            <a:chExt cx="8314465" cy="769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AF038D-2C1C-36AC-4ECE-125DADAA3DC9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Shocking Decision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“Why did you not bring Him?” (7:45)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6EBB28-7320-EDC5-A597-F58F16AFF301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9EE1B8-BDB1-FEE8-E097-58EA06294ED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SOLDIERS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0ECDABD-63A4-6D0A-966E-BF56BBBD6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2D5033-8E69-B40C-812D-37B8D19E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54" y="2387472"/>
            <a:ext cx="5461692" cy="3488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A166D-FE41-49FD-889D-CA592F2884A7}"/>
              </a:ext>
            </a:extLst>
          </p:cNvPr>
          <p:cNvGrpSpPr/>
          <p:nvPr/>
        </p:nvGrpSpPr>
        <p:grpSpPr>
          <a:xfrm>
            <a:off x="410090" y="3736195"/>
            <a:ext cx="8314465" cy="769441"/>
            <a:chOff x="-346762" y="1904549"/>
            <a:chExt cx="8314465" cy="7694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8DCD10-2A34-C10F-0012-17116588C7FD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Pharisees’ Arrogance &amp; Disrespect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“This crowd which does not know…is accursed” (7:49)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5C8C9CD-8B8E-338F-AFCB-8BB32AEB1AB1}"/>
                </a:ext>
              </a:extLst>
            </p:cNvPr>
            <p:cNvGrpSpPr/>
            <p:nvPr/>
          </p:nvGrpSpPr>
          <p:grpSpPr>
            <a:xfrm>
              <a:off x="-346762" y="1968380"/>
              <a:ext cx="2499525" cy="640080"/>
              <a:chOff x="-511354" y="2079022"/>
              <a:chExt cx="2499525" cy="6400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87BFF7-431A-AB3A-0559-13E8963BD70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CROWD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1AF596-8750-2E09-E834-55506399E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79022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E2263-EE26-EFED-3FAF-703A79E9DF97}"/>
              </a:ext>
            </a:extLst>
          </p:cNvPr>
          <p:cNvGrpSpPr/>
          <p:nvPr/>
        </p:nvGrpSpPr>
        <p:grpSpPr>
          <a:xfrm>
            <a:off x="413846" y="4636602"/>
            <a:ext cx="8314465" cy="769441"/>
            <a:chOff x="-346762" y="1904549"/>
            <a:chExt cx="8314465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EE8915-63EB-1906-97F3-1029B5A7FF24}"/>
                </a:ext>
              </a:extLst>
            </p:cNvPr>
            <p:cNvSpPr txBox="1"/>
            <p:nvPr/>
          </p:nvSpPr>
          <p:spPr>
            <a:xfrm>
              <a:off x="2180194" y="1904549"/>
              <a:ext cx="578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Growing Faith</a:t>
              </a:r>
              <a:br>
                <a:rPr lang="en-US" sz="2200" i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</a:br>
              <a:r>
                <a:rPr lang="en-US" sz="20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“…first hears from him...” (7:51, 19:39-40)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F8636BE-B7D4-8004-52EB-B4B786C3D7CF}"/>
                </a:ext>
              </a:extLst>
            </p:cNvPr>
            <p:cNvGrpSpPr/>
            <p:nvPr/>
          </p:nvGrpSpPr>
          <p:grpSpPr>
            <a:xfrm>
              <a:off x="-346762" y="1973956"/>
              <a:ext cx="2499525" cy="640080"/>
              <a:chOff x="-511354" y="2084598"/>
              <a:chExt cx="2499525" cy="64008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F63335-E5CB-4CCC-39A3-F2CB3E049464}"/>
                  </a:ext>
                </a:extLst>
              </p:cNvPr>
              <p:cNvSpPr txBox="1"/>
              <p:nvPr/>
            </p:nvSpPr>
            <p:spPr>
              <a:xfrm>
                <a:off x="-511354" y="2138392"/>
                <a:ext cx="2394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NICODEMUS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18A114-FABC-AE2E-CCAD-F03B15C93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171" y="2084598"/>
                <a:ext cx="0" cy="640080"/>
              </a:xfrm>
              <a:prstGeom prst="line">
                <a:avLst/>
              </a:prstGeom>
              <a:ln w="22225">
                <a:solidFill>
                  <a:srgbClr val="F4C7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Graphic 2" descr="Comment Heart with solid fill">
            <a:extLst>
              <a:ext uri="{FF2B5EF4-FFF2-40B4-BE49-F238E27FC236}">
                <a16:creationId xmlns:a16="http://schemas.microsoft.com/office/drawing/2014/main" id="{FD29610B-5FC0-5A4D-6607-EDBC08A5D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9104" y="389818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152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F102-825F-DBB6-F96C-D46D7EF4F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Unrivaled, John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5B327-6248-8A75-FA58-6C35D9512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lion&#10;&#10;Description automatically generated">
            <a:extLst>
              <a:ext uri="{FF2B5EF4-FFF2-40B4-BE49-F238E27FC236}">
                <a16:creationId xmlns:a16="http://schemas.microsoft.com/office/drawing/2014/main" id="{01E4DE5F-A068-013C-6626-28E82566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6978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758</Words>
  <Application>Microsoft Macintosh PowerPoint</Application>
  <PresentationFormat>On-screen Show (16:10)</PresentationFormat>
  <Paragraphs>82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system-ui</vt:lpstr>
      <vt:lpstr>Office Theme</vt:lpstr>
      <vt:lpstr>Unrivaled, John 7</vt:lpstr>
      <vt:lpstr>PowerPoint Presentation</vt:lpstr>
      <vt:lpstr>PowerPoint Presentation</vt:lpstr>
      <vt:lpstr>PowerPoint Presentation</vt:lpstr>
      <vt:lpstr>PowerPoint Presentation</vt:lpstr>
      <vt:lpstr>Unrivaled, John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Unrivaled, John 7</dc:title>
  <dc:creator>Phillip Shumake</dc:creator>
  <cp:lastModifiedBy>Phillip Shumake</cp:lastModifiedBy>
  <cp:revision>35</cp:revision>
  <dcterms:created xsi:type="dcterms:W3CDTF">2024-04-12T01:16:33Z</dcterms:created>
  <dcterms:modified xsi:type="dcterms:W3CDTF">2024-04-13T16:46:35Z</dcterms:modified>
</cp:coreProperties>
</file>