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64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6" r:id="rId13"/>
  </p:sldIdLst>
  <p:sldSz cx="9144000" cy="5715000" type="screen16x1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0"/>
    <a:srgbClr val="005D8F"/>
    <a:srgbClr val="075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/>
    <p:restoredTop sz="81905"/>
  </p:normalViewPr>
  <p:slideViewPr>
    <p:cSldViewPr snapToGrid="0">
      <p:cViewPr varScale="1">
        <p:scale>
          <a:sx n="115" d="100"/>
          <a:sy n="115" d="100"/>
        </p:scale>
        <p:origin x="14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E293-BCCA-43C4-8D7E-45A4F81B6AC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32E2D-46FE-43AF-A01C-0CC474E8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1E5-3E8E-0B41-B23C-89D9F3398F2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274C-82F6-EA4C-8647-A94253A5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Hoy tenemos una pregunta que tal vez no esté en tu mente… pero la forma en que la respondamos tiene un ENORME impacto en nuestro caminar con CRISTO.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conocemos personas que luchan con una TENSIÓN entre OBEDIENCIA y GRACIA.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nos encontramos con personas que quieren reinterpretar las enseñanzas de Jesús para permitir todo lo que sea popular – y que acusarán a cualquiera que no esté de acuerdo de ser “legalista”.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conocemos personas que tienen buen corazón – pero que no conocen la diferencia entre la Ley de Moisés – y la Ley de Cristo.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Nota rápida: Me estoy centrando en Jesús en este sermón. Hay más que podríamos decir sobre el Antiguo Testamento versus el Nuevo Testamento... esa es una discusión completamente separada.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Hoy tenemos una pregunta que tal vez no esté en tu mente… pero la forma en que la respondamos tiene un ENORME impacto en nuestro caminar con CRISTO.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conocemos personas que luchan con una TENSIÓN entre OBEDIENCIA y GRACIA.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nos encontramos con personas que quieren reinterpretar las enseñanzas de Jesús para permitir todo lo que sea popular – y que acusarán a cualquiera que no esté de acuerdo de ser “legalista”.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Todos los días conocemos personas que tienen buen corazón – pero que no conocen la diferencia entre la Ley de Moisés – y la Ley de Cristo.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Nota rápida: Me estoy centrando en Jesús en este sermón. Hay más que podríamos decir sobre el Antiguo Testamento versus el Nuevo Testamento... esa es una discusión completamente separada.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con Dios </a:t>
            </a:r>
            <a:r>
              <a:rPr lang="en-US" dirty="0" err="1" smtClean="0"/>
              <a:t>es</a:t>
            </a:r>
            <a:r>
              <a:rPr lang="en-US" dirty="0" smtClean="0"/>
              <a:t> mucho </a:t>
            </a:r>
            <a:r>
              <a:rPr lang="en-US" dirty="0" err="1" smtClean="0"/>
              <a:t>más</a:t>
            </a:r>
            <a:r>
              <a:rPr lang="en-US" dirty="0" smtClean="0"/>
              <a:t> que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verificación</a:t>
            </a:r>
            <a:r>
              <a:rPr lang="en-US" dirty="0" smtClean="0"/>
              <a:t>...</a:t>
            </a:r>
          </a:p>
          <a:p>
            <a:pPr algn="l" rtl="0"/>
            <a:endParaRPr lang="en-US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legalismo</a:t>
            </a:r>
            <a:r>
              <a:rPr lang="en-US" dirty="0" smtClean="0"/>
              <a:t> </a:t>
            </a:r>
            <a:r>
              <a:rPr lang="en-US" dirty="0" err="1" smtClean="0"/>
              <a:t>vacía</a:t>
            </a:r>
            <a:r>
              <a:rPr lang="en-US" dirty="0" smtClean="0"/>
              <a:t> las </a:t>
            </a:r>
            <a:r>
              <a:rPr lang="en-US" dirty="0" err="1" smtClean="0"/>
              <a:t>relaciones</a:t>
            </a:r>
            <a:r>
              <a:rPr lang="en-US" dirty="0" smtClean="0"/>
              <a:t>. El </a:t>
            </a:r>
            <a:r>
              <a:rPr lang="en-US" dirty="0" err="1" smtClean="0"/>
              <a:t>problema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que </a:t>
            </a:r>
            <a:r>
              <a:rPr lang="en-US" dirty="0" err="1" smtClean="0"/>
              <a:t>necesitemos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casillas</a:t>
            </a:r>
            <a:r>
              <a:rPr lang="en-US" dirty="0" smtClean="0"/>
              <a:t> para </a:t>
            </a:r>
            <a:r>
              <a:rPr lang="en-US" dirty="0" err="1" smtClean="0"/>
              <a:t>marcar</a:t>
            </a:r>
            <a:r>
              <a:rPr lang="en-US" dirty="0" smtClean="0"/>
              <a:t>...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solo </a:t>
            </a:r>
            <a:r>
              <a:rPr lang="en-US" dirty="0" err="1" smtClean="0"/>
              <a:t>obtuviéramos</a:t>
            </a:r>
            <a:r>
              <a:rPr lang="en-US" dirty="0" smtClean="0"/>
              <a:t> 100 </a:t>
            </a:r>
            <a:r>
              <a:rPr lang="en-US" dirty="0" err="1" smtClean="0"/>
              <a:t>casillas</a:t>
            </a:r>
            <a:r>
              <a:rPr lang="en-US" dirty="0" smtClean="0"/>
              <a:t> y las </a:t>
            </a:r>
            <a:r>
              <a:rPr lang="en-US" dirty="0" err="1" smtClean="0"/>
              <a:t>marcáramos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,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mentalidad</a:t>
            </a:r>
            <a:r>
              <a:rPr lang="en-US" dirty="0" smtClean="0"/>
              <a:t> de “</a:t>
            </a:r>
            <a:r>
              <a:rPr lang="en-US" dirty="0" err="1" smtClean="0"/>
              <a:t>casilla</a:t>
            </a:r>
            <a:r>
              <a:rPr lang="en-US" dirty="0" smtClean="0"/>
              <a:t> de </a:t>
            </a:r>
            <a:r>
              <a:rPr lang="en-US" dirty="0" err="1" smtClean="0"/>
              <a:t>verificación</a:t>
            </a:r>
            <a:r>
              <a:rPr lang="en-US" dirty="0" smtClean="0"/>
              <a:t>”.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Dios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PADRE y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SUS HIJOS.</a:t>
            </a:r>
          </a:p>
          <a:p>
            <a:pPr algn="l" rtl="0"/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PASTOR y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SUS OVEJAS.</a:t>
            </a:r>
          </a:p>
          <a:p>
            <a:pPr algn="l" rtl="0"/>
            <a:r>
              <a:rPr lang="en-US" dirty="0" smtClean="0"/>
              <a:t>El Nuevo </a:t>
            </a:r>
            <a:r>
              <a:rPr lang="en-US" dirty="0" err="1" smtClean="0"/>
              <a:t>Testamento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repleto</a:t>
            </a:r>
            <a:r>
              <a:rPr lang="en-US" dirty="0" smtClean="0"/>
              <a:t> del </a:t>
            </a:r>
            <a:r>
              <a:rPr lang="en-US" dirty="0" err="1" smtClean="0"/>
              <a:t>lenguaje</a:t>
            </a:r>
            <a:r>
              <a:rPr lang="en-US" dirty="0" smtClean="0"/>
              <a:t> del </a:t>
            </a:r>
            <a:r>
              <a:rPr lang="en-US" dirty="0" err="1" smtClean="0"/>
              <a:t>amor</a:t>
            </a:r>
            <a:r>
              <a:rPr lang="en-US" dirty="0" smtClean="0"/>
              <a:t>, la </a:t>
            </a:r>
            <a:r>
              <a:rPr lang="en-US" dirty="0" err="1" smtClean="0"/>
              <a:t>amistad</a:t>
            </a:r>
            <a:r>
              <a:rPr lang="en-US" dirty="0" smtClean="0"/>
              <a:t>, la </a:t>
            </a:r>
            <a:r>
              <a:rPr lang="en-US" dirty="0" err="1" smtClean="0"/>
              <a:t>familia</a:t>
            </a:r>
            <a:r>
              <a:rPr lang="en-US" dirty="0" smtClean="0"/>
              <a:t>, el </a:t>
            </a:r>
            <a:r>
              <a:rPr lang="en-US" dirty="0" err="1" smtClean="0"/>
              <a:t>cuidado</a:t>
            </a:r>
            <a:r>
              <a:rPr lang="en-US" dirty="0" smtClean="0"/>
              <a:t> y el </a:t>
            </a:r>
            <a:r>
              <a:rPr lang="en-US" dirty="0" err="1" smtClean="0"/>
              <a:t>apoyo</a:t>
            </a:r>
            <a:r>
              <a:rPr lang="en-US" dirty="0" smtClean="0"/>
              <a:t>...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Pero el LEGALISMO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infiltrarse</a:t>
            </a:r>
            <a:r>
              <a:rPr lang="en-US" dirty="0" smtClean="0"/>
              <a:t> y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saber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al </a:t>
            </a:r>
            <a:r>
              <a:rPr lang="en-US" dirty="0" err="1" smtClean="0"/>
              <a:t>respecto</a:t>
            </a:r>
            <a:r>
              <a:rPr lang="en-US" dirty="0" smtClean="0"/>
              <a:t>...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Lo único que te importa es seguir las reglas...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¿Qué nos importa…?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¿Nos preocupamos por LAS ALMAS de quienes nos rodean? ¿Comenzamos por presentarles a Jesús o condenar sus decisiones?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PUEDE describir pecados...</a:t>
            </a:r>
          </a:p>
          <a:p>
            <a:pPr algn="l" rtl="0"/>
            <a:endParaRPr lang="en-US" dirty="0"/>
          </a:p>
          <a:p>
            <a:pPr marL="171450" indent="-171450" algn="l" rtl="0">
              <a:buFont typeface="Wingdings" pitchFamily="2" charset="2"/>
              <a:buChar char="Ø"/>
            </a:pPr>
            <a:r>
              <a:rPr lang="en-US" dirty="0"/>
              <a:t>Pecados de fariseísmo (Lucas 18:9)</a:t>
            </a:r>
          </a:p>
          <a:p>
            <a:pPr marL="171450" indent="-171450" algn="l" rtl="0">
              <a:buFont typeface="Wingdings" pitchFamily="2" charset="2"/>
              <a:buChar char="Ø"/>
            </a:pPr>
            <a:r>
              <a:rPr lang="en-US" dirty="0"/>
              <a:t>Pecados de hipocresía (Marcos 7 – nuestro texto clave de hoy).</a:t>
            </a:r>
          </a:p>
          <a:p>
            <a:pPr marL="171450" indent="-171450" algn="l" rtl="0">
              <a:buFont typeface="Wingdings" pitchFamily="2" charset="2"/>
              <a:buChar char="Ø"/>
            </a:pPr>
            <a:r>
              <a:rPr lang="en-US" dirty="0"/>
              <a:t>Pecados de Ignorar el Corazón.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Así que este es un problema real que hay que abordar y evitar...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Pero a medida que respondemos a ello, sólo tenemos que</a:t>
            </a:r>
            <a:r>
              <a:rPr lang="en-US" dirty="0" err="1"/>
              <a:t>reconocer</a:t>
            </a:r>
            <a:r>
              <a:rPr lang="en-US" dirty="0"/>
              <a:t>la realidad de que en la carrera por ALEJARNOS del legalismo, también podemos salirnos del Camino Estrecho y entrar en el Camino Ancho del mundo.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Entonces, con mayor razón queremos que Jesús nos guíe no sólo FUERA del legalismo sino HACIA Sus pasos.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Eso es exactamente lo que hace Jesús…. Él nos señala la justicia que ÉL proporciona. A una justicia que no sea jactanciosa y ostentosa, sino humilde y sincera.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Jesús confronta estas actitudes de frente en Marcos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Necesitamos asegurarnos de que no estamos construyendo una prisión de nuestras propias tradiciones que roba la ALEGRÍA.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Necesitamos evitar juzgarnos unos a otros cuando tenemos diferentes prácticas personales en áreas donde Dios nos da Libertad.</a:t>
            </a:r>
          </a:p>
          <a:p>
            <a:pPr algn="l" rtl="0"/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Deberíamos examinar el valor de nuestras tradiciones.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Deberíamos esperar estas conversaciones.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EXCUSAS…</a:t>
            </a:r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EL LEGALISMO EQUIVA LA APLICACIÓN PERSONAL DE LA SANTIDAD DE DIOS, PERO PRETENDE HONRARLA EXTERNAMENTE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(11:47-51).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Los líderes religiosos de la época de Jesús no sometieron sus vidas personalmente al mensaje de los profetas del Antiguo Testamento, pero construyeron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les pusieron monumentos para que pareciera que los honraban.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Debemos evaluar nuestra relación con Dios basándose en más que un conjunto de reglas….</a:t>
            </a:r>
          </a:p>
          <a:p>
            <a:pPr algn="l" rtl="0"/>
            <a:endParaRPr lang="en-US" dirty="0"/>
          </a:p>
          <a:p>
            <a:pPr algn="ctr" rtl="0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Rompiendo hábitos pecaminosos y creciendo en piedad</a:t>
            </a:r>
          </a:p>
          <a:p>
            <a:pPr algn="ctr" rtl="0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Requiere dirigirse a nuestros corazones.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vs. 14 – Escúchenme todos y comprendan…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vs. 19 – en Su CORAZÓN…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vs. 21 – del CORAZÓN de los hombres…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el apóstol Pablo nos ayuda en…</a:t>
            </a:r>
          </a:p>
          <a:p>
            <a:pPr algn="l" rtl="0"/>
            <a:endParaRPr lang="en-US" dirty="0">
              <a:solidFill>
                <a:srgbClr val="262626"/>
              </a:solidFill>
              <a:effectLst/>
              <a:latin typeface="Merriweather Light" pitchFamily="2" charset="77"/>
            </a:endParaRPr>
          </a:p>
          <a:p>
            <a:pPr algn="l" rtl="0"/>
            <a:r>
              <a:rPr lang="en-US" dirty="0">
                <a:solidFill>
                  <a:srgbClr val="535353"/>
                </a:solidFill>
                <a:effectLst/>
                <a:latin typeface="Merriweather Light" pitchFamily="2" charset="77"/>
              </a:rPr>
              <a:t>1</a:t>
            </a:r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 </a:t>
            </a:r>
            <a:r>
              <a:rPr lang="en-US" dirty="0">
                <a:solidFill>
                  <a:srgbClr val="535353"/>
                </a:solidFill>
                <a:effectLst/>
                <a:latin typeface="Merriweather Light" pitchFamily="2" charset="77"/>
              </a:rPr>
              <a:t>Corintios 9:24–27</a:t>
            </a:r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:</a:t>
            </a:r>
            <a:endParaRPr lang="en-US" dirty="0">
              <a:solidFill>
                <a:srgbClr val="535353"/>
              </a:solidFill>
              <a:effectLst/>
              <a:latin typeface="Merriweather Light" pitchFamily="2" charset="77"/>
            </a:endParaRPr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¿No sabes que en una carrera todos los corredores corren, pero sólo uno recibe el premio? Así que corre que tu</a:t>
            </a:r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podrá obtenerlo. Todo atleta ejerce dominio propio en todas las cosas. Lo hacen para recibir un perecedero</a:t>
            </a:r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corona, pero nosotros somos imperecederos. Así que no corro sin rumbo; No boxeo como quien golpea el aire. Pero yo</a:t>
            </a:r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disciplina mi cuerpo y mantenlo bajo control, no sea que después de haber predicado a otros, yo mismo venga a ser</a:t>
            </a:r>
          </a:p>
          <a:p>
            <a:pPr algn="l" rtl="0"/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descalificado.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Queremos CONOCER A DIOS. Conocer Su naturaleza, Sus planes, Su Voluntad, Sus esperanzas. Queremos conocer HIIM.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Resistir el pecado y obedecer a Jesús por amor y lealtad NO es legalismo.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418274C-82F6-EA4C-8647-A94253A5E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6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3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0E049-A35D-9D5B-50C0-0537E9474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83356">
            <a:off x="1513808" y="1668944"/>
            <a:ext cx="7110698" cy="1989667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¿QUÉ ENSEÑÓ </a:t>
            </a:r>
            <a:b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ES" sz="9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JESÚS</a:t>
            </a: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SOBRE EL </a:t>
            </a:r>
            <a:r>
              <a:rPr lang="es-ES" sz="9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LEGALISMO?</a:t>
            </a:r>
            <a:endParaRPr lang="en-US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0BCF10-0C74-0A69-8BC1-C42CD09D3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78489">
            <a:off x="1296748" y="4021295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s-E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MARCOS 7:1-23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71639" y="1193785"/>
            <a:ext cx="8063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Jesús enseña contra el legalismo,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fomentar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fidelidad a Dios!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MARCOS 7:14-20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6D6310B-66F7-0C99-4F40-9436137DE3B9}"/>
              </a:ext>
            </a:extLst>
          </p:cNvPr>
          <p:cNvGrpSpPr/>
          <p:nvPr/>
        </p:nvGrpSpPr>
        <p:grpSpPr>
          <a:xfrm>
            <a:off x="1520588" y="2557844"/>
            <a:ext cx="6344367" cy="830997"/>
            <a:chOff x="1520588" y="2845518"/>
            <a:chExt cx="6344367" cy="83099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98DA2BA-33BC-03C7-06A7-99F01515926D}"/>
                </a:ext>
              </a:extLst>
            </p:cNvPr>
            <p:cNvSpPr txBox="1"/>
            <p:nvPr/>
          </p:nvSpPr>
          <p:spPr>
            <a:xfrm>
              <a:off x="1976425" y="2845518"/>
              <a:ext cx="5888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Cuando huyas del legalismo, ¡asegúrate de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correr</a:t>
              </a:r>
              <a:r>
                <a:rPr lang="en-US" sz="24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 dirección correcta!</a:t>
              </a:r>
            </a:p>
          </p:txBody>
        </p:sp>
        <p:pic>
          <p:nvPicPr>
            <p:cNvPr id="5" name="Picture 4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C07A129D-283B-682A-9D2E-8EA0E5A7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569465" y="2902728"/>
              <a:ext cx="388801" cy="48655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B40CA29-A3FC-7D58-B5F9-026400751F9D}"/>
              </a:ext>
            </a:extLst>
          </p:cNvPr>
          <p:cNvGrpSpPr/>
          <p:nvPr/>
        </p:nvGrpSpPr>
        <p:grpSpPr>
          <a:xfrm>
            <a:off x="1177939" y="3534996"/>
            <a:ext cx="7140692" cy="830997"/>
            <a:chOff x="1177939" y="4017880"/>
            <a:chExt cx="6187304" cy="83099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51BF274-FBD2-51FD-770D-F7834F6F594C}"/>
                </a:ext>
              </a:extLst>
            </p:cNvPr>
            <p:cNvSpPr txBox="1"/>
            <p:nvPr/>
          </p:nvSpPr>
          <p:spPr>
            <a:xfrm>
              <a:off x="1476713" y="4017880"/>
              <a:ext cx="5888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Nuestra atención a la palabra de Dios y nuestra obediencia provienen de nuestro amor y lealtad A ÉL.</a:t>
              </a:r>
            </a:p>
          </p:txBody>
        </p:sp>
        <p:pic>
          <p:nvPicPr>
            <p:cNvPr id="7" name="Picture 6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551BE93C-EBDB-5632-59E1-1628272EF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226816" y="4013542"/>
              <a:ext cx="388801" cy="48655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B821C5-13D3-7BA1-1086-0490A8640E66}"/>
              </a:ext>
            </a:extLst>
          </p:cNvPr>
          <p:cNvGrpSpPr/>
          <p:nvPr/>
        </p:nvGrpSpPr>
        <p:grpSpPr>
          <a:xfrm>
            <a:off x="744167" y="4441652"/>
            <a:ext cx="7839724" cy="830997"/>
            <a:chOff x="1454561" y="4014413"/>
            <a:chExt cx="7839724" cy="83099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438B9C3-C050-B0BB-9385-25D7CA60D0E0}"/>
                </a:ext>
              </a:extLst>
            </p:cNvPr>
            <p:cNvSpPr txBox="1"/>
            <p:nvPr/>
          </p:nvSpPr>
          <p:spPr>
            <a:xfrm>
              <a:off x="1967883" y="4014413"/>
              <a:ext cx="7326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Romper hábitos pecaminosos y crecer en </a:t>
              </a:r>
              <a:r>
                <a:rPr lang="en-US" sz="24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piedad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requiere</a:t>
              </a:r>
              <a:r>
                <a:rPr lang="en-US" sz="24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u="sng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solucionar</a:t>
              </a:r>
              <a:r>
                <a:rPr lang="en-US" sz="2400" i="1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u="sng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2400" i="1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u="sng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problemas</a:t>
              </a:r>
              <a:r>
                <a:rPr lang="en-US" sz="2400" i="1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400" i="1" u="sng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nuestros</a:t>
              </a:r>
              <a:r>
                <a:rPr lang="en-US" sz="2400" i="1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corazones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6" name="Picture 15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DFA1B88E-2F7D-5BC7-F777-9A8314CB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503438" y="4019022"/>
              <a:ext cx="388801" cy="486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2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533313" y="693970"/>
            <a:ext cx="483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fidelidad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Dios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52E633-98A8-ACBB-4323-0FD86E2A1E42}"/>
              </a:ext>
            </a:extLst>
          </p:cNvPr>
          <p:cNvGrpSpPr/>
          <p:nvPr/>
        </p:nvGrpSpPr>
        <p:grpSpPr>
          <a:xfrm>
            <a:off x="215144" y="1833357"/>
            <a:ext cx="5391670" cy="800037"/>
            <a:chOff x="1034611" y="1986858"/>
            <a:chExt cx="5391670" cy="80003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2" y="2017454"/>
              <a:ext cx="48036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Amar a Dios con todo nuestro corazón es la mejor manera de evitar el legalismo.</a:t>
              </a:r>
            </a:p>
          </p:txBody>
        </p:sp>
        <p:pic>
          <p:nvPicPr>
            <p:cNvPr id="2" name="Graphic 1" descr="Circle with left arrow outline">
              <a:extLst>
                <a:ext uri="{FF2B5EF4-FFF2-40B4-BE49-F238E27FC236}">
                  <a16:creationId xmlns="" xmlns:a16="http://schemas.microsoft.com/office/drawing/2014/main" id="{F58B53C4-9358-E297-DB0A-7437C697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4E6CA35-871E-4B82-BF85-1817A3DF0FB2}"/>
              </a:ext>
            </a:extLst>
          </p:cNvPr>
          <p:cNvGrpSpPr/>
          <p:nvPr/>
        </p:nvGrpSpPr>
        <p:grpSpPr>
          <a:xfrm>
            <a:off x="215144" y="2873684"/>
            <a:ext cx="5514017" cy="800037"/>
            <a:chOff x="1034611" y="1986858"/>
            <a:chExt cx="5514017" cy="80003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F822CB-77B9-4FBA-23BC-98521136FE92}"/>
                </a:ext>
              </a:extLst>
            </p:cNvPr>
            <p:cNvSpPr txBox="1"/>
            <p:nvPr/>
          </p:nvSpPr>
          <p:spPr>
            <a:xfrm>
              <a:off x="1622642" y="2017454"/>
              <a:ext cx="49259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crucial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poner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nuestra confianza en Cristo, no en nuestras tradiciones.</a:t>
              </a:r>
            </a:p>
          </p:txBody>
        </p:sp>
        <p:pic>
          <p:nvPicPr>
            <p:cNvPr id="11" name="Graphic 10" descr="Circle with left arrow outline">
              <a:extLst>
                <a:ext uri="{FF2B5EF4-FFF2-40B4-BE49-F238E27FC236}">
                  <a16:creationId xmlns="" xmlns:a16="http://schemas.microsoft.com/office/drawing/2014/main" id="{FB77A691-7AF8-56E6-92F2-11B1B359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DF17AD-DA8C-8721-2CE4-0186D5C70764}"/>
              </a:ext>
            </a:extLst>
          </p:cNvPr>
          <p:cNvGrpSpPr/>
          <p:nvPr/>
        </p:nvGrpSpPr>
        <p:grpSpPr>
          <a:xfrm>
            <a:off x="213258" y="3914011"/>
            <a:ext cx="5289327" cy="1138592"/>
            <a:chOff x="1034611" y="1986858"/>
            <a:chExt cx="5289327" cy="113859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306E8EA-EEE7-FB91-4B66-01FCEED0CAAE}"/>
                </a:ext>
              </a:extLst>
            </p:cNvPr>
            <p:cNvSpPr txBox="1"/>
            <p:nvPr/>
          </p:nvSpPr>
          <p:spPr>
            <a:xfrm>
              <a:off x="1622642" y="2017454"/>
              <a:ext cx="47012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Escuchar a Jesús nos ayudará a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lidiar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el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mal en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nuestros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corazones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cciones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uestras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vidas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4" name="Graphic 13" descr="Circle with left arrow outline">
              <a:extLst>
                <a:ext uri="{FF2B5EF4-FFF2-40B4-BE49-F238E27FC236}">
                  <a16:creationId xmlns="" xmlns:a16="http://schemas.microsoft.com/office/drawing/2014/main" id="{E46E0B7E-9B21-ABA4-2F57-0830D432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pic>
        <p:nvPicPr>
          <p:cNvPr id="8" name="Picture 7" descr="A book with a heart shape on it  Description automatically generated">
            <a:extLst>
              <a:ext uri="{FF2B5EF4-FFF2-40B4-BE49-F238E27FC236}">
                <a16:creationId xmlns="" xmlns:a16="http://schemas.microsoft.com/office/drawing/2014/main" id="{E94D58E7-FD16-1819-0541-1FF0CE6FD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51" r="35213"/>
          <a:stretch/>
        </p:blipFill>
        <p:spPr>
          <a:xfrm>
            <a:off x="5606814" y="0"/>
            <a:ext cx="35371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0E049-A35D-9D5B-50C0-0537E9474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83356">
            <a:off x="1513808" y="1668944"/>
            <a:ext cx="7110698" cy="1989667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¿QUÉ ENSEÑÓ </a:t>
            </a:r>
            <a:b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ES" sz="9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JESÚS</a:t>
            </a: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SOBRE EL </a:t>
            </a:r>
            <a:r>
              <a:rPr lang="es-ES" sz="9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LEGALISMO?</a:t>
            </a:r>
            <a:endParaRPr lang="en-US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0BCF10-0C74-0A69-8BC1-C42CD09D3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78489">
            <a:off x="1296748" y="4021295"/>
            <a:ext cx="6858000" cy="1379802"/>
          </a:xfrm>
        </p:spPr>
        <p:txBody>
          <a:bodyPr>
            <a:normAutofit/>
          </a:bodyPr>
          <a:lstStyle/>
          <a:p>
            <a:pPr rtl="0"/>
            <a:r>
              <a:rPr lang="es-E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MARCOS 7:1-23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  Description automatically generated">
            <a:extLst>
              <a:ext uri="{FF2B5EF4-FFF2-40B4-BE49-F238E27FC236}">
                <a16:creationId xmlns=""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6274452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211840" y="462601"/>
            <a:ext cx="561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nos hizo para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marcar casillas...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11E6EDA-4B38-372C-8FBF-BD86912F1CCD}"/>
              </a:ext>
            </a:extLst>
          </p:cNvPr>
          <p:cNvGrpSpPr/>
          <p:nvPr/>
        </p:nvGrpSpPr>
        <p:grpSpPr>
          <a:xfrm>
            <a:off x="37651" y="1916830"/>
            <a:ext cx="3669563" cy="2715593"/>
            <a:chOff x="116636" y="1916830"/>
            <a:chExt cx="3669563" cy="2715593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939AC9C-5133-40A3-78BA-515533D0A686}"/>
                </a:ext>
              </a:extLst>
            </p:cNvPr>
            <p:cNvSpPr txBox="1"/>
            <p:nvPr/>
          </p:nvSpPr>
          <p:spPr>
            <a:xfrm>
              <a:off x="116636" y="1916830"/>
              <a:ext cx="2981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MATRIMONIO ES MÁS...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C1DF5103-0C20-B08C-EB62-778121EF071D}"/>
                </a:ext>
              </a:extLst>
            </p:cNvPr>
            <p:cNvGrpSpPr/>
            <p:nvPr/>
          </p:nvGrpSpPr>
          <p:grpSpPr>
            <a:xfrm>
              <a:off x="372819" y="2439157"/>
              <a:ext cx="499332" cy="484094"/>
              <a:chOff x="1922929" y="3767866"/>
              <a:chExt cx="499332" cy="484094"/>
            </a:xfrm>
          </p:grpSpPr>
          <p:pic>
            <p:nvPicPr>
              <p:cNvPr id="3" name="Picture 2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CD127739-4A35-64D4-E7CF-912A27C41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03282E5-EF33-90C1-D9ED-1D74DBA64E9F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DF64FCE-D942-6ED0-46A7-0A262605DF66}"/>
                </a:ext>
              </a:extLst>
            </p:cNvPr>
            <p:cNvSpPr txBox="1"/>
            <p:nvPr/>
          </p:nvSpPr>
          <p:spPr>
            <a:xfrm>
              <a:off x="916081" y="2529121"/>
              <a:ext cx="244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cometer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adulterio</a:t>
              </a:r>
              <a:endPara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5F2DB70-6A8C-7BBB-569E-C6410CC6A3C6}"/>
                </a:ext>
              </a:extLst>
            </p:cNvPr>
            <p:cNvGrpSpPr/>
            <p:nvPr/>
          </p:nvGrpSpPr>
          <p:grpSpPr>
            <a:xfrm>
              <a:off x="372819" y="3014691"/>
              <a:ext cx="499332" cy="484094"/>
              <a:chOff x="1922929" y="3767866"/>
              <a:chExt cx="499332" cy="484094"/>
            </a:xfrm>
          </p:grpSpPr>
          <p:pic>
            <p:nvPicPr>
              <p:cNvPr id="18" name="Picture 17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7334075F-A5B5-78CA-76E2-F8093FCC1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D9E2087-4E04-713D-C517-6431BA823730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B998C81-BD46-DF9B-0BB7-D7F03AFADEB7}"/>
                </a:ext>
              </a:extLst>
            </p:cNvPr>
            <p:cNvSpPr txBox="1"/>
            <p:nvPr/>
          </p:nvSpPr>
          <p:spPr>
            <a:xfrm>
              <a:off x="916080" y="3104655"/>
              <a:ext cx="244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Hacer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quehaceres</a:t>
              </a:r>
              <a:endPara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2AF9BAB-838D-EB52-8749-24F07CD4E190}"/>
                </a:ext>
              </a:extLst>
            </p:cNvPr>
            <p:cNvGrpSpPr/>
            <p:nvPr/>
          </p:nvGrpSpPr>
          <p:grpSpPr>
            <a:xfrm>
              <a:off x="370891" y="3574831"/>
              <a:ext cx="499332" cy="484094"/>
              <a:chOff x="1922929" y="3767866"/>
              <a:chExt cx="499332" cy="484094"/>
            </a:xfrm>
          </p:grpSpPr>
          <p:pic>
            <p:nvPicPr>
              <p:cNvPr id="25" name="Picture 24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7BFFAD73-A63D-25F1-533E-99F5F354B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B3598A7-AF78-9886-1CC6-DA53514B3843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3EEAA3C-B41C-3472-D9A5-2D175BABDEF2}"/>
                </a:ext>
              </a:extLst>
            </p:cNvPr>
            <p:cNvSpPr txBox="1"/>
            <p:nvPr/>
          </p:nvSpPr>
          <p:spPr>
            <a:xfrm>
              <a:off x="914153" y="3664795"/>
              <a:ext cx="287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Pagar las facturas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2CB299E-252D-0E1D-FB25-031376773176}"/>
                </a:ext>
              </a:extLst>
            </p:cNvPr>
            <p:cNvGrpSpPr/>
            <p:nvPr/>
          </p:nvGrpSpPr>
          <p:grpSpPr>
            <a:xfrm>
              <a:off x="370891" y="4148329"/>
              <a:ext cx="499332" cy="484094"/>
              <a:chOff x="1922929" y="3829202"/>
              <a:chExt cx="499332" cy="484094"/>
            </a:xfrm>
          </p:grpSpPr>
          <p:pic>
            <p:nvPicPr>
              <p:cNvPr id="29" name="Picture 28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D5A509BC-C73D-A199-358A-F444714EB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829202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7FEE559-1FD3-F582-D733-1F50D4EF1C75}"/>
                  </a:ext>
                </a:extLst>
              </p:cNvPr>
              <p:cNvSpPr/>
              <p:nvPr/>
            </p:nvSpPr>
            <p:spPr>
              <a:xfrm>
                <a:off x="1922929" y="3947536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A3EE78A-58EA-CAAD-ECC7-15179C0A6547}"/>
                </a:ext>
              </a:extLst>
            </p:cNvPr>
            <p:cNvSpPr txBox="1"/>
            <p:nvPr/>
          </p:nvSpPr>
          <p:spPr>
            <a:xfrm>
              <a:off x="914152" y="4227139"/>
              <a:ext cx="2226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Hablar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bondad</a:t>
              </a:r>
              <a:endPara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502C410-D733-2F90-B779-7B4E1A9FEB1D}"/>
              </a:ext>
            </a:extLst>
          </p:cNvPr>
          <p:cNvGrpSpPr/>
          <p:nvPr/>
        </p:nvGrpSpPr>
        <p:grpSpPr>
          <a:xfrm>
            <a:off x="3004194" y="1916830"/>
            <a:ext cx="3641144" cy="2710017"/>
            <a:chOff x="3004194" y="1916830"/>
            <a:chExt cx="3641144" cy="271001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75B44DD-6390-2523-88D3-B4873C126F6A}"/>
                </a:ext>
              </a:extLst>
            </p:cNvPr>
            <p:cNvSpPr txBox="1"/>
            <p:nvPr/>
          </p:nvSpPr>
          <p:spPr>
            <a:xfrm>
              <a:off x="3004194" y="1916830"/>
              <a:ext cx="3092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CRISTIANISMO ES MÁS...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FD831AD-D7D2-C95C-2529-5B28C6306A8A}"/>
                </a:ext>
              </a:extLst>
            </p:cNvPr>
            <p:cNvGrpSpPr/>
            <p:nvPr/>
          </p:nvGrpSpPr>
          <p:grpSpPr>
            <a:xfrm>
              <a:off x="3231958" y="2439157"/>
              <a:ext cx="499332" cy="484094"/>
              <a:chOff x="1922929" y="3767866"/>
              <a:chExt cx="499332" cy="484094"/>
            </a:xfrm>
          </p:grpSpPr>
          <p:pic>
            <p:nvPicPr>
              <p:cNvPr id="34" name="Picture 33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21A76EBD-7D6C-75BF-D11E-F348DE6A7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F644029-BE75-5F8E-EB1B-C7FEE9051F17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F52EF93-ADFD-C051-23DE-645E6BB22875}"/>
                </a:ext>
              </a:extLst>
            </p:cNvPr>
            <p:cNvSpPr txBox="1"/>
            <p:nvPr/>
          </p:nvSpPr>
          <p:spPr>
            <a:xfrm>
              <a:off x="3775219" y="2529121"/>
              <a:ext cx="2116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Evitar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pecado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8E85FB9-C16F-80D6-634D-3F4D81B77389}"/>
                </a:ext>
              </a:extLst>
            </p:cNvPr>
            <p:cNvGrpSpPr/>
            <p:nvPr/>
          </p:nvGrpSpPr>
          <p:grpSpPr>
            <a:xfrm>
              <a:off x="3231958" y="3014691"/>
              <a:ext cx="499332" cy="484094"/>
              <a:chOff x="1922929" y="3767866"/>
              <a:chExt cx="499332" cy="484094"/>
            </a:xfrm>
          </p:grpSpPr>
          <p:pic>
            <p:nvPicPr>
              <p:cNvPr id="38" name="Picture 37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D52600C1-F7FC-76D4-F426-81A9A3126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E61B92D7-F882-31D3-3F80-E8C6CAA84BCE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FFD9363-28AB-6DC4-09CE-D88F59C597F9}"/>
                </a:ext>
              </a:extLst>
            </p:cNvPr>
            <p:cNvSpPr txBox="1"/>
            <p:nvPr/>
          </p:nvSpPr>
          <p:spPr>
            <a:xfrm>
              <a:off x="3775220" y="3104655"/>
              <a:ext cx="2293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la iglesia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E6DA556D-850B-F42A-FEA5-9F96A41134A7}"/>
                </a:ext>
              </a:extLst>
            </p:cNvPr>
            <p:cNvGrpSpPr/>
            <p:nvPr/>
          </p:nvGrpSpPr>
          <p:grpSpPr>
            <a:xfrm>
              <a:off x="3230030" y="3574831"/>
              <a:ext cx="499332" cy="484094"/>
              <a:chOff x="1922929" y="3767866"/>
              <a:chExt cx="499332" cy="484094"/>
            </a:xfrm>
          </p:grpSpPr>
          <p:pic>
            <p:nvPicPr>
              <p:cNvPr id="42" name="Picture 41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2395961B-9A8F-95E9-68B9-5BDCDBF63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D671C097-8C54-C8F1-BC4C-FA4F06B675B5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5C37B08-636B-7FD6-ED9C-425C67DC9E1B}"/>
                </a:ext>
              </a:extLst>
            </p:cNvPr>
            <p:cNvSpPr txBox="1"/>
            <p:nvPr/>
          </p:nvSpPr>
          <p:spPr>
            <a:xfrm>
              <a:off x="3773292" y="3664795"/>
              <a:ext cx="287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Ofrendar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semana</a:t>
              </a:r>
              <a:endPara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B331BC81-C745-BCF3-BCEE-60989A202FC9}"/>
                </a:ext>
              </a:extLst>
            </p:cNvPr>
            <p:cNvGrpSpPr/>
            <p:nvPr/>
          </p:nvGrpSpPr>
          <p:grpSpPr>
            <a:xfrm>
              <a:off x="3230030" y="4142753"/>
              <a:ext cx="499332" cy="484094"/>
              <a:chOff x="1922929" y="3823626"/>
              <a:chExt cx="499332" cy="484094"/>
            </a:xfrm>
          </p:grpSpPr>
          <p:pic>
            <p:nvPicPr>
              <p:cNvPr id="46" name="Picture 45" descr="A white check mark on a black background  Description automatically generated">
                <a:extLst>
                  <a:ext uri="{FF2B5EF4-FFF2-40B4-BE49-F238E27FC236}">
                    <a16:creationId xmlns="" xmlns:a16="http://schemas.microsoft.com/office/drawing/2014/main" id="{92A1C243-2F04-208B-42F7-92A79338A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82362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4A21252E-B4BB-7C91-8330-A43CC4088033}"/>
                  </a:ext>
                </a:extLst>
              </p:cNvPr>
              <p:cNvSpPr/>
              <p:nvPr/>
            </p:nvSpPr>
            <p:spPr>
              <a:xfrm>
                <a:off x="1922929" y="394196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2C29FF1E-BA8E-6D2B-83BF-FA3FD2E4BDB3}"/>
                </a:ext>
              </a:extLst>
            </p:cNvPr>
            <p:cNvSpPr txBox="1"/>
            <p:nvPr/>
          </p:nvSpPr>
          <p:spPr>
            <a:xfrm>
              <a:off x="3773291" y="4215989"/>
              <a:ext cx="2323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Decir</a:t>
              </a:r>
              <a:r>
                <a:rPr lang="en-US" sz="2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"Estoy bien..."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  Description automatically generated">
            <a:extLst>
              <a:ext uri="{FF2B5EF4-FFF2-40B4-BE49-F238E27FC236}">
                <a16:creationId xmlns=""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386498" y="462601"/>
            <a:ext cx="525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legalismo es el tema en muchas conversaciones...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4A9FF2B-339C-8380-7830-C3667315D385}"/>
              </a:ext>
            </a:extLst>
          </p:cNvPr>
          <p:cNvGrpSpPr/>
          <p:nvPr/>
        </p:nvGrpSpPr>
        <p:grpSpPr>
          <a:xfrm>
            <a:off x="1009550" y="3866876"/>
            <a:ext cx="3872307" cy="551468"/>
            <a:chOff x="1009550" y="1991888"/>
            <a:chExt cx="3872307" cy="55146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3" y="2017454"/>
              <a:ext cx="32592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Eso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tan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legalista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...”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Graphic 8" descr="Speech with solid fill">
              <a:extLst>
                <a:ext uri="{FF2B5EF4-FFF2-40B4-BE49-F238E27FC236}">
                  <a16:creationId xmlns="" xmlns:a16="http://schemas.microsoft.com/office/drawing/2014/main" id="{78CB0659-6826-E045-ECEC-79966114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550" y="1991888"/>
              <a:ext cx="551468" cy="5514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CD525D6-9948-F869-93CA-AFE2BEC41A5B}"/>
              </a:ext>
            </a:extLst>
          </p:cNvPr>
          <p:cNvGrpSpPr/>
          <p:nvPr/>
        </p:nvGrpSpPr>
        <p:grpSpPr>
          <a:xfrm>
            <a:off x="1009550" y="1967704"/>
            <a:ext cx="3872307" cy="769441"/>
            <a:chOff x="1009550" y="2715193"/>
            <a:chExt cx="3872307" cy="76944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939AC9C-5133-40A3-78BA-515533D0A686}"/>
                </a:ext>
              </a:extLst>
            </p:cNvPr>
            <p:cNvSpPr txBox="1"/>
            <p:nvPr/>
          </p:nvSpPr>
          <p:spPr>
            <a:xfrm>
              <a:off x="1622642" y="2715193"/>
              <a:ext cx="3259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Ustedes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hacen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una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regla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todo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…”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Graphic 10" descr="Speech with solid fill">
              <a:extLst>
                <a:ext uri="{FF2B5EF4-FFF2-40B4-BE49-F238E27FC236}">
                  <a16:creationId xmlns="" xmlns:a16="http://schemas.microsoft.com/office/drawing/2014/main" id="{D54F96A1-9F81-4D84-4F84-05971419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550" y="2735927"/>
              <a:ext cx="551468" cy="5514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6F4A771-A197-10A3-816C-9D4FAE8AD22E}"/>
              </a:ext>
            </a:extLst>
          </p:cNvPr>
          <p:cNvGrpSpPr/>
          <p:nvPr/>
        </p:nvGrpSpPr>
        <p:grpSpPr>
          <a:xfrm>
            <a:off x="1009550" y="2876697"/>
            <a:ext cx="3999419" cy="769441"/>
            <a:chOff x="1009550" y="2017454"/>
            <a:chExt cx="3999419" cy="76944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1C1CD89-C871-CF28-ED6C-29B4150CF79D}"/>
                </a:ext>
              </a:extLst>
            </p:cNvPr>
            <p:cNvSpPr txBox="1"/>
            <p:nvPr/>
          </p:nvSpPr>
          <p:spPr>
            <a:xfrm>
              <a:off x="1622642" y="2017454"/>
              <a:ext cx="3386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Están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tratando de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ganarse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salvación…”</a:t>
              </a:r>
            </a:p>
          </p:txBody>
        </p:sp>
        <p:pic>
          <p:nvPicPr>
            <p:cNvPr id="16" name="Graphic 15" descr="Speech with solid fill">
              <a:extLst>
                <a:ext uri="{FF2B5EF4-FFF2-40B4-BE49-F238E27FC236}">
                  <a16:creationId xmlns="" xmlns:a16="http://schemas.microsoft.com/office/drawing/2014/main" id="{2EAA5CA6-0096-D140-3F8C-7E8DD004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9550" y="2038188"/>
              <a:ext cx="551468" cy="55146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E994F4A-87C7-087D-FC43-84F737D98350}"/>
              </a:ext>
            </a:extLst>
          </p:cNvPr>
          <p:cNvGrpSpPr/>
          <p:nvPr/>
        </p:nvGrpSpPr>
        <p:grpSpPr>
          <a:xfrm>
            <a:off x="1009550" y="4678516"/>
            <a:ext cx="3872307" cy="769441"/>
            <a:chOff x="1009550" y="2017454"/>
            <a:chExt cx="3872307" cy="76944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A55CEA6-2DB0-1C89-A76D-E3A904EE2CBD}"/>
                </a:ext>
              </a:extLst>
            </p:cNvPr>
            <p:cNvSpPr txBox="1"/>
            <p:nvPr/>
          </p:nvSpPr>
          <p:spPr>
            <a:xfrm>
              <a:off x="1622643" y="2017454"/>
              <a:ext cx="3259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“Lo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único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que les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importa</a:t>
              </a:r>
              <a:b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tradición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…”</a:t>
              </a:r>
            </a:p>
          </p:txBody>
        </p:sp>
        <p:pic>
          <p:nvPicPr>
            <p:cNvPr id="24" name="Graphic 23" descr="Speech with solid fill">
              <a:extLst>
                <a:ext uri="{FF2B5EF4-FFF2-40B4-BE49-F238E27FC236}">
                  <a16:creationId xmlns="" xmlns:a16="http://schemas.microsoft.com/office/drawing/2014/main" id="{6F1B6E70-04EE-CC2E-A396-A3183D9C2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9550" y="2038188"/>
              <a:ext cx="551468" cy="551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0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  Description automatically generated">
            <a:extLst>
              <a:ext uri="{FF2B5EF4-FFF2-40B4-BE49-F238E27FC236}">
                <a16:creationId xmlns=""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588031" y="475088"/>
            <a:ext cx="483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exactamente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legalismo?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52E633-98A8-ACBB-4323-0FD86E2A1E42}"/>
              </a:ext>
            </a:extLst>
          </p:cNvPr>
          <p:cNvGrpSpPr/>
          <p:nvPr/>
        </p:nvGrpSpPr>
        <p:grpSpPr>
          <a:xfrm>
            <a:off x="0" y="1782109"/>
            <a:ext cx="5526702" cy="1609306"/>
            <a:chOff x="1034611" y="1986858"/>
            <a:chExt cx="5526702" cy="160930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2" y="2017454"/>
              <a:ext cx="49386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“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legalismo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 NO es una palabra bíblica.</a:t>
              </a:r>
            </a:p>
          </p:txBody>
        </p:sp>
        <p:pic>
          <p:nvPicPr>
            <p:cNvPr id="2" name="Graphic 1" descr="Circle with left arrow outline">
              <a:extLst>
                <a:ext uri="{FF2B5EF4-FFF2-40B4-BE49-F238E27FC236}">
                  <a16:creationId xmlns="" xmlns:a16="http://schemas.microsoft.com/office/drawing/2014/main" id="{F58B53C4-9358-E297-DB0A-7437C697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ED5F77E-FB1D-89DE-8E4D-2E43DE64ADEC}"/>
                </a:ext>
              </a:extLst>
            </p:cNvPr>
            <p:cNvSpPr txBox="1"/>
            <p:nvPr/>
          </p:nvSpPr>
          <p:spPr>
            <a:xfrm>
              <a:off x="1743959" y="2395835"/>
              <a:ext cx="47959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Este es un </a:t>
              </a:r>
              <a:r>
                <a:rPr lang="en-US" sz="18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término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que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describe 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una amplia gama de errores religiosos. Se </a:t>
              </a:r>
              <a:r>
                <a:rPr lang="en-US" sz="18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basa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</a:t>
              </a: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u="sng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conceptos</a:t>
              </a:r>
              <a:r>
                <a:rPr lang="en-US" sz="1800" i="1" u="sng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encontrados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 ambos Testamentos.</a:t>
              </a:r>
            </a:p>
            <a:p>
              <a:pPr algn="l" rtl="0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324A3E2-92CD-86A7-D2D6-DEF52C234751}"/>
              </a:ext>
            </a:extLst>
          </p:cNvPr>
          <p:cNvGrpSpPr/>
          <p:nvPr/>
        </p:nvGrpSpPr>
        <p:grpSpPr>
          <a:xfrm>
            <a:off x="0" y="3244334"/>
            <a:ext cx="6046670" cy="2532629"/>
            <a:chOff x="1034611" y="1986858"/>
            <a:chExt cx="6046670" cy="253262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50EB7FB-D93D-B834-6565-300ACB1065D9}"/>
                </a:ext>
              </a:extLst>
            </p:cNvPr>
            <p:cNvSpPr txBox="1"/>
            <p:nvPr/>
          </p:nvSpPr>
          <p:spPr>
            <a:xfrm>
              <a:off x="1622642" y="2017454"/>
              <a:ext cx="5458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legalismo PUEDE describir pecados graves...</a:t>
              </a:r>
            </a:p>
          </p:txBody>
        </p:sp>
        <p:pic>
          <p:nvPicPr>
            <p:cNvPr id="21" name="Graphic 20" descr="Circle with left arrow outline">
              <a:extLst>
                <a:ext uri="{FF2B5EF4-FFF2-40B4-BE49-F238E27FC236}">
                  <a16:creationId xmlns="" xmlns:a16="http://schemas.microsoft.com/office/drawing/2014/main" id="{38F0EB70-53B5-980D-460B-7CDC10C2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1581775-9D23-A30F-C225-16A1AC18DD76}"/>
                </a:ext>
              </a:extLst>
            </p:cNvPr>
            <p:cNvSpPr txBox="1"/>
            <p:nvPr/>
          </p:nvSpPr>
          <p:spPr>
            <a:xfrm>
              <a:off x="1706250" y="2395829"/>
              <a:ext cx="496041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“preocupación por la forma 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expensas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 la sustancia”.</a:t>
              </a:r>
              <a:b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(Diccionario Teológico Baker de la Biblia, pág. 478)</a:t>
              </a:r>
            </a:p>
            <a:p>
              <a:pPr algn="l" rtl="0"/>
              <a:endPara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 rtl="0"/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“El legalismo es el intento de reducir la voluntad de Dios a un código, a una lista de mandamientos”</a:t>
              </a:r>
            </a:p>
            <a:p>
              <a:pPr algn="l" rtl="0"/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(HE Phillips, Guardian of Truth, enero de 1994)</a:t>
              </a:r>
            </a:p>
            <a:p>
              <a:pPr algn="l" rtl="0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2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  Description automatically generated">
            <a:extLst>
              <a:ext uri="{FF2B5EF4-FFF2-40B4-BE49-F238E27FC236}">
                <a16:creationId xmlns=""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386498" y="462601"/>
            <a:ext cx="483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exactamente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legalismo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324A3E2-92CD-86A7-D2D6-DEF52C234751}"/>
              </a:ext>
            </a:extLst>
          </p:cNvPr>
          <p:cNvGrpSpPr/>
          <p:nvPr/>
        </p:nvGrpSpPr>
        <p:grpSpPr>
          <a:xfrm>
            <a:off x="104961" y="1823195"/>
            <a:ext cx="5891237" cy="3108362"/>
            <a:chOff x="1034611" y="1986858"/>
            <a:chExt cx="5891237" cy="310836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50EB7FB-D93D-B834-6565-300ACB1065D9}"/>
                </a:ext>
              </a:extLst>
            </p:cNvPr>
            <p:cNvSpPr txBox="1"/>
            <p:nvPr/>
          </p:nvSpPr>
          <p:spPr>
            <a:xfrm>
              <a:off x="1622642" y="2017454"/>
              <a:ext cx="5198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Lamentablemente, el “legalismo” TAMBIÉN </a:t>
              </a:r>
              <a:r>
                <a:rPr lang="en-US" sz="22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puede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usado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como</a:t>
              </a:r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excusa para rebelarse contra Dios.</a:t>
              </a:r>
            </a:p>
          </p:txBody>
        </p:sp>
        <p:pic>
          <p:nvPicPr>
            <p:cNvPr id="21" name="Graphic 20" descr="Circle with left arrow outline">
              <a:extLst>
                <a:ext uri="{FF2B5EF4-FFF2-40B4-BE49-F238E27FC236}">
                  <a16:creationId xmlns="" xmlns:a16="http://schemas.microsoft.com/office/drawing/2014/main" id="{38F0EB70-53B5-980D-460B-7CDC10C2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1581775-9D23-A30F-C225-16A1AC18DD76}"/>
                </a:ext>
              </a:extLst>
            </p:cNvPr>
            <p:cNvSpPr txBox="1"/>
            <p:nvPr/>
          </p:nvSpPr>
          <p:spPr>
            <a:xfrm>
              <a:off x="1622322" y="3125450"/>
              <a:ext cx="5303526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“miles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están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inquietos</a:t>
              </a:r>
              <a:r>
                <a:rPr lang="en-US" sz="18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 </a:t>
              </a:r>
              <a:r>
                <a:rPr lang="en-US" sz="18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insatisfechos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</a:t>
              </a:r>
            </a:p>
            <a:p>
              <a:pPr algn="l" rtl="0"/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“Aburrimiento e insatisfacción de las mentes jóvenes y brillantes con el… </a:t>
              </a:r>
              <a:r>
                <a:rPr lang="en-US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camino</a:t>
              </a: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estrecho</a:t>
              </a:r>
              <a:r>
                <a:rPr lang="en-US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y angosto de Cristo”.</a:t>
              </a:r>
              <a:endPara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l" rtl="0"/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“…requisitos arbitrarios revelados por Dios”.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(HE Phillips, Guardian of Truth, enero de 1994)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5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4DC2AD-D466-1580-2594-FC604516B3E0}"/>
              </a:ext>
            </a:extLst>
          </p:cNvPr>
          <p:cNvSpPr txBox="1"/>
          <p:nvPr/>
        </p:nvSpPr>
        <p:spPr>
          <a:xfrm>
            <a:off x="4791916" y="605121"/>
            <a:ext cx="410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tiene un </a:t>
            </a:r>
            <a:r>
              <a:rPr 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 CAMINO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nosotros...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80E9DD-4F75-3204-9028-5CFC1B4648ED}"/>
              </a:ext>
            </a:extLst>
          </p:cNvPr>
          <p:cNvSpPr txBox="1"/>
          <p:nvPr/>
        </p:nvSpPr>
        <p:spPr>
          <a:xfrm>
            <a:off x="4791916" y="2434136"/>
            <a:ext cx="4107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s-E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Porque les digo a ustedes que si su justicia no supera la de los escribas y fariseos, no entrarán en el reino de los </a:t>
            </a:r>
            <a:r>
              <a:rPr lang="es-E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cielos</a:t>
            </a:r>
            <a:r>
              <a:rPr lang="en-US" sz="2200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</a:t>
            </a:r>
            <a: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Mateo 5:20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A6ECFB-1A38-867E-0A54-357932E5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9" r="22403"/>
          <a:stretch/>
        </p:blipFill>
        <p:spPr>
          <a:xfrm>
            <a:off x="0" y="0"/>
            <a:ext cx="4594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966950" y="1160185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no exige que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discípulos sigan las tradiciones judías.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MARCOS 7:1-5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AC15A9B-CE91-3AAC-14D7-677E0B3B1285}"/>
              </a:ext>
            </a:extLst>
          </p:cNvPr>
          <p:cNvGrpSpPr/>
          <p:nvPr/>
        </p:nvGrpSpPr>
        <p:grpSpPr>
          <a:xfrm>
            <a:off x="735248" y="3730081"/>
            <a:ext cx="7947506" cy="461665"/>
            <a:chOff x="735248" y="3805237"/>
            <a:chExt cx="7947506" cy="46166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D2CDFC0-97C7-54A8-85AE-338D28BC9037}"/>
                </a:ext>
              </a:extLst>
            </p:cNvPr>
            <p:cNvSpPr txBox="1"/>
            <p:nvPr/>
          </p:nvSpPr>
          <p:spPr>
            <a:xfrm>
              <a:off x="1415216" y="3805237"/>
              <a:ext cx="7267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legalismo suscita conflictos injustos e innecesarios.</a:t>
              </a:r>
            </a:p>
          </p:txBody>
        </p:sp>
        <p:pic>
          <p:nvPicPr>
            <p:cNvPr id="7" name="Picture 6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EC0A1F02-517C-08E7-05C8-B76044281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784125" y="3824892"/>
              <a:ext cx="388801" cy="48655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C726C13-D041-906C-EEAD-F1F787CA9251}"/>
              </a:ext>
            </a:extLst>
          </p:cNvPr>
          <p:cNvGrpSpPr/>
          <p:nvPr/>
        </p:nvGrpSpPr>
        <p:grpSpPr>
          <a:xfrm>
            <a:off x="860818" y="2602843"/>
            <a:ext cx="7611543" cy="830997"/>
            <a:chOff x="860818" y="2602843"/>
            <a:chExt cx="7611543" cy="830997"/>
          </a:xfrm>
        </p:grpSpPr>
        <p:pic>
          <p:nvPicPr>
            <p:cNvPr id="5" name="Picture 4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9178D9DF-5EE6-6703-A607-F06AB394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909695" y="2614222"/>
              <a:ext cx="388801" cy="486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4FD57D1-7339-EBF9-5EB6-360AA89B8C28}"/>
                </a:ext>
              </a:extLst>
            </p:cNvPr>
            <p:cNvSpPr txBox="1"/>
            <p:nvPr/>
          </p:nvSpPr>
          <p:spPr>
            <a:xfrm>
              <a:off x="1415215" y="2602843"/>
              <a:ext cx="7057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 buenas intenciones a menudo conducen a buenas tradiciones, pero éstas no deben verse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como</a:t>
              </a:r>
              <a:r>
                <a:rPr lang="en-US" sz="24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i="1" u="sng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equisitos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C8AC211-DEC6-08BE-06D5-910BDB67665B}"/>
              </a:ext>
            </a:extLst>
          </p:cNvPr>
          <p:cNvGrpSpPr/>
          <p:nvPr/>
        </p:nvGrpSpPr>
        <p:grpSpPr>
          <a:xfrm>
            <a:off x="926789" y="4599100"/>
            <a:ext cx="7610309" cy="830997"/>
            <a:chOff x="926789" y="4536470"/>
            <a:chExt cx="7610309" cy="83099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04CDA38-ED7F-CD1F-91AD-CA5353BE0962}"/>
                </a:ext>
              </a:extLst>
            </p:cNvPr>
            <p:cNvSpPr txBox="1"/>
            <p:nvPr/>
          </p:nvSpPr>
          <p:spPr>
            <a:xfrm>
              <a:off x="1504444" y="4536470"/>
              <a:ext cx="7032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legalismo da a la gente </a:t>
              </a:r>
              <a:r>
                <a:rPr lang="en-US" sz="24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excusas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detrás</a:t>
              </a:r>
              <a:r>
                <a:rPr lang="en-US" sz="24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las que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esconderse</a:t>
              </a:r>
              <a:r>
                <a:rPr lang="en-US" sz="24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 descr="A white arrow pointing to the left  Description automatically generated">
              <a:extLst>
                <a:ext uri="{FF2B5EF4-FFF2-40B4-BE49-F238E27FC236}">
                  <a16:creationId xmlns="" xmlns:a16="http://schemas.microsoft.com/office/drawing/2014/main" id="{769A4EED-790B-5E39-1880-F4A51360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975666" y="4535599"/>
              <a:ext cx="388801" cy="486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3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91816" y="1160185"/>
            <a:ext cx="776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señala a los profetas para mostrar la importancia de nuestro corazón y nuestras acciones.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4CDA38-ED7F-CD1F-91AD-CA5353BE0962}"/>
              </a:ext>
            </a:extLst>
          </p:cNvPr>
          <p:cNvSpPr txBox="1"/>
          <p:nvPr/>
        </p:nvSpPr>
        <p:spPr>
          <a:xfrm>
            <a:off x="1130988" y="4407340"/>
            <a:ext cx="69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Miqueas corrigió a la nación de Judá – Miqueas 6:6-8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MARCOS 7:6-8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2CDFC0-97C7-54A8-85AE-338D28BC9037}"/>
              </a:ext>
            </a:extLst>
          </p:cNvPr>
          <p:cNvSpPr txBox="1"/>
          <p:nvPr/>
        </p:nvSpPr>
        <p:spPr>
          <a:xfrm>
            <a:off x="827960" y="3703346"/>
            <a:ext cx="7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Isaías corrigió al pueblo de Jerusalén – Isaías 1:10-17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FD57D1-7339-EBF9-5EB6-360AA89B8C28}"/>
              </a:ext>
            </a:extLst>
          </p:cNvPr>
          <p:cNvSpPr txBox="1"/>
          <p:nvPr/>
        </p:nvSpPr>
        <p:spPr>
          <a:xfrm>
            <a:off x="1431399" y="2999352"/>
            <a:ext cx="63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Samuel corrigió al rey Saúl – 1 Samuel 15:22-24</a:t>
            </a:r>
          </a:p>
        </p:txBody>
      </p:sp>
    </p:spTree>
    <p:extLst>
      <p:ext uri="{BB962C8B-B14F-4D97-AF65-F5344CB8AC3E}">
        <p14:creationId xmlns:p14="http://schemas.microsoft.com/office/powerpoint/2010/main" val="17517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91816" y="1160185"/>
            <a:ext cx="776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reprende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hiprocres</a:t>
            </a:r>
            <a:r>
              <a:rPr lang="es-E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r>
              <a:rPr lang="es-E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desobediencia a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de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fariseos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MARCOS 7:9-13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FD57D1-7339-EBF9-5EB6-360AA89B8C28}"/>
              </a:ext>
            </a:extLst>
          </p:cNvPr>
          <p:cNvSpPr txBox="1"/>
          <p:nvPr/>
        </p:nvSpPr>
        <p:spPr>
          <a:xfrm>
            <a:off x="1415215" y="2602843"/>
            <a:ext cx="631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Astutamente ustedes violan el 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mandamiento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F746AE-D588-9286-FE1A-9F3442A860B3}"/>
              </a:ext>
            </a:extLst>
          </p:cNvPr>
          <p:cNvSpPr txBox="1"/>
          <p:nvPr/>
        </p:nvSpPr>
        <p:spPr>
          <a:xfrm>
            <a:off x="1415215" y="3542320"/>
            <a:ext cx="631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invalidando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la palabra de Dios 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tradición de ustedes, 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 han transmitido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 13)</a:t>
            </a:r>
          </a:p>
        </p:txBody>
      </p:sp>
    </p:spTree>
    <p:extLst>
      <p:ext uri="{BB962C8B-B14F-4D97-AF65-F5344CB8AC3E}">
        <p14:creationId xmlns:p14="http://schemas.microsoft.com/office/powerpoint/2010/main" val="29382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</TotalTime>
  <Words>1330</Words>
  <Application>Microsoft Office PowerPoint</Application>
  <PresentationFormat>On-screen Show (16:10)</PresentationFormat>
  <Paragraphs>156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Arial Narrow</vt:lpstr>
      <vt:lpstr>Calibri</vt:lpstr>
      <vt:lpstr>Calibri Light</vt:lpstr>
      <vt:lpstr>Helvetica</vt:lpstr>
      <vt:lpstr>Merriweather Light</vt:lpstr>
      <vt:lpstr>Wingdings</vt:lpstr>
      <vt:lpstr>Office Theme</vt:lpstr>
      <vt:lpstr>¿QUÉ ENSEÑÓ  JESÚS SOBRE EL LEGALISMO?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ENSEÑÓ  JESÚS SOBRE EL LEGALISMO?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Legalism</dc:title>
  <dc:creator>Phillip Shumake</dc:creator>
  <cp:lastModifiedBy>Esther Eubanks</cp:lastModifiedBy>
  <cp:revision>75</cp:revision>
  <cp:lastPrinted>2024-04-21T00:15:37Z</cp:lastPrinted>
  <dcterms:created xsi:type="dcterms:W3CDTF">2024-04-18T15:18:32Z</dcterms:created>
  <dcterms:modified xsi:type="dcterms:W3CDTF">2024-04-21T00:16:14Z</dcterms:modified>
</cp:coreProperties>
</file>