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7"/>
  </p:notesMasterIdLst>
  <p:handoutMasterIdLst>
    <p:handoutMasterId r:id="rId208"/>
  </p:handoutMasterIdLst>
  <p:sldIdLst>
    <p:sldId id="256" r:id="rId2"/>
    <p:sldId id="449" r:id="rId3"/>
    <p:sldId id="258" r:id="rId4"/>
    <p:sldId id="257" r:id="rId5"/>
    <p:sldId id="264" r:id="rId6"/>
    <p:sldId id="267" r:id="rId7"/>
    <p:sldId id="268" r:id="rId8"/>
    <p:sldId id="266" r:id="rId9"/>
    <p:sldId id="263" r:id="rId10"/>
    <p:sldId id="450" r:id="rId11"/>
    <p:sldId id="451" r:id="rId12"/>
    <p:sldId id="259" r:id="rId13"/>
    <p:sldId id="269" r:id="rId14"/>
    <p:sldId id="271" r:id="rId15"/>
    <p:sldId id="270" r:id="rId16"/>
    <p:sldId id="272" r:id="rId17"/>
    <p:sldId id="273" r:id="rId18"/>
    <p:sldId id="274" r:id="rId19"/>
    <p:sldId id="275" r:id="rId20"/>
    <p:sldId id="276" r:id="rId21"/>
    <p:sldId id="277" r:id="rId22"/>
    <p:sldId id="280" r:id="rId23"/>
    <p:sldId id="279" r:id="rId24"/>
    <p:sldId id="292" r:id="rId25"/>
    <p:sldId id="527" r:id="rId26"/>
    <p:sldId id="528" r:id="rId27"/>
    <p:sldId id="529" r:id="rId28"/>
    <p:sldId id="530" r:id="rId29"/>
    <p:sldId id="260" r:id="rId30"/>
    <p:sldId id="278" r:id="rId31"/>
    <p:sldId id="281" r:id="rId32"/>
    <p:sldId id="426" r:id="rId33"/>
    <p:sldId id="261" r:id="rId34"/>
    <p:sldId id="448" r:id="rId35"/>
    <p:sldId id="287" r:id="rId36"/>
    <p:sldId id="454" r:id="rId37"/>
    <p:sldId id="283" r:id="rId38"/>
    <p:sldId id="286" r:id="rId39"/>
    <p:sldId id="457" r:id="rId40"/>
    <p:sldId id="531" r:id="rId41"/>
    <p:sldId id="532" r:id="rId42"/>
    <p:sldId id="533" r:id="rId43"/>
    <p:sldId id="284" r:id="rId44"/>
    <p:sldId id="285" r:id="rId45"/>
    <p:sldId id="455" r:id="rId46"/>
    <p:sldId id="289" r:id="rId47"/>
    <p:sldId id="293" r:id="rId48"/>
    <p:sldId id="297" r:id="rId49"/>
    <p:sldId id="296" r:id="rId50"/>
    <p:sldId id="534" r:id="rId51"/>
    <p:sldId id="458" r:id="rId52"/>
    <p:sldId id="302" r:id="rId53"/>
    <p:sldId id="303" r:id="rId54"/>
    <p:sldId id="304" r:id="rId55"/>
    <p:sldId id="305" r:id="rId56"/>
    <p:sldId id="306" r:id="rId57"/>
    <p:sldId id="307" r:id="rId58"/>
    <p:sldId id="308" r:id="rId59"/>
    <p:sldId id="535" r:id="rId60"/>
    <p:sldId id="536" r:id="rId61"/>
    <p:sldId id="537" r:id="rId62"/>
    <p:sldId id="310" r:id="rId63"/>
    <p:sldId id="311" r:id="rId64"/>
    <p:sldId id="315" r:id="rId65"/>
    <p:sldId id="316" r:id="rId66"/>
    <p:sldId id="309" r:id="rId67"/>
    <p:sldId id="326" r:id="rId68"/>
    <p:sldId id="320" r:id="rId69"/>
    <p:sldId id="323" r:id="rId70"/>
    <p:sldId id="329" r:id="rId71"/>
    <p:sldId id="330" r:id="rId72"/>
    <p:sldId id="324" r:id="rId73"/>
    <p:sldId id="325" r:id="rId74"/>
    <p:sldId id="328" r:id="rId75"/>
    <p:sldId id="538" r:id="rId76"/>
    <p:sldId id="327" r:id="rId77"/>
    <p:sldId id="333" r:id="rId78"/>
    <p:sldId id="334" r:id="rId79"/>
    <p:sldId id="539" r:id="rId80"/>
    <p:sldId id="540" r:id="rId81"/>
    <p:sldId id="338" r:id="rId82"/>
    <p:sldId id="340" r:id="rId83"/>
    <p:sldId id="541" r:id="rId84"/>
    <p:sldId id="341" r:id="rId85"/>
    <p:sldId id="342" r:id="rId86"/>
    <p:sldId id="343" r:id="rId87"/>
    <p:sldId id="345" r:id="rId88"/>
    <p:sldId id="542" r:id="rId89"/>
    <p:sldId id="352" r:id="rId90"/>
    <p:sldId id="351" r:id="rId91"/>
    <p:sldId id="543" r:id="rId92"/>
    <p:sldId id="349" r:id="rId93"/>
    <p:sldId id="350" r:id="rId94"/>
    <p:sldId id="353" r:id="rId95"/>
    <p:sldId id="356" r:id="rId96"/>
    <p:sldId id="355" r:id="rId97"/>
    <p:sldId id="354" r:id="rId98"/>
    <p:sldId id="359" r:id="rId99"/>
    <p:sldId id="358" r:id="rId100"/>
    <p:sldId id="360" r:id="rId101"/>
    <p:sldId id="544" r:id="rId102"/>
    <p:sldId id="357" r:id="rId103"/>
    <p:sldId id="361" r:id="rId104"/>
    <p:sldId id="362" r:id="rId105"/>
    <p:sldId id="363" r:id="rId106"/>
    <p:sldId id="463" r:id="rId107"/>
    <p:sldId id="545" r:id="rId108"/>
    <p:sldId id="466" r:id="rId109"/>
    <p:sldId id="479" r:id="rId110"/>
    <p:sldId id="480" r:id="rId111"/>
    <p:sldId id="482" r:id="rId112"/>
    <p:sldId id="546" r:id="rId113"/>
    <p:sldId id="547" r:id="rId114"/>
    <p:sldId id="468" r:id="rId115"/>
    <p:sldId id="469" r:id="rId116"/>
    <p:sldId id="470" r:id="rId117"/>
    <p:sldId id="471" r:id="rId118"/>
    <p:sldId id="472" r:id="rId119"/>
    <p:sldId id="474" r:id="rId120"/>
    <p:sldId id="473" r:id="rId121"/>
    <p:sldId id="477" r:id="rId122"/>
    <p:sldId id="475" r:id="rId123"/>
    <p:sldId id="365" r:id="rId124"/>
    <p:sldId id="548" r:id="rId125"/>
    <p:sldId id="368" r:id="rId126"/>
    <p:sldId id="371" r:id="rId127"/>
    <p:sldId id="370" r:id="rId128"/>
    <p:sldId id="364" r:id="rId129"/>
    <p:sldId id="369" r:id="rId130"/>
    <p:sldId id="485" r:id="rId131"/>
    <p:sldId id="372" r:id="rId132"/>
    <p:sldId id="373" r:id="rId133"/>
    <p:sldId id="376" r:id="rId134"/>
    <p:sldId id="484" r:id="rId135"/>
    <p:sldId id="375" r:id="rId136"/>
    <p:sldId id="377" r:id="rId137"/>
    <p:sldId id="378" r:id="rId138"/>
    <p:sldId id="549" r:id="rId139"/>
    <p:sldId id="381" r:id="rId140"/>
    <p:sldId id="385" r:id="rId141"/>
    <p:sldId id="384" r:id="rId142"/>
    <p:sldId id="383" r:id="rId143"/>
    <p:sldId id="387" r:id="rId144"/>
    <p:sldId id="388" r:id="rId145"/>
    <p:sldId id="386" r:id="rId146"/>
    <p:sldId id="487" r:id="rId147"/>
    <p:sldId id="389" r:id="rId148"/>
    <p:sldId id="390" r:id="rId149"/>
    <p:sldId id="392" r:id="rId150"/>
    <p:sldId id="391" r:id="rId151"/>
    <p:sldId id="393" r:id="rId152"/>
    <p:sldId id="441" r:id="rId153"/>
    <p:sldId id="550" r:id="rId154"/>
    <p:sldId id="551" r:id="rId155"/>
    <p:sldId id="552" r:id="rId156"/>
    <p:sldId id="491" r:id="rId157"/>
    <p:sldId id="443" r:id="rId158"/>
    <p:sldId id="492" r:id="rId159"/>
    <p:sldId id="494" r:id="rId160"/>
    <p:sldId id="445" r:id="rId161"/>
    <p:sldId id="493" r:id="rId162"/>
    <p:sldId id="495" r:id="rId163"/>
    <p:sldId id="496" r:id="rId164"/>
    <p:sldId id="498" r:id="rId165"/>
    <p:sldId id="553" r:id="rId166"/>
    <p:sldId id="559" r:id="rId167"/>
    <p:sldId id="500" r:id="rId168"/>
    <p:sldId id="501" r:id="rId169"/>
    <p:sldId id="502" r:id="rId170"/>
    <p:sldId id="503" r:id="rId171"/>
    <p:sldId id="504" r:id="rId172"/>
    <p:sldId id="505" r:id="rId173"/>
    <p:sldId id="506" r:id="rId174"/>
    <p:sldId id="508" r:id="rId175"/>
    <p:sldId id="509" r:id="rId176"/>
    <p:sldId id="410" r:id="rId177"/>
    <p:sldId id="560" r:id="rId178"/>
    <p:sldId id="413" r:id="rId179"/>
    <p:sldId id="561" r:id="rId180"/>
    <p:sldId id="554" r:id="rId181"/>
    <p:sldId id="526" r:id="rId182"/>
    <p:sldId id="555" r:id="rId183"/>
    <p:sldId id="556" r:id="rId184"/>
    <p:sldId id="557" r:id="rId185"/>
    <p:sldId id="431" r:id="rId186"/>
    <p:sldId id="558" r:id="rId187"/>
    <p:sldId id="524" r:id="rId188"/>
    <p:sldId id="525" r:id="rId189"/>
    <p:sldId id="518" r:id="rId190"/>
    <p:sldId id="520" r:id="rId191"/>
    <p:sldId id="521" r:id="rId192"/>
    <p:sldId id="519" r:id="rId193"/>
    <p:sldId id="522" r:id="rId194"/>
    <p:sldId id="523" r:id="rId195"/>
    <p:sldId id="430" r:id="rId196"/>
    <p:sldId id="517" r:id="rId197"/>
    <p:sldId id="515" r:id="rId198"/>
    <p:sldId id="510" r:id="rId199"/>
    <p:sldId id="433" r:id="rId200"/>
    <p:sldId id="562" r:id="rId201"/>
    <p:sldId id="434" r:id="rId202"/>
    <p:sldId id="563" r:id="rId203"/>
    <p:sldId id="437" r:id="rId204"/>
    <p:sldId id="439" r:id="rId205"/>
    <p:sldId id="476" r:id="rId20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2" autoAdjust="0"/>
    <p:restoredTop sz="67972" autoAdjust="0"/>
  </p:normalViewPr>
  <p:slideViewPr>
    <p:cSldViewPr snapToGrid="0">
      <p:cViewPr varScale="1">
        <p:scale>
          <a:sx n="47" d="100"/>
          <a:sy n="47" d="100"/>
        </p:scale>
        <p:origin x="1388" y="2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on Broadwell" userId="928fd5fb-186b-4449-9365-b6a1e6b7d035" providerId="ADAL" clId="{56280EBB-1DBE-4561-B641-A8E01F9916C7}"/>
    <pc:docChg chg="undo redo custSel addSld delSld modSld sldOrd">
      <pc:chgData name="Mason Broadwell" userId="928fd5fb-186b-4449-9365-b6a1e6b7d035" providerId="ADAL" clId="{56280EBB-1DBE-4561-B641-A8E01F9916C7}" dt="2017-09-06T22:18:41.234" v="11183" actId="1036"/>
      <pc:docMkLst>
        <pc:docMk/>
      </pc:docMkLst>
      <pc:sldChg chg="modSp ord">
        <pc:chgData name="Mason Broadwell" userId="928fd5fb-186b-4449-9365-b6a1e6b7d035" providerId="ADAL" clId="{56280EBB-1DBE-4561-B641-A8E01F9916C7}" dt="2017-08-23T21:12:18.930" v="1126" actId="1038"/>
        <pc:sldMkLst>
          <pc:docMk/>
          <pc:sldMk cId="2905730090" sldId="364"/>
        </pc:sldMkLst>
        <pc:spChg chg="mod">
          <ac:chgData name="Mason Broadwell" userId="928fd5fb-186b-4449-9365-b6a1e6b7d035" providerId="ADAL" clId="{56280EBB-1DBE-4561-B641-A8E01F9916C7}" dt="2017-08-23T21:11:52.175" v="1063" actId="1035"/>
          <ac:spMkLst>
            <pc:docMk/>
            <pc:sldMk cId="2905730090" sldId="364"/>
            <ac:spMk id="9" creationId="{00000000-0000-0000-0000-000000000000}"/>
          </ac:spMkLst>
        </pc:spChg>
        <pc:spChg chg="mod">
          <ac:chgData name="Mason Broadwell" userId="928fd5fb-186b-4449-9365-b6a1e6b7d035" providerId="ADAL" clId="{56280EBB-1DBE-4561-B641-A8E01F9916C7}" dt="2017-08-23T19:12:00.214" v="178" actId="20577"/>
          <ac:spMkLst>
            <pc:docMk/>
            <pc:sldMk cId="2905730090" sldId="364"/>
            <ac:spMk id="13" creationId="{00000000-0000-0000-0000-000000000000}"/>
          </ac:spMkLst>
        </pc:spChg>
        <pc:spChg chg="mod">
          <ac:chgData name="Mason Broadwell" userId="928fd5fb-186b-4449-9365-b6a1e6b7d035" providerId="ADAL" clId="{56280EBB-1DBE-4561-B641-A8E01F9916C7}" dt="2017-08-23T19:11:55.857" v="172" actId="20577"/>
          <ac:spMkLst>
            <pc:docMk/>
            <pc:sldMk cId="2905730090" sldId="364"/>
            <ac:spMk id="43" creationId="{00000000-0000-0000-0000-000000000000}"/>
          </ac:spMkLst>
        </pc:spChg>
        <pc:spChg chg="mod">
          <ac:chgData name="Mason Broadwell" userId="928fd5fb-186b-4449-9365-b6a1e6b7d035" providerId="ADAL" clId="{56280EBB-1DBE-4561-B641-A8E01F9916C7}" dt="2017-08-23T21:12:05.012" v="1087" actId="14100"/>
          <ac:spMkLst>
            <pc:docMk/>
            <pc:sldMk cId="2905730090" sldId="364"/>
            <ac:spMk id="47" creationId="{00000000-0000-0000-0000-000000000000}"/>
          </ac:spMkLst>
        </pc:spChg>
        <pc:spChg chg="mod">
          <ac:chgData name="Mason Broadwell" userId="928fd5fb-186b-4449-9365-b6a1e6b7d035" providerId="ADAL" clId="{56280EBB-1DBE-4561-B641-A8E01F9916C7}" dt="2017-08-23T19:12:05.295" v="184" actId="20577"/>
          <ac:spMkLst>
            <pc:docMk/>
            <pc:sldMk cId="2905730090" sldId="364"/>
            <ac:spMk id="49" creationId="{00000000-0000-0000-0000-000000000000}"/>
          </ac:spMkLst>
        </pc:spChg>
        <pc:spChg chg="mod">
          <ac:chgData name="Mason Broadwell" userId="928fd5fb-186b-4449-9365-b6a1e6b7d035" providerId="ADAL" clId="{56280EBB-1DBE-4561-B641-A8E01F9916C7}" dt="2017-08-23T21:12:18.930" v="1126" actId="1038"/>
          <ac:spMkLst>
            <pc:docMk/>
            <pc:sldMk cId="2905730090" sldId="364"/>
            <ac:spMk id="50" creationId="{00000000-0000-0000-0000-000000000000}"/>
          </ac:spMkLst>
        </pc:spChg>
      </pc:sldChg>
      <pc:sldChg chg="modSp">
        <pc:chgData name="Mason Broadwell" userId="928fd5fb-186b-4449-9365-b6a1e6b7d035" providerId="ADAL" clId="{56280EBB-1DBE-4561-B641-A8E01F9916C7}" dt="2017-08-23T18:40:29.968" v="1" actId="20577"/>
        <pc:sldMkLst>
          <pc:docMk/>
          <pc:sldMk cId="1842838993" sldId="365"/>
        </pc:sldMkLst>
        <pc:spChg chg="mod">
          <ac:chgData name="Mason Broadwell" userId="928fd5fb-186b-4449-9365-b6a1e6b7d035" providerId="ADAL" clId="{56280EBB-1DBE-4561-B641-A8E01F9916C7}" dt="2017-08-23T18:40:29.968" v="1" actId="20577"/>
          <ac:spMkLst>
            <pc:docMk/>
            <pc:sldMk cId="1842838993" sldId="365"/>
            <ac:spMk id="3" creationId="{00000000-0000-0000-0000-000000000000}"/>
          </ac:spMkLst>
        </pc:spChg>
      </pc:sldChg>
      <pc:sldChg chg="del">
        <pc:chgData name="Mason Broadwell" userId="928fd5fb-186b-4449-9365-b6a1e6b7d035" providerId="ADAL" clId="{56280EBB-1DBE-4561-B641-A8E01F9916C7}" dt="2017-08-23T18:40:47.606" v="3" actId="2696"/>
        <pc:sldMkLst>
          <pc:docMk/>
          <pc:sldMk cId="3288574367" sldId="366"/>
        </pc:sldMkLst>
      </pc:sldChg>
      <pc:sldChg chg="del">
        <pc:chgData name="Mason Broadwell" userId="928fd5fb-186b-4449-9365-b6a1e6b7d035" providerId="ADAL" clId="{56280EBB-1DBE-4561-B641-A8E01F9916C7}" dt="2017-08-23T18:42:17.820" v="48" actId="2696"/>
        <pc:sldMkLst>
          <pc:docMk/>
          <pc:sldMk cId="2848708331" sldId="367"/>
        </pc:sldMkLst>
      </pc:sldChg>
      <pc:sldChg chg="modSp">
        <pc:chgData name="Mason Broadwell" userId="928fd5fb-186b-4449-9365-b6a1e6b7d035" providerId="ADAL" clId="{56280EBB-1DBE-4561-B641-A8E01F9916C7}" dt="2017-08-23T21:03:47.205" v="909" actId="20577"/>
        <pc:sldMkLst>
          <pc:docMk/>
          <pc:sldMk cId="2133729930" sldId="368"/>
        </pc:sldMkLst>
        <pc:spChg chg="mod">
          <ac:chgData name="Mason Broadwell" userId="928fd5fb-186b-4449-9365-b6a1e6b7d035" providerId="ADAL" clId="{56280EBB-1DBE-4561-B641-A8E01F9916C7}" dt="2017-08-23T21:03:47.205" v="909" actId="20577"/>
          <ac:spMkLst>
            <pc:docMk/>
            <pc:sldMk cId="2133729930" sldId="368"/>
            <ac:spMk id="3" creationId="{00000000-0000-0000-0000-000000000000}"/>
          </ac:spMkLst>
        </pc:spChg>
      </pc:sldChg>
      <pc:sldChg chg="modSp modAnim">
        <pc:chgData name="Mason Broadwell" userId="928fd5fb-186b-4449-9365-b6a1e6b7d035" providerId="ADAL" clId="{56280EBB-1DBE-4561-B641-A8E01F9916C7}" dt="2017-08-23T22:22:23.454" v="1448" actId="1035"/>
        <pc:sldMkLst>
          <pc:docMk/>
          <pc:sldMk cId="2146052311" sldId="369"/>
        </pc:sldMkLst>
        <pc:spChg chg="mod">
          <ac:chgData name="Mason Broadwell" userId="928fd5fb-186b-4449-9365-b6a1e6b7d035" providerId="ADAL" clId="{56280EBB-1DBE-4561-B641-A8E01F9916C7}" dt="2017-08-23T22:22:23.454" v="1448" actId="1035"/>
          <ac:spMkLst>
            <pc:docMk/>
            <pc:sldMk cId="2146052311" sldId="369"/>
            <ac:spMk id="2" creationId="{00000000-0000-0000-0000-000000000000}"/>
          </ac:spMkLst>
        </pc:spChg>
        <pc:spChg chg="mod">
          <ac:chgData name="Mason Broadwell" userId="928fd5fb-186b-4449-9365-b6a1e6b7d035" providerId="ADAL" clId="{56280EBB-1DBE-4561-B641-A8E01F9916C7}" dt="2017-08-23T21:13:11.666" v="1134" actId="1035"/>
          <ac:spMkLst>
            <pc:docMk/>
            <pc:sldMk cId="2146052311" sldId="369"/>
            <ac:spMk id="3" creationId="{00000000-0000-0000-0000-000000000000}"/>
          </ac:spMkLst>
        </pc:spChg>
      </pc:sldChg>
      <pc:sldChg chg="modSp modAnim">
        <pc:chgData name="Mason Broadwell" userId="928fd5fb-186b-4449-9365-b6a1e6b7d035" providerId="ADAL" clId="{56280EBB-1DBE-4561-B641-A8E01F9916C7}" dt="2017-08-23T20:55:09.419" v="848" actId="313"/>
        <pc:sldMkLst>
          <pc:docMk/>
          <pc:sldMk cId="1491588579" sldId="370"/>
        </pc:sldMkLst>
        <pc:spChg chg="mod">
          <ac:chgData name="Mason Broadwell" userId="928fd5fb-186b-4449-9365-b6a1e6b7d035" providerId="ADAL" clId="{56280EBB-1DBE-4561-B641-A8E01F9916C7}" dt="2017-08-23T20:55:09.419" v="848" actId="313"/>
          <ac:spMkLst>
            <pc:docMk/>
            <pc:sldMk cId="1491588579" sldId="370"/>
            <ac:spMk id="3" creationId="{00000000-0000-0000-0000-000000000000}"/>
          </ac:spMkLst>
        </pc:spChg>
      </pc:sldChg>
      <pc:sldChg chg="modSp ord">
        <pc:chgData name="Mason Broadwell" userId="928fd5fb-186b-4449-9365-b6a1e6b7d035" providerId="ADAL" clId="{56280EBB-1DBE-4561-B641-A8E01F9916C7}" dt="2017-08-23T18:50:41.382" v="102" actId="6549"/>
        <pc:sldMkLst>
          <pc:docMk/>
          <pc:sldMk cId="2429754711" sldId="371"/>
        </pc:sldMkLst>
        <pc:spChg chg="mod">
          <ac:chgData name="Mason Broadwell" userId="928fd5fb-186b-4449-9365-b6a1e6b7d035" providerId="ADAL" clId="{56280EBB-1DBE-4561-B641-A8E01F9916C7}" dt="2017-08-23T18:42:28.322" v="49" actId="20577"/>
          <ac:spMkLst>
            <pc:docMk/>
            <pc:sldMk cId="2429754711" sldId="371"/>
            <ac:spMk id="2" creationId="{00000000-0000-0000-0000-000000000000}"/>
          </ac:spMkLst>
        </pc:spChg>
      </pc:sldChg>
      <pc:sldChg chg="modSp modAnim">
        <pc:chgData name="Mason Broadwell" userId="928fd5fb-186b-4449-9365-b6a1e6b7d035" providerId="ADAL" clId="{56280EBB-1DBE-4561-B641-A8E01F9916C7}" dt="2017-08-23T21:04:30.120" v="917" actId="313"/>
        <pc:sldMkLst>
          <pc:docMk/>
          <pc:sldMk cId="795963151" sldId="372"/>
        </pc:sldMkLst>
        <pc:spChg chg="mod">
          <ac:chgData name="Mason Broadwell" userId="928fd5fb-186b-4449-9365-b6a1e6b7d035" providerId="ADAL" clId="{56280EBB-1DBE-4561-B641-A8E01F9916C7}" dt="2017-08-23T21:04:30.120" v="917" actId="313"/>
          <ac:spMkLst>
            <pc:docMk/>
            <pc:sldMk cId="795963151" sldId="372"/>
            <ac:spMk id="3" creationId="{00000000-0000-0000-0000-000000000000}"/>
          </ac:spMkLst>
        </pc:spChg>
      </pc:sldChg>
      <pc:sldChg chg="modSp modAnim">
        <pc:chgData name="Mason Broadwell" userId="928fd5fb-186b-4449-9365-b6a1e6b7d035" providerId="ADAL" clId="{56280EBB-1DBE-4561-B641-A8E01F9916C7}" dt="2017-08-23T21:05:28.387" v="926" actId="313"/>
        <pc:sldMkLst>
          <pc:docMk/>
          <pc:sldMk cId="1188757203" sldId="373"/>
        </pc:sldMkLst>
        <pc:spChg chg="mod">
          <ac:chgData name="Mason Broadwell" userId="928fd5fb-186b-4449-9365-b6a1e6b7d035" providerId="ADAL" clId="{56280EBB-1DBE-4561-B641-A8E01F9916C7}" dt="2017-08-23T21:05:28.387" v="926" actId="313"/>
          <ac:spMkLst>
            <pc:docMk/>
            <pc:sldMk cId="1188757203" sldId="373"/>
            <ac:spMk id="3" creationId="{00000000-0000-0000-0000-000000000000}"/>
          </ac:spMkLst>
        </pc:spChg>
      </pc:sldChg>
      <pc:sldChg chg="modSp">
        <pc:chgData name="Mason Broadwell" userId="928fd5fb-186b-4449-9365-b6a1e6b7d035" providerId="ADAL" clId="{56280EBB-1DBE-4561-B641-A8E01F9916C7}" dt="2017-08-23T21:10:41.768" v="1049" actId="1036"/>
        <pc:sldMkLst>
          <pc:docMk/>
          <pc:sldMk cId="2131016936" sldId="375"/>
        </pc:sldMkLst>
        <pc:spChg chg="mod">
          <ac:chgData name="Mason Broadwell" userId="928fd5fb-186b-4449-9365-b6a1e6b7d035" providerId="ADAL" clId="{56280EBB-1DBE-4561-B641-A8E01F9916C7}" dt="2017-08-23T21:10:41.768" v="1049" actId="1036"/>
          <ac:spMkLst>
            <pc:docMk/>
            <pc:sldMk cId="2131016936" sldId="375"/>
            <ac:spMk id="3" creationId="{00000000-0000-0000-0000-000000000000}"/>
          </ac:spMkLst>
        </pc:spChg>
      </pc:sldChg>
      <pc:sldChg chg="modSp ord">
        <pc:chgData name="Mason Broadwell" userId="928fd5fb-186b-4449-9365-b6a1e6b7d035" providerId="ADAL" clId="{56280EBB-1DBE-4561-B641-A8E01F9916C7}" dt="2017-08-23T19:09:27.656" v="151" actId="313"/>
        <pc:sldMkLst>
          <pc:docMk/>
          <pc:sldMk cId="858297333" sldId="376"/>
        </pc:sldMkLst>
        <pc:spChg chg="mod">
          <ac:chgData name="Mason Broadwell" userId="928fd5fb-186b-4449-9365-b6a1e6b7d035" providerId="ADAL" clId="{56280EBB-1DBE-4561-B641-A8E01F9916C7}" dt="2017-08-23T18:58:20.858" v="120" actId="6549"/>
          <ac:spMkLst>
            <pc:docMk/>
            <pc:sldMk cId="858297333" sldId="376"/>
            <ac:spMk id="3" creationId="{00000000-0000-0000-0000-000000000000}"/>
          </ac:spMkLst>
        </pc:spChg>
      </pc:sldChg>
      <pc:sldChg chg="modTransition">
        <pc:chgData name="Mason Broadwell" userId="928fd5fb-186b-4449-9365-b6a1e6b7d035" providerId="ADAL" clId="{56280EBB-1DBE-4561-B641-A8E01F9916C7}" dt="2017-08-23T18:56:17.643" v="105" actId="6549"/>
        <pc:sldMkLst>
          <pc:docMk/>
          <pc:sldMk cId="3611113721" sldId="377"/>
        </pc:sldMkLst>
      </pc:sldChg>
      <pc:sldChg chg="modSp">
        <pc:chgData name="Mason Broadwell" userId="928fd5fb-186b-4449-9365-b6a1e6b7d035" providerId="ADAL" clId="{56280EBB-1DBE-4561-B641-A8E01F9916C7}" dt="2017-09-03T00:46:12.051" v="6702" actId="20577"/>
        <pc:sldMkLst>
          <pc:docMk/>
          <pc:sldMk cId="2729712397" sldId="378"/>
        </pc:sldMkLst>
        <pc:spChg chg="mod">
          <ac:chgData name="Mason Broadwell" userId="928fd5fb-186b-4449-9365-b6a1e6b7d035" providerId="ADAL" clId="{56280EBB-1DBE-4561-B641-A8E01F9916C7}" dt="2017-09-03T00:46:12.051" v="6702" actId="20577"/>
          <ac:spMkLst>
            <pc:docMk/>
            <pc:sldMk cId="2729712397" sldId="378"/>
            <ac:spMk id="3" creationId="{00000000-0000-0000-0000-000000000000}"/>
          </ac:spMkLst>
        </pc:spChg>
      </pc:sldChg>
      <pc:sldChg chg="modSp">
        <pc:chgData name="Mason Broadwell" userId="928fd5fb-186b-4449-9365-b6a1e6b7d035" providerId="ADAL" clId="{56280EBB-1DBE-4561-B641-A8E01F9916C7}" dt="2017-08-27T01:11:46.442" v="1514" actId="20577"/>
        <pc:sldMkLst>
          <pc:docMk/>
          <pc:sldMk cId="1293540868" sldId="381"/>
        </pc:sldMkLst>
        <pc:spChg chg="mod">
          <ac:chgData name="Mason Broadwell" userId="928fd5fb-186b-4449-9365-b6a1e6b7d035" providerId="ADAL" clId="{56280EBB-1DBE-4561-B641-A8E01F9916C7}" dt="2017-08-27T01:11:46.442" v="1514" actId="20577"/>
          <ac:spMkLst>
            <pc:docMk/>
            <pc:sldMk cId="1293540868" sldId="381"/>
            <ac:spMk id="3" creationId="{00000000-0000-0000-0000-000000000000}"/>
          </ac:spMkLst>
        </pc:spChg>
      </pc:sldChg>
      <pc:sldChg chg="modSp">
        <pc:chgData name="Mason Broadwell" userId="928fd5fb-186b-4449-9365-b6a1e6b7d035" providerId="ADAL" clId="{56280EBB-1DBE-4561-B641-A8E01F9916C7}" dt="2017-08-27T01:48:55.345" v="1832" actId="20577"/>
        <pc:sldMkLst>
          <pc:docMk/>
          <pc:sldMk cId="478114018" sldId="383"/>
        </pc:sldMkLst>
        <pc:spChg chg="mod">
          <ac:chgData name="Mason Broadwell" userId="928fd5fb-186b-4449-9365-b6a1e6b7d035" providerId="ADAL" clId="{56280EBB-1DBE-4561-B641-A8E01F9916C7}" dt="2017-08-27T01:45:15.030" v="1738" actId="1037"/>
          <ac:spMkLst>
            <pc:docMk/>
            <pc:sldMk cId="478114018" sldId="383"/>
            <ac:spMk id="3" creationId="{00000000-0000-0000-0000-000000000000}"/>
          </ac:spMkLst>
        </pc:spChg>
        <pc:spChg chg="mod">
          <ac:chgData name="Mason Broadwell" userId="928fd5fb-186b-4449-9365-b6a1e6b7d035" providerId="ADAL" clId="{56280EBB-1DBE-4561-B641-A8E01F9916C7}" dt="2017-08-27T01:48:55.345" v="1832" actId="20577"/>
          <ac:spMkLst>
            <pc:docMk/>
            <pc:sldMk cId="478114018" sldId="383"/>
            <ac:spMk id="4" creationId="{00000000-0000-0000-0000-000000000000}"/>
          </ac:spMkLst>
        </pc:spChg>
      </pc:sldChg>
      <pc:sldChg chg="modSp modAnim">
        <pc:chgData name="Mason Broadwell" userId="928fd5fb-186b-4449-9365-b6a1e6b7d035" providerId="ADAL" clId="{56280EBB-1DBE-4561-B641-A8E01F9916C7}" dt="2017-08-27T01:14:56.417" v="1598" actId="20577"/>
        <pc:sldMkLst>
          <pc:docMk/>
          <pc:sldMk cId="3015422731" sldId="384"/>
        </pc:sldMkLst>
        <pc:spChg chg="mod">
          <ac:chgData name="Mason Broadwell" userId="928fd5fb-186b-4449-9365-b6a1e6b7d035" providerId="ADAL" clId="{56280EBB-1DBE-4561-B641-A8E01F9916C7}" dt="2017-08-27T01:14:56.417" v="1598" actId="20577"/>
          <ac:spMkLst>
            <pc:docMk/>
            <pc:sldMk cId="3015422731" sldId="384"/>
            <ac:spMk id="3" creationId="{00000000-0000-0000-0000-000000000000}"/>
          </ac:spMkLst>
        </pc:spChg>
      </pc:sldChg>
      <pc:sldChg chg="modSp">
        <pc:chgData name="Mason Broadwell" userId="928fd5fb-186b-4449-9365-b6a1e6b7d035" providerId="ADAL" clId="{56280EBB-1DBE-4561-B641-A8E01F9916C7}" dt="2017-08-25T20:50:02.942" v="1504" actId="20577"/>
        <pc:sldMkLst>
          <pc:docMk/>
          <pc:sldMk cId="162667051" sldId="387"/>
        </pc:sldMkLst>
        <pc:spChg chg="mod">
          <ac:chgData name="Mason Broadwell" userId="928fd5fb-186b-4449-9365-b6a1e6b7d035" providerId="ADAL" clId="{56280EBB-1DBE-4561-B641-A8E01F9916C7}" dt="2017-08-25T20:50:02.942" v="1504" actId="20577"/>
          <ac:spMkLst>
            <pc:docMk/>
            <pc:sldMk cId="162667051" sldId="387"/>
            <ac:spMk id="3" creationId="{00000000-0000-0000-0000-000000000000}"/>
          </ac:spMkLst>
        </pc:spChg>
      </pc:sldChg>
      <pc:sldChg chg="modSp">
        <pc:chgData name="Mason Broadwell" userId="928fd5fb-186b-4449-9365-b6a1e6b7d035" providerId="ADAL" clId="{56280EBB-1DBE-4561-B641-A8E01F9916C7}" dt="2017-08-27T01:48:39.955" v="1815" actId="1035"/>
        <pc:sldMkLst>
          <pc:docMk/>
          <pc:sldMk cId="5843864" sldId="388"/>
        </pc:sldMkLst>
        <pc:spChg chg="mod">
          <ac:chgData name="Mason Broadwell" userId="928fd5fb-186b-4449-9365-b6a1e6b7d035" providerId="ADAL" clId="{56280EBB-1DBE-4561-B641-A8E01F9916C7}" dt="2017-08-27T01:48:39.955" v="1815" actId="1035"/>
          <ac:spMkLst>
            <pc:docMk/>
            <pc:sldMk cId="5843864" sldId="388"/>
            <ac:spMk id="4" creationId="{00000000-0000-0000-0000-000000000000}"/>
          </ac:spMkLst>
        </pc:spChg>
      </pc:sldChg>
      <pc:sldChg chg="modSp">
        <pc:chgData name="Mason Broadwell" userId="928fd5fb-186b-4449-9365-b6a1e6b7d035" providerId="ADAL" clId="{56280EBB-1DBE-4561-B641-A8E01F9916C7}" dt="2017-08-27T02:00:16.819" v="2342" actId="1035"/>
        <pc:sldMkLst>
          <pc:docMk/>
          <pc:sldMk cId="3904945003" sldId="389"/>
        </pc:sldMkLst>
        <pc:spChg chg="mod">
          <ac:chgData name="Mason Broadwell" userId="928fd5fb-186b-4449-9365-b6a1e6b7d035" providerId="ADAL" clId="{56280EBB-1DBE-4561-B641-A8E01F9916C7}" dt="2017-08-27T02:00:16.819" v="2342" actId="1035"/>
          <ac:spMkLst>
            <pc:docMk/>
            <pc:sldMk cId="3904945003" sldId="389"/>
            <ac:spMk id="4" creationId="{00000000-0000-0000-0000-000000000000}"/>
          </ac:spMkLst>
        </pc:spChg>
      </pc:sldChg>
      <pc:sldChg chg="modSp">
        <pc:chgData name="Mason Broadwell" userId="928fd5fb-186b-4449-9365-b6a1e6b7d035" providerId="ADAL" clId="{56280EBB-1DBE-4561-B641-A8E01F9916C7}" dt="2017-08-27T02:04:26.977" v="2536" actId="1035"/>
        <pc:sldMkLst>
          <pc:docMk/>
          <pc:sldMk cId="2230289477" sldId="390"/>
        </pc:sldMkLst>
        <pc:spChg chg="mod">
          <ac:chgData name="Mason Broadwell" userId="928fd5fb-186b-4449-9365-b6a1e6b7d035" providerId="ADAL" clId="{56280EBB-1DBE-4561-B641-A8E01F9916C7}" dt="2017-08-27T02:02:34.418" v="2494" actId="1037"/>
          <ac:spMkLst>
            <pc:docMk/>
            <pc:sldMk cId="2230289477" sldId="390"/>
            <ac:spMk id="3" creationId="{00000000-0000-0000-0000-000000000000}"/>
          </ac:spMkLst>
        </pc:spChg>
        <pc:spChg chg="mod">
          <ac:chgData name="Mason Broadwell" userId="928fd5fb-186b-4449-9365-b6a1e6b7d035" providerId="ADAL" clId="{56280EBB-1DBE-4561-B641-A8E01F9916C7}" dt="2017-08-27T02:04:26.977" v="2536" actId="1035"/>
          <ac:spMkLst>
            <pc:docMk/>
            <pc:sldMk cId="2230289477" sldId="390"/>
            <ac:spMk id="4" creationId="{00000000-0000-0000-0000-000000000000}"/>
          </ac:spMkLst>
        </pc:spChg>
      </pc:sldChg>
      <pc:sldChg chg="ord">
        <pc:chgData name="Mason Broadwell" userId="928fd5fb-186b-4449-9365-b6a1e6b7d035" providerId="ADAL" clId="{56280EBB-1DBE-4561-B641-A8E01F9916C7}" dt="2017-08-25T20:36:16.104" v="1470" actId="20577"/>
        <pc:sldMkLst>
          <pc:docMk/>
          <pc:sldMk cId="3765785607" sldId="391"/>
        </pc:sldMkLst>
      </pc:sldChg>
      <pc:sldChg chg="ord modTransition">
        <pc:chgData name="Mason Broadwell" userId="928fd5fb-186b-4449-9365-b6a1e6b7d035" providerId="ADAL" clId="{56280EBB-1DBE-4561-B641-A8E01F9916C7}" dt="2017-08-25T20:38:39.490" v="1471" actId="20577"/>
        <pc:sldMkLst>
          <pc:docMk/>
          <pc:sldMk cId="1768213025" sldId="393"/>
        </pc:sldMkLst>
      </pc:sldChg>
      <pc:sldChg chg="modSp">
        <pc:chgData name="Mason Broadwell" userId="928fd5fb-186b-4449-9365-b6a1e6b7d035" providerId="ADAL" clId="{56280EBB-1DBE-4561-B641-A8E01F9916C7}" dt="2017-09-06T18:04:04.952" v="10591" actId="20577"/>
        <pc:sldMkLst>
          <pc:docMk/>
          <pc:sldMk cId="1853922751" sldId="410"/>
        </pc:sldMkLst>
        <pc:spChg chg="mod">
          <ac:chgData name="Mason Broadwell" userId="928fd5fb-186b-4449-9365-b6a1e6b7d035" providerId="ADAL" clId="{56280EBB-1DBE-4561-B641-A8E01F9916C7}" dt="2017-09-06T18:04:04.952" v="10591" actId="20577"/>
          <ac:spMkLst>
            <pc:docMk/>
            <pc:sldMk cId="1853922751" sldId="410"/>
            <ac:spMk id="2" creationId="{00000000-0000-0000-0000-000000000000}"/>
          </ac:spMkLst>
        </pc:spChg>
        <pc:spChg chg="mod">
          <ac:chgData name="Mason Broadwell" userId="928fd5fb-186b-4449-9365-b6a1e6b7d035" providerId="ADAL" clId="{56280EBB-1DBE-4561-B641-A8E01F9916C7}" dt="2017-09-06T17:53:55" v="10493" actId="1036"/>
          <ac:spMkLst>
            <pc:docMk/>
            <pc:sldMk cId="1853922751" sldId="410"/>
            <ac:spMk id="3" creationId="{00000000-0000-0000-0000-000000000000}"/>
          </ac:spMkLst>
        </pc:spChg>
      </pc:sldChg>
      <pc:sldChg chg="del">
        <pc:chgData name="Mason Broadwell" userId="928fd5fb-186b-4449-9365-b6a1e6b7d035" providerId="ADAL" clId="{56280EBB-1DBE-4561-B641-A8E01F9916C7}" dt="2017-09-06T17:54:57.264" v="10494" actId="2696"/>
        <pc:sldMkLst>
          <pc:docMk/>
          <pc:sldMk cId="1619272785" sldId="411"/>
        </pc:sldMkLst>
      </pc:sldChg>
      <pc:sldChg chg="ord">
        <pc:chgData name="Mason Broadwell" userId="928fd5fb-186b-4449-9365-b6a1e6b7d035" providerId="ADAL" clId="{56280EBB-1DBE-4561-B641-A8E01F9916C7}" dt="2017-09-06T17:57:34.280" v="10547" actId="20577"/>
        <pc:sldMkLst>
          <pc:docMk/>
          <pc:sldMk cId="4094705796" sldId="412"/>
        </pc:sldMkLst>
      </pc:sldChg>
      <pc:sldChg chg="modSp ord">
        <pc:chgData name="Mason Broadwell" userId="928fd5fb-186b-4449-9365-b6a1e6b7d035" providerId="ADAL" clId="{56280EBB-1DBE-4561-B641-A8E01F9916C7}" dt="2017-09-06T20:52:41.234" v="11083" actId="20577"/>
        <pc:sldMkLst>
          <pc:docMk/>
          <pc:sldMk cId="110757519" sldId="413"/>
        </pc:sldMkLst>
        <pc:spChg chg="mod">
          <ac:chgData name="Mason Broadwell" userId="928fd5fb-186b-4449-9365-b6a1e6b7d035" providerId="ADAL" clId="{56280EBB-1DBE-4561-B641-A8E01F9916C7}" dt="2017-09-06T20:52:41.234" v="11083" actId="20577"/>
          <ac:spMkLst>
            <pc:docMk/>
            <pc:sldMk cId="110757519" sldId="413"/>
            <ac:spMk id="2" creationId="{00000000-0000-0000-0000-000000000000}"/>
          </ac:spMkLst>
        </pc:spChg>
        <pc:spChg chg="mod">
          <ac:chgData name="Mason Broadwell" userId="928fd5fb-186b-4449-9365-b6a1e6b7d035" providerId="ADAL" clId="{56280EBB-1DBE-4561-B641-A8E01F9916C7}" dt="2017-09-06T18:47:32.389" v="10600" actId="20577"/>
          <ac:spMkLst>
            <pc:docMk/>
            <pc:sldMk cId="110757519" sldId="413"/>
            <ac:spMk id="3" creationId="{00000000-0000-0000-0000-000000000000}"/>
          </ac:spMkLst>
        </pc:spChg>
      </pc:sldChg>
      <pc:sldChg chg="del">
        <pc:chgData name="Mason Broadwell" userId="928fd5fb-186b-4449-9365-b6a1e6b7d035" providerId="ADAL" clId="{56280EBB-1DBE-4561-B641-A8E01F9916C7}" dt="2017-09-06T17:59:15.174" v="10564" actId="2696"/>
        <pc:sldMkLst>
          <pc:docMk/>
          <pc:sldMk cId="1549049026" sldId="416"/>
        </pc:sldMkLst>
      </pc:sldChg>
      <pc:sldChg chg="del">
        <pc:chgData name="Mason Broadwell" userId="928fd5fb-186b-4449-9365-b6a1e6b7d035" providerId="ADAL" clId="{56280EBB-1DBE-4561-B641-A8E01F9916C7}" dt="2017-09-06T17:59:15.188" v="10565" actId="2696"/>
        <pc:sldMkLst>
          <pc:docMk/>
          <pc:sldMk cId="3730756279" sldId="418"/>
        </pc:sldMkLst>
      </pc:sldChg>
      <pc:sldChg chg="del">
        <pc:chgData name="Mason Broadwell" userId="928fd5fb-186b-4449-9365-b6a1e6b7d035" providerId="ADAL" clId="{56280EBB-1DBE-4561-B641-A8E01F9916C7}" dt="2017-09-06T17:59:15.208" v="10566" actId="2696"/>
        <pc:sldMkLst>
          <pc:docMk/>
          <pc:sldMk cId="3539899390" sldId="422"/>
        </pc:sldMkLst>
      </pc:sldChg>
      <pc:sldChg chg="del">
        <pc:chgData name="Mason Broadwell" userId="928fd5fb-186b-4449-9365-b6a1e6b7d035" providerId="ADAL" clId="{56280EBB-1DBE-4561-B641-A8E01F9916C7}" dt="2017-09-06T17:59:15.241" v="10567" actId="2696"/>
        <pc:sldMkLst>
          <pc:docMk/>
          <pc:sldMk cId="188592676" sldId="423"/>
        </pc:sldMkLst>
      </pc:sldChg>
      <pc:sldChg chg="del">
        <pc:chgData name="Mason Broadwell" userId="928fd5fb-186b-4449-9365-b6a1e6b7d035" providerId="ADAL" clId="{56280EBB-1DBE-4561-B641-A8E01F9916C7}" dt="2017-09-06T17:59:15.260" v="10568" actId="2696"/>
        <pc:sldMkLst>
          <pc:docMk/>
          <pc:sldMk cId="3841527192" sldId="424"/>
        </pc:sldMkLst>
      </pc:sldChg>
      <pc:sldChg chg="ord">
        <pc:chgData name="Mason Broadwell" userId="928fd5fb-186b-4449-9365-b6a1e6b7d035" providerId="ADAL" clId="{56280EBB-1DBE-4561-B641-A8E01F9916C7}" dt="2017-09-06T17:57:18.458" v="10546" actId="20577"/>
        <pc:sldMkLst>
          <pc:docMk/>
          <pc:sldMk cId="3362998161" sldId="425"/>
        </pc:sldMkLst>
      </pc:sldChg>
      <pc:sldChg chg="del">
        <pc:chgData name="Mason Broadwell" userId="928fd5fb-186b-4449-9365-b6a1e6b7d035" providerId="ADAL" clId="{56280EBB-1DBE-4561-B641-A8E01F9916C7}" dt="2017-09-06T17:59:15.286" v="10569" actId="2696"/>
        <pc:sldMkLst>
          <pc:docMk/>
          <pc:sldMk cId="1081903370" sldId="427"/>
        </pc:sldMkLst>
      </pc:sldChg>
      <pc:sldChg chg="modSp ord">
        <pc:chgData name="Mason Broadwell" userId="928fd5fb-186b-4449-9365-b6a1e6b7d035" providerId="ADAL" clId="{56280EBB-1DBE-4561-B641-A8E01F9916C7}" dt="2017-09-06T18:49:19.044" v="10602" actId="948"/>
        <pc:sldMkLst>
          <pc:docMk/>
          <pc:sldMk cId="3057072485" sldId="428"/>
        </pc:sldMkLst>
        <pc:spChg chg="mod">
          <ac:chgData name="Mason Broadwell" userId="928fd5fb-186b-4449-9365-b6a1e6b7d035" providerId="ADAL" clId="{56280EBB-1DBE-4561-B641-A8E01F9916C7}" dt="2017-09-06T18:49:19.044" v="10602" actId="948"/>
          <ac:spMkLst>
            <pc:docMk/>
            <pc:sldMk cId="3057072485" sldId="428"/>
            <ac:spMk id="4" creationId="{00000000-0000-0000-0000-000000000000}"/>
          </ac:spMkLst>
        </pc:spChg>
      </pc:sldChg>
      <pc:sldChg chg="del">
        <pc:chgData name="Mason Broadwell" userId="928fd5fb-186b-4449-9365-b6a1e6b7d035" providerId="ADAL" clId="{56280EBB-1DBE-4561-B641-A8E01F9916C7}" dt="2017-09-06T17:59:27.670" v="10570" actId="2696"/>
        <pc:sldMkLst>
          <pc:docMk/>
          <pc:sldMk cId="1489226431" sldId="429"/>
        </pc:sldMkLst>
      </pc:sldChg>
      <pc:sldChg chg="modSp ord">
        <pc:chgData name="Mason Broadwell" userId="928fd5fb-186b-4449-9365-b6a1e6b7d035" providerId="ADAL" clId="{56280EBB-1DBE-4561-B641-A8E01F9916C7}" dt="2017-09-06T20:00:06.180" v="10869" actId="20577"/>
        <pc:sldMkLst>
          <pc:docMk/>
          <pc:sldMk cId="896265085" sldId="430"/>
        </pc:sldMkLst>
        <pc:spChg chg="mod">
          <ac:chgData name="Mason Broadwell" userId="928fd5fb-186b-4449-9365-b6a1e6b7d035" providerId="ADAL" clId="{56280EBB-1DBE-4561-B641-A8E01F9916C7}" dt="2017-09-06T19:44:33.358" v="10626" actId="20577"/>
          <ac:spMkLst>
            <pc:docMk/>
            <pc:sldMk cId="896265085" sldId="430"/>
            <ac:spMk id="2" creationId="{00000000-0000-0000-0000-000000000000}"/>
          </ac:spMkLst>
        </pc:spChg>
        <pc:spChg chg="mod">
          <ac:chgData name="Mason Broadwell" userId="928fd5fb-186b-4449-9365-b6a1e6b7d035" providerId="ADAL" clId="{56280EBB-1DBE-4561-B641-A8E01F9916C7}" dt="2017-09-06T19:46:24.196" v="10664" actId="1036"/>
          <ac:spMkLst>
            <pc:docMk/>
            <pc:sldMk cId="896265085" sldId="430"/>
            <ac:spMk id="3" creationId="{00000000-0000-0000-0000-000000000000}"/>
          </ac:spMkLst>
        </pc:spChg>
      </pc:sldChg>
      <pc:sldChg chg="modSp ord">
        <pc:chgData name="Mason Broadwell" userId="928fd5fb-186b-4449-9365-b6a1e6b7d035" providerId="ADAL" clId="{56280EBB-1DBE-4561-B641-A8E01F9916C7}" dt="2017-09-06T20:49:07.587" v="11078" actId="20577"/>
        <pc:sldMkLst>
          <pc:docMk/>
          <pc:sldMk cId="2191615498" sldId="431"/>
        </pc:sldMkLst>
        <pc:spChg chg="mod">
          <ac:chgData name="Mason Broadwell" userId="928fd5fb-186b-4449-9365-b6a1e6b7d035" providerId="ADAL" clId="{56280EBB-1DBE-4561-B641-A8E01F9916C7}" dt="2017-09-06T20:49:07.587" v="11078" actId="20577"/>
          <ac:spMkLst>
            <pc:docMk/>
            <pc:sldMk cId="2191615498" sldId="431"/>
            <ac:spMk id="3" creationId="{00000000-0000-0000-0000-000000000000}"/>
          </ac:spMkLst>
        </pc:spChg>
      </pc:sldChg>
      <pc:sldChg chg="ord">
        <pc:chgData name="Mason Broadwell" userId="928fd5fb-186b-4449-9365-b6a1e6b7d035" providerId="ADAL" clId="{56280EBB-1DBE-4561-B641-A8E01F9916C7}" dt="2017-09-06T18:02:47.682" v="10577" actId="20577"/>
        <pc:sldMkLst>
          <pc:docMk/>
          <pc:sldMk cId="1315861097" sldId="433"/>
        </pc:sldMkLst>
      </pc:sldChg>
      <pc:sldChg chg="del ord">
        <pc:chgData name="Mason Broadwell" userId="928fd5fb-186b-4449-9365-b6a1e6b7d035" providerId="ADAL" clId="{56280EBB-1DBE-4561-B641-A8E01F9916C7}" dt="2017-09-06T20:51:53.062" v="11079" actId="2696"/>
        <pc:sldMkLst>
          <pc:docMk/>
          <pc:sldMk cId="3415703047" sldId="435"/>
        </pc:sldMkLst>
      </pc:sldChg>
      <pc:sldChg chg="modSp">
        <pc:chgData name="Mason Broadwell" userId="928fd5fb-186b-4449-9365-b6a1e6b7d035" providerId="ADAL" clId="{56280EBB-1DBE-4561-B641-A8E01F9916C7}" dt="2017-09-03T00:44:41.509" v="6674" actId="20577"/>
        <pc:sldMkLst>
          <pc:docMk/>
          <pc:sldMk cId="762411215" sldId="441"/>
        </pc:sldMkLst>
        <pc:spChg chg="mod">
          <ac:chgData name="Mason Broadwell" userId="928fd5fb-186b-4449-9365-b6a1e6b7d035" providerId="ADAL" clId="{56280EBB-1DBE-4561-B641-A8E01F9916C7}" dt="2017-09-03T00:44:41.509" v="6674" actId="20577"/>
          <ac:spMkLst>
            <pc:docMk/>
            <pc:sldMk cId="762411215" sldId="441"/>
            <ac:spMk id="3" creationId="{00000000-0000-0000-0000-000000000000}"/>
          </ac:spMkLst>
        </pc:spChg>
      </pc:sldChg>
      <pc:sldChg chg="del">
        <pc:chgData name="Mason Broadwell" userId="928fd5fb-186b-4449-9365-b6a1e6b7d035" providerId="ADAL" clId="{56280EBB-1DBE-4561-B641-A8E01F9916C7}" dt="2017-08-30T20:13:36.727" v="2537" actId="2696"/>
        <pc:sldMkLst>
          <pc:docMk/>
          <pc:sldMk cId="935458057" sldId="442"/>
        </pc:sldMkLst>
      </pc:sldChg>
      <pc:sldChg chg="modSp modAnim">
        <pc:chgData name="Mason Broadwell" userId="928fd5fb-186b-4449-9365-b6a1e6b7d035" providerId="ADAL" clId="{56280EBB-1DBE-4561-B641-A8E01F9916C7}" dt="2017-08-30T22:31:00.826" v="6630" actId="1035"/>
        <pc:sldMkLst>
          <pc:docMk/>
          <pc:sldMk cId="1898764929" sldId="443"/>
        </pc:sldMkLst>
        <pc:spChg chg="mod">
          <ac:chgData name="Mason Broadwell" userId="928fd5fb-186b-4449-9365-b6a1e6b7d035" providerId="ADAL" clId="{56280EBB-1DBE-4561-B641-A8E01F9916C7}" dt="2017-08-30T20:38:29.242" v="2890" actId="20577"/>
          <ac:spMkLst>
            <pc:docMk/>
            <pc:sldMk cId="1898764929" sldId="443"/>
            <ac:spMk id="2" creationId="{00000000-0000-0000-0000-000000000000}"/>
          </ac:spMkLst>
        </pc:spChg>
        <pc:spChg chg="mod">
          <ac:chgData name="Mason Broadwell" userId="928fd5fb-186b-4449-9365-b6a1e6b7d035" providerId="ADAL" clId="{56280EBB-1DBE-4561-B641-A8E01F9916C7}" dt="2017-08-30T22:31:00.826" v="6630" actId="1035"/>
          <ac:spMkLst>
            <pc:docMk/>
            <pc:sldMk cId="1898764929" sldId="443"/>
            <ac:spMk id="3" creationId="{00000000-0000-0000-0000-000000000000}"/>
          </ac:spMkLst>
        </pc:spChg>
      </pc:sldChg>
      <pc:sldChg chg="del">
        <pc:chgData name="Mason Broadwell" userId="928fd5fb-186b-4449-9365-b6a1e6b7d035" providerId="ADAL" clId="{56280EBB-1DBE-4561-B641-A8E01F9916C7}" dt="2017-08-30T20:49:12.851" v="3176" actId="2696"/>
        <pc:sldMkLst>
          <pc:docMk/>
          <pc:sldMk cId="766401905" sldId="444"/>
        </pc:sldMkLst>
      </pc:sldChg>
      <pc:sldChg chg="modSp ord modAnim">
        <pc:chgData name="Mason Broadwell" userId="928fd5fb-186b-4449-9365-b6a1e6b7d035" providerId="ADAL" clId="{56280EBB-1DBE-4561-B641-A8E01F9916C7}" dt="2017-08-30T21:54:47.436" v="6093" actId="1035"/>
        <pc:sldMkLst>
          <pc:docMk/>
          <pc:sldMk cId="1343171005" sldId="445"/>
        </pc:sldMkLst>
        <pc:spChg chg="mod">
          <ac:chgData name="Mason Broadwell" userId="928fd5fb-186b-4449-9365-b6a1e6b7d035" providerId="ADAL" clId="{56280EBB-1DBE-4561-B641-A8E01F9916C7}" dt="2017-08-30T21:52:29.629" v="5980" actId="20577"/>
          <ac:spMkLst>
            <pc:docMk/>
            <pc:sldMk cId="1343171005" sldId="445"/>
            <ac:spMk id="2" creationId="{00000000-0000-0000-0000-000000000000}"/>
          </ac:spMkLst>
        </pc:spChg>
        <pc:spChg chg="mod">
          <ac:chgData name="Mason Broadwell" userId="928fd5fb-186b-4449-9365-b6a1e6b7d035" providerId="ADAL" clId="{56280EBB-1DBE-4561-B641-A8E01F9916C7}" dt="2017-08-30T21:54:47.436" v="6093" actId="1035"/>
          <ac:spMkLst>
            <pc:docMk/>
            <pc:sldMk cId="1343171005" sldId="445"/>
            <ac:spMk id="3" creationId="{00000000-0000-0000-0000-000000000000}"/>
          </ac:spMkLst>
        </pc:spChg>
      </pc:sldChg>
      <pc:sldChg chg="del">
        <pc:chgData name="Mason Broadwell" userId="928fd5fb-186b-4449-9365-b6a1e6b7d035" providerId="ADAL" clId="{56280EBB-1DBE-4561-B641-A8E01F9916C7}" dt="2017-08-30T21:01:04.425" v="3607" actId="2696"/>
        <pc:sldMkLst>
          <pc:docMk/>
          <pc:sldMk cId="3467743368" sldId="446"/>
        </pc:sldMkLst>
      </pc:sldChg>
      <pc:sldChg chg="modSp ord">
        <pc:chgData name="Mason Broadwell" userId="928fd5fb-186b-4449-9365-b6a1e6b7d035" providerId="ADAL" clId="{56280EBB-1DBE-4561-B641-A8E01F9916C7}" dt="2017-08-23T18:41:58.158" v="47" actId="6549"/>
        <pc:sldMkLst>
          <pc:docMk/>
          <pc:sldMk cId="2080663719" sldId="466"/>
        </pc:sldMkLst>
        <pc:spChg chg="mod">
          <ac:chgData name="Mason Broadwell" userId="928fd5fb-186b-4449-9365-b6a1e6b7d035" providerId="ADAL" clId="{56280EBB-1DBE-4561-B641-A8E01F9916C7}" dt="2017-08-23T18:41:58.158" v="47" actId="6549"/>
          <ac:spMkLst>
            <pc:docMk/>
            <pc:sldMk cId="2080663719" sldId="466"/>
            <ac:spMk id="3" creationId="{00000000-0000-0000-0000-000000000000}"/>
          </ac:spMkLst>
        </pc:spChg>
      </pc:sldChg>
      <pc:sldChg chg="modAnim">
        <pc:chgData name="Mason Broadwell" userId="928fd5fb-186b-4449-9365-b6a1e6b7d035" providerId="ADAL" clId="{56280EBB-1DBE-4561-B641-A8E01F9916C7}" dt="2017-08-23T19:11:18.198" v="152" actId="313"/>
        <pc:sldMkLst>
          <pc:docMk/>
          <pc:sldMk cId="1594851841" sldId="482"/>
        </pc:sldMkLst>
      </pc:sldChg>
      <pc:sldChg chg="modSp add">
        <pc:chgData name="Mason Broadwell" userId="928fd5fb-186b-4449-9365-b6a1e6b7d035" providerId="ADAL" clId="{56280EBB-1DBE-4561-B641-A8E01F9916C7}" dt="2017-08-23T18:40:57.049" v="42" actId="1036"/>
        <pc:sldMkLst>
          <pc:docMk/>
          <pc:sldMk cId="4077286131" sldId="483"/>
        </pc:sldMkLst>
        <pc:spChg chg="mod">
          <ac:chgData name="Mason Broadwell" userId="928fd5fb-186b-4449-9365-b6a1e6b7d035" providerId="ADAL" clId="{56280EBB-1DBE-4561-B641-A8E01F9916C7}" dt="2017-08-23T18:40:57.049" v="42" actId="1036"/>
          <ac:spMkLst>
            <pc:docMk/>
            <pc:sldMk cId="4077286131" sldId="483"/>
            <ac:spMk id="6" creationId="{00000000-0000-0000-0000-000000000000}"/>
          </ac:spMkLst>
        </pc:spChg>
      </pc:sldChg>
      <pc:sldChg chg="modSp add modAnim">
        <pc:chgData name="Mason Broadwell" userId="928fd5fb-186b-4449-9365-b6a1e6b7d035" providerId="ADAL" clId="{56280EBB-1DBE-4561-B641-A8E01F9916C7}" dt="2017-08-23T21:09:57.245" v="1041" actId="20577"/>
        <pc:sldMkLst>
          <pc:docMk/>
          <pc:sldMk cId="1268760035" sldId="484"/>
        </pc:sldMkLst>
        <pc:spChg chg="mod">
          <ac:chgData name="Mason Broadwell" userId="928fd5fb-186b-4449-9365-b6a1e6b7d035" providerId="ADAL" clId="{56280EBB-1DBE-4561-B641-A8E01F9916C7}" dt="2017-08-23T19:17:46.743" v="202" actId="27636"/>
          <ac:spMkLst>
            <pc:docMk/>
            <pc:sldMk cId="1268760035" sldId="484"/>
            <ac:spMk id="2" creationId="{00000000-0000-0000-0000-000000000000}"/>
          </ac:spMkLst>
        </pc:spChg>
        <pc:spChg chg="mod">
          <ac:chgData name="Mason Broadwell" userId="928fd5fb-186b-4449-9365-b6a1e6b7d035" providerId="ADAL" clId="{56280EBB-1DBE-4561-B641-A8E01F9916C7}" dt="2017-08-23T21:09:57.245" v="1041" actId="20577"/>
          <ac:spMkLst>
            <pc:docMk/>
            <pc:sldMk cId="1268760035" sldId="484"/>
            <ac:spMk id="3" creationId="{00000000-0000-0000-0000-000000000000}"/>
          </ac:spMkLst>
        </pc:spChg>
      </pc:sldChg>
      <pc:sldChg chg="addSp delSp modSp add">
        <pc:chgData name="Mason Broadwell" userId="928fd5fb-186b-4449-9365-b6a1e6b7d035" providerId="ADAL" clId="{56280EBB-1DBE-4561-B641-A8E01F9916C7}" dt="2017-08-23T22:22:31.732" v="1452" actId="313"/>
        <pc:sldMkLst>
          <pc:docMk/>
          <pc:sldMk cId="396384658" sldId="485"/>
        </pc:sldMkLst>
        <pc:spChg chg="mod">
          <ac:chgData name="Mason Broadwell" userId="928fd5fb-186b-4449-9365-b6a1e6b7d035" providerId="ADAL" clId="{56280EBB-1DBE-4561-B641-A8E01F9916C7}" dt="2017-08-23T22:22:31.732" v="1452" actId="313"/>
          <ac:spMkLst>
            <pc:docMk/>
            <pc:sldMk cId="396384658" sldId="485"/>
            <ac:spMk id="2"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3" creationId="{00000000-0000-0000-0000-000000000000}"/>
          </ac:spMkLst>
        </pc:spChg>
        <pc:spChg chg="add mod">
          <ac:chgData name="Mason Broadwell" userId="928fd5fb-186b-4449-9365-b6a1e6b7d035" providerId="ADAL" clId="{56280EBB-1DBE-4561-B641-A8E01F9916C7}" dt="2017-08-23T22:22:02.162" v="1444" actId="1036"/>
          <ac:spMkLst>
            <pc:docMk/>
            <pc:sldMk cId="396384658" sldId="485"/>
            <ac:spMk id="4" creationId="{131858BE-DDA3-4696-B06F-BDB51C3C0E69}"/>
          </ac:spMkLst>
        </pc:spChg>
        <pc:spChg chg="del">
          <ac:chgData name="Mason Broadwell" userId="928fd5fb-186b-4449-9365-b6a1e6b7d035" providerId="ADAL" clId="{56280EBB-1DBE-4561-B641-A8E01F9916C7}" dt="2017-08-23T22:07:29.797" v="1164" actId="478"/>
          <ac:spMkLst>
            <pc:docMk/>
            <pc:sldMk cId="396384658" sldId="485"/>
            <ac:spMk id="9"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10"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11"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13"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14" creationId="{00000000-0000-0000-0000-000000000000}"/>
          </ac:spMkLst>
        </pc:spChg>
        <pc:spChg chg="add mod ord">
          <ac:chgData name="Mason Broadwell" userId="928fd5fb-186b-4449-9365-b6a1e6b7d035" providerId="ADAL" clId="{56280EBB-1DBE-4561-B641-A8E01F9916C7}" dt="2017-08-23T22:22:02.162" v="1444" actId="1036"/>
          <ac:spMkLst>
            <pc:docMk/>
            <pc:sldMk cId="396384658" sldId="485"/>
            <ac:spMk id="24" creationId="{CC0B8E24-99C9-43CD-935C-DC8DE0EA2FBC}"/>
          </ac:spMkLst>
        </pc:spChg>
        <pc:spChg chg="add mod ord">
          <ac:chgData name="Mason Broadwell" userId="928fd5fb-186b-4449-9365-b6a1e6b7d035" providerId="ADAL" clId="{56280EBB-1DBE-4561-B641-A8E01F9916C7}" dt="2017-08-23T22:22:02.162" v="1444" actId="1036"/>
          <ac:spMkLst>
            <pc:docMk/>
            <pc:sldMk cId="396384658" sldId="485"/>
            <ac:spMk id="25" creationId="{B6F4B638-9618-43D7-B900-B14F6E833B15}"/>
          </ac:spMkLst>
        </pc:spChg>
        <pc:spChg chg="add mod ord">
          <ac:chgData name="Mason Broadwell" userId="928fd5fb-186b-4449-9365-b6a1e6b7d035" providerId="ADAL" clId="{56280EBB-1DBE-4561-B641-A8E01F9916C7}" dt="2017-08-23T22:22:02.162" v="1444" actId="1036"/>
          <ac:spMkLst>
            <pc:docMk/>
            <pc:sldMk cId="396384658" sldId="485"/>
            <ac:spMk id="26" creationId="{B2B17A65-472C-485F-B974-8F0A2E752F38}"/>
          </ac:spMkLst>
        </pc:spChg>
        <pc:spChg chg="add mod ord">
          <ac:chgData name="Mason Broadwell" userId="928fd5fb-186b-4449-9365-b6a1e6b7d035" providerId="ADAL" clId="{56280EBB-1DBE-4561-B641-A8E01F9916C7}" dt="2017-08-23T22:22:02.162" v="1444" actId="1036"/>
          <ac:spMkLst>
            <pc:docMk/>
            <pc:sldMk cId="396384658" sldId="485"/>
            <ac:spMk id="27" creationId="{C9A351D1-0CA9-4002-AF39-A3BEBC650712}"/>
          </ac:spMkLst>
        </pc:spChg>
        <pc:spChg chg="add mod ord">
          <ac:chgData name="Mason Broadwell" userId="928fd5fb-186b-4449-9365-b6a1e6b7d035" providerId="ADAL" clId="{56280EBB-1DBE-4561-B641-A8E01F9916C7}" dt="2017-08-23T22:22:02.162" v="1444" actId="1036"/>
          <ac:spMkLst>
            <pc:docMk/>
            <pc:sldMk cId="396384658" sldId="485"/>
            <ac:spMk id="28" creationId="{EF434115-570C-47F0-8040-C56ABA8FA4EB}"/>
          </ac:spMkLst>
        </pc:spChg>
        <pc:spChg chg="add mod ord">
          <ac:chgData name="Mason Broadwell" userId="928fd5fb-186b-4449-9365-b6a1e6b7d035" providerId="ADAL" clId="{56280EBB-1DBE-4561-B641-A8E01F9916C7}" dt="2017-08-23T22:22:02.162" v="1444" actId="1036"/>
          <ac:spMkLst>
            <pc:docMk/>
            <pc:sldMk cId="396384658" sldId="485"/>
            <ac:spMk id="29" creationId="{52CA9FE2-6026-4A8C-8857-327DBD031A57}"/>
          </ac:spMkLst>
        </pc:spChg>
        <pc:spChg chg="add mod ord">
          <ac:chgData name="Mason Broadwell" userId="928fd5fb-186b-4449-9365-b6a1e6b7d035" providerId="ADAL" clId="{56280EBB-1DBE-4561-B641-A8E01F9916C7}" dt="2017-08-23T22:22:02.162" v="1444" actId="1036"/>
          <ac:spMkLst>
            <pc:docMk/>
            <pc:sldMk cId="396384658" sldId="485"/>
            <ac:spMk id="30" creationId="{B522E2C4-3A4B-4927-AADD-F7DF63278831}"/>
          </ac:spMkLst>
        </pc:spChg>
        <pc:spChg chg="add mod ord">
          <ac:chgData name="Mason Broadwell" userId="928fd5fb-186b-4449-9365-b6a1e6b7d035" providerId="ADAL" clId="{56280EBB-1DBE-4561-B641-A8E01F9916C7}" dt="2017-08-23T22:22:02.162" v="1444" actId="1036"/>
          <ac:spMkLst>
            <pc:docMk/>
            <pc:sldMk cId="396384658" sldId="485"/>
            <ac:spMk id="31" creationId="{5E84394B-BCEC-4D6A-96FA-C5644EDBF3C5}"/>
          </ac:spMkLst>
        </pc:spChg>
        <pc:spChg chg="del">
          <ac:chgData name="Mason Broadwell" userId="928fd5fb-186b-4449-9365-b6a1e6b7d035" providerId="ADAL" clId="{56280EBB-1DBE-4561-B641-A8E01F9916C7}" dt="2017-08-23T22:07:53.920" v="1167" actId="478"/>
          <ac:spMkLst>
            <pc:docMk/>
            <pc:sldMk cId="396384658" sldId="485"/>
            <ac:spMk id="32"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34"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36"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41"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42"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43"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44" creationId="{00000000-0000-0000-0000-000000000000}"/>
          </ac:spMkLst>
        </pc:spChg>
        <pc:spChg chg="mod">
          <ac:chgData name="Mason Broadwell" userId="928fd5fb-186b-4449-9365-b6a1e6b7d035" providerId="ADAL" clId="{56280EBB-1DBE-4561-B641-A8E01F9916C7}" dt="2017-08-23T22:22:02.162" v="1444" actId="1036"/>
          <ac:spMkLst>
            <pc:docMk/>
            <pc:sldMk cId="396384658" sldId="485"/>
            <ac:spMk id="47"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48" creationId="{00000000-0000-0000-0000-000000000000}"/>
          </ac:spMkLst>
        </pc:spChg>
        <pc:spChg chg="del">
          <ac:chgData name="Mason Broadwell" userId="928fd5fb-186b-4449-9365-b6a1e6b7d035" providerId="ADAL" clId="{56280EBB-1DBE-4561-B641-A8E01F9916C7}" dt="2017-08-23T22:07:53.920" v="1167" actId="478"/>
          <ac:spMkLst>
            <pc:docMk/>
            <pc:sldMk cId="396384658" sldId="485"/>
            <ac:spMk id="49" creationId="{00000000-0000-0000-0000-000000000000}"/>
          </ac:spMkLst>
        </pc:spChg>
        <pc:spChg chg="del mod">
          <ac:chgData name="Mason Broadwell" userId="928fd5fb-186b-4449-9365-b6a1e6b7d035" providerId="ADAL" clId="{56280EBB-1DBE-4561-B641-A8E01F9916C7}" dt="2017-08-23T22:14:31.725" v="1334" actId="478"/>
          <ac:spMkLst>
            <pc:docMk/>
            <pc:sldMk cId="396384658" sldId="485"/>
            <ac:spMk id="50" creationId="{00000000-0000-0000-0000-000000000000}"/>
          </ac:spMkLst>
        </pc:spChg>
        <pc:picChg chg="del">
          <ac:chgData name="Mason Broadwell" userId="928fd5fb-186b-4449-9365-b6a1e6b7d035" providerId="ADAL" clId="{56280EBB-1DBE-4561-B641-A8E01F9916C7}" dt="2017-08-23T22:07:53.920" v="1167" actId="478"/>
          <ac:picMkLst>
            <pc:docMk/>
            <pc:sldMk cId="396384658" sldId="485"/>
            <ac:picMk id="6" creationId="{00000000-0000-0000-0000-000000000000}"/>
          </ac:picMkLst>
        </pc:picChg>
        <pc:picChg chg="del">
          <ac:chgData name="Mason Broadwell" userId="928fd5fb-186b-4449-9365-b6a1e6b7d035" providerId="ADAL" clId="{56280EBB-1DBE-4561-B641-A8E01F9916C7}" dt="2017-08-23T22:07:53.920" v="1167" actId="478"/>
          <ac:picMkLst>
            <pc:docMk/>
            <pc:sldMk cId="396384658" sldId="485"/>
            <ac:picMk id="7" creationId="{00000000-0000-0000-0000-000000000000}"/>
          </ac:picMkLst>
        </pc:picChg>
        <pc:picChg chg="del">
          <ac:chgData name="Mason Broadwell" userId="928fd5fb-186b-4449-9365-b6a1e6b7d035" providerId="ADAL" clId="{56280EBB-1DBE-4561-B641-A8E01F9916C7}" dt="2017-08-23T22:07:53.920" v="1167" actId="478"/>
          <ac:picMkLst>
            <pc:docMk/>
            <pc:sldMk cId="396384658" sldId="485"/>
            <ac:picMk id="8" creationId="{00000000-0000-0000-0000-000000000000}"/>
          </ac:picMkLst>
        </pc:picChg>
      </pc:sldChg>
      <pc:sldChg chg="add">
        <pc:chgData name="Mason Broadwell" userId="928fd5fb-186b-4449-9365-b6a1e6b7d035" providerId="ADAL" clId="{56280EBB-1DBE-4561-B641-A8E01F9916C7}" dt="2017-08-25T20:30:09.058" v="1453" actId="20577"/>
        <pc:sldMkLst>
          <pc:docMk/>
          <pc:sldMk cId="4223507289" sldId="486"/>
        </pc:sldMkLst>
      </pc:sldChg>
      <pc:sldChg chg="modSp add modAnim">
        <pc:chgData name="Mason Broadwell" userId="928fd5fb-186b-4449-9365-b6a1e6b7d035" providerId="ADAL" clId="{56280EBB-1DBE-4561-B641-A8E01F9916C7}" dt="2017-08-27T01:56:22.795" v="2339" actId="1036"/>
        <pc:sldMkLst>
          <pc:docMk/>
          <pc:sldMk cId="658258822" sldId="487"/>
        </pc:sldMkLst>
        <pc:spChg chg="mod">
          <ac:chgData name="Mason Broadwell" userId="928fd5fb-186b-4449-9365-b6a1e6b7d035" providerId="ADAL" clId="{56280EBB-1DBE-4561-B641-A8E01F9916C7}" dt="2017-08-27T01:56:14.575" v="2327" actId="20577"/>
          <ac:spMkLst>
            <pc:docMk/>
            <pc:sldMk cId="658258822" sldId="487"/>
            <ac:spMk id="2" creationId="{00000000-0000-0000-0000-000000000000}"/>
          </ac:spMkLst>
        </pc:spChg>
        <pc:spChg chg="mod">
          <ac:chgData name="Mason Broadwell" userId="928fd5fb-186b-4449-9365-b6a1e6b7d035" providerId="ADAL" clId="{56280EBB-1DBE-4561-B641-A8E01F9916C7}" dt="2017-08-27T01:56:22.795" v="2339" actId="1036"/>
          <ac:spMkLst>
            <pc:docMk/>
            <pc:sldMk cId="658258822" sldId="487"/>
            <ac:spMk id="4" creationId="{00000000-0000-0000-0000-000000000000}"/>
          </ac:spMkLst>
        </pc:spChg>
      </pc:sldChg>
      <pc:sldChg chg="add">
        <pc:chgData name="Mason Broadwell" userId="928fd5fb-186b-4449-9365-b6a1e6b7d035" providerId="ADAL" clId="{56280EBB-1DBE-4561-B641-A8E01F9916C7}" dt="2017-08-30T20:13:39.593" v="2538" actId="1035"/>
        <pc:sldMkLst>
          <pc:docMk/>
          <pc:sldMk cId="3179644332" sldId="488"/>
        </pc:sldMkLst>
      </pc:sldChg>
      <pc:sldChg chg="add">
        <pc:chgData name="Mason Broadwell" userId="928fd5fb-186b-4449-9365-b6a1e6b7d035" providerId="ADAL" clId="{56280EBB-1DBE-4561-B641-A8E01F9916C7}" dt="2017-08-30T20:13:39.593" v="2538" actId="1035"/>
        <pc:sldMkLst>
          <pc:docMk/>
          <pc:sldMk cId="2412945441" sldId="489"/>
        </pc:sldMkLst>
      </pc:sldChg>
      <pc:sldChg chg="modSp add">
        <pc:chgData name="Mason Broadwell" userId="928fd5fb-186b-4449-9365-b6a1e6b7d035" providerId="ADAL" clId="{56280EBB-1DBE-4561-B641-A8E01F9916C7}" dt="2017-08-30T20:33:40.276" v="2560" actId="1035"/>
        <pc:sldMkLst>
          <pc:docMk/>
          <pc:sldMk cId="898521056" sldId="490"/>
        </pc:sldMkLst>
        <pc:spChg chg="mod">
          <ac:chgData name="Mason Broadwell" userId="928fd5fb-186b-4449-9365-b6a1e6b7d035" providerId="ADAL" clId="{56280EBB-1DBE-4561-B641-A8E01F9916C7}" dt="2017-08-30T20:33:40.276" v="2560" actId="1035"/>
          <ac:spMkLst>
            <pc:docMk/>
            <pc:sldMk cId="898521056" sldId="490"/>
            <ac:spMk id="6" creationId="{00000000-0000-0000-0000-000000000000}"/>
          </ac:spMkLst>
        </pc:spChg>
      </pc:sldChg>
      <pc:sldChg chg="modSp add">
        <pc:chgData name="Mason Broadwell" userId="928fd5fb-186b-4449-9365-b6a1e6b7d035" providerId="ADAL" clId="{56280EBB-1DBE-4561-B641-A8E01F9916C7}" dt="2017-08-30T21:51:50.890" v="5973" actId="20577"/>
        <pc:sldMkLst>
          <pc:docMk/>
          <pc:sldMk cId="3424857437" sldId="491"/>
        </pc:sldMkLst>
        <pc:spChg chg="mod">
          <ac:chgData name="Mason Broadwell" userId="928fd5fb-186b-4449-9365-b6a1e6b7d035" providerId="ADAL" clId="{56280EBB-1DBE-4561-B641-A8E01F9916C7}" dt="2017-08-30T20:33:50.564" v="2566" actId="20577"/>
          <ac:spMkLst>
            <pc:docMk/>
            <pc:sldMk cId="3424857437" sldId="491"/>
            <ac:spMk id="2" creationId="{00000000-0000-0000-0000-000000000000}"/>
          </ac:spMkLst>
        </pc:spChg>
        <pc:spChg chg="mod">
          <ac:chgData name="Mason Broadwell" userId="928fd5fb-186b-4449-9365-b6a1e6b7d035" providerId="ADAL" clId="{56280EBB-1DBE-4561-B641-A8E01F9916C7}" dt="2017-08-30T21:51:50.890" v="5973" actId="20577"/>
          <ac:spMkLst>
            <pc:docMk/>
            <pc:sldMk cId="3424857437" sldId="491"/>
            <ac:spMk id="3" creationId="{00000000-0000-0000-0000-000000000000}"/>
          </ac:spMkLst>
        </pc:spChg>
      </pc:sldChg>
      <pc:sldChg chg="modSp add modAnim">
        <pc:chgData name="Mason Broadwell" userId="928fd5fb-186b-4449-9365-b6a1e6b7d035" providerId="ADAL" clId="{56280EBB-1DBE-4561-B641-A8E01F9916C7}" dt="2017-08-30T22:17:39.672" v="6468" actId="1035"/>
        <pc:sldMkLst>
          <pc:docMk/>
          <pc:sldMk cId="2710926854" sldId="492"/>
        </pc:sldMkLst>
        <pc:spChg chg="mod">
          <ac:chgData name="Mason Broadwell" userId="928fd5fb-186b-4449-9365-b6a1e6b7d035" providerId="ADAL" clId="{56280EBB-1DBE-4561-B641-A8E01F9916C7}" dt="2017-08-30T22:17:39.672" v="6468" actId="1035"/>
          <ac:spMkLst>
            <pc:docMk/>
            <pc:sldMk cId="2710926854" sldId="492"/>
            <ac:spMk id="3" creationId="{00000000-0000-0000-0000-000000000000}"/>
          </ac:spMkLst>
        </pc:spChg>
      </pc:sldChg>
      <pc:sldChg chg="delSp modSp add delAnim modAnim">
        <pc:chgData name="Mason Broadwell" userId="928fd5fb-186b-4449-9365-b6a1e6b7d035" providerId="ADAL" clId="{56280EBB-1DBE-4561-B641-A8E01F9916C7}" dt="2017-08-30T21:27:29.628" v="4764" actId="1035"/>
        <pc:sldMkLst>
          <pc:docMk/>
          <pc:sldMk cId="1095566255" sldId="493"/>
        </pc:sldMkLst>
        <pc:spChg chg="mod">
          <ac:chgData name="Mason Broadwell" userId="928fd5fb-186b-4449-9365-b6a1e6b7d035" providerId="ADAL" clId="{56280EBB-1DBE-4561-B641-A8E01F9916C7}" dt="2017-08-30T21:02:06.986" v="3635" actId="20577"/>
          <ac:spMkLst>
            <pc:docMk/>
            <pc:sldMk cId="1095566255" sldId="493"/>
            <ac:spMk id="2" creationId="{00000000-0000-0000-0000-000000000000}"/>
          </ac:spMkLst>
        </pc:spChg>
        <pc:spChg chg="del">
          <ac:chgData name="Mason Broadwell" userId="928fd5fb-186b-4449-9365-b6a1e6b7d035" providerId="ADAL" clId="{56280EBB-1DBE-4561-B641-A8E01F9916C7}" dt="2017-08-30T21:02:17.844" v="3646" actId="478"/>
          <ac:spMkLst>
            <pc:docMk/>
            <pc:sldMk cId="1095566255" sldId="493"/>
            <ac:spMk id="3" creationId="{00000000-0000-0000-0000-000000000000}"/>
          </ac:spMkLst>
        </pc:spChg>
        <pc:spChg chg="mod">
          <ac:chgData name="Mason Broadwell" userId="928fd5fb-186b-4449-9365-b6a1e6b7d035" providerId="ADAL" clId="{56280EBB-1DBE-4561-B641-A8E01F9916C7}" dt="2017-08-30T21:27:29.628" v="4764" actId="1035"/>
          <ac:spMkLst>
            <pc:docMk/>
            <pc:sldMk cId="1095566255" sldId="493"/>
            <ac:spMk id="4" creationId="{00000000-0000-0000-0000-000000000000}"/>
          </ac:spMkLst>
        </pc:spChg>
      </pc:sldChg>
      <pc:sldChg chg="modSp add ord">
        <pc:chgData name="Mason Broadwell" userId="928fd5fb-186b-4449-9365-b6a1e6b7d035" providerId="ADAL" clId="{56280EBB-1DBE-4561-B641-A8E01F9916C7}" dt="2017-08-30T21:51:35.237" v="5939" actId="1035"/>
        <pc:sldMkLst>
          <pc:docMk/>
          <pc:sldMk cId="2525008262" sldId="494"/>
        </pc:sldMkLst>
        <pc:spChg chg="mod">
          <ac:chgData name="Mason Broadwell" userId="928fd5fb-186b-4449-9365-b6a1e6b7d035" providerId="ADAL" clId="{56280EBB-1DBE-4561-B641-A8E01F9916C7}" dt="2017-08-30T21:31:01.681" v="4865" actId="14100"/>
          <ac:spMkLst>
            <pc:docMk/>
            <pc:sldMk cId="2525008262" sldId="494"/>
            <ac:spMk id="2" creationId="{00000000-0000-0000-0000-000000000000}"/>
          </ac:spMkLst>
        </pc:spChg>
      </pc:sldChg>
      <pc:sldChg chg="modSp add">
        <pc:chgData name="Mason Broadwell" userId="928fd5fb-186b-4449-9365-b6a1e6b7d035" providerId="ADAL" clId="{56280EBB-1DBE-4561-B641-A8E01F9916C7}" dt="2017-08-30T22:19:42.126" v="6476" actId="1036"/>
        <pc:sldMkLst>
          <pc:docMk/>
          <pc:sldMk cId="1004159911" sldId="495"/>
        </pc:sldMkLst>
        <pc:spChg chg="mod">
          <ac:chgData name="Mason Broadwell" userId="928fd5fb-186b-4449-9365-b6a1e6b7d035" providerId="ADAL" clId="{56280EBB-1DBE-4561-B641-A8E01F9916C7}" dt="2017-08-30T21:35:35.555" v="4879" actId="20577"/>
          <ac:spMkLst>
            <pc:docMk/>
            <pc:sldMk cId="1004159911" sldId="495"/>
            <ac:spMk id="2" creationId="{00000000-0000-0000-0000-000000000000}"/>
          </ac:spMkLst>
        </pc:spChg>
        <pc:spChg chg="mod">
          <ac:chgData name="Mason Broadwell" userId="928fd5fb-186b-4449-9365-b6a1e6b7d035" providerId="ADAL" clId="{56280EBB-1DBE-4561-B641-A8E01F9916C7}" dt="2017-08-30T22:19:42.126" v="6476" actId="1036"/>
          <ac:spMkLst>
            <pc:docMk/>
            <pc:sldMk cId="1004159911" sldId="495"/>
            <ac:spMk id="3" creationId="{00000000-0000-0000-0000-000000000000}"/>
          </ac:spMkLst>
        </pc:spChg>
      </pc:sldChg>
      <pc:sldChg chg="modSp add">
        <pc:chgData name="Mason Broadwell" userId="928fd5fb-186b-4449-9365-b6a1e6b7d035" providerId="ADAL" clId="{56280EBB-1DBE-4561-B641-A8E01F9916C7}" dt="2017-08-30T22:20:07.832" v="6498" actId="1035"/>
        <pc:sldMkLst>
          <pc:docMk/>
          <pc:sldMk cId="1192389039" sldId="496"/>
        </pc:sldMkLst>
        <pc:spChg chg="mod">
          <ac:chgData name="Mason Broadwell" userId="928fd5fb-186b-4449-9365-b6a1e6b7d035" providerId="ADAL" clId="{56280EBB-1DBE-4561-B641-A8E01F9916C7}" dt="2017-08-30T21:37:49.892" v="5024" actId="20577"/>
          <ac:spMkLst>
            <pc:docMk/>
            <pc:sldMk cId="1192389039" sldId="496"/>
            <ac:spMk id="2" creationId="{00000000-0000-0000-0000-000000000000}"/>
          </ac:spMkLst>
        </pc:spChg>
        <pc:spChg chg="mod">
          <ac:chgData name="Mason Broadwell" userId="928fd5fb-186b-4449-9365-b6a1e6b7d035" providerId="ADAL" clId="{56280EBB-1DBE-4561-B641-A8E01F9916C7}" dt="2017-08-30T22:20:07.832" v="6498" actId="1035"/>
          <ac:spMkLst>
            <pc:docMk/>
            <pc:sldMk cId="1192389039" sldId="496"/>
            <ac:spMk id="3" creationId="{00000000-0000-0000-0000-000000000000}"/>
          </ac:spMkLst>
        </pc:spChg>
      </pc:sldChg>
      <pc:sldChg chg="add del">
        <pc:chgData name="Mason Broadwell" userId="928fd5fb-186b-4449-9365-b6a1e6b7d035" providerId="ADAL" clId="{56280EBB-1DBE-4561-B641-A8E01F9916C7}" dt="2017-09-03T00:42:36.917" v="6632" actId="2696"/>
        <pc:sldMkLst>
          <pc:docMk/>
          <pc:sldMk cId="687814896" sldId="497"/>
        </pc:sldMkLst>
      </pc:sldChg>
      <pc:sldChg chg="modSp add">
        <pc:chgData name="Mason Broadwell" userId="928fd5fb-186b-4449-9365-b6a1e6b7d035" providerId="ADAL" clId="{56280EBB-1DBE-4561-B641-A8E01F9916C7}" dt="2017-09-06T17:53:44.073" v="10492" actId="14100"/>
        <pc:sldMkLst>
          <pc:docMk/>
          <pc:sldMk cId="2725249984" sldId="498"/>
        </pc:sldMkLst>
        <pc:spChg chg="mod">
          <ac:chgData name="Mason Broadwell" userId="928fd5fb-186b-4449-9365-b6a1e6b7d035" providerId="ADAL" clId="{56280EBB-1DBE-4561-B641-A8E01F9916C7}" dt="2017-09-06T17:53:44.073" v="10492" actId="14100"/>
          <ac:spMkLst>
            <pc:docMk/>
            <pc:sldMk cId="2725249984" sldId="498"/>
            <ac:spMk id="2" creationId="{00000000-0000-0000-0000-000000000000}"/>
          </ac:spMkLst>
        </pc:spChg>
        <pc:spChg chg="mod">
          <ac:chgData name="Mason Broadwell" userId="928fd5fb-186b-4449-9365-b6a1e6b7d035" providerId="ADAL" clId="{56280EBB-1DBE-4561-B641-A8E01F9916C7}" dt="2017-09-06T17:53:33.728" v="10491" actId="1035"/>
          <ac:spMkLst>
            <pc:docMk/>
            <pc:sldMk cId="2725249984" sldId="498"/>
            <ac:spMk id="3" creationId="{00000000-0000-0000-0000-000000000000}"/>
          </ac:spMkLst>
        </pc:spChg>
      </pc:sldChg>
      <pc:sldChg chg="modSp add">
        <pc:chgData name="Mason Broadwell" userId="928fd5fb-186b-4449-9365-b6a1e6b7d035" providerId="ADAL" clId="{56280EBB-1DBE-4561-B641-A8E01F9916C7}" dt="2017-09-03T02:31:28.250" v="10417" actId="1036"/>
        <pc:sldMkLst>
          <pc:docMk/>
          <pc:sldMk cId="4227729121" sldId="499"/>
        </pc:sldMkLst>
        <pc:spChg chg="mod">
          <ac:chgData name="Mason Broadwell" userId="928fd5fb-186b-4449-9365-b6a1e6b7d035" providerId="ADAL" clId="{56280EBB-1DBE-4561-B641-A8E01F9916C7}" dt="2017-09-03T02:31:28.250" v="10417" actId="1036"/>
          <ac:spMkLst>
            <pc:docMk/>
            <pc:sldMk cId="4227729121" sldId="499"/>
            <ac:spMk id="6" creationId="{00000000-0000-0000-0000-000000000000}"/>
          </ac:spMkLst>
        </pc:spChg>
      </pc:sldChg>
      <pc:sldChg chg="modSp add">
        <pc:chgData name="Mason Broadwell" userId="928fd5fb-186b-4449-9365-b6a1e6b7d035" providerId="ADAL" clId="{56280EBB-1DBE-4561-B641-A8E01F9916C7}" dt="2017-09-03T00:52:46.772" v="7169" actId="20577"/>
        <pc:sldMkLst>
          <pc:docMk/>
          <pc:sldMk cId="3295601050" sldId="500"/>
        </pc:sldMkLst>
        <pc:spChg chg="mod">
          <ac:chgData name="Mason Broadwell" userId="928fd5fb-186b-4449-9365-b6a1e6b7d035" providerId="ADAL" clId="{56280EBB-1DBE-4561-B641-A8E01F9916C7}" dt="2017-09-03T00:47:42.154" v="6810" actId="20577"/>
          <ac:spMkLst>
            <pc:docMk/>
            <pc:sldMk cId="3295601050" sldId="500"/>
            <ac:spMk id="2" creationId="{00000000-0000-0000-0000-000000000000}"/>
          </ac:spMkLst>
        </pc:spChg>
        <pc:spChg chg="mod">
          <ac:chgData name="Mason Broadwell" userId="928fd5fb-186b-4449-9365-b6a1e6b7d035" providerId="ADAL" clId="{56280EBB-1DBE-4561-B641-A8E01F9916C7}" dt="2017-09-03T00:52:46.772" v="7169" actId="20577"/>
          <ac:spMkLst>
            <pc:docMk/>
            <pc:sldMk cId="3295601050" sldId="500"/>
            <ac:spMk id="3" creationId="{00000000-0000-0000-0000-000000000000}"/>
          </ac:spMkLst>
        </pc:spChg>
      </pc:sldChg>
      <pc:sldChg chg="modSp add">
        <pc:chgData name="Mason Broadwell" userId="928fd5fb-186b-4449-9365-b6a1e6b7d035" providerId="ADAL" clId="{56280EBB-1DBE-4561-B641-A8E01F9916C7}" dt="2017-09-03T00:55:09.832" v="7204" actId="20577"/>
        <pc:sldMkLst>
          <pc:docMk/>
          <pc:sldMk cId="1575640736" sldId="501"/>
        </pc:sldMkLst>
        <pc:spChg chg="mod">
          <ac:chgData name="Mason Broadwell" userId="928fd5fb-186b-4449-9365-b6a1e6b7d035" providerId="ADAL" clId="{56280EBB-1DBE-4561-B641-A8E01F9916C7}" dt="2017-09-03T00:55:09.832" v="7204" actId="20577"/>
          <ac:spMkLst>
            <pc:docMk/>
            <pc:sldMk cId="1575640736" sldId="501"/>
            <ac:spMk id="2" creationId="{00000000-0000-0000-0000-000000000000}"/>
          </ac:spMkLst>
        </pc:spChg>
      </pc:sldChg>
      <pc:sldChg chg="modSp add">
        <pc:chgData name="Mason Broadwell" userId="928fd5fb-186b-4449-9365-b6a1e6b7d035" providerId="ADAL" clId="{56280EBB-1DBE-4561-B641-A8E01F9916C7}" dt="2017-09-03T01:14:41.922" v="7676" actId="20577"/>
        <pc:sldMkLst>
          <pc:docMk/>
          <pc:sldMk cId="2649351119" sldId="502"/>
        </pc:sldMkLst>
        <pc:spChg chg="mod">
          <ac:chgData name="Mason Broadwell" userId="928fd5fb-186b-4449-9365-b6a1e6b7d035" providerId="ADAL" clId="{56280EBB-1DBE-4561-B641-A8E01F9916C7}" dt="2017-09-03T00:55:40.805" v="7266" actId="20577"/>
          <ac:spMkLst>
            <pc:docMk/>
            <pc:sldMk cId="2649351119" sldId="502"/>
            <ac:spMk id="2" creationId="{00000000-0000-0000-0000-000000000000}"/>
          </ac:spMkLst>
        </pc:spChg>
        <pc:spChg chg="mod">
          <ac:chgData name="Mason Broadwell" userId="928fd5fb-186b-4449-9365-b6a1e6b7d035" providerId="ADAL" clId="{56280EBB-1DBE-4561-B641-A8E01F9916C7}" dt="2017-09-03T01:14:41.922" v="7676" actId="20577"/>
          <ac:spMkLst>
            <pc:docMk/>
            <pc:sldMk cId="2649351119" sldId="502"/>
            <ac:spMk id="3" creationId="{00000000-0000-0000-0000-000000000000}"/>
          </ac:spMkLst>
        </pc:spChg>
      </pc:sldChg>
      <pc:sldChg chg="modSp add modAnim">
        <pc:chgData name="Mason Broadwell" userId="928fd5fb-186b-4449-9365-b6a1e6b7d035" providerId="ADAL" clId="{56280EBB-1DBE-4561-B641-A8E01F9916C7}" dt="2017-09-03T02:01:04.659" v="9050" actId="27636"/>
        <pc:sldMkLst>
          <pc:docMk/>
          <pc:sldMk cId="101561336" sldId="503"/>
        </pc:sldMkLst>
        <pc:spChg chg="mod">
          <ac:chgData name="Mason Broadwell" userId="928fd5fb-186b-4449-9365-b6a1e6b7d035" providerId="ADAL" clId="{56280EBB-1DBE-4561-B641-A8E01F9916C7}" dt="2017-09-03T01:15:53.872" v="7709" actId="20577"/>
          <ac:spMkLst>
            <pc:docMk/>
            <pc:sldMk cId="101561336" sldId="503"/>
            <ac:spMk id="2" creationId="{00000000-0000-0000-0000-000000000000}"/>
          </ac:spMkLst>
        </pc:spChg>
        <pc:spChg chg="mod">
          <ac:chgData name="Mason Broadwell" userId="928fd5fb-186b-4449-9365-b6a1e6b7d035" providerId="ADAL" clId="{56280EBB-1DBE-4561-B641-A8E01F9916C7}" dt="2017-09-03T02:01:04.659" v="9050" actId="27636"/>
          <ac:spMkLst>
            <pc:docMk/>
            <pc:sldMk cId="101561336" sldId="503"/>
            <ac:spMk id="3" creationId="{00000000-0000-0000-0000-000000000000}"/>
          </ac:spMkLst>
        </pc:spChg>
      </pc:sldChg>
      <pc:sldChg chg="modSp add modAnim">
        <pc:chgData name="Mason Broadwell" userId="928fd5fb-186b-4449-9365-b6a1e6b7d035" providerId="ADAL" clId="{56280EBB-1DBE-4561-B641-A8E01F9916C7}" dt="2017-09-03T02:32:47.344" v="10433" actId="20577"/>
        <pc:sldMkLst>
          <pc:docMk/>
          <pc:sldMk cId="3661947247" sldId="504"/>
        </pc:sldMkLst>
        <pc:spChg chg="mod">
          <ac:chgData name="Mason Broadwell" userId="928fd5fb-186b-4449-9365-b6a1e6b7d035" providerId="ADAL" clId="{56280EBB-1DBE-4561-B641-A8E01F9916C7}" dt="2017-09-03T01:31:22.106" v="8051" actId="5793"/>
          <ac:spMkLst>
            <pc:docMk/>
            <pc:sldMk cId="3661947247" sldId="504"/>
            <ac:spMk id="2" creationId="{00000000-0000-0000-0000-000000000000}"/>
          </ac:spMkLst>
        </pc:spChg>
        <pc:spChg chg="mod">
          <ac:chgData name="Mason Broadwell" userId="928fd5fb-186b-4449-9365-b6a1e6b7d035" providerId="ADAL" clId="{56280EBB-1DBE-4561-B641-A8E01F9916C7}" dt="2017-09-03T02:32:47.344" v="10433" actId="20577"/>
          <ac:spMkLst>
            <pc:docMk/>
            <pc:sldMk cId="3661947247" sldId="504"/>
            <ac:spMk id="3" creationId="{00000000-0000-0000-0000-000000000000}"/>
          </ac:spMkLst>
        </pc:spChg>
      </pc:sldChg>
      <pc:sldChg chg="add">
        <pc:chgData name="Mason Broadwell" userId="928fd5fb-186b-4449-9365-b6a1e6b7d035" providerId="ADAL" clId="{56280EBB-1DBE-4561-B641-A8E01F9916C7}" dt="2017-09-03T02:01:40.897" v="9051" actId="20577"/>
        <pc:sldMkLst>
          <pc:docMk/>
          <pc:sldMk cId="2696661710" sldId="505"/>
        </pc:sldMkLst>
      </pc:sldChg>
      <pc:sldChg chg="modSp add ord modAnim">
        <pc:chgData name="Mason Broadwell" userId="928fd5fb-186b-4449-9365-b6a1e6b7d035" providerId="ADAL" clId="{56280EBB-1DBE-4561-B641-A8E01F9916C7}" dt="2017-09-03T02:13:15.758" v="9430" actId="20577"/>
        <pc:sldMkLst>
          <pc:docMk/>
          <pc:sldMk cId="3117232708" sldId="506"/>
        </pc:sldMkLst>
        <pc:spChg chg="mod">
          <ac:chgData name="Mason Broadwell" userId="928fd5fb-186b-4449-9365-b6a1e6b7d035" providerId="ADAL" clId="{56280EBB-1DBE-4561-B641-A8E01F9916C7}" dt="2017-09-03T02:05:37.377" v="9095" actId="20577"/>
          <ac:spMkLst>
            <pc:docMk/>
            <pc:sldMk cId="3117232708" sldId="506"/>
            <ac:spMk id="2" creationId="{00000000-0000-0000-0000-000000000000}"/>
          </ac:spMkLst>
        </pc:spChg>
        <pc:spChg chg="mod">
          <ac:chgData name="Mason Broadwell" userId="928fd5fb-186b-4449-9365-b6a1e6b7d035" providerId="ADAL" clId="{56280EBB-1DBE-4561-B641-A8E01F9916C7}" dt="2017-09-03T02:13:15.758" v="9430" actId="20577"/>
          <ac:spMkLst>
            <pc:docMk/>
            <pc:sldMk cId="3117232708" sldId="506"/>
            <ac:spMk id="3" creationId="{00000000-0000-0000-0000-000000000000}"/>
          </ac:spMkLst>
        </pc:spChg>
      </pc:sldChg>
      <pc:sldChg chg="add">
        <pc:chgData name="Mason Broadwell" userId="928fd5fb-186b-4449-9365-b6a1e6b7d035" providerId="ADAL" clId="{56280EBB-1DBE-4561-B641-A8E01F9916C7}" dt="2017-09-03T02:06:57.608" v="9111" actId="20577"/>
        <pc:sldMkLst>
          <pc:docMk/>
          <pc:sldMk cId="2531458430" sldId="507"/>
        </pc:sldMkLst>
      </pc:sldChg>
      <pc:sldChg chg="modSp add">
        <pc:chgData name="Mason Broadwell" userId="928fd5fb-186b-4449-9365-b6a1e6b7d035" providerId="ADAL" clId="{56280EBB-1DBE-4561-B641-A8E01F9916C7}" dt="2017-09-03T02:21:21.189" v="10175" actId="20577"/>
        <pc:sldMkLst>
          <pc:docMk/>
          <pc:sldMk cId="3290258568" sldId="508"/>
        </pc:sldMkLst>
        <pc:spChg chg="mod">
          <ac:chgData name="Mason Broadwell" userId="928fd5fb-186b-4449-9365-b6a1e6b7d035" providerId="ADAL" clId="{56280EBB-1DBE-4561-B641-A8E01F9916C7}" dt="2017-09-03T02:11:08.008" v="9171" actId="20577"/>
          <ac:spMkLst>
            <pc:docMk/>
            <pc:sldMk cId="3290258568" sldId="508"/>
            <ac:spMk id="2" creationId="{00000000-0000-0000-0000-000000000000}"/>
          </ac:spMkLst>
        </pc:spChg>
        <pc:spChg chg="mod">
          <ac:chgData name="Mason Broadwell" userId="928fd5fb-186b-4449-9365-b6a1e6b7d035" providerId="ADAL" clId="{56280EBB-1DBE-4561-B641-A8E01F9916C7}" dt="2017-09-03T02:21:21.189" v="10175" actId="20577"/>
          <ac:spMkLst>
            <pc:docMk/>
            <pc:sldMk cId="3290258568" sldId="508"/>
            <ac:spMk id="3" creationId="{00000000-0000-0000-0000-000000000000}"/>
          </ac:spMkLst>
        </pc:spChg>
      </pc:sldChg>
      <pc:sldChg chg="modSp add">
        <pc:chgData name="Mason Broadwell" userId="928fd5fb-186b-4449-9365-b6a1e6b7d035" providerId="ADAL" clId="{56280EBB-1DBE-4561-B641-A8E01F9916C7}" dt="2017-09-03T02:24:18.174" v="10416" actId="20577"/>
        <pc:sldMkLst>
          <pc:docMk/>
          <pc:sldMk cId="2433685859" sldId="509"/>
        </pc:sldMkLst>
        <pc:spChg chg="mod">
          <ac:chgData name="Mason Broadwell" userId="928fd5fb-186b-4449-9365-b6a1e6b7d035" providerId="ADAL" clId="{56280EBB-1DBE-4561-B641-A8E01F9916C7}" dt="2017-09-03T02:21:46.072" v="10186" actId="20577"/>
          <ac:spMkLst>
            <pc:docMk/>
            <pc:sldMk cId="2433685859" sldId="509"/>
            <ac:spMk id="2" creationId="{00000000-0000-0000-0000-000000000000}"/>
          </ac:spMkLst>
        </pc:spChg>
        <pc:spChg chg="mod">
          <ac:chgData name="Mason Broadwell" userId="928fd5fb-186b-4449-9365-b6a1e6b7d035" providerId="ADAL" clId="{56280EBB-1DBE-4561-B641-A8E01F9916C7}" dt="2017-09-03T02:24:18.174" v="10416" actId="20577"/>
          <ac:spMkLst>
            <pc:docMk/>
            <pc:sldMk cId="2433685859" sldId="509"/>
            <ac:spMk id="3" creationId="{00000000-0000-0000-0000-000000000000}"/>
          </ac:spMkLst>
        </pc:spChg>
      </pc:sldChg>
      <pc:sldChg chg="add">
        <pc:chgData name="Mason Broadwell" userId="928fd5fb-186b-4449-9365-b6a1e6b7d035" providerId="ADAL" clId="{56280EBB-1DBE-4561-B641-A8E01F9916C7}" dt="2017-09-06T17:52:19.463" v="10434" actId="20577"/>
        <pc:sldMkLst>
          <pc:docMk/>
          <pc:sldMk cId="211007136" sldId="510"/>
        </pc:sldMkLst>
      </pc:sldChg>
      <pc:sldChg chg="modSp add">
        <pc:chgData name="Mason Broadwell" userId="928fd5fb-186b-4449-9365-b6a1e6b7d035" providerId="ADAL" clId="{56280EBB-1DBE-4561-B641-A8E01F9916C7}" dt="2017-09-06T18:04:39.506" v="10599" actId="20577"/>
        <pc:sldMkLst>
          <pc:docMk/>
          <pc:sldMk cId="2053176661" sldId="511"/>
        </pc:sldMkLst>
        <pc:spChg chg="mod">
          <ac:chgData name="Mason Broadwell" userId="928fd5fb-186b-4449-9365-b6a1e6b7d035" providerId="ADAL" clId="{56280EBB-1DBE-4561-B641-A8E01F9916C7}" dt="2017-09-06T17:55:40.601" v="10512" actId="1037"/>
          <ac:spMkLst>
            <pc:docMk/>
            <pc:sldMk cId="2053176661" sldId="511"/>
            <ac:spMk id="6" creationId="{00000000-0000-0000-0000-000000000000}"/>
          </ac:spMkLst>
        </pc:spChg>
        <pc:graphicFrameChg chg="modGraphic">
          <ac:chgData name="Mason Broadwell" userId="928fd5fb-186b-4449-9365-b6a1e6b7d035" providerId="ADAL" clId="{56280EBB-1DBE-4561-B641-A8E01F9916C7}" dt="2017-09-06T18:04:39.506" v="10599" actId="20577"/>
          <ac:graphicFrameMkLst>
            <pc:docMk/>
            <pc:sldMk cId="2053176661" sldId="511"/>
            <ac:graphicFrameMk id="7" creationId="{00000000-0000-0000-0000-000000000000}"/>
          </ac:graphicFrameMkLst>
        </pc:graphicFrameChg>
      </pc:sldChg>
      <pc:sldChg chg="modSp add ord">
        <pc:chgData name="Mason Broadwell" userId="928fd5fb-186b-4449-9365-b6a1e6b7d035" providerId="ADAL" clId="{56280EBB-1DBE-4561-B641-A8E01F9916C7}" dt="2017-09-06T17:59:04.959" v="10563" actId="20577"/>
        <pc:sldMkLst>
          <pc:docMk/>
          <pc:sldMk cId="639263362" sldId="512"/>
        </pc:sldMkLst>
        <pc:spChg chg="mod">
          <ac:chgData name="Mason Broadwell" userId="928fd5fb-186b-4449-9365-b6a1e6b7d035" providerId="ADAL" clId="{56280EBB-1DBE-4561-B641-A8E01F9916C7}" dt="2017-09-06T17:59:04.959" v="10563" actId="20577"/>
          <ac:spMkLst>
            <pc:docMk/>
            <pc:sldMk cId="639263362" sldId="512"/>
            <ac:spMk id="2" creationId="{00000000-0000-0000-0000-000000000000}"/>
          </ac:spMkLst>
        </pc:spChg>
      </pc:sldChg>
      <pc:sldChg chg="add ord">
        <pc:chgData name="Mason Broadwell" userId="928fd5fb-186b-4449-9365-b6a1e6b7d035" providerId="ADAL" clId="{56280EBB-1DBE-4561-B641-A8E01F9916C7}" dt="2017-09-06T18:01:42.918" v="10575" actId="20577"/>
        <pc:sldMkLst>
          <pc:docMk/>
          <pc:sldMk cId="9679256" sldId="513"/>
        </pc:sldMkLst>
      </pc:sldChg>
      <pc:sldChg chg="add ord">
        <pc:chgData name="Mason Broadwell" userId="928fd5fb-186b-4449-9365-b6a1e6b7d035" providerId="ADAL" clId="{56280EBB-1DBE-4561-B641-A8E01F9916C7}" dt="2017-09-06T18:02:49.607" v="10578" actId="20577"/>
        <pc:sldMkLst>
          <pc:docMk/>
          <pc:sldMk cId="1196120666" sldId="514"/>
        </pc:sldMkLst>
      </pc:sldChg>
      <pc:sldChg chg="modSp add">
        <pc:chgData name="Mason Broadwell" userId="928fd5fb-186b-4449-9365-b6a1e6b7d035" providerId="ADAL" clId="{56280EBB-1DBE-4561-B641-A8E01F9916C7}" dt="2017-09-06T19:47:02.706" v="10668" actId="14100"/>
        <pc:sldMkLst>
          <pc:docMk/>
          <pc:sldMk cId="3095280496" sldId="515"/>
        </pc:sldMkLst>
        <pc:spChg chg="mod">
          <ac:chgData name="Mason Broadwell" userId="928fd5fb-186b-4449-9365-b6a1e6b7d035" providerId="ADAL" clId="{56280EBB-1DBE-4561-B641-A8E01F9916C7}" dt="2017-09-06T19:47:02.706" v="10668" actId="14100"/>
          <ac:spMkLst>
            <pc:docMk/>
            <pc:sldMk cId="3095280496" sldId="515"/>
            <ac:spMk id="2" creationId="{00000000-0000-0000-0000-000000000000}"/>
          </ac:spMkLst>
        </pc:spChg>
      </pc:sldChg>
      <pc:sldChg chg="add">
        <pc:chgData name="Mason Broadwell" userId="928fd5fb-186b-4449-9365-b6a1e6b7d035" providerId="ADAL" clId="{56280EBB-1DBE-4561-B641-A8E01F9916C7}" dt="2017-09-06T19:43:05.887" v="10604" actId="20577"/>
        <pc:sldMkLst>
          <pc:docMk/>
          <pc:sldMk cId="2999227761" sldId="516"/>
        </pc:sldMkLst>
      </pc:sldChg>
      <pc:sldChg chg="modSp add ord">
        <pc:chgData name="Mason Broadwell" userId="928fd5fb-186b-4449-9365-b6a1e6b7d035" providerId="ADAL" clId="{56280EBB-1DBE-4561-B641-A8E01F9916C7}" dt="2017-09-06T20:00:26.999" v="10870" actId="20577"/>
        <pc:sldMkLst>
          <pc:docMk/>
          <pc:sldMk cId="3265611324" sldId="517"/>
        </pc:sldMkLst>
        <pc:spChg chg="mod">
          <ac:chgData name="Mason Broadwell" userId="928fd5fb-186b-4449-9365-b6a1e6b7d035" providerId="ADAL" clId="{56280EBB-1DBE-4561-B641-A8E01F9916C7}" dt="2017-09-06T19:49:02.866" v="10703" actId="1076"/>
          <ac:spMkLst>
            <pc:docMk/>
            <pc:sldMk cId="3265611324" sldId="517"/>
            <ac:spMk id="2" creationId="{00000000-0000-0000-0000-000000000000}"/>
          </ac:spMkLst>
        </pc:spChg>
      </pc:sldChg>
      <pc:sldChg chg="add del">
        <pc:chgData name="Mason Broadwell" userId="928fd5fb-186b-4449-9365-b6a1e6b7d035" providerId="ADAL" clId="{56280EBB-1DBE-4561-B641-A8E01F9916C7}" dt="2017-09-06T19:47:24.777" v="10671" actId="2696"/>
        <pc:sldMkLst>
          <pc:docMk/>
          <pc:sldMk cId="516426205" sldId="518"/>
        </pc:sldMkLst>
      </pc:sldChg>
      <pc:sldChg chg="modSp add ord">
        <pc:chgData name="Mason Broadwell" userId="928fd5fb-186b-4449-9365-b6a1e6b7d035" providerId="ADAL" clId="{56280EBB-1DBE-4561-B641-A8E01F9916C7}" dt="2017-09-06T19:59:48.149" v="10867" actId="20577"/>
        <pc:sldMkLst>
          <pc:docMk/>
          <pc:sldMk cId="837982847" sldId="518"/>
        </pc:sldMkLst>
        <pc:spChg chg="mod">
          <ac:chgData name="Mason Broadwell" userId="928fd5fb-186b-4449-9365-b6a1e6b7d035" providerId="ADAL" clId="{56280EBB-1DBE-4561-B641-A8E01F9916C7}" dt="2017-09-06T19:49:56.514" v="10705" actId="1076"/>
          <ac:spMkLst>
            <pc:docMk/>
            <pc:sldMk cId="837982847" sldId="518"/>
            <ac:spMk id="2" creationId="{00000000-0000-0000-0000-000000000000}"/>
          </ac:spMkLst>
        </pc:spChg>
      </pc:sldChg>
      <pc:sldChg chg="modSp add ord">
        <pc:chgData name="Mason Broadwell" userId="928fd5fb-186b-4449-9365-b6a1e6b7d035" providerId="ADAL" clId="{56280EBB-1DBE-4561-B641-A8E01F9916C7}" dt="2017-09-06T19:59:58.558" v="10868" actId="20577"/>
        <pc:sldMkLst>
          <pc:docMk/>
          <pc:sldMk cId="2543065400" sldId="519"/>
        </pc:sldMkLst>
        <pc:spChg chg="mod">
          <ac:chgData name="Mason Broadwell" userId="928fd5fb-186b-4449-9365-b6a1e6b7d035" providerId="ADAL" clId="{56280EBB-1DBE-4561-B641-A8E01F9916C7}" dt="2017-09-06T19:50:18.075" v="10709" actId="1035"/>
          <ac:spMkLst>
            <pc:docMk/>
            <pc:sldMk cId="2543065400" sldId="519"/>
            <ac:spMk id="2" creationId="{00000000-0000-0000-0000-000000000000}"/>
          </ac:spMkLst>
        </pc:spChg>
      </pc:sldChg>
      <pc:sldChg chg="modSp add ord">
        <pc:chgData name="Mason Broadwell" userId="928fd5fb-186b-4449-9365-b6a1e6b7d035" providerId="ADAL" clId="{56280EBB-1DBE-4561-B641-A8E01F9916C7}" dt="2017-09-06T19:59:48.149" v="10867" actId="20577"/>
        <pc:sldMkLst>
          <pc:docMk/>
          <pc:sldMk cId="816101486" sldId="520"/>
        </pc:sldMkLst>
        <pc:spChg chg="mod">
          <ac:chgData name="Mason Broadwell" userId="928fd5fb-186b-4449-9365-b6a1e6b7d035" providerId="ADAL" clId="{56280EBB-1DBE-4561-B641-A8E01F9916C7}" dt="2017-09-06T19:51:35.611" v="10730" actId="20577"/>
          <ac:spMkLst>
            <pc:docMk/>
            <pc:sldMk cId="816101486" sldId="520"/>
            <ac:spMk id="2" creationId="{00000000-0000-0000-0000-000000000000}"/>
          </ac:spMkLst>
        </pc:spChg>
        <pc:spChg chg="mod">
          <ac:chgData name="Mason Broadwell" userId="928fd5fb-186b-4449-9365-b6a1e6b7d035" providerId="ADAL" clId="{56280EBB-1DBE-4561-B641-A8E01F9916C7}" dt="2017-09-06T19:53:46.692" v="10835" actId="1037"/>
          <ac:spMkLst>
            <pc:docMk/>
            <pc:sldMk cId="816101486" sldId="520"/>
            <ac:spMk id="3" creationId="{00000000-0000-0000-0000-000000000000}"/>
          </ac:spMkLst>
        </pc:spChg>
        <pc:spChg chg="mod">
          <ac:chgData name="Mason Broadwell" userId="928fd5fb-186b-4449-9365-b6a1e6b7d035" providerId="ADAL" clId="{56280EBB-1DBE-4561-B641-A8E01F9916C7}" dt="2017-09-06T19:53:34.747" v="10829" actId="1038"/>
          <ac:spMkLst>
            <pc:docMk/>
            <pc:sldMk cId="816101486" sldId="520"/>
            <ac:spMk id="4" creationId="{00000000-0000-0000-0000-000000000000}"/>
          </ac:spMkLst>
        </pc:spChg>
      </pc:sldChg>
      <pc:sldChg chg="modSp add ord">
        <pc:chgData name="Mason Broadwell" userId="928fd5fb-186b-4449-9365-b6a1e6b7d035" providerId="ADAL" clId="{56280EBB-1DBE-4561-B641-A8E01F9916C7}" dt="2017-09-06T19:59:48.149" v="10867" actId="20577"/>
        <pc:sldMkLst>
          <pc:docMk/>
          <pc:sldMk cId="1310569444" sldId="521"/>
        </pc:sldMkLst>
        <pc:spChg chg="mod">
          <ac:chgData name="Mason Broadwell" userId="928fd5fb-186b-4449-9365-b6a1e6b7d035" providerId="ADAL" clId="{56280EBB-1DBE-4561-B641-A8E01F9916C7}" dt="2017-09-06T19:57:51.100" v="10864" actId="114"/>
          <ac:spMkLst>
            <pc:docMk/>
            <pc:sldMk cId="1310569444" sldId="521"/>
            <ac:spMk id="3" creationId="{00000000-0000-0000-0000-000000000000}"/>
          </ac:spMkLst>
        </pc:spChg>
        <pc:spChg chg="mod">
          <ac:chgData name="Mason Broadwell" userId="928fd5fb-186b-4449-9365-b6a1e6b7d035" providerId="ADAL" clId="{56280EBB-1DBE-4561-B641-A8E01F9916C7}" dt="2017-09-06T19:57:59.485" v="10866" actId="114"/>
          <ac:spMkLst>
            <pc:docMk/>
            <pc:sldMk cId="1310569444" sldId="521"/>
            <ac:spMk id="4" creationId="{00000000-0000-0000-0000-000000000000}"/>
          </ac:spMkLst>
        </pc:spChg>
      </pc:sldChg>
      <pc:sldChg chg="modSp add ord modAnim">
        <pc:chgData name="Mason Broadwell" userId="928fd5fb-186b-4449-9365-b6a1e6b7d035" providerId="ADAL" clId="{56280EBB-1DBE-4561-B641-A8E01F9916C7}" dt="2017-09-06T20:29:08.925" v="11040" actId="20577"/>
        <pc:sldMkLst>
          <pc:docMk/>
          <pc:sldMk cId="2917924745" sldId="522"/>
        </pc:sldMkLst>
        <pc:spChg chg="mod">
          <ac:chgData name="Mason Broadwell" userId="928fd5fb-186b-4449-9365-b6a1e6b7d035" providerId="ADAL" clId="{56280EBB-1DBE-4561-B641-A8E01F9916C7}" dt="2017-09-06T20:23:11.028" v="10925" actId="20577"/>
          <ac:spMkLst>
            <pc:docMk/>
            <pc:sldMk cId="2917924745" sldId="522"/>
            <ac:spMk id="2" creationId="{00000000-0000-0000-0000-000000000000}"/>
          </ac:spMkLst>
        </pc:spChg>
        <pc:spChg chg="mod">
          <ac:chgData name="Mason Broadwell" userId="928fd5fb-186b-4449-9365-b6a1e6b7d035" providerId="ADAL" clId="{56280EBB-1DBE-4561-B641-A8E01F9916C7}" dt="2017-09-06T20:27:28.753" v="10990" actId="20577"/>
          <ac:spMkLst>
            <pc:docMk/>
            <pc:sldMk cId="2917924745" sldId="522"/>
            <ac:spMk id="3" creationId="{00000000-0000-0000-0000-000000000000}"/>
          </ac:spMkLst>
        </pc:spChg>
      </pc:sldChg>
      <pc:sldChg chg="modSp add modAnim">
        <pc:chgData name="Mason Broadwell" userId="928fd5fb-186b-4449-9365-b6a1e6b7d035" providerId="ADAL" clId="{56280EBB-1DBE-4561-B641-A8E01F9916C7}" dt="2017-09-06T20:28:59.410" v="11039" actId="20577"/>
        <pc:sldMkLst>
          <pc:docMk/>
          <pc:sldMk cId="2081331227" sldId="523"/>
        </pc:sldMkLst>
        <pc:spChg chg="mod">
          <ac:chgData name="Mason Broadwell" userId="928fd5fb-186b-4449-9365-b6a1e6b7d035" providerId="ADAL" clId="{56280EBB-1DBE-4561-B641-A8E01F9916C7}" dt="2017-09-06T20:27:49.524" v="11012" actId="20577"/>
          <ac:spMkLst>
            <pc:docMk/>
            <pc:sldMk cId="2081331227" sldId="523"/>
            <ac:spMk id="2" creationId="{00000000-0000-0000-0000-000000000000}"/>
          </ac:spMkLst>
        </pc:spChg>
        <pc:spChg chg="mod">
          <ac:chgData name="Mason Broadwell" userId="928fd5fb-186b-4449-9365-b6a1e6b7d035" providerId="ADAL" clId="{56280EBB-1DBE-4561-B641-A8E01F9916C7}" dt="2017-09-06T20:28:31.876" v="11038" actId="20577"/>
          <ac:spMkLst>
            <pc:docMk/>
            <pc:sldMk cId="2081331227" sldId="523"/>
            <ac:spMk id="3" creationId="{00000000-0000-0000-0000-000000000000}"/>
          </ac:spMkLst>
        </pc:spChg>
      </pc:sldChg>
      <pc:sldChg chg="add">
        <pc:chgData name="Mason Broadwell" userId="928fd5fb-186b-4449-9365-b6a1e6b7d035" providerId="ADAL" clId="{56280EBB-1DBE-4561-B641-A8E01F9916C7}" dt="2017-09-06T20:51:55.380" v="11080" actId="20577"/>
        <pc:sldMkLst>
          <pc:docMk/>
          <pc:sldMk cId="2328714431" sldId="524"/>
        </pc:sldMkLst>
      </pc:sldChg>
      <pc:sldChg chg="add">
        <pc:chgData name="Mason Broadwell" userId="928fd5fb-186b-4449-9365-b6a1e6b7d035" providerId="ADAL" clId="{56280EBB-1DBE-4561-B641-A8E01F9916C7}" dt="2017-09-06T20:51:55.380" v="11080" actId="20577"/>
        <pc:sldMkLst>
          <pc:docMk/>
          <pc:sldMk cId="446953092" sldId="525"/>
        </pc:sldMkLst>
      </pc:sldChg>
      <pc:sldChg chg="modSp add modAnim">
        <pc:chgData name="Mason Broadwell" userId="928fd5fb-186b-4449-9365-b6a1e6b7d035" providerId="ADAL" clId="{56280EBB-1DBE-4561-B641-A8E01F9916C7}" dt="2017-09-06T22:18:41.234" v="11183" actId="1036"/>
        <pc:sldMkLst>
          <pc:docMk/>
          <pc:sldMk cId="2070277181" sldId="526"/>
        </pc:sldMkLst>
        <pc:spChg chg="mod">
          <ac:chgData name="Mason Broadwell" userId="928fd5fb-186b-4449-9365-b6a1e6b7d035" providerId="ADAL" clId="{56280EBB-1DBE-4561-B641-A8E01F9916C7}" dt="2017-09-06T22:18:19.364" v="11174" actId="20577"/>
          <ac:spMkLst>
            <pc:docMk/>
            <pc:sldMk cId="2070277181" sldId="526"/>
            <ac:spMk id="2" creationId="{00000000-0000-0000-0000-000000000000}"/>
          </ac:spMkLst>
        </pc:spChg>
        <pc:spChg chg="mod">
          <ac:chgData name="Mason Broadwell" userId="928fd5fb-186b-4449-9365-b6a1e6b7d035" providerId="ADAL" clId="{56280EBB-1DBE-4561-B641-A8E01F9916C7}" dt="2017-09-06T22:18:41.234" v="11183" actId="1036"/>
          <ac:spMkLst>
            <pc:docMk/>
            <pc:sldMk cId="2070277181" sldId="526"/>
            <ac:spMk id="3" creationId="{00000000-0000-0000-0000-000000000000}"/>
          </ac:spMkLst>
        </pc:spChg>
      </pc:sldChg>
      <pc:sldChg chg="modSp add del">
        <pc:chgData name="Mason Broadwell" userId="928fd5fb-186b-4449-9365-b6a1e6b7d035" providerId="ADAL" clId="{56280EBB-1DBE-4561-B641-A8E01F9916C7}" dt="2017-09-06T22:18:28.596" v="11175" actId="2696"/>
        <pc:sldMkLst>
          <pc:docMk/>
          <pc:sldMk cId="3163312032" sldId="527"/>
        </pc:sldMkLst>
        <pc:spChg chg="mod">
          <ac:chgData name="Mason Broadwell" userId="928fd5fb-186b-4449-9365-b6a1e6b7d035" providerId="ADAL" clId="{56280EBB-1DBE-4561-B641-A8E01F9916C7}" dt="2017-09-06T22:15:37.108" v="11155" actId="27636"/>
          <ac:spMkLst>
            <pc:docMk/>
            <pc:sldMk cId="3163312032" sldId="527"/>
            <ac:spMk id="3" creationId="{00000000-0000-0000-0000-000000000000}"/>
          </ac:spMkLst>
        </pc:spChg>
      </pc:sldChg>
      <pc:sldChg chg="modSp add del modAnim">
        <pc:chgData name="Mason Broadwell" userId="928fd5fb-186b-4449-9365-b6a1e6b7d035" providerId="ADAL" clId="{56280EBB-1DBE-4561-B641-A8E01F9916C7}" dt="2017-09-06T22:18:28.620" v="11176" actId="2696"/>
        <pc:sldMkLst>
          <pc:docMk/>
          <pc:sldMk cId="470617136" sldId="528"/>
        </pc:sldMkLst>
        <pc:spChg chg="mod">
          <ac:chgData name="Mason Broadwell" userId="928fd5fb-186b-4449-9365-b6a1e6b7d035" providerId="ADAL" clId="{56280EBB-1DBE-4561-B641-A8E01F9916C7}" dt="2017-09-06T22:15:54.555" v="11158" actId="2696"/>
          <ac:spMkLst>
            <pc:docMk/>
            <pc:sldMk cId="470617136" sldId="528"/>
            <ac:spMk id="3" creationId="{00000000-0000-0000-0000-000000000000}"/>
          </ac:spMkLst>
        </pc:spChg>
      </pc:sldChg>
      <pc:sldChg chg="add del">
        <pc:chgData name="Mason Broadwell" userId="928fd5fb-186b-4449-9365-b6a1e6b7d035" providerId="ADAL" clId="{56280EBB-1DBE-4561-B641-A8E01F9916C7}" dt="2017-09-06T22:18:28.643" v="11177" actId="2696"/>
        <pc:sldMkLst>
          <pc:docMk/>
          <pc:sldMk cId="4106734450" sldId="529"/>
        </pc:sldMkLst>
      </pc:sldChg>
      <pc:sldChg chg="modSp add del modAnim">
        <pc:chgData name="Mason Broadwell" userId="928fd5fb-186b-4449-9365-b6a1e6b7d035" providerId="ADAL" clId="{56280EBB-1DBE-4561-B641-A8E01F9916C7}" dt="2017-09-06T22:18:28.672" v="11178" actId="2696"/>
        <pc:sldMkLst>
          <pc:docMk/>
          <pc:sldMk cId="2261557673" sldId="530"/>
        </pc:sldMkLst>
        <pc:spChg chg="mod">
          <ac:chgData name="Mason Broadwell" userId="928fd5fb-186b-4449-9365-b6a1e6b7d035" providerId="ADAL" clId="{56280EBB-1DBE-4561-B641-A8E01F9916C7}" dt="2017-09-06T22:16:36.978" v="11164" actId="2696"/>
          <ac:spMkLst>
            <pc:docMk/>
            <pc:sldMk cId="2261557673" sldId="530"/>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70338" y="1"/>
            <a:ext cx="3038475" cy="466725"/>
          </a:xfrm>
          <a:prstGeom prst="rect">
            <a:avLst/>
          </a:prstGeom>
        </p:spPr>
        <p:txBody>
          <a:bodyPr vert="horz" lIns="91429" tIns="45714" rIns="91429" bIns="45714" rtlCol="0"/>
          <a:lstStyle>
            <a:lvl1pPr algn="r">
              <a:defRPr sz="1200"/>
            </a:lvl1pPr>
          </a:lstStyle>
          <a:p>
            <a:fld id="{5231203D-0FEA-4514-B873-7C880625BFFA}" type="datetimeFigureOut">
              <a:rPr lang="en-US" smtClean="0"/>
              <a:t>8/9/2023</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5"/>
          </a:xfrm>
          <a:prstGeom prst="rect">
            <a:avLst/>
          </a:prstGeom>
        </p:spPr>
        <p:txBody>
          <a:bodyPr vert="horz" lIns="91429" tIns="45714" rIns="91429" bIns="45714" rtlCol="0" anchor="b"/>
          <a:lstStyle>
            <a:lvl1pPr algn="r">
              <a:defRPr sz="1200"/>
            </a:lvl1pPr>
          </a:lstStyle>
          <a:p>
            <a:fld id="{FB62EA3B-33CE-43D4-BE80-5B9D0A69B938}" type="slidenum">
              <a:rPr lang="en-US" smtClean="0"/>
              <a:t>‹#›</a:t>
            </a:fld>
            <a:endParaRPr lang="en-US"/>
          </a:p>
        </p:txBody>
      </p:sp>
    </p:spTree>
    <p:extLst>
      <p:ext uri="{BB962C8B-B14F-4D97-AF65-F5344CB8AC3E}">
        <p14:creationId xmlns:p14="http://schemas.microsoft.com/office/powerpoint/2010/main" val="238957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970338" y="1"/>
            <a:ext cx="3038475" cy="466725"/>
          </a:xfrm>
          <a:prstGeom prst="rect">
            <a:avLst/>
          </a:prstGeom>
        </p:spPr>
        <p:txBody>
          <a:bodyPr vert="horz" lIns="91429" tIns="45714" rIns="91429" bIns="45714" rtlCol="0"/>
          <a:lstStyle>
            <a:lvl1pPr algn="r">
              <a:defRPr sz="1200"/>
            </a:lvl1pPr>
          </a:lstStyle>
          <a:p>
            <a:fld id="{B95BA224-96C9-47E3-BA99-056D9A322D2E}" type="datetimeFigureOut">
              <a:rPr lang="en-US" smtClean="0"/>
              <a:t>8/9/2023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29" tIns="45714" rIns="91429" bIns="457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9" tIns="45714" rIns="91429"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6"/>
            <a:ext cx="3038475" cy="466725"/>
          </a:xfrm>
          <a:prstGeom prst="rect">
            <a:avLst/>
          </a:prstGeom>
        </p:spPr>
        <p:txBody>
          <a:bodyPr vert="horz" lIns="91429" tIns="45714" rIns="91429" bIns="45714" rtlCol="0" anchor="b"/>
          <a:lstStyle>
            <a:lvl1pPr algn="r">
              <a:defRPr sz="1200"/>
            </a:lvl1pPr>
          </a:lstStyle>
          <a:p>
            <a:fld id="{1080AA60-0C52-40D5-9E93-A99FEC45E824}" type="slidenum">
              <a:rPr lang="en-US" smtClean="0"/>
              <a:t>‹#›</a:t>
            </a:fld>
            <a:endParaRPr lang="en-US"/>
          </a:p>
        </p:txBody>
      </p:sp>
    </p:spTree>
    <p:extLst>
      <p:ext uri="{BB962C8B-B14F-4D97-AF65-F5344CB8AC3E}">
        <p14:creationId xmlns:p14="http://schemas.microsoft.com/office/powerpoint/2010/main" val="11004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Colosenses 2:16-17; </a:t>
            </a:r>
            <a:r>
              <a:rPr lang="en-US" dirty="0" smtClean="0"/>
              <a:t>20-23 </a:t>
            </a:r>
            <a:r>
              <a:rPr lang="en-US" baseline="0" dirty="0" smtClean="0"/>
              <a:t>se </a:t>
            </a:r>
            <a:r>
              <a:rPr lang="en-US" baseline="0" dirty="0"/>
              <a:t>ha </a:t>
            </a:r>
            <a:r>
              <a:rPr lang="en-US" baseline="0" dirty="0" err="1" smtClean="0"/>
              <a:t>interpretado</a:t>
            </a:r>
            <a:r>
              <a:rPr lang="en-US" baseline="0" dirty="0" smtClean="0"/>
              <a:t> </a:t>
            </a:r>
            <a:r>
              <a:rPr lang="en-US" baseline="0" dirty="0" err="1" smtClean="0"/>
              <a:t>por</a:t>
            </a:r>
            <a:r>
              <a:rPr lang="en-US" baseline="0" dirty="0" smtClean="0"/>
              <a:t> </a:t>
            </a:r>
            <a:r>
              <a:rPr lang="en-US" baseline="0" dirty="0" err="1" smtClean="0"/>
              <a:t>algunos</a:t>
            </a:r>
            <a:r>
              <a:rPr lang="en-US" baseline="0" dirty="0" smtClean="0"/>
              <a:t> para </a:t>
            </a:r>
            <a:r>
              <a:rPr lang="en-US" baseline="0" dirty="0" err="1" smtClean="0"/>
              <a:t>decir</a:t>
            </a:r>
            <a:r>
              <a:rPr lang="en-US" baseline="0" dirty="0" smtClean="0"/>
              <a:t> que el </a:t>
            </a:r>
            <a:r>
              <a:rPr lang="en-US" baseline="0" dirty="0"/>
              <a:t>ritual ya no tiene ningún valor </a:t>
            </a:r>
            <a:r>
              <a:rPr lang="en-US" baseline="0" dirty="0" err="1"/>
              <a:t>porque</a:t>
            </a:r>
            <a:r>
              <a:rPr lang="en-US" baseline="0" dirty="0"/>
              <a:t> </a:t>
            </a:r>
            <a:r>
              <a:rPr lang="en-US" baseline="0" dirty="0" smtClean="0"/>
              <a:t>“el </a:t>
            </a:r>
            <a:r>
              <a:rPr lang="en-US" baseline="0" dirty="0" err="1" smtClean="0"/>
              <a:t>cuerpo</a:t>
            </a:r>
            <a:r>
              <a:rPr lang="en-US" baseline="0" dirty="0" smtClean="0"/>
              <a:t> </a:t>
            </a:r>
            <a:r>
              <a:rPr lang="en-US" baseline="0" dirty="0" err="1" smtClean="0"/>
              <a:t>es</a:t>
            </a:r>
            <a:r>
              <a:rPr lang="en-US" baseline="0" dirty="0" smtClean="0"/>
              <a:t> Cristo</a:t>
            </a:r>
            <a:r>
              <a:rPr lang="en-US" baseline="0" dirty="0"/>
              <a:t>”, por lo tanto podemos hacer lo que queramos.</a:t>
            </a:r>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33</a:t>
            </a:fld>
            <a:endParaRPr lang="en-US"/>
          </a:p>
        </p:txBody>
      </p:sp>
    </p:spTree>
    <p:extLst>
      <p:ext uri="{BB962C8B-B14F-4D97-AF65-F5344CB8AC3E}">
        <p14:creationId xmlns:p14="http://schemas.microsoft.com/office/powerpoint/2010/main" val="298099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132</a:t>
            </a:fld>
            <a:endParaRPr lang="en-US"/>
          </a:p>
        </p:txBody>
      </p:sp>
    </p:spTree>
    <p:extLst>
      <p:ext uri="{BB962C8B-B14F-4D97-AF65-F5344CB8AC3E}">
        <p14:creationId xmlns:p14="http://schemas.microsoft.com/office/powerpoint/2010/main" val="182458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141</a:t>
            </a:fld>
            <a:endParaRPr lang="en-US"/>
          </a:p>
        </p:txBody>
      </p:sp>
    </p:spTree>
    <p:extLst>
      <p:ext uri="{BB962C8B-B14F-4D97-AF65-F5344CB8AC3E}">
        <p14:creationId xmlns:p14="http://schemas.microsoft.com/office/powerpoint/2010/main" val="103224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142</a:t>
            </a:fld>
            <a:endParaRPr lang="en-US"/>
          </a:p>
        </p:txBody>
      </p:sp>
    </p:spTree>
    <p:extLst>
      <p:ext uri="{BB962C8B-B14F-4D97-AF65-F5344CB8AC3E}">
        <p14:creationId xmlns:p14="http://schemas.microsoft.com/office/powerpoint/2010/main" val="2906644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143</a:t>
            </a:fld>
            <a:endParaRPr lang="en-US"/>
          </a:p>
        </p:txBody>
      </p:sp>
    </p:spTree>
    <p:extLst>
      <p:ext uri="{BB962C8B-B14F-4D97-AF65-F5344CB8AC3E}">
        <p14:creationId xmlns:p14="http://schemas.microsoft.com/office/powerpoint/2010/main" val="285975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144</a:t>
            </a:fld>
            <a:endParaRPr lang="en-US"/>
          </a:p>
        </p:txBody>
      </p:sp>
    </p:spTree>
    <p:extLst>
      <p:ext uri="{BB962C8B-B14F-4D97-AF65-F5344CB8AC3E}">
        <p14:creationId xmlns:p14="http://schemas.microsoft.com/office/powerpoint/2010/main" val="2306988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146</a:t>
            </a:fld>
            <a:endParaRPr lang="en-US"/>
          </a:p>
        </p:txBody>
      </p:sp>
    </p:spTree>
    <p:extLst>
      <p:ext uri="{BB962C8B-B14F-4D97-AF65-F5344CB8AC3E}">
        <p14:creationId xmlns:p14="http://schemas.microsoft.com/office/powerpoint/2010/main" val="292622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147</a:t>
            </a:fld>
            <a:endParaRPr lang="en-US"/>
          </a:p>
        </p:txBody>
      </p:sp>
    </p:spTree>
    <p:extLst>
      <p:ext uri="{BB962C8B-B14F-4D97-AF65-F5344CB8AC3E}">
        <p14:creationId xmlns:p14="http://schemas.microsoft.com/office/powerpoint/2010/main" val="2353206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148</a:t>
            </a:fld>
            <a:endParaRPr lang="en-US"/>
          </a:p>
        </p:txBody>
      </p:sp>
    </p:spTree>
    <p:extLst>
      <p:ext uri="{BB962C8B-B14F-4D97-AF65-F5344CB8AC3E}">
        <p14:creationId xmlns:p14="http://schemas.microsoft.com/office/powerpoint/2010/main" val="1206111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153</a:t>
            </a:fld>
            <a:endParaRPr lang="en-US"/>
          </a:p>
        </p:txBody>
      </p:sp>
    </p:spTree>
    <p:extLst>
      <p:ext uri="{BB962C8B-B14F-4D97-AF65-F5344CB8AC3E}">
        <p14:creationId xmlns:p14="http://schemas.microsoft.com/office/powerpoint/2010/main" val="1837519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161</a:t>
            </a:fld>
            <a:endParaRPr lang="en-US"/>
          </a:p>
        </p:txBody>
      </p:sp>
    </p:spTree>
    <p:extLst>
      <p:ext uri="{BB962C8B-B14F-4D97-AF65-F5344CB8AC3E}">
        <p14:creationId xmlns:p14="http://schemas.microsoft.com/office/powerpoint/2010/main" val="304490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36</a:t>
            </a:fld>
            <a:endParaRPr lang="en-US"/>
          </a:p>
        </p:txBody>
      </p:sp>
    </p:spTree>
    <p:extLst>
      <p:ext uri="{BB962C8B-B14F-4D97-AF65-F5344CB8AC3E}">
        <p14:creationId xmlns:p14="http://schemas.microsoft.com/office/powerpoint/2010/main" val="392467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Si </a:t>
            </a:r>
            <a:r>
              <a:rPr lang="en-US" dirty="0" err="1" smtClean="0"/>
              <a:t>queda</a:t>
            </a:r>
            <a:r>
              <a:rPr lang="en-US" dirty="0" smtClean="0"/>
              <a:t> </a:t>
            </a:r>
            <a:r>
              <a:rPr lang="en-US" dirty="0"/>
              <a:t>poco tiempo, </a:t>
            </a:r>
            <a:r>
              <a:rPr lang="en-US" dirty="0" err="1" smtClean="0"/>
              <a:t>esto</a:t>
            </a:r>
            <a:r>
              <a:rPr lang="en-US" dirty="0" smtClean="0"/>
              <a:t> se </a:t>
            </a:r>
            <a:r>
              <a:rPr lang="en-US" dirty="0" err="1" smtClean="0"/>
              <a:t>puede</a:t>
            </a:r>
            <a:r>
              <a:rPr lang="en-US" dirty="0" smtClean="0"/>
              <a:t> </a:t>
            </a:r>
            <a:r>
              <a:rPr lang="en-US" dirty="0" err="1" smtClean="0"/>
              <a:t>cubrir</a:t>
            </a:r>
            <a:r>
              <a:rPr lang="en-US" dirty="0" smtClean="0"/>
              <a:t> </a:t>
            </a:r>
            <a:r>
              <a:rPr lang="en-US" dirty="0"/>
              <a:t>en la próxima lección como conclusión de </a:t>
            </a:r>
            <a:r>
              <a:rPr lang="en-US" dirty="0" smtClean="0"/>
              <a:t>la </a:t>
            </a:r>
            <a:r>
              <a:rPr lang="en-US" dirty="0" err="1" smtClean="0"/>
              <a:t>sección</a:t>
            </a:r>
            <a:r>
              <a:rPr lang="en-US" dirty="0" smtClean="0"/>
              <a:t> "Palabras </a:t>
            </a:r>
            <a:r>
              <a:rPr lang="en-US" dirty="0"/>
              <a:t>de </a:t>
            </a:r>
            <a:r>
              <a:rPr lang="en-US" dirty="0" err="1" smtClean="0"/>
              <a:t>adoración</a:t>
            </a:r>
            <a:r>
              <a:rPr lang="en-US" baseline="0" dirty="0" smtClean="0"/>
              <a:t> que se </a:t>
            </a:r>
            <a:r>
              <a:rPr lang="en-US" baseline="0" dirty="0" err="1" smtClean="0"/>
              <a:t>usan</a:t>
            </a:r>
            <a:r>
              <a:rPr lang="en-US" baseline="0" dirty="0" smtClean="0"/>
              <a:t> para </a:t>
            </a:r>
            <a:r>
              <a:rPr lang="en-US" baseline="0" dirty="0" err="1"/>
              <a:t>describir</a:t>
            </a:r>
            <a:r>
              <a:rPr lang="en-US" baseline="0" dirty="0"/>
              <a:t> </a:t>
            </a:r>
            <a:r>
              <a:rPr lang="en-US" baseline="0" dirty="0" smtClean="0"/>
              <a:t>el </a:t>
            </a:r>
            <a:r>
              <a:rPr lang="en-US" baseline="0" dirty="0" err="1" smtClean="0"/>
              <a:t>pacto</a:t>
            </a:r>
            <a:r>
              <a:rPr lang="en-US" baseline="0" dirty="0"/>
              <a:t>”.</a:t>
            </a:r>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73</a:t>
            </a:fld>
            <a:endParaRPr lang="en-US"/>
          </a:p>
        </p:txBody>
      </p:sp>
    </p:spTree>
    <p:extLst>
      <p:ext uri="{BB962C8B-B14F-4D97-AF65-F5344CB8AC3E}">
        <p14:creationId xmlns:p14="http://schemas.microsoft.com/office/powerpoint/2010/main" val="88921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Si </a:t>
            </a:r>
            <a:r>
              <a:rPr lang="en-US" dirty="0" err="1" smtClean="0"/>
              <a:t>queda</a:t>
            </a:r>
            <a:r>
              <a:rPr lang="en-US" dirty="0" smtClean="0"/>
              <a:t> </a:t>
            </a:r>
            <a:r>
              <a:rPr lang="en-US" dirty="0"/>
              <a:t>poco tiempo, </a:t>
            </a:r>
            <a:r>
              <a:rPr lang="en-US" dirty="0" err="1" smtClean="0"/>
              <a:t>esto</a:t>
            </a:r>
            <a:r>
              <a:rPr lang="en-US" dirty="0" smtClean="0"/>
              <a:t> se </a:t>
            </a:r>
            <a:r>
              <a:rPr lang="en-US" dirty="0" err="1" smtClean="0"/>
              <a:t>puede</a:t>
            </a:r>
            <a:r>
              <a:rPr lang="en-US" dirty="0" smtClean="0"/>
              <a:t> </a:t>
            </a:r>
            <a:r>
              <a:rPr lang="en-US" dirty="0" err="1" smtClean="0"/>
              <a:t>cubrir</a:t>
            </a:r>
            <a:r>
              <a:rPr lang="en-US" dirty="0" smtClean="0"/>
              <a:t> </a:t>
            </a:r>
            <a:r>
              <a:rPr lang="en-US" dirty="0"/>
              <a:t>en la próxima lección como conclusión de </a:t>
            </a:r>
            <a:r>
              <a:rPr lang="en-US" dirty="0" smtClean="0"/>
              <a:t>la </a:t>
            </a:r>
            <a:r>
              <a:rPr lang="en-US" dirty="0" err="1" smtClean="0"/>
              <a:t>sección</a:t>
            </a:r>
            <a:r>
              <a:rPr lang="en-US" dirty="0" smtClean="0"/>
              <a:t> "Palabras </a:t>
            </a:r>
            <a:r>
              <a:rPr lang="en-US" dirty="0"/>
              <a:t>de </a:t>
            </a:r>
            <a:r>
              <a:rPr lang="en-US" dirty="0" err="1" smtClean="0"/>
              <a:t>adoración</a:t>
            </a:r>
            <a:r>
              <a:rPr lang="en-US" baseline="0" dirty="0" smtClean="0"/>
              <a:t> que se </a:t>
            </a:r>
            <a:r>
              <a:rPr lang="en-US" baseline="0" dirty="0" err="1" smtClean="0"/>
              <a:t>usan</a:t>
            </a:r>
            <a:r>
              <a:rPr lang="en-US" baseline="0" dirty="0" smtClean="0"/>
              <a:t> para </a:t>
            </a:r>
            <a:r>
              <a:rPr lang="en-US" baseline="0" dirty="0" err="1"/>
              <a:t>describir</a:t>
            </a:r>
            <a:r>
              <a:rPr lang="en-US" baseline="0" dirty="0"/>
              <a:t> </a:t>
            </a:r>
            <a:r>
              <a:rPr lang="en-US" baseline="0" dirty="0" smtClean="0"/>
              <a:t>el </a:t>
            </a:r>
            <a:r>
              <a:rPr lang="en-US" baseline="0" dirty="0" err="1" smtClean="0"/>
              <a:t>pacto</a:t>
            </a:r>
            <a:r>
              <a:rPr lang="en-US" baseline="0" dirty="0"/>
              <a:t>”.</a:t>
            </a:r>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79</a:t>
            </a:fld>
            <a:endParaRPr lang="en-US"/>
          </a:p>
        </p:txBody>
      </p:sp>
    </p:spTree>
    <p:extLst>
      <p:ext uri="{BB962C8B-B14F-4D97-AF65-F5344CB8AC3E}">
        <p14:creationId xmlns:p14="http://schemas.microsoft.com/office/powerpoint/2010/main" val="178742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Nótense</a:t>
            </a:r>
            <a:r>
              <a:rPr lang="en-US" dirty="0" smtClean="0"/>
              <a:t> las </a:t>
            </a:r>
            <a:r>
              <a:rPr lang="en-US" dirty="0" err="1" smtClean="0"/>
              <a:t>aplicaciones</a:t>
            </a:r>
            <a:r>
              <a:rPr lang="en-US" dirty="0" smtClean="0"/>
              <a:t> del </a:t>
            </a:r>
            <a:r>
              <a:rPr lang="en-US" dirty="0" err="1" smtClean="0"/>
              <a:t>texto</a:t>
            </a:r>
            <a:r>
              <a:rPr lang="en-US" dirty="0" smtClean="0"/>
              <a:t> </a:t>
            </a:r>
            <a:r>
              <a:rPr lang="en-US" dirty="0" err="1" smtClean="0"/>
              <a:t>subrayado</a:t>
            </a:r>
            <a:r>
              <a:rPr lang="en-US" dirty="0" smtClean="0"/>
              <a:t> a la </a:t>
            </a:r>
            <a:r>
              <a:rPr lang="en-US" dirty="0" err="1" smtClean="0"/>
              <a:t>obediencia</a:t>
            </a:r>
            <a:r>
              <a:rPr lang="en-US" dirty="0" smtClean="0"/>
              <a:t> sacrificial. La </a:t>
            </a:r>
            <a:r>
              <a:rPr lang="en-US" dirty="0" err="1" smtClean="0"/>
              <a:t>adoración</a:t>
            </a:r>
            <a:r>
              <a:rPr lang="en-US" dirty="0" smtClean="0"/>
              <a:t> </a:t>
            </a:r>
            <a:r>
              <a:rPr lang="en-US" dirty="0" err="1" smtClean="0"/>
              <a:t>nos</a:t>
            </a:r>
            <a:r>
              <a:rPr lang="en-US" dirty="0" smtClean="0"/>
              <a:t> </a:t>
            </a:r>
            <a:r>
              <a:rPr lang="en-US" dirty="0" err="1" smtClean="0"/>
              <a:t>ayuda</a:t>
            </a:r>
            <a:r>
              <a:rPr lang="en-US" dirty="0" smtClean="0"/>
              <a:t> a </a:t>
            </a:r>
            <a:r>
              <a:rPr lang="en-US" dirty="0" err="1" smtClean="0"/>
              <a:t>comprender</a:t>
            </a:r>
            <a:r>
              <a:rPr lang="en-US" dirty="0" smtClean="0"/>
              <a:t> y </a:t>
            </a:r>
            <a:r>
              <a:rPr lang="en-US" dirty="0" err="1" smtClean="0"/>
              <a:t>nos</a:t>
            </a:r>
            <a:r>
              <a:rPr lang="en-US" dirty="0" smtClean="0"/>
              <a:t> </a:t>
            </a:r>
            <a:r>
              <a:rPr lang="en-US" dirty="0" err="1" smtClean="0"/>
              <a:t>motiva</a:t>
            </a:r>
            <a:r>
              <a:rPr lang="en-US" dirty="0" smtClean="0"/>
              <a:t> a la </a:t>
            </a:r>
            <a:r>
              <a:rPr lang="en-US" dirty="0" err="1" smtClean="0"/>
              <a:t>obediencia</a:t>
            </a:r>
            <a:r>
              <a:rPr lang="en-US" dirty="0" smtClean="0"/>
              <a:t> sacrificial.</a:t>
            </a:r>
          </a:p>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80</a:t>
            </a:fld>
            <a:endParaRPr lang="en-US"/>
          </a:p>
        </p:txBody>
      </p:sp>
    </p:spTree>
    <p:extLst>
      <p:ext uri="{BB962C8B-B14F-4D97-AF65-F5344CB8AC3E}">
        <p14:creationId xmlns:p14="http://schemas.microsoft.com/office/powerpoint/2010/main" val="149397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La elección de palabras de la </a:t>
            </a:r>
            <a:r>
              <a:rPr lang="en-US" dirty="0" smtClean="0"/>
              <a:t>RV60/NBLA </a:t>
            </a:r>
            <a:r>
              <a:rPr lang="en-US" dirty="0"/>
              <a:t>es </a:t>
            </a:r>
            <a:r>
              <a:rPr lang="en-US" dirty="0" err="1"/>
              <a:t>probablemente</a:t>
            </a:r>
            <a:r>
              <a:rPr lang="en-US" dirty="0"/>
              <a:t> </a:t>
            </a:r>
            <a:r>
              <a:rPr lang="en-US" dirty="0" err="1" smtClean="0"/>
              <a:t>otra</a:t>
            </a:r>
            <a:r>
              <a:rPr lang="en-US" dirty="0" smtClean="0"/>
              <a:t> </a:t>
            </a:r>
            <a:r>
              <a:rPr lang="en-US" dirty="0" err="1" smtClean="0"/>
              <a:t>elección</a:t>
            </a:r>
            <a:r>
              <a:rPr lang="en-US" baseline="0" dirty="0" smtClean="0"/>
              <a:t> </a:t>
            </a:r>
            <a:r>
              <a:rPr lang="en-US" baseline="0" dirty="0" err="1" smtClean="0"/>
              <a:t>indecisa</a:t>
            </a:r>
            <a:r>
              <a:rPr lang="en-US" dirty="0" smtClean="0"/>
              <a:t>, </a:t>
            </a:r>
            <a:r>
              <a:rPr lang="en-US" dirty="0"/>
              <a:t>pero parece inclinarse hacia una vida como adoración.</a:t>
            </a:r>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82</a:t>
            </a:fld>
            <a:endParaRPr lang="en-US"/>
          </a:p>
        </p:txBody>
      </p:sp>
    </p:spTree>
    <p:extLst>
      <p:ext uri="{BB962C8B-B14F-4D97-AF65-F5344CB8AC3E}">
        <p14:creationId xmlns:p14="http://schemas.microsoft.com/office/powerpoint/2010/main" val="27044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La palabra </a:t>
            </a:r>
            <a:r>
              <a:rPr lang="en-US" dirty="0" err="1" smtClean="0"/>
              <a:t>en</a:t>
            </a:r>
            <a:r>
              <a:rPr lang="en-US" dirty="0" smtClean="0"/>
              <a:t> </a:t>
            </a:r>
            <a:r>
              <a:rPr lang="en-US" dirty="0" err="1" smtClean="0"/>
              <a:t>Romanos</a:t>
            </a:r>
            <a:r>
              <a:rPr lang="en-US" dirty="0" smtClean="0"/>
              <a:t> 12:1 </a:t>
            </a:r>
            <a:r>
              <a:rPr lang="en-US" dirty="0" err="1" smtClean="0"/>
              <a:t>es</a:t>
            </a:r>
            <a:r>
              <a:rPr lang="en-US" dirty="0" smtClean="0"/>
              <a:t> la forma </a:t>
            </a:r>
            <a:r>
              <a:rPr lang="en-US" dirty="0" err="1" smtClean="0"/>
              <a:t>sustantiva</a:t>
            </a:r>
            <a:r>
              <a:rPr lang="en-US" dirty="0" smtClean="0"/>
              <a:t> de </a:t>
            </a:r>
            <a:r>
              <a:rPr lang="en-US" dirty="0" err="1" smtClean="0"/>
              <a:t>latreuo</a:t>
            </a:r>
            <a:r>
              <a:rPr lang="en-US" dirty="0" smtClean="0"/>
              <a:t>, y </a:t>
            </a:r>
            <a:r>
              <a:rPr lang="en-US" dirty="0" err="1" smtClean="0"/>
              <a:t>es</a:t>
            </a:r>
            <a:r>
              <a:rPr lang="en-US" dirty="0" smtClean="0"/>
              <a:t> la palabra para </a:t>
            </a:r>
            <a:r>
              <a:rPr lang="en-US" dirty="0" err="1" smtClean="0"/>
              <a:t>los</a:t>
            </a:r>
            <a:r>
              <a:rPr lang="en-US" dirty="0" smtClean="0"/>
              <a:t> </a:t>
            </a:r>
            <a:r>
              <a:rPr lang="en-US" dirty="0" err="1" smtClean="0"/>
              <a:t>actos</a:t>
            </a:r>
            <a:r>
              <a:rPr lang="en-US" dirty="0" smtClean="0"/>
              <a:t> </a:t>
            </a:r>
            <a:r>
              <a:rPr lang="en-US" dirty="0" err="1" smtClean="0"/>
              <a:t>específicos</a:t>
            </a:r>
            <a:r>
              <a:rPr lang="en-US" dirty="0" smtClean="0"/>
              <a:t> de </a:t>
            </a:r>
            <a:r>
              <a:rPr lang="en-US" dirty="0" err="1" smtClean="0"/>
              <a:t>adoración</a:t>
            </a:r>
            <a:r>
              <a:rPr lang="en-US" dirty="0" smtClean="0"/>
              <a:t>, </a:t>
            </a:r>
            <a:r>
              <a:rPr lang="en-US" dirty="0" err="1" smtClean="0"/>
              <a:t>especialmente</a:t>
            </a:r>
            <a:r>
              <a:rPr lang="en-US" dirty="0" smtClean="0"/>
              <a:t> el </a:t>
            </a:r>
            <a:r>
              <a:rPr lang="en-US" dirty="0" err="1" smtClean="0"/>
              <a:t>sacrificio</a:t>
            </a:r>
            <a:r>
              <a:rPr lang="en-US" dirty="0" smtClean="0"/>
              <a:t>. Pero </a:t>
            </a:r>
            <a:r>
              <a:rPr lang="en-US" dirty="0" err="1" smtClean="0"/>
              <a:t>si</a:t>
            </a:r>
            <a:r>
              <a:rPr lang="en-US" dirty="0" smtClean="0"/>
              <a:t> Pablo </a:t>
            </a:r>
            <a:r>
              <a:rPr lang="en-US" dirty="0" err="1" smtClean="0"/>
              <a:t>está</a:t>
            </a:r>
            <a:r>
              <a:rPr lang="en-US" dirty="0" smtClean="0"/>
              <a:t> </a:t>
            </a:r>
            <a:r>
              <a:rPr lang="en-US" dirty="0" err="1" smtClean="0"/>
              <a:t>usando</a:t>
            </a:r>
            <a:r>
              <a:rPr lang="en-US" dirty="0" smtClean="0"/>
              <a:t> </a:t>
            </a:r>
            <a:r>
              <a:rPr lang="en-US" dirty="0" err="1" smtClean="0"/>
              <a:t>esta</a:t>
            </a:r>
            <a:r>
              <a:rPr lang="en-US" dirty="0" smtClean="0"/>
              <a:t> palabra </a:t>
            </a:r>
            <a:r>
              <a:rPr lang="en-US" dirty="0" err="1" smtClean="0"/>
              <a:t>literalmente</a:t>
            </a:r>
            <a:r>
              <a:rPr lang="en-US" dirty="0" smtClean="0"/>
              <a:t>, </a:t>
            </a:r>
            <a:r>
              <a:rPr lang="en-US" dirty="0" err="1" smtClean="0"/>
              <a:t>entonces</a:t>
            </a:r>
            <a:r>
              <a:rPr lang="en-US" dirty="0" smtClean="0"/>
              <a:t> las </a:t>
            </a:r>
            <a:r>
              <a:rPr lang="en-US" dirty="0" err="1" smtClean="0"/>
              <a:t>instrucciones</a:t>
            </a:r>
            <a:r>
              <a:rPr lang="en-US" dirty="0" smtClean="0"/>
              <a:t> </a:t>
            </a:r>
            <a:r>
              <a:rPr lang="en-US" dirty="0" err="1" smtClean="0"/>
              <a:t>acerca</a:t>
            </a:r>
            <a:r>
              <a:rPr lang="en-US" dirty="0" smtClean="0"/>
              <a:t> de </a:t>
            </a:r>
            <a:r>
              <a:rPr lang="en-US" dirty="0" err="1" smtClean="0"/>
              <a:t>ofrecernos</a:t>
            </a:r>
            <a:r>
              <a:rPr lang="en-US" dirty="0" smtClean="0"/>
              <a:t> </a:t>
            </a:r>
            <a:r>
              <a:rPr lang="en-US" dirty="0" err="1" smtClean="0"/>
              <a:t>como</a:t>
            </a:r>
            <a:r>
              <a:rPr lang="en-US" dirty="0" smtClean="0"/>
              <a:t> </a:t>
            </a:r>
            <a:r>
              <a:rPr lang="en-US" dirty="0" err="1" smtClean="0"/>
              <a:t>sacrificios</a:t>
            </a:r>
            <a:r>
              <a:rPr lang="en-US" dirty="0" smtClean="0"/>
              <a:t> </a:t>
            </a:r>
            <a:r>
              <a:rPr lang="en-US" dirty="0" err="1" smtClean="0"/>
              <a:t>vivos</a:t>
            </a:r>
            <a:r>
              <a:rPr lang="en-US" dirty="0" smtClean="0"/>
              <a:t> </a:t>
            </a:r>
            <a:r>
              <a:rPr lang="en-US" dirty="0" err="1" smtClean="0"/>
              <a:t>también</a:t>
            </a:r>
            <a:r>
              <a:rPr lang="en-US" dirty="0" smtClean="0"/>
              <a:t> son </a:t>
            </a:r>
            <a:r>
              <a:rPr lang="en-US" dirty="0" err="1" smtClean="0"/>
              <a:t>literales</a:t>
            </a:r>
            <a:r>
              <a:rPr lang="en-US" dirty="0" smtClean="0"/>
              <a:t>, </a:t>
            </a:r>
            <a:r>
              <a:rPr lang="en-US" dirty="0" err="1" smtClean="0"/>
              <a:t>ya</a:t>
            </a:r>
            <a:r>
              <a:rPr lang="en-US" dirty="0" smtClean="0"/>
              <a:t> que </a:t>
            </a:r>
            <a:r>
              <a:rPr lang="en-US" dirty="0" err="1" smtClean="0"/>
              <a:t>latreian</a:t>
            </a:r>
            <a:r>
              <a:rPr lang="en-US" dirty="0" smtClean="0"/>
              <a:t> se </a:t>
            </a:r>
            <a:r>
              <a:rPr lang="en-US" dirty="0" err="1" smtClean="0"/>
              <a:t>refiere</a:t>
            </a:r>
            <a:r>
              <a:rPr lang="en-US" dirty="0" smtClean="0"/>
              <a:t> a las </a:t>
            </a:r>
            <a:r>
              <a:rPr lang="en-US" dirty="0" err="1" smtClean="0"/>
              <a:t>acciones</a:t>
            </a:r>
            <a:r>
              <a:rPr lang="en-US" dirty="0" smtClean="0"/>
              <a:t> de </a:t>
            </a:r>
            <a:r>
              <a:rPr lang="en-US" dirty="0" err="1" smtClean="0"/>
              <a:t>adoración</a:t>
            </a:r>
            <a:r>
              <a:rPr lang="en-US" dirty="0" smtClean="0"/>
              <a:t>. Pero </a:t>
            </a:r>
            <a:r>
              <a:rPr lang="en-US" dirty="0" err="1" smtClean="0"/>
              <a:t>si</a:t>
            </a:r>
            <a:r>
              <a:rPr lang="en-US" dirty="0" smtClean="0"/>
              <a:t> “</a:t>
            </a:r>
            <a:r>
              <a:rPr lang="en-US" dirty="0" err="1" smtClean="0"/>
              <a:t>sacrificios</a:t>
            </a:r>
            <a:r>
              <a:rPr lang="en-US" dirty="0" smtClean="0"/>
              <a:t> </a:t>
            </a:r>
            <a:r>
              <a:rPr lang="en-US" dirty="0" err="1" smtClean="0"/>
              <a:t>vivos</a:t>
            </a:r>
            <a:r>
              <a:rPr lang="en-US" dirty="0" smtClean="0"/>
              <a:t>” </a:t>
            </a:r>
            <a:r>
              <a:rPr lang="en-US" dirty="0" err="1" smtClean="0"/>
              <a:t>es</a:t>
            </a:r>
            <a:r>
              <a:rPr lang="en-US" dirty="0" smtClean="0"/>
              <a:t> </a:t>
            </a:r>
            <a:r>
              <a:rPr lang="en-US" dirty="0" err="1" smtClean="0"/>
              <a:t>una</a:t>
            </a:r>
            <a:r>
              <a:rPr lang="en-US" dirty="0" smtClean="0"/>
              <a:t> </a:t>
            </a:r>
            <a:r>
              <a:rPr lang="en-US" dirty="0" err="1" smtClean="0"/>
              <a:t>metáfora</a:t>
            </a:r>
            <a:r>
              <a:rPr lang="en-US" dirty="0" smtClean="0"/>
              <a:t> para el </a:t>
            </a:r>
            <a:r>
              <a:rPr lang="en-US" dirty="0" err="1" smtClean="0"/>
              <a:t>servicio</a:t>
            </a:r>
            <a:r>
              <a:rPr lang="en-US" dirty="0" smtClean="0"/>
              <a:t> del </a:t>
            </a:r>
            <a:r>
              <a:rPr lang="en-US" dirty="0" err="1" smtClean="0"/>
              <a:t>pacto</a:t>
            </a:r>
            <a:r>
              <a:rPr lang="en-US" dirty="0" smtClean="0"/>
              <a:t> (que </a:t>
            </a:r>
            <a:r>
              <a:rPr lang="en-US" dirty="0" err="1" smtClean="0"/>
              <a:t>es</a:t>
            </a:r>
            <a:r>
              <a:rPr lang="en-US" dirty="0" smtClean="0"/>
              <a:t> </a:t>
            </a:r>
            <a:r>
              <a:rPr lang="en-US" dirty="0" err="1" smtClean="0"/>
              <a:t>como</a:t>
            </a:r>
            <a:r>
              <a:rPr lang="en-US" dirty="0" smtClean="0"/>
              <a:t> se </a:t>
            </a:r>
            <a:r>
              <a:rPr lang="en-US" dirty="0" err="1" smtClean="0"/>
              <a:t>interpreta</a:t>
            </a:r>
            <a:r>
              <a:rPr lang="en-US" dirty="0" smtClean="0"/>
              <a:t> universal y </a:t>
            </a:r>
            <a:r>
              <a:rPr lang="en-US" dirty="0" err="1" smtClean="0"/>
              <a:t>correctamente</a:t>
            </a:r>
            <a:r>
              <a:rPr lang="en-US" dirty="0" smtClean="0"/>
              <a:t>), </a:t>
            </a:r>
            <a:r>
              <a:rPr lang="en-US" dirty="0" err="1" smtClean="0"/>
              <a:t>entonces</a:t>
            </a:r>
            <a:r>
              <a:rPr lang="en-US" dirty="0" smtClean="0"/>
              <a:t> la </a:t>
            </a:r>
            <a:r>
              <a:rPr lang="en-US" dirty="0" err="1" smtClean="0"/>
              <a:t>adoración</a:t>
            </a:r>
            <a:r>
              <a:rPr lang="en-US" dirty="0" smtClean="0"/>
              <a:t> “</a:t>
            </a:r>
            <a:r>
              <a:rPr lang="en-US" dirty="0" err="1" smtClean="0"/>
              <a:t>latreian</a:t>
            </a:r>
            <a:r>
              <a:rPr lang="en-US" dirty="0" smtClean="0"/>
              <a:t>” </a:t>
            </a:r>
            <a:r>
              <a:rPr lang="en-US" dirty="0" err="1" smtClean="0"/>
              <a:t>es</a:t>
            </a:r>
            <a:r>
              <a:rPr lang="en-US" dirty="0" smtClean="0"/>
              <a:t> parte de </a:t>
            </a:r>
            <a:r>
              <a:rPr lang="en-US" dirty="0" err="1" smtClean="0"/>
              <a:t>esa</a:t>
            </a:r>
            <a:r>
              <a:rPr lang="en-US" dirty="0" smtClean="0"/>
              <a:t> </a:t>
            </a:r>
            <a:r>
              <a:rPr lang="en-US" dirty="0" err="1" smtClean="0"/>
              <a:t>metáfora</a:t>
            </a:r>
            <a:r>
              <a:rPr lang="en-US" dirty="0" smtClean="0"/>
              <a:t>. </a:t>
            </a:r>
            <a:r>
              <a:rPr lang="en-US" dirty="0" err="1" smtClean="0"/>
              <a:t>Por</a:t>
            </a:r>
            <a:r>
              <a:rPr lang="en-US" dirty="0" smtClean="0"/>
              <a:t> lo </a:t>
            </a:r>
            <a:r>
              <a:rPr lang="en-US" dirty="0" err="1" smtClean="0"/>
              <a:t>tanto</a:t>
            </a:r>
            <a:r>
              <a:rPr lang="en-US" dirty="0" smtClean="0"/>
              <a:t>, Pablo no </a:t>
            </a:r>
            <a:r>
              <a:rPr lang="en-US" dirty="0" err="1" smtClean="0"/>
              <a:t>está</a:t>
            </a:r>
            <a:r>
              <a:rPr lang="en-US" dirty="0" smtClean="0"/>
              <a:t> </a:t>
            </a:r>
            <a:r>
              <a:rPr lang="en-US" dirty="0" err="1" smtClean="0"/>
              <a:t>diciendo</a:t>
            </a:r>
            <a:r>
              <a:rPr lang="en-US" dirty="0" smtClean="0"/>
              <a:t> que el </a:t>
            </a:r>
            <a:r>
              <a:rPr lang="en-US" dirty="0" err="1" smtClean="0"/>
              <a:t>servicio</a:t>
            </a:r>
            <a:r>
              <a:rPr lang="en-US" dirty="0" smtClean="0"/>
              <a:t> del </a:t>
            </a:r>
            <a:r>
              <a:rPr lang="en-US" dirty="0" err="1" smtClean="0"/>
              <a:t>pacto</a:t>
            </a:r>
            <a:r>
              <a:rPr lang="en-US" dirty="0" smtClean="0"/>
              <a:t> sea </a:t>
            </a:r>
            <a:r>
              <a:rPr lang="en-US" dirty="0" err="1" smtClean="0"/>
              <a:t>adoración</a:t>
            </a:r>
            <a:r>
              <a:rPr lang="en-US" dirty="0" smtClean="0"/>
              <a:t> </a:t>
            </a:r>
            <a:r>
              <a:rPr lang="en-US" dirty="0" err="1" smtClean="0"/>
              <a:t>verdadera</a:t>
            </a:r>
            <a:r>
              <a:rPr lang="en-US" dirty="0" smtClean="0"/>
              <a:t>.</a:t>
            </a:r>
          </a:p>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83</a:t>
            </a:fld>
            <a:endParaRPr lang="en-US"/>
          </a:p>
        </p:txBody>
      </p:sp>
    </p:spTree>
    <p:extLst>
      <p:ext uri="{BB962C8B-B14F-4D97-AF65-F5344CB8AC3E}">
        <p14:creationId xmlns:p14="http://schemas.microsoft.com/office/powerpoint/2010/main" val="180357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86</a:t>
            </a:fld>
            <a:endParaRPr lang="en-US"/>
          </a:p>
        </p:txBody>
      </p:sp>
    </p:spTree>
    <p:extLst>
      <p:ext uri="{BB962C8B-B14F-4D97-AF65-F5344CB8AC3E}">
        <p14:creationId xmlns:p14="http://schemas.microsoft.com/office/powerpoint/2010/main" val="4185418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err="1" smtClean="0"/>
              <a:t>Ejemplos</a:t>
            </a:r>
            <a:r>
              <a:rPr lang="en-US" baseline="0" dirty="0" smtClean="0"/>
              <a:t> de lo que no</a:t>
            </a:r>
            <a:r>
              <a:rPr lang="en-US" dirty="0" smtClean="0"/>
              <a:t> </a:t>
            </a:r>
            <a:r>
              <a:rPr lang="en-US" dirty="0" err="1" smtClean="0"/>
              <a:t>conviene</a:t>
            </a:r>
            <a:r>
              <a:rPr lang="en-US" dirty="0" smtClean="0"/>
              <a:t>: God </a:t>
            </a:r>
            <a:r>
              <a:rPr lang="en-US" dirty="0"/>
              <a:t>Bless America (es decir, canciones patrióticas)</a:t>
            </a:r>
          </a:p>
          <a:p>
            <a:pPr algn="l" rtl="0"/>
            <a:r>
              <a:rPr lang="en-US" dirty="0" err="1" smtClean="0"/>
              <a:t>Canciones</a:t>
            </a:r>
            <a:r>
              <a:rPr lang="en-US" dirty="0" smtClean="0"/>
              <a:t> </a:t>
            </a:r>
            <a:r>
              <a:rPr lang="en-US" baseline="0" dirty="0" err="1" smtClean="0"/>
              <a:t>sobre</a:t>
            </a:r>
            <a:r>
              <a:rPr lang="en-US" baseline="0" dirty="0" smtClean="0"/>
              <a:t> </a:t>
            </a:r>
            <a:r>
              <a:rPr lang="en-US" baseline="0" dirty="0"/>
              <a:t>las madres</a:t>
            </a:r>
          </a:p>
          <a:p>
            <a:pPr algn="l" rtl="0"/>
            <a:r>
              <a:rPr lang="en-US" baseline="0" dirty="0"/>
              <a:t>Canciones que dictan el comportamiento sin establecer un fundamento moral bíblico</a:t>
            </a:r>
            <a:endParaRPr lang="en-US" dirty="0"/>
          </a:p>
          <a:p>
            <a:pPr algn="l" rtl="0"/>
            <a:endParaRPr lang="en-US" dirty="0"/>
          </a:p>
        </p:txBody>
      </p:sp>
      <p:sp>
        <p:nvSpPr>
          <p:cNvPr id="4" name="Slide Number Placeholder 3"/>
          <p:cNvSpPr>
            <a:spLocks noGrp="1"/>
          </p:cNvSpPr>
          <p:nvPr>
            <p:ph type="sldNum" sz="quarter" idx="10"/>
          </p:nvPr>
        </p:nvSpPr>
        <p:spPr/>
        <p:txBody>
          <a:bodyPr/>
          <a:lstStyle/>
          <a:p>
            <a:pPr algn="l" rtl="0"/>
            <a:fld id="{1080AA60-0C52-40D5-9E93-A99FEC45E824}" type="slidenum">
              <a:rPr lang="en-US" smtClean="0"/>
              <a:t>131</a:t>
            </a:fld>
            <a:endParaRPr lang="en-US"/>
          </a:p>
        </p:txBody>
      </p:sp>
    </p:spTree>
    <p:extLst>
      <p:ext uri="{BB962C8B-B14F-4D97-AF65-F5344CB8AC3E}">
        <p14:creationId xmlns:p14="http://schemas.microsoft.com/office/powerpoint/2010/main" val="1152334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8/9/2023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8/9/2023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8/9/2023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8/9/2023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8/9/2023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8/9/2023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8/9/2023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pPr rtl="0"/>
            <a:r>
              <a:rPr lang="en-US" dirty="0" smtClean="0"/>
              <a:t>Embry hills</a:t>
            </a:r>
            <a:endParaRPr lang="en-US" dirty="0"/>
          </a:p>
          <a:p>
            <a:pPr rtl="0"/>
            <a:r>
              <a:rPr lang="en-US" dirty="0"/>
              <a:t>Otoño 2016</a:t>
            </a:r>
          </a:p>
        </p:txBody>
      </p:sp>
      <p:sp>
        <p:nvSpPr>
          <p:cNvPr id="2" name="Title 1"/>
          <p:cNvSpPr>
            <a:spLocks noGrp="1"/>
          </p:cNvSpPr>
          <p:nvPr>
            <p:ph type="ctrTitle"/>
          </p:nvPr>
        </p:nvSpPr>
        <p:spPr>
          <a:xfrm>
            <a:off x="1030396" y="208546"/>
            <a:ext cx="10318418" cy="4394988"/>
          </a:xfrm>
        </p:spPr>
        <p:txBody>
          <a:bodyPr/>
          <a:lstStyle/>
          <a:p>
            <a:pPr rtl="0"/>
            <a:r>
              <a:rPr lang="en-US" dirty="0" smtClean="0">
                <a:latin typeface="Berlin Sans FB Demi" panose="020E0802020502020306" pitchFamily="34" charset="0"/>
              </a:rPr>
              <a:t>La ADORACIÓN</a:t>
            </a:r>
            <a:endParaRPr lang="en-US" dirty="0">
              <a:latin typeface="Berlin Sans FB Demi" panose="020E0802020502020306" pitchFamily="34" charset="0"/>
            </a:endParaRPr>
          </a:p>
        </p:txBody>
      </p:sp>
    </p:spTree>
    <p:extLst>
      <p:ext uri="{BB962C8B-B14F-4D97-AF65-F5344CB8AC3E}">
        <p14:creationId xmlns:p14="http://schemas.microsoft.com/office/powerpoint/2010/main" val="987190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pPr algn="l" rtl="0"/>
            <a:r>
              <a:rPr lang="en-US" dirty="0"/>
              <a:t>“Invocando el nombre de Jehová”</a:t>
            </a:r>
          </a:p>
        </p:txBody>
      </p:sp>
      <p:sp>
        <p:nvSpPr>
          <p:cNvPr id="4" name="Content Placeholder 3"/>
          <p:cNvSpPr>
            <a:spLocks noGrp="1"/>
          </p:cNvSpPr>
          <p:nvPr>
            <p:ph sz="half" idx="2"/>
          </p:nvPr>
        </p:nvSpPr>
        <p:spPr>
          <a:xfrm>
            <a:off x="5444359" y="1188720"/>
            <a:ext cx="6461891" cy="5632704"/>
          </a:xfrm>
        </p:spPr>
        <p:txBody>
          <a:bodyPr>
            <a:normAutofit fontScale="92500" lnSpcReduction="10000"/>
          </a:bodyPr>
          <a:lstStyle/>
          <a:p>
            <a:pPr algn="l" rtl="0">
              <a:lnSpc>
                <a:spcPct val="100000"/>
              </a:lnSpc>
            </a:pPr>
            <a:r>
              <a:rPr lang="en-US" sz="2800" dirty="0"/>
              <a:t>Usado para describir la adoración en el AT</a:t>
            </a:r>
          </a:p>
          <a:p>
            <a:pPr lvl="1" algn="l" rtl="0">
              <a:lnSpc>
                <a:spcPct val="100000"/>
              </a:lnSpc>
            </a:pPr>
            <a:r>
              <a:rPr lang="en-US" sz="2600" dirty="0"/>
              <a:t>Génesis 4:26, 12:8, 21:33, etc.</a:t>
            </a:r>
          </a:p>
          <a:p>
            <a:pPr algn="l" rtl="0">
              <a:lnSpc>
                <a:spcPct val="100000"/>
              </a:lnSpc>
            </a:pPr>
            <a:r>
              <a:rPr lang="en-US" sz="2800" dirty="0"/>
              <a:t>Tres posibles significados:</a:t>
            </a:r>
          </a:p>
          <a:p>
            <a:pPr lvl="1" algn="l" rtl="0">
              <a:lnSpc>
                <a:spcPct val="100000"/>
              </a:lnSpc>
            </a:pPr>
            <a:r>
              <a:rPr lang="en-US" sz="2600" dirty="0" smtClean="0"/>
              <a:t>“</a:t>
            </a:r>
            <a:r>
              <a:rPr lang="en-US" sz="2600" dirty="0" err="1"/>
              <a:t>I</a:t>
            </a:r>
            <a:r>
              <a:rPr lang="en-US" sz="2600" dirty="0" err="1" smtClean="0"/>
              <a:t>nvocar</a:t>
            </a:r>
            <a:r>
              <a:rPr lang="en-US" sz="2600" dirty="0" smtClean="0"/>
              <a:t> </a:t>
            </a:r>
            <a:r>
              <a:rPr lang="en-US" sz="2600" dirty="0"/>
              <a:t>la ayuda y bendición de Jehová”</a:t>
            </a:r>
          </a:p>
          <a:p>
            <a:pPr lvl="1" algn="l" rtl="0">
              <a:lnSpc>
                <a:spcPct val="100000"/>
              </a:lnSpc>
            </a:pPr>
            <a:r>
              <a:rPr lang="en-US" sz="2600" dirty="0" smtClean="0"/>
              <a:t>“</a:t>
            </a:r>
            <a:r>
              <a:rPr lang="en-US" sz="2600" dirty="0" err="1" smtClean="0"/>
              <a:t>Declarar</a:t>
            </a:r>
            <a:r>
              <a:rPr lang="en-US" sz="2600" dirty="0" smtClean="0"/>
              <a:t> </a:t>
            </a:r>
            <a:r>
              <a:rPr lang="en-US" sz="2600" dirty="0"/>
              <a:t>el nombre de Jehová a otros”</a:t>
            </a:r>
          </a:p>
          <a:p>
            <a:pPr lvl="1" algn="l" rtl="0">
              <a:lnSpc>
                <a:spcPct val="100000"/>
              </a:lnSpc>
            </a:pPr>
            <a:r>
              <a:rPr lang="en-US" sz="2600" dirty="0" smtClean="0"/>
              <a:t>“</a:t>
            </a:r>
            <a:r>
              <a:rPr lang="en-US" sz="2600" dirty="0" err="1" smtClean="0"/>
              <a:t>Conocer</a:t>
            </a:r>
            <a:r>
              <a:rPr lang="en-US" sz="2600" dirty="0" smtClean="0"/>
              <a:t> </a:t>
            </a:r>
            <a:r>
              <a:rPr lang="en-US" sz="2600" dirty="0"/>
              <a:t>el nombre de Jehová”</a:t>
            </a:r>
          </a:p>
          <a:p>
            <a:pPr algn="l" rtl="0">
              <a:lnSpc>
                <a:spcPct val="100000"/>
              </a:lnSpc>
            </a:pPr>
            <a:r>
              <a:rPr lang="en-US" sz="2800" dirty="0"/>
              <a:t>Los tres actos son esenciales para la comunión con </a:t>
            </a:r>
            <a:r>
              <a:rPr lang="en-US" sz="2800" dirty="0" err="1" smtClean="0"/>
              <a:t>alguien</a:t>
            </a:r>
            <a:r>
              <a:rPr lang="en-US" sz="2800" dirty="0" smtClean="0"/>
              <a:t>.</a:t>
            </a:r>
            <a:endParaRPr lang="en-US" sz="2800" dirty="0"/>
          </a:p>
          <a:p>
            <a:pPr algn="l" rtl="0">
              <a:lnSpc>
                <a:spcPct val="100000"/>
              </a:lnSpc>
            </a:pPr>
            <a:r>
              <a:rPr lang="en-US" sz="2800" dirty="0"/>
              <a:t>Nuestra adoración debe:</a:t>
            </a:r>
          </a:p>
          <a:p>
            <a:pPr lvl="1" algn="l" rtl="0">
              <a:lnSpc>
                <a:spcPct val="100000"/>
              </a:lnSpc>
            </a:pPr>
            <a:r>
              <a:rPr lang="en-US" sz="2600" dirty="0"/>
              <a:t>Invocar la ayuda y la bendición de Dios</a:t>
            </a:r>
          </a:p>
          <a:p>
            <a:pPr lvl="1" algn="l" rtl="0">
              <a:lnSpc>
                <a:spcPct val="100000"/>
              </a:lnSpc>
            </a:pPr>
            <a:r>
              <a:rPr lang="en-US" sz="2600" dirty="0"/>
              <a:t>Declarar quién es Dios a los demás.</a:t>
            </a:r>
          </a:p>
          <a:p>
            <a:pPr lvl="1" algn="l" rtl="0">
              <a:lnSpc>
                <a:spcPct val="100000"/>
              </a:lnSpc>
            </a:pPr>
            <a:r>
              <a:rPr lang="en-US" sz="2600" dirty="0"/>
              <a:t>Aumentar nuestra conciencia y comprensión de quién es Dios (lo que </a:t>
            </a:r>
            <a:r>
              <a:rPr lang="en-US" sz="2600" dirty="0" err="1" smtClean="0"/>
              <a:t>Él</a:t>
            </a:r>
            <a:r>
              <a:rPr lang="en-US" sz="2600" dirty="0" smtClean="0"/>
              <a:t> ha </a:t>
            </a:r>
            <a:r>
              <a:rPr lang="en-US" sz="2600" dirty="0"/>
              <a:t>hecho)</a:t>
            </a:r>
          </a:p>
        </p:txBody>
      </p:sp>
      <p:pic>
        <p:nvPicPr>
          <p:cNvPr id="5" name="Picture 4"/>
          <p:cNvPicPr>
            <a:picLocks noChangeAspect="1"/>
          </p:cNvPicPr>
          <p:nvPr/>
        </p:nvPicPr>
        <p:blipFill>
          <a:blip r:embed="rId2"/>
          <a:stretch>
            <a:fillRect/>
          </a:stretch>
        </p:blipFill>
        <p:spPr>
          <a:xfrm>
            <a:off x="1175478" y="1852997"/>
            <a:ext cx="4474852" cy="4304149"/>
          </a:xfrm>
          <a:prstGeom prst="rect">
            <a:avLst/>
          </a:prstGeom>
        </p:spPr>
      </p:pic>
    </p:spTree>
    <p:extLst>
      <p:ext uri="{BB962C8B-B14F-4D97-AF65-F5344CB8AC3E}">
        <p14:creationId xmlns:p14="http://schemas.microsoft.com/office/powerpoint/2010/main" val="28332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smtClean="0"/>
              <a:t>DECISIONES: CONDUCTA DECOROSA</a:t>
            </a:r>
            <a:endParaRPr lang="en-US" dirty="0"/>
          </a:p>
        </p:txBody>
      </p:sp>
      <p:sp>
        <p:nvSpPr>
          <p:cNvPr id="3" name="Content Placeholder 2"/>
          <p:cNvSpPr>
            <a:spLocks noGrp="1"/>
          </p:cNvSpPr>
          <p:nvPr>
            <p:ph idx="1"/>
          </p:nvPr>
        </p:nvSpPr>
        <p:spPr>
          <a:xfrm>
            <a:off x="1251678" y="1103586"/>
            <a:ext cx="10619756" cy="5817472"/>
          </a:xfrm>
        </p:spPr>
        <p:txBody>
          <a:bodyPr>
            <a:normAutofit lnSpcReduction="10000"/>
          </a:bodyPr>
          <a:lstStyle/>
          <a:p>
            <a:pPr marL="228600" lvl="2" algn="l" rtl="0"/>
            <a:r>
              <a:rPr lang="en-US" sz="2400" dirty="0"/>
              <a:t>Levantarse para irse durante los servicios (en lugar de satisfacer las necesidades de antemano)</a:t>
            </a:r>
          </a:p>
          <a:p>
            <a:pPr marL="228600" lvl="2" algn="l" rtl="0"/>
            <a:r>
              <a:rPr lang="en-US" sz="2400" dirty="0"/>
              <a:t>Comer en el edificio</a:t>
            </a:r>
          </a:p>
          <a:p>
            <a:pPr marL="228600" lvl="2" algn="l" rtl="0"/>
            <a:r>
              <a:rPr lang="en-US" sz="2400" dirty="0"/>
              <a:t>Permitir que los niños hagan ruido/jueguen/se levanten del asiento durante los servicios</a:t>
            </a:r>
          </a:p>
          <a:p>
            <a:pPr marL="228600" lvl="2" algn="l" rtl="0"/>
            <a:r>
              <a:rPr lang="en-US" sz="2400" dirty="0"/>
              <a:t>Establecer límites para los niños en el edificio (correr, hacer ruido, etc.)</a:t>
            </a:r>
          </a:p>
          <a:p>
            <a:pPr marL="228600" lvl="2" algn="l" rtl="0"/>
            <a:r>
              <a:rPr lang="en-US" sz="2400" dirty="0" err="1"/>
              <a:t>Mujeres</a:t>
            </a:r>
            <a:r>
              <a:rPr lang="en-US" sz="2400" dirty="0"/>
              <a:t> </a:t>
            </a:r>
            <a:r>
              <a:rPr lang="en-US" sz="2400" dirty="0" err="1" smtClean="0"/>
              <a:t>cubriéndose</a:t>
            </a:r>
            <a:r>
              <a:rPr lang="en-US" sz="2400" dirty="0" smtClean="0"/>
              <a:t> la </a:t>
            </a:r>
            <a:r>
              <a:rPr lang="en-US" sz="2400" dirty="0"/>
              <a:t>cabeza, 1 Corintios 14</a:t>
            </a:r>
          </a:p>
          <a:p>
            <a:pPr marL="228600" lvl="2" algn="l" rtl="0"/>
            <a:r>
              <a:rPr lang="en-US" sz="2400" dirty="0"/>
              <a:t>Mujeres hablando en </a:t>
            </a:r>
            <a:r>
              <a:rPr lang="en-US" sz="2400" dirty="0" err="1"/>
              <a:t>clase</a:t>
            </a:r>
            <a:r>
              <a:rPr lang="en-US" sz="2400" dirty="0"/>
              <a:t> </a:t>
            </a:r>
            <a:r>
              <a:rPr lang="en-US" sz="2400" dirty="0" err="1" smtClean="0"/>
              <a:t>bíblica</a:t>
            </a:r>
            <a:r>
              <a:rPr lang="en-US" sz="2400" dirty="0" smtClean="0"/>
              <a:t>, </a:t>
            </a:r>
            <a:r>
              <a:rPr lang="en-US" sz="2400" dirty="0"/>
              <a:t>1 Corintios 14</a:t>
            </a:r>
            <a:endParaRPr lang="en-US" sz="1800" dirty="0"/>
          </a:p>
          <a:p>
            <a:pPr marL="228600" lvl="2" algn="l" rtl="0"/>
            <a:r>
              <a:rPr lang="en-US" sz="2400" dirty="0"/>
              <a:t>Vender/distribuir mercancías o promover un negocio en el edificio</a:t>
            </a:r>
          </a:p>
          <a:p>
            <a:pPr marL="228600" lvl="2" algn="l" rtl="0"/>
            <a:r>
              <a:rPr lang="en-US" sz="2400" dirty="0"/>
              <a:t>Decidir dónde sentarse en el auditorio para el culto/estudio bíblico</a:t>
            </a:r>
          </a:p>
          <a:p>
            <a:pPr marL="228600" lvl="2" algn="l" rtl="0"/>
            <a:r>
              <a:rPr lang="en-US" sz="2400" dirty="0" err="1" smtClean="0"/>
              <a:t>Parecer</a:t>
            </a:r>
            <a:r>
              <a:rPr lang="en-US" sz="2400" dirty="0" smtClean="0"/>
              <a:t> </a:t>
            </a:r>
            <a:r>
              <a:rPr lang="en-US" sz="2400" dirty="0"/>
              <a:t>estar alerta e interesado </a:t>
            </a:r>
            <a:r>
              <a:rPr lang="en-US" sz="2400" dirty="0" err="1"/>
              <a:t>durante</a:t>
            </a:r>
            <a:r>
              <a:rPr lang="en-US" sz="2400" dirty="0"/>
              <a:t> </a:t>
            </a:r>
            <a:r>
              <a:rPr lang="en-US" sz="2400" dirty="0" smtClean="0"/>
              <a:t>el </a:t>
            </a:r>
            <a:r>
              <a:rPr lang="en-US" sz="2400" dirty="0" err="1" smtClean="0"/>
              <a:t>culto</a:t>
            </a:r>
            <a:r>
              <a:rPr lang="en-US" sz="2400" dirty="0" smtClean="0"/>
              <a:t>/</a:t>
            </a:r>
            <a:r>
              <a:rPr lang="en-US" sz="2400" dirty="0" err="1" smtClean="0"/>
              <a:t>estudio</a:t>
            </a:r>
            <a:r>
              <a:rPr lang="en-US" sz="2400" dirty="0" smtClean="0"/>
              <a:t> </a:t>
            </a:r>
            <a:r>
              <a:rPr lang="en-US" sz="2400" dirty="0" err="1" smtClean="0"/>
              <a:t>bíblico</a:t>
            </a:r>
            <a:endParaRPr lang="en-US" sz="2400" dirty="0"/>
          </a:p>
          <a:p>
            <a:pPr marL="228600" lvl="2" algn="l" rtl="0"/>
            <a:r>
              <a:rPr lang="en-US" sz="2400" dirty="0"/>
              <a:t>Elección de temas de conversación antes/después de los servicios</a:t>
            </a:r>
          </a:p>
          <a:p>
            <a:pPr marL="685800" lvl="3" algn="l" rtl="0"/>
            <a:r>
              <a:rPr lang="en-US" sz="2200" dirty="0"/>
              <a:t>Especialmente cuando hay una mayor probabilidad de ser escuchado</a:t>
            </a:r>
          </a:p>
          <a:p>
            <a:pPr lvl="2" algn="l" rtl="0"/>
            <a:endParaRPr lang="en-US" sz="1800" dirty="0"/>
          </a:p>
          <a:p>
            <a:pPr lvl="1" algn="l" rtl="0"/>
            <a:endParaRPr lang="en-US" sz="2200" dirty="0"/>
          </a:p>
          <a:p>
            <a:pPr lvl="1" algn="l" rtl="0"/>
            <a:endParaRPr lang="en-US" sz="2200" dirty="0"/>
          </a:p>
        </p:txBody>
      </p:sp>
    </p:spTree>
    <p:extLst>
      <p:ext uri="{BB962C8B-B14F-4D97-AF65-F5344CB8AC3E}">
        <p14:creationId xmlns:p14="http://schemas.microsoft.com/office/powerpoint/2010/main" val="2408791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a:ln w="0"/>
                  <a:solidFill>
                    <a:schemeClr val="tx1"/>
                  </a:solidFill>
                </a:rPr>
                <a:t>Ritual</a:t>
              </a:r>
            </a:p>
            <a:p>
              <a:pPr algn="ctr" rtl="0">
                <a:lnSpc>
                  <a:spcPts val="1700"/>
                </a:lnSpc>
              </a:pPr>
              <a:r>
                <a:rPr lang="en-US" dirty="0" smtClean="0">
                  <a:ln w="0"/>
                </a:rPr>
                <a:t>(</a:t>
              </a:r>
              <a:r>
                <a:rPr lang="en-US" dirty="0" err="1" smtClean="0">
                  <a:ln w="0"/>
                </a:rPr>
                <a:t>procedimiento</a:t>
              </a:r>
              <a:r>
                <a:rPr lang="en-US" dirty="0" smtClean="0">
                  <a:ln w="0"/>
                </a:rPr>
                <a:t> </a:t>
              </a:r>
              <a:r>
                <a:rPr lang="en-US" dirty="0">
                  <a:ln w="0"/>
                </a:rPr>
                <a:t>correcto)</a:t>
              </a:r>
              <a:endParaRPr lang="en-US" b="0" cap="none" spc="0" dirty="0">
                <a:ln w="0"/>
                <a:solidFill>
                  <a:schemeClr val="tx1"/>
                </a:solidFill>
              </a:endParaRPr>
            </a:p>
          </p:txBody>
        </p:sp>
      </p:grpSp>
      <p:grpSp>
        <p:nvGrpSpPr>
          <p:cNvPr id="10" name="Group 9"/>
          <p:cNvGrpSpPr/>
          <p:nvPr/>
        </p:nvGrpSpPr>
        <p:grpSpPr>
          <a:xfrm>
            <a:off x="8796023" y="3744625"/>
            <a:ext cx="289305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smtClean="0">
                  <a:ln w="0"/>
                </a:rPr>
                <a:t>Ofrendas</a:t>
              </a:r>
              <a:r>
                <a:rPr lang="en-US" dirty="0" smtClean="0">
                  <a:ln w="0"/>
                </a:rPr>
                <a:t> </a:t>
              </a:r>
              <a:r>
                <a:rPr lang="en-US" dirty="0" err="1" smtClean="0">
                  <a:ln w="0"/>
                </a:rPr>
                <a:t>sacrificiales</a:t>
              </a:r>
              <a:endParaRPr lang="en-US" dirty="0">
                <a:ln w="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Límites</a:t>
              </a:r>
              <a:r>
                <a:rPr lang="en-US" dirty="0">
                  <a:ln w="0"/>
                </a:rPr>
                <a:t> entre lo</a:t>
              </a:r>
            </a:p>
            <a:p>
              <a:pPr algn="ctr">
                <a:lnSpc>
                  <a:spcPts val="1700"/>
                </a:lnSpc>
              </a:pPr>
              <a:r>
                <a:rPr lang="en-US" dirty="0" err="1">
                  <a:ln w="0"/>
                </a:rPr>
                <a:t>sagrado</a:t>
              </a:r>
              <a:r>
                <a:rPr lang="en-US" dirty="0">
                  <a:ln w="0"/>
                </a:rPr>
                <a:t> y lo </a:t>
              </a:r>
              <a:r>
                <a:rPr lang="en-US" dirty="0" err="1">
                  <a:ln w="0"/>
                </a:rPr>
                <a:t>profano</a:t>
              </a:r>
              <a:endParaRPr lang="en-US" dirty="0">
                <a:ln w="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812424" y="363716"/>
            <a:ext cx="3020936" cy="2876461"/>
            <a:chOff x="4913981" y="300200"/>
            <a:chExt cx="2543715" cy="233142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Comunión</a:t>
              </a:r>
              <a:r>
                <a:rPr lang="en-US" dirty="0">
                  <a:ln w="0"/>
                </a:rPr>
                <a:t> con</a:t>
              </a:r>
            </a:p>
            <a:p>
              <a:pPr algn="ctr">
                <a:lnSpc>
                  <a:spcPts val="1700"/>
                </a:lnSpc>
              </a:pPr>
              <a:r>
                <a:rPr lang="en-US" dirty="0">
                  <a:ln w="0"/>
                </a:rPr>
                <a:t>lo supernatural</a:t>
              </a:r>
            </a:p>
          </p:txBody>
        </p:sp>
      </p:grpSp>
      <p:sp>
        <p:nvSpPr>
          <p:cNvPr id="19" name="Text Box 2"/>
          <p:cNvSpPr txBox="1">
            <a:spLocks noChangeArrowheads="1"/>
          </p:cNvSpPr>
          <p:nvPr/>
        </p:nvSpPr>
        <p:spPr bwMode="auto">
          <a:xfrm>
            <a:off x="1577880" y="1032630"/>
            <a:ext cx="2690433" cy="1593460"/>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Marcadores </a:t>
            </a:r>
            <a:b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b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de adoración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77431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366" y="382383"/>
            <a:ext cx="11192570" cy="890603"/>
          </a:xfrm>
        </p:spPr>
        <p:txBody>
          <a:bodyPr>
            <a:noAutofit/>
          </a:bodyPr>
          <a:lstStyle/>
          <a:p>
            <a:pPr algn="l" rtl="0"/>
            <a:r>
              <a:rPr lang="en-US" sz="3600" dirty="0"/>
              <a:t>Marcadores de </a:t>
            </a:r>
            <a:r>
              <a:rPr lang="en-US" sz="3600" dirty="0" err="1"/>
              <a:t>adoración</a:t>
            </a:r>
            <a:r>
              <a:rPr lang="en-US" sz="3600" dirty="0"/>
              <a:t> </a:t>
            </a:r>
            <a:r>
              <a:rPr lang="en-US" sz="3600" dirty="0" err="1" smtClean="0"/>
              <a:t>en</a:t>
            </a:r>
            <a:r>
              <a:rPr lang="en-US" sz="3600" dirty="0" smtClean="0"/>
              <a:t> </a:t>
            </a:r>
            <a:r>
              <a:rPr lang="en-US" sz="3600" dirty="0" err="1" smtClean="0"/>
              <a:t>cuanto</a:t>
            </a:r>
            <a:r>
              <a:rPr lang="en-US" sz="3600" dirty="0" smtClean="0"/>
              <a:t> al </a:t>
            </a:r>
            <a:r>
              <a:rPr lang="en-US" sz="3600" dirty="0"/>
              <a:t>decoro</a:t>
            </a:r>
          </a:p>
        </p:txBody>
      </p:sp>
      <p:sp>
        <p:nvSpPr>
          <p:cNvPr id="3" name="Content Placeholder 2"/>
          <p:cNvSpPr>
            <a:spLocks noGrp="1"/>
          </p:cNvSpPr>
          <p:nvPr>
            <p:ph idx="1"/>
          </p:nvPr>
        </p:nvSpPr>
        <p:spPr>
          <a:xfrm>
            <a:off x="1251678" y="1181547"/>
            <a:ext cx="10527946" cy="5713029"/>
          </a:xfrm>
        </p:spPr>
        <p:txBody>
          <a:bodyPr>
            <a:normAutofit fontScale="92500" lnSpcReduction="10000"/>
          </a:bodyPr>
          <a:lstStyle/>
          <a:p>
            <a:pPr algn="l" rtl="0"/>
            <a:r>
              <a:rPr lang="en-US" sz="2000" dirty="0"/>
              <a:t>Límites entre lo sagrado y lo profano</a:t>
            </a:r>
          </a:p>
          <a:p>
            <a:pPr lvl="1" algn="l" rtl="0"/>
            <a:r>
              <a:rPr lang="en-US" dirty="0"/>
              <a:t>Criterio: demostrar en </a:t>
            </a:r>
            <a:r>
              <a:rPr lang="en-US" dirty="0" err="1"/>
              <a:t>nuestras</a:t>
            </a:r>
            <a:r>
              <a:rPr lang="en-US" dirty="0"/>
              <a:t> </a:t>
            </a:r>
            <a:r>
              <a:rPr lang="en-US" dirty="0" err="1" smtClean="0"/>
              <a:t>decisiones</a:t>
            </a:r>
            <a:r>
              <a:rPr lang="en-US" dirty="0" smtClean="0"/>
              <a:t> </a:t>
            </a:r>
            <a:r>
              <a:rPr lang="en-US" dirty="0"/>
              <a:t>los nuevos límites entre nuestra vida sagrada y el mundo profano, Efesios 4:17-32</a:t>
            </a:r>
          </a:p>
          <a:p>
            <a:pPr lvl="1" algn="l" rtl="0"/>
            <a:r>
              <a:rPr lang="en-US" dirty="0" err="1" smtClean="0"/>
              <a:t>Piense</a:t>
            </a:r>
            <a:r>
              <a:rPr lang="en-US" dirty="0" smtClean="0"/>
              <a:t> </a:t>
            </a:r>
            <a:r>
              <a:rPr lang="en-US" dirty="0" err="1" smtClean="0"/>
              <a:t>en</a:t>
            </a:r>
            <a:r>
              <a:rPr lang="en-US" dirty="0" smtClean="0"/>
              <a:t> </a:t>
            </a:r>
            <a:r>
              <a:rPr lang="en-US" dirty="0"/>
              <a:t>crear una distinción entre la vida cotidiana y la adoración en lo que </a:t>
            </a:r>
            <a:r>
              <a:rPr lang="en-US" dirty="0" err="1" smtClean="0"/>
              <a:t>viste</a:t>
            </a:r>
            <a:r>
              <a:rPr lang="en-US" dirty="0" smtClean="0"/>
              <a:t>/</a:t>
            </a:r>
            <a:r>
              <a:rPr lang="en-US" dirty="0" err="1" smtClean="0"/>
              <a:t>cómo</a:t>
            </a:r>
            <a:r>
              <a:rPr lang="en-US" dirty="0" smtClean="0"/>
              <a:t> </a:t>
            </a:r>
            <a:r>
              <a:rPr lang="en-US" dirty="0" err="1" smtClean="0"/>
              <a:t>actúa</a:t>
            </a:r>
            <a:r>
              <a:rPr lang="en-US" dirty="0" smtClean="0"/>
              <a:t>.</a:t>
            </a:r>
            <a:endParaRPr lang="en-US" dirty="0"/>
          </a:p>
          <a:p>
            <a:pPr lvl="2" algn="l" rtl="0"/>
            <a:r>
              <a:rPr lang="en-US" dirty="0"/>
              <a:t>Por el bien de su propia relación con Dios</a:t>
            </a:r>
          </a:p>
          <a:p>
            <a:pPr lvl="2" algn="l" rtl="0"/>
            <a:r>
              <a:rPr lang="en-US" dirty="0"/>
              <a:t>Para mostrar a </a:t>
            </a:r>
            <a:r>
              <a:rPr lang="en-US" dirty="0" err="1"/>
              <a:t>otros</a:t>
            </a:r>
            <a:r>
              <a:rPr lang="en-US" dirty="0"/>
              <a:t> </a:t>
            </a:r>
            <a:r>
              <a:rPr lang="en-US" dirty="0" err="1" smtClean="0"/>
              <a:t>su</a:t>
            </a:r>
            <a:r>
              <a:rPr lang="en-US" dirty="0" smtClean="0"/>
              <a:t> </a:t>
            </a:r>
            <a:r>
              <a:rPr lang="en-US" dirty="0"/>
              <a:t>intención de honrar a Dios</a:t>
            </a:r>
          </a:p>
          <a:p>
            <a:pPr algn="l" rtl="0"/>
            <a:r>
              <a:rPr lang="en-US" dirty="0" err="1"/>
              <a:t>Ofrendas</a:t>
            </a:r>
            <a:r>
              <a:rPr lang="en-US" dirty="0"/>
              <a:t> </a:t>
            </a:r>
            <a:r>
              <a:rPr lang="en-US" dirty="0" err="1" smtClean="0"/>
              <a:t>sacrificiales</a:t>
            </a:r>
            <a:endParaRPr lang="en-US" dirty="0"/>
          </a:p>
          <a:p>
            <a:pPr lvl="1" algn="l" rtl="0"/>
            <a:r>
              <a:rPr lang="en-US" dirty="0"/>
              <a:t>Criterio: demostrar en cada acción que </a:t>
            </a:r>
            <a:r>
              <a:rPr lang="en-US" dirty="0" smtClean="0"/>
              <a:t>“</a:t>
            </a:r>
            <a:r>
              <a:rPr lang="en-US" dirty="0" err="1" smtClean="0"/>
              <a:t>completamos</a:t>
            </a:r>
            <a:r>
              <a:rPr lang="en-US" dirty="0" smtClean="0"/>
              <a:t>…lo </a:t>
            </a:r>
            <a:r>
              <a:rPr lang="en-US" dirty="0"/>
              <a:t>que </a:t>
            </a:r>
            <a:r>
              <a:rPr lang="en-US" dirty="0" err="1"/>
              <a:t>falta</a:t>
            </a:r>
            <a:r>
              <a:rPr lang="en-US" dirty="0"/>
              <a:t> </a:t>
            </a:r>
            <a:r>
              <a:rPr lang="en-US" dirty="0" smtClean="0"/>
              <a:t>de las </a:t>
            </a:r>
            <a:r>
              <a:rPr lang="en-US" dirty="0" err="1" smtClean="0"/>
              <a:t>aflicciones</a:t>
            </a:r>
            <a:r>
              <a:rPr lang="en-US" dirty="0" smtClean="0"/>
              <a:t> </a:t>
            </a:r>
            <a:r>
              <a:rPr lang="en-US" dirty="0"/>
              <a:t>de Cristo”, Col.1:24</a:t>
            </a:r>
          </a:p>
          <a:p>
            <a:pPr lvl="1" algn="l" rtl="0"/>
            <a:r>
              <a:rPr lang="en-US" dirty="0" err="1" smtClean="0"/>
              <a:t>Considere</a:t>
            </a:r>
            <a:r>
              <a:rPr lang="en-US" dirty="0" smtClean="0"/>
              <a:t> </a:t>
            </a:r>
            <a:r>
              <a:rPr lang="en-US" dirty="0"/>
              <a:t>renunciar a sus derechos de </a:t>
            </a:r>
            <a:r>
              <a:rPr lang="en-US" dirty="0" err="1" smtClean="0"/>
              <a:t>vestir</a:t>
            </a:r>
            <a:r>
              <a:rPr lang="en-US" dirty="0" smtClean="0"/>
              <a:t> / </a:t>
            </a:r>
            <a:r>
              <a:rPr lang="en-US" dirty="0"/>
              <a:t>hacer lo que </a:t>
            </a:r>
            <a:r>
              <a:rPr lang="en-US" dirty="0" smtClean="0"/>
              <a:t>le </a:t>
            </a:r>
            <a:r>
              <a:rPr lang="en-US" dirty="0" err="1" smtClean="0"/>
              <a:t>dé</a:t>
            </a:r>
            <a:r>
              <a:rPr lang="en-US" dirty="0" smtClean="0"/>
              <a:t> las </a:t>
            </a:r>
            <a:r>
              <a:rPr lang="en-US" dirty="0" err="1" smtClean="0"/>
              <a:t>ganas</a:t>
            </a:r>
            <a:r>
              <a:rPr lang="en-US" dirty="0" smtClean="0"/>
              <a:t> con el fin de </a:t>
            </a:r>
            <a:r>
              <a:rPr lang="en-US" dirty="0" err="1" smtClean="0"/>
              <a:t>poder</a:t>
            </a:r>
            <a:r>
              <a:rPr lang="en-US" dirty="0" smtClean="0"/>
              <a:t> </a:t>
            </a:r>
            <a:r>
              <a:rPr lang="en-US" dirty="0"/>
              <a:t>ayudar a otros a adorar, 1 Corintios 8: 8-9</a:t>
            </a:r>
          </a:p>
          <a:p>
            <a:pPr algn="l" rtl="0"/>
            <a:r>
              <a:rPr lang="en-US" dirty="0"/>
              <a:t>Ritual (procedimiento correcto)</a:t>
            </a:r>
          </a:p>
          <a:p>
            <a:pPr lvl="1" algn="l" rtl="0"/>
            <a:r>
              <a:rPr lang="en-US" dirty="0"/>
              <a:t>Criterio: demostrar con nuestras acciones que Dios (que es un Dios de paz, no de confusión) es el originador y objeto de nuestra adoración, no nosotros mismos, para que todos puedan aprender quién es Dios y qué requiere de ellos, 1 </a:t>
            </a:r>
            <a:r>
              <a:rPr lang="en-US" dirty="0" err="1"/>
              <a:t>Corintios</a:t>
            </a:r>
            <a:r>
              <a:rPr lang="en-US" dirty="0"/>
              <a:t> </a:t>
            </a:r>
            <a:r>
              <a:rPr lang="en-US" dirty="0" smtClean="0"/>
              <a:t>14:40</a:t>
            </a:r>
            <a:endParaRPr lang="en-US" dirty="0"/>
          </a:p>
          <a:p>
            <a:pPr lvl="1" algn="l" rtl="0"/>
            <a:r>
              <a:rPr lang="en-US" dirty="0" err="1" smtClean="0"/>
              <a:t>Considere</a:t>
            </a:r>
            <a:r>
              <a:rPr lang="en-US" dirty="0" smtClean="0"/>
              <a:t> </a:t>
            </a:r>
            <a:r>
              <a:rPr lang="en-US" dirty="0"/>
              <a:t>los patrones de vestimenta y comportamiento donde adora</a:t>
            </a:r>
          </a:p>
          <a:p>
            <a:pPr lvl="2" algn="l" rtl="0"/>
            <a:r>
              <a:rPr lang="en-US" dirty="0"/>
              <a:t>No </a:t>
            </a:r>
            <a:r>
              <a:rPr lang="en-US" dirty="0" smtClean="0"/>
              <a:t>se </a:t>
            </a:r>
            <a:r>
              <a:rPr lang="en-US" dirty="0" err="1" smtClean="0"/>
              <a:t>resista</a:t>
            </a:r>
            <a:r>
              <a:rPr lang="en-US" dirty="0" smtClean="0"/>
              <a:t> </a:t>
            </a:r>
            <a:r>
              <a:rPr lang="en-US" dirty="0"/>
              <a:t>a la </a:t>
            </a:r>
            <a:r>
              <a:rPr lang="en-US" dirty="0" err="1" smtClean="0"/>
              <a:t>costumbre</a:t>
            </a:r>
            <a:r>
              <a:rPr lang="en-US" dirty="0" smtClean="0"/>
              <a:t> a </a:t>
            </a:r>
            <a:r>
              <a:rPr lang="en-US" dirty="0" err="1" smtClean="0"/>
              <a:t>su</a:t>
            </a:r>
            <a:r>
              <a:rPr lang="en-US" dirty="0" smtClean="0"/>
              <a:t> </a:t>
            </a:r>
            <a:r>
              <a:rPr lang="en-US" dirty="0" err="1" smtClean="0"/>
              <a:t>alrededor</a:t>
            </a:r>
            <a:r>
              <a:rPr lang="en-US" dirty="0" smtClean="0"/>
              <a:t> </a:t>
            </a:r>
            <a:r>
              <a:rPr lang="en-US" dirty="0"/>
              <a:t>solo para agitar las cosas.</a:t>
            </a:r>
          </a:p>
          <a:p>
            <a:pPr lvl="2" algn="l" rtl="0"/>
            <a:r>
              <a:rPr lang="en-US" dirty="0"/>
              <a:t>Por su vestimenta y comportamiento, dé el ejemplo de venir a la iglesia a adorar, aprender y edificar.</a:t>
            </a:r>
          </a:p>
        </p:txBody>
      </p:sp>
    </p:spTree>
    <p:extLst>
      <p:ext uri="{BB962C8B-B14F-4D97-AF65-F5344CB8AC3E}">
        <p14:creationId xmlns:p14="http://schemas.microsoft.com/office/powerpoint/2010/main" val="43546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“5 actos de adoración”</a:t>
            </a:r>
          </a:p>
        </p:txBody>
      </p:sp>
      <p:sp>
        <p:nvSpPr>
          <p:cNvPr id="3" name="Content Placeholder 2"/>
          <p:cNvSpPr>
            <a:spLocks noGrp="1"/>
          </p:cNvSpPr>
          <p:nvPr>
            <p:ph idx="1"/>
          </p:nvPr>
        </p:nvSpPr>
        <p:spPr>
          <a:xfrm>
            <a:off x="1251678" y="1103586"/>
            <a:ext cx="10619756" cy="5817472"/>
          </a:xfrm>
        </p:spPr>
        <p:txBody>
          <a:bodyPr>
            <a:normAutofit/>
          </a:bodyPr>
          <a:lstStyle/>
          <a:p>
            <a:pPr marL="228600" lvl="2" algn="l" rtl="0"/>
            <a:r>
              <a:rPr lang="en-US" sz="2400" dirty="0" err="1" smtClean="0"/>
              <a:t>Basándonos</a:t>
            </a:r>
            <a:r>
              <a:rPr lang="en-US" sz="2400" dirty="0" smtClean="0"/>
              <a:t> </a:t>
            </a:r>
            <a:r>
              <a:rPr lang="en-US" sz="2400" dirty="0"/>
              <a:t>​​en ejemplos y enseñanzas en el Nuevo Testamento, tradicionalmente identificamos 5 actos de adoración:</a:t>
            </a:r>
          </a:p>
          <a:p>
            <a:pPr marL="685800" lvl="3" algn="l" rtl="0"/>
            <a:r>
              <a:rPr lang="en-US" sz="2200" dirty="0" smtClean="0"/>
              <a:t>Cantos</a:t>
            </a:r>
            <a:endParaRPr lang="en-US" sz="2200" dirty="0"/>
          </a:p>
          <a:p>
            <a:pPr marL="685800" lvl="3" algn="l" rtl="0"/>
            <a:r>
              <a:rPr lang="en-US" sz="2200" dirty="0" err="1" smtClean="0"/>
              <a:t>Oraciones</a:t>
            </a:r>
            <a:endParaRPr lang="en-US" sz="2200" dirty="0"/>
          </a:p>
          <a:p>
            <a:pPr marL="685800" lvl="3" algn="l" rtl="0"/>
            <a:r>
              <a:rPr lang="en-US" sz="2200" dirty="0" err="1" smtClean="0"/>
              <a:t>Observación</a:t>
            </a:r>
            <a:r>
              <a:rPr lang="en-US" sz="2200" dirty="0" smtClean="0"/>
              <a:t> de </a:t>
            </a:r>
            <a:r>
              <a:rPr lang="en-US" sz="2200" dirty="0"/>
              <a:t>la Cena del Señor</a:t>
            </a:r>
          </a:p>
          <a:p>
            <a:pPr marL="685800" lvl="3" algn="l" rtl="0"/>
            <a:r>
              <a:rPr lang="en-US" sz="2200" dirty="0" err="1" smtClean="0"/>
              <a:t>Ofrenda</a:t>
            </a:r>
            <a:r>
              <a:rPr lang="en-US" sz="2200" dirty="0" smtClean="0"/>
              <a:t> para </a:t>
            </a:r>
            <a:r>
              <a:rPr lang="en-US" sz="2200" dirty="0"/>
              <a:t>la Obra de la Iglesia</a:t>
            </a:r>
          </a:p>
          <a:p>
            <a:pPr marL="685800" lvl="3" algn="l" rtl="0"/>
            <a:r>
              <a:rPr lang="en-US" sz="2200" dirty="0"/>
              <a:t>Predicación/Enseñanza</a:t>
            </a:r>
          </a:p>
          <a:p>
            <a:pPr marL="228600" lvl="2" algn="l" rtl="0"/>
            <a:r>
              <a:rPr lang="en-US" sz="2400" dirty="0" err="1"/>
              <a:t>Estos</a:t>
            </a:r>
            <a:r>
              <a:rPr lang="en-US" sz="2400" dirty="0"/>
              <a:t> </a:t>
            </a:r>
            <a:r>
              <a:rPr lang="en-US" sz="2400" dirty="0" smtClean="0"/>
              <a:t>son solo </a:t>
            </a:r>
            <a:r>
              <a:rPr lang="en-US" sz="2400" dirty="0" err="1" smtClean="0"/>
              <a:t>los</a:t>
            </a:r>
            <a:r>
              <a:rPr lang="en-US" sz="2400" dirty="0" smtClean="0"/>
              <a:t> </a:t>
            </a:r>
            <a:r>
              <a:rPr lang="en-US" sz="2400" dirty="0"/>
              <a:t>actos corporativos de adoración.</a:t>
            </a:r>
          </a:p>
          <a:p>
            <a:pPr algn="l" rtl="0"/>
            <a:r>
              <a:rPr lang="en-US" sz="2400" dirty="0"/>
              <a:t>También hay actos individuales de adoración:</a:t>
            </a:r>
          </a:p>
          <a:p>
            <a:pPr lvl="1" algn="l" rtl="0"/>
            <a:r>
              <a:rPr lang="en-US" sz="2200" dirty="0"/>
              <a:t>Ayuno, Mateo 6:16-18, Hechos 14:23, etc.</a:t>
            </a:r>
          </a:p>
          <a:p>
            <a:pPr lvl="1" algn="l" rtl="0"/>
            <a:r>
              <a:rPr lang="en-US" sz="2200" dirty="0" err="1" smtClean="0"/>
              <a:t>Meditación</a:t>
            </a:r>
            <a:r>
              <a:rPr lang="en-US" sz="2200" dirty="0" smtClean="0"/>
              <a:t> </a:t>
            </a:r>
            <a:r>
              <a:rPr lang="en-US" sz="2200" dirty="0"/>
              <a:t>(pensando en cómo aplicar la Palabra), Filipenses 4:8; 1 Tes. 5:21</a:t>
            </a:r>
          </a:p>
          <a:p>
            <a:pPr lvl="1" algn="l" rtl="0"/>
            <a:r>
              <a:rPr lang="en-US" sz="2200" dirty="0"/>
              <a:t>¿Bautismo? (1 Pedro 3:21)</a:t>
            </a:r>
          </a:p>
          <a:p>
            <a:pPr lvl="2" algn="l" rtl="0"/>
            <a:endParaRPr lang="en-US" sz="1800" dirty="0"/>
          </a:p>
          <a:p>
            <a:pPr lvl="1" algn="l" rtl="0"/>
            <a:endParaRPr lang="en-US" sz="2200" dirty="0"/>
          </a:p>
          <a:p>
            <a:pPr lvl="1" algn="l" rtl="0"/>
            <a:endParaRPr lang="en-US" sz="2200" dirty="0"/>
          </a:p>
        </p:txBody>
      </p:sp>
    </p:spTree>
    <p:extLst>
      <p:ext uri="{BB962C8B-B14F-4D97-AF65-F5344CB8AC3E}">
        <p14:creationId xmlns:p14="http://schemas.microsoft.com/office/powerpoint/2010/main" val="37927329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“5 actos de adoración”</a:t>
            </a:r>
          </a:p>
        </p:txBody>
      </p:sp>
      <p:sp>
        <p:nvSpPr>
          <p:cNvPr id="3" name="Content Placeholder 2"/>
          <p:cNvSpPr>
            <a:spLocks noGrp="1"/>
          </p:cNvSpPr>
          <p:nvPr>
            <p:ph idx="1"/>
          </p:nvPr>
        </p:nvSpPr>
        <p:spPr>
          <a:xfrm>
            <a:off x="1251678" y="1103586"/>
            <a:ext cx="10619756" cy="5817472"/>
          </a:xfrm>
        </p:spPr>
        <p:txBody>
          <a:bodyPr>
            <a:normAutofit lnSpcReduction="10000"/>
          </a:bodyPr>
          <a:lstStyle/>
          <a:p>
            <a:pPr marL="228600" lvl="2"/>
            <a:r>
              <a:rPr lang="en-US" sz="2400" dirty="0" err="1"/>
              <a:t>Basándonos</a:t>
            </a:r>
            <a:r>
              <a:rPr lang="en-US" sz="2400" dirty="0"/>
              <a:t> ​​</a:t>
            </a:r>
            <a:r>
              <a:rPr lang="en-US" sz="2400" dirty="0" err="1"/>
              <a:t>en</a:t>
            </a:r>
            <a:r>
              <a:rPr lang="en-US" sz="2400" dirty="0"/>
              <a:t> </a:t>
            </a:r>
            <a:r>
              <a:rPr lang="en-US" sz="2400" dirty="0" err="1"/>
              <a:t>ejemplos</a:t>
            </a:r>
            <a:r>
              <a:rPr lang="en-US" sz="2400" dirty="0"/>
              <a:t> y </a:t>
            </a:r>
            <a:r>
              <a:rPr lang="en-US" sz="2400" dirty="0" err="1"/>
              <a:t>enseñanzas</a:t>
            </a:r>
            <a:r>
              <a:rPr lang="en-US" sz="2400" dirty="0"/>
              <a:t> </a:t>
            </a:r>
            <a:r>
              <a:rPr lang="en-US" sz="2400" dirty="0" err="1"/>
              <a:t>en</a:t>
            </a:r>
            <a:r>
              <a:rPr lang="en-US" sz="2400" dirty="0"/>
              <a:t> el Nuevo </a:t>
            </a:r>
            <a:r>
              <a:rPr lang="en-US" sz="2400" dirty="0" err="1"/>
              <a:t>Testamento</a:t>
            </a:r>
            <a:r>
              <a:rPr lang="en-US" sz="2400" dirty="0"/>
              <a:t>, </a:t>
            </a:r>
            <a:r>
              <a:rPr lang="en-US" sz="2400" dirty="0" err="1"/>
              <a:t>tradicionalmente</a:t>
            </a:r>
            <a:r>
              <a:rPr lang="en-US" sz="2400" dirty="0"/>
              <a:t> </a:t>
            </a:r>
            <a:r>
              <a:rPr lang="en-US" sz="2400" dirty="0" err="1"/>
              <a:t>identificamos</a:t>
            </a:r>
            <a:r>
              <a:rPr lang="en-US" sz="2400" dirty="0"/>
              <a:t> 5 </a:t>
            </a:r>
            <a:r>
              <a:rPr lang="en-US" sz="2400" dirty="0" err="1"/>
              <a:t>actos</a:t>
            </a:r>
            <a:r>
              <a:rPr lang="en-US" sz="2400" dirty="0"/>
              <a:t> de </a:t>
            </a:r>
            <a:r>
              <a:rPr lang="en-US" sz="2400" dirty="0" err="1"/>
              <a:t>adoración</a:t>
            </a:r>
            <a:r>
              <a:rPr lang="en-US" sz="2400" dirty="0"/>
              <a:t>:</a:t>
            </a:r>
          </a:p>
          <a:p>
            <a:r>
              <a:rPr lang="en-US" sz="2400" dirty="0" err="1"/>
              <a:t>También</a:t>
            </a:r>
            <a:r>
              <a:rPr lang="en-US" sz="2400" dirty="0"/>
              <a:t> hay </a:t>
            </a:r>
            <a:r>
              <a:rPr lang="en-US" sz="2400" dirty="0" err="1"/>
              <a:t>actos</a:t>
            </a:r>
            <a:r>
              <a:rPr lang="en-US" sz="2400" dirty="0"/>
              <a:t> </a:t>
            </a:r>
            <a:r>
              <a:rPr lang="en-US" sz="2400" dirty="0" err="1"/>
              <a:t>individuales</a:t>
            </a:r>
            <a:r>
              <a:rPr lang="en-US" sz="2400" dirty="0"/>
              <a:t> de </a:t>
            </a:r>
            <a:r>
              <a:rPr lang="en-US" sz="2400" dirty="0" err="1" smtClean="0"/>
              <a:t>adoración</a:t>
            </a:r>
            <a:r>
              <a:rPr lang="en-US" sz="2400" dirty="0" smtClean="0"/>
              <a:t>.</a:t>
            </a:r>
            <a:endParaRPr lang="en-US" sz="2400" dirty="0"/>
          </a:p>
          <a:p>
            <a:pPr algn="l" rtl="0"/>
            <a:r>
              <a:rPr lang="en-US" sz="2400" dirty="0" err="1" smtClean="0"/>
              <a:t>También</a:t>
            </a:r>
            <a:r>
              <a:rPr lang="en-US" sz="2400" dirty="0" smtClean="0"/>
              <a:t> </a:t>
            </a:r>
            <a:r>
              <a:rPr lang="en-US" sz="2400" dirty="0"/>
              <a:t>existen otras formas de organizar las acciones que realizamos en el culto público:</a:t>
            </a:r>
          </a:p>
          <a:p>
            <a:pPr lvl="1" algn="l" rtl="0"/>
            <a:r>
              <a:rPr lang="en-US" sz="2000" dirty="0" smtClean="0"/>
              <a:t>Anderson, </a:t>
            </a:r>
            <a:r>
              <a:rPr lang="en-US" sz="2000" dirty="0" err="1" smtClean="0"/>
              <a:t>citado</a:t>
            </a:r>
            <a:r>
              <a:rPr lang="en-US" sz="2000" dirty="0" smtClean="0"/>
              <a:t> </a:t>
            </a:r>
            <a:r>
              <a:rPr lang="en-US" sz="2000" dirty="0"/>
              <a:t>en Jividen:</a:t>
            </a:r>
          </a:p>
          <a:p>
            <a:pPr lvl="2" algn="l" rtl="0"/>
            <a:r>
              <a:rPr lang="en-US" sz="1800" dirty="0" err="1" smtClean="0"/>
              <a:t>Hablar</a:t>
            </a:r>
            <a:r>
              <a:rPr lang="en-US" sz="1800" dirty="0" smtClean="0"/>
              <a:t> </a:t>
            </a:r>
            <a:r>
              <a:rPr lang="en-US" sz="1800" dirty="0"/>
              <a:t>con Dios en oración y alabanza</a:t>
            </a:r>
          </a:p>
          <a:p>
            <a:pPr lvl="2" algn="l" rtl="0"/>
            <a:r>
              <a:rPr lang="en-US" sz="1800" dirty="0"/>
              <a:t>Escuchar a Dios en la lectura y proclamación de la Biblia</a:t>
            </a:r>
          </a:p>
          <a:p>
            <a:pPr lvl="2" algn="l" rtl="0"/>
            <a:r>
              <a:rPr lang="en-US" sz="1800" dirty="0"/>
              <a:t>Comunión con Dios en la Cena del Señor</a:t>
            </a:r>
          </a:p>
          <a:p>
            <a:pPr lvl="2" algn="l" rtl="0"/>
            <a:r>
              <a:rPr lang="en-US" sz="1800" dirty="0"/>
              <a:t>Someterse a Dios </a:t>
            </a:r>
            <a:r>
              <a:rPr lang="en-US" sz="1800" dirty="0" err="1"/>
              <a:t>en</a:t>
            </a:r>
            <a:r>
              <a:rPr lang="en-US" sz="1800" dirty="0"/>
              <a:t> </a:t>
            </a:r>
            <a:r>
              <a:rPr lang="en-US" sz="1800" dirty="0" err="1" smtClean="0"/>
              <a:t>reacción</a:t>
            </a:r>
            <a:r>
              <a:rPr lang="en-US" sz="1800" dirty="0" smtClean="0"/>
              <a:t> </a:t>
            </a:r>
            <a:r>
              <a:rPr lang="en-US" sz="1800" dirty="0"/>
              <a:t>a esta comunión de adoración; </a:t>
            </a:r>
            <a:r>
              <a:rPr lang="en-US" sz="1800" dirty="0" smtClean="0"/>
              <a:t> </a:t>
            </a:r>
            <a:r>
              <a:rPr lang="en-US" sz="1800" dirty="0" err="1" smtClean="0"/>
              <a:t>ajustar</a:t>
            </a:r>
            <a:r>
              <a:rPr lang="en-US" sz="1800" dirty="0" smtClean="0"/>
              <a:t> </a:t>
            </a:r>
            <a:r>
              <a:rPr lang="en-US" sz="1800" dirty="0"/>
              <a:t>nuestro sentido de </a:t>
            </a:r>
            <a:r>
              <a:rPr lang="en-US" sz="1800" dirty="0" err="1"/>
              <a:t>relación</a:t>
            </a:r>
            <a:r>
              <a:rPr lang="en-US" sz="1800" dirty="0"/>
              <a:t> </a:t>
            </a:r>
            <a:r>
              <a:rPr lang="en-US" sz="1800" dirty="0" smtClean="0"/>
              <a:t>al </a:t>
            </a:r>
            <a:r>
              <a:rPr lang="en-US" sz="1800" dirty="0" err="1" smtClean="0"/>
              <a:t>dar</a:t>
            </a:r>
            <a:r>
              <a:rPr lang="en-US" sz="1800" dirty="0" smtClean="0"/>
              <a:t> y </a:t>
            </a:r>
            <a:r>
              <a:rPr lang="en-US" sz="1800" dirty="0" err="1" smtClean="0"/>
              <a:t>hacer</a:t>
            </a:r>
            <a:endParaRPr lang="en-US" sz="1800" dirty="0"/>
          </a:p>
          <a:p>
            <a:pPr lvl="1" algn="l" rtl="0"/>
            <a:r>
              <a:rPr lang="en-US" sz="2000" dirty="0"/>
              <a:t>Planos de </a:t>
            </a:r>
            <a:r>
              <a:rPr lang="en-US" sz="2000" dirty="0" err="1" smtClean="0"/>
              <a:t>adoración</a:t>
            </a:r>
            <a:endParaRPr lang="en-US" sz="2000" dirty="0"/>
          </a:p>
          <a:p>
            <a:pPr lvl="2" algn="l" rtl="0"/>
            <a:r>
              <a:rPr lang="en-US" sz="1800" dirty="0" err="1" smtClean="0"/>
              <a:t>Hablar</a:t>
            </a:r>
            <a:r>
              <a:rPr lang="en-US" sz="1800" dirty="0" smtClean="0"/>
              <a:t> </a:t>
            </a:r>
            <a:r>
              <a:rPr lang="en-US" sz="1800" dirty="0"/>
              <a:t>con Dios (vertical hacia arriba)</a:t>
            </a:r>
          </a:p>
          <a:p>
            <a:pPr lvl="2" algn="l" rtl="0"/>
            <a:r>
              <a:rPr lang="en-US" sz="1800" dirty="0" err="1" smtClean="0"/>
              <a:t>Escuchar</a:t>
            </a:r>
            <a:r>
              <a:rPr lang="en-US" sz="1800" dirty="0" smtClean="0"/>
              <a:t> </a:t>
            </a:r>
            <a:r>
              <a:rPr lang="en-US" sz="1800" dirty="0"/>
              <a:t>a Dios (vertical hacia abajo)</a:t>
            </a:r>
          </a:p>
          <a:p>
            <a:pPr lvl="2" algn="l" rtl="0"/>
            <a:r>
              <a:rPr lang="en-US" sz="1800" dirty="0"/>
              <a:t>Enseñarnos y animarnos unos a otros (horizontal)</a:t>
            </a:r>
          </a:p>
          <a:p>
            <a:pPr lvl="1" algn="l" rtl="0"/>
            <a:endParaRPr lang="en-US" sz="2200" dirty="0"/>
          </a:p>
          <a:p>
            <a:pPr lvl="1" algn="l" rtl="0"/>
            <a:endParaRPr lang="en-US" sz="2200" dirty="0"/>
          </a:p>
        </p:txBody>
      </p:sp>
    </p:spTree>
    <p:extLst>
      <p:ext uri="{BB962C8B-B14F-4D97-AF65-F5344CB8AC3E}">
        <p14:creationId xmlns:p14="http://schemas.microsoft.com/office/powerpoint/2010/main" val="19311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planos de adoración</a:t>
            </a:r>
          </a:p>
        </p:txBody>
      </p:sp>
      <p:sp>
        <p:nvSpPr>
          <p:cNvPr id="3" name="Content Placeholder 2"/>
          <p:cNvSpPr>
            <a:spLocks noGrp="1"/>
          </p:cNvSpPr>
          <p:nvPr>
            <p:ph idx="1"/>
          </p:nvPr>
        </p:nvSpPr>
        <p:spPr>
          <a:xfrm>
            <a:off x="1251678" y="1103586"/>
            <a:ext cx="10619756" cy="5817472"/>
          </a:xfrm>
        </p:spPr>
        <p:txBody>
          <a:bodyPr>
            <a:normAutofit lnSpcReduction="10000"/>
          </a:bodyPr>
          <a:lstStyle/>
          <a:p>
            <a:pPr marL="228600" lvl="2" algn="l" rtl="0"/>
            <a:r>
              <a:rPr lang="en-US" sz="2400" dirty="0" err="1" smtClean="0"/>
              <a:t>Hablar</a:t>
            </a:r>
            <a:r>
              <a:rPr lang="en-US" sz="2400" dirty="0" smtClean="0"/>
              <a:t> </a:t>
            </a:r>
            <a:r>
              <a:rPr lang="en-US" sz="2400" dirty="0"/>
              <a:t>con Dios (vertical hacia arriba)</a:t>
            </a:r>
          </a:p>
          <a:p>
            <a:pPr marL="685800" lvl="3" algn="l" rtl="0"/>
            <a:r>
              <a:rPr lang="en-US" sz="2000" dirty="0"/>
              <a:t>En acción de gracias, alabanza, petición y expresiones de confianza a través de la oración y el canto</a:t>
            </a:r>
          </a:p>
          <a:p>
            <a:pPr marL="685800" lvl="3" algn="l" rtl="0"/>
            <a:r>
              <a:rPr lang="en-US" sz="2000" dirty="0"/>
              <a:t>Al proclamar nuestra </a:t>
            </a:r>
            <a:r>
              <a:rPr lang="en-US" sz="2000" dirty="0" err="1"/>
              <a:t>fe</a:t>
            </a:r>
            <a:r>
              <a:rPr lang="en-US" sz="2000" dirty="0"/>
              <a:t> </a:t>
            </a:r>
            <a:r>
              <a:rPr lang="en-US" sz="2000" dirty="0" err="1" smtClean="0"/>
              <a:t>los</a:t>
            </a:r>
            <a:r>
              <a:rPr lang="en-US" sz="2000" dirty="0" smtClean="0"/>
              <a:t> </a:t>
            </a:r>
            <a:r>
              <a:rPr lang="en-US" sz="2000" dirty="0" err="1" smtClean="0"/>
              <a:t>actos</a:t>
            </a:r>
            <a:r>
              <a:rPr lang="en-US" sz="2000" dirty="0" smtClean="0"/>
              <a:t> </a:t>
            </a:r>
            <a:r>
              <a:rPr lang="en-US" sz="2000" dirty="0" err="1" smtClean="0"/>
              <a:t>salvadores</a:t>
            </a:r>
            <a:r>
              <a:rPr lang="en-US" sz="2000" dirty="0" smtClean="0"/>
              <a:t> de Cristo a </a:t>
            </a:r>
            <a:r>
              <a:rPr lang="en-US" sz="2000" dirty="0"/>
              <a:t>través de la Cena del Señor</a:t>
            </a:r>
          </a:p>
          <a:p>
            <a:pPr marL="685800" lvl="3" algn="l" rtl="0"/>
            <a:r>
              <a:rPr lang="en-US" sz="2000" dirty="0"/>
              <a:t>En acción de gracias y expresiones de confianza al hacer </a:t>
            </a:r>
            <a:r>
              <a:rPr lang="en-US" sz="2000" dirty="0" err="1"/>
              <a:t>una</a:t>
            </a:r>
            <a:r>
              <a:rPr lang="en-US" sz="2000" dirty="0"/>
              <a:t> </a:t>
            </a:r>
            <a:r>
              <a:rPr lang="en-US" sz="2000" dirty="0" err="1" smtClean="0"/>
              <a:t>ofrenda</a:t>
            </a:r>
            <a:endParaRPr lang="en-US" sz="2000" dirty="0"/>
          </a:p>
          <a:p>
            <a:pPr marL="228600" lvl="2" algn="l" rtl="0"/>
            <a:r>
              <a:rPr lang="en-US" sz="2200" dirty="0" err="1" smtClean="0"/>
              <a:t>Escuchar</a:t>
            </a:r>
            <a:r>
              <a:rPr lang="en-US" sz="2200" dirty="0" smtClean="0"/>
              <a:t> </a:t>
            </a:r>
            <a:r>
              <a:rPr lang="en-US" sz="2200" dirty="0"/>
              <a:t>a Dios (vertical hacia abajo)</a:t>
            </a:r>
          </a:p>
          <a:p>
            <a:pPr marL="685800" lvl="3" algn="l" rtl="0"/>
            <a:r>
              <a:rPr lang="en-US" sz="2000" dirty="0"/>
              <a:t>En el aprendizaje de Su Palabra a través de </a:t>
            </a:r>
            <a:r>
              <a:rPr lang="en-US" sz="2000" dirty="0" smtClean="0"/>
              <a:t>cantos, </a:t>
            </a:r>
            <a:r>
              <a:rPr lang="en-US" sz="2000" dirty="0"/>
              <a:t>lectura de las Escrituras, sermones/clases bíblicas</a:t>
            </a:r>
          </a:p>
          <a:p>
            <a:pPr marL="685800" lvl="3" algn="l" rtl="0"/>
            <a:r>
              <a:rPr lang="en-US" sz="2000" dirty="0"/>
              <a:t>Al recordar y comprender el sacrificio de Cristo por nosotros en la Cena del Señor</a:t>
            </a:r>
          </a:p>
          <a:p>
            <a:pPr marL="228600" lvl="2" algn="l" rtl="0"/>
            <a:r>
              <a:rPr lang="en-US" sz="2200" dirty="0"/>
              <a:t>Enseñarnos y amonestarnos unos a otros (horizontal)</a:t>
            </a:r>
          </a:p>
          <a:p>
            <a:pPr marL="685800" lvl="3" algn="l" rtl="0"/>
            <a:r>
              <a:rPr lang="en-US" sz="2000" dirty="0"/>
              <a:t>Al cantar (e indirectamente a través de la oración y la lectura de las Escrituras)</a:t>
            </a:r>
          </a:p>
          <a:p>
            <a:pPr marL="685800" lvl="3"/>
            <a:r>
              <a:rPr lang="en-US" sz="2000" dirty="0"/>
              <a:t>Al </a:t>
            </a:r>
            <a:r>
              <a:rPr lang="en-US" sz="2000" dirty="0" err="1"/>
              <a:t>proclamar</a:t>
            </a:r>
            <a:r>
              <a:rPr lang="en-US" sz="2000" dirty="0"/>
              <a:t> </a:t>
            </a:r>
            <a:r>
              <a:rPr lang="en-US" sz="2000" dirty="0" err="1"/>
              <a:t>nuestra</a:t>
            </a:r>
            <a:r>
              <a:rPr lang="en-US" sz="2000" dirty="0"/>
              <a:t> </a:t>
            </a:r>
            <a:r>
              <a:rPr lang="en-US" sz="2000" dirty="0" err="1"/>
              <a:t>fe</a:t>
            </a:r>
            <a:r>
              <a:rPr lang="en-US" sz="2000" dirty="0"/>
              <a:t> </a:t>
            </a:r>
            <a:r>
              <a:rPr lang="en-US" sz="2000" dirty="0" err="1"/>
              <a:t>los</a:t>
            </a:r>
            <a:r>
              <a:rPr lang="en-US" sz="2000" dirty="0"/>
              <a:t> </a:t>
            </a:r>
            <a:r>
              <a:rPr lang="en-US" sz="2000" dirty="0" err="1"/>
              <a:t>actos</a:t>
            </a:r>
            <a:r>
              <a:rPr lang="en-US" sz="2000" dirty="0"/>
              <a:t> </a:t>
            </a:r>
            <a:r>
              <a:rPr lang="en-US" sz="2000" dirty="0" err="1"/>
              <a:t>salvadores</a:t>
            </a:r>
            <a:r>
              <a:rPr lang="en-US" sz="2000" dirty="0"/>
              <a:t> de Cristo a </a:t>
            </a:r>
            <a:r>
              <a:rPr lang="en-US" sz="2000" dirty="0" err="1"/>
              <a:t>través</a:t>
            </a:r>
            <a:r>
              <a:rPr lang="en-US" sz="2000" dirty="0"/>
              <a:t> de la </a:t>
            </a:r>
            <a:r>
              <a:rPr lang="en-US" sz="2000" dirty="0" err="1"/>
              <a:t>Cena</a:t>
            </a:r>
            <a:r>
              <a:rPr lang="en-US" sz="2000" dirty="0"/>
              <a:t> del </a:t>
            </a:r>
            <a:r>
              <a:rPr lang="en-US" sz="2000" dirty="0" err="1"/>
              <a:t>Señor</a:t>
            </a:r>
            <a:endParaRPr lang="en-US" sz="2000" dirty="0"/>
          </a:p>
          <a:p>
            <a:pPr marL="685800" lvl="3" algn="l" rtl="0"/>
            <a:r>
              <a:rPr lang="en-US" sz="2000" dirty="0" smtClean="0"/>
              <a:t>Al </a:t>
            </a:r>
            <a:r>
              <a:rPr lang="en-US" sz="2000" dirty="0"/>
              <a:t>escuchar nuevas perspectivas sobre la Palabra de Dios en sermones/clases bíblicas</a:t>
            </a:r>
          </a:p>
          <a:p>
            <a:pPr marL="685800" lvl="3"/>
            <a:r>
              <a:rPr lang="en-US" sz="2000" dirty="0"/>
              <a:t>Al dar/recibir ejemplos de generosidad al </a:t>
            </a:r>
            <a:r>
              <a:rPr lang="en-US" sz="2000" dirty="0" err="1"/>
              <a:t>hacer</a:t>
            </a:r>
            <a:r>
              <a:rPr lang="en-US" sz="2000" dirty="0"/>
              <a:t> </a:t>
            </a:r>
            <a:r>
              <a:rPr lang="en-US" sz="2000" dirty="0" err="1"/>
              <a:t>una</a:t>
            </a:r>
            <a:r>
              <a:rPr lang="en-US" sz="2000" dirty="0"/>
              <a:t> </a:t>
            </a:r>
            <a:r>
              <a:rPr lang="en-US" sz="2000" dirty="0" err="1" smtClean="0"/>
              <a:t>ofrenda</a:t>
            </a:r>
            <a:endParaRPr lang="en-US" sz="2000" dirty="0"/>
          </a:p>
          <a:p>
            <a:pPr marL="685800" lvl="3" algn="l" rtl="0"/>
            <a:endParaRPr lang="en-US" sz="2200" dirty="0"/>
          </a:p>
          <a:p>
            <a:pPr lvl="2" algn="l" rtl="0"/>
            <a:endParaRPr lang="en-US" sz="1800" dirty="0"/>
          </a:p>
          <a:p>
            <a:pPr lvl="1" algn="l" rtl="0"/>
            <a:endParaRPr lang="en-US" sz="2200" dirty="0"/>
          </a:p>
          <a:p>
            <a:pPr lvl="1" algn="l" rtl="0"/>
            <a:endParaRPr lang="en-US" sz="2200" dirty="0"/>
          </a:p>
        </p:txBody>
      </p:sp>
    </p:spTree>
    <p:extLst>
      <p:ext uri="{BB962C8B-B14F-4D97-AF65-F5344CB8AC3E}">
        <p14:creationId xmlns:p14="http://schemas.microsoft.com/office/powerpoint/2010/main" val="189374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Autofit/>
          </a:bodyPr>
          <a:lstStyle/>
          <a:p>
            <a:pPr algn="l" rtl="0"/>
            <a:r>
              <a:rPr lang="en-US" sz="6000" dirty="0" smtClean="0">
                <a:latin typeface="Berlin Sans FB Demi" panose="020E0802020502020306" pitchFamily="34" charset="0"/>
              </a:rPr>
              <a:t>LA </a:t>
            </a:r>
            <a:r>
              <a:rPr lang="en-US" sz="6000" dirty="0" err="1" smtClean="0">
                <a:latin typeface="Berlin Sans FB Demi" panose="020E0802020502020306" pitchFamily="34" charset="0"/>
              </a:rPr>
              <a:t>Adoración</a:t>
            </a:r>
            <a:r>
              <a:rPr lang="en-US" sz="6000" dirty="0" smtClean="0">
                <a:latin typeface="Berlin Sans FB Demi" panose="020E0802020502020306" pitchFamily="34" charset="0"/>
              </a:rPr>
              <a:t> POR MEDIO DE </a:t>
            </a:r>
            <a:r>
              <a:rPr lang="en-US" sz="6000" dirty="0">
                <a:latin typeface="Berlin Sans FB Demi" panose="020E0802020502020306" pitchFamily="34" charset="0"/>
              </a:rPr>
              <a:t>la lectura de las Escrituras y la predicación</a:t>
            </a:r>
          </a:p>
        </p:txBody>
      </p:sp>
      <p:sp>
        <p:nvSpPr>
          <p:cNvPr id="3" name="Text Placeholder 2"/>
          <p:cNvSpPr>
            <a:spLocks noGrp="1"/>
          </p:cNvSpPr>
          <p:nvPr>
            <p:ph type="body" idx="1"/>
          </p:nvPr>
        </p:nvSpPr>
        <p:spPr/>
        <p:txBody>
          <a:bodyPr>
            <a:normAutofit/>
          </a:bodyPr>
          <a:lstStyle/>
          <a:p>
            <a:pPr algn="l" rtl="0"/>
            <a:r>
              <a:rPr lang="en-US" sz="3200" dirty="0"/>
              <a:t>Lección 5</a:t>
            </a:r>
          </a:p>
        </p:txBody>
      </p:sp>
    </p:spTree>
    <p:extLst>
      <p:ext uri="{BB962C8B-B14F-4D97-AF65-F5344CB8AC3E}">
        <p14:creationId xmlns:p14="http://schemas.microsoft.com/office/powerpoint/2010/main" val="2133062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4414202"/>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74648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382384"/>
            <a:ext cx="11081657" cy="890603"/>
          </a:xfrm>
        </p:spPr>
        <p:txBody>
          <a:bodyPr>
            <a:normAutofit fontScale="90000"/>
          </a:bodyPr>
          <a:lstStyle/>
          <a:p>
            <a:pPr algn="l" rtl="0"/>
            <a:r>
              <a:rPr lang="en-US" dirty="0" smtClean="0"/>
              <a:t>LA </a:t>
            </a:r>
            <a:r>
              <a:rPr lang="en-US" dirty="0" err="1" smtClean="0"/>
              <a:t>Adoración</a:t>
            </a:r>
            <a:r>
              <a:rPr lang="en-US" dirty="0" smtClean="0"/>
              <a:t> POR MEDIO DE </a:t>
            </a:r>
            <a:r>
              <a:rPr lang="en-US" dirty="0"/>
              <a:t>la lectura de las Escrituras y la predicación</a:t>
            </a:r>
          </a:p>
        </p:txBody>
      </p:sp>
      <p:sp>
        <p:nvSpPr>
          <p:cNvPr id="3" name="Content Placeholder 2"/>
          <p:cNvSpPr>
            <a:spLocks noGrp="1"/>
          </p:cNvSpPr>
          <p:nvPr>
            <p:ph idx="1"/>
          </p:nvPr>
        </p:nvSpPr>
        <p:spPr>
          <a:xfrm>
            <a:off x="1251678" y="1828800"/>
            <a:ext cx="10527946" cy="5065776"/>
          </a:xfrm>
        </p:spPr>
        <p:txBody>
          <a:bodyPr>
            <a:normAutofit/>
          </a:bodyPr>
          <a:lstStyle/>
          <a:p>
            <a:pPr algn="l" rtl="0"/>
            <a:r>
              <a:rPr lang="en-US" sz="2400" dirty="0"/>
              <a:t>Introducción al estudio de “5 Actos de Adoración”</a:t>
            </a:r>
          </a:p>
          <a:p>
            <a:pPr lvl="1" algn="l" rtl="0"/>
            <a:r>
              <a:rPr lang="en-US" sz="2200" dirty="0" err="1"/>
              <a:t>Adoración</a:t>
            </a:r>
            <a:r>
              <a:rPr lang="en-US" sz="2200" dirty="0"/>
              <a:t> </a:t>
            </a:r>
            <a:r>
              <a:rPr lang="en-US" sz="2200" dirty="0" err="1" smtClean="0"/>
              <a:t>pública</a:t>
            </a:r>
            <a:r>
              <a:rPr lang="en-US" sz="2200" dirty="0" smtClean="0"/>
              <a:t> </a:t>
            </a:r>
            <a:r>
              <a:rPr lang="en-US" sz="2200" dirty="0"/>
              <a:t>vs</a:t>
            </a:r>
            <a:r>
              <a:rPr lang="en-US" sz="2200" dirty="0" smtClean="0"/>
              <a:t>. </a:t>
            </a:r>
            <a:r>
              <a:rPr lang="en-US" sz="2200" dirty="0" err="1" smtClean="0"/>
              <a:t>adoración</a:t>
            </a:r>
            <a:r>
              <a:rPr lang="en-US" sz="2200" dirty="0" smtClean="0"/>
              <a:t> </a:t>
            </a:r>
            <a:r>
              <a:rPr lang="en-US" sz="2200" dirty="0" err="1"/>
              <a:t>p</a:t>
            </a:r>
            <a:r>
              <a:rPr lang="en-US" sz="2200" dirty="0" err="1" smtClean="0"/>
              <a:t>rivada</a:t>
            </a:r>
            <a:endParaRPr lang="en-US" sz="2200" dirty="0"/>
          </a:p>
          <a:p>
            <a:pPr lvl="1" algn="l" rtl="0"/>
            <a:r>
              <a:rPr lang="en-US" sz="2200" dirty="0"/>
              <a:t>Otras formas de describir las acciones de adoración</a:t>
            </a:r>
          </a:p>
          <a:p>
            <a:pPr algn="l" rtl="0"/>
            <a:r>
              <a:rPr lang="en-US" sz="2400" dirty="0"/>
              <a:t>La adoración y el conocimiento de Dios</a:t>
            </a:r>
          </a:p>
          <a:p>
            <a:pPr algn="l" rtl="0"/>
            <a:r>
              <a:rPr lang="en-US" sz="2400" dirty="0" err="1" smtClean="0"/>
              <a:t>Edificar</a:t>
            </a:r>
            <a:r>
              <a:rPr lang="en-US" sz="2400" dirty="0" smtClean="0"/>
              <a:t> </a:t>
            </a:r>
            <a:r>
              <a:rPr lang="en-US" sz="2400" dirty="0" err="1" smtClean="0"/>
              <a:t>conocimiento</a:t>
            </a:r>
            <a:r>
              <a:rPr lang="en-US" sz="2400" dirty="0" smtClean="0"/>
              <a:t> </a:t>
            </a:r>
            <a:r>
              <a:rPr lang="en-US" sz="2400" dirty="0"/>
              <a:t>y entendimiento</a:t>
            </a:r>
          </a:p>
          <a:p>
            <a:pPr lvl="1" algn="l" rtl="0"/>
            <a:r>
              <a:rPr lang="en-US" sz="2200" dirty="0"/>
              <a:t>Propósito de la lectura pública de las Escrituras</a:t>
            </a:r>
          </a:p>
          <a:p>
            <a:pPr lvl="1" algn="l" rtl="0"/>
            <a:r>
              <a:rPr lang="en-US" sz="2200" dirty="0"/>
              <a:t>Propósito de la predicación</a:t>
            </a:r>
          </a:p>
          <a:p>
            <a:pPr algn="l" rtl="0"/>
            <a:r>
              <a:rPr lang="en-US" sz="2400" dirty="0"/>
              <a:t>Cómo participar en la lectura de las Escrituras y el sermón</a:t>
            </a:r>
          </a:p>
          <a:p>
            <a:pPr algn="l" rtl="0"/>
            <a:r>
              <a:rPr lang="en-US" sz="2400" dirty="0" err="1" smtClean="0"/>
              <a:t>Marcadores</a:t>
            </a:r>
            <a:r>
              <a:rPr lang="en-US" sz="2400" dirty="0" smtClean="0"/>
              <a:t> </a:t>
            </a:r>
            <a:r>
              <a:rPr lang="en-US" sz="2400" dirty="0"/>
              <a:t>de adoración en la lectura y predicación de las Escrituras</a:t>
            </a:r>
            <a:endParaRPr lang="en-US" dirty="0"/>
          </a:p>
          <a:p>
            <a:pPr lvl="1" algn="l" rtl="0"/>
            <a:endParaRPr lang="en-US" sz="2200" dirty="0"/>
          </a:p>
          <a:p>
            <a:pPr lvl="1" algn="l" rtl="0"/>
            <a:endParaRPr lang="en-US" sz="2200" dirty="0"/>
          </a:p>
        </p:txBody>
      </p:sp>
    </p:spTree>
    <p:extLst>
      <p:ext uri="{BB962C8B-B14F-4D97-AF65-F5344CB8AC3E}">
        <p14:creationId xmlns:p14="http://schemas.microsoft.com/office/powerpoint/2010/main" val="20806637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“5 actos de adoración”</a:t>
            </a:r>
          </a:p>
        </p:txBody>
      </p:sp>
      <p:sp>
        <p:nvSpPr>
          <p:cNvPr id="3" name="Content Placeholder 2"/>
          <p:cNvSpPr>
            <a:spLocks noGrp="1"/>
          </p:cNvSpPr>
          <p:nvPr>
            <p:ph idx="1"/>
          </p:nvPr>
        </p:nvSpPr>
        <p:spPr>
          <a:xfrm>
            <a:off x="1251678" y="1103586"/>
            <a:ext cx="10619756" cy="5817472"/>
          </a:xfrm>
        </p:spPr>
        <p:txBody>
          <a:bodyPr>
            <a:normAutofit/>
          </a:bodyPr>
          <a:lstStyle/>
          <a:p>
            <a:pPr marL="228600" lvl="2" algn="l" rtl="0"/>
            <a:r>
              <a:rPr lang="en-US" sz="2400" dirty="0" smtClean="0"/>
              <a:t>Bas</a:t>
            </a:r>
            <a:r>
              <a:rPr lang="es-ES" sz="2400" dirty="0" err="1" smtClean="0"/>
              <a:t>ándonos</a:t>
            </a:r>
            <a:r>
              <a:rPr lang="en-US" sz="2400" dirty="0" smtClean="0"/>
              <a:t> </a:t>
            </a:r>
            <a:r>
              <a:rPr lang="en-US" sz="2400" dirty="0"/>
              <a:t>​​en ejemplos y enseñanzas en el Nuevo Testamento, tradicionalmente identificamos 5 actos de adoración:</a:t>
            </a:r>
          </a:p>
          <a:p>
            <a:pPr marL="685800" lvl="3" algn="l" rtl="0"/>
            <a:r>
              <a:rPr lang="es-ES" sz="2200" dirty="0" smtClean="0"/>
              <a:t>Cantos</a:t>
            </a:r>
            <a:endParaRPr lang="en-US" sz="2200" dirty="0"/>
          </a:p>
          <a:p>
            <a:pPr marL="685800" lvl="3" algn="l" rtl="0"/>
            <a:r>
              <a:rPr lang="en-US" sz="2200" dirty="0" err="1" smtClean="0"/>
              <a:t>Oraciones</a:t>
            </a:r>
            <a:endParaRPr lang="en-US" sz="2200" dirty="0"/>
          </a:p>
          <a:p>
            <a:pPr marL="685800" lvl="3" algn="l" rtl="0"/>
            <a:r>
              <a:rPr lang="en-US" sz="2200" dirty="0" err="1" smtClean="0"/>
              <a:t>Observancia</a:t>
            </a:r>
            <a:r>
              <a:rPr lang="en-US" sz="2200" dirty="0" smtClean="0"/>
              <a:t> de </a:t>
            </a:r>
            <a:r>
              <a:rPr lang="en-US" sz="2200" dirty="0"/>
              <a:t>la Cena del Señor</a:t>
            </a:r>
          </a:p>
          <a:p>
            <a:pPr marL="685800" lvl="3" algn="l" rtl="0"/>
            <a:r>
              <a:rPr lang="en-US" sz="2200" dirty="0" err="1" smtClean="0"/>
              <a:t>Ofrenda</a:t>
            </a:r>
            <a:r>
              <a:rPr lang="en-US" sz="2200" dirty="0" smtClean="0"/>
              <a:t> para </a:t>
            </a:r>
            <a:r>
              <a:rPr lang="en-US" sz="2200" dirty="0"/>
              <a:t>la </a:t>
            </a:r>
            <a:r>
              <a:rPr lang="en-US" sz="2200" dirty="0" err="1" smtClean="0"/>
              <a:t>obra</a:t>
            </a:r>
            <a:r>
              <a:rPr lang="en-US" sz="2200" dirty="0" smtClean="0"/>
              <a:t> </a:t>
            </a:r>
            <a:r>
              <a:rPr lang="en-US" sz="2200" dirty="0"/>
              <a:t>de la </a:t>
            </a:r>
            <a:r>
              <a:rPr lang="en-US" sz="2200" dirty="0" err="1" smtClean="0"/>
              <a:t>iglesia</a:t>
            </a:r>
            <a:endParaRPr lang="en-US" sz="2200" dirty="0"/>
          </a:p>
          <a:p>
            <a:pPr marL="685800" lvl="3" algn="l" rtl="0"/>
            <a:r>
              <a:rPr lang="en-US" sz="2200" dirty="0" err="1" smtClean="0"/>
              <a:t>Predicación</a:t>
            </a:r>
            <a:r>
              <a:rPr lang="en-US" sz="2200" dirty="0" smtClean="0"/>
              <a:t>/</a:t>
            </a:r>
            <a:r>
              <a:rPr lang="en-US" sz="2200" dirty="0" err="1" smtClean="0"/>
              <a:t>enseñanza</a:t>
            </a:r>
            <a:endParaRPr lang="en-US" sz="2200" dirty="0"/>
          </a:p>
          <a:p>
            <a:pPr marL="228600" lvl="2" algn="l" rtl="0"/>
            <a:r>
              <a:rPr lang="en-US" sz="2400" dirty="0"/>
              <a:t>Estos son solo los actos corporativos de adoración.</a:t>
            </a:r>
          </a:p>
          <a:p>
            <a:pPr algn="l" rtl="0"/>
            <a:r>
              <a:rPr lang="en-US" sz="2400" dirty="0"/>
              <a:t>También hay actos individuales de adoración:</a:t>
            </a:r>
          </a:p>
          <a:p>
            <a:pPr lvl="1" algn="l" rtl="0"/>
            <a:r>
              <a:rPr lang="en-US" sz="2200" dirty="0"/>
              <a:t>Ayuno, Mateo 6:16-18, Hechos 14:23, etc.</a:t>
            </a:r>
          </a:p>
          <a:p>
            <a:pPr lvl="1" algn="l" rtl="0"/>
            <a:r>
              <a:rPr lang="en-US" sz="2200" dirty="0" err="1" smtClean="0"/>
              <a:t>Meditación</a:t>
            </a:r>
            <a:r>
              <a:rPr lang="en-US" sz="2200" dirty="0" smtClean="0"/>
              <a:t> </a:t>
            </a:r>
            <a:r>
              <a:rPr lang="en-US" sz="2200" dirty="0"/>
              <a:t>(pensando en cómo aplicar la Palabra), Filipenses 4:8; 1 Tes. 5:21</a:t>
            </a:r>
          </a:p>
          <a:p>
            <a:pPr lvl="1" algn="l" rtl="0"/>
            <a:r>
              <a:rPr lang="en-US" sz="2200" dirty="0"/>
              <a:t>¿Bautismo? (1 Pedro 3:21)</a:t>
            </a:r>
          </a:p>
          <a:p>
            <a:pPr lvl="2" algn="l" rtl="0"/>
            <a:endParaRPr lang="en-US" sz="1800" dirty="0"/>
          </a:p>
          <a:p>
            <a:pPr lvl="1" algn="l" rtl="0"/>
            <a:endParaRPr lang="en-US" sz="2200" dirty="0"/>
          </a:p>
          <a:p>
            <a:pPr lvl="1" algn="l" rtl="0"/>
            <a:endParaRPr lang="en-US" sz="2200" dirty="0"/>
          </a:p>
        </p:txBody>
      </p:sp>
    </p:spTree>
    <p:extLst>
      <p:ext uri="{BB962C8B-B14F-4D97-AF65-F5344CB8AC3E}">
        <p14:creationId xmlns:p14="http://schemas.microsoft.com/office/powerpoint/2010/main" val="178541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pPr algn="l" rtl="0"/>
            <a:r>
              <a:rPr lang="en-US" dirty="0"/>
              <a:t>Comunión con lo sobrenatural</a:t>
            </a:r>
          </a:p>
        </p:txBody>
      </p:sp>
      <p:sp>
        <p:nvSpPr>
          <p:cNvPr id="4"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a:t>El hombre </a:t>
            </a:r>
            <a:r>
              <a:rPr lang="en-US" sz="2800" dirty="0" err="1"/>
              <a:t>fue</a:t>
            </a:r>
            <a:r>
              <a:rPr lang="en-US" sz="2800" dirty="0"/>
              <a:t> </a:t>
            </a:r>
            <a:r>
              <a:rPr lang="en-US" sz="2800" dirty="0" err="1"/>
              <a:t>creado</a:t>
            </a:r>
            <a:r>
              <a:rPr lang="en-US" sz="2800" dirty="0"/>
              <a:t> para la </a:t>
            </a:r>
            <a:r>
              <a:rPr lang="en-US" sz="2800" dirty="0" err="1"/>
              <a:t>comunión</a:t>
            </a:r>
            <a:r>
              <a:rPr lang="en-US" sz="2800" dirty="0"/>
              <a:t> con Dios</a:t>
            </a:r>
          </a:p>
          <a:p>
            <a:pPr lvl="1">
              <a:lnSpc>
                <a:spcPct val="100000"/>
              </a:lnSpc>
            </a:pPr>
            <a:r>
              <a:rPr lang="en-US" sz="2600" dirty="0" err="1"/>
              <a:t>Compárense</a:t>
            </a:r>
            <a:r>
              <a:rPr lang="en-US" sz="2600" dirty="0"/>
              <a:t> </a:t>
            </a:r>
            <a:r>
              <a:rPr lang="en-US" sz="2600" dirty="0" err="1"/>
              <a:t>Gén</a:t>
            </a:r>
            <a:r>
              <a:rPr lang="en-US" sz="2600" dirty="0"/>
              <a:t>. 3:8 y Lev. 26:12</a:t>
            </a:r>
          </a:p>
          <a:p>
            <a:pPr>
              <a:lnSpc>
                <a:spcPct val="100000"/>
              </a:lnSpc>
            </a:pPr>
            <a:r>
              <a:rPr lang="en-US" sz="2800" dirty="0" err="1"/>
              <a:t>Esa</a:t>
            </a:r>
            <a:r>
              <a:rPr lang="en-US" sz="2800" dirty="0"/>
              <a:t> </a:t>
            </a:r>
            <a:r>
              <a:rPr lang="en-US" sz="2800" dirty="0" err="1"/>
              <a:t>comunión</a:t>
            </a:r>
            <a:r>
              <a:rPr lang="en-US" sz="2800" dirty="0"/>
              <a:t> se </a:t>
            </a:r>
            <a:r>
              <a:rPr lang="en-US" sz="2800" dirty="0" err="1"/>
              <a:t>perdió</a:t>
            </a:r>
            <a:r>
              <a:rPr lang="en-US" sz="2800" dirty="0"/>
              <a:t> </a:t>
            </a:r>
            <a:r>
              <a:rPr lang="en-US" sz="2800" dirty="0" err="1"/>
              <a:t>en</a:t>
            </a:r>
            <a:r>
              <a:rPr lang="en-US" sz="2800" dirty="0"/>
              <a:t> la </a:t>
            </a:r>
            <a:r>
              <a:rPr lang="en-US" sz="2800" dirty="0" err="1"/>
              <a:t>Caída</a:t>
            </a:r>
            <a:endParaRPr lang="en-US" sz="2800" dirty="0"/>
          </a:p>
          <a:p>
            <a:pPr lvl="1">
              <a:lnSpc>
                <a:spcPct val="100000"/>
              </a:lnSpc>
            </a:pPr>
            <a:r>
              <a:rPr lang="en-US" sz="2600" dirty="0" err="1"/>
              <a:t>Gén</a:t>
            </a:r>
            <a:r>
              <a:rPr lang="en-US" sz="2600" dirty="0"/>
              <a:t>. 3:22-24; 4:26</a:t>
            </a:r>
          </a:p>
          <a:p>
            <a:pPr algn="l" rtl="0">
              <a:lnSpc>
                <a:spcPct val="100000"/>
              </a:lnSpc>
            </a:pPr>
            <a:r>
              <a:rPr lang="en-US" sz="2800" dirty="0" smtClean="0"/>
              <a:t>La </a:t>
            </a:r>
            <a:r>
              <a:rPr lang="en-US" sz="2800" dirty="0"/>
              <a:t>comunión con Dios es el corazón de cada pacto que Dios ha hecho.</a:t>
            </a:r>
          </a:p>
          <a:p>
            <a:pPr lvl="1" algn="l" rtl="0">
              <a:lnSpc>
                <a:spcPct val="100000"/>
              </a:lnSpc>
            </a:pPr>
            <a:r>
              <a:rPr lang="en-US" sz="2600" dirty="0" err="1" smtClean="0"/>
              <a:t>Gén</a:t>
            </a:r>
            <a:r>
              <a:rPr lang="en-US" sz="2600" dirty="0" smtClean="0"/>
              <a:t>. </a:t>
            </a:r>
            <a:r>
              <a:rPr lang="en-US" sz="2600" dirty="0"/>
              <a:t>17:7</a:t>
            </a:r>
            <a:r>
              <a:rPr lang="en-US" sz="2600" dirty="0" smtClean="0"/>
              <a:t>; </a:t>
            </a:r>
            <a:r>
              <a:rPr lang="en-US" sz="2600" dirty="0" err="1" smtClean="0"/>
              <a:t>Éx</a:t>
            </a:r>
            <a:r>
              <a:rPr lang="en-US" sz="2600" dirty="0" smtClean="0"/>
              <a:t>. </a:t>
            </a:r>
            <a:r>
              <a:rPr lang="en-US" sz="2600" dirty="0"/>
              <a:t>19:5-6</a:t>
            </a:r>
            <a:r>
              <a:rPr lang="en-US" sz="2600" dirty="0" smtClean="0"/>
              <a:t>; Jer</a:t>
            </a:r>
            <a:r>
              <a:rPr lang="en-US" sz="2600" dirty="0"/>
              <a:t>. 31:33-34</a:t>
            </a:r>
            <a:r>
              <a:rPr lang="en-US" sz="2600" dirty="0" smtClean="0"/>
              <a:t>; </a:t>
            </a:r>
            <a:r>
              <a:rPr lang="en-US" sz="2400" dirty="0" smtClean="0"/>
              <a:t>Apoc. </a:t>
            </a:r>
            <a:r>
              <a:rPr lang="en-US" sz="2400" dirty="0"/>
              <a:t>21:3</a:t>
            </a:r>
          </a:p>
          <a:p>
            <a:pPr algn="l" rtl="0">
              <a:lnSpc>
                <a:spcPct val="100000"/>
              </a:lnSpc>
            </a:pPr>
            <a:r>
              <a:rPr lang="en-US" sz="2800" dirty="0"/>
              <a:t>En la adoración, recordamos la comunión de la Creación y </a:t>
            </a:r>
            <a:r>
              <a:rPr lang="en-US" sz="2800" dirty="0" err="1" smtClean="0"/>
              <a:t>anticipamos</a:t>
            </a:r>
            <a:r>
              <a:rPr lang="en-US" sz="2800" dirty="0" smtClean="0"/>
              <a:t> </a:t>
            </a:r>
            <a:r>
              <a:rPr lang="en-US" sz="2800" dirty="0"/>
              <a:t>la comunión de la Nueva Creación.</a:t>
            </a:r>
          </a:p>
        </p:txBody>
      </p:sp>
      <p:pic>
        <p:nvPicPr>
          <p:cNvPr id="5" name="Picture 4"/>
          <p:cNvPicPr>
            <a:picLocks noChangeAspect="1"/>
          </p:cNvPicPr>
          <p:nvPr/>
        </p:nvPicPr>
        <p:blipFill>
          <a:blip r:embed="rId2"/>
          <a:stretch>
            <a:fillRect/>
          </a:stretch>
        </p:blipFill>
        <p:spPr>
          <a:xfrm>
            <a:off x="1175478" y="1852997"/>
            <a:ext cx="4474852" cy="4304149"/>
          </a:xfrm>
          <a:prstGeom prst="rect">
            <a:avLst/>
          </a:prstGeom>
        </p:spPr>
      </p:pic>
    </p:spTree>
    <p:extLst>
      <p:ext uri="{BB962C8B-B14F-4D97-AF65-F5344CB8AC3E}">
        <p14:creationId xmlns:p14="http://schemas.microsoft.com/office/powerpoint/2010/main" val="36649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“5 actos de adoración”</a:t>
            </a:r>
          </a:p>
        </p:txBody>
      </p:sp>
      <p:sp>
        <p:nvSpPr>
          <p:cNvPr id="3" name="Content Placeholder 2"/>
          <p:cNvSpPr>
            <a:spLocks noGrp="1"/>
          </p:cNvSpPr>
          <p:nvPr>
            <p:ph idx="1"/>
          </p:nvPr>
        </p:nvSpPr>
        <p:spPr>
          <a:xfrm>
            <a:off x="1251678" y="1103586"/>
            <a:ext cx="10619756" cy="5817472"/>
          </a:xfrm>
        </p:spPr>
        <p:txBody>
          <a:bodyPr>
            <a:normAutofit lnSpcReduction="10000"/>
          </a:bodyPr>
          <a:lstStyle/>
          <a:p>
            <a:pPr marL="228600" lvl="2"/>
            <a:r>
              <a:rPr lang="es-ES" sz="2400" dirty="0"/>
              <a:t>Basándonos ​​en ejemplos y enseñanzas en el Nuevo Testamento, tradicionalmente identificamos 5 actos de adoración:</a:t>
            </a:r>
          </a:p>
          <a:p>
            <a:pPr algn="l" rtl="0"/>
            <a:r>
              <a:rPr lang="en-US" sz="2400" dirty="0" err="1" smtClean="0"/>
              <a:t>También</a:t>
            </a:r>
            <a:r>
              <a:rPr lang="en-US" sz="2400" dirty="0" smtClean="0"/>
              <a:t> </a:t>
            </a:r>
            <a:r>
              <a:rPr lang="en-US" sz="2400" dirty="0"/>
              <a:t>hay actos de adoración individuales.</a:t>
            </a:r>
          </a:p>
          <a:p>
            <a:pPr algn="l" rtl="0"/>
            <a:r>
              <a:rPr lang="en-US" sz="2400" dirty="0"/>
              <a:t>También existen otras formas de organizar las acciones que realizamos en el culto público:</a:t>
            </a:r>
          </a:p>
          <a:p>
            <a:pPr lvl="1"/>
            <a:r>
              <a:rPr lang="es-ES" sz="2000" dirty="0"/>
              <a:t>Anderson, citado en </a:t>
            </a:r>
            <a:r>
              <a:rPr lang="es-ES" sz="2000" dirty="0" err="1"/>
              <a:t>Jividen</a:t>
            </a:r>
            <a:r>
              <a:rPr lang="es-ES" sz="2000" dirty="0"/>
              <a:t>:</a:t>
            </a:r>
          </a:p>
          <a:p>
            <a:pPr lvl="2"/>
            <a:r>
              <a:rPr lang="es-ES" sz="1800" dirty="0"/>
              <a:t>Hablar con Dios en oración y alabanza</a:t>
            </a:r>
          </a:p>
          <a:p>
            <a:pPr lvl="2"/>
            <a:r>
              <a:rPr lang="es-ES" sz="1800" dirty="0"/>
              <a:t>Escuchar a Dios en la lectura y proclamación de la Biblia</a:t>
            </a:r>
          </a:p>
          <a:p>
            <a:pPr lvl="2"/>
            <a:r>
              <a:rPr lang="es-ES" sz="1800" dirty="0"/>
              <a:t>Comunión con Dios en la Cena del Señor</a:t>
            </a:r>
          </a:p>
          <a:p>
            <a:pPr lvl="2"/>
            <a:r>
              <a:rPr lang="es-ES" sz="1800" dirty="0"/>
              <a:t>Someterse a Dios en reacción a esta comunión de adoración;  ajustar nuestro sentido de relación al dar y hacer</a:t>
            </a:r>
          </a:p>
          <a:p>
            <a:pPr lvl="1"/>
            <a:r>
              <a:rPr lang="es-ES" sz="2000" dirty="0"/>
              <a:t>Planos de adoración</a:t>
            </a:r>
          </a:p>
          <a:p>
            <a:pPr lvl="2"/>
            <a:r>
              <a:rPr lang="es-ES" sz="1800" dirty="0"/>
              <a:t>Hablar con Dios (vertical hacia arriba)</a:t>
            </a:r>
          </a:p>
          <a:p>
            <a:pPr lvl="2"/>
            <a:r>
              <a:rPr lang="es-ES" sz="1800" dirty="0"/>
              <a:t>Escuchar a Dios (vertical hacia abajo)</a:t>
            </a:r>
          </a:p>
          <a:p>
            <a:pPr lvl="2"/>
            <a:r>
              <a:rPr lang="es-ES" sz="1800" dirty="0"/>
              <a:t>Enseñarnos y animarnos unos a otros (horizontal)</a:t>
            </a:r>
          </a:p>
          <a:p>
            <a:pPr lvl="1" algn="l" rtl="0"/>
            <a:endParaRPr lang="en-US" sz="2200" dirty="0"/>
          </a:p>
          <a:p>
            <a:pPr lvl="1" algn="l" rtl="0"/>
            <a:endParaRPr lang="en-US" sz="2200" dirty="0"/>
          </a:p>
        </p:txBody>
      </p:sp>
    </p:spTree>
    <p:extLst>
      <p:ext uri="{BB962C8B-B14F-4D97-AF65-F5344CB8AC3E}">
        <p14:creationId xmlns:p14="http://schemas.microsoft.com/office/powerpoint/2010/main" val="7898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Adoración vertical y horizontal</a:t>
            </a:r>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a:t>ALABANZA</a:t>
            </a:r>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rtl="0"/>
            <a:r>
              <a:rPr lang="en-US" dirty="0" smtClean="0"/>
              <a:t>ALABANZA</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rtl="0"/>
            <a:r>
              <a:rPr lang="en-US" dirty="0"/>
              <a:t>VERDAD</a:t>
            </a:r>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a:t>ALABANZA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rtl="0"/>
            <a:r>
              <a:rPr lang="en-US" dirty="0"/>
              <a:t>VERDAD</a:t>
            </a:r>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rtl="0"/>
            <a:r>
              <a:rPr lang="en-US" dirty="0"/>
              <a:t>Enseñar y animar</a:t>
            </a:r>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rtl="0"/>
            <a:r>
              <a:rPr lang="en-US" dirty="0"/>
              <a:t>Enseñar y animar</a:t>
            </a:r>
          </a:p>
        </p:txBody>
      </p:sp>
    </p:spTree>
    <p:extLst>
      <p:ext uri="{BB962C8B-B14F-4D97-AF65-F5344CB8AC3E}">
        <p14:creationId xmlns:p14="http://schemas.microsoft.com/office/powerpoint/2010/main" val="15948518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planos de adoración</a:t>
            </a:r>
          </a:p>
        </p:txBody>
      </p:sp>
      <p:sp>
        <p:nvSpPr>
          <p:cNvPr id="3" name="Content Placeholder 2"/>
          <p:cNvSpPr>
            <a:spLocks noGrp="1"/>
          </p:cNvSpPr>
          <p:nvPr>
            <p:ph idx="1"/>
          </p:nvPr>
        </p:nvSpPr>
        <p:spPr>
          <a:xfrm>
            <a:off x="1251678" y="1103586"/>
            <a:ext cx="10619756" cy="5817472"/>
          </a:xfrm>
        </p:spPr>
        <p:txBody>
          <a:bodyPr>
            <a:normAutofit lnSpcReduction="10000"/>
          </a:bodyPr>
          <a:lstStyle/>
          <a:p>
            <a:pPr marL="228600" lvl="2" algn="l" rtl="0"/>
            <a:r>
              <a:rPr lang="en-US" sz="2400" dirty="0" err="1" smtClean="0"/>
              <a:t>Hablar</a:t>
            </a:r>
            <a:r>
              <a:rPr lang="en-US" sz="2400" dirty="0" smtClean="0"/>
              <a:t> </a:t>
            </a:r>
            <a:r>
              <a:rPr lang="en-US" sz="2400" dirty="0"/>
              <a:t>con Dios (vertical hacia arriba)</a:t>
            </a:r>
          </a:p>
          <a:p>
            <a:pPr marL="685800" lvl="3" algn="l" rtl="0"/>
            <a:r>
              <a:rPr lang="en-US" sz="2000" dirty="0"/>
              <a:t>En acción de gracias, alabanza, petición y expresiones de confianza a través de la oración y el canto</a:t>
            </a:r>
          </a:p>
          <a:p>
            <a:pPr marL="685800" lvl="3" algn="l" rtl="0"/>
            <a:r>
              <a:rPr lang="en-US" sz="2000" dirty="0"/>
              <a:t>Al proclamar nuestra </a:t>
            </a:r>
            <a:r>
              <a:rPr lang="en-US" sz="2000" dirty="0" err="1"/>
              <a:t>fe</a:t>
            </a:r>
            <a:r>
              <a:rPr lang="en-US" sz="2000" dirty="0"/>
              <a:t> </a:t>
            </a:r>
            <a:r>
              <a:rPr lang="en-US" sz="2000" dirty="0" err="1" smtClean="0"/>
              <a:t>los</a:t>
            </a:r>
            <a:r>
              <a:rPr lang="en-US" sz="2000" dirty="0" smtClean="0"/>
              <a:t> </a:t>
            </a:r>
            <a:r>
              <a:rPr lang="en-US" sz="2000" dirty="0" err="1" smtClean="0"/>
              <a:t>actos</a:t>
            </a:r>
            <a:r>
              <a:rPr lang="en-US" sz="2000" dirty="0" smtClean="0"/>
              <a:t> </a:t>
            </a:r>
            <a:r>
              <a:rPr lang="en-US" sz="2000" dirty="0" err="1" smtClean="0"/>
              <a:t>salvadores</a:t>
            </a:r>
            <a:r>
              <a:rPr lang="en-US" sz="2000" dirty="0" smtClean="0"/>
              <a:t> de Cristo a </a:t>
            </a:r>
            <a:r>
              <a:rPr lang="en-US" sz="2000" dirty="0"/>
              <a:t>través de la Cena del Señor</a:t>
            </a:r>
          </a:p>
          <a:p>
            <a:pPr marL="685800" lvl="3" algn="l" rtl="0"/>
            <a:r>
              <a:rPr lang="en-US" sz="2000" dirty="0"/>
              <a:t>En acción de gracias y expresiones de confianza al hacer </a:t>
            </a:r>
            <a:r>
              <a:rPr lang="en-US" sz="2000" dirty="0" err="1"/>
              <a:t>una</a:t>
            </a:r>
            <a:r>
              <a:rPr lang="en-US" sz="2000" dirty="0"/>
              <a:t> </a:t>
            </a:r>
            <a:r>
              <a:rPr lang="en-US" sz="2000" dirty="0" err="1" smtClean="0"/>
              <a:t>ofrenda</a:t>
            </a:r>
            <a:endParaRPr lang="en-US" sz="2000" dirty="0"/>
          </a:p>
          <a:p>
            <a:pPr marL="228600" lvl="2" algn="l" rtl="0"/>
            <a:r>
              <a:rPr lang="en-US" sz="2200" dirty="0" err="1" smtClean="0"/>
              <a:t>Escuchar</a:t>
            </a:r>
            <a:r>
              <a:rPr lang="en-US" sz="2200" dirty="0" smtClean="0"/>
              <a:t> </a:t>
            </a:r>
            <a:r>
              <a:rPr lang="en-US" sz="2200" dirty="0"/>
              <a:t>a Dios (vertical hacia abajo)</a:t>
            </a:r>
          </a:p>
          <a:p>
            <a:pPr marL="685800" lvl="3" algn="l" rtl="0"/>
            <a:r>
              <a:rPr lang="en-US" sz="2000" dirty="0"/>
              <a:t>En el aprendizaje de Su Palabra a través de </a:t>
            </a:r>
            <a:r>
              <a:rPr lang="en-US" sz="2000" dirty="0" smtClean="0"/>
              <a:t>cantos, </a:t>
            </a:r>
            <a:r>
              <a:rPr lang="en-US" sz="2000" dirty="0"/>
              <a:t>lectura de las Escrituras, sermones/clases bíblicas</a:t>
            </a:r>
          </a:p>
          <a:p>
            <a:pPr marL="685800" lvl="3" algn="l" rtl="0"/>
            <a:r>
              <a:rPr lang="en-US" sz="2000" dirty="0"/>
              <a:t>Al recordar y comprender el sacrificio de Cristo por nosotros en la Cena del Señor</a:t>
            </a:r>
          </a:p>
          <a:p>
            <a:pPr marL="228600" lvl="2" algn="l" rtl="0"/>
            <a:r>
              <a:rPr lang="en-US" sz="2200" dirty="0"/>
              <a:t>Enseñarnos y amonestarnos unos a otros (horizontal)</a:t>
            </a:r>
          </a:p>
          <a:p>
            <a:pPr marL="685800" lvl="3" algn="l" rtl="0"/>
            <a:r>
              <a:rPr lang="en-US" sz="2000" dirty="0"/>
              <a:t>Al cantar (e indirectamente a través de la oración y la lectura de las Escrituras)</a:t>
            </a:r>
          </a:p>
          <a:p>
            <a:pPr marL="685800" lvl="3"/>
            <a:r>
              <a:rPr lang="en-US" sz="2000" dirty="0"/>
              <a:t>Al </a:t>
            </a:r>
            <a:r>
              <a:rPr lang="en-US" sz="2000" dirty="0" err="1"/>
              <a:t>proclamar</a:t>
            </a:r>
            <a:r>
              <a:rPr lang="en-US" sz="2000" dirty="0"/>
              <a:t> </a:t>
            </a:r>
            <a:r>
              <a:rPr lang="en-US" sz="2000" dirty="0" err="1"/>
              <a:t>nuestra</a:t>
            </a:r>
            <a:r>
              <a:rPr lang="en-US" sz="2000" dirty="0"/>
              <a:t> </a:t>
            </a:r>
            <a:r>
              <a:rPr lang="en-US" sz="2000" dirty="0" err="1"/>
              <a:t>fe</a:t>
            </a:r>
            <a:r>
              <a:rPr lang="en-US" sz="2000" dirty="0"/>
              <a:t> </a:t>
            </a:r>
            <a:r>
              <a:rPr lang="en-US" sz="2000" dirty="0" err="1"/>
              <a:t>los</a:t>
            </a:r>
            <a:r>
              <a:rPr lang="en-US" sz="2000" dirty="0"/>
              <a:t> </a:t>
            </a:r>
            <a:r>
              <a:rPr lang="en-US" sz="2000" dirty="0" err="1"/>
              <a:t>actos</a:t>
            </a:r>
            <a:r>
              <a:rPr lang="en-US" sz="2000" dirty="0"/>
              <a:t> </a:t>
            </a:r>
            <a:r>
              <a:rPr lang="en-US" sz="2000" dirty="0" err="1"/>
              <a:t>salvadores</a:t>
            </a:r>
            <a:r>
              <a:rPr lang="en-US" sz="2000" dirty="0"/>
              <a:t> de Cristo a </a:t>
            </a:r>
            <a:r>
              <a:rPr lang="en-US" sz="2000" dirty="0" err="1"/>
              <a:t>través</a:t>
            </a:r>
            <a:r>
              <a:rPr lang="en-US" sz="2000" dirty="0"/>
              <a:t> de la </a:t>
            </a:r>
            <a:r>
              <a:rPr lang="en-US" sz="2000" dirty="0" err="1"/>
              <a:t>Cena</a:t>
            </a:r>
            <a:r>
              <a:rPr lang="en-US" sz="2000" dirty="0"/>
              <a:t> del </a:t>
            </a:r>
            <a:r>
              <a:rPr lang="en-US" sz="2000" dirty="0" err="1"/>
              <a:t>Señor</a:t>
            </a:r>
            <a:endParaRPr lang="en-US" sz="2000" dirty="0"/>
          </a:p>
          <a:p>
            <a:pPr marL="685800" lvl="3" algn="l" rtl="0"/>
            <a:r>
              <a:rPr lang="en-US" sz="2000" dirty="0" smtClean="0"/>
              <a:t>Al </a:t>
            </a:r>
            <a:r>
              <a:rPr lang="en-US" sz="2000" dirty="0"/>
              <a:t>escuchar nuevas perspectivas sobre la Palabra de Dios en sermones/clases bíblicas</a:t>
            </a:r>
          </a:p>
          <a:p>
            <a:pPr marL="685800" lvl="3"/>
            <a:r>
              <a:rPr lang="en-US" sz="2000" dirty="0"/>
              <a:t>Al dar/recibir ejemplos de generosidad al </a:t>
            </a:r>
            <a:r>
              <a:rPr lang="en-US" sz="2000" dirty="0" err="1"/>
              <a:t>hacer</a:t>
            </a:r>
            <a:r>
              <a:rPr lang="en-US" sz="2000" dirty="0"/>
              <a:t> </a:t>
            </a:r>
            <a:r>
              <a:rPr lang="en-US" sz="2000" dirty="0" err="1"/>
              <a:t>una</a:t>
            </a:r>
            <a:r>
              <a:rPr lang="en-US" sz="2000" dirty="0"/>
              <a:t> </a:t>
            </a:r>
            <a:r>
              <a:rPr lang="en-US" sz="2000" dirty="0" err="1" smtClean="0"/>
              <a:t>ofrenda</a:t>
            </a:r>
            <a:endParaRPr lang="en-US" sz="2000" dirty="0"/>
          </a:p>
          <a:p>
            <a:pPr marL="685800" lvl="3" algn="l" rtl="0"/>
            <a:endParaRPr lang="en-US" sz="2200" dirty="0"/>
          </a:p>
          <a:p>
            <a:pPr lvl="2" algn="l" rtl="0"/>
            <a:endParaRPr lang="en-US" sz="1800" dirty="0"/>
          </a:p>
          <a:p>
            <a:pPr lvl="1" algn="l" rtl="0"/>
            <a:endParaRPr lang="en-US" sz="2200" dirty="0"/>
          </a:p>
          <a:p>
            <a:pPr lvl="1" algn="l" rtl="0"/>
            <a:endParaRPr lang="en-US" sz="2200" dirty="0"/>
          </a:p>
        </p:txBody>
      </p:sp>
    </p:spTree>
    <p:extLst>
      <p:ext uri="{BB962C8B-B14F-4D97-AF65-F5344CB8AC3E}">
        <p14:creationId xmlns:p14="http://schemas.microsoft.com/office/powerpoint/2010/main" val="94624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LA DEFINICIÓN DE LA </a:t>
            </a:r>
            <a:r>
              <a:rPr lang="en-US" dirty="0" err="1" smtClean="0"/>
              <a:t>ADORACiÓN</a:t>
            </a:r>
            <a:endParaRPr lang="en-US" dirty="0"/>
          </a:p>
        </p:txBody>
      </p:sp>
      <p:sp>
        <p:nvSpPr>
          <p:cNvPr id="4" name="Content Placeholder 3"/>
          <p:cNvSpPr>
            <a:spLocks noGrp="1"/>
          </p:cNvSpPr>
          <p:nvPr>
            <p:ph idx="1"/>
          </p:nvPr>
        </p:nvSpPr>
        <p:spPr>
          <a:xfrm>
            <a:off x="1271555" y="1152939"/>
            <a:ext cx="10516253" cy="5724939"/>
          </a:xfrm>
        </p:spPr>
        <p:txBody>
          <a:bodyPr>
            <a:noAutofit/>
          </a:bodyPr>
          <a:lstStyle/>
          <a:p>
            <a:pPr marL="0" indent="0" algn="l" rtl="0">
              <a:lnSpc>
                <a:spcPct val="100000"/>
              </a:lnSpc>
              <a:spcBef>
                <a:spcPts val="400"/>
              </a:spcBef>
              <a:buNone/>
            </a:pPr>
            <a:r>
              <a:rPr lang="en-US" sz="3000" dirty="0"/>
              <a:t>La verdadera adoración es la celebración de estar en pacto de comunión con el soberano y santo trino Dios,</a:t>
            </a:r>
          </a:p>
          <a:p>
            <a:pPr marL="0" indent="0" algn="l" rtl="0">
              <a:lnSpc>
                <a:spcPct val="100000"/>
              </a:lnSpc>
              <a:spcBef>
                <a:spcPts val="400"/>
              </a:spcBef>
              <a:buNone/>
            </a:pPr>
            <a:r>
              <a:rPr lang="en-US" sz="3000" dirty="0" smtClean="0"/>
              <a:t>	</a:t>
            </a:r>
            <a:r>
              <a:rPr lang="en-US" sz="3000" dirty="0" err="1" smtClean="0"/>
              <a:t>por</a:t>
            </a:r>
            <a:r>
              <a:rPr lang="en-US" sz="3000" dirty="0" smtClean="0"/>
              <a:t> </a:t>
            </a:r>
            <a:r>
              <a:rPr lang="en-US" sz="3000" dirty="0"/>
              <a:t>medio de</a:t>
            </a:r>
          </a:p>
          <a:p>
            <a:pPr marL="1709738" indent="-1709738" algn="l" rtl="0">
              <a:lnSpc>
                <a:spcPct val="100000"/>
              </a:lnSpc>
              <a:spcBef>
                <a:spcPts val="400"/>
              </a:spcBef>
              <a:buNone/>
            </a:pPr>
            <a:r>
              <a:rPr lang="en-US" sz="3000" dirty="0" smtClean="0"/>
              <a:t>	la </a:t>
            </a:r>
            <a:r>
              <a:rPr lang="en-US" sz="3000" dirty="0"/>
              <a:t>adoración reverente y la alabanza espontánea de </a:t>
            </a:r>
            <a:r>
              <a:rPr lang="en-US" sz="3000" u="sng" dirty="0"/>
              <a:t>la naturaleza y las obras de Dios</a:t>
            </a:r>
            <a:r>
              <a:rPr lang="en-US" sz="3000" dirty="0"/>
              <a:t>,</a:t>
            </a:r>
          </a:p>
          <a:p>
            <a:pPr marL="1709738" indent="-1709738" algn="l" rtl="0">
              <a:lnSpc>
                <a:spcPct val="100000"/>
              </a:lnSpc>
              <a:spcBef>
                <a:spcPts val="400"/>
              </a:spcBef>
              <a:buNone/>
            </a:pPr>
            <a:r>
              <a:rPr lang="en-US" sz="3000" dirty="0" smtClean="0"/>
              <a:t>	el </a:t>
            </a:r>
            <a:r>
              <a:rPr lang="en-US" sz="3000" dirty="0" err="1"/>
              <a:t>compromiso</a:t>
            </a:r>
            <a:r>
              <a:rPr lang="en-US" sz="3000" dirty="0"/>
              <a:t> </a:t>
            </a:r>
            <a:r>
              <a:rPr lang="en-US" sz="3000" dirty="0" err="1" smtClean="0"/>
              <a:t>expresado</a:t>
            </a:r>
            <a:r>
              <a:rPr lang="en-US" sz="3000" dirty="0" smtClean="0"/>
              <a:t> </a:t>
            </a:r>
            <a:r>
              <a:rPr lang="en-US" sz="3000" dirty="0"/>
              <a:t>de confianza y obediencia a </a:t>
            </a:r>
            <a:r>
              <a:rPr lang="en-US" sz="3000" u="sng" dirty="0"/>
              <a:t>las responsabilidades del pacto</a:t>
            </a:r>
            <a:r>
              <a:rPr lang="en-US" sz="3000" dirty="0"/>
              <a:t>, y</a:t>
            </a:r>
          </a:p>
          <a:p>
            <a:pPr marL="1709738" indent="-1709738" algn="l" rtl="0">
              <a:lnSpc>
                <a:spcPct val="100000"/>
              </a:lnSpc>
              <a:spcBef>
                <a:spcPts val="400"/>
              </a:spcBef>
              <a:buNone/>
            </a:pPr>
            <a:r>
              <a:rPr lang="en-US" sz="3000" dirty="0" smtClean="0"/>
              <a:t>	la </a:t>
            </a:r>
            <a:r>
              <a:rPr lang="en-US" sz="3000" dirty="0" err="1" smtClean="0"/>
              <a:t>reconstrucción</a:t>
            </a:r>
            <a:r>
              <a:rPr lang="en-US" sz="3000" dirty="0" smtClean="0"/>
              <a:t> </a:t>
            </a:r>
            <a:r>
              <a:rPr lang="en-US" sz="3000" dirty="0"/>
              <a:t>conmemorativa de entrar en pacto a través de actos rituales,</a:t>
            </a:r>
          </a:p>
          <a:p>
            <a:pPr marL="914400" indent="-914400" algn="l" rtl="0">
              <a:lnSpc>
                <a:spcPct val="100000"/>
              </a:lnSpc>
              <a:spcBef>
                <a:spcPts val="400"/>
              </a:spcBef>
              <a:buNone/>
            </a:pPr>
            <a:r>
              <a:rPr lang="en-US" sz="3000" dirty="0" smtClean="0"/>
              <a:t>	</a:t>
            </a:r>
            <a:r>
              <a:rPr lang="en-US" sz="3000" dirty="0" err="1" smtClean="0"/>
              <a:t>todo</a:t>
            </a:r>
            <a:r>
              <a:rPr lang="en-US" sz="3000" dirty="0" smtClean="0"/>
              <a:t> </a:t>
            </a:r>
            <a:r>
              <a:rPr lang="en-US" sz="3000" dirty="0"/>
              <a:t>con la esperanza confiada del cumplimiento de las </a:t>
            </a:r>
            <a:r>
              <a:rPr lang="en-US" sz="3000" u="sng" dirty="0"/>
              <a:t>promesas del pacto</a:t>
            </a:r>
            <a:r>
              <a:rPr lang="en-US" sz="3000" dirty="0"/>
              <a:t> en la gloria.</a:t>
            </a:r>
          </a:p>
        </p:txBody>
      </p:sp>
      <p:sp>
        <p:nvSpPr>
          <p:cNvPr id="5" name="TextBox 4"/>
          <p:cNvSpPr txBox="1"/>
          <p:nvPr/>
        </p:nvSpPr>
        <p:spPr>
          <a:xfrm>
            <a:off x="7974419" y="6171913"/>
            <a:ext cx="3881722" cy="646331"/>
          </a:xfrm>
          <a:prstGeom prst="rect">
            <a:avLst/>
          </a:prstGeom>
          <a:noFill/>
        </p:spPr>
        <p:txBody>
          <a:bodyPr wrap="square" rtlCol="0">
            <a:spAutoFit/>
          </a:bodyPr>
          <a:lstStyle/>
          <a:p>
            <a:pPr algn="r" rtl="0"/>
            <a:r>
              <a:rPr lang="en-US" dirty="0" smtClean="0"/>
              <a:t>Allen P. Ross</a:t>
            </a:r>
            <a:endParaRPr lang="en-US" dirty="0"/>
          </a:p>
          <a:p>
            <a:pPr algn="l" rtl="0"/>
            <a:r>
              <a:rPr lang="en-US" b="1" dirty="0"/>
              <a:t>Recordando la esperanza de gloria</a:t>
            </a:r>
            <a:endParaRPr lang="en-US" dirty="0"/>
          </a:p>
        </p:txBody>
      </p:sp>
    </p:spTree>
    <p:extLst>
      <p:ext uri="{BB962C8B-B14F-4D97-AF65-F5344CB8AC3E}">
        <p14:creationId xmlns:p14="http://schemas.microsoft.com/office/powerpoint/2010/main" val="32191461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78" y="413915"/>
            <a:ext cx="10940322" cy="890603"/>
          </a:xfrm>
        </p:spPr>
        <p:txBody>
          <a:bodyPr>
            <a:normAutofit fontScale="90000"/>
          </a:bodyPr>
          <a:lstStyle/>
          <a:p>
            <a:pPr algn="l" rtl="0"/>
            <a:r>
              <a:rPr lang="en-US" dirty="0"/>
              <a:t>La adoración y el conocimiento de Dios</a:t>
            </a:r>
          </a:p>
        </p:txBody>
      </p:sp>
      <p:sp>
        <p:nvSpPr>
          <p:cNvPr id="3" name="Content Placeholder 2"/>
          <p:cNvSpPr>
            <a:spLocks noGrp="1"/>
          </p:cNvSpPr>
          <p:nvPr>
            <p:ph idx="1"/>
          </p:nvPr>
        </p:nvSpPr>
        <p:spPr>
          <a:xfrm>
            <a:off x="1251678" y="1181547"/>
            <a:ext cx="10635522" cy="5713029"/>
          </a:xfrm>
        </p:spPr>
        <p:txBody>
          <a:bodyPr>
            <a:normAutofit/>
          </a:bodyPr>
          <a:lstStyle/>
          <a:p>
            <a:pPr algn="l" rtl="0"/>
            <a:r>
              <a:rPr lang="en-US" sz="2400" dirty="0"/>
              <a:t>Debemos saber quién es Dios y lo que quiere adorar apropiadamente, Hechos 17:23, 29-30</a:t>
            </a:r>
          </a:p>
          <a:p>
            <a:pPr lvl="1" algn="l" rtl="0"/>
            <a:r>
              <a:rPr lang="en-US" sz="2200" dirty="0"/>
              <a:t>En el Sinaí, Israel abandonó su conocimiento de los dioses paganos</a:t>
            </a:r>
          </a:p>
          <a:p>
            <a:pPr lvl="1" algn="l" rtl="0"/>
            <a:r>
              <a:rPr lang="en-US" sz="2200" dirty="0"/>
              <a:t>Su pecado no fue abandonar a Dios, sino confundir Su naturaleza y deseos para ellos con los de los dioses que conocían en Egipto, Éxodo 32:5</a:t>
            </a:r>
          </a:p>
          <a:p>
            <a:pPr algn="l" rtl="0"/>
            <a:r>
              <a:rPr lang="en-US" sz="2400" dirty="0"/>
              <a:t>Un resultado clave de la adoración debe </a:t>
            </a:r>
            <a:r>
              <a:rPr lang="en-US" sz="2400" dirty="0" err="1"/>
              <a:t>ser</a:t>
            </a:r>
            <a:r>
              <a:rPr lang="en-US" sz="2400" dirty="0"/>
              <a:t> </a:t>
            </a:r>
            <a:r>
              <a:rPr lang="en-US" sz="2400" dirty="0" smtClean="0"/>
              <a:t>la </a:t>
            </a:r>
            <a:r>
              <a:rPr lang="en-US" sz="2400" dirty="0" err="1" smtClean="0"/>
              <a:t>conducta</a:t>
            </a:r>
            <a:r>
              <a:rPr lang="en-US" sz="2400" dirty="0" smtClean="0"/>
              <a:t> moral</a:t>
            </a:r>
            <a:r>
              <a:rPr lang="en-US" sz="2400" dirty="0"/>
              <a:t>.</a:t>
            </a:r>
          </a:p>
          <a:p>
            <a:pPr lvl="1" algn="l" rtl="0"/>
            <a:r>
              <a:rPr lang="en-US" sz="2200" dirty="0"/>
              <a:t>Para cambiar nuestro comportamiento, debemos saber qué hacer y por qué.</a:t>
            </a:r>
          </a:p>
          <a:p>
            <a:pPr lvl="1"/>
            <a:r>
              <a:rPr lang="en-US" sz="2200" dirty="0"/>
              <a:t>Por lo tanto, </a:t>
            </a:r>
            <a:r>
              <a:rPr lang="en-US" sz="2200" dirty="0" err="1"/>
              <a:t>cada</a:t>
            </a:r>
            <a:r>
              <a:rPr lang="en-US" sz="2200" dirty="0"/>
              <a:t> </a:t>
            </a:r>
            <a:r>
              <a:rPr lang="en-US" sz="2200" dirty="0" err="1" smtClean="0"/>
              <a:t>pacto</a:t>
            </a:r>
            <a:r>
              <a:rPr lang="en-US" sz="2200" dirty="0" smtClean="0"/>
              <a:t> </a:t>
            </a:r>
            <a:r>
              <a:rPr lang="en-US" sz="2200" dirty="0" err="1"/>
              <a:t>nuevo</a:t>
            </a:r>
            <a:r>
              <a:rPr lang="en-US" sz="2200" dirty="0"/>
              <a:t> </a:t>
            </a:r>
            <a:r>
              <a:rPr lang="en-US" sz="2200" dirty="0" err="1"/>
              <a:t>trae</a:t>
            </a:r>
            <a:r>
              <a:rPr lang="en-US" sz="2200" dirty="0"/>
              <a:t>:</a:t>
            </a:r>
          </a:p>
          <a:p>
            <a:pPr lvl="2" algn="l" rtl="0"/>
            <a:r>
              <a:rPr lang="en-US" sz="2000" dirty="0"/>
              <a:t>Una revelación mejorada de Dios</a:t>
            </a:r>
          </a:p>
          <a:p>
            <a:pPr lvl="2" algn="l" rtl="0"/>
            <a:r>
              <a:rPr lang="en-US" sz="2000" dirty="0"/>
              <a:t>Un cambio en los requisitos de la adoración.</a:t>
            </a:r>
          </a:p>
          <a:p>
            <a:pPr algn="l" rtl="0"/>
            <a:r>
              <a:rPr lang="en-US" sz="2400" dirty="0"/>
              <a:t>En la adoración, Dios nos ha provisto para que aprendamos más acerca de Él y más acerca de lo que Él espera de nosotros.</a:t>
            </a:r>
          </a:p>
        </p:txBody>
      </p:sp>
    </p:spTree>
    <p:extLst>
      <p:ext uri="{BB962C8B-B14F-4D97-AF65-F5344CB8AC3E}">
        <p14:creationId xmlns:p14="http://schemas.microsoft.com/office/powerpoint/2010/main" val="35387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26" y="1434663"/>
            <a:ext cx="9329988" cy="4861034"/>
          </a:xfrm>
        </p:spPr>
        <p:txBody>
          <a:bodyPr>
            <a:normAutofit/>
          </a:bodyPr>
          <a:lstStyle/>
          <a:p>
            <a:pPr algn="ctr"/>
            <a:r>
              <a:rPr lang="en-US" dirty="0"/>
              <a:t>¿Por </a:t>
            </a:r>
            <a:r>
              <a:rPr lang="en-US" dirty="0" err="1"/>
              <a:t>qué</a:t>
            </a:r>
            <a:r>
              <a:rPr lang="en-US" dirty="0"/>
              <a:t> </a:t>
            </a:r>
            <a:r>
              <a:rPr lang="en-US" dirty="0" smtClean="0"/>
              <a:t>dice </a:t>
            </a:r>
            <a:r>
              <a:rPr lang="en-US" dirty="0" err="1" smtClean="0"/>
              <a:t>Moisés</a:t>
            </a:r>
            <a:r>
              <a:rPr lang="en-US" dirty="0" smtClean="0"/>
              <a:t>  </a:t>
            </a:r>
            <a:r>
              <a:rPr lang="en-US" dirty="0"/>
              <a:t>en Éxodo 20:20 que Dios </a:t>
            </a:r>
            <a:r>
              <a:rPr lang="en-US" dirty="0" smtClean="0"/>
              <a:t>LE </a:t>
            </a:r>
            <a:r>
              <a:rPr lang="en-US" dirty="0" err="1" smtClean="0"/>
              <a:t>Puso</a:t>
            </a:r>
            <a:r>
              <a:rPr lang="en-US" dirty="0" smtClean="0"/>
              <a:t> a </a:t>
            </a:r>
            <a:r>
              <a:rPr lang="en-US" dirty="0" err="1" smtClean="0"/>
              <a:t>prueba</a:t>
            </a:r>
            <a:r>
              <a:rPr lang="en-US" dirty="0" smtClean="0"/>
              <a:t> a Israel al </a:t>
            </a:r>
            <a:r>
              <a:rPr lang="en-US" dirty="0" err="1" smtClean="0"/>
              <a:t>hablarles</a:t>
            </a:r>
            <a:r>
              <a:rPr lang="en-US" dirty="0" smtClean="0"/>
              <a:t>?</a:t>
            </a:r>
            <a:r>
              <a:rPr lang="en-US" dirty="0"/>
              <a:t/>
            </a:r>
            <a:br>
              <a:rPr lang="en-US" dirty="0"/>
            </a:br>
            <a:r>
              <a:rPr lang="en-US" dirty="0"/>
              <a:t/>
            </a:r>
            <a:br>
              <a:rPr lang="en-US" dirty="0"/>
            </a:br>
            <a:r>
              <a:rPr lang="en-US" dirty="0" smtClean="0"/>
              <a:t>¿</a:t>
            </a:r>
            <a:r>
              <a:rPr lang="en-US" dirty="0" err="1" smtClean="0"/>
              <a:t>en</a:t>
            </a:r>
            <a:r>
              <a:rPr lang="en-US" dirty="0" smtClean="0"/>
              <a:t> </a:t>
            </a:r>
            <a:r>
              <a:rPr lang="en-US" dirty="0" err="1" smtClean="0"/>
              <a:t>qué</a:t>
            </a:r>
            <a:r>
              <a:rPr lang="en-US" dirty="0" smtClean="0"/>
              <a:t> </a:t>
            </a:r>
            <a:r>
              <a:rPr lang="en-US" dirty="0" err="1" smtClean="0"/>
              <a:t>sentido</a:t>
            </a:r>
            <a:r>
              <a:rPr lang="en-US" dirty="0" smtClean="0"/>
              <a:t> </a:t>
            </a:r>
            <a:r>
              <a:rPr lang="en-US" dirty="0" err="1" smtClean="0"/>
              <a:t>fue</a:t>
            </a:r>
            <a:r>
              <a:rPr lang="en-US" dirty="0" smtClean="0"/>
              <a:t> </a:t>
            </a:r>
            <a:r>
              <a:rPr lang="en-US" dirty="0" err="1" smtClean="0"/>
              <a:t>esto</a:t>
            </a:r>
            <a:r>
              <a:rPr lang="en-US" dirty="0" smtClean="0"/>
              <a:t> </a:t>
            </a:r>
            <a:r>
              <a:rPr lang="en-US" dirty="0"/>
              <a:t>una prueba?</a:t>
            </a:r>
          </a:p>
        </p:txBody>
      </p:sp>
    </p:spTree>
    <p:extLst>
      <p:ext uri="{BB962C8B-B14F-4D97-AF65-F5344CB8AC3E}">
        <p14:creationId xmlns:p14="http://schemas.microsoft.com/office/powerpoint/2010/main" val="17014919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pPr algn="l" rtl="0"/>
            <a:r>
              <a:rPr lang="en-US" dirty="0" smtClean="0"/>
              <a:t>El </a:t>
            </a:r>
            <a:r>
              <a:rPr lang="en-US" dirty="0" err="1" smtClean="0"/>
              <a:t>Conocimiento</a:t>
            </a:r>
            <a:r>
              <a:rPr lang="en-US" dirty="0" smtClean="0"/>
              <a:t> </a:t>
            </a:r>
            <a:r>
              <a:rPr lang="en-US" dirty="0"/>
              <a:t>y </a:t>
            </a:r>
            <a:r>
              <a:rPr lang="en-US" dirty="0" smtClean="0"/>
              <a:t>la </a:t>
            </a:r>
            <a:r>
              <a:rPr lang="en-US" dirty="0" err="1" smtClean="0"/>
              <a:t>acción</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pPr algn="l" rtl="0"/>
            <a:r>
              <a:rPr lang="en-US" sz="2400" dirty="0"/>
              <a:t>El conocimiento de Dios y </a:t>
            </a:r>
            <a:r>
              <a:rPr lang="en-US" sz="2400" dirty="0" smtClean="0"/>
              <a:t>de parte de </a:t>
            </a:r>
            <a:r>
              <a:rPr lang="en-US" sz="2400" dirty="0"/>
              <a:t>Dios es una prueba, Éxodo 20:20</a:t>
            </a:r>
          </a:p>
          <a:p>
            <a:pPr lvl="1" algn="l" rtl="0"/>
            <a:r>
              <a:rPr lang="en-US" sz="2000" dirty="0"/>
              <a:t>Prueba de nuestra voluntad de escuchar a Dios en absoluto (para enfocarnos en algo que no sea uno mismo)</a:t>
            </a:r>
          </a:p>
          <a:p>
            <a:pPr lvl="1" algn="l" rtl="0"/>
            <a:r>
              <a:rPr lang="en-US" sz="2000" dirty="0"/>
              <a:t>Prueba de nuestra voluntad de creer lo que Dios dice (de aceptarlo como verdad)</a:t>
            </a:r>
          </a:p>
          <a:p>
            <a:pPr lvl="1" algn="l" rtl="0"/>
            <a:r>
              <a:rPr lang="en-US" sz="2000" dirty="0"/>
              <a:t>Prueba de nuestra voluntad de hacer lo que Él dice (aplicar o cambiar)</a:t>
            </a:r>
          </a:p>
          <a:p>
            <a:pPr lvl="1" algn="l" rtl="0"/>
            <a:r>
              <a:rPr lang="en-US" sz="2000" dirty="0"/>
              <a:t>Jesús describe este proceso en Mateo 7:24-29</a:t>
            </a:r>
          </a:p>
          <a:p>
            <a:pPr algn="l" rtl="0"/>
            <a:endParaRPr lang="en-US" sz="2200" dirty="0"/>
          </a:p>
          <a:p>
            <a:pPr lvl="1" algn="l" rtl="0"/>
            <a:endParaRPr lang="en-US" sz="2000" dirty="0"/>
          </a:p>
        </p:txBody>
      </p:sp>
    </p:spTree>
    <p:extLst>
      <p:ext uri="{BB962C8B-B14F-4D97-AF65-F5344CB8AC3E}">
        <p14:creationId xmlns:p14="http://schemas.microsoft.com/office/powerpoint/2010/main" val="42189791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26" y="2349062"/>
            <a:ext cx="9328673" cy="3689140"/>
          </a:xfrm>
        </p:spPr>
        <p:txBody>
          <a:bodyPr>
            <a:normAutofit/>
          </a:bodyPr>
          <a:lstStyle/>
          <a:p>
            <a:pPr algn="ctr" rtl="0"/>
            <a:r>
              <a:rPr lang="en-US" dirty="0" err="1" smtClean="0"/>
              <a:t>Encuentren</a:t>
            </a:r>
            <a:r>
              <a:rPr lang="en-US" dirty="0" smtClean="0"/>
              <a:t> </a:t>
            </a:r>
            <a:r>
              <a:rPr lang="en-US" dirty="0"/>
              <a:t>5 versículos en el salmo 119 que no </a:t>
            </a:r>
            <a:r>
              <a:rPr lang="en-US" dirty="0" err="1" smtClean="0"/>
              <a:t>tengan</a:t>
            </a:r>
            <a:r>
              <a:rPr lang="en-US" dirty="0" smtClean="0"/>
              <a:t> </a:t>
            </a:r>
            <a:r>
              <a:rPr lang="en-US" dirty="0"/>
              <a:t>la palabra “ley” o un sinónimo.</a:t>
            </a:r>
          </a:p>
        </p:txBody>
      </p:sp>
    </p:spTree>
    <p:extLst>
      <p:ext uri="{BB962C8B-B14F-4D97-AF65-F5344CB8AC3E}">
        <p14:creationId xmlns:p14="http://schemas.microsoft.com/office/powerpoint/2010/main" val="5305753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pPr algn="l" rtl="0"/>
            <a:r>
              <a:rPr lang="en-US" dirty="0" smtClean="0"/>
              <a:t>EL </a:t>
            </a:r>
            <a:r>
              <a:rPr lang="en-US" dirty="0" err="1" smtClean="0"/>
              <a:t>Conocimiento</a:t>
            </a:r>
            <a:r>
              <a:rPr lang="en-US" dirty="0" smtClean="0"/>
              <a:t> </a:t>
            </a:r>
            <a:r>
              <a:rPr lang="en-US" dirty="0"/>
              <a:t>y </a:t>
            </a:r>
            <a:r>
              <a:rPr lang="en-US" dirty="0" smtClean="0"/>
              <a:t>LA </a:t>
            </a:r>
            <a:r>
              <a:rPr lang="en-US" dirty="0" err="1" smtClean="0"/>
              <a:t>acción</a:t>
            </a:r>
            <a:endParaRPr lang="en-US" dirty="0"/>
          </a:p>
        </p:txBody>
      </p:sp>
      <p:sp>
        <p:nvSpPr>
          <p:cNvPr id="3" name="Content Placeholder 2"/>
          <p:cNvSpPr>
            <a:spLocks noGrp="1"/>
          </p:cNvSpPr>
          <p:nvPr>
            <p:ph idx="1"/>
          </p:nvPr>
        </p:nvSpPr>
        <p:spPr>
          <a:xfrm>
            <a:off x="1251678" y="1181547"/>
            <a:ext cx="10635522" cy="5713029"/>
          </a:xfrm>
        </p:spPr>
        <p:txBody>
          <a:bodyPr>
            <a:normAutofit fontScale="92500"/>
          </a:bodyPr>
          <a:lstStyle/>
          <a:p>
            <a:r>
              <a:rPr lang="en-US" sz="2400" dirty="0"/>
              <a:t>El </a:t>
            </a:r>
            <a:r>
              <a:rPr lang="en-US" sz="2400" dirty="0" err="1"/>
              <a:t>conocimiento</a:t>
            </a:r>
            <a:r>
              <a:rPr lang="en-US" sz="2400" dirty="0"/>
              <a:t> de Dios y de parte de Dios </a:t>
            </a:r>
            <a:r>
              <a:rPr lang="en-US" sz="2400" dirty="0" err="1"/>
              <a:t>es</a:t>
            </a:r>
            <a:r>
              <a:rPr lang="en-US" sz="2400" dirty="0"/>
              <a:t> </a:t>
            </a:r>
            <a:r>
              <a:rPr lang="en-US" sz="2400" dirty="0" err="1"/>
              <a:t>una</a:t>
            </a:r>
            <a:r>
              <a:rPr lang="en-US" sz="2400" dirty="0"/>
              <a:t> </a:t>
            </a:r>
            <a:r>
              <a:rPr lang="en-US" sz="2400" dirty="0" err="1"/>
              <a:t>prueba</a:t>
            </a:r>
            <a:r>
              <a:rPr lang="en-US" sz="2400" dirty="0"/>
              <a:t>, </a:t>
            </a:r>
            <a:r>
              <a:rPr lang="en-US" sz="2400" dirty="0" err="1"/>
              <a:t>Éxodo</a:t>
            </a:r>
            <a:r>
              <a:rPr lang="en-US" sz="2400" dirty="0"/>
              <a:t> 20:20</a:t>
            </a:r>
          </a:p>
          <a:p>
            <a:pPr lvl="1"/>
            <a:r>
              <a:rPr lang="en-US" sz="2000" dirty="0" err="1"/>
              <a:t>Prueba</a:t>
            </a:r>
            <a:r>
              <a:rPr lang="en-US" sz="2000" dirty="0"/>
              <a:t> de </a:t>
            </a:r>
            <a:r>
              <a:rPr lang="en-US" sz="2000" dirty="0" err="1"/>
              <a:t>nuestra</a:t>
            </a:r>
            <a:r>
              <a:rPr lang="en-US" sz="2000" dirty="0"/>
              <a:t> </a:t>
            </a:r>
            <a:r>
              <a:rPr lang="en-US" sz="2000" dirty="0" err="1"/>
              <a:t>voluntad</a:t>
            </a:r>
            <a:r>
              <a:rPr lang="en-US" sz="2000" dirty="0"/>
              <a:t> de </a:t>
            </a:r>
            <a:r>
              <a:rPr lang="en-US" sz="2000" dirty="0" err="1"/>
              <a:t>escuchar</a:t>
            </a:r>
            <a:r>
              <a:rPr lang="en-US" sz="2000" dirty="0"/>
              <a:t> a Dios </a:t>
            </a:r>
            <a:r>
              <a:rPr lang="en-US" sz="2000" dirty="0" err="1"/>
              <a:t>en</a:t>
            </a:r>
            <a:r>
              <a:rPr lang="en-US" sz="2000" dirty="0"/>
              <a:t> </a:t>
            </a:r>
            <a:r>
              <a:rPr lang="en-US" sz="2000" dirty="0" err="1"/>
              <a:t>absoluto</a:t>
            </a:r>
            <a:r>
              <a:rPr lang="en-US" sz="2000" dirty="0"/>
              <a:t> (para </a:t>
            </a:r>
            <a:r>
              <a:rPr lang="en-US" sz="2000" dirty="0" err="1"/>
              <a:t>enfocarnos</a:t>
            </a:r>
            <a:r>
              <a:rPr lang="en-US" sz="2000" dirty="0"/>
              <a:t> </a:t>
            </a:r>
            <a:r>
              <a:rPr lang="en-US" sz="2000" dirty="0" err="1"/>
              <a:t>en</a:t>
            </a:r>
            <a:r>
              <a:rPr lang="en-US" sz="2000" dirty="0"/>
              <a:t> </a:t>
            </a:r>
            <a:r>
              <a:rPr lang="en-US" sz="2000" dirty="0" err="1"/>
              <a:t>algo</a:t>
            </a:r>
            <a:r>
              <a:rPr lang="en-US" sz="2000" dirty="0"/>
              <a:t> que no sea </a:t>
            </a:r>
            <a:r>
              <a:rPr lang="en-US" sz="2000" dirty="0" err="1"/>
              <a:t>uno</a:t>
            </a:r>
            <a:r>
              <a:rPr lang="en-US" sz="2000" dirty="0"/>
              <a:t> </a:t>
            </a:r>
            <a:r>
              <a:rPr lang="en-US" sz="2000" dirty="0" err="1"/>
              <a:t>mismo</a:t>
            </a:r>
            <a:r>
              <a:rPr lang="en-US" sz="2000" dirty="0"/>
              <a:t>)</a:t>
            </a:r>
          </a:p>
          <a:p>
            <a:pPr lvl="1"/>
            <a:r>
              <a:rPr lang="en-US" sz="2000" dirty="0" err="1"/>
              <a:t>Prueba</a:t>
            </a:r>
            <a:r>
              <a:rPr lang="en-US" sz="2000" dirty="0"/>
              <a:t> de </a:t>
            </a:r>
            <a:r>
              <a:rPr lang="en-US" sz="2000" dirty="0" err="1"/>
              <a:t>nuestra</a:t>
            </a:r>
            <a:r>
              <a:rPr lang="en-US" sz="2000" dirty="0"/>
              <a:t> </a:t>
            </a:r>
            <a:r>
              <a:rPr lang="en-US" sz="2000" dirty="0" err="1"/>
              <a:t>voluntad</a:t>
            </a:r>
            <a:r>
              <a:rPr lang="en-US" sz="2000" dirty="0"/>
              <a:t> de </a:t>
            </a:r>
            <a:r>
              <a:rPr lang="en-US" sz="2000" dirty="0" err="1"/>
              <a:t>creer</a:t>
            </a:r>
            <a:r>
              <a:rPr lang="en-US" sz="2000" dirty="0"/>
              <a:t> lo que Dios dice (de </a:t>
            </a:r>
            <a:r>
              <a:rPr lang="en-US" sz="2000" dirty="0" err="1"/>
              <a:t>aceptarlo</a:t>
            </a:r>
            <a:r>
              <a:rPr lang="en-US" sz="2000" dirty="0"/>
              <a:t> </a:t>
            </a:r>
            <a:r>
              <a:rPr lang="en-US" sz="2000" dirty="0" err="1"/>
              <a:t>como</a:t>
            </a:r>
            <a:r>
              <a:rPr lang="en-US" sz="2000" dirty="0"/>
              <a:t> </a:t>
            </a:r>
            <a:r>
              <a:rPr lang="en-US" sz="2000" dirty="0" err="1"/>
              <a:t>verdad</a:t>
            </a:r>
            <a:r>
              <a:rPr lang="en-US" sz="2000" dirty="0"/>
              <a:t>)</a:t>
            </a:r>
          </a:p>
          <a:p>
            <a:pPr lvl="1"/>
            <a:r>
              <a:rPr lang="en-US" sz="2000" dirty="0" err="1"/>
              <a:t>Prueba</a:t>
            </a:r>
            <a:r>
              <a:rPr lang="en-US" sz="2000" dirty="0"/>
              <a:t> de </a:t>
            </a:r>
            <a:r>
              <a:rPr lang="en-US" sz="2000" dirty="0" err="1"/>
              <a:t>nuestra</a:t>
            </a:r>
            <a:r>
              <a:rPr lang="en-US" sz="2000" dirty="0"/>
              <a:t> </a:t>
            </a:r>
            <a:r>
              <a:rPr lang="en-US" sz="2000" dirty="0" err="1"/>
              <a:t>voluntad</a:t>
            </a:r>
            <a:r>
              <a:rPr lang="en-US" sz="2000" dirty="0"/>
              <a:t> de </a:t>
            </a:r>
            <a:r>
              <a:rPr lang="en-US" sz="2000" dirty="0" err="1"/>
              <a:t>hacer</a:t>
            </a:r>
            <a:r>
              <a:rPr lang="en-US" sz="2000" dirty="0"/>
              <a:t> lo que </a:t>
            </a:r>
            <a:r>
              <a:rPr lang="en-US" sz="2000" dirty="0" err="1"/>
              <a:t>Él</a:t>
            </a:r>
            <a:r>
              <a:rPr lang="en-US" sz="2000" dirty="0"/>
              <a:t> dice (</a:t>
            </a:r>
            <a:r>
              <a:rPr lang="en-US" sz="2000" dirty="0" err="1"/>
              <a:t>aplicar</a:t>
            </a:r>
            <a:r>
              <a:rPr lang="en-US" sz="2000" dirty="0"/>
              <a:t> o </a:t>
            </a:r>
            <a:r>
              <a:rPr lang="en-US" sz="2000" dirty="0" err="1"/>
              <a:t>cambiar</a:t>
            </a:r>
            <a:r>
              <a:rPr lang="en-US" sz="2000" dirty="0"/>
              <a:t>)</a:t>
            </a:r>
          </a:p>
          <a:p>
            <a:pPr lvl="1"/>
            <a:r>
              <a:rPr lang="en-US" sz="2000" dirty="0" err="1"/>
              <a:t>Jesús</a:t>
            </a:r>
            <a:r>
              <a:rPr lang="en-US" sz="2000" dirty="0"/>
              <a:t> describe </a:t>
            </a:r>
            <a:r>
              <a:rPr lang="en-US" sz="2000" dirty="0" err="1"/>
              <a:t>este</a:t>
            </a:r>
            <a:r>
              <a:rPr lang="en-US" sz="2000" dirty="0"/>
              <a:t> </a:t>
            </a:r>
            <a:r>
              <a:rPr lang="en-US" sz="2000" dirty="0" err="1"/>
              <a:t>proceso</a:t>
            </a:r>
            <a:r>
              <a:rPr lang="en-US" sz="2000" dirty="0"/>
              <a:t> </a:t>
            </a:r>
            <a:r>
              <a:rPr lang="en-US" sz="2000" dirty="0" err="1"/>
              <a:t>en</a:t>
            </a:r>
            <a:r>
              <a:rPr lang="en-US" sz="2000" dirty="0"/>
              <a:t> Mateo 7:24-29</a:t>
            </a:r>
          </a:p>
          <a:p>
            <a:pPr algn="l" rtl="0"/>
            <a:r>
              <a:rPr lang="en-US" sz="2200" dirty="0" smtClean="0"/>
              <a:t>El </a:t>
            </a:r>
            <a:r>
              <a:rPr lang="en-US" sz="2200" dirty="0"/>
              <a:t>Salmo 119 destaca cómo la revelación de Dios </a:t>
            </a:r>
            <a:r>
              <a:rPr lang="en-US" sz="2200" dirty="0" err="1" smtClean="0"/>
              <a:t>exige</a:t>
            </a:r>
            <a:r>
              <a:rPr lang="en-US" sz="2200" dirty="0" smtClean="0"/>
              <a:t> </a:t>
            </a:r>
            <a:r>
              <a:rPr lang="en-US" sz="2200" dirty="0"/>
              <a:t>acción</a:t>
            </a:r>
          </a:p>
          <a:p>
            <a:pPr lvl="1" algn="l" rtl="0"/>
            <a:r>
              <a:rPr lang="en-US" sz="2000" dirty="0" smtClean="0"/>
              <a:t>Los vv. 84</a:t>
            </a:r>
            <a:r>
              <a:rPr lang="en-US" sz="2000" dirty="0"/>
              <a:t>, 90, 121, 122, 132 no usan un sinónimo de “ley”</a:t>
            </a:r>
          </a:p>
          <a:p>
            <a:pPr lvl="1" algn="l" rtl="0"/>
            <a:r>
              <a:rPr lang="en-US" sz="2000" dirty="0"/>
              <a:t>En cambio, "ejecutar juicio", "fidelidad", "</a:t>
            </a:r>
            <a:r>
              <a:rPr lang="en-US" sz="2000" dirty="0" err="1" smtClean="0"/>
              <a:t>fiador</a:t>
            </a:r>
            <a:r>
              <a:rPr lang="en-US" sz="2000" dirty="0" smtClean="0"/>
              <a:t>" </a:t>
            </a:r>
            <a:r>
              <a:rPr lang="en-US" sz="2000" dirty="0"/>
              <a:t>o "garantía": palabras del pacto</a:t>
            </a:r>
          </a:p>
          <a:p>
            <a:pPr lvl="1" algn="l" rtl="0"/>
            <a:r>
              <a:rPr lang="en-US" sz="2000" dirty="0"/>
              <a:t>El acto de Dios de revelarse a </a:t>
            </a:r>
            <a:r>
              <a:rPr lang="en-US" sz="2000" dirty="0" err="1" smtClean="0"/>
              <a:t>Sí</a:t>
            </a:r>
            <a:r>
              <a:rPr lang="en-US" sz="2000" dirty="0" smtClean="0"/>
              <a:t> </a:t>
            </a:r>
            <a:r>
              <a:rPr lang="en-US" sz="2000" dirty="0"/>
              <a:t>mismo a través de </a:t>
            </a:r>
            <a:r>
              <a:rPr lang="en-US" sz="2000" dirty="0" smtClean="0"/>
              <a:t>Su </a:t>
            </a:r>
            <a:r>
              <a:rPr lang="en-US" sz="2000" dirty="0"/>
              <a:t>palabra demuestra la fidelidad al pacto</a:t>
            </a:r>
          </a:p>
          <a:p>
            <a:pPr lvl="1" algn="l" rtl="0"/>
            <a:r>
              <a:rPr lang="en-US" sz="2000" dirty="0"/>
              <a:t>Su naturaleza es una garantía de que cumplirá el pacto que hace con nosotros, Hebreos 6:13</a:t>
            </a:r>
          </a:p>
          <a:p>
            <a:pPr algn="l" rtl="0"/>
            <a:r>
              <a:rPr lang="en-US" sz="2200" dirty="0"/>
              <a:t>Nuestra adoración en lectura pública y predicación debe:</a:t>
            </a:r>
          </a:p>
          <a:p>
            <a:pPr lvl="1" algn="l" rtl="0"/>
            <a:r>
              <a:rPr lang="en-US" sz="2000" dirty="0"/>
              <a:t>Aumentar nuestro conocimiento y comprensión de la Palabra de Dios </a:t>
            </a:r>
            <a:r>
              <a:rPr lang="en-US" sz="2000" dirty="0" smtClean="0"/>
              <a:t>(Su </a:t>
            </a:r>
            <a:r>
              <a:rPr lang="en-US" sz="2000" dirty="0"/>
              <a:t>fidelidad al pacto)</a:t>
            </a:r>
          </a:p>
          <a:p>
            <a:pPr lvl="1" algn="l" rtl="0"/>
            <a:r>
              <a:rPr lang="en-US" sz="2000" dirty="0"/>
              <a:t>Aumentar nuestro deseo y motivación para hacer lo que se nos manda (nuestro pacto de fidelidad)</a:t>
            </a:r>
          </a:p>
        </p:txBody>
      </p:sp>
    </p:spTree>
    <p:extLst>
      <p:ext uri="{BB962C8B-B14F-4D97-AF65-F5344CB8AC3E}">
        <p14:creationId xmlns:p14="http://schemas.microsoft.com/office/powerpoint/2010/main" val="41171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pPr algn="l" rtl="0"/>
            <a:r>
              <a:rPr lang="en-US" dirty="0" smtClean="0"/>
              <a:t>LA </a:t>
            </a:r>
            <a:r>
              <a:rPr lang="en-US" dirty="0" err="1" smtClean="0"/>
              <a:t>predicación</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pPr algn="l" rtl="0"/>
            <a:r>
              <a:rPr lang="en-US" sz="2400" dirty="0"/>
              <a:t>Siempre asociado con un cambio esperado en la creencia o el comportamiento.</a:t>
            </a:r>
          </a:p>
          <a:p>
            <a:pPr lvl="1" algn="l" rtl="0"/>
            <a:r>
              <a:rPr lang="en-US" sz="2200" dirty="0" err="1"/>
              <a:t>Sermón</a:t>
            </a:r>
            <a:r>
              <a:rPr lang="en-US" sz="2200" dirty="0"/>
              <a:t> </a:t>
            </a:r>
            <a:r>
              <a:rPr lang="en-US" sz="2200" dirty="0" smtClean="0"/>
              <a:t>del Monte, </a:t>
            </a:r>
            <a:r>
              <a:rPr lang="en-US" sz="2200" dirty="0"/>
              <a:t>Mateo 7:24-26</a:t>
            </a:r>
          </a:p>
          <a:p>
            <a:pPr lvl="1" algn="l" rtl="0"/>
            <a:r>
              <a:rPr lang="en-US" sz="2200" dirty="0"/>
              <a:t>Sermón en Pentecostés, Hechos 2:40</a:t>
            </a:r>
          </a:p>
          <a:p>
            <a:pPr lvl="1" algn="l" rtl="0"/>
            <a:r>
              <a:rPr lang="en-US" sz="2200" dirty="0"/>
              <a:t>Sermón en Antioquía de Pisidia, Hechos 13:40-41</a:t>
            </a:r>
          </a:p>
          <a:p>
            <a:pPr algn="l" rtl="0"/>
            <a:r>
              <a:rPr lang="en-US" sz="2400" dirty="0"/>
              <a:t>Siempre incluye cita y explicación de las Escrituras.</a:t>
            </a:r>
          </a:p>
          <a:p>
            <a:pPr algn="l" rtl="0"/>
            <a:r>
              <a:rPr lang="en-US" sz="2400" dirty="0"/>
              <a:t>El sermón ideal:</a:t>
            </a:r>
          </a:p>
          <a:p>
            <a:pPr lvl="1" algn="l" rtl="0"/>
            <a:r>
              <a:rPr lang="en-US" sz="2200" dirty="0"/>
              <a:t>Centrado en las Escrituras, no centrado en la opinión.</a:t>
            </a:r>
          </a:p>
          <a:p>
            <a:pPr lvl="2" algn="l" rtl="0"/>
            <a:r>
              <a:rPr lang="en-US" sz="2000" dirty="0"/>
              <a:t>Nos ayuda a entender y aplicar la palabra de Dios con mayor precisión.</a:t>
            </a:r>
          </a:p>
          <a:p>
            <a:pPr lvl="1" algn="l" rtl="0"/>
            <a:r>
              <a:rPr lang="en-US" sz="2200" dirty="0"/>
              <a:t>Las aplicaciones son desafiantes pero alcanzables</a:t>
            </a:r>
          </a:p>
          <a:p>
            <a:pPr lvl="1" algn="l" rtl="0"/>
            <a:r>
              <a:rPr lang="en-US" sz="2200" dirty="0"/>
              <a:t>De una longitud adecuada al contenido.</a:t>
            </a:r>
          </a:p>
          <a:p>
            <a:pPr lvl="2" algn="l" rtl="0"/>
            <a:r>
              <a:rPr lang="en-US" sz="2000" dirty="0"/>
              <a:t>Los temas y pasajes complejos requieren más explicación.</a:t>
            </a:r>
          </a:p>
          <a:p>
            <a:pPr lvl="2" algn="l" rtl="0"/>
            <a:r>
              <a:rPr lang="en-US" sz="2000" dirty="0" smtClean="0"/>
              <a:t>No se </a:t>
            </a:r>
            <a:r>
              <a:rPr lang="en-US" sz="2000" dirty="0" err="1" smtClean="0"/>
              <a:t>debe</a:t>
            </a:r>
            <a:r>
              <a:rPr lang="en-US" sz="2000" dirty="0" smtClean="0"/>
              <a:t> </a:t>
            </a:r>
            <a:r>
              <a:rPr lang="en-US" sz="2000" dirty="0" err="1" smtClean="0"/>
              <a:t>machacar</a:t>
            </a:r>
            <a:r>
              <a:rPr lang="en-US" sz="2000" dirty="0" smtClean="0"/>
              <a:t> con </a:t>
            </a:r>
            <a:r>
              <a:rPr lang="en-US" sz="2000" dirty="0" err="1" smtClean="0"/>
              <a:t>los</a:t>
            </a:r>
            <a:r>
              <a:rPr lang="en-US" sz="2000" dirty="0" smtClean="0"/>
              <a:t> </a:t>
            </a:r>
            <a:r>
              <a:rPr lang="en-US" sz="2000" dirty="0"/>
              <a:t>temas y pasajes simples </a:t>
            </a:r>
            <a:r>
              <a:rPr lang="en-US" sz="2000" dirty="0" err="1" smtClean="0"/>
              <a:t>innecesariamente</a:t>
            </a:r>
            <a:r>
              <a:rPr lang="en-US" sz="2000" dirty="0"/>
              <a:t>.</a:t>
            </a:r>
          </a:p>
          <a:p>
            <a:pPr lvl="1" algn="l" rtl="0"/>
            <a:endParaRPr lang="en-US" sz="2000" dirty="0"/>
          </a:p>
          <a:p>
            <a:pPr algn="l" rtl="0"/>
            <a:endParaRPr lang="en-US" sz="2400" dirty="0"/>
          </a:p>
        </p:txBody>
      </p:sp>
    </p:spTree>
    <p:extLst>
      <p:ext uri="{BB962C8B-B14F-4D97-AF65-F5344CB8AC3E}">
        <p14:creationId xmlns:p14="http://schemas.microsoft.com/office/powerpoint/2010/main" val="30987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4" y="327521"/>
            <a:ext cx="10763958" cy="897775"/>
          </a:xfrm>
        </p:spPr>
        <p:txBody>
          <a:bodyPr anchor="ctr">
            <a:normAutofit/>
          </a:bodyPr>
          <a:lstStyle/>
          <a:p>
            <a:pPr algn="l" rtl="0"/>
            <a:r>
              <a:rPr lang="en-US" dirty="0" smtClean="0"/>
              <a:t>LÍMITES: LO </a:t>
            </a:r>
            <a:r>
              <a:rPr lang="en-US" dirty="0" err="1" smtClean="0"/>
              <a:t>sagrado</a:t>
            </a:r>
            <a:r>
              <a:rPr lang="en-US" dirty="0" smtClean="0"/>
              <a:t> </a:t>
            </a:r>
            <a:r>
              <a:rPr lang="en-US" dirty="0"/>
              <a:t>vs. </a:t>
            </a:r>
            <a:r>
              <a:rPr lang="en-US" dirty="0" smtClean="0"/>
              <a:t>LO </a:t>
            </a:r>
            <a:r>
              <a:rPr lang="en-US" dirty="0" err="1" smtClean="0"/>
              <a:t>profano</a:t>
            </a:r>
            <a:endParaRPr lang="en-US" dirty="0"/>
          </a:p>
        </p:txBody>
      </p:sp>
      <p:sp>
        <p:nvSpPr>
          <p:cNvPr id="6" name="Content Placeholder 3"/>
          <p:cNvSpPr>
            <a:spLocks noGrp="1"/>
          </p:cNvSpPr>
          <p:nvPr>
            <p:ph sz="half" idx="2"/>
          </p:nvPr>
        </p:nvSpPr>
        <p:spPr>
          <a:xfrm>
            <a:off x="5652229" y="1188720"/>
            <a:ext cx="6308543" cy="5632704"/>
          </a:xfrm>
        </p:spPr>
        <p:txBody>
          <a:bodyPr>
            <a:normAutofit/>
          </a:bodyPr>
          <a:lstStyle/>
          <a:p>
            <a:pPr algn="l" rtl="0">
              <a:lnSpc>
                <a:spcPct val="100000"/>
              </a:lnSpc>
            </a:pPr>
            <a:r>
              <a:rPr lang="en-US" sz="2800" dirty="0"/>
              <a:t>Establecido primero por Dios, </a:t>
            </a:r>
            <a:r>
              <a:rPr lang="en-US" sz="2800" dirty="0" err="1" smtClean="0"/>
              <a:t>Gén</a:t>
            </a:r>
            <a:r>
              <a:rPr lang="en-US" sz="2800" dirty="0" smtClean="0"/>
              <a:t>. </a:t>
            </a:r>
            <a:r>
              <a:rPr lang="en-US" sz="2800" dirty="0"/>
              <a:t>3:24</a:t>
            </a:r>
          </a:p>
          <a:p>
            <a:pPr algn="l" rtl="0">
              <a:lnSpc>
                <a:spcPct val="100000"/>
              </a:lnSpc>
            </a:pPr>
            <a:r>
              <a:rPr lang="en-US" sz="2800" dirty="0"/>
              <a:t>Inherente a la construcción del tabernáculo y el templo</a:t>
            </a:r>
          </a:p>
          <a:p>
            <a:pPr lvl="1" algn="l" rtl="0">
              <a:lnSpc>
                <a:spcPct val="100000"/>
              </a:lnSpc>
            </a:pPr>
            <a:r>
              <a:rPr lang="en-US" sz="2600" dirty="0"/>
              <a:t>Tabernáculo, Levítico 16</a:t>
            </a:r>
          </a:p>
          <a:p>
            <a:pPr lvl="1" algn="l" rtl="0">
              <a:lnSpc>
                <a:spcPct val="100000"/>
              </a:lnSpc>
            </a:pPr>
            <a:r>
              <a:rPr lang="en-US" sz="2600" dirty="0"/>
              <a:t>Templo de Salomón: 2 Crón. 3-4</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681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pPr algn="l" rtl="0"/>
            <a:r>
              <a:rPr lang="en-US" dirty="0"/>
              <a:t>Lecturas bíblicas públicas</a:t>
            </a:r>
          </a:p>
        </p:txBody>
      </p:sp>
      <p:sp>
        <p:nvSpPr>
          <p:cNvPr id="3" name="Content Placeholder 2"/>
          <p:cNvSpPr>
            <a:spLocks noGrp="1"/>
          </p:cNvSpPr>
          <p:nvPr>
            <p:ph idx="1"/>
          </p:nvPr>
        </p:nvSpPr>
        <p:spPr>
          <a:xfrm>
            <a:off x="1251678" y="1181547"/>
            <a:ext cx="10635522" cy="5713029"/>
          </a:xfrm>
        </p:spPr>
        <p:txBody>
          <a:bodyPr>
            <a:normAutofit lnSpcReduction="10000"/>
          </a:bodyPr>
          <a:lstStyle/>
          <a:p>
            <a:pPr algn="l" rtl="0"/>
            <a:r>
              <a:rPr lang="en-US" sz="2400" dirty="0"/>
              <a:t>Siempre asociado con un cambio esperado en la creencia o el comportamiento.</a:t>
            </a:r>
          </a:p>
          <a:p>
            <a:pPr lvl="1" algn="l" rtl="0"/>
            <a:r>
              <a:rPr lang="en-US" sz="2200" dirty="0"/>
              <a:t>El restablecimiento de la adoración en el templo por parte de Ezequías, 2 Crónicas 29:25</a:t>
            </a:r>
          </a:p>
          <a:p>
            <a:pPr lvl="1" algn="l" rtl="0"/>
            <a:r>
              <a:rPr lang="en-US" sz="2200" dirty="0"/>
              <a:t>Reformas de Josías, 2 Reyes 22:11-13</a:t>
            </a:r>
          </a:p>
          <a:p>
            <a:pPr lvl="1" algn="l" rtl="0"/>
            <a:r>
              <a:rPr lang="en-US" sz="2200" dirty="0"/>
              <a:t>Regreso del Exilio, Nehemías 8:14-16</a:t>
            </a:r>
          </a:p>
          <a:p>
            <a:pPr algn="l" rtl="0"/>
            <a:r>
              <a:rPr lang="en-US" sz="2400" dirty="0"/>
              <a:t>A menudo acompañado de alguna explicación del pasaje, Nehemías 8:7-8</a:t>
            </a:r>
          </a:p>
          <a:p>
            <a:pPr algn="l" rtl="0"/>
            <a:r>
              <a:rPr lang="en-US" sz="2400" dirty="0"/>
              <a:t>La lectura bíblica ideal:</a:t>
            </a:r>
          </a:p>
          <a:p>
            <a:pPr lvl="1" algn="l" rtl="0"/>
            <a:r>
              <a:rPr lang="en-US" sz="2200" dirty="0" err="1" smtClean="0"/>
              <a:t>Seleccionada</a:t>
            </a:r>
            <a:r>
              <a:rPr lang="en-US" sz="2200" dirty="0" smtClean="0"/>
              <a:t> </a:t>
            </a:r>
            <a:r>
              <a:rPr lang="en-US" sz="2200" dirty="0"/>
              <a:t>para aumentar el conocimiento y/o producir acción</a:t>
            </a:r>
          </a:p>
          <a:p>
            <a:pPr lvl="1" algn="l" rtl="0"/>
            <a:r>
              <a:rPr lang="en-US" sz="2200" dirty="0"/>
              <a:t>Introducción sucinta pero útil (contexto, resumen, aplicación)</a:t>
            </a:r>
          </a:p>
          <a:p>
            <a:pPr lvl="1" algn="l" rtl="0"/>
            <a:r>
              <a:rPr lang="en-US" sz="2200" dirty="0" err="1" smtClean="0"/>
              <a:t>Leída</a:t>
            </a:r>
            <a:r>
              <a:rPr lang="en-US" sz="2200" dirty="0" smtClean="0"/>
              <a:t> </a:t>
            </a:r>
            <a:r>
              <a:rPr lang="en-US" sz="2200" dirty="0"/>
              <a:t>de una versión precisa pero fácil de escuchar</a:t>
            </a:r>
          </a:p>
          <a:p>
            <a:pPr lvl="1" algn="l" rtl="0"/>
            <a:r>
              <a:rPr lang="en-US" sz="2200" dirty="0" err="1" smtClean="0"/>
              <a:t>Leída</a:t>
            </a:r>
            <a:r>
              <a:rPr lang="en-US" sz="2200" dirty="0" smtClean="0"/>
              <a:t> </a:t>
            </a:r>
            <a:r>
              <a:rPr lang="en-US" sz="2200" dirty="0"/>
              <a:t>de una manera que no distraiga del texto</a:t>
            </a:r>
          </a:p>
          <a:p>
            <a:pPr lvl="2" algn="l" rtl="0"/>
            <a:r>
              <a:rPr lang="en-US" sz="2000" dirty="0"/>
              <a:t>No demasiado aburrido o monótono</a:t>
            </a:r>
          </a:p>
          <a:p>
            <a:pPr lvl="2" algn="l" rtl="0"/>
            <a:r>
              <a:rPr lang="en-US" sz="2000" dirty="0"/>
              <a:t>No demasiado dramático</a:t>
            </a:r>
          </a:p>
          <a:p>
            <a:pPr algn="l" rtl="0"/>
            <a:endParaRPr lang="en-US" sz="2400" dirty="0"/>
          </a:p>
        </p:txBody>
      </p:sp>
    </p:spTree>
    <p:extLst>
      <p:ext uri="{BB962C8B-B14F-4D97-AF65-F5344CB8AC3E}">
        <p14:creationId xmlns:p14="http://schemas.microsoft.com/office/powerpoint/2010/main" val="401508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033" y="382384"/>
            <a:ext cx="10940322" cy="890603"/>
          </a:xfrm>
        </p:spPr>
        <p:txBody>
          <a:bodyPr>
            <a:normAutofit fontScale="90000"/>
          </a:bodyPr>
          <a:lstStyle/>
          <a:p>
            <a:pPr algn="l" rtl="0"/>
            <a:r>
              <a:rPr lang="en-US" dirty="0"/>
              <a:t>En qué pensar durante la lectura de las Escrituras y la predicación</a:t>
            </a:r>
          </a:p>
        </p:txBody>
      </p:sp>
      <p:sp>
        <p:nvSpPr>
          <p:cNvPr id="3" name="Content Placeholder 2"/>
          <p:cNvSpPr>
            <a:spLocks noGrp="1"/>
          </p:cNvSpPr>
          <p:nvPr>
            <p:ph idx="1"/>
          </p:nvPr>
        </p:nvSpPr>
        <p:spPr>
          <a:xfrm>
            <a:off x="1251678" y="1763486"/>
            <a:ext cx="10635522" cy="5131090"/>
          </a:xfrm>
        </p:spPr>
        <p:txBody>
          <a:bodyPr>
            <a:normAutofit/>
          </a:bodyPr>
          <a:lstStyle/>
          <a:p>
            <a:pPr algn="l" rtl="0"/>
            <a:r>
              <a:rPr lang="en-US" sz="2400" dirty="0"/>
              <a:t>¿Qué se revela acerca de la naturaleza de Dios en este pasaje de las Escrituras?</a:t>
            </a:r>
          </a:p>
          <a:p>
            <a:pPr lvl="1" algn="l" rtl="0"/>
            <a:r>
              <a:rPr lang="en-US" sz="2200" dirty="0"/>
              <a:t>¿Qué se revela acerca de mi naturaleza?</a:t>
            </a:r>
          </a:p>
          <a:p>
            <a:pPr algn="l" rtl="0"/>
            <a:r>
              <a:rPr lang="en-US" sz="2400" dirty="0"/>
              <a:t>¿Qué acciones se </a:t>
            </a:r>
            <a:r>
              <a:rPr lang="en-US" sz="2400" dirty="0" err="1"/>
              <a:t>ordenan</a:t>
            </a:r>
            <a:r>
              <a:rPr lang="en-US" sz="2400" dirty="0"/>
              <a:t> </a:t>
            </a:r>
            <a:r>
              <a:rPr lang="en-US" sz="2400" dirty="0" smtClean="0"/>
              <a:t>o se </a:t>
            </a:r>
            <a:r>
              <a:rPr lang="en-US" sz="2400" dirty="0"/>
              <a:t>implican en este pasaje o concepto?</a:t>
            </a:r>
          </a:p>
          <a:p>
            <a:pPr lvl="1" algn="l" rtl="0"/>
            <a:r>
              <a:rPr lang="en-US" sz="2200" dirty="0"/>
              <a:t>¿Qué otras aplicaciones puedo hacer que estén relacionadas, pero que no se indiquen explícitamente?</a:t>
            </a:r>
          </a:p>
          <a:p>
            <a:pPr algn="l" rtl="0"/>
            <a:r>
              <a:rPr lang="en-US" sz="2400" dirty="0"/>
              <a:t>¿Cuál es el contexto de este pasaje? ¿Cómo encaja este pasaje en ese contexto?</a:t>
            </a:r>
          </a:p>
          <a:p>
            <a:pPr lvl="1" algn="l" rtl="0"/>
            <a:r>
              <a:rPr lang="en-US" sz="2000" dirty="0"/>
              <a:t>¿Cómo promueve el argumento o la revelación?</a:t>
            </a:r>
          </a:p>
          <a:p>
            <a:pPr algn="l" rtl="0"/>
            <a:r>
              <a:rPr lang="en-US" sz="2400" dirty="0"/>
              <a:t>¿Qué otros pasajes dicen algo similar a este? ¿Qué agregan?</a:t>
            </a:r>
          </a:p>
          <a:p>
            <a:pPr algn="l" rtl="0"/>
            <a:r>
              <a:rPr lang="en-US" sz="2400" dirty="0"/>
              <a:t>¿Puedo resumir este pasaje o concepto en una o dos oraciones?</a:t>
            </a:r>
          </a:p>
          <a:p>
            <a:pPr lvl="1" algn="l" rtl="0"/>
            <a:r>
              <a:rPr lang="en-US" sz="2200" dirty="0"/>
              <a:t>¿Puedo explicárselo claramente a otra persona?</a:t>
            </a:r>
          </a:p>
          <a:p>
            <a:pPr lvl="1" algn="l" rtl="0"/>
            <a:endParaRPr lang="en-US" sz="2000" dirty="0"/>
          </a:p>
          <a:p>
            <a:pPr algn="l" rtl="0"/>
            <a:endParaRPr lang="en-US" sz="2400" dirty="0"/>
          </a:p>
        </p:txBody>
      </p:sp>
    </p:spTree>
    <p:extLst>
      <p:ext uri="{BB962C8B-B14F-4D97-AF65-F5344CB8AC3E}">
        <p14:creationId xmlns:p14="http://schemas.microsoft.com/office/powerpoint/2010/main" val="259794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648" y="382384"/>
            <a:ext cx="10720552" cy="890603"/>
          </a:xfrm>
        </p:spPr>
        <p:txBody>
          <a:bodyPr>
            <a:noAutofit/>
          </a:bodyPr>
          <a:lstStyle/>
          <a:p>
            <a:pPr algn="l" rtl="0"/>
            <a:r>
              <a:rPr lang="en-US" sz="4000" dirty="0"/>
              <a:t>Marcadores de adoración y </a:t>
            </a:r>
            <a:r>
              <a:rPr lang="en-US" sz="4000" dirty="0" smtClean="0"/>
              <a:t>LAS </a:t>
            </a:r>
            <a:r>
              <a:rPr lang="en-US" sz="4000" dirty="0" err="1" smtClean="0"/>
              <a:t>escrituraS</a:t>
            </a:r>
            <a:endParaRPr lang="en-US" sz="4000" dirty="0"/>
          </a:p>
        </p:txBody>
      </p:sp>
      <p:sp>
        <p:nvSpPr>
          <p:cNvPr id="3" name="Content Placeholder 2"/>
          <p:cNvSpPr>
            <a:spLocks noGrp="1"/>
          </p:cNvSpPr>
          <p:nvPr>
            <p:ph idx="1"/>
          </p:nvPr>
        </p:nvSpPr>
        <p:spPr>
          <a:xfrm>
            <a:off x="1251678" y="1023887"/>
            <a:ext cx="10635522" cy="5881405"/>
          </a:xfrm>
        </p:spPr>
        <p:txBody>
          <a:bodyPr>
            <a:normAutofit lnSpcReduction="10000"/>
          </a:bodyPr>
          <a:lstStyle/>
          <a:p>
            <a:pPr algn="l" rtl="0"/>
            <a:r>
              <a:rPr lang="en-US" sz="2400" dirty="0"/>
              <a:t>Límites entre lo sagrado y lo profano</a:t>
            </a:r>
          </a:p>
          <a:p>
            <a:pPr lvl="1" algn="l" rtl="0"/>
            <a:r>
              <a:rPr lang="en-US" sz="2200" dirty="0"/>
              <a:t>Criterio: demostrar en nuestra adoración los límites entre nuestra vida sagrada y el mundo profano, Efesios 4:17-32</a:t>
            </a:r>
          </a:p>
          <a:p>
            <a:pPr lvl="1" algn="l" rtl="0"/>
            <a:r>
              <a:rPr lang="en-US" sz="2200" dirty="0"/>
              <a:t>Ejemplo: No </a:t>
            </a:r>
            <a:r>
              <a:rPr lang="en-US" sz="2200" dirty="0" err="1" smtClean="0"/>
              <a:t>te</a:t>
            </a:r>
            <a:r>
              <a:rPr lang="en-US" sz="2200" dirty="0" smtClean="0"/>
              <a:t> </a:t>
            </a:r>
            <a:r>
              <a:rPr lang="en-US" sz="2200" dirty="0" err="1" smtClean="0"/>
              <a:t>distraigas</a:t>
            </a:r>
            <a:r>
              <a:rPr lang="en-US" sz="2200" dirty="0" smtClean="0"/>
              <a:t> </a:t>
            </a:r>
            <a:r>
              <a:rPr lang="en-US" sz="2200" dirty="0"/>
              <a:t>con “pensamientos de este mundo”</a:t>
            </a:r>
          </a:p>
          <a:p>
            <a:pPr algn="l" rtl="0"/>
            <a:r>
              <a:rPr lang="en-US" sz="2400" dirty="0" err="1"/>
              <a:t>Ofrendas</a:t>
            </a:r>
            <a:r>
              <a:rPr lang="en-US" sz="2400" dirty="0"/>
              <a:t> </a:t>
            </a:r>
            <a:r>
              <a:rPr lang="en-US" sz="2400" dirty="0" err="1" smtClean="0"/>
              <a:t>sacrificiales</a:t>
            </a:r>
            <a:endParaRPr lang="en-US" sz="2400" dirty="0"/>
          </a:p>
          <a:p>
            <a:pPr lvl="1" algn="l" rtl="0"/>
            <a:r>
              <a:rPr lang="en-US" sz="2200" dirty="0"/>
              <a:t>Criterios: demostrar en nuestra adoración que </a:t>
            </a:r>
            <a:r>
              <a:rPr lang="en-US" sz="2200" dirty="0" smtClean="0"/>
              <a:t>“</a:t>
            </a:r>
            <a:r>
              <a:rPr lang="en-US" sz="2200" dirty="0" err="1" smtClean="0"/>
              <a:t>completamos</a:t>
            </a:r>
            <a:r>
              <a:rPr lang="en-US" sz="2200" dirty="0" smtClean="0"/>
              <a:t>…lo </a:t>
            </a:r>
            <a:r>
              <a:rPr lang="en-US" sz="2200" dirty="0"/>
              <a:t>que falta de los padecimientos de Cristo,” Col.1:24</a:t>
            </a:r>
          </a:p>
          <a:p>
            <a:pPr lvl="1" algn="l" rtl="0"/>
            <a:r>
              <a:rPr lang="en-US" sz="2200" dirty="0"/>
              <a:t>Ejemplo: encontrar cosas en nuestras vidas para abandonar o cambiar en base a un conocimiento mejorado</a:t>
            </a:r>
          </a:p>
          <a:p>
            <a:pPr algn="l" rtl="0"/>
            <a:r>
              <a:rPr lang="en-US" sz="2400" dirty="0"/>
              <a:t>Ritual (procedimiento correcto)</a:t>
            </a:r>
          </a:p>
          <a:p>
            <a:pPr lvl="1" algn="l" rtl="0"/>
            <a:r>
              <a:rPr lang="en-US" sz="2200" dirty="0"/>
              <a:t>Criterio: demostrar con nuestras acciones que Dios (que es un Dios de paz, no de confusión) es el originador y objeto de nuestra adoración, no nosotros mismos, para que todos puedan aprender quién es Dios y </a:t>
            </a:r>
            <a:r>
              <a:rPr lang="en-US" sz="2200" dirty="0" err="1"/>
              <a:t>qué</a:t>
            </a:r>
            <a:r>
              <a:rPr lang="en-US" sz="2200" dirty="0"/>
              <a:t> </a:t>
            </a:r>
            <a:r>
              <a:rPr lang="en-US" sz="2200" dirty="0" err="1" smtClean="0"/>
              <a:t>exige</a:t>
            </a:r>
            <a:r>
              <a:rPr lang="en-US" sz="2200" dirty="0" smtClean="0"/>
              <a:t> </a:t>
            </a:r>
            <a:r>
              <a:rPr lang="en-US" sz="2200" dirty="0"/>
              <a:t>de ellos, 1 Corintios 14 :40</a:t>
            </a:r>
          </a:p>
          <a:p>
            <a:pPr lvl="1" algn="l" rtl="0"/>
            <a:r>
              <a:rPr lang="en-US" sz="2200" dirty="0"/>
              <a:t>Ejemplo: </a:t>
            </a:r>
            <a:r>
              <a:rPr lang="en-US" sz="2200" dirty="0" err="1"/>
              <a:t>Determinar</a:t>
            </a:r>
            <a:r>
              <a:rPr lang="en-US" sz="2200" dirty="0"/>
              <a:t> </a:t>
            </a:r>
            <a:r>
              <a:rPr lang="en-US" sz="2200" dirty="0" err="1" smtClean="0"/>
              <a:t>participar</a:t>
            </a:r>
            <a:r>
              <a:rPr lang="en-US" sz="2200" dirty="0" smtClean="0"/>
              <a:t> </a:t>
            </a:r>
            <a:r>
              <a:rPr lang="en-US" sz="2200" dirty="0" err="1"/>
              <a:t>completamente</a:t>
            </a:r>
            <a:r>
              <a:rPr lang="en-US" sz="2200" dirty="0"/>
              <a:t> </a:t>
            </a:r>
            <a:r>
              <a:rPr lang="en-US" sz="2200" dirty="0" smtClean="0"/>
              <a:t>de </a:t>
            </a:r>
            <a:r>
              <a:rPr lang="en-US" sz="2200" dirty="0"/>
              <a:t>la lectura/predicación</a:t>
            </a:r>
          </a:p>
        </p:txBody>
      </p:sp>
    </p:spTree>
    <p:extLst>
      <p:ext uri="{BB962C8B-B14F-4D97-AF65-F5344CB8AC3E}">
        <p14:creationId xmlns:p14="http://schemas.microsoft.com/office/powerpoint/2010/main" val="17696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702" y="355748"/>
            <a:ext cx="8949071" cy="4803235"/>
          </a:xfrm>
        </p:spPr>
        <p:txBody>
          <a:bodyPr>
            <a:normAutofit/>
          </a:bodyPr>
          <a:lstStyle/>
          <a:p>
            <a:pPr algn="l" rtl="0"/>
            <a:r>
              <a:rPr lang="en-US" dirty="0" err="1">
                <a:latin typeface="Berlin Sans FB Demi" panose="020E0802020502020306" pitchFamily="34" charset="0"/>
              </a:rPr>
              <a:t>Adoración</a:t>
            </a:r>
            <a:r>
              <a:rPr lang="en-US" dirty="0">
                <a:latin typeface="Berlin Sans FB Demi" panose="020E0802020502020306" pitchFamily="34" charset="0"/>
              </a:rPr>
              <a:t> </a:t>
            </a:r>
            <a:r>
              <a:rPr lang="en-US" dirty="0" err="1" smtClean="0">
                <a:latin typeface="Berlin Sans FB Demi" panose="020E0802020502020306" pitchFamily="34" charset="0"/>
              </a:rPr>
              <a:t>por</a:t>
            </a:r>
            <a:r>
              <a:rPr lang="en-US" dirty="0" smtClean="0">
                <a:latin typeface="Berlin Sans FB Demi" panose="020E0802020502020306" pitchFamily="34" charset="0"/>
              </a:rPr>
              <a:t> </a:t>
            </a:r>
            <a:r>
              <a:rPr lang="en-US" dirty="0" err="1" smtClean="0">
                <a:latin typeface="Berlin Sans FB Demi" panose="020E0802020502020306" pitchFamily="34" charset="0"/>
              </a:rPr>
              <a:t>medio</a:t>
            </a:r>
            <a:r>
              <a:rPr lang="en-US" dirty="0" smtClean="0">
                <a:latin typeface="Berlin Sans FB Demi" panose="020E0802020502020306" pitchFamily="34" charset="0"/>
              </a:rPr>
              <a:t> de </a:t>
            </a:r>
            <a:r>
              <a:rPr lang="en-US" dirty="0" err="1" smtClean="0">
                <a:latin typeface="Berlin Sans FB Demi" panose="020E0802020502020306" pitchFamily="34" charset="0"/>
              </a:rPr>
              <a:t>los</a:t>
            </a:r>
            <a:r>
              <a:rPr lang="en-US" dirty="0" smtClean="0">
                <a:latin typeface="Berlin Sans FB Demi" panose="020E0802020502020306" pitchFamily="34" charset="0"/>
              </a:rPr>
              <a:t>  cantos</a:t>
            </a:r>
            <a:endParaRPr lang="en-US" dirty="0">
              <a:latin typeface="Berlin Sans FB Demi" panose="020E0802020502020306" pitchFamily="34" charset="0"/>
            </a:endParaRPr>
          </a:p>
        </p:txBody>
      </p:sp>
      <p:sp>
        <p:nvSpPr>
          <p:cNvPr id="3" name="Text Placeholder 2"/>
          <p:cNvSpPr>
            <a:spLocks noGrp="1"/>
          </p:cNvSpPr>
          <p:nvPr>
            <p:ph type="body" idx="1"/>
          </p:nvPr>
        </p:nvSpPr>
        <p:spPr>
          <a:xfrm>
            <a:off x="3011702" y="5158983"/>
            <a:ext cx="7017488" cy="951135"/>
          </a:xfrm>
        </p:spPr>
        <p:txBody>
          <a:bodyPr>
            <a:normAutofit/>
          </a:bodyPr>
          <a:lstStyle/>
          <a:p>
            <a:pPr algn="l" rtl="0"/>
            <a:r>
              <a:rPr lang="en-US" sz="3200" dirty="0"/>
              <a:t>Lección 6</a:t>
            </a:r>
          </a:p>
        </p:txBody>
      </p:sp>
    </p:spTree>
    <p:extLst>
      <p:ext uri="{BB962C8B-B14F-4D97-AF65-F5344CB8AC3E}">
        <p14:creationId xmlns:p14="http://schemas.microsoft.com/office/powerpoint/2010/main" val="18428389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4887168"/>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115796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667053" cy="890603"/>
          </a:xfrm>
        </p:spPr>
        <p:txBody>
          <a:bodyPr>
            <a:normAutofit fontScale="90000"/>
          </a:bodyPr>
          <a:lstStyle/>
          <a:p>
            <a:pPr algn="l" rtl="0"/>
            <a:r>
              <a:rPr lang="en-US" dirty="0" smtClean="0"/>
              <a:t>LA </a:t>
            </a:r>
            <a:r>
              <a:rPr lang="en-US" dirty="0" err="1" smtClean="0"/>
              <a:t>adoración</a:t>
            </a:r>
            <a:r>
              <a:rPr lang="en-US" dirty="0" smtClean="0"/>
              <a:t> </a:t>
            </a:r>
            <a:r>
              <a:rPr lang="en-US" dirty="0" err="1" smtClean="0"/>
              <a:t>por</a:t>
            </a:r>
            <a:r>
              <a:rPr lang="en-US" dirty="0" smtClean="0"/>
              <a:t> </a:t>
            </a:r>
            <a:r>
              <a:rPr lang="en-US" dirty="0" err="1" smtClean="0"/>
              <a:t>medio</a:t>
            </a:r>
            <a:r>
              <a:rPr lang="en-US" dirty="0" smtClean="0"/>
              <a:t> de </a:t>
            </a:r>
            <a:r>
              <a:rPr lang="en-US" dirty="0" err="1" smtClean="0"/>
              <a:t>los</a:t>
            </a:r>
            <a:r>
              <a:rPr lang="en-US" dirty="0" smtClean="0"/>
              <a:t> cantos</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a:t>Propósitos del canto</a:t>
            </a:r>
          </a:p>
          <a:p>
            <a:pPr lvl="1" algn="l" rtl="0"/>
            <a:r>
              <a:rPr lang="en-US" sz="2200" dirty="0" smtClean="0"/>
              <a:t>Los cantos </a:t>
            </a:r>
            <a:r>
              <a:rPr lang="en-US" sz="2200" dirty="0" err="1"/>
              <a:t>en</a:t>
            </a:r>
            <a:r>
              <a:rPr lang="en-US" sz="2200" dirty="0"/>
              <a:t> </a:t>
            </a:r>
            <a:r>
              <a:rPr lang="en-US" sz="2200" dirty="0" err="1" smtClean="0"/>
              <a:t>los</a:t>
            </a:r>
            <a:r>
              <a:rPr lang="en-US" sz="2200" dirty="0" smtClean="0"/>
              <a:t> “</a:t>
            </a:r>
            <a:r>
              <a:rPr lang="en-US" sz="2200" dirty="0" err="1" smtClean="0"/>
              <a:t>planos</a:t>
            </a:r>
            <a:r>
              <a:rPr lang="en-US" sz="2200" dirty="0" smtClean="0"/>
              <a:t> </a:t>
            </a:r>
            <a:r>
              <a:rPr lang="en-US" sz="2200" dirty="0"/>
              <a:t>de </a:t>
            </a:r>
            <a:r>
              <a:rPr lang="en-US" sz="2200" dirty="0" err="1" smtClean="0"/>
              <a:t>adoración</a:t>
            </a:r>
            <a:r>
              <a:rPr lang="en-US" sz="2200" dirty="0"/>
              <a:t>”</a:t>
            </a:r>
          </a:p>
          <a:p>
            <a:pPr lvl="1" algn="l" rtl="0"/>
            <a:r>
              <a:rPr lang="en-US" sz="2200" dirty="0"/>
              <a:t>Ser lleno del Espíritu</a:t>
            </a:r>
          </a:p>
          <a:p>
            <a:pPr algn="l" rtl="0"/>
            <a:r>
              <a:rPr lang="en-US" sz="2400" dirty="0" err="1" smtClean="0"/>
              <a:t>Requisitos</a:t>
            </a:r>
            <a:r>
              <a:rPr lang="en-US" sz="2400" dirty="0" smtClean="0"/>
              <a:t>/</a:t>
            </a:r>
            <a:r>
              <a:rPr lang="en-US" sz="2400" dirty="0" err="1" smtClean="0"/>
              <a:t>reglamentos</a:t>
            </a:r>
            <a:r>
              <a:rPr lang="en-US" sz="2400" dirty="0" smtClean="0"/>
              <a:t> </a:t>
            </a:r>
            <a:r>
              <a:rPr lang="en-US" sz="2400" dirty="0"/>
              <a:t>para </a:t>
            </a:r>
            <a:r>
              <a:rPr lang="en-US" sz="2400" dirty="0" err="1" smtClean="0"/>
              <a:t>los</a:t>
            </a:r>
            <a:r>
              <a:rPr lang="en-US" sz="2400" dirty="0" smtClean="0"/>
              <a:t> cantos</a:t>
            </a:r>
            <a:endParaRPr lang="en-US" sz="2400" dirty="0"/>
          </a:p>
          <a:p>
            <a:pPr lvl="1" algn="l" rtl="0"/>
            <a:r>
              <a:rPr lang="en-US" sz="2200" dirty="0"/>
              <a:t>Lo que cantamos: Salmos, himnos y </a:t>
            </a:r>
            <a:r>
              <a:rPr lang="en-US" sz="2200" dirty="0" smtClean="0"/>
              <a:t>cantos </a:t>
            </a:r>
            <a:r>
              <a:rPr lang="en-US" sz="2200" dirty="0"/>
              <a:t>espirituales</a:t>
            </a:r>
          </a:p>
          <a:p>
            <a:pPr lvl="1" algn="l" rtl="0"/>
            <a:r>
              <a:rPr lang="en-US" sz="2200" dirty="0"/>
              <a:t>Cómo cantamos: 1 Corintios 14</a:t>
            </a:r>
          </a:p>
          <a:p>
            <a:pPr algn="l" rtl="0"/>
            <a:r>
              <a:rPr lang="en-US" sz="2400" dirty="0"/>
              <a:t>Consideraciones prácticas para cantar</a:t>
            </a:r>
          </a:p>
          <a:p>
            <a:pPr algn="l" rtl="0"/>
            <a:r>
              <a:rPr lang="en-US" sz="2400" dirty="0" err="1"/>
              <a:t>Marcadores</a:t>
            </a:r>
            <a:r>
              <a:rPr lang="en-US" sz="2400" dirty="0"/>
              <a:t> </a:t>
            </a:r>
            <a:r>
              <a:rPr lang="en-US" sz="2400" dirty="0" smtClean="0"/>
              <a:t>de </a:t>
            </a:r>
            <a:r>
              <a:rPr lang="en-US" sz="2400" dirty="0" err="1" smtClean="0"/>
              <a:t>adoración</a:t>
            </a:r>
            <a:r>
              <a:rPr lang="en-US" sz="2400" dirty="0" smtClean="0"/>
              <a:t> y el </a:t>
            </a:r>
            <a:r>
              <a:rPr lang="en-US" sz="2400" dirty="0" err="1" smtClean="0"/>
              <a:t>cantar</a:t>
            </a:r>
            <a:endParaRPr lang="en-US" sz="2400" dirty="0"/>
          </a:p>
        </p:txBody>
      </p:sp>
    </p:spTree>
    <p:extLst>
      <p:ext uri="{BB962C8B-B14F-4D97-AF65-F5344CB8AC3E}">
        <p14:creationId xmlns:p14="http://schemas.microsoft.com/office/powerpoint/2010/main" val="21337299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360" y="1576551"/>
            <a:ext cx="10556695" cy="4461651"/>
          </a:xfrm>
        </p:spPr>
        <p:txBody>
          <a:bodyPr>
            <a:normAutofit/>
          </a:bodyPr>
          <a:lstStyle/>
          <a:p>
            <a:pPr algn="ctr" rtl="0"/>
            <a:r>
              <a:rPr lang="en-US" dirty="0"/>
              <a:t>¿Cuáles son los propósitos dados en las Escrituras para nuestra </a:t>
            </a:r>
            <a:r>
              <a:rPr lang="en-US" dirty="0" err="1"/>
              <a:t>adoración</a:t>
            </a:r>
            <a:r>
              <a:rPr lang="en-US" dirty="0"/>
              <a:t> </a:t>
            </a:r>
            <a:r>
              <a:rPr lang="en-US" dirty="0" smtClean="0"/>
              <a:t>con cantos? </a:t>
            </a:r>
            <a:r>
              <a:rPr lang="en-US" dirty="0"/>
              <a:t>¿Qué logramos? </a:t>
            </a:r>
            <a:r>
              <a:rPr lang="en-US" dirty="0" err="1" smtClean="0"/>
              <a:t>Considérense</a:t>
            </a:r>
            <a:r>
              <a:rPr lang="en-US" dirty="0" smtClean="0"/>
              <a:t> </a:t>
            </a:r>
            <a:r>
              <a:rPr lang="en-US" dirty="0"/>
              <a:t>Efe. 5:15-19, Col. 3:16 y Salmo 33:1-3.</a:t>
            </a:r>
          </a:p>
        </p:txBody>
      </p:sp>
    </p:spTree>
    <p:extLst>
      <p:ext uri="{BB962C8B-B14F-4D97-AF65-F5344CB8AC3E}">
        <p14:creationId xmlns:p14="http://schemas.microsoft.com/office/powerpoint/2010/main" val="24297547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LOS </a:t>
            </a:r>
            <a:r>
              <a:rPr lang="en-US" dirty="0" err="1" smtClean="0"/>
              <a:t>Propósitos</a:t>
            </a:r>
            <a:r>
              <a:rPr lang="en-US" dirty="0" smtClean="0"/>
              <a:t> de </a:t>
            </a:r>
            <a:r>
              <a:rPr lang="en-US" dirty="0" err="1" smtClean="0"/>
              <a:t>cantar</a:t>
            </a:r>
            <a:endParaRPr lang="en-US" dirty="0"/>
          </a:p>
        </p:txBody>
      </p:sp>
      <p:sp>
        <p:nvSpPr>
          <p:cNvPr id="3" name="Content Placeholder 2"/>
          <p:cNvSpPr>
            <a:spLocks noGrp="1"/>
          </p:cNvSpPr>
          <p:nvPr>
            <p:ph idx="1"/>
          </p:nvPr>
        </p:nvSpPr>
        <p:spPr>
          <a:xfrm>
            <a:off x="1251678" y="1181547"/>
            <a:ext cx="10527946" cy="5713029"/>
          </a:xfrm>
        </p:spPr>
        <p:txBody>
          <a:bodyPr>
            <a:normAutofit fontScale="92500" lnSpcReduction="10000"/>
          </a:bodyPr>
          <a:lstStyle/>
          <a:p>
            <a:pPr algn="l" rtl="0"/>
            <a:r>
              <a:rPr lang="en-US" sz="2400" dirty="0" err="1"/>
              <a:t>A</a:t>
            </a:r>
            <a:r>
              <a:rPr lang="en-US" sz="2400" dirty="0" err="1" smtClean="0"/>
              <a:t>labar</a:t>
            </a:r>
            <a:r>
              <a:rPr lang="en-US" sz="2400" dirty="0" smtClean="0"/>
              <a:t> </a:t>
            </a:r>
            <a:r>
              <a:rPr lang="en-US" sz="2400" dirty="0"/>
              <a:t>y agradecer a Dios por Su obra y naturaleza, Salmo 33:1-3</a:t>
            </a:r>
          </a:p>
          <a:p>
            <a:pPr algn="l" rtl="0"/>
            <a:r>
              <a:rPr lang="en-US" sz="2400" dirty="0" err="1"/>
              <a:t>A</a:t>
            </a:r>
            <a:r>
              <a:rPr lang="en-US" sz="2400" dirty="0" err="1" smtClean="0"/>
              <a:t>prender</a:t>
            </a:r>
            <a:r>
              <a:rPr lang="en-US" sz="2400" dirty="0" smtClean="0"/>
              <a:t> </a:t>
            </a:r>
            <a:r>
              <a:rPr lang="en-US" sz="2400" dirty="0"/>
              <a:t>la Palabra</a:t>
            </a:r>
          </a:p>
          <a:p>
            <a:pPr lvl="1" algn="l" rtl="0"/>
            <a:r>
              <a:rPr lang="en-US" sz="2200" dirty="0"/>
              <a:t>“Que la palabra de Cristo </a:t>
            </a:r>
            <a:r>
              <a:rPr lang="en-US" sz="2200" dirty="0" err="1" smtClean="0"/>
              <a:t>habite</a:t>
            </a:r>
            <a:r>
              <a:rPr lang="en-US" sz="2200" dirty="0" smtClean="0"/>
              <a:t> </a:t>
            </a:r>
            <a:r>
              <a:rPr lang="en-US" sz="2200" dirty="0" err="1" smtClean="0"/>
              <a:t>en</a:t>
            </a:r>
            <a:r>
              <a:rPr lang="en-US" sz="2200" dirty="0" smtClean="0"/>
              <a:t> </a:t>
            </a:r>
            <a:r>
              <a:rPr lang="en-US" sz="2200" dirty="0" err="1" smtClean="0"/>
              <a:t>abundancia</a:t>
            </a:r>
            <a:r>
              <a:rPr lang="en-US" sz="2200" dirty="0" smtClean="0"/>
              <a:t> </a:t>
            </a:r>
            <a:r>
              <a:rPr lang="en-US" sz="2200" dirty="0" err="1" smtClean="0"/>
              <a:t>en</a:t>
            </a:r>
            <a:r>
              <a:rPr lang="en-US" sz="2200" dirty="0" smtClean="0"/>
              <a:t> </a:t>
            </a:r>
            <a:r>
              <a:rPr lang="en-US" sz="2200" dirty="0" err="1" smtClean="0"/>
              <a:t>ustedes</a:t>
            </a:r>
            <a:r>
              <a:rPr lang="en-US" sz="2200" dirty="0" smtClean="0"/>
              <a:t>”, </a:t>
            </a:r>
            <a:r>
              <a:rPr lang="en-US" sz="2200" dirty="0"/>
              <a:t>Colosenses 3:16</a:t>
            </a:r>
          </a:p>
          <a:p>
            <a:pPr lvl="1"/>
            <a:r>
              <a:rPr lang="en-US" sz="2200" dirty="0" smtClean="0"/>
              <a:t>“</a:t>
            </a:r>
            <a:r>
              <a:rPr lang="es-ES" sz="2200" dirty="0" smtClean="0"/>
              <a:t>Entiendan </a:t>
            </a:r>
            <a:r>
              <a:rPr lang="es-ES" sz="2200" dirty="0"/>
              <a:t>cuál es la voluntad del </a:t>
            </a:r>
            <a:r>
              <a:rPr lang="es-ES" sz="2200" dirty="0" smtClean="0"/>
              <a:t>Señor”</a:t>
            </a:r>
            <a:r>
              <a:rPr lang="en-US" sz="2200" dirty="0" smtClean="0"/>
              <a:t>, </a:t>
            </a:r>
            <a:r>
              <a:rPr lang="en-US" sz="2200" dirty="0"/>
              <a:t>Efesios 5:17</a:t>
            </a:r>
          </a:p>
          <a:p>
            <a:pPr algn="l" rtl="0"/>
            <a:r>
              <a:rPr lang="en-US" sz="2400" dirty="0"/>
              <a:t>Enseñarnos unos a otros la Palabra</a:t>
            </a:r>
          </a:p>
          <a:p>
            <a:pPr lvl="1" algn="l" rtl="0"/>
            <a:r>
              <a:rPr lang="en-US" sz="2200" dirty="0"/>
              <a:t>“</a:t>
            </a:r>
            <a:r>
              <a:rPr lang="en-US" sz="2200" dirty="0" err="1" smtClean="0"/>
              <a:t>Enseñándose</a:t>
            </a:r>
            <a:r>
              <a:rPr lang="en-US" sz="2200" dirty="0" smtClean="0"/>
              <a:t>…</a:t>
            </a:r>
            <a:r>
              <a:rPr lang="en-US" sz="2200" dirty="0" err="1" smtClean="0"/>
              <a:t>unos</a:t>
            </a:r>
            <a:r>
              <a:rPr lang="en-US" sz="2200" dirty="0" smtClean="0"/>
              <a:t> </a:t>
            </a:r>
            <a:r>
              <a:rPr lang="en-US" sz="2200" dirty="0"/>
              <a:t>a otros,” Colosenses 3:16</a:t>
            </a:r>
          </a:p>
          <a:p>
            <a:pPr lvl="1" algn="l" rtl="0"/>
            <a:r>
              <a:rPr lang="en-US" sz="2200" dirty="0" smtClean="0"/>
              <a:t>“</a:t>
            </a:r>
            <a:r>
              <a:rPr lang="en-US" sz="2200" dirty="0" err="1" smtClean="0"/>
              <a:t>Hablen</a:t>
            </a:r>
            <a:r>
              <a:rPr lang="en-US" sz="2200" dirty="0" smtClean="0"/>
              <a:t> entre </a:t>
            </a:r>
            <a:r>
              <a:rPr lang="en-US" sz="2200" dirty="0" err="1" smtClean="0"/>
              <a:t>ustedes</a:t>
            </a:r>
            <a:r>
              <a:rPr lang="en-US" sz="2200" dirty="0" smtClean="0"/>
              <a:t> con </a:t>
            </a:r>
            <a:r>
              <a:rPr lang="en-US" sz="2200" dirty="0"/>
              <a:t>salmos, himnos y </a:t>
            </a:r>
            <a:r>
              <a:rPr lang="en-US" sz="2200" dirty="0" smtClean="0"/>
              <a:t>cantos </a:t>
            </a:r>
            <a:r>
              <a:rPr lang="en-US" sz="2200" dirty="0"/>
              <a:t>espirituales”, Efesios 5:19</a:t>
            </a:r>
          </a:p>
          <a:p>
            <a:pPr algn="l" rtl="0"/>
            <a:r>
              <a:rPr lang="en-US" sz="2400" dirty="0" err="1"/>
              <a:t>A</a:t>
            </a:r>
            <a:r>
              <a:rPr lang="en-US" sz="2400" dirty="0" err="1" smtClean="0"/>
              <a:t>nimarnos</a:t>
            </a:r>
            <a:r>
              <a:rPr lang="en-US" sz="2400" dirty="0" smtClean="0"/>
              <a:t> </a:t>
            </a:r>
            <a:r>
              <a:rPr lang="en-US" sz="2400" dirty="0"/>
              <a:t>unos a otros a obedecer o aplicar la Palabra</a:t>
            </a:r>
          </a:p>
          <a:p>
            <a:pPr lvl="1" algn="l" rtl="0"/>
            <a:r>
              <a:rPr lang="en-US" sz="2200" dirty="0" smtClean="0"/>
              <a:t>“…</a:t>
            </a:r>
            <a:r>
              <a:rPr lang="en-US" sz="2200" dirty="0" err="1" smtClean="0"/>
              <a:t>amonestándose</a:t>
            </a:r>
            <a:r>
              <a:rPr lang="en-US" sz="2200" dirty="0" smtClean="0"/>
              <a:t> </a:t>
            </a:r>
            <a:r>
              <a:rPr lang="en-US" sz="2200" dirty="0"/>
              <a:t>unos a otros,” Colosenses 3:16</a:t>
            </a:r>
          </a:p>
          <a:p>
            <a:pPr lvl="1" algn="l" rtl="0"/>
            <a:r>
              <a:rPr lang="en-US" sz="2200" dirty="0"/>
              <a:t>“</a:t>
            </a:r>
            <a:r>
              <a:rPr lang="en-US" sz="2200" dirty="0" smtClean="0"/>
              <a:t>Sean </a:t>
            </a:r>
            <a:r>
              <a:rPr lang="en-US" sz="2200" dirty="0"/>
              <a:t>llenos del </a:t>
            </a:r>
            <a:r>
              <a:rPr lang="en-US" sz="2200" dirty="0" err="1" smtClean="0"/>
              <a:t>Espíritu</a:t>
            </a:r>
            <a:r>
              <a:rPr lang="en-US" sz="2200" dirty="0" smtClean="0"/>
              <a:t>.  </a:t>
            </a:r>
            <a:r>
              <a:rPr lang="en-US" sz="2200" dirty="0" err="1" smtClean="0"/>
              <a:t>Hablen</a:t>
            </a:r>
            <a:r>
              <a:rPr lang="en-US" sz="2200" dirty="0" smtClean="0"/>
              <a:t> entre </a:t>
            </a:r>
            <a:r>
              <a:rPr lang="en-US" sz="2200" dirty="0" err="1" smtClean="0"/>
              <a:t>ustedes</a:t>
            </a:r>
            <a:r>
              <a:rPr lang="en-US" sz="2200" dirty="0" smtClean="0"/>
              <a:t> con </a:t>
            </a:r>
            <a:r>
              <a:rPr lang="en-US" sz="2200" dirty="0"/>
              <a:t>salmos, himnos y </a:t>
            </a:r>
            <a:r>
              <a:rPr lang="en-US" sz="2200" dirty="0" smtClean="0"/>
              <a:t>cantos </a:t>
            </a:r>
            <a:r>
              <a:rPr lang="en-US" sz="2200" dirty="0"/>
              <a:t>espirituales,” Efesios 5:18-19</a:t>
            </a:r>
          </a:p>
          <a:p>
            <a:pPr algn="l" rtl="0"/>
            <a:r>
              <a:rPr lang="en-US" sz="2400" dirty="0"/>
              <a:t>Canalizar la emoción humana hacia una forma y función centrada en Dios (para aprender a sentir)</a:t>
            </a:r>
          </a:p>
          <a:p>
            <a:pPr lvl="1" algn="l" rtl="0"/>
            <a:r>
              <a:rPr lang="en-US" sz="2200" dirty="0"/>
              <a:t>Éxodo 15:1-3; Salmo 115:1-2; Mateo 26:30; Santiago 5:13ss</a:t>
            </a:r>
          </a:p>
          <a:p>
            <a:pPr algn="l" rtl="0"/>
            <a:endParaRPr lang="en-US" sz="2400" dirty="0"/>
          </a:p>
          <a:p>
            <a:pPr lvl="1" algn="l" rtl="0"/>
            <a:endParaRPr lang="en-US" sz="2200" dirty="0"/>
          </a:p>
        </p:txBody>
      </p:sp>
    </p:spTree>
    <p:extLst>
      <p:ext uri="{BB962C8B-B14F-4D97-AF65-F5344CB8AC3E}">
        <p14:creationId xmlns:p14="http://schemas.microsoft.com/office/powerpoint/2010/main" val="149158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Planos de Adoración</a:t>
            </a:r>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a:t>ALABANZA</a:t>
            </a:r>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rtl="0"/>
            <a:r>
              <a:rPr lang="en-US" dirty="0" smtClean="0"/>
              <a:t>ALABANZA</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rtl="0"/>
            <a:r>
              <a:rPr lang="en-US" dirty="0"/>
              <a:t>VERDAD</a:t>
            </a:r>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a:t>ALABANZA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22585" y="2058107"/>
            <a:ext cx="328346" cy="32683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0" name="TextBox 49"/>
          <p:cNvSpPr txBox="1"/>
          <p:nvPr/>
        </p:nvSpPr>
        <p:spPr>
          <a:xfrm rot="3207458">
            <a:off x="7550994" y="3486876"/>
            <a:ext cx="3445292" cy="369332"/>
          </a:xfrm>
          <a:prstGeom prst="rect">
            <a:avLst/>
          </a:prstGeom>
          <a:noFill/>
        </p:spPr>
        <p:txBody>
          <a:bodyPr wrap="square" rtlCol="0">
            <a:spAutoFit/>
          </a:bodyPr>
          <a:lstStyle/>
          <a:p>
            <a:pPr algn="ctr" rtl="0"/>
            <a:r>
              <a:rPr lang="en-US" dirty="0"/>
              <a:t>VERDAD</a:t>
            </a:r>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rtl="0"/>
            <a:r>
              <a:rPr lang="en-US" dirty="0"/>
              <a:t>Enseñar y animar</a:t>
            </a:r>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rtl="0"/>
            <a:r>
              <a:rPr lang="en-US" dirty="0"/>
              <a:t>Enseñar y animar</a:t>
            </a:r>
          </a:p>
        </p:txBody>
      </p:sp>
    </p:spTree>
    <p:extLst>
      <p:ext uri="{BB962C8B-B14F-4D97-AF65-F5344CB8AC3E}">
        <p14:creationId xmlns:p14="http://schemas.microsoft.com/office/powerpoint/2010/main" val="29057300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51904"/>
            <a:ext cx="10178322" cy="890603"/>
          </a:xfrm>
        </p:spPr>
        <p:txBody>
          <a:bodyPr>
            <a:normAutofit/>
          </a:bodyPr>
          <a:lstStyle/>
          <a:p>
            <a:pPr algn="l" rtl="0"/>
            <a:r>
              <a:rPr lang="en-US" dirty="0" smtClean="0"/>
              <a:t>SER </a:t>
            </a:r>
            <a:r>
              <a:rPr lang="en-US" dirty="0"/>
              <a:t>“llenos del espíritu”</a:t>
            </a:r>
          </a:p>
        </p:txBody>
      </p:sp>
      <p:sp>
        <p:nvSpPr>
          <p:cNvPr id="3" name="Content Placeholder 2"/>
          <p:cNvSpPr>
            <a:spLocks noGrp="1"/>
          </p:cNvSpPr>
          <p:nvPr>
            <p:ph idx="1"/>
          </p:nvPr>
        </p:nvSpPr>
        <p:spPr>
          <a:xfrm>
            <a:off x="1251678" y="1181547"/>
            <a:ext cx="10527946" cy="5713029"/>
          </a:xfrm>
        </p:spPr>
        <p:txBody>
          <a:bodyPr>
            <a:normAutofit lnSpcReduction="10000"/>
          </a:bodyPr>
          <a:lstStyle/>
          <a:p>
            <a:pPr algn="l" rtl="0"/>
            <a:r>
              <a:rPr lang="en-US" sz="2400" dirty="0"/>
              <a:t>En contraste con estar borracho, Efesios 5:18</a:t>
            </a:r>
          </a:p>
          <a:p>
            <a:pPr lvl="1" algn="l" rtl="0"/>
            <a:r>
              <a:rPr lang="en-US" sz="2200" dirty="0"/>
              <a:t>En contexto, parte de la misión de desechar las “obras infructuosas de las tinieblas”, v.11</a:t>
            </a:r>
          </a:p>
          <a:p>
            <a:pPr lvl="1" algn="l" rtl="0"/>
            <a:r>
              <a:rPr lang="en-US" sz="2200" dirty="0"/>
              <a:t>Parte de un doble contraste </a:t>
            </a:r>
            <a:r>
              <a:rPr lang="en-US" sz="2200" dirty="0" err="1"/>
              <a:t>en</a:t>
            </a:r>
            <a:r>
              <a:rPr lang="en-US" sz="2200" dirty="0"/>
              <a:t> </a:t>
            </a:r>
            <a:r>
              <a:rPr lang="en-US" sz="2200" dirty="0" err="1" smtClean="0"/>
              <a:t>los</a:t>
            </a:r>
            <a:r>
              <a:rPr lang="en-US" sz="2200" dirty="0" smtClean="0"/>
              <a:t> vv. 15-18</a:t>
            </a:r>
            <a:endParaRPr lang="en-US" sz="2200" dirty="0"/>
          </a:p>
          <a:p>
            <a:pPr lvl="2" algn="l" rtl="0"/>
            <a:r>
              <a:rPr lang="en-US" sz="2000" dirty="0"/>
              <a:t>Fuente de sabiduría: </a:t>
            </a:r>
            <a:r>
              <a:rPr lang="en-US" sz="2000" dirty="0" err="1" smtClean="0"/>
              <a:t>uno</a:t>
            </a:r>
            <a:r>
              <a:rPr lang="en-US" sz="2000" dirty="0" smtClean="0"/>
              <a:t> </a:t>
            </a:r>
            <a:r>
              <a:rPr lang="en-US" sz="2000" dirty="0" err="1" smtClean="0"/>
              <a:t>mismo</a:t>
            </a:r>
            <a:r>
              <a:rPr lang="en-US" sz="2000" dirty="0" smtClean="0"/>
              <a:t> (</a:t>
            </a:r>
            <a:r>
              <a:rPr lang="en-US" sz="2000" dirty="0" err="1" smtClean="0"/>
              <a:t>necio</a:t>
            </a:r>
            <a:r>
              <a:rPr lang="en-US" sz="2000" dirty="0" smtClean="0"/>
              <a:t>) vs. la </a:t>
            </a:r>
            <a:r>
              <a:rPr lang="en-US" sz="2000" dirty="0" err="1" smtClean="0"/>
              <a:t>voluntad</a:t>
            </a:r>
            <a:r>
              <a:rPr lang="en-US" sz="2000" dirty="0" smtClean="0"/>
              <a:t> </a:t>
            </a:r>
            <a:r>
              <a:rPr lang="en-US" sz="2000" dirty="0"/>
              <a:t>del Señor (sabio), vv</a:t>
            </a:r>
            <a:r>
              <a:rPr lang="en-US" sz="2000" dirty="0" smtClean="0"/>
              <a:t>. 15-17</a:t>
            </a:r>
            <a:endParaRPr lang="en-US" sz="2000" dirty="0"/>
          </a:p>
          <a:p>
            <a:pPr lvl="2" algn="l" rtl="0"/>
            <a:r>
              <a:rPr lang="en-US" sz="2000" dirty="0"/>
              <a:t>Fuente de alegría: vino </a:t>
            </a:r>
            <a:r>
              <a:rPr lang="en-US" sz="2000" dirty="0" smtClean="0"/>
              <a:t>vs. el </a:t>
            </a:r>
            <a:r>
              <a:rPr lang="en-US" sz="2000" dirty="0"/>
              <a:t>Espíritu, v</a:t>
            </a:r>
            <a:r>
              <a:rPr lang="en-US" sz="2000" dirty="0" smtClean="0"/>
              <a:t>. 18</a:t>
            </a:r>
            <a:endParaRPr lang="en-US" sz="2000" dirty="0"/>
          </a:p>
          <a:p>
            <a:pPr lvl="1" algn="l" rtl="0"/>
            <a:r>
              <a:rPr lang="en-US" sz="2200" dirty="0"/>
              <a:t>Incluye expresión de emoción (Santiago 5:13), pero no se limita a eso</a:t>
            </a:r>
          </a:p>
          <a:p>
            <a:pPr algn="l" rtl="0"/>
            <a:r>
              <a:rPr lang="en-US" sz="2400" dirty="0"/>
              <a:t>Una declaración de carácter, </a:t>
            </a:r>
            <a:r>
              <a:rPr lang="en-US" sz="2400" dirty="0" err="1"/>
              <a:t>Hechos</a:t>
            </a:r>
            <a:r>
              <a:rPr lang="en-US" sz="2400" dirty="0"/>
              <a:t> </a:t>
            </a:r>
            <a:r>
              <a:rPr lang="en-US" sz="2400" dirty="0" smtClean="0"/>
              <a:t>6:3 </a:t>
            </a:r>
            <a:r>
              <a:rPr lang="en-US" sz="2400" dirty="0" smtClean="0">
                <a:sym typeface="Wingdings" panose="05000000000000000000" pitchFamily="2" charset="2"/>
              </a:rPr>
              <a:t> </a:t>
            </a:r>
            <a:r>
              <a:rPr lang="en-US" sz="2400" i="1" dirty="0" err="1" smtClean="0"/>
              <a:t>teniendo</a:t>
            </a:r>
            <a:r>
              <a:rPr lang="en-US" sz="2400" i="1" dirty="0" smtClean="0"/>
              <a:t> </a:t>
            </a:r>
            <a:r>
              <a:rPr lang="en-US" sz="2400" i="1" dirty="0"/>
              <a:t>la naturaleza de Dios</a:t>
            </a:r>
          </a:p>
          <a:p>
            <a:pPr marL="914400" indent="-914400">
              <a:buNone/>
            </a:pPr>
            <a:r>
              <a:rPr lang="en-US" dirty="0" smtClean="0"/>
              <a:t>	[</a:t>
            </a:r>
            <a:r>
              <a:rPr lang="en-US" dirty="0"/>
              <a:t>2] </a:t>
            </a:r>
            <a:r>
              <a:rPr lang="es-ES" dirty="0"/>
              <a:t>Y </a:t>
            </a:r>
            <a:r>
              <a:rPr lang="es-ES" u="sng" dirty="0"/>
              <a:t>reposará sobre Él el Espíritu del SEÑOR</a:t>
            </a:r>
            <a:r>
              <a:rPr lang="es-ES" dirty="0"/>
              <a:t>, Espíritu de </a:t>
            </a:r>
            <a:r>
              <a:rPr lang="es-ES" u="sng" dirty="0"/>
              <a:t>sabiduría y de inteligencia</a:t>
            </a:r>
            <a:r>
              <a:rPr lang="es-ES" dirty="0"/>
              <a:t>, Espíritu de </a:t>
            </a:r>
            <a:r>
              <a:rPr lang="es-ES" u="sng" dirty="0"/>
              <a:t>consejo y de poder,</a:t>
            </a:r>
            <a:r>
              <a:rPr lang="es-ES" dirty="0"/>
              <a:t> Espíritu de </a:t>
            </a:r>
            <a:r>
              <a:rPr lang="es-ES" u="sng" dirty="0"/>
              <a:t>conocimiento y de temor del SEÑOR. </a:t>
            </a:r>
            <a:r>
              <a:rPr lang="en-US" u="sng" dirty="0" smtClean="0"/>
              <a:t>[</a:t>
            </a:r>
            <a:r>
              <a:rPr lang="es-ES" u="sng" dirty="0" smtClean="0"/>
              <a:t>3]</a:t>
            </a:r>
            <a:r>
              <a:rPr lang="es-ES" u="sng" dirty="0"/>
              <a:t>  Él se deleitará en el temor del SEÑOR, Y no juzgará por lo que vean Sus ojos, Ni sentenciará por lo que oigan Sus oídos</a:t>
            </a:r>
            <a:r>
              <a:rPr lang="es-ES" dirty="0"/>
              <a:t>; </a:t>
            </a:r>
            <a:r>
              <a:rPr lang="en-US" dirty="0" smtClean="0"/>
              <a:t>(</a:t>
            </a:r>
            <a:r>
              <a:rPr lang="en-US" dirty="0"/>
              <a:t>Isaías 11:2-3)	</a:t>
            </a:r>
          </a:p>
          <a:p>
            <a:pPr algn="l" rtl="0"/>
            <a:r>
              <a:rPr lang="en-US" sz="2400" dirty="0" err="1" smtClean="0"/>
              <a:t>Cantar</a:t>
            </a:r>
            <a:r>
              <a:rPr lang="en-US" sz="2400" dirty="0" smtClean="0"/>
              <a:t> </a:t>
            </a:r>
            <a:r>
              <a:rPr lang="en-US" sz="2400" dirty="0" err="1" smtClean="0"/>
              <a:t>debe</a:t>
            </a:r>
            <a:r>
              <a:rPr lang="en-US" sz="2400" dirty="0" smtClean="0"/>
              <a:t> </a:t>
            </a:r>
            <a:r>
              <a:rPr lang="en-US" sz="2400" dirty="0"/>
              <a:t>mejorar nuestro carácter aumentando nuestro conocimiento de lo que Dios </a:t>
            </a:r>
            <a:r>
              <a:rPr lang="en-US" sz="2400" dirty="0" err="1" smtClean="0"/>
              <a:t>exige</a:t>
            </a:r>
            <a:r>
              <a:rPr lang="en-US" sz="2400" dirty="0" smtClean="0"/>
              <a:t> </a:t>
            </a:r>
            <a:r>
              <a:rPr lang="en-US" sz="2400" dirty="0"/>
              <a:t>que hagamos y animándonos a hacerlo.</a:t>
            </a:r>
          </a:p>
          <a:p>
            <a:pPr algn="l" rtl="0"/>
            <a:endParaRPr lang="en-US" sz="2400" dirty="0"/>
          </a:p>
          <a:p>
            <a:pPr lvl="1" algn="l" rtl="0"/>
            <a:endParaRPr lang="en-US" sz="2200" dirty="0"/>
          </a:p>
        </p:txBody>
      </p:sp>
    </p:spTree>
    <p:extLst>
      <p:ext uri="{BB962C8B-B14F-4D97-AF65-F5344CB8AC3E}">
        <p14:creationId xmlns:p14="http://schemas.microsoft.com/office/powerpoint/2010/main" val="21460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45275" y="6234544"/>
            <a:ext cx="3503202"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a:t>El Tabernáculo</a:t>
            </a:r>
          </a:p>
        </p:txBody>
      </p:sp>
      <p:pic>
        <p:nvPicPr>
          <p:cNvPr id="2" name="Picture 1"/>
          <p:cNvPicPr>
            <a:picLocks noChangeAspect="1"/>
          </p:cNvPicPr>
          <p:nvPr/>
        </p:nvPicPr>
        <p:blipFill>
          <a:blip r:embed="rId2"/>
          <a:stretch>
            <a:fillRect/>
          </a:stretch>
        </p:blipFill>
        <p:spPr>
          <a:xfrm>
            <a:off x="986033" y="441434"/>
            <a:ext cx="10764532" cy="5536929"/>
          </a:xfrm>
          <a:prstGeom prst="rect">
            <a:avLst/>
          </a:prstGeom>
        </p:spPr>
      </p:pic>
    </p:spTree>
    <p:extLst>
      <p:ext uri="{BB962C8B-B14F-4D97-AF65-F5344CB8AC3E}">
        <p14:creationId xmlns:p14="http://schemas.microsoft.com/office/powerpoint/2010/main" val="38635487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 xmlns:a16="http://schemas.microsoft.com/office/drawing/2014/main" id="{52CA9FE2-6026-4A8C-8857-327DBD031A57}"/>
              </a:ext>
            </a:extLst>
          </p:cNvPr>
          <p:cNvSpPr/>
          <p:nvPr/>
        </p:nvSpPr>
        <p:spPr>
          <a:xfrm>
            <a:off x="6666268" y="1094530"/>
            <a:ext cx="2286001"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smtClean="0">
                <a:solidFill>
                  <a:schemeClr val="tx1"/>
                </a:solidFill>
              </a:rPr>
              <a:t>CON-DUCTA PIADOSA </a:t>
            </a:r>
            <a:r>
              <a:rPr lang="en-US" sz="2000" b="1" dirty="0">
                <a:solidFill>
                  <a:schemeClr val="tx1"/>
                </a:solidFill>
              </a:rPr>
              <a:t>(</a:t>
            </a:r>
            <a:r>
              <a:rPr lang="en-US" sz="2000" b="1" dirty="0" smtClean="0">
                <a:solidFill>
                  <a:schemeClr val="tx1"/>
                </a:solidFill>
              </a:rPr>
              <a:t>ENTRE-NADA)</a:t>
            </a:r>
            <a:endParaRPr lang="en-US" sz="2000" b="1" dirty="0">
              <a:solidFill>
                <a:schemeClr val="tx1"/>
              </a:solidFill>
            </a:endParaRPr>
          </a:p>
        </p:txBody>
      </p:sp>
      <p:sp>
        <p:nvSpPr>
          <p:cNvPr id="31" name="Down Arrow 46">
            <a:extLst>
              <a:ext uri="{FF2B5EF4-FFF2-40B4-BE49-F238E27FC236}">
                <a16:creationId xmlns="" xmlns:a16="http://schemas.microsoft.com/office/drawing/2014/main" id="{5E84394B-BCEC-4D6A-96FA-C5644EDBF3C5}"/>
              </a:ext>
            </a:extLst>
          </p:cNvPr>
          <p:cNvSpPr/>
          <p:nvPr/>
        </p:nvSpPr>
        <p:spPr>
          <a:xfrm rot="8410434">
            <a:off x="8874251" y="2363525"/>
            <a:ext cx="1164068" cy="2736070"/>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0" name="Down Arrow 46">
            <a:extLst>
              <a:ext uri="{FF2B5EF4-FFF2-40B4-BE49-F238E27FC236}">
                <a16:creationId xmlns="" xmlns:a16="http://schemas.microsoft.com/office/drawing/2014/main" id="{B522E2C4-3A4B-4927-AADD-F7DF63278831}"/>
              </a:ext>
            </a:extLst>
          </p:cNvPr>
          <p:cNvSpPr/>
          <p:nvPr/>
        </p:nvSpPr>
        <p:spPr>
          <a:xfrm rot="14574138">
            <a:off x="5846653" y="2279063"/>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6" name="Oval 25">
            <a:extLst>
              <a:ext uri="{FF2B5EF4-FFF2-40B4-BE49-F238E27FC236}">
                <a16:creationId xmlns="" xmlns:a16="http://schemas.microsoft.com/office/drawing/2014/main" id="{B2B17A65-472C-485F-B974-8F0A2E752F38}"/>
              </a:ext>
            </a:extLst>
          </p:cNvPr>
          <p:cNvSpPr/>
          <p:nvPr/>
        </p:nvSpPr>
        <p:spPr>
          <a:xfrm>
            <a:off x="9466978" y="4531896"/>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smtClean="0">
                <a:solidFill>
                  <a:schemeClr val="tx1"/>
                </a:solidFill>
              </a:rPr>
              <a:t>EXPRE-SIÓN </a:t>
            </a:r>
            <a:br>
              <a:rPr lang="en-US" sz="2000" b="1" dirty="0" smtClean="0">
                <a:solidFill>
                  <a:schemeClr val="tx1"/>
                </a:solidFill>
              </a:rPr>
            </a:br>
            <a:r>
              <a:rPr lang="en-US" sz="2000" b="1" dirty="0" smtClean="0">
                <a:solidFill>
                  <a:schemeClr val="tx1"/>
                </a:solidFill>
              </a:rPr>
              <a:t>EN </a:t>
            </a:r>
            <a:r>
              <a:rPr lang="en-US" sz="2000" b="1" dirty="0">
                <a:solidFill>
                  <a:schemeClr val="tx1"/>
                </a:solidFill>
              </a:rPr>
              <a:t>LA </a:t>
            </a:r>
            <a:r>
              <a:rPr lang="en-US" sz="2000" b="1" dirty="0" smtClean="0">
                <a:solidFill>
                  <a:schemeClr val="tx1"/>
                </a:solidFill>
              </a:rPr>
              <a:t>ADORA-CIÓN</a:t>
            </a:r>
            <a:endParaRPr lang="en-US" sz="2000" b="1" dirty="0">
              <a:solidFill>
                <a:schemeClr val="tx1"/>
              </a:solidFill>
            </a:endParaRPr>
          </a:p>
        </p:txBody>
      </p:sp>
      <p:sp>
        <p:nvSpPr>
          <p:cNvPr id="28" name="Down Arrow 46">
            <a:extLst>
              <a:ext uri="{FF2B5EF4-FFF2-40B4-BE49-F238E27FC236}">
                <a16:creationId xmlns="" xmlns:a16="http://schemas.microsoft.com/office/drawing/2014/main" id="{EF434115-570C-47F0-8040-C56ABA8FA4EB}"/>
              </a:ext>
            </a:extLst>
          </p:cNvPr>
          <p:cNvSpPr/>
          <p:nvPr/>
        </p:nvSpPr>
        <p:spPr>
          <a:xfrm rot="17495591">
            <a:off x="8567669" y="4424754"/>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Oval 23">
            <a:extLst>
              <a:ext uri="{FF2B5EF4-FFF2-40B4-BE49-F238E27FC236}">
                <a16:creationId xmlns="" xmlns:a16="http://schemas.microsoft.com/office/drawing/2014/main" id="{CC0B8E24-99C9-43CD-935C-DC8DE0EA2FBC}"/>
              </a:ext>
            </a:extLst>
          </p:cNvPr>
          <p:cNvSpPr/>
          <p:nvPr/>
        </p:nvSpPr>
        <p:spPr>
          <a:xfrm>
            <a:off x="6666269" y="3464047"/>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a:solidFill>
                  <a:schemeClr val="tx1"/>
                </a:solidFill>
              </a:rPr>
              <a:t>EMO-CIONES PIADOSAS (</a:t>
            </a:r>
            <a:r>
              <a:rPr lang="en-US" sz="2000" b="1" dirty="0" smtClean="0">
                <a:solidFill>
                  <a:schemeClr val="tx1"/>
                </a:solidFill>
              </a:rPr>
              <a:t>ENTRE-NADAS</a:t>
            </a:r>
            <a:r>
              <a:rPr lang="en-US" sz="2000" b="1" dirty="0">
                <a:solidFill>
                  <a:schemeClr val="tx1"/>
                </a:solidFill>
              </a:rPr>
              <a:t>)</a:t>
            </a:r>
          </a:p>
        </p:txBody>
      </p:sp>
      <p:sp>
        <p:nvSpPr>
          <p:cNvPr id="27" name="Down Arrow 46">
            <a:extLst>
              <a:ext uri="{FF2B5EF4-FFF2-40B4-BE49-F238E27FC236}">
                <a16:creationId xmlns="" xmlns:a16="http://schemas.microsoft.com/office/drawing/2014/main" id="{C9A351D1-0CA9-4002-AF39-A3BEBC650712}"/>
              </a:ext>
            </a:extLst>
          </p:cNvPr>
          <p:cNvSpPr/>
          <p:nvPr/>
        </p:nvSpPr>
        <p:spPr>
          <a:xfrm rot="17495591">
            <a:off x="5774045" y="3398519"/>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Oval 24">
            <a:extLst>
              <a:ext uri="{FF2B5EF4-FFF2-40B4-BE49-F238E27FC236}">
                <a16:creationId xmlns="" xmlns:a16="http://schemas.microsoft.com/office/drawing/2014/main" id="{B6F4B638-9618-43D7-B900-B14F6E833B15}"/>
              </a:ext>
            </a:extLst>
          </p:cNvPr>
          <p:cNvSpPr/>
          <p:nvPr/>
        </p:nvSpPr>
        <p:spPr>
          <a:xfrm>
            <a:off x="3842684" y="2427727"/>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smtClean="0">
                <a:solidFill>
                  <a:schemeClr val="tx1"/>
                </a:solidFill>
              </a:rPr>
              <a:t>SER </a:t>
            </a:r>
            <a:r>
              <a:rPr lang="en-US" sz="2000" b="1" dirty="0">
                <a:solidFill>
                  <a:schemeClr val="tx1"/>
                </a:solidFill>
              </a:rPr>
              <a:t>LLENOS DEL ESPÍRITU</a:t>
            </a:r>
          </a:p>
        </p:txBody>
      </p:sp>
      <p:sp>
        <p:nvSpPr>
          <p:cNvPr id="2" name="Title 1"/>
          <p:cNvSpPr>
            <a:spLocks noGrp="1"/>
          </p:cNvSpPr>
          <p:nvPr>
            <p:ph type="title"/>
          </p:nvPr>
        </p:nvSpPr>
        <p:spPr>
          <a:xfrm>
            <a:off x="1251678" y="351904"/>
            <a:ext cx="10178322" cy="890603"/>
          </a:xfrm>
        </p:spPr>
        <p:txBody>
          <a:bodyPr>
            <a:normAutofit/>
          </a:bodyPr>
          <a:lstStyle/>
          <a:p>
            <a:pPr algn="l" rtl="0"/>
            <a:r>
              <a:rPr lang="en-US" dirty="0" err="1" smtClean="0"/>
              <a:t>SEr</a:t>
            </a:r>
            <a:r>
              <a:rPr lang="en-US" dirty="0" smtClean="0"/>
              <a:t> </a:t>
            </a:r>
            <a:r>
              <a:rPr lang="en-US" dirty="0"/>
              <a:t>“</a:t>
            </a:r>
            <a:r>
              <a:rPr lang="en-US" dirty="0" err="1" smtClean="0"/>
              <a:t>llenoS</a:t>
            </a:r>
            <a:r>
              <a:rPr lang="en-US" dirty="0" smtClean="0"/>
              <a:t> Del </a:t>
            </a:r>
            <a:r>
              <a:rPr lang="en-US" dirty="0" err="1"/>
              <a:t>espíritu</a:t>
            </a:r>
            <a:r>
              <a:rPr lang="en-US" dirty="0"/>
              <a:t>"</a:t>
            </a:r>
          </a:p>
        </p:txBody>
      </p:sp>
      <p:sp>
        <p:nvSpPr>
          <p:cNvPr id="47" name="Down Arrow 46"/>
          <p:cNvSpPr/>
          <p:nvPr/>
        </p:nvSpPr>
        <p:spPr>
          <a:xfrm rot="17495591">
            <a:off x="2980419" y="2290546"/>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Oval 3">
            <a:extLst>
              <a:ext uri="{FF2B5EF4-FFF2-40B4-BE49-F238E27FC236}">
                <a16:creationId xmlns="" xmlns:a16="http://schemas.microsoft.com/office/drawing/2014/main" id="{131858BE-DDA3-4696-B06F-BDB51C3C0E69}"/>
              </a:ext>
            </a:extLst>
          </p:cNvPr>
          <p:cNvSpPr/>
          <p:nvPr/>
        </p:nvSpPr>
        <p:spPr>
          <a:xfrm>
            <a:off x="1019099" y="1318707"/>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a:solidFill>
                  <a:schemeClr val="tx1"/>
                </a:solidFill>
              </a:rPr>
              <a:t>LA ACCIÓN PASADA O FUTURA DE DIOS</a:t>
            </a:r>
          </a:p>
        </p:txBody>
      </p:sp>
    </p:spTree>
    <p:extLst>
      <p:ext uri="{BB962C8B-B14F-4D97-AF65-F5344CB8AC3E}">
        <p14:creationId xmlns:p14="http://schemas.microsoft.com/office/powerpoint/2010/main" val="3963846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err="1" smtClean="0"/>
              <a:t>ReglamentoS</a:t>
            </a:r>
            <a:r>
              <a:rPr lang="en-US" dirty="0" smtClean="0"/>
              <a:t> </a:t>
            </a:r>
            <a:r>
              <a:rPr lang="en-US" dirty="0"/>
              <a:t>para </a:t>
            </a:r>
            <a:r>
              <a:rPr lang="en-US" dirty="0" smtClean="0"/>
              <a:t>LOS CANTOS</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pPr algn="l" rtl="0"/>
            <a:r>
              <a:rPr lang="en-US" sz="2400" dirty="0"/>
              <a:t>Lo que cantamos: </a:t>
            </a:r>
            <a:r>
              <a:rPr lang="en-US" sz="2400" dirty="0" err="1" smtClean="0"/>
              <a:t>salmos</a:t>
            </a:r>
            <a:r>
              <a:rPr lang="en-US" sz="2400" dirty="0"/>
              <a:t>, </a:t>
            </a:r>
            <a:r>
              <a:rPr lang="en-US" sz="2400" dirty="0" err="1" smtClean="0"/>
              <a:t>himnos</a:t>
            </a:r>
            <a:r>
              <a:rPr lang="en-US" sz="2400" dirty="0"/>
              <a:t>, </a:t>
            </a:r>
            <a:r>
              <a:rPr lang="en-US" sz="2400" dirty="0" smtClean="0"/>
              <a:t>cantos </a:t>
            </a:r>
            <a:r>
              <a:rPr lang="en-US" sz="2400" dirty="0" err="1" smtClean="0"/>
              <a:t>espirituales</a:t>
            </a:r>
            <a:endParaRPr lang="en-US" sz="2400" dirty="0"/>
          </a:p>
          <a:p>
            <a:pPr lvl="1" algn="l" rtl="0"/>
            <a:r>
              <a:rPr lang="en-US" sz="2200" dirty="0"/>
              <a:t>Salmos: Salmos del Antiguo Testamento con música, arreglados o sin arreglar</a:t>
            </a:r>
          </a:p>
          <a:p>
            <a:pPr lvl="2" algn="l" rtl="0"/>
            <a:r>
              <a:rPr lang="en-US" sz="2000" dirty="0"/>
              <a:t>En el NT: 1 Corintios 14:26, Mateo 26:30</a:t>
            </a:r>
          </a:p>
          <a:p>
            <a:pPr lvl="2" algn="l" rtl="0"/>
            <a:r>
              <a:rPr lang="en-US" sz="2000" dirty="0"/>
              <a:t>“Jehová es mi pastor” – Salmo 23</a:t>
            </a:r>
          </a:p>
          <a:p>
            <a:pPr lvl="2" algn="l" rtl="0"/>
            <a:r>
              <a:rPr lang="en-US" sz="2000" dirty="0" smtClean="0"/>
              <a:t>“</a:t>
            </a:r>
            <a:r>
              <a:rPr lang="en-US" sz="2000" dirty="0" err="1" smtClean="0"/>
              <a:t>Cantad</a:t>
            </a:r>
            <a:r>
              <a:rPr lang="en-US" sz="2000" dirty="0" smtClean="0"/>
              <a:t> </a:t>
            </a:r>
            <a:r>
              <a:rPr lang="en-US" sz="2000" dirty="0" err="1" smtClean="0"/>
              <a:t>alegres</a:t>
            </a:r>
            <a:r>
              <a:rPr lang="en-US" sz="2000" dirty="0" smtClean="0"/>
              <a:t> a Dios” </a:t>
            </a:r>
            <a:r>
              <a:rPr lang="en-US" sz="2000" dirty="0"/>
              <a:t>– Salmo 100</a:t>
            </a:r>
          </a:p>
          <a:p>
            <a:pPr lvl="1" algn="l" rtl="0"/>
            <a:r>
              <a:rPr lang="en-US" sz="2200" dirty="0"/>
              <a:t>Himnos: cantos de alabanza a/sobre Dios</a:t>
            </a:r>
          </a:p>
          <a:p>
            <a:pPr lvl="2" algn="l" rtl="0"/>
            <a:r>
              <a:rPr lang="en-US" sz="2000" dirty="0"/>
              <a:t>En el NT: Romanos 11:33-36, 1 Timoteo 3:16, 1 Pedro 2:21-24, etc.</a:t>
            </a:r>
          </a:p>
          <a:p>
            <a:pPr lvl="2" algn="l" rtl="0"/>
            <a:r>
              <a:rPr lang="en-US" sz="2000" dirty="0" smtClean="0"/>
              <a:t>“Solo </a:t>
            </a:r>
            <a:r>
              <a:rPr lang="en-US" sz="2000" dirty="0" err="1" smtClean="0"/>
              <a:t>en</a:t>
            </a:r>
            <a:r>
              <a:rPr lang="en-US" sz="2000" dirty="0" smtClean="0"/>
              <a:t> </a:t>
            </a:r>
            <a:r>
              <a:rPr lang="en-US" sz="2000" dirty="0" err="1" smtClean="0"/>
              <a:t>Jesús</a:t>
            </a:r>
            <a:r>
              <a:rPr lang="en-US" sz="2000" dirty="0" smtClean="0"/>
              <a:t>"</a:t>
            </a:r>
            <a:endParaRPr lang="en-US" sz="2000" dirty="0"/>
          </a:p>
          <a:p>
            <a:pPr lvl="2" algn="l" rtl="0"/>
            <a:r>
              <a:rPr lang="en-US" sz="2000" dirty="0" smtClean="0"/>
              <a:t>“De Dios </a:t>
            </a:r>
            <a:r>
              <a:rPr lang="en-US" sz="2000" dirty="0" err="1" smtClean="0"/>
              <a:t>yo</a:t>
            </a:r>
            <a:r>
              <a:rPr lang="en-US" sz="2000" dirty="0" smtClean="0"/>
              <a:t> canto el gran </a:t>
            </a:r>
            <a:r>
              <a:rPr lang="en-US" sz="2000" dirty="0" err="1" smtClean="0"/>
              <a:t>poder</a:t>
            </a:r>
            <a:r>
              <a:rPr lang="en-US" sz="2000" dirty="0" smtClean="0"/>
              <a:t>”</a:t>
            </a:r>
            <a:endParaRPr lang="en-US" sz="2000" dirty="0"/>
          </a:p>
          <a:p>
            <a:pPr lvl="1" algn="l" rtl="0"/>
            <a:r>
              <a:rPr lang="en-US" sz="2200" dirty="0" smtClean="0"/>
              <a:t>Cantos </a:t>
            </a:r>
            <a:r>
              <a:rPr lang="en-US" sz="2200" dirty="0"/>
              <a:t>espirituales: canciones que se enfocan en cosas espirituales (centradas en la aplicación)</a:t>
            </a:r>
          </a:p>
          <a:p>
            <a:pPr lvl="2" algn="l" rtl="0"/>
            <a:r>
              <a:rPr lang="en-US" sz="2000" dirty="0"/>
              <a:t>En el NT: Efesios 5:14, 2 Timoteo 2:11-14</a:t>
            </a:r>
          </a:p>
          <a:p>
            <a:pPr lvl="2" algn="l" rtl="0"/>
            <a:r>
              <a:rPr lang="en-US" sz="2000" dirty="0"/>
              <a:t>“Dios de Gracia y Dios de Gloria”</a:t>
            </a:r>
          </a:p>
          <a:p>
            <a:pPr lvl="2" algn="l" rtl="0"/>
            <a:r>
              <a:rPr lang="en-US" sz="2000" dirty="0" smtClean="0"/>
              <a:t>“Da la luz"</a:t>
            </a:r>
            <a:endParaRPr lang="en-US" sz="1800" dirty="0"/>
          </a:p>
          <a:p>
            <a:pPr lvl="1" algn="l" rtl="0"/>
            <a:endParaRPr lang="en-US" sz="2200" dirty="0"/>
          </a:p>
        </p:txBody>
      </p:sp>
    </p:spTree>
    <p:extLst>
      <p:ext uri="{BB962C8B-B14F-4D97-AF65-F5344CB8AC3E}">
        <p14:creationId xmlns:p14="http://schemas.microsoft.com/office/powerpoint/2010/main" val="79596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err="1" smtClean="0"/>
              <a:t>ReglamentoS</a:t>
            </a:r>
            <a:r>
              <a:rPr lang="en-US" dirty="0" smtClean="0"/>
              <a:t> </a:t>
            </a:r>
            <a:r>
              <a:rPr lang="en-US" dirty="0"/>
              <a:t>para </a:t>
            </a:r>
            <a:r>
              <a:rPr lang="en-US" dirty="0" smtClean="0"/>
              <a:t>LOS CANTOS</a:t>
            </a:r>
            <a:endParaRPr lang="en-US" dirty="0"/>
          </a:p>
        </p:txBody>
      </p:sp>
      <p:sp>
        <p:nvSpPr>
          <p:cNvPr id="3" name="Content Placeholder 2"/>
          <p:cNvSpPr>
            <a:spLocks noGrp="1"/>
          </p:cNvSpPr>
          <p:nvPr>
            <p:ph idx="1"/>
          </p:nvPr>
        </p:nvSpPr>
        <p:spPr>
          <a:xfrm>
            <a:off x="1251678" y="1181547"/>
            <a:ext cx="10651288" cy="5713029"/>
          </a:xfrm>
        </p:spPr>
        <p:txBody>
          <a:bodyPr>
            <a:normAutofit lnSpcReduction="10000"/>
          </a:bodyPr>
          <a:lstStyle/>
          <a:p>
            <a:pPr algn="l" rtl="0"/>
            <a:r>
              <a:rPr lang="en-US" sz="2400" dirty="0"/>
              <a:t>Cómo cantamos: 1 Corintios 14</a:t>
            </a:r>
          </a:p>
          <a:p>
            <a:pPr lvl="1" algn="l" rtl="0"/>
            <a:r>
              <a:rPr lang="en-US" sz="2200" dirty="0"/>
              <a:t>1 Corintios 14 se </a:t>
            </a:r>
            <a:r>
              <a:rPr lang="en-US" sz="2200" dirty="0" err="1"/>
              <a:t>aplica</a:t>
            </a:r>
            <a:r>
              <a:rPr lang="en-US" sz="2200" dirty="0"/>
              <a:t> </a:t>
            </a:r>
            <a:r>
              <a:rPr lang="en-US" sz="2200" dirty="0" smtClean="0"/>
              <a:t>al </a:t>
            </a:r>
            <a:r>
              <a:rPr lang="en-US" sz="2200" dirty="0" err="1" smtClean="0"/>
              <a:t>cantar</a:t>
            </a:r>
            <a:r>
              <a:rPr lang="en-US" sz="2200" dirty="0" smtClean="0"/>
              <a:t>, </a:t>
            </a:r>
            <a:r>
              <a:rPr lang="en-US" sz="2200" dirty="0"/>
              <a:t>v</a:t>
            </a:r>
            <a:r>
              <a:rPr lang="en-US" sz="2200" dirty="0" smtClean="0"/>
              <a:t>. 15</a:t>
            </a:r>
            <a:endParaRPr lang="en-US" sz="2200" dirty="0"/>
          </a:p>
          <a:p>
            <a:pPr lvl="2" algn="l" rtl="0"/>
            <a:r>
              <a:rPr lang="en-US" sz="1800" dirty="0" smtClean="0"/>
              <a:t>“</a:t>
            </a:r>
            <a:r>
              <a:rPr lang="en-US" sz="1800" dirty="0" err="1" smtClean="0"/>
              <a:t>Ustedes</a:t>
            </a:r>
            <a:r>
              <a:rPr lang="en-US" sz="1800" dirty="0" smtClean="0"/>
              <a:t> </a:t>
            </a:r>
            <a:r>
              <a:rPr lang="en-US" sz="1800" dirty="0" err="1" smtClean="0"/>
              <a:t>ya</a:t>
            </a:r>
            <a:r>
              <a:rPr lang="en-US" sz="1800" dirty="0" smtClean="0"/>
              <a:t> </a:t>
            </a:r>
            <a:r>
              <a:rPr lang="en-US" sz="1800" dirty="0" err="1" smtClean="0"/>
              <a:t>saben</a:t>
            </a:r>
            <a:r>
              <a:rPr lang="en-US" sz="1800" dirty="0" smtClean="0"/>
              <a:t> </a:t>
            </a:r>
            <a:r>
              <a:rPr lang="en-US" sz="1800" dirty="0"/>
              <a:t>que el poder entender se aplica a la oración y al canto; también se aplica a hablar en lenguas”.</a:t>
            </a:r>
          </a:p>
          <a:p>
            <a:pPr lvl="2" algn="l" rtl="0"/>
            <a:r>
              <a:rPr lang="en-US" sz="1800" dirty="0"/>
              <a:t>“Ser capaz de entender es </a:t>
            </a:r>
            <a:r>
              <a:rPr lang="en-US" sz="1800" dirty="0" err="1"/>
              <a:t>claramente</a:t>
            </a:r>
            <a:r>
              <a:rPr lang="en-US" sz="1800" dirty="0"/>
              <a:t> </a:t>
            </a:r>
            <a:r>
              <a:rPr lang="en-US" sz="1800" dirty="0" err="1" smtClean="0"/>
              <a:t>necesario</a:t>
            </a:r>
            <a:r>
              <a:rPr lang="en-US" sz="1800" dirty="0" smtClean="0"/>
              <a:t> a la hora de </a:t>
            </a:r>
            <a:r>
              <a:rPr lang="en-US" sz="1800" dirty="0" err="1" smtClean="0"/>
              <a:t>hablar</a:t>
            </a:r>
            <a:r>
              <a:rPr lang="en-US" sz="1800" dirty="0" smtClean="0"/>
              <a:t> </a:t>
            </a:r>
            <a:r>
              <a:rPr lang="en-US" sz="1800" dirty="0"/>
              <a:t>en lenguas, pero también se aplica a la oración y al canto”.</a:t>
            </a:r>
          </a:p>
          <a:p>
            <a:pPr lvl="1" algn="l" rtl="0"/>
            <a:r>
              <a:rPr lang="en-US" sz="2200" dirty="0"/>
              <a:t>Criterios y aplicaciones seleccionadas de este capítulo:</a:t>
            </a:r>
          </a:p>
          <a:p>
            <a:pPr lvl="2" algn="l" rtl="0"/>
            <a:r>
              <a:rPr lang="en-US" sz="1800" dirty="0" err="1" smtClean="0">
                <a:sym typeface="Wingdings" panose="05000000000000000000" pitchFamily="2" charset="2"/>
              </a:rPr>
              <a:t>Procurar</a:t>
            </a:r>
            <a:r>
              <a:rPr lang="en-US" sz="1800" dirty="0" smtClean="0">
                <a:sym typeface="Wingdings" panose="05000000000000000000" pitchFamily="2" charset="2"/>
              </a:rPr>
              <a:t> </a:t>
            </a:r>
            <a:r>
              <a:rPr lang="en-US" sz="1800" dirty="0">
                <a:sym typeface="Wingdings" panose="05000000000000000000" pitchFamily="2" charset="2"/>
              </a:rPr>
              <a:t>edificar a todo el grupo, vv</a:t>
            </a:r>
            <a:r>
              <a:rPr lang="en-US" sz="1800" dirty="0" smtClean="0">
                <a:sym typeface="Wingdings" panose="05000000000000000000" pitchFamily="2" charset="2"/>
              </a:rPr>
              <a:t>. 1-5 </a:t>
            </a:r>
            <a:r>
              <a:rPr lang="en-US" sz="1800" dirty="0">
                <a:sym typeface="Wingdings" panose="05000000000000000000" pitchFamily="2" charset="2"/>
              </a:rPr>
              <a:t> No </a:t>
            </a:r>
            <a:r>
              <a:rPr lang="en-US" sz="1800" dirty="0" err="1" smtClean="0">
                <a:sym typeface="Wingdings" panose="05000000000000000000" pitchFamily="2" charset="2"/>
              </a:rPr>
              <a:t>cantar</a:t>
            </a:r>
            <a:r>
              <a:rPr lang="en-US" sz="1800" dirty="0" smtClean="0">
                <a:sym typeface="Wingdings" panose="05000000000000000000" pitchFamily="2" charset="2"/>
              </a:rPr>
              <a:t> </a:t>
            </a:r>
            <a:r>
              <a:rPr lang="en-US" sz="1800" dirty="0">
                <a:sym typeface="Wingdings" panose="05000000000000000000" pitchFamily="2" charset="2"/>
              </a:rPr>
              <a:t>himnos con los que otros puedan sentirse incómodos.</a:t>
            </a:r>
          </a:p>
          <a:p>
            <a:pPr lvl="2" algn="l" rtl="0"/>
            <a:r>
              <a:rPr lang="en-US" sz="1800" dirty="0" err="1" smtClean="0">
                <a:sym typeface="Wingdings" panose="05000000000000000000" pitchFamily="2" charset="2"/>
              </a:rPr>
              <a:t>Enfocarse</a:t>
            </a:r>
            <a:r>
              <a:rPr lang="en-US" sz="1800" dirty="0" smtClean="0">
                <a:sym typeface="Wingdings" panose="05000000000000000000" pitchFamily="2" charset="2"/>
              </a:rPr>
              <a:t> </a:t>
            </a:r>
            <a:r>
              <a:rPr lang="en-US" sz="1800" dirty="0">
                <a:sym typeface="Wingdings" panose="05000000000000000000" pitchFamily="2" charset="2"/>
              </a:rPr>
              <a:t>en el contenido, no en la emoción/experiencia, vv</a:t>
            </a:r>
            <a:r>
              <a:rPr lang="en-US" sz="1800" dirty="0" smtClean="0">
                <a:sym typeface="Wingdings" panose="05000000000000000000" pitchFamily="2" charset="2"/>
              </a:rPr>
              <a:t>. 6-8 </a:t>
            </a:r>
            <a:r>
              <a:rPr lang="en-US" sz="1800" dirty="0">
                <a:sym typeface="Wingdings" panose="05000000000000000000" pitchFamily="2" charset="2"/>
              </a:rPr>
              <a:t> Los himnos deben provocar el pensamiento, luego la emoción.</a:t>
            </a:r>
            <a:endParaRPr lang="en-US" sz="1800" dirty="0"/>
          </a:p>
          <a:p>
            <a:pPr lvl="2" algn="l" rtl="0"/>
            <a:r>
              <a:rPr lang="en-US" sz="1800" dirty="0"/>
              <a:t>No </a:t>
            </a:r>
            <a:r>
              <a:rPr lang="en-US" sz="1800" dirty="0" err="1" smtClean="0"/>
              <a:t>hablar</a:t>
            </a:r>
            <a:r>
              <a:rPr lang="en-US" sz="1800" dirty="0" smtClean="0"/>
              <a:t> </a:t>
            </a:r>
            <a:r>
              <a:rPr lang="en-US" sz="1800" dirty="0"/>
              <a:t>cosas que nadie entienda, vv</a:t>
            </a:r>
            <a:r>
              <a:rPr lang="en-US" sz="1800" dirty="0" smtClean="0"/>
              <a:t>. 9-19</a:t>
            </a:r>
            <a:r>
              <a:rPr lang="en-US" sz="1800" dirty="0">
                <a:sym typeface="Wingdings" panose="05000000000000000000" pitchFamily="2" charset="2"/>
              </a:rPr>
              <a:t> No </a:t>
            </a:r>
            <a:r>
              <a:rPr lang="en-US" sz="1800" dirty="0" err="1" smtClean="0">
                <a:sym typeface="Wingdings" panose="05000000000000000000" pitchFamily="2" charset="2"/>
              </a:rPr>
              <a:t>cantar</a:t>
            </a:r>
            <a:r>
              <a:rPr lang="en-US" sz="1800" dirty="0" smtClean="0">
                <a:sym typeface="Wingdings" panose="05000000000000000000" pitchFamily="2" charset="2"/>
              </a:rPr>
              <a:t> </a:t>
            </a:r>
            <a:r>
              <a:rPr lang="en-US" sz="1800" dirty="0">
                <a:sym typeface="Wingdings" panose="05000000000000000000" pitchFamily="2" charset="2"/>
              </a:rPr>
              <a:t>palabras que no </a:t>
            </a:r>
            <a:r>
              <a:rPr lang="en-US" sz="1800" dirty="0" smtClean="0">
                <a:sym typeface="Wingdings" panose="05000000000000000000" pitchFamily="2" charset="2"/>
              </a:rPr>
              <a:t>se </a:t>
            </a:r>
            <a:r>
              <a:rPr lang="en-US" sz="1800" dirty="0" err="1" smtClean="0">
                <a:sym typeface="Wingdings" panose="05000000000000000000" pitchFamily="2" charset="2"/>
              </a:rPr>
              <a:t>entiendan</a:t>
            </a:r>
            <a:r>
              <a:rPr lang="en-US" sz="1800" dirty="0" smtClean="0">
                <a:sym typeface="Wingdings" panose="05000000000000000000" pitchFamily="2" charset="2"/>
              </a:rPr>
              <a:t>.</a:t>
            </a:r>
            <a:endParaRPr lang="en-US" sz="1800" dirty="0">
              <a:sym typeface="Wingdings" panose="05000000000000000000" pitchFamily="2" charset="2"/>
            </a:endParaRPr>
          </a:p>
          <a:p>
            <a:pPr lvl="2" algn="l" rtl="0"/>
            <a:r>
              <a:rPr lang="en-US" sz="1800" dirty="0" err="1" smtClean="0">
                <a:sym typeface="Wingdings" panose="05000000000000000000" pitchFamily="2" charset="2"/>
              </a:rPr>
              <a:t>Convencer</a:t>
            </a:r>
            <a:r>
              <a:rPr lang="en-US" sz="1800" dirty="0" smtClean="0">
                <a:sym typeface="Wingdings" panose="05000000000000000000" pitchFamily="2" charset="2"/>
              </a:rPr>
              <a:t> al de </a:t>
            </a:r>
            <a:r>
              <a:rPr lang="en-US" sz="1800" dirty="0" err="1" smtClean="0">
                <a:sym typeface="Wingdings" panose="05000000000000000000" pitchFamily="2" charset="2"/>
              </a:rPr>
              <a:t>afuera</a:t>
            </a:r>
            <a:r>
              <a:rPr lang="en-US" sz="1800" dirty="0" smtClean="0">
                <a:sym typeface="Wingdings" panose="05000000000000000000" pitchFamily="2" charset="2"/>
              </a:rPr>
              <a:t>, </a:t>
            </a:r>
            <a:r>
              <a:rPr lang="en-US" sz="1800" dirty="0">
                <a:sym typeface="Wingdings" panose="05000000000000000000" pitchFamily="2" charset="2"/>
              </a:rPr>
              <a:t>vv</a:t>
            </a:r>
            <a:r>
              <a:rPr lang="en-US" sz="1800" dirty="0" smtClean="0">
                <a:sym typeface="Wingdings" panose="05000000000000000000" pitchFamily="2" charset="2"/>
              </a:rPr>
              <a:t>. 20-25 </a:t>
            </a:r>
            <a:r>
              <a:rPr lang="en-US" sz="1800" dirty="0">
                <a:sym typeface="Wingdings" panose="05000000000000000000" pitchFamily="2" charset="2"/>
              </a:rPr>
              <a:t> Los himnos </a:t>
            </a:r>
            <a:r>
              <a:rPr lang="en-US" sz="1800" dirty="0" err="1">
                <a:sym typeface="Wingdings" panose="05000000000000000000" pitchFamily="2" charset="2"/>
              </a:rPr>
              <a:t>deben</a:t>
            </a:r>
            <a:r>
              <a:rPr lang="en-US" sz="1800" dirty="0">
                <a:sym typeface="Wingdings" panose="05000000000000000000" pitchFamily="2" charset="2"/>
              </a:rPr>
              <a:t> </a:t>
            </a:r>
            <a:r>
              <a:rPr lang="en-US" sz="1800" dirty="0" err="1" smtClean="0">
                <a:sym typeface="Wingdings" panose="05000000000000000000" pitchFamily="2" charset="2"/>
              </a:rPr>
              <a:t>tener</a:t>
            </a:r>
            <a:r>
              <a:rPr lang="en-US" sz="1800" dirty="0" smtClean="0">
                <a:sym typeface="Wingdings" panose="05000000000000000000" pitchFamily="2" charset="2"/>
              </a:rPr>
              <a:t> </a:t>
            </a:r>
            <a:r>
              <a:rPr lang="en-US" sz="1800" dirty="0">
                <a:sym typeface="Wingdings" panose="05000000000000000000" pitchFamily="2" charset="2"/>
              </a:rPr>
              <a:t>mensajes claros y comprensibles.</a:t>
            </a:r>
          </a:p>
          <a:p>
            <a:pPr lvl="2" algn="l" rtl="0"/>
            <a:r>
              <a:rPr lang="en-US" sz="1800" dirty="0">
                <a:sym typeface="Wingdings" panose="05000000000000000000" pitchFamily="2" charset="2"/>
              </a:rPr>
              <a:t>Interpretar lo dicho, vv</a:t>
            </a:r>
            <a:r>
              <a:rPr lang="en-US" sz="1800" dirty="0" smtClean="0">
                <a:sym typeface="Wingdings" panose="05000000000000000000" pitchFamily="2" charset="2"/>
              </a:rPr>
              <a:t>. 26-29 </a:t>
            </a:r>
            <a:r>
              <a:rPr lang="en-US" sz="1800" dirty="0">
                <a:sym typeface="Wingdings" panose="05000000000000000000" pitchFamily="2" charset="2"/>
              </a:rPr>
              <a:t> Estudiar/explicar lenguaje difícil o arcaico.</a:t>
            </a:r>
          </a:p>
          <a:p>
            <a:pPr lvl="2" algn="l" rtl="0"/>
            <a:r>
              <a:rPr lang="en-US" sz="1800" dirty="0">
                <a:sym typeface="Wingdings" panose="05000000000000000000" pitchFamily="2" charset="2"/>
              </a:rPr>
              <a:t>No </a:t>
            </a:r>
            <a:r>
              <a:rPr lang="en-US" sz="1800" dirty="0" err="1" smtClean="0">
                <a:sym typeface="Wingdings" panose="05000000000000000000" pitchFamily="2" charset="2"/>
              </a:rPr>
              <a:t>hablar</a:t>
            </a:r>
            <a:r>
              <a:rPr lang="en-US" sz="1800" dirty="0" smtClean="0">
                <a:sym typeface="Wingdings" panose="05000000000000000000" pitchFamily="2" charset="2"/>
              </a:rPr>
              <a:t> </a:t>
            </a:r>
            <a:r>
              <a:rPr lang="en-US" sz="1800" dirty="0">
                <a:sym typeface="Wingdings" panose="05000000000000000000" pitchFamily="2" charset="2"/>
              </a:rPr>
              <a:t>todos a la vez: por turnos, vv</a:t>
            </a:r>
            <a:r>
              <a:rPr lang="en-US" sz="1800" dirty="0" smtClean="0">
                <a:sym typeface="Wingdings" panose="05000000000000000000" pitchFamily="2" charset="2"/>
              </a:rPr>
              <a:t>. 30-31 </a:t>
            </a:r>
            <a:r>
              <a:rPr lang="en-US" sz="1800" dirty="0">
                <a:sym typeface="Wingdings" panose="05000000000000000000" pitchFamily="2" charset="2"/>
              </a:rPr>
              <a:t> No </a:t>
            </a:r>
            <a:r>
              <a:rPr lang="en-US" sz="1800" dirty="0" err="1" smtClean="0">
                <a:sym typeface="Wingdings" panose="05000000000000000000" pitchFamily="2" charset="2"/>
              </a:rPr>
              <a:t>cantar</a:t>
            </a:r>
            <a:r>
              <a:rPr lang="en-US" sz="1800" dirty="0" smtClean="0">
                <a:sym typeface="Wingdings" panose="05000000000000000000" pitchFamily="2" charset="2"/>
              </a:rPr>
              <a:t> </a:t>
            </a:r>
            <a:r>
              <a:rPr lang="en-US" sz="1800" dirty="0">
                <a:sym typeface="Wingdings" panose="05000000000000000000" pitchFamily="2" charset="2"/>
              </a:rPr>
              <a:t>todos diferentes palabras </a:t>
            </a:r>
            <a:r>
              <a:rPr lang="en-US" sz="1800" dirty="0" smtClean="0">
                <a:sym typeface="Wingdings" panose="05000000000000000000" pitchFamily="2" charset="2"/>
              </a:rPr>
              <a:t>al </a:t>
            </a:r>
            <a:r>
              <a:rPr lang="en-US" sz="1800" dirty="0" err="1" smtClean="0">
                <a:sym typeface="Wingdings" panose="05000000000000000000" pitchFamily="2" charset="2"/>
              </a:rPr>
              <a:t>mismo</a:t>
            </a:r>
            <a:r>
              <a:rPr lang="en-US" sz="1800" dirty="0" smtClean="0">
                <a:sym typeface="Wingdings" panose="05000000000000000000" pitchFamily="2" charset="2"/>
              </a:rPr>
              <a:t> </a:t>
            </a:r>
            <a:r>
              <a:rPr lang="en-US" sz="1800" dirty="0" err="1" smtClean="0">
                <a:sym typeface="Wingdings" panose="05000000000000000000" pitchFamily="2" charset="2"/>
              </a:rPr>
              <a:t>tiempo</a:t>
            </a:r>
            <a:r>
              <a:rPr lang="en-US" sz="1800" dirty="0" smtClean="0">
                <a:sym typeface="Wingdings" panose="05000000000000000000" pitchFamily="2" charset="2"/>
              </a:rPr>
              <a:t>.</a:t>
            </a:r>
            <a:endParaRPr lang="en-US" sz="1800" dirty="0">
              <a:sym typeface="Wingdings" panose="05000000000000000000" pitchFamily="2" charset="2"/>
            </a:endParaRPr>
          </a:p>
          <a:p>
            <a:pPr lvl="1" algn="l" rtl="0"/>
            <a:endParaRPr lang="en-US" sz="2200" dirty="0"/>
          </a:p>
        </p:txBody>
      </p:sp>
    </p:spTree>
    <p:extLst>
      <p:ext uri="{BB962C8B-B14F-4D97-AF65-F5344CB8AC3E}">
        <p14:creationId xmlns:p14="http://schemas.microsoft.com/office/powerpoint/2010/main" val="11887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El </a:t>
            </a:r>
            <a:r>
              <a:rPr lang="en-US" dirty="0" smtClean="0"/>
              <a:t>CULTO </a:t>
            </a:r>
            <a:r>
              <a:rPr lang="en-US" dirty="0"/>
              <a:t>de </a:t>
            </a:r>
            <a:r>
              <a:rPr lang="en-US" dirty="0" err="1" smtClean="0"/>
              <a:t>canTOS</a:t>
            </a:r>
            <a:r>
              <a:rPr lang="en-US" dirty="0" smtClean="0"/>
              <a:t> </a:t>
            </a:r>
            <a:r>
              <a:rPr lang="en-US" dirty="0"/>
              <a:t>ideal</a:t>
            </a:r>
          </a:p>
        </p:txBody>
      </p:sp>
      <p:sp>
        <p:nvSpPr>
          <p:cNvPr id="3" name="Content Placeholder 2"/>
          <p:cNvSpPr>
            <a:spLocks noGrp="1"/>
          </p:cNvSpPr>
          <p:nvPr>
            <p:ph idx="1"/>
          </p:nvPr>
        </p:nvSpPr>
        <p:spPr>
          <a:xfrm>
            <a:off x="1251678" y="1181547"/>
            <a:ext cx="10635522" cy="5713029"/>
          </a:xfrm>
        </p:spPr>
        <p:txBody>
          <a:bodyPr>
            <a:normAutofit fontScale="92500" lnSpcReduction="10000"/>
          </a:bodyPr>
          <a:lstStyle/>
          <a:p>
            <a:pPr algn="l" rtl="0"/>
            <a:r>
              <a:rPr lang="en-US" sz="2400" dirty="0"/>
              <a:t>Cada himno enseña la Palabra de Dios de una manera bíblica.</a:t>
            </a:r>
          </a:p>
          <a:p>
            <a:pPr lvl="1" algn="l" rtl="0"/>
            <a:r>
              <a:rPr lang="en-US" sz="2200" dirty="0"/>
              <a:t>Las palabras son fáciles de entender.</a:t>
            </a:r>
          </a:p>
          <a:p>
            <a:pPr lvl="1" algn="l" rtl="0"/>
            <a:r>
              <a:rPr lang="en-US" sz="2200" dirty="0"/>
              <a:t>La música resalta los pensamientos, en lugar de </a:t>
            </a:r>
            <a:r>
              <a:rPr lang="en-US" sz="2200" dirty="0" err="1" smtClean="0"/>
              <a:t>distraer</a:t>
            </a:r>
            <a:r>
              <a:rPr lang="en-US" sz="2200" dirty="0" smtClean="0"/>
              <a:t> de </a:t>
            </a:r>
            <a:r>
              <a:rPr lang="en-US" sz="2200" dirty="0" err="1" smtClean="0"/>
              <a:t>ellos</a:t>
            </a:r>
            <a:r>
              <a:rPr lang="en-US" sz="2200" dirty="0" smtClean="0"/>
              <a:t>.</a:t>
            </a:r>
            <a:endParaRPr lang="en-US" sz="2200" dirty="0"/>
          </a:p>
          <a:p>
            <a:pPr lvl="1" algn="l" rtl="0"/>
            <a:r>
              <a:rPr lang="en-US" sz="2200" dirty="0"/>
              <a:t>Los </a:t>
            </a:r>
            <a:r>
              <a:rPr lang="en-US" sz="2200" dirty="0" err="1"/>
              <a:t>himnos</a:t>
            </a:r>
            <a:r>
              <a:rPr lang="en-US" sz="2200" dirty="0"/>
              <a:t> </a:t>
            </a:r>
            <a:r>
              <a:rPr lang="en-US" sz="2200" dirty="0" smtClean="0"/>
              <a:t>se </a:t>
            </a:r>
            <a:r>
              <a:rPr lang="en-US" sz="2200" dirty="0" err="1" smtClean="0"/>
              <a:t>dirigen</a:t>
            </a:r>
            <a:r>
              <a:rPr lang="en-US" sz="2200" dirty="0" smtClean="0"/>
              <a:t> de </a:t>
            </a:r>
            <a:r>
              <a:rPr lang="en-US" sz="2200" dirty="0" err="1" smtClean="0"/>
              <a:t>manera</a:t>
            </a:r>
            <a:r>
              <a:rPr lang="en-US" sz="2200" dirty="0" smtClean="0"/>
              <a:t> que no </a:t>
            </a:r>
            <a:r>
              <a:rPr lang="en-US" sz="2200" dirty="0" err="1" smtClean="0"/>
              <a:t>distraiga</a:t>
            </a:r>
            <a:r>
              <a:rPr lang="en-US" sz="2200" dirty="0" smtClean="0"/>
              <a:t> la </a:t>
            </a:r>
            <a:r>
              <a:rPr lang="en-US" sz="2200" dirty="0"/>
              <a:t>atención de la letra.</a:t>
            </a:r>
          </a:p>
          <a:p>
            <a:pPr lvl="2" algn="l" rtl="0"/>
            <a:r>
              <a:rPr lang="en-US" sz="2000" dirty="0"/>
              <a:t>No demasiado </a:t>
            </a:r>
            <a:r>
              <a:rPr lang="en-US" sz="2000" dirty="0" err="1"/>
              <a:t>rápido</a:t>
            </a:r>
            <a:r>
              <a:rPr lang="en-US" sz="2000" dirty="0"/>
              <a:t> </a:t>
            </a:r>
            <a:r>
              <a:rPr lang="en-US" sz="2000" dirty="0" err="1" smtClean="0"/>
              <a:t>ni</a:t>
            </a:r>
            <a:r>
              <a:rPr lang="en-US" sz="2000" dirty="0" smtClean="0"/>
              <a:t> </a:t>
            </a:r>
            <a:r>
              <a:rPr lang="en-US" sz="2000" dirty="0"/>
              <a:t>lento; sin histrionismo</a:t>
            </a:r>
          </a:p>
          <a:p>
            <a:pPr algn="l" rtl="0"/>
            <a:r>
              <a:rPr lang="en-US" sz="2400" dirty="0"/>
              <a:t>Los </a:t>
            </a:r>
            <a:r>
              <a:rPr lang="en-US" sz="2400" dirty="0" err="1"/>
              <a:t>adoradores</a:t>
            </a:r>
            <a:r>
              <a:rPr lang="en-US" sz="2400" dirty="0"/>
              <a:t> </a:t>
            </a:r>
            <a:r>
              <a:rPr lang="en-US" sz="2400" dirty="0" err="1" smtClean="0"/>
              <a:t>cantan</a:t>
            </a:r>
            <a:r>
              <a:rPr lang="en-US" sz="2400" dirty="0" smtClean="0"/>
              <a:t>, </a:t>
            </a:r>
            <a:r>
              <a:rPr lang="en-US" sz="2400" dirty="0" err="1" smtClean="0"/>
              <a:t>resistiendo</a:t>
            </a:r>
            <a:r>
              <a:rPr lang="en-US" sz="2400" dirty="0" smtClean="0"/>
              <a:t> las </a:t>
            </a:r>
            <a:r>
              <a:rPr lang="en-US" sz="2400" dirty="0"/>
              <a:t>distracciones.</a:t>
            </a:r>
          </a:p>
          <a:p>
            <a:pPr algn="l" rtl="0"/>
            <a:r>
              <a:rPr lang="en-US" sz="2400" dirty="0"/>
              <a:t>Los himnos son lo suficientemente familiares como para cantarlos, pero aun así provocan pensamiento/aprendizaje.</a:t>
            </a:r>
          </a:p>
          <a:p>
            <a:pPr algn="l" rtl="0"/>
            <a:r>
              <a:rPr lang="en-US" sz="2400" dirty="0"/>
              <a:t>Los himnos acentúan los otros actos de adoración.</a:t>
            </a:r>
            <a:endParaRPr lang="en-US" sz="2200" dirty="0"/>
          </a:p>
          <a:p>
            <a:pPr lvl="1" algn="l" rtl="0"/>
            <a:r>
              <a:rPr lang="en-US" sz="2200" dirty="0"/>
              <a:t>MALO</a:t>
            </a:r>
            <a:r>
              <a:rPr lang="en-US" sz="2200" dirty="0" smtClean="0"/>
              <a:t>: </a:t>
            </a:r>
            <a:r>
              <a:rPr lang="en-US" sz="2200" dirty="0" err="1" smtClean="0"/>
              <a:t>Tema</a:t>
            </a:r>
            <a:r>
              <a:rPr lang="en-US" sz="2200" dirty="0" smtClean="0"/>
              <a:t> de </a:t>
            </a:r>
            <a:r>
              <a:rPr lang="en-US" sz="2200" dirty="0" err="1" smtClean="0"/>
              <a:t>los</a:t>
            </a:r>
            <a:r>
              <a:rPr lang="en-US" sz="2200" dirty="0" smtClean="0"/>
              <a:t> </a:t>
            </a:r>
            <a:r>
              <a:rPr lang="en-US" sz="2200" dirty="0" err="1" smtClean="0"/>
              <a:t>himnos</a:t>
            </a:r>
            <a:r>
              <a:rPr lang="en-US" sz="2200" dirty="0" smtClean="0"/>
              <a:t>: </a:t>
            </a:r>
            <a:r>
              <a:rPr lang="en-US" sz="2200" dirty="0"/>
              <a:t>“El amor de Cristo por todos”; Sermón: “Jesús </a:t>
            </a:r>
            <a:r>
              <a:rPr lang="en-US" sz="2200" dirty="0" err="1"/>
              <a:t>como</a:t>
            </a:r>
            <a:r>
              <a:rPr lang="en-US" sz="2200" dirty="0"/>
              <a:t> </a:t>
            </a:r>
            <a:r>
              <a:rPr lang="en-US" sz="2200" dirty="0" smtClean="0"/>
              <a:t>el </a:t>
            </a:r>
            <a:r>
              <a:rPr lang="en-US" sz="2200" dirty="0" err="1" smtClean="0"/>
              <a:t>Juez</a:t>
            </a:r>
            <a:r>
              <a:rPr lang="en-US" sz="2200" dirty="0" smtClean="0"/>
              <a:t> </a:t>
            </a:r>
            <a:r>
              <a:rPr lang="en-US" sz="2200" dirty="0"/>
              <a:t>justo”</a:t>
            </a:r>
          </a:p>
          <a:p>
            <a:pPr algn="l" rtl="0"/>
            <a:r>
              <a:rPr lang="en-US" sz="2400" dirty="0"/>
              <a:t>El canto de invitación invita a la gente a </a:t>
            </a:r>
            <a:r>
              <a:rPr lang="en-US" sz="2400" dirty="0" err="1"/>
              <a:t>obedecer</a:t>
            </a:r>
            <a:r>
              <a:rPr lang="en-US" sz="2400" dirty="0"/>
              <a:t> </a:t>
            </a:r>
            <a:r>
              <a:rPr lang="en-US" sz="2400" dirty="0" smtClean="0"/>
              <a:t>al </a:t>
            </a:r>
            <a:r>
              <a:rPr lang="en-US" sz="2400" dirty="0"/>
              <a:t>Evangelio</a:t>
            </a:r>
          </a:p>
          <a:p>
            <a:pPr algn="l" rtl="0"/>
            <a:r>
              <a:rPr lang="en-US" sz="2400" dirty="0"/>
              <a:t>Los adoradores piensan en las canciones principales durante la semana para entenderlas (y las escrituras en las que se basan) mejor.</a:t>
            </a:r>
          </a:p>
          <a:p>
            <a:pPr lvl="1" algn="l" rtl="0"/>
            <a:r>
              <a:rPr lang="en-US" sz="2200" dirty="0"/>
              <a:t>Se preparan para adorar más perfectamente cuando esas canciones se vuelven a dirigir.</a:t>
            </a:r>
          </a:p>
        </p:txBody>
      </p:sp>
    </p:spTree>
    <p:extLst>
      <p:ext uri="{BB962C8B-B14F-4D97-AF65-F5344CB8AC3E}">
        <p14:creationId xmlns:p14="http://schemas.microsoft.com/office/powerpoint/2010/main" val="8582973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033" y="382384"/>
            <a:ext cx="10940322" cy="890603"/>
          </a:xfrm>
        </p:spPr>
        <p:txBody>
          <a:bodyPr>
            <a:normAutofit/>
          </a:bodyPr>
          <a:lstStyle/>
          <a:p>
            <a:pPr algn="l" rtl="0"/>
            <a:r>
              <a:rPr lang="en-US" dirty="0"/>
              <a:t>En qué pensar durante el canto</a:t>
            </a:r>
          </a:p>
        </p:txBody>
      </p:sp>
      <p:sp>
        <p:nvSpPr>
          <p:cNvPr id="3" name="Content Placeholder 2"/>
          <p:cNvSpPr>
            <a:spLocks noGrp="1"/>
          </p:cNvSpPr>
          <p:nvPr>
            <p:ph idx="1"/>
          </p:nvPr>
        </p:nvSpPr>
        <p:spPr>
          <a:xfrm>
            <a:off x="1251678" y="1237006"/>
            <a:ext cx="10635522" cy="5131090"/>
          </a:xfrm>
        </p:spPr>
        <p:txBody>
          <a:bodyPr>
            <a:normAutofit/>
          </a:bodyPr>
          <a:lstStyle/>
          <a:p>
            <a:pPr algn="l" rtl="0"/>
            <a:r>
              <a:rPr lang="en-US" sz="2400" dirty="0"/>
              <a:t>¿En qué pasaje(s) de las Escrituras se basa esta canción?</a:t>
            </a:r>
          </a:p>
          <a:p>
            <a:pPr lvl="1" algn="l" rtl="0"/>
            <a:r>
              <a:rPr lang="en-US" sz="2200" dirty="0"/>
              <a:t>¿Cómo me ayuda esta canción a entender mejor esos pasajes?</a:t>
            </a:r>
            <a:r>
              <a:rPr lang="en-US" sz="2000" dirty="0"/>
              <a:t> </a:t>
            </a:r>
          </a:p>
          <a:p>
            <a:pPr lvl="1" algn="l" rtl="0"/>
            <a:r>
              <a:rPr lang="en-US" sz="2200" dirty="0"/>
              <a:t>¿Qué acciones se ordenan o implican en este pasaje o pensamiento?</a:t>
            </a:r>
          </a:p>
          <a:p>
            <a:pPr algn="l" rtl="0"/>
            <a:r>
              <a:rPr lang="en-US" sz="2400" dirty="0"/>
              <a:t>¿Qué se revela acerca de la naturaleza de Dios en esta canción?</a:t>
            </a:r>
          </a:p>
          <a:p>
            <a:pPr lvl="1" algn="l" rtl="0"/>
            <a:r>
              <a:rPr lang="en-US" sz="2200" dirty="0"/>
              <a:t>¿Qué se revela acerca de mi naturaleza?</a:t>
            </a:r>
          </a:p>
          <a:p>
            <a:pPr algn="l" rtl="0"/>
            <a:r>
              <a:rPr lang="en-US" sz="2400" dirty="0"/>
              <a:t>¿A qué acción moral me llama esta canción?</a:t>
            </a:r>
          </a:p>
          <a:p>
            <a:pPr algn="l" rtl="0"/>
            <a:r>
              <a:rPr lang="en-US" sz="2400" dirty="0"/>
              <a:t>¿Qué emociones estoy aprendiendo a </a:t>
            </a:r>
            <a:r>
              <a:rPr lang="en-US" sz="2400" dirty="0" err="1" smtClean="0"/>
              <a:t>expresar</a:t>
            </a:r>
            <a:r>
              <a:rPr lang="en-US" sz="2400" dirty="0" smtClean="0"/>
              <a:t>/</a:t>
            </a:r>
            <a:r>
              <a:rPr lang="en-US" sz="2400" dirty="0" err="1" smtClean="0"/>
              <a:t>sentir</a:t>
            </a:r>
            <a:r>
              <a:rPr lang="en-US" sz="2400" dirty="0" smtClean="0"/>
              <a:t> </a:t>
            </a:r>
            <a:r>
              <a:rPr lang="en-US" sz="2400" dirty="0"/>
              <a:t>mejor?</a:t>
            </a:r>
          </a:p>
          <a:p>
            <a:pPr algn="l" rtl="0"/>
            <a:r>
              <a:rPr lang="en-US" sz="2400" dirty="0"/>
              <a:t>¿Puedo resumir esta canción en una o dos oraciones?</a:t>
            </a:r>
          </a:p>
          <a:p>
            <a:pPr lvl="1" algn="l" rtl="0"/>
            <a:r>
              <a:rPr lang="en-US" sz="2200" dirty="0"/>
              <a:t>¿Puedo explicárselo claramente a otra persona?</a:t>
            </a:r>
          </a:p>
          <a:p>
            <a:pPr lvl="1" algn="l" rtl="0"/>
            <a:r>
              <a:rPr lang="en-US" sz="2200" dirty="0"/>
              <a:t>¿Qué conceptos, palabras o frases de esta canción no entiendo?</a:t>
            </a:r>
          </a:p>
          <a:p>
            <a:pPr lvl="1" algn="l" rtl="0"/>
            <a:endParaRPr lang="en-US" sz="2200" dirty="0"/>
          </a:p>
          <a:p>
            <a:pPr lvl="1" algn="l" rtl="0"/>
            <a:endParaRPr lang="en-US" sz="2000" dirty="0"/>
          </a:p>
          <a:p>
            <a:pPr algn="l" rtl="0"/>
            <a:endParaRPr lang="en-US" sz="2400" dirty="0"/>
          </a:p>
        </p:txBody>
      </p:sp>
    </p:spTree>
    <p:extLst>
      <p:ext uri="{BB962C8B-B14F-4D97-AF65-F5344CB8AC3E}">
        <p14:creationId xmlns:p14="http://schemas.microsoft.com/office/powerpoint/2010/main" val="12687600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35522" cy="890603"/>
          </a:xfrm>
        </p:spPr>
        <p:txBody>
          <a:bodyPr>
            <a:normAutofit fontScale="90000"/>
          </a:bodyPr>
          <a:lstStyle/>
          <a:p>
            <a:pPr algn="l" rtl="0"/>
            <a:r>
              <a:rPr lang="en-US" dirty="0"/>
              <a:t>Marcadores de </a:t>
            </a:r>
            <a:r>
              <a:rPr lang="en-US" dirty="0" err="1"/>
              <a:t>adoración</a:t>
            </a:r>
            <a:r>
              <a:rPr lang="en-US" dirty="0"/>
              <a:t> </a:t>
            </a:r>
            <a:r>
              <a:rPr lang="en-US" dirty="0" smtClean="0"/>
              <a:t>y EL CANTAR</a:t>
            </a:r>
            <a:endParaRPr lang="en-US" dirty="0"/>
          </a:p>
        </p:txBody>
      </p:sp>
      <p:sp>
        <p:nvSpPr>
          <p:cNvPr id="3" name="Content Placeholder 2"/>
          <p:cNvSpPr>
            <a:spLocks noGrp="1"/>
          </p:cNvSpPr>
          <p:nvPr>
            <p:ph idx="1"/>
          </p:nvPr>
        </p:nvSpPr>
        <p:spPr>
          <a:xfrm>
            <a:off x="1251678" y="1134727"/>
            <a:ext cx="10635522" cy="5881405"/>
          </a:xfrm>
        </p:spPr>
        <p:txBody>
          <a:bodyPr>
            <a:normAutofit fontScale="92500" lnSpcReduction="20000"/>
          </a:bodyPr>
          <a:lstStyle/>
          <a:p>
            <a:pPr algn="l" rtl="0">
              <a:spcBef>
                <a:spcPts val="500"/>
              </a:spcBef>
            </a:pPr>
            <a:r>
              <a:rPr lang="en-US" sz="2400" dirty="0"/>
              <a:t>Límites entre lo sagrado y lo profano</a:t>
            </a:r>
          </a:p>
          <a:p>
            <a:pPr lvl="1" algn="l" rtl="0">
              <a:spcBef>
                <a:spcPts val="500"/>
              </a:spcBef>
            </a:pPr>
            <a:r>
              <a:rPr lang="en-US" sz="2200" dirty="0"/>
              <a:t>Criterio: demostrar en nuestra adoración los límites entre nuestra vida sagrada y el mundo profano, Efesios 4:17-32</a:t>
            </a:r>
          </a:p>
          <a:p>
            <a:pPr lvl="1" algn="l" rtl="0">
              <a:spcBef>
                <a:spcPts val="500"/>
              </a:spcBef>
            </a:pPr>
            <a:r>
              <a:rPr lang="en-US" sz="2200" dirty="0"/>
              <a:t>Ejemplo: </a:t>
            </a:r>
            <a:r>
              <a:rPr lang="en-US" sz="2200" dirty="0" err="1" smtClean="0"/>
              <a:t>tener</a:t>
            </a:r>
            <a:r>
              <a:rPr lang="en-US" sz="2200" dirty="0" smtClean="0"/>
              <a:t> </a:t>
            </a:r>
            <a:r>
              <a:rPr lang="en-US" sz="2200" dirty="0"/>
              <a:t>cuidado al cantar himnos con melodías “seculares”</a:t>
            </a:r>
          </a:p>
          <a:p>
            <a:pPr lvl="2" algn="l" rtl="0">
              <a:spcBef>
                <a:spcPts val="500"/>
              </a:spcBef>
            </a:pPr>
            <a:r>
              <a:rPr lang="en-US" sz="1800" dirty="0"/>
              <a:t>“Ser como Jesús” – </a:t>
            </a:r>
            <a:r>
              <a:rPr lang="en-US" sz="1800" dirty="0" smtClean="0"/>
              <a:t>“This Land is Your Land” (</a:t>
            </a:r>
            <a:r>
              <a:rPr lang="en-US" sz="1800" dirty="0" err="1" smtClean="0"/>
              <a:t>una</a:t>
            </a:r>
            <a:r>
              <a:rPr lang="en-US" sz="1800" dirty="0" smtClean="0"/>
              <a:t> </a:t>
            </a:r>
            <a:r>
              <a:rPr lang="en-US" sz="1800" dirty="0" err="1" smtClean="0"/>
              <a:t>canción</a:t>
            </a:r>
            <a:r>
              <a:rPr lang="en-US" sz="1800" dirty="0" smtClean="0"/>
              <a:t> popular </a:t>
            </a:r>
            <a:r>
              <a:rPr lang="en-US" sz="1800" dirty="0" err="1" smtClean="0"/>
              <a:t>patriótica</a:t>
            </a:r>
            <a:r>
              <a:rPr lang="en-US" sz="1800" dirty="0"/>
              <a:t>)</a:t>
            </a:r>
          </a:p>
          <a:p>
            <a:pPr lvl="2" algn="l" rtl="0">
              <a:spcBef>
                <a:spcPts val="500"/>
              </a:spcBef>
            </a:pPr>
            <a:r>
              <a:rPr lang="en-US" sz="1800" dirty="0"/>
              <a:t>“Hay una colina verde” </a:t>
            </a:r>
            <a:r>
              <a:rPr lang="en-US" sz="1800" dirty="0" err="1" smtClean="0"/>
              <a:t>en</a:t>
            </a:r>
            <a:r>
              <a:rPr lang="en-US" sz="1800" dirty="0" smtClean="0"/>
              <a:t> </a:t>
            </a:r>
            <a:r>
              <a:rPr lang="en-US" sz="1800" i="1" dirty="0" smtClean="0"/>
              <a:t>Hymns for Worship </a:t>
            </a:r>
            <a:r>
              <a:rPr lang="en-US" sz="1800" dirty="0" smtClean="0"/>
              <a:t>- </a:t>
            </a:r>
            <a:r>
              <a:rPr lang="en-US" sz="1800" dirty="0"/>
              <a:t>"Casa del Sol naciente"</a:t>
            </a:r>
          </a:p>
          <a:p>
            <a:pPr algn="l" rtl="0">
              <a:spcBef>
                <a:spcPts val="500"/>
              </a:spcBef>
            </a:pPr>
            <a:r>
              <a:rPr lang="en-US" sz="2400" dirty="0" err="1"/>
              <a:t>Ofrendas</a:t>
            </a:r>
            <a:r>
              <a:rPr lang="en-US" sz="2400" dirty="0"/>
              <a:t> </a:t>
            </a:r>
            <a:r>
              <a:rPr lang="en-US" sz="2400" dirty="0" err="1" smtClean="0"/>
              <a:t>sacrificiales</a:t>
            </a:r>
            <a:endParaRPr lang="en-US" sz="2400" dirty="0"/>
          </a:p>
          <a:p>
            <a:pPr lvl="1" algn="l" rtl="0">
              <a:spcBef>
                <a:spcPts val="500"/>
              </a:spcBef>
            </a:pPr>
            <a:r>
              <a:rPr lang="en-US" sz="2200" dirty="0"/>
              <a:t>Criterios: demostrar en nuestra adoración que </a:t>
            </a:r>
            <a:r>
              <a:rPr lang="en-US" sz="2200" dirty="0" smtClean="0"/>
              <a:t>“</a:t>
            </a:r>
            <a:r>
              <a:rPr lang="en-US" sz="2200" dirty="0" err="1" smtClean="0"/>
              <a:t>completamos</a:t>
            </a:r>
            <a:r>
              <a:rPr lang="en-US" sz="2200" dirty="0" smtClean="0"/>
              <a:t>…lo </a:t>
            </a:r>
            <a:r>
              <a:rPr lang="en-US" sz="2200" dirty="0"/>
              <a:t>que falta de los padecimientos de Cristo,” Col.1:24</a:t>
            </a:r>
          </a:p>
          <a:p>
            <a:pPr lvl="1" algn="l" rtl="0">
              <a:spcBef>
                <a:spcPts val="500"/>
              </a:spcBef>
            </a:pPr>
            <a:r>
              <a:rPr lang="en-US" sz="2200" dirty="0"/>
              <a:t>Ejemplo: Estar dispuesto a aprender canciones nuevas (ver Salmo 33:3) o solo cantar las viejas (1 Corintios 14:26)</a:t>
            </a:r>
          </a:p>
          <a:p>
            <a:pPr algn="l" rtl="0">
              <a:spcBef>
                <a:spcPts val="500"/>
              </a:spcBef>
            </a:pPr>
            <a:r>
              <a:rPr lang="en-US" sz="2400" dirty="0"/>
              <a:t>Ritual (procedimiento correcto)</a:t>
            </a:r>
          </a:p>
          <a:p>
            <a:pPr lvl="1" algn="l" rtl="0">
              <a:spcBef>
                <a:spcPts val="500"/>
              </a:spcBef>
            </a:pPr>
            <a:r>
              <a:rPr lang="en-US" sz="2200" dirty="0"/>
              <a:t>Criterio: demostrar con nuestras acciones que Dios (que es un Dios de paz, no de confusión) es el originador y objeto de nuestra adoración, no nosotros mismos, para que todos puedan aprender quién es Dios y </a:t>
            </a:r>
            <a:r>
              <a:rPr lang="en-US" sz="2200" dirty="0" err="1"/>
              <a:t>qué</a:t>
            </a:r>
            <a:r>
              <a:rPr lang="en-US" sz="2200" dirty="0"/>
              <a:t> </a:t>
            </a:r>
            <a:r>
              <a:rPr lang="en-US" sz="2200" dirty="0" err="1" smtClean="0"/>
              <a:t>exige</a:t>
            </a:r>
            <a:r>
              <a:rPr lang="en-US" sz="2200" dirty="0" smtClean="0"/>
              <a:t> </a:t>
            </a:r>
            <a:r>
              <a:rPr lang="en-US" sz="2200" dirty="0"/>
              <a:t>de ellos, 1 </a:t>
            </a:r>
            <a:r>
              <a:rPr lang="en-US" sz="2200" dirty="0" err="1"/>
              <a:t>Corintios</a:t>
            </a:r>
            <a:r>
              <a:rPr lang="en-US" sz="2200" dirty="0"/>
              <a:t> </a:t>
            </a:r>
            <a:r>
              <a:rPr lang="en-US" sz="2200" dirty="0" smtClean="0"/>
              <a:t>14:40</a:t>
            </a:r>
            <a:endParaRPr lang="en-US" sz="2200" dirty="0"/>
          </a:p>
          <a:p>
            <a:pPr lvl="1" algn="l" rtl="0">
              <a:spcBef>
                <a:spcPts val="500"/>
              </a:spcBef>
            </a:pPr>
            <a:r>
              <a:rPr lang="en-US" sz="2200" dirty="0"/>
              <a:t>Ejemplo: No </a:t>
            </a:r>
            <a:r>
              <a:rPr lang="en-US" sz="2200" dirty="0" err="1" smtClean="0"/>
              <a:t>cantar</a:t>
            </a:r>
            <a:r>
              <a:rPr lang="en-US" sz="2200" dirty="0" smtClean="0"/>
              <a:t> </a:t>
            </a:r>
            <a:r>
              <a:rPr lang="en-US" sz="2200" dirty="0" err="1"/>
              <a:t>canciones</a:t>
            </a:r>
            <a:r>
              <a:rPr lang="en-US" sz="2200" dirty="0"/>
              <a:t> </a:t>
            </a:r>
            <a:r>
              <a:rPr lang="en-US" sz="2200" dirty="0" err="1" smtClean="0"/>
              <a:t>en</a:t>
            </a:r>
            <a:r>
              <a:rPr lang="en-US" sz="2200" dirty="0" smtClean="0"/>
              <a:t> las que </a:t>
            </a:r>
            <a:r>
              <a:rPr lang="en-US" sz="2200" dirty="0" err="1" smtClean="0"/>
              <a:t>cada</a:t>
            </a:r>
            <a:r>
              <a:rPr lang="en-US" sz="2200" dirty="0" smtClean="0"/>
              <a:t> </a:t>
            </a:r>
            <a:r>
              <a:rPr lang="en-US" sz="2200" dirty="0"/>
              <a:t>parte canta palabras </a:t>
            </a:r>
            <a:r>
              <a:rPr lang="en-US" sz="2200" dirty="0" err="1"/>
              <a:t>diferentes</a:t>
            </a:r>
            <a:r>
              <a:rPr lang="en-US" sz="2200" dirty="0"/>
              <a:t> </a:t>
            </a:r>
            <a:r>
              <a:rPr lang="en-US" sz="2200" dirty="0" smtClean="0"/>
              <a:t>(un </a:t>
            </a:r>
            <a:r>
              <a:rPr lang="en-US" sz="2200" dirty="0" err="1" smtClean="0"/>
              <a:t>ejemplo</a:t>
            </a:r>
            <a:r>
              <a:rPr lang="en-US" sz="2200" dirty="0" smtClean="0"/>
              <a:t> </a:t>
            </a:r>
            <a:r>
              <a:rPr lang="en-US" sz="2200" dirty="0" err="1" smtClean="0"/>
              <a:t>en</a:t>
            </a:r>
            <a:r>
              <a:rPr lang="en-US" sz="2200" dirty="0" smtClean="0"/>
              <a:t> </a:t>
            </a:r>
            <a:r>
              <a:rPr lang="en-US" sz="2200" dirty="0" err="1" smtClean="0"/>
              <a:t>inglés</a:t>
            </a:r>
            <a:r>
              <a:rPr lang="en-US" sz="2200" dirty="0" smtClean="0"/>
              <a:t>: “The Greatest Commands"), </a:t>
            </a:r>
            <a:r>
              <a:rPr lang="en-US" sz="2200" dirty="0"/>
              <a:t>1 </a:t>
            </a:r>
            <a:r>
              <a:rPr lang="en-US" sz="2200" dirty="0" err="1"/>
              <a:t>Corintios</a:t>
            </a:r>
            <a:r>
              <a:rPr lang="en-US" sz="2200" dirty="0"/>
              <a:t> </a:t>
            </a:r>
            <a:r>
              <a:rPr lang="en-US" sz="2200" dirty="0" smtClean="0"/>
              <a:t>14:23-25</a:t>
            </a:r>
            <a:endParaRPr lang="en-US" sz="2200" dirty="0"/>
          </a:p>
        </p:txBody>
      </p:sp>
    </p:spTree>
    <p:extLst>
      <p:ext uri="{BB962C8B-B14F-4D97-AF65-F5344CB8AC3E}">
        <p14:creationId xmlns:p14="http://schemas.microsoft.com/office/powerpoint/2010/main" val="21310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35912" y="2349062"/>
            <a:ext cx="10288681" cy="3689140"/>
          </a:xfrm>
        </p:spPr>
        <p:txBody>
          <a:bodyPr>
            <a:normAutofit/>
          </a:bodyPr>
          <a:lstStyle/>
          <a:p>
            <a:pPr algn="ctr" rtl="0"/>
            <a:r>
              <a:rPr lang="en-US" dirty="0"/>
              <a:t>¿Qué, en su opinión, hace que un himno o un canto en particular sea edificante o no edificante?</a:t>
            </a:r>
          </a:p>
        </p:txBody>
      </p:sp>
    </p:spTree>
    <p:extLst>
      <p:ext uri="{BB962C8B-B14F-4D97-AF65-F5344CB8AC3E}">
        <p14:creationId xmlns:p14="http://schemas.microsoft.com/office/powerpoint/2010/main" val="361111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601741" cy="4803235"/>
          </a:xfrm>
        </p:spPr>
        <p:txBody>
          <a:bodyPr>
            <a:normAutofit fontScale="90000"/>
          </a:bodyPr>
          <a:lstStyle/>
          <a:p>
            <a:pPr algn="l" rtl="0"/>
            <a:r>
              <a:rPr lang="en-US" dirty="0" smtClean="0">
                <a:latin typeface="Berlin Sans FB Demi" panose="020E0802020502020306" pitchFamily="34" charset="0"/>
              </a:rPr>
              <a:t>LA </a:t>
            </a:r>
            <a:r>
              <a:rPr lang="en-US" dirty="0" err="1" smtClean="0">
                <a:latin typeface="Berlin Sans FB Demi" panose="020E0802020502020306" pitchFamily="34" charset="0"/>
              </a:rPr>
              <a:t>Adoración</a:t>
            </a:r>
            <a:r>
              <a:rPr lang="en-US" dirty="0" smtClean="0">
                <a:latin typeface="Berlin Sans FB Demi" panose="020E0802020502020306" pitchFamily="34" charset="0"/>
              </a:rPr>
              <a:t> POR MEDIO DE </a:t>
            </a:r>
            <a:r>
              <a:rPr lang="en-US" dirty="0">
                <a:latin typeface="Berlin Sans FB Demi" panose="020E0802020502020306" pitchFamily="34" charset="0"/>
              </a:rPr>
              <a:t>la cena del señor</a:t>
            </a:r>
          </a:p>
        </p:txBody>
      </p:sp>
      <p:sp>
        <p:nvSpPr>
          <p:cNvPr id="3" name="Text Placeholder 2"/>
          <p:cNvSpPr>
            <a:spLocks noGrp="1"/>
          </p:cNvSpPr>
          <p:nvPr>
            <p:ph type="body" idx="1"/>
          </p:nvPr>
        </p:nvSpPr>
        <p:spPr/>
        <p:txBody>
          <a:bodyPr>
            <a:normAutofit/>
          </a:bodyPr>
          <a:lstStyle/>
          <a:p>
            <a:pPr algn="l" rtl="0"/>
            <a:r>
              <a:rPr lang="en-US" sz="3200" dirty="0"/>
              <a:t>Lección 7</a:t>
            </a:r>
          </a:p>
        </p:txBody>
      </p:sp>
    </p:spTree>
    <p:extLst>
      <p:ext uri="{BB962C8B-B14F-4D97-AF65-F5344CB8AC3E}">
        <p14:creationId xmlns:p14="http://schemas.microsoft.com/office/powerpoint/2010/main" val="27297123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5259308"/>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071441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31329"/>
            <a:ext cx="10178322" cy="1308193"/>
          </a:xfrm>
        </p:spPr>
        <p:txBody>
          <a:bodyPr>
            <a:normAutofit fontScale="90000"/>
          </a:bodyPr>
          <a:lstStyle/>
          <a:p>
            <a:pPr algn="l" rtl="0"/>
            <a:r>
              <a:rPr lang="en-US" dirty="0" smtClean="0"/>
              <a:t>LA </a:t>
            </a:r>
            <a:r>
              <a:rPr lang="en-US" dirty="0" err="1" smtClean="0"/>
              <a:t>Adoración</a:t>
            </a:r>
            <a:r>
              <a:rPr lang="en-US" dirty="0" smtClean="0"/>
              <a:t> POR MEDIO DE </a:t>
            </a:r>
            <a:r>
              <a:rPr lang="en-US" dirty="0"/>
              <a:t>la Cena del Señor</a:t>
            </a:r>
          </a:p>
        </p:txBody>
      </p:sp>
      <p:sp>
        <p:nvSpPr>
          <p:cNvPr id="3" name="Content Placeholder 2"/>
          <p:cNvSpPr>
            <a:spLocks noGrp="1"/>
          </p:cNvSpPr>
          <p:nvPr>
            <p:ph idx="1"/>
          </p:nvPr>
        </p:nvSpPr>
        <p:spPr>
          <a:xfrm>
            <a:off x="1251678" y="1539522"/>
            <a:ext cx="10527946" cy="5790990"/>
          </a:xfrm>
        </p:spPr>
        <p:txBody>
          <a:bodyPr>
            <a:normAutofit/>
          </a:bodyPr>
          <a:lstStyle/>
          <a:p>
            <a:pPr algn="l" rtl="0"/>
            <a:r>
              <a:rPr lang="en-US" sz="2400" dirty="0"/>
              <a:t>Propósitos de la Cena del Señor</a:t>
            </a:r>
          </a:p>
          <a:p>
            <a:pPr lvl="1" algn="l" rtl="0"/>
            <a:r>
              <a:rPr lang="en-US" sz="2000" dirty="0" err="1"/>
              <a:t>V</a:t>
            </a:r>
            <a:r>
              <a:rPr lang="en-US" sz="2000" dirty="0" err="1" smtClean="0"/>
              <a:t>onmemorar</a:t>
            </a:r>
            <a:r>
              <a:rPr lang="en-US" sz="2000" dirty="0" smtClean="0"/>
              <a:t> </a:t>
            </a:r>
            <a:r>
              <a:rPr lang="en-US" sz="2000" dirty="0"/>
              <a:t>nuestro pacto</a:t>
            </a:r>
          </a:p>
          <a:p>
            <a:pPr lvl="1" algn="l" rtl="0"/>
            <a:r>
              <a:rPr lang="en-US" sz="2000" dirty="0"/>
              <a:t>Declarar la misericordia de Dios a los demás.</a:t>
            </a:r>
          </a:p>
          <a:p>
            <a:pPr lvl="1" algn="l" rtl="0"/>
            <a:r>
              <a:rPr lang="en-US" sz="2000" dirty="0" err="1" smtClean="0"/>
              <a:t>Anticipar</a:t>
            </a:r>
            <a:r>
              <a:rPr lang="en-US" sz="2000" dirty="0" smtClean="0"/>
              <a:t> el </a:t>
            </a:r>
            <a:r>
              <a:rPr lang="en-US" sz="2000" dirty="0"/>
              <a:t>cumplimiento del pacto</a:t>
            </a:r>
          </a:p>
          <a:p>
            <a:pPr algn="l" rtl="0"/>
            <a:r>
              <a:rPr lang="en-US" sz="2400" dirty="0" err="1" smtClean="0"/>
              <a:t>Derivando</a:t>
            </a:r>
            <a:r>
              <a:rPr lang="en-US" sz="2400" dirty="0" smtClean="0"/>
              <a:t> </a:t>
            </a:r>
            <a:r>
              <a:rPr lang="en-US" sz="2400" dirty="0"/>
              <a:t>la autoridad de los ejemplos</a:t>
            </a:r>
          </a:p>
          <a:p>
            <a:pPr lvl="1" algn="l" rtl="0"/>
            <a:r>
              <a:rPr lang="en-US" sz="2000" dirty="0"/>
              <a:t>Ejemplos vinculantes/no vinculantes</a:t>
            </a:r>
          </a:p>
          <a:p>
            <a:pPr lvl="1" algn="l" rtl="0"/>
            <a:r>
              <a:rPr lang="en-US" sz="2000" dirty="0"/>
              <a:t>Autoridad genérica/específica</a:t>
            </a:r>
          </a:p>
          <a:p>
            <a:pPr lvl="1" algn="l" rtl="0"/>
            <a:r>
              <a:rPr lang="en-US" sz="2000" dirty="0"/>
              <a:t>Nuestra autoridad para los componentes de la Cena del Señor</a:t>
            </a:r>
          </a:p>
          <a:p>
            <a:pPr algn="l" rtl="0"/>
            <a:r>
              <a:rPr lang="en-US" sz="2400" dirty="0"/>
              <a:t>Participando de la Cena del Señor</a:t>
            </a:r>
          </a:p>
          <a:p>
            <a:pPr lvl="1" algn="l" rtl="0"/>
            <a:r>
              <a:rPr lang="en-US" sz="2000" dirty="0"/>
              <a:t>“Discernir el cuerpo”</a:t>
            </a:r>
          </a:p>
          <a:p>
            <a:pPr lvl="1" algn="l" rtl="0"/>
            <a:r>
              <a:rPr lang="en-US" sz="2000" dirty="0"/>
              <a:t>“Participar dignamente”</a:t>
            </a:r>
          </a:p>
          <a:p>
            <a:pPr lvl="1" algn="l" rtl="0"/>
            <a:r>
              <a:rPr lang="en-US" sz="2000" dirty="0"/>
              <a:t>Marcadores de </a:t>
            </a:r>
            <a:r>
              <a:rPr lang="en-US" sz="2000" dirty="0" err="1" smtClean="0"/>
              <a:t>adoración</a:t>
            </a:r>
            <a:r>
              <a:rPr lang="en-US" sz="2000" dirty="0" smtClean="0"/>
              <a:t> </a:t>
            </a:r>
            <a:r>
              <a:rPr lang="en-US" sz="2000" dirty="0"/>
              <a:t>en la Cena del Señor</a:t>
            </a:r>
          </a:p>
          <a:p>
            <a:pPr lvl="1" algn="l" rtl="0"/>
            <a:endParaRPr lang="en-US" sz="2200" dirty="0"/>
          </a:p>
          <a:p>
            <a:pPr lvl="1" algn="l" rtl="0"/>
            <a:endParaRPr lang="en-US" sz="2200" dirty="0"/>
          </a:p>
        </p:txBody>
      </p:sp>
    </p:spTree>
    <p:extLst>
      <p:ext uri="{BB962C8B-B14F-4D97-AF65-F5344CB8AC3E}">
        <p14:creationId xmlns:p14="http://schemas.microsoft.com/office/powerpoint/2010/main" val="1293540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84276" y="6234544"/>
            <a:ext cx="4964201"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smtClean="0"/>
              <a:t>EL </a:t>
            </a:r>
            <a:r>
              <a:rPr lang="en-US" sz="3600" dirty="0" err="1" smtClean="0"/>
              <a:t>templo</a:t>
            </a:r>
            <a:r>
              <a:rPr lang="en-US" sz="3600" dirty="0" smtClean="0"/>
              <a:t> </a:t>
            </a:r>
            <a:r>
              <a:rPr lang="en-US" sz="3600" dirty="0"/>
              <a:t>de </a:t>
            </a:r>
            <a:r>
              <a:rPr lang="en-US" sz="3600" dirty="0" err="1" smtClean="0"/>
              <a:t>salomÓn</a:t>
            </a:r>
            <a:endParaRPr lang="en-US" sz="3600" dirty="0"/>
          </a:p>
        </p:txBody>
      </p:sp>
      <p:pic>
        <p:nvPicPr>
          <p:cNvPr id="2050" name="Picture 2" descr="El templo de Salomón — BIBLIOTECA EN LÍNEA Watch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202" y="1326419"/>
            <a:ext cx="5940425" cy="396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8838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1529255"/>
            <a:ext cx="10288681" cy="3689140"/>
          </a:xfrm>
        </p:spPr>
        <p:txBody>
          <a:bodyPr>
            <a:normAutofit/>
          </a:bodyPr>
          <a:lstStyle/>
          <a:p>
            <a:pPr algn="ctr" rtl="0"/>
            <a:r>
              <a:rPr lang="en-US" dirty="0"/>
              <a:t/>
            </a:r>
            <a:br>
              <a:rPr lang="en-US" dirty="0"/>
            </a:br>
            <a:r>
              <a:rPr lang="en-US" dirty="0"/>
              <a:t>¿Cuáles son los propósitos de la Cena del </a:t>
            </a:r>
            <a:r>
              <a:rPr lang="en-US" dirty="0" err="1" smtClean="0"/>
              <a:t>Señor</a:t>
            </a:r>
            <a:r>
              <a:rPr lang="en-US" dirty="0" smtClean="0"/>
              <a:t>, </a:t>
            </a:r>
            <a:r>
              <a:rPr lang="en-US" dirty="0" err="1" smtClean="0"/>
              <a:t>Según</a:t>
            </a:r>
            <a:r>
              <a:rPr lang="en-US" dirty="0" smtClean="0"/>
              <a:t> 1 </a:t>
            </a:r>
            <a:r>
              <a:rPr lang="en-US" dirty="0"/>
              <a:t>Corintios 10 y 11 </a:t>
            </a:r>
            <a:r>
              <a:rPr lang="en-US" dirty="0" smtClean="0"/>
              <a:t>y </a:t>
            </a:r>
            <a:r>
              <a:rPr lang="en-US" dirty="0" err="1" smtClean="0"/>
              <a:t>los</a:t>
            </a:r>
            <a:r>
              <a:rPr lang="en-US" dirty="0" smtClean="0"/>
              <a:t> </a:t>
            </a:r>
            <a:r>
              <a:rPr lang="en-US" dirty="0" err="1"/>
              <a:t>relatos</a:t>
            </a:r>
            <a:r>
              <a:rPr lang="en-US" dirty="0"/>
              <a:t> </a:t>
            </a:r>
            <a:r>
              <a:rPr lang="en-US" dirty="0" smtClean="0"/>
              <a:t>de </a:t>
            </a:r>
            <a:r>
              <a:rPr lang="en-US" dirty="0" err="1" smtClean="0"/>
              <a:t>los</a:t>
            </a:r>
            <a:r>
              <a:rPr lang="en-US" dirty="0" smtClean="0"/>
              <a:t> </a:t>
            </a:r>
            <a:r>
              <a:rPr lang="en-US" dirty="0" err="1" smtClean="0"/>
              <a:t>evangelios</a:t>
            </a:r>
            <a:r>
              <a:rPr lang="en-US" dirty="0" smtClean="0"/>
              <a:t>?</a:t>
            </a:r>
            <a:endParaRPr lang="en-US" dirty="0"/>
          </a:p>
        </p:txBody>
      </p:sp>
    </p:spTree>
    <p:extLst>
      <p:ext uri="{BB962C8B-B14F-4D97-AF65-F5344CB8AC3E}">
        <p14:creationId xmlns:p14="http://schemas.microsoft.com/office/powerpoint/2010/main" val="25970639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Propósitos de la Cena del Señor</a:t>
            </a:r>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err="1" smtClean="0"/>
              <a:t>Recordar</a:t>
            </a:r>
            <a:r>
              <a:rPr lang="en-US" sz="2400" dirty="0" smtClean="0"/>
              <a:t> </a:t>
            </a:r>
            <a:r>
              <a:rPr lang="en-US" sz="2400" dirty="0"/>
              <a:t>la muerte de Cristo, 1 Corintios 11:24-25; 26</a:t>
            </a:r>
          </a:p>
          <a:p>
            <a:pPr lvl="1" algn="l" rtl="0"/>
            <a:r>
              <a:rPr lang="en-US" sz="2000" dirty="0"/>
              <a:t>Conmemoramos el establecimiento de nuestro pacto, Lucas 22:19-20</a:t>
            </a:r>
          </a:p>
          <a:p>
            <a:pPr lvl="1" algn="l" rtl="0"/>
            <a:r>
              <a:rPr lang="en-US" sz="2000" dirty="0"/>
              <a:t>Otros puntos de vista: una celebración de nuestra expiación; una recreación del sacrificio de Cristo</a:t>
            </a:r>
          </a:p>
          <a:p>
            <a:pPr algn="l" rtl="0"/>
            <a:r>
              <a:rPr lang="en-US" sz="2400" dirty="0" err="1"/>
              <a:t>U</a:t>
            </a:r>
            <a:r>
              <a:rPr lang="en-US" sz="2400" dirty="0" err="1" smtClean="0"/>
              <a:t>nirnos</a:t>
            </a:r>
            <a:r>
              <a:rPr lang="en-US" sz="2400" dirty="0" smtClean="0"/>
              <a:t> </a:t>
            </a:r>
            <a:r>
              <a:rPr lang="en-US" sz="2400" dirty="0"/>
              <a:t>con el cuerpo/sangre de Cristo, 1 Corintios 10:16</a:t>
            </a:r>
          </a:p>
          <a:p>
            <a:pPr lvl="1" algn="l" rtl="0"/>
            <a:r>
              <a:rPr lang="en-US" sz="2200" dirty="0" err="1"/>
              <a:t>E</a:t>
            </a:r>
            <a:r>
              <a:rPr lang="en-US" sz="2200" dirty="0" err="1" smtClean="0"/>
              <a:t>s</a:t>
            </a:r>
            <a:r>
              <a:rPr lang="en-US" sz="2200" dirty="0" smtClean="0"/>
              <a:t> </a:t>
            </a:r>
            <a:r>
              <a:rPr lang="en-US" sz="2200" dirty="0"/>
              <a:t>decir, profundizar y fortalecer nuestra </a:t>
            </a:r>
            <a:r>
              <a:rPr lang="en-US" sz="2200" dirty="0" err="1"/>
              <a:t>transformación</a:t>
            </a:r>
            <a:r>
              <a:rPr lang="en-US" sz="2200" dirty="0"/>
              <a:t> </a:t>
            </a:r>
            <a:r>
              <a:rPr lang="en-US" sz="2200" dirty="0" smtClean="0"/>
              <a:t>a Su </a:t>
            </a:r>
            <a:r>
              <a:rPr lang="en-US" sz="2200" dirty="0"/>
              <a:t>imagen</a:t>
            </a:r>
          </a:p>
          <a:p>
            <a:pPr algn="l" rtl="0"/>
            <a:r>
              <a:rPr lang="en-US" sz="2400" dirty="0" smtClean="0"/>
              <a:t>“</a:t>
            </a:r>
            <a:r>
              <a:rPr lang="en-US" sz="2400" dirty="0" err="1"/>
              <a:t>P</a:t>
            </a:r>
            <a:r>
              <a:rPr lang="en-US" sz="2400" dirty="0" err="1" smtClean="0"/>
              <a:t>roclamar</a:t>
            </a:r>
            <a:r>
              <a:rPr lang="en-US" sz="2400" dirty="0" smtClean="0"/>
              <a:t> </a:t>
            </a:r>
            <a:r>
              <a:rPr lang="en-US" sz="2400" dirty="0"/>
              <a:t>la muerte del Señor…”, I Corintios 11:26</a:t>
            </a:r>
          </a:p>
          <a:p>
            <a:pPr lvl="1" algn="l" rtl="0"/>
            <a:r>
              <a:rPr lang="en-US" sz="2200" dirty="0" err="1" smtClean="0"/>
              <a:t>Proclamar</a:t>
            </a:r>
            <a:r>
              <a:rPr lang="en-US" sz="2200" dirty="0" smtClean="0"/>
              <a:t> </a:t>
            </a:r>
            <a:r>
              <a:rPr lang="en-US" sz="2200" dirty="0"/>
              <a:t>nuestra fe en la eficacia del sacrificio de Cristo en nuestra vida</a:t>
            </a:r>
          </a:p>
          <a:p>
            <a:pPr lvl="1" algn="l" rtl="0"/>
            <a:r>
              <a:rPr lang="en-US" sz="2200" dirty="0" err="1" smtClean="0"/>
              <a:t>Proclamar</a:t>
            </a:r>
            <a:r>
              <a:rPr lang="en-US" sz="2200" dirty="0" smtClean="0"/>
              <a:t> </a:t>
            </a:r>
            <a:r>
              <a:rPr lang="en-US" sz="2200" dirty="0"/>
              <a:t>nuestra lealtad al pacto en el que estamos, 1 Corintios 10:17</a:t>
            </a:r>
          </a:p>
          <a:p>
            <a:pPr lvl="1" algn="l" rtl="0"/>
            <a:r>
              <a:rPr lang="en-US" sz="2200" dirty="0" err="1" smtClean="0"/>
              <a:t>Proclamar</a:t>
            </a:r>
            <a:r>
              <a:rPr lang="en-US" sz="2200" dirty="0" smtClean="0"/>
              <a:t> </a:t>
            </a:r>
            <a:r>
              <a:rPr lang="en-US" sz="2200" dirty="0"/>
              <a:t>el poder de la salvación de Dios a los demás.</a:t>
            </a:r>
          </a:p>
          <a:p>
            <a:pPr algn="l" rtl="0"/>
            <a:r>
              <a:rPr lang="en-US" sz="2400" dirty="0" err="1" smtClean="0"/>
              <a:t>Anticipar</a:t>
            </a:r>
            <a:r>
              <a:rPr lang="en-US" sz="2400" dirty="0" smtClean="0"/>
              <a:t> </a:t>
            </a:r>
            <a:r>
              <a:rPr lang="en-US" sz="2400" dirty="0"/>
              <a:t>el cumplimiento del pacto, 11:26</a:t>
            </a:r>
          </a:p>
          <a:p>
            <a:pPr lvl="1" algn="l" rtl="0"/>
            <a:r>
              <a:rPr lang="en-US" sz="2200" dirty="0" err="1" smtClean="0"/>
              <a:t>Anticipar</a:t>
            </a:r>
            <a:r>
              <a:rPr lang="en-US" sz="2200" dirty="0" smtClean="0"/>
              <a:t> “[</a:t>
            </a:r>
            <a:r>
              <a:rPr lang="en-US" sz="2200" dirty="0" err="1" smtClean="0"/>
              <a:t>beberlo</a:t>
            </a:r>
            <a:r>
              <a:rPr lang="en-US" sz="2200" dirty="0" smtClean="0"/>
              <a:t>] de </a:t>
            </a:r>
            <a:r>
              <a:rPr lang="en-US" sz="2200" dirty="0" err="1" smtClean="0"/>
              <a:t>nuevo</a:t>
            </a:r>
            <a:r>
              <a:rPr lang="en-US" sz="2200" dirty="0" smtClean="0"/>
              <a:t>… </a:t>
            </a:r>
            <a:r>
              <a:rPr lang="en-US" sz="2200" dirty="0"/>
              <a:t>en el reino de Mi Padre,” Mateo 26:29</a:t>
            </a:r>
          </a:p>
          <a:p>
            <a:pPr marL="0" indent="0" algn="l" rtl="0">
              <a:buNone/>
            </a:pPr>
            <a:endParaRPr lang="en-US" sz="2400" dirty="0"/>
          </a:p>
        </p:txBody>
      </p:sp>
    </p:spTree>
    <p:extLst>
      <p:ext uri="{BB962C8B-B14F-4D97-AF65-F5344CB8AC3E}">
        <p14:creationId xmlns:p14="http://schemas.microsoft.com/office/powerpoint/2010/main" val="30154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pPr algn="l" rtl="0"/>
            <a:r>
              <a:rPr lang="en-US" dirty="0"/>
              <a:t>Autoridad para la Cena del Señor</a:t>
            </a:r>
          </a:p>
        </p:txBody>
      </p:sp>
      <p:sp>
        <p:nvSpPr>
          <p:cNvPr id="3" name="Content Placeholder 2"/>
          <p:cNvSpPr>
            <a:spLocks noGrp="1"/>
          </p:cNvSpPr>
          <p:nvPr>
            <p:ph idx="1"/>
          </p:nvPr>
        </p:nvSpPr>
        <p:spPr>
          <a:xfrm>
            <a:off x="1298176" y="1181547"/>
            <a:ext cx="5101825" cy="5713029"/>
          </a:xfrm>
        </p:spPr>
        <p:txBody>
          <a:bodyPr>
            <a:normAutofit/>
          </a:bodyPr>
          <a:lstStyle/>
          <a:p>
            <a:pPr marL="0" indent="0" algn="l" rtl="0">
              <a:lnSpc>
                <a:spcPct val="100000"/>
              </a:lnSpc>
              <a:spcBef>
                <a:spcPts val="600"/>
              </a:spcBef>
              <a:buNone/>
            </a:pPr>
            <a:r>
              <a:rPr lang="en-US" sz="2200" u="sng" dirty="0" err="1" smtClean="0"/>
              <a:t>Mandamientos</a:t>
            </a:r>
            <a:r>
              <a:rPr lang="en-US" sz="2200" u="sng" dirty="0" smtClean="0"/>
              <a:t> </a:t>
            </a:r>
            <a:r>
              <a:rPr lang="en-US" sz="2200" u="sng" dirty="0" err="1" smtClean="0"/>
              <a:t>directos</a:t>
            </a:r>
            <a:endParaRPr lang="en-US" sz="2200" u="sng" dirty="0"/>
          </a:p>
          <a:p>
            <a:pPr algn="l" rtl="0">
              <a:lnSpc>
                <a:spcPct val="100000"/>
              </a:lnSpc>
              <a:spcBef>
                <a:spcPts val="600"/>
              </a:spcBef>
            </a:pPr>
            <a:r>
              <a:rPr lang="en-US" sz="2200" dirty="0"/>
              <a:t>Como memorial, 1 Corintios 11:24</a:t>
            </a:r>
          </a:p>
          <a:p>
            <a:pPr algn="l" rtl="0">
              <a:lnSpc>
                <a:spcPct val="100000"/>
              </a:lnSpc>
              <a:spcBef>
                <a:spcPts val="600"/>
              </a:spcBef>
            </a:pPr>
            <a:r>
              <a:rPr lang="en-US" sz="2200" dirty="0"/>
              <a:t>Incluye autoexamen, 1 Cor.11:28</a:t>
            </a:r>
          </a:p>
          <a:p>
            <a:pPr algn="l" rtl="0">
              <a:lnSpc>
                <a:spcPct val="100000"/>
              </a:lnSpc>
              <a:spcBef>
                <a:spcPts val="600"/>
              </a:spcBef>
            </a:pPr>
            <a:r>
              <a:rPr lang="en-US" sz="2200" dirty="0"/>
              <a:t>No es una comida común, 1 Cor. 11:34</a:t>
            </a:r>
          </a:p>
        </p:txBody>
      </p:sp>
      <p:sp>
        <p:nvSpPr>
          <p:cNvPr id="4" name="Content Placeholder 2"/>
          <p:cNvSpPr txBox="1">
            <a:spLocks/>
          </p:cNvSpPr>
          <p:nvPr/>
        </p:nvSpPr>
        <p:spPr>
          <a:xfrm>
            <a:off x="6209414" y="1181547"/>
            <a:ext cx="5677786" cy="571302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lgn="l" rtl="0">
              <a:spcBef>
                <a:spcPts val="600"/>
              </a:spcBef>
              <a:buFont typeface="Arial" panose="020B0604020202020204" pitchFamily="34" charset="0"/>
              <a:buNone/>
            </a:pPr>
            <a:r>
              <a:rPr lang="en-US" sz="2400" u="sng" dirty="0"/>
              <a:t>Ejemplos</a:t>
            </a:r>
          </a:p>
          <a:p>
            <a:pPr algn="l" rtl="0">
              <a:spcBef>
                <a:spcPts val="600"/>
              </a:spcBef>
            </a:pPr>
            <a:r>
              <a:rPr lang="en-US" sz="2400" dirty="0"/>
              <a:t>Elementos (fruto de la vid, pan sin levadura), Lucas 22:17-20</a:t>
            </a:r>
          </a:p>
          <a:p>
            <a:pPr algn="l" rtl="0">
              <a:spcBef>
                <a:spcPts val="600"/>
              </a:spcBef>
            </a:pPr>
            <a:r>
              <a:rPr lang="en-US" sz="2400" dirty="0"/>
              <a:t>Cuándo (primer día de la semana), </a:t>
            </a:r>
            <a:r>
              <a:rPr lang="en-US" sz="2400" dirty="0" err="1" smtClean="0"/>
              <a:t>Hch</a:t>
            </a:r>
            <a:r>
              <a:rPr lang="en-US" sz="2400" dirty="0" smtClean="0"/>
              <a:t>. 20:6ss</a:t>
            </a:r>
            <a:endParaRPr lang="en-US" sz="2400" dirty="0"/>
          </a:p>
          <a:p>
            <a:pPr algn="l" rtl="0">
              <a:spcBef>
                <a:spcPts val="600"/>
              </a:spcBef>
            </a:pPr>
            <a:r>
              <a:rPr lang="en-US" sz="2400" dirty="0"/>
              <a:t>Cuándo (jueves por la noche), Marcos 14:12</a:t>
            </a:r>
          </a:p>
          <a:p>
            <a:pPr algn="l" rtl="0">
              <a:spcBef>
                <a:spcPts val="600"/>
              </a:spcBef>
            </a:pPr>
            <a:r>
              <a:rPr lang="en-US" sz="2400" dirty="0" err="1" smtClean="0"/>
              <a:t>Cuándo</a:t>
            </a:r>
            <a:r>
              <a:rPr lang="en-US" sz="2400" dirty="0" smtClean="0"/>
              <a:t> </a:t>
            </a:r>
            <a:r>
              <a:rPr lang="en-US" sz="2400" dirty="0"/>
              <a:t>(tarde/noche), Mat. 26:20; </a:t>
            </a:r>
            <a:r>
              <a:rPr lang="en-US" sz="2400" dirty="0" err="1" smtClean="0"/>
              <a:t>Hch</a:t>
            </a:r>
            <a:r>
              <a:rPr lang="en-US" sz="2400" dirty="0" smtClean="0"/>
              <a:t>. </a:t>
            </a:r>
            <a:r>
              <a:rPr lang="en-US" sz="2400" dirty="0"/>
              <a:t>20:11</a:t>
            </a:r>
          </a:p>
          <a:p>
            <a:pPr algn="l" rtl="0">
              <a:spcBef>
                <a:spcPts val="600"/>
              </a:spcBef>
            </a:pPr>
            <a:r>
              <a:rPr lang="en-US" sz="2400" dirty="0"/>
              <a:t>Orden de los elementos, Marcos 14:22-25</a:t>
            </a:r>
          </a:p>
          <a:p>
            <a:pPr algn="l" rtl="0">
              <a:spcBef>
                <a:spcPts val="600"/>
              </a:spcBef>
            </a:pPr>
            <a:r>
              <a:rPr lang="en-US" sz="2400" dirty="0"/>
              <a:t>Solo para cristianos, Hechos 2:42</a:t>
            </a:r>
          </a:p>
          <a:p>
            <a:pPr algn="l" rtl="0">
              <a:spcBef>
                <a:spcPts val="600"/>
              </a:spcBef>
            </a:pPr>
            <a:r>
              <a:rPr lang="en-US" sz="2400" dirty="0" err="1" smtClean="0"/>
              <a:t>Bendecir</a:t>
            </a:r>
            <a:r>
              <a:rPr lang="en-US" sz="2400" dirty="0" smtClean="0"/>
              <a:t>/</a:t>
            </a:r>
            <a:r>
              <a:rPr lang="en-US" sz="2400" dirty="0" err="1" smtClean="0"/>
              <a:t>dar</a:t>
            </a:r>
            <a:r>
              <a:rPr lang="en-US" sz="2400" dirty="0" smtClean="0"/>
              <a:t> </a:t>
            </a:r>
            <a:r>
              <a:rPr lang="en-US" sz="2400" dirty="0"/>
              <a:t>gracias, </a:t>
            </a:r>
            <a:r>
              <a:rPr lang="en-US" sz="2400" dirty="0" smtClean="0"/>
              <a:t>Mat. </a:t>
            </a:r>
            <a:r>
              <a:rPr lang="en-US" sz="2400" dirty="0"/>
              <a:t>26:26-27</a:t>
            </a:r>
          </a:p>
          <a:p>
            <a:pPr algn="l" rtl="0">
              <a:spcBef>
                <a:spcPts val="600"/>
              </a:spcBef>
            </a:pPr>
            <a:r>
              <a:rPr lang="en-US" sz="2400" dirty="0"/>
              <a:t>Una copa y un pan, Marcos 14:22-23</a:t>
            </a:r>
          </a:p>
          <a:p>
            <a:pPr algn="l" rtl="0">
              <a:spcBef>
                <a:spcPts val="600"/>
              </a:spcBef>
            </a:pPr>
            <a:r>
              <a:rPr lang="en-US" sz="2400" dirty="0"/>
              <a:t>Enfoque central de nuestra </a:t>
            </a:r>
            <a:r>
              <a:rPr lang="en-US" sz="2400" dirty="0" err="1"/>
              <a:t>asamblea</a:t>
            </a:r>
            <a:r>
              <a:rPr lang="en-US" sz="2400" dirty="0"/>
              <a:t> </a:t>
            </a:r>
            <a:r>
              <a:rPr lang="en-US" sz="2400" dirty="0" err="1" smtClean="0"/>
              <a:t>los</a:t>
            </a:r>
            <a:r>
              <a:rPr lang="en-US" sz="2400" dirty="0" smtClean="0"/>
              <a:t> </a:t>
            </a:r>
            <a:r>
              <a:rPr lang="en-US" sz="2400" dirty="0" err="1" smtClean="0"/>
              <a:t>domingos</a:t>
            </a:r>
            <a:r>
              <a:rPr lang="en-US" sz="2400" dirty="0" smtClean="0"/>
              <a:t>, </a:t>
            </a:r>
            <a:r>
              <a:rPr lang="en-US" sz="2400" dirty="0"/>
              <a:t>Hechos 20:11</a:t>
            </a:r>
          </a:p>
          <a:p>
            <a:pPr algn="l" rtl="0">
              <a:spcBef>
                <a:spcPts val="600"/>
              </a:spcBef>
            </a:pPr>
            <a:r>
              <a:rPr lang="en-US" sz="2400" dirty="0"/>
              <a:t>Con una comida, </a:t>
            </a:r>
            <a:r>
              <a:rPr lang="en-US" sz="2400" dirty="0" smtClean="0"/>
              <a:t>Mat. </a:t>
            </a:r>
            <a:r>
              <a:rPr lang="en-US" sz="2400" dirty="0"/>
              <a:t>26:26; </a:t>
            </a:r>
            <a:r>
              <a:rPr lang="en-US" sz="2400" dirty="0" err="1" smtClean="0"/>
              <a:t>Hch</a:t>
            </a:r>
            <a:r>
              <a:rPr lang="en-US" sz="2400" dirty="0" smtClean="0"/>
              <a:t>. 20:11</a:t>
            </a:r>
            <a:endParaRPr lang="en-US" sz="2400" dirty="0"/>
          </a:p>
          <a:p>
            <a:pPr algn="l" rtl="0">
              <a:spcBef>
                <a:spcPts val="600"/>
              </a:spcBef>
            </a:pPr>
            <a:r>
              <a:rPr lang="en-US" sz="2400" dirty="0"/>
              <a:t>Con congregaciones establecidas, </a:t>
            </a:r>
            <a:r>
              <a:rPr lang="en-US" sz="2400" dirty="0" err="1" smtClean="0"/>
              <a:t>Hch</a:t>
            </a:r>
            <a:r>
              <a:rPr lang="en-US" sz="2400" dirty="0" smtClean="0"/>
              <a:t>. 20:6ss</a:t>
            </a:r>
            <a:endParaRPr lang="en-US" sz="2400" dirty="0"/>
          </a:p>
        </p:txBody>
      </p:sp>
    </p:spTree>
    <p:extLst>
      <p:ext uri="{BB962C8B-B14F-4D97-AF65-F5344CB8AC3E}">
        <p14:creationId xmlns:p14="http://schemas.microsoft.com/office/powerpoint/2010/main" val="4781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136" y="382384"/>
            <a:ext cx="11068125" cy="890603"/>
          </a:xfrm>
        </p:spPr>
        <p:txBody>
          <a:bodyPr>
            <a:normAutofit fontScale="90000"/>
          </a:bodyPr>
          <a:lstStyle/>
          <a:p>
            <a:pPr algn="l" rtl="0"/>
            <a:r>
              <a:rPr lang="en-US" dirty="0" err="1" smtClean="0"/>
              <a:t>DerivaNDO</a:t>
            </a:r>
            <a:r>
              <a:rPr lang="en-US" dirty="0" smtClean="0"/>
              <a:t> </a:t>
            </a:r>
            <a:r>
              <a:rPr lang="en-US" dirty="0"/>
              <a:t>la autoridad de los ejemplos</a:t>
            </a:r>
          </a:p>
        </p:txBody>
      </p:sp>
      <p:sp>
        <p:nvSpPr>
          <p:cNvPr id="3" name="Content Placeholder 2"/>
          <p:cNvSpPr>
            <a:spLocks noGrp="1"/>
          </p:cNvSpPr>
          <p:nvPr>
            <p:ph idx="1"/>
          </p:nvPr>
        </p:nvSpPr>
        <p:spPr>
          <a:xfrm>
            <a:off x="1251678" y="1181547"/>
            <a:ext cx="10527946" cy="5713029"/>
          </a:xfrm>
        </p:spPr>
        <p:txBody>
          <a:bodyPr>
            <a:normAutofit fontScale="92500"/>
          </a:bodyPr>
          <a:lstStyle/>
          <a:p>
            <a:pPr algn="l" rtl="0">
              <a:spcBef>
                <a:spcPts val="600"/>
              </a:spcBef>
            </a:pPr>
            <a:r>
              <a:rPr lang="en-US" sz="2400" dirty="0"/>
              <a:t>Los ejemplos no hacen la ley: simplemente indican su existencia</a:t>
            </a:r>
          </a:p>
          <a:p>
            <a:pPr lvl="1" algn="l" rtl="0">
              <a:spcBef>
                <a:spcPts val="600"/>
              </a:spcBef>
            </a:pPr>
            <a:r>
              <a:rPr lang="en-US" sz="2000" dirty="0"/>
              <a:t>Si se aprueba una acción en las Escrituras, entonces está de acuerdo con la ley.</a:t>
            </a:r>
          </a:p>
          <a:p>
            <a:pPr lvl="1" algn="l" rtl="0">
              <a:spcBef>
                <a:spcPts val="600"/>
              </a:spcBef>
            </a:pPr>
            <a:r>
              <a:rPr lang="en-US" sz="2000" dirty="0"/>
              <a:t>Si la ley no se revela expresamente, debemos descubrirla inductivamente investigando ejemplos.</a:t>
            </a:r>
          </a:p>
          <a:p>
            <a:pPr lvl="1" algn="l" rtl="0">
              <a:spcBef>
                <a:spcPts val="600"/>
              </a:spcBef>
            </a:pPr>
            <a:r>
              <a:rPr lang="en-US" sz="2000" dirty="0"/>
              <a:t>Todos los ejemplos aprobados formarán un patrón consistente</a:t>
            </a:r>
          </a:p>
          <a:p>
            <a:pPr algn="l" rtl="0">
              <a:spcBef>
                <a:spcPts val="600"/>
              </a:spcBef>
            </a:pPr>
            <a:r>
              <a:rPr lang="en-US" sz="2400" dirty="0"/>
              <a:t>Dos clases de autoridad: específica y genérica</a:t>
            </a:r>
          </a:p>
          <a:p>
            <a:pPr lvl="1" algn="l" rtl="0">
              <a:spcBef>
                <a:spcPts val="600"/>
              </a:spcBef>
            </a:pPr>
            <a:r>
              <a:rPr lang="en-US" sz="2000" dirty="0"/>
              <a:t>Autoridad genérica: se permite la elección u opción humana</a:t>
            </a:r>
          </a:p>
          <a:p>
            <a:pPr lvl="2" algn="l" rtl="0">
              <a:spcBef>
                <a:spcPts val="600"/>
              </a:spcBef>
            </a:pPr>
            <a:r>
              <a:rPr lang="en-US" sz="1800" dirty="0"/>
              <a:t>Ejemplo: “id y haced discípulos”, Mateo 28:18 (¿en un barco? ¿a pie? ¿en avión?)</a:t>
            </a:r>
          </a:p>
          <a:p>
            <a:pPr lvl="1" algn="l" rtl="0">
              <a:spcBef>
                <a:spcPts val="600"/>
              </a:spcBef>
            </a:pPr>
            <a:r>
              <a:rPr lang="en-US" sz="2000" dirty="0"/>
              <a:t>Autoridad específica: no se permite ningún elemento de elección humana</a:t>
            </a:r>
          </a:p>
          <a:p>
            <a:pPr lvl="2" algn="l" rtl="0">
              <a:spcBef>
                <a:spcPts val="600"/>
              </a:spcBef>
            </a:pPr>
            <a:r>
              <a:rPr lang="en-US" sz="1800" dirty="0"/>
              <a:t>Ejemplo: “</a:t>
            </a:r>
            <a:r>
              <a:rPr lang="en-US" sz="1800" dirty="0" err="1" smtClean="0"/>
              <a:t>cantando</a:t>
            </a:r>
            <a:r>
              <a:rPr lang="en-US" sz="1800" dirty="0" smtClean="0"/>
              <a:t> </a:t>
            </a:r>
            <a:r>
              <a:rPr lang="en-US" sz="1800" dirty="0"/>
              <a:t>y </a:t>
            </a:r>
            <a:r>
              <a:rPr lang="en-US" sz="1800" dirty="0" err="1" smtClean="0"/>
              <a:t>alabando</a:t>
            </a:r>
            <a:r>
              <a:rPr lang="en-US" sz="1800" dirty="0" smtClean="0"/>
              <a:t> con </a:t>
            </a:r>
            <a:r>
              <a:rPr lang="en-US" sz="1800" dirty="0" err="1" smtClean="0"/>
              <a:t>su</a:t>
            </a:r>
            <a:r>
              <a:rPr lang="en-US" sz="1800" dirty="0" smtClean="0"/>
              <a:t> </a:t>
            </a:r>
            <a:r>
              <a:rPr lang="en-US" sz="1800" dirty="0" err="1" smtClean="0"/>
              <a:t>corazón</a:t>
            </a:r>
            <a:r>
              <a:rPr lang="en-US" sz="1800" dirty="0" smtClean="0"/>
              <a:t>”, </a:t>
            </a:r>
            <a:r>
              <a:rPr lang="en-US" sz="1800" dirty="0"/>
              <a:t>Efesios 5:19 (solo cantar autorizado)</a:t>
            </a:r>
          </a:p>
          <a:p>
            <a:pPr lvl="1" algn="l" rtl="0">
              <a:spcBef>
                <a:spcPts val="600"/>
              </a:spcBef>
            </a:pPr>
            <a:r>
              <a:rPr lang="en-US" sz="2000" dirty="0"/>
              <a:t>Debemos determinar si un ejemplo es indicativo de autoridad genérica o autoridad específica</a:t>
            </a:r>
          </a:p>
          <a:p>
            <a:pPr algn="l" rtl="0">
              <a:spcBef>
                <a:spcPts val="600"/>
              </a:spcBef>
            </a:pPr>
            <a:r>
              <a:rPr lang="en-US" sz="2400" dirty="0"/>
              <a:t>Para la Cena del Señor, 1 Corintios 11 sirve como piedra de toque para determinar la autoridad de las acciones individuales en los ejemplos.</a:t>
            </a:r>
          </a:p>
          <a:p>
            <a:pPr lvl="1" algn="l" rtl="0">
              <a:spcBef>
                <a:spcPts val="600"/>
              </a:spcBef>
            </a:pPr>
            <a:r>
              <a:rPr lang="en-US" sz="2000" dirty="0"/>
              <a:t>Pablo está escribiendo para corregir sus abusos: para corregirlos en sus rituales de observancia</a:t>
            </a:r>
          </a:p>
          <a:p>
            <a:pPr lvl="1" algn="l" rtl="0">
              <a:spcBef>
                <a:spcPts val="600"/>
              </a:spcBef>
            </a:pPr>
            <a:r>
              <a:rPr lang="en-US" sz="2000" dirty="0"/>
              <a:t>Para ello, destila los </a:t>
            </a:r>
            <a:r>
              <a:rPr lang="en-US" sz="2000" dirty="0" err="1"/>
              <a:t>relatos</a:t>
            </a:r>
            <a:r>
              <a:rPr lang="en-US" sz="2000" dirty="0"/>
              <a:t> </a:t>
            </a:r>
            <a:r>
              <a:rPr lang="en-US" sz="2000" dirty="0" smtClean="0"/>
              <a:t>de </a:t>
            </a:r>
            <a:r>
              <a:rPr lang="en-US" sz="2000" dirty="0" err="1" smtClean="0"/>
              <a:t>los</a:t>
            </a:r>
            <a:r>
              <a:rPr lang="en-US" sz="2000" dirty="0" smtClean="0"/>
              <a:t> </a:t>
            </a:r>
            <a:r>
              <a:rPr lang="en-US" sz="2000" dirty="0" err="1" smtClean="0"/>
              <a:t>evangelios</a:t>
            </a:r>
            <a:r>
              <a:rPr lang="en-US" sz="2000" dirty="0" smtClean="0"/>
              <a:t> </a:t>
            </a:r>
            <a:r>
              <a:rPr lang="en-US" sz="2000" dirty="0"/>
              <a:t>hasta lo esencial y los aplica</a:t>
            </a:r>
          </a:p>
          <a:p>
            <a:pPr marL="457200" lvl="1" indent="0" algn="l" rtl="0">
              <a:buNone/>
            </a:pPr>
            <a:endParaRPr lang="en-US" sz="2000" dirty="0"/>
          </a:p>
          <a:p>
            <a:pPr marL="0" indent="0" algn="l" rtl="0">
              <a:buNone/>
            </a:pPr>
            <a:endParaRPr lang="en-US" sz="2400" dirty="0"/>
          </a:p>
        </p:txBody>
      </p:sp>
    </p:spTree>
    <p:extLst>
      <p:ext uri="{BB962C8B-B14F-4D97-AF65-F5344CB8AC3E}">
        <p14:creationId xmlns:p14="http://schemas.microsoft.com/office/powerpoint/2010/main" val="1626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pPr algn="l" rtl="0"/>
            <a:r>
              <a:rPr lang="en-US" dirty="0"/>
              <a:t>ejemplos para la cena del señor</a:t>
            </a:r>
          </a:p>
        </p:txBody>
      </p:sp>
      <p:sp>
        <p:nvSpPr>
          <p:cNvPr id="4" name="Content Placeholder 2"/>
          <p:cNvSpPr txBox="1">
            <a:spLocks/>
          </p:cNvSpPr>
          <p:nvPr/>
        </p:nvSpPr>
        <p:spPr>
          <a:xfrm>
            <a:off x="1251677" y="1181547"/>
            <a:ext cx="10619757" cy="57130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l" rtl="0">
              <a:spcBef>
                <a:spcPts val="600"/>
              </a:spcBef>
            </a:pPr>
            <a:r>
              <a:rPr lang="en-US" sz="2400" dirty="0" err="1"/>
              <a:t>Específicamente</a:t>
            </a:r>
            <a:r>
              <a:rPr lang="en-US" sz="2400" dirty="0"/>
              <a:t> </a:t>
            </a:r>
            <a:r>
              <a:rPr lang="en-US" sz="2400" dirty="0" err="1" smtClean="0"/>
              <a:t>autorizada</a:t>
            </a:r>
            <a:r>
              <a:rPr lang="en-US" sz="2400" dirty="0" smtClean="0"/>
              <a:t> (se </a:t>
            </a:r>
            <a:r>
              <a:rPr lang="en-US" sz="2400" dirty="0" err="1" smtClean="0"/>
              <a:t>debe</a:t>
            </a:r>
            <a:r>
              <a:rPr lang="en-US" sz="2400" dirty="0" smtClean="0"/>
              <a:t> </a:t>
            </a:r>
            <a:r>
              <a:rPr lang="en-US" sz="2400" dirty="0" err="1" smtClean="0"/>
              <a:t>hacer</a:t>
            </a:r>
            <a:r>
              <a:rPr lang="en-US" sz="2400" dirty="0" smtClean="0"/>
              <a:t>)</a:t>
            </a:r>
            <a:endParaRPr lang="en-US" sz="2400" dirty="0"/>
          </a:p>
          <a:p>
            <a:pPr lvl="1" algn="l" rtl="0">
              <a:spcBef>
                <a:spcPts val="600"/>
              </a:spcBef>
            </a:pPr>
            <a:r>
              <a:rPr lang="en-US" sz="2000" dirty="0"/>
              <a:t>Enfoque central de nuestra asamblea el domingo, v</a:t>
            </a:r>
            <a:r>
              <a:rPr lang="en-US" sz="2000" dirty="0" smtClean="0"/>
              <a:t>. 20 </a:t>
            </a:r>
            <a:r>
              <a:rPr lang="en-US" sz="2000" dirty="0"/>
              <a:t>(Hechos 20:11)</a:t>
            </a:r>
          </a:p>
          <a:p>
            <a:pPr lvl="1" algn="l" rtl="0">
              <a:spcBef>
                <a:spcPts val="600"/>
              </a:spcBef>
            </a:pPr>
            <a:r>
              <a:rPr lang="en-US" sz="2000" dirty="0"/>
              <a:t>Elementos (fruto de la vid, pan sin levadura), vv</a:t>
            </a:r>
            <a:r>
              <a:rPr lang="en-US" sz="2000" dirty="0" smtClean="0"/>
              <a:t>. 23-25 </a:t>
            </a:r>
            <a:r>
              <a:rPr lang="en-US" sz="2000" dirty="0"/>
              <a:t>​​(Lucas 22:17-20)</a:t>
            </a:r>
          </a:p>
          <a:p>
            <a:pPr lvl="1" algn="l" rtl="0">
              <a:spcBef>
                <a:spcPts val="600"/>
              </a:spcBef>
            </a:pPr>
            <a:r>
              <a:rPr lang="en-US" sz="2000" dirty="0"/>
              <a:t>Cuándo (primer día de la semana), 16:2 (</a:t>
            </a:r>
            <a:r>
              <a:rPr lang="en-US" sz="2000" dirty="0" err="1"/>
              <a:t>Hechos</a:t>
            </a:r>
            <a:r>
              <a:rPr lang="en-US" sz="2000" dirty="0"/>
              <a:t> </a:t>
            </a:r>
            <a:r>
              <a:rPr lang="en-US" sz="2000" dirty="0" smtClean="0"/>
              <a:t>20:6ss)</a:t>
            </a:r>
            <a:endParaRPr lang="en-US" sz="2000" dirty="0"/>
          </a:p>
          <a:p>
            <a:pPr lvl="1" algn="l" rtl="0">
              <a:spcBef>
                <a:spcPts val="600"/>
              </a:spcBef>
            </a:pPr>
            <a:r>
              <a:rPr lang="en-US" sz="2000" dirty="0"/>
              <a:t>Solo para cristianos, v</a:t>
            </a:r>
            <a:r>
              <a:rPr lang="en-US" sz="2000" dirty="0" smtClean="0"/>
              <a:t>. 32 </a:t>
            </a:r>
            <a:r>
              <a:rPr lang="en-US" sz="2000" dirty="0"/>
              <a:t>(Hechos 2:42)</a:t>
            </a:r>
          </a:p>
          <a:p>
            <a:pPr lvl="1" algn="l" rtl="0">
              <a:spcBef>
                <a:spcPts val="600"/>
              </a:spcBef>
            </a:pPr>
            <a:r>
              <a:rPr lang="en-US" sz="2000" dirty="0" err="1" smtClean="0"/>
              <a:t>Bendecir</a:t>
            </a:r>
            <a:r>
              <a:rPr lang="en-US" sz="2000" dirty="0" smtClean="0"/>
              <a:t>/</a:t>
            </a:r>
            <a:r>
              <a:rPr lang="en-US" sz="2000" dirty="0" err="1" smtClean="0"/>
              <a:t>dar</a:t>
            </a:r>
            <a:r>
              <a:rPr lang="en-US" sz="2000" dirty="0" smtClean="0"/>
              <a:t> </a:t>
            </a:r>
            <a:r>
              <a:rPr lang="en-US" sz="2000" dirty="0"/>
              <a:t>gracias, v</a:t>
            </a:r>
            <a:r>
              <a:rPr lang="en-US" sz="2000" dirty="0" smtClean="0"/>
              <a:t>. 24 </a:t>
            </a:r>
            <a:r>
              <a:rPr lang="en-US" sz="2000" dirty="0"/>
              <a:t>(Mat. 26:26-27)</a:t>
            </a:r>
          </a:p>
          <a:p>
            <a:pPr lvl="1" algn="l" rtl="0">
              <a:spcBef>
                <a:spcPts val="600"/>
              </a:spcBef>
            </a:pPr>
            <a:r>
              <a:rPr lang="en-US" sz="2000" dirty="0"/>
              <a:t>Orden de los elementos, vv</a:t>
            </a:r>
            <a:r>
              <a:rPr lang="en-US" sz="2000" dirty="0" smtClean="0"/>
              <a:t>. 24-25 </a:t>
            </a:r>
            <a:r>
              <a:rPr lang="en-US" sz="2000" dirty="0"/>
              <a:t>(Marcos 14:22-25)</a:t>
            </a:r>
          </a:p>
          <a:p>
            <a:pPr algn="l" rtl="0">
              <a:spcBef>
                <a:spcPts val="600"/>
              </a:spcBef>
            </a:pPr>
            <a:r>
              <a:rPr lang="en-US" sz="2400" dirty="0"/>
              <a:t>Detalles incidentales (indicativos de autoridad genérica)</a:t>
            </a:r>
          </a:p>
          <a:p>
            <a:pPr lvl="1" algn="l" rtl="0">
              <a:spcBef>
                <a:spcPts val="600"/>
              </a:spcBef>
            </a:pPr>
            <a:r>
              <a:rPr lang="en-US" sz="2000" dirty="0" err="1"/>
              <a:t>C</a:t>
            </a:r>
            <a:r>
              <a:rPr lang="en-US" sz="2000" dirty="0" err="1" smtClean="0"/>
              <a:t>uando</a:t>
            </a:r>
            <a:r>
              <a:rPr lang="en-US" sz="2000" dirty="0" smtClean="0"/>
              <a:t> </a:t>
            </a:r>
            <a:r>
              <a:rPr lang="en-US" sz="2000" dirty="0"/>
              <a:t>(</a:t>
            </a:r>
            <a:r>
              <a:rPr lang="en-US" sz="2000" dirty="0" err="1"/>
              <a:t>tarde</a:t>
            </a:r>
            <a:r>
              <a:rPr lang="en-US" sz="2000" dirty="0"/>
              <a:t>/</a:t>
            </a:r>
            <a:r>
              <a:rPr lang="en-US" sz="2000" dirty="0" err="1"/>
              <a:t>noche</a:t>
            </a:r>
            <a:r>
              <a:rPr lang="en-US" sz="2000" dirty="0" smtClean="0"/>
              <a:t>), </a:t>
            </a:r>
            <a:r>
              <a:rPr lang="en-US" sz="2000" strike="sngStrike" dirty="0" smtClean="0"/>
              <a:t>Mateo </a:t>
            </a:r>
            <a:r>
              <a:rPr lang="en-US" sz="2000" strike="sngStrike" dirty="0"/>
              <a:t>26:20</a:t>
            </a:r>
            <a:r>
              <a:rPr lang="en-US" sz="2000" dirty="0"/>
              <a:t>; Hechos 20:11 (mandamiento: </a:t>
            </a:r>
            <a:r>
              <a:rPr lang="en-US" sz="2000" dirty="0" smtClean="0"/>
              <a:t>1</a:t>
            </a:r>
            <a:r>
              <a:rPr lang="en-US" sz="2000" baseline="30000" dirty="0" smtClean="0"/>
              <a:t>er </a:t>
            </a:r>
            <a:r>
              <a:rPr lang="en-US" sz="2000" dirty="0" err="1" smtClean="0"/>
              <a:t>día</a:t>
            </a:r>
            <a:r>
              <a:rPr lang="en-US" sz="2000" dirty="0" smtClean="0"/>
              <a:t> </a:t>
            </a:r>
            <a:r>
              <a:rPr lang="en-US" sz="2000" dirty="0"/>
              <a:t>de la semana)</a:t>
            </a:r>
          </a:p>
          <a:p>
            <a:pPr lvl="1" algn="l" rtl="0">
              <a:spcBef>
                <a:spcPts val="600"/>
              </a:spcBef>
            </a:pPr>
            <a:r>
              <a:rPr lang="en-US" sz="2000" dirty="0"/>
              <a:t>Una copa y un pan, Marcos 14:22-23 (mandamiento: pan y fruto de la vid)</a:t>
            </a:r>
          </a:p>
          <a:p>
            <a:pPr lvl="1" algn="l" rtl="0">
              <a:spcBef>
                <a:spcPts val="600"/>
              </a:spcBef>
            </a:pPr>
            <a:r>
              <a:rPr lang="en-US" sz="2000" dirty="0"/>
              <a:t>Con una comida</a:t>
            </a:r>
            <a:r>
              <a:rPr lang="en-US" sz="2000" dirty="0" smtClean="0"/>
              <a:t>, </a:t>
            </a:r>
            <a:r>
              <a:rPr lang="en-US" sz="2000" strike="sngStrike" dirty="0" smtClean="0"/>
              <a:t>Mateo </a:t>
            </a:r>
            <a:r>
              <a:rPr lang="en-US" sz="2000" strike="sngStrike" dirty="0"/>
              <a:t>26:26</a:t>
            </a:r>
            <a:r>
              <a:rPr lang="en-US" sz="2000" dirty="0"/>
              <a:t>; Hechos 20:11 (mandamiento: participar; ver también 1 Corintios 11:20)</a:t>
            </a:r>
          </a:p>
          <a:p>
            <a:pPr algn="l" rtl="0">
              <a:spcBef>
                <a:spcPts val="600"/>
              </a:spcBef>
            </a:pPr>
            <a:r>
              <a:rPr lang="en-US" sz="2400" dirty="0" err="1" smtClean="0"/>
              <a:t>Debatido</a:t>
            </a:r>
            <a:r>
              <a:rPr lang="en-US" sz="2400" dirty="0" smtClean="0"/>
              <a:t>:</a:t>
            </a:r>
            <a:endParaRPr lang="en-US" sz="2400" dirty="0"/>
          </a:p>
          <a:p>
            <a:pPr lvl="1" algn="l" rtl="0">
              <a:spcBef>
                <a:spcPts val="600"/>
              </a:spcBef>
            </a:pPr>
            <a:r>
              <a:rPr lang="en-US" sz="2000" dirty="0"/>
              <a:t>Solo con congregaciones establecidas, </a:t>
            </a:r>
            <a:r>
              <a:rPr lang="en-US" sz="2000" dirty="0" err="1"/>
              <a:t>Hechos</a:t>
            </a:r>
            <a:r>
              <a:rPr lang="en-US" sz="2000" dirty="0"/>
              <a:t> </a:t>
            </a:r>
            <a:r>
              <a:rPr lang="en-US" sz="2000" dirty="0" smtClean="0"/>
              <a:t>20:6ss</a:t>
            </a:r>
            <a:endParaRPr lang="en-US" sz="2000" dirty="0"/>
          </a:p>
        </p:txBody>
      </p:sp>
    </p:spTree>
    <p:extLst>
      <p:ext uri="{BB962C8B-B14F-4D97-AF65-F5344CB8AC3E}">
        <p14:creationId xmlns:p14="http://schemas.microsoft.com/office/powerpoint/2010/main" val="584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1355830"/>
            <a:ext cx="10288681" cy="3689140"/>
          </a:xfrm>
        </p:spPr>
        <p:txBody>
          <a:bodyPr>
            <a:normAutofit fontScale="90000"/>
          </a:bodyPr>
          <a:lstStyle/>
          <a:p>
            <a:pPr algn="ctr" rtl="0"/>
            <a:r>
              <a:rPr lang="en-US" dirty="0"/>
              <a:t/>
            </a:r>
            <a:br>
              <a:rPr lang="en-US" dirty="0"/>
            </a:br>
            <a:r>
              <a:rPr lang="en-US" dirty="0"/>
              <a:t>¿Qué dice Pablo en 1 Corintios 10 y 11 sobre algunas consecuencias de observar la Cena del Señor incorrectamente?</a:t>
            </a:r>
          </a:p>
        </p:txBody>
      </p:sp>
    </p:spTree>
    <p:extLst>
      <p:ext uri="{BB962C8B-B14F-4D97-AF65-F5344CB8AC3E}">
        <p14:creationId xmlns:p14="http://schemas.microsoft.com/office/powerpoint/2010/main" val="2816241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fontScale="90000"/>
          </a:bodyPr>
          <a:lstStyle/>
          <a:p>
            <a:pPr algn="l" rtl="0"/>
            <a:r>
              <a:rPr lang="en-US" dirty="0"/>
              <a:t>Consecuencias de participar incorrectamente</a:t>
            </a:r>
          </a:p>
        </p:txBody>
      </p:sp>
      <p:sp>
        <p:nvSpPr>
          <p:cNvPr id="4" name="Content Placeholder 2"/>
          <p:cNvSpPr txBox="1">
            <a:spLocks/>
          </p:cNvSpPr>
          <p:nvPr/>
        </p:nvSpPr>
        <p:spPr>
          <a:xfrm>
            <a:off x="1251677" y="1818167"/>
            <a:ext cx="10619757" cy="483060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l" rtl="0">
              <a:spcBef>
                <a:spcPts val="600"/>
              </a:spcBef>
            </a:pPr>
            <a:r>
              <a:rPr lang="en-US" sz="2400" dirty="0" err="1" smtClean="0"/>
              <a:t>Avergonzar</a:t>
            </a:r>
            <a:r>
              <a:rPr lang="en-US" sz="2400" dirty="0" smtClean="0"/>
              <a:t> </a:t>
            </a:r>
            <a:r>
              <a:rPr lang="en-US" sz="2400" dirty="0"/>
              <a:t>a la iglesia de Dios, v.22</a:t>
            </a:r>
          </a:p>
          <a:p>
            <a:pPr algn="l" rtl="0">
              <a:spcBef>
                <a:spcPts val="600"/>
              </a:spcBef>
            </a:pPr>
            <a:r>
              <a:rPr lang="en-US" sz="2400" dirty="0" err="1" smtClean="0"/>
              <a:t>Avergonzar</a:t>
            </a:r>
            <a:r>
              <a:rPr lang="en-US" sz="2400" dirty="0" smtClean="0"/>
              <a:t> </a:t>
            </a:r>
            <a:r>
              <a:rPr lang="en-US" sz="2400" dirty="0"/>
              <a:t>a los que tienen menos que nosotros, v.22</a:t>
            </a:r>
          </a:p>
          <a:p>
            <a:pPr lvl="1" algn="l" rtl="0">
              <a:spcBef>
                <a:spcPts val="600"/>
              </a:spcBef>
            </a:pPr>
            <a:r>
              <a:rPr lang="en-US" sz="2200" dirty="0" err="1"/>
              <a:t>E</a:t>
            </a:r>
            <a:r>
              <a:rPr lang="en-US" sz="2200" dirty="0" err="1" smtClean="0"/>
              <a:t>s</a:t>
            </a:r>
            <a:r>
              <a:rPr lang="en-US" sz="2200" dirty="0" smtClean="0"/>
              <a:t> </a:t>
            </a:r>
            <a:r>
              <a:rPr lang="en-US" sz="2200" dirty="0"/>
              <a:t>decir, </a:t>
            </a:r>
            <a:r>
              <a:rPr lang="en-US" sz="2200" dirty="0" err="1"/>
              <a:t>ser</a:t>
            </a:r>
            <a:r>
              <a:rPr lang="en-US" sz="2200" dirty="0"/>
              <a:t> </a:t>
            </a:r>
            <a:r>
              <a:rPr lang="en-US" sz="2200" dirty="0" err="1" smtClean="0"/>
              <a:t>vistos</a:t>
            </a:r>
            <a:r>
              <a:rPr lang="en-US" sz="2200" dirty="0" smtClean="0"/>
              <a:t> </a:t>
            </a:r>
            <a:r>
              <a:rPr lang="en-US" sz="2200" dirty="0"/>
              <a:t>para ponernos por encima de los demás</a:t>
            </a:r>
          </a:p>
          <a:p>
            <a:pPr algn="l" rtl="0">
              <a:spcBef>
                <a:spcPts val="600"/>
              </a:spcBef>
            </a:pPr>
            <a:r>
              <a:rPr lang="en-US" sz="2400" dirty="0"/>
              <a:t>Ser culpable del cuerpo y de la sangre del Señor, v.27</a:t>
            </a:r>
          </a:p>
          <a:p>
            <a:pPr lvl="1" algn="l" rtl="0">
              <a:spcBef>
                <a:spcPts val="600"/>
              </a:spcBef>
            </a:pPr>
            <a:r>
              <a:rPr lang="en-US" sz="2200" dirty="0" err="1"/>
              <a:t>E</a:t>
            </a:r>
            <a:r>
              <a:rPr lang="en-US" sz="2200" dirty="0" err="1" smtClean="0"/>
              <a:t>s</a:t>
            </a:r>
            <a:r>
              <a:rPr lang="en-US" sz="2200" dirty="0" smtClean="0"/>
              <a:t> </a:t>
            </a:r>
            <a:r>
              <a:rPr lang="en-US" sz="2200" dirty="0"/>
              <a:t>decir, de matar a Cristo</a:t>
            </a:r>
          </a:p>
          <a:p>
            <a:pPr algn="l" rtl="0">
              <a:spcBef>
                <a:spcPts val="600"/>
              </a:spcBef>
            </a:pPr>
            <a:r>
              <a:rPr lang="en-US" sz="2400" dirty="0"/>
              <a:t>Comer y beber condenación sobre nosotros mismos, v.29</a:t>
            </a:r>
          </a:p>
          <a:p>
            <a:pPr lvl="1" algn="l" rtl="0">
              <a:spcBef>
                <a:spcPts val="600"/>
              </a:spcBef>
            </a:pPr>
            <a:r>
              <a:rPr lang="en-US" sz="2200" dirty="0"/>
              <a:t>Al demostrar impiedad general en nuestras vidas</a:t>
            </a:r>
          </a:p>
          <a:p>
            <a:pPr algn="l" rtl="0">
              <a:spcBef>
                <a:spcPts val="600"/>
              </a:spcBef>
            </a:pPr>
            <a:r>
              <a:rPr lang="en-US" sz="2400" dirty="0" err="1" smtClean="0"/>
              <a:t>Debilitarnos</a:t>
            </a:r>
            <a:r>
              <a:rPr lang="en-US" sz="2400" dirty="0" smtClean="0"/>
              <a:t> </a:t>
            </a:r>
            <a:r>
              <a:rPr lang="en-US" sz="2400" dirty="0"/>
              <a:t>y </a:t>
            </a:r>
            <a:r>
              <a:rPr lang="en-US" sz="2400" dirty="0" err="1" smtClean="0"/>
              <a:t>enfermarnos</a:t>
            </a:r>
            <a:r>
              <a:rPr lang="en-US" sz="2400" dirty="0" smtClean="0"/>
              <a:t>, </a:t>
            </a:r>
            <a:r>
              <a:rPr lang="en-US" sz="2400" dirty="0"/>
              <a:t>y hasta morir espiritualmente, v.30</a:t>
            </a:r>
          </a:p>
          <a:p>
            <a:pPr algn="l" rtl="0">
              <a:spcBef>
                <a:spcPts val="600"/>
              </a:spcBef>
            </a:pPr>
            <a:r>
              <a:rPr lang="en-US" sz="2400" dirty="0" err="1" smtClean="0"/>
              <a:t>Exponernos</a:t>
            </a:r>
            <a:r>
              <a:rPr lang="en-US" sz="2400" dirty="0" smtClean="0"/>
              <a:t> a la </a:t>
            </a:r>
            <a:r>
              <a:rPr lang="en-US" sz="2400" dirty="0" err="1" smtClean="0"/>
              <a:t>disciplina</a:t>
            </a:r>
            <a:r>
              <a:rPr lang="en-US" sz="2400" dirty="0" smtClean="0"/>
              <a:t> de </a:t>
            </a:r>
            <a:r>
              <a:rPr lang="en-US" sz="2400" dirty="0"/>
              <a:t>Dios, v.32</a:t>
            </a:r>
          </a:p>
        </p:txBody>
      </p:sp>
    </p:spTree>
    <p:extLst>
      <p:ext uri="{BB962C8B-B14F-4D97-AF65-F5344CB8AC3E}">
        <p14:creationId xmlns:p14="http://schemas.microsoft.com/office/powerpoint/2010/main" val="6582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pPr algn="l" rtl="0"/>
            <a:r>
              <a:rPr lang="en-US" dirty="0"/>
              <a:t>participar de la Cena del Señor</a:t>
            </a:r>
          </a:p>
        </p:txBody>
      </p:sp>
      <p:sp>
        <p:nvSpPr>
          <p:cNvPr id="4" name="Content Placeholder 2"/>
          <p:cNvSpPr txBox="1">
            <a:spLocks/>
          </p:cNvSpPr>
          <p:nvPr/>
        </p:nvSpPr>
        <p:spPr>
          <a:xfrm>
            <a:off x="1251677" y="1110343"/>
            <a:ext cx="10619757" cy="57842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l" rtl="0">
              <a:spcBef>
                <a:spcPts val="600"/>
              </a:spcBef>
            </a:pPr>
            <a:r>
              <a:rPr lang="en-US" sz="2400" dirty="0"/>
              <a:t>“Discernir el cuerpo”, 1 Corintios 11:29</a:t>
            </a:r>
          </a:p>
          <a:p>
            <a:pPr lvl="1" algn="l" rtl="0">
              <a:spcBef>
                <a:spcPts val="600"/>
              </a:spcBef>
            </a:pPr>
            <a:r>
              <a:rPr lang="en-US" sz="2000" dirty="0"/>
              <a:t>En el contexto, contraste entre participar de una comida común y participar de la Cena del Señor</a:t>
            </a:r>
          </a:p>
          <a:p>
            <a:pPr lvl="2" algn="l" rtl="0">
              <a:spcBef>
                <a:spcPts val="600"/>
              </a:spcBef>
            </a:pPr>
            <a:r>
              <a:rPr lang="en-US" sz="1800" dirty="0"/>
              <a:t>vv.20-21: “</a:t>
            </a:r>
            <a:r>
              <a:rPr lang="en-US" sz="1800" dirty="0" err="1"/>
              <a:t>Cuando</a:t>
            </a:r>
            <a:r>
              <a:rPr lang="en-US" sz="1800" dirty="0"/>
              <a:t> </a:t>
            </a:r>
            <a:r>
              <a:rPr lang="en-US" sz="1800" dirty="0" smtClean="0"/>
              <a:t>se </a:t>
            </a:r>
            <a:r>
              <a:rPr lang="en-US" sz="1800" dirty="0" err="1" smtClean="0"/>
              <a:t>reúnen</a:t>
            </a:r>
            <a:r>
              <a:rPr lang="en-US" sz="1800" dirty="0" smtClean="0"/>
              <a:t>, </a:t>
            </a:r>
            <a:r>
              <a:rPr lang="en-US" sz="1800" dirty="0"/>
              <a:t>no </a:t>
            </a:r>
            <a:r>
              <a:rPr lang="en-US" sz="1800" dirty="0" err="1" smtClean="0"/>
              <a:t>pueden</a:t>
            </a:r>
            <a:r>
              <a:rPr lang="en-US" sz="1800" dirty="0" smtClean="0"/>
              <a:t> </a:t>
            </a:r>
            <a:r>
              <a:rPr lang="en-US" sz="1800" dirty="0"/>
              <a:t>comer la Cena del Señor </a:t>
            </a:r>
            <a:r>
              <a:rPr lang="en-US" sz="1800" dirty="0" err="1"/>
              <a:t>porque</a:t>
            </a:r>
            <a:r>
              <a:rPr lang="en-US" sz="1800" dirty="0"/>
              <a:t> </a:t>
            </a:r>
            <a:r>
              <a:rPr lang="en-US" sz="1800" dirty="0" err="1" smtClean="0"/>
              <a:t>están</a:t>
            </a:r>
            <a:r>
              <a:rPr lang="en-US" sz="1800" dirty="0" smtClean="0"/>
              <a:t> </a:t>
            </a:r>
            <a:r>
              <a:rPr lang="en-US" sz="1800" dirty="0"/>
              <a:t>demasiado </a:t>
            </a:r>
            <a:r>
              <a:rPr lang="en-US" sz="1800" dirty="0" err="1"/>
              <a:t>ocupados</a:t>
            </a:r>
            <a:r>
              <a:rPr lang="en-US" sz="1800" dirty="0"/>
              <a:t> </a:t>
            </a:r>
            <a:r>
              <a:rPr lang="en-US" sz="1800" dirty="0" err="1" smtClean="0"/>
              <a:t>comiendo</a:t>
            </a:r>
            <a:r>
              <a:rPr lang="en-US" sz="1800" dirty="0" smtClean="0"/>
              <a:t> </a:t>
            </a:r>
            <a:r>
              <a:rPr lang="en-US" sz="1800" dirty="0" err="1" smtClean="0"/>
              <a:t>una</a:t>
            </a:r>
            <a:r>
              <a:rPr lang="en-US" sz="1800" dirty="0" smtClean="0"/>
              <a:t> comida </a:t>
            </a:r>
            <a:r>
              <a:rPr lang="en-US" sz="1800" dirty="0" err="1" smtClean="0"/>
              <a:t>común</a:t>
            </a:r>
            <a:r>
              <a:rPr lang="en-US" sz="1800" dirty="0" smtClean="0"/>
              <a:t>”.</a:t>
            </a:r>
            <a:endParaRPr lang="en-US" sz="1800" dirty="0"/>
          </a:p>
          <a:p>
            <a:pPr lvl="2" algn="l" rtl="0">
              <a:spcBef>
                <a:spcPts val="600"/>
              </a:spcBef>
            </a:pPr>
            <a:r>
              <a:rPr lang="en-US" sz="1800" dirty="0"/>
              <a:t>vv.22-25: “</a:t>
            </a:r>
            <a:r>
              <a:rPr lang="en-US" sz="1800" dirty="0" err="1"/>
              <a:t>Cuando</a:t>
            </a:r>
            <a:r>
              <a:rPr lang="en-US" sz="1800" dirty="0"/>
              <a:t> </a:t>
            </a:r>
            <a:r>
              <a:rPr lang="en-US" sz="1800" dirty="0" err="1" smtClean="0"/>
              <a:t>participan</a:t>
            </a:r>
            <a:r>
              <a:rPr lang="en-US" sz="1800" dirty="0" smtClean="0"/>
              <a:t> </a:t>
            </a:r>
            <a:r>
              <a:rPr lang="en-US" sz="1800" dirty="0"/>
              <a:t>de la Cena del Señor, </a:t>
            </a:r>
            <a:r>
              <a:rPr lang="en-US" sz="1800" dirty="0" err="1" smtClean="0"/>
              <a:t>están</a:t>
            </a:r>
            <a:r>
              <a:rPr lang="en-US" sz="1800" dirty="0" smtClean="0"/>
              <a:t> </a:t>
            </a:r>
            <a:r>
              <a:rPr lang="en-US" sz="1800" dirty="0"/>
              <a:t>participando del cuerpo y la sangre del Señor, no de una comida común”.</a:t>
            </a:r>
          </a:p>
          <a:p>
            <a:pPr lvl="1" algn="l" rtl="0">
              <a:spcBef>
                <a:spcPts val="600"/>
              </a:spcBef>
            </a:pPr>
            <a:r>
              <a:rPr lang="en-US" sz="2000" dirty="0"/>
              <a:t>Discernir el cuerpo es decir la diferencia entre la comida común y la Cena del Señor</a:t>
            </a:r>
          </a:p>
          <a:p>
            <a:pPr lvl="2" algn="l" rtl="0">
              <a:spcBef>
                <a:spcPts val="600"/>
              </a:spcBef>
            </a:pPr>
            <a:r>
              <a:rPr lang="en-US" sz="1800" dirty="0"/>
              <a:t>Diferentes propósitos (nutrición </a:t>
            </a:r>
            <a:r>
              <a:rPr lang="en-US" sz="1800" dirty="0" err="1"/>
              <a:t>física</a:t>
            </a:r>
            <a:r>
              <a:rPr lang="en-US" sz="1800" dirty="0"/>
              <a:t> </a:t>
            </a:r>
            <a:r>
              <a:rPr lang="en-US" sz="1800" dirty="0" smtClean="0"/>
              <a:t>vs. </a:t>
            </a:r>
            <a:r>
              <a:rPr lang="en-US" sz="1800" dirty="0"/>
              <a:t>espiritual)</a:t>
            </a:r>
          </a:p>
          <a:p>
            <a:pPr lvl="2" algn="l" rtl="0">
              <a:spcBef>
                <a:spcPts val="600"/>
              </a:spcBef>
            </a:pPr>
            <a:r>
              <a:rPr lang="en-US" sz="1800" dirty="0"/>
              <a:t>Diferentes apetitos (físico vs. espiritual)</a:t>
            </a:r>
          </a:p>
          <a:p>
            <a:pPr lvl="2" algn="l" rtl="0">
              <a:spcBef>
                <a:spcPts val="600"/>
              </a:spcBef>
            </a:pPr>
            <a:r>
              <a:rPr lang="en-US" sz="1800" dirty="0"/>
              <a:t>Conocer estas diferencias hace que el acto físico de comer la Cena del Señor sea mucho más efectivo como un recordatorio de la comunión que celebramos en ella.</a:t>
            </a:r>
          </a:p>
          <a:p>
            <a:pPr algn="l" rtl="0">
              <a:spcBef>
                <a:spcPts val="600"/>
              </a:spcBef>
            </a:pPr>
            <a:r>
              <a:rPr lang="en-US" sz="2400" dirty="0"/>
              <a:t>“Participar dignamente”</a:t>
            </a:r>
          </a:p>
          <a:p>
            <a:pPr lvl="1" algn="l" rtl="0">
              <a:spcBef>
                <a:spcPts val="600"/>
              </a:spcBef>
            </a:pPr>
            <a:r>
              <a:rPr lang="en-US" sz="2000" dirty="0"/>
              <a:t>Viene de “cualquiera que coma el pan o beba la copa del </a:t>
            </a:r>
            <a:r>
              <a:rPr lang="en-US" sz="2000" dirty="0" err="1"/>
              <a:t>Señor</a:t>
            </a:r>
            <a:r>
              <a:rPr lang="en-US" sz="2000" dirty="0"/>
              <a:t> </a:t>
            </a:r>
            <a:r>
              <a:rPr lang="en-US" sz="2000" u="sng" dirty="0" err="1" smtClean="0"/>
              <a:t>indignamente</a:t>
            </a:r>
            <a:r>
              <a:rPr lang="en-US" sz="2000" dirty="0" smtClean="0"/>
              <a:t>”, </a:t>
            </a:r>
            <a:r>
              <a:rPr lang="en-US" sz="2000" dirty="0"/>
              <a:t>1 Corintios 11:27</a:t>
            </a:r>
          </a:p>
          <a:p>
            <a:pPr lvl="1" algn="l" rtl="0">
              <a:spcBef>
                <a:spcPts val="600"/>
              </a:spcBef>
            </a:pPr>
            <a:r>
              <a:rPr lang="en-US" sz="2000" dirty="0"/>
              <a:t>En el contexto, </a:t>
            </a:r>
            <a:r>
              <a:rPr lang="en-US" sz="2000" dirty="0" smtClean="0"/>
              <a:t>“</a:t>
            </a:r>
            <a:r>
              <a:rPr lang="en-US" sz="2000" dirty="0" err="1" smtClean="0"/>
              <a:t>indignamente</a:t>
            </a:r>
            <a:r>
              <a:rPr lang="en-US" sz="2000" dirty="0" smtClean="0"/>
              <a:t>” </a:t>
            </a:r>
            <a:r>
              <a:rPr lang="en-US" sz="2000" dirty="0"/>
              <a:t>es comer la Cena del Señor como una comida común, vv.28-29</a:t>
            </a:r>
          </a:p>
        </p:txBody>
      </p:sp>
    </p:spTree>
    <p:extLst>
      <p:ext uri="{BB962C8B-B14F-4D97-AF65-F5344CB8AC3E}">
        <p14:creationId xmlns:p14="http://schemas.microsoft.com/office/powerpoint/2010/main" val="39049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pPr algn="l" rtl="0"/>
            <a:r>
              <a:rPr lang="en-US" dirty="0"/>
              <a:t>participar de la Cena del Señor</a:t>
            </a:r>
          </a:p>
        </p:txBody>
      </p:sp>
      <p:sp>
        <p:nvSpPr>
          <p:cNvPr id="4" name="Content Placeholder 2"/>
          <p:cNvSpPr txBox="1">
            <a:spLocks/>
          </p:cNvSpPr>
          <p:nvPr/>
        </p:nvSpPr>
        <p:spPr>
          <a:xfrm>
            <a:off x="1063257" y="1110343"/>
            <a:ext cx="10808178" cy="578423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l" rtl="0">
              <a:lnSpc>
                <a:spcPct val="100000"/>
              </a:lnSpc>
              <a:spcBef>
                <a:spcPts val="600"/>
              </a:spcBef>
            </a:pPr>
            <a:r>
              <a:rPr lang="en-US" sz="2400" dirty="0"/>
              <a:t>“Participar dignamente” (continuación)</a:t>
            </a:r>
          </a:p>
          <a:p>
            <a:pPr lvl="1" algn="l" rtl="0">
              <a:lnSpc>
                <a:spcPct val="100000"/>
              </a:lnSpc>
              <a:spcBef>
                <a:spcPts val="600"/>
              </a:spcBef>
            </a:pPr>
            <a:r>
              <a:rPr lang="en-US" sz="2200" dirty="0"/>
              <a:t>Por extensión, </a:t>
            </a:r>
            <a:r>
              <a:rPr lang="en-US" sz="2200" dirty="0" smtClean="0"/>
              <a:t>“</a:t>
            </a:r>
            <a:r>
              <a:rPr lang="en-US" sz="2200" dirty="0" err="1" smtClean="0"/>
              <a:t>indignamente</a:t>
            </a:r>
            <a:r>
              <a:rPr lang="en-US" sz="2200" dirty="0" smtClean="0"/>
              <a:t>" </a:t>
            </a:r>
            <a:r>
              <a:rPr lang="en-US" sz="2200" dirty="0"/>
              <a:t>sería usar la Cena del Señor para cualquier cosa no especificada como su propósito bíblico.</a:t>
            </a:r>
          </a:p>
          <a:p>
            <a:pPr lvl="2" algn="l" rtl="0">
              <a:lnSpc>
                <a:spcPct val="100000"/>
              </a:lnSpc>
              <a:spcBef>
                <a:spcPts val="600"/>
              </a:spcBef>
            </a:pPr>
            <a:r>
              <a:rPr lang="en-US" sz="2000" dirty="0" smtClean="0"/>
              <a:t>Comida </a:t>
            </a:r>
            <a:r>
              <a:rPr lang="en-US" sz="2000" dirty="0" err="1" smtClean="0"/>
              <a:t>común</a:t>
            </a:r>
            <a:endParaRPr lang="en-US" sz="2000" dirty="0" smtClean="0"/>
          </a:p>
          <a:p>
            <a:pPr lvl="2" algn="l" rtl="0">
              <a:lnSpc>
                <a:spcPct val="100000"/>
              </a:lnSpc>
              <a:spcBef>
                <a:spcPts val="600"/>
              </a:spcBef>
            </a:pPr>
            <a:r>
              <a:rPr lang="en-US" sz="2000" dirty="0" smtClean="0"/>
              <a:t>Divisor social, v.22</a:t>
            </a:r>
          </a:p>
          <a:p>
            <a:pPr lvl="2" algn="l" rtl="0">
              <a:lnSpc>
                <a:spcPct val="100000"/>
              </a:lnSpc>
              <a:spcBef>
                <a:spcPts val="600"/>
              </a:spcBef>
            </a:pPr>
            <a:r>
              <a:rPr lang="en-US" sz="2000" dirty="0" err="1"/>
              <a:t>M</a:t>
            </a:r>
            <a:r>
              <a:rPr lang="en-US" sz="2000" dirty="0" err="1" smtClean="0"/>
              <a:t>era</a:t>
            </a:r>
            <a:r>
              <a:rPr lang="en-US" sz="2000" dirty="0" smtClean="0"/>
              <a:t> </a:t>
            </a:r>
            <a:r>
              <a:rPr lang="en-US" sz="2000" dirty="0"/>
              <a:t>celebración</a:t>
            </a:r>
          </a:p>
          <a:p>
            <a:pPr lvl="1" algn="l" rtl="0">
              <a:lnSpc>
                <a:spcPct val="100000"/>
              </a:lnSpc>
              <a:spcBef>
                <a:spcPts val="600"/>
              </a:spcBef>
            </a:pPr>
            <a:r>
              <a:rPr lang="en-US" sz="2200" dirty="0"/>
              <a:t>Debemos determinar esto por nosotros mismos, 1 Corintios 11:28-29</a:t>
            </a:r>
          </a:p>
          <a:p>
            <a:pPr lvl="2">
              <a:lnSpc>
                <a:spcPct val="100000"/>
              </a:lnSpc>
              <a:spcBef>
                <a:spcPts val="600"/>
              </a:spcBef>
            </a:pPr>
            <a:r>
              <a:rPr lang="en-US" sz="2000" dirty="0"/>
              <a:t>Debemos “</a:t>
            </a:r>
            <a:r>
              <a:rPr lang="en-US" sz="2000" dirty="0" err="1"/>
              <a:t>examinarnos</a:t>
            </a:r>
            <a:r>
              <a:rPr lang="en-US" sz="2000" dirty="0"/>
              <a:t> </a:t>
            </a:r>
            <a:r>
              <a:rPr lang="en-US" sz="2000" dirty="0" err="1" smtClean="0"/>
              <a:t>cada</a:t>
            </a:r>
            <a:r>
              <a:rPr lang="en-US" sz="2000" dirty="0" smtClean="0"/>
              <a:t> </a:t>
            </a:r>
            <a:r>
              <a:rPr lang="en-US" sz="2000" dirty="0" err="1" smtClean="0"/>
              <a:t>uno</a:t>
            </a:r>
            <a:r>
              <a:rPr lang="en-US" sz="2000" dirty="0" smtClean="0"/>
              <a:t> a </a:t>
            </a:r>
            <a:r>
              <a:rPr lang="en-US" sz="2000" dirty="0" err="1" smtClean="0"/>
              <a:t>nosotros</a:t>
            </a:r>
            <a:r>
              <a:rPr lang="en-US" sz="2000" dirty="0" smtClean="0"/>
              <a:t> </a:t>
            </a:r>
            <a:r>
              <a:rPr lang="en-US" sz="2000" dirty="0" err="1" smtClean="0"/>
              <a:t>mismos</a:t>
            </a:r>
            <a:r>
              <a:rPr lang="en-US" sz="2000" dirty="0"/>
              <a:t>” </a:t>
            </a:r>
            <a:r>
              <a:rPr lang="en-US" sz="2000" dirty="0" smtClean="0"/>
              <a:t>para </a:t>
            </a:r>
            <a:r>
              <a:rPr lang="en-US" sz="2000" dirty="0" err="1" smtClean="0"/>
              <a:t>ver</a:t>
            </a:r>
            <a:r>
              <a:rPr lang="en-US" sz="2000" dirty="0" smtClean="0"/>
              <a:t> </a:t>
            </a:r>
            <a:r>
              <a:rPr lang="en-US" sz="2000" dirty="0" err="1" smtClean="0"/>
              <a:t>si</a:t>
            </a:r>
            <a:r>
              <a:rPr lang="en-US" sz="2000" dirty="0" smtClean="0"/>
              <a:t> hay:</a:t>
            </a:r>
            <a:endParaRPr lang="en-US" sz="2000" dirty="0"/>
          </a:p>
          <a:p>
            <a:pPr lvl="3" algn="l" rtl="0">
              <a:lnSpc>
                <a:spcPct val="100000"/>
              </a:lnSpc>
              <a:spcBef>
                <a:spcPts val="600"/>
              </a:spcBef>
            </a:pPr>
            <a:r>
              <a:rPr lang="en-US" sz="1800" dirty="0"/>
              <a:t>Motivos equivocados para participar</a:t>
            </a:r>
          </a:p>
          <a:p>
            <a:pPr lvl="3" algn="l" rtl="0">
              <a:lnSpc>
                <a:spcPct val="100000"/>
              </a:lnSpc>
              <a:spcBef>
                <a:spcPts val="600"/>
              </a:spcBef>
            </a:pPr>
            <a:r>
              <a:rPr lang="en-US" sz="1800" dirty="0"/>
              <a:t>Verdadera fe en Jesús (plena comprensión de </a:t>
            </a:r>
            <a:r>
              <a:rPr lang="en-US" sz="1800" dirty="0" smtClean="0"/>
              <a:t>Su </a:t>
            </a:r>
            <a:r>
              <a:rPr lang="en-US" sz="1800" dirty="0"/>
              <a:t>obra y papel como Sumo Sacerdote y sacrificio)</a:t>
            </a:r>
          </a:p>
          <a:p>
            <a:pPr lvl="3" algn="l" rtl="0">
              <a:lnSpc>
                <a:spcPct val="100000"/>
              </a:lnSpc>
              <a:spcBef>
                <a:spcPts val="600"/>
              </a:spcBef>
            </a:pPr>
            <a:r>
              <a:rPr lang="en-US" sz="1800" dirty="0"/>
              <a:t>Deseo sincero de vivir como Jesús (como lo </a:t>
            </a:r>
            <a:r>
              <a:rPr lang="en-US" sz="1800" dirty="0" err="1"/>
              <a:t>demuestran</a:t>
            </a:r>
            <a:r>
              <a:rPr lang="en-US" sz="1800" dirty="0"/>
              <a:t> </a:t>
            </a:r>
            <a:r>
              <a:rPr lang="en-US" sz="1800" dirty="0" err="1" smtClean="0"/>
              <a:t>nuestras</a:t>
            </a:r>
            <a:r>
              <a:rPr lang="en-US" sz="1800" dirty="0" smtClean="0"/>
              <a:t> </a:t>
            </a:r>
            <a:r>
              <a:rPr lang="en-US" sz="1800" dirty="0" err="1" smtClean="0"/>
              <a:t>acciones</a:t>
            </a:r>
            <a:r>
              <a:rPr lang="en-US" sz="1800" dirty="0" smtClean="0"/>
              <a:t> </a:t>
            </a:r>
            <a:r>
              <a:rPr lang="en-US" sz="1800" dirty="0" err="1"/>
              <a:t>cada</a:t>
            </a:r>
            <a:r>
              <a:rPr lang="en-US" sz="1800" dirty="0"/>
              <a:t> </a:t>
            </a:r>
            <a:r>
              <a:rPr lang="en-US" sz="1800" dirty="0" err="1"/>
              <a:t>día</a:t>
            </a:r>
            <a:r>
              <a:rPr lang="en-US" sz="1800" dirty="0"/>
              <a:t>)</a:t>
            </a:r>
          </a:p>
          <a:p>
            <a:pPr lvl="3" algn="l" rtl="0">
              <a:lnSpc>
                <a:spcPct val="100000"/>
              </a:lnSpc>
              <a:spcBef>
                <a:spcPts val="600"/>
              </a:spcBef>
            </a:pPr>
            <a:r>
              <a:rPr lang="en-US" sz="1800" dirty="0"/>
              <a:t>Pecados que nos han descalificado de la comunión del pacto con Dios</a:t>
            </a:r>
          </a:p>
          <a:p>
            <a:pPr lvl="2" algn="l" rtl="0">
              <a:lnSpc>
                <a:spcPct val="100000"/>
              </a:lnSpc>
              <a:spcBef>
                <a:spcPts val="600"/>
              </a:spcBef>
            </a:pPr>
            <a:r>
              <a:rPr lang="en-US" sz="2000" dirty="0"/>
              <a:t>Debemos realizar este examen antes de participar, no durante, v.28</a:t>
            </a:r>
          </a:p>
          <a:p>
            <a:pPr lvl="2" algn="l" rtl="0">
              <a:lnSpc>
                <a:spcPct val="100000"/>
              </a:lnSpc>
              <a:spcBef>
                <a:spcPts val="600"/>
              </a:spcBef>
            </a:pPr>
            <a:r>
              <a:rPr lang="en-US" sz="2000" dirty="0"/>
              <a:t>Si nos examinamos a nosotros mismos, no seremos juzgados por participar incorrectamente, v.31</a:t>
            </a:r>
          </a:p>
        </p:txBody>
      </p:sp>
      <p:sp>
        <p:nvSpPr>
          <p:cNvPr id="3" name="TextBox 2"/>
          <p:cNvSpPr txBox="1"/>
          <p:nvPr/>
        </p:nvSpPr>
        <p:spPr>
          <a:xfrm>
            <a:off x="4703193" y="2295515"/>
            <a:ext cx="7168242" cy="1061829"/>
          </a:xfrm>
          <a:prstGeom prst="rect">
            <a:avLst/>
          </a:prstGeom>
          <a:noFill/>
        </p:spPr>
        <p:txBody>
          <a:bodyPr wrap="square" rtlCol="0">
            <a:spAutoFit/>
          </a:bodyPr>
          <a:lstStyle/>
          <a:p>
            <a:pPr marL="285750" indent="-285750" algn="l" rtl="0">
              <a:spcBef>
                <a:spcPts val="600"/>
              </a:spcBef>
              <a:buFont typeface="Arial" panose="020B0604020202020204" pitchFamily="34" charset="0"/>
              <a:buChar char="•"/>
            </a:pPr>
            <a:r>
              <a:rPr lang="en-US" sz="2000" dirty="0">
                <a:solidFill>
                  <a:schemeClr val="tx1">
                    <a:lumMod val="65000"/>
                    <a:lumOff val="35000"/>
                  </a:schemeClr>
                </a:solidFill>
              </a:rPr>
              <a:t>Recreación del sacrificio en la </a:t>
            </a:r>
            <a:r>
              <a:rPr lang="en-US" sz="2000" dirty="0" err="1">
                <a:solidFill>
                  <a:schemeClr val="tx1">
                    <a:lumMod val="65000"/>
                    <a:lumOff val="35000"/>
                  </a:schemeClr>
                </a:solidFill>
              </a:rPr>
              <a:t>cruz</a:t>
            </a:r>
            <a:r>
              <a:rPr lang="en-US" sz="2000" dirty="0">
                <a:solidFill>
                  <a:schemeClr val="tx1">
                    <a:lumMod val="65000"/>
                    <a:lumOff val="35000"/>
                  </a:schemeClr>
                </a:solidFill>
              </a:rPr>
              <a:t> </a:t>
            </a:r>
            <a:r>
              <a:rPr lang="en-US" sz="2000" dirty="0" smtClean="0">
                <a:solidFill>
                  <a:schemeClr val="tx1">
                    <a:lumMod val="65000"/>
                    <a:lumOff val="35000"/>
                  </a:schemeClr>
                </a:solidFill>
              </a:rPr>
              <a:t>(</a:t>
            </a:r>
            <a:r>
              <a:rPr lang="en-US" sz="2000" dirty="0" err="1" smtClean="0">
                <a:solidFill>
                  <a:schemeClr val="tx1">
                    <a:lumMod val="65000"/>
                    <a:lumOff val="35000"/>
                  </a:schemeClr>
                </a:solidFill>
              </a:rPr>
              <a:t>Sacrificio</a:t>
            </a:r>
            <a:r>
              <a:rPr lang="en-US" sz="2000" dirty="0" smtClean="0">
                <a:solidFill>
                  <a:schemeClr val="tx1">
                    <a:lumMod val="65000"/>
                    <a:lumOff val="35000"/>
                  </a:schemeClr>
                </a:solidFill>
              </a:rPr>
              <a:t> </a:t>
            </a:r>
            <a:r>
              <a:rPr lang="en-US" sz="2000" dirty="0">
                <a:solidFill>
                  <a:schemeClr val="tx1">
                    <a:lumMod val="65000"/>
                    <a:lumOff val="35000"/>
                  </a:schemeClr>
                </a:solidFill>
              </a:rPr>
              <a:t>de la </a:t>
            </a:r>
            <a:r>
              <a:rPr lang="en-US" sz="2000" dirty="0" smtClean="0">
                <a:solidFill>
                  <a:schemeClr val="tx1">
                    <a:lumMod val="65000"/>
                    <a:lumOff val="35000"/>
                  </a:schemeClr>
                </a:solidFill>
              </a:rPr>
              <a:t>Misa</a:t>
            </a:r>
            <a:r>
              <a:rPr lang="en-US" sz="2000" dirty="0">
                <a:solidFill>
                  <a:schemeClr val="tx1">
                    <a:lumMod val="65000"/>
                    <a:lumOff val="35000"/>
                  </a:schemeClr>
                </a:solidFill>
              </a:rPr>
              <a:t>)</a:t>
            </a:r>
          </a:p>
          <a:p>
            <a:pPr marL="285750" indent="-285750" algn="l" rtl="0">
              <a:spcBef>
                <a:spcPts val="600"/>
              </a:spcBef>
              <a:buFont typeface="Arial" panose="020B0604020202020204" pitchFamily="34" charset="0"/>
              <a:buChar char="•"/>
            </a:pPr>
            <a:r>
              <a:rPr lang="en-US" sz="2000" dirty="0">
                <a:solidFill>
                  <a:schemeClr val="tx1">
                    <a:lumMod val="65000"/>
                    <a:lumOff val="35000"/>
                  </a:schemeClr>
                </a:solidFill>
              </a:rPr>
              <a:t>Distinguir entre congregaciones</a:t>
            </a:r>
          </a:p>
          <a:p>
            <a:pPr algn="l" rtl="0"/>
            <a:endParaRPr lang="en-US" dirty="0"/>
          </a:p>
        </p:txBody>
      </p:sp>
    </p:spTree>
    <p:extLst>
      <p:ext uri="{BB962C8B-B14F-4D97-AF65-F5344CB8AC3E}">
        <p14:creationId xmlns:p14="http://schemas.microsoft.com/office/powerpoint/2010/main" val="223028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La Cena del Señor ideal</a:t>
            </a:r>
          </a:p>
        </p:txBody>
      </p:sp>
      <p:sp>
        <p:nvSpPr>
          <p:cNvPr id="3" name="Content Placeholder 2"/>
          <p:cNvSpPr>
            <a:spLocks noGrp="1"/>
          </p:cNvSpPr>
          <p:nvPr>
            <p:ph idx="1"/>
          </p:nvPr>
        </p:nvSpPr>
        <p:spPr>
          <a:xfrm>
            <a:off x="1251678" y="1181547"/>
            <a:ext cx="10635522" cy="5713029"/>
          </a:xfrm>
        </p:spPr>
        <p:txBody>
          <a:bodyPr>
            <a:normAutofit/>
          </a:bodyPr>
          <a:lstStyle/>
          <a:p>
            <a:pPr algn="l" rtl="0"/>
            <a:r>
              <a:rPr lang="en-US" sz="2400" dirty="0"/>
              <a:t>Himno sobre la muerte de Cristo o el establecimiento de la Cena del Señor</a:t>
            </a:r>
          </a:p>
          <a:p>
            <a:pPr algn="l" rtl="0"/>
            <a:r>
              <a:rPr lang="en-US" sz="2400" dirty="0"/>
              <a:t>Los comentarios están bien pensados ​​y son concisos.</a:t>
            </a:r>
          </a:p>
          <a:p>
            <a:pPr algn="l" rtl="0"/>
            <a:r>
              <a:rPr lang="en-US" sz="2400" dirty="0"/>
              <a:t>Los comentarios enfocan nuestras mentes en lo que se trata la Cena del Señor:</a:t>
            </a:r>
          </a:p>
          <a:p>
            <a:pPr lvl="1" algn="l" rtl="0"/>
            <a:r>
              <a:rPr lang="en-US" sz="2000" dirty="0"/>
              <a:t>La obra de Cristo de </a:t>
            </a:r>
            <a:r>
              <a:rPr lang="en-US" sz="2000" dirty="0" err="1" smtClean="0"/>
              <a:t>redención</a:t>
            </a:r>
            <a:r>
              <a:rPr lang="en-US" sz="2000" dirty="0" smtClean="0"/>
              <a:t> </a:t>
            </a:r>
            <a:r>
              <a:rPr lang="en-US" sz="2000" dirty="0"/>
              <a:t>sacrificial</a:t>
            </a:r>
          </a:p>
          <a:p>
            <a:pPr lvl="1" algn="l" rtl="0"/>
            <a:r>
              <a:rPr lang="en-US" sz="2000" dirty="0"/>
              <a:t>La misericordia de Dios al proporcionar un sacrificio.</a:t>
            </a:r>
          </a:p>
          <a:p>
            <a:pPr lvl="1" algn="l" rtl="0"/>
            <a:r>
              <a:rPr lang="en-US" sz="2000" dirty="0"/>
              <a:t>Cómo proclamamos la muerte del Señor</a:t>
            </a:r>
          </a:p>
          <a:p>
            <a:pPr lvl="1" algn="l" rtl="0"/>
            <a:r>
              <a:rPr lang="en-US" sz="2000" dirty="0"/>
              <a:t>El cumplimiento final del nuevo pacto</a:t>
            </a:r>
          </a:p>
          <a:p>
            <a:pPr lvl="1" algn="l" rtl="0"/>
            <a:r>
              <a:rPr lang="en-US" sz="2000" dirty="0"/>
              <a:t>Cómo participamos de la sangre y el cuerpo de Cristo (1 Corintios 10:16)</a:t>
            </a:r>
          </a:p>
          <a:p>
            <a:pPr algn="l" rtl="0"/>
            <a:r>
              <a:rPr lang="en-US" sz="2400" dirty="0"/>
              <a:t>Las </a:t>
            </a:r>
            <a:r>
              <a:rPr lang="en-US" sz="2400" dirty="0" err="1"/>
              <a:t>oraciones</a:t>
            </a:r>
            <a:r>
              <a:rPr lang="en-US" sz="2400" dirty="0"/>
              <a:t> </a:t>
            </a:r>
            <a:r>
              <a:rPr lang="en-US" sz="2400" dirty="0" err="1" smtClean="0"/>
              <a:t>ofrecen</a:t>
            </a:r>
            <a:r>
              <a:rPr lang="en-US" sz="2400" dirty="0" smtClean="0"/>
              <a:t> </a:t>
            </a:r>
            <a:r>
              <a:rPr lang="en-US" sz="2400" dirty="0"/>
              <a:t>gracias </a:t>
            </a:r>
            <a:r>
              <a:rPr lang="en-US" sz="2400" dirty="0" smtClean="0"/>
              <a:t>(simple </a:t>
            </a:r>
            <a:r>
              <a:rPr lang="en-US" sz="2400" dirty="0" err="1" smtClean="0"/>
              <a:t>pero</a:t>
            </a:r>
            <a:r>
              <a:rPr lang="en-US" sz="2400" dirty="0" smtClean="0"/>
              <a:t> </a:t>
            </a:r>
            <a:r>
              <a:rPr lang="en-US" sz="2400" dirty="0" err="1" smtClean="0"/>
              <a:t>realmente</a:t>
            </a:r>
            <a:r>
              <a:rPr lang="en-US" sz="2400" dirty="0" smtClean="0"/>
              <a:t>) </a:t>
            </a:r>
            <a:r>
              <a:rPr lang="en-US" sz="2400" dirty="0" err="1" smtClean="0"/>
              <a:t>por</a:t>
            </a:r>
            <a:r>
              <a:rPr lang="en-US" sz="2400" dirty="0" smtClean="0"/>
              <a:t> </a:t>
            </a:r>
            <a:r>
              <a:rPr lang="en-US" sz="2400" dirty="0"/>
              <a:t>el emblema apropiado.</a:t>
            </a:r>
          </a:p>
          <a:p>
            <a:pPr algn="l" rtl="0"/>
            <a:r>
              <a:rPr lang="en-US" sz="2400" dirty="0"/>
              <a:t>La congregación se mantiene enfocada cuando cualquiera de los anteriores no sucede.</a:t>
            </a:r>
          </a:p>
        </p:txBody>
      </p:sp>
    </p:spTree>
    <p:extLst>
      <p:ext uri="{BB962C8B-B14F-4D97-AF65-F5344CB8AC3E}">
        <p14:creationId xmlns:p14="http://schemas.microsoft.com/office/powerpoint/2010/main" val="401613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04993" y="6234544"/>
            <a:ext cx="4743484"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smtClean="0"/>
              <a:t>EL </a:t>
            </a:r>
            <a:r>
              <a:rPr lang="en-US" sz="3600" dirty="0" err="1" smtClean="0"/>
              <a:t>templo</a:t>
            </a:r>
            <a:r>
              <a:rPr lang="en-US" sz="3600" dirty="0" smtClean="0"/>
              <a:t> </a:t>
            </a:r>
            <a:r>
              <a:rPr lang="en-US" sz="3600" dirty="0"/>
              <a:t>de herodes</a:t>
            </a:r>
          </a:p>
        </p:txBody>
      </p:sp>
      <p:pic>
        <p:nvPicPr>
          <p:cNvPr id="3076" name="Picture 4" descr="El tabernaculo | Websc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554" y="1058917"/>
            <a:ext cx="8955830" cy="462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70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972" y="329221"/>
            <a:ext cx="11245702" cy="890603"/>
          </a:xfrm>
        </p:spPr>
        <p:txBody>
          <a:bodyPr>
            <a:noAutofit/>
          </a:bodyPr>
          <a:lstStyle/>
          <a:p>
            <a:pPr algn="l" rtl="0"/>
            <a:r>
              <a:rPr lang="en-US" sz="4000" dirty="0"/>
              <a:t>Marcadores de </a:t>
            </a:r>
            <a:r>
              <a:rPr lang="en-US" sz="4000" dirty="0" err="1"/>
              <a:t>adoración</a:t>
            </a:r>
            <a:r>
              <a:rPr lang="en-US" sz="4000" dirty="0"/>
              <a:t> </a:t>
            </a:r>
            <a:r>
              <a:rPr lang="en-US" sz="4000" dirty="0" smtClean="0"/>
              <a:t>y LA </a:t>
            </a:r>
            <a:r>
              <a:rPr lang="en-US" sz="4000" dirty="0"/>
              <a:t>cena del Señor</a:t>
            </a:r>
          </a:p>
        </p:txBody>
      </p:sp>
      <p:sp>
        <p:nvSpPr>
          <p:cNvPr id="3" name="Content Placeholder 2"/>
          <p:cNvSpPr>
            <a:spLocks noGrp="1"/>
          </p:cNvSpPr>
          <p:nvPr>
            <p:ph idx="1"/>
          </p:nvPr>
        </p:nvSpPr>
        <p:spPr>
          <a:xfrm>
            <a:off x="1251678" y="1023887"/>
            <a:ext cx="10635522" cy="5881405"/>
          </a:xfrm>
        </p:spPr>
        <p:txBody>
          <a:bodyPr>
            <a:normAutofit lnSpcReduction="10000"/>
          </a:bodyPr>
          <a:lstStyle/>
          <a:p>
            <a:pPr algn="l" rtl="0"/>
            <a:r>
              <a:rPr lang="en-US" sz="2400" dirty="0"/>
              <a:t>Límites entre lo sagrado y lo profano</a:t>
            </a:r>
          </a:p>
          <a:p>
            <a:pPr lvl="1" algn="l" rtl="0"/>
            <a:r>
              <a:rPr lang="en-US" sz="2200" dirty="0"/>
              <a:t>Criterio: demostrar en nuestra adoración los límites entre nuestra vida sagrada y el mundo profano, Efesios 4:17-32</a:t>
            </a:r>
          </a:p>
          <a:p>
            <a:pPr lvl="1" algn="l" rtl="0"/>
            <a:r>
              <a:rPr lang="en-US" sz="2200" dirty="0"/>
              <a:t>Ejemplo: no </a:t>
            </a:r>
            <a:r>
              <a:rPr lang="en-US" sz="2200" dirty="0" err="1" smtClean="0"/>
              <a:t>dejarse</a:t>
            </a:r>
            <a:r>
              <a:rPr lang="en-US" sz="2200" dirty="0" smtClean="0"/>
              <a:t> </a:t>
            </a:r>
            <a:r>
              <a:rPr lang="en-US" sz="2200" dirty="0" err="1" smtClean="0"/>
              <a:t>atrapar</a:t>
            </a:r>
            <a:r>
              <a:rPr lang="en-US" sz="2200" dirty="0" smtClean="0"/>
              <a:t> </a:t>
            </a:r>
            <a:r>
              <a:rPr lang="en-US" sz="2200" dirty="0"/>
              <a:t>por la "calidad" de los emblemas</a:t>
            </a:r>
          </a:p>
          <a:p>
            <a:pPr algn="l" rtl="0"/>
            <a:r>
              <a:rPr lang="en-US" sz="2400" dirty="0"/>
              <a:t>Ofrendas de sacrificio</a:t>
            </a:r>
          </a:p>
          <a:p>
            <a:pPr lvl="1" algn="l" rtl="0"/>
            <a:r>
              <a:rPr lang="en-US" sz="2200" dirty="0"/>
              <a:t>Criterios: demostrar en nuestra adoración que </a:t>
            </a:r>
            <a:r>
              <a:rPr lang="en-US" sz="2200" dirty="0" smtClean="0"/>
              <a:t>“</a:t>
            </a:r>
            <a:r>
              <a:rPr lang="en-US" sz="2200" dirty="0" err="1" smtClean="0"/>
              <a:t>completamos</a:t>
            </a:r>
            <a:r>
              <a:rPr lang="en-US" sz="2200" dirty="0" smtClean="0"/>
              <a:t>…lo </a:t>
            </a:r>
            <a:r>
              <a:rPr lang="en-US" sz="2200" dirty="0"/>
              <a:t>que falta de los padecimientos de Cristo,” Col.1:24</a:t>
            </a:r>
          </a:p>
          <a:p>
            <a:pPr lvl="1" algn="l" rtl="0"/>
            <a:r>
              <a:rPr lang="en-US" sz="2200" dirty="0"/>
              <a:t>Ejemplo: </a:t>
            </a:r>
            <a:r>
              <a:rPr lang="en-US" sz="2200" dirty="0" err="1" smtClean="0"/>
              <a:t>Considerar</a:t>
            </a:r>
            <a:r>
              <a:rPr lang="en-US" sz="2200" dirty="0" smtClean="0"/>
              <a:t> </a:t>
            </a:r>
            <a:r>
              <a:rPr lang="en-US" sz="2200" dirty="0"/>
              <a:t>las acciones en las que </a:t>
            </a:r>
            <a:r>
              <a:rPr lang="en-US" sz="2200" dirty="0" err="1" smtClean="0"/>
              <a:t>participamos</a:t>
            </a:r>
            <a:r>
              <a:rPr lang="en-US" sz="2200" dirty="0" smtClean="0"/>
              <a:t> que </a:t>
            </a:r>
            <a:r>
              <a:rPr lang="en-US" sz="2200" dirty="0"/>
              <a:t>no son sacrificiales; resolver cambiar</a:t>
            </a:r>
          </a:p>
          <a:p>
            <a:pPr algn="l" rtl="0"/>
            <a:r>
              <a:rPr lang="en-US" sz="2400" dirty="0"/>
              <a:t>Ritual (procedimiento correcto)</a:t>
            </a:r>
          </a:p>
          <a:p>
            <a:pPr lvl="1" algn="l" rtl="0"/>
            <a:r>
              <a:rPr lang="en-US" sz="2200" dirty="0"/>
              <a:t>Criterio: demostrar con nuestras acciones que Dios (que es un Dios de paz, no de confusión) es el originador y objeto de nuestra adoración, no nosotros mismos, para que todos puedan aprender quién es Dios y qué requiere de ellos, 1 Corintios 14 :40</a:t>
            </a:r>
          </a:p>
          <a:p>
            <a:pPr lvl="1" algn="l" rtl="0"/>
            <a:r>
              <a:rPr lang="en-US" sz="2200" dirty="0"/>
              <a:t>Ejemplo: No </a:t>
            </a:r>
            <a:r>
              <a:rPr lang="en-US" sz="2200" dirty="0" err="1" smtClean="0"/>
              <a:t>cambiar</a:t>
            </a:r>
            <a:r>
              <a:rPr lang="en-US" sz="2200" dirty="0" smtClean="0"/>
              <a:t> </a:t>
            </a:r>
            <a:r>
              <a:rPr lang="en-US" sz="2200" dirty="0"/>
              <a:t>el orden en que participamos de los emblemas</a:t>
            </a:r>
          </a:p>
        </p:txBody>
      </p:sp>
    </p:spTree>
    <p:extLst>
      <p:ext uri="{BB962C8B-B14F-4D97-AF65-F5344CB8AC3E}">
        <p14:creationId xmlns:p14="http://schemas.microsoft.com/office/powerpoint/2010/main" val="37657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35912" y="2349062"/>
            <a:ext cx="10288681" cy="3689140"/>
          </a:xfrm>
        </p:spPr>
        <p:txBody>
          <a:bodyPr>
            <a:normAutofit/>
          </a:bodyPr>
          <a:lstStyle/>
          <a:p>
            <a:pPr algn="ctr" rtl="0"/>
            <a:r>
              <a:rPr lang="en-US" dirty="0"/>
              <a:t>¿Qué, en su opinión, hace que un servicio de la cena del señor sea </a:t>
            </a:r>
            <a:r>
              <a:rPr lang="en-US" dirty="0" err="1" smtClean="0"/>
              <a:t>edificante</a:t>
            </a:r>
            <a:r>
              <a:rPr lang="en-US" dirty="0" smtClean="0"/>
              <a:t> o </a:t>
            </a:r>
            <a:r>
              <a:rPr lang="en-US" dirty="0"/>
              <a:t>no edificante?</a:t>
            </a:r>
          </a:p>
        </p:txBody>
      </p:sp>
    </p:spTree>
    <p:extLst>
      <p:ext uri="{BB962C8B-B14F-4D97-AF65-F5344CB8AC3E}">
        <p14:creationId xmlns:p14="http://schemas.microsoft.com/office/powerpoint/2010/main" val="1768213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644271" cy="4064627"/>
          </a:xfrm>
        </p:spPr>
        <p:txBody>
          <a:bodyPr>
            <a:normAutofit fontScale="90000"/>
          </a:bodyPr>
          <a:lstStyle/>
          <a:p>
            <a:pPr algn="l" rtl="0"/>
            <a:r>
              <a:rPr lang="en-US" dirty="0" smtClean="0">
                <a:latin typeface="Berlin Sans FB Demi" panose="020E0802020502020306" pitchFamily="34" charset="0"/>
              </a:rPr>
              <a:t>LA ADORACIÓN POR MEDIO DE LA </a:t>
            </a:r>
            <a:r>
              <a:rPr lang="en-US" dirty="0">
                <a:latin typeface="Berlin Sans FB Demi" panose="020E0802020502020306" pitchFamily="34" charset="0"/>
              </a:rPr>
              <a:t>ORACIÓN</a:t>
            </a:r>
          </a:p>
        </p:txBody>
      </p:sp>
      <p:sp>
        <p:nvSpPr>
          <p:cNvPr id="3" name="Text Placeholder 2"/>
          <p:cNvSpPr>
            <a:spLocks noGrp="1"/>
          </p:cNvSpPr>
          <p:nvPr>
            <p:ph type="body" idx="1"/>
          </p:nvPr>
        </p:nvSpPr>
        <p:spPr/>
        <p:txBody>
          <a:bodyPr>
            <a:normAutofit/>
          </a:bodyPr>
          <a:lstStyle/>
          <a:p>
            <a:pPr algn="l" rtl="0"/>
            <a:r>
              <a:rPr lang="en-US" sz="3200" dirty="0"/>
              <a:t>Lección 8</a:t>
            </a:r>
          </a:p>
        </p:txBody>
      </p:sp>
    </p:spTree>
    <p:extLst>
      <p:ext uri="{BB962C8B-B14F-4D97-AF65-F5344CB8AC3E}">
        <p14:creationId xmlns:p14="http://schemas.microsoft.com/office/powerpoint/2010/main" val="7624112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pPr algn="l" rtl="0"/>
            <a:r>
              <a:rPr lang="en-US" dirty="0"/>
              <a:t>participar de la Cena del Señor</a:t>
            </a:r>
          </a:p>
        </p:txBody>
      </p:sp>
      <p:sp>
        <p:nvSpPr>
          <p:cNvPr id="4" name="Content Placeholder 2"/>
          <p:cNvSpPr txBox="1">
            <a:spLocks/>
          </p:cNvSpPr>
          <p:nvPr/>
        </p:nvSpPr>
        <p:spPr>
          <a:xfrm>
            <a:off x="1063257" y="1110343"/>
            <a:ext cx="10808178" cy="578423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l" rtl="0">
              <a:lnSpc>
                <a:spcPct val="100000"/>
              </a:lnSpc>
              <a:spcBef>
                <a:spcPts val="600"/>
              </a:spcBef>
            </a:pPr>
            <a:r>
              <a:rPr lang="en-US" sz="2400" dirty="0"/>
              <a:t>“Participar dignamente” (continuación)</a:t>
            </a:r>
          </a:p>
          <a:p>
            <a:pPr lvl="1" algn="l" rtl="0">
              <a:lnSpc>
                <a:spcPct val="100000"/>
              </a:lnSpc>
              <a:spcBef>
                <a:spcPts val="600"/>
              </a:spcBef>
            </a:pPr>
            <a:r>
              <a:rPr lang="en-US" sz="2200" dirty="0"/>
              <a:t>Por extensión, </a:t>
            </a:r>
            <a:r>
              <a:rPr lang="en-US" sz="2200" dirty="0" smtClean="0"/>
              <a:t>“</a:t>
            </a:r>
            <a:r>
              <a:rPr lang="en-US" sz="2200" dirty="0" err="1" smtClean="0"/>
              <a:t>indignamente</a:t>
            </a:r>
            <a:r>
              <a:rPr lang="en-US" sz="2200" dirty="0" smtClean="0"/>
              <a:t>" </a:t>
            </a:r>
            <a:r>
              <a:rPr lang="en-US" sz="2200" dirty="0"/>
              <a:t>sería usar la Cena del Señor para cualquier cosa no especificada como su propósito bíblico.</a:t>
            </a:r>
          </a:p>
          <a:p>
            <a:pPr lvl="2" algn="l" rtl="0">
              <a:lnSpc>
                <a:spcPct val="100000"/>
              </a:lnSpc>
              <a:spcBef>
                <a:spcPts val="600"/>
              </a:spcBef>
            </a:pPr>
            <a:r>
              <a:rPr lang="en-US" sz="2000" dirty="0" smtClean="0"/>
              <a:t>Comida </a:t>
            </a:r>
            <a:r>
              <a:rPr lang="en-US" sz="2000" dirty="0" err="1" smtClean="0"/>
              <a:t>común</a:t>
            </a:r>
            <a:endParaRPr lang="en-US" sz="2000" dirty="0" smtClean="0"/>
          </a:p>
          <a:p>
            <a:pPr lvl="2" algn="l" rtl="0">
              <a:lnSpc>
                <a:spcPct val="100000"/>
              </a:lnSpc>
              <a:spcBef>
                <a:spcPts val="600"/>
              </a:spcBef>
            </a:pPr>
            <a:r>
              <a:rPr lang="en-US" sz="2000" dirty="0" smtClean="0"/>
              <a:t>Divisor social, v.22</a:t>
            </a:r>
          </a:p>
          <a:p>
            <a:pPr lvl="2" algn="l" rtl="0">
              <a:lnSpc>
                <a:spcPct val="100000"/>
              </a:lnSpc>
              <a:spcBef>
                <a:spcPts val="600"/>
              </a:spcBef>
            </a:pPr>
            <a:r>
              <a:rPr lang="en-US" sz="2000" dirty="0" err="1"/>
              <a:t>M</a:t>
            </a:r>
            <a:r>
              <a:rPr lang="en-US" sz="2000" dirty="0" err="1" smtClean="0"/>
              <a:t>era</a:t>
            </a:r>
            <a:r>
              <a:rPr lang="en-US" sz="2000" dirty="0" smtClean="0"/>
              <a:t> </a:t>
            </a:r>
            <a:r>
              <a:rPr lang="en-US" sz="2000" dirty="0"/>
              <a:t>celebración</a:t>
            </a:r>
          </a:p>
          <a:p>
            <a:pPr lvl="1" algn="l" rtl="0">
              <a:lnSpc>
                <a:spcPct val="100000"/>
              </a:lnSpc>
              <a:spcBef>
                <a:spcPts val="600"/>
              </a:spcBef>
            </a:pPr>
            <a:r>
              <a:rPr lang="en-US" sz="2200" dirty="0"/>
              <a:t>Debemos determinar esto por nosotros mismos, 1 Corintios 11:28-29</a:t>
            </a:r>
          </a:p>
          <a:p>
            <a:pPr lvl="2">
              <a:lnSpc>
                <a:spcPct val="100000"/>
              </a:lnSpc>
              <a:spcBef>
                <a:spcPts val="600"/>
              </a:spcBef>
            </a:pPr>
            <a:r>
              <a:rPr lang="en-US" sz="2000" dirty="0"/>
              <a:t>Debemos “</a:t>
            </a:r>
            <a:r>
              <a:rPr lang="en-US" sz="2000" dirty="0" err="1"/>
              <a:t>examinarnos</a:t>
            </a:r>
            <a:r>
              <a:rPr lang="en-US" sz="2000" dirty="0"/>
              <a:t> </a:t>
            </a:r>
            <a:r>
              <a:rPr lang="en-US" sz="2000" dirty="0" err="1" smtClean="0"/>
              <a:t>cada</a:t>
            </a:r>
            <a:r>
              <a:rPr lang="en-US" sz="2000" dirty="0" smtClean="0"/>
              <a:t> </a:t>
            </a:r>
            <a:r>
              <a:rPr lang="en-US" sz="2000" dirty="0" err="1" smtClean="0"/>
              <a:t>uno</a:t>
            </a:r>
            <a:r>
              <a:rPr lang="en-US" sz="2000" dirty="0" smtClean="0"/>
              <a:t> a </a:t>
            </a:r>
            <a:r>
              <a:rPr lang="en-US" sz="2000" dirty="0" err="1" smtClean="0"/>
              <a:t>nosotros</a:t>
            </a:r>
            <a:r>
              <a:rPr lang="en-US" sz="2000" dirty="0" smtClean="0"/>
              <a:t> </a:t>
            </a:r>
            <a:r>
              <a:rPr lang="en-US" sz="2000" dirty="0" err="1" smtClean="0"/>
              <a:t>mismos</a:t>
            </a:r>
            <a:r>
              <a:rPr lang="en-US" sz="2000" dirty="0"/>
              <a:t>” </a:t>
            </a:r>
            <a:r>
              <a:rPr lang="en-US" sz="2000" dirty="0" smtClean="0"/>
              <a:t>para </a:t>
            </a:r>
            <a:r>
              <a:rPr lang="en-US" sz="2000" dirty="0" err="1" smtClean="0"/>
              <a:t>ver</a:t>
            </a:r>
            <a:r>
              <a:rPr lang="en-US" sz="2000" dirty="0" smtClean="0"/>
              <a:t> </a:t>
            </a:r>
            <a:r>
              <a:rPr lang="en-US" sz="2000" dirty="0" err="1" smtClean="0"/>
              <a:t>si</a:t>
            </a:r>
            <a:r>
              <a:rPr lang="en-US" sz="2000" dirty="0" smtClean="0"/>
              <a:t> hay:</a:t>
            </a:r>
            <a:endParaRPr lang="en-US" sz="2000" dirty="0"/>
          </a:p>
          <a:p>
            <a:pPr lvl="3" algn="l" rtl="0">
              <a:lnSpc>
                <a:spcPct val="100000"/>
              </a:lnSpc>
              <a:spcBef>
                <a:spcPts val="600"/>
              </a:spcBef>
            </a:pPr>
            <a:r>
              <a:rPr lang="en-US" sz="1800" dirty="0"/>
              <a:t>Motivos equivocados para participar</a:t>
            </a:r>
          </a:p>
          <a:p>
            <a:pPr lvl="3" algn="l" rtl="0">
              <a:lnSpc>
                <a:spcPct val="100000"/>
              </a:lnSpc>
              <a:spcBef>
                <a:spcPts val="600"/>
              </a:spcBef>
            </a:pPr>
            <a:r>
              <a:rPr lang="en-US" sz="1800" dirty="0"/>
              <a:t>Verdadera fe en Jesús (plena comprensión de </a:t>
            </a:r>
            <a:r>
              <a:rPr lang="en-US" sz="1800" dirty="0" smtClean="0"/>
              <a:t>Su </a:t>
            </a:r>
            <a:r>
              <a:rPr lang="en-US" sz="1800" dirty="0"/>
              <a:t>obra y papel como Sumo Sacerdote y sacrificio)</a:t>
            </a:r>
          </a:p>
          <a:p>
            <a:pPr lvl="3" algn="l" rtl="0">
              <a:lnSpc>
                <a:spcPct val="100000"/>
              </a:lnSpc>
              <a:spcBef>
                <a:spcPts val="600"/>
              </a:spcBef>
            </a:pPr>
            <a:r>
              <a:rPr lang="en-US" sz="1800" dirty="0"/>
              <a:t>Deseo sincero de vivir como Jesús (como lo </a:t>
            </a:r>
            <a:r>
              <a:rPr lang="en-US" sz="1800" dirty="0" err="1"/>
              <a:t>demuestran</a:t>
            </a:r>
            <a:r>
              <a:rPr lang="en-US" sz="1800" dirty="0"/>
              <a:t> </a:t>
            </a:r>
            <a:r>
              <a:rPr lang="en-US" sz="1800" dirty="0" err="1" smtClean="0"/>
              <a:t>nuestras</a:t>
            </a:r>
            <a:r>
              <a:rPr lang="en-US" sz="1800" dirty="0" smtClean="0"/>
              <a:t> </a:t>
            </a:r>
            <a:r>
              <a:rPr lang="en-US" sz="1800" dirty="0" err="1" smtClean="0"/>
              <a:t>acciones</a:t>
            </a:r>
            <a:r>
              <a:rPr lang="en-US" sz="1800" dirty="0" smtClean="0"/>
              <a:t> </a:t>
            </a:r>
            <a:r>
              <a:rPr lang="en-US" sz="1800" dirty="0" err="1"/>
              <a:t>cada</a:t>
            </a:r>
            <a:r>
              <a:rPr lang="en-US" sz="1800" dirty="0"/>
              <a:t> </a:t>
            </a:r>
            <a:r>
              <a:rPr lang="en-US" sz="1800" dirty="0" err="1"/>
              <a:t>día</a:t>
            </a:r>
            <a:r>
              <a:rPr lang="en-US" sz="1800" dirty="0"/>
              <a:t>)</a:t>
            </a:r>
          </a:p>
          <a:p>
            <a:pPr lvl="3" algn="l" rtl="0">
              <a:lnSpc>
                <a:spcPct val="100000"/>
              </a:lnSpc>
              <a:spcBef>
                <a:spcPts val="600"/>
              </a:spcBef>
            </a:pPr>
            <a:r>
              <a:rPr lang="en-US" sz="1800" dirty="0"/>
              <a:t>Pecados que nos han descalificado de la comunión del pacto con Dios</a:t>
            </a:r>
          </a:p>
          <a:p>
            <a:pPr lvl="2" algn="l" rtl="0">
              <a:lnSpc>
                <a:spcPct val="100000"/>
              </a:lnSpc>
              <a:spcBef>
                <a:spcPts val="600"/>
              </a:spcBef>
            </a:pPr>
            <a:r>
              <a:rPr lang="en-US" sz="2000" dirty="0"/>
              <a:t>Debemos realizar este examen antes de participar, no durante, v.28</a:t>
            </a:r>
          </a:p>
          <a:p>
            <a:pPr lvl="2" algn="l" rtl="0">
              <a:lnSpc>
                <a:spcPct val="100000"/>
              </a:lnSpc>
              <a:spcBef>
                <a:spcPts val="600"/>
              </a:spcBef>
            </a:pPr>
            <a:r>
              <a:rPr lang="en-US" sz="2000" dirty="0"/>
              <a:t>Si nos examinamos a nosotros mismos, no seremos juzgados por participar incorrectamente, v.31</a:t>
            </a:r>
          </a:p>
        </p:txBody>
      </p:sp>
      <p:sp>
        <p:nvSpPr>
          <p:cNvPr id="3" name="TextBox 2"/>
          <p:cNvSpPr txBox="1"/>
          <p:nvPr/>
        </p:nvSpPr>
        <p:spPr>
          <a:xfrm>
            <a:off x="4703193" y="2295515"/>
            <a:ext cx="7168242" cy="1061829"/>
          </a:xfrm>
          <a:prstGeom prst="rect">
            <a:avLst/>
          </a:prstGeom>
          <a:noFill/>
        </p:spPr>
        <p:txBody>
          <a:bodyPr wrap="square" rtlCol="0">
            <a:spAutoFit/>
          </a:bodyPr>
          <a:lstStyle/>
          <a:p>
            <a:pPr marL="285750" indent="-285750" algn="l" rtl="0">
              <a:spcBef>
                <a:spcPts val="600"/>
              </a:spcBef>
              <a:buFont typeface="Arial" panose="020B0604020202020204" pitchFamily="34" charset="0"/>
              <a:buChar char="•"/>
            </a:pPr>
            <a:r>
              <a:rPr lang="en-US" sz="2000" dirty="0">
                <a:solidFill>
                  <a:schemeClr val="tx1">
                    <a:lumMod val="65000"/>
                    <a:lumOff val="35000"/>
                  </a:schemeClr>
                </a:solidFill>
              </a:rPr>
              <a:t>Recreación del sacrificio en la </a:t>
            </a:r>
            <a:r>
              <a:rPr lang="en-US" sz="2000" dirty="0" err="1">
                <a:solidFill>
                  <a:schemeClr val="tx1">
                    <a:lumMod val="65000"/>
                    <a:lumOff val="35000"/>
                  </a:schemeClr>
                </a:solidFill>
              </a:rPr>
              <a:t>cruz</a:t>
            </a:r>
            <a:r>
              <a:rPr lang="en-US" sz="2000" dirty="0">
                <a:solidFill>
                  <a:schemeClr val="tx1">
                    <a:lumMod val="65000"/>
                    <a:lumOff val="35000"/>
                  </a:schemeClr>
                </a:solidFill>
              </a:rPr>
              <a:t> </a:t>
            </a:r>
            <a:r>
              <a:rPr lang="en-US" sz="2000" dirty="0" smtClean="0">
                <a:solidFill>
                  <a:schemeClr val="tx1">
                    <a:lumMod val="65000"/>
                    <a:lumOff val="35000"/>
                  </a:schemeClr>
                </a:solidFill>
              </a:rPr>
              <a:t>(</a:t>
            </a:r>
            <a:r>
              <a:rPr lang="en-US" sz="2000" dirty="0" err="1" smtClean="0">
                <a:solidFill>
                  <a:schemeClr val="tx1">
                    <a:lumMod val="65000"/>
                    <a:lumOff val="35000"/>
                  </a:schemeClr>
                </a:solidFill>
              </a:rPr>
              <a:t>Sacrificio</a:t>
            </a:r>
            <a:r>
              <a:rPr lang="en-US" sz="2000" dirty="0" smtClean="0">
                <a:solidFill>
                  <a:schemeClr val="tx1">
                    <a:lumMod val="65000"/>
                    <a:lumOff val="35000"/>
                  </a:schemeClr>
                </a:solidFill>
              </a:rPr>
              <a:t> </a:t>
            </a:r>
            <a:r>
              <a:rPr lang="en-US" sz="2000" dirty="0">
                <a:solidFill>
                  <a:schemeClr val="tx1">
                    <a:lumMod val="65000"/>
                    <a:lumOff val="35000"/>
                  </a:schemeClr>
                </a:solidFill>
              </a:rPr>
              <a:t>de la </a:t>
            </a:r>
            <a:r>
              <a:rPr lang="en-US" sz="2000" dirty="0" smtClean="0">
                <a:solidFill>
                  <a:schemeClr val="tx1">
                    <a:lumMod val="65000"/>
                    <a:lumOff val="35000"/>
                  </a:schemeClr>
                </a:solidFill>
              </a:rPr>
              <a:t>Misa</a:t>
            </a:r>
            <a:r>
              <a:rPr lang="en-US" sz="2000" dirty="0">
                <a:solidFill>
                  <a:schemeClr val="tx1">
                    <a:lumMod val="65000"/>
                    <a:lumOff val="35000"/>
                  </a:schemeClr>
                </a:solidFill>
              </a:rPr>
              <a:t>)</a:t>
            </a:r>
          </a:p>
          <a:p>
            <a:pPr marL="285750" indent="-285750" algn="l" rtl="0">
              <a:spcBef>
                <a:spcPts val="600"/>
              </a:spcBef>
              <a:buFont typeface="Arial" panose="020B0604020202020204" pitchFamily="34" charset="0"/>
              <a:buChar char="•"/>
            </a:pPr>
            <a:r>
              <a:rPr lang="en-US" sz="2000" dirty="0">
                <a:solidFill>
                  <a:schemeClr val="tx1">
                    <a:lumMod val="65000"/>
                    <a:lumOff val="35000"/>
                  </a:schemeClr>
                </a:solidFill>
              </a:rPr>
              <a:t>Distinguir entre congregaciones</a:t>
            </a:r>
          </a:p>
          <a:p>
            <a:pPr algn="l" rtl="0"/>
            <a:endParaRPr lang="en-US" dirty="0"/>
          </a:p>
        </p:txBody>
      </p:sp>
    </p:spTree>
    <p:extLst>
      <p:ext uri="{BB962C8B-B14F-4D97-AF65-F5344CB8AC3E}">
        <p14:creationId xmlns:p14="http://schemas.microsoft.com/office/powerpoint/2010/main" val="19403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La Cena del Señor ideal</a:t>
            </a:r>
          </a:p>
        </p:txBody>
      </p:sp>
      <p:sp>
        <p:nvSpPr>
          <p:cNvPr id="3" name="Content Placeholder 2"/>
          <p:cNvSpPr>
            <a:spLocks noGrp="1"/>
          </p:cNvSpPr>
          <p:nvPr>
            <p:ph idx="1"/>
          </p:nvPr>
        </p:nvSpPr>
        <p:spPr>
          <a:xfrm>
            <a:off x="1251678" y="1181547"/>
            <a:ext cx="10635522" cy="5713029"/>
          </a:xfrm>
        </p:spPr>
        <p:txBody>
          <a:bodyPr>
            <a:normAutofit/>
          </a:bodyPr>
          <a:lstStyle/>
          <a:p>
            <a:pPr algn="l" rtl="0"/>
            <a:r>
              <a:rPr lang="en-US" sz="2400" dirty="0"/>
              <a:t>Himno sobre la muerte de Cristo o el establecimiento de la Cena del Señor</a:t>
            </a:r>
          </a:p>
          <a:p>
            <a:pPr algn="l" rtl="0"/>
            <a:r>
              <a:rPr lang="en-US" sz="2400" dirty="0"/>
              <a:t>Los comentarios están bien pensados ​​y son concisos.</a:t>
            </a:r>
          </a:p>
          <a:p>
            <a:pPr algn="l" rtl="0"/>
            <a:r>
              <a:rPr lang="en-US" sz="2400" dirty="0"/>
              <a:t>Los comentarios enfocan nuestras mentes en lo que se trata la Cena del Señor:</a:t>
            </a:r>
          </a:p>
          <a:p>
            <a:pPr lvl="1" algn="l" rtl="0"/>
            <a:r>
              <a:rPr lang="en-US" sz="2000" dirty="0"/>
              <a:t>La obra de Cristo de </a:t>
            </a:r>
            <a:r>
              <a:rPr lang="en-US" sz="2000" dirty="0" err="1" smtClean="0"/>
              <a:t>redención</a:t>
            </a:r>
            <a:r>
              <a:rPr lang="en-US" sz="2000" dirty="0" smtClean="0"/>
              <a:t> </a:t>
            </a:r>
            <a:r>
              <a:rPr lang="en-US" sz="2000" dirty="0"/>
              <a:t>sacrificial</a:t>
            </a:r>
          </a:p>
          <a:p>
            <a:pPr lvl="1" algn="l" rtl="0"/>
            <a:r>
              <a:rPr lang="en-US" sz="2000" dirty="0"/>
              <a:t>La misericordia de Dios al proporcionar un sacrificio.</a:t>
            </a:r>
          </a:p>
          <a:p>
            <a:pPr lvl="1" algn="l" rtl="0"/>
            <a:r>
              <a:rPr lang="en-US" sz="2000" dirty="0"/>
              <a:t>Cómo proclamamos la muerte del Señor</a:t>
            </a:r>
          </a:p>
          <a:p>
            <a:pPr lvl="1" algn="l" rtl="0"/>
            <a:r>
              <a:rPr lang="en-US" sz="2000" dirty="0"/>
              <a:t>El cumplimiento final del nuevo pacto</a:t>
            </a:r>
          </a:p>
          <a:p>
            <a:pPr lvl="1" algn="l" rtl="0"/>
            <a:r>
              <a:rPr lang="en-US" sz="2000" dirty="0"/>
              <a:t>Cómo participamos de la sangre y el cuerpo de Cristo (1 Corintios 10:16)</a:t>
            </a:r>
          </a:p>
          <a:p>
            <a:pPr algn="l" rtl="0"/>
            <a:r>
              <a:rPr lang="en-US" sz="2400" dirty="0"/>
              <a:t>Las </a:t>
            </a:r>
            <a:r>
              <a:rPr lang="en-US" sz="2400" dirty="0" err="1"/>
              <a:t>oraciones</a:t>
            </a:r>
            <a:r>
              <a:rPr lang="en-US" sz="2400" dirty="0"/>
              <a:t> </a:t>
            </a:r>
            <a:r>
              <a:rPr lang="en-US" sz="2400" dirty="0" err="1" smtClean="0"/>
              <a:t>ofrecen</a:t>
            </a:r>
            <a:r>
              <a:rPr lang="en-US" sz="2400" dirty="0" smtClean="0"/>
              <a:t> </a:t>
            </a:r>
            <a:r>
              <a:rPr lang="en-US" sz="2400" dirty="0"/>
              <a:t>gracias </a:t>
            </a:r>
            <a:r>
              <a:rPr lang="en-US" sz="2400" dirty="0" smtClean="0"/>
              <a:t>(simple </a:t>
            </a:r>
            <a:r>
              <a:rPr lang="en-US" sz="2400" dirty="0" err="1" smtClean="0"/>
              <a:t>pero</a:t>
            </a:r>
            <a:r>
              <a:rPr lang="en-US" sz="2400" dirty="0" smtClean="0"/>
              <a:t> </a:t>
            </a:r>
            <a:r>
              <a:rPr lang="en-US" sz="2400" dirty="0" err="1" smtClean="0"/>
              <a:t>realmente</a:t>
            </a:r>
            <a:r>
              <a:rPr lang="en-US" sz="2400" dirty="0" smtClean="0"/>
              <a:t>) </a:t>
            </a:r>
            <a:r>
              <a:rPr lang="en-US" sz="2400" dirty="0" err="1" smtClean="0"/>
              <a:t>por</a:t>
            </a:r>
            <a:r>
              <a:rPr lang="en-US" sz="2400" dirty="0" smtClean="0"/>
              <a:t> </a:t>
            </a:r>
            <a:r>
              <a:rPr lang="en-US" sz="2400" dirty="0"/>
              <a:t>el emblema apropiado.</a:t>
            </a:r>
          </a:p>
          <a:p>
            <a:pPr algn="l" rtl="0"/>
            <a:r>
              <a:rPr lang="en-US" sz="2400" dirty="0"/>
              <a:t>La congregación se mantiene enfocada cuando cualquiera de los anteriores no sucede.</a:t>
            </a:r>
          </a:p>
        </p:txBody>
      </p:sp>
    </p:spTree>
    <p:extLst>
      <p:ext uri="{BB962C8B-B14F-4D97-AF65-F5344CB8AC3E}">
        <p14:creationId xmlns:p14="http://schemas.microsoft.com/office/powerpoint/2010/main" val="31478672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5588917"/>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602762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720582" cy="890603"/>
          </a:xfrm>
        </p:spPr>
        <p:txBody>
          <a:bodyPr>
            <a:normAutofit fontScale="90000"/>
          </a:bodyPr>
          <a:lstStyle/>
          <a:p>
            <a:pPr algn="l" rtl="0"/>
            <a:r>
              <a:rPr lang="en-US" dirty="0" smtClean="0"/>
              <a:t>LA </a:t>
            </a:r>
            <a:r>
              <a:rPr lang="en-US" dirty="0" err="1" smtClean="0"/>
              <a:t>Adoración</a:t>
            </a:r>
            <a:r>
              <a:rPr lang="en-US" dirty="0" smtClean="0"/>
              <a:t> POR MEDIO DE LA </a:t>
            </a:r>
            <a:r>
              <a:rPr lang="en-US" dirty="0"/>
              <a:t>Oración</a:t>
            </a:r>
          </a:p>
        </p:txBody>
      </p:sp>
      <p:sp>
        <p:nvSpPr>
          <p:cNvPr id="3" name="Content Placeholder 2"/>
          <p:cNvSpPr>
            <a:spLocks noGrp="1"/>
          </p:cNvSpPr>
          <p:nvPr>
            <p:ph idx="1"/>
          </p:nvPr>
        </p:nvSpPr>
        <p:spPr>
          <a:xfrm>
            <a:off x="1251678" y="1103587"/>
            <a:ext cx="10527946" cy="5790990"/>
          </a:xfrm>
        </p:spPr>
        <p:txBody>
          <a:bodyPr>
            <a:normAutofit/>
          </a:bodyPr>
          <a:lstStyle/>
          <a:p>
            <a:pPr algn="l" rtl="0"/>
            <a:r>
              <a:rPr lang="en-US" sz="2400" dirty="0"/>
              <a:t>Propósitos de la oración</a:t>
            </a:r>
          </a:p>
          <a:p>
            <a:pPr lvl="1" algn="l" rtl="0"/>
            <a:r>
              <a:rPr lang="en-US" sz="2000" dirty="0" err="1"/>
              <a:t>M</a:t>
            </a:r>
            <a:r>
              <a:rPr lang="en-US" sz="2000" dirty="0" err="1" smtClean="0"/>
              <a:t>anifestar</a:t>
            </a:r>
            <a:r>
              <a:rPr lang="en-US" sz="2000" dirty="0" smtClean="0"/>
              <a:t> </a:t>
            </a:r>
            <a:r>
              <a:rPr lang="en-US" sz="2000" dirty="0"/>
              <a:t>la fidelidad del pacto de Dios</a:t>
            </a:r>
          </a:p>
          <a:p>
            <a:pPr lvl="1" algn="l" rtl="0"/>
            <a:r>
              <a:rPr lang="en-US" sz="2000" dirty="0" err="1" smtClean="0"/>
              <a:t>Demostrar</a:t>
            </a:r>
            <a:r>
              <a:rPr lang="en-US" sz="2000" dirty="0" smtClean="0"/>
              <a:t> </a:t>
            </a:r>
            <a:r>
              <a:rPr lang="en-US" sz="2000" dirty="0"/>
              <a:t>nuestra fidelidad al pacto</a:t>
            </a:r>
          </a:p>
          <a:p>
            <a:pPr lvl="1" algn="l" rtl="0"/>
            <a:r>
              <a:rPr lang="en-US" sz="2000" dirty="0" err="1" smtClean="0"/>
              <a:t>Aumentar</a:t>
            </a:r>
            <a:r>
              <a:rPr lang="en-US" sz="2000" dirty="0" smtClean="0"/>
              <a:t> </a:t>
            </a:r>
            <a:r>
              <a:rPr lang="en-US" sz="2000" dirty="0"/>
              <a:t>nuestra fidelidad al pacto</a:t>
            </a:r>
          </a:p>
          <a:p>
            <a:pPr algn="l" rtl="0"/>
            <a:r>
              <a:rPr lang="en-US" sz="2400" dirty="0"/>
              <a:t>Principios de la </a:t>
            </a:r>
            <a:r>
              <a:rPr lang="en-US" sz="2400" dirty="0" err="1" smtClean="0"/>
              <a:t>oración</a:t>
            </a:r>
            <a:r>
              <a:rPr lang="en-US" sz="2400" dirty="0" smtClean="0"/>
              <a:t> </a:t>
            </a:r>
            <a:r>
              <a:rPr lang="en-US" sz="2400" dirty="0" err="1" smtClean="0"/>
              <a:t>pública</a:t>
            </a:r>
            <a:endParaRPr lang="en-US" sz="2400" dirty="0"/>
          </a:p>
          <a:p>
            <a:pPr lvl="1" algn="l" rtl="0"/>
            <a:r>
              <a:rPr lang="en-US" sz="2000" dirty="0"/>
              <a:t>Por qué </a:t>
            </a:r>
            <a:r>
              <a:rPr lang="en-US" sz="2000" dirty="0" err="1"/>
              <a:t>orar</a:t>
            </a:r>
            <a:r>
              <a:rPr lang="en-US" sz="2000" dirty="0"/>
              <a:t> </a:t>
            </a:r>
            <a:r>
              <a:rPr lang="en-US" sz="2000" dirty="0" smtClean="0"/>
              <a:t>(</a:t>
            </a:r>
            <a:r>
              <a:rPr lang="en-US" sz="2000" dirty="0" err="1" smtClean="0"/>
              <a:t>basándonos</a:t>
            </a:r>
            <a:r>
              <a:rPr lang="en-US" sz="2000" dirty="0" smtClean="0"/>
              <a:t> </a:t>
            </a:r>
            <a:r>
              <a:rPr lang="en-US" sz="2000" dirty="0" err="1" smtClean="0"/>
              <a:t>en</a:t>
            </a:r>
            <a:r>
              <a:rPr lang="en-US" sz="2000" dirty="0" smtClean="0"/>
              <a:t> </a:t>
            </a:r>
            <a:r>
              <a:rPr lang="en-US" sz="2000" dirty="0" err="1" smtClean="0"/>
              <a:t>ejemplos</a:t>
            </a:r>
            <a:r>
              <a:rPr lang="en-US" sz="2000" dirty="0" smtClean="0"/>
              <a:t> </a:t>
            </a:r>
            <a:r>
              <a:rPr lang="en-US" sz="2000" dirty="0"/>
              <a:t>del Nuevo Testamento)</a:t>
            </a:r>
          </a:p>
          <a:p>
            <a:pPr lvl="1" algn="l" rtl="0"/>
            <a:r>
              <a:rPr lang="en-US" sz="2000" dirty="0"/>
              <a:t>Cómo dirigir una oración</a:t>
            </a:r>
          </a:p>
          <a:p>
            <a:pPr lvl="1" algn="l" rtl="0"/>
            <a:r>
              <a:rPr lang="en-US" sz="2000" dirty="0"/>
              <a:t>Cómo seguir una oración pública</a:t>
            </a:r>
          </a:p>
          <a:p>
            <a:pPr algn="l" rtl="0"/>
            <a:r>
              <a:rPr lang="en-US" sz="2400" dirty="0"/>
              <a:t>Aplicaciones</a:t>
            </a:r>
          </a:p>
          <a:p>
            <a:pPr lvl="1" algn="l" rtl="0"/>
            <a:r>
              <a:rPr lang="en-US" sz="2000" dirty="0"/>
              <a:t>La oración pública ideal</a:t>
            </a:r>
          </a:p>
          <a:p>
            <a:pPr lvl="1" algn="l" rtl="0"/>
            <a:r>
              <a:rPr lang="en-US" sz="2000" dirty="0"/>
              <a:t>Marcadores de </a:t>
            </a:r>
            <a:r>
              <a:rPr lang="en-US" sz="2000" dirty="0" err="1" smtClean="0"/>
              <a:t>adoración</a:t>
            </a:r>
            <a:r>
              <a:rPr lang="en-US" sz="2000" dirty="0" smtClean="0"/>
              <a:t> </a:t>
            </a:r>
            <a:r>
              <a:rPr lang="en-US" sz="2000" dirty="0"/>
              <a:t>en la </a:t>
            </a:r>
            <a:r>
              <a:rPr lang="en-US" sz="2000" dirty="0" err="1" smtClean="0"/>
              <a:t>oración</a:t>
            </a:r>
            <a:endParaRPr lang="en-US" sz="2000" dirty="0"/>
          </a:p>
          <a:p>
            <a:pPr lvl="1" algn="l" rtl="0"/>
            <a:endParaRPr lang="en-US" sz="2200" dirty="0"/>
          </a:p>
          <a:p>
            <a:pPr lvl="1" algn="l" rtl="0"/>
            <a:endParaRPr lang="en-US" sz="2200" dirty="0"/>
          </a:p>
        </p:txBody>
      </p:sp>
    </p:spTree>
    <p:extLst>
      <p:ext uri="{BB962C8B-B14F-4D97-AF65-F5344CB8AC3E}">
        <p14:creationId xmlns:p14="http://schemas.microsoft.com/office/powerpoint/2010/main" val="34248574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Propósitos de la oración</a:t>
            </a:r>
          </a:p>
        </p:txBody>
      </p:sp>
      <p:sp>
        <p:nvSpPr>
          <p:cNvPr id="3" name="Content Placeholder 2"/>
          <p:cNvSpPr>
            <a:spLocks noGrp="1"/>
          </p:cNvSpPr>
          <p:nvPr>
            <p:ph idx="1"/>
          </p:nvPr>
        </p:nvSpPr>
        <p:spPr>
          <a:xfrm>
            <a:off x="956931" y="1076212"/>
            <a:ext cx="10976568" cy="5712338"/>
          </a:xfrm>
        </p:spPr>
        <p:txBody>
          <a:bodyPr>
            <a:noAutofit/>
          </a:bodyPr>
          <a:lstStyle/>
          <a:p>
            <a:pPr lvl="0" algn="l" rtl="0">
              <a:lnSpc>
                <a:spcPct val="100000"/>
              </a:lnSpc>
              <a:spcBef>
                <a:spcPts val="600"/>
              </a:spcBef>
            </a:pPr>
            <a:r>
              <a:rPr lang="en-US" sz="2400" dirty="0" err="1"/>
              <a:t>D</a:t>
            </a:r>
            <a:r>
              <a:rPr lang="en-US" sz="2400" dirty="0" err="1" smtClean="0"/>
              <a:t>emostrar</a:t>
            </a:r>
            <a:r>
              <a:rPr lang="en-US" sz="2400" dirty="0" smtClean="0"/>
              <a:t> </a:t>
            </a:r>
            <a:r>
              <a:rPr lang="en-US" sz="2400" dirty="0"/>
              <a:t>la fidelidad al pacto de Dios (a nosotros mismos y a los demás), </a:t>
            </a:r>
            <a:r>
              <a:rPr lang="en-US" sz="2400" dirty="0" smtClean="0"/>
              <a:t>Sal </a:t>
            </a:r>
            <a:r>
              <a:rPr lang="en-US" sz="2400" dirty="0"/>
              <a:t>42:8</a:t>
            </a:r>
          </a:p>
          <a:p>
            <a:pPr lvl="1" algn="l" rtl="0">
              <a:lnSpc>
                <a:spcPct val="100000"/>
              </a:lnSpc>
              <a:spcBef>
                <a:spcPts val="600"/>
              </a:spcBef>
            </a:pPr>
            <a:r>
              <a:rPr lang="en-US" sz="2200" dirty="0"/>
              <a:t>Le pedimos que haga las cosas que </a:t>
            </a:r>
            <a:r>
              <a:rPr lang="en-US" sz="2200" dirty="0" err="1" smtClean="0"/>
              <a:t>Él</a:t>
            </a:r>
            <a:r>
              <a:rPr lang="en-US" sz="2200" dirty="0" smtClean="0"/>
              <a:t> ha </a:t>
            </a:r>
            <a:r>
              <a:rPr lang="en-US" sz="2200" dirty="0"/>
              <a:t>prometido que hará.</a:t>
            </a:r>
          </a:p>
          <a:p>
            <a:pPr lvl="2" algn="l" rtl="0">
              <a:lnSpc>
                <a:spcPct val="100000"/>
              </a:lnSpc>
              <a:spcBef>
                <a:spcPts val="600"/>
              </a:spcBef>
            </a:pPr>
            <a:r>
              <a:rPr lang="en-US" sz="2000" dirty="0"/>
              <a:t>“Dios </a:t>
            </a:r>
            <a:r>
              <a:rPr lang="en-US" sz="2000" dirty="0" err="1" smtClean="0"/>
              <a:t>mandará</a:t>
            </a:r>
            <a:r>
              <a:rPr lang="en-US" sz="2000" dirty="0" smtClean="0"/>
              <a:t> </a:t>
            </a:r>
            <a:r>
              <a:rPr lang="en-US" sz="2000" dirty="0"/>
              <a:t>que la fidelidad de </a:t>
            </a:r>
            <a:r>
              <a:rPr lang="en-US" sz="2000" dirty="0" smtClean="0"/>
              <a:t>Su </a:t>
            </a:r>
            <a:r>
              <a:rPr lang="en-US" sz="2000" dirty="0"/>
              <a:t>pacto esté conmigo en el día”</a:t>
            </a:r>
          </a:p>
          <a:p>
            <a:pPr lvl="2" algn="l" rtl="0">
              <a:lnSpc>
                <a:spcPct val="100000"/>
              </a:lnSpc>
              <a:spcBef>
                <a:spcPts val="600"/>
              </a:spcBef>
            </a:pPr>
            <a:r>
              <a:rPr lang="en-US" sz="2000" dirty="0"/>
              <a:t>“De noche, </a:t>
            </a:r>
            <a:r>
              <a:rPr lang="en-US" sz="2000" dirty="0" err="1"/>
              <a:t>Él</a:t>
            </a:r>
            <a:r>
              <a:rPr lang="en-US" sz="2000" dirty="0"/>
              <a:t> </a:t>
            </a:r>
            <a:r>
              <a:rPr lang="en-US" sz="2000" dirty="0" err="1" smtClean="0"/>
              <a:t>mandará</a:t>
            </a:r>
            <a:r>
              <a:rPr lang="en-US" sz="2000" dirty="0" smtClean="0"/>
              <a:t> </a:t>
            </a:r>
            <a:r>
              <a:rPr lang="en-US" sz="2000" b="1" u="sng" dirty="0" smtClean="0"/>
              <a:t>Su </a:t>
            </a:r>
            <a:r>
              <a:rPr lang="en-US" sz="2000" b="1" u="sng" dirty="0" err="1" smtClean="0"/>
              <a:t>cántico</a:t>
            </a:r>
            <a:r>
              <a:rPr lang="en-US" sz="2000" b="1" dirty="0" smtClean="0"/>
              <a:t> </a:t>
            </a:r>
            <a:r>
              <a:rPr lang="en-US" sz="2000" dirty="0"/>
              <a:t>estar conmigo, que es una oración a Él”</a:t>
            </a:r>
          </a:p>
          <a:p>
            <a:pPr lvl="3" algn="l" rtl="0">
              <a:lnSpc>
                <a:spcPct val="100000"/>
              </a:lnSpc>
              <a:spcBef>
                <a:spcPts val="600"/>
              </a:spcBef>
            </a:pPr>
            <a:r>
              <a:rPr lang="en-US" sz="1800" dirty="0" smtClean="0"/>
              <a:t>Canto a </a:t>
            </a:r>
            <a:r>
              <a:rPr lang="en-US" sz="1800" dirty="0" err="1" smtClean="0"/>
              <a:t>Jehová</a:t>
            </a:r>
            <a:r>
              <a:rPr lang="en-US" sz="1800" dirty="0" smtClean="0"/>
              <a:t> </a:t>
            </a:r>
            <a:r>
              <a:rPr lang="en-US" sz="1800" dirty="0"/>
              <a:t>(</a:t>
            </a:r>
            <a:r>
              <a:rPr lang="en-US" sz="1800" dirty="0" smtClean="0"/>
              <a:t>2 Cr. 29:27</a:t>
            </a:r>
            <a:r>
              <a:rPr lang="en-US" sz="1800" dirty="0"/>
              <a:t>), asociado con la fidelidad al pacto y la </a:t>
            </a:r>
            <a:r>
              <a:rPr lang="en-US" sz="1800" dirty="0" err="1"/>
              <a:t>adoración</a:t>
            </a:r>
            <a:r>
              <a:rPr lang="en-US" sz="1800" dirty="0"/>
              <a:t> </a:t>
            </a:r>
            <a:r>
              <a:rPr lang="en-US" sz="1800" dirty="0" smtClean="0"/>
              <a:t>del </a:t>
            </a:r>
            <a:r>
              <a:rPr lang="en-US" sz="1800" dirty="0"/>
              <a:t>pacto</a:t>
            </a:r>
          </a:p>
          <a:p>
            <a:pPr lvl="3" algn="l" rtl="0">
              <a:lnSpc>
                <a:spcPct val="100000"/>
              </a:lnSpc>
              <a:spcBef>
                <a:spcPts val="600"/>
              </a:spcBef>
            </a:pPr>
            <a:r>
              <a:rPr lang="en-US" sz="1800" dirty="0"/>
              <a:t>La canción de Jehová (Salmo </a:t>
            </a:r>
            <a:r>
              <a:rPr lang="en-US" sz="1800" dirty="0" smtClean="0"/>
              <a:t>137:4</a:t>
            </a:r>
            <a:r>
              <a:rPr lang="en-US" sz="1800" dirty="0"/>
              <a:t>), aparentemente una declaración del pacto de Dios </a:t>
            </a:r>
            <a:r>
              <a:rPr lang="en-US" sz="1800" dirty="0" smtClean="0"/>
              <a:t>de </a:t>
            </a:r>
            <a:r>
              <a:rPr lang="en-US" sz="1800" dirty="0"/>
              <a:t>preservar a Israel (que sus torturadores propusieron que no había sucedido en el cautiverio de Babilonia)</a:t>
            </a:r>
          </a:p>
          <a:p>
            <a:pPr lvl="2" algn="l" rtl="0">
              <a:lnSpc>
                <a:spcPct val="100000"/>
              </a:lnSpc>
              <a:spcBef>
                <a:spcPts val="600"/>
              </a:spcBef>
            </a:pPr>
            <a:r>
              <a:rPr lang="en-US" sz="2000" dirty="0"/>
              <a:t>En otras palabras, "Oro para recordarme quién es Dios y lo que Él ha prometido".</a:t>
            </a:r>
          </a:p>
          <a:p>
            <a:pPr lvl="1" algn="l" rtl="0">
              <a:lnSpc>
                <a:spcPct val="100000"/>
              </a:lnSpc>
              <a:spcBef>
                <a:spcPts val="600"/>
              </a:spcBef>
            </a:pPr>
            <a:r>
              <a:rPr lang="en-US" sz="2200" dirty="0" err="1" smtClean="0"/>
              <a:t>Miramos</a:t>
            </a:r>
            <a:r>
              <a:rPr lang="en-US" sz="2200" dirty="0" smtClean="0"/>
              <a:t> </a:t>
            </a:r>
            <a:r>
              <a:rPr lang="en-US" sz="2200" dirty="0" err="1" smtClean="0"/>
              <a:t>hacia</a:t>
            </a:r>
            <a:r>
              <a:rPr lang="en-US" sz="2200" dirty="0" smtClean="0"/>
              <a:t> </a:t>
            </a:r>
            <a:r>
              <a:rPr lang="en-US" sz="2200" dirty="0" err="1" smtClean="0"/>
              <a:t>Él</a:t>
            </a:r>
            <a:r>
              <a:rPr lang="en-US" sz="2200" dirty="0" smtClean="0"/>
              <a:t> </a:t>
            </a:r>
            <a:r>
              <a:rPr lang="en-US" sz="2200" dirty="0"/>
              <a:t>incluso cuando pensamos que nos ha abandonado, Salmo 43:2</a:t>
            </a:r>
          </a:p>
          <a:p>
            <a:pPr lvl="0" algn="l" rtl="0">
              <a:lnSpc>
                <a:spcPct val="100000"/>
              </a:lnSpc>
              <a:spcBef>
                <a:spcPts val="600"/>
              </a:spcBef>
            </a:pPr>
            <a:r>
              <a:rPr lang="en-US" sz="2400" dirty="0" err="1"/>
              <a:t>D</a:t>
            </a:r>
            <a:r>
              <a:rPr lang="en-US" sz="2400" dirty="0" err="1" smtClean="0"/>
              <a:t>emostrar</a:t>
            </a:r>
            <a:r>
              <a:rPr lang="en-US" sz="2400" dirty="0" smtClean="0"/>
              <a:t> </a:t>
            </a:r>
            <a:r>
              <a:rPr lang="en-US" sz="2400" dirty="0"/>
              <a:t>nuestra fidelidad al pacto</a:t>
            </a:r>
          </a:p>
          <a:p>
            <a:pPr lvl="1" algn="l" rtl="0">
              <a:lnSpc>
                <a:spcPct val="100000"/>
              </a:lnSpc>
              <a:spcBef>
                <a:spcPts val="600"/>
              </a:spcBef>
            </a:pPr>
            <a:r>
              <a:rPr lang="en-US" sz="2200" dirty="0" err="1" smtClean="0"/>
              <a:t>Miramos</a:t>
            </a:r>
            <a:r>
              <a:rPr lang="en-US" sz="2200" dirty="0" smtClean="0"/>
              <a:t> </a:t>
            </a:r>
            <a:r>
              <a:rPr lang="en-US" sz="2200" dirty="0" err="1" smtClean="0"/>
              <a:t>hacia</a:t>
            </a:r>
            <a:r>
              <a:rPr lang="en-US" sz="2200" dirty="0" smtClean="0"/>
              <a:t> Dios </a:t>
            </a:r>
            <a:r>
              <a:rPr lang="en-US" sz="2200" dirty="0"/>
              <a:t>cuando no tiene sentido, Salmo 42:3,10</a:t>
            </a:r>
          </a:p>
          <a:p>
            <a:pPr lvl="1" algn="l" rtl="0">
              <a:lnSpc>
                <a:spcPct val="100000"/>
              </a:lnSpc>
              <a:spcBef>
                <a:spcPts val="600"/>
              </a:spcBef>
            </a:pPr>
            <a:r>
              <a:rPr lang="en-US" sz="2200" dirty="0"/>
              <a:t>Nuestras oraciones son escuchadas (o no) en base a nuestra justicia y deseo de hacer la voluntad de Dios, Hechos 10:4</a:t>
            </a:r>
          </a:p>
          <a:p>
            <a:pPr lvl="2" algn="l" rtl="0">
              <a:lnSpc>
                <a:spcPct val="100000"/>
              </a:lnSpc>
              <a:spcBef>
                <a:spcPts val="600"/>
              </a:spcBef>
            </a:pPr>
            <a:r>
              <a:rPr lang="en-US" sz="2000" dirty="0"/>
              <a:t>Justicia, Prov. 15:8</a:t>
            </a:r>
          </a:p>
          <a:p>
            <a:pPr lvl="2" algn="l" rtl="0">
              <a:lnSpc>
                <a:spcPct val="100000"/>
              </a:lnSpc>
              <a:spcBef>
                <a:spcPts val="600"/>
              </a:spcBef>
            </a:pPr>
            <a:r>
              <a:rPr lang="en-US" sz="2000" dirty="0"/>
              <a:t>Deseo de hacer la voluntad de Dios, Prov. 28:9</a:t>
            </a:r>
          </a:p>
        </p:txBody>
      </p:sp>
    </p:spTree>
    <p:extLst>
      <p:ext uri="{BB962C8B-B14F-4D97-AF65-F5344CB8AC3E}">
        <p14:creationId xmlns:p14="http://schemas.microsoft.com/office/powerpoint/2010/main" val="189876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Propósitos de la oración</a:t>
            </a:r>
          </a:p>
        </p:txBody>
      </p:sp>
      <p:sp>
        <p:nvSpPr>
          <p:cNvPr id="3" name="Content Placeholder 2"/>
          <p:cNvSpPr>
            <a:spLocks noGrp="1"/>
          </p:cNvSpPr>
          <p:nvPr>
            <p:ph idx="1"/>
          </p:nvPr>
        </p:nvSpPr>
        <p:spPr>
          <a:xfrm>
            <a:off x="701749" y="1203537"/>
            <a:ext cx="11231749" cy="5585013"/>
          </a:xfrm>
        </p:spPr>
        <p:txBody>
          <a:bodyPr>
            <a:noAutofit/>
          </a:bodyPr>
          <a:lstStyle/>
          <a:p>
            <a:pPr lvl="0" algn="l" rtl="0">
              <a:lnSpc>
                <a:spcPct val="100000"/>
              </a:lnSpc>
              <a:spcBef>
                <a:spcPts val="600"/>
              </a:spcBef>
            </a:pPr>
            <a:r>
              <a:rPr lang="en-US" sz="2400" dirty="0" err="1"/>
              <a:t>A</a:t>
            </a:r>
            <a:r>
              <a:rPr lang="en-US" sz="2400" dirty="0" err="1" smtClean="0"/>
              <a:t>umentar</a:t>
            </a:r>
            <a:r>
              <a:rPr lang="en-US" sz="2400" dirty="0" smtClean="0"/>
              <a:t> </a:t>
            </a:r>
            <a:r>
              <a:rPr lang="en-US" sz="2400" dirty="0"/>
              <a:t>nuestra fidelidad al pacto</a:t>
            </a:r>
          </a:p>
          <a:p>
            <a:pPr lvl="1" algn="l" rtl="0">
              <a:lnSpc>
                <a:spcPct val="100000"/>
              </a:lnSpc>
              <a:spcBef>
                <a:spcPts val="600"/>
              </a:spcBef>
            </a:pPr>
            <a:r>
              <a:rPr lang="en-US" sz="2200" dirty="0"/>
              <a:t>Marcos 9:29 – “con suficiente (o adecuada) oración, </a:t>
            </a:r>
            <a:r>
              <a:rPr lang="en-US" sz="2200" dirty="0" err="1" smtClean="0"/>
              <a:t>podrían</a:t>
            </a:r>
            <a:r>
              <a:rPr lang="en-US" sz="2200" dirty="0" smtClean="0"/>
              <a:t> </a:t>
            </a:r>
            <a:r>
              <a:rPr lang="en-US" sz="2200" dirty="0"/>
              <a:t>hacer esto también”</a:t>
            </a:r>
          </a:p>
          <a:p>
            <a:pPr lvl="1" algn="l" rtl="0">
              <a:lnSpc>
                <a:spcPct val="100000"/>
              </a:lnSpc>
              <a:spcBef>
                <a:spcPts val="600"/>
              </a:spcBef>
            </a:pPr>
            <a:r>
              <a:rPr lang="en-US" sz="2200" dirty="0" err="1" smtClean="0"/>
              <a:t>Ef</a:t>
            </a:r>
            <a:r>
              <a:rPr lang="en-US" sz="2200" dirty="0" smtClean="0"/>
              <a:t>. </a:t>
            </a:r>
            <a:r>
              <a:rPr lang="en-US" sz="2200" dirty="0"/>
              <a:t>6:18 – una vez que estemos totalmente equipados para hacer la obra de Dios (vv.10-17),</a:t>
            </a:r>
          </a:p>
          <a:p>
            <a:pPr lvl="2" algn="l" rtl="0">
              <a:lnSpc>
                <a:spcPct val="100000"/>
              </a:lnSpc>
              <a:spcBef>
                <a:spcPts val="600"/>
              </a:spcBef>
            </a:pPr>
            <a:r>
              <a:rPr lang="en-US" sz="2000" dirty="0"/>
              <a:t>Orar todo el tiempo – </a:t>
            </a:r>
            <a:r>
              <a:rPr lang="en-US" sz="2000" dirty="0" smtClean="0"/>
              <a:t>“</a:t>
            </a:r>
            <a:r>
              <a:rPr lang="en-US" sz="2000" dirty="0" err="1" smtClean="0"/>
              <a:t>oren</a:t>
            </a:r>
            <a:r>
              <a:rPr lang="en-US" sz="2000" dirty="0" smtClean="0"/>
              <a:t> </a:t>
            </a:r>
            <a:r>
              <a:rPr lang="en-US" sz="2000" dirty="0" err="1" smtClean="0"/>
              <a:t>en</a:t>
            </a:r>
            <a:r>
              <a:rPr lang="en-US" sz="2000" dirty="0" smtClean="0"/>
              <a:t> </a:t>
            </a:r>
            <a:r>
              <a:rPr lang="en-US" sz="2000" dirty="0" err="1" smtClean="0"/>
              <a:t>todo</a:t>
            </a:r>
            <a:r>
              <a:rPr lang="en-US" sz="2000" dirty="0" smtClean="0"/>
              <a:t> </a:t>
            </a:r>
            <a:r>
              <a:rPr lang="en-US" sz="2000" dirty="0" err="1" smtClean="0"/>
              <a:t>tiempo</a:t>
            </a:r>
            <a:r>
              <a:rPr lang="en-US" sz="2000" dirty="0" smtClean="0"/>
              <a:t>”</a:t>
            </a:r>
            <a:endParaRPr lang="en-US" sz="2000" dirty="0"/>
          </a:p>
          <a:p>
            <a:pPr lvl="2" algn="l" rtl="0">
              <a:lnSpc>
                <a:spcPct val="100000"/>
              </a:lnSpc>
              <a:spcBef>
                <a:spcPts val="600"/>
              </a:spcBef>
            </a:pPr>
            <a:r>
              <a:rPr lang="en-US" sz="2000" dirty="0" err="1" smtClean="0"/>
              <a:t>Orar</a:t>
            </a:r>
            <a:r>
              <a:rPr lang="en-US" sz="2000" dirty="0" smtClean="0"/>
              <a:t> de </a:t>
            </a:r>
            <a:r>
              <a:rPr lang="en-US" sz="2000" dirty="0" err="1" smtClean="0"/>
              <a:t>todas</a:t>
            </a:r>
            <a:r>
              <a:rPr lang="en-US" sz="2000" dirty="0" smtClean="0"/>
              <a:t> las </a:t>
            </a:r>
            <a:r>
              <a:rPr lang="en-US" sz="2000" dirty="0" err="1" smtClean="0"/>
              <a:t>formas</a:t>
            </a:r>
            <a:r>
              <a:rPr lang="en-US" sz="2000" dirty="0" smtClean="0"/>
              <a:t>: </a:t>
            </a:r>
            <a:r>
              <a:rPr lang="en-US" sz="2000" dirty="0"/>
              <a:t>públicamente, en privado, en pequeños grupos, en silencio, en voz alta – “con toda oración”</a:t>
            </a:r>
          </a:p>
          <a:p>
            <a:pPr lvl="2" algn="l" rtl="0">
              <a:lnSpc>
                <a:spcPct val="100000"/>
              </a:lnSpc>
              <a:spcBef>
                <a:spcPts val="600"/>
              </a:spcBef>
            </a:pPr>
            <a:r>
              <a:rPr lang="en-US" sz="2000" dirty="0"/>
              <a:t>Orar intensamente – “con toda…súplica”</a:t>
            </a:r>
          </a:p>
          <a:p>
            <a:pPr lvl="2" algn="l" rtl="0">
              <a:lnSpc>
                <a:spcPct val="100000"/>
              </a:lnSpc>
              <a:spcBef>
                <a:spcPts val="600"/>
              </a:spcBef>
            </a:pPr>
            <a:r>
              <a:rPr lang="en-US" sz="2000" dirty="0" err="1" smtClean="0"/>
              <a:t>Estar</a:t>
            </a:r>
            <a:r>
              <a:rPr lang="en-US" sz="2000" dirty="0" smtClean="0"/>
              <a:t> </a:t>
            </a:r>
            <a:r>
              <a:rPr lang="en-US" sz="2000" dirty="0"/>
              <a:t>alerta con intensidad – </a:t>
            </a:r>
            <a:r>
              <a:rPr lang="en-US" sz="2000" dirty="0" smtClean="0"/>
              <a:t>“</a:t>
            </a:r>
            <a:r>
              <a:rPr lang="en-US" sz="2000" dirty="0" err="1" smtClean="0"/>
              <a:t>velen</a:t>
            </a:r>
            <a:r>
              <a:rPr lang="en-US" sz="2000" dirty="0" smtClean="0"/>
              <a:t> con </a:t>
            </a:r>
            <a:r>
              <a:rPr lang="en-US" sz="2000" dirty="0" err="1" smtClean="0"/>
              <a:t>toda</a:t>
            </a:r>
            <a:r>
              <a:rPr lang="en-US" sz="2000" dirty="0" smtClean="0"/>
              <a:t> </a:t>
            </a:r>
            <a:r>
              <a:rPr lang="en-US" sz="2000" dirty="0" err="1" smtClean="0"/>
              <a:t>perseverancia</a:t>
            </a:r>
            <a:r>
              <a:rPr lang="en-US" sz="2000" dirty="0" smtClean="0"/>
              <a:t> y </a:t>
            </a:r>
            <a:r>
              <a:rPr lang="en-US" sz="2000" dirty="0" err="1" smtClean="0"/>
              <a:t>súplica</a:t>
            </a:r>
            <a:r>
              <a:rPr lang="en-US" sz="2000" dirty="0" smtClean="0"/>
              <a:t>”</a:t>
            </a:r>
            <a:endParaRPr lang="en-US" sz="2000" dirty="0"/>
          </a:p>
          <a:p>
            <a:pPr lvl="2" algn="l" rtl="0">
              <a:lnSpc>
                <a:spcPct val="100000"/>
              </a:lnSpc>
              <a:spcBef>
                <a:spcPts val="600"/>
              </a:spcBef>
            </a:pPr>
            <a:r>
              <a:rPr lang="en-US" sz="2000" dirty="0" err="1" smtClean="0"/>
              <a:t>Orar</a:t>
            </a:r>
            <a:r>
              <a:rPr lang="en-US" sz="2000" dirty="0" smtClean="0"/>
              <a:t> </a:t>
            </a:r>
            <a:r>
              <a:rPr lang="en-US" sz="2000" dirty="0"/>
              <a:t>que todo el pueblo de Dios tenga este estado de alerta – “por todos los santos”</a:t>
            </a:r>
          </a:p>
          <a:p>
            <a:pPr lvl="1" algn="l" rtl="0">
              <a:lnSpc>
                <a:spcPct val="100000"/>
              </a:lnSpc>
              <a:spcBef>
                <a:spcPts val="600"/>
              </a:spcBef>
            </a:pPr>
            <a:r>
              <a:rPr lang="en-US" sz="2200" dirty="0"/>
              <a:t>La oración es cómo encontramos trabajo que hacer con la armadura de Dios</a:t>
            </a:r>
          </a:p>
          <a:p>
            <a:pPr lvl="1" algn="l" rtl="0">
              <a:lnSpc>
                <a:spcPct val="100000"/>
              </a:lnSpc>
              <a:spcBef>
                <a:spcPts val="600"/>
              </a:spcBef>
            </a:pPr>
            <a:r>
              <a:rPr lang="en-US" sz="2200" dirty="0"/>
              <a:t>La oración nos ayuda a ver el mundo como Dios lo ve, Mateo 6:10</a:t>
            </a:r>
          </a:p>
          <a:p>
            <a:pPr algn="l" rtl="0">
              <a:lnSpc>
                <a:spcPct val="100000"/>
              </a:lnSpc>
              <a:spcBef>
                <a:spcPts val="600"/>
              </a:spcBef>
            </a:pPr>
            <a:r>
              <a:rPr lang="en-US" sz="2400" dirty="0"/>
              <a:t>La oración pública une a todo el grupo de oración en este crecimiento</a:t>
            </a:r>
          </a:p>
          <a:p>
            <a:pPr lvl="1" algn="l" rtl="0">
              <a:lnSpc>
                <a:spcPct val="100000"/>
              </a:lnSpc>
              <a:spcBef>
                <a:spcPts val="600"/>
              </a:spcBef>
            </a:pPr>
            <a:r>
              <a:rPr lang="en-US" sz="2200" dirty="0"/>
              <a:t>Todo el grupo debe participar y crecer en confianza y sumisión a la voluntad de Dios.</a:t>
            </a:r>
          </a:p>
          <a:p>
            <a:pPr lvl="1" algn="l" rtl="0">
              <a:lnSpc>
                <a:spcPct val="100000"/>
              </a:lnSpc>
              <a:spcBef>
                <a:spcPts val="600"/>
              </a:spcBef>
            </a:pPr>
            <a:r>
              <a:rPr lang="en-US" sz="2200" dirty="0" err="1"/>
              <a:t>Todos</a:t>
            </a:r>
            <a:r>
              <a:rPr lang="en-US" sz="2200" dirty="0"/>
              <a:t> </a:t>
            </a:r>
            <a:r>
              <a:rPr lang="en-US" sz="2200" dirty="0" err="1" smtClean="0"/>
              <a:t>deben</a:t>
            </a:r>
            <a:r>
              <a:rPr lang="en-US" sz="2200" dirty="0" smtClean="0"/>
              <a:t> </a:t>
            </a:r>
            <a:r>
              <a:rPr lang="en-US" sz="2200" dirty="0"/>
              <a:t>poder decir “amén”—para ratificar o aprobar la oración, 1 </a:t>
            </a:r>
            <a:r>
              <a:rPr lang="en-US" sz="2200" dirty="0" smtClean="0"/>
              <a:t>Cor. </a:t>
            </a:r>
            <a:r>
              <a:rPr lang="en-US" sz="2200" dirty="0"/>
              <a:t>14:16</a:t>
            </a:r>
          </a:p>
          <a:p>
            <a:pPr lvl="1" algn="l" rtl="0">
              <a:lnSpc>
                <a:spcPct val="100000"/>
              </a:lnSpc>
              <a:spcBef>
                <a:spcPts val="600"/>
              </a:spcBef>
            </a:pPr>
            <a:endParaRPr lang="en-US" sz="2000" dirty="0"/>
          </a:p>
        </p:txBody>
      </p:sp>
    </p:spTree>
    <p:extLst>
      <p:ext uri="{BB962C8B-B14F-4D97-AF65-F5344CB8AC3E}">
        <p14:creationId xmlns:p14="http://schemas.microsoft.com/office/powerpoint/2010/main" val="271092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1956122"/>
            <a:ext cx="10288681" cy="3088848"/>
          </a:xfrm>
        </p:spPr>
        <p:txBody>
          <a:bodyPr>
            <a:normAutofit/>
          </a:bodyPr>
          <a:lstStyle/>
          <a:p>
            <a:pPr algn="ctr" rtl="0"/>
            <a:r>
              <a:rPr lang="en-US" dirty="0"/>
              <a:t/>
            </a:r>
            <a:br>
              <a:rPr lang="en-US" dirty="0"/>
            </a:br>
            <a:r>
              <a:rPr lang="en-US" dirty="0"/>
              <a:t>¿Por </a:t>
            </a:r>
            <a:r>
              <a:rPr lang="en-US" dirty="0" err="1"/>
              <a:t>qué</a:t>
            </a:r>
            <a:r>
              <a:rPr lang="en-US" dirty="0"/>
              <a:t> </a:t>
            </a:r>
            <a:r>
              <a:rPr lang="en-US" dirty="0" err="1" smtClean="0"/>
              <a:t>cosas</a:t>
            </a:r>
            <a:r>
              <a:rPr lang="en-US" dirty="0" smtClean="0"/>
              <a:t> </a:t>
            </a:r>
            <a:r>
              <a:rPr lang="en-US" dirty="0" err="1" smtClean="0"/>
              <a:t>oraban</a:t>
            </a:r>
            <a:r>
              <a:rPr lang="en-US" dirty="0" smtClean="0"/>
              <a:t> </a:t>
            </a:r>
            <a:r>
              <a:rPr lang="en-US" dirty="0"/>
              <a:t>públicamente los cristianos en el nuevo testamento?</a:t>
            </a:r>
          </a:p>
        </p:txBody>
      </p:sp>
    </p:spTree>
    <p:extLst>
      <p:ext uri="{BB962C8B-B14F-4D97-AF65-F5344CB8AC3E}">
        <p14:creationId xmlns:p14="http://schemas.microsoft.com/office/powerpoint/2010/main" val="2525008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4" y="327521"/>
            <a:ext cx="10995186" cy="897775"/>
          </a:xfrm>
        </p:spPr>
        <p:txBody>
          <a:bodyPr anchor="ctr">
            <a:normAutofit/>
          </a:bodyPr>
          <a:lstStyle/>
          <a:p>
            <a:r>
              <a:rPr lang="en-US" dirty="0"/>
              <a:t>LÍMITES: LO </a:t>
            </a:r>
            <a:r>
              <a:rPr lang="en-US" dirty="0" err="1"/>
              <a:t>sagrado</a:t>
            </a:r>
            <a:r>
              <a:rPr lang="en-US" dirty="0"/>
              <a:t> vs. LO </a:t>
            </a:r>
            <a:r>
              <a:rPr lang="en-US" dirty="0" err="1"/>
              <a:t>profano</a:t>
            </a:r>
            <a:endParaRPr lang="en-US" dirty="0"/>
          </a:p>
        </p:txBody>
      </p:sp>
      <p:sp>
        <p:nvSpPr>
          <p:cNvPr id="6"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err="1"/>
              <a:t>Establecido</a:t>
            </a:r>
            <a:r>
              <a:rPr lang="en-US" sz="2800" dirty="0"/>
              <a:t> primero </a:t>
            </a:r>
            <a:r>
              <a:rPr lang="en-US" sz="2800" dirty="0" err="1"/>
              <a:t>por</a:t>
            </a:r>
            <a:r>
              <a:rPr lang="en-US" sz="2800" dirty="0"/>
              <a:t> Dios, </a:t>
            </a:r>
            <a:r>
              <a:rPr lang="en-US" sz="2800" dirty="0" err="1"/>
              <a:t>Gén</a:t>
            </a:r>
            <a:r>
              <a:rPr lang="en-US" sz="2800" dirty="0"/>
              <a:t>. 3:24</a:t>
            </a:r>
          </a:p>
          <a:p>
            <a:pPr>
              <a:lnSpc>
                <a:spcPct val="100000"/>
              </a:lnSpc>
            </a:pPr>
            <a:r>
              <a:rPr lang="en-US" sz="2800" dirty="0" err="1"/>
              <a:t>Inherente</a:t>
            </a:r>
            <a:r>
              <a:rPr lang="en-US" sz="2800" dirty="0"/>
              <a:t> a la </a:t>
            </a:r>
            <a:r>
              <a:rPr lang="en-US" sz="2800" dirty="0" err="1"/>
              <a:t>construcción</a:t>
            </a:r>
            <a:r>
              <a:rPr lang="en-US" sz="2800" dirty="0"/>
              <a:t> del </a:t>
            </a:r>
            <a:r>
              <a:rPr lang="en-US" sz="2800" dirty="0" err="1"/>
              <a:t>tabernáculo</a:t>
            </a:r>
            <a:r>
              <a:rPr lang="en-US" sz="2800" dirty="0"/>
              <a:t> y el </a:t>
            </a:r>
            <a:r>
              <a:rPr lang="en-US" sz="2800" dirty="0" err="1"/>
              <a:t>templo</a:t>
            </a:r>
            <a:endParaRPr lang="en-US" sz="2800" dirty="0"/>
          </a:p>
          <a:p>
            <a:pPr algn="l" rtl="0">
              <a:lnSpc>
                <a:spcPct val="100000"/>
              </a:lnSpc>
            </a:pPr>
            <a:r>
              <a:rPr lang="en-US" sz="2800" dirty="0" err="1" smtClean="0"/>
              <a:t>Expresado</a:t>
            </a:r>
            <a:r>
              <a:rPr lang="en-US" sz="2800" dirty="0" smtClean="0"/>
              <a:t> </a:t>
            </a:r>
            <a:r>
              <a:rPr lang="en-US" sz="2800" dirty="0" err="1" smtClean="0"/>
              <a:t>en</a:t>
            </a:r>
            <a:r>
              <a:rPr lang="en-US" sz="2800" dirty="0" smtClean="0"/>
              <a:t> </a:t>
            </a:r>
            <a:r>
              <a:rPr lang="en-US" sz="2800" dirty="0" err="1" smtClean="0"/>
              <a:t>casi</a:t>
            </a:r>
            <a:r>
              <a:rPr lang="en-US" sz="2800" dirty="0" smtClean="0"/>
              <a:t> </a:t>
            </a:r>
            <a:r>
              <a:rPr lang="en-US" sz="2800" dirty="0" err="1" smtClean="0"/>
              <a:t>todas</a:t>
            </a:r>
            <a:r>
              <a:rPr lang="en-US" sz="2800" dirty="0" smtClean="0"/>
              <a:t> las </a:t>
            </a:r>
            <a:r>
              <a:rPr lang="en-US" sz="2800" dirty="0" err="1" smtClean="0"/>
              <a:t>estructuras</a:t>
            </a:r>
            <a:r>
              <a:rPr lang="en-US" sz="2800" dirty="0" smtClean="0"/>
              <a:t> </a:t>
            </a:r>
            <a:r>
              <a:rPr lang="en-US" sz="2800" dirty="0" err="1" smtClean="0"/>
              <a:t>religiosas</a:t>
            </a:r>
            <a:r>
              <a:rPr lang="en-US" sz="2800" dirty="0" smtClean="0"/>
              <a:t> o </a:t>
            </a:r>
            <a:r>
              <a:rPr lang="en-US" sz="2800" dirty="0" err="1" smtClean="0"/>
              <a:t>ceremoniales</a:t>
            </a:r>
            <a:r>
              <a:rPr lang="en-US" sz="2800" dirty="0" smtClean="0"/>
              <a:t>.</a:t>
            </a:r>
            <a:endParaRPr lang="en-US" sz="2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3738286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665" y="382384"/>
            <a:ext cx="10997833" cy="890603"/>
          </a:xfrm>
        </p:spPr>
        <p:txBody>
          <a:bodyPr>
            <a:noAutofit/>
          </a:bodyPr>
          <a:lstStyle/>
          <a:p>
            <a:pPr algn="l" rtl="0"/>
            <a:r>
              <a:rPr lang="en-US" dirty="0"/>
              <a:t>Oraciones públicas del </a:t>
            </a:r>
            <a:r>
              <a:rPr lang="en-US" dirty="0" err="1"/>
              <a:t>nuevo</a:t>
            </a:r>
            <a:r>
              <a:rPr lang="en-US" dirty="0"/>
              <a:t> </a:t>
            </a:r>
            <a:r>
              <a:rPr lang="en-US" dirty="0" smtClean="0"/>
              <a:t>test.</a:t>
            </a:r>
            <a:endParaRPr lang="en-US" dirty="0"/>
          </a:p>
        </p:txBody>
      </p:sp>
      <p:sp>
        <p:nvSpPr>
          <p:cNvPr id="3" name="Content Placeholder 2"/>
          <p:cNvSpPr>
            <a:spLocks noGrp="1"/>
          </p:cNvSpPr>
          <p:nvPr>
            <p:ph idx="1"/>
          </p:nvPr>
        </p:nvSpPr>
        <p:spPr>
          <a:xfrm>
            <a:off x="1251677" y="1272987"/>
            <a:ext cx="10681821" cy="5360895"/>
          </a:xfrm>
        </p:spPr>
        <p:txBody>
          <a:bodyPr>
            <a:normAutofit lnSpcReduction="10000"/>
          </a:bodyPr>
          <a:lstStyle/>
          <a:p>
            <a:pPr algn="l" rtl="0"/>
            <a:r>
              <a:rPr lang="en-US" sz="2400" dirty="0"/>
              <a:t>Al nombrar nuevos líderes, Hechos 1:24; 6:6; 14:23; 20:36-38</a:t>
            </a:r>
          </a:p>
          <a:p>
            <a:pPr algn="l" rtl="0"/>
            <a:r>
              <a:rPr lang="en-US" sz="2400" dirty="0"/>
              <a:t>Al enviar evangelistas, Hechos 13: 2-3</a:t>
            </a:r>
          </a:p>
          <a:p>
            <a:pPr algn="l" rtl="0"/>
            <a:r>
              <a:rPr lang="en-US" sz="2400" dirty="0" err="1" smtClean="0"/>
              <a:t>Por</a:t>
            </a:r>
            <a:r>
              <a:rPr lang="en-US" sz="2400" dirty="0" smtClean="0"/>
              <a:t> </a:t>
            </a:r>
            <a:r>
              <a:rPr lang="en-US" sz="2400" dirty="0" err="1" smtClean="0"/>
              <a:t>otros</a:t>
            </a:r>
            <a:r>
              <a:rPr lang="en-US" sz="2400" dirty="0" smtClean="0"/>
              <a:t> </a:t>
            </a:r>
            <a:r>
              <a:rPr lang="en-US" sz="2400" dirty="0" err="1" smtClean="0"/>
              <a:t>santos</a:t>
            </a:r>
            <a:r>
              <a:rPr lang="en-US" sz="2400" dirty="0" smtClean="0"/>
              <a:t>:</a:t>
            </a:r>
            <a:endParaRPr lang="en-US" sz="2400" dirty="0"/>
          </a:p>
          <a:p>
            <a:pPr lvl="1" algn="l" rtl="0"/>
            <a:r>
              <a:rPr lang="en-US" sz="2200" dirty="0" smtClean="0"/>
              <a:t>Que </a:t>
            </a:r>
            <a:r>
              <a:rPr lang="en-US" sz="2200" dirty="0" err="1" smtClean="0"/>
              <a:t>tuvieran</a:t>
            </a:r>
            <a:r>
              <a:rPr lang="en-US" sz="2200" dirty="0" smtClean="0"/>
              <a:t> </a:t>
            </a:r>
            <a:r>
              <a:rPr lang="en-US" sz="2200" dirty="0" err="1" smtClean="0"/>
              <a:t>confianza</a:t>
            </a:r>
            <a:r>
              <a:rPr lang="en-US" sz="2200" dirty="0" smtClean="0"/>
              <a:t> </a:t>
            </a:r>
            <a:r>
              <a:rPr lang="en-US" sz="2200" dirty="0"/>
              <a:t>en la dificultad, Hechos 4:23-31</a:t>
            </a:r>
          </a:p>
          <a:p>
            <a:pPr lvl="1" algn="l" rtl="0"/>
            <a:r>
              <a:rPr lang="en-US" sz="2200" dirty="0" smtClean="0"/>
              <a:t>Que </a:t>
            </a:r>
            <a:r>
              <a:rPr lang="en-US" sz="2200" dirty="0" err="1" smtClean="0"/>
              <a:t>estuvieran</a:t>
            </a:r>
            <a:r>
              <a:rPr lang="en-US" sz="2200" dirty="0" smtClean="0"/>
              <a:t> </a:t>
            </a:r>
            <a:r>
              <a:rPr lang="en-US" sz="2200" dirty="0"/>
              <a:t>en sintonía y </a:t>
            </a:r>
            <a:r>
              <a:rPr lang="en-US" sz="2200" dirty="0" err="1" smtClean="0"/>
              <a:t>haciendo</a:t>
            </a:r>
            <a:r>
              <a:rPr lang="en-US" sz="2200" dirty="0" smtClean="0"/>
              <a:t> </a:t>
            </a:r>
            <a:r>
              <a:rPr lang="en-US" sz="2200" dirty="0"/>
              <a:t>la obra de Dios, Efesios 6:18</a:t>
            </a:r>
          </a:p>
          <a:p>
            <a:pPr lvl="1" algn="l" rtl="0"/>
            <a:r>
              <a:rPr lang="en-US" sz="2200" dirty="0" err="1" smtClean="0"/>
              <a:t>Por</a:t>
            </a:r>
            <a:r>
              <a:rPr lang="en-US" sz="2200" dirty="0" smtClean="0"/>
              <a:t> </a:t>
            </a:r>
            <a:r>
              <a:rPr lang="en-US" sz="2200" dirty="0" err="1" smtClean="0"/>
              <a:t>seguridad</a:t>
            </a:r>
            <a:r>
              <a:rPr lang="en-US" sz="2200" dirty="0" smtClean="0"/>
              <a:t> y </a:t>
            </a:r>
            <a:r>
              <a:rPr lang="en-US" sz="2200" dirty="0" err="1" smtClean="0"/>
              <a:t>liberación</a:t>
            </a:r>
            <a:r>
              <a:rPr lang="en-US" sz="2200" dirty="0" smtClean="0"/>
              <a:t> </a:t>
            </a:r>
            <a:r>
              <a:rPr lang="en-US" sz="2200" dirty="0"/>
              <a:t>de las pruebas, Hechos 12:5, 12-17; 2 Tesalonicenses 3:2</a:t>
            </a:r>
          </a:p>
          <a:p>
            <a:pPr lvl="1" algn="l" rtl="0"/>
            <a:r>
              <a:rPr lang="en-US" sz="2200" dirty="0" err="1" smtClean="0"/>
              <a:t>Por</a:t>
            </a:r>
            <a:r>
              <a:rPr lang="en-US" sz="2200" dirty="0" smtClean="0"/>
              <a:t> </a:t>
            </a:r>
            <a:r>
              <a:rPr lang="en-US" sz="2200" dirty="0" err="1" smtClean="0"/>
              <a:t>los</a:t>
            </a:r>
            <a:r>
              <a:rPr lang="en-US" sz="2200" dirty="0" smtClean="0"/>
              <a:t> que </a:t>
            </a:r>
            <a:r>
              <a:rPr lang="en-US" sz="2200" dirty="0" err="1" smtClean="0"/>
              <a:t>estaban</a:t>
            </a:r>
            <a:r>
              <a:rPr lang="en-US" sz="2200" dirty="0" smtClean="0"/>
              <a:t> </a:t>
            </a:r>
            <a:r>
              <a:rPr lang="en-US" sz="2200" dirty="0"/>
              <a:t>enfermos, Santiago 5:13-15</a:t>
            </a:r>
          </a:p>
          <a:p>
            <a:pPr lvl="1" algn="l" rtl="0"/>
            <a:r>
              <a:rPr lang="en-US" sz="2200" dirty="0" smtClean="0"/>
              <a:t>Que </a:t>
            </a:r>
            <a:r>
              <a:rPr lang="en-US" sz="2200" dirty="0" err="1" smtClean="0"/>
              <a:t>fueran</a:t>
            </a:r>
            <a:r>
              <a:rPr lang="en-US" sz="2200" dirty="0" smtClean="0"/>
              <a:t> </a:t>
            </a:r>
            <a:r>
              <a:rPr lang="en-US" sz="2200" dirty="0" err="1" smtClean="0"/>
              <a:t>perdonados</a:t>
            </a:r>
            <a:r>
              <a:rPr lang="en-US" sz="2200" dirty="0" smtClean="0"/>
              <a:t> </a:t>
            </a:r>
            <a:r>
              <a:rPr lang="en-US" sz="2200" dirty="0"/>
              <a:t>y </a:t>
            </a:r>
            <a:r>
              <a:rPr lang="en-US" sz="2200" dirty="0" err="1" smtClean="0"/>
              <a:t>restaurados</a:t>
            </a:r>
            <a:r>
              <a:rPr lang="en-US" sz="2200" dirty="0" smtClean="0"/>
              <a:t>, </a:t>
            </a:r>
            <a:r>
              <a:rPr lang="en-US" sz="2200" dirty="0"/>
              <a:t>Santiago 5:15-18</a:t>
            </a:r>
          </a:p>
          <a:p>
            <a:pPr algn="l" rtl="0"/>
            <a:r>
              <a:rPr lang="en-US" sz="2400" dirty="0" err="1" smtClean="0"/>
              <a:t>Por</a:t>
            </a:r>
            <a:r>
              <a:rPr lang="en-US" sz="2400" dirty="0" smtClean="0"/>
              <a:t> </a:t>
            </a:r>
            <a:r>
              <a:rPr lang="en-US" sz="2400" dirty="0"/>
              <a:t>líderes mundiales y </a:t>
            </a:r>
            <a:r>
              <a:rPr lang="en-US" sz="2400" dirty="0" err="1" smtClean="0"/>
              <a:t>acontecimientos</a:t>
            </a:r>
            <a:r>
              <a:rPr lang="en-US" sz="2400" dirty="0" smtClean="0"/>
              <a:t> </a:t>
            </a:r>
            <a:r>
              <a:rPr lang="en-US" sz="2400" dirty="0"/>
              <a:t>que </a:t>
            </a:r>
            <a:r>
              <a:rPr lang="en-US" sz="2400" dirty="0" err="1" smtClean="0"/>
              <a:t>puedan</a:t>
            </a:r>
            <a:r>
              <a:rPr lang="en-US" sz="2400" dirty="0" smtClean="0"/>
              <a:t> </a:t>
            </a:r>
            <a:r>
              <a:rPr lang="en-US" sz="2400" dirty="0"/>
              <a:t>impactar nuestra habilidad de obedecer a Dios, 1 Tim 2:1-8</a:t>
            </a:r>
          </a:p>
          <a:p>
            <a:pPr lvl="1" algn="l" rtl="0"/>
            <a:r>
              <a:rPr lang="en-US" sz="2200" dirty="0" err="1" smtClean="0"/>
              <a:t>Nótese</a:t>
            </a:r>
            <a:r>
              <a:rPr lang="en-US" sz="2200" dirty="0" smtClean="0"/>
              <a:t>: </a:t>
            </a:r>
            <a:r>
              <a:rPr lang="en-US" sz="2200" dirty="0" err="1" smtClean="0"/>
              <a:t>plegarias</a:t>
            </a:r>
            <a:r>
              <a:rPr lang="en-US" sz="2200" dirty="0" smtClean="0"/>
              <a:t>, </a:t>
            </a:r>
            <a:r>
              <a:rPr lang="en-US" sz="2200" dirty="0"/>
              <a:t>oraciones, </a:t>
            </a:r>
            <a:r>
              <a:rPr lang="en-US" sz="2200" dirty="0" err="1" smtClean="0"/>
              <a:t>peticiones</a:t>
            </a:r>
            <a:r>
              <a:rPr lang="en-US" sz="2200" dirty="0" smtClean="0"/>
              <a:t> </a:t>
            </a:r>
            <a:r>
              <a:rPr lang="en-US" sz="2200" dirty="0"/>
              <a:t>y acciones de gracias.</a:t>
            </a:r>
          </a:p>
          <a:p>
            <a:pPr algn="l" rtl="0"/>
            <a:r>
              <a:rPr lang="en-US" sz="2400" dirty="0" err="1" smtClean="0"/>
              <a:t>Por</a:t>
            </a:r>
            <a:r>
              <a:rPr lang="en-US" sz="2400" dirty="0" smtClean="0"/>
              <a:t> </a:t>
            </a:r>
            <a:r>
              <a:rPr lang="en-US" sz="2400" dirty="0"/>
              <a:t>el éxito de la predicación del evangelio, 2 Tesalonicenses 3:1</a:t>
            </a:r>
          </a:p>
        </p:txBody>
      </p:sp>
    </p:spTree>
    <p:extLst>
      <p:ext uri="{BB962C8B-B14F-4D97-AF65-F5344CB8AC3E}">
        <p14:creationId xmlns:p14="http://schemas.microsoft.com/office/powerpoint/2010/main" val="13431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pPr algn="l" rtl="0"/>
            <a:r>
              <a:rPr lang="en-US" dirty="0"/>
              <a:t>Principios de la Oración Pública</a:t>
            </a:r>
          </a:p>
        </p:txBody>
      </p:sp>
      <p:sp>
        <p:nvSpPr>
          <p:cNvPr id="4" name="Content Placeholder 2"/>
          <p:cNvSpPr txBox="1">
            <a:spLocks/>
          </p:cNvSpPr>
          <p:nvPr/>
        </p:nvSpPr>
        <p:spPr>
          <a:xfrm>
            <a:off x="1251677" y="1064043"/>
            <a:ext cx="10619757" cy="58807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l" rtl="0">
              <a:lnSpc>
                <a:spcPct val="100000"/>
              </a:lnSpc>
              <a:spcBef>
                <a:spcPts val="600"/>
              </a:spcBef>
            </a:pPr>
            <a:r>
              <a:rPr lang="en-US" sz="2400" dirty="0" smtClean="0"/>
              <a:t>Al </a:t>
            </a:r>
            <a:r>
              <a:rPr lang="en-US" sz="2400" dirty="0" err="1" smtClean="0"/>
              <a:t>dirigir</a:t>
            </a:r>
            <a:r>
              <a:rPr lang="en-US" sz="2400" dirty="0" smtClean="0"/>
              <a:t> </a:t>
            </a:r>
            <a:r>
              <a:rPr lang="en-US" sz="2400" dirty="0"/>
              <a:t>la oración pública, 1 Corintios 14:14-17</a:t>
            </a:r>
          </a:p>
          <a:p>
            <a:pPr lvl="1" algn="l" rtl="0">
              <a:lnSpc>
                <a:spcPct val="100000"/>
              </a:lnSpc>
              <a:spcBef>
                <a:spcPts val="600"/>
              </a:spcBef>
            </a:pPr>
            <a:r>
              <a:rPr lang="en-US" sz="2200" dirty="0"/>
              <a:t>La oración debe dar fruto en la mente del oyente, vv.14,17</a:t>
            </a:r>
          </a:p>
          <a:p>
            <a:pPr lvl="2" algn="l" rtl="0">
              <a:lnSpc>
                <a:spcPct val="100000"/>
              </a:lnSpc>
              <a:spcBef>
                <a:spcPts val="600"/>
              </a:spcBef>
            </a:pPr>
            <a:r>
              <a:rPr lang="en-US" sz="2000" dirty="0"/>
              <a:t>Debe ser inteligible, v.16</a:t>
            </a:r>
          </a:p>
          <a:p>
            <a:pPr lvl="2" algn="l" rtl="0">
              <a:lnSpc>
                <a:spcPct val="100000"/>
              </a:lnSpc>
              <a:spcBef>
                <a:spcPts val="600"/>
              </a:spcBef>
            </a:pPr>
            <a:r>
              <a:rPr lang="en-US" sz="2000" dirty="0"/>
              <a:t>Debe convencer al oyente, 14:24-25</a:t>
            </a:r>
          </a:p>
          <a:p>
            <a:pPr lvl="1" algn="l" rtl="0">
              <a:lnSpc>
                <a:spcPct val="100000"/>
              </a:lnSpc>
              <a:spcBef>
                <a:spcPts val="600"/>
              </a:spcBef>
            </a:pPr>
            <a:r>
              <a:rPr lang="en-US" sz="2200" dirty="0"/>
              <a:t>La oración no debe contener intencionalmente contenido controvertido o contencioso, v.16</a:t>
            </a:r>
          </a:p>
          <a:p>
            <a:pPr lvl="2" algn="l" rtl="0">
              <a:lnSpc>
                <a:spcPct val="100000"/>
              </a:lnSpc>
              <a:spcBef>
                <a:spcPts val="600"/>
              </a:spcBef>
            </a:pPr>
            <a:r>
              <a:rPr lang="en-US" sz="2000" dirty="0"/>
              <a:t>De lo contrario, no todos pueden decir “amén”</a:t>
            </a:r>
          </a:p>
          <a:p>
            <a:pPr lvl="2" algn="l" rtl="0">
              <a:lnSpc>
                <a:spcPct val="100000"/>
              </a:lnSpc>
              <a:spcBef>
                <a:spcPts val="600"/>
              </a:spcBef>
            </a:pPr>
            <a:r>
              <a:rPr lang="en-US" sz="2000" dirty="0"/>
              <a:t>Ejemplo: elementos imprecatorios en la oración pública</a:t>
            </a:r>
          </a:p>
          <a:p>
            <a:pPr lvl="1" algn="l" rtl="0">
              <a:lnSpc>
                <a:spcPct val="100000"/>
              </a:lnSpc>
              <a:spcBef>
                <a:spcPts val="600"/>
              </a:spcBef>
            </a:pPr>
            <a:r>
              <a:rPr lang="en-US" sz="2200" dirty="0"/>
              <a:t>El líder debe </a:t>
            </a:r>
            <a:r>
              <a:rPr lang="en-US" sz="2200" dirty="0" err="1"/>
              <a:t>hablar</a:t>
            </a:r>
            <a:r>
              <a:rPr lang="en-US" sz="2200" dirty="0"/>
              <a:t> </a:t>
            </a:r>
            <a:r>
              <a:rPr lang="en-US" sz="2200" dirty="0" smtClean="0"/>
              <a:t>de </a:t>
            </a:r>
            <a:r>
              <a:rPr lang="en-US" sz="2200" dirty="0" err="1" smtClean="0"/>
              <a:t>manera</a:t>
            </a:r>
            <a:r>
              <a:rPr lang="en-US" sz="2200" dirty="0" smtClean="0"/>
              <a:t> </a:t>
            </a:r>
            <a:r>
              <a:rPr lang="en-US" sz="2200" dirty="0" err="1" smtClean="0"/>
              <a:t>clara</a:t>
            </a:r>
            <a:r>
              <a:rPr lang="en-US" sz="2200" dirty="0" smtClean="0"/>
              <a:t> </a:t>
            </a:r>
            <a:r>
              <a:rPr lang="en-US" sz="2200" dirty="0"/>
              <a:t>y comprensible (cf. Mateo 6:5-8)</a:t>
            </a:r>
          </a:p>
          <a:p>
            <a:pPr algn="l" rtl="0">
              <a:lnSpc>
                <a:spcPct val="100000"/>
              </a:lnSpc>
              <a:spcBef>
                <a:spcPts val="600"/>
              </a:spcBef>
            </a:pPr>
            <a:r>
              <a:rPr lang="en-US" sz="2400" dirty="0"/>
              <a:t>Después de la oración pública</a:t>
            </a:r>
          </a:p>
          <a:p>
            <a:pPr lvl="1" algn="l" rtl="0">
              <a:lnSpc>
                <a:spcPct val="100000"/>
              </a:lnSpc>
              <a:spcBef>
                <a:spcPts val="600"/>
              </a:spcBef>
            </a:pPr>
            <a:r>
              <a:rPr lang="en-US" sz="2200" dirty="0" err="1"/>
              <a:t>Ser</a:t>
            </a:r>
            <a:r>
              <a:rPr lang="en-US" sz="2200" dirty="0"/>
              <a:t> </a:t>
            </a:r>
            <a:r>
              <a:rPr lang="en-US" sz="2200" dirty="0" err="1" smtClean="0"/>
              <a:t>capaces</a:t>
            </a:r>
            <a:r>
              <a:rPr lang="en-US" sz="2200" dirty="0" smtClean="0"/>
              <a:t> </a:t>
            </a:r>
            <a:r>
              <a:rPr lang="en-US" sz="2200" dirty="0"/>
              <a:t>de decir “amén” a la oración, 1 Corintios 14:16</a:t>
            </a:r>
          </a:p>
          <a:p>
            <a:pPr lvl="2" algn="l" rtl="0">
              <a:lnSpc>
                <a:spcPct val="100000"/>
              </a:lnSpc>
              <a:spcBef>
                <a:spcPts val="600"/>
              </a:spcBef>
            </a:pPr>
            <a:r>
              <a:rPr lang="en-US" sz="2000" dirty="0" err="1" smtClean="0"/>
              <a:t>Prestar</a:t>
            </a:r>
            <a:r>
              <a:rPr lang="en-US" sz="2000" dirty="0" smtClean="0"/>
              <a:t> </a:t>
            </a:r>
            <a:r>
              <a:rPr lang="en-US" sz="2000" dirty="0"/>
              <a:t>atención a lo que se dice</a:t>
            </a:r>
          </a:p>
          <a:p>
            <a:pPr lvl="2" algn="l" rtl="0">
              <a:lnSpc>
                <a:spcPct val="100000"/>
              </a:lnSpc>
              <a:spcBef>
                <a:spcPts val="600"/>
              </a:spcBef>
            </a:pPr>
            <a:r>
              <a:rPr lang="en-US" sz="2000" dirty="0"/>
              <a:t>Determinar si está de acuerdo con la voluntad de Dios.</a:t>
            </a:r>
          </a:p>
          <a:p>
            <a:pPr lvl="1" algn="l" rtl="0"/>
            <a:r>
              <a:rPr lang="en-US" sz="2200" dirty="0" err="1" smtClean="0"/>
              <a:t>Permitir</a:t>
            </a:r>
            <a:r>
              <a:rPr lang="en-US" sz="2200" dirty="0" smtClean="0"/>
              <a:t> que </a:t>
            </a:r>
            <a:r>
              <a:rPr lang="en-US" sz="2200" dirty="0"/>
              <a:t>la oración dé fruto, Hechos 4:31-32</a:t>
            </a:r>
          </a:p>
          <a:p>
            <a:pPr lvl="2" algn="l" rtl="0"/>
            <a:r>
              <a:rPr lang="en-US" sz="2000" dirty="0" err="1" smtClean="0"/>
              <a:t>Hacer</a:t>
            </a:r>
            <a:r>
              <a:rPr lang="en-US" sz="2000" dirty="0" smtClean="0"/>
              <a:t> </a:t>
            </a:r>
            <a:r>
              <a:rPr lang="en-US" sz="2000" dirty="0"/>
              <a:t>una aplicación específica en tu vida de las cosas por las que se ora</a:t>
            </a:r>
          </a:p>
          <a:p>
            <a:pPr lvl="2" algn="l" rtl="0"/>
            <a:r>
              <a:rPr lang="en-US" sz="2000" dirty="0" err="1" smtClean="0"/>
              <a:t>Considerar</a:t>
            </a:r>
            <a:r>
              <a:rPr lang="en-US" sz="2000" dirty="0" smtClean="0"/>
              <a:t> </a:t>
            </a:r>
            <a:r>
              <a:rPr lang="en-US" sz="2000" dirty="0"/>
              <a:t>las necesidades de los demás que describe la oración y cómo Dios (a través de </a:t>
            </a:r>
            <a:r>
              <a:rPr lang="en-US" sz="2000" dirty="0" err="1" smtClean="0"/>
              <a:t>ti</a:t>
            </a:r>
            <a:r>
              <a:rPr lang="en-US" sz="2000" dirty="0" smtClean="0"/>
              <a:t>) </a:t>
            </a:r>
            <a:r>
              <a:rPr lang="en-US" sz="2000" dirty="0"/>
              <a:t>puede ayudarlos.</a:t>
            </a:r>
          </a:p>
        </p:txBody>
      </p:sp>
    </p:spTree>
    <p:extLst>
      <p:ext uri="{BB962C8B-B14F-4D97-AF65-F5344CB8AC3E}">
        <p14:creationId xmlns:p14="http://schemas.microsoft.com/office/powerpoint/2010/main" val="109556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La oración pública ideal</a:t>
            </a:r>
          </a:p>
        </p:txBody>
      </p:sp>
      <p:sp>
        <p:nvSpPr>
          <p:cNvPr id="3" name="Content Placeholder 2"/>
          <p:cNvSpPr>
            <a:spLocks noGrp="1"/>
          </p:cNvSpPr>
          <p:nvPr>
            <p:ph idx="1"/>
          </p:nvPr>
        </p:nvSpPr>
        <p:spPr>
          <a:xfrm>
            <a:off x="1251678" y="1250997"/>
            <a:ext cx="10635522" cy="5381299"/>
          </a:xfrm>
        </p:spPr>
        <p:txBody>
          <a:bodyPr>
            <a:normAutofit/>
          </a:bodyPr>
          <a:lstStyle/>
          <a:p>
            <a:pPr algn="l" rtl="0">
              <a:lnSpc>
                <a:spcPct val="100000"/>
              </a:lnSpc>
            </a:pPr>
            <a:r>
              <a:rPr lang="en-US" sz="2400" dirty="0"/>
              <a:t>El líder </a:t>
            </a:r>
            <a:r>
              <a:rPr lang="en-US" sz="2400" dirty="0" err="1"/>
              <a:t>habla</a:t>
            </a:r>
            <a:r>
              <a:rPr lang="en-US" sz="2400" dirty="0"/>
              <a:t> </a:t>
            </a:r>
            <a:r>
              <a:rPr lang="en-US" sz="2400" dirty="0" err="1" smtClean="0"/>
              <a:t>claramente</a:t>
            </a:r>
            <a:r>
              <a:rPr lang="en-US" sz="2400" dirty="0" smtClean="0"/>
              <a:t> </a:t>
            </a:r>
            <a:r>
              <a:rPr lang="en-US" sz="2400" dirty="0"/>
              <a:t>y lo suficientemente alto para ser escuchado.</a:t>
            </a:r>
          </a:p>
          <a:p>
            <a:pPr algn="l" rtl="0">
              <a:lnSpc>
                <a:spcPct val="100000"/>
              </a:lnSpc>
            </a:pPr>
            <a:r>
              <a:rPr lang="en-US" sz="2400" dirty="0"/>
              <a:t>El líder evita comportamientos que distraigan, como dinámicas melodramáticas y elecciones de palabras idiosincrásicas.</a:t>
            </a:r>
          </a:p>
          <a:p>
            <a:pPr algn="l" rtl="0">
              <a:lnSpc>
                <a:spcPct val="100000"/>
              </a:lnSpc>
            </a:pPr>
            <a:r>
              <a:rPr lang="en-US" sz="2400" dirty="0"/>
              <a:t>El líder evita orar por o sobre cosas controvertidas o polémicas.</a:t>
            </a:r>
          </a:p>
          <a:p>
            <a:pPr algn="l" rtl="0">
              <a:lnSpc>
                <a:spcPct val="100000"/>
              </a:lnSpc>
            </a:pPr>
            <a:r>
              <a:rPr lang="en-US" sz="2400" dirty="0"/>
              <a:t>El líder habla en tercera persona (“nosotros”) y presenta las necesidades y preocupaciones de la congregación, no solo las suyas.</a:t>
            </a:r>
          </a:p>
          <a:p>
            <a:pPr algn="l" rtl="0">
              <a:lnSpc>
                <a:spcPct val="100000"/>
              </a:lnSpc>
            </a:pPr>
            <a:r>
              <a:rPr lang="en-US" sz="2400" dirty="0"/>
              <a:t>La oración tiene una duración adecuada al propósito, la ocasión y las circunstancias.</a:t>
            </a:r>
          </a:p>
          <a:p>
            <a:pPr algn="l" rtl="0">
              <a:lnSpc>
                <a:spcPct val="100000"/>
              </a:lnSpc>
            </a:pPr>
            <a:r>
              <a:rPr lang="en-US" sz="2400" dirty="0"/>
              <a:t>Los participantes no se </a:t>
            </a:r>
            <a:r>
              <a:rPr lang="en-US" sz="2400" dirty="0" err="1"/>
              <a:t>distraen</a:t>
            </a:r>
            <a:r>
              <a:rPr lang="en-US" sz="2400" dirty="0"/>
              <a:t> </a:t>
            </a:r>
            <a:r>
              <a:rPr lang="en-US" sz="2400" dirty="0" err="1" smtClean="0"/>
              <a:t>si</a:t>
            </a:r>
            <a:r>
              <a:rPr lang="en-US" sz="2400" dirty="0" smtClean="0"/>
              <a:t> no </a:t>
            </a:r>
            <a:r>
              <a:rPr lang="en-US" sz="2400" dirty="0" err="1" smtClean="0"/>
              <a:t>sucede</a:t>
            </a:r>
            <a:r>
              <a:rPr lang="en-US" sz="2400" dirty="0" smtClean="0"/>
              <a:t> </a:t>
            </a:r>
            <a:r>
              <a:rPr lang="en-US" sz="2400" dirty="0" err="1" smtClean="0"/>
              <a:t>cualquiera</a:t>
            </a:r>
            <a:r>
              <a:rPr lang="en-US" sz="2400" dirty="0" smtClean="0"/>
              <a:t> de las </a:t>
            </a:r>
            <a:r>
              <a:rPr lang="en-US" sz="2400" dirty="0" err="1" smtClean="0"/>
              <a:t>cosas</a:t>
            </a:r>
            <a:r>
              <a:rPr lang="en-US" sz="2400" dirty="0" smtClean="0"/>
              <a:t> </a:t>
            </a:r>
            <a:r>
              <a:rPr lang="en-US" sz="2400" dirty="0" err="1" smtClean="0"/>
              <a:t>anteriores</a:t>
            </a:r>
            <a:endParaRPr lang="en-US" sz="2400" dirty="0"/>
          </a:p>
          <a:p>
            <a:pPr algn="l" rtl="0">
              <a:lnSpc>
                <a:spcPct val="100000"/>
              </a:lnSpc>
            </a:pPr>
            <a:r>
              <a:rPr lang="en-US" sz="2400" dirty="0"/>
              <a:t>Los participantes escuchan atentamente, buscando:</a:t>
            </a:r>
          </a:p>
          <a:p>
            <a:pPr lvl="1" algn="l" rtl="0">
              <a:lnSpc>
                <a:spcPct val="100000"/>
              </a:lnSpc>
            </a:pPr>
            <a:r>
              <a:rPr lang="en-US" sz="2200" dirty="0"/>
              <a:t>Maneras en que </a:t>
            </a:r>
            <a:r>
              <a:rPr lang="en-US" sz="2200" dirty="0" err="1" smtClean="0"/>
              <a:t>puedan</a:t>
            </a:r>
            <a:r>
              <a:rPr lang="en-US" sz="2200" dirty="0" smtClean="0"/>
              <a:t> </a:t>
            </a:r>
            <a:r>
              <a:rPr lang="en-US" sz="2200" dirty="0"/>
              <a:t>llegar a estar más convencidos de la fidelidad al pacto de Dios</a:t>
            </a:r>
          </a:p>
          <a:p>
            <a:pPr lvl="1" algn="l" rtl="0">
              <a:lnSpc>
                <a:spcPct val="100000"/>
              </a:lnSpc>
            </a:pPr>
            <a:r>
              <a:rPr lang="en-US" sz="2200" dirty="0"/>
              <a:t>Formas en que la </a:t>
            </a:r>
            <a:r>
              <a:rPr lang="en-US" sz="2200" dirty="0" err="1"/>
              <a:t>oración</a:t>
            </a:r>
            <a:r>
              <a:rPr lang="en-US" sz="2200" dirty="0"/>
              <a:t> </a:t>
            </a:r>
            <a:r>
              <a:rPr lang="en-US" sz="2200" dirty="0" err="1" smtClean="0"/>
              <a:t>pueda</a:t>
            </a:r>
            <a:r>
              <a:rPr lang="en-US" sz="2200" dirty="0" smtClean="0"/>
              <a:t> </a:t>
            </a:r>
            <a:r>
              <a:rPr lang="en-US" sz="2200" dirty="0" err="1" smtClean="0"/>
              <a:t>dar</a:t>
            </a:r>
            <a:r>
              <a:rPr lang="en-US" sz="2200" dirty="0" smtClean="0"/>
              <a:t> </a:t>
            </a:r>
            <a:r>
              <a:rPr lang="en-US" sz="2200" dirty="0"/>
              <a:t>frutos en sus vidas (cosas que pueden hacer)</a:t>
            </a:r>
          </a:p>
        </p:txBody>
      </p:sp>
    </p:spTree>
    <p:extLst>
      <p:ext uri="{BB962C8B-B14F-4D97-AF65-F5344CB8AC3E}">
        <p14:creationId xmlns:p14="http://schemas.microsoft.com/office/powerpoint/2010/main" val="10041599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35522" cy="890603"/>
          </a:xfrm>
        </p:spPr>
        <p:txBody>
          <a:bodyPr>
            <a:normAutofit fontScale="90000"/>
          </a:bodyPr>
          <a:lstStyle/>
          <a:p>
            <a:pPr algn="l" rtl="0"/>
            <a:r>
              <a:rPr lang="en-US" dirty="0"/>
              <a:t>Marcadores de adoración y oración</a:t>
            </a:r>
          </a:p>
        </p:txBody>
      </p:sp>
      <p:sp>
        <p:nvSpPr>
          <p:cNvPr id="3" name="Content Placeholder 2"/>
          <p:cNvSpPr>
            <a:spLocks noGrp="1"/>
          </p:cNvSpPr>
          <p:nvPr>
            <p:ph idx="1"/>
          </p:nvPr>
        </p:nvSpPr>
        <p:spPr>
          <a:xfrm>
            <a:off x="1251678" y="1313256"/>
            <a:ext cx="10762844" cy="5411637"/>
          </a:xfrm>
        </p:spPr>
        <p:txBody>
          <a:bodyPr>
            <a:normAutofit lnSpcReduction="10000"/>
          </a:bodyPr>
          <a:lstStyle/>
          <a:p>
            <a:pPr algn="l" rtl="0">
              <a:lnSpc>
                <a:spcPct val="100000"/>
              </a:lnSpc>
              <a:spcBef>
                <a:spcPts val="600"/>
              </a:spcBef>
            </a:pPr>
            <a:r>
              <a:rPr lang="en-US" sz="2400" dirty="0"/>
              <a:t>Límites entre lo sagrado y lo profano</a:t>
            </a:r>
          </a:p>
          <a:p>
            <a:pPr lvl="1" algn="l" rtl="0">
              <a:lnSpc>
                <a:spcPct val="100000"/>
              </a:lnSpc>
              <a:spcBef>
                <a:spcPts val="600"/>
              </a:spcBef>
            </a:pPr>
            <a:r>
              <a:rPr lang="en-US" sz="2200" dirty="0"/>
              <a:t>Criterio: demostrar en nuestra adoración los límites entre nuestra vida sagrada y el mundo profano, Efesios 4:17-32</a:t>
            </a:r>
          </a:p>
          <a:p>
            <a:pPr lvl="1" algn="l" rtl="0">
              <a:lnSpc>
                <a:spcPct val="100000"/>
              </a:lnSpc>
              <a:spcBef>
                <a:spcPts val="600"/>
              </a:spcBef>
            </a:pPr>
            <a:r>
              <a:rPr lang="en-US" sz="2200" dirty="0"/>
              <a:t>Ejemplo: </a:t>
            </a:r>
            <a:r>
              <a:rPr lang="en-US" sz="2200" dirty="0" err="1" smtClean="0"/>
              <a:t>Orar</a:t>
            </a:r>
            <a:r>
              <a:rPr lang="en-US" sz="2200" dirty="0" smtClean="0"/>
              <a:t> </a:t>
            </a:r>
            <a:r>
              <a:rPr lang="en-US" sz="2200" dirty="0"/>
              <a:t>por asuntos políticos solo si impactan directamente nuestra capacidad de obedecer a Dios.</a:t>
            </a:r>
          </a:p>
          <a:p>
            <a:pPr algn="l" rtl="0">
              <a:lnSpc>
                <a:spcPct val="100000"/>
              </a:lnSpc>
              <a:spcBef>
                <a:spcPts val="600"/>
              </a:spcBef>
            </a:pPr>
            <a:r>
              <a:rPr lang="en-US" sz="2400" dirty="0" err="1"/>
              <a:t>Ofrendas</a:t>
            </a:r>
            <a:r>
              <a:rPr lang="en-US" sz="2400" dirty="0"/>
              <a:t> </a:t>
            </a:r>
            <a:r>
              <a:rPr lang="en-US" sz="2400" dirty="0" err="1" smtClean="0"/>
              <a:t>sacrificiales</a:t>
            </a:r>
            <a:endParaRPr lang="en-US" sz="2400" dirty="0"/>
          </a:p>
          <a:p>
            <a:pPr lvl="1" algn="l" rtl="0">
              <a:lnSpc>
                <a:spcPct val="100000"/>
              </a:lnSpc>
              <a:spcBef>
                <a:spcPts val="600"/>
              </a:spcBef>
            </a:pPr>
            <a:r>
              <a:rPr lang="en-US" sz="2200" dirty="0"/>
              <a:t>Criterios: demostrar en nuestra adoración que </a:t>
            </a:r>
            <a:r>
              <a:rPr lang="en-US" sz="2200" dirty="0" smtClean="0"/>
              <a:t>“</a:t>
            </a:r>
            <a:r>
              <a:rPr lang="en-US" sz="2200" dirty="0" err="1" smtClean="0"/>
              <a:t>completamos</a:t>
            </a:r>
            <a:r>
              <a:rPr lang="en-US" sz="2200" dirty="0" smtClean="0"/>
              <a:t>…lo </a:t>
            </a:r>
            <a:r>
              <a:rPr lang="en-US" sz="2200" dirty="0"/>
              <a:t>que falta de los padecimientos de Cristo,” Col.1:24</a:t>
            </a:r>
          </a:p>
          <a:p>
            <a:pPr lvl="1">
              <a:lnSpc>
                <a:spcPct val="100000"/>
              </a:lnSpc>
              <a:spcBef>
                <a:spcPts val="600"/>
              </a:spcBef>
            </a:pPr>
            <a:r>
              <a:rPr lang="en-US" sz="2200" dirty="0"/>
              <a:t>Ejemplo: </a:t>
            </a:r>
            <a:r>
              <a:rPr lang="en-US" sz="2200" dirty="0" err="1" smtClean="0"/>
              <a:t>Buscar</a:t>
            </a:r>
            <a:r>
              <a:rPr lang="en-US" sz="2200" dirty="0" smtClean="0"/>
              <a:t> </a:t>
            </a:r>
            <a:r>
              <a:rPr lang="en-US" sz="2200" dirty="0" err="1"/>
              <a:t>en</a:t>
            </a:r>
            <a:r>
              <a:rPr lang="en-US" sz="2200" dirty="0"/>
              <a:t> la </a:t>
            </a:r>
            <a:r>
              <a:rPr lang="en-US" sz="2200" dirty="0" err="1" smtClean="0"/>
              <a:t>oración</a:t>
            </a:r>
            <a:r>
              <a:rPr lang="en-US" sz="2200" dirty="0" smtClean="0"/>
              <a:t> </a:t>
            </a:r>
            <a:r>
              <a:rPr lang="en-US" sz="2200" dirty="0" err="1" smtClean="0"/>
              <a:t>necesidades</a:t>
            </a:r>
            <a:r>
              <a:rPr lang="en-US" sz="2200" dirty="0" smtClean="0"/>
              <a:t> con las que </a:t>
            </a:r>
            <a:r>
              <a:rPr lang="en-US" sz="2200" dirty="0" err="1" smtClean="0"/>
              <a:t>uno</a:t>
            </a:r>
            <a:r>
              <a:rPr lang="en-US" sz="2200" dirty="0" smtClean="0"/>
              <a:t> </a:t>
            </a:r>
            <a:r>
              <a:rPr lang="en-US" sz="2200" dirty="0" err="1" smtClean="0"/>
              <a:t>pueda</a:t>
            </a:r>
            <a:r>
              <a:rPr lang="en-US" sz="2200" dirty="0" smtClean="0"/>
              <a:t> </a:t>
            </a:r>
            <a:r>
              <a:rPr lang="en-US" sz="2200" dirty="0" err="1" smtClean="0"/>
              <a:t>ayudar</a:t>
            </a:r>
            <a:r>
              <a:rPr lang="en-US" sz="2200" dirty="0" smtClean="0"/>
              <a:t>/</a:t>
            </a:r>
            <a:r>
              <a:rPr lang="en-US" sz="2200" dirty="0" err="1" smtClean="0"/>
              <a:t>trabajo</a:t>
            </a:r>
            <a:r>
              <a:rPr lang="en-US" sz="2200" dirty="0" smtClean="0"/>
              <a:t> que </a:t>
            </a:r>
            <a:r>
              <a:rPr lang="en-US" sz="2200" dirty="0" err="1" smtClean="0"/>
              <a:t>pueda</a:t>
            </a:r>
            <a:r>
              <a:rPr lang="en-US" sz="2200" dirty="0" smtClean="0"/>
              <a:t> </a:t>
            </a:r>
            <a:r>
              <a:rPr lang="en-US" sz="2200" dirty="0" err="1" smtClean="0"/>
              <a:t>hacer</a:t>
            </a:r>
            <a:r>
              <a:rPr lang="en-US" sz="2200" dirty="0" smtClean="0"/>
              <a:t> </a:t>
            </a:r>
          </a:p>
          <a:p>
            <a:pPr>
              <a:lnSpc>
                <a:spcPct val="100000"/>
              </a:lnSpc>
              <a:spcBef>
                <a:spcPts val="600"/>
              </a:spcBef>
            </a:pPr>
            <a:r>
              <a:rPr lang="en-US" sz="2600" dirty="0" smtClean="0"/>
              <a:t>Ritual </a:t>
            </a:r>
            <a:r>
              <a:rPr lang="en-US" sz="2600" dirty="0"/>
              <a:t>(procedimiento correcto)</a:t>
            </a:r>
          </a:p>
          <a:p>
            <a:pPr lvl="1" algn="l" rtl="0">
              <a:lnSpc>
                <a:spcPct val="100000"/>
              </a:lnSpc>
              <a:spcBef>
                <a:spcPts val="600"/>
              </a:spcBef>
            </a:pPr>
            <a:r>
              <a:rPr lang="en-US" sz="2200" dirty="0"/>
              <a:t>Criterio: demostrar con nuestras acciones que Dios (que es un Dios de paz, no de confusión) es el originador y objeto de nuestra adoración, no nosotros mismos, para que todos puedan aprender quién es Dios y </a:t>
            </a:r>
            <a:r>
              <a:rPr lang="en-US" sz="2200" dirty="0" err="1"/>
              <a:t>qué</a:t>
            </a:r>
            <a:r>
              <a:rPr lang="en-US" sz="2200" dirty="0"/>
              <a:t> </a:t>
            </a:r>
            <a:r>
              <a:rPr lang="en-US" sz="2200" dirty="0" err="1" smtClean="0"/>
              <a:t>exige</a:t>
            </a:r>
            <a:r>
              <a:rPr lang="en-US" sz="2200" dirty="0" smtClean="0"/>
              <a:t> </a:t>
            </a:r>
            <a:r>
              <a:rPr lang="en-US" sz="2200" dirty="0"/>
              <a:t>de ellos, 1 Corintios 14 :40</a:t>
            </a:r>
          </a:p>
          <a:p>
            <a:pPr lvl="1" algn="l" rtl="0">
              <a:lnSpc>
                <a:spcPct val="100000"/>
              </a:lnSpc>
              <a:spcBef>
                <a:spcPts val="600"/>
              </a:spcBef>
            </a:pPr>
            <a:r>
              <a:rPr lang="en-US" sz="2200" dirty="0"/>
              <a:t>Ejemplo: </a:t>
            </a:r>
            <a:r>
              <a:rPr lang="en-US" sz="2200" dirty="0" err="1" smtClean="0"/>
              <a:t>Enseñar</a:t>
            </a:r>
            <a:r>
              <a:rPr lang="en-US" sz="2200" dirty="0" smtClean="0"/>
              <a:t> </a:t>
            </a:r>
            <a:r>
              <a:rPr lang="en-US" sz="2200" dirty="0"/>
              <a:t>a </a:t>
            </a:r>
            <a:r>
              <a:rPr lang="en-US" sz="2200" dirty="0" err="1" smtClean="0"/>
              <a:t>tus</a:t>
            </a:r>
            <a:r>
              <a:rPr lang="en-US" sz="2200" dirty="0" smtClean="0"/>
              <a:t> </a:t>
            </a:r>
            <a:r>
              <a:rPr lang="en-US" sz="2200" dirty="0"/>
              <a:t>hijos a no ser distracciones durante las oraciones.</a:t>
            </a:r>
          </a:p>
        </p:txBody>
      </p:sp>
    </p:spTree>
    <p:extLst>
      <p:ext uri="{BB962C8B-B14F-4D97-AF65-F5344CB8AC3E}">
        <p14:creationId xmlns:p14="http://schemas.microsoft.com/office/powerpoint/2010/main" val="11923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847307"/>
            <a:ext cx="8241934" cy="4064627"/>
          </a:xfrm>
        </p:spPr>
        <p:txBody>
          <a:bodyPr>
            <a:normAutofit fontScale="90000"/>
          </a:bodyPr>
          <a:lstStyle/>
          <a:p>
            <a:pPr algn="l" rtl="0"/>
            <a:r>
              <a:rPr lang="en-US" sz="8000" dirty="0" smtClean="0">
                <a:latin typeface="Berlin Sans FB Demi" panose="020E0802020502020306" pitchFamily="34" charset="0"/>
              </a:rPr>
              <a:t>LA </a:t>
            </a:r>
            <a:r>
              <a:rPr lang="en-US" sz="8000" dirty="0" err="1" smtClean="0">
                <a:latin typeface="Berlin Sans FB Demi" panose="020E0802020502020306" pitchFamily="34" charset="0"/>
              </a:rPr>
              <a:t>ADORACiÓN</a:t>
            </a:r>
            <a:r>
              <a:rPr lang="en-US" sz="8000" dirty="0" smtClean="0">
                <a:latin typeface="Berlin Sans FB Demi" panose="020E0802020502020306" pitchFamily="34" charset="0"/>
              </a:rPr>
              <a:t> POR MEDIO DE LA OFRENDA</a:t>
            </a:r>
            <a:endParaRPr lang="en-US" sz="8000" dirty="0">
              <a:latin typeface="Berlin Sans FB Demi" panose="020E0802020502020306" pitchFamily="34" charset="0"/>
            </a:endParaRPr>
          </a:p>
        </p:txBody>
      </p:sp>
      <p:sp>
        <p:nvSpPr>
          <p:cNvPr id="3" name="Text Placeholder 2"/>
          <p:cNvSpPr>
            <a:spLocks noGrp="1"/>
          </p:cNvSpPr>
          <p:nvPr>
            <p:ph type="body" idx="1"/>
          </p:nvPr>
        </p:nvSpPr>
        <p:spPr>
          <a:xfrm>
            <a:off x="3242930" y="5123205"/>
            <a:ext cx="7017488" cy="951135"/>
          </a:xfrm>
        </p:spPr>
        <p:txBody>
          <a:bodyPr>
            <a:normAutofit/>
          </a:bodyPr>
          <a:lstStyle/>
          <a:p>
            <a:pPr algn="l" rtl="0"/>
            <a:r>
              <a:rPr lang="en-US" sz="3200" dirty="0"/>
              <a:t>Lección 9</a:t>
            </a:r>
          </a:p>
        </p:txBody>
      </p:sp>
    </p:spTree>
    <p:extLst>
      <p:ext uri="{BB962C8B-B14F-4D97-AF65-F5344CB8AC3E}">
        <p14:creationId xmlns:p14="http://schemas.microsoft.com/office/powerpoint/2010/main" val="27252499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5982322"/>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019237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a:ln w="0"/>
                  <a:solidFill>
                    <a:schemeClr val="tx1"/>
                  </a:solidFill>
                </a:rPr>
                <a:t>Ritual</a:t>
              </a:r>
            </a:p>
            <a:p>
              <a:pPr algn="ctr" rtl="0">
                <a:lnSpc>
                  <a:spcPts val="1700"/>
                </a:lnSpc>
              </a:pPr>
              <a:r>
                <a:rPr lang="en-US" dirty="0" smtClean="0">
                  <a:ln w="0"/>
                </a:rPr>
                <a:t>(</a:t>
              </a:r>
              <a:r>
                <a:rPr lang="en-US" dirty="0" err="1" smtClean="0">
                  <a:ln w="0"/>
                </a:rPr>
                <a:t>procedimiento</a:t>
              </a:r>
              <a:r>
                <a:rPr lang="en-US" dirty="0" smtClean="0">
                  <a:ln w="0"/>
                </a:rPr>
                <a:t> </a:t>
              </a:r>
              <a:r>
                <a:rPr lang="en-US" dirty="0">
                  <a:ln w="0"/>
                </a:rPr>
                <a:t>correcto)</a:t>
              </a:r>
              <a:endParaRPr lang="en-US" b="0" cap="none" spc="0" dirty="0">
                <a:ln w="0"/>
                <a:solidFill>
                  <a:schemeClr val="tx1"/>
                </a:solidFill>
              </a:endParaRPr>
            </a:p>
          </p:txBody>
        </p:sp>
      </p:grpSp>
      <p:grpSp>
        <p:nvGrpSpPr>
          <p:cNvPr id="10" name="Group 9"/>
          <p:cNvGrpSpPr/>
          <p:nvPr/>
        </p:nvGrpSpPr>
        <p:grpSpPr>
          <a:xfrm>
            <a:off x="8796023" y="3744625"/>
            <a:ext cx="289305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smtClean="0">
                  <a:ln w="0"/>
                </a:rPr>
                <a:t>Ofrendas</a:t>
              </a:r>
              <a:r>
                <a:rPr lang="en-US" dirty="0" smtClean="0">
                  <a:ln w="0"/>
                </a:rPr>
                <a:t> </a:t>
              </a:r>
              <a:r>
                <a:rPr lang="en-US" dirty="0" err="1" smtClean="0">
                  <a:ln w="0"/>
                </a:rPr>
                <a:t>sacrificiales</a:t>
              </a:r>
              <a:endParaRPr lang="en-US" dirty="0">
                <a:ln w="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Límites</a:t>
              </a:r>
              <a:r>
                <a:rPr lang="en-US" dirty="0">
                  <a:ln w="0"/>
                </a:rPr>
                <a:t> entre lo</a:t>
              </a:r>
            </a:p>
            <a:p>
              <a:pPr algn="ctr">
                <a:lnSpc>
                  <a:spcPts val="1700"/>
                </a:lnSpc>
              </a:pPr>
              <a:r>
                <a:rPr lang="en-US" dirty="0" err="1">
                  <a:ln w="0"/>
                </a:rPr>
                <a:t>sagrado</a:t>
              </a:r>
              <a:r>
                <a:rPr lang="en-US" dirty="0">
                  <a:ln w="0"/>
                </a:rPr>
                <a:t> y lo </a:t>
              </a:r>
              <a:r>
                <a:rPr lang="en-US" dirty="0" err="1">
                  <a:ln w="0"/>
                </a:rPr>
                <a:t>profano</a:t>
              </a:r>
              <a:endParaRPr lang="en-US" dirty="0">
                <a:ln w="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812424" y="363716"/>
            <a:ext cx="3020936" cy="2876461"/>
            <a:chOff x="4913981" y="300200"/>
            <a:chExt cx="2543715" cy="233142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Comunión</a:t>
              </a:r>
              <a:r>
                <a:rPr lang="en-US" dirty="0">
                  <a:ln w="0"/>
                </a:rPr>
                <a:t> con</a:t>
              </a:r>
            </a:p>
            <a:p>
              <a:pPr algn="ctr">
                <a:lnSpc>
                  <a:spcPts val="1700"/>
                </a:lnSpc>
              </a:pPr>
              <a:r>
                <a:rPr lang="en-US" dirty="0">
                  <a:ln w="0"/>
                </a:rPr>
                <a:t>lo supernatural</a:t>
              </a:r>
            </a:p>
          </p:txBody>
        </p:sp>
      </p:grpSp>
      <p:sp>
        <p:nvSpPr>
          <p:cNvPr id="19" name="Text Box 2"/>
          <p:cNvSpPr txBox="1">
            <a:spLocks noChangeArrowheads="1"/>
          </p:cNvSpPr>
          <p:nvPr/>
        </p:nvSpPr>
        <p:spPr bwMode="auto">
          <a:xfrm>
            <a:off x="1577880" y="1032630"/>
            <a:ext cx="2690433" cy="1593460"/>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Marcadores </a:t>
            </a:r>
            <a:b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b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de adoración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45031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720582" cy="890603"/>
          </a:xfrm>
        </p:spPr>
        <p:txBody>
          <a:bodyPr>
            <a:normAutofit fontScale="90000"/>
          </a:bodyPr>
          <a:lstStyle/>
          <a:p>
            <a:pPr algn="l" rtl="0"/>
            <a:r>
              <a:rPr lang="en-US" dirty="0" smtClean="0"/>
              <a:t>LA ADORACIÓN POR MEDIO DE LA OFRENDA</a:t>
            </a:r>
            <a:endParaRPr lang="en-US" dirty="0"/>
          </a:p>
        </p:txBody>
      </p:sp>
      <p:sp>
        <p:nvSpPr>
          <p:cNvPr id="3" name="Content Placeholder 2"/>
          <p:cNvSpPr>
            <a:spLocks noGrp="1"/>
          </p:cNvSpPr>
          <p:nvPr>
            <p:ph idx="1"/>
          </p:nvPr>
        </p:nvSpPr>
        <p:spPr>
          <a:xfrm>
            <a:off x="1251678" y="1103587"/>
            <a:ext cx="10527946" cy="5790990"/>
          </a:xfrm>
        </p:spPr>
        <p:txBody>
          <a:bodyPr>
            <a:normAutofit/>
          </a:bodyPr>
          <a:lstStyle/>
          <a:p>
            <a:pPr algn="l" rtl="0"/>
            <a:r>
              <a:rPr lang="en-US" sz="2400" dirty="0"/>
              <a:t>Cómo gasta el dinero la iglesia</a:t>
            </a:r>
          </a:p>
          <a:p>
            <a:pPr lvl="1" algn="l" rtl="0"/>
            <a:r>
              <a:rPr lang="en-US" sz="2000" dirty="0" smtClean="0"/>
              <a:t>Prove </a:t>
            </a:r>
            <a:r>
              <a:rPr lang="en-US" sz="2000" dirty="0"/>
              <a:t>para los santos necesitados</a:t>
            </a:r>
          </a:p>
          <a:p>
            <a:pPr lvl="1" algn="l" rtl="0"/>
            <a:r>
              <a:rPr lang="en-US" sz="2000" dirty="0" err="1" smtClean="0"/>
              <a:t>Sostiene</a:t>
            </a:r>
            <a:r>
              <a:rPr lang="en-US" sz="2000" dirty="0" smtClean="0"/>
              <a:t> </a:t>
            </a:r>
            <a:r>
              <a:rPr lang="en-US" sz="2000" dirty="0"/>
              <a:t>la predicación del evangelio</a:t>
            </a:r>
          </a:p>
          <a:p>
            <a:pPr lvl="1" algn="l" rtl="0"/>
            <a:r>
              <a:rPr lang="en-US" sz="2000" dirty="0" err="1" smtClean="0"/>
              <a:t>Sostiene</a:t>
            </a:r>
            <a:r>
              <a:rPr lang="en-US" sz="2000" dirty="0" smtClean="0"/>
              <a:t> </a:t>
            </a:r>
            <a:r>
              <a:rPr lang="en-US" sz="2000" dirty="0"/>
              <a:t>a </a:t>
            </a:r>
            <a:r>
              <a:rPr lang="en-US" sz="2000" dirty="0" err="1"/>
              <a:t>los</a:t>
            </a:r>
            <a:r>
              <a:rPr lang="en-US" sz="2000" dirty="0"/>
              <a:t> </a:t>
            </a:r>
            <a:r>
              <a:rPr lang="en-US" sz="2000" dirty="0" err="1" smtClean="0"/>
              <a:t>ancianos</a:t>
            </a:r>
            <a:r>
              <a:rPr lang="en-US" sz="2000" dirty="0" smtClean="0"/>
              <a:t> </a:t>
            </a:r>
            <a:r>
              <a:rPr lang="en-US" sz="2000" dirty="0"/>
              <a:t>en su trabajo</a:t>
            </a:r>
          </a:p>
          <a:p>
            <a:pPr algn="l" rtl="0"/>
            <a:r>
              <a:rPr lang="en-US" sz="2400" dirty="0"/>
              <a:t>Cómo obtiene dinero la iglesia</a:t>
            </a:r>
          </a:p>
          <a:p>
            <a:pPr lvl="1" algn="l" rtl="0"/>
            <a:r>
              <a:rPr lang="en-US" sz="2000" dirty="0"/>
              <a:t>El proceso de </a:t>
            </a:r>
            <a:r>
              <a:rPr lang="en-US" sz="2000" dirty="0" smtClean="0"/>
              <a:t>la </a:t>
            </a:r>
            <a:r>
              <a:rPr lang="en-US" sz="2000" dirty="0" err="1" smtClean="0"/>
              <a:t>ofrenda</a:t>
            </a:r>
            <a:endParaRPr lang="en-US" sz="2000" dirty="0"/>
          </a:p>
          <a:p>
            <a:pPr lvl="1" algn="l" rtl="0"/>
            <a:r>
              <a:rPr lang="en-US" sz="2000" dirty="0"/>
              <a:t>La </a:t>
            </a:r>
            <a:r>
              <a:rPr lang="en-US" sz="2000" dirty="0" err="1"/>
              <a:t>actitud</a:t>
            </a:r>
            <a:r>
              <a:rPr lang="en-US" sz="2000" dirty="0"/>
              <a:t> </a:t>
            </a:r>
            <a:r>
              <a:rPr lang="en-US" sz="2000" dirty="0" smtClean="0"/>
              <a:t>de </a:t>
            </a:r>
            <a:r>
              <a:rPr lang="en-US" sz="2000" dirty="0" err="1" smtClean="0"/>
              <a:t>adoración</a:t>
            </a:r>
            <a:r>
              <a:rPr lang="en-US" sz="2000" dirty="0" smtClean="0"/>
              <a:t> al </a:t>
            </a:r>
            <a:r>
              <a:rPr lang="en-US" sz="2000" dirty="0" err="1" smtClean="0"/>
              <a:t>ofrendar</a:t>
            </a:r>
            <a:endParaRPr lang="en-US" sz="2000" dirty="0"/>
          </a:p>
          <a:p>
            <a:pPr algn="l" rtl="0"/>
            <a:r>
              <a:rPr lang="en-US" sz="2400" dirty="0"/>
              <a:t>Aplicaciones</a:t>
            </a:r>
          </a:p>
          <a:p>
            <a:pPr lvl="1" algn="l" rtl="0"/>
            <a:r>
              <a:rPr lang="en-US" sz="2000" dirty="0"/>
              <a:t>Cómo nos beneficia dar</a:t>
            </a:r>
          </a:p>
          <a:p>
            <a:pPr lvl="1" algn="l" rtl="0"/>
            <a:r>
              <a:rPr lang="en-US" sz="2000" dirty="0"/>
              <a:t>La </a:t>
            </a:r>
            <a:r>
              <a:rPr lang="en-US" sz="2000" dirty="0" err="1" smtClean="0"/>
              <a:t>ofrenda</a:t>
            </a:r>
            <a:r>
              <a:rPr lang="en-US" sz="2000" dirty="0" smtClean="0"/>
              <a:t> </a:t>
            </a:r>
            <a:r>
              <a:rPr lang="en-US" sz="2000" dirty="0"/>
              <a:t>ideal</a:t>
            </a:r>
          </a:p>
          <a:p>
            <a:pPr lvl="1" algn="l" rtl="0"/>
            <a:r>
              <a:rPr lang="en-US" sz="2000" dirty="0"/>
              <a:t>Marcadores de </a:t>
            </a:r>
            <a:r>
              <a:rPr lang="en-US" sz="2000" dirty="0" err="1" smtClean="0"/>
              <a:t>adoración</a:t>
            </a:r>
            <a:r>
              <a:rPr lang="en-US" sz="2000" dirty="0" smtClean="0"/>
              <a:t> </a:t>
            </a:r>
            <a:r>
              <a:rPr lang="en-US" sz="2000" dirty="0"/>
              <a:t>en la </a:t>
            </a:r>
            <a:r>
              <a:rPr lang="en-US" sz="2000" dirty="0" err="1" smtClean="0"/>
              <a:t>ofrenda</a:t>
            </a:r>
            <a:endParaRPr lang="en-US" sz="2000" dirty="0"/>
          </a:p>
          <a:p>
            <a:pPr lvl="1" algn="l" rtl="0"/>
            <a:endParaRPr lang="en-US" sz="2200" dirty="0"/>
          </a:p>
          <a:p>
            <a:pPr lvl="1" algn="l" rtl="0"/>
            <a:endParaRPr lang="en-US" sz="2200" dirty="0"/>
          </a:p>
        </p:txBody>
      </p:sp>
    </p:spTree>
    <p:extLst>
      <p:ext uri="{BB962C8B-B14F-4D97-AF65-F5344CB8AC3E}">
        <p14:creationId xmlns:p14="http://schemas.microsoft.com/office/powerpoint/2010/main" val="32956010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1956122"/>
            <a:ext cx="10288681" cy="3088848"/>
          </a:xfrm>
        </p:spPr>
        <p:txBody>
          <a:bodyPr>
            <a:normAutofit/>
          </a:bodyPr>
          <a:lstStyle/>
          <a:p>
            <a:pPr algn="ctr" rtl="0"/>
            <a:r>
              <a:rPr lang="en-US" dirty="0"/>
              <a:t/>
            </a:r>
            <a:br>
              <a:rPr lang="en-US" dirty="0"/>
            </a:br>
            <a:r>
              <a:rPr lang="en-US" dirty="0"/>
              <a:t>¿</a:t>
            </a:r>
            <a:r>
              <a:rPr lang="en-US" dirty="0" err="1"/>
              <a:t>Qué</a:t>
            </a:r>
            <a:r>
              <a:rPr lang="en-US" dirty="0"/>
              <a:t> </a:t>
            </a:r>
            <a:r>
              <a:rPr lang="en-US" dirty="0" err="1" smtClean="0"/>
              <a:t>hacían</a:t>
            </a:r>
            <a:r>
              <a:rPr lang="en-US" dirty="0" smtClean="0"/>
              <a:t> </a:t>
            </a:r>
            <a:r>
              <a:rPr lang="en-US" dirty="0"/>
              <a:t>los cristianos con</a:t>
            </a:r>
            <a:br>
              <a:rPr lang="en-US" dirty="0"/>
            </a:br>
            <a:r>
              <a:rPr lang="en-US" dirty="0"/>
              <a:t>el dinero que </a:t>
            </a:r>
            <a:r>
              <a:rPr lang="en-US" dirty="0" err="1" smtClean="0"/>
              <a:t>recogían</a:t>
            </a:r>
            <a:r>
              <a:rPr lang="en-US" dirty="0"/>
              <a:t/>
            </a:r>
            <a:br>
              <a:rPr lang="en-US" dirty="0"/>
            </a:br>
            <a:r>
              <a:rPr lang="en-US" dirty="0"/>
              <a:t>en el nuevo testamento?</a:t>
            </a:r>
          </a:p>
        </p:txBody>
      </p:sp>
    </p:spTree>
    <p:extLst>
      <p:ext uri="{BB962C8B-B14F-4D97-AF65-F5344CB8AC3E}">
        <p14:creationId xmlns:p14="http://schemas.microsoft.com/office/powerpoint/2010/main" val="15756407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720582" cy="890603"/>
          </a:xfrm>
        </p:spPr>
        <p:txBody>
          <a:bodyPr>
            <a:normAutofit fontScale="90000"/>
          </a:bodyPr>
          <a:lstStyle/>
          <a:p>
            <a:pPr algn="l" rtl="0"/>
            <a:r>
              <a:rPr lang="en-US" dirty="0" err="1" smtClean="0"/>
              <a:t>Cómo</a:t>
            </a:r>
            <a:r>
              <a:rPr lang="en-US" dirty="0" smtClean="0"/>
              <a:t> </a:t>
            </a:r>
            <a:r>
              <a:rPr lang="en-US" dirty="0" err="1" smtClean="0"/>
              <a:t>gastaba</a:t>
            </a:r>
            <a:r>
              <a:rPr lang="en-US" dirty="0" smtClean="0"/>
              <a:t> </a:t>
            </a:r>
            <a:r>
              <a:rPr lang="en-US" dirty="0" err="1" smtClean="0"/>
              <a:t>dinero</a:t>
            </a:r>
            <a:r>
              <a:rPr lang="en-US" dirty="0" smtClean="0"/>
              <a:t> la </a:t>
            </a:r>
            <a:r>
              <a:rPr lang="en-US" dirty="0"/>
              <a:t>iglesia del </a:t>
            </a:r>
            <a:r>
              <a:rPr lang="en-US" dirty="0" smtClean="0"/>
              <a:t>NT</a:t>
            </a:r>
            <a:endParaRPr lang="en-US" dirty="0"/>
          </a:p>
        </p:txBody>
      </p:sp>
      <p:sp>
        <p:nvSpPr>
          <p:cNvPr id="3" name="Content Placeholder 2"/>
          <p:cNvSpPr>
            <a:spLocks noGrp="1"/>
          </p:cNvSpPr>
          <p:nvPr>
            <p:ph idx="1"/>
          </p:nvPr>
        </p:nvSpPr>
        <p:spPr>
          <a:xfrm>
            <a:off x="1251678" y="1250997"/>
            <a:ext cx="10635522" cy="5381299"/>
          </a:xfrm>
        </p:spPr>
        <p:txBody>
          <a:bodyPr>
            <a:normAutofit/>
          </a:bodyPr>
          <a:lstStyle/>
          <a:p>
            <a:pPr algn="l" rtl="0">
              <a:lnSpc>
                <a:spcPct val="100000"/>
              </a:lnSpc>
            </a:pPr>
            <a:r>
              <a:rPr lang="en-US" sz="2400" dirty="0" err="1" smtClean="0"/>
              <a:t>Provisión</a:t>
            </a:r>
            <a:r>
              <a:rPr lang="en-US" sz="2400" dirty="0" smtClean="0"/>
              <a:t> </a:t>
            </a:r>
            <a:r>
              <a:rPr lang="en-US" sz="2400" dirty="0"/>
              <a:t>para los santos necesitados, 1 Corintios 16:1-2; 2 Corintios 9:1</a:t>
            </a:r>
          </a:p>
          <a:p>
            <a:pPr lvl="1" algn="l" rtl="0">
              <a:lnSpc>
                <a:spcPct val="100000"/>
              </a:lnSpc>
            </a:pPr>
            <a:r>
              <a:rPr lang="en-US" sz="2200" dirty="0"/>
              <a:t>Entre </a:t>
            </a:r>
            <a:r>
              <a:rPr lang="en-US" sz="2200" dirty="0" err="1" smtClean="0"/>
              <a:t>ellos</a:t>
            </a:r>
            <a:r>
              <a:rPr lang="en-US" sz="2200" dirty="0" smtClean="0"/>
              <a:t>, </a:t>
            </a:r>
            <a:r>
              <a:rPr lang="en-US" sz="2200" dirty="0"/>
              <a:t>Hechos 4:34-35</a:t>
            </a:r>
          </a:p>
          <a:p>
            <a:pPr lvl="1" algn="l" rtl="0">
              <a:lnSpc>
                <a:spcPct val="100000"/>
              </a:lnSpc>
            </a:pPr>
            <a:r>
              <a:rPr lang="en-US" sz="2200" dirty="0"/>
              <a:t>En otras congregaciones, Hechos 11:29-30</a:t>
            </a:r>
          </a:p>
          <a:p>
            <a:pPr lvl="1" algn="l" rtl="0">
              <a:lnSpc>
                <a:spcPct val="100000"/>
              </a:lnSpc>
            </a:pPr>
            <a:r>
              <a:rPr lang="en-US" sz="2200" dirty="0"/>
              <a:t>Administrado y distribuido por los ancianos, </a:t>
            </a:r>
            <a:r>
              <a:rPr lang="en-US" sz="2200" dirty="0" err="1" smtClean="0"/>
              <a:t>en</a:t>
            </a:r>
            <a:r>
              <a:rPr lang="en-US" sz="2200" dirty="0" smtClean="0"/>
              <a:t> </a:t>
            </a:r>
            <a:r>
              <a:rPr lang="en-US" sz="2200" dirty="0" err="1" smtClean="0"/>
              <a:t>donde</a:t>
            </a:r>
            <a:r>
              <a:rPr lang="en-US" sz="2200" dirty="0" smtClean="0"/>
              <a:t> se </a:t>
            </a:r>
            <a:r>
              <a:rPr lang="en-US" sz="2200" dirty="0" err="1" smtClean="0"/>
              <a:t>aplique</a:t>
            </a:r>
            <a:r>
              <a:rPr lang="en-US" sz="2200" dirty="0" smtClean="0"/>
              <a:t>, </a:t>
            </a:r>
            <a:r>
              <a:rPr lang="en-US" sz="2200" dirty="0" err="1" smtClean="0"/>
              <a:t>Hch</a:t>
            </a:r>
            <a:r>
              <a:rPr lang="en-US" sz="2200" dirty="0" smtClean="0"/>
              <a:t>. </a:t>
            </a:r>
            <a:r>
              <a:rPr lang="en-US" sz="2200" dirty="0"/>
              <a:t>4:35, 37; 11:30</a:t>
            </a:r>
          </a:p>
          <a:p>
            <a:pPr algn="l" rtl="0">
              <a:lnSpc>
                <a:spcPct val="100000"/>
              </a:lnSpc>
            </a:pPr>
            <a:r>
              <a:rPr lang="en-US" sz="2400" dirty="0" err="1" smtClean="0"/>
              <a:t>Sostén</a:t>
            </a:r>
            <a:r>
              <a:rPr lang="en-US" sz="2400" dirty="0" smtClean="0"/>
              <a:t> de </a:t>
            </a:r>
            <a:r>
              <a:rPr lang="en-US" sz="2400" dirty="0"/>
              <a:t>la predicación del evangelio, 1 Corintios 9:14; Filipenses 4:15</a:t>
            </a:r>
          </a:p>
          <a:p>
            <a:pPr lvl="1" algn="l" rtl="0">
              <a:lnSpc>
                <a:spcPct val="100000"/>
              </a:lnSpc>
            </a:pPr>
            <a:r>
              <a:rPr lang="en-US" sz="2200" dirty="0"/>
              <a:t>No </a:t>
            </a:r>
            <a:r>
              <a:rPr lang="en-US" sz="2200" dirty="0" smtClean="0"/>
              <a:t>con </a:t>
            </a:r>
            <a:r>
              <a:rPr lang="en-US" sz="2200" dirty="0" err="1" smtClean="0"/>
              <a:t>autoridad</a:t>
            </a:r>
            <a:r>
              <a:rPr lang="en-US" sz="2200" dirty="0" smtClean="0"/>
              <a:t> </a:t>
            </a:r>
            <a:r>
              <a:rPr lang="en-US" sz="2200" dirty="0" err="1" smtClean="0"/>
              <a:t>específica</a:t>
            </a:r>
            <a:r>
              <a:rPr lang="en-US" sz="2200" dirty="0" smtClean="0"/>
              <a:t>, </a:t>
            </a:r>
            <a:r>
              <a:rPr lang="en-US" sz="2200" dirty="0"/>
              <a:t>Hechos 20:34; 1 Tesalonicenses 2:9</a:t>
            </a:r>
          </a:p>
          <a:p>
            <a:pPr lvl="1" algn="l" rtl="0">
              <a:lnSpc>
                <a:spcPct val="100000"/>
              </a:lnSpc>
            </a:pPr>
            <a:r>
              <a:rPr lang="en-US" sz="2200" dirty="0"/>
              <a:t>Autoridad genérica para usar el dinero de la iglesia para</a:t>
            </a:r>
          </a:p>
          <a:p>
            <a:pPr lvl="2" algn="l" rtl="0">
              <a:lnSpc>
                <a:spcPct val="100000"/>
              </a:lnSpc>
            </a:pPr>
            <a:r>
              <a:rPr lang="en-US" sz="2000" dirty="0"/>
              <a:t>Construir/mantener un lugar de reunión</a:t>
            </a:r>
          </a:p>
          <a:p>
            <a:pPr lvl="2" algn="l" rtl="0">
              <a:lnSpc>
                <a:spcPct val="100000"/>
              </a:lnSpc>
            </a:pPr>
            <a:r>
              <a:rPr lang="en-US" sz="2000" dirty="0"/>
              <a:t>Contribuir a los fondos de jubilación del predicador</a:t>
            </a:r>
          </a:p>
          <a:p>
            <a:pPr lvl="2" algn="l" rtl="0">
              <a:lnSpc>
                <a:spcPct val="100000"/>
              </a:lnSpc>
            </a:pPr>
            <a:r>
              <a:rPr lang="en-US" sz="2000" dirty="0" err="1" smtClean="0"/>
              <a:t>Pagar</a:t>
            </a:r>
            <a:r>
              <a:rPr lang="en-US" sz="2000" dirty="0" smtClean="0"/>
              <a:t> a </a:t>
            </a:r>
            <a:r>
              <a:rPr lang="en-US" sz="2000" dirty="0" err="1" smtClean="0"/>
              <a:t>los</a:t>
            </a:r>
            <a:r>
              <a:rPr lang="en-US" sz="2000" dirty="0" smtClean="0"/>
              <a:t> </a:t>
            </a:r>
            <a:r>
              <a:rPr lang="en-US" sz="2000" dirty="0" err="1" smtClean="0"/>
              <a:t>predicadores</a:t>
            </a:r>
            <a:r>
              <a:rPr lang="en-US" sz="2000" dirty="0" smtClean="0"/>
              <a:t> </a:t>
            </a:r>
            <a:r>
              <a:rPr lang="en-US" sz="2000" dirty="0" err="1" smtClean="0"/>
              <a:t>invitados</a:t>
            </a:r>
            <a:r>
              <a:rPr lang="en-US" sz="2000" dirty="0" smtClean="0"/>
              <a:t> para series de </a:t>
            </a:r>
            <a:r>
              <a:rPr lang="en-US" sz="2000" dirty="0" err="1" smtClean="0"/>
              <a:t>predicación</a:t>
            </a:r>
            <a:endParaRPr lang="en-US" sz="2000" dirty="0"/>
          </a:p>
          <a:p>
            <a:pPr lvl="2" algn="l" rtl="0">
              <a:lnSpc>
                <a:spcPct val="100000"/>
              </a:lnSpc>
            </a:pPr>
            <a:r>
              <a:rPr lang="en-US" sz="2000" dirty="0" err="1" smtClean="0"/>
              <a:t>Comprar</a:t>
            </a:r>
            <a:r>
              <a:rPr lang="en-US" sz="2000" dirty="0" smtClean="0"/>
              <a:t> </a:t>
            </a:r>
            <a:r>
              <a:rPr lang="en-US" sz="2000" dirty="0" err="1" smtClean="0"/>
              <a:t>himnarios</a:t>
            </a:r>
            <a:r>
              <a:rPr lang="en-US" sz="2000" dirty="0" smtClean="0"/>
              <a:t>, </a:t>
            </a:r>
            <a:r>
              <a:rPr lang="en-US" sz="2000" dirty="0"/>
              <a:t>materiales/suministros para </a:t>
            </a:r>
            <a:r>
              <a:rPr lang="en-US" sz="2000" dirty="0" smtClean="0"/>
              <a:t>las </a:t>
            </a:r>
            <a:r>
              <a:rPr lang="en-US" sz="2000" dirty="0" err="1" smtClean="0"/>
              <a:t>clases</a:t>
            </a:r>
            <a:r>
              <a:rPr lang="en-US" sz="2000" dirty="0" smtClean="0"/>
              <a:t> </a:t>
            </a:r>
            <a:r>
              <a:rPr lang="en-US" sz="2000" dirty="0" err="1" smtClean="0"/>
              <a:t>bíblicas</a:t>
            </a:r>
            <a:endParaRPr lang="en-US" sz="2000" dirty="0"/>
          </a:p>
          <a:p>
            <a:pPr algn="l" rtl="0">
              <a:lnSpc>
                <a:spcPct val="100000"/>
              </a:lnSpc>
            </a:pPr>
            <a:r>
              <a:rPr lang="en-US" sz="2400" dirty="0" err="1" smtClean="0"/>
              <a:t>Sostén</a:t>
            </a:r>
            <a:r>
              <a:rPr lang="en-US" sz="2400" dirty="0" smtClean="0"/>
              <a:t> para </a:t>
            </a:r>
            <a:r>
              <a:rPr lang="en-US" sz="2400" dirty="0"/>
              <a:t>los ancianos en su trabajo, 1 Timoteo 5:17-18</a:t>
            </a:r>
          </a:p>
        </p:txBody>
      </p:sp>
    </p:spTree>
    <p:extLst>
      <p:ext uri="{BB962C8B-B14F-4D97-AF65-F5344CB8AC3E}">
        <p14:creationId xmlns:p14="http://schemas.microsoft.com/office/powerpoint/2010/main" val="264935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294179" y="6234544"/>
            <a:ext cx="4554298"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smtClean="0"/>
              <a:t>Avebury, </a:t>
            </a:r>
            <a:r>
              <a:rPr lang="en-US" sz="3600" dirty="0" err="1" smtClean="0"/>
              <a:t>Inglaterra</a:t>
            </a:r>
            <a:endParaRPr lang="en-US" sz="3600" dirty="0"/>
          </a:p>
        </p:txBody>
      </p:sp>
      <p:pic>
        <p:nvPicPr>
          <p:cNvPr id="3" name="Picture 2" descr="Image result for avebury h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457" y="985901"/>
            <a:ext cx="4486020" cy="524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avebury he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94" y="76353"/>
            <a:ext cx="7049897" cy="528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1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35522" cy="890603"/>
          </a:xfrm>
        </p:spPr>
        <p:txBody>
          <a:bodyPr>
            <a:normAutofit/>
          </a:bodyPr>
          <a:lstStyle/>
          <a:p>
            <a:pPr algn="l" rtl="0"/>
            <a:r>
              <a:rPr lang="en-US" dirty="0" smtClean="0"/>
              <a:t>LA OFRENDA EN EL </a:t>
            </a:r>
            <a:r>
              <a:rPr lang="en-US" dirty="0" err="1" smtClean="0"/>
              <a:t>nuevo</a:t>
            </a:r>
            <a:r>
              <a:rPr lang="en-US" dirty="0" smtClean="0"/>
              <a:t> </a:t>
            </a:r>
            <a:r>
              <a:rPr lang="en-US" dirty="0"/>
              <a:t>testamento</a:t>
            </a:r>
          </a:p>
        </p:txBody>
      </p:sp>
      <p:sp>
        <p:nvSpPr>
          <p:cNvPr id="3" name="Content Placeholder 2"/>
          <p:cNvSpPr>
            <a:spLocks noGrp="1"/>
          </p:cNvSpPr>
          <p:nvPr>
            <p:ph idx="1"/>
          </p:nvPr>
        </p:nvSpPr>
        <p:spPr>
          <a:xfrm>
            <a:off x="1251678" y="1250997"/>
            <a:ext cx="10635522" cy="5381299"/>
          </a:xfrm>
        </p:spPr>
        <p:txBody>
          <a:bodyPr>
            <a:normAutofit/>
          </a:bodyPr>
          <a:lstStyle/>
          <a:p>
            <a:pPr marL="457200" indent="-457200" algn="l" rtl="0">
              <a:lnSpc>
                <a:spcPct val="100000"/>
              </a:lnSpc>
              <a:buFont typeface="+mj-lt"/>
              <a:buAutoNum type="arabicPeriod"/>
            </a:pPr>
            <a:r>
              <a:rPr lang="en-US" sz="2400" dirty="0" err="1" smtClean="0"/>
              <a:t>Trabajar</a:t>
            </a:r>
            <a:r>
              <a:rPr lang="en-US" sz="2400" dirty="0" smtClean="0"/>
              <a:t> </a:t>
            </a:r>
            <a:r>
              <a:rPr lang="en-US" sz="2400" dirty="0"/>
              <a:t>y </a:t>
            </a:r>
            <a:r>
              <a:rPr lang="en-US" sz="2400" dirty="0" err="1" smtClean="0"/>
              <a:t>ganar</a:t>
            </a:r>
            <a:r>
              <a:rPr lang="en-US" sz="2400" dirty="0" smtClean="0"/>
              <a:t> </a:t>
            </a:r>
            <a:r>
              <a:rPr lang="en-US" sz="2400" dirty="0"/>
              <a:t>dinero, Efesios 4:28; Hechos 20:35</a:t>
            </a:r>
          </a:p>
          <a:p>
            <a:pPr marL="457200" indent="-457200" algn="l" rtl="0">
              <a:lnSpc>
                <a:spcPct val="100000"/>
              </a:lnSpc>
              <a:buFont typeface="+mj-lt"/>
              <a:buAutoNum type="arabicPeriod"/>
            </a:pPr>
            <a:r>
              <a:rPr lang="en-US" sz="2400" dirty="0" err="1" smtClean="0"/>
              <a:t>Determinar</a:t>
            </a:r>
            <a:r>
              <a:rPr lang="en-US" sz="2400" dirty="0" smtClean="0"/>
              <a:t> de </a:t>
            </a:r>
            <a:r>
              <a:rPr lang="en-US" sz="2400" dirty="0" err="1" smtClean="0"/>
              <a:t>antemano</a:t>
            </a:r>
            <a:r>
              <a:rPr lang="en-US" sz="2400" dirty="0" smtClean="0"/>
              <a:t> </a:t>
            </a:r>
            <a:r>
              <a:rPr lang="en-US" sz="2400" dirty="0" err="1" smtClean="0"/>
              <a:t>cuánto</a:t>
            </a:r>
            <a:r>
              <a:rPr lang="en-US" sz="2400" dirty="0" smtClean="0"/>
              <a:t> </a:t>
            </a:r>
            <a:r>
              <a:rPr lang="en-US" sz="2400" dirty="0" err="1" smtClean="0"/>
              <a:t>dar</a:t>
            </a:r>
            <a:r>
              <a:rPr lang="en-US" sz="2400" dirty="0" smtClean="0"/>
              <a:t>, </a:t>
            </a:r>
            <a:r>
              <a:rPr lang="en-US" sz="2400" dirty="0"/>
              <a:t>1 Corintios 9:7, 16:2</a:t>
            </a:r>
          </a:p>
          <a:p>
            <a:pPr lvl="1" algn="l" rtl="0">
              <a:lnSpc>
                <a:spcPct val="100000"/>
              </a:lnSpc>
            </a:pPr>
            <a:r>
              <a:rPr lang="en-US" sz="2200" dirty="0"/>
              <a:t>Esto requiere que administremos nuestras finanzas para tener algo que dar.</a:t>
            </a:r>
          </a:p>
          <a:p>
            <a:pPr lvl="1" algn="l" rtl="0">
              <a:lnSpc>
                <a:spcPct val="100000"/>
              </a:lnSpc>
            </a:pPr>
            <a:r>
              <a:rPr lang="en-US" sz="2200" dirty="0" err="1" smtClean="0"/>
              <a:t>Tiene</a:t>
            </a:r>
            <a:r>
              <a:rPr lang="en-US" sz="2200" dirty="0" smtClean="0"/>
              <a:t> </a:t>
            </a:r>
            <a:r>
              <a:rPr lang="en-US" sz="2200" dirty="0" err="1" smtClean="0"/>
              <a:t>sentido</a:t>
            </a:r>
            <a:r>
              <a:rPr lang="en-US" sz="2200" dirty="0" smtClean="0"/>
              <a:t> </a:t>
            </a:r>
            <a:r>
              <a:rPr lang="en-US" sz="2200" dirty="0"/>
              <a:t>(y </a:t>
            </a:r>
            <a:r>
              <a:rPr lang="en-US" sz="2200" dirty="0" err="1" smtClean="0"/>
              <a:t>es</a:t>
            </a:r>
            <a:r>
              <a:rPr lang="en-US" sz="2200" dirty="0" smtClean="0"/>
              <a:t> un </a:t>
            </a:r>
            <a:r>
              <a:rPr lang="en-US" sz="2200" dirty="0"/>
              <a:t>marcador de </a:t>
            </a:r>
            <a:r>
              <a:rPr lang="en-US" sz="2200" dirty="0" err="1"/>
              <a:t>prioridad</a:t>
            </a:r>
            <a:r>
              <a:rPr lang="en-US" sz="2200" dirty="0" smtClean="0"/>
              <a:t>) </a:t>
            </a:r>
            <a:r>
              <a:rPr lang="en-US" sz="2200" dirty="0" err="1" smtClean="0"/>
              <a:t>hacer</a:t>
            </a:r>
            <a:r>
              <a:rPr lang="en-US" sz="2200" dirty="0" smtClean="0"/>
              <a:t> el </a:t>
            </a:r>
            <a:r>
              <a:rPr lang="en-US" sz="2200" dirty="0" err="1" smtClean="0"/>
              <a:t>presupuesto</a:t>
            </a:r>
            <a:r>
              <a:rPr lang="en-US" sz="2200" dirty="0" smtClean="0"/>
              <a:t> para la </a:t>
            </a:r>
            <a:r>
              <a:rPr lang="en-US" sz="2200" dirty="0" err="1" smtClean="0"/>
              <a:t>ofrenda</a:t>
            </a:r>
            <a:r>
              <a:rPr lang="en-US" sz="2200" dirty="0" smtClean="0"/>
              <a:t> </a:t>
            </a:r>
            <a:r>
              <a:rPr lang="en-US" sz="2200" dirty="0"/>
              <a:t>primero</a:t>
            </a:r>
          </a:p>
          <a:p>
            <a:pPr lvl="2" algn="l" rtl="0">
              <a:lnSpc>
                <a:spcPct val="100000"/>
              </a:lnSpc>
            </a:pPr>
            <a:r>
              <a:rPr lang="en-US" sz="2000" dirty="0" err="1"/>
              <a:t>Sobre</a:t>
            </a:r>
            <a:r>
              <a:rPr lang="en-US" sz="2000" dirty="0"/>
              <a:t> </a:t>
            </a:r>
            <a:r>
              <a:rPr lang="en-US" sz="2000" dirty="0" smtClean="0"/>
              <a:t>las </a:t>
            </a:r>
            <a:r>
              <a:rPr lang="en-US" sz="2000" dirty="0" err="1" smtClean="0"/>
              <a:t>prioridades</a:t>
            </a:r>
            <a:r>
              <a:rPr lang="en-US" sz="2000" dirty="0"/>
              <a:t>, ver Lucas 12:32-34</a:t>
            </a:r>
          </a:p>
          <a:p>
            <a:pPr lvl="2" algn="l" rtl="0">
              <a:lnSpc>
                <a:spcPct val="100000"/>
              </a:lnSpc>
            </a:pPr>
            <a:r>
              <a:rPr lang="en-US" sz="2000" dirty="0" err="1"/>
              <a:t>Sobre</a:t>
            </a:r>
            <a:r>
              <a:rPr lang="en-US" sz="2000" dirty="0"/>
              <a:t> </a:t>
            </a:r>
            <a:r>
              <a:rPr lang="en-US" sz="2000" dirty="0" err="1" smtClean="0"/>
              <a:t>hacer</a:t>
            </a:r>
            <a:r>
              <a:rPr lang="en-US" sz="2000" dirty="0" smtClean="0"/>
              <a:t> el </a:t>
            </a:r>
            <a:r>
              <a:rPr lang="en-US" sz="2000" dirty="0" err="1" smtClean="0"/>
              <a:t>presupuesto</a:t>
            </a:r>
            <a:r>
              <a:rPr lang="en-US" sz="2000" dirty="0" smtClean="0"/>
              <a:t> para la </a:t>
            </a:r>
            <a:r>
              <a:rPr lang="en-US" sz="2000" dirty="0" err="1" smtClean="0"/>
              <a:t>ofrenda</a:t>
            </a:r>
            <a:r>
              <a:rPr lang="en-US" sz="2000" dirty="0" smtClean="0"/>
              <a:t> primero, </a:t>
            </a:r>
            <a:r>
              <a:rPr lang="en-US" sz="2000" dirty="0"/>
              <a:t>cf. Levítico 23:10; Números 15:18-21</a:t>
            </a:r>
          </a:p>
          <a:p>
            <a:pPr marL="457200" indent="-457200" algn="l" rtl="0">
              <a:lnSpc>
                <a:spcPct val="100000"/>
              </a:lnSpc>
              <a:buFont typeface="+mj-lt"/>
              <a:buAutoNum type="arabicPeriod"/>
            </a:pPr>
            <a:r>
              <a:rPr lang="en-US" sz="2400" dirty="0" err="1" smtClean="0"/>
              <a:t>Ofrendar</a:t>
            </a:r>
            <a:r>
              <a:rPr lang="en-US" sz="2400" dirty="0" smtClean="0"/>
              <a:t> con </a:t>
            </a:r>
            <a:r>
              <a:rPr lang="en-US" sz="2400" dirty="0" err="1" smtClean="0"/>
              <a:t>alegría</a:t>
            </a:r>
            <a:r>
              <a:rPr lang="en-US" sz="2400" dirty="0" smtClean="0"/>
              <a:t> </a:t>
            </a:r>
            <a:r>
              <a:rPr lang="en-US" sz="2400" dirty="0"/>
              <a:t>el primer día de la semana, 1 Corintios 16:1; 2 </a:t>
            </a:r>
            <a:r>
              <a:rPr lang="en-US" sz="2400" dirty="0" err="1" smtClean="0"/>
              <a:t>Corintios</a:t>
            </a:r>
            <a:r>
              <a:rPr lang="en-US" sz="2400" dirty="0" smtClean="0"/>
              <a:t> </a:t>
            </a:r>
            <a:r>
              <a:rPr lang="en-US" sz="2400" dirty="0"/>
              <a:t>9:7</a:t>
            </a:r>
          </a:p>
          <a:p>
            <a:pPr lvl="1" algn="l" rtl="0">
              <a:lnSpc>
                <a:spcPct val="100000"/>
              </a:lnSpc>
            </a:pPr>
            <a:r>
              <a:rPr lang="en-US" sz="2200" dirty="0" err="1" smtClean="0"/>
              <a:t>Regocijarse</a:t>
            </a:r>
            <a:r>
              <a:rPr lang="en-US" sz="2200" dirty="0" smtClean="0"/>
              <a:t> </a:t>
            </a:r>
            <a:r>
              <a:rPr lang="en-US" sz="2200" dirty="0"/>
              <a:t>en </a:t>
            </a:r>
            <a:r>
              <a:rPr lang="en-US" sz="2200" dirty="0" err="1"/>
              <a:t>tu</a:t>
            </a:r>
            <a:r>
              <a:rPr lang="en-US" sz="2200" dirty="0"/>
              <a:t> </a:t>
            </a:r>
            <a:r>
              <a:rPr lang="en-US" sz="2200" dirty="0" err="1" smtClean="0"/>
              <a:t>capacidad</a:t>
            </a:r>
            <a:r>
              <a:rPr lang="en-US" sz="2200" dirty="0" smtClean="0"/>
              <a:t> </a:t>
            </a:r>
            <a:r>
              <a:rPr lang="en-US" sz="2200" dirty="0"/>
              <a:t>y oportunidad de dar, Deut. 15:10, 2 Crónicas. 29:9, etc</a:t>
            </a:r>
          </a:p>
          <a:p>
            <a:pPr lvl="1" algn="l" rtl="0">
              <a:lnSpc>
                <a:spcPct val="100000"/>
              </a:lnSpc>
            </a:pPr>
            <a:r>
              <a:rPr lang="en-US" sz="2200" dirty="0" err="1" smtClean="0"/>
              <a:t>Interesarse</a:t>
            </a:r>
            <a:r>
              <a:rPr lang="en-US" sz="2200" dirty="0" smtClean="0"/>
              <a:t> </a:t>
            </a:r>
            <a:r>
              <a:rPr lang="en-US" sz="2200" dirty="0"/>
              <a:t>en cómo se usa el dinero, 2 Corintios 8:4</a:t>
            </a:r>
          </a:p>
          <a:p>
            <a:pPr marL="457200" indent="-457200" algn="l" rtl="0">
              <a:lnSpc>
                <a:spcPct val="100000"/>
              </a:lnSpc>
              <a:buFont typeface="+mj-lt"/>
              <a:buAutoNum type="arabicPeriod"/>
            </a:pPr>
            <a:r>
              <a:rPr lang="en-US" sz="2400" dirty="0"/>
              <a:t>La congregación (los ancianos) administran y distribuyen el dinero </a:t>
            </a:r>
            <a:r>
              <a:rPr lang="en-US" sz="2400" dirty="0" err="1"/>
              <a:t>según</a:t>
            </a:r>
            <a:r>
              <a:rPr lang="en-US" sz="2400" dirty="0"/>
              <a:t> </a:t>
            </a:r>
            <a:r>
              <a:rPr lang="en-US" sz="2400" dirty="0" smtClean="0"/>
              <a:t>se </a:t>
            </a:r>
            <a:r>
              <a:rPr lang="en-US" sz="2400" dirty="0" err="1" smtClean="0"/>
              <a:t>presenta</a:t>
            </a:r>
            <a:r>
              <a:rPr lang="en-US" sz="2400" dirty="0" smtClean="0"/>
              <a:t> </a:t>
            </a:r>
            <a:r>
              <a:rPr lang="en-US" sz="2400" dirty="0"/>
              <a:t>la necesidad, Hechos 11:29-30</a:t>
            </a:r>
          </a:p>
        </p:txBody>
      </p:sp>
    </p:spTree>
    <p:extLst>
      <p:ext uri="{BB962C8B-B14F-4D97-AF65-F5344CB8AC3E}">
        <p14:creationId xmlns:p14="http://schemas.microsoft.com/office/powerpoint/2010/main" val="1015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OFRENDA HECHA CON ADORACIÓN</a:t>
            </a:r>
            <a:endParaRPr lang="en-US" dirty="0"/>
          </a:p>
        </p:txBody>
      </p:sp>
      <p:sp>
        <p:nvSpPr>
          <p:cNvPr id="3" name="Content Placeholder 2"/>
          <p:cNvSpPr>
            <a:spLocks noGrp="1"/>
          </p:cNvSpPr>
          <p:nvPr>
            <p:ph idx="1"/>
          </p:nvPr>
        </p:nvSpPr>
        <p:spPr>
          <a:xfrm>
            <a:off x="1251678" y="1250997"/>
            <a:ext cx="10528644" cy="5381299"/>
          </a:xfrm>
        </p:spPr>
        <p:txBody>
          <a:bodyPr>
            <a:normAutofit lnSpcReduction="10000"/>
          </a:bodyPr>
          <a:lstStyle/>
          <a:p>
            <a:pPr algn="l" rtl="0">
              <a:lnSpc>
                <a:spcPct val="100000"/>
              </a:lnSpc>
            </a:pPr>
            <a:r>
              <a:rPr lang="en-US" sz="2400" dirty="0"/>
              <a:t>Una expresión de </a:t>
            </a:r>
            <a:r>
              <a:rPr lang="en-US" sz="2400" dirty="0" err="1"/>
              <a:t>alegría</a:t>
            </a:r>
            <a:r>
              <a:rPr lang="en-US" sz="2400" dirty="0"/>
              <a:t> </a:t>
            </a:r>
            <a:r>
              <a:rPr lang="en-US" sz="2400" dirty="0" err="1" smtClean="0"/>
              <a:t>porque</a:t>
            </a:r>
            <a:r>
              <a:rPr lang="en-US" sz="2400" dirty="0" smtClean="0"/>
              <a:t> Dios ha </a:t>
            </a:r>
            <a:r>
              <a:rPr lang="en-US" sz="2400" dirty="0" err="1" smtClean="0"/>
              <a:t>satisfecho</a:t>
            </a:r>
            <a:r>
              <a:rPr lang="en-US" sz="2400" dirty="0" smtClean="0"/>
              <a:t> </a:t>
            </a:r>
            <a:r>
              <a:rPr lang="en-US" sz="2400" dirty="0"/>
              <a:t>nuestras necesidades.</a:t>
            </a:r>
          </a:p>
          <a:p>
            <a:pPr lvl="1" algn="l" rtl="0">
              <a:lnSpc>
                <a:spcPct val="100000"/>
              </a:lnSpc>
            </a:pPr>
            <a:r>
              <a:rPr lang="en-US" sz="2400" dirty="0"/>
              <a:t>Incluso en una dificultad extrema, podemos estar lo suficientemente agradecidos por la provisión de Dios para </a:t>
            </a:r>
            <a:r>
              <a:rPr lang="en-US" sz="2400" dirty="0" err="1"/>
              <a:t>dar</a:t>
            </a:r>
            <a:r>
              <a:rPr lang="en-US" sz="2400" dirty="0"/>
              <a:t> </a:t>
            </a:r>
            <a:r>
              <a:rPr lang="en-US" sz="2400" dirty="0" err="1" smtClean="0"/>
              <a:t>generosamente</a:t>
            </a:r>
            <a:r>
              <a:rPr lang="en-US" sz="2400" dirty="0" smtClean="0"/>
              <a:t> </a:t>
            </a:r>
            <a:r>
              <a:rPr lang="en-US" sz="2400" dirty="0" err="1" smtClean="0"/>
              <a:t>aun</a:t>
            </a:r>
            <a:r>
              <a:rPr lang="en-US" sz="2400" dirty="0" smtClean="0"/>
              <a:t> </a:t>
            </a:r>
            <a:r>
              <a:rPr lang="en-US" sz="2400" dirty="0" err="1" smtClean="0"/>
              <a:t>en</a:t>
            </a:r>
            <a:r>
              <a:rPr lang="en-US" sz="2400" dirty="0" smtClean="0"/>
              <a:t> </a:t>
            </a:r>
            <a:r>
              <a:rPr lang="en-US" sz="2400" dirty="0" err="1" smtClean="0"/>
              <a:t>nuestra</a:t>
            </a:r>
            <a:r>
              <a:rPr lang="en-US" sz="2400" dirty="0" smtClean="0"/>
              <a:t> </a:t>
            </a:r>
            <a:r>
              <a:rPr lang="en-US" sz="2400" dirty="0"/>
              <a:t>pobreza, 2 Corintios 8:2</a:t>
            </a:r>
          </a:p>
          <a:p>
            <a:pPr lvl="1" algn="l" rtl="0">
              <a:lnSpc>
                <a:spcPct val="100000"/>
              </a:lnSpc>
            </a:pPr>
            <a:r>
              <a:rPr lang="en-US" sz="2400" dirty="0"/>
              <a:t>“Sembrar escasamente” </a:t>
            </a:r>
            <a:r>
              <a:rPr lang="en-US" sz="2400" dirty="0" err="1" smtClean="0"/>
              <a:t>es</a:t>
            </a:r>
            <a:r>
              <a:rPr lang="en-US" sz="2400" dirty="0" smtClean="0"/>
              <a:t> </a:t>
            </a:r>
            <a:r>
              <a:rPr lang="en-US" sz="2400" dirty="0" err="1" smtClean="0"/>
              <a:t>una</a:t>
            </a:r>
            <a:r>
              <a:rPr lang="en-US" sz="2400" dirty="0" smtClean="0"/>
              <a:t> </a:t>
            </a:r>
            <a:r>
              <a:rPr lang="en-US" sz="2400" dirty="0" err="1"/>
              <a:t>afirmación</a:t>
            </a:r>
            <a:r>
              <a:rPr lang="en-US" sz="2400" dirty="0"/>
              <a:t> de </a:t>
            </a:r>
            <a:r>
              <a:rPr lang="en-US" sz="2400" dirty="0" smtClean="0"/>
              <a:t>que </a:t>
            </a:r>
            <a:r>
              <a:rPr lang="en-US" sz="2400" dirty="0" err="1" smtClean="0"/>
              <a:t>nuestras</a:t>
            </a:r>
            <a:r>
              <a:rPr lang="en-US" sz="2400" dirty="0" smtClean="0"/>
              <a:t> </a:t>
            </a:r>
            <a:r>
              <a:rPr lang="en-US" sz="2400" dirty="0"/>
              <a:t>necesidades no han sido satisfechas, 2 Corintios 9:6</a:t>
            </a:r>
          </a:p>
          <a:p>
            <a:pPr algn="l" rtl="0">
              <a:lnSpc>
                <a:spcPct val="100000"/>
              </a:lnSpc>
            </a:pPr>
            <a:r>
              <a:rPr lang="en-US" sz="2400" dirty="0"/>
              <a:t>Una expresión de confianza en Dios</a:t>
            </a:r>
          </a:p>
          <a:p>
            <a:pPr lvl="1" algn="l" rtl="0">
              <a:lnSpc>
                <a:spcPct val="100000"/>
              </a:lnSpc>
            </a:pPr>
            <a:r>
              <a:rPr lang="en-US" sz="2400" dirty="0" smtClean="0"/>
              <a:t>Que </a:t>
            </a:r>
            <a:r>
              <a:rPr lang="en-US" sz="2400" dirty="0" err="1" smtClean="0"/>
              <a:t>Él</a:t>
            </a:r>
            <a:r>
              <a:rPr lang="en-US" sz="2400" dirty="0" smtClean="0"/>
              <a:t> </a:t>
            </a:r>
            <a:r>
              <a:rPr lang="en-US" sz="2400" dirty="0" err="1" smtClean="0"/>
              <a:t>proveerá</a:t>
            </a:r>
            <a:r>
              <a:rPr lang="en-US" sz="2400" dirty="0" smtClean="0"/>
              <a:t> para </a:t>
            </a:r>
            <a:r>
              <a:rPr lang="en-US" sz="2400" dirty="0"/>
              <a:t>nuestras </a:t>
            </a:r>
            <a:r>
              <a:rPr lang="en-US" sz="2400" dirty="0" err="1"/>
              <a:t>necesidades</a:t>
            </a:r>
            <a:r>
              <a:rPr lang="en-US" sz="2400" dirty="0"/>
              <a:t> </a:t>
            </a:r>
            <a:r>
              <a:rPr lang="en-US" sz="2400" dirty="0" err="1" smtClean="0"/>
              <a:t>físicas</a:t>
            </a:r>
            <a:r>
              <a:rPr lang="en-US" sz="2400" dirty="0" smtClean="0"/>
              <a:t> </a:t>
            </a:r>
            <a:r>
              <a:rPr lang="en-US" sz="2400" dirty="0" err="1" smtClean="0"/>
              <a:t>actuales</a:t>
            </a:r>
            <a:r>
              <a:rPr lang="en-US" sz="2400" dirty="0" smtClean="0"/>
              <a:t>, </a:t>
            </a:r>
            <a:r>
              <a:rPr lang="en-US" sz="2400" dirty="0"/>
              <a:t>Marcos 12:44</a:t>
            </a:r>
          </a:p>
          <a:p>
            <a:pPr lvl="1" algn="l" rtl="0">
              <a:lnSpc>
                <a:spcPct val="100000"/>
              </a:lnSpc>
            </a:pPr>
            <a:r>
              <a:rPr lang="en-US" sz="2400" dirty="0" smtClean="0"/>
              <a:t>Que </a:t>
            </a:r>
            <a:r>
              <a:rPr lang="en-US" sz="2400" dirty="0" err="1" smtClean="0"/>
              <a:t>Él</a:t>
            </a:r>
            <a:r>
              <a:rPr lang="en-US" sz="2400" dirty="0" smtClean="0"/>
              <a:t> </a:t>
            </a:r>
            <a:r>
              <a:rPr lang="en-US" sz="2400" dirty="0" err="1" smtClean="0"/>
              <a:t>cambiará</a:t>
            </a:r>
            <a:r>
              <a:rPr lang="en-US" sz="2400" dirty="0" smtClean="0"/>
              <a:t> la </a:t>
            </a:r>
            <a:r>
              <a:rPr lang="en-US" sz="2400" dirty="0" err="1" smtClean="0"/>
              <a:t>falta</a:t>
            </a:r>
            <a:r>
              <a:rPr lang="en-US" sz="2400" dirty="0" smtClean="0"/>
              <a:t> </a:t>
            </a:r>
            <a:r>
              <a:rPr lang="en-US" sz="2400" dirty="0"/>
              <a:t>en abundancia, Lucas 6:38</a:t>
            </a:r>
          </a:p>
          <a:p>
            <a:pPr lvl="1" algn="l" rtl="0">
              <a:lnSpc>
                <a:spcPct val="100000"/>
              </a:lnSpc>
            </a:pPr>
            <a:r>
              <a:rPr lang="en-US" sz="2400" dirty="0" smtClean="0"/>
              <a:t>Que </a:t>
            </a:r>
            <a:r>
              <a:rPr lang="en-US" sz="2400" dirty="0" err="1" smtClean="0"/>
              <a:t>Él</a:t>
            </a:r>
            <a:r>
              <a:rPr lang="en-US" sz="2400" dirty="0" smtClean="0"/>
              <a:t> </a:t>
            </a:r>
            <a:r>
              <a:rPr lang="en-US" sz="2400" dirty="0" err="1" smtClean="0"/>
              <a:t>será</a:t>
            </a:r>
            <a:r>
              <a:rPr lang="en-US" sz="2400" dirty="0" smtClean="0"/>
              <a:t> </a:t>
            </a:r>
            <a:r>
              <a:rPr lang="en-US" sz="2400" dirty="0" err="1" smtClean="0"/>
              <a:t>quien</a:t>
            </a:r>
            <a:r>
              <a:rPr lang="en-US" sz="2400" dirty="0" smtClean="0"/>
              <a:t> </a:t>
            </a:r>
            <a:r>
              <a:rPr lang="en-US" sz="2400" dirty="0"/>
              <a:t>dice ser, Malaquías 3:8-10</a:t>
            </a:r>
          </a:p>
          <a:p>
            <a:pPr algn="l" rtl="0">
              <a:lnSpc>
                <a:spcPct val="100000"/>
              </a:lnSpc>
            </a:pPr>
            <a:r>
              <a:rPr lang="en-US" sz="2400" dirty="0"/>
              <a:t>Una demostración pública de nuestra preocupación y </a:t>
            </a:r>
            <a:r>
              <a:rPr lang="en-US" sz="2400" dirty="0" err="1" smtClean="0"/>
              <a:t>sinceridad</a:t>
            </a:r>
            <a:endParaRPr lang="en-US" sz="2400" dirty="0"/>
          </a:p>
          <a:p>
            <a:pPr lvl="1" algn="l" rtl="0">
              <a:lnSpc>
                <a:spcPct val="100000"/>
              </a:lnSpc>
            </a:pPr>
            <a:r>
              <a:rPr lang="en-US" sz="2400" dirty="0"/>
              <a:t>Para la obra del Señor, Hechos 4:33-34 (v.34 es el resultado del v.33)</a:t>
            </a:r>
          </a:p>
          <a:p>
            <a:pPr lvl="1" algn="l" rtl="0">
              <a:lnSpc>
                <a:spcPct val="100000"/>
              </a:lnSpc>
            </a:pPr>
            <a:r>
              <a:rPr lang="en-US" sz="2400" dirty="0"/>
              <a:t>Para el pueblo del Señor, 2 Cor. 8:24</a:t>
            </a:r>
          </a:p>
          <a:p>
            <a:pPr marL="0" indent="0" algn="l" rtl="0">
              <a:lnSpc>
                <a:spcPct val="100000"/>
              </a:lnSpc>
              <a:buNone/>
            </a:pPr>
            <a:endParaRPr lang="en-US" sz="2200" dirty="0"/>
          </a:p>
        </p:txBody>
      </p:sp>
    </p:spTree>
    <p:extLst>
      <p:ext uri="{BB962C8B-B14F-4D97-AF65-F5344CB8AC3E}">
        <p14:creationId xmlns:p14="http://schemas.microsoft.com/office/powerpoint/2010/main" val="36619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Planos de Adoración</a:t>
            </a:r>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a:t>ALABANZA</a:t>
            </a:r>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rtl="0"/>
            <a:r>
              <a:rPr lang="en-US" dirty="0" smtClean="0"/>
              <a:t>ALABANZA</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rtl="0"/>
            <a:r>
              <a:rPr lang="en-US" dirty="0"/>
              <a:t>VERDAD</a:t>
            </a:r>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a:t>ALABANZA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22585" y="2058107"/>
            <a:ext cx="328346" cy="32683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0" name="TextBox 49"/>
          <p:cNvSpPr txBox="1"/>
          <p:nvPr/>
        </p:nvSpPr>
        <p:spPr>
          <a:xfrm rot="3207458">
            <a:off x="7550994" y="3486876"/>
            <a:ext cx="3445292" cy="369332"/>
          </a:xfrm>
          <a:prstGeom prst="rect">
            <a:avLst/>
          </a:prstGeom>
          <a:noFill/>
        </p:spPr>
        <p:txBody>
          <a:bodyPr wrap="square" rtlCol="0">
            <a:spAutoFit/>
          </a:bodyPr>
          <a:lstStyle/>
          <a:p>
            <a:pPr algn="ctr" rtl="0"/>
            <a:r>
              <a:rPr lang="en-US" dirty="0"/>
              <a:t>VERDAD</a:t>
            </a:r>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rtl="0"/>
            <a:r>
              <a:rPr lang="en-US" dirty="0"/>
              <a:t>Enseñar y animar</a:t>
            </a:r>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rtl="0"/>
            <a:r>
              <a:rPr lang="en-US" dirty="0"/>
              <a:t>Enseñar y animar</a:t>
            </a:r>
          </a:p>
        </p:txBody>
      </p:sp>
    </p:spTree>
    <p:extLst>
      <p:ext uri="{BB962C8B-B14F-4D97-AF65-F5344CB8AC3E}">
        <p14:creationId xmlns:p14="http://schemas.microsoft.com/office/powerpoint/2010/main" val="26966617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Cómo </a:t>
            </a:r>
            <a:r>
              <a:rPr lang="en-US" dirty="0" err="1"/>
              <a:t>crecemos</a:t>
            </a:r>
            <a:r>
              <a:rPr lang="en-US" dirty="0"/>
              <a:t> </a:t>
            </a:r>
            <a:r>
              <a:rPr lang="en-US" dirty="0" smtClean="0"/>
              <a:t>al </a:t>
            </a:r>
            <a:r>
              <a:rPr lang="en-US" dirty="0" err="1" smtClean="0"/>
              <a:t>dar</a:t>
            </a:r>
            <a:endParaRPr lang="en-US" dirty="0"/>
          </a:p>
        </p:txBody>
      </p:sp>
      <p:sp>
        <p:nvSpPr>
          <p:cNvPr id="3" name="Content Placeholder 2"/>
          <p:cNvSpPr>
            <a:spLocks noGrp="1"/>
          </p:cNvSpPr>
          <p:nvPr>
            <p:ph idx="1"/>
          </p:nvPr>
        </p:nvSpPr>
        <p:spPr>
          <a:xfrm>
            <a:off x="1251678" y="1250997"/>
            <a:ext cx="10409891" cy="5381299"/>
          </a:xfrm>
        </p:spPr>
        <p:txBody>
          <a:bodyPr>
            <a:normAutofit/>
          </a:bodyPr>
          <a:lstStyle/>
          <a:p>
            <a:pPr algn="l" rtl="0">
              <a:lnSpc>
                <a:spcPct val="100000"/>
              </a:lnSpc>
            </a:pPr>
            <a:r>
              <a:rPr lang="en-US" sz="2400" dirty="0"/>
              <a:t>Aprendemos cuánto confiamos en Dios para satisfacer nuestras necesidades físicas, Lucas 6:38; 2 Corintios 9:8; Proverbios 3:9-10</a:t>
            </a:r>
          </a:p>
          <a:p>
            <a:pPr algn="l" rtl="0">
              <a:lnSpc>
                <a:spcPct val="100000"/>
              </a:lnSpc>
            </a:pPr>
            <a:r>
              <a:rPr lang="en-US" sz="2400" dirty="0"/>
              <a:t>Aprendemos a priorizar las necesidades de Dios y del reino sobre las nuestras, Malaquías 3:8-10; Marcos 12:41-44; Efesios 4:28</a:t>
            </a:r>
          </a:p>
          <a:p>
            <a:pPr algn="l" rtl="0">
              <a:lnSpc>
                <a:spcPct val="100000"/>
              </a:lnSpc>
            </a:pPr>
            <a:r>
              <a:rPr lang="en-US" sz="2400" dirty="0"/>
              <a:t>Aprendemos a enfocar nuestro tiempo y energía en las cosas espirituales, Mateo 6:24; Lucas 12:32-34</a:t>
            </a:r>
          </a:p>
          <a:p>
            <a:pPr algn="l" rtl="0">
              <a:lnSpc>
                <a:spcPct val="100000"/>
              </a:lnSpc>
            </a:pPr>
            <a:r>
              <a:rPr lang="en-US" sz="2400" dirty="0"/>
              <a:t>Participamos en la difusión del evangelio, Filipenses 4:15</a:t>
            </a:r>
          </a:p>
          <a:p>
            <a:pPr algn="l" rtl="0">
              <a:lnSpc>
                <a:spcPct val="100000"/>
              </a:lnSpc>
            </a:pPr>
            <a:r>
              <a:rPr lang="en-US" sz="2400" dirty="0" err="1" smtClean="0"/>
              <a:t>Somos</a:t>
            </a:r>
            <a:r>
              <a:rPr lang="en-US" sz="2400" dirty="0" smtClean="0"/>
              <a:t> </a:t>
            </a:r>
            <a:r>
              <a:rPr lang="en-US" sz="2400" dirty="0"/>
              <a:t>unidos con los recipientes de las cosas que damos, 2 Corintios 9:12-15</a:t>
            </a:r>
          </a:p>
          <a:p>
            <a:pPr algn="l" rtl="0">
              <a:lnSpc>
                <a:spcPct val="100000"/>
              </a:lnSpc>
            </a:pPr>
            <a:r>
              <a:rPr lang="en-US" sz="2400" dirty="0"/>
              <a:t>Encontramos más trabajo que hacer en el reino basado en las </a:t>
            </a:r>
            <a:r>
              <a:rPr lang="en-US" sz="2400" dirty="0" err="1"/>
              <a:t>necesidades</a:t>
            </a:r>
            <a:r>
              <a:rPr lang="en-US" sz="2400" dirty="0"/>
              <a:t> </a:t>
            </a:r>
            <a:r>
              <a:rPr lang="en-US" sz="2400" dirty="0" smtClean="0"/>
              <a:t>de las que </a:t>
            </a:r>
            <a:r>
              <a:rPr lang="en-US" sz="2400" dirty="0" err="1" smtClean="0"/>
              <a:t>estamos</a:t>
            </a:r>
            <a:r>
              <a:rPr lang="en-US" sz="2400" dirty="0" smtClean="0"/>
              <a:t> </a:t>
            </a:r>
            <a:r>
              <a:rPr lang="en-US" sz="2400" dirty="0" err="1" smtClean="0"/>
              <a:t>enterados</a:t>
            </a:r>
            <a:endParaRPr lang="en-US" sz="2400" dirty="0"/>
          </a:p>
          <a:p>
            <a:pPr marL="0" indent="0" algn="l" rtl="0">
              <a:lnSpc>
                <a:spcPct val="100000"/>
              </a:lnSpc>
              <a:buNone/>
            </a:pPr>
            <a:endParaRPr lang="en-US" sz="2400" dirty="0"/>
          </a:p>
        </p:txBody>
      </p:sp>
    </p:spTree>
    <p:extLst>
      <p:ext uri="{BB962C8B-B14F-4D97-AF65-F5344CB8AC3E}">
        <p14:creationId xmlns:p14="http://schemas.microsoft.com/office/powerpoint/2010/main" val="31172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LA OFRENDA IDEAL</a:t>
            </a:r>
            <a:endParaRPr lang="en-US" dirty="0"/>
          </a:p>
        </p:txBody>
      </p:sp>
      <p:sp>
        <p:nvSpPr>
          <p:cNvPr id="3" name="Content Placeholder 2"/>
          <p:cNvSpPr>
            <a:spLocks noGrp="1"/>
          </p:cNvSpPr>
          <p:nvPr>
            <p:ph idx="1"/>
          </p:nvPr>
        </p:nvSpPr>
        <p:spPr>
          <a:xfrm>
            <a:off x="1251678" y="1175657"/>
            <a:ext cx="10635522" cy="5682343"/>
          </a:xfrm>
        </p:spPr>
        <p:txBody>
          <a:bodyPr>
            <a:normAutofit fontScale="92500" lnSpcReduction="10000"/>
          </a:bodyPr>
          <a:lstStyle/>
          <a:p>
            <a:pPr marL="0" indent="0" algn="l" rtl="0">
              <a:lnSpc>
                <a:spcPct val="100000"/>
              </a:lnSpc>
              <a:buNone/>
            </a:pPr>
            <a:r>
              <a:rPr lang="en-US" sz="2400" u="sng" dirty="0" smtClean="0"/>
              <a:t>Antes del </a:t>
            </a:r>
            <a:r>
              <a:rPr lang="en-US" sz="2400" u="sng" dirty="0" err="1" smtClean="0"/>
              <a:t>culto</a:t>
            </a:r>
            <a:r>
              <a:rPr lang="en-US" sz="2400" dirty="0" smtClean="0"/>
              <a:t>:</a:t>
            </a:r>
            <a:endParaRPr lang="en-US" sz="2400" dirty="0"/>
          </a:p>
          <a:p>
            <a:pPr algn="l" rtl="0">
              <a:lnSpc>
                <a:spcPct val="100000"/>
              </a:lnSpc>
            </a:pPr>
            <a:r>
              <a:rPr lang="en-US" sz="2400" dirty="0"/>
              <a:t>Cada adorador planea una contribución a la luz de:</a:t>
            </a:r>
          </a:p>
          <a:p>
            <a:pPr lvl="1" algn="l" rtl="0">
              <a:lnSpc>
                <a:spcPct val="100000"/>
              </a:lnSpc>
            </a:pPr>
            <a:r>
              <a:rPr lang="en-US" sz="2400" dirty="0"/>
              <a:t>Bendiciones de Dios para </a:t>
            </a:r>
            <a:r>
              <a:rPr lang="en-US" sz="2400" dirty="0" err="1" smtClean="0"/>
              <a:t>él</a:t>
            </a:r>
            <a:r>
              <a:rPr lang="en-US" sz="2400" dirty="0" smtClean="0"/>
              <a:t> </a:t>
            </a:r>
            <a:r>
              <a:rPr lang="en-US" sz="2400" dirty="0"/>
              <a:t>o ella</a:t>
            </a:r>
          </a:p>
          <a:p>
            <a:pPr lvl="1" algn="l" rtl="0">
              <a:lnSpc>
                <a:spcPct val="100000"/>
              </a:lnSpc>
            </a:pPr>
            <a:r>
              <a:rPr lang="en-US" sz="2400" dirty="0"/>
              <a:t>Las necesidades que la congregación satisfará con el </a:t>
            </a:r>
            <a:r>
              <a:rPr lang="en-US" sz="2400" dirty="0" err="1"/>
              <a:t>dinero</a:t>
            </a:r>
            <a:r>
              <a:rPr lang="en-US" sz="2400" dirty="0"/>
              <a:t> </a:t>
            </a:r>
            <a:r>
              <a:rPr lang="en-US" sz="2400" dirty="0" err="1" smtClean="0"/>
              <a:t>ofrendado</a:t>
            </a:r>
            <a:r>
              <a:rPr lang="en-US" sz="2400" dirty="0" smtClean="0"/>
              <a:t>, y </a:t>
            </a:r>
            <a:r>
              <a:rPr lang="en-US" sz="2400" dirty="0" err="1" smtClean="0"/>
              <a:t>planea</a:t>
            </a:r>
            <a:r>
              <a:rPr lang="en-US" sz="2400" dirty="0" smtClean="0"/>
              <a:t> </a:t>
            </a:r>
            <a:r>
              <a:rPr lang="en-US" sz="2400" dirty="0" err="1"/>
              <a:t>una</a:t>
            </a:r>
            <a:r>
              <a:rPr lang="en-US" sz="2400" dirty="0"/>
              <a:t> </a:t>
            </a:r>
            <a:r>
              <a:rPr lang="en-US" sz="2400" dirty="0" err="1" smtClean="0"/>
              <a:t>ofrenda</a:t>
            </a:r>
            <a:r>
              <a:rPr lang="en-US" sz="2400" dirty="0" smtClean="0"/>
              <a:t> </a:t>
            </a:r>
            <a:r>
              <a:rPr lang="en-US" sz="2400" dirty="0"/>
              <a:t>en consecuencia.</a:t>
            </a:r>
          </a:p>
          <a:p>
            <a:pPr marL="0" indent="0" algn="l" rtl="0">
              <a:lnSpc>
                <a:spcPct val="100000"/>
              </a:lnSpc>
              <a:buNone/>
            </a:pPr>
            <a:r>
              <a:rPr lang="en-US" sz="2400" u="sng" dirty="0" smtClean="0"/>
              <a:t>Durante </a:t>
            </a:r>
            <a:r>
              <a:rPr lang="en-US" sz="2400" u="sng" dirty="0"/>
              <a:t>el culto</a:t>
            </a:r>
            <a:r>
              <a:rPr lang="en-US" sz="2400" dirty="0"/>
              <a:t>:</a:t>
            </a:r>
          </a:p>
          <a:p>
            <a:pPr algn="l" rtl="0">
              <a:lnSpc>
                <a:spcPct val="100000"/>
              </a:lnSpc>
            </a:pPr>
            <a:r>
              <a:rPr lang="en-US" sz="2400" dirty="0"/>
              <a:t>Los comentarios se enfocan más en el propósito y las bendiciones de dar que en los mandamientos.</a:t>
            </a:r>
          </a:p>
          <a:p>
            <a:pPr algn="l" rtl="0">
              <a:lnSpc>
                <a:spcPct val="100000"/>
              </a:lnSpc>
            </a:pPr>
            <a:r>
              <a:rPr lang="en-US" sz="2400" dirty="0"/>
              <a:t>Nosotros (colectiva e individualmente) agradecemos a Dios por su provisión para nuestras necesidades y la oportunidad de satisfacer las necesidades de los demás.</a:t>
            </a:r>
          </a:p>
          <a:p>
            <a:pPr algn="l" rtl="0">
              <a:lnSpc>
                <a:spcPct val="100000"/>
              </a:lnSpc>
            </a:pPr>
            <a:r>
              <a:rPr lang="en-US" sz="2400" dirty="0"/>
              <a:t>Los adoradores usan el tiempo de silencio durante la colecta para reflexionar sobre:</a:t>
            </a:r>
          </a:p>
          <a:p>
            <a:pPr lvl="1" algn="l" rtl="0">
              <a:lnSpc>
                <a:spcPct val="100000"/>
              </a:lnSpc>
            </a:pPr>
            <a:r>
              <a:rPr lang="en-US" sz="2200" dirty="0"/>
              <a:t>Bendiciones de Dios en sus vidas.</a:t>
            </a:r>
          </a:p>
          <a:p>
            <a:pPr lvl="1" algn="l" rtl="0">
              <a:lnSpc>
                <a:spcPct val="100000"/>
              </a:lnSpc>
            </a:pPr>
            <a:r>
              <a:rPr lang="en-US" sz="2200" dirty="0"/>
              <a:t>Las necesidades que la congregación está satisfaciendo.</a:t>
            </a:r>
          </a:p>
          <a:p>
            <a:pPr lvl="1" algn="l" rtl="0">
              <a:lnSpc>
                <a:spcPct val="100000"/>
              </a:lnSpc>
            </a:pPr>
            <a:r>
              <a:rPr lang="en-US" sz="2200" dirty="0"/>
              <a:t>Otras formas en que pueden satisfacer estas necesidades individualmente (tiempo, esfuerzo, comida, etc.)</a:t>
            </a:r>
          </a:p>
        </p:txBody>
      </p:sp>
    </p:spTree>
    <p:extLst>
      <p:ext uri="{BB962C8B-B14F-4D97-AF65-F5344CB8AC3E}">
        <p14:creationId xmlns:p14="http://schemas.microsoft.com/office/powerpoint/2010/main" val="32902585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828" y="382384"/>
            <a:ext cx="10898372" cy="890603"/>
          </a:xfrm>
        </p:spPr>
        <p:txBody>
          <a:bodyPr>
            <a:normAutofit fontScale="90000"/>
          </a:bodyPr>
          <a:lstStyle/>
          <a:p>
            <a:pPr algn="l" rtl="0"/>
            <a:r>
              <a:rPr lang="en-US" dirty="0"/>
              <a:t>Marcadores de adoración y </a:t>
            </a:r>
            <a:r>
              <a:rPr lang="en-US" dirty="0" smtClean="0"/>
              <a:t>la </a:t>
            </a:r>
            <a:r>
              <a:rPr lang="en-US" dirty="0" err="1" smtClean="0"/>
              <a:t>ofrenda</a:t>
            </a:r>
            <a:endParaRPr lang="en-US" dirty="0"/>
          </a:p>
        </p:txBody>
      </p:sp>
      <p:sp>
        <p:nvSpPr>
          <p:cNvPr id="3" name="Content Placeholder 2"/>
          <p:cNvSpPr>
            <a:spLocks noGrp="1"/>
          </p:cNvSpPr>
          <p:nvPr>
            <p:ph idx="1"/>
          </p:nvPr>
        </p:nvSpPr>
        <p:spPr>
          <a:xfrm>
            <a:off x="1251678" y="1313256"/>
            <a:ext cx="10762844" cy="5411637"/>
          </a:xfrm>
        </p:spPr>
        <p:txBody>
          <a:bodyPr>
            <a:normAutofit lnSpcReduction="10000"/>
          </a:bodyPr>
          <a:lstStyle/>
          <a:p>
            <a:pPr algn="l" rtl="0">
              <a:lnSpc>
                <a:spcPct val="100000"/>
              </a:lnSpc>
              <a:spcBef>
                <a:spcPts val="600"/>
              </a:spcBef>
            </a:pPr>
            <a:r>
              <a:rPr lang="en-US" sz="2400" dirty="0"/>
              <a:t>Límites entre lo sagrado y lo profano</a:t>
            </a:r>
          </a:p>
          <a:p>
            <a:pPr lvl="1" algn="l" rtl="0">
              <a:lnSpc>
                <a:spcPct val="100000"/>
              </a:lnSpc>
              <a:spcBef>
                <a:spcPts val="600"/>
              </a:spcBef>
            </a:pPr>
            <a:r>
              <a:rPr lang="en-US" sz="2200" dirty="0"/>
              <a:t>Criterio: demostrar en nuestra adoración los límites entre nuestra vida sagrada y el mundo profano, Efesios 4:17-32</a:t>
            </a:r>
          </a:p>
          <a:p>
            <a:pPr lvl="1" algn="l" rtl="0">
              <a:lnSpc>
                <a:spcPct val="100000"/>
              </a:lnSpc>
              <a:spcBef>
                <a:spcPts val="600"/>
              </a:spcBef>
            </a:pPr>
            <a:r>
              <a:rPr lang="en-US" sz="2200" dirty="0"/>
              <a:t>Ejemplo: presupueste la </a:t>
            </a:r>
            <a:r>
              <a:rPr lang="en-US" sz="2200" dirty="0" err="1" smtClean="0"/>
              <a:t>ofrenda</a:t>
            </a:r>
            <a:r>
              <a:rPr lang="en-US" sz="2200" dirty="0" smtClean="0"/>
              <a:t> </a:t>
            </a:r>
            <a:r>
              <a:rPr lang="en-US" sz="2200" dirty="0"/>
              <a:t>antes de presupuestar cualquier otra cosa.</a:t>
            </a:r>
          </a:p>
          <a:p>
            <a:pPr algn="l" rtl="0">
              <a:lnSpc>
                <a:spcPct val="100000"/>
              </a:lnSpc>
              <a:spcBef>
                <a:spcPts val="600"/>
              </a:spcBef>
            </a:pPr>
            <a:r>
              <a:rPr lang="en-US" sz="2400" dirty="0" err="1"/>
              <a:t>Ofrendas</a:t>
            </a:r>
            <a:r>
              <a:rPr lang="en-US" sz="2400" dirty="0"/>
              <a:t> </a:t>
            </a:r>
            <a:r>
              <a:rPr lang="en-US" sz="2400" dirty="0" err="1" smtClean="0"/>
              <a:t>sacrificiales</a:t>
            </a:r>
            <a:endParaRPr lang="en-US" sz="2400" dirty="0"/>
          </a:p>
          <a:p>
            <a:pPr lvl="1" algn="l" rtl="0">
              <a:lnSpc>
                <a:spcPct val="100000"/>
              </a:lnSpc>
              <a:spcBef>
                <a:spcPts val="600"/>
              </a:spcBef>
            </a:pPr>
            <a:r>
              <a:rPr lang="en-US" sz="2200" dirty="0"/>
              <a:t>Criterios: demostrar en nuestra adoración que </a:t>
            </a:r>
            <a:r>
              <a:rPr lang="en-US" sz="2200" dirty="0" smtClean="0"/>
              <a:t>“</a:t>
            </a:r>
            <a:r>
              <a:rPr lang="en-US" sz="2200" dirty="0" err="1" smtClean="0"/>
              <a:t>completamos</a:t>
            </a:r>
            <a:r>
              <a:rPr lang="en-US" sz="2200" dirty="0" smtClean="0"/>
              <a:t>…lo </a:t>
            </a:r>
            <a:r>
              <a:rPr lang="en-US" sz="2200" dirty="0"/>
              <a:t>que falta de los padecimientos de Cristo,” Col.1:24</a:t>
            </a:r>
          </a:p>
          <a:p>
            <a:pPr lvl="1" algn="l" rtl="0">
              <a:lnSpc>
                <a:spcPct val="100000"/>
              </a:lnSpc>
              <a:spcBef>
                <a:spcPts val="600"/>
              </a:spcBef>
            </a:pPr>
            <a:r>
              <a:rPr lang="en-US" sz="2200" dirty="0"/>
              <a:t>Ejemplo: Apartar dinero extra cada mes para necesidades de emergencia en la iglesia.</a:t>
            </a:r>
          </a:p>
          <a:p>
            <a:pPr algn="l" rtl="0">
              <a:lnSpc>
                <a:spcPct val="100000"/>
              </a:lnSpc>
              <a:spcBef>
                <a:spcPts val="600"/>
              </a:spcBef>
            </a:pPr>
            <a:r>
              <a:rPr lang="en-US" sz="2400" dirty="0"/>
              <a:t>Ritual (procedimiento correcto)</a:t>
            </a:r>
          </a:p>
          <a:p>
            <a:pPr lvl="1" algn="l" rtl="0">
              <a:lnSpc>
                <a:spcPct val="100000"/>
              </a:lnSpc>
              <a:spcBef>
                <a:spcPts val="600"/>
              </a:spcBef>
            </a:pPr>
            <a:r>
              <a:rPr lang="en-US" sz="2200" dirty="0"/>
              <a:t>Criterio: demostrar con nuestras acciones que Dios (que es un Dios de paz, no de confusión) es el originador y objeto de nuestra adoración, no nosotros mismos, para que todos puedan aprender quién es Dios y </a:t>
            </a:r>
            <a:r>
              <a:rPr lang="en-US" sz="2200" dirty="0" err="1"/>
              <a:t>qué</a:t>
            </a:r>
            <a:r>
              <a:rPr lang="en-US" sz="2200" dirty="0"/>
              <a:t> </a:t>
            </a:r>
            <a:r>
              <a:rPr lang="en-US" sz="2200" dirty="0" err="1" smtClean="0"/>
              <a:t>exige</a:t>
            </a:r>
            <a:r>
              <a:rPr lang="en-US" sz="2200" dirty="0" smtClean="0"/>
              <a:t> </a:t>
            </a:r>
            <a:r>
              <a:rPr lang="en-US" sz="2200" dirty="0"/>
              <a:t>de ellos, 1 Corintios 14 :40</a:t>
            </a:r>
          </a:p>
          <a:p>
            <a:pPr lvl="1" algn="l" rtl="0">
              <a:lnSpc>
                <a:spcPct val="100000"/>
              </a:lnSpc>
              <a:spcBef>
                <a:spcPts val="600"/>
              </a:spcBef>
            </a:pPr>
            <a:r>
              <a:rPr lang="en-US" sz="2200" dirty="0"/>
              <a:t>Ejemplo: </a:t>
            </a:r>
            <a:r>
              <a:rPr lang="en-US" sz="2200" dirty="0" err="1" smtClean="0"/>
              <a:t>Interesarse</a:t>
            </a:r>
            <a:r>
              <a:rPr lang="en-US" sz="2200" dirty="0" smtClean="0"/>
              <a:t> </a:t>
            </a:r>
            <a:r>
              <a:rPr lang="en-US" sz="2200" dirty="0"/>
              <a:t>profundamente en algún destinatario de los fondos de la congregación.</a:t>
            </a:r>
          </a:p>
        </p:txBody>
      </p:sp>
    </p:spTree>
    <p:extLst>
      <p:ext uri="{BB962C8B-B14F-4D97-AF65-F5344CB8AC3E}">
        <p14:creationId xmlns:p14="http://schemas.microsoft.com/office/powerpoint/2010/main" val="24336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2871216"/>
            <a:ext cx="8841219" cy="2120995"/>
          </a:xfrm>
        </p:spPr>
        <p:txBody>
          <a:bodyPr>
            <a:normAutofit fontScale="90000"/>
          </a:bodyPr>
          <a:lstStyle/>
          <a:p>
            <a:pPr algn="l" rtl="0"/>
            <a:r>
              <a:rPr lang="en-US" dirty="0" err="1" smtClean="0">
                <a:latin typeface="Berlin Sans FB Demi" panose="020E0802020502020306" pitchFamily="34" charset="0"/>
              </a:rPr>
              <a:t>RePASO</a:t>
            </a:r>
            <a:r>
              <a:rPr lang="en-US" dirty="0" smtClean="0">
                <a:latin typeface="Berlin Sans FB Demi" panose="020E0802020502020306" pitchFamily="34" charset="0"/>
              </a:rPr>
              <a:t> </a:t>
            </a:r>
            <a:r>
              <a:rPr lang="en-US" dirty="0">
                <a:latin typeface="Berlin Sans FB Demi" panose="020E0802020502020306" pitchFamily="34" charset="0"/>
              </a:rPr>
              <a:t>y preguntas y respuestas</a:t>
            </a:r>
          </a:p>
        </p:txBody>
      </p:sp>
      <p:sp>
        <p:nvSpPr>
          <p:cNvPr id="3" name="Text Placeholder 2"/>
          <p:cNvSpPr>
            <a:spLocks noGrp="1"/>
          </p:cNvSpPr>
          <p:nvPr>
            <p:ph type="body" idx="1"/>
          </p:nvPr>
        </p:nvSpPr>
        <p:spPr>
          <a:xfrm>
            <a:off x="3242930" y="5013477"/>
            <a:ext cx="7017488" cy="951135"/>
          </a:xfrm>
        </p:spPr>
        <p:txBody>
          <a:bodyPr>
            <a:normAutofit/>
          </a:bodyPr>
          <a:lstStyle/>
          <a:p>
            <a:pPr algn="l" rtl="0"/>
            <a:r>
              <a:rPr lang="en-US" sz="3200" dirty="0"/>
              <a:t>Lección 10</a:t>
            </a:r>
          </a:p>
        </p:txBody>
      </p:sp>
    </p:spTree>
    <p:extLst>
      <p:ext uri="{BB962C8B-B14F-4D97-AF65-F5344CB8AC3E}">
        <p14:creationId xmlns:p14="http://schemas.microsoft.com/office/powerpoint/2010/main" val="18539227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6362701"/>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281930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382384"/>
            <a:ext cx="11081657" cy="890603"/>
          </a:xfrm>
        </p:spPr>
        <p:txBody>
          <a:bodyPr>
            <a:normAutofit/>
          </a:bodyPr>
          <a:lstStyle/>
          <a:p>
            <a:pPr algn="l" rtl="0"/>
            <a:r>
              <a:rPr lang="en-US" dirty="0" err="1" smtClean="0"/>
              <a:t>Repaso</a:t>
            </a:r>
            <a:r>
              <a:rPr lang="en-US" dirty="0" smtClean="0"/>
              <a:t> </a:t>
            </a:r>
            <a:r>
              <a:rPr lang="en-US" dirty="0"/>
              <a:t>y preguntas y respuestas</a:t>
            </a:r>
          </a:p>
        </p:txBody>
      </p:sp>
      <p:sp>
        <p:nvSpPr>
          <p:cNvPr id="3" name="Content Placeholder 2"/>
          <p:cNvSpPr>
            <a:spLocks noGrp="1"/>
          </p:cNvSpPr>
          <p:nvPr>
            <p:ph idx="1"/>
          </p:nvPr>
        </p:nvSpPr>
        <p:spPr>
          <a:xfrm>
            <a:off x="1251678" y="1272987"/>
            <a:ext cx="10527946" cy="5621589"/>
          </a:xfrm>
        </p:spPr>
        <p:txBody>
          <a:bodyPr>
            <a:normAutofit/>
          </a:bodyPr>
          <a:lstStyle/>
          <a:p>
            <a:pPr algn="l" rtl="0"/>
            <a:r>
              <a:rPr lang="en-US" sz="2400" dirty="0" err="1" smtClean="0"/>
              <a:t>Repaso</a:t>
            </a:r>
            <a:r>
              <a:rPr lang="en-US" sz="2400" dirty="0" smtClean="0"/>
              <a:t> </a:t>
            </a:r>
            <a:r>
              <a:rPr lang="en-US" sz="2400" dirty="0"/>
              <a:t>de </a:t>
            </a:r>
            <a:r>
              <a:rPr lang="en-US" sz="2400" dirty="0" err="1" smtClean="0"/>
              <a:t>los</a:t>
            </a:r>
            <a:r>
              <a:rPr lang="en-US" sz="2400" dirty="0" smtClean="0"/>
              <a:t> </a:t>
            </a:r>
            <a:r>
              <a:rPr lang="en-US" sz="2400" dirty="0" err="1" smtClean="0"/>
              <a:t>objetivos</a:t>
            </a:r>
            <a:r>
              <a:rPr lang="en-US" sz="2400" dirty="0" smtClean="0"/>
              <a:t> </a:t>
            </a:r>
            <a:r>
              <a:rPr lang="en-US" sz="2400" dirty="0"/>
              <a:t>del curso</a:t>
            </a:r>
          </a:p>
          <a:p>
            <a:pPr algn="l" rtl="0"/>
            <a:r>
              <a:rPr lang="en-US" sz="2400" dirty="0" err="1" smtClean="0"/>
              <a:t>Resumen</a:t>
            </a:r>
            <a:r>
              <a:rPr lang="en-US" sz="2400" dirty="0" smtClean="0"/>
              <a:t> del </a:t>
            </a:r>
            <a:r>
              <a:rPr lang="en-US" sz="2400" dirty="0"/>
              <a:t>curso a la velocidad de la luz</a:t>
            </a:r>
          </a:p>
          <a:p>
            <a:pPr algn="l" rtl="0"/>
            <a:r>
              <a:rPr lang="en-US" sz="2400" dirty="0"/>
              <a:t>Preguntas y respuestas de la clase de adoración</a:t>
            </a:r>
            <a:endParaRPr lang="en-US" dirty="0"/>
          </a:p>
          <a:p>
            <a:pPr lvl="1" algn="l" rtl="0"/>
            <a:endParaRPr lang="en-US" sz="2200" dirty="0"/>
          </a:p>
          <a:p>
            <a:pPr lvl="1" algn="l" rtl="0"/>
            <a:endParaRPr lang="en-US" sz="2200" dirty="0"/>
          </a:p>
        </p:txBody>
      </p:sp>
    </p:spTree>
    <p:extLst>
      <p:ext uri="{BB962C8B-B14F-4D97-AF65-F5344CB8AC3E}">
        <p14:creationId xmlns:p14="http://schemas.microsoft.com/office/powerpoint/2010/main" val="1107575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objetivos del curso</a:t>
            </a:r>
          </a:p>
        </p:txBody>
      </p:sp>
      <p:sp>
        <p:nvSpPr>
          <p:cNvPr id="3" name="Content Placeholder 2"/>
          <p:cNvSpPr>
            <a:spLocks noGrp="1"/>
          </p:cNvSpPr>
          <p:nvPr>
            <p:ph idx="1"/>
          </p:nvPr>
        </p:nvSpPr>
        <p:spPr>
          <a:xfrm>
            <a:off x="1251678" y="1181547"/>
            <a:ext cx="10667606" cy="5713029"/>
          </a:xfrm>
        </p:spPr>
        <p:txBody>
          <a:bodyPr>
            <a:normAutofit/>
          </a:bodyPr>
          <a:lstStyle/>
          <a:p>
            <a:pPr algn="l" rtl="0"/>
            <a:r>
              <a:rPr lang="en-US" sz="3200" dirty="0" err="1" smtClean="0"/>
              <a:t>Entender</a:t>
            </a:r>
            <a:r>
              <a:rPr lang="en-US" sz="3200" dirty="0" smtClean="0"/>
              <a:t> </a:t>
            </a:r>
            <a:r>
              <a:rPr lang="en-US" sz="3200" dirty="0"/>
              <a:t>mejor por qué adoramos y </a:t>
            </a:r>
            <a:r>
              <a:rPr lang="en-US" sz="3200" dirty="0" err="1" smtClean="0"/>
              <a:t>quiénes</a:t>
            </a:r>
            <a:r>
              <a:rPr lang="en-US" sz="3200" dirty="0" smtClean="0"/>
              <a:t> </a:t>
            </a:r>
            <a:r>
              <a:rPr lang="en-US" sz="3200" dirty="0"/>
              <a:t>se </a:t>
            </a:r>
            <a:r>
              <a:rPr lang="en-US" sz="3200" dirty="0" err="1" smtClean="0"/>
              <a:t>benefician</a:t>
            </a:r>
            <a:r>
              <a:rPr lang="en-US" sz="3200" dirty="0" smtClean="0"/>
              <a:t> </a:t>
            </a:r>
            <a:r>
              <a:rPr lang="en-US" sz="3200" dirty="0"/>
              <a:t>de nuestra adoración.</a:t>
            </a:r>
          </a:p>
          <a:p>
            <a:pPr algn="l" rtl="0"/>
            <a:r>
              <a:rPr lang="en-US" sz="3200" dirty="0"/>
              <a:t>Comprender más completamente lo que Dios ha revelado acerca de </a:t>
            </a:r>
            <a:r>
              <a:rPr lang="en-US" sz="3200" dirty="0" err="1" smtClean="0"/>
              <a:t>Sí</a:t>
            </a:r>
            <a:r>
              <a:rPr lang="en-US" sz="3200" dirty="0" smtClean="0"/>
              <a:t> </a:t>
            </a:r>
            <a:r>
              <a:rPr lang="en-US" sz="3200" dirty="0"/>
              <a:t>mismo y explorar cómo ese conocimiento impacta nuestra adoración.</a:t>
            </a:r>
          </a:p>
          <a:p>
            <a:pPr lvl="0" algn="l" rtl="0"/>
            <a:r>
              <a:rPr lang="en-US" sz="3200" dirty="0"/>
              <a:t>Evaluar la adoración y nuestra parte en ella usando la razón, no la emoción.</a:t>
            </a:r>
          </a:p>
          <a:p>
            <a:pPr lvl="0" algn="l" rtl="0"/>
            <a:r>
              <a:rPr lang="en-US" sz="3200" dirty="0"/>
              <a:t>Mejorar los procesos externos e internos de adoración en nuestras vidas.</a:t>
            </a:r>
          </a:p>
        </p:txBody>
      </p:sp>
    </p:spTree>
    <p:extLst>
      <p:ext uri="{BB962C8B-B14F-4D97-AF65-F5344CB8AC3E}">
        <p14:creationId xmlns:p14="http://schemas.microsoft.com/office/powerpoint/2010/main" val="30696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388352" y="6234544"/>
            <a:ext cx="446012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a:t>Partenón, Grecia</a:t>
            </a:r>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a:p>
        </p:txBody>
      </p:sp>
      <p:pic>
        <p:nvPicPr>
          <p:cNvPr id="5" name="Picture 8" descr="Image result for parthenon"/>
          <p:cNvPicPr>
            <a:picLocks noChangeAspect="1" noChangeArrowheads="1"/>
          </p:cNvPicPr>
          <p:nvPr/>
        </p:nvPicPr>
        <p:blipFill rotWithShape="1">
          <a:blip r:embed="rId2">
            <a:extLst>
              <a:ext uri="{28A0092B-C50C-407E-A947-70E740481C1C}">
                <a14:useLocalDpi xmlns:a14="http://schemas.microsoft.com/office/drawing/2010/main" val="0"/>
              </a:ext>
            </a:extLst>
          </a:blip>
          <a:srcRect b="9252"/>
          <a:stretch/>
        </p:blipFill>
        <p:spPr bwMode="auto">
          <a:xfrm>
            <a:off x="1292352" y="1889204"/>
            <a:ext cx="6096000" cy="36908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OMENTARIOS DE HISTORIA DEL ARTE: EL PARTENÓN: planta y fach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241" y="2611899"/>
            <a:ext cx="4280236" cy="22454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26752" y="3473033"/>
            <a:ext cx="1114517" cy="523220"/>
          </a:xfrm>
          <a:prstGeom prst="rect">
            <a:avLst/>
          </a:prstGeom>
          <a:noFill/>
        </p:spPr>
        <p:txBody>
          <a:bodyPr wrap="square" rtlCol="0">
            <a:spAutoFit/>
          </a:bodyPr>
          <a:lstStyle/>
          <a:p>
            <a:pPr algn="ctr"/>
            <a:r>
              <a:rPr lang="es-ES" sz="1400" dirty="0" smtClean="0"/>
              <a:t>Estatua de Atenea</a:t>
            </a:r>
            <a:endParaRPr lang="en-US" sz="1400" dirty="0"/>
          </a:p>
        </p:txBody>
      </p:sp>
    </p:spTree>
    <p:extLst>
      <p:ext uri="{BB962C8B-B14F-4D97-AF65-F5344CB8AC3E}">
        <p14:creationId xmlns:p14="http://schemas.microsoft.com/office/powerpoint/2010/main" val="35152074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a:ln w="0"/>
                  <a:solidFill>
                    <a:schemeClr val="tx1"/>
                  </a:solidFill>
                </a:rPr>
                <a:t>Ritual</a:t>
              </a:r>
            </a:p>
            <a:p>
              <a:pPr algn="ctr" rtl="0">
                <a:lnSpc>
                  <a:spcPts val="1700"/>
                </a:lnSpc>
              </a:pPr>
              <a:r>
                <a:rPr lang="en-US" dirty="0" smtClean="0">
                  <a:ln w="0"/>
                </a:rPr>
                <a:t>(</a:t>
              </a:r>
              <a:r>
                <a:rPr lang="en-US" dirty="0" err="1" smtClean="0">
                  <a:ln w="0"/>
                </a:rPr>
                <a:t>procedimiento</a:t>
              </a:r>
              <a:r>
                <a:rPr lang="en-US" dirty="0" smtClean="0">
                  <a:ln w="0"/>
                </a:rPr>
                <a:t> </a:t>
              </a:r>
              <a:r>
                <a:rPr lang="en-US" dirty="0">
                  <a:ln w="0"/>
                </a:rPr>
                <a:t>correcto)</a:t>
              </a:r>
              <a:endParaRPr lang="en-US" b="0" cap="none" spc="0" dirty="0">
                <a:ln w="0"/>
                <a:solidFill>
                  <a:schemeClr val="tx1"/>
                </a:solidFill>
              </a:endParaRPr>
            </a:p>
          </p:txBody>
        </p:sp>
      </p:grpSp>
      <p:grpSp>
        <p:nvGrpSpPr>
          <p:cNvPr id="10" name="Group 9"/>
          <p:cNvGrpSpPr/>
          <p:nvPr/>
        </p:nvGrpSpPr>
        <p:grpSpPr>
          <a:xfrm>
            <a:off x="8796023" y="3744625"/>
            <a:ext cx="289305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smtClean="0">
                  <a:ln w="0"/>
                </a:rPr>
                <a:t>Ofrendas</a:t>
              </a:r>
              <a:r>
                <a:rPr lang="en-US" dirty="0" smtClean="0">
                  <a:ln w="0"/>
                </a:rPr>
                <a:t> </a:t>
              </a:r>
              <a:r>
                <a:rPr lang="en-US" dirty="0" err="1" smtClean="0">
                  <a:ln w="0"/>
                </a:rPr>
                <a:t>sacrificiales</a:t>
              </a:r>
              <a:endParaRPr lang="en-US" dirty="0">
                <a:ln w="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Límites</a:t>
              </a:r>
              <a:r>
                <a:rPr lang="en-US" dirty="0">
                  <a:ln w="0"/>
                </a:rPr>
                <a:t> entre lo</a:t>
              </a:r>
            </a:p>
            <a:p>
              <a:pPr algn="ctr">
                <a:lnSpc>
                  <a:spcPts val="1700"/>
                </a:lnSpc>
              </a:pPr>
              <a:r>
                <a:rPr lang="en-US" dirty="0" err="1">
                  <a:ln w="0"/>
                </a:rPr>
                <a:t>sagrado</a:t>
              </a:r>
              <a:r>
                <a:rPr lang="en-US" dirty="0">
                  <a:ln w="0"/>
                </a:rPr>
                <a:t> y lo </a:t>
              </a:r>
              <a:r>
                <a:rPr lang="en-US" dirty="0" err="1">
                  <a:ln w="0"/>
                </a:rPr>
                <a:t>profano</a:t>
              </a:r>
              <a:endParaRPr lang="en-US" dirty="0">
                <a:ln w="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812424" y="363716"/>
            <a:ext cx="3020936" cy="2876461"/>
            <a:chOff x="4913981" y="300200"/>
            <a:chExt cx="2543715" cy="233142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Comunión</a:t>
              </a:r>
              <a:r>
                <a:rPr lang="en-US" dirty="0">
                  <a:ln w="0"/>
                </a:rPr>
                <a:t> con</a:t>
              </a:r>
            </a:p>
            <a:p>
              <a:pPr algn="ctr">
                <a:lnSpc>
                  <a:spcPts val="1700"/>
                </a:lnSpc>
              </a:pPr>
              <a:r>
                <a:rPr lang="en-US" dirty="0">
                  <a:ln w="0"/>
                </a:rPr>
                <a:t>lo supernatural</a:t>
              </a:r>
            </a:p>
          </p:txBody>
        </p:sp>
      </p:grpSp>
      <p:sp>
        <p:nvSpPr>
          <p:cNvPr id="19" name="Text Box 2"/>
          <p:cNvSpPr txBox="1">
            <a:spLocks noChangeArrowheads="1"/>
          </p:cNvSpPr>
          <p:nvPr/>
        </p:nvSpPr>
        <p:spPr bwMode="auto">
          <a:xfrm>
            <a:off x="1577880" y="1032630"/>
            <a:ext cx="2690433" cy="1593460"/>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Marcadores </a:t>
            </a:r>
            <a:b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b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de adoración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546662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35522" cy="890603"/>
          </a:xfrm>
        </p:spPr>
        <p:txBody>
          <a:bodyPr>
            <a:normAutofit/>
          </a:bodyPr>
          <a:lstStyle/>
          <a:p>
            <a:pPr algn="l" rtl="0"/>
            <a:r>
              <a:rPr lang="en-US" dirty="0" err="1"/>
              <a:t>marcadores</a:t>
            </a:r>
            <a:r>
              <a:rPr lang="en-US" dirty="0"/>
              <a:t> </a:t>
            </a:r>
            <a:r>
              <a:rPr lang="en-US" dirty="0" smtClean="0"/>
              <a:t>de </a:t>
            </a:r>
            <a:r>
              <a:rPr lang="en-US" dirty="0" err="1" smtClean="0"/>
              <a:t>adoración</a:t>
            </a:r>
            <a:endParaRPr lang="en-US" dirty="0"/>
          </a:p>
        </p:txBody>
      </p:sp>
      <p:sp>
        <p:nvSpPr>
          <p:cNvPr id="3" name="Content Placeholder 2"/>
          <p:cNvSpPr>
            <a:spLocks noGrp="1"/>
          </p:cNvSpPr>
          <p:nvPr>
            <p:ph idx="1"/>
          </p:nvPr>
        </p:nvSpPr>
        <p:spPr>
          <a:xfrm>
            <a:off x="1251678" y="1115327"/>
            <a:ext cx="10635522" cy="5881405"/>
          </a:xfrm>
        </p:spPr>
        <p:txBody>
          <a:bodyPr>
            <a:normAutofit lnSpcReduction="10000"/>
          </a:bodyPr>
          <a:lstStyle/>
          <a:p>
            <a:pPr algn="l" rtl="0"/>
            <a:r>
              <a:rPr lang="en-US" sz="2400" dirty="0"/>
              <a:t>Límites entre lo sagrado y lo profano</a:t>
            </a:r>
          </a:p>
          <a:p>
            <a:pPr lvl="1">
              <a:spcBef>
                <a:spcPts val="500"/>
              </a:spcBef>
            </a:pPr>
            <a:r>
              <a:rPr lang="en-US" sz="2200" dirty="0" err="1"/>
              <a:t>T</a:t>
            </a:r>
            <a:r>
              <a:rPr lang="en-US" sz="2200" dirty="0" err="1" smtClean="0"/>
              <a:t>ener</a:t>
            </a:r>
            <a:r>
              <a:rPr lang="en-US" sz="2200" dirty="0" smtClean="0"/>
              <a:t> </a:t>
            </a:r>
            <a:r>
              <a:rPr lang="en-US" sz="2200" dirty="0" err="1"/>
              <a:t>cuidado</a:t>
            </a:r>
            <a:r>
              <a:rPr lang="en-US" sz="2200" dirty="0"/>
              <a:t> al </a:t>
            </a:r>
            <a:r>
              <a:rPr lang="en-US" sz="2200" dirty="0" err="1"/>
              <a:t>cantar</a:t>
            </a:r>
            <a:r>
              <a:rPr lang="en-US" sz="2200" dirty="0"/>
              <a:t> </a:t>
            </a:r>
            <a:r>
              <a:rPr lang="en-US" sz="2200" dirty="0" err="1"/>
              <a:t>himnos</a:t>
            </a:r>
            <a:r>
              <a:rPr lang="en-US" sz="2200" dirty="0"/>
              <a:t> con </a:t>
            </a:r>
            <a:r>
              <a:rPr lang="en-US" sz="2200" dirty="0" err="1"/>
              <a:t>melodías</a:t>
            </a:r>
            <a:r>
              <a:rPr lang="en-US" sz="2200" dirty="0"/>
              <a:t> “</a:t>
            </a:r>
            <a:r>
              <a:rPr lang="en-US" sz="2200" dirty="0" err="1"/>
              <a:t>seculares</a:t>
            </a:r>
            <a:r>
              <a:rPr lang="en-US" sz="2200" dirty="0"/>
              <a:t>”</a:t>
            </a:r>
          </a:p>
          <a:p>
            <a:pPr lvl="2">
              <a:spcBef>
                <a:spcPts val="500"/>
              </a:spcBef>
            </a:pPr>
            <a:r>
              <a:rPr lang="en-US" sz="1800" dirty="0"/>
              <a:t>“</a:t>
            </a:r>
            <a:r>
              <a:rPr lang="en-US" sz="1800" dirty="0" err="1"/>
              <a:t>Ser</a:t>
            </a:r>
            <a:r>
              <a:rPr lang="en-US" sz="1800" dirty="0"/>
              <a:t> </a:t>
            </a:r>
            <a:r>
              <a:rPr lang="en-US" sz="1800" dirty="0" err="1"/>
              <a:t>como</a:t>
            </a:r>
            <a:r>
              <a:rPr lang="en-US" sz="1800" dirty="0"/>
              <a:t> </a:t>
            </a:r>
            <a:r>
              <a:rPr lang="en-US" sz="1800" dirty="0" err="1"/>
              <a:t>Jesús</a:t>
            </a:r>
            <a:r>
              <a:rPr lang="en-US" sz="1800" dirty="0"/>
              <a:t>” – “This Land is Your Land” (</a:t>
            </a:r>
            <a:r>
              <a:rPr lang="en-US" sz="1800" dirty="0" err="1"/>
              <a:t>una</a:t>
            </a:r>
            <a:r>
              <a:rPr lang="en-US" sz="1800" dirty="0"/>
              <a:t> </a:t>
            </a:r>
            <a:r>
              <a:rPr lang="en-US" sz="1800" dirty="0" err="1"/>
              <a:t>canción</a:t>
            </a:r>
            <a:r>
              <a:rPr lang="en-US" sz="1800" dirty="0"/>
              <a:t> popular </a:t>
            </a:r>
            <a:r>
              <a:rPr lang="en-US" sz="1800" dirty="0" err="1"/>
              <a:t>patriótica</a:t>
            </a:r>
            <a:r>
              <a:rPr lang="en-US" sz="1800" dirty="0"/>
              <a:t>)</a:t>
            </a:r>
          </a:p>
          <a:p>
            <a:pPr lvl="2">
              <a:spcBef>
                <a:spcPts val="500"/>
              </a:spcBef>
            </a:pPr>
            <a:r>
              <a:rPr lang="en-US" sz="1800" dirty="0"/>
              <a:t>“Hay </a:t>
            </a:r>
            <a:r>
              <a:rPr lang="en-US" sz="1800" dirty="0" err="1"/>
              <a:t>una</a:t>
            </a:r>
            <a:r>
              <a:rPr lang="en-US" sz="1800" dirty="0"/>
              <a:t> </a:t>
            </a:r>
            <a:r>
              <a:rPr lang="en-US" sz="1800" dirty="0" err="1"/>
              <a:t>colina</a:t>
            </a:r>
            <a:r>
              <a:rPr lang="en-US" sz="1800" dirty="0"/>
              <a:t> </a:t>
            </a:r>
            <a:r>
              <a:rPr lang="en-US" sz="1800" dirty="0" err="1"/>
              <a:t>verde</a:t>
            </a:r>
            <a:r>
              <a:rPr lang="en-US" sz="1800" dirty="0"/>
              <a:t>” </a:t>
            </a:r>
            <a:r>
              <a:rPr lang="en-US" sz="1800" dirty="0" err="1"/>
              <a:t>en</a:t>
            </a:r>
            <a:r>
              <a:rPr lang="en-US" sz="1800" dirty="0"/>
              <a:t> </a:t>
            </a:r>
            <a:r>
              <a:rPr lang="en-US" sz="1800" i="1" dirty="0"/>
              <a:t>Hymns for Worship </a:t>
            </a:r>
            <a:r>
              <a:rPr lang="en-US" sz="1800" dirty="0"/>
              <a:t>- "Casa del Sol </a:t>
            </a:r>
            <a:r>
              <a:rPr lang="en-US" sz="1800" dirty="0" err="1"/>
              <a:t>naciente</a:t>
            </a:r>
            <a:r>
              <a:rPr lang="en-US" sz="1800" dirty="0"/>
              <a:t>"</a:t>
            </a:r>
          </a:p>
          <a:p>
            <a:pPr lvl="1" algn="l" rtl="0"/>
            <a:r>
              <a:rPr lang="en-US" sz="2200" dirty="0" smtClean="0"/>
              <a:t>No </a:t>
            </a:r>
            <a:r>
              <a:rPr lang="en-US" sz="2200" dirty="0" err="1" smtClean="0"/>
              <a:t>dejarse</a:t>
            </a:r>
            <a:r>
              <a:rPr lang="en-US" sz="2200" dirty="0" smtClean="0"/>
              <a:t> </a:t>
            </a:r>
            <a:r>
              <a:rPr lang="en-US" sz="2200" dirty="0" err="1" smtClean="0"/>
              <a:t>atrapar</a:t>
            </a:r>
            <a:r>
              <a:rPr lang="en-US" sz="2200" dirty="0" smtClean="0"/>
              <a:t> </a:t>
            </a:r>
            <a:r>
              <a:rPr lang="en-US" sz="2200" dirty="0"/>
              <a:t>por la “calidad” de los emblemas</a:t>
            </a:r>
          </a:p>
          <a:p>
            <a:pPr algn="l" rtl="0"/>
            <a:r>
              <a:rPr lang="en-US" sz="2400" dirty="0" err="1"/>
              <a:t>Ofrendas</a:t>
            </a:r>
            <a:r>
              <a:rPr lang="en-US" sz="2400" dirty="0"/>
              <a:t> </a:t>
            </a:r>
            <a:r>
              <a:rPr lang="en-US" sz="2400" dirty="0" err="1" smtClean="0"/>
              <a:t>sacrificiales</a:t>
            </a:r>
            <a:endParaRPr lang="en-US" sz="2400" dirty="0"/>
          </a:p>
          <a:p>
            <a:pPr lvl="1" algn="l" rtl="0"/>
            <a:r>
              <a:rPr lang="en-US" sz="2200" dirty="0"/>
              <a:t>Durante la Cena del Señor, </a:t>
            </a:r>
            <a:r>
              <a:rPr lang="en-US" sz="2200" dirty="0" err="1" smtClean="0"/>
              <a:t>considerar</a:t>
            </a:r>
            <a:r>
              <a:rPr lang="en-US" sz="2200" dirty="0" smtClean="0"/>
              <a:t> </a:t>
            </a:r>
            <a:r>
              <a:rPr lang="en-US" sz="2200" dirty="0"/>
              <a:t>las acciones que realizamos que no son sacrificiales; resolver cambiar</a:t>
            </a:r>
          </a:p>
          <a:p>
            <a:pPr lvl="1" algn="l" rtl="0"/>
            <a:r>
              <a:rPr lang="en-US" sz="2200" dirty="0" err="1" smtClean="0"/>
              <a:t>Apartar</a:t>
            </a:r>
            <a:r>
              <a:rPr lang="en-US" sz="2200" dirty="0" smtClean="0"/>
              <a:t> </a:t>
            </a:r>
            <a:r>
              <a:rPr lang="en-US" sz="2200" dirty="0"/>
              <a:t>dinero extra cada mes para las necesidades de emergencia en la iglesia.</a:t>
            </a:r>
          </a:p>
          <a:p>
            <a:pPr algn="l" rtl="0"/>
            <a:r>
              <a:rPr lang="en-US" sz="2400" dirty="0"/>
              <a:t>Ritual (procedimiento correcto)</a:t>
            </a:r>
          </a:p>
          <a:p>
            <a:pPr lvl="1" algn="l" rtl="0"/>
            <a:r>
              <a:rPr lang="en-US" sz="2200" dirty="0" err="1" smtClean="0"/>
              <a:t>Entrenar</a:t>
            </a:r>
            <a:r>
              <a:rPr lang="en-US" sz="2200" dirty="0" smtClean="0"/>
              <a:t> </a:t>
            </a:r>
            <a:r>
              <a:rPr lang="en-US" sz="2200" dirty="0"/>
              <a:t>a tus hijos para que no sean distracciones durante las oraciones.</a:t>
            </a:r>
          </a:p>
          <a:p>
            <a:pPr lvl="1" algn="l" rtl="0"/>
            <a:r>
              <a:rPr lang="en-US" sz="2200" dirty="0" err="1" smtClean="0"/>
              <a:t>Interesarse</a:t>
            </a:r>
            <a:r>
              <a:rPr lang="en-US" sz="2200" dirty="0" smtClean="0"/>
              <a:t> </a:t>
            </a:r>
            <a:r>
              <a:rPr lang="en-US" sz="2200" dirty="0"/>
              <a:t>profundamente en algún destinatario de los fondos de la congregación.</a:t>
            </a:r>
          </a:p>
          <a:p>
            <a:pPr lvl="1" algn="l" rtl="0"/>
            <a:r>
              <a:rPr lang="en-US" sz="2200" dirty="0"/>
              <a:t>No </a:t>
            </a:r>
            <a:r>
              <a:rPr lang="en-US" sz="2200" dirty="0" err="1" smtClean="0"/>
              <a:t>cantar</a:t>
            </a:r>
            <a:r>
              <a:rPr lang="en-US" sz="2200" dirty="0" smtClean="0"/>
              <a:t> </a:t>
            </a:r>
            <a:r>
              <a:rPr lang="en-US" sz="2200" dirty="0"/>
              <a:t>canciones en las que cada parte cante palabras </a:t>
            </a:r>
            <a:r>
              <a:rPr lang="en-US" sz="2200" dirty="0" err="1"/>
              <a:t>diferentes</a:t>
            </a:r>
            <a:r>
              <a:rPr lang="en-US" sz="2200" dirty="0"/>
              <a:t> </a:t>
            </a:r>
            <a:r>
              <a:rPr lang="en-US" sz="2200" dirty="0" smtClean="0"/>
              <a:t>(</a:t>
            </a:r>
            <a:r>
              <a:rPr lang="en-US" sz="2200" dirty="0" err="1" smtClean="0"/>
              <a:t>ejemplo</a:t>
            </a:r>
            <a:r>
              <a:rPr lang="en-US" sz="2200" dirty="0" smtClean="0"/>
              <a:t> </a:t>
            </a:r>
            <a:r>
              <a:rPr lang="en-US" sz="2200" dirty="0" err="1" smtClean="0"/>
              <a:t>en</a:t>
            </a:r>
            <a:r>
              <a:rPr lang="en-US" sz="2200" dirty="0" smtClean="0"/>
              <a:t> </a:t>
            </a:r>
            <a:r>
              <a:rPr lang="en-US" sz="2200" dirty="0" err="1" smtClean="0"/>
              <a:t>inglés</a:t>
            </a:r>
            <a:r>
              <a:rPr lang="en-US" sz="2200" dirty="0"/>
              <a:t>:</a:t>
            </a:r>
            <a:r>
              <a:rPr lang="en-US" sz="2200" dirty="0" smtClean="0"/>
              <a:t> </a:t>
            </a:r>
            <a:r>
              <a:rPr lang="en-US" sz="2200" dirty="0"/>
              <a:t>“Los mandamientos más grandes”), 1 Corintios 14:23-25</a:t>
            </a:r>
          </a:p>
        </p:txBody>
      </p:sp>
    </p:spTree>
    <p:extLst>
      <p:ext uri="{BB962C8B-B14F-4D97-AF65-F5344CB8AC3E}">
        <p14:creationId xmlns:p14="http://schemas.microsoft.com/office/powerpoint/2010/main" val="20702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572460" cy="861199"/>
          </a:xfrm>
        </p:spPr>
        <p:txBody>
          <a:bodyPr>
            <a:normAutofit/>
          </a:bodyPr>
          <a:lstStyle/>
          <a:p>
            <a:pPr algn="l" rtl="0"/>
            <a:r>
              <a:rPr lang="en-US" dirty="0"/>
              <a:t>Dos </a:t>
            </a:r>
            <a:r>
              <a:rPr lang="en-US" dirty="0" smtClean="0"/>
              <a:t>CONCEPTOS DE la </a:t>
            </a:r>
            <a:r>
              <a:rPr lang="en-US" dirty="0"/>
              <a:t>adoración</a:t>
            </a:r>
          </a:p>
        </p:txBody>
      </p:sp>
      <p:sp>
        <p:nvSpPr>
          <p:cNvPr id="3" name="Content Placeholder 2"/>
          <p:cNvSpPr>
            <a:spLocks noGrp="1"/>
          </p:cNvSpPr>
          <p:nvPr>
            <p:ph sz="half" idx="1"/>
          </p:nvPr>
        </p:nvSpPr>
        <p:spPr>
          <a:xfrm>
            <a:off x="1251678" y="1243584"/>
            <a:ext cx="5390496" cy="5394960"/>
          </a:xfrm>
        </p:spPr>
        <p:txBody>
          <a:bodyPr>
            <a:normAutofit fontScale="92500"/>
          </a:bodyPr>
          <a:lstStyle/>
          <a:p>
            <a:pPr marL="0" indent="0" algn="l" rtl="0">
              <a:buNone/>
            </a:pPr>
            <a:r>
              <a:rPr lang="en-US" sz="3200" dirty="0"/>
              <a:t>Adoración de lista de verificación</a:t>
            </a:r>
          </a:p>
          <a:p>
            <a:pPr lvl="1" algn="l" rtl="0"/>
            <a:r>
              <a:rPr lang="en-US" sz="2800" dirty="0"/>
              <a:t>“La adoración es un conjunto específico de actos ordenados”.</a:t>
            </a:r>
          </a:p>
          <a:p>
            <a:pPr lvl="1" algn="l" rtl="0"/>
            <a:r>
              <a:rPr lang="en-US" sz="2800" dirty="0" smtClean="0"/>
              <a:t>Se </a:t>
            </a:r>
            <a:r>
              <a:rPr lang="en-US" sz="2800" dirty="0" err="1" smtClean="0"/>
              <a:t>hacen</a:t>
            </a:r>
            <a:r>
              <a:rPr lang="en-US" sz="2800" dirty="0" smtClean="0"/>
              <a:t> </a:t>
            </a:r>
            <a:r>
              <a:rPr lang="en-US" sz="2800" dirty="0"/>
              <a:t>todas las cosas correctas en el orden correcto</a:t>
            </a:r>
          </a:p>
          <a:p>
            <a:pPr lvl="1" algn="l" rtl="0"/>
            <a:r>
              <a:rPr lang="en-US" sz="2800" dirty="0"/>
              <a:t>Más enfoque corporativo</a:t>
            </a:r>
          </a:p>
          <a:p>
            <a:pPr lvl="1" algn="l" rtl="0"/>
            <a:r>
              <a:rPr lang="en-US" sz="2800" dirty="0" smtClean="0"/>
              <a:t>La </a:t>
            </a:r>
            <a:r>
              <a:rPr lang="en-US" sz="2800" dirty="0" err="1" smtClean="0"/>
              <a:t>emoción</a:t>
            </a:r>
            <a:r>
              <a:rPr lang="en-US" sz="2800" dirty="0" smtClean="0"/>
              <a:t> se </a:t>
            </a:r>
            <a:r>
              <a:rPr lang="en-US" sz="2800" dirty="0" err="1" smtClean="0"/>
              <a:t>considera</a:t>
            </a:r>
            <a:r>
              <a:rPr lang="en-US" sz="2800" dirty="0" smtClean="0"/>
              <a:t> </a:t>
            </a:r>
            <a:r>
              <a:rPr lang="en-US" sz="2800" dirty="0" err="1" smtClean="0"/>
              <a:t>desordenada</a:t>
            </a:r>
            <a:r>
              <a:rPr lang="en-US" sz="2800" dirty="0" smtClean="0"/>
              <a:t> </a:t>
            </a:r>
            <a:r>
              <a:rPr lang="en-US" sz="2800" dirty="0"/>
              <a:t>o fuera de lugar</a:t>
            </a:r>
          </a:p>
          <a:p>
            <a:pPr lvl="1" algn="l" rtl="0"/>
            <a:r>
              <a:rPr lang="en-US" sz="2800" dirty="0"/>
              <a:t>Pasaje clave: 1 Cor. 14:40</a:t>
            </a:r>
          </a:p>
          <a:p>
            <a:pPr lvl="1" algn="l" rtl="0"/>
            <a:r>
              <a:rPr lang="en-US" sz="2800" dirty="0"/>
              <a:t>PELIGRO: </a:t>
            </a:r>
            <a:r>
              <a:rPr lang="en-US" sz="2800" dirty="0" smtClean="0"/>
              <a:t>El </a:t>
            </a:r>
            <a:r>
              <a:rPr lang="en-US" sz="2800" dirty="0" err="1" smtClean="0"/>
              <a:t>legalismo</a:t>
            </a:r>
            <a:endParaRPr lang="en-US" sz="2800" dirty="0"/>
          </a:p>
        </p:txBody>
      </p:sp>
      <p:sp>
        <p:nvSpPr>
          <p:cNvPr id="4" name="Content Placeholder 3"/>
          <p:cNvSpPr>
            <a:spLocks noGrp="1"/>
          </p:cNvSpPr>
          <p:nvPr>
            <p:ph sz="half" idx="2"/>
          </p:nvPr>
        </p:nvSpPr>
        <p:spPr>
          <a:xfrm>
            <a:off x="6805451" y="1243584"/>
            <a:ext cx="5176342" cy="5614416"/>
          </a:xfrm>
        </p:spPr>
        <p:txBody>
          <a:bodyPr>
            <a:normAutofit fontScale="92500"/>
          </a:bodyPr>
          <a:lstStyle/>
          <a:p>
            <a:pPr marL="0" indent="0" algn="l" rtl="0">
              <a:buNone/>
            </a:pPr>
            <a:r>
              <a:rPr lang="en-US" sz="3200" dirty="0" err="1"/>
              <a:t>Adoración</a:t>
            </a:r>
            <a:r>
              <a:rPr lang="en-US" sz="3200" dirty="0"/>
              <a:t> </a:t>
            </a:r>
            <a:r>
              <a:rPr lang="en-US" sz="3200" dirty="0" smtClean="0"/>
              <a:t>a troche y </a:t>
            </a:r>
            <a:r>
              <a:rPr lang="en-US" sz="3200" dirty="0" err="1" smtClean="0"/>
              <a:t>moche</a:t>
            </a:r>
            <a:endParaRPr lang="en-US" sz="3200" dirty="0"/>
          </a:p>
          <a:p>
            <a:pPr lvl="1" algn="l" rtl="0"/>
            <a:r>
              <a:rPr lang="en-US" sz="2800" dirty="0"/>
              <a:t>“La adoración se trata de sentirse cerca de Dios”.</a:t>
            </a:r>
          </a:p>
          <a:p>
            <a:pPr lvl="1" algn="l" rtl="0"/>
            <a:r>
              <a:rPr lang="en-US" sz="2800" dirty="0"/>
              <a:t>Lo que hagas realmente no importa</a:t>
            </a:r>
          </a:p>
          <a:p>
            <a:pPr lvl="1" algn="l" rtl="0"/>
            <a:r>
              <a:rPr lang="en-US" sz="2800" dirty="0"/>
              <a:t>Enfoque más individual</a:t>
            </a:r>
          </a:p>
          <a:p>
            <a:pPr lvl="1" algn="l" rtl="0"/>
            <a:r>
              <a:rPr lang="en-US" sz="2800" dirty="0" smtClean="0"/>
              <a:t>La </a:t>
            </a:r>
            <a:r>
              <a:rPr lang="en-US" sz="2800" dirty="0" err="1" smtClean="0"/>
              <a:t>emoción</a:t>
            </a:r>
            <a:r>
              <a:rPr lang="en-US" sz="2800" dirty="0" smtClean="0"/>
              <a:t> se </a:t>
            </a:r>
            <a:r>
              <a:rPr lang="en-US" sz="2800" dirty="0" err="1" smtClean="0"/>
              <a:t>abraza</a:t>
            </a:r>
            <a:r>
              <a:rPr lang="en-US" sz="2800" dirty="0" smtClean="0"/>
              <a:t> (y </a:t>
            </a:r>
            <a:r>
              <a:rPr lang="en-US" sz="2800" dirty="0"/>
              <a:t>tal </a:t>
            </a:r>
            <a:r>
              <a:rPr lang="en-US" sz="2800" dirty="0" err="1"/>
              <a:t>vez</a:t>
            </a:r>
            <a:r>
              <a:rPr lang="en-US" sz="2800" dirty="0"/>
              <a:t> </a:t>
            </a:r>
            <a:r>
              <a:rPr lang="en-US" sz="2800" dirty="0" smtClean="0"/>
              <a:t>se </a:t>
            </a:r>
            <a:r>
              <a:rPr lang="en-US" sz="2800" dirty="0" err="1" smtClean="0"/>
              <a:t>busca</a:t>
            </a:r>
            <a:r>
              <a:rPr lang="en-US" sz="2800" dirty="0" smtClean="0"/>
              <a:t> </a:t>
            </a:r>
            <a:r>
              <a:rPr lang="en-US" sz="2800" dirty="0" err="1" smtClean="0"/>
              <a:t>como</a:t>
            </a:r>
            <a:r>
              <a:rPr lang="en-US" sz="2800" dirty="0" smtClean="0"/>
              <a:t> </a:t>
            </a:r>
            <a:r>
              <a:rPr lang="en-US" sz="2800" dirty="0" err="1" smtClean="0"/>
              <a:t>prioridad</a:t>
            </a:r>
            <a:r>
              <a:rPr lang="en-US" sz="2800" dirty="0" smtClean="0"/>
              <a:t>)</a:t>
            </a:r>
            <a:endParaRPr lang="en-US" sz="2800" dirty="0"/>
          </a:p>
          <a:p>
            <a:pPr lvl="1" algn="l" rtl="0"/>
            <a:r>
              <a:rPr lang="en-US" sz="2800" dirty="0"/>
              <a:t>Pasaje clave: 2 Sam. 6:21-22</a:t>
            </a:r>
          </a:p>
          <a:p>
            <a:pPr lvl="1" algn="l" rtl="0"/>
            <a:r>
              <a:rPr lang="en-US" sz="2800" dirty="0"/>
              <a:t>PELIGRO: </a:t>
            </a:r>
            <a:r>
              <a:rPr lang="en-US" sz="2800" dirty="0" smtClean="0"/>
              <a:t>El </a:t>
            </a:r>
            <a:r>
              <a:rPr lang="en-US" sz="2800" dirty="0" err="1" smtClean="0"/>
              <a:t>emocionalismo</a:t>
            </a:r>
            <a:endParaRPr lang="en-US" sz="2800" dirty="0"/>
          </a:p>
        </p:txBody>
      </p:sp>
    </p:spTree>
    <p:extLst>
      <p:ext uri="{BB962C8B-B14F-4D97-AF65-F5344CB8AC3E}">
        <p14:creationId xmlns:p14="http://schemas.microsoft.com/office/powerpoint/2010/main" val="385900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additive="base">
                                        <p:cTn id="4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 calcmode="lin" valueType="num">
                                      <p:cBhvr additive="base">
                                        <p:cTn id="5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
                                            <p:txEl>
                                              <p:pRg st="3" end="3"/>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additive="base">
                                        <p:cTn id="59"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 calcmode="lin" valueType="num">
                                      <p:cBhvr additive="base">
                                        <p:cTn id="65"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4">
                                            <p:txEl>
                                              <p:pRg st="0" end="0"/>
                                            </p:txEl>
                                          </p:spTgt>
                                        </p:tgtEl>
                                        <p:attrNameLst>
                                          <p:attrName>style.visibility</p:attrName>
                                        </p:attrNameLst>
                                      </p:cBhvr>
                                      <p:to>
                                        <p:strVal val="visible"/>
                                      </p:to>
                                    </p:set>
                                    <p:anim calcmode="lin" valueType="num">
                                      <p:cBhvr additive="base">
                                        <p:cTn id="7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¿Qué es la adoración?</a:t>
            </a:r>
          </a:p>
        </p:txBody>
      </p:sp>
      <p:sp>
        <p:nvSpPr>
          <p:cNvPr id="4" name="Content Placeholder 3"/>
          <p:cNvSpPr>
            <a:spLocks noGrp="1"/>
          </p:cNvSpPr>
          <p:nvPr>
            <p:ph idx="1"/>
          </p:nvPr>
        </p:nvSpPr>
        <p:spPr>
          <a:xfrm>
            <a:off x="1271555" y="1152939"/>
            <a:ext cx="10516253" cy="5724939"/>
          </a:xfrm>
        </p:spPr>
        <p:txBody>
          <a:bodyPr>
            <a:noAutofit/>
          </a:bodyPr>
          <a:lstStyle/>
          <a:p>
            <a:pPr marL="0" indent="0" algn="l" rtl="0">
              <a:lnSpc>
                <a:spcPct val="100000"/>
              </a:lnSpc>
              <a:spcBef>
                <a:spcPts val="400"/>
              </a:spcBef>
              <a:buNone/>
            </a:pPr>
            <a:r>
              <a:rPr lang="en-US" sz="3000" dirty="0"/>
              <a:t>La verdadera adoración es la celebración de estar en pacto de comunión con el soberano y santo trino Dios,</a:t>
            </a:r>
          </a:p>
          <a:p>
            <a:pPr marL="0" indent="0" algn="l" rtl="0">
              <a:lnSpc>
                <a:spcPct val="100000"/>
              </a:lnSpc>
              <a:spcBef>
                <a:spcPts val="400"/>
              </a:spcBef>
              <a:buNone/>
            </a:pPr>
            <a:r>
              <a:rPr lang="en-US" sz="3000" dirty="0" smtClean="0"/>
              <a:t>	</a:t>
            </a:r>
            <a:r>
              <a:rPr lang="en-US" sz="3000" dirty="0" err="1" smtClean="0"/>
              <a:t>por</a:t>
            </a:r>
            <a:r>
              <a:rPr lang="en-US" sz="3000" dirty="0" smtClean="0"/>
              <a:t> </a:t>
            </a:r>
            <a:r>
              <a:rPr lang="en-US" sz="3000" dirty="0"/>
              <a:t>medio de</a:t>
            </a:r>
          </a:p>
          <a:p>
            <a:pPr marL="1709738" indent="-1709738" algn="l" rtl="0">
              <a:lnSpc>
                <a:spcPct val="100000"/>
              </a:lnSpc>
              <a:spcBef>
                <a:spcPts val="400"/>
              </a:spcBef>
              <a:buNone/>
            </a:pPr>
            <a:r>
              <a:rPr lang="en-US" sz="3000" dirty="0" smtClean="0"/>
              <a:t>	la </a:t>
            </a:r>
            <a:r>
              <a:rPr lang="en-US" sz="3000" dirty="0"/>
              <a:t>adoración reverente y la alabanza espontánea de la naturaleza y las obras de Dios,</a:t>
            </a:r>
          </a:p>
          <a:p>
            <a:pPr marL="1709738" indent="-1709738" algn="l" rtl="0">
              <a:lnSpc>
                <a:spcPct val="100000"/>
              </a:lnSpc>
              <a:spcBef>
                <a:spcPts val="400"/>
              </a:spcBef>
              <a:buNone/>
            </a:pPr>
            <a:r>
              <a:rPr lang="en-US" sz="3000" dirty="0" smtClean="0"/>
              <a:t>	el </a:t>
            </a:r>
            <a:r>
              <a:rPr lang="en-US" sz="3000" dirty="0" err="1"/>
              <a:t>compromiso</a:t>
            </a:r>
            <a:r>
              <a:rPr lang="en-US" sz="3000" dirty="0"/>
              <a:t> </a:t>
            </a:r>
            <a:r>
              <a:rPr lang="en-US" sz="3000" dirty="0" err="1" smtClean="0"/>
              <a:t>expresado</a:t>
            </a:r>
            <a:r>
              <a:rPr lang="en-US" sz="3000" dirty="0" smtClean="0"/>
              <a:t> </a:t>
            </a:r>
            <a:r>
              <a:rPr lang="en-US" sz="3000" dirty="0"/>
              <a:t>de confianza y obediencia a las responsabilidades del pacto, y</a:t>
            </a:r>
          </a:p>
          <a:p>
            <a:pPr marL="1709738" indent="-1709738" algn="l" rtl="0">
              <a:lnSpc>
                <a:spcPct val="100000"/>
              </a:lnSpc>
              <a:spcBef>
                <a:spcPts val="400"/>
              </a:spcBef>
              <a:buNone/>
            </a:pPr>
            <a:r>
              <a:rPr lang="en-US" sz="3000" dirty="0" smtClean="0"/>
              <a:t>	la </a:t>
            </a:r>
            <a:r>
              <a:rPr lang="en-US" sz="3000" dirty="0" err="1" smtClean="0"/>
              <a:t>reconstrucción</a:t>
            </a:r>
            <a:r>
              <a:rPr lang="en-US" sz="3000" dirty="0" smtClean="0"/>
              <a:t> </a:t>
            </a:r>
            <a:r>
              <a:rPr lang="en-US" sz="3000" dirty="0"/>
              <a:t>conmemorativa de entrar en pacto a través de actos rituales,</a:t>
            </a:r>
          </a:p>
          <a:p>
            <a:pPr marL="914400" indent="-914400" algn="l" rtl="0">
              <a:lnSpc>
                <a:spcPct val="100000"/>
              </a:lnSpc>
              <a:spcBef>
                <a:spcPts val="400"/>
              </a:spcBef>
              <a:buNone/>
            </a:pPr>
            <a:r>
              <a:rPr lang="en-US" sz="3000" dirty="0" smtClean="0"/>
              <a:t>	</a:t>
            </a:r>
            <a:r>
              <a:rPr lang="en-US" sz="3000" dirty="0" err="1" smtClean="0"/>
              <a:t>todo</a:t>
            </a:r>
            <a:r>
              <a:rPr lang="en-US" sz="3000" dirty="0" smtClean="0"/>
              <a:t> </a:t>
            </a:r>
            <a:r>
              <a:rPr lang="en-US" sz="3000" dirty="0"/>
              <a:t>con la esperanza confiada del cumplimiento de las promesas del pacto en la gloria.</a:t>
            </a:r>
          </a:p>
        </p:txBody>
      </p:sp>
      <p:sp>
        <p:nvSpPr>
          <p:cNvPr id="5" name="TextBox 4"/>
          <p:cNvSpPr txBox="1"/>
          <p:nvPr/>
        </p:nvSpPr>
        <p:spPr>
          <a:xfrm>
            <a:off x="7974419" y="6171913"/>
            <a:ext cx="3881722" cy="646331"/>
          </a:xfrm>
          <a:prstGeom prst="rect">
            <a:avLst/>
          </a:prstGeom>
          <a:noFill/>
        </p:spPr>
        <p:txBody>
          <a:bodyPr wrap="square" rtlCol="0">
            <a:spAutoFit/>
          </a:bodyPr>
          <a:lstStyle/>
          <a:p>
            <a:pPr algn="r" rtl="0"/>
            <a:r>
              <a:rPr lang="en-US" dirty="0" smtClean="0"/>
              <a:t>Allen P. Ross</a:t>
            </a:r>
            <a:endParaRPr lang="en-US" dirty="0"/>
          </a:p>
          <a:p>
            <a:pPr algn="l" rtl="0"/>
            <a:r>
              <a:rPr lang="en-US" b="1" dirty="0"/>
              <a:t>Recordando la esperanza de gloria</a:t>
            </a:r>
            <a:endParaRPr lang="en-US" dirty="0"/>
          </a:p>
        </p:txBody>
      </p:sp>
    </p:spTree>
    <p:extLst>
      <p:ext uri="{BB962C8B-B14F-4D97-AF65-F5344CB8AC3E}">
        <p14:creationId xmlns:p14="http://schemas.microsoft.com/office/powerpoint/2010/main" val="783145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646155" cy="890603"/>
          </a:xfrm>
        </p:spPr>
        <p:txBody>
          <a:bodyPr>
            <a:normAutofit/>
          </a:bodyPr>
          <a:lstStyle/>
          <a:p>
            <a:pPr algn="l" rtl="0"/>
            <a:r>
              <a:rPr lang="en-US" dirty="0" smtClean="0"/>
              <a:t>LA ADORACIÓN </a:t>
            </a:r>
            <a:r>
              <a:rPr lang="en-US" dirty="0" err="1" smtClean="0"/>
              <a:t>en</a:t>
            </a:r>
            <a:r>
              <a:rPr lang="en-US" dirty="0" smtClean="0"/>
              <a:t> </a:t>
            </a:r>
            <a:r>
              <a:rPr lang="en-US" dirty="0" err="1" smtClean="0"/>
              <a:t>Espíritu</a:t>
            </a:r>
            <a:r>
              <a:rPr lang="en-US" dirty="0" smtClean="0"/>
              <a:t> y </a:t>
            </a:r>
            <a:r>
              <a:rPr lang="en-US" dirty="0" err="1" smtClean="0"/>
              <a:t>Verdad</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pPr algn="l" rtl="0"/>
            <a:r>
              <a:rPr lang="en-US" dirty="0"/>
              <a:t>No es una </a:t>
            </a:r>
            <a:r>
              <a:rPr lang="en-US" dirty="0" err="1"/>
              <a:t>descripción</a:t>
            </a:r>
            <a:r>
              <a:rPr lang="en-US" dirty="0"/>
              <a:t> </a:t>
            </a:r>
            <a:r>
              <a:rPr lang="en-US" dirty="0" smtClean="0"/>
              <a:t>de </a:t>
            </a:r>
            <a:r>
              <a:rPr lang="en-US" u="sng" dirty="0" err="1" smtClean="0"/>
              <a:t>cómo</a:t>
            </a:r>
            <a:r>
              <a:rPr lang="en-US" dirty="0" smtClean="0"/>
              <a:t> </a:t>
            </a:r>
            <a:r>
              <a:rPr lang="en-US" dirty="0" err="1" smtClean="0"/>
              <a:t>adoramos</a:t>
            </a:r>
            <a:r>
              <a:rPr lang="en-US" dirty="0"/>
              <a:t>, sino de la adoración misma</a:t>
            </a:r>
          </a:p>
          <a:p>
            <a:pPr algn="l" rtl="0"/>
            <a:r>
              <a:rPr lang="en-US" dirty="0"/>
              <a:t>Adoramos de acuerdo con las </a:t>
            </a:r>
            <a:r>
              <a:rPr lang="en-US" dirty="0" err="1"/>
              <a:t>ordenanzas</a:t>
            </a:r>
            <a:r>
              <a:rPr lang="en-US" dirty="0"/>
              <a:t> </a:t>
            </a:r>
            <a:r>
              <a:rPr lang="en-US" dirty="0" err="1" smtClean="0"/>
              <a:t>espirituales</a:t>
            </a:r>
            <a:r>
              <a:rPr lang="en-US" dirty="0" smtClean="0"/>
              <a:t> </a:t>
            </a:r>
            <a:r>
              <a:rPr lang="en-US" dirty="0"/>
              <a:t>informadas por la revelación más completa de Dios en Cristo.</a:t>
            </a:r>
          </a:p>
          <a:p>
            <a:pPr lvl="1" algn="l" rtl="0"/>
            <a:r>
              <a:rPr lang="en-US" dirty="0"/>
              <a:t>Cristo es nuestro sumo sacerdote perfecto, ofreciendo el sacrificio perfecto de </a:t>
            </a:r>
            <a:r>
              <a:rPr lang="en-US" dirty="0" smtClean="0"/>
              <a:t>Su </a:t>
            </a:r>
            <a:r>
              <a:rPr lang="en-US" dirty="0"/>
              <a:t>sangre</a:t>
            </a:r>
          </a:p>
          <a:p>
            <a:pPr lvl="1" algn="l" rtl="0"/>
            <a:r>
              <a:rPr lang="en-US" dirty="0"/>
              <a:t>Nos acercamos al trono de Dios dentro del Lugar Santísimo con </a:t>
            </a:r>
            <a:r>
              <a:rPr lang="en-US" dirty="0" err="1" smtClean="0"/>
              <a:t>confianza</a:t>
            </a:r>
            <a:endParaRPr lang="en-US" dirty="0"/>
          </a:p>
          <a:p>
            <a:pPr algn="l" rtl="0"/>
            <a:r>
              <a:rPr lang="en-US" dirty="0"/>
              <a:t>Nuestra </a:t>
            </a:r>
            <a:r>
              <a:rPr lang="en-US" dirty="0" err="1"/>
              <a:t>adoración</a:t>
            </a:r>
            <a:r>
              <a:rPr lang="en-US" dirty="0"/>
              <a:t> </a:t>
            </a:r>
            <a:r>
              <a:rPr lang="en-US" dirty="0" err="1" smtClean="0"/>
              <a:t>tiene</a:t>
            </a:r>
            <a:r>
              <a:rPr lang="en-US" dirty="0" smtClean="0"/>
              <a:t> un </a:t>
            </a:r>
            <a:r>
              <a:rPr lang="en-US" dirty="0" err="1" smtClean="0"/>
              <a:t>enfoque</a:t>
            </a:r>
            <a:r>
              <a:rPr lang="en-US" dirty="0" smtClean="0"/>
              <a:t> </a:t>
            </a:r>
            <a:r>
              <a:rPr lang="en-US" dirty="0" err="1" smtClean="0"/>
              <a:t>espiritual</a:t>
            </a:r>
            <a:r>
              <a:rPr lang="en-US" dirty="0" smtClean="0"/>
              <a:t>, </a:t>
            </a:r>
            <a:r>
              <a:rPr lang="en-US" dirty="0"/>
              <a:t>no </a:t>
            </a:r>
            <a:r>
              <a:rPr lang="en-US" dirty="0" err="1" smtClean="0"/>
              <a:t>físico</a:t>
            </a:r>
            <a:endParaRPr lang="en-US" dirty="0"/>
          </a:p>
          <a:p>
            <a:pPr lvl="1" algn="l" rtl="0"/>
            <a:r>
              <a:rPr lang="en-US" dirty="0" err="1" smtClean="0"/>
              <a:t>Jesús</a:t>
            </a:r>
            <a:r>
              <a:rPr lang="en-US" dirty="0" smtClean="0"/>
              <a:t> </a:t>
            </a:r>
            <a:r>
              <a:rPr lang="en-US" dirty="0" err="1" smtClean="0"/>
              <a:t>nos</a:t>
            </a:r>
            <a:r>
              <a:rPr lang="en-US" dirty="0" smtClean="0"/>
              <a:t> </a:t>
            </a:r>
            <a:r>
              <a:rPr lang="en-US" dirty="0" err="1" smtClean="0"/>
              <a:t>dio</a:t>
            </a:r>
            <a:r>
              <a:rPr lang="en-US" dirty="0" smtClean="0"/>
              <a:t> a </a:t>
            </a:r>
            <a:r>
              <a:rPr lang="en-US" dirty="0" err="1" smtClean="0"/>
              <a:t>conocer</a:t>
            </a:r>
            <a:r>
              <a:rPr lang="en-US" dirty="0" smtClean="0"/>
              <a:t> al Padre, </a:t>
            </a:r>
            <a:r>
              <a:rPr lang="en-US" dirty="0"/>
              <a:t>una revelación más íntima y espiritual</a:t>
            </a:r>
          </a:p>
          <a:p>
            <a:pPr lvl="1" algn="l" rtl="0"/>
            <a:r>
              <a:rPr lang="en-US" dirty="0"/>
              <a:t>No debemos tratar de satisfacer nuestros deseos carnales en la adoración.</a:t>
            </a:r>
          </a:p>
          <a:p>
            <a:pPr lvl="2" algn="l" rtl="0"/>
            <a:r>
              <a:rPr lang="en-US" dirty="0"/>
              <a:t>Para </a:t>
            </a:r>
            <a:r>
              <a:rPr lang="en-US" dirty="0" err="1"/>
              <a:t>ser</a:t>
            </a:r>
            <a:r>
              <a:rPr lang="en-US" dirty="0"/>
              <a:t> </a:t>
            </a:r>
            <a:r>
              <a:rPr lang="en-US" dirty="0" err="1" smtClean="0"/>
              <a:t>entretenidos</a:t>
            </a:r>
            <a:r>
              <a:rPr lang="en-US" dirty="0" smtClean="0"/>
              <a:t>, </a:t>
            </a:r>
            <a:r>
              <a:rPr lang="en-US" dirty="0"/>
              <a:t>1 Corintios 11:21</a:t>
            </a:r>
          </a:p>
          <a:p>
            <a:pPr lvl="2" algn="l" rtl="0"/>
            <a:r>
              <a:rPr lang="en-US" dirty="0" smtClean="0"/>
              <a:t>Para </a:t>
            </a:r>
            <a:r>
              <a:rPr lang="en-US" dirty="0" err="1" smtClean="0"/>
              <a:t>ser</a:t>
            </a:r>
            <a:r>
              <a:rPr lang="en-US" dirty="0" smtClean="0"/>
              <a:t> </a:t>
            </a:r>
            <a:r>
              <a:rPr lang="en-US" dirty="0" err="1" smtClean="0"/>
              <a:t>estimulados</a:t>
            </a:r>
            <a:r>
              <a:rPr lang="en-US" dirty="0" smtClean="0"/>
              <a:t> </a:t>
            </a:r>
            <a:r>
              <a:rPr lang="en-US" dirty="0"/>
              <a:t>intelectualmente, Hechos 17:21</a:t>
            </a:r>
          </a:p>
          <a:p>
            <a:pPr algn="l" rtl="0"/>
            <a:r>
              <a:rPr lang="en-US" dirty="0"/>
              <a:t>Nuestros objetivos en la adoración:</a:t>
            </a:r>
          </a:p>
          <a:p>
            <a:pPr lvl="1" algn="l" rtl="0"/>
            <a:r>
              <a:rPr lang="en-US" dirty="0" err="1" smtClean="0"/>
              <a:t>Honrar</a:t>
            </a:r>
            <a:r>
              <a:rPr lang="en-US" dirty="0" smtClean="0"/>
              <a:t> </a:t>
            </a:r>
            <a:r>
              <a:rPr lang="en-US" dirty="0"/>
              <a:t>a Dios</a:t>
            </a:r>
          </a:p>
          <a:p>
            <a:pPr lvl="1" algn="l" rtl="0"/>
            <a:r>
              <a:rPr lang="en-US" dirty="0" err="1" smtClean="0"/>
              <a:t>Aprender</a:t>
            </a:r>
            <a:r>
              <a:rPr lang="en-US" dirty="0" smtClean="0"/>
              <a:t> </a:t>
            </a:r>
            <a:r>
              <a:rPr lang="en-US" dirty="0"/>
              <a:t>acerca de Dios</a:t>
            </a:r>
          </a:p>
          <a:p>
            <a:pPr lvl="1" algn="l" rtl="0"/>
            <a:r>
              <a:rPr lang="en-US" dirty="0"/>
              <a:t>Aprender y </a:t>
            </a:r>
            <a:r>
              <a:rPr lang="en-US" dirty="0" err="1"/>
              <a:t>fomentar</a:t>
            </a:r>
            <a:r>
              <a:rPr lang="en-US" dirty="0"/>
              <a:t> </a:t>
            </a:r>
            <a:r>
              <a:rPr lang="en-US" dirty="0" smtClean="0"/>
              <a:t>la </a:t>
            </a:r>
            <a:r>
              <a:rPr lang="en-US" dirty="0" err="1" smtClean="0"/>
              <a:t>conducta</a:t>
            </a:r>
            <a:r>
              <a:rPr lang="en-US" dirty="0" smtClean="0"/>
              <a:t> </a:t>
            </a:r>
            <a:r>
              <a:rPr lang="en-US" dirty="0"/>
              <a:t>moral de forma individual.</a:t>
            </a:r>
          </a:p>
          <a:p>
            <a:pPr lvl="1" algn="l" rtl="0"/>
            <a:r>
              <a:rPr lang="en-US" dirty="0" smtClean="0"/>
              <a:t>“</a:t>
            </a:r>
            <a:r>
              <a:rPr lang="en-US" dirty="0" err="1" smtClean="0"/>
              <a:t>Estimularnos</a:t>
            </a:r>
            <a:r>
              <a:rPr lang="en-US" dirty="0" smtClean="0"/>
              <a:t> </a:t>
            </a:r>
            <a:r>
              <a:rPr lang="en-US" dirty="0"/>
              <a:t>unos a otros al amor y a las buenas obras”</a:t>
            </a:r>
          </a:p>
        </p:txBody>
      </p:sp>
    </p:spTree>
    <p:extLst>
      <p:ext uri="{BB962C8B-B14F-4D97-AF65-F5344CB8AC3E}">
        <p14:creationId xmlns:p14="http://schemas.microsoft.com/office/powerpoint/2010/main" val="7477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err="1"/>
              <a:t>Servicio</a:t>
            </a:r>
            <a:r>
              <a:rPr lang="en-US" dirty="0"/>
              <a:t> </a:t>
            </a:r>
            <a:r>
              <a:rPr lang="en-US" dirty="0" smtClean="0"/>
              <a:t>Y </a:t>
            </a:r>
            <a:r>
              <a:rPr lang="en-US" dirty="0" err="1" smtClean="0"/>
              <a:t>adoración</a:t>
            </a:r>
            <a:r>
              <a:rPr lang="en-US" dirty="0" smtClean="0"/>
              <a:t> del </a:t>
            </a:r>
            <a:r>
              <a:rPr lang="en-US" dirty="0" err="1" smtClean="0"/>
              <a:t>pacto</a:t>
            </a:r>
            <a:endParaRPr lang="en-US" dirty="0"/>
          </a:p>
        </p:txBody>
      </p:sp>
      <p:sp>
        <p:nvSpPr>
          <p:cNvPr id="3" name="Content Placeholder 2"/>
          <p:cNvSpPr>
            <a:spLocks noGrp="1"/>
          </p:cNvSpPr>
          <p:nvPr>
            <p:ph idx="1"/>
          </p:nvPr>
        </p:nvSpPr>
        <p:spPr>
          <a:xfrm>
            <a:off x="1251678" y="1781503"/>
            <a:ext cx="10527946" cy="5113073"/>
          </a:xfrm>
        </p:spPr>
        <p:txBody>
          <a:bodyPr>
            <a:normAutofit lnSpcReduction="10000"/>
          </a:bodyPr>
          <a:lstStyle/>
          <a:p>
            <a:pPr algn="l" rtl="0"/>
            <a:r>
              <a:rPr lang="en-US" sz="2400" dirty="0" smtClean="0"/>
              <a:t>Una </a:t>
            </a:r>
            <a:r>
              <a:rPr lang="en-US" sz="2400" dirty="0" err="1" smtClean="0"/>
              <a:t>clara</a:t>
            </a:r>
            <a:r>
              <a:rPr lang="en-US" sz="2400" dirty="0" smtClean="0"/>
              <a:t> </a:t>
            </a:r>
            <a:r>
              <a:rPr lang="en-US" sz="2400" dirty="0" err="1" smtClean="0"/>
              <a:t>separación</a:t>
            </a:r>
            <a:r>
              <a:rPr lang="en-US" sz="2400" dirty="0" smtClean="0"/>
              <a:t> </a:t>
            </a:r>
            <a:r>
              <a:rPr lang="en-US" sz="2400" dirty="0" err="1" smtClean="0"/>
              <a:t>bíblica</a:t>
            </a:r>
            <a:r>
              <a:rPr lang="en-US" sz="2400" dirty="0" smtClean="0"/>
              <a:t> del </a:t>
            </a:r>
            <a:r>
              <a:rPr lang="en-US" sz="2400" dirty="0" err="1" smtClean="0"/>
              <a:t>servicio</a:t>
            </a:r>
            <a:r>
              <a:rPr lang="en-US" sz="2400" dirty="0" smtClean="0"/>
              <a:t> del </a:t>
            </a:r>
            <a:r>
              <a:rPr lang="en-US" sz="2400" dirty="0" err="1" smtClean="0"/>
              <a:t>pacto</a:t>
            </a:r>
            <a:r>
              <a:rPr lang="en-US" sz="2400" dirty="0" smtClean="0"/>
              <a:t> (</a:t>
            </a:r>
            <a:r>
              <a:rPr lang="en-US" sz="2400" dirty="0" err="1" smtClean="0"/>
              <a:t>conducta</a:t>
            </a:r>
            <a:r>
              <a:rPr lang="en-US" sz="2400" dirty="0" smtClean="0"/>
              <a:t> moral, </a:t>
            </a:r>
            <a:r>
              <a:rPr lang="en-US" sz="2400" dirty="0" err="1" smtClean="0"/>
              <a:t>estilo</a:t>
            </a:r>
            <a:r>
              <a:rPr lang="en-US" sz="2400" dirty="0" smtClean="0"/>
              <a:t> de </a:t>
            </a:r>
            <a:r>
              <a:rPr lang="en-US" sz="2400" dirty="0" err="1" smtClean="0"/>
              <a:t>vida</a:t>
            </a:r>
            <a:r>
              <a:rPr lang="en-US" sz="2400" dirty="0" smtClean="0"/>
              <a:t>) y la </a:t>
            </a:r>
            <a:r>
              <a:rPr lang="en-US" sz="2400" dirty="0" err="1" smtClean="0"/>
              <a:t>adoración</a:t>
            </a:r>
            <a:r>
              <a:rPr lang="en-US" sz="2400" dirty="0" smtClean="0"/>
              <a:t>.</a:t>
            </a:r>
          </a:p>
          <a:p>
            <a:pPr lvl="1" algn="l" rtl="0"/>
            <a:r>
              <a:rPr lang="en-US" sz="2200" dirty="0" smtClean="0"/>
              <a:t>La </a:t>
            </a:r>
            <a:r>
              <a:rPr lang="en-US" sz="2200" dirty="0" err="1" smtClean="0"/>
              <a:t>adoración</a:t>
            </a:r>
            <a:r>
              <a:rPr lang="en-US" sz="2200" dirty="0" smtClean="0"/>
              <a:t> no </a:t>
            </a:r>
            <a:r>
              <a:rPr lang="en-US" sz="2200" dirty="0" err="1" smtClean="0"/>
              <a:t>es</a:t>
            </a:r>
            <a:r>
              <a:rPr lang="en-US" sz="2200" dirty="0" smtClean="0"/>
              <a:t> la </a:t>
            </a:r>
            <a:r>
              <a:rPr lang="en-US" sz="2200" dirty="0" err="1" smtClean="0"/>
              <a:t>totalidad</a:t>
            </a:r>
            <a:r>
              <a:rPr lang="en-US" sz="2200" dirty="0" smtClean="0"/>
              <a:t> de </a:t>
            </a:r>
            <a:r>
              <a:rPr lang="en-US" sz="2200" dirty="0" err="1" smtClean="0"/>
              <a:t>nuestro</a:t>
            </a:r>
            <a:r>
              <a:rPr lang="en-US" sz="2200" dirty="0" smtClean="0"/>
              <a:t> </a:t>
            </a:r>
            <a:r>
              <a:rPr lang="en-US" sz="2200" dirty="0" err="1" smtClean="0"/>
              <a:t>servicio</a:t>
            </a:r>
            <a:r>
              <a:rPr lang="en-US" sz="2200" dirty="0" smtClean="0"/>
              <a:t> de </a:t>
            </a:r>
            <a:r>
              <a:rPr lang="en-US" sz="2200" dirty="0" err="1" smtClean="0"/>
              <a:t>pacto</a:t>
            </a:r>
            <a:r>
              <a:rPr lang="en-US" sz="2200" dirty="0" smtClean="0"/>
              <a:t> </a:t>
            </a:r>
            <a:r>
              <a:rPr lang="en-US" sz="2200" dirty="0" err="1" smtClean="0"/>
              <a:t>hacia</a:t>
            </a:r>
            <a:r>
              <a:rPr lang="en-US" sz="2200" dirty="0" smtClean="0"/>
              <a:t> Dios</a:t>
            </a:r>
          </a:p>
          <a:p>
            <a:pPr lvl="1" algn="l" rtl="0"/>
            <a:r>
              <a:rPr lang="en-US" sz="2200" dirty="0" smtClean="0"/>
              <a:t>El </a:t>
            </a:r>
            <a:r>
              <a:rPr lang="en-US" sz="2200" dirty="0" err="1" smtClean="0"/>
              <a:t>servicio</a:t>
            </a:r>
            <a:r>
              <a:rPr lang="en-US" sz="2200" dirty="0" smtClean="0"/>
              <a:t> del </a:t>
            </a:r>
            <a:r>
              <a:rPr lang="en-US" sz="2200" dirty="0" err="1" smtClean="0"/>
              <a:t>pacto</a:t>
            </a:r>
            <a:r>
              <a:rPr lang="en-US" sz="2200" dirty="0" smtClean="0"/>
              <a:t> se distingue </a:t>
            </a:r>
            <a:r>
              <a:rPr lang="en-US" sz="2200" dirty="0" err="1" smtClean="0"/>
              <a:t>claramente</a:t>
            </a:r>
            <a:r>
              <a:rPr lang="en-US" sz="2200" dirty="0" smtClean="0"/>
              <a:t> de la </a:t>
            </a:r>
            <a:r>
              <a:rPr lang="en-US" sz="2200" dirty="0" err="1" smtClean="0"/>
              <a:t>adoración</a:t>
            </a:r>
            <a:r>
              <a:rPr lang="en-US" sz="2200" dirty="0" smtClean="0"/>
              <a:t> </a:t>
            </a:r>
            <a:r>
              <a:rPr lang="en-US" sz="2200" dirty="0" err="1" smtClean="0"/>
              <a:t>organizada</a:t>
            </a:r>
            <a:r>
              <a:rPr lang="en-US" sz="2200" dirty="0" smtClean="0"/>
              <a:t> y </a:t>
            </a:r>
            <a:r>
              <a:rPr lang="en-US" sz="2200" dirty="0" err="1" smtClean="0"/>
              <a:t>ordenada</a:t>
            </a:r>
            <a:endParaRPr lang="en-US" sz="2200" dirty="0" smtClean="0"/>
          </a:p>
          <a:p>
            <a:pPr algn="l" rtl="0"/>
            <a:r>
              <a:rPr lang="en-US" sz="2400" dirty="0" smtClean="0"/>
              <a:t>La </a:t>
            </a:r>
            <a:r>
              <a:rPr lang="en-US" sz="2400" dirty="0" err="1" smtClean="0"/>
              <a:t>adoración</a:t>
            </a:r>
            <a:r>
              <a:rPr lang="en-US" sz="2400" dirty="0" smtClean="0"/>
              <a:t> </a:t>
            </a:r>
            <a:r>
              <a:rPr lang="en-US" sz="2400" dirty="0" err="1" smtClean="0"/>
              <a:t>colectiva</a:t>
            </a:r>
            <a:r>
              <a:rPr lang="en-US" sz="2400" dirty="0" smtClean="0"/>
              <a:t> y la </a:t>
            </a:r>
            <a:r>
              <a:rPr lang="en-US" sz="2400" dirty="0" err="1" smtClean="0"/>
              <a:t>adoración</a:t>
            </a:r>
            <a:r>
              <a:rPr lang="en-US" sz="2400" dirty="0" smtClean="0"/>
              <a:t> individual </a:t>
            </a:r>
            <a:r>
              <a:rPr lang="en-US" sz="2400" dirty="0" err="1" smtClean="0"/>
              <a:t>están</a:t>
            </a:r>
            <a:r>
              <a:rPr lang="en-US" sz="2400" dirty="0" smtClean="0"/>
              <a:t> </a:t>
            </a:r>
            <a:r>
              <a:rPr lang="en-US" sz="2400" dirty="0" err="1" smtClean="0"/>
              <a:t>separadas</a:t>
            </a:r>
            <a:r>
              <a:rPr lang="en-US" sz="2400" dirty="0" smtClean="0"/>
              <a:t>.</a:t>
            </a:r>
          </a:p>
          <a:p>
            <a:pPr lvl="1" algn="l" rtl="0"/>
            <a:r>
              <a:rPr lang="en-US" sz="2200" dirty="0" smtClean="0"/>
              <a:t>Ambos </a:t>
            </a:r>
            <a:r>
              <a:rPr lang="en-US" sz="2200" dirty="0" err="1" smtClean="0"/>
              <a:t>tipos</a:t>
            </a:r>
            <a:r>
              <a:rPr lang="en-US" sz="2200" dirty="0" smtClean="0"/>
              <a:t> de </a:t>
            </a:r>
            <a:r>
              <a:rPr lang="en-US" sz="2200" dirty="0" err="1" smtClean="0"/>
              <a:t>adoración</a:t>
            </a:r>
            <a:r>
              <a:rPr lang="en-US" sz="2200" dirty="0" smtClean="0"/>
              <a:t> son </a:t>
            </a:r>
            <a:r>
              <a:rPr lang="en-US" sz="2200" dirty="0" err="1" smtClean="0"/>
              <a:t>ordenados</a:t>
            </a:r>
            <a:r>
              <a:rPr lang="en-US" sz="2200" dirty="0" smtClean="0"/>
              <a:t> para </a:t>
            </a:r>
            <a:r>
              <a:rPr lang="en-US" sz="2200" dirty="0" err="1" smtClean="0"/>
              <a:t>los</a:t>
            </a:r>
            <a:r>
              <a:rPr lang="en-US" sz="2200" dirty="0" smtClean="0"/>
              <a:t> </a:t>
            </a:r>
            <a:r>
              <a:rPr lang="en-US" sz="2200" dirty="0" err="1" smtClean="0"/>
              <a:t>cristianos</a:t>
            </a:r>
            <a:r>
              <a:rPr lang="en-US" sz="2200" dirty="0" smtClean="0"/>
              <a:t>.</a:t>
            </a:r>
          </a:p>
          <a:p>
            <a:pPr lvl="1" algn="l" rtl="0"/>
            <a:r>
              <a:rPr lang="en-US" sz="2200" dirty="0" err="1" smtClean="0"/>
              <a:t>Cada</a:t>
            </a:r>
            <a:r>
              <a:rPr lang="en-US" sz="2200" dirty="0" smtClean="0"/>
              <a:t> </a:t>
            </a:r>
            <a:r>
              <a:rPr lang="en-US" sz="2200" dirty="0" err="1" smtClean="0"/>
              <a:t>uno</a:t>
            </a:r>
            <a:r>
              <a:rPr lang="en-US" sz="2200" dirty="0" smtClean="0"/>
              <a:t> </a:t>
            </a:r>
            <a:r>
              <a:rPr lang="en-US" sz="2200" dirty="0" err="1" smtClean="0"/>
              <a:t>tiene</a:t>
            </a:r>
            <a:r>
              <a:rPr lang="en-US" sz="2200" dirty="0" smtClean="0"/>
              <a:t> un </a:t>
            </a:r>
            <a:r>
              <a:rPr lang="en-US" sz="2200" dirty="0" err="1" smtClean="0"/>
              <a:t>uso</a:t>
            </a:r>
            <a:r>
              <a:rPr lang="en-US" sz="2200" dirty="0" smtClean="0"/>
              <a:t> </a:t>
            </a:r>
            <a:r>
              <a:rPr lang="en-US" sz="2200" dirty="0" err="1" smtClean="0"/>
              <a:t>específico</a:t>
            </a:r>
            <a:r>
              <a:rPr lang="en-US" sz="2200" dirty="0" smtClean="0"/>
              <a:t> para </a:t>
            </a:r>
            <a:r>
              <a:rPr lang="en-US" sz="2200" dirty="0" err="1" smtClean="0"/>
              <a:t>edificarnos</a:t>
            </a:r>
            <a:r>
              <a:rPr lang="en-US" sz="2200" dirty="0" smtClean="0"/>
              <a:t> </a:t>
            </a:r>
            <a:r>
              <a:rPr lang="en-US" sz="2200" dirty="0" err="1" smtClean="0"/>
              <a:t>en</a:t>
            </a:r>
            <a:r>
              <a:rPr lang="en-US" sz="2200" dirty="0" smtClean="0"/>
              <a:t> </a:t>
            </a:r>
            <a:r>
              <a:rPr lang="en-US" sz="2200" dirty="0" err="1" smtClean="0"/>
              <a:t>nuestro</a:t>
            </a:r>
            <a:r>
              <a:rPr lang="en-US" sz="2200" dirty="0" smtClean="0"/>
              <a:t> </a:t>
            </a:r>
            <a:r>
              <a:rPr lang="en-US" sz="2200" dirty="0" err="1" smtClean="0"/>
              <a:t>servicio</a:t>
            </a:r>
            <a:r>
              <a:rPr lang="en-US" sz="2200" dirty="0" smtClean="0"/>
              <a:t> del </a:t>
            </a:r>
            <a:r>
              <a:rPr lang="en-US" sz="2200" dirty="0" err="1" smtClean="0"/>
              <a:t>pacto</a:t>
            </a:r>
            <a:r>
              <a:rPr lang="en-US" sz="2200" dirty="0" smtClean="0"/>
              <a:t>.</a:t>
            </a:r>
          </a:p>
          <a:p>
            <a:pPr algn="l" rtl="0"/>
            <a:r>
              <a:rPr lang="en-US" sz="2400" dirty="0" err="1" smtClean="0"/>
              <a:t>Confundir</a:t>
            </a:r>
            <a:r>
              <a:rPr lang="en-US" sz="2400" dirty="0" smtClean="0"/>
              <a:t> </a:t>
            </a:r>
            <a:r>
              <a:rPr lang="en-US" sz="2400" dirty="0" err="1" smtClean="0"/>
              <a:t>los</a:t>
            </a:r>
            <a:r>
              <a:rPr lang="en-US" sz="2400" dirty="0" smtClean="0"/>
              <a:t> dos produce (e </a:t>
            </a:r>
            <a:r>
              <a:rPr lang="en-US" sz="2400" dirty="0" err="1" smtClean="0"/>
              <a:t>incluso</a:t>
            </a:r>
            <a:r>
              <a:rPr lang="en-US" sz="2400" dirty="0" smtClean="0"/>
              <a:t> </a:t>
            </a:r>
            <a:r>
              <a:rPr lang="en-US" sz="2400" dirty="0" err="1" smtClean="0"/>
              <a:t>fomenta</a:t>
            </a:r>
            <a:r>
              <a:rPr lang="en-US" sz="2400" dirty="0" smtClean="0"/>
              <a:t>) </a:t>
            </a:r>
            <a:r>
              <a:rPr lang="en-US" sz="2400" dirty="0" err="1" smtClean="0"/>
              <a:t>laxitud</a:t>
            </a:r>
            <a:r>
              <a:rPr lang="en-US" sz="2400" dirty="0" smtClean="0"/>
              <a:t> moral</a:t>
            </a:r>
          </a:p>
          <a:p>
            <a:pPr lvl="1" algn="l" rtl="0"/>
            <a:r>
              <a:rPr lang="en-US" sz="2200" dirty="0" err="1" smtClean="0"/>
              <a:t>Sentimos</a:t>
            </a:r>
            <a:r>
              <a:rPr lang="en-US" sz="2200" dirty="0" smtClean="0"/>
              <a:t> que </a:t>
            </a:r>
            <a:r>
              <a:rPr lang="en-US" sz="2200" dirty="0" err="1" smtClean="0"/>
              <a:t>nuestro</a:t>
            </a:r>
            <a:r>
              <a:rPr lang="en-US" sz="2200" dirty="0" smtClean="0"/>
              <a:t> </a:t>
            </a:r>
            <a:r>
              <a:rPr lang="en-US" sz="2200" dirty="0" err="1" smtClean="0"/>
              <a:t>servicio</a:t>
            </a:r>
            <a:r>
              <a:rPr lang="en-US" sz="2200" dirty="0" smtClean="0"/>
              <a:t> </a:t>
            </a:r>
            <a:r>
              <a:rPr lang="en-US" sz="2200" dirty="0" err="1" smtClean="0"/>
              <a:t>queda</a:t>
            </a:r>
            <a:r>
              <a:rPr lang="en-US" sz="2200" dirty="0" smtClean="0"/>
              <a:t> complete </a:t>
            </a:r>
            <a:r>
              <a:rPr lang="en-US" sz="2200" dirty="0" err="1" smtClean="0"/>
              <a:t>si</a:t>
            </a:r>
            <a:r>
              <a:rPr lang="en-US" sz="2200" dirty="0" smtClean="0"/>
              <a:t> </a:t>
            </a:r>
            <a:r>
              <a:rPr lang="en-US" sz="2200" dirty="0" err="1" smtClean="0"/>
              <a:t>asistimos</a:t>
            </a:r>
            <a:r>
              <a:rPr lang="en-US" sz="2200" dirty="0" smtClean="0"/>
              <a:t> al </a:t>
            </a:r>
            <a:r>
              <a:rPr lang="en-US" sz="2200" dirty="0" err="1" smtClean="0"/>
              <a:t>culto</a:t>
            </a:r>
            <a:r>
              <a:rPr lang="en-US" sz="2200" dirty="0" smtClean="0"/>
              <a:t>, y </a:t>
            </a:r>
            <a:r>
              <a:rPr lang="en-US" sz="2200" dirty="0" err="1" smtClean="0"/>
              <a:t>podemos</a:t>
            </a:r>
            <a:r>
              <a:rPr lang="en-US" sz="2200" dirty="0" smtClean="0"/>
              <a:t> </a:t>
            </a:r>
            <a:r>
              <a:rPr lang="en-US" sz="2200" dirty="0" err="1" smtClean="0"/>
              <a:t>ser</a:t>
            </a:r>
            <a:r>
              <a:rPr lang="en-US" sz="2200" dirty="0" smtClean="0"/>
              <a:t> </a:t>
            </a:r>
            <a:r>
              <a:rPr lang="en-US" sz="2200" dirty="0" err="1" smtClean="0"/>
              <a:t>propensos</a:t>
            </a:r>
            <a:r>
              <a:rPr lang="en-US" sz="2200" dirty="0" smtClean="0"/>
              <a:t> a </a:t>
            </a:r>
            <a:r>
              <a:rPr lang="en-US" sz="2200" dirty="0" err="1" smtClean="0"/>
              <a:t>pecar</a:t>
            </a:r>
            <a:r>
              <a:rPr lang="en-US" sz="2200" dirty="0" smtClean="0"/>
              <a:t> </a:t>
            </a:r>
            <a:r>
              <a:rPr lang="en-US" sz="2200" dirty="0" err="1" smtClean="0"/>
              <a:t>porque</a:t>
            </a:r>
            <a:r>
              <a:rPr lang="en-US" sz="2200" dirty="0" smtClean="0"/>
              <a:t> “</a:t>
            </a:r>
            <a:r>
              <a:rPr lang="en-US" sz="2200" dirty="0" err="1" smtClean="0"/>
              <a:t>Hice</a:t>
            </a:r>
            <a:r>
              <a:rPr lang="en-US" sz="2200" dirty="0" smtClean="0"/>
              <a:t> mi </a:t>
            </a:r>
            <a:r>
              <a:rPr lang="en-US" sz="2200" dirty="0" err="1" smtClean="0"/>
              <a:t>trabajo</a:t>
            </a:r>
            <a:r>
              <a:rPr lang="en-US" sz="2200" dirty="0" smtClean="0"/>
              <a:t> </a:t>
            </a:r>
            <a:r>
              <a:rPr lang="en-US" sz="2200" dirty="0" err="1" smtClean="0"/>
              <a:t>esta</a:t>
            </a:r>
            <a:r>
              <a:rPr lang="en-US" sz="2200" dirty="0" smtClean="0"/>
              <a:t> </a:t>
            </a:r>
            <a:r>
              <a:rPr lang="en-US" sz="2200" dirty="0" err="1" smtClean="0"/>
              <a:t>semana</a:t>
            </a:r>
            <a:r>
              <a:rPr lang="en-US" sz="2200" dirty="0" smtClean="0"/>
              <a:t>”.</a:t>
            </a:r>
          </a:p>
          <a:p>
            <a:pPr lvl="1" algn="l" rtl="0"/>
            <a:r>
              <a:rPr lang="en-US" sz="2200" dirty="0" err="1" smtClean="0"/>
              <a:t>Podemos</a:t>
            </a:r>
            <a:r>
              <a:rPr lang="en-US" sz="2200" dirty="0" smtClean="0"/>
              <a:t> </a:t>
            </a:r>
            <a:r>
              <a:rPr lang="en-US" sz="2200" dirty="0" err="1" smtClean="0"/>
              <a:t>sentir</a:t>
            </a:r>
            <a:r>
              <a:rPr lang="en-US" sz="2200" dirty="0" smtClean="0"/>
              <a:t> que no </a:t>
            </a:r>
            <a:r>
              <a:rPr lang="en-US" sz="2200" dirty="0" err="1" smtClean="0"/>
              <a:t>necesitamos</a:t>
            </a:r>
            <a:r>
              <a:rPr lang="en-US" sz="2200" dirty="0" smtClean="0"/>
              <a:t> a </a:t>
            </a:r>
            <a:r>
              <a:rPr lang="en-US" sz="2200" dirty="0" err="1" smtClean="0"/>
              <a:t>otros</a:t>
            </a:r>
            <a:r>
              <a:rPr lang="en-US" sz="2200" dirty="0" smtClean="0"/>
              <a:t> </a:t>
            </a:r>
            <a:r>
              <a:rPr lang="en-US" sz="2200" dirty="0" err="1" smtClean="0"/>
              <a:t>cristianos</a:t>
            </a:r>
            <a:r>
              <a:rPr lang="en-US" sz="2200" dirty="0" smtClean="0"/>
              <a:t> y </a:t>
            </a:r>
            <a:r>
              <a:rPr lang="en-US" sz="2200" dirty="0" err="1" smtClean="0"/>
              <a:t>volvernos</a:t>
            </a:r>
            <a:r>
              <a:rPr lang="en-US" sz="2200" dirty="0" smtClean="0"/>
              <a:t> </a:t>
            </a:r>
            <a:r>
              <a:rPr lang="en-US" sz="2200" dirty="0" err="1" smtClean="0"/>
              <a:t>moralmente</a:t>
            </a:r>
            <a:r>
              <a:rPr lang="en-US" sz="2200" dirty="0" smtClean="0"/>
              <a:t> </a:t>
            </a:r>
            <a:r>
              <a:rPr lang="en-US" sz="2200" dirty="0" err="1" smtClean="0"/>
              <a:t>endogámicos</a:t>
            </a:r>
            <a:r>
              <a:rPr lang="en-US" sz="2200" dirty="0" smtClean="0"/>
              <a:t>.</a:t>
            </a:r>
          </a:p>
          <a:p>
            <a:pPr lvl="1" algn="l" rtl="0"/>
            <a:endParaRPr lang="en-US" sz="2200" dirty="0" smtClean="0"/>
          </a:p>
          <a:p>
            <a:pPr lvl="1" algn="l" rtl="0"/>
            <a:endParaRPr lang="en-US" sz="2200" dirty="0" smtClean="0"/>
          </a:p>
          <a:p>
            <a:pPr lvl="1" algn="l" rtl="0"/>
            <a:endParaRPr lang="en-US" sz="2200" dirty="0" smtClean="0"/>
          </a:p>
          <a:p>
            <a:pPr lvl="1" algn="l" rtl="0"/>
            <a:endParaRPr lang="en-US" sz="2000" dirty="0"/>
          </a:p>
        </p:txBody>
      </p:sp>
      <p:sp>
        <p:nvSpPr>
          <p:cNvPr id="4" name="TextBox 3"/>
          <p:cNvSpPr txBox="1"/>
          <p:nvPr/>
        </p:nvSpPr>
        <p:spPr>
          <a:xfrm>
            <a:off x="1008993" y="1272987"/>
            <a:ext cx="3641834" cy="430887"/>
          </a:xfrm>
          <a:prstGeom prst="rect">
            <a:avLst/>
          </a:prstGeom>
          <a:noFill/>
        </p:spPr>
        <p:txBody>
          <a:bodyPr wrap="square" rtlCol="0">
            <a:spAutoFit/>
          </a:bodyPr>
          <a:lstStyle/>
          <a:p>
            <a:pPr algn="ctr" rtl="0"/>
            <a:r>
              <a:rPr lang="en-US" sz="2200" b="1" dirty="0"/>
              <a:t>“La vida como adoración”</a:t>
            </a:r>
          </a:p>
        </p:txBody>
      </p:sp>
      <p:sp>
        <p:nvSpPr>
          <p:cNvPr id="5" name="TextBox 4"/>
          <p:cNvSpPr txBox="1"/>
          <p:nvPr/>
        </p:nvSpPr>
        <p:spPr>
          <a:xfrm>
            <a:off x="7788166" y="1272986"/>
            <a:ext cx="3641834" cy="430887"/>
          </a:xfrm>
          <a:prstGeom prst="rect">
            <a:avLst/>
          </a:prstGeom>
          <a:noFill/>
        </p:spPr>
        <p:txBody>
          <a:bodyPr wrap="square" rtlCol="0">
            <a:spAutoFit/>
          </a:bodyPr>
          <a:lstStyle/>
          <a:p>
            <a:pPr algn="ctr" rtl="0"/>
            <a:r>
              <a:rPr lang="en-US" sz="2200" b="1" dirty="0"/>
              <a:t>“</a:t>
            </a:r>
            <a:r>
              <a:rPr lang="en-US" sz="2200" b="1" dirty="0" smtClean="0"/>
              <a:t>Domingo-</a:t>
            </a:r>
            <a:r>
              <a:rPr lang="en-US" sz="2200" b="1" dirty="0" err="1" smtClean="0"/>
              <a:t>miércoles</a:t>
            </a:r>
            <a:r>
              <a:rPr lang="en-US" sz="2200" b="1" dirty="0"/>
              <a:t>”</a:t>
            </a:r>
          </a:p>
        </p:txBody>
      </p:sp>
      <p:cxnSp>
        <p:nvCxnSpPr>
          <p:cNvPr id="7" name="Straight Arrow Connector 6"/>
          <p:cNvCxnSpPr>
            <a:stCxn id="4" idx="3"/>
          </p:cNvCxnSpPr>
          <p:nvPr/>
        </p:nvCxnSpPr>
        <p:spPr>
          <a:xfrm flipV="1">
            <a:off x="4650827" y="1477926"/>
            <a:ext cx="3344857" cy="10505"/>
          </a:xfrm>
          <a:prstGeom prst="straightConnector1">
            <a:avLst/>
          </a:prstGeom>
          <a:ln>
            <a:headEnd type="stealth" w="lg" len="lg"/>
            <a:tailEnd type="stealth"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916154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 xmlns:a16="http://schemas.microsoft.com/office/drawing/2014/main" id="{52CA9FE2-6026-4A8C-8857-327DBD031A57}"/>
              </a:ext>
            </a:extLst>
          </p:cNvPr>
          <p:cNvSpPr/>
          <p:nvPr/>
        </p:nvSpPr>
        <p:spPr>
          <a:xfrm>
            <a:off x="6666268" y="1094530"/>
            <a:ext cx="2286001"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smtClean="0">
                <a:solidFill>
                  <a:schemeClr val="tx1"/>
                </a:solidFill>
              </a:rPr>
              <a:t>CON-DUCTA PIADOSA </a:t>
            </a:r>
            <a:r>
              <a:rPr lang="en-US" sz="2000" b="1" dirty="0">
                <a:solidFill>
                  <a:schemeClr val="tx1"/>
                </a:solidFill>
              </a:rPr>
              <a:t>(</a:t>
            </a:r>
            <a:r>
              <a:rPr lang="en-US" sz="2000" b="1" dirty="0" smtClean="0">
                <a:solidFill>
                  <a:schemeClr val="tx1"/>
                </a:solidFill>
              </a:rPr>
              <a:t>ENTRE-NADA)</a:t>
            </a:r>
            <a:endParaRPr lang="en-US" sz="2000" b="1" dirty="0">
              <a:solidFill>
                <a:schemeClr val="tx1"/>
              </a:solidFill>
            </a:endParaRPr>
          </a:p>
        </p:txBody>
      </p:sp>
      <p:sp>
        <p:nvSpPr>
          <p:cNvPr id="31" name="Down Arrow 46">
            <a:extLst>
              <a:ext uri="{FF2B5EF4-FFF2-40B4-BE49-F238E27FC236}">
                <a16:creationId xmlns="" xmlns:a16="http://schemas.microsoft.com/office/drawing/2014/main" id="{5E84394B-BCEC-4D6A-96FA-C5644EDBF3C5}"/>
              </a:ext>
            </a:extLst>
          </p:cNvPr>
          <p:cNvSpPr/>
          <p:nvPr/>
        </p:nvSpPr>
        <p:spPr>
          <a:xfrm rot="8410434">
            <a:off x="8874251" y="2363525"/>
            <a:ext cx="1164068" cy="2736070"/>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0" name="Down Arrow 46">
            <a:extLst>
              <a:ext uri="{FF2B5EF4-FFF2-40B4-BE49-F238E27FC236}">
                <a16:creationId xmlns="" xmlns:a16="http://schemas.microsoft.com/office/drawing/2014/main" id="{B522E2C4-3A4B-4927-AADD-F7DF63278831}"/>
              </a:ext>
            </a:extLst>
          </p:cNvPr>
          <p:cNvSpPr/>
          <p:nvPr/>
        </p:nvSpPr>
        <p:spPr>
          <a:xfrm rot="14574138">
            <a:off x="5846653" y="2279063"/>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6" name="Oval 25">
            <a:extLst>
              <a:ext uri="{FF2B5EF4-FFF2-40B4-BE49-F238E27FC236}">
                <a16:creationId xmlns="" xmlns:a16="http://schemas.microsoft.com/office/drawing/2014/main" id="{B2B17A65-472C-485F-B974-8F0A2E752F38}"/>
              </a:ext>
            </a:extLst>
          </p:cNvPr>
          <p:cNvSpPr/>
          <p:nvPr/>
        </p:nvSpPr>
        <p:spPr>
          <a:xfrm>
            <a:off x="9466978" y="4531896"/>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smtClean="0">
                <a:solidFill>
                  <a:schemeClr val="tx1"/>
                </a:solidFill>
              </a:rPr>
              <a:t>EXPRE-SIÓN </a:t>
            </a:r>
            <a:br>
              <a:rPr lang="en-US" sz="2000" b="1" dirty="0" smtClean="0">
                <a:solidFill>
                  <a:schemeClr val="tx1"/>
                </a:solidFill>
              </a:rPr>
            </a:br>
            <a:r>
              <a:rPr lang="en-US" sz="2000" b="1" dirty="0" smtClean="0">
                <a:solidFill>
                  <a:schemeClr val="tx1"/>
                </a:solidFill>
              </a:rPr>
              <a:t>EN </a:t>
            </a:r>
            <a:r>
              <a:rPr lang="en-US" sz="2000" b="1" dirty="0">
                <a:solidFill>
                  <a:schemeClr val="tx1"/>
                </a:solidFill>
              </a:rPr>
              <a:t>LA </a:t>
            </a:r>
            <a:r>
              <a:rPr lang="en-US" sz="2000" b="1" dirty="0" smtClean="0">
                <a:solidFill>
                  <a:schemeClr val="tx1"/>
                </a:solidFill>
              </a:rPr>
              <a:t>ADORA-CIÓN</a:t>
            </a:r>
            <a:endParaRPr lang="en-US" sz="2000" b="1" dirty="0">
              <a:solidFill>
                <a:schemeClr val="tx1"/>
              </a:solidFill>
            </a:endParaRPr>
          </a:p>
        </p:txBody>
      </p:sp>
      <p:sp>
        <p:nvSpPr>
          <p:cNvPr id="28" name="Down Arrow 46">
            <a:extLst>
              <a:ext uri="{FF2B5EF4-FFF2-40B4-BE49-F238E27FC236}">
                <a16:creationId xmlns="" xmlns:a16="http://schemas.microsoft.com/office/drawing/2014/main" id="{EF434115-570C-47F0-8040-C56ABA8FA4EB}"/>
              </a:ext>
            </a:extLst>
          </p:cNvPr>
          <p:cNvSpPr/>
          <p:nvPr/>
        </p:nvSpPr>
        <p:spPr>
          <a:xfrm rot="17495591">
            <a:off x="8567669" y="4424754"/>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Oval 23">
            <a:extLst>
              <a:ext uri="{FF2B5EF4-FFF2-40B4-BE49-F238E27FC236}">
                <a16:creationId xmlns="" xmlns:a16="http://schemas.microsoft.com/office/drawing/2014/main" id="{CC0B8E24-99C9-43CD-935C-DC8DE0EA2FBC}"/>
              </a:ext>
            </a:extLst>
          </p:cNvPr>
          <p:cNvSpPr/>
          <p:nvPr/>
        </p:nvSpPr>
        <p:spPr>
          <a:xfrm>
            <a:off x="6666269" y="3464047"/>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a:solidFill>
                  <a:schemeClr val="tx1"/>
                </a:solidFill>
              </a:rPr>
              <a:t>EMO-CIONES PIADOSAS (</a:t>
            </a:r>
            <a:r>
              <a:rPr lang="en-US" sz="2000" b="1" dirty="0" smtClean="0">
                <a:solidFill>
                  <a:schemeClr val="tx1"/>
                </a:solidFill>
              </a:rPr>
              <a:t>ENTRE-NADAS</a:t>
            </a:r>
            <a:r>
              <a:rPr lang="en-US" sz="2000" b="1" dirty="0">
                <a:solidFill>
                  <a:schemeClr val="tx1"/>
                </a:solidFill>
              </a:rPr>
              <a:t>)</a:t>
            </a:r>
          </a:p>
        </p:txBody>
      </p:sp>
      <p:sp>
        <p:nvSpPr>
          <p:cNvPr id="27" name="Down Arrow 46">
            <a:extLst>
              <a:ext uri="{FF2B5EF4-FFF2-40B4-BE49-F238E27FC236}">
                <a16:creationId xmlns="" xmlns:a16="http://schemas.microsoft.com/office/drawing/2014/main" id="{C9A351D1-0CA9-4002-AF39-A3BEBC650712}"/>
              </a:ext>
            </a:extLst>
          </p:cNvPr>
          <p:cNvSpPr/>
          <p:nvPr/>
        </p:nvSpPr>
        <p:spPr>
          <a:xfrm rot="17495591">
            <a:off x="5774045" y="3398519"/>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Oval 24">
            <a:extLst>
              <a:ext uri="{FF2B5EF4-FFF2-40B4-BE49-F238E27FC236}">
                <a16:creationId xmlns="" xmlns:a16="http://schemas.microsoft.com/office/drawing/2014/main" id="{B6F4B638-9618-43D7-B900-B14F6E833B15}"/>
              </a:ext>
            </a:extLst>
          </p:cNvPr>
          <p:cNvSpPr/>
          <p:nvPr/>
        </p:nvSpPr>
        <p:spPr>
          <a:xfrm>
            <a:off x="3842684" y="2427727"/>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smtClean="0">
                <a:solidFill>
                  <a:schemeClr val="tx1"/>
                </a:solidFill>
              </a:rPr>
              <a:t>SER </a:t>
            </a:r>
            <a:r>
              <a:rPr lang="en-US" sz="2000" b="1" dirty="0">
                <a:solidFill>
                  <a:schemeClr val="tx1"/>
                </a:solidFill>
              </a:rPr>
              <a:t>LLENOS DEL ESPÍRITU</a:t>
            </a:r>
          </a:p>
        </p:txBody>
      </p:sp>
      <p:sp>
        <p:nvSpPr>
          <p:cNvPr id="2" name="Title 1"/>
          <p:cNvSpPr>
            <a:spLocks noGrp="1"/>
          </p:cNvSpPr>
          <p:nvPr>
            <p:ph type="title"/>
          </p:nvPr>
        </p:nvSpPr>
        <p:spPr>
          <a:xfrm>
            <a:off x="1251678" y="351904"/>
            <a:ext cx="10178322" cy="890603"/>
          </a:xfrm>
        </p:spPr>
        <p:txBody>
          <a:bodyPr>
            <a:normAutofit/>
          </a:bodyPr>
          <a:lstStyle/>
          <a:p>
            <a:pPr algn="l" rtl="0"/>
            <a:r>
              <a:rPr lang="en-US" dirty="0" err="1" smtClean="0"/>
              <a:t>SEr</a:t>
            </a:r>
            <a:r>
              <a:rPr lang="en-US" dirty="0" smtClean="0"/>
              <a:t> </a:t>
            </a:r>
            <a:r>
              <a:rPr lang="en-US" dirty="0"/>
              <a:t>“</a:t>
            </a:r>
            <a:r>
              <a:rPr lang="en-US" dirty="0" err="1" smtClean="0"/>
              <a:t>llenoS</a:t>
            </a:r>
            <a:r>
              <a:rPr lang="en-US" dirty="0" smtClean="0"/>
              <a:t> Del </a:t>
            </a:r>
            <a:r>
              <a:rPr lang="en-US" dirty="0" err="1"/>
              <a:t>espíritu</a:t>
            </a:r>
            <a:r>
              <a:rPr lang="en-US" dirty="0"/>
              <a:t>"</a:t>
            </a:r>
          </a:p>
        </p:txBody>
      </p:sp>
      <p:sp>
        <p:nvSpPr>
          <p:cNvPr id="47" name="Down Arrow 46"/>
          <p:cNvSpPr/>
          <p:nvPr/>
        </p:nvSpPr>
        <p:spPr>
          <a:xfrm rot="17495591">
            <a:off x="2980419" y="2290546"/>
            <a:ext cx="1164068" cy="1391429"/>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Oval 3">
            <a:extLst>
              <a:ext uri="{FF2B5EF4-FFF2-40B4-BE49-F238E27FC236}">
                <a16:creationId xmlns="" xmlns:a16="http://schemas.microsoft.com/office/drawing/2014/main" id="{131858BE-DDA3-4696-B06F-BDB51C3C0E69}"/>
              </a:ext>
            </a:extLst>
          </p:cNvPr>
          <p:cNvSpPr/>
          <p:nvPr/>
        </p:nvSpPr>
        <p:spPr>
          <a:xfrm>
            <a:off x="1019099" y="1318707"/>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a:solidFill>
                  <a:schemeClr val="tx1"/>
                </a:solidFill>
              </a:rPr>
              <a:t>LA ACCIÓN PASADA O FUTURA DE DIOS</a:t>
            </a:r>
          </a:p>
        </p:txBody>
      </p:sp>
    </p:spTree>
    <p:extLst>
      <p:ext uri="{BB962C8B-B14F-4D97-AF65-F5344CB8AC3E}">
        <p14:creationId xmlns:p14="http://schemas.microsoft.com/office/powerpoint/2010/main" val="25424982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own Arrow 56"/>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8" name="Down Arrow 57"/>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60" name="TextBox 59"/>
          <p:cNvSpPr txBox="1"/>
          <p:nvPr/>
        </p:nvSpPr>
        <p:spPr>
          <a:xfrm rot="16200000">
            <a:off x="4952859" y="3865875"/>
            <a:ext cx="2162977" cy="369332"/>
          </a:xfrm>
          <a:prstGeom prst="rect">
            <a:avLst/>
          </a:prstGeom>
          <a:noFill/>
        </p:spPr>
        <p:txBody>
          <a:bodyPr wrap="square" rtlCol="0">
            <a:spAutoFit/>
          </a:bodyPr>
          <a:lstStyle/>
          <a:p>
            <a:pPr algn="ctr" rtl="0"/>
            <a:r>
              <a:rPr lang="en-US" dirty="0" smtClean="0"/>
              <a:t>ALABANZA</a:t>
            </a:r>
            <a:endParaRPr lang="en-US" dirty="0"/>
          </a:p>
        </p:txBody>
      </p:sp>
      <p:sp>
        <p:nvSpPr>
          <p:cNvPr id="61" name="TextBox 60"/>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62" name="Cloud 61"/>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2" name="Title 1"/>
          <p:cNvSpPr>
            <a:spLocks noGrp="1"/>
          </p:cNvSpPr>
          <p:nvPr>
            <p:ph type="title"/>
          </p:nvPr>
        </p:nvSpPr>
        <p:spPr>
          <a:xfrm>
            <a:off x="1251678" y="382384"/>
            <a:ext cx="10178322" cy="890603"/>
          </a:xfrm>
        </p:spPr>
        <p:txBody>
          <a:bodyPr>
            <a:normAutofit/>
          </a:bodyPr>
          <a:lstStyle/>
          <a:p>
            <a:pPr algn="l" rtl="0"/>
            <a:r>
              <a:rPr lang="en-US" dirty="0"/>
              <a:t>Adoración vertical y horizontal</a:t>
            </a:r>
          </a:p>
        </p:txBody>
      </p:sp>
      <p:grpSp>
        <p:nvGrpSpPr>
          <p:cNvPr id="63" name="Group 62"/>
          <p:cNvGrpSpPr/>
          <p:nvPr/>
        </p:nvGrpSpPr>
        <p:grpSpPr>
          <a:xfrm>
            <a:off x="6468061" y="2748818"/>
            <a:ext cx="2703577" cy="1744354"/>
            <a:chOff x="6468061" y="2748818"/>
            <a:chExt cx="2703577" cy="1744354"/>
          </a:xfrm>
        </p:grpSpPr>
        <p:sp>
          <p:nvSpPr>
            <p:cNvPr id="15" name="Rectangle 14"/>
            <p:cNvSpPr/>
            <p:nvPr/>
          </p:nvSpPr>
          <p:spPr>
            <a:xfrm>
              <a:off x="7252138" y="2822029"/>
              <a:ext cx="1824018" cy="1671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Down Arrow 15"/>
            <p:cNvSpPr/>
            <p:nvPr/>
          </p:nvSpPr>
          <p:spPr>
            <a:xfrm>
              <a:off x="7383294" y="2819755"/>
              <a:ext cx="300299" cy="1650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TextBox 16"/>
            <p:cNvSpPr txBox="1"/>
            <p:nvPr/>
          </p:nvSpPr>
          <p:spPr>
            <a:xfrm rot="5400000">
              <a:off x="6675875" y="3420563"/>
              <a:ext cx="1712822" cy="369332"/>
            </a:xfrm>
            <a:prstGeom prst="rect">
              <a:avLst/>
            </a:prstGeom>
            <a:noFill/>
          </p:spPr>
          <p:txBody>
            <a:bodyPr wrap="square" rtlCol="0">
              <a:spAutoFit/>
            </a:bodyPr>
            <a:lstStyle/>
            <a:p>
              <a:pPr algn="ctr" rtl="0"/>
              <a:r>
                <a:rPr lang="en-US" dirty="0"/>
                <a:t>VERDAD</a:t>
              </a:r>
            </a:p>
          </p:txBody>
        </p:sp>
        <p:cxnSp>
          <p:nvCxnSpPr>
            <p:cNvPr id="24" name="Straight Connector 23"/>
            <p:cNvCxnSpPr/>
            <p:nvPr/>
          </p:nvCxnSpPr>
          <p:spPr>
            <a:xfrm>
              <a:off x="7347620" y="3024188"/>
              <a:ext cx="6438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61665" y="4129093"/>
              <a:ext cx="6438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956118" y="2863708"/>
              <a:ext cx="838200" cy="369332"/>
            </a:xfrm>
            <a:prstGeom prst="rect">
              <a:avLst/>
            </a:prstGeom>
            <a:noFill/>
          </p:spPr>
          <p:txBody>
            <a:bodyPr wrap="square" rtlCol="0">
              <a:spAutoFit/>
            </a:bodyPr>
            <a:lstStyle/>
            <a:p>
              <a:pPr algn="l" rtl="0"/>
              <a:r>
                <a:rPr lang="en-US" dirty="0"/>
                <a:t>Biblia</a:t>
              </a:r>
            </a:p>
          </p:txBody>
        </p:sp>
        <p:sp>
          <p:nvSpPr>
            <p:cNvPr id="28" name="TextBox 27"/>
            <p:cNvSpPr txBox="1"/>
            <p:nvPr/>
          </p:nvSpPr>
          <p:spPr>
            <a:xfrm>
              <a:off x="7956118" y="3823912"/>
              <a:ext cx="1215520" cy="646331"/>
            </a:xfrm>
            <a:prstGeom prst="rect">
              <a:avLst/>
            </a:prstGeom>
            <a:noFill/>
          </p:spPr>
          <p:txBody>
            <a:bodyPr wrap="square" rtlCol="0">
              <a:spAutoFit/>
            </a:bodyPr>
            <a:lstStyle/>
            <a:p>
              <a:pPr algn="l" rtl="0"/>
              <a:r>
                <a:rPr lang="en-US" dirty="0"/>
                <a:t>Acto de </a:t>
              </a:r>
              <a:r>
                <a:rPr lang="en-US" dirty="0" err="1" smtClean="0"/>
                <a:t>adoración</a:t>
              </a:r>
              <a:endParaRPr lang="en-US" dirty="0"/>
            </a:p>
          </p:txBody>
        </p:sp>
        <p:sp>
          <p:nvSpPr>
            <p:cNvPr id="31" name="Rectangle 30"/>
            <p:cNvSpPr/>
            <p:nvPr/>
          </p:nvSpPr>
          <p:spPr>
            <a:xfrm>
              <a:off x="6468061" y="4129093"/>
              <a:ext cx="288568" cy="313703"/>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3" name="Straight Connector 32"/>
            <p:cNvCxnSpPr/>
            <p:nvPr/>
          </p:nvCxnSpPr>
          <p:spPr>
            <a:xfrm flipV="1">
              <a:off x="6485428" y="2836812"/>
              <a:ext cx="766710" cy="128796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74344" y="4442796"/>
              <a:ext cx="777794" cy="394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7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up)">
                                      <p:cBhvr>
                                        <p:cTn id="15" dur="500"/>
                                        <p:tgtEl>
                                          <p:spTgt spid="5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up)">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p:bldP spid="61"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Adoración vertical y horizontal</a:t>
            </a:r>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a:t>ALABANZA</a:t>
            </a:r>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rtl="0"/>
            <a:r>
              <a:rPr lang="en-US" dirty="0" smtClean="0"/>
              <a:t>ALABANZA</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rtl="0"/>
            <a:r>
              <a:rPr lang="en-US" dirty="0"/>
              <a:t>VERDAD</a:t>
            </a:r>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a:t>ALABANZA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rtl="0"/>
            <a:r>
              <a:rPr lang="en-US" dirty="0"/>
              <a:t>VERDAD</a:t>
            </a:r>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rtl="0"/>
            <a:r>
              <a:rPr lang="en-US" dirty="0"/>
              <a:t>Enseñar y animar</a:t>
            </a:r>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rtl="0"/>
            <a:r>
              <a:rPr lang="en-US" dirty="0"/>
              <a:t>Enseñar y animar</a:t>
            </a:r>
          </a:p>
        </p:txBody>
      </p:sp>
    </p:spTree>
    <p:extLst>
      <p:ext uri="{BB962C8B-B14F-4D97-AF65-F5344CB8AC3E}">
        <p14:creationId xmlns:p14="http://schemas.microsoft.com/office/powerpoint/2010/main" val="44695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P spid="34" grpId="0"/>
      <p:bldP spid="3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282" y="1353312"/>
            <a:ext cx="10288681" cy="4624346"/>
          </a:xfrm>
        </p:spPr>
        <p:txBody>
          <a:bodyPr>
            <a:normAutofit fontScale="90000"/>
          </a:bodyPr>
          <a:lstStyle/>
          <a:p>
            <a:pPr algn="ctr" rtl="0"/>
            <a:r>
              <a:rPr lang="en-US" dirty="0"/>
              <a:t/>
            </a:r>
            <a:br>
              <a:rPr lang="en-US" dirty="0"/>
            </a:br>
            <a:r>
              <a:rPr lang="en-US" b="1" dirty="0"/>
              <a:t>¿Cómo difieren las metas de la adoración personal de las metas de la adoración pública? Obviamente, </a:t>
            </a:r>
            <a:r>
              <a:rPr lang="en-US" b="1" dirty="0" err="1" smtClean="0"/>
              <a:t>ya</a:t>
            </a:r>
            <a:r>
              <a:rPr lang="en-US" b="1" dirty="0" smtClean="0"/>
              <a:t> no </a:t>
            </a:r>
            <a:r>
              <a:rPr lang="en-US" b="1" dirty="0" err="1" smtClean="0"/>
              <a:t>está</a:t>
            </a:r>
            <a:r>
              <a:rPr lang="en-US" b="1" dirty="0" smtClean="0"/>
              <a:t> el </a:t>
            </a:r>
            <a:r>
              <a:rPr lang="en-US" b="1" dirty="0" err="1" smtClean="0"/>
              <a:t>requisito</a:t>
            </a:r>
            <a:r>
              <a:rPr lang="en-US" b="1" dirty="0" smtClean="0"/>
              <a:t> de que </a:t>
            </a:r>
            <a:r>
              <a:rPr lang="en-US" b="1" dirty="0" err="1" smtClean="0"/>
              <a:t>nos</a:t>
            </a:r>
            <a:r>
              <a:rPr lang="en-US" b="1" dirty="0" smtClean="0"/>
              <a:t> </a:t>
            </a:r>
            <a:r>
              <a:rPr lang="en-US" b="1" dirty="0"/>
              <a:t>edifiquemos unos a otros, pero ¿existen otras diferencias?</a:t>
            </a:r>
            <a:r>
              <a:rPr lang="en-US" dirty="0"/>
              <a:t/>
            </a:r>
            <a:br>
              <a:rPr lang="en-US" dirty="0"/>
            </a:br>
            <a:endParaRPr lang="en-US" dirty="0"/>
          </a:p>
        </p:txBody>
      </p:sp>
    </p:spTree>
    <p:extLst>
      <p:ext uri="{BB962C8B-B14F-4D97-AF65-F5344CB8AC3E}">
        <p14:creationId xmlns:p14="http://schemas.microsoft.com/office/powerpoint/2010/main" val="837982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6281" y="6234544"/>
            <a:ext cx="8682196"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a:t>Templo de la cruz, Chiapas, México</a:t>
            </a:r>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a:p>
        </p:txBody>
      </p:sp>
      <p:pic>
        <p:nvPicPr>
          <p:cNvPr id="5" name="Picture 6" descr="https://upload.wikimedia.org/wikipedia/commons/thumb/c/c5/The_American_Indian_Fig_50.jpg/800px-The_American_Indian_Fig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432" y="1172006"/>
            <a:ext cx="4933045" cy="50625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e/e0/2013-12-31_Palenque_Kreuzgruppe_Kreuztempel_01_anagoria.JPG/1024px-2013-12-31_Palenque_Kreuzgruppe_Kreuztempel_01_anago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316" y="263925"/>
            <a:ext cx="6116225" cy="407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7983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61199"/>
          </a:xfrm>
        </p:spPr>
        <p:txBody>
          <a:bodyPr>
            <a:normAutofit/>
          </a:bodyPr>
          <a:lstStyle/>
          <a:p>
            <a:pPr algn="l" rtl="0"/>
            <a:r>
              <a:rPr lang="en-US" dirty="0" err="1" smtClean="0"/>
              <a:t>adoración</a:t>
            </a:r>
            <a:r>
              <a:rPr lang="en-US" dirty="0" smtClean="0"/>
              <a:t> </a:t>
            </a:r>
            <a:r>
              <a:rPr lang="en-US" dirty="0" err="1" smtClean="0"/>
              <a:t>pública</a:t>
            </a:r>
            <a:r>
              <a:rPr lang="en-US" dirty="0" smtClean="0"/>
              <a:t> </a:t>
            </a:r>
            <a:r>
              <a:rPr lang="en-US" dirty="0"/>
              <a:t>y </a:t>
            </a:r>
            <a:r>
              <a:rPr lang="en-US" dirty="0" err="1" smtClean="0"/>
              <a:t>privada</a:t>
            </a:r>
            <a:endParaRPr lang="en-US" dirty="0"/>
          </a:p>
        </p:txBody>
      </p:sp>
      <p:sp>
        <p:nvSpPr>
          <p:cNvPr id="3" name="Content Placeholder 2"/>
          <p:cNvSpPr>
            <a:spLocks noGrp="1"/>
          </p:cNvSpPr>
          <p:nvPr>
            <p:ph sz="half" idx="1"/>
          </p:nvPr>
        </p:nvSpPr>
        <p:spPr>
          <a:xfrm>
            <a:off x="1031358" y="1243584"/>
            <a:ext cx="5564988" cy="5614416"/>
          </a:xfrm>
        </p:spPr>
        <p:txBody>
          <a:bodyPr>
            <a:normAutofit lnSpcReduction="10000"/>
          </a:bodyPr>
          <a:lstStyle/>
          <a:p>
            <a:pPr marL="0" indent="0" algn="l" rtl="0">
              <a:buNone/>
            </a:pPr>
            <a:r>
              <a:rPr lang="en-US" sz="3200" dirty="0"/>
              <a:t>Propósito de la </a:t>
            </a:r>
            <a:r>
              <a:rPr lang="en-US" sz="3200" dirty="0" err="1" smtClean="0"/>
              <a:t>adoración</a:t>
            </a:r>
            <a:r>
              <a:rPr lang="en-US" sz="3200" dirty="0" smtClean="0"/>
              <a:t> </a:t>
            </a:r>
            <a:r>
              <a:rPr lang="en-US" sz="3200" dirty="0" err="1" smtClean="0"/>
              <a:t>pública</a:t>
            </a:r>
            <a:endParaRPr lang="en-US" sz="3200" dirty="0"/>
          </a:p>
          <a:p>
            <a:pPr lvl="1" algn="l" rtl="0"/>
            <a:r>
              <a:rPr lang="en-US" sz="2400" dirty="0"/>
              <a:t>Profundizar y fortalecer nuestra relación con Dios</a:t>
            </a:r>
            <a:r>
              <a:rPr lang="en-US" sz="2400" dirty="0" smtClean="0"/>
              <a:t>, </a:t>
            </a:r>
            <a:r>
              <a:rPr lang="en-US" sz="2400" dirty="0" err="1" smtClean="0"/>
              <a:t>Heb</a:t>
            </a:r>
            <a:r>
              <a:rPr lang="en-US" sz="2400" dirty="0" smtClean="0"/>
              <a:t> 10:22</a:t>
            </a:r>
            <a:endParaRPr lang="en-US" sz="2400" dirty="0"/>
          </a:p>
          <a:p>
            <a:pPr lvl="1" algn="l" rtl="0"/>
            <a:r>
              <a:rPr lang="en-US" sz="2400" dirty="0"/>
              <a:t>Aprender/entender la Palabra de Dios (conocimiento), Col 3:16</a:t>
            </a:r>
          </a:p>
          <a:p>
            <a:pPr lvl="1" algn="l" rtl="0"/>
            <a:r>
              <a:rPr lang="en-US" sz="2400" dirty="0"/>
              <a:t>Equiparnos para comportarnos con rectitud (</a:t>
            </a:r>
            <a:r>
              <a:rPr lang="en-US" sz="2400" dirty="0" err="1"/>
              <a:t>acción</a:t>
            </a:r>
            <a:r>
              <a:rPr lang="en-US" sz="2400" dirty="0" smtClean="0"/>
              <a:t>), </a:t>
            </a:r>
            <a:r>
              <a:rPr lang="en-US" sz="2400" dirty="0" err="1" smtClean="0"/>
              <a:t>Heb</a:t>
            </a:r>
            <a:r>
              <a:rPr lang="en-US" sz="2400" dirty="0" smtClean="0"/>
              <a:t> 10:23</a:t>
            </a:r>
            <a:endParaRPr lang="en-US" sz="2400" dirty="0"/>
          </a:p>
          <a:p>
            <a:pPr lvl="1" algn="l" rtl="0"/>
            <a:r>
              <a:rPr lang="en-US" sz="2400" b="1" i="1" dirty="0" err="1" smtClean="0"/>
              <a:t>Enseñarnos</a:t>
            </a:r>
            <a:r>
              <a:rPr lang="en-US" sz="2400" b="1" i="1" dirty="0" smtClean="0"/>
              <a:t> </a:t>
            </a:r>
            <a:r>
              <a:rPr lang="en-US" sz="2400" b="1" i="1" dirty="0"/>
              <a:t>y </a:t>
            </a:r>
            <a:r>
              <a:rPr lang="en-US" sz="2400" b="1" i="1" dirty="0" err="1" smtClean="0"/>
              <a:t>exhortarnos</a:t>
            </a:r>
            <a:r>
              <a:rPr lang="en-US" sz="2400" b="1" i="1" dirty="0" smtClean="0"/>
              <a:t> </a:t>
            </a:r>
            <a:r>
              <a:rPr lang="en-US" sz="2400" b="1" i="1" dirty="0"/>
              <a:t>unos a </a:t>
            </a:r>
            <a:r>
              <a:rPr lang="en-US" sz="2400" b="1" i="1" dirty="0" err="1"/>
              <a:t>otros</a:t>
            </a:r>
            <a:r>
              <a:rPr lang="en-US" sz="2400" b="1" i="1" dirty="0" smtClean="0"/>
              <a:t>, </a:t>
            </a:r>
            <a:r>
              <a:rPr lang="en-US" sz="2400" b="1" i="1" dirty="0" err="1" smtClean="0"/>
              <a:t>Heb</a:t>
            </a:r>
            <a:r>
              <a:rPr lang="en-US" sz="2400" b="1" i="1" dirty="0" smtClean="0"/>
              <a:t> 10:24</a:t>
            </a:r>
            <a:r>
              <a:rPr lang="en-US" sz="2400" b="1" i="1" dirty="0"/>
              <a:t>; Col 3:16</a:t>
            </a:r>
          </a:p>
          <a:p>
            <a:pPr lvl="2" algn="l" rtl="0"/>
            <a:r>
              <a:rPr lang="en-US" sz="2000" b="1" i="1" dirty="0"/>
              <a:t>Comunicar la voluntad de Dios</a:t>
            </a:r>
          </a:p>
          <a:p>
            <a:pPr lvl="2" algn="l" rtl="0"/>
            <a:r>
              <a:rPr lang="en-US" sz="2000" b="1" i="1" dirty="0" err="1" smtClean="0"/>
              <a:t>Animarnos</a:t>
            </a:r>
            <a:r>
              <a:rPr lang="en-US" sz="2000" b="1" i="1" dirty="0" smtClean="0"/>
              <a:t> </a:t>
            </a:r>
            <a:r>
              <a:rPr lang="en-US" sz="2000" b="1" i="1" dirty="0"/>
              <a:t>unos a otros a obedecer los mandamientos</a:t>
            </a:r>
          </a:p>
        </p:txBody>
      </p:sp>
      <p:sp>
        <p:nvSpPr>
          <p:cNvPr id="4" name="Content Placeholder 3"/>
          <p:cNvSpPr>
            <a:spLocks noGrp="1"/>
          </p:cNvSpPr>
          <p:nvPr>
            <p:ph sz="half" idx="2"/>
          </p:nvPr>
        </p:nvSpPr>
        <p:spPr>
          <a:xfrm>
            <a:off x="6596345" y="1243584"/>
            <a:ext cx="5429077" cy="5394960"/>
          </a:xfrm>
        </p:spPr>
        <p:txBody>
          <a:bodyPr>
            <a:normAutofit lnSpcReduction="10000"/>
          </a:bodyPr>
          <a:lstStyle/>
          <a:p>
            <a:pPr marL="0" indent="0" algn="l" rtl="0">
              <a:buNone/>
            </a:pPr>
            <a:r>
              <a:rPr lang="en-US" sz="3200" dirty="0"/>
              <a:t>Propósito de la </a:t>
            </a:r>
            <a:r>
              <a:rPr lang="en-US" sz="3200" dirty="0" err="1" smtClean="0"/>
              <a:t>adoración</a:t>
            </a:r>
            <a:r>
              <a:rPr lang="en-US" sz="3200" dirty="0" smtClean="0"/>
              <a:t> </a:t>
            </a:r>
            <a:r>
              <a:rPr lang="en-US" sz="3200" dirty="0" err="1" smtClean="0"/>
              <a:t>privada</a:t>
            </a:r>
            <a:endParaRPr lang="en-US" sz="3200" dirty="0"/>
          </a:p>
          <a:p>
            <a:pPr lvl="1" algn="l" rtl="0"/>
            <a:r>
              <a:rPr lang="en-US" sz="2400" dirty="0"/>
              <a:t>Profundizar y fortalecer nuestra relación con Dios</a:t>
            </a:r>
            <a:r>
              <a:rPr lang="en-US" sz="2400" dirty="0" smtClean="0"/>
              <a:t>, </a:t>
            </a:r>
            <a:r>
              <a:rPr lang="en-US" sz="2400" dirty="0" err="1" smtClean="0"/>
              <a:t>Heb</a:t>
            </a:r>
            <a:r>
              <a:rPr lang="en-US" sz="2400" dirty="0" smtClean="0"/>
              <a:t> 10:22</a:t>
            </a:r>
            <a:endParaRPr lang="en-US" sz="2400" dirty="0"/>
          </a:p>
          <a:p>
            <a:pPr lvl="1" algn="l" rtl="0"/>
            <a:r>
              <a:rPr lang="en-US" sz="2400" dirty="0"/>
              <a:t>Aprender/entender la Palabra de Dios (conocimiento), 1 Tim 2:5</a:t>
            </a:r>
          </a:p>
          <a:p>
            <a:pPr lvl="1" algn="l" rtl="0"/>
            <a:r>
              <a:rPr lang="en-US" sz="2400" dirty="0"/>
              <a:t>Equiparnos para comportarnos con rectitud (</a:t>
            </a:r>
            <a:r>
              <a:rPr lang="en-US" sz="2400" dirty="0" err="1"/>
              <a:t>acción</a:t>
            </a:r>
            <a:r>
              <a:rPr lang="en-US" sz="2400" dirty="0" smtClean="0"/>
              <a:t>), </a:t>
            </a:r>
            <a:r>
              <a:rPr lang="en-US" sz="2400" dirty="0" err="1" smtClean="0"/>
              <a:t>Heb</a:t>
            </a:r>
            <a:r>
              <a:rPr lang="en-US" sz="2400" dirty="0" smtClean="0"/>
              <a:t> 10:23</a:t>
            </a:r>
            <a:endParaRPr lang="en-US" sz="2400" dirty="0"/>
          </a:p>
          <a:p>
            <a:pPr lvl="1" algn="l" rtl="0"/>
            <a:r>
              <a:rPr lang="en-US" sz="2400" b="1" i="1" dirty="0" err="1" smtClean="0"/>
              <a:t>Prepararnos</a:t>
            </a:r>
            <a:r>
              <a:rPr lang="en-US" sz="2400" b="1" i="1" dirty="0" smtClean="0"/>
              <a:t> </a:t>
            </a:r>
            <a:r>
              <a:rPr lang="en-US" sz="2400" b="1" i="1" dirty="0"/>
              <a:t>para edificar a otros en la adoración y el servicio público, Marcos 1:13-14; Gálatas 1:15-17; 1 Corintios 14:26</a:t>
            </a:r>
          </a:p>
        </p:txBody>
      </p:sp>
    </p:spTree>
    <p:extLst>
      <p:ext uri="{BB962C8B-B14F-4D97-AF65-F5344CB8AC3E}">
        <p14:creationId xmlns:p14="http://schemas.microsoft.com/office/powerpoint/2010/main" val="8161014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688685" cy="861199"/>
          </a:xfrm>
        </p:spPr>
        <p:txBody>
          <a:bodyPr>
            <a:normAutofit/>
          </a:bodyPr>
          <a:lstStyle/>
          <a:p>
            <a:pPr algn="l" rtl="0"/>
            <a:r>
              <a:rPr lang="en-US" dirty="0" smtClean="0"/>
              <a:t>La </a:t>
            </a:r>
            <a:r>
              <a:rPr lang="en-US" dirty="0" err="1" smtClean="0"/>
              <a:t>adoración</a:t>
            </a:r>
            <a:r>
              <a:rPr lang="en-US" dirty="0" smtClean="0"/>
              <a:t> </a:t>
            </a:r>
            <a:r>
              <a:rPr lang="en-US" dirty="0" err="1" smtClean="0"/>
              <a:t>pública</a:t>
            </a:r>
            <a:r>
              <a:rPr lang="en-US" dirty="0" smtClean="0"/>
              <a:t> y la </a:t>
            </a:r>
            <a:r>
              <a:rPr lang="en-US" dirty="0" err="1" smtClean="0"/>
              <a:t>privada</a:t>
            </a:r>
            <a:endParaRPr lang="en-US" dirty="0"/>
          </a:p>
        </p:txBody>
      </p:sp>
      <p:sp>
        <p:nvSpPr>
          <p:cNvPr id="3" name="Content Placeholder 2"/>
          <p:cNvSpPr>
            <a:spLocks noGrp="1"/>
          </p:cNvSpPr>
          <p:nvPr>
            <p:ph sz="half" idx="1"/>
          </p:nvPr>
        </p:nvSpPr>
        <p:spPr>
          <a:xfrm>
            <a:off x="1239012" y="1243584"/>
            <a:ext cx="4722876" cy="5394960"/>
          </a:xfrm>
        </p:spPr>
        <p:txBody>
          <a:bodyPr>
            <a:normAutofit/>
          </a:bodyPr>
          <a:lstStyle/>
          <a:p>
            <a:pPr marL="0" indent="0" algn="l" rtl="0">
              <a:buNone/>
            </a:pPr>
            <a:r>
              <a:rPr lang="en-US" sz="3200" dirty="0"/>
              <a:t>Actos de </a:t>
            </a:r>
            <a:r>
              <a:rPr lang="en-US" sz="3200" dirty="0" err="1" smtClean="0"/>
              <a:t>adoración</a:t>
            </a:r>
            <a:r>
              <a:rPr lang="en-US" sz="3200" dirty="0" smtClean="0"/>
              <a:t> </a:t>
            </a:r>
            <a:r>
              <a:rPr lang="en-US" sz="3200" dirty="0" err="1" smtClean="0"/>
              <a:t>pública</a:t>
            </a:r>
            <a:endParaRPr lang="en-US" sz="3200" dirty="0"/>
          </a:p>
          <a:p>
            <a:pPr lvl="1" algn="l" rtl="0"/>
            <a:r>
              <a:rPr lang="en-US" sz="2800" dirty="0" err="1" smtClean="0"/>
              <a:t>Cantar</a:t>
            </a:r>
            <a:endParaRPr lang="en-US" sz="2800" dirty="0"/>
          </a:p>
          <a:p>
            <a:pPr lvl="1" algn="l" rtl="0"/>
            <a:r>
              <a:rPr lang="en-US" sz="2800" dirty="0" err="1" smtClean="0"/>
              <a:t>Orar</a:t>
            </a:r>
            <a:endParaRPr lang="en-US" sz="2800" dirty="0"/>
          </a:p>
          <a:p>
            <a:pPr lvl="1" algn="l" rtl="0"/>
            <a:r>
              <a:rPr lang="en-US" sz="2800" b="1" i="1" dirty="0"/>
              <a:t>Cena del Señor</a:t>
            </a:r>
          </a:p>
          <a:p>
            <a:pPr lvl="1" algn="l" rtl="0"/>
            <a:r>
              <a:rPr lang="en-US" sz="2800" b="1" i="1" dirty="0" err="1" smtClean="0"/>
              <a:t>Ofrenda</a:t>
            </a:r>
            <a:endParaRPr lang="en-US" sz="2800" b="1" i="1" dirty="0"/>
          </a:p>
          <a:p>
            <a:pPr lvl="1" algn="l" rtl="0"/>
            <a:r>
              <a:rPr lang="en-US" sz="2800" dirty="0" err="1"/>
              <a:t>L</a:t>
            </a:r>
            <a:r>
              <a:rPr lang="en-US" sz="2800" dirty="0" err="1" smtClean="0"/>
              <a:t>ectura</a:t>
            </a:r>
            <a:r>
              <a:rPr lang="en-US" sz="2800" dirty="0" smtClean="0"/>
              <a:t> </a:t>
            </a:r>
            <a:r>
              <a:rPr lang="en-US" sz="2800" dirty="0"/>
              <a:t>de las </a:t>
            </a:r>
            <a:r>
              <a:rPr lang="en-US" sz="2800" dirty="0" err="1" smtClean="0"/>
              <a:t>Escrituras</a:t>
            </a:r>
            <a:endParaRPr lang="en-US" sz="2800" dirty="0"/>
          </a:p>
          <a:p>
            <a:pPr lvl="1" algn="l" rtl="0"/>
            <a:r>
              <a:rPr lang="en-US" sz="2800" dirty="0"/>
              <a:t>Predicación (estudio público de las Escrituras)</a:t>
            </a:r>
          </a:p>
        </p:txBody>
      </p:sp>
      <p:sp>
        <p:nvSpPr>
          <p:cNvPr id="4" name="Content Placeholder 3"/>
          <p:cNvSpPr>
            <a:spLocks noGrp="1"/>
          </p:cNvSpPr>
          <p:nvPr>
            <p:ph sz="half" idx="2"/>
          </p:nvPr>
        </p:nvSpPr>
        <p:spPr>
          <a:xfrm>
            <a:off x="5961888" y="1243584"/>
            <a:ext cx="5468112" cy="5394960"/>
          </a:xfrm>
        </p:spPr>
        <p:txBody>
          <a:bodyPr>
            <a:normAutofit/>
          </a:bodyPr>
          <a:lstStyle/>
          <a:p>
            <a:pPr marL="0" indent="0" algn="l" rtl="0">
              <a:buNone/>
            </a:pPr>
            <a:r>
              <a:rPr lang="en-US" sz="3200" dirty="0"/>
              <a:t>Actos de Culto Privado</a:t>
            </a:r>
          </a:p>
          <a:p>
            <a:pPr lvl="1" algn="l" rtl="0"/>
            <a:r>
              <a:rPr lang="en-US" sz="2800" dirty="0" err="1" smtClean="0"/>
              <a:t>Cantar</a:t>
            </a:r>
            <a:r>
              <a:rPr lang="en-US" sz="2800" dirty="0" smtClean="0"/>
              <a:t>, </a:t>
            </a:r>
            <a:r>
              <a:rPr lang="en-US" sz="2800" dirty="0"/>
              <a:t>Santiago 5:20</a:t>
            </a:r>
          </a:p>
          <a:p>
            <a:pPr lvl="1" algn="l" rtl="0"/>
            <a:r>
              <a:rPr lang="en-US" sz="2800" dirty="0" err="1" smtClean="0"/>
              <a:t>Orar</a:t>
            </a:r>
            <a:r>
              <a:rPr lang="en-US" sz="2800" dirty="0" smtClean="0"/>
              <a:t>, 1 </a:t>
            </a:r>
            <a:r>
              <a:rPr lang="en-US" sz="2800" dirty="0" err="1" smtClean="0"/>
              <a:t>Tes</a:t>
            </a:r>
            <a:r>
              <a:rPr lang="en-US" sz="2800" dirty="0" smtClean="0"/>
              <a:t> 5:15</a:t>
            </a:r>
            <a:r>
              <a:rPr lang="en-US" sz="2800" dirty="0"/>
              <a:t>; Mateo 6:6</a:t>
            </a:r>
          </a:p>
          <a:p>
            <a:pPr lvl="1" algn="l" rtl="0"/>
            <a:r>
              <a:rPr lang="en-US" sz="2800" dirty="0"/>
              <a:t>Lectura bíblica, Hechos 17:11</a:t>
            </a:r>
          </a:p>
          <a:p>
            <a:pPr lvl="1" algn="l" rtl="0"/>
            <a:r>
              <a:rPr lang="en-US" sz="2800" dirty="0" err="1" smtClean="0"/>
              <a:t>Estudiar</a:t>
            </a:r>
            <a:r>
              <a:rPr lang="en-US" sz="2800" dirty="0" smtClean="0"/>
              <a:t> las </a:t>
            </a:r>
            <a:r>
              <a:rPr lang="en-US" sz="2800" dirty="0" err="1" smtClean="0"/>
              <a:t>Escrituras</a:t>
            </a:r>
            <a:r>
              <a:rPr lang="en-US" sz="2800" dirty="0" smtClean="0"/>
              <a:t>, </a:t>
            </a:r>
            <a:r>
              <a:rPr lang="en-US" sz="2800" dirty="0"/>
              <a:t>Hechos 17:11; 1 Timoteo 2:15</a:t>
            </a:r>
          </a:p>
          <a:p>
            <a:pPr lvl="1" algn="l" rtl="0"/>
            <a:r>
              <a:rPr lang="en-US" sz="2800" b="1" i="1" dirty="0" err="1" smtClean="0"/>
              <a:t>Meditar</a:t>
            </a:r>
            <a:r>
              <a:rPr lang="en-US" sz="2800" b="1" i="1" dirty="0" smtClean="0"/>
              <a:t> </a:t>
            </a:r>
            <a:r>
              <a:rPr lang="en-US" sz="2800" b="1" i="1" dirty="0" err="1"/>
              <a:t>en</a:t>
            </a:r>
            <a:r>
              <a:rPr lang="en-US" sz="2800" b="1" i="1" dirty="0"/>
              <a:t> </a:t>
            </a:r>
            <a:r>
              <a:rPr lang="en-US" sz="2800" b="1" i="1" dirty="0" smtClean="0"/>
              <a:t>las </a:t>
            </a:r>
            <a:r>
              <a:rPr lang="en-US" sz="2800" b="1" i="1" dirty="0" err="1" smtClean="0"/>
              <a:t>Escrituras</a:t>
            </a:r>
            <a:r>
              <a:rPr lang="en-US" sz="2800" b="1" i="1" dirty="0" smtClean="0"/>
              <a:t>, </a:t>
            </a:r>
            <a:r>
              <a:rPr lang="en-US" sz="2800" b="1" i="1" dirty="0"/>
              <a:t>Fil 4:8</a:t>
            </a:r>
          </a:p>
          <a:p>
            <a:pPr lvl="1" algn="l" rtl="0"/>
            <a:r>
              <a:rPr lang="en-US" sz="2800" b="1" i="1" dirty="0"/>
              <a:t>Ayuno, Hechos 13:2-3; Mateo 6:16ss</a:t>
            </a:r>
          </a:p>
        </p:txBody>
      </p:sp>
    </p:spTree>
    <p:extLst>
      <p:ext uri="{BB962C8B-B14F-4D97-AF65-F5344CB8AC3E}">
        <p14:creationId xmlns:p14="http://schemas.microsoft.com/office/powerpoint/2010/main" val="131056944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804672"/>
            <a:ext cx="10288681" cy="4624346"/>
          </a:xfrm>
        </p:spPr>
        <p:txBody>
          <a:bodyPr>
            <a:normAutofit fontScale="90000"/>
          </a:bodyPr>
          <a:lstStyle/>
          <a:p>
            <a:pPr algn="ctr" rtl="0"/>
            <a:r>
              <a:rPr lang="en-US" dirty="0"/>
              <a:t/>
            </a:r>
            <a:br>
              <a:rPr lang="en-US" dirty="0"/>
            </a:br>
            <a:r>
              <a:rPr lang="en-US" b="1" dirty="0"/>
              <a:t>¿Cómo se aplican los principios que </a:t>
            </a:r>
            <a:r>
              <a:rPr lang="en-US" b="1" dirty="0" err="1" smtClean="0"/>
              <a:t>dialogamos</a:t>
            </a:r>
            <a:r>
              <a:rPr lang="en-US" b="1" dirty="0" smtClean="0"/>
              <a:t> </a:t>
            </a:r>
            <a:r>
              <a:rPr lang="en-US" b="1" dirty="0"/>
              <a:t>en la </a:t>
            </a:r>
            <a:r>
              <a:rPr lang="en-US" b="1" dirty="0" err="1"/>
              <a:t>clase</a:t>
            </a:r>
            <a:r>
              <a:rPr lang="en-US" b="1" dirty="0"/>
              <a:t> </a:t>
            </a:r>
            <a:r>
              <a:rPr lang="en-US" b="1" dirty="0" err="1" smtClean="0"/>
              <a:t>sobre</a:t>
            </a:r>
            <a:r>
              <a:rPr lang="en-US" b="1" dirty="0" smtClean="0"/>
              <a:t> “El </a:t>
            </a:r>
            <a:r>
              <a:rPr lang="en-US" b="1" dirty="0"/>
              <a:t>decoro en la adoración” a la ropa que usamos para adorar? ¿Qué nos dice el ejemplo de David (2 Samuel 5:14-23) acerca de la vestimenta y/o comportamiento aceptable en nuestra adoración?</a:t>
            </a:r>
            <a:endParaRPr lang="en-US" dirty="0"/>
          </a:p>
        </p:txBody>
      </p:sp>
    </p:spTree>
    <p:extLst>
      <p:ext uri="{BB962C8B-B14F-4D97-AF65-F5344CB8AC3E}">
        <p14:creationId xmlns:p14="http://schemas.microsoft.com/office/powerpoint/2010/main" val="25430654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Lecciones del </a:t>
            </a:r>
            <a:r>
              <a:rPr lang="en-US" dirty="0" err="1"/>
              <a:t>ejemplo</a:t>
            </a:r>
            <a:r>
              <a:rPr lang="en-US" dirty="0"/>
              <a:t> </a:t>
            </a:r>
            <a:r>
              <a:rPr lang="en-US" dirty="0" smtClean="0"/>
              <a:t>de David</a:t>
            </a:r>
            <a:endParaRPr lang="en-US" dirty="0"/>
          </a:p>
        </p:txBody>
      </p:sp>
      <p:sp>
        <p:nvSpPr>
          <p:cNvPr id="3" name="Content Placeholder 2"/>
          <p:cNvSpPr>
            <a:spLocks noGrp="1"/>
          </p:cNvSpPr>
          <p:nvPr>
            <p:ph idx="1"/>
          </p:nvPr>
        </p:nvSpPr>
        <p:spPr>
          <a:xfrm>
            <a:off x="1251678" y="1126683"/>
            <a:ext cx="10784378" cy="5731317"/>
          </a:xfrm>
        </p:spPr>
        <p:txBody>
          <a:bodyPr>
            <a:noAutofit/>
          </a:bodyPr>
          <a:lstStyle/>
          <a:p>
            <a:pPr algn="l" rtl="0"/>
            <a:r>
              <a:rPr lang="en-US" sz="2800" dirty="0" err="1" smtClean="0"/>
              <a:t>Ojo</a:t>
            </a:r>
            <a:r>
              <a:rPr lang="en-US" sz="2800" dirty="0" smtClean="0"/>
              <a:t>: </a:t>
            </a:r>
            <a:r>
              <a:rPr lang="en-US" sz="2800" dirty="0"/>
              <a:t>No </a:t>
            </a:r>
            <a:r>
              <a:rPr lang="en-US" sz="2800" dirty="0" err="1" smtClean="0"/>
              <a:t>necesariamente</a:t>
            </a:r>
            <a:r>
              <a:rPr lang="en-US" sz="2800" dirty="0" smtClean="0"/>
              <a:t> hay que </a:t>
            </a:r>
            <a:r>
              <a:rPr lang="en-US" sz="2800" dirty="0" err="1" smtClean="0"/>
              <a:t>pensar</a:t>
            </a:r>
            <a:r>
              <a:rPr lang="en-US" sz="2800" dirty="0" smtClean="0"/>
              <a:t> que la </a:t>
            </a:r>
            <a:r>
              <a:rPr lang="en-US" sz="2800" dirty="0"/>
              <a:t>evaluación de la situación de </a:t>
            </a:r>
            <a:r>
              <a:rPr lang="en-US" sz="2800" dirty="0" err="1" smtClean="0"/>
              <a:t>Mical</a:t>
            </a:r>
            <a:r>
              <a:rPr lang="en-US" sz="2800" dirty="0" smtClean="0"/>
              <a:t> sea </a:t>
            </a:r>
            <a:r>
              <a:rPr lang="en-US" sz="2800" dirty="0"/>
              <a:t>honesta o válida.</a:t>
            </a:r>
          </a:p>
          <a:p>
            <a:pPr marL="514350" indent="-514350" algn="l" rtl="0">
              <a:buFont typeface="+mj-lt"/>
              <a:buAutoNum type="arabicPeriod"/>
            </a:pPr>
            <a:r>
              <a:rPr lang="en-US" sz="2800" dirty="0"/>
              <a:t>La gente malinterpretará lo que decimos o hacemos en la adoración.</a:t>
            </a:r>
          </a:p>
          <a:p>
            <a:pPr lvl="1" algn="l" rtl="0"/>
            <a:r>
              <a:rPr lang="en-US" sz="2400" dirty="0" err="1" smtClean="0"/>
              <a:t>Tenemos</a:t>
            </a:r>
            <a:r>
              <a:rPr lang="en-US" sz="2400" dirty="0" smtClean="0"/>
              <a:t> la </a:t>
            </a:r>
            <a:r>
              <a:rPr lang="en-US" sz="2400" dirty="0" err="1" smtClean="0"/>
              <a:t>obligación</a:t>
            </a:r>
            <a:r>
              <a:rPr lang="en-US" sz="2400" dirty="0" smtClean="0"/>
              <a:t> de </a:t>
            </a:r>
            <a:r>
              <a:rPr lang="en-US" sz="2400" dirty="0" err="1" smtClean="0"/>
              <a:t>tratar</a:t>
            </a:r>
            <a:r>
              <a:rPr lang="en-US" sz="2400" dirty="0" smtClean="0"/>
              <a:t> </a:t>
            </a:r>
            <a:r>
              <a:rPr lang="en-US" sz="2400" dirty="0"/>
              <a:t>de reducir esta confusión, 1 Corintios 14:23</a:t>
            </a:r>
          </a:p>
          <a:p>
            <a:pPr lvl="1" algn="l" rtl="0"/>
            <a:r>
              <a:rPr lang="en-US" sz="2400" dirty="0"/>
              <a:t>Hacemos algunas cosas raras: canto acapella, Cena del Señor</a:t>
            </a:r>
          </a:p>
          <a:p>
            <a:pPr lvl="1" algn="l" rtl="0"/>
            <a:r>
              <a:rPr lang="en-US" sz="2400" dirty="0"/>
              <a:t>La extrañeza, si se administra adecuadamente, debe convencer a los que no entienden al principio, 1 Corintios 14:24-25</a:t>
            </a:r>
          </a:p>
          <a:p>
            <a:pPr marL="514350" indent="-514350" algn="l" rtl="0">
              <a:buFont typeface="+mj-lt"/>
              <a:buAutoNum type="arabicPeriod"/>
            </a:pPr>
            <a:r>
              <a:rPr lang="en-US" sz="2800" dirty="0"/>
              <a:t>La vestimenta (y el comportamiento) es cultural</a:t>
            </a:r>
          </a:p>
          <a:p>
            <a:pPr lvl="1" algn="l" rtl="0"/>
            <a:r>
              <a:rPr lang="en-US" sz="2400" dirty="0"/>
              <a:t>No juzgues a las personas por lo que visten, Santiago 2:1-4</a:t>
            </a:r>
          </a:p>
          <a:p>
            <a:pPr marL="514350" indent="-514350" algn="l" rtl="0">
              <a:buFont typeface="+mj-lt"/>
              <a:buAutoNum type="arabicPeriod"/>
            </a:pPr>
            <a:r>
              <a:rPr lang="en-US" sz="2800" dirty="0" smtClean="0"/>
              <a:t>Ten </a:t>
            </a:r>
            <a:r>
              <a:rPr lang="en-US" sz="2800" dirty="0"/>
              <a:t>cuidado de definir y dar forma a la adoración del NT con base en los ejemplos del Antiguo Pacto.</a:t>
            </a:r>
          </a:p>
        </p:txBody>
      </p:sp>
    </p:spTree>
    <p:extLst>
      <p:ext uri="{BB962C8B-B14F-4D97-AF65-F5344CB8AC3E}">
        <p14:creationId xmlns:p14="http://schemas.microsoft.com/office/powerpoint/2010/main" val="29179247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vestirse para adorar</a:t>
            </a:r>
          </a:p>
        </p:txBody>
      </p:sp>
      <p:sp>
        <p:nvSpPr>
          <p:cNvPr id="3" name="Content Placeholder 2"/>
          <p:cNvSpPr>
            <a:spLocks noGrp="1"/>
          </p:cNvSpPr>
          <p:nvPr>
            <p:ph idx="1"/>
          </p:nvPr>
        </p:nvSpPr>
        <p:spPr>
          <a:xfrm>
            <a:off x="1251678" y="1126683"/>
            <a:ext cx="10527946" cy="5713029"/>
          </a:xfrm>
        </p:spPr>
        <p:txBody>
          <a:bodyPr>
            <a:noAutofit/>
          </a:bodyPr>
          <a:lstStyle/>
          <a:p>
            <a:pPr algn="l" rtl="0"/>
            <a:r>
              <a:rPr lang="en-US" sz="2800" dirty="0"/>
              <a:t>Vestirse para la edificación y concentración de los demás.</a:t>
            </a:r>
          </a:p>
          <a:p>
            <a:pPr lvl="1" algn="l" rtl="0"/>
            <a:r>
              <a:rPr lang="en-US" sz="2400" dirty="0"/>
              <a:t>No </a:t>
            </a:r>
            <a:r>
              <a:rPr lang="en-US" sz="2400" dirty="0" err="1" smtClean="0"/>
              <a:t>vestir</a:t>
            </a:r>
            <a:r>
              <a:rPr lang="en-US" sz="2400" dirty="0" smtClean="0"/>
              <a:t> </a:t>
            </a:r>
            <a:r>
              <a:rPr lang="en-US" sz="2400" dirty="0"/>
              <a:t>nada que </a:t>
            </a:r>
            <a:r>
              <a:rPr lang="en-US" sz="2400" dirty="0" err="1"/>
              <a:t>distraiga</a:t>
            </a:r>
            <a:r>
              <a:rPr lang="en-US" sz="2400" dirty="0"/>
              <a:t> </a:t>
            </a:r>
            <a:r>
              <a:rPr lang="en-US" sz="2400" dirty="0" smtClean="0"/>
              <a:t>a </a:t>
            </a:r>
            <a:r>
              <a:rPr lang="en-US" sz="2400" dirty="0" err="1" smtClean="0"/>
              <a:t>otra</a:t>
            </a:r>
            <a:r>
              <a:rPr lang="en-US" sz="2400" dirty="0" smtClean="0"/>
              <a:t> persona.</a:t>
            </a:r>
            <a:endParaRPr lang="en-US" sz="2400" dirty="0"/>
          </a:p>
          <a:p>
            <a:pPr lvl="1" algn="l" rtl="0"/>
            <a:r>
              <a:rPr lang="en-US" sz="2400" dirty="0"/>
              <a:t>No </a:t>
            </a:r>
            <a:r>
              <a:rPr lang="en-US" sz="2400" dirty="0" err="1" smtClean="0"/>
              <a:t>violar</a:t>
            </a:r>
            <a:r>
              <a:rPr lang="en-US" sz="2400" dirty="0" smtClean="0"/>
              <a:t> </a:t>
            </a:r>
            <a:r>
              <a:rPr lang="en-US" sz="2400" dirty="0"/>
              <a:t>la conciencia de nadie.</a:t>
            </a:r>
          </a:p>
          <a:p>
            <a:pPr lvl="2" algn="l" rtl="0"/>
            <a:r>
              <a:rPr lang="en-US" sz="2200" dirty="0"/>
              <a:t>Para hacer esto, </a:t>
            </a:r>
            <a:r>
              <a:rPr lang="en-US" sz="2200" dirty="0" smtClean="0"/>
              <a:t>hay que </a:t>
            </a:r>
            <a:r>
              <a:rPr lang="en-US" sz="2200" dirty="0"/>
              <a:t>saber con qué se siente incómoda la gente</a:t>
            </a:r>
          </a:p>
          <a:p>
            <a:pPr lvl="1" algn="l" rtl="0"/>
            <a:r>
              <a:rPr lang="en-US" sz="2400" dirty="0" err="1" smtClean="0"/>
              <a:t>Enviar</a:t>
            </a:r>
            <a:r>
              <a:rPr lang="en-US" sz="2400" dirty="0" smtClean="0"/>
              <a:t> </a:t>
            </a:r>
            <a:r>
              <a:rPr lang="en-US" sz="2400" dirty="0"/>
              <a:t>un mensaje de que estás aquí para adorar y animar, 1 Cor 11:7-12</a:t>
            </a:r>
          </a:p>
          <a:p>
            <a:pPr algn="l" rtl="0"/>
            <a:r>
              <a:rPr lang="en-US" sz="2800" dirty="0" err="1" smtClean="0"/>
              <a:t>Vístete</a:t>
            </a:r>
            <a:r>
              <a:rPr lang="en-US" sz="2800" dirty="0" smtClean="0"/>
              <a:t> </a:t>
            </a:r>
            <a:r>
              <a:rPr lang="en-US" sz="2800" dirty="0"/>
              <a:t>para lo que </a:t>
            </a:r>
            <a:r>
              <a:rPr lang="en-US" sz="2800" dirty="0" err="1" smtClean="0"/>
              <a:t>te</a:t>
            </a:r>
            <a:r>
              <a:rPr lang="en-US" sz="2800" dirty="0" smtClean="0"/>
              <a:t> </a:t>
            </a:r>
            <a:r>
              <a:rPr lang="en-US" sz="2800" dirty="0" err="1" smtClean="0"/>
              <a:t>podrían</a:t>
            </a:r>
            <a:r>
              <a:rPr lang="en-US" sz="2800" dirty="0" smtClean="0"/>
              <a:t> </a:t>
            </a:r>
            <a:r>
              <a:rPr lang="en-US" sz="2800" dirty="0" err="1" smtClean="0"/>
              <a:t>pedir</a:t>
            </a:r>
            <a:r>
              <a:rPr lang="en-US" sz="2800" dirty="0" smtClean="0"/>
              <a:t> que </a:t>
            </a:r>
            <a:r>
              <a:rPr lang="en-US" sz="2800" dirty="0" err="1" smtClean="0"/>
              <a:t>hagas</a:t>
            </a:r>
            <a:r>
              <a:rPr lang="en-US" sz="2800" dirty="0" smtClean="0"/>
              <a:t> </a:t>
            </a:r>
            <a:r>
              <a:rPr lang="en-US" sz="2800" dirty="0"/>
              <a:t>en la adoración o clase bíblica (hombres y mujeres)</a:t>
            </a:r>
          </a:p>
          <a:p>
            <a:pPr algn="l" rtl="0"/>
            <a:r>
              <a:rPr lang="en-US" sz="2800" dirty="0"/>
              <a:t>Preguntas para hacer cuando te miras en el espejo:</a:t>
            </a:r>
          </a:p>
          <a:p>
            <a:pPr lvl="1" algn="l" rtl="0"/>
            <a:r>
              <a:rPr lang="en-US" sz="2400" dirty="0"/>
              <a:t>¿Esto demuestra más claramente mi intención de adorar a Dios?</a:t>
            </a:r>
          </a:p>
          <a:p>
            <a:pPr lvl="1" algn="l" rtl="0"/>
            <a:r>
              <a:rPr lang="en-US" sz="2400" dirty="0"/>
              <a:t>¿Edificará y </a:t>
            </a:r>
            <a:r>
              <a:rPr lang="en-US" sz="2400" dirty="0" err="1" smtClean="0"/>
              <a:t>animará</a:t>
            </a:r>
            <a:r>
              <a:rPr lang="en-US" sz="2400" dirty="0" smtClean="0"/>
              <a:t> </a:t>
            </a:r>
            <a:r>
              <a:rPr lang="en-US" sz="2400" dirty="0"/>
              <a:t>esto a la mayoría de las personas?</a:t>
            </a:r>
          </a:p>
          <a:p>
            <a:pPr lvl="1" algn="l" rtl="0"/>
            <a:r>
              <a:rPr lang="en-US" sz="2400" dirty="0"/>
              <a:t>¿</a:t>
            </a:r>
            <a:r>
              <a:rPr lang="en-US" sz="2400" dirty="0" err="1" smtClean="0"/>
              <a:t>Es</a:t>
            </a:r>
            <a:r>
              <a:rPr lang="en-US" sz="2400" dirty="0" smtClean="0"/>
              <a:t> mi </a:t>
            </a:r>
            <a:r>
              <a:rPr lang="en-US" sz="2400" dirty="0" err="1" smtClean="0"/>
              <a:t>esperanza</a:t>
            </a:r>
            <a:r>
              <a:rPr lang="en-US" sz="2400" dirty="0" smtClean="0"/>
              <a:t> </a:t>
            </a:r>
            <a:r>
              <a:rPr lang="en-US" sz="2400" dirty="0"/>
              <a:t>que la gente me mire a mí o mire a Dios?</a:t>
            </a:r>
          </a:p>
        </p:txBody>
      </p:sp>
    </p:spTree>
    <p:extLst>
      <p:ext uri="{BB962C8B-B14F-4D97-AF65-F5344CB8AC3E}">
        <p14:creationId xmlns:p14="http://schemas.microsoft.com/office/powerpoint/2010/main" val="208133122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LA </a:t>
            </a:r>
            <a:r>
              <a:rPr lang="en-US" dirty="0" err="1" smtClean="0"/>
              <a:t>Autoridad</a:t>
            </a:r>
            <a:r>
              <a:rPr lang="en-US" dirty="0" smtClean="0"/>
              <a:t> </a:t>
            </a:r>
            <a:r>
              <a:rPr lang="en-US" dirty="0"/>
              <a:t>en la adoración</a:t>
            </a:r>
          </a:p>
        </p:txBody>
      </p:sp>
      <p:sp>
        <p:nvSpPr>
          <p:cNvPr id="3" name="Content Placeholder 2"/>
          <p:cNvSpPr>
            <a:spLocks noGrp="1"/>
          </p:cNvSpPr>
          <p:nvPr>
            <p:ph idx="1"/>
          </p:nvPr>
        </p:nvSpPr>
        <p:spPr>
          <a:xfrm>
            <a:off x="956930" y="1108395"/>
            <a:ext cx="10966846" cy="5895909"/>
          </a:xfrm>
        </p:spPr>
        <p:txBody>
          <a:bodyPr>
            <a:normAutofit fontScale="92500" lnSpcReduction="20000"/>
          </a:bodyPr>
          <a:lstStyle/>
          <a:p>
            <a:pPr lvl="0" algn="l" rtl="0"/>
            <a:r>
              <a:rPr lang="en-US" sz="2800" dirty="0"/>
              <a:t>Dos opciones al usar la autoridad para </a:t>
            </a:r>
            <a:r>
              <a:rPr lang="en-US" sz="2800" dirty="0" err="1"/>
              <a:t>determinar</a:t>
            </a:r>
            <a:r>
              <a:rPr lang="en-US" sz="2800" dirty="0"/>
              <a:t> </a:t>
            </a:r>
            <a:r>
              <a:rPr lang="en-US" sz="2800" dirty="0" smtClean="0"/>
              <a:t>un </a:t>
            </a:r>
            <a:r>
              <a:rPr lang="en-US" sz="2800" dirty="0"/>
              <a:t>procedimiento o la acción:</a:t>
            </a:r>
          </a:p>
          <a:p>
            <a:pPr lvl="1" algn="l" rtl="0"/>
            <a:r>
              <a:rPr lang="en-US" sz="2600" dirty="0"/>
              <a:t>Hacer lo que está claramente autorizado porque está aprobado por mandato o ejemplo (blanco y negro)</a:t>
            </a:r>
          </a:p>
          <a:p>
            <a:pPr lvl="1" algn="l" rtl="0"/>
            <a:r>
              <a:rPr lang="en-US" sz="2600" dirty="0"/>
              <a:t>Hacer lo que podría estar autorizado con base en el silencio, las suposiciones, la sabiduría humana (área gris)</a:t>
            </a:r>
          </a:p>
          <a:p>
            <a:pPr lvl="1" algn="l" rtl="0"/>
            <a:r>
              <a:rPr lang="en-US" sz="2600" dirty="0"/>
              <a:t>¿Qué punto de vista está más alineado con la obediencia fiel a Dios?</a:t>
            </a:r>
          </a:p>
          <a:p>
            <a:pPr lvl="2" algn="l" rtl="0"/>
            <a:r>
              <a:rPr lang="en-US" sz="2400" dirty="0"/>
              <a:t>La obediencia cuidadosa es esencial, Mateo 7:21-23</a:t>
            </a:r>
          </a:p>
          <a:p>
            <a:pPr lvl="2" algn="l" rtl="0"/>
            <a:r>
              <a:rPr lang="en-US" sz="2400" dirty="0"/>
              <a:t>No hay puntos de bonificación por creatividad en el reino, Lucas 17:10</a:t>
            </a:r>
          </a:p>
          <a:p>
            <a:pPr lvl="0" algn="l" rtl="0"/>
            <a:r>
              <a:rPr lang="en-US" sz="2800" dirty="0" err="1" smtClean="0"/>
              <a:t>Considera</a:t>
            </a:r>
            <a:r>
              <a:rPr lang="en-US" sz="2800" dirty="0" smtClean="0"/>
              <a:t> </a:t>
            </a:r>
            <a:r>
              <a:rPr lang="en-US" sz="2800" dirty="0"/>
              <a:t>siempre cómo se percibirá un uso de la libertad (un área gris)</a:t>
            </a:r>
          </a:p>
          <a:p>
            <a:pPr lvl="1" algn="l" rtl="0"/>
            <a:r>
              <a:rPr lang="en-US" sz="2600" dirty="0" smtClean="0"/>
              <a:t>Ten </a:t>
            </a:r>
            <a:r>
              <a:rPr lang="en-US" sz="2600" dirty="0" err="1" smtClean="0"/>
              <a:t>como</a:t>
            </a:r>
            <a:r>
              <a:rPr lang="en-US" sz="2600" dirty="0" smtClean="0"/>
              <a:t> meta el </a:t>
            </a:r>
            <a:r>
              <a:rPr lang="en-US" sz="2600" dirty="0"/>
              <a:t>“mínimo común denominador” (p. ej., 1 Corintios 14:24-25)</a:t>
            </a:r>
          </a:p>
          <a:p>
            <a:pPr lvl="2" algn="l" rtl="0"/>
            <a:r>
              <a:rPr lang="en-US" sz="2400" dirty="0"/>
              <a:t>Alguien totalmente nuevo en la fe pero capaz de leer la Palabra</a:t>
            </a:r>
          </a:p>
          <a:p>
            <a:pPr lvl="2" algn="l" rtl="0"/>
            <a:r>
              <a:rPr lang="en-US" sz="2400" dirty="0"/>
              <a:t>Alguien tratando de entender lo que nos hace diferentes de todos los demás grupos.</a:t>
            </a:r>
          </a:p>
          <a:p>
            <a:pPr lvl="1" algn="l" rtl="0"/>
            <a:r>
              <a:rPr lang="en-US" sz="2600" dirty="0"/>
              <a:t>No </a:t>
            </a:r>
            <a:r>
              <a:rPr lang="en-US" sz="2600" dirty="0" err="1" smtClean="0"/>
              <a:t>destruyas</a:t>
            </a:r>
            <a:r>
              <a:rPr lang="en-US" sz="2600" dirty="0" smtClean="0"/>
              <a:t> </a:t>
            </a:r>
            <a:r>
              <a:rPr lang="en-US" sz="2600" dirty="0"/>
              <a:t>la fe de nadie con el uso de la libertad, 1 </a:t>
            </a:r>
            <a:r>
              <a:rPr lang="en-US" sz="2600" dirty="0" err="1"/>
              <a:t>Cor</a:t>
            </a:r>
            <a:r>
              <a:rPr lang="en-US" sz="2600" dirty="0"/>
              <a:t> </a:t>
            </a:r>
            <a:r>
              <a:rPr lang="en-US" sz="2600" dirty="0" smtClean="0"/>
              <a:t>8:11-12</a:t>
            </a:r>
            <a:endParaRPr lang="en-US" sz="2600" dirty="0"/>
          </a:p>
        </p:txBody>
      </p:sp>
    </p:spTree>
    <p:extLst>
      <p:ext uri="{BB962C8B-B14F-4D97-AF65-F5344CB8AC3E}">
        <p14:creationId xmlns:p14="http://schemas.microsoft.com/office/powerpoint/2010/main" val="89626508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570" y="1609344"/>
            <a:ext cx="10484174" cy="4169664"/>
          </a:xfrm>
        </p:spPr>
        <p:txBody>
          <a:bodyPr>
            <a:normAutofit fontScale="90000"/>
          </a:bodyPr>
          <a:lstStyle/>
          <a:p>
            <a:pPr algn="ctr" rtl="0"/>
            <a:r>
              <a:rPr lang="en-US" dirty="0"/>
              <a:t/>
            </a:r>
            <a:br>
              <a:rPr lang="en-US" dirty="0"/>
            </a:br>
            <a:r>
              <a:rPr lang="en-US" b="1" dirty="0"/>
              <a:t>Servir la Cena del Señor es un papel silencioso. ¿Pueden las mujeres realizar esta función? Tengo amigos en iglesias denominacionales que lo hacen.</a:t>
            </a:r>
            <a:endParaRPr lang="en-US" dirty="0"/>
          </a:p>
        </p:txBody>
      </p:sp>
    </p:spTree>
    <p:extLst>
      <p:ext uri="{BB962C8B-B14F-4D97-AF65-F5344CB8AC3E}">
        <p14:creationId xmlns:p14="http://schemas.microsoft.com/office/powerpoint/2010/main" val="32656113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420624"/>
            <a:ext cx="10288681" cy="4624346"/>
          </a:xfrm>
        </p:spPr>
        <p:txBody>
          <a:bodyPr>
            <a:normAutofit fontScale="90000"/>
          </a:bodyPr>
          <a:lstStyle/>
          <a:p>
            <a:pPr algn="ctr" rtl="0"/>
            <a:r>
              <a:rPr lang="en-US" dirty="0"/>
              <a:t/>
            </a:r>
            <a:br>
              <a:rPr lang="en-US" dirty="0"/>
            </a:br>
            <a:r>
              <a:rPr lang="en-US" b="1" dirty="0"/>
              <a:t>Muchas iglesias sirven la Cena del Señor el sábado por la noche. ¿Está esto de acuerdo con la idea de que en la vida de Jesús, el día judío era de tarde a tarde, en lugar de medianoche a medianoche? ¿Es bíblico observar la Cena del Señor el sábado por la noche?</a:t>
            </a:r>
            <a:endParaRPr lang="en-US" dirty="0"/>
          </a:p>
        </p:txBody>
      </p:sp>
    </p:spTree>
    <p:extLst>
      <p:ext uri="{BB962C8B-B14F-4D97-AF65-F5344CB8AC3E}">
        <p14:creationId xmlns:p14="http://schemas.microsoft.com/office/powerpoint/2010/main" val="30952804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841219" cy="4803235"/>
          </a:xfrm>
        </p:spPr>
        <p:txBody>
          <a:bodyPr>
            <a:normAutofit/>
          </a:bodyPr>
          <a:lstStyle/>
          <a:p>
            <a:pPr algn="l" rtl="0"/>
            <a:r>
              <a:rPr lang="en-US" dirty="0" err="1" smtClean="0">
                <a:latin typeface="Berlin Sans FB Demi" panose="020E0802020502020306" pitchFamily="34" charset="0"/>
              </a:rPr>
              <a:t>Repaso</a:t>
            </a:r>
            <a:r>
              <a:rPr lang="en-US" dirty="0" smtClean="0">
                <a:latin typeface="Berlin Sans FB Demi" panose="020E0802020502020306" pitchFamily="34" charset="0"/>
              </a:rPr>
              <a:t> </a:t>
            </a:r>
            <a:r>
              <a:rPr lang="en-US" dirty="0">
                <a:latin typeface="Berlin Sans FB Demi" panose="020E0802020502020306" pitchFamily="34" charset="0"/>
              </a:rPr>
              <a:t>y estudios de casos</a:t>
            </a:r>
          </a:p>
        </p:txBody>
      </p:sp>
      <p:sp>
        <p:nvSpPr>
          <p:cNvPr id="3" name="Text Placeholder 2"/>
          <p:cNvSpPr>
            <a:spLocks noGrp="1"/>
          </p:cNvSpPr>
          <p:nvPr>
            <p:ph type="body" idx="1"/>
          </p:nvPr>
        </p:nvSpPr>
        <p:spPr/>
        <p:txBody>
          <a:bodyPr>
            <a:normAutofit/>
          </a:bodyPr>
          <a:lstStyle/>
          <a:p>
            <a:pPr algn="l" rtl="0"/>
            <a:r>
              <a:rPr lang="en-US" sz="3200" dirty="0"/>
              <a:t>Lección 10</a:t>
            </a:r>
          </a:p>
        </p:txBody>
      </p:sp>
    </p:spTree>
    <p:extLst>
      <p:ext uri="{BB962C8B-B14F-4D97-AF65-F5344CB8AC3E}">
        <p14:creationId xmlns:p14="http://schemas.microsoft.com/office/powerpoint/2010/main" val="2110071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Ciclos de adoración</a:t>
            </a:r>
          </a:p>
        </p:txBody>
      </p:sp>
      <p:sp>
        <p:nvSpPr>
          <p:cNvPr id="4" name="Curved Up Arrow 3"/>
          <p:cNvSpPr/>
          <p:nvPr/>
        </p:nvSpPr>
        <p:spPr>
          <a:xfrm flipH="1">
            <a:off x="3189676" y="4415884"/>
            <a:ext cx="5767754" cy="20960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sp>
        <p:nvSpPr>
          <p:cNvPr id="24" name="Curved Up Arrow 23"/>
          <p:cNvSpPr/>
          <p:nvPr/>
        </p:nvSpPr>
        <p:spPr>
          <a:xfrm rot="10800000" flipH="1">
            <a:off x="3386918" y="1490382"/>
            <a:ext cx="5767754" cy="20960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sp>
        <p:nvSpPr>
          <p:cNvPr id="5" name="TextBox 4"/>
          <p:cNvSpPr txBox="1"/>
          <p:nvPr/>
        </p:nvSpPr>
        <p:spPr>
          <a:xfrm>
            <a:off x="2152356" y="3524123"/>
            <a:ext cx="3094892" cy="954107"/>
          </a:xfrm>
          <a:prstGeom prst="rect">
            <a:avLst/>
          </a:prstGeom>
          <a:noFill/>
        </p:spPr>
        <p:txBody>
          <a:bodyPr wrap="square" rtlCol="0">
            <a:spAutoFit/>
          </a:bodyPr>
          <a:lstStyle/>
          <a:p>
            <a:pPr algn="ctr" rtl="0"/>
            <a:r>
              <a:rPr lang="en-US" sz="2800" dirty="0" err="1" smtClean="0"/>
              <a:t>Conducta</a:t>
            </a:r>
            <a:r>
              <a:rPr lang="en-US" sz="2800" dirty="0" smtClean="0"/>
              <a:t> </a:t>
            </a:r>
            <a:br>
              <a:rPr lang="en-US" sz="2800" dirty="0" smtClean="0"/>
            </a:br>
            <a:r>
              <a:rPr lang="en-US" sz="2800" dirty="0" smtClean="0"/>
              <a:t>moral</a:t>
            </a:r>
            <a:endParaRPr lang="en-US" sz="2800" dirty="0"/>
          </a:p>
        </p:txBody>
      </p:sp>
      <p:sp>
        <p:nvSpPr>
          <p:cNvPr id="26" name="TextBox 25"/>
          <p:cNvSpPr txBox="1"/>
          <p:nvPr/>
        </p:nvSpPr>
        <p:spPr>
          <a:xfrm>
            <a:off x="7125526" y="3461777"/>
            <a:ext cx="3094892" cy="954107"/>
          </a:xfrm>
          <a:prstGeom prst="rect">
            <a:avLst/>
          </a:prstGeom>
          <a:noFill/>
        </p:spPr>
        <p:txBody>
          <a:bodyPr wrap="square" rtlCol="0">
            <a:spAutoFit/>
          </a:bodyPr>
          <a:lstStyle/>
          <a:p>
            <a:pPr algn="ctr" rtl="0"/>
            <a:r>
              <a:rPr lang="en-US" sz="2800" dirty="0" err="1" smtClean="0"/>
              <a:t>Culto</a:t>
            </a:r>
            <a:r>
              <a:rPr lang="en-US" sz="2800" dirty="0" smtClean="0"/>
              <a:t> </a:t>
            </a:r>
            <a:br>
              <a:rPr lang="en-US" sz="2800" dirty="0" smtClean="0"/>
            </a:br>
            <a:r>
              <a:rPr lang="en-US" sz="2800" dirty="0" err="1" smtClean="0"/>
              <a:t>mejorado</a:t>
            </a:r>
            <a:endParaRPr lang="en-US" sz="2800"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9624" y="2389010"/>
            <a:ext cx="3457338" cy="3224000"/>
          </a:xfrm>
          <a:prstGeom prst="rect">
            <a:avLst/>
          </a:prstGeom>
        </p:spPr>
      </p:pic>
    </p:spTree>
    <p:extLst>
      <p:ext uri="{BB962C8B-B14F-4D97-AF65-F5344CB8AC3E}">
        <p14:creationId xmlns:p14="http://schemas.microsoft.com/office/powerpoint/2010/main" val="1315861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objetivos del curso</a:t>
            </a:r>
          </a:p>
        </p:txBody>
      </p:sp>
      <p:sp>
        <p:nvSpPr>
          <p:cNvPr id="3" name="Content Placeholder 2"/>
          <p:cNvSpPr>
            <a:spLocks noGrp="1"/>
          </p:cNvSpPr>
          <p:nvPr>
            <p:ph idx="1"/>
          </p:nvPr>
        </p:nvSpPr>
        <p:spPr>
          <a:xfrm>
            <a:off x="1251678" y="1181547"/>
            <a:ext cx="10667606" cy="5713029"/>
          </a:xfrm>
        </p:spPr>
        <p:txBody>
          <a:bodyPr>
            <a:normAutofit/>
          </a:bodyPr>
          <a:lstStyle/>
          <a:p>
            <a:pPr algn="l" rtl="0"/>
            <a:r>
              <a:rPr lang="en-US" sz="3200" dirty="0" err="1" smtClean="0"/>
              <a:t>Entender</a:t>
            </a:r>
            <a:r>
              <a:rPr lang="en-US" sz="3200" dirty="0" smtClean="0"/>
              <a:t> </a:t>
            </a:r>
            <a:r>
              <a:rPr lang="en-US" sz="3200" dirty="0"/>
              <a:t>mejor por qué adoramos y </a:t>
            </a:r>
            <a:r>
              <a:rPr lang="en-US" sz="3200" dirty="0" err="1" smtClean="0"/>
              <a:t>quiénes</a:t>
            </a:r>
            <a:r>
              <a:rPr lang="en-US" sz="3200" dirty="0" smtClean="0"/>
              <a:t> </a:t>
            </a:r>
            <a:r>
              <a:rPr lang="en-US" sz="3200" dirty="0"/>
              <a:t>se </a:t>
            </a:r>
            <a:r>
              <a:rPr lang="en-US" sz="3200" dirty="0" err="1" smtClean="0"/>
              <a:t>benefician</a:t>
            </a:r>
            <a:r>
              <a:rPr lang="en-US" sz="3200" dirty="0" smtClean="0"/>
              <a:t> </a:t>
            </a:r>
            <a:r>
              <a:rPr lang="en-US" sz="3200" dirty="0"/>
              <a:t>de nuestra adoración.</a:t>
            </a:r>
          </a:p>
          <a:p>
            <a:pPr algn="l" rtl="0"/>
            <a:r>
              <a:rPr lang="en-US" sz="3200" dirty="0"/>
              <a:t>Comprender más completamente lo que Dios ha revelado acerca de </a:t>
            </a:r>
            <a:r>
              <a:rPr lang="en-US" sz="3200" dirty="0" err="1" smtClean="0"/>
              <a:t>Sí</a:t>
            </a:r>
            <a:r>
              <a:rPr lang="en-US" sz="3200" dirty="0" smtClean="0"/>
              <a:t> </a:t>
            </a:r>
            <a:r>
              <a:rPr lang="en-US" sz="3200" dirty="0"/>
              <a:t>mismo y explorar cómo ese conocimiento impacta nuestra adoración.</a:t>
            </a:r>
          </a:p>
          <a:p>
            <a:pPr lvl="0" algn="l" rtl="0"/>
            <a:r>
              <a:rPr lang="en-US" sz="3200" dirty="0"/>
              <a:t>Evaluar la adoración y nuestra parte en ella usando la razón, no la emoción.</a:t>
            </a:r>
          </a:p>
          <a:p>
            <a:pPr lvl="0" algn="l" rtl="0"/>
            <a:r>
              <a:rPr lang="en-US" sz="3200" dirty="0"/>
              <a:t>Mejorar los procesos externos e internos de adoración en nuestras vidas.</a:t>
            </a:r>
          </a:p>
        </p:txBody>
      </p:sp>
    </p:spTree>
    <p:extLst>
      <p:ext uri="{BB962C8B-B14F-4D97-AF65-F5344CB8AC3E}">
        <p14:creationId xmlns:p14="http://schemas.microsoft.com/office/powerpoint/2010/main" val="682222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39862" y="6234544"/>
            <a:ext cx="690861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a:t>La gran </a:t>
            </a:r>
            <a:r>
              <a:rPr lang="en-US" sz="3600" dirty="0" err="1"/>
              <a:t>estupa</a:t>
            </a:r>
            <a:r>
              <a:rPr lang="en-US" sz="3600" dirty="0" smtClean="0"/>
              <a:t>, </a:t>
            </a:r>
            <a:r>
              <a:rPr lang="en-US" sz="3600" dirty="0" err="1" smtClean="0"/>
              <a:t>Sanchi</a:t>
            </a:r>
            <a:r>
              <a:rPr lang="en-US" sz="3600" dirty="0" smtClean="0"/>
              <a:t>, India</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a:p>
        </p:txBody>
      </p:sp>
      <p:pic>
        <p:nvPicPr>
          <p:cNvPr id="5122" name="Picture 2" descr="La colina de San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484" y="1797269"/>
            <a:ext cx="6277994" cy="39446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09296" y="720992"/>
            <a:ext cx="5349601" cy="3786796"/>
          </a:xfrm>
          <a:prstGeom prst="rect">
            <a:avLst/>
          </a:prstGeom>
        </p:spPr>
      </p:pic>
    </p:spTree>
    <p:extLst>
      <p:ext uri="{BB962C8B-B14F-4D97-AF65-F5344CB8AC3E}">
        <p14:creationId xmlns:p14="http://schemas.microsoft.com/office/powerpoint/2010/main" val="210899416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palabras de adoración</a:t>
            </a:r>
          </a:p>
        </p:txBody>
      </p:sp>
      <p:sp>
        <p:nvSpPr>
          <p:cNvPr id="3" name="Content Placeholder 2"/>
          <p:cNvSpPr>
            <a:spLocks noGrp="1"/>
          </p:cNvSpPr>
          <p:nvPr>
            <p:ph idx="1"/>
          </p:nvPr>
        </p:nvSpPr>
        <p:spPr>
          <a:xfrm>
            <a:off x="1008993" y="1272987"/>
            <a:ext cx="10770631" cy="5360895"/>
          </a:xfrm>
        </p:spPr>
        <p:txBody>
          <a:bodyPr>
            <a:normAutofit/>
          </a:bodyPr>
          <a:lstStyle/>
          <a:p>
            <a:pPr algn="l" rtl="0"/>
            <a:r>
              <a:rPr lang="en-US" sz="2400" i="1" dirty="0" err="1"/>
              <a:t>Proskuneo</a:t>
            </a:r>
            <a:r>
              <a:rPr lang="en-US" sz="2400" dirty="0"/>
              <a:t>: “[postrarse] ante una persona y [besar] sus pies, el borde de su vestido, </a:t>
            </a:r>
            <a:r>
              <a:rPr lang="en-US" sz="2400" dirty="0" smtClean="0"/>
              <a:t>la </a:t>
            </a:r>
            <a:r>
              <a:rPr lang="en-US" sz="2400" dirty="0" err="1" smtClean="0"/>
              <a:t>tierra</a:t>
            </a:r>
            <a:r>
              <a:rPr lang="en-US" sz="2400" dirty="0" smtClean="0"/>
              <a:t>, </a:t>
            </a:r>
            <a:r>
              <a:rPr lang="en-US" sz="2400" dirty="0"/>
              <a:t>etc.” </a:t>
            </a:r>
            <a:r>
              <a:rPr lang="en-US" sz="2400" dirty="0" smtClean="0"/>
              <a:t>(</a:t>
            </a:r>
            <a:r>
              <a:rPr lang="en-US" sz="2400" dirty="0" err="1" smtClean="0"/>
              <a:t>Ardnt</a:t>
            </a:r>
            <a:r>
              <a:rPr lang="en-US" sz="2400" dirty="0" smtClean="0"/>
              <a:t>, </a:t>
            </a:r>
            <a:r>
              <a:rPr lang="en-US" sz="2400" dirty="0"/>
              <a:t>Gingrich y </a:t>
            </a:r>
            <a:r>
              <a:rPr lang="en-US" sz="2400" dirty="0" smtClean="0"/>
              <a:t>Danker; </a:t>
            </a:r>
            <a:r>
              <a:rPr lang="en-US" sz="2400" dirty="0" err="1" smtClean="0"/>
              <a:t>citado</a:t>
            </a:r>
            <a:r>
              <a:rPr lang="en-US" sz="2400" dirty="0" smtClean="0"/>
              <a:t> </a:t>
            </a:r>
            <a:r>
              <a:rPr lang="en-US" sz="2400" dirty="0" err="1" smtClean="0"/>
              <a:t>en</a:t>
            </a:r>
            <a:r>
              <a:rPr lang="en-US" sz="2400" dirty="0" smtClean="0"/>
              <a:t> Jividen</a:t>
            </a:r>
            <a:r>
              <a:rPr lang="en-US" sz="2400" dirty="0"/>
              <a:t>)</a:t>
            </a:r>
          </a:p>
          <a:p>
            <a:pPr lvl="1" algn="l" rtl="0"/>
            <a:r>
              <a:rPr lang="en-US" sz="2200" dirty="0"/>
              <a:t>Descripción metafórica de la actitud de humildad y reconocimiento del </a:t>
            </a:r>
            <a:r>
              <a:rPr lang="en-US" sz="2200" dirty="0" smtClean="0"/>
              <a:t>valor que </a:t>
            </a:r>
            <a:r>
              <a:rPr lang="en-US" sz="2200" dirty="0" err="1" smtClean="0"/>
              <a:t>es</a:t>
            </a:r>
            <a:r>
              <a:rPr lang="en-US" sz="2200" dirty="0" smtClean="0"/>
              <a:t> </a:t>
            </a:r>
            <a:r>
              <a:rPr lang="en-US" sz="2200" dirty="0" err="1" smtClean="0"/>
              <a:t>necesario</a:t>
            </a:r>
            <a:r>
              <a:rPr lang="en-US" sz="2200" dirty="0" smtClean="0"/>
              <a:t> para </a:t>
            </a:r>
            <a:r>
              <a:rPr lang="en-US" sz="2200" dirty="0"/>
              <a:t>la adoración, 1 Cor. 14:25</a:t>
            </a:r>
          </a:p>
          <a:p>
            <a:pPr lvl="1" algn="l" rtl="0"/>
            <a:r>
              <a:rPr lang="en-US" sz="2200" dirty="0"/>
              <a:t>Mejor descripción: la actitud y el patrón de comportamiento de reverencia.</a:t>
            </a:r>
          </a:p>
          <a:p>
            <a:pPr lvl="1" algn="l" rtl="0"/>
            <a:r>
              <a:rPr lang="en-US" sz="2200" dirty="0" err="1"/>
              <a:t>Mejor</a:t>
            </a:r>
            <a:r>
              <a:rPr lang="en-US" sz="2200" dirty="0"/>
              <a:t> </a:t>
            </a:r>
            <a:r>
              <a:rPr lang="en-US" sz="2200" dirty="0" err="1" smtClean="0"/>
              <a:t>sinónimo</a:t>
            </a:r>
            <a:r>
              <a:rPr lang="en-US" sz="2200" dirty="0" smtClean="0"/>
              <a:t>: </a:t>
            </a:r>
            <a:r>
              <a:rPr lang="en-US" sz="2200" i="1" dirty="0" err="1" smtClean="0"/>
              <a:t>venerar</a:t>
            </a:r>
            <a:endParaRPr lang="en-US" sz="2200" i="1" dirty="0"/>
          </a:p>
          <a:p>
            <a:pPr algn="l" rtl="0"/>
            <a:r>
              <a:rPr lang="en-US" sz="2400" i="1" dirty="0" err="1"/>
              <a:t>Latreuo</a:t>
            </a:r>
            <a:r>
              <a:rPr lang="en-US" sz="2400" dirty="0"/>
              <a:t>: participar en los rituales específicos de adoración, especialmente sacrificio (Kittel</a:t>
            </a:r>
            <a:r>
              <a:rPr lang="en-US" sz="2400" dirty="0" smtClean="0"/>
              <a:t>, </a:t>
            </a:r>
            <a:r>
              <a:rPr lang="en-US" sz="2400" dirty="0" err="1" smtClean="0"/>
              <a:t>citado</a:t>
            </a:r>
            <a:r>
              <a:rPr lang="en-US" sz="2400" dirty="0" smtClean="0"/>
              <a:t> </a:t>
            </a:r>
            <a:r>
              <a:rPr lang="en-US" sz="2400" dirty="0" err="1"/>
              <a:t>en</a:t>
            </a:r>
            <a:r>
              <a:rPr lang="en-US" sz="2400" dirty="0"/>
              <a:t> </a:t>
            </a:r>
            <a:r>
              <a:rPr lang="en-US" sz="2400" dirty="0" smtClean="0"/>
              <a:t>Jividen</a:t>
            </a:r>
            <a:r>
              <a:rPr lang="en-US" sz="2400" dirty="0"/>
              <a:t>)</a:t>
            </a:r>
          </a:p>
          <a:p>
            <a:pPr lvl="1"/>
            <a:r>
              <a:rPr lang="en-US" sz="2200" dirty="0"/>
              <a:t>Lucas 2:37: [Ana] </a:t>
            </a:r>
            <a:r>
              <a:rPr lang="es-ES" sz="2200" dirty="0"/>
              <a:t>se alejaba del templo, </a:t>
            </a:r>
            <a:r>
              <a:rPr lang="es-ES" sz="2200" b="1" dirty="0"/>
              <a:t>sirviendo</a:t>
            </a:r>
            <a:r>
              <a:rPr lang="es-ES" sz="2200" dirty="0"/>
              <a:t> noche y día con </a:t>
            </a:r>
            <a:r>
              <a:rPr lang="es-ES" sz="2200" u="sng" dirty="0"/>
              <a:t>ayunos</a:t>
            </a:r>
            <a:r>
              <a:rPr lang="es-ES" sz="2200" dirty="0"/>
              <a:t> y </a:t>
            </a:r>
            <a:r>
              <a:rPr lang="es-ES" sz="2200" u="sng" dirty="0"/>
              <a:t>oraciones</a:t>
            </a:r>
            <a:r>
              <a:rPr lang="es-ES" sz="2200" dirty="0"/>
              <a:t>. </a:t>
            </a:r>
            <a:endParaRPr lang="es-ES" sz="2200" dirty="0" smtClean="0"/>
          </a:p>
          <a:p>
            <a:pPr lvl="1"/>
            <a:r>
              <a:rPr lang="en-US" sz="2200" dirty="0" err="1" smtClean="0"/>
              <a:t>Mejor</a:t>
            </a:r>
            <a:r>
              <a:rPr lang="en-US" sz="2200" dirty="0" smtClean="0"/>
              <a:t> </a:t>
            </a:r>
            <a:r>
              <a:rPr lang="en-US" sz="2200" dirty="0" err="1" smtClean="0"/>
              <a:t>sinónimo</a:t>
            </a:r>
            <a:r>
              <a:rPr lang="en-US" sz="2200" dirty="0" smtClean="0"/>
              <a:t>: </a:t>
            </a:r>
            <a:r>
              <a:rPr lang="en-US" sz="2200" i="1" dirty="0" err="1" smtClean="0"/>
              <a:t>liturgizar</a:t>
            </a:r>
            <a:endParaRPr lang="en-US" sz="2200" i="1" dirty="0"/>
          </a:p>
          <a:p>
            <a:pPr algn="l" rtl="0"/>
            <a:r>
              <a:rPr lang="en-US" sz="2400" dirty="0"/>
              <a:t>Ambas palabras se usan en Mat. 4:10: </a:t>
            </a:r>
            <a:r>
              <a:rPr lang="en-US" sz="2400" dirty="0" smtClean="0"/>
              <a:t>Al </a:t>
            </a:r>
            <a:r>
              <a:rPr lang="en-US" sz="2400" dirty="0" err="1" smtClean="0"/>
              <a:t>Señor</a:t>
            </a:r>
            <a:r>
              <a:rPr lang="en-US" sz="2400" dirty="0" smtClean="0"/>
              <a:t> </a:t>
            </a:r>
            <a:r>
              <a:rPr lang="en-US" sz="2400" dirty="0" err="1" smtClean="0"/>
              <a:t>tu</a:t>
            </a:r>
            <a:r>
              <a:rPr lang="en-US" sz="2400" dirty="0" smtClean="0"/>
              <a:t> Dios </a:t>
            </a:r>
            <a:r>
              <a:rPr lang="en-US" sz="2400" b="1" dirty="0" err="1" smtClean="0"/>
              <a:t>venerarás</a:t>
            </a:r>
            <a:r>
              <a:rPr lang="en-US" sz="2400" b="1" dirty="0" smtClean="0"/>
              <a:t>, </a:t>
            </a:r>
            <a:r>
              <a:rPr lang="en-US" sz="2400" dirty="0" smtClean="0"/>
              <a:t>y solo a </a:t>
            </a:r>
            <a:r>
              <a:rPr lang="en-US" sz="2400" dirty="0" err="1" smtClean="0"/>
              <a:t>Él</a:t>
            </a:r>
            <a:r>
              <a:rPr lang="en-US" sz="2400" dirty="0" smtClean="0"/>
              <a:t> </a:t>
            </a:r>
            <a:r>
              <a:rPr lang="en-US" sz="2400" b="1" dirty="0" err="1" smtClean="0"/>
              <a:t>liturgizarás</a:t>
            </a:r>
            <a:r>
              <a:rPr lang="en-US" sz="2400" dirty="0" smtClean="0"/>
              <a:t>.</a:t>
            </a:r>
            <a:endParaRPr lang="en-US" sz="2400" dirty="0"/>
          </a:p>
        </p:txBody>
      </p:sp>
    </p:spTree>
    <p:extLst>
      <p:ext uri="{BB962C8B-B14F-4D97-AF65-F5344CB8AC3E}">
        <p14:creationId xmlns:p14="http://schemas.microsoft.com/office/powerpoint/2010/main" val="42112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Los actos de adoración</a:t>
            </a:r>
          </a:p>
        </p:txBody>
      </p:sp>
      <p:sp>
        <p:nvSpPr>
          <p:cNvPr id="3" name="Content Placeholder 2"/>
          <p:cNvSpPr>
            <a:spLocks noGrp="1"/>
          </p:cNvSpPr>
          <p:nvPr>
            <p:ph idx="1"/>
          </p:nvPr>
        </p:nvSpPr>
        <p:spPr>
          <a:xfrm>
            <a:off x="1251678" y="1272987"/>
            <a:ext cx="10719928" cy="5360895"/>
          </a:xfrm>
        </p:spPr>
        <p:txBody>
          <a:bodyPr>
            <a:normAutofit/>
          </a:bodyPr>
          <a:lstStyle/>
          <a:p>
            <a:pPr algn="l" rtl="0"/>
            <a:r>
              <a:rPr lang="en-US" sz="2400" dirty="0"/>
              <a:t>Tradicionalmente identificamos 5: </a:t>
            </a:r>
            <a:r>
              <a:rPr lang="en-US" sz="2400" dirty="0" err="1" smtClean="0"/>
              <a:t>los</a:t>
            </a:r>
            <a:r>
              <a:rPr lang="en-US" sz="2400" dirty="0" smtClean="0"/>
              <a:t> cantos, la </a:t>
            </a:r>
            <a:r>
              <a:rPr lang="en-US" sz="2400" dirty="0" err="1" smtClean="0"/>
              <a:t>oración</a:t>
            </a:r>
            <a:r>
              <a:rPr lang="en-US" sz="2400" dirty="0"/>
              <a:t>, </a:t>
            </a:r>
            <a:r>
              <a:rPr lang="en-US" sz="2400" dirty="0" smtClean="0"/>
              <a:t>la </a:t>
            </a:r>
            <a:r>
              <a:rPr lang="en-US" sz="2400" dirty="0" err="1" smtClean="0"/>
              <a:t>Cena</a:t>
            </a:r>
            <a:r>
              <a:rPr lang="en-US" sz="2400" dirty="0" smtClean="0"/>
              <a:t> </a:t>
            </a:r>
            <a:r>
              <a:rPr lang="en-US" sz="2400" dirty="0"/>
              <a:t>del Señor, </a:t>
            </a:r>
            <a:r>
              <a:rPr lang="en-US" sz="2400" dirty="0" smtClean="0"/>
              <a:t>la </a:t>
            </a:r>
            <a:r>
              <a:rPr lang="en-US" sz="2400" dirty="0" err="1" smtClean="0"/>
              <a:t>lectura</a:t>
            </a:r>
            <a:r>
              <a:rPr lang="en-US" sz="2400" dirty="0" smtClean="0"/>
              <a:t> </a:t>
            </a:r>
            <a:r>
              <a:rPr lang="en-US" sz="2400" dirty="0"/>
              <a:t>de las Escrituras, </a:t>
            </a:r>
            <a:r>
              <a:rPr lang="en-US" sz="2400" dirty="0" smtClean="0"/>
              <a:t>la </a:t>
            </a:r>
            <a:r>
              <a:rPr lang="en-US" sz="2400" dirty="0" err="1" smtClean="0"/>
              <a:t>ofrenda</a:t>
            </a:r>
            <a:endParaRPr lang="en-US" sz="2400" dirty="0"/>
          </a:p>
          <a:p>
            <a:pPr algn="l" rtl="0"/>
            <a:r>
              <a:rPr lang="en-US" sz="2400" dirty="0"/>
              <a:t>Cada acto de adoración está diseñado por Dios para beneficiarnos al:</a:t>
            </a:r>
          </a:p>
          <a:p>
            <a:pPr lvl="1" algn="l" rtl="0"/>
            <a:r>
              <a:rPr lang="en-US" sz="2000" dirty="0" err="1" smtClean="0"/>
              <a:t>Aumentar</a:t>
            </a:r>
            <a:r>
              <a:rPr lang="en-US" sz="2000" dirty="0" smtClean="0"/>
              <a:t> </a:t>
            </a:r>
            <a:r>
              <a:rPr lang="en-US" sz="2000" dirty="0"/>
              <a:t>nuestro conocimiento de Su palabra</a:t>
            </a:r>
          </a:p>
          <a:p>
            <a:pPr lvl="1" algn="l" rtl="0"/>
            <a:r>
              <a:rPr lang="en-US" sz="2000" dirty="0" err="1" smtClean="0"/>
              <a:t>Renovar</a:t>
            </a:r>
            <a:r>
              <a:rPr lang="en-US" sz="2000" dirty="0" smtClean="0"/>
              <a:t> </a:t>
            </a:r>
            <a:r>
              <a:rPr lang="en-US" sz="2000" dirty="0"/>
              <a:t>nuestro compromiso de vivir como Él ha mandado</a:t>
            </a:r>
          </a:p>
          <a:p>
            <a:pPr lvl="1" algn="l" rtl="0"/>
            <a:r>
              <a:rPr lang="en-US" sz="2000" dirty="0" err="1" smtClean="0"/>
              <a:t>Edificar</a:t>
            </a:r>
            <a:r>
              <a:rPr lang="en-US" sz="2000" dirty="0" smtClean="0"/>
              <a:t> </a:t>
            </a:r>
            <a:r>
              <a:rPr lang="en-US" sz="2000" dirty="0"/>
              <a:t>la unidad como pueblo de Dios a través del estímulo mutuo</a:t>
            </a:r>
          </a:p>
          <a:p>
            <a:pPr lvl="1" algn="l" rtl="0"/>
            <a:r>
              <a:rPr lang="en-US" sz="2000" dirty="0" err="1" smtClean="0"/>
              <a:t>Darnos</a:t>
            </a:r>
            <a:r>
              <a:rPr lang="en-US" sz="2000" dirty="0" smtClean="0"/>
              <a:t> </a:t>
            </a:r>
            <a:r>
              <a:rPr lang="en-US" sz="2000" dirty="0"/>
              <a:t>un sentido más fuerte de la autoridad, la justicia y la misericordia de Dios.</a:t>
            </a:r>
          </a:p>
          <a:p>
            <a:pPr algn="l" rtl="0"/>
            <a:r>
              <a:rPr lang="en-US" sz="2400" dirty="0"/>
              <a:t>Planos de </a:t>
            </a:r>
            <a:r>
              <a:rPr lang="en-US" sz="2400" dirty="0" err="1" smtClean="0"/>
              <a:t>adoración</a:t>
            </a:r>
            <a:endParaRPr lang="en-US" sz="2400" dirty="0"/>
          </a:p>
          <a:p>
            <a:pPr lvl="1" algn="l" rtl="0"/>
            <a:r>
              <a:rPr lang="en-US" sz="2000" dirty="0" err="1" smtClean="0"/>
              <a:t>Hablar</a:t>
            </a:r>
            <a:r>
              <a:rPr lang="en-US" sz="2000" dirty="0" smtClean="0"/>
              <a:t> </a:t>
            </a:r>
            <a:r>
              <a:rPr lang="en-US" sz="2000" dirty="0"/>
              <a:t>con Dios (vertical hacia arriba)</a:t>
            </a:r>
          </a:p>
          <a:p>
            <a:pPr lvl="1" algn="l" rtl="0"/>
            <a:r>
              <a:rPr lang="en-US" sz="2000" dirty="0" err="1" smtClean="0"/>
              <a:t>Escuchar</a:t>
            </a:r>
            <a:r>
              <a:rPr lang="en-US" sz="2000" dirty="0" smtClean="0"/>
              <a:t> </a:t>
            </a:r>
            <a:r>
              <a:rPr lang="en-US" sz="2000" dirty="0"/>
              <a:t>a Dios (vertical hacia abajo)</a:t>
            </a:r>
          </a:p>
          <a:p>
            <a:pPr lvl="1" algn="l" rtl="0"/>
            <a:r>
              <a:rPr lang="en-US" sz="2000" dirty="0"/>
              <a:t>Enseñarnos y animarnos unos a otros (horizontal)</a:t>
            </a:r>
          </a:p>
          <a:p>
            <a:pPr algn="l" rtl="0"/>
            <a:endParaRPr lang="en-US" sz="2200" dirty="0"/>
          </a:p>
          <a:p>
            <a:pPr marL="457200" lvl="1" indent="0" algn="l" rtl="0">
              <a:buNone/>
            </a:pPr>
            <a:endParaRPr lang="en-US" sz="2200" dirty="0"/>
          </a:p>
        </p:txBody>
      </p:sp>
    </p:spTree>
    <p:extLst>
      <p:ext uri="{BB962C8B-B14F-4D97-AF65-F5344CB8AC3E}">
        <p14:creationId xmlns:p14="http://schemas.microsoft.com/office/powerpoint/2010/main" val="8675640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err="1"/>
              <a:t>objetivos</a:t>
            </a:r>
            <a:r>
              <a:rPr lang="en-US" dirty="0"/>
              <a:t> </a:t>
            </a:r>
            <a:r>
              <a:rPr lang="en-US" dirty="0" smtClean="0"/>
              <a:t>de ESTE ESTUDIO</a:t>
            </a:r>
            <a:endParaRPr lang="en-US" dirty="0"/>
          </a:p>
        </p:txBody>
      </p:sp>
      <p:sp>
        <p:nvSpPr>
          <p:cNvPr id="3" name="Content Placeholder 2"/>
          <p:cNvSpPr>
            <a:spLocks noGrp="1"/>
          </p:cNvSpPr>
          <p:nvPr>
            <p:ph idx="1"/>
          </p:nvPr>
        </p:nvSpPr>
        <p:spPr>
          <a:xfrm>
            <a:off x="1251678" y="1181547"/>
            <a:ext cx="10667606" cy="5713029"/>
          </a:xfrm>
        </p:spPr>
        <p:txBody>
          <a:bodyPr>
            <a:normAutofit/>
          </a:bodyPr>
          <a:lstStyle/>
          <a:p>
            <a:pPr algn="l" rtl="0"/>
            <a:r>
              <a:rPr lang="en-US" sz="3200" dirty="0" err="1" smtClean="0"/>
              <a:t>Comprender</a:t>
            </a:r>
            <a:r>
              <a:rPr lang="en-US" sz="3200" dirty="0" smtClean="0"/>
              <a:t> </a:t>
            </a:r>
            <a:r>
              <a:rPr lang="en-US" sz="3200" dirty="0"/>
              <a:t>más </a:t>
            </a:r>
            <a:r>
              <a:rPr lang="en-US" sz="3200" dirty="0" err="1"/>
              <a:t>completamente</a:t>
            </a:r>
            <a:r>
              <a:rPr lang="en-US" sz="3200" dirty="0"/>
              <a:t> </a:t>
            </a:r>
            <a:r>
              <a:rPr lang="en-US" sz="3200" dirty="0" err="1" smtClean="0"/>
              <a:t>quién</a:t>
            </a:r>
            <a:r>
              <a:rPr lang="en-US" sz="3200" dirty="0" smtClean="0"/>
              <a:t> </a:t>
            </a:r>
            <a:r>
              <a:rPr lang="en-US" sz="3200" dirty="0" err="1" smtClean="0"/>
              <a:t>es</a:t>
            </a:r>
            <a:r>
              <a:rPr lang="en-US" sz="3200" dirty="0" smtClean="0"/>
              <a:t> Dios </a:t>
            </a:r>
            <a:r>
              <a:rPr lang="en-US" sz="3200" dirty="0"/>
              <a:t>y explorar cómo ese conocimiento impacta nuestra adoración.</a:t>
            </a:r>
          </a:p>
          <a:p>
            <a:pPr lvl="0" algn="l" rtl="0"/>
            <a:r>
              <a:rPr lang="en-US" sz="3200" dirty="0"/>
              <a:t>Evaluar la adoración y nuestra parte en ella usando la razón, no la emoción.</a:t>
            </a:r>
          </a:p>
          <a:p>
            <a:pPr lvl="0" algn="l" rtl="0"/>
            <a:r>
              <a:rPr lang="en-US" sz="3200" dirty="0"/>
              <a:t>Mejorar los procesos externos e internos de adoración en nuestras </a:t>
            </a:r>
            <a:r>
              <a:rPr lang="en-US" sz="3200" dirty="0" err="1"/>
              <a:t>vidas</a:t>
            </a:r>
            <a:r>
              <a:rPr lang="en-US" sz="3200" dirty="0" smtClean="0"/>
              <a:t>.</a:t>
            </a:r>
          </a:p>
          <a:p>
            <a:pPr lvl="0" algn="l" rtl="0"/>
            <a:r>
              <a:rPr lang="es-ES" sz="3200" dirty="0" smtClean="0"/>
              <a:t>Entender mejor quiénes son los beneficiarios de nuestra adoración, y por qué adoramos</a:t>
            </a:r>
            <a:endParaRPr lang="en-US" sz="3200" dirty="0"/>
          </a:p>
        </p:txBody>
      </p:sp>
    </p:spTree>
    <p:extLst>
      <p:ext uri="{BB962C8B-B14F-4D97-AF65-F5344CB8AC3E}">
        <p14:creationId xmlns:p14="http://schemas.microsoft.com/office/powerpoint/2010/main" val="230304229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70" y="1891610"/>
            <a:ext cx="10150929" cy="3689140"/>
          </a:xfrm>
        </p:spPr>
        <p:txBody>
          <a:bodyPr>
            <a:normAutofit/>
          </a:bodyPr>
          <a:lstStyle/>
          <a:p>
            <a:pPr algn="ctr" rtl="0"/>
            <a:r>
              <a:rPr lang="en-US" dirty="0"/>
              <a:t>Caso de </a:t>
            </a:r>
            <a:r>
              <a:rPr lang="en-US" dirty="0" err="1"/>
              <a:t>estudio</a:t>
            </a:r>
            <a:r>
              <a:rPr lang="en-US" dirty="0" smtClean="0"/>
              <a:t>: </a:t>
            </a:r>
            <a:r>
              <a:rPr lang="en-US" dirty="0" err="1" smtClean="0"/>
              <a:t>Arquipo</a:t>
            </a:r>
            <a:r>
              <a:rPr lang="en-US" dirty="0"/>
              <a:t/>
            </a:r>
            <a:br>
              <a:rPr lang="en-US" dirty="0"/>
            </a:br>
            <a:r>
              <a:rPr lang="en-US" dirty="0"/>
              <a:t/>
            </a:r>
            <a:br>
              <a:rPr lang="en-US" dirty="0"/>
            </a:br>
            <a:r>
              <a:rPr lang="en-US" dirty="0" err="1" smtClean="0"/>
              <a:t>decidan</a:t>
            </a:r>
            <a:r>
              <a:rPr lang="en-US" dirty="0" smtClean="0"/>
              <a:t> </a:t>
            </a:r>
            <a:r>
              <a:rPr lang="en-US" dirty="0"/>
              <a:t>qué tema quiere considerar su grupo.</a:t>
            </a:r>
          </a:p>
        </p:txBody>
      </p:sp>
    </p:spTree>
    <p:extLst>
      <p:ext uri="{BB962C8B-B14F-4D97-AF65-F5344CB8AC3E}">
        <p14:creationId xmlns:p14="http://schemas.microsoft.com/office/powerpoint/2010/main" val="428389977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Caso de </a:t>
            </a:r>
            <a:r>
              <a:rPr lang="en-US" dirty="0" err="1"/>
              <a:t>estudio</a:t>
            </a:r>
            <a:r>
              <a:rPr lang="en-US" dirty="0" smtClean="0"/>
              <a:t>: </a:t>
            </a:r>
            <a:r>
              <a:rPr lang="en-US" dirty="0" err="1" smtClean="0"/>
              <a:t>arquipo</a:t>
            </a:r>
            <a:endParaRPr lang="en-US" dirty="0"/>
          </a:p>
        </p:txBody>
      </p:sp>
      <p:sp>
        <p:nvSpPr>
          <p:cNvPr id="3" name="Content Placeholder 2"/>
          <p:cNvSpPr>
            <a:spLocks noGrp="1"/>
          </p:cNvSpPr>
          <p:nvPr>
            <p:ph idx="1"/>
          </p:nvPr>
        </p:nvSpPr>
        <p:spPr>
          <a:xfrm>
            <a:off x="1251678" y="1272987"/>
            <a:ext cx="10719928" cy="5360895"/>
          </a:xfrm>
        </p:spPr>
        <p:txBody>
          <a:bodyPr>
            <a:normAutofit/>
          </a:bodyPr>
          <a:lstStyle/>
          <a:p>
            <a:pPr algn="l" rtl="0"/>
            <a:r>
              <a:rPr lang="en-US" sz="2400" dirty="0" err="1" smtClean="0"/>
              <a:t>Usen</a:t>
            </a:r>
            <a:r>
              <a:rPr lang="en-US" sz="2400" dirty="0" smtClean="0"/>
              <a:t> las </a:t>
            </a:r>
            <a:r>
              <a:rPr lang="en-US" sz="2400" dirty="0" err="1" smtClean="0"/>
              <a:t>opiniones</a:t>
            </a:r>
            <a:r>
              <a:rPr lang="en-US" sz="2400" dirty="0" smtClean="0"/>
              <a:t> de </a:t>
            </a:r>
            <a:r>
              <a:rPr lang="en-US" sz="2400" dirty="0" err="1" smtClean="0"/>
              <a:t>Arquipo</a:t>
            </a:r>
            <a:r>
              <a:rPr lang="en-US" sz="2400" dirty="0" smtClean="0"/>
              <a:t> </a:t>
            </a:r>
            <a:r>
              <a:rPr lang="en-US" sz="2400" dirty="0"/>
              <a:t>anteriores y en el tema de discusión que </a:t>
            </a:r>
            <a:r>
              <a:rPr lang="en-US" sz="2400" dirty="0" err="1" smtClean="0"/>
              <a:t>elijan</a:t>
            </a:r>
            <a:r>
              <a:rPr lang="en-US" sz="2400" dirty="0" smtClean="0"/>
              <a:t> </a:t>
            </a:r>
            <a:r>
              <a:rPr lang="en-US" sz="2400" dirty="0"/>
              <a:t>para </a:t>
            </a:r>
            <a:r>
              <a:rPr lang="en-US" sz="2400" dirty="0" err="1" smtClean="0"/>
              <a:t>ayudarles</a:t>
            </a:r>
            <a:r>
              <a:rPr lang="en-US" sz="2400" dirty="0" smtClean="0"/>
              <a:t> </a:t>
            </a:r>
            <a:r>
              <a:rPr lang="en-US" sz="2400" dirty="0"/>
              <a:t>a formular una respuesta. </a:t>
            </a:r>
            <a:r>
              <a:rPr lang="en-US" sz="2400" dirty="0" err="1" smtClean="0"/>
              <a:t>Consideren</a:t>
            </a:r>
            <a:r>
              <a:rPr lang="en-US" sz="2400" dirty="0" smtClean="0"/>
              <a:t> </a:t>
            </a:r>
            <a:r>
              <a:rPr lang="en-US" sz="2400" dirty="0"/>
              <a:t>las siguientes preguntas:</a:t>
            </a:r>
            <a:endParaRPr lang="en-US" sz="2800" dirty="0"/>
          </a:p>
          <a:p>
            <a:pPr lvl="0" algn="l" rtl="0"/>
            <a:r>
              <a:rPr lang="en-US" sz="2400" dirty="0"/>
              <a:t>¿A qué pasajes lo </a:t>
            </a:r>
            <a:r>
              <a:rPr lang="en-US" sz="2400" dirty="0" err="1" smtClean="0"/>
              <a:t>dirigirían</a:t>
            </a:r>
            <a:r>
              <a:rPr lang="en-US" sz="2400" dirty="0" smtClean="0"/>
              <a:t> </a:t>
            </a:r>
            <a:r>
              <a:rPr lang="en-US" sz="2400" dirty="0"/>
              <a:t>en su estudio de la adoración en general, o de tu acto en particular?</a:t>
            </a:r>
            <a:endParaRPr lang="en-US" sz="2800" dirty="0"/>
          </a:p>
          <a:p>
            <a:pPr lvl="0" algn="l" rtl="0"/>
            <a:r>
              <a:rPr lang="en-US" sz="2400" dirty="0" smtClean="0"/>
              <a:t>¿</a:t>
            </a:r>
            <a:r>
              <a:rPr lang="en-US" sz="2400" dirty="0" err="1" smtClean="0"/>
              <a:t>Cómo</a:t>
            </a:r>
            <a:r>
              <a:rPr lang="en-US" sz="2400" dirty="0" smtClean="0"/>
              <a:t> se </a:t>
            </a:r>
            <a:r>
              <a:rPr lang="en-US" sz="2400" dirty="0" err="1" smtClean="0"/>
              <a:t>comparan</a:t>
            </a:r>
            <a:r>
              <a:rPr lang="en-US" sz="2400" dirty="0" smtClean="0"/>
              <a:t> </a:t>
            </a:r>
            <a:r>
              <a:rPr lang="en-US" sz="2400" dirty="0" err="1" smtClean="0"/>
              <a:t>los</a:t>
            </a:r>
            <a:r>
              <a:rPr lang="en-US" sz="2400" dirty="0" smtClean="0"/>
              <a:t> </a:t>
            </a:r>
            <a:r>
              <a:rPr lang="en-US" sz="2400" dirty="0" err="1" smtClean="0"/>
              <a:t>conceptos</a:t>
            </a:r>
            <a:r>
              <a:rPr lang="en-US" sz="2400" dirty="0" smtClean="0"/>
              <a:t> de </a:t>
            </a:r>
            <a:r>
              <a:rPr lang="en-US" sz="2400" dirty="0" err="1" smtClean="0"/>
              <a:t>Arquipo</a:t>
            </a:r>
            <a:r>
              <a:rPr lang="en-US" sz="2400" dirty="0" smtClean="0"/>
              <a:t> </a:t>
            </a:r>
            <a:r>
              <a:rPr lang="en-US" sz="2400" dirty="0" err="1" smtClean="0"/>
              <a:t>sobre</a:t>
            </a:r>
            <a:r>
              <a:rPr lang="en-US" sz="2400" dirty="0" smtClean="0"/>
              <a:t> la </a:t>
            </a:r>
            <a:r>
              <a:rPr lang="en-US" sz="2400" dirty="0" err="1" smtClean="0"/>
              <a:t>adoración</a:t>
            </a:r>
            <a:r>
              <a:rPr lang="en-US" sz="2400" dirty="0" smtClean="0"/>
              <a:t> </a:t>
            </a:r>
            <a:r>
              <a:rPr lang="en-US" sz="2400" dirty="0" err="1" smtClean="0"/>
              <a:t>en</a:t>
            </a:r>
            <a:r>
              <a:rPr lang="en-US" sz="2400" dirty="0" smtClean="0"/>
              <a:t> </a:t>
            </a:r>
            <a:r>
              <a:rPr lang="en-US" sz="2400" dirty="0"/>
              <a:t>general, o </a:t>
            </a:r>
            <a:r>
              <a:rPr lang="en-US" sz="2400" dirty="0" smtClean="0"/>
              <a:t>del </a:t>
            </a:r>
            <a:r>
              <a:rPr lang="en-US" sz="2400" dirty="0" err="1" smtClean="0"/>
              <a:t>acto</a:t>
            </a:r>
            <a:r>
              <a:rPr lang="en-US" sz="2400" dirty="0" smtClean="0"/>
              <a:t> </a:t>
            </a:r>
            <a:r>
              <a:rPr lang="en-US" sz="2400" dirty="0" err="1" smtClean="0"/>
              <a:t>asignado</a:t>
            </a:r>
            <a:r>
              <a:rPr lang="en-US" sz="2400" dirty="0" smtClean="0"/>
              <a:t> a </a:t>
            </a:r>
            <a:r>
              <a:rPr lang="en-US" sz="2400" dirty="0" err="1" smtClean="0"/>
              <a:t>su</a:t>
            </a:r>
            <a:r>
              <a:rPr lang="en-US" sz="2400" dirty="0" smtClean="0"/>
              <a:t> </a:t>
            </a:r>
            <a:r>
              <a:rPr lang="en-US" sz="2400" dirty="0" err="1" smtClean="0"/>
              <a:t>grupo</a:t>
            </a:r>
            <a:r>
              <a:rPr lang="en-US" sz="2400" dirty="0" smtClean="0"/>
              <a:t> </a:t>
            </a:r>
            <a:r>
              <a:rPr lang="en-US" sz="2400" dirty="0"/>
              <a:t>en particular, </a:t>
            </a:r>
            <a:r>
              <a:rPr lang="en-US" sz="2400" dirty="0" smtClean="0"/>
              <a:t>con </a:t>
            </a:r>
            <a:r>
              <a:rPr lang="en-US" sz="2400" dirty="0"/>
              <a:t>el modelo bíblico?</a:t>
            </a:r>
            <a:endParaRPr lang="en-US" sz="2800" dirty="0"/>
          </a:p>
          <a:p>
            <a:pPr lvl="1" algn="l" rtl="0"/>
            <a:r>
              <a:rPr lang="en-US" sz="2000" dirty="0" smtClean="0"/>
              <a:t>¿</a:t>
            </a:r>
            <a:r>
              <a:rPr lang="en-US" sz="2000" dirty="0" err="1" smtClean="0"/>
              <a:t>En</a:t>
            </a:r>
            <a:r>
              <a:rPr lang="en-US" sz="2000" dirty="0" smtClean="0"/>
              <a:t> </a:t>
            </a:r>
            <a:r>
              <a:rPr lang="en-US" sz="2000" dirty="0" err="1" smtClean="0"/>
              <a:t>qué</a:t>
            </a:r>
            <a:r>
              <a:rPr lang="en-US" sz="2000" dirty="0" smtClean="0"/>
              <a:t> </a:t>
            </a:r>
            <a:r>
              <a:rPr lang="en-US" sz="2000" dirty="0" err="1" smtClean="0"/>
              <a:t>tiene</a:t>
            </a:r>
            <a:r>
              <a:rPr lang="en-US" sz="2000" dirty="0" smtClean="0"/>
              <a:t> </a:t>
            </a:r>
            <a:r>
              <a:rPr lang="en-US" sz="2000" dirty="0" err="1" smtClean="0"/>
              <a:t>razón</a:t>
            </a:r>
            <a:r>
              <a:rPr lang="en-US" sz="2000" dirty="0" smtClean="0"/>
              <a:t>?</a:t>
            </a:r>
            <a:endParaRPr lang="en-US" sz="2400" dirty="0"/>
          </a:p>
          <a:p>
            <a:pPr lvl="1" algn="l" rtl="0"/>
            <a:r>
              <a:rPr lang="en-US" sz="2000" dirty="0" smtClean="0"/>
              <a:t>¿</a:t>
            </a:r>
            <a:r>
              <a:rPr lang="en-US" sz="2000" dirty="0" err="1" smtClean="0"/>
              <a:t>En</a:t>
            </a:r>
            <a:r>
              <a:rPr lang="en-US" sz="2000" dirty="0" smtClean="0"/>
              <a:t> </a:t>
            </a:r>
            <a:r>
              <a:rPr lang="en-US" sz="2000" dirty="0" err="1" smtClean="0"/>
              <a:t>qué</a:t>
            </a:r>
            <a:r>
              <a:rPr lang="en-US" sz="2000" dirty="0" smtClean="0"/>
              <a:t> se </a:t>
            </a:r>
            <a:r>
              <a:rPr lang="en-US" sz="2000" dirty="0" err="1" smtClean="0"/>
              <a:t>equivoca</a:t>
            </a:r>
            <a:r>
              <a:rPr lang="en-US" sz="2000" dirty="0" smtClean="0"/>
              <a:t>?</a:t>
            </a:r>
            <a:endParaRPr lang="en-US" sz="2400" dirty="0"/>
          </a:p>
          <a:p>
            <a:pPr lvl="1" algn="l" rtl="0"/>
            <a:r>
              <a:rPr lang="en-US" sz="2000" dirty="0" smtClean="0"/>
              <a:t>¿</a:t>
            </a:r>
            <a:r>
              <a:rPr lang="en-US" sz="2000" dirty="0" err="1" smtClean="0"/>
              <a:t>En</a:t>
            </a:r>
            <a:r>
              <a:rPr lang="en-US" sz="2000" dirty="0" smtClean="0"/>
              <a:t> </a:t>
            </a:r>
            <a:r>
              <a:rPr lang="en-US" sz="2000" dirty="0" err="1" smtClean="0"/>
              <a:t>dónde</a:t>
            </a:r>
            <a:r>
              <a:rPr lang="en-US" sz="2000" dirty="0" smtClean="0"/>
              <a:t> </a:t>
            </a:r>
            <a:r>
              <a:rPr lang="en-US" sz="2000" dirty="0"/>
              <a:t>tiene razón en teoría, pero le falta un poco en la aplicación?</a:t>
            </a:r>
            <a:endParaRPr lang="en-US" sz="2400" dirty="0"/>
          </a:p>
          <a:p>
            <a:pPr lvl="0" algn="l" rtl="0"/>
            <a:r>
              <a:rPr lang="en-US" sz="2400" dirty="0"/>
              <a:t>¿De qué </a:t>
            </a:r>
            <a:r>
              <a:rPr lang="en-US" sz="2400" dirty="0" err="1"/>
              <a:t>manera</a:t>
            </a:r>
            <a:r>
              <a:rPr lang="en-US" sz="2400" dirty="0"/>
              <a:t> </a:t>
            </a:r>
            <a:r>
              <a:rPr lang="en-US" sz="2400" dirty="0" err="1" smtClean="0"/>
              <a:t>podrían</a:t>
            </a:r>
            <a:r>
              <a:rPr lang="en-US" sz="2400" dirty="0" smtClean="0"/>
              <a:t> </a:t>
            </a:r>
            <a:r>
              <a:rPr lang="en-US" sz="2400" dirty="0"/>
              <a:t>modificar nuestra adoración “tradicional” </a:t>
            </a:r>
            <a:r>
              <a:rPr lang="en-US" sz="2400" dirty="0" err="1" smtClean="0"/>
              <a:t>considerando</a:t>
            </a:r>
            <a:r>
              <a:rPr lang="en-US" sz="2400" dirty="0" smtClean="0"/>
              <a:t> las </a:t>
            </a:r>
            <a:r>
              <a:rPr lang="en-US" sz="2400" dirty="0" err="1" smtClean="0"/>
              <a:t>perspectivas</a:t>
            </a:r>
            <a:r>
              <a:rPr lang="en-US" sz="2400" dirty="0" smtClean="0"/>
              <a:t> de </a:t>
            </a:r>
            <a:r>
              <a:rPr lang="en-US" sz="2400" dirty="0" err="1" smtClean="0"/>
              <a:t>Arquipo</a:t>
            </a:r>
            <a:r>
              <a:rPr lang="en-US" sz="2400" dirty="0" smtClean="0"/>
              <a:t>?</a:t>
            </a:r>
            <a:endParaRPr lang="en-US" sz="2800" dirty="0"/>
          </a:p>
          <a:p>
            <a:pPr marL="0" indent="0" algn="l" rtl="0">
              <a:buNone/>
            </a:pPr>
            <a:endParaRPr lang="en-US" sz="2200" dirty="0"/>
          </a:p>
          <a:p>
            <a:pPr marL="457200" lvl="1" indent="0" algn="l" rtl="0">
              <a:buNone/>
            </a:pPr>
            <a:endParaRPr lang="en-US" sz="2200" dirty="0"/>
          </a:p>
        </p:txBody>
      </p:sp>
    </p:spTree>
    <p:extLst>
      <p:ext uri="{BB962C8B-B14F-4D97-AF65-F5344CB8AC3E}">
        <p14:creationId xmlns:p14="http://schemas.microsoft.com/office/powerpoint/2010/main" val="291295864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70" y="2398045"/>
            <a:ext cx="10150929" cy="3689140"/>
          </a:xfrm>
        </p:spPr>
        <p:txBody>
          <a:bodyPr>
            <a:normAutofit/>
          </a:bodyPr>
          <a:lstStyle/>
          <a:p>
            <a:pPr algn="ctr" rtl="0"/>
            <a:r>
              <a:rPr lang="en-US" dirty="0"/>
              <a:t>¿Cómo “enfocamos nuestros pensamientos” o “eliminamos las distracciones del mundo” para nuestra adoración?</a:t>
            </a:r>
          </a:p>
        </p:txBody>
      </p:sp>
    </p:spTree>
    <p:extLst>
      <p:ext uri="{BB962C8B-B14F-4D97-AF65-F5344CB8AC3E}">
        <p14:creationId xmlns:p14="http://schemas.microsoft.com/office/powerpoint/2010/main" val="309297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45552" y="6234544"/>
            <a:ext cx="400292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a:t>La KAABA, la meca</a:t>
            </a:r>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a:p>
        </p:txBody>
      </p:sp>
      <p:pic>
        <p:nvPicPr>
          <p:cNvPr id="5" name="Picture 2" descr="https://upload.wikimedia.org/wikipedia/commons/thumb/7/70/Masjidalharam.JPG/800px-Masjidalha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472" y="160338"/>
            <a:ext cx="5974080" cy="4480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masjid al haram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491" y="2080755"/>
            <a:ext cx="5417986" cy="41537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32650" y="4030080"/>
            <a:ext cx="654606" cy="600164"/>
          </a:xfrm>
          <a:prstGeom prst="rect">
            <a:avLst/>
          </a:prstGeom>
          <a:solidFill>
            <a:schemeClr val="bg1"/>
          </a:solidFill>
        </p:spPr>
        <p:txBody>
          <a:bodyPr wrap="square" rtlCol="0">
            <a:spAutoFit/>
          </a:bodyPr>
          <a:lstStyle/>
          <a:p>
            <a:r>
              <a:rPr lang="es-ES" sz="1100" dirty="0" smtClean="0">
                <a:solidFill>
                  <a:srgbClr val="00B050"/>
                </a:solidFill>
              </a:rPr>
              <a:t>LA KAABA</a:t>
            </a:r>
          </a:p>
          <a:p>
            <a:r>
              <a:rPr lang="es-ES" sz="1100" dirty="0" smtClean="0">
                <a:solidFill>
                  <a:srgbClr val="00B050"/>
                </a:solidFill>
              </a:rPr>
              <a:t>SANTA</a:t>
            </a:r>
            <a:endParaRPr lang="en-US" sz="1100" dirty="0">
              <a:solidFill>
                <a:srgbClr val="00B050"/>
              </a:solidFill>
            </a:endParaRPr>
          </a:p>
        </p:txBody>
      </p:sp>
    </p:spTree>
    <p:extLst>
      <p:ext uri="{BB962C8B-B14F-4D97-AF65-F5344CB8AC3E}">
        <p14:creationId xmlns:p14="http://schemas.microsoft.com/office/powerpoint/2010/main" val="2677798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52194" y="6234544"/>
            <a:ext cx="8096284"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3600" dirty="0"/>
              <a:t>la catedral de San Patricio</a:t>
            </a:r>
            <a:r>
              <a:rPr lang="en-US" sz="3600" dirty="0" smtClean="0"/>
              <a:t>, </a:t>
            </a:r>
            <a:r>
              <a:rPr lang="en-US" sz="3600" dirty="0" err="1" smtClean="0"/>
              <a:t>Dublín</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a:p>
        </p:txBody>
      </p:sp>
      <p:pic>
        <p:nvPicPr>
          <p:cNvPr id="5" name="Picture 4" descr="Image result for st patrick's cathedral dub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823" y="160338"/>
            <a:ext cx="6808682" cy="4521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t patrick's cathedral dublin schematic"/>
          <p:cNvPicPr>
            <a:picLocks noChangeAspect="1" noChangeArrowheads="1"/>
          </p:cNvPicPr>
          <p:nvPr/>
        </p:nvPicPr>
        <p:blipFill rotWithShape="1">
          <a:blip r:embed="rId3">
            <a:extLst>
              <a:ext uri="{28A0092B-C50C-407E-A947-70E740481C1C}">
                <a14:useLocalDpi xmlns:a14="http://schemas.microsoft.com/office/drawing/2010/main" val="0"/>
              </a:ext>
            </a:extLst>
          </a:blip>
          <a:srcRect t="12999" b="36577"/>
          <a:stretch/>
        </p:blipFill>
        <p:spPr bwMode="auto">
          <a:xfrm>
            <a:off x="5180977" y="2906127"/>
            <a:ext cx="6667500" cy="33284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76147" y="4570335"/>
            <a:ext cx="1114517" cy="307777"/>
          </a:xfrm>
          <a:prstGeom prst="rect">
            <a:avLst/>
          </a:prstGeom>
          <a:noFill/>
        </p:spPr>
        <p:txBody>
          <a:bodyPr wrap="square" rtlCol="0">
            <a:spAutoFit/>
          </a:bodyPr>
          <a:lstStyle/>
          <a:p>
            <a:pPr algn="ctr"/>
            <a:r>
              <a:rPr lang="es-ES" sz="1400" dirty="0" smtClean="0"/>
              <a:t>(Coro)</a:t>
            </a:r>
            <a:endParaRPr lang="en-US" sz="1400" dirty="0"/>
          </a:p>
        </p:txBody>
      </p:sp>
      <p:sp>
        <p:nvSpPr>
          <p:cNvPr id="8" name="TextBox 7"/>
          <p:cNvSpPr txBox="1"/>
          <p:nvPr/>
        </p:nvSpPr>
        <p:spPr>
          <a:xfrm>
            <a:off x="9713338" y="4724223"/>
            <a:ext cx="1114517" cy="523220"/>
          </a:xfrm>
          <a:prstGeom prst="rect">
            <a:avLst/>
          </a:prstGeom>
          <a:noFill/>
        </p:spPr>
        <p:txBody>
          <a:bodyPr wrap="square" rtlCol="0">
            <a:spAutoFit/>
          </a:bodyPr>
          <a:lstStyle/>
          <a:p>
            <a:pPr algn="ctr"/>
            <a:r>
              <a:rPr lang="es-ES" sz="1400" dirty="0" smtClean="0"/>
              <a:t>(Altar </a:t>
            </a:r>
            <a:br>
              <a:rPr lang="es-ES" sz="1400" dirty="0" smtClean="0"/>
            </a:br>
            <a:r>
              <a:rPr lang="es-ES" sz="1400" dirty="0" smtClean="0"/>
              <a:t>alto)</a:t>
            </a:r>
            <a:endParaRPr lang="en-US" sz="1400" dirty="0"/>
          </a:p>
        </p:txBody>
      </p:sp>
    </p:spTree>
    <p:extLst>
      <p:ext uri="{BB962C8B-B14F-4D97-AF65-F5344CB8AC3E}">
        <p14:creationId xmlns:p14="http://schemas.microsoft.com/office/powerpoint/2010/main" val="686331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3" y="327521"/>
            <a:ext cx="10679753" cy="897775"/>
          </a:xfrm>
        </p:spPr>
        <p:txBody>
          <a:bodyPr anchor="ctr">
            <a:normAutofit/>
          </a:bodyPr>
          <a:lstStyle/>
          <a:p>
            <a:r>
              <a:rPr lang="en-US" dirty="0"/>
              <a:t>LÍMITES: LO </a:t>
            </a:r>
            <a:r>
              <a:rPr lang="en-US" dirty="0" err="1"/>
              <a:t>sagrado</a:t>
            </a:r>
            <a:r>
              <a:rPr lang="en-US" dirty="0"/>
              <a:t> vs. LO </a:t>
            </a:r>
            <a:r>
              <a:rPr lang="en-US" dirty="0" err="1"/>
              <a:t>profano</a:t>
            </a:r>
            <a:endParaRPr lang="en-US" dirty="0"/>
          </a:p>
        </p:txBody>
      </p:sp>
      <p:sp>
        <p:nvSpPr>
          <p:cNvPr id="6" name="Content Placeholder 3"/>
          <p:cNvSpPr>
            <a:spLocks noGrp="1"/>
          </p:cNvSpPr>
          <p:nvPr>
            <p:ph sz="half" idx="2"/>
          </p:nvPr>
        </p:nvSpPr>
        <p:spPr>
          <a:xfrm>
            <a:off x="5468587" y="1170432"/>
            <a:ext cx="6290598" cy="5907024"/>
          </a:xfrm>
        </p:spPr>
        <p:txBody>
          <a:bodyPr>
            <a:normAutofit lnSpcReduction="10000"/>
          </a:bodyPr>
          <a:lstStyle/>
          <a:p>
            <a:pPr>
              <a:lnSpc>
                <a:spcPct val="100000"/>
              </a:lnSpc>
            </a:pPr>
            <a:r>
              <a:rPr lang="en-US" sz="2800" dirty="0" err="1"/>
              <a:t>Establecido</a:t>
            </a:r>
            <a:r>
              <a:rPr lang="en-US" sz="2800" dirty="0"/>
              <a:t> primero </a:t>
            </a:r>
            <a:r>
              <a:rPr lang="en-US" sz="2800" dirty="0" err="1"/>
              <a:t>por</a:t>
            </a:r>
            <a:r>
              <a:rPr lang="en-US" sz="2800" dirty="0"/>
              <a:t> Dios, </a:t>
            </a:r>
            <a:r>
              <a:rPr lang="en-US" sz="2800" dirty="0" err="1"/>
              <a:t>Gén</a:t>
            </a:r>
            <a:r>
              <a:rPr lang="en-US" sz="2800" dirty="0"/>
              <a:t>. 3:24</a:t>
            </a:r>
          </a:p>
          <a:p>
            <a:pPr>
              <a:lnSpc>
                <a:spcPct val="100000"/>
              </a:lnSpc>
            </a:pPr>
            <a:r>
              <a:rPr lang="en-US" sz="2800" dirty="0" err="1"/>
              <a:t>Inherente</a:t>
            </a:r>
            <a:r>
              <a:rPr lang="en-US" sz="2800" dirty="0"/>
              <a:t> a la </a:t>
            </a:r>
            <a:r>
              <a:rPr lang="en-US" sz="2800" dirty="0" err="1"/>
              <a:t>construcción</a:t>
            </a:r>
            <a:r>
              <a:rPr lang="en-US" sz="2800" dirty="0"/>
              <a:t> del </a:t>
            </a:r>
            <a:r>
              <a:rPr lang="en-US" sz="2800" dirty="0" err="1"/>
              <a:t>tabernáculo</a:t>
            </a:r>
            <a:r>
              <a:rPr lang="en-US" sz="2800" dirty="0"/>
              <a:t> y el </a:t>
            </a:r>
            <a:r>
              <a:rPr lang="en-US" sz="2800" dirty="0" err="1"/>
              <a:t>templo</a:t>
            </a:r>
            <a:endParaRPr lang="en-US" sz="2800" dirty="0"/>
          </a:p>
          <a:p>
            <a:pPr>
              <a:lnSpc>
                <a:spcPct val="100000"/>
              </a:lnSpc>
            </a:pPr>
            <a:r>
              <a:rPr lang="en-US" sz="2800" dirty="0" err="1"/>
              <a:t>Expresado</a:t>
            </a:r>
            <a:r>
              <a:rPr lang="en-US" sz="2800" dirty="0"/>
              <a:t> </a:t>
            </a:r>
            <a:r>
              <a:rPr lang="en-US" sz="2800" dirty="0" err="1"/>
              <a:t>en</a:t>
            </a:r>
            <a:r>
              <a:rPr lang="en-US" sz="2800" dirty="0"/>
              <a:t> </a:t>
            </a:r>
            <a:r>
              <a:rPr lang="en-US" sz="2800" dirty="0" err="1"/>
              <a:t>casi</a:t>
            </a:r>
            <a:r>
              <a:rPr lang="en-US" sz="2800" dirty="0"/>
              <a:t> </a:t>
            </a:r>
            <a:r>
              <a:rPr lang="en-US" sz="2800" dirty="0" err="1"/>
              <a:t>todas</a:t>
            </a:r>
            <a:r>
              <a:rPr lang="en-US" sz="2800" dirty="0"/>
              <a:t> las </a:t>
            </a:r>
            <a:r>
              <a:rPr lang="en-US" sz="2800" dirty="0" err="1"/>
              <a:t>estructuras</a:t>
            </a:r>
            <a:r>
              <a:rPr lang="en-US" sz="2800" dirty="0"/>
              <a:t> </a:t>
            </a:r>
            <a:r>
              <a:rPr lang="en-US" sz="2800" dirty="0" err="1"/>
              <a:t>religiosas</a:t>
            </a:r>
            <a:r>
              <a:rPr lang="en-US" sz="2800" dirty="0"/>
              <a:t> o </a:t>
            </a:r>
            <a:r>
              <a:rPr lang="en-US" sz="2800" dirty="0" err="1"/>
              <a:t>ceremoniales</a:t>
            </a:r>
            <a:r>
              <a:rPr lang="en-US" sz="2800" dirty="0"/>
              <a:t>.</a:t>
            </a:r>
          </a:p>
          <a:p>
            <a:pPr lvl="1" algn="l" rtl="0">
              <a:lnSpc>
                <a:spcPct val="100000"/>
              </a:lnSpc>
            </a:pPr>
            <a:r>
              <a:rPr lang="en-US" sz="2600" dirty="0" err="1" smtClean="0"/>
              <a:t>Propósito</a:t>
            </a:r>
            <a:r>
              <a:rPr lang="en-US" sz="2600" dirty="0"/>
              <a:t>: limitar el acceso a lo sagrado</a:t>
            </a:r>
          </a:p>
          <a:p>
            <a:pPr lvl="2" algn="l" rtl="0">
              <a:lnSpc>
                <a:spcPct val="100000"/>
              </a:lnSpc>
            </a:pPr>
            <a:r>
              <a:rPr lang="en-US" sz="2400" dirty="0"/>
              <a:t>A los que son dignos/iniciados</a:t>
            </a:r>
          </a:p>
          <a:p>
            <a:pPr lvl="2" algn="l" rtl="0">
              <a:lnSpc>
                <a:spcPct val="100000"/>
              </a:lnSpc>
            </a:pPr>
            <a:r>
              <a:rPr lang="en-US" sz="2400" dirty="0"/>
              <a:t>Para protección contra la deidad</a:t>
            </a:r>
          </a:p>
          <a:p>
            <a:pPr algn="l" rtl="0">
              <a:lnSpc>
                <a:spcPct val="100000"/>
              </a:lnSpc>
            </a:pPr>
            <a:r>
              <a:rPr lang="en-US" sz="2800" dirty="0"/>
              <a:t>Cristo derribó los muros de separación</a:t>
            </a:r>
          </a:p>
          <a:p>
            <a:pPr lvl="1" algn="l" rtl="0">
              <a:lnSpc>
                <a:spcPct val="100000"/>
              </a:lnSpc>
            </a:pPr>
            <a:r>
              <a:rPr lang="en-US" sz="2600" dirty="0"/>
              <a:t>Entre hombre y hombre, Ef. 2:11-22</a:t>
            </a:r>
          </a:p>
          <a:p>
            <a:pPr lvl="1" algn="l" rtl="0">
              <a:lnSpc>
                <a:spcPct val="100000"/>
              </a:lnSpc>
            </a:pPr>
            <a:r>
              <a:rPr lang="en-US" sz="2600" dirty="0"/>
              <a:t>Entre el hombre y Dios, Heb. 10:19-22</a:t>
            </a:r>
          </a:p>
          <a:p>
            <a:pPr algn="l" rtl="0">
              <a:lnSpc>
                <a:spcPct val="100000"/>
              </a:lnSpc>
            </a:pPr>
            <a:r>
              <a:rPr lang="en-US" sz="2800" dirty="0" smtClean="0"/>
              <a:t>¿Hay </a:t>
            </a:r>
            <a:r>
              <a:rPr lang="en-US" sz="2800" dirty="0" err="1" smtClean="0"/>
              <a:t>todavía</a:t>
            </a:r>
            <a:r>
              <a:rPr lang="en-US" sz="2800" dirty="0" smtClean="0"/>
              <a:t> </a:t>
            </a:r>
            <a:r>
              <a:rPr lang="en-US" sz="2800" dirty="0" err="1" smtClean="0"/>
              <a:t>límites</a:t>
            </a:r>
            <a:r>
              <a:rPr lang="en-US" sz="2800" dirty="0" smtClean="0"/>
              <a:t> </a:t>
            </a:r>
            <a:r>
              <a:rPr lang="en-US" sz="2800" dirty="0"/>
              <a:t>que debemos observar en nuestra adoración?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1526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442252" cy="4064627"/>
          </a:xfrm>
        </p:spPr>
        <p:txBody>
          <a:bodyPr>
            <a:normAutofit fontScale="90000"/>
          </a:bodyPr>
          <a:lstStyle/>
          <a:p>
            <a:pPr algn="l" rtl="0"/>
            <a:r>
              <a:rPr lang="en-US" dirty="0" smtClean="0">
                <a:latin typeface="Berlin Sans FB Demi" panose="020E0802020502020306" pitchFamily="34" charset="0"/>
              </a:rPr>
              <a:t>LA </a:t>
            </a:r>
            <a:r>
              <a:rPr lang="en-US" dirty="0" err="1" smtClean="0">
                <a:latin typeface="Berlin Sans FB Demi" panose="020E0802020502020306" pitchFamily="34" charset="0"/>
              </a:rPr>
              <a:t>Definición</a:t>
            </a:r>
            <a:r>
              <a:rPr lang="en-US" dirty="0" smtClean="0">
                <a:latin typeface="Berlin Sans FB Demi" panose="020E0802020502020306" pitchFamily="34" charset="0"/>
              </a:rPr>
              <a:t> Y LA </a:t>
            </a:r>
            <a:r>
              <a:rPr lang="en-US" dirty="0">
                <a:latin typeface="Berlin Sans FB Demi" panose="020E0802020502020306" pitchFamily="34" charset="0"/>
              </a:rPr>
              <a:t>Historia de la Adoración</a:t>
            </a:r>
          </a:p>
        </p:txBody>
      </p:sp>
      <p:sp>
        <p:nvSpPr>
          <p:cNvPr id="3" name="Text Placeholder 2"/>
          <p:cNvSpPr>
            <a:spLocks noGrp="1"/>
          </p:cNvSpPr>
          <p:nvPr>
            <p:ph type="body" idx="1"/>
          </p:nvPr>
        </p:nvSpPr>
        <p:spPr/>
        <p:txBody>
          <a:bodyPr>
            <a:normAutofit/>
          </a:bodyPr>
          <a:lstStyle/>
          <a:p>
            <a:pPr algn="l" rtl="0"/>
            <a:r>
              <a:rPr lang="en-US" sz="3200" dirty="0"/>
              <a:t>Lección 1</a:t>
            </a:r>
          </a:p>
        </p:txBody>
      </p:sp>
    </p:spTree>
    <p:extLst>
      <p:ext uri="{BB962C8B-B14F-4D97-AF65-F5344CB8AC3E}">
        <p14:creationId xmlns:p14="http://schemas.microsoft.com/office/powerpoint/2010/main" val="1200948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1754900"/>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936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151157"/>
            <a:ext cx="11287163" cy="890603"/>
          </a:xfrm>
        </p:spPr>
        <p:txBody>
          <a:bodyPr>
            <a:normAutofit fontScale="90000"/>
          </a:bodyPr>
          <a:lstStyle/>
          <a:p>
            <a:pPr algn="l" rtl="0"/>
            <a:r>
              <a:rPr lang="en-US" dirty="0" err="1" smtClean="0"/>
              <a:t>Buscando</a:t>
            </a:r>
            <a:r>
              <a:rPr lang="en-US" dirty="0" smtClean="0"/>
              <a:t> </a:t>
            </a:r>
            <a:r>
              <a:rPr lang="en-US" dirty="0" err="1" smtClean="0"/>
              <a:t>una</a:t>
            </a:r>
            <a:r>
              <a:rPr lang="en-US" dirty="0" smtClean="0"/>
              <a:t> </a:t>
            </a:r>
            <a:r>
              <a:rPr lang="en-US" dirty="0" err="1"/>
              <a:t>definición</a:t>
            </a:r>
            <a:r>
              <a:rPr lang="en-US" dirty="0"/>
              <a:t> </a:t>
            </a:r>
            <a:r>
              <a:rPr lang="en-US" dirty="0" smtClean="0"/>
              <a:t/>
            </a:r>
            <a:br>
              <a:rPr lang="en-US" dirty="0" smtClean="0"/>
            </a:br>
            <a:r>
              <a:rPr lang="en-US" dirty="0" smtClean="0"/>
              <a:t>de la </a:t>
            </a:r>
            <a:r>
              <a:rPr lang="en-US" dirty="0" err="1" smtClean="0"/>
              <a:t>adoración</a:t>
            </a:r>
            <a:endParaRPr lang="en-US" dirty="0"/>
          </a:p>
        </p:txBody>
      </p:sp>
      <p:sp>
        <p:nvSpPr>
          <p:cNvPr id="3" name="Content Placeholder 2"/>
          <p:cNvSpPr>
            <a:spLocks noGrp="1"/>
          </p:cNvSpPr>
          <p:nvPr>
            <p:ph idx="1"/>
          </p:nvPr>
        </p:nvSpPr>
        <p:spPr>
          <a:xfrm>
            <a:off x="1251677" y="1502980"/>
            <a:ext cx="10527946" cy="5275983"/>
          </a:xfrm>
        </p:spPr>
        <p:txBody>
          <a:bodyPr>
            <a:normAutofit lnSpcReduction="10000"/>
          </a:bodyPr>
          <a:lstStyle/>
          <a:p>
            <a:pPr algn="l" rtl="0"/>
            <a:r>
              <a:rPr lang="en-US" sz="2400" dirty="0"/>
              <a:t>La experiencia humana de la adoración</a:t>
            </a:r>
            <a:endParaRPr lang="en-US" sz="2200" dirty="0"/>
          </a:p>
          <a:p>
            <a:pPr lvl="1" algn="l" rtl="0"/>
            <a:r>
              <a:rPr lang="en-US" sz="2200" dirty="0"/>
              <a:t>Dos </a:t>
            </a:r>
            <a:r>
              <a:rPr lang="en-US" sz="2200" dirty="0" err="1" smtClean="0"/>
              <a:t>perspectivas</a:t>
            </a:r>
            <a:r>
              <a:rPr lang="en-US" sz="2200" dirty="0" smtClean="0"/>
              <a:t> </a:t>
            </a:r>
            <a:r>
              <a:rPr lang="en-US" sz="2200" dirty="0" err="1" smtClean="0"/>
              <a:t>sobre</a:t>
            </a:r>
            <a:r>
              <a:rPr lang="en-US" sz="2200" dirty="0" smtClean="0"/>
              <a:t> la </a:t>
            </a:r>
            <a:r>
              <a:rPr lang="en-US" sz="2200" dirty="0"/>
              <a:t>adoración</a:t>
            </a:r>
          </a:p>
          <a:p>
            <a:pPr lvl="1" algn="l" rtl="0"/>
            <a:r>
              <a:rPr lang="en-US" sz="2200" dirty="0" smtClean="0"/>
              <a:t>Palabras </a:t>
            </a:r>
            <a:r>
              <a:rPr lang="en-US" sz="2200" dirty="0"/>
              <a:t>de adoración</a:t>
            </a:r>
          </a:p>
          <a:p>
            <a:pPr lvl="1" algn="l" rtl="0"/>
            <a:r>
              <a:rPr lang="en-US" sz="2200" dirty="0"/>
              <a:t>Marcadores de </a:t>
            </a:r>
            <a:r>
              <a:rPr lang="en-US" sz="2200" dirty="0" err="1"/>
              <a:t>adoración</a:t>
            </a:r>
            <a:r>
              <a:rPr lang="en-US" sz="2200" dirty="0"/>
              <a:t> </a:t>
            </a:r>
            <a:r>
              <a:rPr lang="en-US" sz="2200" dirty="0" smtClean="0"/>
              <a:t>que </a:t>
            </a:r>
            <a:r>
              <a:rPr lang="en-US" sz="2200" dirty="0" err="1" smtClean="0"/>
              <a:t>trascienden</a:t>
            </a:r>
            <a:r>
              <a:rPr lang="en-US" sz="2200" dirty="0" smtClean="0"/>
              <a:t> el </a:t>
            </a:r>
            <a:r>
              <a:rPr lang="en-US" sz="2200" dirty="0" err="1" smtClean="0"/>
              <a:t>tiempo</a:t>
            </a:r>
            <a:r>
              <a:rPr lang="en-US" sz="2200" dirty="0" smtClean="0"/>
              <a:t> </a:t>
            </a:r>
            <a:r>
              <a:rPr lang="en-US" sz="2200" dirty="0"/>
              <a:t>y la cultura</a:t>
            </a:r>
          </a:p>
          <a:p>
            <a:pPr lvl="1" algn="l" rtl="0"/>
            <a:r>
              <a:rPr lang="en-US" sz="2200" dirty="0"/>
              <a:t>La corrupción de la adoración dada por Dios</a:t>
            </a:r>
          </a:p>
          <a:p>
            <a:pPr algn="l" rtl="0"/>
            <a:r>
              <a:rPr lang="en-US" sz="2400" dirty="0"/>
              <a:t>El objeto de </a:t>
            </a:r>
            <a:r>
              <a:rPr lang="en-US" sz="2400" dirty="0" err="1"/>
              <a:t>nuestra</a:t>
            </a:r>
            <a:r>
              <a:rPr lang="en-US" sz="2400" dirty="0"/>
              <a:t> </a:t>
            </a:r>
            <a:r>
              <a:rPr lang="en-US" sz="2400" dirty="0" err="1" smtClean="0"/>
              <a:t>adoración</a:t>
            </a:r>
            <a:endParaRPr lang="en-US" sz="2400" dirty="0"/>
          </a:p>
          <a:p>
            <a:pPr lvl="1" algn="l" rtl="0"/>
            <a:r>
              <a:rPr lang="en-US" sz="2200" dirty="0" smtClean="0"/>
              <a:t>La </a:t>
            </a:r>
            <a:r>
              <a:rPr lang="en-US" sz="2200" dirty="0" err="1" smtClean="0"/>
              <a:t>adoración</a:t>
            </a:r>
            <a:r>
              <a:rPr lang="en-US" sz="2200" dirty="0" smtClean="0"/>
              <a:t> </a:t>
            </a:r>
            <a:r>
              <a:rPr lang="en-US" sz="2200" dirty="0"/>
              <a:t>y </a:t>
            </a:r>
            <a:r>
              <a:rPr lang="en-US" sz="2200" dirty="0" smtClean="0"/>
              <a:t>la auto-</a:t>
            </a:r>
            <a:r>
              <a:rPr lang="en-US" sz="2200" dirty="0" err="1" smtClean="0"/>
              <a:t>revelación</a:t>
            </a:r>
            <a:r>
              <a:rPr lang="en-US" sz="2200" dirty="0" smtClean="0"/>
              <a:t> </a:t>
            </a:r>
            <a:r>
              <a:rPr lang="en-US" sz="2200" dirty="0"/>
              <a:t>de Dios</a:t>
            </a:r>
          </a:p>
          <a:p>
            <a:pPr lvl="1" algn="l" rtl="0"/>
            <a:r>
              <a:rPr lang="en-US" sz="2200" dirty="0"/>
              <a:t>La auto-revelación de Dios en el Nuevo Pacto</a:t>
            </a:r>
          </a:p>
          <a:p>
            <a:pPr algn="l" rtl="0"/>
            <a:r>
              <a:rPr lang="en-US" sz="2400" dirty="0" smtClean="0"/>
              <a:t>El </a:t>
            </a:r>
            <a:r>
              <a:rPr lang="en-US" sz="2400" dirty="0" err="1" smtClean="0"/>
              <a:t>por</a:t>
            </a:r>
            <a:r>
              <a:rPr lang="en-US" sz="2400" dirty="0" smtClean="0"/>
              <a:t> </a:t>
            </a:r>
            <a:r>
              <a:rPr lang="en-US" sz="2400" dirty="0"/>
              <a:t>qué adoramos</a:t>
            </a:r>
            <a:endParaRPr lang="en-US" sz="2200" dirty="0"/>
          </a:p>
          <a:p>
            <a:pPr lvl="1" algn="l" rtl="0"/>
            <a:r>
              <a:rPr lang="en-US" sz="2200" dirty="0" err="1" smtClean="0"/>
              <a:t>Reacci</a:t>
            </a:r>
            <a:r>
              <a:rPr lang="es-ES" sz="2200" dirty="0" err="1" smtClean="0"/>
              <a:t>ón</a:t>
            </a:r>
            <a:r>
              <a:rPr lang="en-US" sz="2200" dirty="0" smtClean="0"/>
              <a:t> </a:t>
            </a:r>
            <a:r>
              <a:rPr lang="en-US" sz="2200" dirty="0"/>
              <a:t>a la naturaleza de Dios</a:t>
            </a:r>
          </a:p>
          <a:p>
            <a:pPr lvl="1" algn="l" rtl="0"/>
            <a:r>
              <a:rPr lang="en-US" sz="2200" dirty="0"/>
              <a:t>Comunión con Dios</a:t>
            </a:r>
          </a:p>
          <a:p>
            <a:pPr lvl="1" algn="l" rtl="0"/>
            <a:r>
              <a:rPr lang="en-US" sz="2200" dirty="0" err="1" smtClean="0"/>
              <a:t>Conmemoración</a:t>
            </a:r>
            <a:r>
              <a:rPr lang="en-US" sz="2200" dirty="0" smtClean="0"/>
              <a:t> </a:t>
            </a:r>
            <a:r>
              <a:rPr lang="en-US" sz="2200" dirty="0"/>
              <a:t>y </a:t>
            </a:r>
            <a:r>
              <a:rPr lang="en-US" sz="2200" dirty="0" err="1"/>
              <a:t>celebración</a:t>
            </a:r>
            <a:r>
              <a:rPr lang="en-US" sz="2200" dirty="0"/>
              <a:t> </a:t>
            </a:r>
            <a:r>
              <a:rPr lang="en-US" sz="2200" dirty="0" smtClean="0"/>
              <a:t>del </a:t>
            </a:r>
            <a:r>
              <a:rPr lang="en-US" sz="2200" dirty="0" err="1" smtClean="0"/>
              <a:t>pacto</a:t>
            </a:r>
            <a:endParaRPr lang="en-US" sz="2200" dirty="0"/>
          </a:p>
        </p:txBody>
      </p:sp>
    </p:spTree>
    <p:extLst>
      <p:ext uri="{BB962C8B-B14F-4D97-AF65-F5344CB8AC3E}">
        <p14:creationId xmlns:p14="http://schemas.microsoft.com/office/powerpoint/2010/main" val="90742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pPr algn="l" rtl="0"/>
            <a:r>
              <a:rPr lang="en-US" dirty="0"/>
              <a:t>Comunión con lo sobrenatural</a:t>
            </a:r>
          </a:p>
        </p:txBody>
      </p:sp>
      <p:sp>
        <p:nvSpPr>
          <p:cNvPr id="4"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a:t>El hombre </a:t>
            </a:r>
            <a:r>
              <a:rPr lang="en-US" sz="2800" dirty="0" err="1"/>
              <a:t>fue</a:t>
            </a:r>
            <a:r>
              <a:rPr lang="en-US" sz="2800" dirty="0"/>
              <a:t> </a:t>
            </a:r>
            <a:r>
              <a:rPr lang="en-US" sz="2800" dirty="0" err="1"/>
              <a:t>creado</a:t>
            </a:r>
            <a:r>
              <a:rPr lang="en-US" sz="2800" dirty="0"/>
              <a:t> para la </a:t>
            </a:r>
            <a:r>
              <a:rPr lang="en-US" sz="2800" dirty="0" err="1"/>
              <a:t>comunión</a:t>
            </a:r>
            <a:r>
              <a:rPr lang="en-US" sz="2800" dirty="0"/>
              <a:t> con Dios</a:t>
            </a:r>
          </a:p>
          <a:p>
            <a:pPr lvl="1">
              <a:lnSpc>
                <a:spcPct val="100000"/>
              </a:lnSpc>
            </a:pPr>
            <a:r>
              <a:rPr lang="en-US" sz="2600" dirty="0" err="1"/>
              <a:t>Compárense</a:t>
            </a:r>
            <a:r>
              <a:rPr lang="en-US" sz="2600" dirty="0"/>
              <a:t> </a:t>
            </a:r>
            <a:r>
              <a:rPr lang="en-US" sz="2600" dirty="0" err="1"/>
              <a:t>Gén</a:t>
            </a:r>
            <a:r>
              <a:rPr lang="en-US" sz="2600" dirty="0"/>
              <a:t>. 3:8 y Lev. 26:12</a:t>
            </a:r>
          </a:p>
          <a:p>
            <a:pPr>
              <a:lnSpc>
                <a:spcPct val="100000"/>
              </a:lnSpc>
            </a:pPr>
            <a:r>
              <a:rPr lang="en-US" sz="2800" dirty="0" err="1"/>
              <a:t>Esa</a:t>
            </a:r>
            <a:r>
              <a:rPr lang="en-US" sz="2800" dirty="0"/>
              <a:t> </a:t>
            </a:r>
            <a:r>
              <a:rPr lang="en-US" sz="2800" dirty="0" err="1"/>
              <a:t>comunión</a:t>
            </a:r>
            <a:r>
              <a:rPr lang="en-US" sz="2800" dirty="0"/>
              <a:t> se </a:t>
            </a:r>
            <a:r>
              <a:rPr lang="en-US" sz="2800" dirty="0" err="1"/>
              <a:t>perdió</a:t>
            </a:r>
            <a:r>
              <a:rPr lang="en-US" sz="2800" dirty="0"/>
              <a:t> </a:t>
            </a:r>
            <a:r>
              <a:rPr lang="en-US" sz="2800" dirty="0" err="1"/>
              <a:t>en</a:t>
            </a:r>
            <a:r>
              <a:rPr lang="en-US" sz="2800" dirty="0"/>
              <a:t> la </a:t>
            </a:r>
            <a:r>
              <a:rPr lang="en-US" sz="2800" dirty="0" err="1"/>
              <a:t>Caída</a:t>
            </a:r>
            <a:endParaRPr lang="en-US" sz="2800" dirty="0"/>
          </a:p>
          <a:p>
            <a:pPr lvl="1">
              <a:lnSpc>
                <a:spcPct val="100000"/>
              </a:lnSpc>
            </a:pPr>
            <a:r>
              <a:rPr lang="en-US" sz="2600" dirty="0" err="1"/>
              <a:t>Gén</a:t>
            </a:r>
            <a:r>
              <a:rPr lang="en-US" sz="2600" dirty="0"/>
              <a:t>. 3:22-24; 4:26</a:t>
            </a:r>
          </a:p>
          <a:p>
            <a:pPr algn="l" rtl="0">
              <a:lnSpc>
                <a:spcPct val="100000"/>
              </a:lnSpc>
            </a:pPr>
            <a:r>
              <a:rPr lang="en-US" sz="2800" dirty="0" smtClean="0"/>
              <a:t>La </a:t>
            </a:r>
            <a:r>
              <a:rPr lang="en-US" sz="2800" dirty="0"/>
              <a:t>comunión con Dios es el corazón de cada pacto que Dios ha hecho.</a:t>
            </a:r>
          </a:p>
          <a:p>
            <a:pPr lvl="1" algn="l" rtl="0">
              <a:lnSpc>
                <a:spcPct val="100000"/>
              </a:lnSpc>
            </a:pPr>
            <a:r>
              <a:rPr lang="en-US" sz="2600" dirty="0" err="1" smtClean="0"/>
              <a:t>Gén</a:t>
            </a:r>
            <a:r>
              <a:rPr lang="en-US" sz="2600" dirty="0" smtClean="0"/>
              <a:t>. </a:t>
            </a:r>
            <a:r>
              <a:rPr lang="en-US" sz="2600" dirty="0"/>
              <a:t>17:7</a:t>
            </a:r>
            <a:r>
              <a:rPr lang="en-US" sz="2600" dirty="0" smtClean="0"/>
              <a:t>; </a:t>
            </a:r>
            <a:r>
              <a:rPr lang="en-US" sz="2600" dirty="0" err="1" smtClean="0"/>
              <a:t>Éx</a:t>
            </a:r>
            <a:r>
              <a:rPr lang="en-US" sz="2600" dirty="0" smtClean="0"/>
              <a:t>. </a:t>
            </a:r>
            <a:r>
              <a:rPr lang="en-US" sz="2600" dirty="0"/>
              <a:t>19:5-6</a:t>
            </a:r>
            <a:r>
              <a:rPr lang="en-US" sz="2600" dirty="0" smtClean="0"/>
              <a:t>; Jer</a:t>
            </a:r>
            <a:r>
              <a:rPr lang="en-US" sz="2600" dirty="0"/>
              <a:t>. 31:33-34</a:t>
            </a:r>
            <a:r>
              <a:rPr lang="en-US" sz="2600" dirty="0" smtClean="0"/>
              <a:t>; </a:t>
            </a:r>
            <a:r>
              <a:rPr lang="en-US" sz="2400" dirty="0" smtClean="0"/>
              <a:t>Apoc. </a:t>
            </a:r>
            <a:r>
              <a:rPr lang="en-US" sz="2400" dirty="0"/>
              <a:t>21:3</a:t>
            </a:r>
          </a:p>
          <a:p>
            <a:pPr algn="l" rtl="0">
              <a:lnSpc>
                <a:spcPct val="100000"/>
              </a:lnSpc>
            </a:pPr>
            <a:r>
              <a:rPr lang="en-US" sz="2800" dirty="0"/>
              <a:t>En la adoración, recordamos la comunión de la Creación y </a:t>
            </a:r>
            <a:r>
              <a:rPr lang="en-US" sz="2800" dirty="0" err="1" smtClean="0"/>
              <a:t>anticipamos</a:t>
            </a:r>
            <a:r>
              <a:rPr lang="en-US" sz="2800" dirty="0" smtClean="0"/>
              <a:t> </a:t>
            </a:r>
            <a:r>
              <a:rPr lang="en-US" sz="2800" dirty="0"/>
              <a:t>la comunión de la Nueva Creación.</a:t>
            </a:r>
          </a:p>
        </p:txBody>
      </p:sp>
      <p:pic>
        <p:nvPicPr>
          <p:cNvPr id="5" name="Picture 4"/>
          <p:cNvPicPr>
            <a:picLocks noChangeAspect="1"/>
          </p:cNvPicPr>
          <p:nvPr/>
        </p:nvPicPr>
        <p:blipFill>
          <a:blip r:embed="rId2"/>
          <a:stretch>
            <a:fillRect/>
          </a:stretch>
        </p:blipFill>
        <p:spPr>
          <a:xfrm>
            <a:off x="1175478" y="1852997"/>
            <a:ext cx="4474852" cy="4304149"/>
          </a:xfrm>
          <a:prstGeom prst="rect">
            <a:avLst/>
          </a:prstGeom>
        </p:spPr>
      </p:pic>
    </p:spTree>
    <p:extLst>
      <p:ext uri="{BB962C8B-B14F-4D97-AF65-F5344CB8AC3E}">
        <p14:creationId xmlns:p14="http://schemas.microsoft.com/office/powerpoint/2010/main" val="358084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3" y="327521"/>
            <a:ext cx="10679753" cy="897775"/>
          </a:xfrm>
        </p:spPr>
        <p:txBody>
          <a:bodyPr anchor="ctr">
            <a:normAutofit/>
          </a:bodyPr>
          <a:lstStyle/>
          <a:p>
            <a:r>
              <a:rPr lang="en-US" dirty="0"/>
              <a:t>LÍMITES: LO </a:t>
            </a:r>
            <a:r>
              <a:rPr lang="en-US" dirty="0" err="1"/>
              <a:t>sagrado</a:t>
            </a:r>
            <a:r>
              <a:rPr lang="en-US" dirty="0"/>
              <a:t> vs. LO </a:t>
            </a:r>
            <a:r>
              <a:rPr lang="en-US" dirty="0" err="1"/>
              <a:t>profano</a:t>
            </a:r>
            <a:endParaRPr lang="en-US" dirty="0"/>
          </a:p>
        </p:txBody>
      </p:sp>
      <p:sp>
        <p:nvSpPr>
          <p:cNvPr id="6" name="Content Placeholder 3"/>
          <p:cNvSpPr>
            <a:spLocks noGrp="1"/>
          </p:cNvSpPr>
          <p:nvPr>
            <p:ph sz="half" idx="2"/>
          </p:nvPr>
        </p:nvSpPr>
        <p:spPr>
          <a:xfrm>
            <a:off x="5468587" y="1170432"/>
            <a:ext cx="6290598" cy="5907024"/>
          </a:xfrm>
        </p:spPr>
        <p:txBody>
          <a:bodyPr>
            <a:normAutofit lnSpcReduction="10000"/>
          </a:bodyPr>
          <a:lstStyle/>
          <a:p>
            <a:pPr>
              <a:lnSpc>
                <a:spcPct val="100000"/>
              </a:lnSpc>
            </a:pPr>
            <a:r>
              <a:rPr lang="en-US" sz="2800" dirty="0" err="1"/>
              <a:t>Establecido</a:t>
            </a:r>
            <a:r>
              <a:rPr lang="en-US" sz="2800" dirty="0"/>
              <a:t> primero </a:t>
            </a:r>
            <a:r>
              <a:rPr lang="en-US" sz="2800" dirty="0" err="1"/>
              <a:t>por</a:t>
            </a:r>
            <a:r>
              <a:rPr lang="en-US" sz="2800" dirty="0"/>
              <a:t> Dios, </a:t>
            </a:r>
            <a:r>
              <a:rPr lang="en-US" sz="2800" dirty="0" err="1"/>
              <a:t>Gén</a:t>
            </a:r>
            <a:r>
              <a:rPr lang="en-US" sz="2800" dirty="0"/>
              <a:t>. 3:24</a:t>
            </a:r>
          </a:p>
          <a:p>
            <a:pPr>
              <a:lnSpc>
                <a:spcPct val="100000"/>
              </a:lnSpc>
            </a:pPr>
            <a:r>
              <a:rPr lang="en-US" sz="2800" dirty="0" err="1"/>
              <a:t>Inherente</a:t>
            </a:r>
            <a:r>
              <a:rPr lang="en-US" sz="2800" dirty="0"/>
              <a:t> a la </a:t>
            </a:r>
            <a:r>
              <a:rPr lang="en-US" sz="2800" dirty="0" err="1"/>
              <a:t>construcción</a:t>
            </a:r>
            <a:r>
              <a:rPr lang="en-US" sz="2800" dirty="0"/>
              <a:t> del </a:t>
            </a:r>
            <a:r>
              <a:rPr lang="en-US" sz="2800" dirty="0" err="1"/>
              <a:t>tabernáculo</a:t>
            </a:r>
            <a:r>
              <a:rPr lang="en-US" sz="2800" dirty="0"/>
              <a:t> y el </a:t>
            </a:r>
            <a:r>
              <a:rPr lang="en-US" sz="2800" dirty="0" err="1"/>
              <a:t>templo</a:t>
            </a:r>
            <a:endParaRPr lang="en-US" sz="2800" dirty="0"/>
          </a:p>
          <a:p>
            <a:pPr>
              <a:lnSpc>
                <a:spcPct val="100000"/>
              </a:lnSpc>
            </a:pPr>
            <a:r>
              <a:rPr lang="en-US" sz="2800" dirty="0" err="1"/>
              <a:t>Expresado</a:t>
            </a:r>
            <a:r>
              <a:rPr lang="en-US" sz="2800" dirty="0"/>
              <a:t> </a:t>
            </a:r>
            <a:r>
              <a:rPr lang="en-US" sz="2800" dirty="0" err="1"/>
              <a:t>en</a:t>
            </a:r>
            <a:r>
              <a:rPr lang="en-US" sz="2800" dirty="0"/>
              <a:t> </a:t>
            </a:r>
            <a:r>
              <a:rPr lang="en-US" sz="2800" dirty="0" err="1"/>
              <a:t>casi</a:t>
            </a:r>
            <a:r>
              <a:rPr lang="en-US" sz="2800" dirty="0"/>
              <a:t> </a:t>
            </a:r>
            <a:r>
              <a:rPr lang="en-US" sz="2800" dirty="0" err="1"/>
              <a:t>todas</a:t>
            </a:r>
            <a:r>
              <a:rPr lang="en-US" sz="2800" dirty="0"/>
              <a:t> las </a:t>
            </a:r>
            <a:r>
              <a:rPr lang="en-US" sz="2800" dirty="0" err="1"/>
              <a:t>estructuras</a:t>
            </a:r>
            <a:r>
              <a:rPr lang="en-US" sz="2800" dirty="0"/>
              <a:t> </a:t>
            </a:r>
            <a:r>
              <a:rPr lang="en-US" sz="2800" dirty="0" err="1"/>
              <a:t>religiosas</a:t>
            </a:r>
            <a:r>
              <a:rPr lang="en-US" sz="2800" dirty="0"/>
              <a:t> o </a:t>
            </a:r>
            <a:r>
              <a:rPr lang="en-US" sz="2800" dirty="0" err="1"/>
              <a:t>ceremoniales</a:t>
            </a:r>
            <a:r>
              <a:rPr lang="en-US" sz="2800" dirty="0"/>
              <a:t>.</a:t>
            </a:r>
          </a:p>
          <a:p>
            <a:pPr lvl="1" algn="l" rtl="0">
              <a:lnSpc>
                <a:spcPct val="100000"/>
              </a:lnSpc>
            </a:pPr>
            <a:r>
              <a:rPr lang="en-US" sz="2600" dirty="0" err="1" smtClean="0"/>
              <a:t>Propósito</a:t>
            </a:r>
            <a:r>
              <a:rPr lang="en-US" sz="2600" dirty="0"/>
              <a:t>: limitar el acceso a lo sagrado</a:t>
            </a:r>
          </a:p>
          <a:p>
            <a:pPr lvl="2" algn="l" rtl="0">
              <a:lnSpc>
                <a:spcPct val="100000"/>
              </a:lnSpc>
            </a:pPr>
            <a:r>
              <a:rPr lang="en-US" sz="2400" dirty="0"/>
              <a:t>A los que son dignos/iniciados</a:t>
            </a:r>
          </a:p>
          <a:p>
            <a:pPr lvl="2" algn="l" rtl="0">
              <a:lnSpc>
                <a:spcPct val="100000"/>
              </a:lnSpc>
            </a:pPr>
            <a:r>
              <a:rPr lang="en-US" sz="2400" dirty="0"/>
              <a:t>Para protección contra la deidad</a:t>
            </a:r>
          </a:p>
          <a:p>
            <a:pPr algn="l" rtl="0">
              <a:lnSpc>
                <a:spcPct val="100000"/>
              </a:lnSpc>
            </a:pPr>
            <a:r>
              <a:rPr lang="en-US" sz="2800" dirty="0"/>
              <a:t>Cristo derribó los muros de separación</a:t>
            </a:r>
          </a:p>
          <a:p>
            <a:pPr lvl="1" algn="l" rtl="0">
              <a:lnSpc>
                <a:spcPct val="100000"/>
              </a:lnSpc>
            </a:pPr>
            <a:r>
              <a:rPr lang="en-US" sz="2600" dirty="0"/>
              <a:t>Entre hombre y hombre, Ef. 2:11-22</a:t>
            </a:r>
          </a:p>
          <a:p>
            <a:pPr lvl="1" algn="l" rtl="0">
              <a:lnSpc>
                <a:spcPct val="100000"/>
              </a:lnSpc>
            </a:pPr>
            <a:r>
              <a:rPr lang="en-US" sz="2600" dirty="0"/>
              <a:t>Entre el hombre y Dios, Heb. 10:19-22</a:t>
            </a:r>
          </a:p>
          <a:p>
            <a:pPr algn="l" rtl="0">
              <a:lnSpc>
                <a:spcPct val="100000"/>
              </a:lnSpc>
            </a:pPr>
            <a:r>
              <a:rPr lang="en-US" sz="2800" dirty="0" smtClean="0"/>
              <a:t>¿Hay </a:t>
            </a:r>
            <a:r>
              <a:rPr lang="en-US" sz="2800" dirty="0" err="1" smtClean="0"/>
              <a:t>todavía</a:t>
            </a:r>
            <a:r>
              <a:rPr lang="en-US" sz="2800" dirty="0" smtClean="0"/>
              <a:t> </a:t>
            </a:r>
            <a:r>
              <a:rPr lang="en-US" sz="2800" dirty="0" err="1" smtClean="0"/>
              <a:t>límites</a:t>
            </a:r>
            <a:r>
              <a:rPr lang="en-US" sz="2800" dirty="0" smtClean="0"/>
              <a:t> </a:t>
            </a:r>
            <a:r>
              <a:rPr lang="en-US" sz="2800" dirty="0"/>
              <a:t>que debemos observar en nuestra adoración?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593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l" rtl="0"/>
            <a:r>
              <a:rPr lang="en-US" dirty="0" err="1"/>
              <a:t>ofrendas</a:t>
            </a:r>
            <a:r>
              <a:rPr lang="en-US" dirty="0"/>
              <a:t> </a:t>
            </a:r>
            <a:r>
              <a:rPr lang="en-US" dirty="0" smtClean="0"/>
              <a:t>SACRIFICIALES</a:t>
            </a:r>
            <a:endParaRPr lang="en-US" dirty="0"/>
          </a:p>
        </p:txBody>
      </p:sp>
      <p:sp>
        <p:nvSpPr>
          <p:cNvPr id="5" name="Content Placeholder 3"/>
          <p:cNvSpPr>
            <a:spLocks noGrp="1"/>
          </p:cNvSpPr>
          <p:nvPr>
            <p:ph sz="half" idx="2"/>
          </p:nvPr>
        </p:nvSpPr>
        <p:spPr>
          <a:xfrm>
            <a:off x="5652229" y="1188720"/>
            <a:ext cx="6271547" cy="5632704"/>
          </a:xfrm>
        </p:spPr>
        <p:txBody>
          <a:bodyPr>
            <a:normAutofit/>
          </a:bodyPr>
          <a:lstStyle/>
          <a:p>
            <a:pPr algn="l" rtl="0">
              <a:lnSpc>
                <a:spcPct val="100000"/>
              </a:lnSpc>
            </a:pPr>
            <a:r>
              <a:rPr lang="en-US" sz="2800" dirty="0"/>
              <a:t>El primer acto de adoración registrado, </a:t>
            </a:r>
            <a:r>
              <a:rPr lang="en-US" sz="2800" dirty="0" err="1" smtClean="0"/>
              <a:t>Gén</a:t>
            </a:r>
            <a:r>
              <a:rPr lang="en-US" sz="2800" dirty="0" smtClean="0"/>
              <a:t>. </a:t>
            </a:r>
            <a:r>
              <a:rPr lang="en-US" sz="2800" dirty="0"/>
              <a:t>4:3-7</a:t>
            </a:r>
          </a:p>
          <a:p>
            <a:pPr algn="l" rtl="0">
              <a:lnSpc>
                <a:spcPct val="100000"/>
              </a:lnSpc>
            </a:pPr>
            <a:r>
              <a:rPr lang="en-US" sz="2800" dirty="0"/>
              <a:t>Propósito: ofrecer algo de valor a la deidad para demostrar el valor de la deidad al adorador</a:t>
            </a:r>
          </a:p>
          <a:p>
            <a:pPr marL="0" indent="0" algn="l" rtl="0">
              <a:lnSpc>
                <a:spcPct val="100000"/>
              </a:lnSpc>
              <a:buNone/>
            </a:pPr>
            <a:endParaRPr lang="en-US" sz="2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934" y="1745750"/>
            <a:ext cx="4463422" cy="4415782"/>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799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1531617"/>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extLst>
              <p:ext uri="{D42A27DB-BD31-4B8C-83A1-F6EECF244321}">
                <p14:modId xmlns:p14="http://schemas.microsoft.com/office/powerpoint/2010/main" val="702541229"/>
              </p:ext>
            </p:extLst>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53283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a:p>
        </p:txBody>
      </p:sp>
      <p:pic>
        <p:nvPicPr>
          <p:cNvPr id="7" name="Picture 8" descr="Image result for bronze age sacrif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24" y="307822"/>
            <a:ext cx="3976095" cy="18290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buddhist mon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 t="8516" r="46246" b="8388"/>
          <a:stretch/>
        </p:blipFill>
        <p:spPr bwMode="auto">
          <a:xfrm>
            <a:off x="8722719" y="307822"/>
            <a:ext cx="2037329" cy="2494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Unearthed: The 4.1lbs (1.9kg) dirk is made from bronze which is nine-tenths copper and one-tenth tin. The nearest source for the copper is Wales while the tin may have come from Cornwall. It was deliberately bent when it was made as an offering to the g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670" y="307823"/>
            <a:ext cx="3449955" cy="1975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Image result for human sacrif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3675" y="4189767"/>
            <a:ext cx="3096596" cy="1935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Image result for food offered to id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779" y="4159595"/>
            <a:ext cx="2856896" cy="19655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Image result for goat sacrif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271" y="2759946"/>
            <a:ext cx="3880084" cy="33405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shri swaminarayan mandir atlan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6779" y="2161512"/>
            <a:ext cx="6431879" cy="202144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8910084" y="6234544"/>
            <a:ext cx="2938393"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err="1" smtClean="0"/>
              <a:t>SacrificIOs</a:t>
            </a:r>
            <a:endParaRPr lang="en-US" sz="3600" dirty="0"/>
          </a:p>
        </p:txBody>
      </p:sp>
    </p:spTree>
    <p:extLst>
      <p:ext uri="{BB962C8B-B14F-4D97-AF65-F5344CB8AC3E}">
        <p14:creationId xmlns:p14="http://schemas.microsoft.com/office/powerpoint/2010/main" val="4272320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l" rtl="0"/>
            <a:r>
              <a:rPr lang="en-US" dirty="0" err="1"/>
              <a:t>ofrendas</a:t>
            </a:r>
            <a:r>
              <a:rPr lang="en-US" dirty="0"/>
              <a:t> </a:t>
            </a:r>
            <a:r>
              <a:rPr lang="en-US" dirty="0" smtClean="0"/>
              <a:t>SACRIFICIALES</a:t>
            </a:r>
            <a:endParaRPr lang="en-US" dirty="0"/>
          </a:p>
        </p:txBody>
      </p:sp>
      <p:sp>
        <p:nvSpPr>
          <p:cNvPr id="5" name="Content Placeholder 3"/>
          <p:cNvSpPr>
            <a:spLocks noGrp="1"/>
          </p:cNvSpPr>
          <p:nvPr>
            <p:ph sz="half" idx="2"/>
          </p:nvPr>
        </p:nvSpPr>
        <p:spPr>
          <a:xfrm>
            <a:off x="5477357" y="1188720"/>
            <a:ext cx="6446420" cy="5632704"/>
          </a:xfrm>
        </p:spPr>
        <p:txBody>
          <a:bodyPr>
            <a:normAutofit lnSpcReduction="10000"/>
          </a:bodyPr>
          <a:lstStyle/>
          <a:p>
            <a:pPr>
              <a:lnSpc>
                <a:spcPct val="100000"/>
              </a:lnSpc>
            </a:pPr>
            <a:r>
              <a:rPr lang="en-US" sz="2800" dirty="0"/>
              <a:t>El primer </a:t>
            </a:r>
            <a:r>
              <a:rPr lang="en-US" sz="2800" dirty="0" err="1"/>
              <a:t>acto</a:t>
            </a:r>
            <a:r>
              <a:rPr lang="en-US" sz="2800" dirty="0"/>
              <a:t> de </a:t>
            </a:r>
            <a:r>
              <a:rPr lang="en-US" sz="2800" dirty="0" err="1"/>
              <a:t>adoración</a:t>
            </a:r>
            <a:r>
              <a:rPr lang="en-US" sz="2800" dirty="0"/>
              <a:t> </a:t>
            </a:r>
            <a:r>
              <a:rPr lang="en-US" sz="2800" dirty="0" err="1"/>
              <a:t>registrado</a:t>
            </a:r>
            <a:r>
              <a:rPr lang="en-US" sz="2800" dirty="0"/>
              <a:t>, </a:t>
            </a:r>
            <a:r>
              <a:rPr lang="en-US" sz="2800" dirty="0" err="1"/>
              <a:t>Gén</a:t>
            </a:r>
            <a:r>
              <a:rPr lang="en-US" sz="2800" dirty="0"/>
              <a:t>. 4:3-7</a:t>
            </a:r>
          </a:p>
          <a:p>
            <a:pPr>
              <a:lnSpc>
                <a:spcPct val="100000"/>
              </a:lnSpc>
            </a:pPr>
            <a:r>
              <a:rPr lang="en-US" sz="2800" dirty="0" err="1"/>
              <a:t>Propósito</a:t>
            </a:r>
            <a:r>
              <a:rPr lang="en-US" sz="2800" dirty="0"/>
              <a:t>: </a:t>
            </a:r>
            <a:r>
              <a:rPr lang="en-US" sz="2800" dirty="0" err="1"/>
              <a:t>ofrecer</a:t>
            </a:r>
            <a:r>
              <a:rPr lang="en-US" sz="2800" dirty="0"/>
              <a:t> </a:t>
            </a:r>
            <a:r>
              <a:rPr lang="en-US" sz="2800" dirty="0" err="1"/>
              <a:t>algo</a:t>
            </a:r>
            <a:r>
              <a:rPr lang="en-US" sz="2800" dirty="0"/>
              <a:t> de valor a la </a:t>
            </a:r>
            <a:r>
              <a:rPr lang="en-US" sz="2800" dirty="0" err="1"/>
              <a:t>deidad</a:t>
            </a:r>
            <a:r>
              <a:rPr lang="en-US" sz="2800" dirty="0"/>
              <a:t> para </a:t>
            </a:r>
            <a:r>
              <a:rPr lang="en-US" sz="2800" dirty="0" err="1"/>
              <a:t>demostrar</a:t>
            </a:r>
            <a:r>
              <a:rPr lang="en-US" sz="2800" dirty="0"/>
              <a:t> el valor de la </a:t>
            </a:r>
            <a:r>
              <a:rPr lang="en-US" sz="2800" dirty="0" err="1"/>
              <a:t>deidad</a:t>
            </a:r>
            <a:r>
              <a:rPr lang="en-US" sz="2800" dirty="0"/>
              <a:t> al </a:t>
            </a:r>
            <a:r>
              <a:rPr lang="en-US" sz="2800" dirty="0" err="1"/>
              <a:t>adorador</a:t>
            </a:r>
            <a:endParaRPr lang="en-US" sz="2800" dirty="0"/>
          </a:p>
          <a:p>
            <a:pPr algn="l" rtl="0">
              <a:lnSpc>
                <a:spcPct val="100000"/>
              </a:lnSpc>
            </a:pPr>
            <a:r>
              <a:rPr lang="en-US" sz="2800" dirty="0" err="1" smtClean="0"/>
              <a:t>Sacrificios</a:t>
            </a:r>
            <a:r>
              <a:rPr lang="en-US" sz="2800" dirty="0" smtClean="0"/>
              <a:t> </a:t>
            </a:r>
            <a:r>
              <a:rPr lang="en-US" sz="2800" dirty="0"/>
              <a:t>por el pecado no mencionados hasta la Ley (cf. </a:t>
            </a:r>
            <a:r>
              <a:rPr lang="en-US" sz="2800" dirty="0" err="1" smtClean="0"/>
              <a:t>Gén</a:t>
            </a:r>
            <a:r>
              <a:rPr lang="en-US" sz="2800" dirty="0" smtClean="0"/>
              <a:t>. </a:t>
            </a:r>
            <a:r>
              <a:rPr lang="en-US" sz="2800" dirty="0"/>
              <a:t>8:20; 12:7; 35:7, etc.)</a:t>
            </a:r>
          </a:p>
          <a:p>
            <a:pPr lvl="1" algn="l" rtl="0">
              <a:lnSpc>
                <a:spcPct val="100000"/>
              </a:lnSpc>
            </a:pPr>
            <a:r>
              <a:rPr lang="en-US" sz="2600" dirty="0"/>
              <a:t>Excepción: ¿Job 1:5 y 42:8?</a:t>
            </a:r>
          </a:p>
          <a:p>
            <a:pPr algn="l" rtl="0">
              <a:lnSpc>
                <a:spcPct val="100000"/>
              </a:lnSpc>
            </a:pPr>
            <a:r>
              <a:rPr lang="en-US" sz="2800" dirty="0"/>
              <a:t>Dios introdujo el sacrificio sustitutivo (Lev. 17:11), que Jesús perfeccionó (Heb. 10:10)</a:t>
            </a:r>
          </a:p>
          <a:p>
            <a:pPr algn="l" rtl="0">
              <a:lnSpc>
                <a:spcPct val="100000"/>
              </a:lnSpc>
            </a:pPr>
            <a:r>
              <a:rPr lang="en-US" sz="2800" dirty="0"/>
              <a:t>¿Todavía tenemos sacrificios en nuestra adoración hoy?</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934" y="1745750"/>
            <a:ext cx="4463422" cy="4415782"/>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28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64465" y="6071191"/>
            <a:ext cx="9084012" cy="786809"/>
          </a:xfrm>
          <a:prstGeom prst="rect">
            <a:avLst/>
          </a:prstGeom>
        </p:spPr>
        <p:txBody>
          <a:bodyPr anchor="ctr">
            <a:normAutofit fontScale="92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GRAN </a:t>
            </a:r>
            <a:r>
              <a:rPr lang="en-US" sz="3600" dirty="0" err="1" smtClean="0"/>
              <a:t>Santuario</a:t>
            </a:r>
            <a:r>
              <a:rPr lang="en-US" sz="3600" dirty="0" smtClean="0"/>
              <a:t> </a:t>
            </a:r>
            <a:r>
              <a:rPr lang="en-US" sz="3600" dirty="0" err="1" smtClean="0"/>
              <a:t>Ise</a:t>
            </a:r>
            <a:r>
              <a:rPr lang="en-US" sz="3600" dirty="0" smtClean="0"/>
              <a:t> </a:t>
            </a:r>
            <a:r>
              <a:rPr lang="en-US" sz="3600" dirty="0" err="1" smtClean="0"/>
              <a:t>Jingugran</a:t>
            </a:r>
            <a:r>
              <a:rPr lang="en-US" sz="3600" dirty="0" smtClean="0"/>
              <a:t>, </a:t>
            </a:r>
            <a:r>
              <a:rPr lang="en-US" sz="3600" dirty="0" err="1" smtClean="0"/>
              <a:t>Naikú</a:t>
            </a:r>
            <a:r>
              <a:rPr lang="en-US" sz="3600" dirty="0"/>
              <a:t>, </a:t>
            </a:r>
            <a:r>
              <a:rPr lang="en-US" sz="3600" dirty="0" err="1" smtClean="0"/>
              <a:t>Japón</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a:p>
        </p:txBody>
      </p:sp>
      <p:pic>
        <p:nvPicPr>
          <p:cNvPr id="5" name="Picture 2" descr="Image result for ise shrine re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477" y="1157718"/>
            <a:ext cx="7620000" cy="5076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ise shrine re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52" y="160338"/>
            <a:ext cx="5216877" cy="373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299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847" y="382385"/>
            <a:ext cx="11028004" cy="1492132"/>
          </a:xfrm>
        </p:spPr>
        <p:txBody>
          <a:bodyPr anchor="t"/>
          <a:lstStyle/>
          <a:p>
            <a:pPr algn="l" rtl="0"/>
            <a:r>
              <a:rPr lang="en-US" dirty="0"/>
              <a:t>Ritual (procedimiento correcto)</a:t>
            </a:r>
          </a:p>
        </p:txBody>
      </p:sp>
      <p:sp>
        <p:nvSpPr>
          <p:cNvPr id="5" name="Content Placeholder 3"/>
          <p:cNvSpPr>
            <a:spLocks noGrp="1"/>
          </p:cNvSpPr>
          <p:nvPr>
            <p:ph sz="half" idx="2"/>
          </p:nvPr>
        </p:nvSpPr>
        <p:spPr>
          <a:xfrm>
            <a:off x="5652228" y="1188720"/>
            <a:ext cx="6351929" cy="5632704"/>
          </a:xfrm>
        </p:spPr>
        <p:txBody>
          <a:bodyPr>
            <a:normAutofit/>
          </a:bodyPr>
          <a:lstStyle/>
          <a:p>
            <a:pPr algn="l" rtl="0">
              <a:lnSpc>
                <a:spcPct val="100000"/>
              </a:lnSpc>
            </a:pPr>
            <a:r>
              <a:rPr lang="en-US" sz="2800" dirty="0"/>
              <a:t>La primera adoración </a:t>
            </a:r>
            <a:r>
              <a:rPr lang="en-US" sz="2800" dirty="0" err="1"/>
              <a:t>fue</a:t>
            </a:r>
            <a:r>
              <a:rPr lang="en-US" sz="2800" dirty="0"/>
              <a:t> </a:t>
            </a:r>
            <a:r>
              <a:rPr lang="en-US" sz="2800" dirty="0" err="1" smtClean="0"/>
              <a:t>manchada</a:t>
            </a:r>
            <a:r>
              <a:rPr lang="en-US" sz="2800" dirty="0" smtClean="0"/>
              <a:t> </a:t>
            </a:r>
            <a:r>
              <a:rPr lang="en-US" sz="2800" dirty="0"/>
              <a:t>por un procedimiento incorrecto, </a:t>
            </a:r>
            <a:r>
              <a:rPr lang="en-US" sz="2800" dirty="0" err="1" smtClean="0"/>
              <a:t>Gén</a:t>
            </a:r>
            <a:r>
              <a:rPr lang="en-US" sz="2800" dirty="0" smtClean="0"/>
              <a:t>. </a:t>
            </a:r>
            <a:r>
              <a:rPr lang="en-US" sz="2800" dirty="0"/>
              <a:t>4:3-7</a:t>
            </a:r>
          </a:p>
          <a:p>
            <a:pPr algn="l" rtl="0">
              <a:lnSpc>
                <a:spcPct val="100000"/>
              </a:lnSpc>
            </a:pPr>
            <a:r>
              <a:rPr lang="en-US" sz="2800" dirty="0"/>
              <a:t>El procedimiento correcto era </a:t>
            </a:r>
            <a:r>
              <a:rPr lang="en-US" sz="2800" dirty="0" err="1"/>
              <a:t>esencial</a:t>
            </a:r>
            <a:r>
              <a:rPr lang="en-US" sz="2800" dirty="0"/>
              <a:t> </a:t>
            </a:r>
            <a:r>
              <a:rPr lang="en-US" sz="2800" dirty="0" smtClean="0"/>
              <a:t>para el </a:t>
            </a:r>
            <a:r>
              <a:rPr lang="en-US" sz="2800" dirty="0" err="1" smtClean="0"/>
              <a:t>culto</a:t>
            </a:r>
            <a:r>
              <a:rPr lang="en-US" sz="2800" dirty="0" smtClean="0"/>
              <a:t> </a:t>
            </a:r>
            <a:r>
              <a:rPr lang="en-US" sz="2800" dirty="0" err="1" smtClean="0"/>
              <a:t>judío</a:t>
            </a:r>
            <a:r>
              <a:rPr lang="en-US" sz="2800" dirty="0" smtClean="0"/>
              <a:t>, </a:t>
            </a:r>
            <a:r>
              <a:rPr lang="es-ES" sz="2800" dirty="0" smtClean="0"/>
              <a:t>É</a:t>
            </a:r>
            <a:r>
              <a:rPr lang="en-US" sz="2800" dirty="0" smtClean="0"/>
              <a:t>xo</a:t>
            </a:r>
            <a:r>
              <a:rPr lang="en-US" sz="2800" dirty="0"/>
              <a:t>. 25:40; </a:t>
            </a:r>
            <a:r>
              <a:rPr lang="en-US" sz="2800" dirty="0" smtClean="0"/>
              <a:t>Lev. 16-17</a:t>
            </a:r>
            <a:endParaRPr lang="en-US" sz="2800" dirty="0"/>
          </a:p>
          <a:p>
            <a:pPr algn="l" rtl="0">
              <a:lnSpc>
                <a:spcPct val="100000"/>
              </a:lnSpc>
            </a:pPr>
            <a:r>
              <a:rPr lang="en-US" sz="2800" dirty="0"/>
              <a:t>En las religiones del mundo, “una secuencia de actividades que involucran gestos, palabras y objetos… diseñados para influir en entidades o fuerzas sobrenaturales en nombre de las metas e intereses de los actores”. (</a:t>
            </a:r>
            <a:r>
              <a:rPr lang="en-US" sz="2800" dirty="0" smtClean="0"/>
              <a:t>Turner)</a:t>
            </a:r>
            <a:endParaRPr lang="en-US" sz="2800" dirty="0"/>
          </a:p>
          <a:p>
            <a:pPr algn="l" rtl="0">
              <a:lnSpc>
                <a:spcPct val="100000"/>
              </a:lnSpc>
            </a:pPr>
            <a:r>
              <a:rPr lang="en-US" sz="2800" dirty="0"/>
              <a:t>¿Sigue siendo importante el ritual en nuestra adoración?</a:t>
            </a:r>
          </a:p>
          <a:p>
            <a:pPr algn="l" rtl="0">
              <a:lnSpc>
                <a:spcPct val="100000"/>
              </a:lnSpc>
            </a:pPr>
            <a:endParaRPr lang="en-US" sz="28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662" y="1874517"/>
            <a:ext cx="4476751" cy="4364081"/>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65116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t>Marcadores de </a:t>
            </a:r>
            <a:r>
              <a:rPr lang="en-US" dirty="0" smtClean="0"/>
              <a:t>LA </a:t>
            </a:r>
            <a:r>
              <a:rPr lang="en-US" dirty="0" err="1" smtClean="0"/>
              <a:t>adoración</a:t>
            </a:r>
            <a:endParaRPr lang="en-US" dirty="0"/>
          </a:p>
        </p:txBody>
      </p:sp>
      <p:grpSp>
        <p:nvGrpSpPr>
          <p:cNvPr id="10" name="Group 9"/>
          <p:cNvGrpSpPr/>
          <p:nvPr/>
        </p:nvGrpSpPr>
        <p:grpSpPr>
          <a:xfrm>
            <a:off x="5024623" y="4329750"/>
            <a:ext cx="2524457" cy="2364752"/>
            <a:chOff x="5024623" y="4329750"/>
            <a:chExt cx="2524457" cy="236475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24" name="Rectangle 23"/>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a:ln w="0"/>
                  <a:solidFill>
                    <a:schemeClr val="tx1"/>
                  </a:solidFill>
                </a:rPr>
                <a:t>Ritual</a:t>
              </a:r>
            </a:p>
            <a:p>
              <a:pPr algn="ctr" rtl="0">
                <a:lnSpc>
                  <a:spcPts val="1700"/>
                </a:lnSpc>
              </a:pPr>
              <a:r>
                <a:rPr lang="en-US" dirty="0" smtClean="0">
                  <a:ln w="0"/>
                </a:rPr>
                <a:t>(</a:t>
              </a:r>
              <a:r>
                <a:rPr lang="en-US" dirty="0" err="1" smtClean="0">
                  <a:ln w="0"/>
                </a:rPr>
                <a:t>procedimiento</a:t>
              </a:r>
              <a:r>
                <a:rPr lang="en-US" dirty="0" smtClean="0">
                  <a:ln w="0"/>
                </a:rPr>
                <a:t> </a:t>
              </a:r>
              <a:r>
                <a:rPr lang="en-US" dirty="0">
                  <a:ln w="0"/>
                </a:rPr>
                <a:t>correcto)</a:t>
              </a:r>
              <a:endParaRPr lang="en-US" b="0" cap="none" spc="0" dirty="0">
                <a:ln w="0"/>
                <a:solidFill>
                  <a:schemeClr val="tx1"/>
                </a:solidFill>
              </a:endParaRPr>
            </a:p>
          </p:txBody>
        </p:sp>
      </p:grpSp>
      <p:grpSp>
        <p:nvGrpSpPr>
          <p:cNvPr id="14" name="Group 13"/>
          <p:cNvGrpSpPr/>
          <p:nvPr/>
        </p:nvGrpSpPr>
        <p:grpSpPr>
          <a:xfrm>
            <a:off x="3333414" y="1477393"/>
            <a:ext cx="6078195" cy="3412775"/>
            <a:chOff x="3333414" y="1477393"/>
            <a:chExt cx="6078195" cy="3412775"/>
          </a:xfrm>
        </p:grpSpPr>
        <p:cxnSp>
          <p:nvCxnSpPr>
            <p:cNvPr id="11" name="Straight Connector 10"/>
            <p:cNvCxnSpPr>
              <a:endCxn id="4" idx="2"/>
            </p:cNvCxnSpPr>
            <p:nvPr/>
          </p:nvCxnSpPr>
          <p:spPr>
            <a:xfrm flipH="1" flipV="1">
              <a:off x="6372512" y="3808819"/>
              <a:ext cx="3039097"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10612" y="3776735"/>
              <a:ext cx="0" cy="63176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2"/>
            </p:cNvCxnSpPr>
            <p:nvPr/>
          </p:nvCxnSpPr>
          <p:spPr>
            <a:xfrm flipV="1">
              <a:off x="3333414" y="3808819"/>
              <a:ext cx="3039098"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030779" y="1477393"/>
              <a:ext cx="2543715" cy="2331426"/>
              <a:chOff x="5030779" y="1477393"/>
              <a:chExt cx="2543715" cy="233142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529" y="1522819"/>
                <a:ext cx="2403965" cy="2286000"/>
              </a:xfrm>
              <a:prstGeom prst="rect">
                <a:avLst/>
              </a:prstGeom>
            </p:spPr>
          </p:pic>
          <p:sp>
            <p:nvSpPr>
              <p:cNvPr id="27" name="Rectangle 26"/>
              <p:cNvSpPr/>
              <p:nvPr/>
            </p:nvSpPr>
            <p:spPr>
              <a:xfrm rot="19402853">
                <a:off x="5030779" y="1477393"/>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dirty="0" err="1">
                    <a:ln w="0"/>
                  </a:rPr>
                  <a:t>C</a:t>
                </a:r>
                <a:r>
                  <a:rPr lang="en-US" b="0" cap="none" spc="0" dirty="0" err="1" smtClean="0">
                    <a:ln w="0"/>
                    <a:solidFill>
                      <a:schemeClr val="tx1"/>
                    </a:solidFill>
                  </a:rPr>
                  <a:t>omunión</a:t>
                </a:r>
                <a:r>
                  <a:rPr lang="en-US" b="0" cap="none" spc="0" dirty="0" smtClean="0">
                    <a:ln w="0"/>
                    <a:solidFill>
                      <a:schemeClr val="tx1"/>
                    </a:solidFill>
                  </a:rPr>
                  <a:t> </a:t>
                </a:r>
                <a:r>
                  <a:rPr lang="en-US" b="0" cap="none" spc="0" dirty="0">
                    <a:ln w="0"/>
                    <a:solidFill>
                      <a:schemeClr val="tx1"/>
                    </a:solidFill>
                  </a:rPr>
                  <a:t>con</a:t>
                </a:r>
              </a:p>
              <a:p>
                <a:pPr algn="ctr" rtl="0">
                  <a:lnSpc>
                    <a:spcPts val="1700"/>
                  </a:lnSpc>
                </a:pPr>
                <a:r>
                  <a:rPr lang="en-US" dirty="0" smtClean="0">
                    <a:ln w="0"/>
                  </a:rPr>
                  <a:t>lo </a:t>
                </a:r>
                <a:r>
                  <a:rPr lang="en-US" dirty="0">
                    <a:ln w="0"/>
                  </a:rPr>
                  <a:t>supernatural</a:t>
                </a:r>
                <a:endParaRPr lang="en-US" b="0" cap="none" spc="0" dirty="0">
                  <a:ln w="0"/>
                  <a:solidFill>
                    <a:schemeClr val="tx1"/>
                  </a:solidFill>
                </a:endParaRPr>
              </a:p>
            </p:txBody>
          </p:sp>
        </p:grpSp>
      </p:grpSp>
      <p:grpSp>
        <p:nvGrpSpPr>
          <p:cNvPr id="9" name="Group 8"/>
          <p:cNvGrpSpPr/>
          <p:nvPr/>
        </p:nvGrpSpPr>
        <p:grpSpPr>
          <a:xfrm>
            <a:off x="8657169" y="4247631"/>
            <a:ext cx="2420742" cy="2468856"/>
            <a:chOff x="8657169" y="4247631"/>
            <a:chExt cx="2420742" cy="2468856"/>
          </a:xfrm>
        </p:grpSpPr>
        <p:sp>
          <p:nvSpPr>
            <p:cNvPr id="23" name="Rectangle 22"/>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s-ES" b="0" cap="none" spc="0" dirty="0" smtClean="0">
                  <a:ln w="0"/>
                  <a:solidFill>
                    <a:schemeClr val="tx1"/>
                  </a:solidFill>
                </a:rPr>
                <a:t>Ofrendas sacrificiales</a:t>
              </a:r>
              <a:endParaRPr lang="en-US" b="0" cap="none" spc="0" dirty="0">
                <a:ln w="0"/>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2" name="Group 11"/>
          <p:cNvGrpSpPr/>
          <p:nvPr/>
        </p:nvGrpSpPr>
        <p:grpSpPr>
          <a:xfrm>
            <a:off x="1471515" y="4368168"/>
            <a:ext cx="2542931" cy="2326334"/>
            <a:chOff x="1471515" y="4368168"/>
            <a:chExt cx="2542931" cy="2326334"/>
          </a:xfrm>
        </p:grpSpPr>
        <p:sp>
          <p:nvSpPr>
            <p:cNvPr id="22" name="Rectangle 21"/>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err="1">
                  <a:ln w="0"/>
                  <a:solidFill>
                    <a:schemeClr val="tx1"/>
                  </a:solidFill>
                </a:rPr>
                <a:t>Límites</a:t>
              </a:r>
              <a:r>
                <a:rPr lang="en-US" b="0" cap="none" spc="0" dirty="0">
                  <a:ln w="0"/>
                  <a:solidFill>
                    <a:schemeClr val="tx1"/>
                  </a:solidFill>
                </a:rPr>
                <a:t> </a:t>
              </a:r>
              <a:r>
                <a:rPr lang="en-US" b="0" cap="none" spc="0" dirty="0" smtClean="0">
                  <a:ln w="0"/>
                  <a:solidFill>
                    <a:schemeClr val="tx1"/>
                  </a:solidFill>
                </a:rPr>
                <a:t>entre lo</a:t>
              </a:r>
              <a:endParaRPr lang="en-US" b="0" cap="none" spc="0" dirty="0">
                <a:ln w="0"/>
                <a:solidFill>
                  <a:schemeClr val="tx1"/>
                </a:solidFill>
              </a:endParaRPr>
            </a:p>
            <a:p>
              <a:pPr algn="ctr" rtl="0">
                <a:lnSpc>
                  <a:spcPts val="1700"/>
                </a:lnSpc>
              </a:pPr>
              <a:r>
                <a:rPr lang="en-US" b="0" cap="none" spc="0" dirty="0" err="1" smtClean="0">
                  <a:ln w="0"/>
                  <a:solidFill>
                    <a:schemeClr val="tx1"/>
                  </a:solidFill>
                </a:rPr>
                <a:t>sagrado</a:t>
              </a:r>
              <a:r>
                <a:rPr lang="en-US" b="0" cap="none" spc="0" dirty="0" smtClean="0">
                  <a:ln w="0"/>
                  <a:solidFill>
                    <a:schemeClr val="tx1"/>
                  </a:solidFill>
                </a:rPr>
                <a:t> </a:t>
              </a:r>
              <a:r>
                <a:rPr lang="en-US" b="0" cap="none" spc="0" dirty="0">
                  <a:ln w="0"/>
                  <a:solidFill>
                    <a:schemeClr val="tx1"/>
                  </a:solidFill>
                </a:rPr>
                <a:t>y </a:t>
              </a:r>
              <a:r>
                <a:rPr lang="en-US" b="0" cap="none" spc="0" dirty="0" smtClean="0">
                  <a:ln w="0"/>
                  <a:solidFill>
                    <a:schemeClr val="tx1"/>
                  </a:solidFill>
                </a:rPr>
                <a:t>lo </a:t>
              </a:r>
              <a:r>
                <a:rPr lang="en-US" b="0" cap="none" spc="0" dirty="0" err="1" smtClean="0">
                  <a:ln w="0"/>
                  <a:solidFill>
                    <a:schemeClr val="tx1"/>
                  </a:solidFill>
                </a:rPr>
                <a:t>profano</a:t>
              </a:r>
              <a:endParaRPr lang="en-US" b="0" cap="none" spc="0" dirty="0">
                <a:ln w="0"/>
                <a:solidFill>
                  <a:schemeClr val="tx1"/>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spTree>
    <p:extLst>
      <p:ext uri="{BB962C8B-B14F-4D97-AF65-F5344CB8AC3E}">
        <p14:creationId xmlns:p14="http://schemas.microsoft.com/office/powerpoint/2010/main" val="33615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682496"/>
            <a:ext cx="10178322" cy="4020312"/>
          </a:xfrm>
        </p:spPr>
        <p:txBody>
          <a:bodyPr>
            <a:normAutofit fontScale="90000"/>
          </a:bodyPr>
          <a:lstStyle/>
          <a:p>
            <a:pPr lvl="0" algn="ctr" rtl="0"/>
            <a:r>
              <a:rPr lang="en-US" dirty="0" smtClean="0"/>
              <a:t>MIRE </a:t>
            </a:r>
            <a:r>
              <a:rPr lang="en-US" dirty="0"/>
              <a:t>JUDAS 11-12.</a:t>
            </a:r>
            <a:br>
              <a:rPr lang="en-US" dirty="0"/>
            </a:br>
            <a:r>
              <a:rPr lang="en-US" dirty="0"/>
              <a:t>¿Cuál es el camino de </a:t>
            </a:r>
            <a:r>
              <a:rPr lang="en-US" dirty="0" err="1"/>
              <a:t>Caín</a:t>
            </a:r>
            <a:r>
              <a:rPr lang="en-US" dirty="0" smtClean="0"/>
              <a:t>, EL ERROR de Balaam, y LA REBELIÓN de </a:t>
            </a:r>
            <a:r>
              <a:rPr lang="en-US" dirty="0" err="1" smtClean="0"/>
              <a:t>Coré</a:t>
            </a:r>
            <a:r>
              <a:rPr lang="en-US" dirty="0" smtClean="0"/>
              <a:t>? </a:t>
            </a:r>
            <a:r>
              <a:rPr lang="en-US" dirty="0"/>
              <a:t>¿Por qué elegiría Judas estos ejemplos? En el contexto del libro, ¿qué punto </a:t>
            </a:r>
            <a:r>
              <a:rPr lang="en-US" dirty="0" err="1"/>
              <a:t>está</a:t>
            </a:r>
            <a:r>
              <a:rPr lang="en-US" dirty="0"/>
              <a:t> </a:t>
            </a:r>
            <a:r>
              <a:rPr lang="en-US" dirty="0" smtClean="0"/>
              <a:t>HACIENDO?</a:t>
            </a:r>
            <a:endParaRPr lang="en-US" dirty="0"/>
          </a:p>
        </p:txBody>
      </p:sp>
    </p:spTree>
    <p:extLst>
      <p:ext uri="{BB962C8B-B14F-4D97-AF65-F5344CB8AC3E}">
        <p14:creationId xmlns:p14="http://schemas.microsoft.com/office/powerpoint/2010/main" val="306516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885" y="382384"/>
            <a:ext cx="10906924" cy="890603"/>
          </a:xfrm>
        </p:spPr>
        <p:txBody>
          <a:bodyPr>
            <a:normAutofit fontScale="90000"/>
          </a:bodyPr>
          <a:lstStyle/>
          <a:p>
            <a:pPr algn="l" rtl="0"/>
            <a:r>
              <a:rPr lang="en-US" dirty="0"/>
              <a:t>Corrupción de la </a:t>
            </a:r>
            <a:r>
              <a:rPr lang="en-US" dirty="0" err="1"/>
              <a:t>adoración</a:t>
            </a:r>
            <a:r>
              <a:rPr lang="en-US" dirty="0"/>
              <a:t> </a:t>
            </a:r>
            <a:r>
              <a:rPr lang="en-US" dirty="0" smtClean="0"/>
              <a:t>- Jud. 11-12</a:t>
            </a:r>
            <a:endParaRPr lang="en-US" dirty="0"/>
          </a:p>
        </p:txBody>
      </p:sp>
      <p:sp>
        <p:nvSpPr>
          <p:cNvPr id="3" name="Content Placeholder 2"/>
          <p:cNvSpPr>
            <a:spLocks noGrp="1"/>
          </p:cNvSpPr>
          <p:nvPr>
            <p:ph idx="1"/>
          </p:nvPr>
        </p:nvSpPr>
        <p:spPr>
          <a:xfrm>
            <a:off x="1251677" y="1050351"/>
            <a:ext cx="10665340" cy="5822757"/>
          </a:xfrm>
        </p:spPr>
        <p:txBody>
          <a:bodyPr>
            <a:normAutofit fontScale="92500"/>
          </a:bodyPr>
          <a:lstStyle/>
          <a:p>
            <a:pPr algn="l" rtl="0"/>
            <a:r>
              <a:rPr lang="en-US" sz="2400" dirty="0"/>
              <a:t>El camino de Caín: un sacrificio inaceptable</a:t>
            </a:r>
          </a:p>
          <a:p>
            <a:pPr lvl="1"/>
            <a:r>
              <a:rPr lang="es-ES" sz="2200" dirty="0"/>
              <a:t>Por la fe Abel ofreció a Dios </a:t>
            </a:r>
            <a:r>
              <a:rPr lang="es-ES" sz="2200" u="sng" dirty="0"/>
              <a:t>un mejor sacrificio que Caín</a:t>
            </a:r>
            <a:r>
              <a:rPr lang="es-ES" sz="2200" dirty="0"/>
              <a:t>, por lo cual alcanzó el testimonio de que era justo, dando Dios </a:t>
            </a:r>
            <a:r>
              <a:rPr lang="es-ES" sz="2200" b="1" dirty="0"/>
              <a:t>testimonio de sus </a:t>
            </a:r>
            <a:r>
              <a:rPr lang="es-ES" sz="2200" b="1" dirty="0" smtClean="0"/>
              <a:t>ofrendas</a:t>
            </a:r>
            <a:r>
              <a:rPr lang="es-ES" sz="2200" dirty="0" smtClean="0"/>
              <a:t>.</a:t>
            </a:r>
            <a:r>
              <a:rPr lang="es-ES" sz="2200" dirty="0"/>
              <a:t> </a:t>
            </a:r>
            <a:r>
              <a:rPr lang="en-US" sz="2200" dirty="0" smtClean="0"/>
              <a:t>(Heb. </a:t>
            </a:r>
            <a:r>
              <a:rPr lang="en-US" sz="2200" dirty="0"/>
              <a:t>11:4)</a:t>
            </a:r>
          </a:p>
          <a:p>
            <a:pPr algn="l" rtl="0"/>
            <a:r>
              <a:rPr lang="en-US" sz="2400" dirty="0"/>
              <a:t>El error de Balaam - </a:t>
            </a:r>
            <a:r>
              <a:rPr lang="en-US" sz="2400" dirty="0" err="1"/>
              <a:t>procedimiento</a:t>
            </a:r>
            <a:r>
              <a:rPr lang="en-US" sz="2400" dirty="0"/>
              <a:t> </a:t>
            </a:r>
            <a:r>
              <a:rPr lang="en-US" sz="2400" dirty="0" err="1" smtClean="0"/>
              <a:t>corrupto</a:t>
            </a:r>
            <a:endParaRPr lang="en-US" sz="2400" dirty="0"/>
          </a:p>
          <a:p>
            <a:pPr lvl="1"/>
            <a:r>
              <a:rPr lang="es-ES" sz="2200" dirty="0"/>
              <a:t>Mientras Israel habitaba en </a:t>
            </a:r>
            <a:r>
              <a:rPr lang="es-ES" sz="2200" dirty="0" err="1"/>
              <a:t>Sitim</a:t>
            </a:r>
            <a:r>
              <a:rPr lang="es-ES" sz="2200" dirty="0"/>
              <a:t>, el pueblo comenzó a prostituirse con las hijas de </a:t>
            </a:r>
            <a:r>
              <a:rPr lang="es-ES" sz="2200" dirty="0" err="1"/>
              <a:t>Moab</a:t>
            </a:r>
            <a:r>
              <a:rPr lang="es-ES" sz="2200" dirty="0"/>
              <a:t>. </a:t>
            </a:r>
            <a:r>
              <a:rPr lang="es-ES" sz="2200" dirty="0" smtClean="0"/>
              <a:t> </a:t>
            </a:r>
            <a:r>
              <a:rPr lang="es-ES" sz="2200" dirty="0"/>
              <a:t>Y </a:t>
            </a:r>
            <a:r>
              <a:rPr lang="es-ES" sz="2200" u="sng" dirty="0"/>
              <a:t>estas invitaron al pueblo a los sacrificios que hacían a sus dioses, y el pueblo comió y se postró ante sus dioses. </a:t>
            </a:r>
            <a:r>
              <a:rPr lang="es-ES" sz="2200" u="sng" dirty="0" smtClean="0"/>
              <a:t> </a:t>
            </a:r>
            <a:r>
              <a:rPr lang="es-ES" sz="2200" u="sng" dirty="0"/>
              <a:t>Así Israel </a:t>
            </a:r>
            <a:r>
              <a:rPr lang="es-ES" sz="2200" b="1" u="sng" dirty="0"/>
              <a:t>se unió </a:t>
            </a:r>
            <a:r>
              <a:rPr lang="es-ES" sz="2200" u="sng" dirty="0"/>
              <a:t>a Baal de Peor</a:t>
            </a:r>
            <a:r>
              <a:rPr lang="es-ES" sz="2200" dirty="0"/>
              <a:t>, y se encendió la ira del SEÑOR contra Israel. </a:t>
            </a:r>
            <a:r>
              <a:rPr lang="en-US" sz="2200" dirty="0" smtClean="0"/>
              <a:t>(</a:t>
            </a:r>
            <a:r>
              <a:rPr lang="en-US" sz="2200" dirty="0" err="1" smtClean="0"/>
              <a:t>Núm</a:t>
            </a:r>
            <a:r>
              <a:rPr lang="en-US" sz="2200" dirty="0" smtClean="0"/>
              <a:t>.. </a:t>
            </a:r>
            <a:r>
              <a:rPr lang="en-US" sz="2200" dirty="0"/>
              <a:t>25:1-3)</a:t>
            </a:r>
          </a:p>
          <a:p>
            <a:pPr algn="l" rtl="0"/>
            <a:r>
              <a:rPr lang="en-US" sz="2400" dirty="0"/>
              <a:t>L</a:t>
            </a:r>
            <a:r>
              <a:rPr lang="en-US" sz="2400" dirty="0" smtClean="0"/>
              <a:t>a </a:t>
            </a:r>
            <a:r>
              <a:rPr lang="en-US" sz="2400" dirty="0" err="1"/>
              <a:t>rebelión</a:t>
            </a:r>
            <a:r>
              <a:rPr lang="en-US" sz="2400" dirty="0"/>
              <a:t> </a:t>
            </a:r>
            <a:r>
              <a:rPr lang="en-US" sz="2400" dirty="0" smtClean="0"/>
              <a:t>de </a:t>
            </a:r>
            <a:r>
              <a:rPr lang="en-US" sz="2400" dirty="0" err="1" smtClean="0"/>
              <a:t>Coré</a:t>
            </a:r>
            <a:r>
              <a:rPr lang="en-US" sz="2400" dirty="0" smtClean="0"/>
              <a:t> - </a:t>
            </a:r>
            <a:r>
              <a:rPr lang="en-US" sz="2400" dirty="0" err="1"/>
              <a:t>límites</a:t>
            </a:r>
            <a:r>
              <a:rPr lang="en-US" sz="2400" dirty="0"/>
              <a:t> </a:t>
            </a:r>
            <a:r>
              <a:rPr lang="en-US" sz="2400" dirty="0" err="1" smtClean="0"/>
              <a:t>violados</a:t>
            </a:r>
            <a:r>
              <a:rPr lang="en-US" sz="2400" dirty="0" smtClean="0"/>
              <a:t> </a:t>
            </a:r>
            <a:r>
              <a:rPr lang="en-US" sz="2400" dirty="0"/>
              <a:t>entre lo sagrado y lo profano</a:t>
            </a:r>
          </a:p>
          <a:p>
            <a:pPr lvl="1"/>
            <a:r>
              <a:rPr lang="es-ES" sz="2200" dirty="0"/>
              <a:t>Y se juntaron contra Moisés y Aarón, y les dijeron: «¡Basta ya de ustedes! </a:t>
            </a:r>
            <a:r>
              <a:rPr lang="es-ES" sz="2200" u="sng" dirty="0"/>
              <a:t>Porque toda la congregación, todos ellos son santos</a:t>
            </a:r>
            <a:r>
              <a:rPr lang="es-ES" sz="2200" dirty="0"/>
              <a:t>, y </a:t>
            </a:r>
            <a:r>
              <a:rPr lang="es-ES" sz="2200" b="1" dirty="0"/>
              <a:t>el SEÑOR está en medio de ellos</a:t>
            </a:r>
            <a:r>
              <a:rPr lang="es-ES" sz="2200" dirty="0"/>
              <a:t>. ¿Por qué, entonces, ustedes se levantan por encima de la asamblea del SEÑOR?». </a:t>
            </a:r>
            <a:r>
              <a:rPr lang="en-US" sz="2200" dirty="0" smtClean="0"/>
              <a:t>(</a:t>
            </a:r>
            <a:r>
              <a:rPr lang="en-US" sz="2200" dirty="0" err="1" smtClean="0"/>
              <a:t>Núm</a:t>
            </a:r>
            <a:r>
              <a:rPr lang="en-US" sz="2200" dirty="0" smtClean="0"/>
              <a:t>. </a:t>
            </a:r>
            <a:r>
              <a:rPr lang="en-US" sz="2200" dirty="0"/>
              <a:t>16:3)</a:t>
            </a:r>
          </a:p>
          <a:p>
            <a:pPr algn="l" rtl="0"/>
            <a:r>
              <a:rPr lang="en-US" sz="2400" dirty="0"/>
              <a:t>Judas afirma que estos falsos maestros han corrompido su propia adoración, lo que podría corromper la adoración de los lectores y su salvación (comunión con Dios), v.12</a:t>
            </a:r>
          </a:p>
        </p:txBody>
      </p:sp>
    </p:spTree>
    <p:extLst>
      <p:ext uri="{BB962C8B-B14F-4D97-AF65-F5344CB8AC3E}">
        <p14:creationId xmlns:p14="http://schemas.microsoft.com/office/powerpoint/2010/main" val="75367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65325" y="1300995"/>
            <a:ext cx="10178322" cy="4089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rtl="0"/>
            <a:r>
              <a:rPr lang="en-US" sz="4800" dirty="0"/>
              <a:t>En romanos 1:18-32, </a:t>
            </a:r>
            <a:r>
              <a:rPr lang="en-US" sz="4800" dirty="0" smtClean="0"/>
              <a:t>¿</a:t>
            </a:r>
            <a:r>
              <a:rPr lang="en-US" sz="4800" dirty="0" err="1" smtClean="0"/>
              <a:t>Cuál</a:t>
            </a:r>
            <a:r>
              <a:rPr lang="en-US" sz="4800" dirty="0" smtClean="0"/>
              <a:t> </a:t>
            </a:r>
            <a:r>
              <a:rPr lang="en-US" sz="4800" dirty="0" err="1" smtClean="0"/>
              <a:t>es</a:t>
            </a:r>
            <a:r>
              <a:rPr lang="en-US" sz="4800" dirty="0" smtClean="0"/>
              <a:t> la </a:t>
            </a:r>
            <a:r>
              <a:rPr lang="en-US" sz="4800" dirty="0" err="1" smtClean="0"/>
              <a:t>conexión</a:t>
            </a:r>
            <a:r>
              <a:rPr lang="en-US" sz="4800" dirty="0" smtClean="0"/>
              <a:t> entre </a:t>
            </a:r>
            <a:r>
              <a:rPr lang="en-US" sz="4800" dirty="0"/>
              <a:t>la corrupción moral y la corrupción de la adoración? ¿Cuál influye </a:t>
            </a:r>
            <a:r>
              <a:rPr lang="en-US" sz="4800" dirty="0" err="1"/>
              <a:t>en</a:t>
            </a:r>
            <a:r>
              <a:rPr lang="en-US" sz="4800" dirty="0"/>
              <a:t> </a:t>
            </a:r>
            <a:r>
              <a:rPr lang="en-US" sz="4800" dirty="0" smtClean="0"/>
              <a:t>la </a:t>
            </a:r>
            <a:r>
              <a:rPr lang="en-US" sz="4800" dirty="0" err="1" smtClean="0"/>
              <a:t>otra</a:t>
            </a:r>
            <a:r>
              <a:rPr lang="en-US" sz="4800" dirty="0" smtClean="0"/>
              <a:t>? </a:t>
            </a:r>
            <a:r>
              <a:rPr lang="en-US" sz="4800" dirty="0"/>
              <a:t>¿Cuál viene primero? Considere también Génesis 4:3-8.</a:t>
            </a:r>
          </a:p>
        </p:txBody>
      </p:sp>
    </p:spTree>
    <p:extLst>
      <p:ext uri="{BB962C8B-B14F-4D97-AF65-F5344CB8AC3E}">
        <p14:creationId xmlns:p14="http://schemas.microsoft.com/office/powerpoint/2010/main" val="2969914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U-Turn Arrow 35"/>
          <p:cNvSpPr/>
          <p:nvPr/>
        </p:nvSpPr>
        <p:spPr>
          <a:xfrm rot="2892608">
            <a:off x="8170480" y="4075473"/>
            <a:ext cx="1326430" cy="907390"/>
          </a:xfrm>
          <a:prstGeom prst="uturnArrow">
            <a:avLst>
              <a:gd name="adj1" fmla="val 20103"/>
              <a:gd name="adj2" fmla="val 25000"/>
              <a:gd name="adj3" fmla="val 32345"/>
              <a:gd name="adj4" fmla="val 43750"/>
              <a:gd name="adj5" fmla="val 7500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7" name="TextBox 36"/>
          <p:cNvSpPr txBox="1"/>
          <p:nvPr/>
        </p:nvSpPr>
        <p:spPr>
          <a:xfrm rot="2801599">
            <a:off x="8404379" y="3921688"/>
            <a:ext cx="1356359" cy="584775"/>
          </a:xfrm>
          <a:prstGeom prst="rect">
            <a:avLst/>
          </a:prstGeom>
          <a:noFill/>
        </p:spPr>
        <p:txBody>
          <a:bodyPr wrap="square" rtlCol="0">
            <a:spAutoFit/>
          </a:bodyPr>
          <a:lstStyle/>
          <a:p>
            <a:pPr algn="ctr" rtl="0"/>
            <a:r>
              <a:rPr lang="en-US" sz="1600" b="1" dirty="0"/>
              <a:t>DIOS LOS </a:t>
            </a:r>
            <a:r>
              <a:rPr lang="en-US" sz="1600" b="1" dirty="0" smtClean="0"/>
              <a:t>ENTREGÓ</a:t>
            </a:r>
            <a:endParaRPr lang="en-US" sz="1600" b="1" dirty="0"/>
          </a:p>
        </p:txBody>
      </p:sp>
      <p:sp>
        <p:nvSpPr>
          <p:cNvPr id="34" name="U-Turn Arrow 33"/>
          <p:cNvSpPr/>
          <p:nvPr/>
        </p:nvSpPr>
        <p:spPr>
          <a:xfrm rot="2892608">
            <a:off x="5487586" y="2681393"/>
            <a:ext cx="1326430" cy="907390"/>
          </a:xfrm>
          <a:prstGeom prst="uturnArrow">
            <a:avLst>
              <a:gd name="adj1" fmla="val 20103"/>
              <a:gd name="adj2" fmla="val 25000"/>
              <a:gd name="adj3" fmla="val 32345"/>
              <a:gd name="adj4" fmla="val 43750"/>
              <a:gd name="adj5" fmla="val 7500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Down Arrow 32"/>
          <p:cNvSpPr/>
          <p:nvPr/>
        </p:nvSpPr>
        <p:spPr>
          <a:xfrm rot="17939648">
            <a:off x="4681330" y="-747871"/>
            <a:ext cx="1046005" cy="8458383"/>
          </a:xfrm>
          <a:prstGeom prst="downArrow">
            <a:avLst>
              <a:gd name="adj1" fmla="val 50000"/>
              <a:gd name="adj2" fmla="val 98781"/>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1251678" y="382385"/>
            <a:ext cx="10178322" cy="970927"/>
          </a:xfrm>
        </p:spPr>
        <p:txBody>
          <a:bodyPr>
            <a:normAutofit/>
          </a:bodyPr>
          <a:lstStyle/>
          <a:p>
            <a:pPr algn="l" rtl="0"/>
            <a:r>
              <a:rPr lang="en-US" dirty="0" smtClean="0"/>
              <a:t>LA </a:t>
            </a:r>
            <a:r>
              <a:rPr lang="en-US" dirty="0" err="1" smtClean="0"/>
              <a:t>corrupción</a:t>
            </a:r>
            <a:r>
              <a:rPr lang="en-US" dirty="0" smtClean="0"/>
              <a:t> </a:t>
            </a:r>
            <a:r>
              <a:rPr lang="en-US" dirty="0" err="1" smtClean="0"/>
              <a:t>en</a:t>
            </a:r>
            <a:r>
              <a:rPr lang="en-US" dirty="0" smtClean="0"/>
              <a:t> ROMANOS 1</a:t>
            </a:r>
            <a:endParaRPr lang="en-US" dirty="0"/>
          </a:p>
        </p:txBody>
      </p:sp>
      <p:sp>
        <p:nvSpPr>
          <p:cNvPr id="7" name="TextBox 6"/>
          <p:cNvSpPr txBox="1"/>
          <p:nvPr/>
        </p:nvSpPr>
        <p:spPr>
          <a:xfrm>
            <a:off x="794730" y="1314310"/>
            <a:ext cx="3174018" cy="646331"/>
          </a:xfrm>
          <a:prstGeom prst="rect">
            <a:avLst/>
          </a:prstGeom>
          <a:noFill/>
        </p:spPr>
        <p:txBody>
          <a:bodyPr wrap="square" rtlCol="0">
            <a:spAutoFit/>
          </a:bodyPr>
          <a:lstStyle/>
          <a:p>
            <a:pPr algn="ctr" rtl="0"/>
            <a:r>
              <a:rPr lang="en-US" b="1" dirty="0"/>
              <a:t>NO </a:t>
            </a:r>
            <a:r>
              <a:rPr lang="en-US" b="1" dirty="0" smtClean="0"/>
              <a:t>HONRARON </a:t>
            </a:r>
            <a:r>
              <a:rPr lang="en-US" b="1" dirty="0"/>
              <a:t>A DIOS/</a:t>
            </a:r>
          </a:p>
          <a:p>
            <a:pPr algn="ctr" rtl="0"/>
            <a:r>
              <a:rPr lang="en-US" b="1" dirty="0" smtClean="0"/>
              <a:t>DIERON </a:t>
            </a:r>
            <a:r>
              <a:rPr lang="en-US" b="1" dirty="0"/>
              <a:t>GRACIAS</a:t>
            </a:r>
          </a:p>
        </p:txBody>
      </p:sp>
      <p:sp>
        <p:nvSpPr>
          <p:cNvPr id="25" name="TextBox 24"/>
          <p:cNvSpPr txBox="1"/>
          <p:nvPr/>
        </p:nvSpPr>
        <p:spPr>
          <a:xfrm>
            <a:off x="1266858" y="1905817"/>
            <a:ext cx="4419771" cy="646331"/>
          </a:xfrm>
          <a:prstGeom prst="rect">
            <a:avLst/>
          </a:prstGeom>
          <a:noFill/>
        </p:spPr>
        <p:txBody>
          <a:bodyPr wrap="square" rtlCol="0">
            <a:spAutoFit/>
          </a:bodyPr>
          <a:lstStyle/>
          <a:p>
            <a:pPr algn="ctr" rtl="0"/>
            <a:r>
              <a:rPr lang="en-US" b="1" dirty="0"/>
              <a:t>CORAZONES </a:t>
            </a:r>
            <a:r>
              <a:rPr lang="en-US" b="1" dirty="0" smtClean="0"/>
              <a:t>ENTENEBRECIDOS/</a:t>
            </a:r>
            <a:endParaRPr lang="en-US" b="1" dirty="0"/>
          </a:p>
          <a:p>
            <a:pPr algn="ctr" rtl="0"/>
            <a:r>
              <a:rPr lang="en-US" b="1" dirty="0"/>
              <a:t>SE </a:t>
            </a:r>
            <a:r>
              <a:rPr lang="en-US" b="1" dirty="0" smtClean="0"/>
              <a:t>VOLVIERON NECIOS</a:t>
            </a:r>
            <a:endParaRPr lang="en-US" b="1" dirty="0"/>
          </a:p>
        </p:txBody>
      </p:sp>
      <p:sp>
        <p:nvSpPr>
          <p:cNvPr id="26" name="TextBox 25"/>
          <p:cNvSpPr txBox="1"/>
          <p:nvPr/>
        </p:nvSpPr>
        <p:spPr>
          <a:xfrm>
            <a:off x="3039321" y="2914514"/>
            <a:ext cx="3174018" cy="646331"/>
          </a:xfrm>
          <a:prstGeom prst="rect">
            <a:avLst/>
          </a:prstGeom>
          <a:noFill/>
        </p:spPr>
        <p:txBody>
          <a:bodyPr wrap="square" rtlCol="0">
            <a:spAutoFit/>
          </a:bodyPr>
          <a:lstStyle/>
          <a:p>
            <a:pPr algn="ctr" rtl="0"/>
            <a:r>
              <a:rPr lang="en-US" b="1" dirty="0" smtClean="0"/>
              <a:t>CORROMPIERON </a:t>
            </a:r>
            <a:r>
              <a:rPr lang="en-US" b="1" dirty="0"/>
              <a:t>SU </a:t>
            </a:r>
            <a:r>
              <a:rPr lang="en-US" b="1" dirty="0" smtClean="0"/>
              <a:t>ADORACIÓN (ÍDOLOS</a:t>
            </a:r>
            <a:r>
              <a:rPr lang="en-US" b="1" dirty="0"/>
              <a:t>)</a:t>
            </a:r>
          </a:p>
        </p:txBody>
      </p:sp>
      <p:sp>
        <p:nvSpPr>
          <p:cNvPr id="28" name="TextBox 27"/>
          <p:cNvSpPr txBox="1"/>
          <p:nvPr/>
        </p:nvSpPr>
        <p:spPr>
          <a:xfrm>
            <a:off x="4077135" y="3726369"/>
            <a:ext cx="3335149" cy="646331"/>
          </a:xfrm>
          <a:prstGeom prst="rect">
            <a:avLst/>
          </a:prstGeom>
          <a:noFill/>
        </p:spPr>
        <p:txBody>
          <a:bodyPr wrap="square" rtlCol="0">
            <a:spAutoFit/>
          </a:bodyPr>
          <a:lstStyle/>
          <a:p>
            <a:pPr algn="ctr" rtl="0"/>
            <a:r>
              <a:rPr lang="en-US" b="1" dirty="0"/>
              <a:t>ACTOS </a:t>
            </a:r>
            <a:r>
              <a:rPr lang="en-US" b="1" dirty="0" smtClean="0"/>
              <a:t>IMPUROS/</a:t>
            </a:r>
            <a:endParaRPr lang="en-US" b="1" dirty="0"/>
          </a:p>
          <a:p>
            <a:pPr algn="ctr" rtl="0"/>
            <a:r>
              <a:rPr lang="en-US" b="1" dirty="0"/>
              <a:t>PASIONES </a:t>
            </a:r>
            <a:r>
              <a:rPr lang="en-US" b="1" dirty="0" smtClean="0"/>
              <a:t>DEGRADANTES</a:t>
            </a:r>
            <a:endParaRPr lang="en-US" b="1" dirty="0"/>
          </a:p>
        </p:txBody>
      </p:sp>
      <p:sp>
        <p:nvSpPr>
          <p:cNvPr id="29" name="TextBox 28"/>
          <p:cNvSpPr txBox="1"/>
          <p:nvPr/>
        </p:nvSpPr>
        <p:spPr>
          <a:xfrm>
            <a:off x="5483952" y="4319673"/>
            <a:ext cx="3174018" cy="646331"/>
          </a:xfrm>
          <a:prstGeom prst="rect">
            <a:avLst/>
          </a:prstGeom>
          <a:noFill/>
        </p:spPr>
        <p:txBody>
          <a:bodyPr wrap="square" rtlCol="0">
            <a:spAutoFit/>
          </a:bodyPr>
          <a:lstStyle/>
          <a:p>
            <a:pPr algn="ctr" rtl="0"/>
            <a:r>
              <a:rPr lang="en-US" b="1" dirty="0" smtClean="0"/>
              <a:t>NO TUVIERON A BIEN RECONOCER A </a:t>
            </a:r>
            <a:r>
              <a:rPr lang="en-US" b="1" dirty="0"/>
              <a:t>DIOS</a:t>
            </a:r>
          </a:p>
        </p:txBody>
      </p:sp>
      <p:sp>
        <p:nvSpPr>
          <p:cNvPr id="30" name="TextBox 29"/>
          <p:cNvSpPr txBox="1"/>
          <p:nvPr/>
        </p:nvSpPr>
        <p:spPr>
          <a:xfrm>
            <a:off x="6384014" y="5053754"/>
            <a:ext cx="3947102" cy="646331"/>
          </a:xfrm>
          <a:prstGeom prst="rect">
            <a:avLst/>
          </a:prstGeom>
          <a:noFill/>
        </p:spPr>
        <p:txBody>
          <a:bodyPr wrap="square" rtlCol="0">
            <a:spAutoFit/>
          </a:bodyPr>
          <a:lstStyle/>
          <a:p>
            <a:pPr algn="ctr" rtl="0"/>
            <a:r>
              <a:rPr lang="en-US" b="1" dirty="0"/>
              <a:t>MENTE REPROBADA</a:t>
            </a:r>
          </a:p>
          <a:p>
            <a:pPr algn="ctr" rtl="0"/>
            <a:r>
              <a:rPr lang="en-US" b="1" dirty="0"/>
              <a:t>(INCAPAZ DE </a:t>
            </a:r>
            <a:r>
              <a:rPr lang="en-US" b="1" dirty="0" smtClean="0"/>
              <a:t>AGRADAR </a:t>
            </a:r>
            <a:r>
              <a:rPr lang="en-US" b="1" dirty="0"/>
              <a:t>A DIOS)</a:t>
            </a:r>
          </a:p>
        </p:txBody>
      </p:sp>
      <p:sp>
        <p:nvSpPr>
          <p:cNvPr id="31" name="TextBox 30"/>
          <p:cNvSpPr txBox="1"/>
          <p:nvPr/>
        </p:nvSpPr>
        <p:spPr>
          <a:xfrm>
            <a:off x="8566705" y="6252920"/>
            <a:ext cx="3348702" cy="646331"/>
          </a:xfrm>
          <a:prstGeom prst="rect">
            <a:avLst/>
          </a:prstGeom>
          <a:noFill/>
        </p:spPr>
        <p:txBody>
          <a:bodyPr wrap="square" rtlCol="0">
            <a:spAutoFit/>
          </a:bodyPr>
          <a:lstStyle/>
          <a:p>
            <a:pPr algn="ctr" rtl="0"/>
            <a:r>
              <a:rPr lang="en-US" b="1" dirty="0" smtClean="0"/>
              <a:t>MALDAD EN LA SOCIEDAD</a:t>
            </a:r>
            <a:endParaRPr lang="en-US" b="1" dirty="0"/>
          </a:p>
          <a:p>
            <a:pPr algn="ctr" rtl="0"/>
            <a:r>
              <a:rPr lang="en-US" dirty="0"/>
              <a:t>v.32</a:t>
            </a:r>
          </a:p>
        </p:txBody>
      </p:sp>
      <p:sp>
        <p:nvSpPr>
          <p:cNvPr id="32" name="TextBox 31"/>
          <p:cNvSpPr txBox="1"/>
          <p:nvPr/>
        </p:nvSpPr>
        <p:spPr>
          <a:xfrm>
            <a:off x="4918803" y="6256838"/>
            <a:ext cx="3348702" cy="646331"/>
          </a:xfrm>
          <a:prstGeom prst="rect">
            <a:avLst/>
          </a:prstGeom>
          <a:noFill/>
        </p:spPr>
        <p:txBody>
          <a:bodyPr wrap="square" rtlCol="0">
            <a:spAutoFit/>
          </a:bodyPr>
          <a:lstStyle/>
          <a:p>
            <a:pPr algn="ctr" rtl="0"/>
            <a:r>
              <a:rPr lang="en-US" b="1" dirty="0" smtClean="0"/>
              <a:t>MALDAD PERSONAL</a:t>
            </a:r>
            <a:endParaRPr lang="en-US" b="1" dirty="0"/>
          </a:p>
          <a:p>
            <a:pPr algn="ctr" rtl="0"/>
            <a:r>
              <a:rPr lang="en-US" dirty="0"/>
              <a:t>vv.29-31</a:t>
            </a:r>
          </a:p>
        </p:txBody>
      </p:sp>
      <p:sp>
        <p:nvSpPr>
          <p:cNvPr id="35" name="TextBox 34"/>
          <p:cNvSpPr txBox="1"/>
          <p:nvPr/>
        </p:nvSpPr>
        <p:spPr>
          <a:xfrm rot="2801599">
            <a:off x="5701564" y="2524944"/>
            <a:ext cx="1356359" cy="584775"/>
          </a:xfrm>
          <a:prstGeom prst="rect">
            <a:avLst/>
          </a:prstGeom>
          <a:noFill/>
        </p:spPr>
        <p:txBody>
          <a:bodyPr wrap="square" rtlCol="0">
            <a:spAutoFit/>
          </a:bodyPr>
          <a:lstStyle/>
          <a:p>
            <a:pPr algn="ctr" rtl="0"/>
            <a:r>
              <a:rPr lang="en-US" sz="1600" b="1" dirty="0"/>
              <a:t>DIOS LOS </a:t>
            </a:r>
            <a:r>
              <a:rPr lang="en-US" sz="1600" b="1" dirty="0" smtClean="0"/>
              <a:t>ENTREGÓ</a:t>
            </a:r>
            <a:endParaRPr lang="en-US" sz="1600" b="1" dirty="0"/>
          </a:p>
        </p:txBody>
      </p:sp>
      <p:sp>
        <p:nvSpPr>
          <p:cNvPr id="38" name="TextBox 37"/>
          <p:cNvSpPr txBox="1"/>
          <p:nvPr/>
        </p:nvSpPr>
        <p:spPr>
          <a:xfrm>
            <a:off x="794730" y="1558053"/>
            <a:ext cx="1060704" cy="369332"/>
          </a:xfrm>
          <a:prstGeom prst="rect">
            <a:avLst/>
          </a:prstGeom>
          <a:noFill/>
        </p:spPr>
        <p:txBody>
          <a:bodyPr wrap="square" rtlCol="0">
            <a:spAutoFit/>
          </a:bodyPr>
          <a:lstStyle/>
          <a:p>
            <a:pPr algn="l" rtl="0"/>
            <a:r>
              <a:rPr lang="en-US" dirty="0"/>
              <a:t>v.21</a:t>
            </a:r>
          </a:p>
        </p:txBody>
      </p:sp>
      <p:sp>
        <p:nvSpPr>
          <p:cNvPr id="39" name="TextBox 38"/>
          <p:cNvSpPr txBox="1"/>
          <p:nvPr/>
        </p:nvSpPr>
        <p:spPr>
          <a:xfrm>
            <a:off x="1128514" y="2181184"/>
            <a:ext cx="1060704" cy="369332"/>
          </a:xfrm>
          <a:prstGeom prst="rect">
            <a:avLst/>
          </a:prstGeom>
          <a:noFill/>
        </p:spPr>
        <p:txBody>
          <a:bodyPr wrap="square" rtlCol="0">
            <a:spAutoFit/>
          </a:bodyPr>
          <a:lstStyle/>
          <a:p>
            <a:pPr algn="l" rtl="0"/>
            <a:r>
              <a:rPr lang="en-US" dirty="0"/>
              <a:t>vv.21-22</a:t>
            </a:r>
          </a:p>
        </p:txBody>
      </p:sp>
      <p:sp>
        <p:nvSpPr>
          <p:cNvPr id="40" name="TextBox 39"/>
          <p:cNvSpPr txBox="1"/>
          <p:nvPr/>
        </p:nvSpPr>
        <p:spPr>
          <a:xfrm>
            <a:off x="2452842" y="2930777"/>
            <a:ext cx="1060704" cy="369332"/>
          </a:xfrm>
          <a:prstGeom prst="rect">
            <a:avLst/>
          </a:prstGeom>
          <a:noFill/>
        </p:spPr>
        <p:txBody>
          <a:bodyPr wrap="square" rtlCol="0">
            <a:spAutoFit/>
          </a:bodyPr>
          <a:lstStyle/>
          <a:p>
            <a:pPr algn="l" rtl="0"/>
            <a:r>
              <a:rPr lang="en-US" dirty="0"/>
              <a:t>vv.23; 25</a:t>
            </a:r>
          </a:p>
        </p:txBody>
      </p:sp>
      <p:sp>
        <p:nvSpPr>
          <p:cNvPr id="41" name="TextBox 40"/>
          <p:cNvSpPr txBox="1"/>
          <p:nvPr/>
        </p:nvSpPr>
        <p:spPr>
          <a:xfrm>
            <a:off x="3439305" y="3728647"/>
            <a:ext cx="1479498" cy="369332"/>
          </a:xfrm>
          <a:prstGeom prst="rect">
            <a:avLst/>
          </a:prstGeom>
          <a:noFill/>
        </p:spPr>
        <p:txBody>
          <a:bodyPr wrap="square" rtlCol="0">
            <a:spAutoFit/>
          </a:bodyPr>
          <a:lstStyle/>
          <a:p>
            <a:pPr algn="l" rtl="0"/>
            <a:r>
              <a:rPr lang="en-US" dirty="0"/>
              <a:t>vv.24; 26-27</a:t>
            </a:r>
          </a:p>
        </p:txBody>
      </p:sp>
      <p:sp>
        <p:nvSpPr>
          <p:cNvPr id="42" name="TextBox 41"/>
          <p:cNvSpPr txBox="1"/>
          <p:nvPr/>
        </p:nvSpPr>
        <p:spPr>
          <a:xfrm>
            <a:off x="5171457" y="4458173"/>
            <a:ext cx="1060704" cy="369332"/>
          </a:xfrm>
          <a:prstGeom prst="rect">
            <a:avLst/>
          </a:prstGeom>
          <a:noFill/>
        </p:spPr>
        <p:txBody>
          <a:bodyPr wrap="square" rtlCol="0">
            <a:spAutoFit/>
          </a:bodyPr>
          <a:lstStyle/>
          <a:p>
            <a:pPr algn="l" rtl="0"/>
            <a:r>
              <a:rPr lang="en-US" dirty="0"/>
              <a:t>vv.28</a:t>
            </a:r>
          </a:p>
        </p:txBody>
      </p:sp>
      <p:sp>
        <p:nvSpPr>
          <p:cNvPr id="43" name="TextBox 42"/>
          <p:cNvSpPr txBox="1"/>
          <p:nvPr/>
        </p:nvSpPr>
        <p:spPr>
          <a:xfrm>
            <a:off x="6146202" y="5064919"/>
            <a:ext cx="1060704" cy="369332"/>
          </a:xfrm>
          <a:prstGeom prst="rect">
            <a:avLst/>
          </a:prstGeom>
          <a:noFill/>
        </p:spPr>
        <p:txBody>
          <a:bodyPr wrap="square" rtlCol="0">
            <a:spAutoFit/>
          </a:bodyPr>
          <a:lstStyle/>
          <a:p>
            <a:pPr algn="l" rtl="0"/>
            <a:r>
              <a:rPr lang="en-US" dirty="0"/>
              <a:t>vv.28-32</a:t>
            </a:r>
          </a:p>
        </p:txBody>
      </p:sp>
      <p:cxnSp>
        <p:nvCxnSpPr>
          <p:cNvPr id="18" name="Straight Arrow Connector 17"/>
          <p:cNvCxnSpPr>
            <a:stCxn id="30" idx="2"/>
            <a:endCxn id="32" idx="0"/>
          </p:cNvCxnSpPr>
          <p:nvPr/>
        </p:nvCxnSpPr>
        <p:spPr>
          <a:xfrm flipH="1">
            <a:off x="6593154" y="5700085"/>
            <a:ext cx="1764411" cy="5567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0" idx="2"/>
          </p:cNvCxnSpPr>
          <p:nvPr/>
        </p:nvCxnSpPr>
        <p:spPr>
          <a:xfrm>
            <a:off x="8357565" y="5700085"/>
            <a:ext cx="1736864" cy="5609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200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431620" cy="4064627"/>
          </a:xfrm>
        </p:spPr>
        <p:txBody>
          <a:bodyPr>
            <a:normAutofit fontScale="90000"/>
          </a:bodyPr>
          <a:lstStyle/>
          <a:p>
            <a:pPr algn="l" rtl="0"/>
            <a:r>
              <a:rPr lang="en-US" dirty="0" smtClean="0">
                <a:latin typeface="Berlin Sans FB Demi" panose="020E0802020502020306" pitchFamily="34" charset="0"/>
              </a:rPr>
              <a:t>LA </a:t>
            </a:r>
            <a:r>
              <a:rPr lang="en-US" dirty="0" err="1" smtClean="0">
                <a:latin typeface="Berlin Sans FB Demi" panose="020E0802020502020306" pitchFamily="34" charset="0"/>
              </a:rPr>
              <a:t>Definición</a:t>
            </a:r>
            <a:r>
              <a:rPr lang="en-US" dirty="0" smtClean="0">
                <a:latin typeface="Berlin Sans FB Demi" panose="020E0802020502020306" pitchFamily="34" charset="0"/>
              </a:rPr>
              <a:t> Y LA </a:t>
            </a:r>
            <a:r>
              <a:rPr lang="en-US" dirty="0">
                <a:latin typeface="Berlin Sans FB Demi" panose="020E0802020502020306" pitchFamily="34" charset="0"/>
              </a:rPr>
              <a:t>Historia de la Adoración</a:t>
            </a:r>
          </a:p>
        </p:txBody>
      </p:sp>
      <p:sp>
        <p:nvSpPr>
          <p:cNvPr id="3" name="Text Placeholder 2"/>
          <p:cNvSpPr>
            <a:spLocks noGrp="1"/>
          </p:cNvSpPr>
          <p:nvPr>
            <p:ph type="body" idx="1"/>
          </p:nvPr>
        </p:nvSpPr>
        <p:spPr/>
        <p:txBody>
          <a:bodyPr>
            <a:normAutofit/>
          </a:bodyPr>
          <a:lstStyle/>
          <a:p>
            <a:pPr algn="l" rtl="0"/>
            <a:r>
              <a:rPr lang="en-US" sz="3200" dirty="0"/>
              <a:t>Lección 1</a:t>
            </a:r>
          </a:p>
        </p:txBody>
      </p:sp>
    </p:spTree>
    <p:extLst>
      <p:ext uri="{BB962C8B-B14F-4D97-AF65-F5344CB8AC3E}">
        <p14:creationId xmlns:p14="http://schemas.microsoft.com/office/powerpoint/2010/main" val="337868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413043" cy="4064627"/>
          </a:xfrm>
        </p:spPr>
        <p:txBody>
          <a:bodyPr>
            <a:normAutofit fontScale="90000"/>
          </a:bodyPr>
          <a:lstStyle/>
          <a:p>
            <a:pPr algn="l" rtl="0"/>
            <a:r>
              <a:rPr lang="en-US" dirty="0" smtClean="0">
                <a:latin typeface="Berlin Sans FB Demi" panose="020E0802020502020306" pitchFamily="34" charset="0"/>
              </a:rPr>
              <a:t>LA </a:t>
            </a:r>
            <a:r>
              <a:rPr lang="en-US" dirty="0" err="1" smtClean="0">
                <a:latin typeface="Berlin Sans FB Demi" panose="020E0802020502020306" pitchFamily="34" charset="0"/>
              </a:rPr>
              <a:t>Definición</a:t>
            </a:r>
            <a:r>
              <a:rPr lang="en-US" dirty="0" smtClean="0">
                <a:latin typeface="Berlin Sans FB Demi" panose="020E0802020502020306" pitchFamily="34" charset="0"/>
              </a:rPr>
              <a:t> Y LA </a:t>
            </a:r>
            <a:r>
              <a:rPr lang="en-US" dirty="0">
                <a:latin typeface="Berlin Sans FB Demi" panose="020E0802020502020306" pitchFamily="34" charset="0"/>
              </a:rPr>
              <a:t>Historia de la Adoración</a:t>
            </a:r>
          </a:p>
        </p:txBody>
      </p:sp>
      <p:sp>
        <p:nvSpPr>
          <p:cNvPr id="3" name="Text Placeholder 2"/>
          <p:cNvSpPr>
            <a:spLocks noGrp="1"/>
          </p:cNvSpPr>
          <p:nvPr>
            <p:ph type="body" idx="1"/>
          </p:nvPr>
        </p:nvSpPr>
        <p:spPr/>
        <p:txBody>
          <a:bodyPr>
            <a:normAutofit/>
          </a:bodyPr>
          <a:lstStyle/>
          <a:p>
            <a:pPr algn="l" rtl="0"/>
            <a:r>
              <a:rPr lang="en-US" sz="3200" dirty="0"/>
              <a:t>Lección 1</a:t>
            </a:r>
          </a:p>
        </p:txBody>
      </p:sp>
    </p:spTree>
    <p:extLst>
      <p:ext uri="{BB962C8B-B14F-4D97-AF65-F5344CB8AC3E}">
        <p14:creationId xmlns:p14="http://schemas.microsoft.com/office/powerpoint/2010/main" val="1640918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2137064"/>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32961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151157"/>
            <a:ext cx="11287163" cy="890603"/>
          </a:xfrm>
        </p:spPr>
        <p:txBody>
          <a:bodyPr>
            <a:normAutofit fontScale="90000"/>
          </a:bodyPr>
          <a:lstStyle/>
          <a:p>
            <a:pPr algn="l" rtl="0"/>
            <a:r>
              <a:rPr lang="en-US" dirty="0" err="1" smtClean="0"/>
              <a:t>Buscando</a:t>
            </a:r>
            <a:r>
              <a:rPr lang="en-US" dirty="0" smtClean="0"/>
              <a:t> </a:t>
            </a:r>
            <a:r>
              <a:rPr lang="en-US" dirty="0" err="1" smtClean="0"/>
              <a:t>una</a:t>
            </a:r>
            <a:r>
              <a:rPr lang="en-US" dirty="0" smtClean="0"/>
              <a:t> </a:t>
            </a:r>
            <a:r>
              <a:rPr lang="en-US" dirty="0" err="1"/>
              <a:t>definición</a:t>
            </a:r>
            <a:r>
              <a:rPr lang="en-US" dirty="0"/>
              <a:t> </a:t>
            </a:r>
            <a:r>
              <a:rPr lang="en-US" dirty="0" smtClean="0"/>
              <a:t/>
            </a:r>
            <a:br>
              <a:rPr lang="en-US" dirty="0" smtClean="0"/>
            </a:br>
            <a:r>
              <a:rPr lang="en-US" dirty="0" smtClean="0"/>
              <a:t>de la </a:t>
            </a:r>
            <a:r>
              <a:rPr lang="en-US" dirty="0" err="1" smtClean="0"/>
              <a:t>adoración</a:t>
            </a:r>
            <a:endParaRPr lang="en-US" dirty="0"/>
          </a:p>
        </p:txBody>
      </p:sp>
      <p:sp>
        <p:nvSpPr>
          <p:cNvPr id="3" name="Content Placeholder 2"/>
          <p:cNvSpPr>
            <a:spLocks noGrp="1"/>
          </p:cNvSpPr>
          <p:nvPr>
            <p:ph idx="1"/>
          </p:nvPr>
        </p:nvSpPr>
        <p:spPr>
          <a:xfrm>
            <a:off x="1251677" y="1502980"/>
            <a:ext cx="10527946" cy="5275983"/>
          </a:xfrm>
        </p:spPr>
        <p:txBody>
          <a:bodyPr>
            <a:normAutofit lnSpcReduction="10000"/>
          </a:bodyPr>
          <a:lstStyle/>
          <a:p>
            <a:pPr algn="l" rtl="0"/>
            <a:r>
              <a:rPr lang="en-US" sz="2400" dirty="0"/>
              <a:t>La experiencia humana de la adoración</a:t>
            </a:r>
            <a:endParaRPr lang="en-US" sz="2200" dirty="0"/>
          </a:p>
          <a:p>
            <a:pPr lvl="1" algn="l" rtl="0"/>
            <a:r>
              <a:rPr lang="en-US" sz="2200" dirty="0"/>
              <a:t>Dos </a:t>
            </a:r>
            <a:r>
              <a:rPr lang="en-US" sz="2200" dirty="0" err="1" smtClean="0"/>
              <a:t>perspectivas</a:t>
            </a:r>
            <a:r>
              <a:rPr lang="en-US" sz="2200" dirty="0" smtClean="0"/>
              <a:t> </a:t>
            </a:r>
            <a:r>
              <a:rPr lang="en-US" sz="2200" dirty="0" err="1" smtClean="0"/>
              <a:t>sobre</a:t>
            </a:r>
            <a:r>
              <a:rPr lang="en-US" sz="2200" dirty="0" smtClean="0"/>
              <a:t> la </a:t>
            </a:r>
            <a:r>
              <a:rPr lang="en-US" sz="2200" dirty="0"/>
              <a:t>adoración</a:t>
            </a:r>
          </a:p>
          <a:p>
            <a:pPr lvl="1" algn="l" rtl="0"/>
            <a:r>
              <a:rPr lang="en-US" sz="2200" dirty="0" smtClean="0"/>
              <a:t>Palabras </a:t>
            </a:r>
            <a:r>
              <a:rPr lang="en-US" sz="2200" dirty="0"/>
              <a:t>de adoración</a:t>
            </a:r>
          </a:p>
          <a:p>
            <a:pPr lvl="1" algn="l" rtl="0"/>
            <a:r>
              <a:rPr lang="en-US" sz="2200" dirty="0"/>
              <a:t>Marcadores de </a:t>
            </a:r>
            <a:r>
              <a:rPr lang="en-US" sz="2200" dirty="0" err="1"/>
              <a:t>adoración</a:t>
            </a:r>
            <a:r>
              <a:rPr lang="en-US" sz="2200" dirty="0"/>
              <a:t> </a:t>
            </a:r>
            <a:r>
              <a:rPr lang="en-US" sz="2200" dirty="0" smtClean="0"/>
              <a:t>que </a:t>
            </a:r>
            <a:r>
              <a:rPr lang="en-US" sz="2200" dirty="0" err="1" smtClean="0"/>
              <a:t>trascienden</a:t>
            </a:r>
            <a:r>
              <a:rPr lang="en-US" sz="2200" dirty="0" smtClean="0"/>
              <a:t> el </a:t>
            </a:r>
            <a:r>
              <a:rPr lang="en-US" sz="2200" dirty="0" err="1" smtClean="0"/>
              <a:t>tiempo</a:t>
            </a:r>
            <a:r>
              <a:rPr lang="en-US" sz="2200" dirty="0" smtClean="0"/>
              <a:t> </a:t>
            </a:r>
            <a:r>
              <a:rPr lang="en-US" sz="2200" dirty="0"/>
              <a:t>y la cultura</a:t>
            </a:r>
          </a:p>
          <a:p>
            <a:pPr lvl="1" algn="l" rtl="0"/>
            <a:r>
              <a:rPr lang="en-US" sz="2200" dirty="0"/>
              <a:t>La corrupción de la adoración dada por Dios</a:t>
            </a:r>
          </a:p>
          <a:p>
            <a:pPr algn="l" rtl="0"/>
            <a:r>
              <a:rPr lang="en-US" sz="2400" dirty="0"/>
              <a:t>El objeto de </a:t>
            </a:r>
            <a:r>
              <a:rPr lang="en-US" sz="2400" dirty="0" err="1"/>
              <a:t>nuestra</a:t>
            </a:r>
            <a:r>
              <a:rPr lang="en-US" sz="2400" dirty="0"/>
              <a:t> </a:t>
            </a:r>
            <a:r>
              <a:rPr lang="en-US" sz="2400" dirty="0" err="1" smtClean="0"/>
              <a:t>adoración</a:t>
            </a:r>
            <a:endParaRPr lang="en-US" sz="2400" dirty="0"/>
          </a:p>
          <a:p>
            <a:pPr lvl="1" algn="l" rtl="0"/>
            <a:r>
              <a:rPr lang="en-US" sz="2200" dirty="0" smtClean="0"/>
              <a:t>La </a:t>
            </a:r>
            <a:r>
              <a:rPr lang="en-US" sz="2200" dirty="0" err="1" smtClean="0"/>
              <a:t>adoración</a:t>
            </a:r>
            <a:r>
              <a:rPr lang="en-US" sz="2200" dirty="0" smtClean="0"/>
              <a:t> </a:t>
            </a:r>
            <a:r>
              <a:rPr lang="en-US" sz="2200" dirty="0"/>
              <a:t>y </a:t>
            </a:r>
            <a:r>
              <a:rPr lang="en-US" sz="2200" dirty="0" smtClean="0"/>
              <a:t>la auto-</a:t>
            </a:r>
            <a:r>
              <a:rPr lang="en-US" sz="2200" dirty="0" err="1" smtClean="0"/>
              <a:t>revelación</a:t>
            </a:r>
            <a:r>
              <a:rPr lang="en-US" sz="2200" dirty="0" smtClean="0"/>
              <a:t> </a:t>
            </a:r>
            <a:r>
              <a:rPr lang="en-US" sz="2200" dirty="0"/>
              <a:t>de Dios</a:t>
            </a:r>
          </a:p>
          <a:p>
            <a:pPr lvl="1" algn="l" rtl="0"/>
            <a:r>
              <a:rPr lang="en-US" sz="2200" dirty="0"/>
              <a:t>La auto-revelación de Dios en el Nuevo Pacto</a:t>
            </a:r>
          </a:p>
          <a:p>
            <a:pPr algn="l" rtl="0"/>
            <a:r>
              <a:rPr lang="en-US" sz="2400" dirty="0" smtClean="0"/>
              <a:t>El </a:t>
            </a:r>
            <a:r>
              <a:rPr lang="en-US" sz="2400" dirty="0" err="1" smtClean="0"/>
              <a:t>por</a:t>
            </a:r>
            <a:r>
              <a:rPr lang="en-US" sz="2400" dirty="0" smtClean="0"/>
              <a:t> </a:t>
            </a:r>
            <a:r>
              <a:rPr lang="en-US" sz="2400" dirty="0"/>
              <a:t>qué adoramos</a:t>
            </a:r>
            <a:endParaRPr lang="en-US" sz="2200" dirty="0"/>
          </a:p>
          <a:p>
            <a:pPr lvl="1" algn="l" rtl="0"/>
            <a:r>
              <a:rPr lang="en-US" sz="2200" dirty="0" err="1" smtClean="0"/>
              <a:t>Reacci</a:t>
            </a:r>
            <a:r>
              <a:rPr lang="es-ES" sz="2200" dirty="0" err="1" smtClean="0"/>
              <a:t>ón</a:t>
            </a:r>
            <a:r>
              <a:rPr lang="en-US" sz="2200" dirty="0" smtClean="0"/>
              <a:t> </a:t>
            </a:r>
            <a:r>
              <a:rPr lang="en-US" sz="2200" dirty="0"/>
              <a:t>a la naturaleza de Dios</a:t>
            </a:r>
          </a:p>
          <a:p>
            <a:pPr lvl="1" algn="l" rtl="0"/>
            <a:r>
              <a:rPr lang="en-US" sz="2200" dirty="0"/>
              <a:t>Comunión con Dios</a:t>
            </a:r>
          </a:p>
          <a:p>
            <a:pPr lvl="1" algn="l" rtl="0"/>
            <a:r>
              <a:rPr lang="en-US" sz="2200" dirty="0" err="1" smtClean="0"/>
              <a:t>Conmemoración</a:t>
            </a:r>
            <a:r>
              <a:rPr lang="en-US" sz="2200" dirty="0" smtClean="0"/>
              <a:t> </a:t>
            </a:r>
            <a:r>
              <a:rPr lang="en-US" sz="2200" dirty="0"/>
              <a:t>y </a:t>
            </a:r>
            <a:r>
              <a:rPr lang="en-US" sz="2200" dirty="0" err="1"/>
              <a:t>celebración</a:t>
            </a:r>
            <a:r>
              <a:rPr lang="en-US" sz="2200" dirty="0"/>
              <a:t> </a:t>
            </a:r>
            <a:r>
              <a:rPr lang="en-US" sz="2200" dirty="0" smtClean="0"/>
              <a:t>del </a:t>
            </a:r>
            <a:r>
              <a:rPr lang="en-US" sz="2200" dirty="0" err="1" smtClean="0"/>
              <a:t>pacto</a:t>
            </a:r>
            <a:endParaRPr lang="en-US" sz="2200" dirty="0"/>
          </a:p>
        </p:txBody>
      </p:sp>
    </p:spTree>
    <p:extLst>
      <p:ext uri="{BB962C8B-B14F-4D97-AF65-F5344CB8AC3E}">
        <p14:creationId xmlns:p14="http://schemas.microsoft.com/office/powerpoint/2010/main" val="793227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t>Marcadores de </a:t>
            </a:r>
            <a:r>
              <a:rPr lang="en-US" dirty="0" smtClean="0"/>
              <a:t>LA </a:t>
            </a:r>
            <a:r>
              <a:rPr lang="en-US" dirty="0" err="1" smtClean="0"/>
              <a:t>adoración</a:t>
            </a:r>
            <a:endParaRPr lang="en-US" dirty="0"/>
          </a:p>
        </p:txBody>
      </p:sp>
      <p:grpSp>
        <p:nvGrpSpPr>
          <p:cNvPr id="10" name="Group 9"/>
          <p:cNvGrpSpPr/>
          <p:nvPr/>
        </p:nvGrpSpPr>
        <p:grpSpPr>
          <a:xfrm>
            <a:off x="5024623" y="4329750"/>
            <a:ext cx="2524457" cy="2364752"/>
            <a:chOff x="5024623" y="4329750"/>
            <a:chExt cx="2524457" cy="236475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24" name="Rectangle 23"/>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a:ln w="0"/>
                  <a:solidFill>
                    <a:schemeClr val="tx1"/>
                  </a:solidFill>
                </a:rPr>
                <a:t>Ritual</a:t>
              </a:r>
            </a:p>
            <a:p>
              <a:pPr algn="ctr" rtl="0">
                <a:lnSpc>
                  <a:spcPts val="1700"/>
                </a:lnSpc>
              </a:pPr>
              <a:r>
                <a:rPr lang="en-US" dirty="0" smtClean="0">
                  <a:ln w="0"/>
                </a:rPr>
                <a:t>(</a:t>
              </a:r>
              <a:r>
                <a:rPr lang="en-US" dirty="0" err="1" smtClean="0">
                  <a:ln w="0"/>
                </a:rPr>
                <a:t>procedimiento</a:t>
              </a:r>
              <a:r>
                <a:rPr lang="en-US" dirty="0" smtClean="0">
                  <a:ln w="0"/>
                </a:rPr>
                <a:t> </a:t>
              </a:r>
              <a:r>
                <a:rPr lang="en-US" dirty="0">
                  <a:ln w="0"/>
                </a:rPr>
                <a:t>correcto)</a:t>
              </a:r>
              <a:endParaRPr lang="en-US" b="0" cap="none" spc="0" dirty="0">
                <a:ln w="0"/>
                <a:solidFill>
                  <a:schemeClr val="tx1"/>
                </a:solidFill>
              </a:endParaRPr>
            </a:p>
          </p:txBody>
        </p:sp>
      </p:grpSp>
      <p:grpSp>
        <p:nvGrpSpPr>
          <p:cNvPr id="14" name="Group 13"/>
          <p:cNvGrpSpPr/>
          <p:nvPr/>
        </p:nvGrpSpPr>
        <p:grpSpPr>
          <a:xfrm>
            <a:off x="3333414" y="1477393"/>
            <a:ext cx="6078195" cy="3412775"/>
            <a:chOff x="3333414" y="1477393"/>
            <a:chExt cx="6078195" cy="3412775"/>
          </a:xfrm>
        </p:grpSpPr>
        <p:cxnSp>
          <p:nvCxnSpPr>
            <p:cNvPr id="11" name="Straight Connector 10"/>
            <p:cNvCxnSpPr>
              <a:endCxn id="4" idx="2"/>
            </p:cNvCxnSpPr>
            <p:nvPr/>
          </p:nvCxnSpPr>
          <p:spPr>
            <a:xfrm flipH="1" flipV="1">
              <a:off x="6372512" y="3808819"/>
              <a:ext cx="3039097"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10612" y="3776735"/>
              <a:ext cx="0" cy="63176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2"/>
            </p:cNvCxnSpPr>
            <p:nvPr/>
          </p:nvCxnSpPr>
          <p:spPr>
            <a:xfrm flipV="1">
              <a:off x="3333414" y="3808819"/>
              <a:ext cx="3039098"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030779" y="1477393"/>
              <a:ext cx="2543715" cy="2331426"/>
              <a:chOff x="5030779" y="1477393"/>
              <a:chExt cx="2543715" cy="233142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529" y="1522819"/>
                <a:ext cx="2403965" cy="2286000"/>
              </a:xfrm>
              <a:prstGeom prst="rect">
                <a:avLst/>
              </a:prstGeom>
            </p:spPr>
          </p:pic>
          <p:sp>
            <p:nvSpPr>
              <p:cNvPr id="27" name="Rectangle 26"/>
              <p:cNvSpPr/>
              <p:nvPr/>
            </p:nvSpPr>
            <p:spPr>
              <a:xfrm rot="19402853">
                <a:off x="5030779" y="1477393"/>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dirty="0" err="1">
                    <a:ln w="0"/>
                  </a:rPr>
                  <a:t>C</a:t>
                </a:r>
                <a:r>
                  <a:rPr lang="en-US" b="0" cap="none" spc="0" dirty="0" err="1" smtClean="0">
                    <a:ln w="0"/>
                    <a:solidFill>
                      <a:schemeClr val="tx1"/>
                    </a:solidFill>
                  </a:rPr>
                  <a:t>omunión</a:t>
                </a:r>
                <a:r>
                  <a:rPr lang="en-US" b="0" cap="none" spc="0" dirty="0" smtClean="0">
                    <a:ln w="0"/>
                    <a:solidFill>
                      <a:schemeClr val="tx1"/>
                    </a:solidFill>
                  </a:rPr>
                  <a:t> </a:t>
                </a:r>
                <a:r>
                  <a:rPr lang="en-US" b="0" cap="none" spc="0" dirty="0">
                    <a:ln w="0"/>
                    <a:solidFill>
                      <a:schemeClr val="tx1"/>
                    </a:solidFill>
                  </a:rPr>
                  <a:t>con</a:t>
                </a:r>
              </a:p>
              <a:p>
                <a:pPr algn="ctr" rtl="0">
                  <a:lnSpc>
                    <a:spcPts val="1700"/>
                  </a:lnSpc>
                </a:pPr>
                <a:r>
                  <a:rPr lang="en-US" dirty="0" smtClean="0">
                    <a:ln w="0"/>
                  </a:rPr>
                  <a:t>lo </a:t>
                </a:r>
                <a:r>
                  <a:rPr lang="en-US" dirty="0">
                    <a:ln w="0"/>
                  </a:rPr>
                  <a:t>supernatural</a:t>
                </a:r>
                <a:endParaRPr lang="en-US" b="0" cap="none" spc="0" dirty="0">
                  <a:ln w="0"/>
                  <a:solidFill>
                    <a:schemeClr val="tx1"/>
                  </a:solidFill>
                </a:endParaRPr>
              </a:p>
            </p:txBody>
          </p:sp>
        </p:grpSp>
      </p:grpSp>
      <p:grpSp>
        <p:nvGrpSpPr>
          <p:cNvPr id="9" name="Group 8"/>
          <p:cNvGrpSpPr/>
          <p:nvPr/>
        </p:nvGrpSpPr>
        <p:grpSpPr>
          <a:xfrm>
            <a:off x="8657169" y="4247631"/>
            <a:ext cx="2420742" cy="2468856"/>
            <a:chOff x="8657169" y="4247631"/>
            <a:chExt cx="2420742" cy="2468856"/>
          </a:xfrm>
        </p:grpSpPr>
        <p:sp>
          <p:nvSpPr>
            <p:cNvPr id="23" name="Rectangle 22"/>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s-ES" b="0" cap="none" spc="0" dirty="0" smtClean="0">
                  <a:ln w="0"/>
                  <a:solidFill>
                    <a:schemeClr val="tx1"/>
                  </a:solidFill>
                </a:rPr>
                <a:t>Ofrendas sacrificiales</a:t>
              </a:r>
              <a:endParaRPr lang="en-US" b="0" cap="none" spc="0" dirty="0">
                <a:ln w="0"/>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2" name="Group 11"/>
          <p:cNvGrpSpPr/>
          <p:nvPr/>
        </p:nvGrpSpPr>
        <p:grpSpPr>
          <a:xfrm>
            <a:off x="1471515" y="4368168"/>
            <a:ext cx="2542931" cy="2326334"/>
            <a:chOff x="1471515" y="4368168"/>
            <a:chExt cx="2542931" cy="2326334"/>
          </a:xfrm>
        </p:grpSpPr>
        <p:sp>
          <p:nvSpPr>
            <p:cNvPr id="22" name="Rectangle 21"/>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err="1">
                  <a:ln w="0"/>
                  <a:solidFill>
                    <a:schemeClr val="tx1"/>
                  </a:solidFill>
                </a:rPr>
                <a:t>Límites</a:t>
              </a:r>
              <a:r>
                <a:rPr lang="en-US" b="0" cap="none" spc="0" dirty="0">
                  <a:ln w="0"/>
                  <a:solidFill>
                    <a:schemeClr val="tx1"/>
                  </a:solidFill>
                </a:rPr>
                <a:t> </a:t>
              </a:r>
              <a:r>
                <a:rPr lang="en-US" b="0" cap="none" spc="0" dirty="0" smtClean="0">
                  <a:ln w="0"/>
                  <a:solidFill>
                    <a:schemeClr val="tx1"/>
                  </a:solidFill>
                </a:rPr>
                <a:t>entre lo</a:t>
              </a:r>
              <a:endParaRPr lang="en-US" b="0" cap="none" spc="0" dirty="0">
                <a:ln w="0"/>
                <a:solidFill>
                  <a:schemeClr val="tx1"/>
                </a:solidFill>
              </a:endParaRPr>
            </a:p>
            <a:p>
              <a:pPr algn="ctr" rtl="0">
                <a:lnSpc>
                  <a:spcPts val="1700"/>
                </a:lnSpc>
              </a:pPr>
              <a:r>
                <a:rPr lang="en-US" b="0" cap="none" spc="0" dirty="0" err="1" smtClean="0">
                  <a:ln w="0"/>
                  <a:solidFill>
                    <a:schemeClr val="tx1"/>
                  </a:solidFill>
                </a:rPr>
                <a:t>sagrado</a:t>
              </a:r>
              <a:r>
                <a:rPr lang="en-US" b="0" cap="none" spc="0" dirty="0" smtClean="0">
                  <a:ln w="0"/>
                  <a:solidFill>
                    <a:schemeClr val="tx1"/>
                  </a:solidFill>
                </a:rPr>
                <a:t> </a:t>
              </a:r>
              <a:r>
                <a:rPr lang="en-US" b="0" cap="none" spc="0" dirty="0">
                  <a:ln w="0"/>
                  <a:solidFill>
                    <a:schemeClr val="tx1"/>
                  </a:solidFill>
                </a:rPr>
                <a:t>y </a:t>
              </a:r>
              <a:r>
                <a:rPr lang="en-US" b="0" cap="none" spc="0" dirty="0" smtClean="0">
                  <a:ln w="0"/>
                  <a:solidFill>
                    <a:schemeClr val="tx1"/>
                  </a:solidFill>
                </a:rPr>
                <a:t>lo </a:t>
              </a:r>
              <a:r>
                <a:rPr lang="en-US" b="0" cap="none" spc="0" dirty="0" err="1" smtClean="0">
                  <a:ln w="0"/>
                  <a:solidFill>
                    <a:schemeClr val="tx1"/>
                  </a:solidFill>
                </a:rPr>
                <a:t>profano</a:t>
              </a:r>
              <a:endParaRPr lang="en-US" b="0" cap="none" spc="0" dirty="0">
                <a:ln w="0"/>
                <a:solidFill>
                  <a:schemeClr val="tx1"/>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spTree>
    <p:extLst>
      <p:ext uri="{BB962C8B-B14F-4D97-AF65-F5344CB8AC3E}">
        <p14:creationId xmlns:p14="http://schemas.microsoft.com/office/powerpoint/2010/main" val="25502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El objeto de nuestra adoración.</a:t>
            </a:r>
          </a:p>
        </p:txBody>
      </p:sp>
      <p:sp>
        <p:nvSpPr>
          <p:cNvPr id="3" name="Content Placeholder 2"/>
          <p:cNvSpPr>
            <a:spLocks noGrp="1"/>
          </p:cNvSpPr>
          <p:nvPr>
            <p:ph idx="1"/>
          </p:nvPr>
        </p:nvSpPr>
        <p:spPr>
          <a:xfrm>
            <a:off x="1251678" y="1090107"/>
            <a:ext cx="10527946" cy="5822757"/>
          </a:xfrm>
        </p:spPr>
        <p:txBody>
          <a:bodyPr>
            <a:normAutofit lnSpcReduction="10000"/>
          </a:bodyPr>
          <a:lstStyle/>
          <a:p>
            <a:pPr algn="l" rtl="0"/>
            <a:r>
              <a:rPr lang="en-US" sz="2400" dirty="0" smtClean="0"/>
              <a:t>Los </a:t>
            </a:r>
            <a:r>
              <a:rPr lang="en-US" sz="2400" dirty="0" err="1" smtClean="0"/>
              <a:t>pactos</a:t>
            </a:r>
            <a:r>
              <a:rPr lang="en-US" sz="2400" dirty="0" smtClean="0"/>
              <a:t> de </a:t>
            </a:r>
            <a:r>
              <a:rPr lang="en-US" sz="2400" dirty="0"/>
              <a:t>Dios con Su pueblo, y la adoración que Él espera, se basan en las revelaciones de </a:t>
            </a:r>
            <a:r>
              <a:rPr lang="en-US" sz="2400" dirty="0" err="1" smtClean="0"/>
              <a:t>Sí</a:t>
            </a:r>
            <a:r>
              <a:rPr lang="en-US" sz="2400" dirty="0" smtClean="0"/>
              <a:t> </a:t>
            </a:r>
            <a:r>
              <a:rPr lang="en-US" sz="2400" dirty="0"/>
              <a:t>mismo.</a:t>
            </a:r>
          </a:p>
          <a:p>
            <a:pPr lvl="1" algn="l" rtl="0"/>
            <a:r>
              <a:rPr lang="en-US" sz="2000" dirty="0"/>
              <a:t>Dios </a:t>
            </a:r>
            <a:r>
              <a:rPr lang="en-US" sz="2000" dirty="0" err="1" smtClean="0"/>
              <a:t>pronunció</a:t>
            </a:r>
            <a:r>
              <a:rPr lang="en-US" sz="2000" dirty="0" smtClean="0"/>
              <a:t> </a:t>
            </a:r>
            <a:r>
              <a:rPr lang="en-US" sz="2000" dirty="0" err="1" smtClean="0"/>
              <a:t>Sus</a:t>
            </a:r>
            <a:r>
              <a:rPr lang="en-US" sz="2000" dirty="0" smtClean="0"/>
              <a:t> </a:t>
            </a:r>
            <a:r>
              <a:rPr lang="en-US" sz="2000" dirty="0" err="1" smtClean="0"/>
              <a:t>nombres</a:t>
            </a:r>
            <a:r>
              <a:rPr lang="en-US" sz="2000" dirty="0" smtClean="0"/>
              <a:t> </a:t>
            </a:r>
            <a:r>
              <a:rPr lang="en-US" sz="2000" dirty="0"/>
              <a:t>a Abraham, Isaac y Jacob</a:t>
            </a:r>
          </a:p>
          <a:p>
            <a:pPr lvl="2" algn="l" rtl="0"/>
            <a:r>
              <a:rPr lang="en-US" sz="1800" dirty="0" smtClean="0"/>
              <a:t>El </a:t>
            </a:r>
            <a:r>
              <a:rPr lang="en-US" sz="1800" dirty="0" err="1" smtClean="0"/>
              <a:t>Shaddai</a:t>
            </a:r>
            <a:r>
              <a:rPr lang="en-US" sz="1800" dirty="0"/>
              <a:t>, el Dios que hace promesas, Génesis 17:1</a:t>
            </a:r>
          </a:p>
          <a:p>
            <a:pPr lvl="2" algn="l" rtl="0"/>
            <a:r>
              <a:rPr lang="en-US" sz="1800" dirty="0"/>
              <a:t>Jehová, el Dios que cumple las promesas, Génesis 15:7</a:t>
            </a:r>
          </a:p>
          <a:p>
            <a:pPr lvl="1" algn="l" rtl="0"/>
            <a:r>
              <a:rPr lang="en-US" sz="2000" dirty="0"/>
              <a:t>Dios se reveló en humo y fuego a Moisés e Israel en el Sinaí</a:t>
            </a:r>
          </a:p>
          <a:p>
            <a:pPr lvl="2" algn="l" rtl="0"/>
            <a:r>
              <a:rPr lang="en-US" sz="1800" dirty="0"/>
              <a:t>Como </a:t>
            </a:r>
            <a:r>
              <a:rPr lang="en-US" sz="1800" dirty="0" err="1" smtClean="0"/>
              <a:t>Yahvé</a:t>
            </a:r>
            <a:r>
              <a:rPr lang="en-US" sz="1800" dirty="0" smtClean="0"/>
              <a:t>, </a:t>
            </a:r>
            <a:r>
              <a:rPr lang="en-US" sz="1800" dirty="0"/>
              <a:t>cumpliendo sus promesas a </a:t>
            </a:r>
            <a:r>
              <a:rPr lang="en-US" sz="1800" dirty="0" err="1" smtClean="0"/>
              <a:t>los</a:t>
            </a:r>
            <a:r>
              <a:rPr lang="en-US" sz="1800" dirty="0" smtClean="0"/>
              <a:t> padres de </a:t>
            </a:r>
            <a:r>
              <a:rPr lang="en-US" sz="1800" dirty="0" err="1" smtClean="0"/>
              <a:t>ellos</a:t>
            </a:r>
            <a:r>
              <a:rPr lang="en-US" sz="1800" dirty="0" smtClean="0"/>
              <a:t>, </a:t>
            </a:r>
            <a:r>
              <a:rPr lang="en-US" sz="1800" dirty="0"/>
              <a:t>Éxodo 6:2-8</a:t>
            </a:r>
          </a:p>
          <a:p>
            <a:pPr lvl="2" algn="l" rtl="0"/>
            <a:r>
              <a:rPr lang="en-US" sz="1800" dirty="0"/>
              <a:t>Esta revelación más detallada señaló un nuevo pacto entre Dios y el hombre, Éxodo 19-20</a:t>
            </a:r>
          </a:p>
          <a:p>
            <a:pPr lvl="1" algn="l" rtl="0"/>
            <a:r>
              <a:rPr lang="en-US" sz="2000" dirty="0"/>
              <a:t>Dios amplificó Su auto-revelación a los profetas durante el Exilio, Isaías 6; Ezequiel 1</a:t>
            </a:r>
          </a:p>
          <a:p>
            <a:pPr lvl="2" algn="l" rtl="0"/>
            <a:r>
              <a:rPr lang="en-US" sz="1800" dirty="0"/>
              <a:t>Para confirmar que </a:t>
            </a:r>
            <a:r>
              <a:rPr lang="en-US" sz="1800" dirty="0" err="1" smtClean="0"/>
              <a:t>Yahvé</a:t>
            </a:r>
            <a:r>
              <a:rPr lang="en-US" sz="1800" dirty="0" smtClean="0"/>
              <a:t> </a:t>
            </a:r>
            <a:r>
              <a:rPr lang="en-US" sz="1800" dirty="0"/>
              <a:t>cumpliría las promesas a los padres </a:t>
            </a:r>
            <a:r>
              <a:rPr lang="en-US" sz="1800" dirty="0" smtClean="0"/>
              <a:t>y a </a:t>
            </a:r>
            <a:r>
              <a:rPr lang="en-US" sz="1800" dirty="0"/>
              <a:t>David, Isaías 11; Jeremías 33</a:t>
            </a:r>
          </a:p>
          <a:p>
            <a:pPr lvl="2" algn="l" rtl="0"/>
            <a:r>
              <a:rPr lang="en-US" sz="1800" dirty="0"/>
              <a:t>Para esperar la llegada del nuevo pacto, Jeremías 31:31-37</a:t>
            </a:r>
          </a:p>
          <a:p>
            <a:pPr lvl="1" algn="l" rtl="0"/>
            <a:r>
              <a:rPr lang="en-US" sz="2000" dirty="0"/>
              <a:t>Dios se reveló plenamente a través de Jesucristo, la misma imagen del Padre, Hebreos 1:3</a:t>
            </a:r>
          </a:p>
          <a:p>
            <a:pPr lvl="2" algn="l" rtl="0"/>
            <a:r>
              <a:rPr lang="en-US" sz="1800" dirty="0"/>
              <a:t>La adoración asociada con este pacto sería “en espíritu y en verdad”, Juan 4:23</a:t>
            </a:r>
          </a:p>
          <a:p>
            <a:pPr algn="l" rtl="0"/>
            <a:r>
              <a:rPr lang="en-US" sz="2400" dirty="0"/>
              <a:t>Nuestra adoración debe basarse </a:t>
            </a:r>
            <a:r>
              <a:rPr lang="en-US" sz="2400" dirty="0" err="1"/>
              <a:t>en</a:t>
            </a:r>
            <a:r>
              <a:rPr lang="en-US" sz="2400" dirty="0"/>
              <a:t> </a:t>
            </a:r>
            <a:r>
              <a:rPr lang="en-US" sz="2400" dirty="0" smtClean="0"/>
              <a:t>y </a:t>
            </a:r>
            <a:r>
              <a:rPr lang="en-US" sz="2400" dirty="0" err="1" smtClean="0"/>
              <a:t>realzarse</a:t>
            </a:r>
            <a:r>
              <a:rPr lang="en-US" sz="2400" dirty="0" smtClean="0"/>
              <a:t> </a:t>
            </a:r>
            <a:r>
              <a:rPr lang="en-US" sz="2400" dirty="0" err="1" smtClean="0"/>
              <a:t>debido</a:t>
            </a:r>
            <a:r>
              <a:rPr lang="en-US" sz="2400" dirty="0" smtClean="0"/>
              <a:t> a </a:t>
            </a:r>
            <a:r>
              <a:rPr lang="en-US" sz="2400" dirty="0" err="1" smtClean="0"/>
              <a:t>nuestro</a:t>
            </a:r>
            <a:r>
              <a:rPr lang="en-US" sz="2400" dirty="0" smtClean="0"/>
              <a:t> </a:t>
            </a:r>
            <a:r>
              <a:rPr lang="en-US" sz="2400" dirty="0"/>
              <a:t>conocimiento más perfecto de </a:t>
            </a:r>
            <a:r>
              <a:rPr lang="en-US" sz="2400" dirty="0" smtClean="0"/>
              <a:t>Dios, </a:t>
            </a:r>
            <a:r>
              <a:rPr lang="en-US" sz="2400" dirty="0"/>
              <a:t>Filipenses 3:2-3.</a:t>
            </a:r>
          </a:p>
          <a:p>
            <a:pPr lvl="2" algn="l" rtl="0"/>
            <a:endParaRPr lang="en-US" sz="1800" dirty="0"/>
          </a:p>
        </p:txBody>
      </p:sp>
    </p:spTree>
    <p:extLst>
      <p:ext uri="{BB962C8B-B14F-4D97-AF65-F5344CB8AC3E}">
        <p14:creationId xmlns:p14="http://schemas.microsoft.com/office/powerpoint/2010/main" val="275404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707" y="1667186"/>
            <a:ext cx="10544082" cy="4645152"/>
          </a:xfrm>
        </p:spPr>
        <p:txBody>
          <a:bodyPr>
            <a:normAutofit fontScale="90000"/>
          </a:bodyPr>
          <a:lstStyle/>
          <a:p>
            <a:pPr algn="ctr" rtl="0">
              <a:spcAft>
                <a:spcPts val="600"/>
              </a:spcAft>
            </a:pPr>
            <a:r>
              <a:rPr lang="en-US" dirty="0"/>
              <a:t>¿</a:t>
            </a:r>
            <a:r>
              <a:rPr lang="en-US" dirty="0" err="1"/>
              <a:t>Qué</a:t>
            </a:r>
            <a:r>
              <a:rPr lang="en-US" dirty="0"/>
              <a:t> </a:t>
            </a:r>
            <a:r>
              <a:rPr lang="en-US" dirty="0" err="1" smtClean="0"/>
              <a:t>cree</a:t>
            </a:r>
            <a:r>
              <a:rPr lang="en-US" dirty="0" smtClean="0"/>
              <a:t> USTED </a:t>
            </a:r>
            <a:r>
              <a:rPr lang="en-US" dirty="0"/>
              <a:t>que hace que los seres vivientes y los ancianos </a:t>
            </a:r>
            <a:r>
              <a:rPr lang="en-US" dirty="0" err="1"/>
              <a:t>adoren</a:t>
            </a:r>
            <a:r>
              <a:rPr lang="en-US" dirty="0"/>
              <a:t> </a:t>
            </a:r>
            <a:r>
              <a:rPr lang="en-US" dirty="0" err="1" smtClean="0"/>
              <a:t>Así</a:t>
            </a:r>
            <a:r>
              <a:rPr lang="en-US" dirty="0" smtClean="0"/>
              <a:t> </a:t>
            </a:r>
            <a:r>
              <a:rPr lang="en-US" dirty="0" err="1" smtClean="0"/>
              <a:t>en</a:t>
            </a:r>
            <a:r>
              <a:rPr lang="en-US" dirty="0" smtClean="0"/>
              <a:t> </a:t>
            </a:r>
            <a:r>
              <a:rPr lang="en-US" dirty="0"/>
              <a:t>Apocalipsis 4?</a:t>
            </a:r>
            <a:br>
              <a:rPr lang="en-US" dirty="0"/>
            </a:br>
            <a:r>
              <a:rPr lang="en-US" dirty="0"/>
              <a:t>¿Cómo adoran de manera tan continua y </a:t>
            </a:r>
            <a:r>
              <a:rPr lang="en-US" dirty="0" err="1"/>
              <a:t>devota</a:t>
            </a:r>
            <a:r>
              <a:rPr lang="en-US" dirty="0" smtClean="0"/>
              <a:t>? ¿</a:t>
            </a:r>
            <a:r>
              <a:rPr lang="en-US" dirty="0"/>
              <a:t>Por qué se describe a Dios en estos términos?</a:t>
            </a:r>
          </a:p>
        </p:txBody>
      </p:sp>
    </p:spTree>
    <p:extLst>
      <p:ext uri="{BB962C8B-B14F-4D97-AF65-F5344CB8AC3E}">
        <p14:creationId xmlns:p14="http://schemas.microsoft.com/office/powerpoint/2010/main" val="2563308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La santidad (otredad) de dios</a:t>
            </a:r>
          </a:p>
        </p:txBody>
      </p:sp>
      <p:sp>
        <p:nvSpPr>
          <p:cNvPr id="3" name="Content Placeholder 2"/>
          <p:cNvSpPr>
            <a:spLocks noGrp="1"/>
          </p:cNvSpPr>
          <p:nvPr>
            <p:ph idx="1"/>
          </p:nvPr>
        </p:nvSpPr>
        <p:spPr>
          <a:xfrm>
            <a:off x="818707" y="1041981"/>
            <a:ext cx="11291777" cy="5822757"/>
          </a:xfrm>
        </p:spPr>
        <p:txBody>
          <a:bodyPr>
            <a:noAutofit/>
          </a:bodyPr>
          <a:lstStyle/>
          <a:p>
            <a:pPr marL="0" indent="0" algn="l" rtl="0">
              <a:lnSpc>
                <a:spcPct val="100000"/>
              </a:lnSpc>
              <a:spcBef>
                <a:spcPts val="600"/>
              </a:spcBef>
              <a:buNone/>
            </a:pPr>
            <a:r>
              <a:rPr lang="en-US" sz="2250" dirty="0"/>
              <a:t>La alabanza angelical que Isaías escuchó se ha convertido en una aclamación estándar entre los fieles: "Santo, santo, santo es Jehová de los ejércitos". Y será su cántico cuando se unan a los coros angelicales en gloria (Ap. 4:8</a:t>
            </a:r>
            <a:r>
              <a:rPr lang="en-US" sz="2250" dirty="0" smtClean="0"/>
              <a:t>). </a:t>
            </a:r>
            <a:r>
              <a:rPr lang="en-US" sz="2250" u="sng" dirty="0" smtClean="0"/>
              <a:t>La </a:t>
            </a:r>
            <a:r>
              <a:rPr lang="en-US" sz="2250" u="sng" dirty="0"/>
              <a:t>breve aclamación expresa la esencia de Dios, que es alabado y adorado </a:t>
            </a:r>
            <a:r>
              <a:rPr lang="en-US" sz="2250" u="sng" dirty="0" err="1"/>
              <a:t>por</a:t>
            </a:r>
            <a:r>
              <a:rPr lang="en-US" sz="2250" u="sng" dirty="0"/>
              <a:t> </a:t>
            </a:r>
            <a:r>
              <a:rPr lang="en-US" sz="2250" u="sng" dirty="0" err="1" smtClean="0"/>
              <a:t>siempre</a:t>
            </a:r>
            <a:r>
              <a:rPr lang="en-US" sz="2250" u="sng" dirty="0" smtClean="0"/>
              <a:t> -- ¡</a:t>
            </a:r>
            <a:r>
              <a:rPr lang="en-US" sz="2250" u="sng" dirty="0" err="1" smtClean="0"/>
              <a:t>es</a:t>
            </a:r>
            <a:r>
              <a:rPr lang="en-US" sz="2250" u="sng" dirty="0" smtClean="0"/>
              <a:t> </a:t>
            </a:r>
            <a:r>
              <a:rPr lang="en-US" sz="2250" u="sng" dirty="0"/>
              <a:t>incomparablemente santo</a:t>
            </a:r>
            <a:r>
              <a:rPr lang="en-US" sz="2250" dirty="0"/>
              <a:t>! ¿Qué queremos decir cuando decimos que Dios es "santo"? Por sí misma la palabra traducida "santo" (</a:t>
            </a:r>
            <a:r>
              <a:rPr lang="en-US" sz="2250" dirty="0" err="1"/>
              <a:t>qadosh</a:t>
            </a:r>
            <a:r>
              <a:rPr lang="en-US" sz="2250" dirty="0"/>
              <a:t>) simplemente significa "apartado, único, </a:t>
            </a:r>
            <a:r>
              <a:rPr lang="en-US" sz="2250" dirty="0" err="1"/>
              <a:t>distinto</a:t>
            </a:r>
            <a:r>
              <a:rPr lang="en-US" sz="2250" dirty="0" smtClean="0"/>
              <a:t>". Los </a:t>
            </a:r>
            <a:r>
              <a:rPr lang="en-US" sz="2250" dirty="0" err="1" smtClean="0"/>
              <a:t>teólogos</a:t>
            </a:r>
            <a:r>
              <a:rPr lang="en-US" sz="2250" dirty="0" smtClean="0"/>
              <a:t> </a:t>
            </a:r>
            <a:r>
              <a:rPr lang="en-US" sz="2250" dirty="0" err="1" smtClean="0"/>
              <a:t>han</a:t>
            </a:r>
            <a:r>
              <a:rPr lang="en-US" sz="2250" dirty="0" smtClean="0"/>
              <a:t> </a:t>
            </a:r>
            <a:r>
              <a:rPr lang="en-US" sz="2250" dirty="0"/>
              <a:t>intentado mejorar la traducción, pero no tenemos nada mejor que "santo".</a:t>
            </a:r>
          </a:p>
          <a:p>
            <a:pPr marL="0" indent="0">
              <a:lnSpc>
                <a:spcPct val="100000"/>
              </a:lnSpc>
              <a:spcBef>
                <a:spcPts val="600"/>
              </a:spcBef>
              <a:buNone/>
            </a:pPr>
            <a:r>
              <a:rPr lang="en-US" sz="2250" u="sng" dirty="0"/>
              <a:t>Decir que Dios es santo es atribuirle una unicidad que es casi incomprensible</a:t>
            </a:r>
            <a:r>
              <a:rPr lang="en-US" sz="2250" dirty="0"/>
              <a:t>. Indica que </a:t>
            </a:r>
            <a:r>
              <a:rPr lang="en-US" sz="2250" dirty="0" err="1"/>
              <a:t>Él</a:t>
            </a:r>
            <a:r>
              <a:rPr lang="en-US" sz="2250" dirty="0"/>
              <a:t> </a:t>
            </a:r>
            <a:r>
              <a:rPr lang="en-US" sz="2250" dirty="0" err="1" smtClean="0"/>
              <a:t>está</a:t>
            </a:r>
            <a:r>
              <a:rPr lang="en-US" sz="2250" dirty="0" smtClean="0"/>
              <a:t> </a:t>
            </a:r>
            <a:r>
              <a:rPr lang="en-US" sz="2250" dirty="0"/>
              <a:t>apartado de todo lo que es creado y corrupto, que Él es distinto de este mundo físico y caído. </a:t>
            </a:r>
            <a:r>
              <a:rPr lang="en-US" sz="2250" dirty="0" smtClean="0"/>
              <a:t> </a:t>
            </a:r>
            <a:r>
              <a:rPr lang="en-US" sz="2250" dirty="0" err="1" smtClean="0"/>
              <a:t>Afirma</a:t>
            </a:r>
            <a:r>
              <a:rPr lang="en-US" sz="2250" dirty="0" smtClean="0"/>
              <a:t> </a:t>
            </a:r>
            <a:r>
              <a:rPr lang="en-US" sz="2250" dirty="0"/>
              <a:t>que Dios no es como los humanos, ángeles, falsos dioses</a:t>
            </a:r>
            <a:r>
              <a:rPr lang="en-US" sz="2250" dirty="0" smtClean="0"/>
              <a:t>, </a:t>
            </a:r>
            <a:r>
              <a:rPr lang="en-US" sz="2250" dirty="0" err="1" smtClean="0"/>
              <a:t>animales</a:t>
            </a:r>
            <a:r>
              <a:rPr lang="en-US" sz="2250" dirty="0"/>
              <a:t>, o cualquier cosa en existencia. En resumen, podemos decir que no hay nadie como Dios. [C]uando describimos la santidad de Dios, debemos pensar en Su </a:t>
            </a:r>
            <a:r>
              <a:rPr lang="en-US" sz="2250" dirty="0" err="1" smtClean="0"/>
              <a:t>unicidad</a:t>
            </a:r>
            <a:r>
              <a:rPr lang="en-US" sz="2250" dirty="0" smtClean="0"/>
              <a:t>. </a:t>
            </a:r>
            <a:r>
              <a:rPr lang="en-US" sz="2250" dirty="0"/>
              <a:t>Isaías registra la propia descripción de Dios de Su santidad: </a:t>
            </a:r>
            <a:r>
              <a:rPr lang="en-US" sz="2250" dirty="0" smtClean="0"/>
              <a:t>"</a:t>
            </a:r>
            <a:r>
              <a:rPr lang="es-ES" sz="2250" dirty="0"/>
              <a:t>Porque así dice el Alto y Sublime Que vive para </a:t>
            </a:r>
            <a:r>
              <a:rPr lang="es-ES" sz="2250" dirty="0" smtClean="0"/>
              <a:t>siempre </a:t>
            </a:r>
            <a:r>
              <a:rPr lang="en-US" sz="2250" dirty="0" smtClean="0"/>
              <a:t>[que </a:t>
            </a:r>
            <a:r>
              <a:rPr lang="en-US" sz="2250" dirty="0" err="1" smtClean="0"/>
              <a:t>habita</a:t>
            </a:r>
            <a:r>
              <a:rPr lang="en-US" sz="2250" dirty="0" smtClean="0"/>
              <a:t> </a:t>
            </a:r>
            <a:r>
              <a:rPr lang="en-US" sz="2250" dirty="0" err="1" smtClean="0"/>
              <a:t>en</a:t>
            </a:r>
            <a:r>
              <a:rPr lang="en-US" sz="2250" dirty="0" smtClean="0"/>
              <a:t> la </a:t>
            </a:r>
            <a:r>
              <a:rPr lang="en-US" sz="2250" dirty="0" err="1" smtClean="0"/>
              <a:t>eternidad</a:t>
            </a:r>
            <a:r>
              <a:rPr lang="en-US" sz="2250" dirty="0" smtClean="0"/>
              <a:t>]</a:t>
            </a:r>
            <a:r>
              <a:rPr lang="es-ES" sz="2250" dirty="0" smtClean="0"/>
              <a:t>, </a:t>
            </a:r>
            <a:r>
              <a:rPr lang="es-ES" sz="2250" dirty="0"/>
              <a:t>cuyo nombre es Santo: «Yo habito en lo alto y santo, Y también con el contrito y humilde de espíritu</a:t>
            </a:r>
            <a:r>
              <a:rPr lang="en-US" sz="2250" dirty="0" smtClean="0"/>
              <a:t>” </a:t>
            </a:r>
            <a:r>
              <a:rPr lang="en-US" sz="2250" dirty="0"/>
              <a:t>(Isaías 57:15</a:t>
            </a:r>
            <a:r>
              <a:rPr lang="en-US" sz="2250" dirty="0" smtClean="0"/>
              <a:t>). </a:t>
            </a:r>
            <a:r>
              <a:rPr lang="en-US" sz="2250" u="sng" dirty="0" err="1" smtClean="0"/>
              <a:t>Esto</a:t>
            </a:r>
            <a:r>
              <a:rPr lang="en-US" sz="2250" u="sng" dirty="0" smtClean="0"/>
              <a:t> </a:t>
            </a:r>
            <a:r>
              <a:rPr lang="en-US" sz="2250" u="sng" dirty="0"/>
              <a:t>es lo que hace que la comunión con Dios sea tan maravillosa: Él es alto y exaltado, apartado e inaccesible, pero se deleita en morar con </a:t>
            </a:r>
            <a:r>
              <a:rPr lang="en-US" sz="2250" u="sng" dirty="0" err="1" smtClean="0"/>
              <a:t>nosotros</a:t>
            </a:r>
            <a:r>
              <a:rPr lang="en-US" sz="2250" dirty="0" smtClean="0"/>
              <a:t>.</a:t>
            </a:r>
            <a:endParaRPr lang="en-US" sz="2250" dirty="0"/>
          </a:p>
          <a:p>
            <a:pPr marL="0" indent="0" algn="l" rtl="0">
              <a:lnSpc>
                <a:spcPct val="100000"/>
              </a:lnSpc>
              <a:spcBef>
                <a:spcPts val="0"/>
              </a:spcBef>
              <a:buNone/>
            </a:pPr>
            <a:r>
              <a:rPr lang="en-US" sz="1300" dirty="0"/>
              <a:t>Allen P. Ross</a:t>
            </a:r>
            <a:r>
              <a:rPr lang="en-US" sz="1300" dirty="0" smtClean="0"/>
              <a:t>: </a:t>
            </a:r>
            <a:r>
              <a:rPr lang="en-US" sz="1300" u="sng" dirty="0" err="1" smtClean="0"/>
              <a:t>Recordando</a:t>
            </a:r>
            <a:r>
              <a:rPr lang="en-US" sz="1300" u="sng" dirty="0" smtClean="0"/>
              <a:t> </a:t>
            </a:r>
            <a:r>
              <a:rPr lang="en-US" sz="1300" u="sng" dirty="0"/>
              <a:t>la esperanza de gloria</a:t>
            </a:r>
          </a:p>
        </p:txBody>
      </p:sp>
    </p:spTree>
    <p:extLst>
      <p:ext uri="{BB962C8B-B14F-4D97-AF65-F5344CB8AC3E}">
        <p14:creationId xmlns:p14="http://schemas.microsoft.com/office/powerpoint/2010/main" val="1924578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615184"/>
            <a:ext cx="10178322" cy="2795016"/>
          </a:xfrm>
        </p:spPr>
        <p:txBody>
          <a:bodyPr>
            <a:normAutofit/>
          </a:bodyPr>
          <a:lstStyle/>
          <a:p>
            <a:pPr algn="ctr" rtl="0"/>
            <a:r>
              <a:rPr lang="en-US" dirty="0"/>
              <a:t>¿Cuáles son algunas razones y ocasiones por las que podemos adorar a Dios?</a:t>
            </a:r>
          </a:p>
        </p:txBody>
      </p:sp>
    </p:spTree>
    <p:extLst>
      <p:ext uri="{BB962C8B-B14F-4D97-AF65-F5344CB8AC3E}">
        <p14:creationId xmlns:p14="http://schemas.microsoft.com/office/powerpoint/2010/main" val="1249923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940322" cy="890603"/>
          </a:xfrm>
        </p:spPr>
        <p:txBody>
          <a:bodyPr>
            <a:normAutofit fontScale="90000"/>
          </a:bodyPr>
          <a:lstStyle/>
          <a:p>
            <a:pPr algn="l" rtl="0"/>
            <a:r>
              <a:rPr lang="en-US" dirty="0"/>
              <a:t>Ocasiones/razones para la adoración</a:t>
            </a:r>
          </a:p>
        </p:txBody>
      </p:sp>
      <p:sp>
        <p:nvSpPr>
          <p:cNvPr id="3" name="Content Placeholder 2"/>
          <p:cNvSpPr>
            <a:spLocks noGrp="1"/>
          </p:cNvSpPr>
          <p:nvPr>
            <p:ph idx="1"/>
          </p:nvPr>
        </p:nvSpPr>
        <p:spPr>
          <a:xfrm>
            <a:off x="1105786" y="1272987"/>
            <a:ext cx="10673838" cy="5639877"/>
          </a:xfrm>
        </p:spPr>
        <p:txBody>
          <a:bodyPr>
            <a:normAutofit/>
          </a:bodyPr>
          <a:lstStyle/>
          <a:p>
            <a:pPr algn="l" rtl="0"/>
            <a:r>
              <a:rPr lang="en-US" sz="2800" dirty="0"/>
              <a:t>Cuando nos damos cuenta (más/otra vez) de quién es Dios, </a:t>
            </a:r>
            <a:r>
              <a:rPr lang="en-US" sz="2800" dirty="0" smtClean="0"/>
              <a:t> Ap. </a:t>
            </a:r>
            <a:r>
              <a:rPr lang="en-US" sz="2800" dirty="0"/>
              <a:t>4:2-11</a:t>
            </a:r>
          </a:p>
          <a:p>
            <a:pPr algn="l" rtl="0"/>
            <a:r>
              <a:rPr lang="en-US" sz="2800" dirty="0"/>
              <a:t>Cuando es el </a:t>
            </a:r>
            <a:r>
              <a:rPr lang="en-US" sz="2800" dirty="0" err="1"/>
              <a:t>momento</a:t>
            </a:r>
            <a:r>
              <a:rPr lang="en-US" sz="2800" dirty="0"/>
              <a:t> </a:t>
            </a:r>
            <a:r>
              <a:rPr lang="en-US" sz="2800" dirty="0" err="1" smtClean="0"/>
              <a:t>señalado</a:t>
            </a:r>
            <a:r>
              <a:rPr lang="en-US" sz="2800" dirty="0" smtClean="0"/>
              <a:t> </a:t>
            </a:r>
            <a:r>
              <a:rPr lang="en-US" sz="2800" dirty="0"/>
              <a:t>para adorar, Génesis 4:3</a:t>
            </a:r>
          </a:p>
          <a:p>
            <a:pPr algn="l" rtl="0"/>
            <a:r>
              <a:rPr lang="en-US" sz="2800" dirty="0"/>
              <a:t>Cuando Dios parece habernos abandonado, Job 1:20</a:t>
            </a:r>
          </a:p>
          <a:p>
            <a:pPr algn="l" rtl="0"/>
            <a:r>
              <a:rPr lang="en-US" sz="2800" dirty="0"/>
              <a:t>Cuando Dios cumple sus promesas, Génesis 12:7</a:t>
            </a:r>
          </a:p>
          <a:p>
            <a:pPr algn="l" rtl="0"/>
            <a:r>
              <a:rPr lang="en-US" sz="2800" dirty="0"/>
              <a:t>Cuando Dios nos hace una promesa, Génesis 28:16-22</a:t>
            </a:r>
          </a:p>
          <a:p>
            <a:pPr algn="l" rtl="0"/>
            <a:r>
              <a:rPr lang="en-US" sz="2800" dirty="0"/>
              <a:t>Cuando Dios demuestra Su poder, Éxodo 15:1-21</a:t>
            </a:r>
          </a:p>
          <a:p>
            <a:pPr algn="l" rtl="0"/>
            <a:r>
              <a:rPr lang="en-US" sz="2800" dirty="0"/>
              <a:t>Cuando prosperamos, Deuteronomio 26:10</a:t>
            </a:r>
          </a:p>
          <a:p>
            <a:pPr algn="l" rtl="0"/>
            <a:r>
              <a:rPr lang="en-US" sz="2800" dirty="0"/>
              <a:t>Cuando queremos recordar las promesas/pacto de Dios, 1 Sam. 7:5-12</a:t>
            </a:r>
          </a:p>
          <a:p>
            <a:pPr algn="l" rtl="0"/>
            <a:r>
              <a:rPr lang="en-US" sz="2800" dirty="0"/>
              <a:t>Cuando queremos tener comunión con Dios, 1 Samuel 15:24-31</a:t>
            </a:r>
          </a:p>
        </p:txBody>
      </p:sp>
    </p:spTree>
    <p:extLst>
      <p:ext uri="{BB962C8B-B14F-4D97-AF65-F5344CB8AC3E}">
        <p14:creationId xmlns:p14="http://schemas.microsoft.com/office/powerpoint/2010/main" val="3255855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¿Por qué adoramos?</a:t>
            </a:r>
          </a:p>
        </p:txBody>
      </p:sp>
      <p:sp>
        <p:nvSpPr>
          <p:cNvPr id="3" name="Content Placeholder 2"/>
          <p:cNvSpPr>
            <a:spLocks noGrp="1"/>
          </p:cNvSpPr>
          <p:nvPr>
            <p:ph idx="1"/>
          </p:nvPr>
        </p:nvSpPr>
        <p:spPr>
          <a:xfrm>
            <a:off x="1251678" y="1155949"/>
            <a:ext cx="10527946" cy="4800267"/>
          </a:xfrm>
        </p:spPr>
        <p:txBody>
          <a:bodyPr>
            <a:normAutofit fontScale="92500"/>
          </a:bodyPr>
          <a:lstStyle/>
          <a:p>
            <a:pPr algn="l" rtl="0"/>
            <a:r>
              <a:rPr lang="en-US" sz="2800" dirty="0"/>
              <a:t>No porque Dios lo necesite o sea mejorado </a:t>
            </a:r>
            <a:r>
              <a:rPr lang="en-US" sz="2800" dirty="0" err="1"/>
              <a:t>por</a:t>
            </a:r>
            <a:r>
              <a:rPr lang="en-US" sz="2800" dirty="0"/>
              <a:t> </a:t>
            </a:r>
            <a:r>
              <a:rPr lang="en-US" sz="2800" dirty="0" err="1" smtClean="0"/>
              <a:t>ella</a:t>
            </a:r>
            <a:r>
              <a:rPr lang="en-US" sz="2800" dirty="0" smtClean="0"/>
              <a:t>, </a:t>
            </a:r>
            <a:r>
              <a:rPr lang="en-US" sz="2800" dirty="0"/>
              <a:t>Salmo 50:9-13; Hechos 17:24-25</a:t>
            </a:r>
          </a:p>
          <a:p>
            <a:pPr algn="l" rtl="0"/>
            <a:r>
              <a:rPr lang="en-US" sz="2800" dirty="0"/>
              <a:t>Porque </a:t>
            </a:r>
            <a:r>
              <a:rPr lang="en-US" sz="2800" dirty="0" err="1"/>
              <a:t>necesitamos</a:t>
            </a:r>
            <a:r>
              <a:rPr lang="en-US" sz="2800" dirty="0"/>
              <a:t> </a:t>
            </a:r>
            <a:r>
              <a:rPr lang="en-US" sz="2800" dirty="0" err="1" smtClean="0"/>
              <a:t>ser</a:t>
            </a:r>
            <a:r>
              <a:rPr lang="en-US" sz="2800" dirty="0" smtClean="0"/>
              <a:t> </a:t>
            </a:r>
            <a:r>
              <a:rPr lang="en-US" sz="2800" dirty="0" err="1" smtClean="0"/>
              <a:t>recordados</a:t>
            </a:r>
            <a:r>
              <a:rPr lang="en-US" sz="2800" dirty="0" smtClean="0"/>
              <a:t> de:</a:t>
            </a:r>
            <a:endParaRPr lang="en-US" sz="2800" dirty="0"/>
          </a:p>
          <a:p>
            <a:pPr lvl="1" algn="l" rtl="0"/>
            <a:r>
              <a:rPr lang="en-US" sz="2600" dirty="0"/>
              <a:t>La naturaleza de Dios revelada en Cristo</a:t>
            </a:r>
          </a:p>
          <a:p>
            <a:pPr lvl="1" algn="l" rtl="0"/>
            <a:r>
              <a:rPr lang="en-US" sz="2600" dirty="0"/>
              <a:t>La obra de Dios en la historia y en nuestras vidas</a:t>
            </a:r>
          </a:p>
          <a:p>
            <a:pPr lvl="1" algn="l" rtl="0"/>
            <a:r>
              <a:rPr lang="en-US" sz="2600" dirty="0"/>
              <a:t>Nuestro pacto con Él</a:t>
            </a:r>
          </a:p>
          <a:p>
            <a:pPr lvl="1" algn="l" rtl="0"/>
            <a:r>
              <a:rPr lang="en-US" sz="2600" dirty="0"/>
              <a:t>L</a:t>
            </a:r>
            <a:r>
              <a:rPr lang="en-US" sz="2600" dirty="0" smtClean="0"/>
              <a:t>as </a:t>
            </a:r>
            <a:r>
              <a:rPr lang="en-US" sz="2600" dirty="0"/>
              <a:t>promesas de </a:t>
            </a:r>
            <a:r>
              <a:rPr lang="en-US" sz="2600" dirty="0" smtClean="0"/>
              <a:t>Dios</a:t>
            </a:r>
            <a:endParaRPr lang="en-US" sz="2600" dirty="0"/>
          </a:p>
          <a:p>
            <a:pPr lvl="1" algn="l" rtl="0"/>
            <a:r>
              <a:rPr lang="en-US" sz="2600" dirty="0"/>
              <a:t>Lo que </a:t>
            </a:r>
            <a:r>
              <a:rPr lang="en-US" sz="2600" dirty="0" err="1"/>
              <a:t>Él</a:t>
            </a:r>
            <a:r>
              <a:rPr lang="en-US" sz="2600" dirty="0"/>
              <a:t> </a:t>
            </a:r>
            <a:r>
              <a:rPr lang="en-US" sz="2600" dirty="0" err="1" smtClean="0"/>
              <a:t>demanda</a:t>
            </a:r>
            <a:r>
              <a:rPr lang="en-US" sz="2600" dirty="0" smtClean="0"/>
              <a:t> </a:t>
            </a:r>
            <a:r>
              <a:rPr lang="en-US" sz="2600" dirty="0"/>
              <a:t>de nosotros (comportamiento moral y transformación)</a:t>
            </a:r>
          </a:p>
          <a:p>
            <a:pPr algn="l" rtl="0"/>
            <a:r>
              <a:rPr lang="en-US" sz="2800" dirty="0"/>
              <a:t>Porque necesitamos la </a:t>
            </a:r>
            <a:r>
              <a:rPr lang="en-US" sz="2800" dirty="0" err="1"/>
              <a:t>ayuda</a:t>
            </a:r>
            <a:r>
              <a:rPr lang="en-US" sz="2800" dirty="0"/>
              <a:t> </a:t>
            </a:r>
            <a:r>
              <a:rPr lang="en-US" sz="2800" dirty="0" err="1" smtClean="0"/>
              <a:t>unos</a:t>
            </a:r>
            <a:r>
              <a:rPr lang="en-US" sz="2800" dirty="0" smtClean="0"/>
              <a:t> de </a:t>
            </a:r>
            <a:r>
              <a:rPr lang="en-US" sz="2800" dirty="0" err="1" smtClean="0"/>
              <a:t>otros</a:t>
            </a:r>
            <a:r>
              <a:rPr lang="en-US" sz="2800" dirty="0" smtClean="0"/>
              <a:t> </a:t>
            </a:r>
            <a:r>
              <a:rPr lang="en-US" sz="2800" dirty="0" err="1" smtClean="0"/>
              <a:t>en</a:t>
            </a:r>
            <a:r>
              <a:rPr lang="en-US" sz="2800" dirty="0" smtClean="0"/>
              <a:t> </a:t>
            </a:r>
            <a:r>
              <a:rPr lang="en-US" sz="2800" dirty="0"/>
              <a:t>esta obra, </a:t>
            </a:r>
            <a:r>
              <a:rPr lang="en-US" sz="2800" dirty="0" err="1" smtClean="0"/>
              <a:t>Hebreos</a:t>
            </a:r>
            <a:r>
              <a:rPr lang="en-US" sz="2800" dirty="0" smtClean="0"/>
              <a:t> </a:t>
            </a:r>
            <a:r>
              <a:rPr lang="en-US" sz="2800" dirty="0"/>
              <a:t>10:19-25</a:t>
            </a:r>
          </a:p>
        </p:txBody>
      </p:sp>
      <p:sp>
        <p:nvSpPr>
          <p:cNvPr id="4" name="Title 1"/>
          <p:cNvSpPr txBox="1">
            <a:spLocks/>
          </p:cNvSpPr>
          <p:nvPr/>
        </p:nvSpPr>
        <p:spPr>
          <a:xfrm>
            <a:off x="992319" y="5722220"/>
            <a:ext cx="11276967" cy="6892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l" rtl="0"/>
            <a:r>
              <a:rPr lang="en-US" sz="3500" dirty="0" err="1" smtClean="0"/>
              <a:t>Nosotros</a:t>
            </a:r>
            <a:r>
              <a:rPr lang="en-US" sz="3500" dirty="0" smtClean="0"/>
              <a:t> </a:t>
            </a:r>
            <a:r>
              <a:rPr lang="en-US" sz="3500" dirty="0" err="1" smtClean="0"/>
              <a:t>mismos</a:t>
            </a:r>
            <a:r>
              <a:rPr lang="en-US" sz="3500" dirty="0" smtClean="0"/>
              <a:t> </a:t>
            </a:r>
            <a:r>
              <a:rPr lang="en-US" sz="3500" dirty="0" err="1" smtClean="0"/>
              <a:t>Somos</a:t>
            </a:r>
            <a:r>
              <a:rPr lang="en-US" sz="3500" dirty="0" smtClean="0"/>
              <a:t> </a:t>
            </a:r>
            <a:r>
              <a:rPr lang="en-US" sz="3500" dirty="0"/>
              <a:t>los principales beneficiarios de nuestra adoración.</a:t>
            </a:r>
          </a:p>
        </p:txBody>
      </p:sp>
    </p:spTree>
    <p:extLst>
      <p:ext uri="{BB962C8B-B14F-4D97-AF65-F5344CB8AC3E}">
        <p14:creationId xmlns:p14="http://schemas.microsoft.com/office/powerpoint/2010/main" val="212112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¿Qué es la adoración?</a:t>
            </a:r>
          </a:p>
        </p:txBody>
      </p:sp>
      <p:sp>
        <p:nvSpPr>
          <p:cNvPr id="4" name="Content Placeholder 3"/>
          <p:cNvSpPr>
            <a:spLocks noGrp="1"/>
          </p:cNvSpPr>
          <p:nvPr>
            <p:ph idx="1"/>
          </p:nvPr>
        </p:nvSpPr>
        <p:spPr>
          <a:xfrm>
            <a:off x="1271555" y="1152939"/>
            <a:ext cx="10516253" cy="5724939"/>
          </a:xfrm>
        </p:spPr>
        <p:txBody>
          <a:bodyPr>
            <a:noAutofit/>
          </a:bodyPr>
          <a:lstStyle/>
          <a:p>
            <a:pPr marL="0" indent="0" algn="l" rtl="0">
              <a:lnSpc>
                <a:spcPct val="100000"/>
              </a:lnSpc>
              <a:spcBef>
                <a:spcPts val="400"/>
              </a:spcBef>
              <a:buNone/>
            </a:pPr>
            <a:r>
              <a:rPr lang="en-US" sz="3000" dirty="0"/>
              <a:t>La verdadera adoración es la celebración de estar en pacto de comunión con el soberano y santo trino Dios,</a:t>
            </a:r>
          </a:p>
          <a:p>
            <a:pPr marL="0" indent="0" algn="l" rtl="0">
              <a:lnSpc>
                <a:spcPct val="100000"/>
              </a:lnSpc>
              <a:spcBef>
                <a:spcPts val="400"/>
              </a:spcBef>
              <a:buNone/>
            </a:pPr>
            <a:r>
              <a:rPr lang="en-US" sz="3000" dirty="0" smtClean="0"/>
              <a:t>	</a:t>
            </a:r>
            <a:r>
              <a:rPr lang="en-US" sz="3000" dirty="0" err="1" smtClean="0"/>
              <a:t>por</a:t>
            </a:r>
            <a:r>
              <a:rPr lang="en-US" sz="3000" dirty="0" smtClean="0"/>
              <a:t> </a:t>
            </a:r>
            <a:r>
              <a:rPr lang="en-US" sz="3000" dirty="0"/>
              <a:t>medio de</a:t>
            </a:r>
          </a:p>
          <a:p>
            <a:pPr marL="1709738" indent="-1709738" algn="l" rtl="0">
              <a:lnSpc>
                <a:spcPct val="100000"/>
              </a:lnSpc>
              <a:spcBef>
                <a:spcPts val="400"/>
              </a:spcBef>
              <a:buNone/>
            </a:pPr>
            <a:r>
              <a:rPr lang="en-US" sz="3000" dirty="0" smtClean="0"/>
              <a:t>	la </a:t>
            </a:r>
            <a:r>
              <a:rPr lang="en-US" sz="3000" dirty="0"/>
              <a:t>adoración reverente y la alabanza espontánea de la naturaleza y las obras de Dios,</a:t>
            </a:r>
          </a:p>
          <a:p>
            <a:pPr marL="1709738" indent="-1709738" algn="l" rtl="0">
              <a:lnSpc>
                <a:spcPct val="100000"/>
              </a:lnSpc>
              <a:spcBef>
                <a:spcPts val="400"/>
              </a:spcBef>
              <a:buNone/>
            </a:pPr>
            <a:r>
              <a:rPr lang="en-US" sz="3000" dirty="0" smtClean="0"/>
              <a:t>	el </a:t>
            </a:r>
            <a:r>
              <a:rPr lang="en-US" sz="3000" dirty="0" err="1"/>
              <a:t>compromiso</a:t>
            </a:r>
            <a:r>
              <a:rPr lang="en-US" sz="3000" dirty="0"/>
              <a:t> </a:t>
            </a:r>
            <a:r>
              <a:rPr lang="en-US" sz="3000" dirty="0" err="1" smtClean="0"/>
              <a:t>expresado</a:t>
            </a:r>
            <a:r>
              <a:rPr lang="en-US" sz="3000" dirty="0" smtClean="0"/>
              <a:t> </a:t>
            </a:r>
            <a:r>
              <a:rPr lang="en-US" sz="3000" dirty="0"/>
              <a:t>de confianza y obediencia a las responsabilidades del pacto, y</a:t>
            </a:r>
          </a:p>
          <a:p>
            <a:pPr marL="1709738" indent="-1709738" algn="l" rtl="0">
              <a:lnSpc>
                <a:spcPct val="100000"/>
              </a:lnSpc>
              <a:spcBef>
                <a:spcPts val="400"/>
              </a:spcBef>
              <a:buNone/>
            </a:pPr>
            <a:r>
              <a:rPr lang="en-US" sz="3000" dirty="0" smtClean="0"/>
              <a:t>	la </a:t>
            </a:r>
            <a:r>
              <a:rPr lang="en-US" sz="3000" dirty="0" err="1" smtClean="0"/>
              <a:t>reconstrucción</a:t>
            </a:r>
            <a:r>
              <a:rPr lang="en-US" sz="3000" dirty="0" smtClean="0"/>
              <a:t> </a:t>
            </a:r>
            <a:r>
              <a:rPr lang="en-US" sz="3000" dirty="0"/>
              <a:t>conmemorativa de entrar en pacto a través de actos rituales,</a:t>
            </a:r>
          </a:p>
          <a:p>
            <a:pPr marL="914400" indent="-914400" algn="l" rtl="0">
              <a:lnSpc>
                <a:spcPct val="100000"/>
              </a:lnSpc>
              <a:spcBef>
                <a:spcPts val="400"/>
              </a:spcBef>
              <a:buNone/>
            </a:pPr>
            <a:r>
              <a:rPr lang="en-US" sz="3000" dirty="0" smtClean="0"/>
              <a:t>	</a:t>
            </a:r>
            <a:r>
              <a:rPr lang="en-US" sz="3000" dirty="0" err="1" smtClean="0"/>
              <a:t>todo</a:t>
            </a:r>
            <a:r>
              <a:rPr lang="en-US" sz="3000" dirty="0" smtClean="0"/>
              <a:t> </a:t>
            </a:r>
            <a:r>
              <a:rPr lang="en-US" sz="3000" dirty="0"/>
              <a:t>con la esperanza confiada del cumplimiento de las promesas del pacto en la gloria.</a:t>
            </a:r>
          </a:p>
        </p:txBody>
      </p:sp>
      <p:sp>
        <p:nvSpPr>
          <p:cNvPr id="5" name="TextBox 4"/>
          <p:cNvSpPr txBox="1"/>
          <p:nvPr/>
        </p:nvSpPr>
        <p:spPr>
          <a:xfrm>
            <a:off x="7974419" y="6171913"/>
            <a:ext cx="3881722" cy="646331"/>
          </a:xfrm>
          <a:prstGeom prst="rect">
            <a:avLst/>
          </a:prstGeom>
          <a:noFill/>
        </p:spPr>
        <p:txBody>
          <a:bodyPr wrap="square" rtlCol="0">
            <a:spAutoFit/>
          </a:bodyPr>
          <a:lstStyle/>
          <a:p>
            <a:pPr algn="r" rtl="0"/>
            <a:r>
              <a:rPr lang="en-US" dirty="0" smtClean="0"/>
              <a:t>Allen P. Ross</a:t>
            </a:r>
            <a:endParaRPr lang="en-US" dirty="0"/>
          </a:p>
          <a:p>
            <a:pPr algn="l" rtl="0"/>
            <a:r>
              <a:rPr lang="en-US" b="1" dirty="0"/>
              <a:t>Recordando la esperanza de gloria</a:t>
            </a:r>
            <a:endParaRPr lang="en-US" dirty="0"/>
          </a:p>
        </p:txBody>
      </p:sp>
    </p:spTree>
    <p:extLst>
      <p:ext uri="{BB962C8B-B14F-4D97-AF65-F5344CB8AC3E}">
        <p14:creationId xmlns:p14="http://schemas.microsoft.com/office/powerpoint/2010/main" val="2413965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86" y="1333500"/>
            <a:ext cx="10657490" cy="4163410"/>
          </a:xfrm>
        </p:spPr>
        <p:txBody>
          <a:bodyPr>
            <a:normAutofit/>
          </a:bodyPr>
          <a:lstStyle/>
          <a:p>
            <a:pPr algn="ctr" rtl="0"/>
            <a:r>
              <a:rPr lang="en-US" dirty="0" smtClean="0"/>
              <a:t>COMPARTAMOS IDEAS:</a:t>
            </a:r>
            <a:r>
              <a:rPr lang="en-US" dirty="0"/>
              <a:t/>
            </a:r>
            <a:br>
              <a:rPr lang="en-US" dirty="0"/>
            </a:br>
            <a:r>
              <a:rPr lang="en-US" dirty="0"/>
              <a:t/>
            </a:r>
            <a:br>
              <a:rPr lang="en-US" dirty="0"/>
            </a:br>
            <a:r>
              <a:rPr lang="en-US" dirty="0" smtClean="0"/>
              <a:t>¿</a:t>
            </a:r>
            <a:r>
              <a:rPr lang="en-US" dirty="0" err="1" smtClean="0"/>
              <a:t>qué</a:t>
            </a:r>
            <a:r>
              <a:rPr lang="en-US" dirty="0" smtClean="0"/>
              <a:t> </a:t>
            </a:r>
            <a:r>
              <a:rPr lang="en-US" dirty="0"/>
              <a:t>palabras o </a:t>
            </a:r>
            <a:r>
              <a:rPr lang="en-US" dirty="0" smtClean="0"/>
              <a:t>ideas</a:t>
            </a:r>
            <a:r>
              <a:rPr lang="en-US" dirty="0"/>
              <a:t/>
            </a:r>
            <a:br>
              <a:rPr lang="en-US" dirty="0"/>
            </a:br>
            <a:r>
              <a:rPr lang="en-US" dirty="0" err="1" smtClean="0"/>
              <a:t>asocia</a:t>
            </a:r>
            <a:r>
              <a:rPr lang="en-US" dirty="0" smtClean="0"/>
              <a:t> </a:t>
            </a:r>
            <a:r>
              <a:rPr lang="en-US" dirty="0" err="1" smtClean="0"/>
              <a:t>usted</a:t>
            </a:r>
            <a:r>
              <a:rPr lang="en-US" dirty="0" smtClean="0"/>
              <a:t>, </a:t>
            </a:r>
            <a:r>
              <a:rPr lang="en-US" dirty="0"/>
              <a:t>o </a:t>
            </a:r>
            <a:r>
              <a:rPr lang="en-US" dirty="0" err="1" smtClean="0"/>
              <a:t>escucha</a:t>
            </a:r>
            <a:r>
              <a:rPr lang="en-US" dirty="0" smtClean="0"/>
              <a:t> que </a:t>
            </a:r>
            <a:r>
              <a:rPr lang="en-US" dirty="0" err="1"/>
              <a:t>otros</a:t>
            </a:r>
            <a:r>
              <a:rPr lang="en-US" dirty="0"/>
              <a:t> </a:t>
            </a:r>
            <a:r>
              <a:rPr lang="en-US" dirty="0" err="1" smtClean="0"/>
              <a:t>asocian</a:t>
            </a:r>
            <a:r>
              <a:rPr lang="en-US" dirty="0" smtClean="0"/>
              <a:t>, </a:t>
            </a:r>
            <a:r>
              <a:rPr lang="en-US" dirty="0"/>
              <a:t>con la adoración?</a:t>
            </a:r>
          </a:p>
        </p:txBody>
      </p:sp>
    </p:spTree>
    <p:extLst>
      <p:ext uri="{BB962C8B-B14F-4D97-AF65-F5344CB8AC3E}">
        <p14:creationId xmlns:p14="http://schemas.microsoft.com/office/powerpoint/2010/main" val="1875177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smtClean="0"/>
              <a:t>RASGOS </a:t>
            </a:r>
            <a:r>
              <a:rPr lang="en-US" dirty="0"/>
              <a:t>de </a:t>
            </a:r>
            <a:r>
              <a:rPr lang="en-US" dirty="0" smtClean="0"/>
              <a:t>LA </a:t>
            </a:r>
            <a:r>
              <a:rPr lang="en-US" dirty="0" err="1" smtClean="0"/>
              <a:t>adoración</a:t>
            </a:r>
            <a:r>
              <a:rPr lang="en-US" dirty="0" smtClean="0"/>
              <a:t> EXTERNA</a:t>
            </a:r>
            <a:endParaRPr lang="en-US" dirty="0"/>
          </a:p>
        </p:txBody>
      </p:sp>
      <p:grpSp>
        <p:nvGrpSpPr>
          <p:cNvPr id="10" name="Group 9"/>
          <p:cNvGrpSpPr/>
          <p:nvPr/>
        </p:nvGrpSpPr>
        <p:grpSpPr>
          <a:xfrm>
            <a:off x="5024623" y="4329750"/>
            <a:ext cx="2524457" cy="2364752"/>
            <a:chOff x="5024623" y="4329750"/>
            <a:chExt cx="2524457" cy="236475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24" name="Rectangle 23"/>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a:ln w="0"/>
                  <a:solidFill>
                    <a:schemeClr val="tx1"/>
                  </a:solidFill>
                </a:rPr>
                <a:t>Ritual</a:t>
              </a:r>
            </a:p>
            <a:p>
              <a:pPr algn="ctr" rtl="0">
                <a:lnSpc>
                  <a:spcPts val="1700"/>
                </a:lnSpc>
              </a:pPr>
              <a:r>
                <a:rPr lang="en-US" dirty="0" smtClean="0">
                  <a:ln w="0"/>
                </a:rPr>
                <a:t>(</a:t>
              </a:r>
              <a:r>
                <a:rPr lang="en-US" dirty="0" err="1" smtClean="0">
                  <a:ln w="0"/>
                </a:rPr>
                <a:t>procedimiento</a:t>
              </a:r>
              <a:r>
                <a:rPr lang="en-US" dirty="0" smtClean="0">
                  <a:ln w="0"/>
                </a:rPr>
                <a:t> </a:t>
              </a:r>
              <a:r>
                <a:rPr lang="en-US" dirty="0">
                  <a:ln w="0"/>
                </a:rPr>
                <a:t>correcto)</a:t>
              </a:r>
              <a:endParaRPr lang="en-US" b="0" cap="none" spc="0" dirty="0">
                <a:ln w="0"/>
                <a:solidFill>
                  <a:schemeClr val="tx1"/>
                </a:solidFill>
              </a:endParaRPr>
            </a:p>
          </p:txBody>
        </p:sp>
      </p:grpSp>
      <p:grpSp>
        <p:nvGrpSpPr>
          <p:cNvPr id="14" name="Group 13"/>
          <p:cNvGrpSpPr/>
          <p:nvPr/>
        </p:nvGrpSpPr>
        <p:grpSpPr>
          <a:xfrm>
            <a:off x="3333414" y="1477393"/>
            <a:ext cx="6078195" cy="3412775"/>
            <a:chOff x="3333414" y="1477393"/>
            <a:chExt cx="6078195" cy="3412775"/>
          </a:xfrm>
        </p:grpSpPr>
        <p:cxnSp>
          <p:nvCxnSpPr>
            <p:cNvPr id="11" name="Straight Connector 10"/>
            <p:cNvCxnSpPr>
              <a:endCxn id="4" idx="2"/>
            </p:cNvCxnSpPr>
            <p:nvPr/>
          </p:nvCxnSpPr>
          <p:spPr>
            <a:xfrm flipH="1" flipV="1">
              <a:off x="6372512" y="3808819"/>
              <a:ext cx="3039097"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10612" y="3776735"/>
              <a:ext cx="0" cy="63176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2"/>
            </p:cNvCxnSpPr>
            <p:nvPr/>
          </p:nvCxnSpPr>
          <p:spPr>
            <a:xfrm flipV="1">
              <a:off x="3333414" y="3808819"/>
              <a:ext cx="3039098"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030779" y="1477393"/>
              <a:ext cx="2543715" cy="2331426"/>
              <a:chOff x="5030779" y="1477393"/>
              <a:chExt cx="2543715" cy="233142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529" y="1522819"/>
                <a:ext cx="2403965" cy="2286000"/>
              </a:xfrm>
              <a:prstGeom prst="rect">
                <a:avLst/>
              </a:prstGeom>
            </p:spPr>
          </p:pic>
          <p:sp>
            <p:nvSpPr>
              <p:cNvPr id="27" name="Rectangle 26"/>
              <p:cNvSpPr/>
              <p:nvPr/>
            </p:nvSpPr>
            <p:spPr>
              <a:xfrm rot="19402853">
                <a:off x="5030779" y="1477393"/>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dirty="0" err="1">
                    <a:ln w="0"/>
                  </a:rPr>
                  <a:t>C</a:t>
                </a:r>
                <a:r>
                  <a:rPr lang="en-US" b="0" cap="none" spc="0" dirty="0" err="1" smtClean="0">
                    <a:ln w="0"/>
                    <a:solidFill>
                      <a:schemeClr val="tx1"/>
                    </a:solidFill>
                  </a:rPr>
                  <a:t>omunión</a:t>
                </a:r>
                <a:r>
                  <a:rPr lang="en-US" b="0" cap="none" spc="0" dirty="0" smtClean="0">
                    <a:ln w="0"/>
                    <a:solidFill>
                      <a:schemeClr val="tx1"/>
                    </a:solidFill>
                  </a:rPr>
                  <a:t> </a:t>
                </a:r>
                <a:r>
                  <a:rPr lang="en-US" b="0" cap="none" spc="0" dirty="0">
                    <a:ln w="0"/>
                    <a:solidFill>
                      <a:schemeClr val="tx1"/>
                    </a:solidFill>
                  </a:rPr>
                  <a:t>con</a:t>
                </a:r>
              </a:p>
              <a:p>
                <a:pPr algn="ctr" rtl="0">
                  <a:lnSpc>
                    <a:spcPts val="1700"/>
                  </a:lnSpc>
                </a:pPr>
                <a:r>
                  <a:rPr lang="en-US" dirty="0" smtClean="0">
                    <a:ln w="0"/>
                  </a:rPr>
                  <a:t>lo </a:t>
                </a:r>
                <a:r>
                  <a:rPr lang="en-US" dirty="0">
                    <a:ln w="0"/>
                  </a:rPr>
                  <a:t>supernatural</a:t>
                </a:r>
                <a:endParaRPr lang="en-US" b="0" cap="none" spc="0" dirty="0">
                  <a:ln w="0"/>
                  <a:solidFill>
                    <a:schemeClr val="tx1"/>
                  </a:solidFill>
                </a:endParaRPr>
              </a:p>
            </p:txBody>
          </p:sp>
        </p:grpSp>
      </p:grpSp>
      <p:grpSp>
        <p:nvGrpSpPr>
          <p:cNvPr id="9" name="Group 8"/>
          <p:cNvGrpSpPr/>
          <p:nvPr/>
        </p:nvGrpSpPr>
        <p:grpSpPr>
          <a:xfrm>
            <a:off x="8657169" y="4247631"/>
            <a:ext cx="2420742" cy="2468856"/>
            <a:chOff x="8657169" y="4247631"/>
            <a:chExt cx="2420742" cy="2468856"/>
          </a:xfrm>
        </p:grpSpPr>
        <p:sp>
          <p:nvSpPr>
            <p:cNvPr id="23" name="Rectangle 22"/>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s-ES" b="0" cap="none" spc="0" dirty="0" smtClean="0">
                  <a:ln w="0"/>
                  <a:solidFill>
                    <a:schemeClr val="tx1"/>
                  </a:solidFill>
                </a:rPr>
                <a:t>Ofrendas sacrificiales</a:t>
              </a:r>
              <a:endParaRPr lang="en-US" b="0" cap="none" spc="0" dirty="0">
                <a:ln w="0"/>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2" name="Group 11"/>
          <p:cNvGrpSpPr/>
          <p:nvPr/>
        </p:nvGrpSpPr>
        <p:grpSpPr>
          <a:xfrm>
            <a:off x="1471515" y="4368168"/>
            <a:ext cx="2542931" cy="2326334"/>
            <a:chOff x="1471515" y="4368168"/>
            <a:chExt cx="2542931" cy="2326334"/>
          </a:xfrm>
        </p:grpSpPr>
        <p:sp>
          <p:nvSpPr>
            <p:cNvPr id="22" name="Rectangle 21"/>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err="1">
                  <a:ln w="0"/>
                  <a:solidFill>
                    <a:schemeClr val="tx1"/>
                  </a:solidFill>
                </a:rPr>
                <a:t>Límites</a:t>
              </a:r>
              <a:r>
                <a:rPr lang="en-US" b="0" cap="none" spc="0" dirty="0">
                  <a:ln w="0"/>
                  <a:solidFill>
                    <a:schemeClr val="tx1"/>
                  </a:solidFill>
                </a:rPr>
                <a:t> </a:t>
              </a:r>
              <a:r>
                <a:rPr lang="en-US" b="0" cap="none" spc="0" dirty="0" smtClean="0">
                  <a:ln w="0"/>
                  <a:solidFill>
                    <a:schemeClr val="tx1"/>
                  </a:solidFill>
                </a:rPr>
                <a:t>entre lo</a:t>
              </a:r>
              <a:endParaRPr lang="en-US" b="0" cap="none" spc="0" dirty="0">
                <a:ln w="0"/>
                <a:solidFill>
                  <a:schemeClr val="tx1"/>
                </a:solidFill>
              </a:endParaRPr>
            </a:p>
            <a:p>
              <a:pPr algn="ctr" rtl="0">
                <a:lnSpc>
                  <a:spcPts val="1700"/>
                </a:lnSpc>
              </a:pPr>
              <a:r>
                <a:rPr lang="en-US" b="0" cap="none" spc="0" dirty="0" err="1" smtClean="0">
                  <a:ln w="0"/>
                  <a:solidFill>
                    <a:schemeClr val="tx1"/>
                  </a:solidFill>
                </a:rPr>
                <a:t>sagrado</a:t>
              </a:r>
              <a:r>
                <a:rPr lang="en-US" b="0" cap="none" spc="0" dirty="0" smtClean="0">
                  <a:ln w="0"/>
                  <a:solidFill>
                    <a:schemeClr val="tx1"/>
                  </a:solidFill>
                </a:rPr>
                <a:t> </a:t>
              </a:r>
              <a:r>
                <a:rPr lang="en-US" b="0" cap="none" spc="0" dirty="0">
                  <a:ln w="0"/>
                  <a:solidFill>
                    <a:schemeClr val="tx1"/>
                  </a:solidFill>
                </a:rPr>
                <a:t>y </a:t>
              </a:r>
              <a:r>
                <a:rPr lang="en-US" b="0" cap="none" spc="0" dirty="0" smtClean="0">
                  <a:ln w="0"/>
                  <a:solidFill>
                    <a:schemeClr val="tx1"/>
                  </a:solidFill>
                </a:rPr>
                <a:t>lo </a:t>
              </a:r>
              <a:r>
                <a:rPr lang="en-US" b="0" cap="none" spc="0" dirty="0" err="1" smtClean="0">
                  <a:ln w="0"/>
                  <a:solidFill>
                    <a:schemeClr val="tx1"/>
                  </a:solidFill>
                </a:rPr>
                <a:t>profano</a:t>
              </a:r>
              <a:endParaRPr lang="en-US" b="0" cap="none" spc="0" dirty="0">
                <a:ln w="0"/>
                <a:solidFill>
                  <a:schemeClr val="tx1"/>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spTree>
    <p:extLst>
      <p:ext uri="{BB962C8B-B14F-4D97-AF65-F5344CB8AC3E}">
        <p14:creationId xmlns:p14="http://schemas.microsoft.com/office/powerpoint/2010/main" val="366033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Modelo de </a:t>
            </a:r>
            <a:r>
              <a:rPr lang="en-US" dirty="0" err="1" smtClean="0"/>
              <a:t>aDORACiÓN</a:t>
            </a:r>
            <a:r>
              <a:rPr lang="en-US" dirty="0" smtClean="0"/>
              <a:t> INTERNA</a:t>
            </a:r>
            <a:endParaRPr lang="en-US" dirty="0"/>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rtl="0"/>
            <a:r>
              <a:rPr lang="en-US" dirty="0" smtClean="0"/>
              <a:t>ALABANZA</a:t>
            </a:r>
            <a:endParaRPr lang="en-US" dirty="0"/>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rtl="0"/>
            <a:r>
              <a:rPr lang="en-US" dirty="0" smtClean="0"/>
              <a:t>ALABANZA</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rtl="0"/>
            <a:r>
              <a:rPr lang="en-US" dirty="0"/>
              <a:t>VERDAD</a:t>
            </a:r>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rtl="0"/>
            <a:r>
              <a:rPr lang="en-US" dirty="0" smtClean="0"/>
              <a:t>ALABANZA</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rtl="0"/>
            <a:r>
              <a:rPr lang="en-US" dirty="0"/>
              <a:t>VERDAD</a:t>
            </a:r>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rtl="0"/>
            <a:r>
              <a:rPr lang="en-US" dirty="0"/>
              <a:t>Enseñar y animar</a:t>
            </a:r>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rtl="0"/>
            <a:r>
              <a:rPr lang="en-US" dirty="0"/>
              <a:t>Enseñar y animar</a:t>
            </a:r>
          </a:p>
        </p:txBody>
      </p:sp>
    </p:spTree>
    <p:extLst>
      <p:ext uri="{BB962C8B-B14F-4D97-AF65-F5344CB8AC3E}">
        <p14:creationId xmlns:p14="http://schemas.microsoft.com/office/powerpoint/2010/main" val="1363029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495415" cy="4803235"/>
          </a:xfrm>
        </p:spPr>
        <p:txBody>
          <a:bodyPr>
            <a:normAutofit/>
          </a:bodyPr>
          <a:lstStyle/>
          <a:p>
            <a:pPr algn="l" rtl="0"/>
            <a:r>
              <a:rPr lang="en-US" dirty="0" smtClean="0">
                <a:latin typeface="Berlin Sans FB Demi" panose="020E0802020502020306" pitchFamily="34" charset="0"/>
              </a:rPr>
              <a:t>LA </a:t>
            </a:r>
            <a:r>
              <a:rPr lang="en-US" dirty="0" err="1" smtClean="0">
                <a:latin typeface="Berlin Sans FB Demi" panose="020E0802020502020306" pitchFamily="34" charset="0"/>
              </a:rPr>
              <a:t>ADORACiÓN</a:t>
            </a:r>
            <a:r>
              <a:rPr lang="en-US" dirty="0" smtClean="0">
                <a:latin typeface="Berlin Sans FB Demi" panose="020E0802020502020306" pitchFamily="34" charset="0"/>
              </a:rPr>
              <a:t> </a:t>
            </a:r>
            <a:r>
              <a:rPr lang="en-US" dirty="0">
                <a:latin typeface="Berlin Sans FB Demi" panose="020E0802020502020306" pitchFamily="34" charset="0"/>
              </a:rPr>
              <a:t>en espíritu y en verdad</a:t>
            </a:r>
          </a:p>
        </p:txBody>
      </p:sp>
      <p:sp>
        <p:nvSpPr>
          <p:cNvPr id="3" name="Text Placeholder 2"/>
          <p:cNvSpPr>
            <a:spLocks noGrp="1"/>
          </p:cNvSpPr>
          <p:nvPr>
            <p:ph type="body" idx="1"/>
          </p:nvPr>
        </p:nvSpPr>
        <p:spPr/>
        <p:txBody>
          <a:bodyPr>
            <a:normAutofit/>
          </a:bodyPr>
          <a:lstStyle/>
          <a:p>
            <a:pPr algn="l" rtl="0"/>
            <a:r>
              <a:rPr lang="en-US" sz="3200" dirty="0"/>
              <a:t>Lección 2</a:t>
            </a:r>
          </a:p>
        </p:txBody>
      </p:sp>
    </p:spTree>
    <p:extLst>
      <p:ext uri="{BB962C8B-B14F-4D97-AF65-F5344CB8AC3E}">
        <p14:creationId xmlns:p14="http://schemas.microsoft.com/office/powerpoint/2010/main" val="3359655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“en espíritu y en verdad”</a:t>
            </a:r>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a:t>El contexto del pasaje, Juan 4:7-29</a:t>
            </a:r>
            <a:endParaRPr lang="en-US" sz="2200" dirty="0"/>
          </a:p>
          <a:p>
            <a:pPr lvl="1" algn="l" rtl="0"/>
            <a:r>
              <a:rPr lang="en-US" sz="2200" dirty="0"/>
              <a:t>¿Qué le está diciendo Jesús a la mujer junto al pozo?</a:t>
            </a:r>
          </a:p>
          <a:p>
            <a:pPr lvl="1" algn="l" rtl="0"/>
            <a:r>
              <a:rPr lang="en-US" sz="2200" dirty="0" smtClean="0"/>
              <a:t>¿</a:t>
            </a:r>
            <a:r>
              <a:rPr lang="en-US" sz="2200" dirty="0" err="1" smtClean="0"/>
              <a:t>Cuáles</a:t>
            </a:r>
            <a:r>
              <a:rPr lang="en-US" sz="2200" dirty="0" smtClean="0"/>
              <a:t> </a:t>
            </a:r>
            <a:r>
              <a:rPr lang="en-US" sz="2200" dirty="0"/>
              <a:t>contrastes </a:t>
            </a:r>
            <a:r>
              <a:rPr lang="en-US" sz="2200" dirty="0" err="1"/>
              <a:t>está</a:t>
            </a:r>
            <a:r>
              <a:rPr lang="en-US" sz="2200" dirty="0"/>
              <a:t> </a:t>
            </a:r>
            <a:r>
              <a:rPr lang="en-US" sz="2200" dirty="0" err="1" smtClean="0"/>
              <a:t>haciendo</a:t>
            </a:r>
            <a:r>
              <a:rPr lang="en-US" sz="2200" dirty="0" smtClean="0"/>
              <a:t>?</a:t>
            </a:r>
            <a:endParaRPr lang="en-US" sz="2200" dirty="0"/>
          </a:p>
          <a:p>
            <a:pPr algn="l" rtl="0"/>
            <a:r>
              <a:rPr lang="en-US" sz="2400" dirty="0"/>
              <a:t>Espíritu y verdad</a:t>
            </a:r>
          </a:p>
          <a:p>
            <a:pPr lvl="1" algn="l" rtl="0"/>
            <a:r>
              <a:rPr lang="en-US" sz="2200" dirty="0"/>
              <a:t>¿Entusiasmo y procedimiento correcto?</a:t>
            </a:r>
          </a:p>
          <a:p>
            <a:pPr lvl="1" algn="l" rtl="0"/>
            <a:r>
              <a:rPr lang="en-US" sz="2200" dirty="0"/>
              <a:t>Ordenanzas </a:t>
            </a:r>
            <a:r>
              <a:rPr lang="en-US" sz="2200" dirty="0" err="1"/>
              <a:t>carnales</a:t>
            </a:r>
            <a:r>
              <a:rPr lang="en-US" sz="2200" dirty="0"/>
              <a:t> </a:t>
            </a:r>
            <a:r>
              <a:rPr lang="en-US" sz="2200" dirty="0" smtClean="0"/>
              <a:t>vs. </a:t>
            </a:r>
            <a:r>
              <a:rPr lang="en-US" sz="2200" dirty="0"/>
              <a:t>espirituales</a:t>
            </a:r>
          </a:p>
          <a:p>
            <a:pPr lvl="1" algn="l" rtl="0"/>
            <a:r>
              <a:rPr lang="en-US" sz="2200" dirty="0"/>
              <a:t>Adoración mediada en el Antiguo y Nuevo Testamento</a:t>
            </a:r>
          </a:p>
          <a:p>
            <a:pPr lvl="1" algn="l" rtl="0"/>
            <a:r>
              <a:rPr lang="en-US" sz="2200" dirty="0"/>
              <a:t>La revelación más completa de Dios en Cristo</a:t>
            </a:r>
          </a:p>
          <a:p>
            <a:pPr algn="l" rtl="0"/>
            <a:r>
              <a:rPr lang="en-US" sz="2400" dirty="0"/>
              <a:t>Los marcadores de adoración en la adoración del Nuevo Testamento</a:t>
            </a:r>
          </a:p>
          <a:p>
            <a:pPr lvl="1" algn="l" rtl="0"/>
            <a:r>
              <a:rPr lang="en-US" sz="2000" dirty="0"/>
              <a:t>Lo que ha sido reemplazado</a:t>
            </a:r>
          </a:p>
          <a:p>
            <a:pPr lvl="1" algn="l" rtl="0"/>
            <a:r>
              <a:rPr lang="en-US" sz="2000" dirty="0"/>
              <a:t>Lo que queda</a:t>
            </a:r>
          </a:p>
        </p:txBody>
      </p:sp>
    </p:spTree>
    <p:extLst>
      <p:ext uri="{BB962C8B-B14F-4D97-AF65-F5344CB8AC3E}">
        <p14:creationId xmlns:p14="http://schemas.microsoft.com/office/powerpoint/2010/main" val="661239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El contexto de Juan 4:23-24</a:t>
            </a:r>
          </a:p>
        </p:txBody>
      </p:sp>
      <p:sp>
        <p:nvSpPr>
          <p:cNvPr id="3" name="Content Placeholder 2"/>
          <p:cNvSpPr>
            <a:spLocks noGrp="1"/>
          </p:cNvSpPr>
          <p:nvPr>
            <p:ph idx="1"/>
          </p:nvPr>
        </p:nvSpPr>
        <p:spPr>
          <a:xfrm>
            <a:off x="1251678" y="1021080"/>
            <a:ext cx="10359076" cy="5913119"/>
          </a:xfrm>
        </p:spPr>
        <p:txBody>
          <a:bodyPr>
            <a:normAutofit lnSpcReduction="10000"/>
          </a:bodyPr>
          <a:lstStyle/>
          <a:p>
            <a:pPr algn="l" rtl="0"/>
            <a:r>
              <a:rPr lang="en-US" sz="2400" dirty="0"/>
              <a:t>Jesús ofrece a la mujer agua viva, pero le pide que llame a su marido</a:t>
            </a:r>
          </a:p>
          <a:p>
            <a:pPr lvl="1" algn="l" rtl="0"/>
            <a:r>
              <a:rPr lang="en-US" sz="1900" dirty="0"/>
              <a:t>Ella hace una pregunta teológica para distraerlo, v.20</a:t>
            </a:r>
          </a:p>
          <a:p>
            <a:pPr lvl="1" algn="l" rtl="0"/>
            <a:r>
              <a:rPr lang="en-US" sz="1900" dirty="0" err="1"/>
              <a:t>En</a:t>
            </a:r>
            <a:r>
              <a:rPr lang="en-US" sz="1900" dirty="0"/>
              <a:t> </a:t>
            </a:r>
            <a:r>
              <a:rPr lang="en-US" sz="1900" dirty="0" smtClean="0"/>
              <a:t>el </a:t>
            </a:r>
            <a:r>
              <a:rPr lang="en-US" sz="1900" dirty="0" err="1" smtClean="0"/>
              <a:t>intercambio</a:t>
            </a:r>
            <a:r>
              <a:rPr lang="en-US" sz="1900" dirty="0" smtClean="0"/>
              <a:t> que </a:t>
            </a:r>
            <a:r>
              <a:rPr lang="en-US" sz="1900" dirty="0"/>
              <a:t>sigue, Jesús la está guiando de regreso al tema principal: Él es de Dios.</a:t>
            </a:r>
          </a:p>
          <a:p>
            <a:pPr lvl="2"/>
            <a:r>
              <a:rPr lang="en-US" sz="1700" dirty="0"/>
              <a:t>v.10: </a:t>
            </a:r>
            <a:r>
              <a:rPr lang="en-US" sz="1700" dirty="0" smtClean="0"/>
              <a:t> “</a:t>
            </a:r>
            <a:r>
              <a:rPr lang="es-ES" sz="1700" dirty="0" smtClean="0"/>
              <a:t>Si </a:t>
            </a:r>
            <a:r>
              <a:rPr lang="es-ES" sz="1700" dirty="0"/>
              <a:t>tú conocieras el don de Dios, y quién es el que te dice: “Dame de beber”, tú le habrías pedido a Él, y Él te hubiera dado agua </a:t>
            </a:r>
            <a:r>
              <a:rPr lang="es-ES" sz="1700" dirty="0" smtClean="0"/>
              <a:t>viva</a:t>
            </a:r>
            <a:r>
              <a:rPr lang="en-US" sz="1700" dirty="0" smtClean="0"/>
              <a:t>”.</a:t>
            </a:r>
            <a:endParaRPr lang="en-US" sz="1700" dirty="0"/>
          </a:p>
          <a:p>
            <a:pPr lvl="2"/>
            <a:r>
              <a:rPr lang="en-US" sz="1700" dirty="0" smtClean="0"/>
              <a:t>vv.25-26</a:t>
            </a:r>
            <a:r>
              <a:rPr lang="en-US" sz="1700" dirty="0"/>
              <a:t>: </a:t>
            </a:r>
            <a:r>
              <a:rPr lang="en-US" sz="1700" dirty="0" smtClean="0"/>
              <a:t>“</a:t>
            </a:r>
            <a:r>
              <a:rPr lang="es-ES" sz="1700" dirty="0"/>
              <a:t>La mujer le dijo*: «Sé que el Mesías viene (el que es llamado Cristo); cuando Él venga nos declarará todo». </a:t>
            </a:r>
            <a:r>
              <a:rPr lang="es-ES" sz="1700" dirty="0" smtClean="0"/>
              <a:t> Jesús </a:t>
            </a:r>
            <a:r>
              <a:rPr lang="es-ES" sz="1700" dirty="0"/>
              <a:t>le dijo*: «Yo soy, el que habla contigo</a:t>
            </a:r>
            <a:r>
              <a:rPr lang="es-ES" sz="1700" dirty="0" smtClean="0"/>
              <a:t>».</a:t>
            </a:r>
            <a:r>
              <a:rPr lang="en-US" sz="1700" dirty="0" smtClean="0"/>
              <a:t>”.</a:t>
            </a:r>
            <a:endParaRPr lang="en-US" sz="1700" dirty="0"/>
          </a:p>
          <a:p>
            <a:pPr algn="l" rtl="0"/>
            <a:r>
              <a:rPr lang="en-US" sz="2400" dirty="0"/>
              <a:t>La pregunta de la mujer: ¿Cuál es el lugar correcto para adorar?</a:t>
            </a:r>
          </a:p>
          <a:p>
            <a:pPr lvl="1" algn="l" rtl="0"/>
            <a:r>
              <a:rPr lang="en-US" sz="1900" dirty="0"/>
              <a:t>Jesús es inequívoco en su respuesta:</a:t>
            </a:r>
          </a:p>
          <a:p>
            <a:pPr lvl="2" algn="l" rtl="0"/>
            <a:r>
              <a:rPr lang="en-US" sz="1700" dirty="0"/>
              <a:t>Adoras lo que no conoces, v.22 (o sea, “</a:t>
            </a:r>
            <a:r>
              <a:rPr lang="en-US" sz="1700" dirty="0" err="1"/>
              <a:t>estás</a:t>
            </a:r>
            <a:r>
              <a:rPr lang="en-US" sz="1700" dirty="0"/>
              <a:t> </a:t>
            </a:r>
            <a:r>
              <a:rPr lang="en-US" sz="1700" dirty="0" err="1" smtClean="0"/>
              <a:t>equivocada</a:t>
            </a:r>
            <a:r>
              <a:rPr lang="en-US" sz="1700" dirty="0" smtClean="0"/>
              <a:t>”).</a:t>
            </a:r>
            <a:endParaRPr lang="en-US" sz="1700" dirty="0"/>
          </a:p>
          <a:p>
            <a:pPr lvl="2" algn="l" rtl="0"/>
            <a:r>
              <a:rPr lang="en-US" sz="1700" dirty="0"/>
              <a:t>Pero pronto el lugar de adoración no importará en absoluto, vv.21, 23-24</a:t>
            </a:r>
          </a:p>
          <a:p>
            <a:pPr lvl="1" algn="l" rtl="0"/>
            <a:r>
              <a:rPr lang="en-US" sz="1900" dirty="0"/>
              <a:t>Note los contrastes que </a:t>
            </a:r>
            <a:r>
              <a:rPr lang="en-US" sz="1900" dirty="0" err="1" smtClean="0"/>
              <a:t>hace</a:t>
            </a:r>
            <a:r>
              <a:rPr lang="en-US" sz="1900" dirty="0" smtClean="0"/>
              <a:t> </a:t>
            </a:r>
            <a:r>
              <a:rPr lang="en-US" sz="1900" dirty="0"/>
              <a:t>Jesús:</a:t>
            </a:r>
          </a:p>
          <a:p>
            <a:pPr lvl="2" algn="l" rtl="0"/>
            <a:r>
              <a:rPr lang="en-US" sz="1700" dirty="0"/>
              <a:t>“</a:t>
            </a:r>
            <a:r>
              <a:rPr lang="en-US" sz="1700" dirty="0" err="1" smtClean="0"/>
              <a:t>adoran</a:t>
            </a:r>
            <a:r>
              <a:rPr lang="en-US" sz="1700" dirty="0" smtClean="0"/>
              <a:t> </a:t>
            </a:r>
            <a:r>
              <a:rPr lang="en-US" sz="1700" dirty="0"/>
              <a:t>lo que no </a:t>
            </a:r>
            <a:r>
              <a:rPr lang="en-US" sz="1700" dirty="0" err="1" smtClean="0"/>
              <a:t>conocen</a:t>
            </a:r>
            <a:r>
              <a:rPr lang="en-US" sz="1700" dirty="0" smtClean="0"/>
              <a:t>” vs. </a:t>
            </a:r>
            <a:r>
              <a:rPr lang="en-US" sz="1700" dirty="0"/>
              <a:t>“</a:t>
            </a:r>
            <a:r>
              <a:rPr lang="en-US" sz="1700" dirty="0" err="1" smtClean="0"/>
              <a:t>adoramos</a:t>
            </a:r>
            <a:r>
              <a:rPr lang="en-US" sz="1700" dirty="0" smtClean="0"/>
              <a:t> </a:t>
            </a:r>
            <a:r>
              <a:rPr lang="en-US" sz="1700" dirty="0"/>
              <a:t>lo que </a:t>
            </a:r>
            <a:r>
              <a:rPr lang="en-US" sz="1700" dirty="0" err="1" smtClean="0"/>
              <a:t>conocemos</a:t>
            </a:r>
            <a:r>
              <a:rPr lang="en-US" sz="1700" dirty="0"/>
              <a:t>” </a:t>
            </a:r>
            <a:r>
              <a:rPr lang="en-US" sz="1700" dirty="0" smtClean="0"/>
              <a:t>vs. </a:t>
            </a:r>
            <a:r>
              <a:rPr lang="en-US" sz="1700" dirty="0"/>
              <a:t>“adorar en verdad” (ignorancia vs niveles de conocimiento)</a:t>
            </a:r>
          </a:p>
          <a:p>
            <a:pPr lvl="2" algn="l" rtl="0"/>
            <a:r>
              <a:rPr lang="en-US" sz="1700" dirty="0"/>
              <a:t>“adorar </a:t>
            </a:r>
            <a:r>
              <a:rPr lang="en-US" sz="1700" dirty="0" err="1"/>
              <a:t>en</a:t>
            </a:r>
            <a:r>
              <a:rPr lang="en-US" sz="1700" dirty="0"/>
              <a:t> </a:t>
            </a:r>
            <a:r>
              <a:rPr lang="en-US" sz="1700" dirty="0" err="1" smtClean="0"/>
              <a:t>este</a:t>
            </a:r>
            <a:r>
              <a:rPr lang="en-US" sz="1700" dirty="0" smtClean="0"/>
              <a:t> monte/</a:t>
            </a:r>
            <a:r>
              <a:rPr lang="en-US" sz="1700" dirty="0" err="1" smtClean="0"/>
              <a:t>Jerusalén</a:t>
            </a:r>
            <a:r>
              <a:rPr lang="en-US" sz="1700" dirty="0"/>
              <a:t>” </a:t>
            </a:r>
            <a:r>
              <a:rPr lang="en-US" sz="1700" dirty="0" smtClean="0"/>
              <a:t>vs. </a:t>
            </a:r>
            <a:r>
              <a:rPr lang="en-US" sz="1700" dirty="0"/>
              <a:t>“adorar en espíritu” (físico versus espiritual)</a:t>
            </a:r>
          </a:p>
          <a:p>
            <a:pPr lvl="1" algn="l" rtl="0"/>
            <a:r>
              <a:rPr lang="en-US" sz="1900" dirty="0"/>
              <a:t>Conclusión de Jesús: </a:t>
            </a:r>
            <a:r>
              <a:rPr lang="en-US" sz="1900" dirty="0" smtClean="0"/>
              <a:t> “</a:t>
            </a:r>
            <a:r>
              <a:rPr lang="en-US" sz="1900" dirty="0" err="1" smtClean="0"/>
              <a:t>Puedes</a:t>
            </a:r>
            <a:r>
              <a:rPr lang="en-US" sz="1900" dirty="0" smtClean="0"/>
              <a:t> </a:t>
            </a:r>
            <a:r>
              <a:rPr lang="en-US" sz="1900" dirty="0"/>
              <a:t>saber que soy de Dios por lo </a:t>
            </a:r>
            <a:r>
              <a:rPr lang="en-US" sz="1900" dirty="0" smtClean="0"/>
              <a:t>que </a:t>
            </a:r>
            <a:r>
              <a:rPr lang="en-US" sz="1900" dirty="0" err="1" smtClean="0"/>
              <a:t>Yo</a:t>
            </a:r>
            <a:r>
              <a:rPr lang="en-US" sz="1900" dirty="0" smtClean="0"/>
              <a:t> </a:t>
            </a:r>
            <a:r>
              <a:rPr lang="en-US" sz="1900" dirty="0" err="1" smtClean="0"/>
              <a:t>revelo</a:t>
            </a:r>
            <a:r>
              <a:rPr lang="en-US" sz="1900" dirty="0"/>
              <a:t>”.</a:t>
            </a:r>
          </a:p>
        </p:txBody>
      </p:sp>
    </p:spTree>
    <p:extLst>
      <p:ext uri="{BB962C8B-B14F-4D97-AF65-F5344CB8AC3E}">
        <p14:creationId xmlns:p14="http://schemas.microsoft.com/office/powerpoint/2010/main" val="21635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487680"/>
            <a:ext cx="10635522" cy="5882640"/>
          </a:xfrm>
        </p:spPr>
        <p:txBody>
          <a:bodyPr>
            <a:normAutofit fontScale="90000"/>
          </a:bodyPr>
          <a:lstStyle/>
          <a:p>
            <a:pPr lvl="0"/>
            <a:r>
              <a:rPr lang="en-US" u="sng" dirty="0"/>
              <a:t>LADO 1</a:t>
            </a:r>
            <a:r>
              <a:rPr lang="en-US" dirty="0"/>
              <a:t>: </a:t>
            </a:r>
            <a:r>
              <a:rPr lang="en-US" dirty="0" smtClean="0"/>
              <a:t>BUSQUE </a:t>
            </a:r>
            <a:r>
              <a:rPr lang="en-US" dirty="0"/>
              <a:t>pasajes en el Antiguo Testamento donde Dios pidió adoración de corazón.</a:t>
            </a:r>
            <a:br>
              <a:rPr lang="en-US" dirty="0"/>
            </a:br>
            <a:r>
              <a:rPr lang="en-US" dirty="0"/>
              <a:t/>
            </a:r>
            <a:br>
              <a:rPr lang="en-US" dirty="0"/>
            </a:br>
            <a:r>
              <a:rPr lang="en-US" u="sng" dirty="0"/>
              <a:t>Lado 2</a:t>
            </a:r>
            <a:r>
              <a:rPr lang="en-US" dirty="0"/>
              <a:t>: BUSQUE  </a:t>
            </a:r>
            <a:r>
              <a:rPr lang="en-US" dirty="0" err="1"/>
              <a:t>pasajes</a:t>
            </a:r>
            <a:r>
              <a:rPr lang="en-US" dirty="0"/>
              <a:t> </a:t>
            </a:r>
            <a:r>
              <a:rPr lang="en-US" dirty="0" err="1"/>
              <a:t>en</a:t>
            </a:r>
            <a:r>
              <a:rPr lang="en-US" dirty="0"/>
              <a:t> el </a:t>
            </a:r>
            <a:r>
              <a:rPr lang="en-US" dirty="0" err="1"/>
              <a:t>Antiguo</a:t>
            </a:r>
            <a:r>
              <a:rPr lang="en-US" dirty="0"/>
              <a:t> </a:t>
            </a:r>
            <a:r>
              <a:rPr lang="en-US" dirty="0" err="1"/>
              <a:t>Testamento</a:t>
            </a:r>
            <a:r>
              <a:rPr lang="en-US" dirty="0"/>
              <a:t> </a:t>
            </a:r>
            <a:r>
              <a:rPr lang="en-US" dirty="0" err="1"/>
              <a:t>donde</a:t>
            </a:r>
            <a:r>
              <a:rPr lang="en-US" dirty="0"/>
              <a:t> Dios enfatiza la necesidad de una adoración que sea de acuerdo al patrón que Él ordenó.</a:t>
            </a:r>
          </a:p>
        </p:txBody>
      </p:sp>
    </p:spTree>
    <p:extLst>
      <p:ext uri="{BB962C8B-B14F-4D97-AF65-F5344CB8AC3E}">
        <p14:creationId xmlns:p14="http://schemas.microsoft.com/office/powerpoint/2010/main" val="1987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entusiasmo y procedimiento</a:t>
            </a:r>
          </a:p>
        </p:txBody>
      </p:sp>
      <p:sp>
        <p:nvSpPr>
          <p:cNvPr id="3" name="Content Placeholder 2"/>
          <p:cNvSpPr>
            <a:spLocks noGrp="1"/>
          </p:cNvSpPr>
          <p:nvPr>
            <p:ph idx="1"/>
          </p:nvPr>
        </p:nvSpPr>
        <p:spPr>
          <a:xfrm>
            <a:off x="818708" y="1010093"/>
            <a:ext cx="11121656" cy="5990809"/>
          </a:xfrm>
        </p:spPr>
        <p:txBody>
          <a:bodyPr>
            <a:normAutofit fontScale="92500"/>
          </a:bodyPr>
          <a:lstStyle/>
          <a:p>
            <a:pPr algn="l" rtl="0"/>
            <a:r>
              <a:rPr lang="en-US" sz="2400" dirty="0"/>
              <a:t>Adoración entusiasta (no solo </a:t>
            </a:r>
            <a:r>
              <a:rPr lang="en-US" sz="2400" dirty="0" err="1" smtClean="0"/>
              <a:t>hacer</a:t>
            </a:r>
            <a:r>
              <a:rPr lang="en-US" sz="2400" dirty="0" smtClean="0"/>
              <a:t> lo que se </a:t>
            </a:r>
            <a:r>
              <a:rPr lang="en-US" sz="2400" dirty="0" err="1" smtClean="0"/>
              <a:t>tiene</a:t>
            </a:r>
            <a:r>
              <a:rPr lang="en-US" sz="2400" dirty="0" smtClean="0"/>
              <a:t> que </a:t>
            </a:r>
            <a:r>
              <a:rPr lang="en-US" sz="2400" dirty="0" err="1" smtClean="0"/>
              <a:t>hacer</a:t>
            </a:r>
            <a:r>
              <a:rPr lang="en-US" sz="2400" dirty="0" smtClean="0"/>
              <a:t>)</a:t>
            </a:r>
            <a:endParaRPr lang="en-US" sz="2400" dirty="0"/>
          </a:p>
          <a:p>
            <a:pPr lvl="1"/>
            <a:r>
              <a:rPr lang="en-US" dirty="0" smtClean="0"/>
              <a:t>¿</a:t>
            </a:r>
            <a:r>
              <a:rPr lang="en-US" dirty="0" err="1" smtClean="0"/>
              <a:t>Génesis</a:t>
            </a:r>
            <a:r>
              <a:rPr lang="en-US" dirty="0" smtClean="0"/>
              <a:t> </a:t>
            </a:r>
            <a:r>
              <a:rPr lang="en-US" dirty="0"/>
              <a:t>4:4-5? – </a:t>
            </a:r>
            <a:r>
              <a:rPr lang="es-ES" dirty="0"/>
              <a:t>El SEÑOR miró con agrado a Abel y su ofrenda, </a:t>
            </a:r>
            <a:r>
              <a:rPr lang="es-ES" dirty="0" smtClean="0"/>
              <a:t> pero </a:t>
            </a:r>
            <a:r>
              <a:rPr lang="es-ES" dirty="0"/>
              <a:t>no miró con agrado a Caín y su ofrenda. Caín se enojó mucho y su semblante se demudó. </a:t>
            </a:r>
            <a:endParaRPr lang="es-ES" dirty="0" smtClean="0"/>
          </a:p>
          <a:p>
            <a:pPr lvl="1"/>
            <a:r>
              <a:rPr lang="en-US" dirty="0" smtClean="0"/>
              <a:t>1 </a:t>
            </a:r>
            <a:r>
              <a:rPr lang="en-US" dirty="0"/>
              <a:t>Samuel 15:22 – </a:t>
            </a:r>
            <a:r>
              <a:rPr lang="es-ES" dirty="0"/>
              <a:t>¿Se complace el SEÑOR tanto En holocaustos y sacrificios Como en la obediencia a la voz del SEÑOR? Entiende, el obedecer es mejor que un sacrificio, Y el prestar atención, que la grasa de los carneros. </a:t>
            </a:r>
            <a:endParaRPr lang="es-ES" dirty="0" smtClean="0"/>
          </a:p>
          <a:p>
            <a:pPr lvl="1"/>
            <a:r>
              <a:rPr lang="en-US" dirty="0" err="1" smtClean="0"/>
              <a:t>Malaquías</a:t>
            </a:r>
            <a:r>
              <a:rPr lang="en-US" dirty="0" smtClean="0"/>
              <a:t> </a:t>
            </a:r>
            <a:r>
              <a:rPr lang="en-US" dirty="0"/>
              <a:t>1:6-8 - </a:t>
            </a:r>
            <a:r>
              <a:rPr lang="es-ES" dirty="0" smtClean="0"/>
              <a:t>Pero </a:t>
            </a:r>
            <a:r>
              <a:rPr lang="es-ES" dirty="0"/>
              <a:t>ustedes dicen: «¿En qué hemos despreciado Tu nombre?». </a:t>
            </a:r>
            <a:r>
              <a:rPr lang="es-ES" dirty="0" smtClean="0"/>
              <a:t> </a:t>
            </a:r>
            <a:r>
              <a:rPr lang="es-ES" dirty="0"/>
              <a:t>«En que ustedes ofrecen pan inmundo sobre Mi altar. Y ustedes preguntan: “¿En qué te hemos deshonrado?”. En que dicen: “La mesa del SEÑOR es despreciable”.   Y cuando presentan un animal ciego para el sacrificio, ¿no es eso malo? Y cuando presentan el cojo y el enfermo, ¿no es eso malo? ¿Por qué no lo ofreces a tu gobernador? ¿Se agradaría de ti o te recibiría con benignidad?» dice el SEÑOR de los ejércitos</a:t>
            </a:r>
            <a:r>
              <a:rPr lang="es-ES" dirty="0" smtClean="0"/>
              <a:t>.</a:t>
            </a:r>
          </a:p>
          <a:p>
            <a:pPr lvl="1"/>
            <a:r>
              <a:rPr lang="en-US" dirty="0" err="1" smtClean="0"/>
              <a:t>Véanse</a:t>
            </a:r>
            <a:r>
              <a:rPr lang="en-US" dirty="0" smtClean="0"/>
              <a:t> </a:t>
            </a:r>
            <a:r>
              <a:rPr lang="en-US" dirty="0"/>
              <a:t>también Salmo 51:16-19; Isaías 1:10-17</a:t>
            </a:r>
          </a:p>
          <a:p>
            <a:pPr algn="l" rtl="0"/>
            <a:r>
              <a:rPr lang="en-US" sz="2400" dirty="0"/>
              <a:t>Procedimiento correcto (lo que Dios ha mandado)</a:t>
            </a:r>
          </a:p>
          <a:p>
            <a:pPr lvl="1" algn="l" rtl="0"/>
            <a:r>
              <a:rPr lang="es-ES" dirty="0" smtClean="0"/>
              <a:t>¿</a:t>
            </a:r>
            <a:r>
              <a:rPr lang="en-US" dirty="0" err="1" smtClean="0"/>
              <a:t>Génesis</a:t>
            </a:r>
            <a:r>
              <a:rPr lang="en-US" dirty="0" smtClean="0"/>
              <a:t> </a:t>
            </a:r>
            <a:r>
              <a:rPr lang="en-US" dirty="0"/>
              <a:t>4:4-5?</a:t>
            </a:r>
          </a:p>
          <a:p>
            <a:pPr lvl="1" algn="l" rtl="0"/>
            <a:r>
              <a:rPr lang="en-US" dirty="0"/>
              <a:t>Levítico 10:1-2 (</a:t>
            </a:r>
            <a:r>
              <a:rPr lang="en-US" dirty="0" err="1" smtClean="0"/>
              <a:t>Nadab</a:t>
            </a:r>
            <a:r>
              <a:rPr lang="en-US" dirty="0" smtClean="0"/>
              <a:t> y </a:t>
            </a:r>
            <a:r>
              <a:rPr lang="en-US" dirty="0" err="1" smtClean="0"/>
              <a:t>Abihú</a:t>
            </a:r>
            <a:r>
              <a:rPr lang="en-US" dirty="0"/>
              <a:t>)</a:t>
            </a:r>
          </a:p>
          <a:p>
            <a:pPr lvl="1"/>
            <a:r>
              <a:rPr lang="en-US" dirty="0"/>
              <a:t>Números 16:35 - </a:t>
            </a:r>
            <a:r>
              <a:rPr lang="es-ES" dirty="0"/>
              <a:t>Salió también fuego del SEÑOR y consumió a los 250 hombres que ofrecían el incienso. </a:t>
            </a:r>
            <a:endParaRPr lang="en-US" dirty="0"/>
          </a:p>
          <a:p>
            <a:pPr lvl="1"/>
            <a:r>
              <a:rPr lang="en-US" dirty="0"/>
              <a:t>Deuteronomio 4:2 – </a:t>
            </a:r>
            <a:r>
              <a:rPr lang="es-ES" dirty="0"/>
              <a:t>Ustedes no añadirán nada a la palabra que yo les mando, ni quitarán nada de ella, para que guarden los mandamientos del SEÑOR su Dios que yo les mando. </a:t>
            </a:r>
            <a:endParaRPr lang="en-US" dirty="0"/>
          </a:p>
        </p:txBody>
      </p:sp>
    </p:spTree>
    <p:extLst>
      <p:ext uri="{BB962C8B-B14F-4D97-AF65-F5344CB8AC3E}">
        <p14:creationId xmlns:p14="http://schemas.microsoft.com/office/powerpoint/2010/main" val="12115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487680"/>
            <a:ext cx="10178322" cy="5882640"/>
          </a:xfrm>
        </p:spPr>
        <p:txBody>
          <a:bodyPr>
            <a:normAutofit/>
          </a:bodyPr>
          <a:lstStyle/>
          <a:p>
            <a:pPr lvl="0"/>
            <a:r>
              <a:rPr lang="en-US" u="sng" dirty="0"/>
              <a:t>lado 1</a:t>
            </a:r>
            <a:r>
              <a:rPr lang="en-US" dirty="0"/>
              <a:t>: </a:t>
            </a:r>
            <a:r>
              <a:rPr lang="en-US" dirty="0" err="1" smtClean="0"/>
              <a:t>Según</a:t>
            </a:r>
            <a:r>
              <a:rPr lang="en-US" dirty="0" smtClean="0"/>
              <a:t> </a:t>
            </a:r>
            <a:r>
              <a:rPr lang="en-US" i="1" dirty="0" smtClean="0"/>
              <a:t>2 </a:t>
            </a:r>
            <a:r>
              <a:rPr lang="en-US" i="1" dirty="0" err="1"/>
              <a:t>Corintios</a:t>
            </a:r>
            <a:r>
              <a:rPr lang="en-US" i="1" dirty="0"/>
              <a:t> </a:t>
            </a:r>
            <a:r>
              <a:rPr lang="en-US" i="1" dirty="0" smtClean="0"/>
              <a:t>3:7-18, </a:t>
            </a:r>
            <a:r>
              <a:rPr lang="en-US" dirty="0" smtClean="0"/>
              <a:t>¿</a:t>
            </a:r>
            <a:r>
              <a:rPr lang="en-US" dirty="0" err="1" smtClean="0"/>
              <a:t>Qué</a:t>
            </a:r>
            <a:r>
              <a:rPr lang="en-US" dirty="0" smtClean="0"/>
              <a:t> vino Cristo a </a:t>
            </a:r>
            <a:r>
              <a:rPr lang="en-US" dirty="0"/>
              <a:t>quitar del corazón de los judíos? ¿</a:t>
            </a:r>
            <a:r>
              <a:rPr lang="en-US" dirty="0" err="1"/>
              <a:t>Qué</a:t>
            </a:r>
            <a:r>
              <a:rPr lang="en-US" dirty="0"/>
              <a:t> </a:t>
            </a:r>
            <a:r>
              <a:rPr lang="en-US" dirty="0" err="1" smtClean="0"/>
              <a:t>creen</a:t>
            </a:r>
            <a:r>
              <a:rPr lang="en-US" dirty="0" smtClean="0"/>
              <a:t> </a:t>
            </a:r>
            <a:r>
              <a:rPr lang="en-US" dirty="0"/>
              <a:t>que representa esto?</a:t>
            </a:r>
            <a:br>
              <a:rPr lang="en-US" dirty="0"/>
            </a:br>
            <a:r>
              <a:rPr lang="en-US" dirty="0"/>
              <a:t/>
            </a:r>
            <a:br>
              <a:rPr lang="en-US" dirty="0"/>
            </a:br>
            <a:r>
              <a:rPr lang="en-US" u="sng" dirty="0"/>
              <a:t>lado 2</a:t>
            </a:r>
            <a:r>
              <a:rPr lang="en-US" dirty="0"/>
              <a:t>: </a:t>
            </a:r>
            <a:r>
              <a:rPr lang="en-US" dirty="0" err="1" smtClean="0"/>
              <a:t>Según</a:t>
            </a:r>
            <a:r>
              <a:rPr lang="en-US" dirty="0" smtClean="0"/>
              <a:t> </a:t>
            </a:r>
            <a:r>
              <a:rPr lang="en-US" i="1" dirty="0" smtClean="0"/>
              <a:t>Juan 1:1-18</a:t>
            </a:r>
            <a:r>
              <a:rPr lang="en-US" dirty="0" smtClean="0"/>
              <a:t>, ¿</a:t>
            </a:r>
            <a:r>
              <a:rPr lang="en-US" dirty="0"/>
              <a:t> </a:t>
            </a:r>
            <a:r>
              <a:rPr lang="en-US" dirty="0" err="1"/>
              <a:t>qué</a:t>
            </a:r>
            <a:r>
              <a:rPr lang="en-US" dirty="0"/>
              <a:t> </a:t>
            </a:r>
            <a:r>
              <a:rPr lang="en-US" dirty="0" err="1"/>
              <a:t>cosa</a:t>
            </a:r>
            <a:r>
              <a:rPr lang="en-US" dirty="0"/>
              <a:t> </a:t>
            </a:r>
            <a:r>
              <a:rPr lang="en-US" dirty="0" smtClean="0"/>
              <a:t>vino </a:t>
            </a:r>
            <a:r>
              <a:rPr lang="en-US" dirty="0" err="1" smtClean="0"/>
              <a:t>cristo</a:t>
            </a:r>
            <a:r>
              <a:rPr lang="en-US" dirty="0" smtClean="0"/>
              <a:t> a </a:t>
            </a:r>
            <a:r>
              <a:rPr lang="en-US" dirty="0"/>
              <a:t>la tierra para darnos a </a:t>
            </a:r>
            <a:r>
              <a:rPr lang="en-US" dirty="0" err="1" smtClean="0"/>
              <a:t>conocer</a:t>
            </a:r>
            <a:r>
              <a:rPr lang="en-US" dirty="0" smtClean="0"/>
              <a:t>?</a:t>
            </a:r>
            <a:endParaRPr lang="en-US" dirty="0"/>
          </a:p>
        </p:txBody>
      </p:sp>
    </p:spTree>
    <p:extLst>
      <p:ext uri="{BB962C8B-B14F-4D97-AF65-F5344CB8AC3E}">
        <p14:creationId xmlns:p14="http://schemas.microsoft.com/office/powerpoint/2010/main" val="2986748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78052" cy="890603"/>
          </a:xfrm>
        </p:spPr>
        <p:txBody>
          <a:bodyPr>
            <a:normAutofit fontScale="90000"/>
          </a:bodyPr>
          <a:lstStyle/>
          <a:p>
            <a:pPr algn="l" rtl="0"/>
            <a:r>
              <a:rPr lang="en-US" dirty="0"/>
              <a:t>ordenanzas carnales vs espirituales</a:t>
            </a:r>
          </a:p>
        </p:txBody>
      </p:sp>
      <p:sp>
        <p:nvSpPr>
          <p:cNvPr id="3" name="Content Placeholder 2"/>
          <p:cNvSpPr>
            <a:spLocks noGrp="1"/>
          </p:cNvSpPr>
          <p:nvPr>
            <p:ph idx="1"/>
          </p:nvPr>
        </p:nvSpPr>
        <p:spPr>
          <a:xfrm>
            <a:off x="1251678" y="1181547"/>
            <a:ext cx="10527946" cy="5713029"/>
          </a:xfrm>
        </p:spPr>
        <p:txBody>
          <a:bodyPr>
            <a:normAutofit fontScale="92500"/>
          </a:bodyPr>
          <a:lstStyle/>
          <a:p>
            <a:pPr algn="l" rtl="0"/>
            <a:r>
              <a:rPr lang="en-US" sz="2400" dirty="0"/>
              <a:t>Dios dio a los israelitas las </a:t>
            </a:r>
            <a:r>
              <a:rPr lang="en-US" sz="2400" dirty="0" err="1"/>
              <a:t>ordenanzas</a:t>
            </a:r>
            <a:r>
              <a:rPr lang="en-US" sz="2400" dirty="0"/>
              <a:t> </a:t>
            </a:r>
            <a:r>
              <a:rPr lang="en-US" sz="2400" dirty="0" smtClean="0"/>
              <a:t>(</a:t>
            </a:r>
            <a:r>
              <a:rPr lang="en-US" sz="2400" dirty="0" err="1" smtClean="0"/>
              <a:t>culto</a:t>
            </a:r>
            <a:r>
              <a:rPr lang="en-US" sz="2400" dirty="0" smtClean="0"/>
              <a:t> y </a:t>
            </a:r>
            <a:r>
              <a:rPr lang="en-US" sz="2400" dirty="0" err="1" smtClean="0"/>
              <a:t>pacto</a:t>
            </a:r>
            <a:r>
              <a:rPr lang="en-US" sz="2400" dirty="0" smtClean="0"/>
              <a:t>) </a:t>
            </a:r>
            <a:r>
              <a:rPr lang="en-US" sz="2400" dirty="0"/>
              <a:t>que necesitaban para guiarlos a un conocimiento más pleno</a:t>
            </a:r>
          </a:p>
          <a:p>
            <a:pPr lvl="1" algn="l" rtl="0"/>
            <a:r>
              <a:rPr lang="en-US" sz="2200" dirty="0" err="1" smtClean="0"/>
              <a:t>Llamadas</a:t>
            </a:r>
            <a:r>
              <a:rPr lang="en-US" sz="2200" dirty="0" smtClean="0"/>
              <a:t> “</a:t>
            </a:r>
            <a:r>
              <a:rPr lang="en-US" sz="2200" dirty="0" err="1" smtClean="0"/>
              <a:t>servidumbre</a:t>
            </a:r>
            <a:r>
              <a:rPr lang="en-US" sz="2200" dirty="0" smtClean="0"/>
              <a:t> </a:t>
            </a:r>
            <a:r>
              <a:rPr lang="en-US" sz="2200" dirty="0" err="1" smtClean="0"/>
              <a:t>bajo</a:t>
            </a:r>
            <a:r>
              <a:rPr lang="en-US" sz="2200" dirty="0" smtClean="0"/>
              <a:t> las </a:t>
            </a:r>
            <a:r>
              <a:rPr lang="en-US" sz="2200" dirty="0" err="1" smtClean="0"/>
              <a:t>cosas</a:t>
            </a:r>
            <a:r>
              <a:rPr lang="en-US" sz="2200" dirty="0" smtClean="0"/>
              <a:t> </a:t>
            </a:r>
            <a:r>
              <a:rPr lang="en-US" sz="2200" dirty="0" err="1" smtClean="0"/>
              <a:t>elementales</a:t>
            </a:r>
            <a:r>
              <a:rPr lang="en-US" sz="2200" dirty="0" smtClean="0"/>
              <a:t> del </a:t>
            </a:r>
            <a:r>
              <a:rPr lang="en-US" sz="2200" dirty="0" err="1" smtClean="0"/>
              <a:t>mundo</a:t>
            </a:r>
            <a:r>
              <a:rPr lang="en-US" sz="2200" dirty="0" smtClean="0"/>
              <a:t>”, </a:t>
            </a:r>
            <a:r>
              <a:rPr lang="en-US" sz="2200" dirty="0"/>
              <a:t>Gálatas 4:1-3</a:t>
            </a:r>
          </a:p>
          <a:p>
            <a:pPr lvl="1" algn="l" rtl="0"/>
            <a:r>
              <a:rPr lang="en-US" sz="2200" dirty="0" err="1" smtClean="0"/>
              <a:t>Impuestas</a:t>
            </a:r>
            <a:r>
              <a:rPr lang="en-US" sz="2200" dirty="0" smtClean="0"/>
              <a:t> </a:t>
            </a:r>
            <a:r>
              <a:rPr lang="en-US" sz="2200" dirty="0"/>
              <a:t>hasta el tiempo de la reforma, Hebreos 9:10</a:t>
            </a:r>
            <a:endParaRPr lang="en-US" sz="2000" dirty="0"/>
          </a:p>
          <a:p>
            <a:pPr lvl="1" algn="l" rtl="0"/>
            <a:r>
              <a:rPr lang="en-US" sz="2200" dirty="0"/>
              <a:t>Una sombra de lo que ha de venir, Colosenses 2:16-23</a:t>
            </a:r>
          </a:p>
          <a:p>
            <a:pPr lvl="1" algn="l" rtl="0"/>
            <a:r>
              <a:rPr lang="en-US" sz="2200" dirty="0"/>
              <a:t>Ellos (y el mundo entero) necesitaban este tipo de adoración, Éxodo 32</a:t>
            </a:r>
          </a:p>
          <a:p>
            <a:pPr lvl="1" algn="l" rtl="0"/>
            <a:r>
              <a:rPr lang="en-US" sz="2200" dirty="0"/>
              <a:t>El mundo necesitaba un “conductor de autobús escolar” para llevarnos a Cristo, Gálatas 3:24</a:t>
            </a:r>
          </a:p>
          <a:p>
            <a:pPr algn="l" rtl="0"/>
            <a:r>
              <a:rPr lang="en-US" sz="2400" dirty="0"/>
              <a:t>Cristo nos ha dado nuevas y mejores ordenanzas</a:t>
            </a:r>
          </a:p>
          <a:p>
            <a:pPr lvl="1" algn="l" rtl="0"/>
            <a:r>
              <a:rPr lang="en-US" sz="2200" dirty="0"/>
              <a:t>Éramos esclavos; ahora somos hijos de Dios, Gálatas 4:4-7</a:t>
            </a:r>
          </a:p>
          <a:p>
            <a:pPr lvl="1" algn="l" rtl="0"/>
            <a:r>
              <a:rPr lang="en-US" sz="2200" dirty="0"/>
              <a:t>Nuestra confianza no está en las [ordenanzas de la carne], Filipenses 3:2-3</a:t>
            </a:r>
          </a:p>
          <a:p>
            <a:pPr lvl="1" algn="l" rtl="0"/>
            <a:r>
              <a:rPr lang="en-US" sz="2200" dirty="0" err="1"/>
              <a:t>Adoración</a:t>
            </a:r>
            <a:r>
              <a:rPr lang="en-US" sz="2200" dirty="0"/>
              <a:t> </a:t>
            </a:r>
            <a:r>
              <a:rPr lang="en-US" sz="2200" dirty="0" err="1" smtClean="0"/>
              <a:t>verdadera</a:t>
            </a:r>
            <a:r>
              <a:rPr lang="en-US" sz="2200" dirty="0" smtClean="0"/>
              <a:t> (</a:t>
            </a:r>
            <a:r>
              <a:rPr lang="en-US" sz="2200" dirty="0" err="1" smtClean="0"/>
              <a:t>en</a:t>
            </a:r>
            <a:r>
              <a:rPr lang="en-US" sz="2200" dirty="0" smtClean="0"/>
              <a:t> </a:t>
            </a:r>
            <a:r>
              <a:rPr lang="en-US" sz="2200" dirty="0"/>
              <a:t>lugar de simbólica), Hebreos 9:1-13; 10:19-25</a:t>
            </a:r>
          </a:p>
          <a:p>
            <a:pPr lvl="1" algn="l" rtl="0"/>
            <a:r>
              <a:rPr lang="en-US" sz="2200" dirty="0"/>
              <a:t>Nuestras ordenanzas nos hacen más como Cristo, Efesios 4:11-16</a:t>
            </a:r>
          </a:p>
          <a:p>
            <a:pPr lvl="2" algn="l" rtl="0"/>
            <a:r>
              <a:rPr lang="en-US" sz="2000" dirty="0"/>
              <a:t>Hacen que nuestra comunión primaria vuelva a ser espiritual, vv.17-32</a:t>
            </a:r>
          </a:p>
        </p:txBody>
      </p:sp>
    </p:spTree>
    <p:extLst>
      <p:ext uri="{BB962C8B-B14F-4D97-AF65-F5344CB8AC3E}">
        <p14:creationId xmlns:p14="http://schemas.microsoft.com/office/powerpoint/2010/main" val="3899158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495415" cy="4803235"/>
          </a:xfrm>
        </p:spPr>
        <p:txBody>
          <a:bodyPr>
            <a:normAutofit/>
          </a:bodyPr>
          <a:lstStyle/>
          <a:p>
            <a:pPr algn="l" rtl="0"/>
            <a:r>
              <a:rPr lang="en-US" dirty="0" smtClean="0">
                <a:latin typeface="Berlin Sans FB Demi" panose="020E0802020502020306" pitchFamily="34" charset="0"/>
              </a:rPr>
              <a:t>LA </a:t>
            </a:r>
            <a:r>
              <a:rPr lang="en-US" dirty="0" err="1" smtClean="0">
                <a:latin typeface="Berlin Sans FB Demi" panose="020E0802020502020306" pitchFamily="34" charset="0"/>
              </a:rPr>
              <a:t>ADORACiÓN</a:t>
            </a:r>
            <a:r>
              <a:rPr lang="en-US" dirty="0" smtClean="0">
                <a:latin typeface="Berlin Sans FB Demi" panose="020E0802020502020306" pitchFamily="34" charset="0"/>
              </a:rPr>
              <a:t> </a:t>
            </a:r>
            <a:r>
              <a:rPr lang="en-US" dirty="0">
                <a:latin typeface="Berlin Sans FB Demi" panose="020E0802020502020306" pitchFamily="34" charset="0"/>
              </a:rPr>
              <a:t>en espíritu y en verdad</a:t>
            </a:r>
          </a:p>
        </p:txBody>
      </p:sp>
      <p:sp>
        <p:nvSpPr>
          <p:cNvPr id="3" name="Text Placeholder 2"/>
          <p:cNvSpPr>
            <a:spLocks noGrp="1"/>
          </p:cNvSpPr>
          <p:nvPr>
            <p:ph type="body" idx="1"/>
          </p:nvPr>
        </p:nvSpPr>
        <p:spPr/>
        <p:txBody>
          <a:bodyPr>
            <a:normAutofit/>
          </a:bodyPr>
          <a:lstStyle/>
          <a:p>
            <a:pPr algn="l" rtl="0"/>
            <a:r>
              <a:rPr lang="en-US" sz="3200" dirty="0"/>
              <a:t>Lección 2</a:t>
            </a:r>
          </a:p>
        </p:txBody>
      </p:sp>
    </p:spTree>
    <p:extLst>
      <p:ext uri="{BB962C8B-B14F-4D97-AF65-F5344CB8AC3E}">
        <p14:creationId xmlns:p14="http://schemas.microsoft.com/office/powerpoint/2010/main" val="2032314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572460" cy="861199"/>
          </a:xfrm>
        </p:spPr>
        <p:txBody>
          <a:bodyPr>
            <a:normAutofit/>
          </a:bodyPr>
          <a:lstStyle/>
          <a:p>
            <a:pPr algn="l" rtl="0"/>
            <a:r>
              <a:rPr lang="en-US" dirty="0"/>
              <a:t>Dos </a:t>
            </a:r>
            <a:r>
              <a:rPr lang="en-US" dirty="0" smtClean="0"/>
              <a:t>CONCEPTOS DE la </a:t>
            </a:r>
            <a:r>
              <a:rPr lang="en-US" dirty="0"/>
              <a:t>adoración</a:t>
            </a:r>
          </a:p>
        </p:txBody>
      </p:sp>
      <p:sp>
        <p:nvSpPr>
          <p:cNvPr id="3" name="Content Placeholder 2"/>
          <p:cNvSpPr>
            <a:spLocks noGrp="1"/>
          </p:cNvSpPr>
          <p:nvPr>
            <p:ph sz="half" idx="1"/>
          </p:nvPr>
        </p:nvSpPr>
        <p:spPr>
          <a:xfrm>
            <a:off x="1251678" y="1243584"/>
            <a:ext cx="5390496" cy="5394960"/>
          </a:xfrm>
        </p:spPr>
        <p:txBody>
          <a:bodyPr>
            <a:normAutofit fontScale="92500"/>
          </a:bodyPr>
          <a:lstStyle/>
          <a:p>
            <a:pPr marL="0" indent="0" algn="l" rtl="0">
              <a:buNone/>
            </a:pPr>
            <a:r>
              <a:rPr lang="en-US" sz="3200" dirty="0"/>
              <a:t>Adoración de lista de verificación</a:t>
            </a:r>
          </a:p>
          <a:p>
            <a:pPr lvl="1" algn="l" rtl="0"/>
            <a:r>
              <a:rPr lang="en-US" sz="2800" dirty="0"/>
              <a:t>“La adoración es un conjunto específico de actos ordenados”.</a:t>
            </a:r>
          </a:p>
          <a:p>
            <a:pPr lvl="1" algn="l" rtl="0"/>
            <a:r>
              <a:rPr lang="en-US" sz="2800" dirty="0" smtClean="0"/>
              <a:t>Se </a:t>
            </a:r>
            <a:r>
              <a:rPr lang="en-US" sz="2800" dirty="0" err="1" smtClean="0"/>
              <a:t>hacen</a:t>
            </a:r>
            <a:r>
              <a:rPr lang="en-US" sz="2800" dirty="0" smtClean="0"/>
              <a:t> </a:t>
            </a:r>
            <a:r>
              <a:rPr lang="en-US" sz="2800" dirty="0"/>
              <a:t>todas las cosas correctas en el orden correcto</a:t>
            </a:r>
          </a:p>
          <a:p>
            <a:pPr lvl="1" algn="l" rtl="0"/>
            <a:r>
              <a:rPr lang="en-US" sz="2800" dirty="0"/>
              <a:t>Más enfoque corporativo</a:t>
            </a:r>
          </a:p>
          <a:p>
            <a:pPr lvl="1" algn="l" rtl="0"/>
            <a:r>
              <a:rPr lang="en-US" sz="2800" dirty="0" smtClean="0"/>
              <a:t>La </a:t>
            </a:r>
            <a:r>
              <a:rPr lang="en-US" sz="2800" dirty="0" err="1" smtClean="0"/>
              <a:t>emoción</a:t>
            </a:r>
            <a:r>
              <a:rPr lang="en-US" sz="2800" dirty="0" smtClean="0"/>
              <a:t> se </a:t>
            </a:r>
            <a:r>
              <a:rPr lang="en-US" sz="2800" dirty="0" err="1" smtClean="0"/>
              <a:t>considera</a:t>
            </a:r>
            <a:r>
              <a:rPr lang="en-US" sz="2800" dirty="0" smtClean="0"/>
              <a:t> </a:t>
            </a:r>
            <a:r>
              <a:rPr lang="en-US" sz="2800" dirty="0" err="1" smtClean="0"/>
              <a:t>desordenada</a:t>
            </a:r>
            <a:r>
              <a:rPr lang="en-US" sz="2800" dirty="0" smtClean="0"/>
              <a:t> </a:t>
            </a:r>
            <a:r>
              <a:rPr lang="en-US" sz="2800" dirty="0"/>
              <a:t>o fuera de lugar</a:t>
            </a:r>
          </a:p>
          <a:p>
            <a:pPr lvl="1" algn="l" rtl="0"/>
            <a:r>
              <a:rPr lang="en-US" sz="2800" dirty="0"/>
              <a:t>Pasaje clave: 1 Cor. 14:40</a:t>
            </a:r>
          </a:p>
          <a:p>
            <a:pPr lvl="1" algn="l" rtl="0"/>
            <a:r>
              <a:rPr lang="en-US" sz="2800" dirty="0"/>
              <a:t>PELIGRO: </a:t>
            </a:r>
            <a:r>
              <a:rPr lang="en-US" sz="2800" dirty="0" smtClean="0"/>
              <a:t>El </a:t>
            </a:r>
            <a:r>
              <a:rPr lang="en-US" sz="2800" dirty="0" err="1" smtClean="0"/>
              <a:t>legalismo</a:t>
            </a:r>
            <a:endParaRPr lang="en-US" sz="2800" dirty="0"/>
          </a:p>
        </p:txBody>
      </p:sp>
      <p:sp>
        <p:nvSpPr>
          <p:cNvPr id="4" name="Content Placeholder 3"/>
          <p:cNvSpPr>
            <a:spLocks noGrp="1"/>
          </p:cNvSpPr>
          <p:nvPr>
            <p:ph sz="half" idx="2"/>
          </p:nvPr>
        </p:nvSpPr>
        <p:spPr>
          <a:xfrm>
            <a:off x="6805451" y="1243584"/>
            <a:ext cx="5176342" cy="5614416"/>
          </a:xfrm>
        </p:spPr>
        <p:txBody>
          <a:bodyPr>
            <a:normAutofit fontScale="92500"/>
          </a:bodyPr>
          <a:lstStyle/>
          <a:p>
            <a:pPr marL="0" indent="0" algn="l" rtl="0">
              <a:buNone/>
            </a:pPr>
            <a:r>
              <a:rPr lang="en-US" sz="3200" dirty="0" err="1"/>
              <a:t>Adoración</a:t>
            </a:r>
            <a:r>
              <a:rPr lang="en-US" sz="3200" dirty="0"/>
              <a:t> </a:t>
            </a:r>
            <a:r>
              <a:rPr lang="en-US" sz="3200" dirty="0" smtClean="0"/>
              <a:t>a troche y </a:t>
            </a:r>
            <a:r>
              <a:rPr lang="en-US" sz="3200" dirty="0" err="1" smtClean="0"/>
              <a:t>moche</a:t>
            </a:r>
            <a:endParaRPr lang="en-US" sz="3200" dirty="0"/>
          </a:p>
          <a:p>
            <a:pPr lvl="1" algn="l" rtl="0"/>
            <a:r>
              <a:rPr lang="en-US" sz="2800" dirty="0"/>
              <a:t>“La adoración se trata de sentirse cerca de Dios”.</a:t>
            </a:r>
          </a:p>
          <a:p>
            <a:pPr lvl="1" algn="l" rtl="0"/>
            <a:r>
              <a:rPr lang="en-US" sz="2800" dirty="0"/>
              <a:t>Lo que hagas realmente no importa</a:t>
            </a:r>
          </a:p>
          <a:p>
            <a:pPr lvl="1" algn="l" rtl="0"/>
            <a:r>
              <a:rPr lang="en-US" sz="2800" dirty="0"/>
              <a:t>Enfoque más individual</a:t>
            </a:r>
          </a:p>
          <a:p>
            <a:pPr lvl="1" algn="l" rtl="0"/>
            <a:r>
              <a:rPr lang="en-US" sz="2800" dirty="0" smtClean="0"/>
              <a:t>La </a:t>
            </a:r>
            <a:r>
              <a:rPr lang="en-US" sz="2800" dirty="0" err="1" smtClean="0"/>
              <a:t>emoción</a:t>
            </a:r>
            <a:r>
              <a:rPr lang="en-US" sz="2800" dirty="0" smtClean="0"/>
              <a:t> se </a:t>
            </a:r>
            <a:r>
              <a:rPr lang="en-US" sz="2800" dirty="0" err="1" smtClean="0"/>
              <a:t>abraza</a:t>
            </a:r>
            <a:r>
              <a:rPr lang="en-US" sz="2800" dirty="0" smtClean="0"/>
              <a:t> (y </a:t>
            </a:r>
            <a:r>
              <a:rPr lang="en-US" sz="2800" dirty="0"/>
              <a:t>tal </a:t>
            </a:r>
            <a:r>
              <a:rPr lang="en-US" sz="2800" dirty="0" err="1"/>
              <a:t>vez</a:t>
            </a:r>
            <a:r>
              <a:rPr lang="en-US" sz="2800" dirty="0"/>
              <a:t> </a:t>
            </a:r>
            <a:r>
              <a:rPr lang="en-US" sz="2800" dirty="0" smtClean="0"/>
              <a:t>se </a:t>
            </a:r>
            <a:r>
              <a:rPr lang="en-US" sz="2800" dirty="0" err="1" smtClean="0"/>
              <a:t>busca</a:t>
            </a:r>
            <a:r>
              <a:rPr lang="en-US" sz="2800" dirty="0" smtClean="0"/>
              <a:t> </a:t>
            </a:r>
            <a:r>
              <a:rPr lang="en-US" sz="2800" dirty="0" err="1" smtClean="0"/>
              <a:t>como</a:t>
            </a:r>
            <a:r>
              <a:rPr lang="en-US" sz="2800" dirty="0" smtClean="0"/>
              <a:t> </a:t>
            </a:r>
            <a:r>
              <a:rPr lang="en-US" sz="2800" dirty="0" err="1" smtClean="0"/>
              <a:t>prioridad</a:t>
            </a:r>
            <a:r>
              <a:rPr lang="en-US" sz="2800" dirty="0" smtClean="0"/>
              <a:t>)</a:t>
            </a:r>
            <a:endParaRPr lang="en-US" sz="2800" dirty="0"/>
          </a:p>
          <a:p>
            <a:pPr lvl="1" algn="l" rtl="0"/>
            <a:r>
              <a:rPr lang="en-US" sz="2800" dirty="0"/>
              <a:t>Pasaje clave: 2 Sam. 6:21-22</a:t>
            </a:r>
          </a:p>
          <a:p>
            <a:pPr lvl="1" algn="l" rtl="0"/>
            <a:r>
              <a:rPr lang="en-US" sz="2800" dirty="0"/>
              <a:t>PELIGRO: </a:t>
            </a:r>
            <a:r>
              <a:rPr lang="en-US" sz="2800" dirty="0" smtClean="0"/>
              <a:t>El </a:t>
            </a:r>
            <a:r>
              <a:rPr lang="en-US" sz="2800" dirty="0" err="1" smtClean="0"/>
              <a:t>emocionalismo</a:t>
            </a:r>
            <a:endParaRPr lang="en-US" sz="2800" dirty="0"/>
          </a:p>
        </p:txBody>
      </p:sp>
    </p:spTree>
    <p:extLst>
      <p:ext uri="{BB962C8B-B14F-4D97-AF65-F5344CB8AC3E}">
        <p14:creationId xmlns:p14="http://schemas.microsoft.com/office/powerpoint/2010/main" val="32126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additive="base">
                                        <p:cTn id="4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 calcmode="lin" valueType="num">
                                      <p:cBhvr additive="base">
                                        <p:cTn id="5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
                                            <p:txEl>
                                              <p:pRg st="3" end="3"/>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additive="base">
                                        <p:cTn id="59"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 calcmode="lin" valueType="num">
                                      <p:cBhvr additive="base">
                                        <p:cTn id="65"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4">
                                            <p:txEl>
                                              <p:pRg st="0" end="0"/>
                                            </p:txEl>
                                          </p:spTgt>
                                        </p:tgtEl>
                                        <p:attrNameLst>
                                          <p:attrName>style.visibility</p:attrName>
                                        </p:attrNameLst>
                                      </p:cBhvr>
                                      <p:to>
                                        <p:strVal val="visible"/>
                                      </p:to>
                                    </p:set>
                                    <p:anim calcmode="lin" valueType="num">
                                      <p:cBhvr additive="base">
                                        <p:cTn id="7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971977" y="2477306"/>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14843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“en espíritu y en verdad”</a:t>
            </a:r>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a:t>El contexto del pasaje, Juan 4:7-29</a:t>
            </a:r>
            <a:endParaRPr lang="en-US" sz="2200" dirty="0"/>
          </a:p>
          <a:p>
            <a:pPr lvl="1" algn="l" rtl="0"/>
            <a:r>
              <a:rPr lang="en-US" sz="2200" dirty="0"/>
              <a:t>¿Qué le está diciendo Jesús a la mujer junto al pozo?</a:t>
            </a:r>
          </a:p>
          <a:p>
            <a:pPr lvl="1" algn="l" rtl="0"/>
            <a:r>
              <a:rPr lang="en-US" sz="2200" dirty="0" smtClean="0"/>
              <a:t>¿</a:t>
            </a:r>
            <a:r>
              <a:rPr lang="en-US" sz="2200" dirty="0" err="1" smtClean="0"/>
              <a:t>Cuáles</a:t>
            </a:r>
            <a:r>
              <a:rPr lang="en-US" sz="2200" dirty="0" smtClean="0"/>
              <a:t> </a:t>
            </a:r>
            <a:r>
              <a:rPr lang="en-US" sz="2200" dirty="0"/>
              <a:t>contrastes </a:t>
            </a:r>
            <a:r>
              <a:rPr lang="en-US" sz="2200" dirty="0" err="1"/>
              <a:t>está</a:t>
            </a:r>
            <a:r>
              <a:rPr lang="en-US" sz="2200" dirty="0"/>
              <a:t> </a:t>
            </a:r>
            <a:r>
              <a:rPr lang="en-US" sz="2200" dirty="0" err="1" smtClean="0"/>
              <a:t>haciendo</a:t>
            </a:r>
            <a:r>
              <a:rPr lang="en-US" sz="2200" dirty="0" smtClean="0"/>
              <a:t>?</a:t>
            </a:r>
            <a:endParaRPr lang="en-US" sz="2200" dirty="0"/>
          </a:p>
          <a:p>
            <a:pPr algn="l" rtl="0"/>
            <a:r>
              <a:rPr lang="en-US" sz="2400" dirty="0"/>
              <a:t>Espíritu y verdad</a:t>
            </a:r>
          </a:p>
          <a:p>
            <a:pPr lvl="1" algn="l" rtl="0"/>
            <a:r>
              <a:rPr lang="en-US" sz="2200" dirty="0"/>
              <a:t>¿Entusiasmo y procedimiento correcto?</a:t>
            </a:r>
          </a:p>
          <a:p>
            <a:pPr lvl="1" algn="l" rtl="0"/>
            <a:r>
              <a:rPr lang="en-US" sz="2200" dirty="0"/>
              <a:t>Ordenanzas </a:t>
            </a:r>
            <a:r>
              <a:rPr lang="en-US" sz="2200" dirty="0" err="1"/>
              <a:t>carnales</a:t>
            </a:r>
            <a:r>
              <a:rPr lang="en-US" sz="2200" dirty="0"/>
              <a:t> </a:t>
            </a:r>
            <a:r>
              <a:rPr lang="en-US" sz="2200" dirty="0" smtClean="0"/>
              <a:t>vs. </a:t>
            </a:r>
            <a:r>
              <a:rPr lang="en-US" sz="2200" dirty="0"/>
              <a:t>espirituales</a:t>
            </a:r>
          </a:p>
          <a:p>
            <a:pPr lvl="1" algn="l" rtl="0"/>
            <a:r>
              <a:rPr lang="en-US" sz="2200" dirty="0"/>
              <a:t>Adoración mediada en el Antiguo y Nuevo Testamento</a:t>
            </a:r>
          </a:p>
          <a:p>
            <a:pPr lvl="1" algn="l" rtl="0"/>
            <a:r>
              <a:rPr lang="en-US" sz="2200" dirty="0"/>
              <a:t>La revelación más completa de Dios en Cristo</a:t>
            </a:r>
          </a:p>
          <a:p>
            <a:pPr algn="l" rtl="0"/>
            <a:r>
              <a:rPr lang="en-US" sz="2400" dirty="0"/>
              <a:t>Los marcadores de adoración en la adoración del Nuevo Testamento</a:t>
            </a:r>
          </a:p>
          <a:p>
            <a:pPr lvl="1" algn="l" rtl="0"/>
            <a:r>
              <a:rPr lang="en-US" sz="2000" dirty="0"/>
              <a:t>Lo que ha sido reemplazado</a:t>
            </a:r>
          </a:p>
          <a:p>
            <a:pPr lvl="1" algn="l" rtl="0"/>
            <a:r>
              <a:rPr lang="en-US" sz="2000" dirty="0"/>
              <a:t>Lo que queda</a:t>
            </a:r>
          </a:p>
        </p:txBody>
      </p:sp>
    </p:spTree>
    <p:extLst>
      <p:ext uri="{BB962C8B-B14F-4D97-AF65-F5344CB8AC3E}">
        <p14:creationId xmlns:p14="http://schemas.microsoft.com/office/powerpoint/2010/main" val="1673887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LA </a:t>
            </a:r>
            <a:r>
              <a:rPr lang="en-US" dirty="0" err="1" smtClean="0"/>
              <a:t>Mediación</a:t>
            </a:r>
            <a:endParaRPr lang="en-US" dirty="0"/>
          </a:p>
        </p:txBody>
      </p:sp>
      <p:sp>
        <p:nvSpPr>
          <p:cNvPr id="3" name="Content Placeholder 2"/>
          <p:cNvSpPr>
            <a:spLocks noGrp="1"/>
          </p:cNvSpPr>
          <p:nvPr>
            <p:ph idx="1"/>
          </p:nvPr>
        </p:nvSpPr>
        <p:spPr>
          <a:xfrm>
            <a:off x="1251678" y="1181547"/>
            <a:ext cx="10605042" cy="5713029"/>
          </a:xfrm>
        </p:spPr>
        <p:txBody>
          <a:bodyPr>
            <a:normAutofit lnSpcReduction="10000"/>
          </a:bodyPr>
          <a:lstStyle/>
          <a:p>
            <a:pPr algn="l" rtl="0"/>
            <a:r>
              <a:rPr lang="en-US" sz="2400" dirty="0"/>
              <a:t>Toda relación con Dios requiere un punto de acceso</a:t>
            </a:r>
          </a:p>
          <a:p>
            <a:pPr lvl="1" algn="l" rtl="0"/>
            <a:r>
              <a:rPr lang="en-US" sz="2200" dirty="0"/>
              <a:t>Usualmente para la comunicación de Dios con el hombre, Gálatas 3:19</a:t>
            </a:r>
          </a:p>
          <a:p>
            <a:pPr lvl="2" algn="l" rtl="0"/>
            <a:r>
              <a:rPr lang="en-US" sz="2000" dirty="0"/>
              <a:t>También para sacrificios y ofrendas a Dios, Hebreos 8:3</a:t>
            </a:r>
          </a:p>
          <a:p>
            <a:pPr lvl="1" algn="l" rtl="0"/>
            <a:r>
              <a:rPr lang="en-US" sz="2200" dirty="0"/>
              <a:t>La comunicación con Dios (oración, votos, etc.) siempre ha sido sin mediación</a:t>
            </a:r>
          </a:p>
          <a:p>
            <a:pPr algn="l" rtl="0"/>
            <a:r>
              <a:rPr lang="en-US" sz="2400" dirty="0"/>
              <a:t>Toda adoración y pactos desde el </a:t>
            </a:r>
            <a:r>
              <a:rPr lang="en-US" sz="2400" dirty="0" err="1" smtClean="0"/>
              <a:t>huerto</a:t>
            </a:r>
            <a:r>
              <a:rPr lang="en-US" sz="2400" dirty="0" smtClean="0"/>
              <a:t> </a:t>
            </a:r>
            <a:r>
              <a:rPr lang="en-US" sz="2400" dirty="0"/>
              <a:t>han sido mediados</a:t>
            </a:r>
          </a:p>
          <a:p>
            <a:pPr lvl="1" algn="l" rtl="0"/>
            <a:r>
              <a:rPr lang="en-US" sz="2000" dirty="0"/>
              <a:t>Cabeza de familia, Job 1:5; Génesis 35:2-7</a:t>
            </a:r>
          </a:p>
          <a:p>
            <a:pPr lvl="1" algn="l" rtl="0"/>
            <a:r>
              <a:rPr lang="en-US" sz="2000" dirty="0" smtClean="0"/>
              <a:t>Personas </a:t>
            </a:r>
            <a:r>
              <a:rPr lang="en-US" sz="2000" dirty="0" err="1" smtClean="0"/>
              <a:t>más</a:t>
            </a:r>
            <a:r>
              <a:rPr lang="en-US" sz="2000" dirty="0" smtClean="0"/>
              <a:t> </a:t>
            </a:r>
            <a:r>
              <a:rPr lang="en-US" sz="2000" dirty="0" err="1" smtClean="0"/>
              <a:t>justas</a:t>
            </a:r>
            <a:r>
              <a:rPr lang="en-US" sz="2000" dirty="0" smtClean="0"/>
              <a:t>, </a:t>
            </a:r>
            <a:r>
              <a:rPr lang="en-US" sz="2000" dirty="0"/>
              <a:t>Job 42:8; 1 Samuel 15:22ss</a:t>
            </a:r>
          </a:p>
          <a:p>
            <a:pPr lvl="1" algn="l" rtl="0"/>
            <a:r>
              <a:rPr lang="en-US" sz="2000" dirty="0"/>
              <a:t>Sacerdocio, Génesis 14:18; Números 3:1-10</a:t>
            </a:r>
          </a:p>
          <a:p>
            <a:pPr algn="l" rtl="0"/>
            <a:r>
              <a:rPr lang="en-US" sz="2400" dirty="0"/>
              <a:t>El problema con estos mediadores</a:t>
            </a:r>
          </a:p>
          <a:p>
            <a:pPr lvl="1" algn="l" rtl="0"/>
            <a:r>
              <a:rPr lang="en-US" sz="2200" dirty="0"/>
              <a:t>Están sujetos a todas las debilidades de aquellos por quienes median.</a:t>
            </a:r>
          </a:p>
          <a:p>
            <a:pPr lvl="2" algn="l" rtl="0"/>
            <a:r>
              <a:rPr lang="en-US" sz="2000" dirty="0"/>
              <a:t>Morirían y necesitarían reemplazos, Hebreos 7:23</a:t>
            </a:r>
          </a:p>
          <a:p>
            <a:pPr lvl="2" algn="l" rtl="0"/>
            <a:r>
              <a:rPr lang="en-US" sz="2000" dirty="0"/>
              <a:t>Tenían que ofrecer sacrificios por sus propios pecados, Hebreos 7:27</a:t>
            </a:r>
          </a:p>
          <a:p>
            <a:pPr lvl="1" algn="l" rtl="0"/>
            <a:r>
              <a:rPr lang="en-US" sz="2200" dirty="0"/>
              <a:t>Constituyen otro límite o separación entre Dios y el hombre, Heb. 8:7-12</a:t>
            </a:r>
          </a:p>
          <a:p>
            <a:pPr lvl="1" algn="l" rtl="0"/>
            <a:endParaRPr lang="en-US" sz="2200" dirty="0"/>
          </a:p>
        </p:txBody>
      </p:sp>
    </p:spTree>
    <p:extLst>
      <p:ext uri="{BB962C8B-B14F-4D97-AF65-F5344CB8AC3E}">
        <p14:creationId xmlns:p14="http://schemas.microsoft.com/office/powerpoint/2010/main" val="1220203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05042" cy="890603"/>
          </a:xfrm>
        </p:spPr>
        <p:txBody>
          <a:bodyPr>
            <a:normAutofit/>
          </a:bodyPr>
          <a:lstStyle/>
          <a:p>
            <a:pPr algn="l" rtl="0"/>
            <a:r>
              <a:rPr lang="en-US" dirty="0"/>
              <a:t>Mediador de </a:t>
            </a:r>
            <a:r>
              <a:rPr lang="en-US" dirty="0" err="1" smtClean="0"/>
              <a:t>uNA</a:t>
            </a:r>
            <a:r>
              <a:rPr lang="en-US" dirty="0" smtClean="0"/>
              <a:t> MEJOR </a:t>
            </a:r>
            <a:r>
              <a:rPr lang="en-US" dirty="0" err="1" smtClean="0"/>
              <a:t>ADORACiÓN</a:t>
            </a:r>
            <a:endParaRPr lang="en-US" dirty="0"/>
          </a:p>
        </p:txBody>
      </p:sp>
      <p:sp>
        <p:nvSpPr>
          <p:cNvPr id="3" name="Content Placeholder 2"/>
          <p:cNvSpPr>
            <a:spLocks noGrp="1"/>
          </p:cNvSpPr>
          <p:nvPr>
            <p:ph idx="1"/>
          </p:nvPr>
        </p:nvSpPr>
        <p:spPr>
          <a:xfrm>
            <a:off x="1251678" y="1181547"/>
            <a:ext cx="10605042" cy="5713029"/>
          </a:xfrm>
        </p:spPr>
        <p:txBody>
          <a:bodyPr>
            <a:normAutofit/>
          </a:bodyPr>
          <a:lstStyle/>
          <a:p>
            <a:pPr algn="l" rtl="0"/>
            <a:r>
              <a:rPr lang="en-US" sz="2400" dirty="0"/>
              <a:t>Cristo no estaba sujeto a las debilidades de otros sacerdotes</a:t>
            </a:r>
          </a:p>
          <a:p>
            <a:pPr lvl="1" algn="l" rtl="0"/>
            <a:r>
              <a:rPr lang="en-US" sz="2000" dirty="0"/>
              <a:t>No muere, Hebreos 7:23-24</a:t>
            </a:r>
          </a:p>
          <a:p>
            <a:pPr lvl="1" algn="l" rtl="0"/>
            <a:r>
              <a:rPr lang="en-US" sz="2000" dirty="0"/>
              <a:t>Fue tentado, pero sin pecado, Hebreos 4:15</a:t>
            </a:r>
          </a:p>
          <a:p>
            <a:pPr lvl="1" algn="l" rtl="0"/>
            <a:r>
              <a:rPr lang="en-US" sz="2000" dirty="0"/>
              <a:t>Puede compadecerse de nuestras debilidades mientras mantiene Su santidad, ibíd.</a:t>
            </a:r>
          </a:p>
          <a:p>
            <a:pPr algn="l" rtl="0"/>
            <a:r>
              <a:rPr lang="en-US" sz="2200" dirty="0"/>
              <a:t>Cristo está con el Padre, y por lo tanto es un mediador más perfecto, Hebreos 8:1-2</a:t>
            </a:r>
          </a:p>
          <a:p>
            <a:pPr lvl="1" algn="l" rtl="0"/>
            <a:r>
              <a:rPr lang="en-US" sz="2000" dirty="0"/>
              <a:t>Nos </a:t>
            </a:r>
            <a:r>
              <a:rPr lang="en-US" sz="2000" dirty="0" err="1" smtClean="0"/>
              <a:t>dio</a:t>
            </a:r>
            <a:r>
              <a:rPr lang="en-US" sz="2000" dirty="0" smtClean="0"/>
              <a:t> a </a:t>
            </a:r>
            <a:r>
              <a:rPr lang="en-US" sz="2000" dirty="0" err="1" smtClean="0"/>
              <a:t>conocer</a:t>
            </a:r>
            <a:r>
              <a:rPr lang="en-US" sz="2000" dirty="0" smtClean="0"/>
              <a:t> </a:t>
            </a:r>
            <a:r>
              <a:rPr lang="en-US" sz="2000" dirty="0"/>
              <a:t>al Padre como uno “que está en el seno del Padre”, Juan 1:18</a:t>
            </a:r>
          </a:p>
          <a:p>
            <a:pPr lvl="1" algn="l" rtl="0"/>
            <a:r>
              <a:rPr lang="en-US" sz="2000" dirty="0"/>
              <a:t>Habla como hijo, más que como siervo, Hebreos 7:28</a:t>
            </a:r>
          </a:p>
          <a:p>
            <a:pPr lvl="1" algn="l" rtl="0"/>
            <a:r>
              <a:rPr lang="en-US" sz="2000" dirty="0"/>
              <a:t>“Vive para interceder”, Hebreos 7:25 – es decir, este es Su trabajo</a:t>
            </a:r>
          </a:p>
          <a:p>
            <a:pPr algn="l" rtl="0"/>
            <a:r>
              <a:rPr lang="en-US" sz="2200" dirty="0"/>
              <a:t>Cuando adoramos, nos acercamos a Dios a través de nuestro mediador.</a:t>
            </a:r>
          </a:p>
          <a:p>
            <a:pPr lvl="1" algn="l" rtl="0"/>
            <a:r>
              <a:rPr lang="en-US" sz="2000" dirty="0" err="1" smtClean="0"/>
              <a:t>Por</a:t>
            </a:r>
            <a:r>
              <a:rPr lang="en-US" sz="2000" dirty="0" smtClean="0"/>
              <a:t> </a:t>
            </a:r>
            <a:r>
              <a:rPr lang="en-US" sz="2000" dirty="0" err="1" smtClean="0"/>
              <a:t>esa</a:t>
            </a:r>
            <a:r>
              <a:rPr lang="en-US" sz="2000" dirty="0" smtClean="0"/>
              <a:t> </a:t>
            </a:r>
            <a:r>
              <a:rPr lang="en-US" sz="2000" dirty="0" err="1" smtClean="0"/>
              <a:t>razón</a:t>
            </a:r>
            <a:r>
              <a:rPr lang="en-US" sz="2000" dirty="0" smtClean="0"/>
              <a:t> la </a:t>
            </a:r>
            <a:r>
              <a:rPr lang="en-US" sz="2000" dirty="0"/>
              <a:t>Cena del Señor es el centro de nuestra adoración</a:t>
            </a:r>
          </a:p>
          <a:p>
            <a:pPr lvl="2" algn="l" rtl="0"/>
            <a:r>
              <a:rPr lang="en-US" sz="1800" dirty="0"/>
              <a:t>Conmemora el sacrificio que inauguró el pacto, 1 Corintios 11:25</a:t>
            </a:r>
          </a:p>
          <a:p>
            <a:pPr lvl="2" algn="l" rtl="0"/>
            <a:r>
              <a:rPr lang="en-US" sz="1800" dirty="0"/>
              <a:t>Celebra la sangre que expía nuestros pecados (y nos limpia para acercarnos a Dios), Hebreos 9:12</a:t>
            </a:r>
          </a:p>
          <a:p>
            <a:pPr lvl="1" algn="l" rtl="0"/>
            <a:r>
              <a:rPr lang="en-US" sz="2000" dirty="0"/>
              <a:t>Sin embargo, nuestro “mediador” nos da acceso directo a Dios, Hebreos 10:19</a:t>
            </a:r>
          </a:p>
          <a:p>
            <a:pPr lvl="1" algn="l" rtl="0"/>
            <a:endParaRPr lang="en-US" sz="2000" dirty="0"/>
          </a:p>
          <a:p>
            <a:pPr lvl="1" algn="l" rtl="0"/>
            <a:endParaRPr lang="en-US" sz="2200" dirty="0"/>
          </a:p>
        </p:txBody>
      </p:sp>
    </p:spTree>
    <p:extLst>
      <p:ext uri="{BB962C8B-B14F-4D97-AF65-F5344CB8AC3E}">
        <p14:creationId xmlns:p14="http://schemas.microsoft.com/office/powerpoint/2010/main" val="2431925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264920"/>
            <a:ext cx="10178322" cy="5105400"/>
          </a:xfrm>
        </p:spPr>
        <p:txBody>
          <a:bodyPr>
            <a:normAutofit/>
          </a:bodyPr>
          <a:lstStyle/>
          <a:p>
            <a:pPr lvl="0" algn="ctr" rtl="0"/>
            <a:r>
              <a:rPr lang="en-US" dirty="0" err="1" smtClean="0"/>
              <a:t>HaGA</a:t>
            </a:r>
            <a:r>
              <a:rPr lang="en-US" dirty="0" smtClean="0"/>
              <a:t> </a:t>
            </a:r>
            <a:r>
              <a:rPr lang="en-US" dirty="0"/>
              <a:t>una lista de algunas similitudes y diferencias en las apariciones de Dios </a:t>
            </a:r>
            <a:r>
              <a:rPr lang="en-US" dirty="0" err="1" smtClean="0"/>
              <a:t>en</a:t>
            </a:r>
            <a:r>
              <a:rPr lang="en-US" dirty="0" smtClean="0"/>
              <a:t> </a:t>
            </a:r>
            <a:r>
              <a:rPr lang="en-US" dirty="0" err="1" smtClean="0"/>
              <a:t>Éxo</a:t>
            </a:r>
            <a:r>
              <a:rPr lang="en-US" dirty="0"/>
              <a:t>. </a:t>
            </a:r>
            <a:r>
              <a:rPr lang="en-US" dirty="0" smtClean="0"/>
              <a:t>18-19/Deut</a:t>
            </a:r>
            <a:r>
              <a:rPr lang="en-US" dirty="0"/>
              <a:t>. 5; Ezequiel 1/Isaías 6;</a:t>
            </a:r>
            <a:br>
              <a:rPr lang="en-US" dirty="0"/>
            </a:br>
            <a:r>
              <a:rPr lang="en-US" dirty="0"/>
              <a:t>y la Transfiguración (Mateo 17/Marcos 9/Lucas 9)</a:t>
            </a:r>
          </a:p>
        </p:txBody>
      </p:sp>
    </p:spTree>
    <p:extLst>
      <p:ext uri="{BB962C8B-B14F-4D97-AF65-F5344CB8AC3E}">
        <p14:creationId xmlns:p14="http://schemas.microsoft.com/office/powerpoint/2010/main" val="1418672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LA </a:t>
            </a:r>
            <a:r>
              <a:rPr lang="en-US" dirty="0" err="1" smtClean="0"/>
              <a:t>Revelación</a:t>
            </a:r>
            <a:r>
              <a:rPr lang="en-US" dirty="0" smtClean="0"/>
              <a:t> </a:t>
            </a:r>
            <a:r>
              <a:rPr lang="en-US" dirty="0"/>
              <a:t>de Dios </a:t>
            </a:r>
            <a:r>
              <a:rPr lang="en-US" dirty="0" err="1" smtClean="0"/>
              <a:t>en</a:t>
            </a:r>
            <a:r>
              <a:rPr lang="en-US" dirty="0" smtClean="0"/>
              <a:t> Cristo</a:t>
            </a:r>
            <a:endParaRPr lang="en-US" dirty="0"/>
          </a:p>
        </p:txBody>
      </p:sp>
      <p:sp>
        <p:nvSpPr>
          <p:cNvPr id="3" name="Content Placeholder 2"/>
          <p:cNvSpPr>
            <a:spLocks noGrp="1"/>
          </p:cNvSpPr>
          <p:nvPr>
            <p:ph idx="1"/>
          </p:nvPr>
        </p:nvSpPr>
        <p:spPr>
          <a:xfrm>
            <a:off x="967563" y="1181547"/>
            <a:ext cx="10889157" cy="5713029"/>
          </a:xfrm>
        </p:spPr>
        <p:txBody>
          <a:bodyPr>
            <a:normAutofit fontScale="85000" lnSpcReduction="20000"/>
          </a:bodyPr>
          <a:lstStyle/>
          <a:p>
            <a:pPr algn="l" rtl="0"/>
            <a:r>
              <a:rPr lang="en-US" sz="2400" dirty="0"/>
              <a:t>Fuente de luz</a:t>
            </a:r>
          </a:p>
          <a:p>
            <a:pPr lvl="1"/>
            <a:r>
              <a:rPr lang="es-ES" sz="1900" dirty="0" smtClean="0"/>
              <a:t>El </a:t>
            </a:r>
            <a:r>
              <a:rPr lang="es-ES" sz="1900" dirty="0"/>
              <a:t>que me sigue no andará en tinieblas, sino que tendrá la Luz de la </a:t>
            </a:r>
            <a:r>
              <a:rPr lang="es-ES" sz="1900" dirty="0" smtClean="0"/>
              <a:t>vida</a:t>
            </a:r>
            <a:r>
              <a:rPr lang="en-US" sz="1900" dirty="0" smtClean="0"/>
              <a:t>, </a:t>
            </a:r>
            <a:r>
              <a:rPr lang="en-US" sz="1900" dirty="0"/>
              <a:t>Juan 8:12</a:t>
            </a:r>
          </a:p>
          <a:p>
            <a:pPr lvl="1" algn="l" rtl="0"/>
            <a:r>
              <a:rPr lang="en-US" sz="1900" dirty="0"/>
              <a:t>La luz del evangelio de la gloria de Cristo, quien es la imagen de Dios, 2 Corintios 4:4</a:t>
            </a:r>
          </a:p>
          <a:p>
            <a:pPr algn="l" rtl="0"/>
            <a:r>
              <a:rPr lang="en-US" sz="2400" dirty="0"/>
              <a:t>Rodeado de </a:t>
            </a:r>
            <a:r>
              <a:rPr lang="en-US" sz="2400" dirty="0" err="1" smtClean="0"/>
              <a:t>una</a:t>
            </a:r>
            <a:r>
              <a:rPr lang="en-US" sz="2400" dirty="0" smtClean="0"/>
              <a:t> </a:t>
            </a:r>
            <a:r>
              <a:rPr lang="en-US" sz="2400" dirty="0" err="1" smtClean="0"/>
              <a:t>nube</a:t>
            </a:r>
            <a:endParaRPr lang="en-US" sz="2400" dirty="0"/>
          </a:p>
          <a:p>
            <a:pPr lvl="1"/>
            <a:r>
              <a:rPr lang="es-ES" sz="1900" dirty="0"/>
              <a:t>Y si todavía nuestro evangelio está velado, para los que se pierden está velado, </a:t>
            </a:r>
            <a:r>
              <a:rPr lang="es-ES" sz="1900" dirty="0" smtClean="0"/>
              <a:t> </a:t>
            </a:r>
            <a:r>
              <a:rPr lang="es-ES" sz="1900" dirty="0"/>
              <a:t>en los cuales el dios de este mundo ha cegado el entendimiento de los incrédulos, para que no vean el resplandor del evangelio de la gloria de Cristo, que es la imagen de </a:t>
            </a:r>
            <a:r>
              <a:rPr lang="es-ES" sz="1900" dirty="0" smtClean="0"/>
              <a:t>Dios</a:t>
            </a:r>
            <a:r>
              <a:rPr lang="en-US" sz="1900" dirty="0" smtClean="0"/>
              <a:t>, </a:t>
            </a:r>
            <a:r>
              <a:rPr lang="en-US" sz="1900" dirty="0"/>
              <a:t>2 Corintios 4:3-4</a:t>
            </a:r>
          </a:p>
          <a:p>
            <a:pPr algn="l" rtl="0"/>
            <a:r>
              <a:rPr lang="en-US" sz="2400" dirty="0"/>
              <a:t>Habla la Verdad (y </a:t>
            </a:r>
            <a:r>
              <a:rPr lang="en-US" sz="2400" dirty="0" err="1" smtClean="0"/>
              <a:t>Él</a:t>
            </a:r>
            <a:r>
              <a:rPr lang="en-US" sz="2400" dirty="0" smtClean="0"/>
              <a:t> </a:t>
            </a:r>
            <a:r>
              <a:rPr lang="en-US" sz="2400" dirty="0" err="1" smtClean="0"/>
              <a:t>mismo</a:t>
            </a:r>
            <a:r>
              <a:rPr lang="en-US" sz="2400" dirty="0" smtClean="0"/>
              <a:t> </a:t>
            </a:r>
            <a:r>
              <a:rPr lang="en-US" sz="2400" dirty="0" err="1" smtClean="0"/>
              <a:t>es</a:t>
            </a:r>
            <a:r>
              <a:rPr lang="en-US" sz="2400" dirty="0" smtClean="0"/>
              <a:t> </a:t>
            </a:r>
            <a:r>
              <a:rPr lang="en-US" sz="2400" dirty="0"/>
              <a:t>la fuente de la misma)</a:t>
            </a:r>
          </a:p>
          <a:p>
            <a:pPr lvl="1"/>
            <a:r>
              <a:rPr lang="es-ES" sz="1900" dirty="0"/>
              <a:t>U</a:t>
            </a:r>
            <a:r>
              <a:rPr lang="es-ES" sz="1900" dirty="0" smtClean="0"/>
              <a:t>na </a:t>
            </a:r>
            <a:r>
              <a:rPr lang="es-ES" sz="1900" dirty="0"/>
              <a:t>voz salió de la nube, diciendo: «Este es Mi Hijo amado en quien Yo estoy complacido; óiganlo a </a:t>
            </a:r>
            <a:r>
              <a:rPr lang="es-ES" sz="1900" dirty="0" smtClean="0"/>
              <a:t>Él»,</a:t>
            </a:r>
            <a:r>
              <a:rPr lang="en-US" sz="1900" dirty="0" smtClean="0"/>
              <a:t> </a:t>
            </a:r>
            <a:r>
              <a:rPr lang="en-US" sz="1900" dirty="0"/>
              <a:t>Mateo 17:5</a:t>
            </a:r>
          </a:p>
          <a:p>
            <a:pPr algn="l" rtl="0"/>
            <a:r>
              <a:rPr lang="en-US" sz="2400" dirty="0"/>
              <a:t>Cristo es la representación </a:t>
            </a:r>
            <a:r>
              <a:rPr lang="en-US" sz="2400" dirty="0" err="1"/>
              <a:t>más</a:t>
            </a:r>
            <a:r>
              <a:rPr lang="en-US" sz="2400" dirty="0"/>
              <a:t> </a:t>
            </a:r>
            <a:r>
              <a:rPr lang="en-US" sz="2400" dirty="0" err="1" smtClean="0"/>
              <a:t>verdadera</a:t>
            </a:r>
            <a:r>
              <a:rPr lang="en-US" sz="2400" dirty="0" smtClean="0"/>
              <a:t> de </a:t>
            </a:r>
            <a:r>
              <a:rPr lang="en-US" sz="2400" dirty="0"/>
              <a:t>Dios.</a:t>
            </a:r>
          </a:p>
          <a:p>
            <a:pPr lvl="1"/>
            <a:r>
              <a:rPr lang="es-ES" sz="1900" dirty="0"/>
              <a:t>Cara a cara el SEÑOR habló con ustedes en el monte </a:t>
            </a:r>
            <a:r>
              <a:rPr lang="es-ES" sz="1900" u="sng" dirty="0"/>
              <a:t>de en medio del </a:t>
            </a:r>
            <a:r>
              <a:rPr lang="es-ES" sz="1900" u="sng" dirty="0" smtClean="0"/>
              <a:t>fuego</a:t>
            </a:r>
            <a:r>
              <a:rPr lang="en-US" sz="1900" dirty="0" smtClean="0"/>
              <a:t>, </a:t>
            </a:r>
            <a:r>
              <a:rPr lang="en-US" sz="1900" dirty="0"/>
              <a:t>Deuteronomio 5:4</a:t>
            </a:r>
          </a:p>
          <a:p>
            <a:pPr lvl="1"/>
            <a:r>
              <a:rPr lang="es-ES" sz="1900" dirty="0" smtClean="0"/>
              <a:t>Tal </a:t>
            </a:r>
            <a:r>
              <a:rPr lang="es-ES" sz="1900" dirty="0"/>
              <a:t>era el </a:t>
            </a:r>
            <a:r>
              <a:rPr lang="es-ES" sz="1900" u="sng" dirty="0"/>
              <a:t>aspecto</a:t>
            </a:r>
            <a:r>
              <a:rPr lang="es-ES" sz="1900" dirty="0"/>
              <a:t> de la </a:t>
            </a:r>
            <a:r>
              <a:rPr lang="es-ES" sz="1900" u="sng" dirty="0"/>
              <a:t>semejanza</a:t>
            </a:r>
            <a:r>
              <a:rPr lang="es-ES" sz="1900" dirty="0"/>
              <a:t> de la gloria del </a:t>
            </a:r>
            <a:r>
              <a:rPr lang="es-ES" sz="1900" dirty="0" smtClean="0"/>
              <a:t>SEÑOR</a:t>
            </a:r>
            <a:r>
              <a:rPr lang="en-US" sz="1900" dirty="0" smtClean="0"/>
              <a:t>, </a:t>
            </a:r>
            <a:r>
              <a:rPr lang="en-US" sz="1900" dirty="0"/>
              <a:t>Ezequiel 1:28</a:t>
            </a:r>
          </a:p>
          <a:p>
            <a:pPr lvl="1"/>
            <a:r>
              <a:rPr lang="es-ES" sz="1900" u="sng" dirty="0"/>
              <a:t>Nadie ha visto jamás a Dios; </a:t>
            </a:r>
            <a:r>
              <a:rPr lang="es-ES" sz="1900" dirty="0"/>
              <a:t>el unigénito Dios, que está en el seno del Padre, </a:t>
            </a:r>
            <a:r>
              <a:rPr lang="es-ES" sz="1900" u="sng" dirty="0"/>
              <a:t>Él lo ha dado a </a:t>
            </a:r>
            <a:r>
              <a:rPr lang="es-ES" sz="1900" u="sng" dirty="0" smtClean="0"/>
              <a:t>conocer</a:t>
            </a:r>
            <a:r>
              <a:rPr lang="en-US" sz="1900" dirty="0" smtClean="0"/>
              <a:t>, </a:t>
            </a:r>
            <a:r>
              <a:rPr lang="en-US" sz="1900" dirty="0"/>
              <a:t>Juan 1:18</a:t>
            </a:r>
          </a:p>
          <a:p>
            <a:pPr lvl="1"/>
            <a:r>
              <a:rPr lang="es-ES" sz="1900" dirty="0"/>
              <a:t>Porque toda la plenitud de la Deidad reside corporalmente en </a:t>
            </a:r>
            <a:r>
              <a:rPr lang="es-ES" sz="1900" dirty="0" smtClean="0"/>
              <a:t>Él</a:t>
            </a:r>
            <a:r>
              <a:rPr lang="en-US" sz="1900" dirty="0" smtClean="0"/>
              <a:t>, </a:t>
            </a:r>
            <a:r>
              <a:rPr lang="en-US" sz="1900" dirty="0"/>
              <a:t>Colosenses 2:9</a:t>
            </a:r>
          </a:p>
          <a:p>
            <a:pPr algn="l" rtl="0"/>
            <a:r>
              <a:rPr lang="en-US" sz="2400" dirty="0"/>
              <a:t>La </a:t>
            </a:r>
            <a:r>
              <a:rPr lang="en-US" sz="2400" dirty="0" err="1"/>
              <a:t>adoración</a:t>
            </a:r>
            <a:r>
              <a:rPr lang="en-US" sz="2400" dirty="0"/>
              <a:t> </a:t>
            </a:r>
            <a:r>
              <a:rPr lang="en-US" sz="2400" dirty="0" smtClean="0"/>
              <a:t>con </a:t>
            </a:r>
            <a:r>
              <a:rPr lang="en-US" sz="2400" dirty="0" err="1" smtClean="0"/>
              <a:t>temor</a:t>
            </a:r>
            <a:r>
              <a:rPr lang="en-US" sz="2400" dirty="0" smtClean="0"/>
              <a:t> </a:t>
            </a:r>
            <a:r>
              <a:rPr lang="en-US" sz="2400" dirty="0"/>
              <a:t>es la respuesta natural y obvia, Ezequiel 1:28; Mateo 17:6; </a:t>
            </a:r>
            <a:r>
              <a:rPr lang="en-US" sz="2400" dirty="0" smtClean="0"/>
              <a:t>Deut. </a:t>
            </a:r>
            <a:r>
              <a:rPr lang="en-US" sz="2400" dirty="0"/>
              <a:t>5:5</a:t>
            </a:r>
          </a:p>
          <a:p>
            <a:r>
              <a:rPr lang="en-US" sz="2400" dirty="0"/>
              <a:t>Sin embargo, </a:t>
            </a:r>
            <a:r>
              <a:rPr lang="en-US" sz="2400" dirty="0" smtClean="0"/>
              <a:t>“</a:t>
            </a:r>
            <a:r>
              <a:rPr lang="en-US" sz="2400" dirty="0" err="1" smtClean="0"/>
              <a:t>Hablamas</a:t>
            </a:r>
            <a:r>
              <a:rPr lang="en-US" sz="2400" dirty="0" smtClean="0"/>
              <a:t> con </a:t>
            </a:r>
            <a:r>
              <a:rPr lang="en-US" sz="2400" dirty="0" err="1" smtClean="0"/>
              <a:t>mucha</a:t>
            </a:r>
            <a:r>
              <a:rPr lang="en-US" sz="2400" dirty="0" smtClean="0"/>
              <a:t> </a:t>
            </a:r>
            <a:r>
              <a:rPr lang="en-US" sz="2400" dirty="0" err="1" smtClean="0"/>
              <a:t>franqueza</a:t>
            </a:r>
            <a:r>
              <a:rPr lang="en-US" sz="2400" dirty="0" smtClean="0"/>
              <a:t>. […] </a:t>
            </a:r>
            <a:r>
              <a:rPr lang="es-ES" sz="2400" dirty="0" smtClean="0"/>
              <a:t>Pero </a:t>
            </a:r>
            <a:r>
              <a:rPr lang="es-ES" sz="2400" dirty="0"/>
              <a:t>todos nosotros, con el rostro descubierto, contemplando como en un espejo la gloria del Señor, estamos siendo transformados en la misma imagen de gloria en </a:t>
            </a:r>
            <a:r>
              <a:rPr lang="es-ES" sz="2400" dirty="0" smtClean="0"/>
              <a:t>gloria</a:t>
            </a:r>
            <a:r>
              <a:rPr lang="en-US" sz="2400" dirty="0" smtClean="0"/>
              <a:t>”.</a:t>
            </a:r>
            <a:endParaRPr lang="en-US" sz="2400" dirty="0"/>
          </a:p>
          <a:p>
            <a:pPr lvl="1" algn="l" rtl="0"/>
            <a:endParaRPr lang="en-US" sz="2000" dirty="0"/>
          </a:p>
          <a:p>
            <a:pPr lvl="1" algn="l" rtl="0"/>
            <a:endParaRPr lang="en-US" sz="2200" dirty="0"/>
          </a:p>
        </p:txBody>
      </p:sp>
    </p:spTree>
    <p:extLst>
      <p:ext uri="{BB962C8B-B14F-4D97-AF65-F5344CB8AC3E}">
        <p14:creationId xmlns:p14="http://schemas.microsoft.com/office/powerpoint/2010/main" val="22181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432560"/>
            <a:ext cx="10341232" cy="4937760"/>
          </a:xfrm>
        </p:spPr>
        <p:txBody>
          <a:bodyPr>
            <a:normAutofit fontScale="90000"/>
          </a:bodyPr>
          <a:lstStyle/>
          <a:p>
            <a:pPr lvl="0" algn="ctr" rtl="0"/>
            <a:r>
              <a:rPr lang="en-US" u="sng" dirty="0" smtClean="0"/>
              <a:t>LA </a:t>
            </a:r>
            <a:r>
              <a:rPr lang="en-US" u="sng" dirty="0" err="1" smtClean="0"/>
              <a:t>adoraci</a:t>
            </a:r>
            <a:r>
              <a:rPr lang="es-ES" u="sng" dirty="0" err="1" smtClean="0"/>
              <a:t>ón</a:t>
            </a:r>
            <a:r>
              <a:rPr lang="en-US" u="sng" dirty="0" smtClean="0"/>
              <a:t> </a:t>
            </a:r>
            <a:r>
              <a:rPr lang="en-US" u="sng" dirty="0" err="1"/>
              <a:t>en</a:t>
            </a:r>
            <a:r>
              <a:rPr lang="en-US" u="sng" dirty="0"/>
              <a:t> </a:t>
            </a:r>
            <a:r>
              <a:rPr lang="en-US" u="sng" dirty="0" err="1" smtClean="0"/>
              <a:t>espíritu</a:t>
            </a:r>
            <a:r>
              <a:rPr lang="en-US" u="sng" dirty="0" smtClean="0"/>
              <a:t> </a:t>
            </a:r>
            <a:r>
              <a:rPr lang="en-US" u="sng" dirty="0"/>
              <a:t>y en verdad</a:t>
            </a:r>
            <a:r>
              <a:rPr lang="en-US" dirty="0"/>
              <a:t/>
            </a:r>
            <a:br>
              <a:rPr lang="en-US" dirty="0"/>
            </a:br>
            <a:r>
              <a:rPr lang="en-US" dirty="0"/>
              <a:t/>
            </a:r>
            <a:br>
              <a:rPr lang="en-US" dirty="0"/>
            </a:br>
            <a:r>
              <a:rPr lang="en-US" dirty="0"/>
              <a:t>adorar de acuerdo con las ordenanzas espirituales, </a:t>
            </a:r>
            <a:r>
              <a:rPr lang="en-US" dirty="0" err="1"/>
              <a:t>informado</a:t>
            </a:r>
            <a:r>
              <a:rPr lang="en-US" dirty="0"/>
              <a:t> </a:t>
            </a:r>
            <a:r>
              <a:rPr lang="en-US" dirty="0" err="1" smtClean="0"/>
              <a:t>por</a:t>
            </a:r>
            <a:r>
              <a:rPr lang="en-US" dirty="0" smtClean="0"/>
              <a:t> un </a:t>
            </a:r>
            <a:r>
              <a:rPr lang="en-US" dirty="0"/>
              <a:t>conocimiento exacto de dios</a:t>
            </a:r>
            <a:br>
              <a:rPr lang="en-US" dirty="0"/>
            </a:br>
            <a:r>
              <a:rPr lang="en-US" dirty="0"/>
              <a:t>como fue declarado por Jesús</a:t>
            </a:r>
          </a:p>
        </p:txBody>
      </p:sp>
    </p:spTree>
    <p:extLst>
      <p:ext uri="{BB962C8B-B14F-4D97-AF65-F5344CB8AC3E}">
        <p14:creationId xmlns:p14="http://schemas.microsoft.com/office/powerpoint/2010/main" val="3090658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Espíritu y verdad: conclusiones</a:t>
            </a:r>
          </a:p>
        </p:txBody>
      </p:sp>
      <p:sp>
        <p:nvSpPr>
          <p:cNvPr id="3" name="Content Placeholder 2"/>
          <p:cNvSpPr>
            <a:spLocks noGrp="1"/>
          </p:cNvSpPr>
          <p:nvPr>
            <p:ph idx="1"/>
          </p:nvPr>
        </p:nvSpPr>
        <p:spPr>
          <a:xfrm>
            <a:off x="1251678" y="1181547"/>
            <a:ext cx="10527946" cy="5713029"/>
          </a:xfrm>
        </p:spPr>
        <p:txBody>
          <a:bodyPr>
            <a:normAutofit lnSpcReduction="10000"/>
          </a:bodyPr>
          <a:lstStyle/>
          <a:p>
            <a:pPr algn="l" rtl="0"/>
            <a:r>
              <a:rPr lang="en-US" dirty="0"/>
              <a:t>No es una </a:t>
            </a:r>
            <a:r>
              <a:rPr lang="en-US" dirty="0" err="1"/>
              <a:t>descripción</a:t>
            </a:r>
            <a:r>
              <a:rPr lang="en-US" dirty="0"/>
              <a:t> </a:t>
            </a:r>
            <a:r>
              <a:rPr lang="en-US" dirty="0" smtClean="0"/>
              <a:t>de </a:t>
            </a:r>
            <a:r>
              <a:rPr lang="en-US" u="sng" dirty="0" err="1" smtClean="0"/>
              <a:t>cómo</a:t>
            </a:r>
            <a:r>
              <a:rPr lang="en-US" dirty="0" smtClean="0"/>
              <a:t> </a:t>
            </a:r>
            <a:r>
              <a:rPr lang="en-US" dirty="0" err="1" smtClean="0"/>
              <a:t>adoramos</a:t>
            </a:r>
            <a:r>
              <a:rPr lang="en-US" dirty="0"/>
              <a:t>, sino de la adoración misma</a:t>
            </a:r>
          </a:p>
          <a:p>
            <a:pPr algn="l" rtl="0"/>
            <a:r>
              <a:rPr lang="en-US" dirty="0"/>
              <a:t>Adoramos de acuerdo con las </a:t>
            </a:r>
            <a:r>
              <a:rPr lang="en-US" dirty="0" err="1"/>
              <a:t>ordenanzas</a:t>
            </a:r>
            <a:r>
              <a:rPr lang="en-US" dirty="0"/>
              <a:t> </a:t>
            </a:r>
            <a:r>
              <a:rPr lang="en-US" dirty="0" err="1" smtClean="0"/>
              <a:t>espirituales</a:t>
            </a:r>
            <a:r>
              <a:rPr lang="en-US" dirty="0" smtClean="0"/>
              <a:t> </a:t>
            </a:r>
            <a:r>
              <a:rPr lang="en-US" dirty="0"/>
              <a:t>informadas por la revelación más completa de Dios en Cristo.</a:t>
            </a:r>
          </a:p>
          <a:p>
            <a:pPr lvl="1" algn="l" rtl="0"/>
            <a:r>
              <a:rPr lang="en-US" dirty="0"/>
              <a:t>Cristo es nuestro sumo sacerdote perfecto, ofreciendo el sacrificio perfecto de </a:t>
            </a:r>
            <a:r>
              <a:rPr lang="en-US" dirty="0" smtClean="0"/>
              <a:t>Su </a:t>
            </a:r>
            <a:r>
              <a:rPr lang="en-US" dirty="0"/>
              <a:t>sangre</a:t>
            </a:r>
          </a:p>
          <a:p>
            <a:pPr lvl="1" algn="l" rtl="0"/>
            <a:r>
              <a:rPr lang="en-US" dirty="0"/>
              <a:t>Nos acercamos al trono de Dios dentro del Lugar Santísimo con </a:t>
            </a:r>
            <a:r>
              <a:rPr lang="en-US" dirty="0" err="1" smtClean="0"/>
              <a:t>confianza</a:t>
            </a:r>
            <a:endParaRPr lang="en-US" dirty="0"/>
          </a:p>
          <a:p>
            <a:pPr algn="l" rtl="0"/>
            <a:r>
              <a:rPr lang="en-US" dirty="0"/>
              <a:t>Nuestra </a:t>
            </a:r>
            <a:r>
              <a:rPr lang="en-US" dirty="0" err="1"/>
              <a:t>adoración</a:t>
            </a:r>
            <a:r>
              <a:rPr lang="en-US" dirty="0"/>
              <a:t> </a:t>
            </a:r>
            <a:r>
              <a:rPr lang="en-US" dirty="0" err="1" smtClean="0"/>
              <a:t>tiene</a:t>
            </a:r>
            <a:r>
              <a:rPr lang="en-US" dirty="0" smtClean="0"/>
              <a:t> un </a:t>
            </a:r>
            <a:r>
              <a:rPr lang="en-US" dirty="0" err="1" smtClean="0"/>
              <a:t>enfoque</a:t>
            </a:r>
            <a:r>
              <a:rPr lang="en-US" dirty="0" smtClean="0"/>
              <a:t> </a:t>
            </a:r>
            <a:r>
              <a:rPr lang="en-US" dirty="0" err="1" smtClean="0"/>
              <a:t>espiritual</a:t>
            </a:r>
            <a:r>
              <a:rPr lang="en-US" dirty="0" smtClean="0"/>
              <a:t>, </a:t>
            </a:r>
            <a:r>
              <a:rPr lang="en-US" dirty="0"/>
              <a:t>no </a:t>
            </a:r>
            <a:r>
              <a:rPr lang="en-US" dirty="0" err="1" smtClean="0"/>
              <a:t>físico</a:t>
            </a:r>
            <a:endParaRPr lang="en-US" dirty="0"/>
          </a:p>
          <a:p>
            <a:pPr lvl="1" algn="l" rtl="0"/>
            <a:r>
              <a:rPr lang="en-US" dirty="0" err="1" smtClean="0"/>
              <a:t>Jesús</a:t>
            </a:r>
            <a:r>
              <a:rPr lang="en-US" dirty="0" smtClean="0"/>
              <a:t> </a:t>
            </a:r>
            <a:r>
              <a:rPr lang="en-US" dirty="0" err="1" smtClean="0"/>
              <a:t>nos</a:t>
            </a:r>
            <a:r>
              <a:rPr lang="en-US" dirty="0" smtClean="0"/>
              <a:t> </a:t>
            </a:r>
            <a:r>
              <a:rPr lang="en-US" dirty="0" err="1" smtClean="0"/>
              <a:t>dio</a:t>
            </a:r>
            <a:r>
              <a:rPr lang="en-US" dirty="0" smtClean="0"/>
              <a:t> a </a:t>
            </a:r>
            <a:r>
              <a:rPr lang="en-US" dirty="0" err="1" smtClean="0"/>
              <a:t>conocer</a:t>
            </a:r>
            <a:r>
              <a:rPr lang="en-US" dirty="0" smtClean="0"/>
              <a:t> al Padre, </a:t>
            </a:r>
            <a:r>
              <a:rPr lang="en-US" dirty="0"/>
              <a:t>una revelación más íntima y espiritual</a:t>
            </a:r>
          </a:p>
          <a:p>
            <a:pPr lvl="1" algn="l" rtl="0"/>
            <a:r>
              <a:rPr lang="en-US" dirty="0"/>
              <a:t>No debemos tratar de satisfacer nuestros deseos carnales en la adoración.</a:t>
            </a:r>
          </a:p>
          <a:p>
            <a:pPr lvl="2" algn="l" rtl="0"/>
            <a:r>
              <a:rPr lang="en-US" dirty="0"/>
              <a:t>Para </a:t>
            </a:r>
            <a:r>
              <a:rPr lang="en-US" dirty="0" err="1"/>
              <a:t>ser</a:t>
            </a:r>
            <a:r>
              <a:rPr lang="en-US" dirty="0"/>
              <a:t> </a:t>
            </a:r>
            <a:r>
              <a:rPr lang="en-US" dirty="0" err="1" smtClean="0"/>
              <a:t>entretenidos</a:t>
            </a:r>
            <a:r>
              <a:rPr lang="en-US" dirty="0" smtClean="0"/>
              <a:t>, </a:t>
            </a:r>
            <a:r>
              <a:rPr lang="en-US" dirty="0"/>
              <a:t>1 Corintios 11:21</a:t>
            </a:r>
          </a:p>
          <a:p>
            <a:pPr lvl="2" algn="l" rtl="0"/>
            <a:r>
              <a:rPr lang="en-US" dirty="0" smtClean="0"/>
              <a:t>Para </a:t>
            </a:r>
            <a:r>
              <a:rPr lang="en-US" dirty="0" err="1" smtClean="0"/>
              <a:t>ser</a:t>
            </a:r>
            <a:r>
              <a:rPr lang="en-US" dirty="0" smtClean="0"/>
              <a:t> </a:t>
            </a:r>
            <a:r>
              <a:rPr lang="en-US" dirty="0" err="1" smtClean="0"/>
              <a:t>estimulados</a:t>
            </a:r>
            <a:r>
              <a:rPr lang="en-US" dirty="0" smtClean="0"/>
              <a:t> </a:t>
            </a:r>
            <a:r>
              <a:rPr lang="en-US" dirty="0"/>
              <a:t>intelectualmente, Hechos 17:21</a:t>
            </a:r>
          </a:p>
          <a:p>
            <a:pPr algn="l" rtl="0"/>
            <a:r>
              <a:rPr lang="en-US" dirty="0"/>
              <a:t>Nuestros objetivos en la adoración:</a:t>
            </a:r>
          </a:p>
          <a:p>
            <a:pPr lvl="1" algn="l" rtl="0"/>
            <a:r>
              <a:rPr lang="en-US" dirty="0" err="1" smtClean="0"/>
              <a:t>Honrar</a:t>
            </a:r>
            <a:r>
              <a:rPr lang="en-US" dirty="0" smtClean="0"/>
              <a:t> </a:t>
            </a:r>
            <a:r>
              <a:rPr lang="en-US" dirty="0"/>
              <a:t>a Dios</a:t>
            </a:r>
          </a:p>
          <a:p>
            <a:pPr lvl="1" algn="l" rtl="0"/>
            <a:r>
              <a:rPr lang="en-US" dirty="0" err="1" smtClean="0"/>
              <a:t>Aprender</a:t>
            </a:r>
            <a:r>
              <a:rPr lang="en-US" dirty="0" smtClean="0"/>
              <a:t> </a:t>
            </a:r>
            <a:r>
              <a:rPr lang="en-US" dirty="0"/>
              <a:t>acerca de Dios</a:t>
            </a:r>
          </a:p>
          <a:p>
            <a:pPr lvl="1" algn="l" rtl="0"/>
            <a:r>
              <a:rPr lang="en-US" dirty="0"/>
              <a:t>Aprender y </a:t>
            </a:r>
            <a:r>
              <a:rPr lang="en-US" dirty="0" err="1"/>
              <a:t>fomentar</a:t>
            </a:r>
            <a:r>
              <a:rPr lang="en-US" dirty="0"/>
              <a:t> </a:t>
            </a:r>
            <a:r>
              <a:rPr lang="en-US" dirty="0" smtClean="0"/>
              <a:t>la </a:t>
            </a:r>
            <a:r>
              <a:rPr lang="en-US" dirty="0" err="1" smtClean="0"/>
              <a:t>conducta</a:t>
            </a:r>
            <a:r>
              <a:rPr lang="en-US" dirty="0" smtClean="0"/>
              <a:t> </a:t>
            </a:r>
            <a:r>
              <a:rPr lang="en-US" dirty="0"/>
              <a:t>moral de forma individual.</a:t>
            </a:r>
          </a:p>
          <a:p>
            <a:pPr lvl="1" algn="l" rtl="0"/>
            <a:r>
              <a:rPr lang="en-US" dirty="0" smtClean="0"/>
              <a:t>“</a:t>
            </a:r>
            <a:r>
              <a:rPr lang="en-US" dirty="0" err="1" smtClean="0"/>
              <a:t>Estimularnos</a:t>
            </a:r>
            <a:r>
              <a:rPr lang="en-US" dirty="0" smtClean="0"/>
              <a:t> </a:t>
            </a:r>
            <a:r>
              <a:rPr lang="en-US" dirty="0"/>
              <a:t>unos a otros al amor y a las buenas obras”</a:t>
            </a:r>
          </a:p>
        </p:txBody>
      </p:sp>
    </p:spTree>
    <p:extLst>
      <p:ext uri="{BB962C8B-B14F-4D97-AF65-F5344CB8AC3E}">
        <p14:creationId xmlns:p14="http://schemas.microsoft.com/office/powerpoint/2010/main" val="11180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rtl="0">
                <a:lnSpc>
                  <a:spcPts val="1700"/>
                </a:lnSpc>
              </a:pPr>
              <a:r>
                <a:rPr lang="en-US" b="0" cap="none" spc="0" dirty="0">
                  <a:ln w="0"/>
                  <a:solidFill>
                    <a:schemeClr val="tx1"/>
                  </a:solidFill>
                </a:rPr>
                <a:t>Ritual</a:t>
              </a:r>
            </a:p>
            <a:p>
              <a:pPr algn="ctr" rtl="0">
                <a:lnSpc>
                  <a:spcPts val="1700"/>
                </a:lnSpc>
              </a:pPr>
              <a:r>
                <a:rPr lang="en-US" dirty="0" smtClean="0">
                  <a:ln w="0"/>
                </a:rPr>
                <a:t>(</a:t>
              </a:r>
              <a:r>
                <a:rPr lang="en-US" dirty="0" err="1" smtClean="0">
                  <a:ln w="0"/>
                </a:rPr>
                <a:t>procedimiento</a:t>
              </a:r>
              <a:r>
                <a:rPr lang="en-US" dirty="0" smtClean="0">
                  <a:ln w="0"/>
                </a:rPr>
                <a:t> </a:t>
              </a:r>
              <a:r>
                <a:rPr lang="en-US" dirty="0">
                  <a:ln w="0"/>
                </a:rPr>
                <a:t>correcto)</a:t>
              </a:r>
              <a:endParaRPr lang="en-US" b="0" cap="none" spc="0" dirty="0">
                <a:ln w="0"/>
                <a:solidFill>
                  <a:schemeClr val="tx1"/>
                </a:solidFill>
              </a:endParaRPr>
            </a:p>
          </p:txBody>
        </p:sp>
      </p:grpSp>
      <p:grpSp>
        <p:nvGrpSpPr>
          <p:cNvPr id="10" name="Group 9"/>
          <p:cNvGrpSpPr/>
          <p:nvPr/>
        </p:nvGrpSpPr>
        <p:grpSpPr>
          <a:xfrm>
            <a:off x="8796023" y="3744625"/>
            <a:ext cx="289305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smtClean="0">
                  <a:ln w="0"/>
                </a:rPr>
                <a:t>Ofrendas</a:t>
              </a:r>
              <a:r>
                <a:rPr lang="en-US" dirty="0" smtClean="0">
                  <a:ln w="0"/>
                </a:rPr>
                <a:t> </a:t>
              </a:r>
              <a:r>
                <a:rPr lang="en-US" dirty="0" err="1" smtClean="0">
                  <a:ln w="0"/>
                </a:rPr>
                <a:t>sacrificiales</a:t>
              </a:r>
              <a:endParaRPr lang="en-US" dirty="0">
                <a:ln w="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Límites</a:t>
              </a:r>
              <a:r>
                <a:rPr lang="en-US" dirty="0">
                  <a:ln w="0"/>
                </a:rPr>
                <a:t> entre lo</a:t>
              </a:r>
            </a:p>
            <a:p>
              <a:pPr algn="ctr">
                <a:lnSpc>
                  <a:spcPts val="1700"/>
                </a:lnSpc>
              </a:pPr>
              <a:r>
                <a:rPr lang="en-US" dirty="0" err="1">
                  <a:ln w="0"/>
                </a:rPr>
                <a:t>sagrado</a:t>
              </a:r>
              <a:r>
                <a:rPr lang="en-US" dirty="0">
                  <a:ln w="0"/>
                </a:rPr>
                <a:t> y lo </a:t>
              </a:r>
              <a:r>
                <a:rPr lang="en-US" dirty="0" err="1">
                  <a:ln w="0"/>
                </a:rPr>
                <a:t>profano</a:t>
              </a:r>
              <a:endParaRPr lang="en-US" dirty="0">
                <a:ln w="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812424" y="363716"/>
            <a:ext cx="3020936" cy="2876461"/>
            <a:chOff x="4913981" y="300200"/>
            <a:chExt cx="2543715" cy="233142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dirty="0" err="1">
                  <a:ln w="0"/>
                </a:rPr>
                <a:t>Comunión</a:t>
              </a:r>
              <a:r>
                <a:rPr lang="en-US" dirty="0">
                  <a:ln w="0"/>
                </a:rPr>
                <a:t> con</a:t>
              </a:r>
            </a:p>
            <a:p>
              <a:pPr algn="ctr">
                <a:lnSpc>
                  <a:spcPts val="1700"/>
                </a:lnSpc>
              </a:pPr>
              <a:r>
                <a:rPr lang="en-US" dirty="0">
                  <a:ln w="0"/>
                </a:rPr>
                <a:t>lo supernatural</a:t>
              </a:r>
            </a:p>
          </p:txBody>
        </p:sp>
      </p:grpSp>
      <p:sp>
        <p:nvSpPr>
          <p:cNvPr id="19" name="Text Box 2"/>
          <p:cNvSpPr txBox="1">
            <a:spLocks noChangeArrowheads="1"/>
          </p:cNvSpPr>
          <p:nvPr/>
        </p:nvSpPr>
        <p:spPr bwMode="auto">
          <a:xfrm>
            <a:off x="1577880" y="1032630"/>
            <a:ext cx="2690433" cy="1593460"/>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Marcadores </a:t>
            </a:r>
            <a:b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br>
            <a:r>
              <a:rPr lang="es-ES" sz="3600" dirty="0">
                <a:effectLst/>
                <a:latin typeface="Berlin Sans FB Demi" panose="020E0802020502020306" pitchFamily="34" charset="0"/>
                <a:ea typeface="Calibri" panose="020F0502020204030204" pitchFamily="34" charset="0"/>
                <a:cs typeface="Times New Roman" panose="02020603050405020304" pitchFamily="18" charset="0"/>
              </a:rPr>
              <a:t>de adoración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8243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fontScale="90000"/>
          </a:bodyPr>
          <a:lstStyle/>
          <a:p>
            <a:pPr algn="l" rtl="0"/>
            <a:r>
              <a:rPr lang="en-US" dirty="0"/>
              <a:t>Marcadores de </a:t>
            </a:r>
            <a:r>
              <a:rPr lang="en-US" dirty="0" err="1"/>
              <a:t>adoración</a:t>
            </a:r>
            <a:r>
              <a:rPr lang="en-US" dirty="0"/>
              <a:t> </a:t>
            </a:r>
            <a:r>
              <a:rPr lang="en-US" dirty="0" err="1" smtClean="0"/>
              <a:t>en</a:t>
            </a:r>
            <a:r>
              <a:rPr lang="en-US" dirty="0" smtClean="0"/>
              <a:t> EL NT</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000" dirty="0" err="1" smtClean="0"/>
              <a:t>Límites</a:t>
            </a:r>
            <a:r>
              <a:rPr lang="en-US" sz="2000" dirty="0" smtClean="0"/>
              <a:t> </a:t>
            </a:r>
            <a:r>
              <a:rPr lang="en-US" sz="2000" dirty="0"/>
              <a:t>entre lo sagrado y lo profano</a:t>
            </a:r>
          </a:p>
          <a:p>
            <a:pPr lvl="1" algn="l" rtl="0"/>
            <a:r>
              <a:rPr lang="en-US" dirty="0"/>
              <a:t>No hay nada sagrado en el lugar de adoración, así que no hay necesidad de protegerlo, Juan 4:21-23</a:t>
            </a:r>
          </a:p>
          <a:p>
            <a:pPr lvl="1" algn="l" rtl="0"/>
            <a:r>
              <a:rPr lang="en-US" dirty="0"/>
              <a:t>¿En qué límites debemos pensar con respecto a nuestro lugar de culto?</a:t>
            </a:r>
          </a:p>
          <a:p>
            <a:pPr lvl="2" algn="l" rtl="0"/>
            <a:r>
              <a:rPr lang="en-US" dirty="0"/>
              <a:t>Comportamiento en el edificio (niños, comer, jugar)</a:t>
            </a:r>
          </a:p>
        </p:txBody>
      </p:sp>
    </p:spTree>
    <p:extLst>
      <p:ext uri="{BB962C8B-B14F-4D97-AF65-F5344CB8AC3E}">
        <p14:creationId xmlns:p14="http://schemas.microsoft.com/office/powerpoint/2010/main" val="15026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151157"/>
            <a:ext cx="11287163" cy="890603"/>
          </a:xfrm>
        </p:spPr>
        <p:txBody>
          <a:bodyPr>
            <a:normAutofit fontScale="90000"/>
          </a:bodyPr>
          <a:lstStyle/>
          <a:p>
            <a:pPr algn="l" rtl="0"/>
            <a:r>
              <a:rPr lang="en-US" dirty="0" err="1" smtClean="0"/>
              <a:t>Buscando</a:t>
            </a:r>
            <a:r>
              <a:rPr lang="en-US" dirty="0" smtClean="0"/>
              <a:t> </a:t>
            </a:r>
            <a:r>
              <a:rPr lang="en-US" dirty="0" err="1" smtClean="0"/>
              <a:t>una</a:t>
            </a:r>
            <a:r>
              <a:rPr lang="en-US" dirty="0" smtClean="0"/>
              <a:t> </a:t>
            </a:r>
            <a:r>
              <a:rPr lang="en-US" dirty="0" err="1"/>
              <a:t>definición</a:t>
            </a:r>
            <a:r>
              <a:rPr lang="en-US" dirty="0"/>
              <a:t> </a:t>
            </a:r>
            <a:r>
              <a:rPr lang="en-US" dirty="0" smtClean="0"/>
              <a:t/>
            </a:r>
            <a:br>
              <a:rPr lang="en-US" dirty="0" smtClean="0"/>
            </a:br>
            <a:r>
              <a:rPr lang="en-US" dirty="0" smtClean="0"/>
              <a:t>de la </a:t>
            </a:r>
            <a:r>
              <a:rPr lang="en-US" dirty="0" err="1" smtClean="0"/>
              <a:t>adoración</a:t>
            </a:r>
            <a:endParaRPr lang="en-US" dirty="0"/>
          </a:p>
        </p:txBody>
      </p:sp>
      <p:sp>
        <p:nvSpPr>
          <p:cNvPr id="3" name="Content Placeholder 2"/>
          <p:cNvSpPr>
            <a:spLocks noGrp="1"/>
          </p:cNvSpPr>
          <p:nvPr>
            <p:ph idx="1"/>
          </p:nvPr>
        </p:nvSpPr>
        <p:spPr>
          <a:xfrm>
            <a:off x="1251677" y="1502980"/>
            <a:ext cx="10527946" cy="5275983"/>
          </a:xfrm>
        </p:spPr>
        <p:txBody>
          <a:bodyPr>
            <a:normAutofit lnSpcReduction="10000"/>
          </a:bodyPr>
          <a:lstStyle/>
          <a:p>
            <a:pPr algn="l" rtl="0"/>
            <a:r>
              <a:rPr lang="en-US" sz="2400" dirty="0"/>
              <a:t>La experiencia humana de la adoración</a:t>
            </a:r>
            <a:endParaRPr lang="en-US" sz="2200" dirty="0"/>
          </a:p>
          <a:p>
            <a:pPr lvl="1" algn="l" rtl="0"/>
            <a:r>
              <a:rPr lang="en-US" sz="2200" dirty="0"/>
              <a:t>Dos </a:t>
            </a:r>
            <a:r>
              <a:rPr lang="en-US" sz="2200" dirty="0" err="1" smtClean="0"/>
              <a:t>perspectivas</a:t>
            </a:r>
            <a:r>
              <a:rPr lang="en-US" sz="2200" dirty="0" smtClean="0"/>
              <a:t> </a:t>
            </a:r>
            <a:r>
              <a:rPr lang="en-US" sz="2200" dirty="0" err="1" smtClean="0"/>
              <a:t>sobre</a:t>
            </a:r>
            <a:r>
              <a:rPr lang="en-US" sz="2200" dirty="0" smtClean="0"/>
              <a:t> la </a:t>
            </a:r>
            <a:r>
              <a:rPr lang="en-US" sz="2200" dirty="0"/>
              <a:t>adoración</a:t>
            </a:r>
          </a:p>
          <a:p>
            <a:pPr lvl="1" algn="l" rtl="0"/>
            <a:r>
              <a:rPr lang="en-US" sz="2200" dirty="0" smtClean="0"/>
              <a:t>Palabras </a:t>
            </a:r>
            <a:r>
              <a:rPr lang="en-US" sz="2200" dirty="0"/>
              <a:t>de adoración</a:t>
            </a:r>
          </a:p>
          <a:p>
            <a:pPr lvl="1" algn="l" rtl="0"/>
            <a:r>
              <a:rPr lang="en-US" sz="2200" dirty="0"/>
              <a:t>Marcadores de </a:t>
            </a:r>
            <a:r>
              <a:rPr lang="en-US" sz="2200" dirty="0" err="1"/>
              <a:t>adoración</a:t>
            </a:r>
            <a:r>
              <a:rPr lang="en-US" sz="2200" dirty="0"/>
              <a:t> </a:t>
            </a:r>
            <a:r>
              <a:rPr lang="en-US" sz="2200" dirty="0" smtClean="0"/>
              <a:t>que </a:t>
            </a:r>
            <a:r>
              <a:rPr lang="en-US" sz="2200" dirty="0" err="1" smtClean="0"/>
              <a:t>trascienden</a:t>
            </a:r>
            <a:r>
              <a:rPr lang="en-US" sz="2200" dirty="0" smtClean="0"/>
              <a:t> el </a:t>
            </a:r>
            <a:r>
              <a:rPr lang="en-US" sz="2200" dirty="0" err="1" smtClean="0"/>
              <a:t>tiempo</a:t>
            </a:r>
            <a:r>
              <a:rPr lang="en-US" sz="2200" dirty="0" smtClean="0"/>
              <a:t> </a:t>
            </a:r>
            <a:r>
              <a:rPr lang="en-US" sz="2200" dirty="0"/>
              <a:t>y la cultura</a:t>
            </a:r>
          </a:p>
          <a:p>
            <a:pPr lvl="1" algn="l" rtl="0"/>
            <a:r>
              <a:rPr lang="en-US" sz="2200" dirty="0"/>
              <a:t>La corrupción de la adoración dada por Dios</a:t>
            </a:r>
          </a:p>
          <a:p>
            <a:pPr algn="l" rtl="0"/>
            <a:r>
              <a:rPr lang="en-US" sz="2400" dirty="0"/>
              <a:t>El objeto de </a:t>
            </a:r>
            <a:r>
              <a:rPr lang="en-US" sz="2400" dirty="0" err="1"/>
              <a:t>nuestra</a:t>
            </a:r>
            <a:r>
              <a:rPr lang="en-US" sz="2400" dirty="0"/>
              <a:t> </a:t>
            </a:r>
            <a:r>
              <a:rPr lang="en-US" sz="2400" dirty="0" err="1" smtClean="0"/>
              <a:t>adoración</a:t>
            </a:r>
            <a:endParaRPr lang="en-US" sz="2400" dirty="0"/>
          </a:p>
          <a:p>
            <a:pPr lvl="1" algn="l" rtl="0"/>
            <a:r>
              <a:rPr lang="en-US" sz="2200" dirty="0" smtClean="0"/>
              <a:t>La </a:t>
            </a:r>
            <a:r>
              <a:rPr lang="en-US" sz="2200" dirty="0" err="1" smtClean="0"/>
              <a:t>adoración</a:t>
            </a:r>
            <a:r>
              <a:rPr lang="en-US" sz="2200" dirty="0" smtClean="0"/>
              <a:t> </a:t>
            </a:r>
            <a:r>
              <a:rPr lang="en-US" sz="2200" dirty="0"/>
              <a:t>y </a:t>
            </a:r>
            <a:r>
              <a:rPr lang="en-US" sz="2200" dirty="0" smtClean="0"/>
              <a:t>la auto-</a:t>
            </a:r>
            <a:r>
              <a:rPr lang="en-US" sz="2200" dirty="0" err="1" smtClean="0"/>
              <a:t>revelación</a:t>
            </a:r>
            <a:r>
              <a:rPr lang="en-US" sz="2200" dirty="0" smtClean="0"/>
              <a:t> </a:t>
            </a:r>
            <a:r>
              <a:rPr lang="en-US" sz="2200" dirty="0"/>
              <a:t>de Dios</a:t>
            </a:r>
          </a:p>
          <a:p>
            <a:pPr lvl="1" algn="l" rtl="0"/>
            <a:r>
              <a:rPr lang="en-US" sz="2200" dirty="0"/>
              <a:t>La auto-revelación de Dios en el Nuevo Pacto</a:t>
            </a:r>
          </a:p>
          <a:p>
            <a:pPr algn="l" rtl="0"/>
            <a:r>
              <a:rPr lang="en-US" sz="2400" dirty="0" smtClean="0"/>
              <a:t>El </a:t>
            </a:r>
            <a:r>
              <a:rPr lang="en-US" sz="2400" dirty="0" err="1" smtClean="0"/>
              <a:t>por</a:t>
            </a:r>
            <a:r>
              <a:rPr lang="en-US" sz="2400" dirty="0" smtClean="0"/>
              <a:t> </a:t>
            </a:r>
            <a:r>
              <a:rPr lang="en-US" sz="2400" dirty="0"/>
              <a:t>qué adoramos</a:t>
            </a:r>
            <a:endParaRPr lang="en-US" sz="2200" dirty="0"/>
          </a:p>
          <a:p>
            <a:pPr lvl="1" algn="l" rtl="0"/>
            <a:r>
              <a:rPr lang="en-US" sz="2200" dirty="0" err="1" smtClean="0"/>
              <a:t>Reacci</a:t>
            </a:r>
            <a:r>
              <a:rPr lang="es-ES" sz="2200" dirty="0" err="1" smtClean="0"/>
              <a:t>ón</a:t>
            </a:r>
            <a:r>
              <a:rPr lang="en-US" sz="2200" dirty="0" smtClean="0"/>
              <a:t> </a:t>
            </a:r>
            <a:r>
              <a:rPr lang="en-US" sz="2200" dirty="0"/>
              <a:t>a la naturaleza de Dios</a:t>
            </a:r>
          </a:p>
          <a:p>
            <a:pPr lvl="1" algn="l" rtl="0"/>
            <a:r>
              <a:rPr lang="en-US" sz="2200" dirty="0"/>
              <a:t>Comunión con Dios</a:t>
            </a:r>
          </a:p>
          <a:p>
            <a:pPr lvl="1" algn="l" rtl="0"/>
            <a:r>
              <a:rPr lang="en-US" sz="2200" dirty="0" err="1" smtClean="0"/>
              <a:t>Conmemoración</a:t>
            </a:r>
            <a:r>
              <a:rPr lang="en-US" sz="2200" dirty="0" smtClean="0"/>
              <a:t> </a:t>
            </a:r>
            <a:r>
              <a:rPr lang="en-US" sz="2200" dirty="0"/>
              <a:t>y </a:t>
            </a:r>
            <a:r>
              <a:rPr lang="en-US" sz="2200" dirty="0" err="1"/>
              <a:t>celebración</a:t>
            </a:r>
            <a:r>
              <a:rPr lang="en-US" sz="2200" dirty="0"/>
              <a:t> </a:t>
            </a:r>
            <a:r>
              <a:rPr lang="en-US" sz="2200" dirty="0" smtClean="0"/>
              <a:t>del </a:t>
            </a:r>
            <a:r>
              <a:rPr lang="en-US" sz="2200" dirty="0" err="1" smtClean="0"/>
              <a:t>pacto</a:t>
            </a:r>
            <a:endParaRPr lang="en-US" sz="2200" dirty="0"/>
          </a:p>
        </p:txBody>
      </p:sp>
    </p:spTree>
    <p:extLst>
      <p:ext uri="{BB962C8B-B14F-4D97-AF65-F5344CB8AC3E}">
        <p14:creationId xmlns:p14="http://schemas.microsoft.com/office/powerpoint/2010/main" val="44929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4819"/>
          <a:stretch/>
        </p:blipFill>
        <p:spPr>
          <a:xfrm>
            <a:off x="3340197" y="0"/>
            <a:ext cx="5146087" cy="6858000"/>
          </a:xfrm>
          <a:prstGeom prst="rect">
            <a:avLst/>
          </a:prstGeom>
          <a:ln>
            <a:solidFill>
              <a:schemeClr val="tx1"/>
            </a:solidFill>
          </a:ln>
        </p:spPr>
      </p:pic>
      <p:sp>
        <p:nvSpPr>
          <p:cNvPr id="3" name="TextBox 2"/>
          <p:cNvSpPr txBox="1"/>
          <p:nvPr/>
        </p:nvSpPr>
        <p:spPr>
          <a:xfrm>
            <a:off x="3340196" y="283779"/>
            <a:ext cx="5146087" cy="1446550"/>
          </a:xfrm>
          <a:prstGeom prst="rect">
            <a:avLst/>
          </a:prstGeom>
          <a:solidFill>
            <a:schemeClr val="bg1"/>
          </a:solidFill>
        </p:spPr>
        <p:txBody>
          <a:bodyPr wrap="square" rtlCol="0">
            <a:spAutoFit/>
          </a:bodyPr>
          <a:lstStyle/>
          <a:p>
            <a:r>
              <a:rPr lang="es-ES" sz="2200" dirty="0" smtClean="0"/>
              <a:t>Después le pedí que revisara su bolsa para la “iglesia” para ver que cosas le ayudarían a adorar.  Alabando a Dios por la pequeña sabiduría le ha dado a ella. </a:t>
            </a:r>
            <a:endParaRPr lang="en-US" sz="2200" dirty="0"/>
          </a:p>
        </p:txBody>
      </p:sp>
      <p:sp>
        <p:nvSpPr>
          <p:cNvPr id="4" name="Heart 3"/>
          <p:cNvSpPr/>
          <p:nvPr/>
        </p:nvSpPr>
        <p:spPr>
          <a:xfrm>
            <a:off x="6469117" y="1334813"/>
            <a:ext cx="283779" cy="29429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700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fontScale="90000"/>
          </a:bodyPr>
          <a:lstStyle/>
          <a:p>
            <a:pPr algn="l" rtl="0"/>
            <a:r>
              <a:rPr lang="en-US" dirty="0"/>
              <a:t>Marcadores de </a:t>
            </a:r>
            <a:r>
              <a:rPr lang="en-US" dirty="0" err="1"/>
              <a:t>adoración</a:t>
            </a:r>
            <a:r>
              <a:rPr lang="en-US" dirty="0"/>
              <a:t> </a:t>
            </a:r>
            <a:r>
              <a:rPr lang="en-US" dirty="0" err="1" smtClean="0"/>
              <a:t>en</a:t>
            </a:r>
            <a:r>
              <a:rPr lang="en-US" dirty="0" smtClean="0"/>
              <a:t> EL NT</a:t>
            </a:r>
            <a:endParaRPr lang="en-US" dirty="0"/>
          </a:p>
        </p:txBody>
      </p:sp>
      <p:sp>
        <p:nvSpPr>
          <p:cNvPr id="3" name="Content Placeholder 2"/>
          <p:cNvSpPr>
            <a:spLocks noGrp="1"/>
          </p:cNvSpPr>
          <p:nvPr>
            <p:ph idx="1"/>
          </p:nvPr>
        </p:nvSpPr>
        <p:spPr>
          <a:xfrm>
            <a:off x="935421" y="1072055"/>
            <a:ext cx="11056882" cy="5917324"/>
          </a:xfrm>
        </p:spPr>
        <p:txBody>
          <a:bodyPr>
            <a:normAutofit lnSpcReduction="10000"/>
          </a:bodyPr>
          <a:lstStyle/>
          <a:p>
            <a:pPr algn="l" rtl="0"/>
            <a:r>
              <a:rPr lang="en-US" sz="2000" dirty="0"/>
              <a:t>Límites entre lo sagrado y lo profano</a:t>
            </a:r>
          </a:p>
          <a:p>
            <a:pPr lvl="1" algn="l" rtl="0"/>
            <a:r>
              <a:rPr lang="en-US" dirty="0"/>
              <a:t>No hay nada sagrado en el lugar de adoración, así que no hay necesidad de protegerlo, Juan 4:21-23</a:t>
            </a:r>
          </a:p>
          <a:p>
            <a:pPr lvl="1" algn="l" rtl="0"/>
            <a:r>
              <a:rPr lang="en-US" dirty="0"/>
              <a:t>¿En qué límites debemos pensar con respecto a nuestro lugar de culto?</a:t>
            </a:r>
          </a:p>
          <a:p>
            <a:pPr lvl="2" algn="l" rtl="0"/>
            <a:r>
              <a:rPr lang="en-US" dirty="0"/>
              <a:t>Comportamiento en el edificio (niños, comer, jugar)</a:t>
            </a:r>
          </a:p>
          <a:p>
            <a:pPr lvl="2" algn="l" rtl="0"/>
            <a:r>
              <a:rPr lang="en-US" dirty="0"/>
              <a:t>Qué actividades permite el grupo (o los ancianos) en el edificio (bodas, funerales, etc.)</a:t>
            </a:r>
          </a:p>
          <a:p>
            <a:pPr lvl="2" algn="l" rtl="0"/>
            <a:r>
              <a:rPr lang="en-US" dirty="0"/>
              <a:t>Pecado en la membresía, 1 Corintios 6</a:t>
            </a:r>
          </a:p>
          <a:p>
            <a:pPr lvl="1" algn="l" rtl="0"/>
            <a:r>
              <a:rPr lang="en-US" dirty="0"/>
              <a:t>Criterio: demostrar </a:t>
            </a:r>
            <a:r>
              <a:rPr lang="en-US" dirty="0" err="1"/>
              <a:t>en</a:t>
            </a:r>
            <a:r>
              <a:rPr lang="en-US" dirty="0"/>
              <a:t> </a:t>
            </a:r>
            <a:r>
              <a:rPr lang="en-US" dirty="0" err="1" smtClean="0"/>
              <a:t>nuestras</a:t>
            </a:r>
            <a:r>
              <a:rPr lang="en-US" dirty="0" smtClean="0"/>
              <a:t> </a:t>
            </a:r>
            <a:r>
              <a:rPr lang="en-US" dirty="0" err="1" smtClean="0"/>
              <a:t>decisiones</a:t>
            </a:r>
            <a:r>
              <a:rPr lang="en-US" dirty="0" smtClean="0"/>
              <a:t> </a:t>
            </a:r>
            <a:r>
              <a:rPr lang="en-US" dirty="0" err="1" smtClean="0"/>
              <a:t>los</a:t>
            </a:r>
            <a:r>
              <a:rPr lang="en-US" dirty="0" smtClean="0"/>
              <a:t> </a:t>
            </a:r>
            <a:r>
              <a:rPr lang="en-US" dirty="0"/>
              <a:t>nuevos límites entre nuestra vida sagrada y el mundo profano, Efesios 4:17-32</a:t>
            </a:r>
          </a:p>
          <a:p>
            <a:pPr algn="l" rtl="0"/>
            <a:r>
              <a:rPr lang="en-US" dirty="0" err="1"/>
              <a:t>Ofrendas</a:t>
            </a:r>
            <a:r>
              <a:rPr lang="en-US" dirty="0"/>
              <a:t> </a:t>
            </a:r>
            <a:r>
              <a:rPr lang="en-US" dirty="0" err="1" smtClean="0"/>
              <a:t>sacrificiales</a:t>
            </a:r>
            <a:endParaRPr lang="en-US" dirty="0"/>
          </a:p>
          <a:p>
            <a:pPr lvl="1" algn="l" rtl="0"/>
            <a:r>
              <a:rPr lang="en-US" dirty="0"/>
              <a:t>Nuestro sacrificio ha sido ofrecido una vez por todas, así que no hay necesidad de ofrendas continuas, Hebreos 9:12</a:t>
            </a:r>
          </a:p>
          <a:p>
            <a:pPr lvl="1" algn="l" rtl="0"/>
            <a:r>
              <a:rPr lang="en-US" dirty="0"/>
              <a:t>¿En qué sacrificios participamos durante nuestra adoración?</a:t>
            </a:r>
          </a:p>
          <a:p>
            <a:pPr lvl="2" algn="l" rtl="0"/>
            <a:r>
              <a:rPr lang="en-US" dirty="0"/>
              <a:t>Ofrenda (contribución), Filipenses 4:18</a:t>
            </a:r>
          </a:p>
          <a:p>
            <a:pPr lvl="2" algn="l" rtl="0"/>
            <a:r>
              <a:rPr lang="en-US" dirty="0"/>
              <a:t>Cena del Señor (memoria y proclamación del sacrificio), 1 Corintios 11:26-27</a:t>
            </a:r>
          </a:p>
          <a:p>
            <a:pPr lvl="2" algn="l" rtl="0"/>
            <a:r>
              <a:rPr lang="en-US" dirty="0"/>
              <a:t>Oraciones, Apocalipsis 5:8</a:t>
            </a:r>
          </a:p>
          <a:p>
            <a:pPr lvl="2" algn="l" rtl="0"/>
            <a:r>
              <a:rPr lang="en-US" dirty="0"/>
              <a:t>Cantar/Alabar, Hebreos 13:15</a:t>
            </a:r>
          </a:p>
          <a:p>
            <a:pPr lvl="1" algn="l" rtl="0"/>
            <a:r>
              <a:rPr lang="en-US" dirty="0"/>
              <a:t>Criterio: demostrar en cada acción que </a:t>
            </a:r>
            <a:r>
              <a:rPr lang="en-US" dirty="0" smtClean="0"/>
              <a:t>“</a:t>
            </a:r>
            <a:r>
              <a:rPr lang="en-US" dirty="0" err="1" smtClean="0"/>
              <a:t>completamos</a:t>
            </a:r>
            <a:r>
              <a:rPr lang="en-US" dirty="0" smtClean="0"/>
              <a:t>…lo </a:t>
            </a:r>
            <a:r>
              <a:rPr lang="en-US" dirty="0"/>
              <a:t>que </a:t>
            </a:r>
            <a:r>
              <a:rPr lang="en-US" dirty="0" err="1"/>
              <a:t>falta</a:t>
            </a:r>
            <a:r>
              <a:rPr lang="en-US" dirty="0"/>
              <a:t> </a:t>
            </a:r>
            <a:r>
              <a:rPr lang="en-US" dirty="0" smtClean="0"/>
              <a:t>de las </a:t>
            </a:r>
            <a:r>
              <a:rPr lang="en-US" dirty="0" err="1" smtClean="0"/>
              <a:t>aflicciones</a:t>
            </a:r>
            <a:r>
              <a:rPr lang="en-US" dirty="0" smtClean="0"/>
              <a:t> </a:t>
            </a:r>
            <a:r>
              <a:rPr lang="en-US" dirty="0"/>
              <a:t>de Cristo”, Col.1:24</a:t>
            </a:r>
          </a:p>
        </p:txBody>
      </p:sp>
    </p:spTree>
    <p:extLst>
      <p:ext uri="{BB962C8B-B14F-4D97-AF65-F5344CB8AC3E}">
        <p14:creationId xmlns:p14="http://schemas.microsoft.com/office/powerpoint/2010/main" val="34092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fontScale="90000"/>
          </a:bodyPr>
          <a:lstStyle/>
          <a:p>
            <a:pPr algn="l" rtl="0"/>
            <a:r>
              <a:rPr lang="en-US" dirty="0"/>
              <a:t>Marcadores de </a:t>
            </a:r>
            <a:r>
              <a:rPr lang="en-US" dirty="0" err="1"/>
              <a:t>adoración</a:t>
            </a:r>
            <a:r>
              <a:rPr lang="en-US" dirty="0"/>
              <a:t> </a:t>
            </a:r>
            <a:r>
              <a:rPr lang="en-US" dirty="0" err="1" smtClean="0"/>
              <a:t>en</a:t>
            </a:r>
            <a:r>
              <a:rPr lang="en-US" dirty="0" smtClean="0"/>
              <a:t> EL NT</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000" dirty="0"/>
              <a:t>Ritual (procedimiento correcto)</a:t>
            </a:r>
          </a:p>
          <a:p>
            <a:pPr lvl="1" algn="l" rtl="0"/>
            <a:r>
              <a:rPr lang="en-US" dirty="0"/>
              <a:t>No estamos obligados por la comida, ni por la bebida, ni por las </a:t>
            </a:r>
            <a:r>
              <a:rPr lang="en-US" dirty="0" smtClean="0"/>
              <a:t>fiestas </a:t>
            </a:r>
            <a:r>
              <a:rPr lang="en-US" dirty="0" err="1" smtClean="0"/>
              <a:t>ni</a:t>
            </a:r>
            <a:r>
              <a:rPr lang="en-US" dirty="0" smtClean="0"/>
              <a:t> </a:t>
            </a:r>
            <a:r>
              <a:rPr lang="en-US" dirty="0"/>
              <a:t>por las lunas nuevas, ni por </a:t>
            </a:r>
            <a:r>
              <a:rPr lang="en-US" dirty="0" err="1"/>
              <a:t>los</a:t>
            </a:r>
            <a:r>
              <a:rPr lang="en-US" dirty="0"/>
              <a:t> </a:t>
            </a:r>
            <a:r>
              <a:rPr lang="en-US" dirty="0" err="1" smtClean="0"/>
              <a:t>días</a:t>
            </a:r>
            <a:r>
              <a:rPr lang="en-US" dirty="0" smtClean="0"/>
              <a:t> de </a:t>
            </a:r>
            <a:r>
              <a:rPr lang="en-US" dirty="0" err="1" smtClean="0"/>
              <a:t>reposo</a:t>
            </a:r>
            <a:r>
              <a:rPr lang="en-US" dirty="0" smtClean="0"/>
              <a:t>, </a:t>
            </a:r>
            <a:r>
              <a:rPr lang="en-US" dirty="0"/>
              <a:t>ya que </a:t>
            </a:r>
            <a:r>
              <a:rPr lang="en-US" dirty="0" smtClean="0"/>
              <a:t>el </a:t>
            </a:r>
            <a:r>
              <a:rPr lang="en-US" dirty="0" err="1" smtClean="0"/>
              <a:t>cuerpo</a:t>
            </a:r>
            <a:r>
              <a:rPr lang="en-US" dirty="0" smtClean="0"/>
              <a:t> </a:t>
            </a:r>
            <a:r>
              <a:rPr lang="en-US" dirty="0" err="1" smtClean="0"/>
              <a:t>pertenece</a:t>
            </a:r>
            <a:r>
              <a:rPr lang="en-US" dirty="0" smtClean="0"/>
              <a:t> a Cristo</a:t>
            </a:r>
            <a:r>
              <a:rPr lang="en-US" dirty="0"/>
              <a:t>, Colosenses 2:16-18</a:t>
            </a:r>
          </a:p>
          <a:p>
            <a:pPr lvl="1" algn="l" rtl="0"/>
            <a:r>
              <a:rPr lang="en-US" dirty="0"/>
              <a:t>¿En qué asuntos rituales o de procedimiento debemos pensar en la adoración?</a:t>
            </a:r>
          </a:p>
          <a:p>
            <a:pPr lvl="2"/>
            <a:r>
              <a:rPr lang="en-US" dirty="0"/>
              <a:t>No confundir ni desanimar a nadie, especialmente a </a:t>
            </a:r>
            <a:r>
              <a:rPr lang="en-US" dirty="0" err="1"/>
              <a:t>los</a:t>
            </a:r>
            <a:r>
              <a:rPr lang="en-US" dirty="0"/>
              <a:t> </a:t>
            </a:r>
            <a:r>
              <a:rPr lang="en-US" dirty="0" err="1" smtClean="0"/>
              <a:t>visitantes</a:t>
            </a:r>
            <a:r>
              <a:rPr lang="en-US" dirty="0" smtClean="0"/>
              <a:t>, 1 </a:t>
            </a:r>
            <a:r>
              <a:rPr lang="en-US" dirty="0"/>
              <a:t>Corintios 14:24</a:t>
            </a:r>
          </a:p>
          <a:p>
            <a:pPr lvl="2" algn="l" rtl="0"/>
            <a:r>
              <a:rPr lang="en-US" dirty="0"/>
              <a:t>Convencer a cualquiera que adore con nosotros de que Dios está entre nosotros (que estamos en comunión con Dios), v.25</a:t>
            </a:r>
          </a:p>
          <a:p>
            <a:pPr lvl="2" algn="l" rtl="0"/>
            <a:r>
              <a:rPr lang="en-US" dirty="0" err="1" smtClean="0"/>
              <a:t>Prevenir</a:t>
            </a:r>
            <a:r>
              <a:rPr lang="en-US" dirty="0" smtClean="0"/>
              <a:t> y </a:t>
            </a:r>
            <a:r>
              <a:rPr lang="en-US" dirty="0" err="1" smtClean="0"/>
              <a:t>limitar</a:t>
            </a:r>
            <a:r>
              <a:rPr lang="en-US" dirty="0" smtClean="0"/>
              <a:t> la </a:t>
            </a:r>
            <a:r>
              <a:rPr lang="en-US" dirty="0"/>
              <a:t>complacencia de la carne, Colosenses 2:20-23</a:t>
            </a:r>
          </a:p>
          <a:p>
            <a:pPr lvl="1" algn="l" rtl="0"/>
            <a:r>
              <a:rPr lang="en-US" dirty="0"/>
              <a:t>Criterio: demostrar con nuestras acciones que Dios (que es un Dios de paz, no de confusión) es el originador y objeto de nuestra adoración, no nosotros mismos, para que todos puedan aprender quién es Dios y qué requiere de ellos, 1 </a:t>
            </a:r>
            <a:r>
              <a:rPr lang="en-US" dirty="0" err="1"/>
              <a:t>Corintios</a:t>
            </a:r>
            <a:r>
              <a:rPr lang="en-US" dirty="0"/>
              <a:t> </a:t>
            </a:r>
            <a:r>
              <a:rPr lang="en-US" dirty="0" smtClean="0"/>
              <a:t>14:40</a:t>
            </a:r>
            <a:endParaRPr lang="en-US" dirty="0"/>
          </a:p>
        </p:txBody>
      </p:sp>
    </p:spTree>
    <p:extLst>
      <p:ext uri="{BB962C8B-B14F-4D97-AF65-F5344CB8AC3E}">
        <p14:creationId xmlns:p14="http://schemas.microsoft.com/office/powerpoint/2010/main" val="25264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Nuevo pacto y </a:t>
            </a:r>
            <a:r>
              <a:rPr lang="en-US" dirty="0" smtClean="0"/>
              <a:t>NUEVA </a:t>
            </a:r>
            <a:r>
              <a:rPr lang="en-US" dirty="0" err="1" smtClean="0"/>
              <a:t>adoración</a:t>
            </a:r>
            <a:endParaRPr lang="en-US" dirty="0"/>
          </a:p>
        </p:txBody>
      </p:sp>
      <p:sp>
        <p:nvSpPr>
          <p:cNvPr id="3" name="Content Placeholder 2"/>
          <p:cNvSpPr>
            <a:spLocks noGrp="1"/>
          </p:cNvSpPr>
          <p:nvPr>
            <p:ph idx="1"/>
          </p:nvPr>
        </p:nvSpPr>
        <p:spPr>
          <a:xfrm>
            <a:off x="1251678" y="1087821"/>
            <a:ext cx="10527946" cy="5806755"/>
          </a:xfrm>
        </p:spPr>
        <p:txBody>
          <a:bodyPr>
            <a:noAutofit/>
          </a:bodyPr>
          <a:lstStyle/>
          <a:p>
            <a:pPr marL="0" indent="0" algn="l" rtl="0" fontAlgn="base">
              <a:lnSpc>
                <a:spcPct val="100000"/>
              </a:lnSpc>
              <a:buNone/>
            </a:pPr>
            <a:r>
              <a:rPr lang="en-US" sz="1400" dirty="0"/>
              <a:t>I. El Ministerio de </a:t>
            </a:r>
            <a:r>
              <a:rPr lang="en-US" sz="1400" dirty="0" smtClean="0"/>
              <a:t>Cristo, que da </a:t>
            </a:r>
            <a:r>
              <a:rPr lang="en-US" sz="1400" dirty="0" err="1" smtClean="0"/>
              <a:t>acceso</a:t>
            </a:r>
            <a:r>
              <a:rPr lang="en-US" sz="1400" dirty="0" smtClean="0"/>
              <a:t> </a:t>
            </a:r>
            <a:r>
              <a:rPr lang="en-US" sz="1400" dirty="0"/>
              <a:t>a </a:t>
            </a:r>
            <a:r>
              <a:rPr lang="en-US" sz="1400" dirty="0" smtClean="0"/>
              <a:t>Dios, </a:t>
            </a:r>
            <a:r>
              <a:rPr lang="en-US" sz="1400" dirty="0" err="1" smtClean="0"/>
              <a:t>es</a:t>
            </a:r>
            <a:r>
              <a:rPr lang="en-US" sz="1400" dirty="0" smtClean="0"/>
              <a:t> superior </a:t>
            </a:r>
            <a:r>
              <a:rPr lang="en-US" sz="1400" dirty="0"/>
              <a:t>al </a:t>
            </a:r>
            <a:r>
              <a:rPr lang="en-US" sz="1400" dirty="0" err="1" smtClean="0"/>
              <a:t>ministerio</a:t>
            </a:r>
            <a:r>
              <a:rPr lang="en-US" sz="1400" dirty="0" smtClean="0"/>
              <a:t> </a:t>
            </a:r>
            <a:r>
              <a:rPr lang="en-US" sz="1400" dirty="0"/>
              <a:t>del Antiguo Pacto (7:1–10:18)</a:t>
            </a:r>
          </a:p>
          <a:p>
            <a:pPr marL="0" indent="0" algn="l" rtl="0" fontAlgn="base">
              <a:lnSpc>
                <a:spcPct val="100000"/>
              </a:lnSpc>
              <a:buNone/>
            </a:pPr>
            <a:r>
              <a:rPr lang="en-US" sz="1400" dirty="0" smtClean="0"/>
              <a:t>	1</a:t>
            </a:r>
            <a:r>
              <a:rPr lang="en-US" sz="1400" dirty="0"/>
              <a:t>. La superioridad de Cristo como Sumo </a:t>
            </a:r>
            <a:r>
              <a:rPr lang="en-US" sz="1400" dirty="0" err="1"/>
              <a:t>Sacerdote</a:t>
            </a:r>
            <a:r>
              <a:rPr lang="en-US" sz="1400" dirty="0"/>
              <a:t> </a:t>
            </a:r>
            <a:r>
              <a:rPr lang="en-US" sz="1400" dirty="0" err="1" smtClean="0"/>
              <a:t>es</a:t>
            </a:r>
            <a:r>
              <a:rPr lang="en-US" sz="1400" dirty="0" smtClean="0"/>
              <a:t> </a:t>
            </a:r>
            <a:r>
              <a:rPr lang="en-US" sz="1400" dirty="0" err="1" smtClean="0"/>
              <a:t>necesaria</a:t>
            </a:r>
            <a:r>
              <a:rPr lang="en-US" sz="1400" dirty="0" smtClean="0"/>
              <a:t> </a:t>
            </a:r>
            <a:r>
              <a:rPr lang="en-US" sz="1400" dirty="0"/>
              <a:t>para un mejor pacto (7:11-8:6)</a:t>
            </a:r>
          </a:p>
          <a:p>
            <a:pPr marL="0" indent="0" algn="l" rtl="0" fontAlgn="base">
              <a:lnSpc>
                <a:spcPct val="100000"/>
              </a:lnSpc>
              <a:buNone/>
            </a:pPr>
            <a:r>
              <a:rPr lang="en-US" sz="1400" dirty="0" smtClean="0"/>
              <a:t>	2</a:t>
            </a:r>
            <a:r>
              <a:rPr lang="en-US" sz="1400" dirty="0"/>
              <a:t>. Un pacto más real (8:7-13)</a:t>
            </a:r>
          </a:p>
          <a:p>
            <a:pPr marL="0" indent="0" algn="l" rtl="0" fontAlgn="base">
              <a:lnSpc>
                <a:spcPct val="100000"/>
              </a:lnSpc>
              <a:buNone/>
            </a:pPr>
            <a:r>
              <a:rPr lang="en-US" sz="1400" dirty="0" smtClean="0"/>
              <a:t>		a</a:t>
            </a:r>
            <a:r>
              <a:rPr lang="en-US" sz="1400" dirty="0"/>
              <a:t>. La </a:t>
            </a:r>
            <a:r>
              <a:rPr lang="en-US" sz="1400" dirty="0" err="1"/>
              <a:t>i</a:t>
            </a:r>
            <a:r>
              <a:rPr lang="en-US" sz="1400" dirty="0" err="1" smtClean="0"/>
              <a:t>nsuficiencia</a:t>
            </a:r>
            <a:r>
              <a:rPr lang="en-US" sz="1400" dirty="0" smtClean="0"/>
              <a:t> </a:t>
            </a:r>
            <a:r>
              <a:rPr lang="en-US" sz="1400" dirty="0"/>
              <a:t>del Antiguo Pacto (8:7-9)</a:t>
            </a:r>
          </a:p>
          <a:p>
            <a:pPr marL="0" indent="0" algn="l" rtl="0" fontAlgn="base">
              <a:lnSpc>
                <a:spcPct val="100000"/>
              </a:lnSpc>
              <a:buNone/>
            </a:pPr>
            <a:r>
              <a:rPr lang="en-US" sz="1400" dirty="0" smtClean="0"/>
              <a:t>		b. </a:t>
            </a:r>
            <a:r>
              <a:rPr lang="en-US" sz="1400" dirty="0"/>
              <a:t>La </a:t>
            </a:r>
            <a:r>
              <a:rPr lang="en-US" sz="1400" dirty="0" err="1" smtClean="0"/>
              <a:t>suficiencia</a:t>
            </a:r>
            <a:r>
              <a:rPr lang="en-US" sz="1400" dirty="0" smtClean="0"/>
              <a:t> </a:t>
            </a:r>
            <a:r>
              <a:rPr lang="en-US" sz="1400" dirty="0"/>
              <a:t>del Nuevo Pacto (8:10-13)</a:t>
            </a:r>
          </a:p>
          <a:p>
            <a:pPr marL="0" indent="0" algn="l" rtl="0" fontAlgn="base">
              <a:lnSpc>
                <a:spcPct val="100000"/>
              </a:lnSpc>
              <a:buNone/>
            </a:pPr>
            <a:r>
              <a:rPr lang="en-US" sz="1400" dirty="0" smtClean="0"/>
              <a:t>	3. </a:t>
            </a:r>
            <a:r>
              <a:rPr lang="en-US" sz="1400" dirty="0"/>
              <a:t>Un santuario más real (9:1-12)</a:t>
            </a:r>
          </a:p>
          <a:p>
            <a:pPr marL="0" indent="0" algn="l" rtl="0" fontAlgn="base">
              <a:lnSpc>
                <a:spcPct val="100000"/>
              </a:lnSpc>
              <a:buNone/>
            </a:pPr>
            <a:r>
              <a:rPr lang="en-US" sz="1400" dirty="0" smtClean="0"/>
              <a:t>		a</a:t>
            </a:r>
            <a:r>
              <a:rPr lang="en-US" sz="1400" dirty="0"/>
              <a:t>. La </a:t>
            </a:r>
            <a:r>
              <a:rPr lang="en-US" sz="1400" dirty="0" err="1" smtClean="0"/>
              <a:t>imperfección</a:t>
            </a:r>
            <a:r>
              <a:rPr lang="en-US" sz="1400" dirty="0" smtClean="0"/>
              <a:t> </a:t>
            </a:r>
            <a:r>
              <a:rPr lang="en-US" sz="1400" dirty="0"/>
              <a:t>del </a:t>
            </a:r>
            <a:r>
              <a:rPr lang="en-US" sz="1400" dirty="0" err="1" smtClean="0"/>
              <a:t>santuario</a:t>
            </a:r>
            <a:r>
              <a:rPr lang="en-US" sz="1400" dirty="0" smtClean="0"/>
              <a:t> </a:t>
            </a:r>
            <a:r>
              <a:rPr lang="en-US" sz="1400" dirty="0" err="1" smtClean="0"/>
              <a:t>terrenal</a:t>
            </a:r>
            <a:r>
              <a:rPr lang="en-US" sz="1400" dirty="0" smtClean="0"/>
              <a:t> </a:t>
            </a:r>
            <a:r>
              <a:rPr lang="en-US" sz="1400" dirty="0"/>
              <a:t>(9:1-10)</a:t>
            </a:r>
          </a:p>
          <a:p>
            <a:pPr marL="0" indent="0" algn="l" rtl="0" fontAlgn="base">
              <a:lnSpc>
                <a:spcPct val="100000"/>
              </a:lnSpc>
              <a:buNone/>
            </a:pPr>
            <a:r>
              <a:rPr lang="en-US" sz="1400" dirty="0" smtClean="0"/>
              <a:t>		b</a:t>
            </a:r>
            <a:r>
              <a:rPr lang="en-US" sz="1400" dirty="0"/>
              <a:t>. La </a:t>
            </a:r>
            <a:r>
              <a:rPr lang="en-US" sz="1400" dirty="0" err="1" smtClean="0"/>
              <a:t>perfección</a:t>
            </a:r>
            <a:r>
              <a:rPr lang="en-US" sz="1400" dirty="0" smtClean="0"/>
              <a:t> </a:t>
            </a:r>
            <a:r>
              <a:rPr lang="en-US" sz="1400" dirty="0"/>
              <a:t>del </a:t>
            </a:r>
            <a:r>
              <a:rPr lang="en-US" sz="1400" dirty="0" err="1" smtClean="0"/>
              <a:t>santuario</a:t>
            </a:r>
            <a:r>
              <a:rPr lang="en-US" sz="1400" dirty="0" smtClean="0"/>
              <a:t> celestial </a:t>
            </a:r>
            <a:r>
              <a:rPr lang="en-US" sz="1400" dirty="0"/>
              <a:t>(9:11-12)</a:t>
            </a:r>
          </a:p>
          <a:p>
            <a:pPr marL="0" indent="0" algn="l" rtl="0" fontAlgn="base">
              <a:lnSpc>
                <a:spcPct val="100000"/>
              </a:lnSpc>
              <a:buNone/>
            </a:pPr>
            <a:r>
              <a:rPr lang="en-US" sz="1400" dirty="0" smtClean="0"/>
              <a:t>	4</a:t>
            </a:r>
            <a:r>
              <a:rPr lang="en-US" sz="1400" dirty="0"/>
              <a:t>. Un </a:t>
            </a:r>
            <a:r>
              <a:rPr lang="en-US" sz="1400" dirty="0" err="1"/>
              <a:t>s</a:t>
            </a:r>
            <a:r>
              <a:rPr lang="en-US" sz="1400" dirty="0" err="1" smtClean="0"/>
              <a:t>acrificio</a:t>
            </a:r>
            <a:r>
              <a:rPr lang="en-US" sz="1400" dirty="0" smtClean="0"/>
              <a:t> </a:t>
            </a:r>
            <a:r>
              <a:rPr lang="en-US" sz="1400" dirty="0"/>
              <a:t>p</a:t>
            </a:r>
            <a:r>
              <a:rPr lang="en-US" sz="1400" dirty="0" smtClean="0"/>
              <a:t>erfecto </a:t>
            </a:r>
            <a:r>
              <a:rPr lang="en-US" sz="1400" dirty="0"/>
              <a:t>(9:13–10:18)</a:t>
            </a:r>
          </a:p>
          <a:p>
            <a:pPr marL="0" indent="0" algn="l" rtl="0" fontAlgn="base">
              <a:lnSpc>
                <a:spcPct val="100000"/>
              </a:lnSpc>
              <a:buNone/>
            </a:pPr>
            <a:r>
              <a:rPr lang="en-US" sz="1400" dirty="0" smtClean="0"/>
              <a:t>		a</a:t>
            </a:r>
            <a:r>
              <a:rPr lang="en-US" sz="1400" dirty="0"/>
              <a:t>. La </a:t>
            </a:r>
            <a:r>
              <a:rPr lang="en-US" sz="1400" dirty="0" err="1" smtClean="0"/>
              <a:t>necesidad</a:t>
            </a:r>
            <a:r>
              <a:rPr lang="en-US" sz="1400" dirty="0" smtClean="0"/>
              <a:t> </a:t>
            </a:r>
            <a:r>
              <a:rPr lang="en-US" sz="1400" dirty="0"/>
              <a:t>de la </a:t>
            </a:r>
            <a:r>
              <a:rPr lang="en-US" sz="1400" dirty="0" err="1" smtClean="0"/>
              <a:t>sangre</a:t>
            </a:r>
            <a:r>
              <a:rPr lang="en-US" sz="1400" dirty="0" smtClean="0"/>
              <a:t> </a:t>
            </a:r>
            <a:r>
              <a:rPr lang="en-US" sz="1400" dirty="0" err="1" smtClean="0"/>
              <a:t>derramada</a:t>
            </a:r>
            <a:r>
              <a:rPr lang="en-US" sz="1400" dirty="0" smtClean="0"/>
              <a:t> </a:t>
            </a:r>
            <a:r>
              <a:rPr lang="en-US" sz="1400" dirty="0"/>
              <a:t>(9:13-22)</a:t>
            </a:r>
          </a:p>
          <a:p>
            <a:pPr marL="0" indent="0" algn="l" rtl="0" fontAlgn="base">
              <a:lnSpc>
                <a:spcPct val="100000"/>
              </a:lnSpc>
              <a:buNone/>
            </a:pPr>
            <a:r>
              <a:rPr lang="en-US" sz="1400" dirty="0" smtClean="0"/>
              <a:t>		b</a:t>
            </a:r>
            <a:r>
              <a:rPr lang="en-US" sz="1400" dirty="0"/>
              <a:t>. La </a:t>
            </a:r>
            <a:r>
              <a:rPr lang="en-US" sz="1400" dirty="0" err="1" smtClean="0"/>
              <a:t>purificación</a:t>
            </a:r>
            <a:r>
              <a:rPr lang="en-US" sz="1400" dirty="0" smtClean="0"/>
              <a:t> </a:t>
            </a:r>
            <a:r>
              <a:rPr lang="en-US" sz="1400" dirty="0"/>
              <a:t>del </a:t>
            </a:r>
            <a:r>
              <a:rPr lang="en-US" sz="1400" dirty="0" err="1" smtClean="0"/>
              <a:t>santuario</a:t>
            </a:r>
            <a:r>
              <a:rPr lang="en-US" sz="1400" dirty="0" smtClean="0"/>
              <a:t> celestial </a:t>
            </a:r>
            <a:r>
              <a:rPr lang="en-US" sz="1400" dirty="0"/>
              <a:t>(9:23-28)</a:t>
            </a:r>
          </a:p>
          <a:p>
            <a:pPr marL="0" indent="0" algn="l" rtl="0" fontAlgn="base">
              <a:lnSpc>
                <a:spcPct val="100000"/>
              </a:lnSpc>
              <a:buNone/>
            </a:pPr>
            <a:r>
              <a:rPr lang="en-US" sz="1400" dirty="0" smtClean="0"/>
              <a:t>		c. </a:t>
            </a:r>
            <a:r>
              <a:rPr lang="en-US" sz="1400" dirty="0"/>
              <a:t>La </a:t>
            </a:r>
            <a:r>
              <a:rPr lang="en-US" sz="1400" dirty="0" err="1" smtClean="0"/>
              <a:t>permanencia</a:t>
            </a:r>
            <a:r>
              <a:rPr lang="en-US" sz="1400" dirty="0" smtClean="0"/>
              <a:t> </a:t>
            </a:r>
            <a:r>
              <a:rPr lang="en-US" sz="1400" dirty="0"/>
              <a:t>del </a:t>
            </a:r>
            <a:r>
              <a:rPr lang="en-US" sz="1400" dirty="0" err="1" smtClean="0"/>
              <a:t>sacrificio</a:t>
            </a:r>
            <a:r>
              <a:rPr lang="en-US" sz="1400" dirty="0" smtClean="0"/>
              <a:t> </a:t>
            </a:r>
            <a:r>
              <a:rPr lang="en-US" sz="1400" dirty="0"/>
              <a:t>(10:1-18)</a:t>
            </a:r>
          </a:p>
          <a:p>
            <a:pPr marL="0" indent="0" algn="l" rtl="0" fontAlgn="base">
              <a:lnSpc>
                <a:spcPct val="100000"/>
              </a:lnSpc>
              <a:buNone/>
            </a:pPr>
            <a:r>
              <a:rPr lang="en-US" sz="1400" dirty="0" smtClean="0"/>
              <a:t>			1</a:t>
            </a:r>
            <a:r>
              <a:rPr lang="en-US" sz="1400" dirty="0"/>
              <a:t>) La insuficiencia de los sacrificios levíticos (10:1-9)</a:t>
            </a:r>
          </a:p>
          <a:p>
            <a:pPr marL="0" indent="0" algn="l" rtl="0" fontAlgn="base">
              <a:lnSpc>
                <a:spcPct val="100000"/>
              </a:lnSpc>
              <a:buNone/>
            </a:pPr>
            <a:r>
              <a:rPr lang="en-US" sz="1400" dirty="0" smtClean="0"/>
              <a:t>			2</a:t>
            </a:r>
            <a:r>
              <a:rPr lang="en-US" sz="1400" dirty="0"/>
              <a:t>) La </a:t>
            </a:r>
            <a:r>
              <a:rPr lang="en-US" sz="1400" dirty="0" err="1" smtClean="0"/>
              <a:t>suficiencia</a:t>
            </a:r>
            <a:r>
              <a:rPr lang="en-US" sz="1400" dirty="0" smtClean="0"/>
              <a:t> </a:t>
            </a:r>
            <a:r>
              <a:rPr lang="en-US" sz="1400" dirty="0"/>
              <a:t>del </a:t>
            </a:r>
            <a:r>
              <a:rPr lang="en-US" sz="1400" dirty="0" err="1" smtClean="0"/>
              <a:t>sacrificio</a:t>
            </a:r>
            <a:r>
              <a:rPr lang="en-US" sz="1400" dirty="0" smtClean="0"/>
              <a:t> </a:t>
            </a:r>
            <a:r>
              <a:rPr lang="en-US" sz="1400" dirty="0"/>
              <a:t>de Cristo (10:10-18)</a:t>
            </a:r>
          </a:p>
          <a:p>
            <a:pPr marL="0" indent="0" algn="l" rtl="0" fontAlgn="base">
              <a:lnSpc>
                <a:spcPct val="100000"/>
              </a:lnSpc>
              <a:buNone/>
            </a:pPr>
            <a:r>
              <a:rPr lang="en-US" sz="1400" dirty="0" smtClean="0"/>
              <a:t>II</a:t>
            </a:r>
            <a:r>
              <a:rPr lang="en-US" sz="1400" dirty="0"/>
              <a:t>. Cómo respondemos al </a:t>
            </a:r>
            <a:r>
              <a:rPr lang="en-US" sz="1400" dirty="0" err="1" smtClean="0"/>
              <a:t>mejor</a:t>
            </a:r>
            <a:r>
              <a:rPr lang="en-US" sz="1400" dirty="0" smtClean="0"/>
              <a:t> </a:t>
            </a:r>
            <a:r>
              <a:rPr lang="en-US" sz="1400" dirty="0" err="1" smtClean="0"/>
              <a:t>pacto</a:t>
            </a:r>
            <a:r>
              <a:rPr lang="en-US" sz="1400" dirty="0" smtClean="0"/>
              <a:t> </a:t>
            </a:r>
            <a:r>
              <a:rPr lang="en-US" sz="1400" dirty="0"/>
              <a:t>y al </a:t>
            </a:r>
            <a:r>
              <a:rPr lang="en-US" sz="1400" dirty="0" err="1" smtClean="0"/>
              <a:t>ministerio</a:t>
            </a:r>
            <a:r>
              <a:rPr lang="en-US" sz="1400" dirty="0" smtClean="0"/>
              <a:t> superior </a:t>
            </a:r>
            <a:r>
              <a:rPr lang="en-US" sz="1400" dirty="0"/>
              <a:t>de Cristo (10:19–13:17)</a:t>
            </a:r>
          </a:p>
          <a:p>
            <a:pPr marL="0" indent="0" algn="l" rtl="0" fontAlgn="base">
              <a:lnSpc>
                <a:spcPct val="100000"/>
              </a:lnSpc>
              <a:buNone/>
            </a:pPr>
            <a:r>
              <a:rPr lang="en-US" sz="1400" dirty="0" smtClean="0"/>
              <a:t>	1</a:t>
            </a:r>
            <a:r>
              <a:rPr lang="en-US" sz="1400" dirty="0"/>
              <a:t>. Exhortación a </a:t>
            </a:r>
            <a:r>
              <a:rPr lang="en-US" sz="1400" dirty="0" err="1" smtClean="0"/>
              <a:t>entrar</a:t>
            </a:r>
            <a:r>
              <a:rPr lang="en-US" sz="1400" dirty="0" smtClean="0"/>
              <a:t> </a:t>
            </a:r>
            <a:r>
              <a:rPr lang="en-US" sz="1400" dirty="0"/>
              <a:t>en el </a:t>
            </a:r>
            <a:r>
              <a:rPr lang="en-US" sz="1400" dirty="0" err="1" smtClean="0"/>
              <a:t>nuevo</a:t>
            </a:r>
            <a:r>
              <a:rPr lang="en-US" sz="1400" dirty="0" smtClean="0"/>
              <a:t> </a:t>
            </a:r>
            <a:r>
              <a:rPr lang="en-US" sz="1400" dirty="0" err="1" smtClean="0"/>
              <a:t>santuario</a:t>
            </a:r>
            <a:r>
              <a:rPr lang="en-US" sz="1400" dirty="0" smtClean="0"/>
              <a:t> </a:t>
            </a:r>
            <a:r>
              <a:rPr lang="en-US" sz="1400" dirty="0"/>
              <a:t>(10:19-31)</a:t>
            </a:r>
          </a:p>
          <a:p>
            <a:pPr marL="0" indent="0" algn="l" rtl="0" fontAlgn="base">
              <a:lnSpc>
                <a:spcPct val="100000"/>
              </a:lnSpc>
              <a:buNone/>
            </a:pPr>
            <a:r>
              <a:rPr lang="en-US" sz="1400" dirty="0" smtClean="0"/>
              <a:t>		a</a:t>
            </a:r>
            <a:r>
              <a:rPr lang="en-US" sz="1400" dirty="0"/>
              <a:t>. </a:t>
            </a:r>
            <a:r>
              <a:rPr lang="en-US" sz="1400" dirty="0" err="1" smtClean="0"/>
              <a:t>Acercarnos</a:t>
            </a:r>
            <a:r>
              <a:rPr lang="en-US" sz="1400" dirty="0" smtClean="0"/>
              <a:t> </a:t>
            </a:r>
            <a:r>
              <a:rPr lang="en-US" sz="1400" dirty="0"/>
              <a:t>al </a:t>
            </a:r>
            <a:r>
              <a:rPr lang="en-US" sz="1400" dirty="0" err="1" smtClean="0"/>
              <a:t>lugar</a:t>
            </a:r>
            <a:r>
              <a:rPr lang="en-US" sz="1400" dirty="0" smtClean="0"/>
              <a:t> </a:t>
            </a:r>
            <a:r>
              <a:rPr lang="en-US" sz="1400" dirty="0" err="1"/>
              <a:t>s</a:t>
            </a:r>
            <a:r>
              <a:rPr lang="en-US" sz="1400" dirty="0" err="1" smtClean="0"/>
              <a:t>antísimo</a:t>
            </a:r>
            <a:r>
              <a:rPr lang="en-US" sz="1400" dirty="0" smtClean="0"/>
              <a:t> </a:t>
            </a:r>
            <a:r>
              <a:rPr lang="en-US" sz="1400" dirty="0"/>
              <a:t>(donde está Dios) con fe (10:19-22)</a:t>
            </a:r>
          </a:p>
          <a:p>
            <a:pPr marL="0" indent="0" algn="l" rtl="0" fontAlgn="base">
              <a:lnSpc>
                <a:spcPct val="100000"/>
              </a:lnSpc>
              <a:buNone/>
            </a:pPr>
            <a:r>
              <a:rPr lang="en-US" sz="1400" dirty="0" smtClean="0"/>
              <a:t>		b</a:t>
            </a:r>
            <a:r>
              <a:rPr lang="en-US" sz="1400" dirty="0"/>
              <a:t>. </a:t>
            </a:r>
            <a:r>
              <a:rPr lang="en-US" sz="1400" dirty="0" err="1" smtClean="0"/>
              <a:t>Aferrarnos</a:t>
            </a:r>
            <a:r>
              <a:rPr lang="en-US" sz="1400" dirty="0" smtClean="0"/>
              <a:t> a </a:t>
            </a:r>
            <a:r>
              <a:rPr lang="en-US" sz="1400" dirty="0"/>
              <a:t>la confesión de nuestra esperanza (en la naturaleza de Dios) (10:23)</a:t>
            </a:r>
          </a:p>
          <a:p>
            <a:pPr marL="0" indent="0" algn="l" rtl="0" fontAlgn="base">
              <a:lnSpc>
                <a:spcPct val="100000"/>
              </a:lnSpc>
              <a:buNone/>
            </a:pPr>
            <a:r>
              <a:rPr lang="en-US" sz="1400" dirty="0" smtClean="0"/>
              <a:t>		c. </a:t>
            </a:r>
            <a:r>
              <a:rPr lang="en-US" sz="1400" dirty="0" err="1" smtClean="0"/>
              <a:t>Estimularnos</a:t>
            </a:r>
            <a:r>
              <a:rPr lang="en-US" sz="1400" dirty="0" smtClean="0"/>
              <a:t> </a:t>
            </a:r>
            <a:r>
              <a:rPr lang="en-US" sz="1400" dirty="0"/>
              <a:t>unos a otros a la acción moral y al amor (10:24-25)</a:t>
            </a:r>
          </a:p>
        </p:txBody>
      </p:sp>
    </p:spTree>
    <p:extLst>
      <p:ext uri="{BB962C8B-B14F-4D97-AF65-F5344CB8AC3E}">
        <p14:creationId xmlns:p14="http://schemas.microsoft.com/office/powerpoint/2010/main" val="3473694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7719361" cy="4803235"/>
          </a:xfrm>
        </p:spPr>
        <p:txBody>
          <a:bodyPr>
            <a:normAutofit/>
          </a:bodyPr>
          <a:lstStyle/>
          <a:p>
            <a:pPr algn="l" rtl="0"/>
            <a:r>
              <a:rPr lang="en-US" dirty="0" smtClean="0">
                <a:latin typeface="Berlin Sans FB Demi" panose="020E0802020502020306" pitchFamily="34" charset="0"/>
              </a:rPr>
              <a:t>EL </a:t>
            </a:r>
            <a:r>
              <a:rPr lang="en-US" dirty="0" err="1" smtClean="0">
                <a:latin typeface="Berlin Sans FB Demi" panose="020E0802020502020306" pitchFamily="34" charset="0"/>
              </a:rPr>
              <a:t>Servicio</a:t>
            </a:r>
            <a:r>
              <a:rPr lang="en-US" dirty="0" smtClean="0">
                <a:latin typeface="Berlin Sans FB Demi" panose="020E0802020502020306" pitchFamily="34" charset="0"/>
              </a:rPr>
              <a:t> Y LA </a:t>
            </a:r>
            <a:r>
              <a:rPr lang="en-US" dirty="0" err="1" smtClean="0">
                <a:latin typeface="Berlin Sans FB Demi" panose="020E0802020502020306" pitchFamily="34" charset="0"/>
              </a:rPr>
              <a:t>ADORACiÓN</a:t>
            </a:r>
            <a:r>
              <a:rPr lang="en-US" dirty="0" smtClean="0">
                <a:latin typeface="Berlin Sans FB Demi" panose="020E0802020502020306" pitchFamily="34" charset="0"/>
              </a:rPr>
              <a:t> de </a:t>
            </a:r>
            <a:r>
              <a:rPr lang="en-US" dirty="0" err="1" smtClean="0">
                <a:latin typeface="Berlin Sans FB Demi" panose="020E0802020502020306" pitchFamily="34" charset="0"/>
              </a:rPr>
              <a:t>pacto</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pPr algn="l" rtl="0"/>
            <a:r>
              <a:rPr lang="en-US" sz="3200" dirty="0"/>
              <a:t>Lección 3</a:t>
            </a:r>
          </a:p>
        </p:txBody>
      </p:sp>
    </p:spTree>
    <p:extLst>
      <p:ext uri="{BB962C8B-B14F-4D97-AF65-F5344CB8AC3E}">
        <p14:creationId xmlns:p14="http://schemas.microsoft.com/office/powerpoint/2010/main" val="1512080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1006839" y="3234051"/>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54619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533" y="1439918"/>
            <a:ext cx="10593481" cy="4919892"/>
          </a:xfrm>
        </p:spPr>
        <p:txBody>
          <a:bodyPr>
            <a:normAutofit/>
          </a:bodyPr>
          <a:lstStyle/>
          <a:p>
            <a:pPr lvl="0" algn="ctr" rtl="0"/>
            <a:r>
              <a:rPr lang="en-US" dirty="0"/>
              <a:t>¿Por </a:t>
            </a:r>
            <a:r>
              <a:rPr lang="en-US" dirty="0" err="1"/>
              <a:t>qué</a:t>
            </a:r>
            <a:r>
              <a:rPr lang="en-US" dirty="0"/>
              <a:t> </a:t>
            </a:r>
            <a:r>
              <a:rPr lang="en-US" dirty="0" err="1" smtClean="0"/>
              <a:t>cree</a:t>
            </a:r>
            <a:r>
              <a:rPr lang="en-US" dirty="0" smtClean="0"/>
              <a:t> USTED que </a:t>
            </a:r>
            <a:r>
              <a:rPr lang="en-US" dirty="0"/>
              <a:t>los escritores del Nuevo Testamento usan el lenguaje de la adoración para describir nuestra relación con Dios y </a:t>
            </a:r>
            <a:r>
              <a:rPr lang="en-US" dirty="0" smtClean="0"/>
              <a:t>NUESTRA CONDUCTA </a:t>
            </a:r>
            <a:r>
              <a:rPr lang="en-US" dirty="0" err="1" smtClean="0"/>
              <a:t>en</a:t>
            </a:r>
            <a:r>
              <a:rPr lang="en-US" dirty="0" smtClean="0"/>
              <a:t> el </a:t>
            </a:r>
            <a:r>
              <a:rPr lang="en-US" dirty="0"/>
              <a:t>nuevo pacto?</a:t>
            </a:r>
          </a:p>
        </p:txBody>
      </p:sp>
    </p:spTree>
    <p:extLst>
      <p:ext uri="{BB962C8B-B14F-4D97-AF65-F5344CB8AC3E}">
        <p14:creationId xmlns:p14="http://schemas.microsoft.com/office/powerpoint/2010/main" val="1953930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Servicio de pacto y adoración</a:t>
            </a:r>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a:t>Uso de palabras de adoración para describir el pacto</a:t>
            </a:r>
          </a:p>
          <a:p>
            <a:pPr lvl="1" algn="l" rtl="0"/>
            <a:r>
              <a:rPr lang="en-US" sz="2000" dirty="0"/>
              <a:t>La adoración como expresión de nuestra relación de pacto</a:t>
            </a:r>
          </a:p>
          <a:p>
            <a:pPr lvl="1" algn="l" rtl="0"/>
            <a:r>
              <a:rPr lang="en-US" sz="2000" dirty="0" smtClean="0"/>
              <a:t>Dos </a:t>
            </a:r>
            <a:r>
              <a:rPr lang="en-US" sz="2000" dirty="0" err="1" smtClean="0"/>
              <a:t>conceptos</a:t>
            </a:r>
            <a:r>
              <a:rPr lang="en-US" sz="2000" dirty="0" smtClean="0"/>
              <a:t> </a:t>
            </a:r>
            <a:r>
              <a:rPr lang="en-US" sz="2000" dirty="0" err="1" smtClean="0"/>
              <a:t>erróneos</a:t>
            </a:r>
            <a:r>
              <a:rPr lang="en-US" sz="2000" dirty="0" smtClean="0"/>
              <a:t> </a:t>
            </a:r>
            <a:r>
              <a:rPr lang="en-US" sz="2000" dirty="0"/>
              <a:t>sobre la relación entre </a:t>
            </a:r>
            <a:r>
              <a:rPr lang="en-US" sz="2000" dirty="0" smtClean="0"/>
              <a:t>la </a:t>
            </a:r>
            <a:r>
              <a:rPr lang="en-US" sz="2000" dirty="0" err="1" smtClean="0"/>
              <a:t>conducta</a:t>
            </a:r>
            <a:r>
              <a:rPr lang="en-US" sz="2000" dirty="0" smtClean="0"/>
              <a:t> del </a:t>
            </a:r>
            <a:r>
              <a:rPr lang="en-US" sz="2000" dirty="0"/>
              <a:t>pacto y la adoración pública</a:t>
            </a:r>
          </a:p>
          <a:p>
            <a:pPr algn="l" rtl="0"/>
            <a:r>
              <a:rPr lang="en-US" sz="2400" dirty="0" smtClean="0"/>
              <a:t>La </a:t>
            </a:r>
            <a:r>
              <a:rPr lang="en-US" sz="2400" dirty="0" err="1" smtClean="0"/>
              <a:t>adoración</a:t>
            </a:r>
            <a:r>
              <a:rPr lang="en-US" sz="2400" dirty="0" smtClean="0"/>
              <a:t> vs. la </a:t>
            </a:r>
            <a:r>
              <a:rPr lang="en-US" sz="2400" dirty="0" err="1" smtClean="0"/>
              <a:t>conducta</a:t>
            </a:r>
            <a:r>
              <a:rPr lang="en-US" sz="2400" dirty="0" smtClean="0"/>
              <a:t> (moral) del </a:t>
            </a:r>
            <a:r>
              <a:rPr lang="en-US" sz="2400" dirty="0" err="1" smtClean="0"/>
              <a:t>pacto</a:t>
            </a:r>
            <a:endParaRPr lang="en-US" sz="2400" dirty="0"/>
          </a:p>
          <a:p>
            <a:pPr lvl="1" algn="l" rtl="0"/>
            <a:r>
              <a:rPr lang="en-US" sz="2000" dirty="0"/>
              <a:t>Ejemplos bíblicos de separación de los dos</a:t>
            </a:r>
          </a:p>
          <a:p>
            <a:pPr lvl="1" algn="l" rtl="0"/>
            <a:r>
              <a:rPr lang="en-US" sz="2000" dirty="0"/>
              <a:t>Definición de términos en Romanos 12:1-2</a:t>
            </a:r>
          </a:p>
          <a:p>
            <a:pPr lvl="1" algn="l" rtl="0"/>
            <a:r>
              <a:rPr lang="en-US" sz="2000" dirty="0" smtClean="0"/>
              <a:t>La </a:t>
            </a:r>
            <a:r>
              <a:rPr lang="en-US" sz="2000" dirty="0" err="1" smtClean="0"/>
              <a:t>conducta</a:t>
            </a:r>
            <a:r>
              <a:rPr lang="en-US" sz="2000" dirty="0" smtClean="0"/>
              <a:t> del </a:t>
            </a:r>
            <a:r>
              <a:rPr lang="en-US" sz="2000" dirty="0"/>
              <a:t>pacto es la base de </a:t>
            </a:r>
            <a:r>
              <a:rPr lang="en-US" sz="2000" dirty="0" err="1"/>
              <a:t>nuestra</a:t>
            </a:r>
            <a:r>
              <a:rPr lang="en-US" sz="2000" dirty="0"/>
              <a:t> </a:t>
            </a:r>
            <a:r>
              <a:rPr lang="en-US" sz="2000" dirty="0" err="1" smtClean="0"/>
              <a:t>adoración</a:t>
            </a:r>
            <a:endParaRPr lang="en-US" sz="2000" dirty="0"/>
          </a:p>
          <a:p>
            <a:pPr lvl="1" algn="l" rtl="0"/>
            <a:r>
              <a:rPr lang="en-US" sz="2000" dirty="0"/>
              <a:t>La adoración produce </a:t>
            </a:r>
            <a:r>
              <a:rPr lang="en-US" sz="2000" dirty="0" smtClean="0"/>
              <a:t>la </a:t>
            </a:r>
            <a:r>
              <a:rPr lang="en-US" sz="2000" dirty="0" err="1" smtClean="0"/>
              <a:t>conducta</a:t>
            </a:r>
            <a:r>
              <a:rPr lang="en-US" sz="2000" dirty="0" smtClean="0"/>
              <a:t> de </a:t>
            </a:r>
            <a:r>
              <a:rPr lang="en-US" sz="2000" dirty="0"/>
              <a:t>pacto	</a:t>
            </a:r>
          </a:p>
          <a:p>
            <a:pPr algn="l" rtl="0"/>
            <a:r>
              <a:rPr lang="en-US" sz="2200" dirty="0" err="1" smtClean="0"/>
              <a:t>Conceptos</a:t>
            </a:r>
            <a:r>
              <a:rPr lang="en-US" sz="2200" dirty="0" smtClean="0"/>
              <a:t> </a:t>
            </a:r>
            <a:r>
              <a:rPr lang="en-US" sz="2200" dirty="0" err="1" smtClean="0"/>
              <a:t>erróneos</a:t>
            </a:r>
            <a:r>
              <a:rPr lang="en-US" sz="2200" dirty="0" smtClean="0"/>
              <a:t> </a:t>
            </a:r>
            <a:r>
              <a:rPr lang="en-US" sz="2200" dirty="0"/>
              <a:t>de la conexión entre la adoración colectiva y la relación del pacto</a:t>
            </a:r>
          </a:p>
          <a:p>
            <a:pPr lvl="1" algn="l" rtl="0"/>
            <a:r>
              <a:rPr lang="en-US" sz="2000" dirty="0"/>
              <a:t>Ignorar la conexión clara entre la adoración y </a:t>
            </a:r>
            <a:r>
              <a:rPr lang="en-US" sz="2000" dirty="0" smtClean="0"/>
              <a:t>la </a:t>
            </a:r>
            <a:r>
              <a:rPr lang="en-US" sz="2000" dirty="0" err="1" smtClean="0"/>
              <a:t>conducta</a:t>
            </a:r>
            <a:r>
              <a:rPr lang="en-US" sz="2000" dirty="0" smtClean="0"/>
              <a:t> moral</a:t>
            </a:r>
            <a:r>
              <a:rPr lang="en-US" sz="2000" dirty="0"/>
              <a:t>.</a:t>
            </a:r>
          </a:p>
          <a:p>
            <a:pPr lvl="1" algn="l" rtl="0"/>
            <a:r>
              <a:rPr lang="en-US" sz="2000" dirty="0" smtClean="0"/>
              <a:t>No </a:t>
            </a:r>
            <a:r>
              <a:rPr lang="en-US" sz="2000" dirty="0" err="1" smtClean="0"/>
              <a:t>hacer</a:t>
            </a:r>
            <a:r>
              <a:rPr lang="en-US" sz="2000" dirty="0" smtClean="0"/>
              <a:t> </a:t>
            </a:r>
            <a:r>
              <a:rPr lang="en-US" sz="2000" dirty="0" err="1" smtClean="0"/>
              <a:t>ninguna</a:t>
            </a:r>
            <a:r>
              <a:rPr lang="en-US" sz="2000" dirty="0" smtClean="0"/>
              <a:t> </a:t>
            </a:r>
            <a:r>
              <a:rPr lang="en-US" sz="2000" dirty="0" err="1" smtClean="0"/>
              <a:t>diferencia</a:t>
            </a:r>
            <a:r>
              <a:rPr lang="en-US" sz="2000" dirty="0" smtClean="0"/>
              <a:t> entre </a:t>
            </a:r>
            <a:r>
              <a:rPr lang="en-US" sz="2000" dirty="0"/>
              <a:t>la adoración </a:t>
            </a:r>
            <a:r>
              <a:rPr lang="en-US" sz="2000" dirty="0" err="1"/>
              <a:t>corporativa</a:t>
            </a:r>
            <a:r>
              <a:rPr lang="en-US" sz="2000" dirty="0"/>
              <a:t> </a:t>
            </a:r>
            <a:r>
              <a:rPr lang="en-US" sz="2000" dirty="0" smtClean="0"/>
              <a:t>y la </a:t>
            </a:r>
            <a:r>
              <a:rPr lang="en-US" sz="2000" dirty="0"/>
              <a:t>individual</a:t>
            </a:r>
          </a:p>
        </p:txBody>
      </p:sp>
    </p:spTree>
    <p:extLst>
      <p:ext uri="{BB962C8B-B14F-4D97-AF65-F5344CB8AC3E}">
        <p14:creationId xmlns:p14="http://schemas.microsoft.com/office/powerpoint/2010/main" val="2847366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palabras de adoración</a:t>
            </a:r>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a:t>Las palabras de adoración se usan a menudo para describir el Nuevo Pacto.</a:t>
            </a:r>
          </a:p>
          <a:p>
            <a:pPr lvl="1" algn="l" rtl="0"/>
            <a:r>
              <a:rPr lang="en-US" sz="2000" dirty="0" smtClean="0"/>
              <a:t>Heb</a:t>
            </a:r>
            <a:r>
              <a:rPr lang="en-US" sz="2000" dirty="0"/>
              <a:t>. 9:11-15 – Sumo Sacerdote/lenguaje de sacrificio para describir a Cristo mediando el Nuevo Pacto</a:t>
            </a:r>
          </a:p>
          <a:p>
            <a:pPr lvl="1" algn="l" rtl="0"/>
            <a:r>
              <a:rPr lang="en-US" sz="2000" dirty="0"/>
              <a:t>1 Cor. 10:14-22 – </a:t>
            </a:r>
            <a:r>
              <a:rPr lang="en-US" sz="2000" dirty="0" err="1" smtClean="0"/>
              <a:t>Sacrificio</a:t>
            </a:r>
            <a:r>
              <a:rPr lang="en-US" sz="2000" dirty="0" smtClean="0"/>
              <a:t>/</a:t>
            </a:r>
            <a:r>
              <a:rPr lang="en-US" sz="2000" dirty="0" err="1" smtClean="0"/>
              <a:t>lenguaje</a:t>
            </a:r>
            <a:r>
              <a:rPr lang="en-US" sz="2000" dirty="0" smtClean="0"/>
              <a:t> </a:t>
            </a:r>
            <a:r>
              <a:rPr lang="en-US" sz="2000" dirty="0"/>
              <a:t>de la Cena del Señor para </a:t>
            </a:r>
            <a:r>
              <a:rPr lang="en-US" sz="2000" dirty="0" err="1"/>
              <a:t>describir</a:t>
            </a:r>
            <a:r>
              <a:rPr lang="en-US" sz="2000" dirty="0"/>
              <a:t> </a:t>
            </a:r>
            <a:r>
              <a:rPr lang="en-US" sz="2000" dirty="0" smtClean="0"/>
              <a:t>la </a:t>
            </a:r>
            <a:r>
              <a:rPr lang="en-US" sz="2000" dirty="0" err="1" smtClean="0"/>
              <a:t>comunión</a:t>
            </a:r>
            <a:r>
              <a:rPr lang="en-US" sz="2000" dirty="0" smtClean="0"/>
              <a:t> con </a:t>
            </a:r>
            <a:r>
              <a:rPr lang="en-US" sz="2000" dirty="0"/>
              <a:t>los ídolos o Cristo</a:t>
            </a:r>
          </a:p>
          <a:p>
            <a:pPr lvl="1" algn="l" rtl="0"/>
            <a:r>
              <a:rPr lang="en-US" sz="2000" dirty="0"/>
              <a:t>Efesios 2:14-15 – Estructura del templo y reglamentos de adoración para describir la unión de judíos y gentiles de Cristo en el Nuevo Pacto</a:t>
            </a:r>
          </a:p>
          <a:p>
            <a:pPr lvl="1"/>
            <a:r>
              <a:rPr lang="en-US" sz="2000" dirty="0" smtClean="0"/>
              <a:t>¿</a:t>
            </a:r>
            <a:r>
              <a:rPr lang="en-US" sz="2000" dirty="0" err="1" smtClean="0"/>
              <a:t>Encaja</a:t>
            </a:r>
            <a:r>
              <a:rPr lang="en-US" sz="2000" dirty="0" smtClean="0"/>
              <a:t> </a:t>
            </a:r>
            <a:r>
              <a:rPr lang="en-US" sz="2000" dirty="0" err="1" smtClean="0"/>
              <a:t>Romanos</a:t>
            </a:r>
            <a:r>
              <a:rPr lang="en-US" sz="2000" dirty="0" smtClean="0"/>
              <a:t> </a:t>
            </a:r>
            <a:r>
              <a:rPr lang="en-US" sz="2000" dirty="0"/>
              <a:t>12:1 </a:t>
            </a:r>
            <a:r>
              <a:rPr lang="en-US" sz="2000" dirty="0" err="1" smtClean="0"/>
              <a:t>en</a:t>
            </a:r>
            <a:r>
              <a:rPr lang="en-US" sz="2000" dirty="0" smtClean="0"/>
              <a:t> </a:t>
            </a:r>
            <a:r>
              <a:rPr lang="en-US" sz="2000" dirty="0"/>
              <a:t>este </a:t>
            </a:r>
            <a:r>
              <a:rPr lang="en-US" sz="2000" dirty="0" err="1"/>
              <a:t>patrón</a:t>
            </a:r>
            <a:r>
              <a:rPr lang="en-US" sz="2000" dirty="0" smtClean="0"/>
              <a:t>? </a:t>
            </a:r>
            <a:r>
              <a:rPr lang="es-ES" sz="2000" i="1" dirty="0" smtClean="0"/>
              <a:t>Hermanos</a:t>
            </a:r>
            <a:r>
              <a:rPr lang="es-ES" sz="2000" i="1" dirty="0"/>
              <a:t>, les ruego por las misericordias de Dios que presenten sus cuerpos como sacrificio vivo y santo, aceptable a Dios, que es el culto racional de ustedes. </a:t>
            </a:r>
            <a:endParaRPr lang="es-ES" sz="2000" i="1" dirty="0" smtClean="0"/>
          </a:p>
          <a:p>
            <a:r>
              <a:rPr lang="en-US" sz="2600" dirty="0" smtClean="0"/>
              <a:t>¿</a:t>
            </a:r>
            <a:r>
              <a:rPr lang="en-US" sz="2600" dirty="0"/>
              <a:t>Por qué se usan palabras de adoración para describir nuestro pacto?</a:t>
            </a:r>
          </a:p>
          <a:p>
            <a:pPr lvl="1" algn="l" rtl="0"/>
            <a:r>
              <a:rPr lang="en-US" sz="2000" dirty="0"/>
              <a:t>Los actos de adoración son representaciones visuales claras de nuestra comunión con Dios.</a:t>
            </a:r>
          </a:p>
          <a:p>
            <a:pPr lvl="1" algn="l" rtl="0"/>
            <a:r>
              <a:rPr lang="en-US" sz="2000" dirty="0"/>
              <a:t>El culto recuerda el </a:t>
            </a:r>
            <a:r>
              <a:rPr lang="en-US" sz="2000" dirty="0" err="1"/>
              <a:t>establecimiento</a:t>
            </a:r>
            <a:r>
              <a:rPr lang="en-US" sz="2000" dirty="0"/>
              <a:t> </a:t>
            </a:r>
            <a:r>
              <a:rPr lang="en-US" sz="2000" dirty="0" smtClean="0"/>
              <a:t>del </a:t>
            </a:r>
            <a:r>
              <a:rPr lang="en-US" sz="2000" dirty="0" err="1" smtClean="0"/>
              <a:t>pacto</a:t>
            </a:r>
            <a:r>
              <a:rPr lang="en-US" sz="2000" dirty="0" smtClean="0"/>
              <a:t> y </a:t>
            </a:r>
            <a:r>
              <a:rPr lang="en-US" sz="2000" dirty="0"/>
              <a:t>anticipa su cumplimiento, 1 Cor. 11:23-26</a:t>
            </a:r>
          </a:p>
          <a:p>
            <a:pPr lvl="1" algn="l" rtl="0"/>
            <a:r>
              <a:rPr lang="en-US" sz="2000" dirty="0"/>
              <a:t>La adoración sostiene y profundiza nuestra relación de pacto con Dios, Heb. 10:19-25</a:t>
            </a:r>
          </a:p>
        </p:txBody>
      </p:sp>
    </p:spTree>
    <p:extLst>
      <p:ext uri="{BB962C8B-B14F-4D97-AF65-F5344CB8AC3E}">
        <p14:creationId xmlns:p14="http://schemas.microsoft.com/office/powerpoint/2010/main" val="32414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Nuevo pacto y </a:t>
            </a:r>
            <a:r>
              <a:rPr lang="en-US" dirty="0" smtClean="0"/>
              <a:t>NUEVA </a:t>
            </a:r>
            <a:r>
              <a:rPr lang="en-US" dirty="0" err="1" smtClean="0"/>
              <a:t>adoración</a:t>
            </a:r>
            <a:endParaRPr lang="en-US" dirty="0"/>
          </a:p>
        </p:txBody>
      </p:sp>
      <p:sp>
        <p:nvSpPr>
          <p:cNvPr id="3" name="Content Placeholder 2"/>
          <p:cNvSpPr>
            <a:spLocks noGrp="1"/>
          </p:cNvSpPr>
          <p:nvPr>
            <p:ph idx="1"/>
          </p:nvPr>
        </p:nvSpPr>
        <p:spPr>
          <a:xfrm>
            <a:off x="1251678" y="1087821"/>
            <a:ext cx="10527946" cy="5806755"/>
          </a:xfrm>
        </p:spPr>
        <p:txBody>
          <a:bodyPr>
            <a:noAutofit/>
          </a:bodyPr>
          <a:lstStyle/>
          <a:p>
            <a:pPr marL="0" indent="0" algn="l" rtl="0" fontAlgn="base">
              <a:lnSpc>
                <a:spcPct val="100000"/>
              </a:lnSpc>
              <a:buNone/>
            </a:pPr>
            <a:r>
              <a:rPr lang="en-US" sz="1400" dirty="0"/>
              <a:t>I. El Ministerio de </a:t>
            </a:r>
            <a:r>
              <a:rPr lang="en-US" sz="1400" dirty="0" smtClean="0"/>
              <a:t>Cristo, que da </a:t>
            </a:r>
            <a:r>
              <a:rPr lang="en-US" sz="1400" dirty="0" err="1" smtClean="0"/>
              <a:t>acceso</a:t>
            </a:r>
            <a:r>
              <a:rPr lang="en-US" sz="1400" dirty="0" smtClean="0"/>
              <a:t> </a:t>
            </a:r>
            <a:r>
              <a:rPr lang="en-US" sz="1400" dirty="0"/>
              <a:t>a </a:t>
            </a:r>
            <a:r>
              <a:rPr lang="en-US" sz="1400" dirty="0" smtClean="0"/>
              <a:t>Dios, </a:t>
            </a:r>
            <a:r>
              <a:rPr lang="en-US" sz="1400" dirty="0" err="1" smtClean="0"/>
              <a:t>es</a:t>
            </a:r>
            <a:r>
              <a:rPr lang="en-US" sz="1400" dirty="0" smtClean="0"/>
              <a:t> superior </a:t>
            </a:r>
            <a:r>
              <a:rPr lang="en-US" sz="1400" dirty="0"/>
              <a:t>al </a:t>
            </a:r>
            <a:r>
              <a:rPr lang="en-US" sz="1400" dirty="0" err="1" smtClean="0"/>
              <a:t>ministerio</a:t>
            </a:r>
            <a:r>
              <a:rPr lang="en-US" sz="1400" dirty="0" smtClean="0"/>
              <a:t> </a:t>
            </a:r>
            <a:r>
              <a:rPr lang="en-US" sz="1400" dirty="0"/>
              <a:t>del Antiguo Pacto (7:1–10:18)</a:t>
            </a:r>
          </a:p>
          <a:p>
            <a:pPr marL="0" indent="0" algn="l" rtl="0" fontAlgn="base">
              <a:lnSpc>
                <a:spcPct val="100000"/>
              </a:lnSpc>
              <a:buNone/>
            </a:pPr>
            <a:r>
              <a:rPr lang="en-US" sz="1400" dirty="0" smtClean="0"/>
              <a:t>	1</a:t>
            </a:r>
            <a:r>
              <a:rPr lang="en-US" sz="1400" dirty="0"/>
              <a:t>. La superioridad de Cristo como Sumo </a:t>
            </a:r>
            <a:r>
              <a:rPr lang="en-US" sz="1400" dirty="0" err="1"/>
              <a:t>Sacerdote</a:t>
            </a:r>
            <a:r>
              <a:rPr lang="en-US" sz="1400" dirty="0"/>
              <a:t> </a:t>
            </a:r>
            <a:r>
              <a:rPr lang="en-US" sz="1400" dirty="0" err="1" smtClean="0"/>
              <a:t>es</a:t>
            </a:r>
            <a:r>
              <a:rPr lang="en-US" sz="1400" dirty="0" smtClean="0"/>
              <a:t> </a:t>
            </a:r>
            <a:r>
              <a:rPr lang="en-US" sz="1400" dirty="0" err="1" smtClean="0"/>
              <a:t>necesaria</a:t>
            </a:r>
            <a:r>
              <a:rPr lang="en-US" sz="1400" dirty="0" smtClean="0"/>
              <a:t> </a:t>
            </a:r>
            <a:r>
              <a:rPr lang="en-US" sz="1400" dirty="0"/>
              <a:t>para un mejor pacto (7:11-8:6)</a:t>
            </a:r>
          </a:p>
          <a:p>
            <a:pPr marL="0" indent="0" algn="l" rtl="0" fontAlgn="base">
              <a:lnSpc>
                <a:spcPct val="100000"/>
              </a:lnSpc>
              <a:buNone/>
            </a:pPr>
            <a:r>
              <a:rPr lang="en-US" sz="1400" dirty="0" smtClean="0"/>
              <a:t>	2</a:t>
            </a:r>
            <a:r>
              <a:rPr lang="en-US" sz="1400" dirty="0"/>
              <a:t>. Un pacto más real (8:7-13)</a:t>
            </a:r>
          </a:p>
          <a:p>
            <a:pPr marL="0" indent="0" algn="l" rtl="0" fontAlgn="base">
              <a:lnSpc>
                <a:spcPct val="100000"/>
              </a:lnSpc>
              <a:buNone/>
            </a:pPr>
            <a:r>
              <a:rPr lang="en-US" sz="1400" dirty="0" smtClean="0"/>
              <a:t>		a</a:t>
            </a:r>
            <a:r>
              <a:rPr lang="en-US" sz="1400" dirty="0"/>
              <a:t>. La </a:t>
            </a:r>
            <a:r>
              <a:rPr lang="en-US" sz="1400" dirty="0" err="1"/>
              <a:t>i</a:t>
            </a:r>
            <a:r>
              <a:rPr lang="en-US" sz="1400" dirty="0" err="1" smtClean="0"/>
              <a:t>nsuficiencia</a:t>
            </a:r>
            <a:r>
              <a:rPr lang="en-US" sz="1400" dirty="0" smtClean="0"/>
              <a:t> </a:t>
            </a:r>
            <a:r>
              <a:rPr lang="en-US" sz="1400" dirty="0"/>
              <a:t>del Antiguo Pacto (8:7-9)</a:t>
            </a:r>
          </a:p>
          <a:p>
            <a:pPr marL="0" indent="0" algn="l" rtl="0" fontAlgn="base">
              <a:lnSpc>
                <a:spcPct val="100000"/>
              </a:lnSpc>
              <a:buNone/>
            </a:pPr>
            <a:r>
              <a:rPr lang="en-US" sz="1400" dirty="0" smtClean="0"/>
              <a:t>		b. </a:t>
            </a:r>
            <a:r>
              <a:rPr lang="en-US" sz="1400" dirty="0"/>
              <a:t>La </a:t>
            </a:r>
            <a:r>
              <a:rPr lang="en-US" sz="1400" dirty="0" err="1" smtClean="0"/>
              <a:t>suficiencia</a:t>
            </a:r>
            <a:r>
              <a:rPr lang="en-US" sz="1400" dirty="0" smtClean="0"/>
              <a:t> </a:t>
            </a:r>
            <a:r>
              <a:rPr lang="en-US" sz="1400" dirty="0"/>
              <a:t>del Nuevo Pacto (8:10-13)</a:t>
            </a:r>
          </a:p>
          <a:p>
            <a:pPr marL="0" indent="0" algn="l" rtl="0" fontAlgn="base">
              <a:lnSpc>
                <a:spcPct val="100000"/>
              </a:lnSpc>
              <a:buNone/>
            </a:pPr>
            <a:r>
              <a:rPr lang="en-US" sz="1400" dirty="0" smtClean="0"/>
              <a:t>	3. </a:t>
            </a:r>
            <a:r>
              <a:rPr lang="en-US" sz="1400" dirty="0"/>
              <a:t>Un santuario más real (9:1-12)</a:t>
            </a:r>
          </a:p>
          <a:p>
            <a:pPr marL="0" indent="0" algn="l" rtl="0" fontAlgn="base">
              <a:lnSpc>
                <a:spcPct val="100000"/>
              </a:lnSpc>
              <a:buNone/>
            </a:pPr>
            <a:r>
              <a:rPr lang="en-US" sz="1400" dirty="0" smtClean="0"/>
              <a:t>		a</a:t>
            </a:r>
            <a:r>
              <a:rPr lang="en-US" sz="1400" dirty="0"/>
              <a:t>. La </a:t>
            </a:r>
            <a:r>
              <a:rPr lang="en-US" sz="1400" dirty="0" err="1" smtClean="0"/>
              <a:t>imperfección</a:t>
            </a:r>
            <a:r>
              <a:rPr lang="en-US" sz="1400" dirty="0" smtClean="0"/>
              <a:t> </a:t>
            </a:r>
            <a:r>
              <a:rPr lang="en-US" sz="1400" dirty="0"/>
              <a:t>del </a:t>
            </a:r>
            <a:r>
              <a:rPr lang="en-US" sz="1400" dirty="0" err="1" smtClean="0"/>
              <a:t>santuario</a:t>
            </a:r>
            <a:r>
              <a:rPr lang="en-US" sz="1400" dirty="0" smtClean="0"/>
              <a:t> </a:t>
            </a:r>
            <a:r>
              <a:rPr lang="en-US" sz="1400" dirty="0" err="1" smtClean="0"/>
              <a:t>terrenal</a:t>
            </a:r>
            <a:r>
              <a:rPr lang="en-US" sz="1400" dirty="0" smtClean="0"/>
              <a:t> </a:t>
            </a:r>
            <a:r>
              <a:rPr lang="en-US" sz="1400" dirty="0"/>
              <a:t>(9:1-10)</a:t>
            </a:r>
          </a:p>
          <a:p>
            <a:pPr marL="0" indent="0" algn="l" rtl="0" fontAlgn="base">
              <a:lnSpc>
                <a:spcPct val="100000"/>
              </a:lnSpc>
              <a:buNone/>
            </a:pPr>
            <a:r>
              <a:rPr lang="en-US" sz="1400" dirty="0" smtClean="0"/>
              <a:t>		b</a:t>
            </a:r>
            <a:r>
              <a:rPr lang="en-US" sz="1400" dirty="0"/>
              <a:t>. La </a:t>
            </a:r>
            <a:r>
              <a:rPr lang="en-US" sz="1400" dirty="0" err="1" smtClean="0"/>
              <a:t>perfección</a:t>
            </a:r>
            <a:r>
              <a:rPr lang="en-US" sz="1400" dirty="0" smtClean="0"/>
              <a:t> </a:t>
            </a:r>
            <a:r>
              <a:rPr lang="en-US" sz="1400" dirty="0"/>
              <a:t>del </a:t>
            </a:r>
            <a:r>
              <a:rPr lang="en-US" sz="1400" dirty="0" err="1" smtClean="0"/>
              <a:t>santuario</a:t>
            </a:r>
            <a:r>
              <a:rPr lang="en-US" sz="1400" dirty="0" smtClean="0"/>
              <a:t> celestial </a:t>
            </a:r>
            <a:r>
              <a:rPr lang="en-US" sz="1400" dirty="0"/>
              <a:t>(9:11-12)</a:t>
            </a:r>
          </a:p>
          <a:p>
            <a:pPr marL="0" indent="0" algn="l" rtl="0" fontAlgn="base">
              <a:lnSpc>
                <a:spcPct val="100000"/>
              </a:lnSpc>
              <a:buNone/>
            </a:pPr>
            <a:r>
              <a:rPr lang="en-US" sz="1400" dirty="0" smtClean="0"/>
              <a:t>	4</a:t>
            </a:r>
            <a:r>
              <a:rPr lang="en-US" sz="1400" dirty="0"/>
              <a:t>. Un </a:t>
            </a:r>
            <a:r>
              <a:rPr lang="en-US" sz="1400" dirty="0" err="1"/>
              <a:t>s</a:t>
            </a:r>
            <a:r>
              <a:rPr lang="en-US" sz="1400" dirty="0" err="1" smtClean="0"/>
              <a:t>acrificio</a:t>
            </a:r>
            <a:r>
              <a:rPr lang="en-US" sz="1400" dirty="0" smtClean="0"/>
              <a:t> </a:t>
            </a:r>
            <a:r>
              <a:rPr lang="en-US" sz="1400" dirty="0"/>
              <a:t>p</a:t>
            </a:r>
            <a:r>
              <a:rPr lang="en-US" sz="1400" dirty="0" smtClean="0"/>
              <a:t>erfecto </a:t>
            </a:r>
            <a:r>
              <a:rPr lang="en-US" sz="1400" dirty="0"/>
              <a:t>(9:13–10:18)</a:t>
            </a:r>
          </a:p>
          <a:p>
            <a:pPr marL="0" indent="0" algn="l" rtl="0" fontAlgn="base">
              <a:lnSpc>
                <a:spcPct val="100000"/>
              </a:lnSpc>
              <a:buNone/>
            </a:pPr>
            <a:r>
              <a:rPr lang="en-US" sz="1400" dirty="0" smtClean="0"/>
              <a:t>		a</a:t>
            </a:r>
            <a:r>
              <a:rPr lang="en-US" sz="1400" dirty="0"/>
              <a:t>. La </a:t>
            </a:r>
            <a:r>
              <a:rPr lang="en-US" sz="1400" dirty="0" err="1" smtClean="0"/>
              <a:t>necesidad</a:t>
            </a:r>
            <a:r>
              <a:rPr lang="en-US" sz="1400" dirty="0" smtClean="0"/>
              <a:t> </a:t>
            </a:r>
            <a:r>
              <a:rPr lang="en-US" sz="1400" dirty="0"/>
              <a:t>de la </a:t>
            </a:r>
            <a:r>
              <a:rPr lang="en-US" sz="1400" dirty="0" err="1" smtClean="0"/>
              <a:t>sangre</a:t>
            </a:r>
            <a:r>
              <a:rPr lang="en-US" sz="1400" dirty="0" smtClean="0"/>
              <a:t> </a:t>
            </a:r>
            <a:r>
              <a:rPr lang="en-US" sz="1400" dirty="0" err="1" smtClean="0"/>
              <a:t>derramada</a:t>
            </a:r>
            <a:r>
              <a:rPr lang="en-US" sz="1400" dirty="0" smtClean="0"/>
              <a:t> </a:t>
            </a:r>
            <a:r>
              <a:rPr lang="en-US" sz="1400" dirty="0"/>
              <a:t>(9:13-22)</a:t>
            </a:r>
          </a:p>
          <a:p>
            <a:pPr marL="0" indent="0" algn="l" rtl="0" fontAlgn="base">
              <a:lnSpc>
                <a:spcPct val="100000"/>
              </a:lnSpc>
              <a:buNone/>
            </a:pPr>
            <a:r>
              <a:rPr lang="en-US" sz="1400" dirty="0" smtClean="0"/>
              <a:t>		b</a:t>
            </a:r>
            <a:r>
              <a:rPr lang="en-US" sz="1400" dirty="0"/>
              <a:t>. La </a:t>
            </a:r>
            <a:r>
              <a:rPr lang="en-US" sz="1400" dirty="0" err="1" smtClean="0"/>
              <a:t>purificación</a:t>
            </a:r>
            <a:r>
              <a:rPr lang="en-US" sz="1400" dirty="0" smtClean="0"/>
              <a:t> </a:t>
            </a:r>
            <a:r>
              <a:rPr lang="en-US" sz="1400" dirty="0"/>
              <a:t>del </a:t>
            </a:r>
            <a:r>
              <a:rPr lang="en-US" sz="1400" dirty="0" err="1" smtClean="0"/>
              <a:t>santuario</a:t>
            </a:r>
            <a:r>
              <a:rPr lang="en-US" sz="1400" dirty="0" smtClean="0"/>
              <a:t> celestial </a:t>
            </a:r>
            <a:r>
              <a:rPr lang="en-US" sz="1400" dirty="0"/>
              <a:t>(9:23-28)</a:t>
            </a:r>
          </a:p>
          <a:p>
            <a:pPr marL="0" indent="0" algn="l" rtl="0" fontAlgn="base">
              <a:lnSpc>
                <a:spcPct val="100000"/>
              </a:lnSpc>
              <a:buNone/>
            </a:pPr>
            <a:r>
              <a:rPr lang="en-US" sz="1400" dirty="0" smtClean="0"/>
              <a:t>		c. </a:t>
            </a:r>
            <a:r>
              <a:rPr lang="en-US" sz="1400" dirty="0"/>
              <a:t>La </a:t>
            </a:r>
            <a:r>
              <a:rPr lang="en-US" sz="1400" dirty="0" err="1" smtClean="0"/>
              <a:t>permanencia</a:t>
            </a:r>
            <a:r>
              <a:rPr lang="en-US" sz="1400" dirty="0" smtClean="0"/>
              <a:t> </a:t>
            </a:r>
            <a:r>
              <a:rPr lang="en-US" sz="1400" dirty="0"/>
              <a:t>del </a:t>
            </a:r>
            <a:r>
              <a:rPr lang="en-US" sz="1400" dirty="0" err="1" smtClean="0"/>
              <a:t>sacrificio</a:t>
            </a:r>
            <a:r>
              <a:rPr lang="en-US" sz="1400" dirty="0" smtClean="0"/>
              <a:t> </a:t>
            </a:r>
            <a:r>
              <a:rPr lang="en-US" sz="1400" dirty="0"/>
              <a:t>(10:1-18)</a:t>
            </a:r>
          </a:p>
          <a:p>
            <a:pPr marL="0" indent="0" algn="l" rtl="0" fontAlgn="base">
              <a:lnSpc>
                <a:spcPct val="100000"/>
              </a:lnSpc>
              <a:buNone/>
            </a:pPr>
            <a:r>
              <a:rPr lang="en-US" sz="1400" dirty="0" smtClean="0"/>
              <a:t>			1</a:t>
            </a:r>
            <a:r>
              <a:rPr lang="en-US" sz="1400" dirty="0"/>
              <a:t>) La insuficiencia de los sacrificios levíticos (10:1-9)</a:t>
            </a:r>
          </a:p>
          <a:p>
            <a:pPr marL="0" indent="0" algn="l" rtl="0" fontAlgn="base">
              <a:lnSpc>
                <a:spcPct val="100000"/>
              </a:lnSpc>
              <a:buNone/>
            </a:pPr>
            <a:r>
              <a:rPr lang="en-US" sz="1400" dirty="0" smtClean="0"/>
              <a:t>			2</a:t>
            </a:r>
            <a:r>
              <a:rPr lang="en-US" sz="1400" dirty="0"/>
              <a:t>) La </a:t>
            </a:r>
            <a:r>
              <a:rPr lang="en-US" sz="1400" dirty="0" err="1" smtClean="0"/>
              <a:t>suficiencia</a:t>
            </a:r>
            <a:r>
              <a:rPr lang="en-US" sz="1400" dirty="0" smtClean="0"/>
              <a:t> </a:t>
            </a:r>
            <a:r>
              <a:rPr lang="en-US" sz="1400" dirty="0"/>
              <a:t>del </a:t>
            </a:r>
            <a:r>
              <a:rPr lang="en-US" sz="1400" dirty="0" err="1" smtClean="0"/>
              <a:t>sacrificio</a:t>
            </a:r>
            <a:r>
              <a:rPr lang="en-US" sz="1400" dirty="0" smtClean="0"/>
              <a:t> </a:t>
            </a:r>
            <a:r>
              <a:rPr lang="en-US" sz="1400" dirty="0"/>
              <a:t>de Cristo (10:10-18)</a:t>
            </a:r>
          </a:p>
          <a:p>
            <a:pPr marL="0" indent="0" algn="l" rtl="0" fontAlgn="base">
              <a:lnSpc>
                <a:spcPct val="100000"/>
              </a:lnSpc>
              <a:buNone/>
            </a:pPr>
            <a:r>
              <a:rPr lang="en-US" sz="1400" dirty="0" smtClean="0"/>
              <a:t>II</a:t>
            </a:r>
            <a:r>
              <a:rPr lang="en-US" sz="1400" dirty="0"/>
              <a:t>. Cómo respondemos al </a:t>
            </a:r>
            <a:r>
              <a:rPr lang="en-US" sz="1400" dirty="0" err="1" smtClean="0"/>
              <a:t>mejor</a:t>
            </a:r>
            <a:r>
              <a:rPr lang="en-US" sz="1400" dirty="0" smtClean="0"/>
              <a:t> </a:t>
            </a:r>
            <a:r>
              <a:rPr lang="en-US" sz="1400" dirty="0" err="1" smtClean="0"/>
              <a:t>pacto</a:t>
            </a:r>
            <a:r>
              <a:rPr lang="en-US" sz="1400" dirty="0" smtClean="0"/>
              <a:t> </a:t>
            </a:r>
            <a:r>
              <a:rPr lang="en-US" sz="1400" dirty="0"/>
              <a:t>y al </a:t>
            </a:r>
            <a:r>
              <a:rPr lang="en-US" sz="1400" dirty="0" err="1" smtClean="0"/>
              <a:t>ministerio</a:t>
            </a:r>
            <a:r>
              <a:rPr lang="en-US" sz="1400" dirty="0" smtClean="0"/>
              <a:t> superior </a:t>
            </a:r>
            <a:r>
              <a:rPr lang="en-US" sz="1400" dirty="0"/>
              <a:t>de Cristo (10:19–13:17)</a:t>
            </a:r>
          </a:p>
          <a:p>
            <a:pPr marL="0" indent="0" algn="l" rtl="0" fontAlgn="base">
              <a:lnSpc>
                <a:spcPct val="100000"/>
              </a:lnSpc>
              <a:buNone/>
            </a:pPr>
            <a:r>
              <a:rPr lang="en-US" sz="1400" dirty="0" smtClean="0"/>
              <a:t>	1</a:t>
            </a:r>
            <a:r>
              <a:rPr lang="en-US" sz="1400" dirty="0"/>
              <a:t>. Exhortación a </a:t>
            </a:r>
            <a:r>
              <a:rPr lang="en-US" sz="1400" dirty="0" err="1" smtClean="0"/>
              <a:t>entrar</a:t>
            </a:r>
            <a:r>
              <a:rPr lang="en-US" sz="1400" dirty="0" smtClean="0"/>
              <a:t> </a:t>
            </a:r>
            <a:r>
              <a:rPr lang="en-US" sz="1400" dirty="0"/>
              <a:t>en el </a:t>
            </a:r>
            <a:r>
              <a:rPr lang="en-US" sz="1400" dirty="0" err="1" smtClean="0"/>
              <a:t>nuevo</a:t>
            </a:r>
            <a:r>
              <a:rPr lang="en-US" sz="1400" dirty="0" smtClean="0"/>
              <a:t> </a:t>
            </a:r>
            <a:r>
              <a:rPr lang="en-US" sz="1400" dirty="0" err="1" smtClean="0"/>
              <a:t>santuario</a:t>
            </a:r>
            <a:r>
              <a:rPr lang="en-US" sz="1400" dirty="0" smtClean="0"/>
              <a:t> </a:t>
            </a:r>
            <a:r>
              <a:rPr lang="en-US" sz="1400" dirty="0"/>
              <a:t>(10:19-31)</a:t>
            </a:r>
          </a:p>
          <a:p>
            <a:pPr marL="0" indent="0" algn="l" rtl="0" fontAlgn="base">
              <a:lnSpc>
                <a:spcPct val="100000"/>
              </a:lnSpc>
              <a:buNone/>
            </a:pPr>
            <a:r>
              <a:rPr lang="en-US" sz="1400" dirty="0" smtClean="0"/>
              <a:t>		a</a:t>
            </a:r>
            <a:r>
              <a:rPr lang="en-US" sz="1400" dirty="0"/>
              <a:t>. </a:t>
            </a:r>
            <a:r>
              <a:rPr lang="en-US" sz="1400" dirty="0" err="1" smtClean="0"/>
              <a:t>Acercarnos</a:t>
            </a:r>
            <a:r>
              <a:rPr lang="en-US" sz="1400" dirty="0" smtClean="0"/>
              <a:t> </a:t>
            </a:r>
            <a:r>
              <a:rPr lang="en-US" sz="1400" dirty="0"/>
              <a:t>al </a:t>
            </a:r>
            <a:r>
              <a:rPr lang="en-US" sz="1400" dirty="0" err="1" smtClean="0"/>
              <a:t>lugar</a:t>
            </a:r>
            <a:r>
              <a:rPr lang="en-US" sz="1400" dirty="0" smtClean="0"/>
              <a:t> </a:t>
            </a:r>
            <a:r>
              <a:rPr lang="en-US" sz="1400" dirty="0" err="1"/>
              <a:t>s</a:t>
            </a:r>
            <a:r>
              <a:rPr lang="en-US" sz="1400" dirty="0" err="1" smtClean="0"/>
              <a:t>antísimo</a:t>
            </a:r>
            <a:r>
              <a:rPr lang="en-US" sz="1400" dirty="0" smtClean="0"/>
              <a:t> </a:t>
            </a:r>
            <a:r>
              <a:rPr lang="en-US" sz="1400" dirty="0"/>
              <a:t>(donde está Dios) con fe (10:19-22)</a:t>
            </a:r>
          </a:p>
          <a:p>
            <a:pPr marL="0" indent="0" algn="l" rtl="0" fontAlgn="base">
              <a:lnSpc>
                <a:spcPct val="100000"/>
              </a:lnSpc>
              <a:buNone/>
            </a:pPr>
            <a:r>
              <a:rPr lang="en-US" sz="1400" dirty="0" smtClean="0"/>
              <a:t>		b</a:t>
            </a:r>
            <a:r>
              <a:rPr lang="en-US" sz="1400" dirty="0"/>
              <a:t>. </a:t>
            </a:r>
            <a:r>
              <a:rPr lang="en-US" sz="1400" dirty="0" err="1" smtClean="0"/>
              <a:t>Aferrarnos</a:t>
            </a:r>
            <a:r>
              <a:rPr lang="en-US" sz="1400" dirty="0" smtClean="0"/>
              <a:t> a </a:t>
            </a:r>
            <a:r>
              <a:rPr lang="en-US" sz="1400" dirty="0"/>
              <a:t>la confesión de nuestra esperanza (en la naturaleza de Dios) (10:23)</a:t>
            </a:r>
          </a:p>
          <a:p>
            <a:pPr marL="0" indent="0" algn="l" rtl="0" fontAlgn="base">
              <a:lnSpc>
                <a:spcPct val="100000"/>
              </a:lnSpc>
              <a:buNone/>
            </a:pPr>
            <a:r>
              <a:rPr lang="en-US" sz="1400" dirty="0" smtClean="0"/>
              <a:t>		c. </a:t>
            </a:r>
            <a:r>
              <a:rPr lang="en-US" sz="1400" dirty="0" err="1" smtClean="0"/>
              <a:t>Estimularnos</a:t>
            </a:r>
            <a:r>
              <a:rPr lang="en-US" sz="1400" dirty="0" smtClean="0"/>
              <a:t> </a:t>
            </a:r>
            <a:r>
              <a:rPr lang="en-US" sz="1400" dirty="0"/>
              <a:t>unos a otros a la acción moral y al amor (10:24-25)</a:t>
            </a:r>
          </a:p>
        </p:txBody>
      </p:sp>
    </p:spTree>
    <p:extLst>
      <p:ext uri="{BB962C8B-B14F-4D97-AF65-F5344CB8AC3E}">
        <p14:creationId xmlns:p14="http://schemas.microsoft.com/office/powerpoint/2010/main" val="139481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palabras de adoración</a:t>
            </a:r>
          </a:p>
        </p:txBody>
      </p:sp>
      <p:sp>
        <p:nvSpPr>
          <p:cNvPr id="3" name="Content Placeholder 2"/>
          <p:cNvSpPr>
            <a:spLocks noGrp="1"/>
          </p:cNvSpPr>
          <p:nvPr>
            <p:ph idx="1"/>
          </p:nvPr>
        </p:nvSpPr>
        <p:spPr>
          <a:xfrm>
            <a:off x="1008993" y="1272987"/>
            <a:ext cx="10770631" cy="5360895"/>
          </a:xfrm>
        </p:spPr>
        <p:txBody>
          <a:bodyPr>
            <a:normAutofit/>
          </a:bodyPr>
          <a:lstStyle/>
          <a:p>
            <a:pPr algn="l" rtl="0"/>
            <a:r>
              <a:rPr lang="en-US" sz="2400" i="1" dirty="0" err="1"/>
              <a:t>Proskuneo</a:t>
            </a:r>
            <a:r>
              <a:rPr lang="en-US" sz="2400" dirty="0"/>
              <a:t>: “[postrarse] ante una persona y [besar] sus pies, el borde de su vestido, </a:t>
            </a:r>
            <a:r>
              <a:rPr lang="en-US" sz="2400" dirty="0" smtClean="0"/>
              <a:t>la </a:t>
            </a:r>
            <a:r>
              <a:rPr lang="en-US" sz="2400" dirty="0" err="1" smtClean="0"/>
              <a:t>tierra</a:t>
            </a:r>
            <a:r>
              <a:rPr lang="en-US" sz="2400" dirty="0" smtClean="0"/>
              <a:t>, </a:t>
            </a:r>
            <a:r>
              <a:rPr lang="en-US" sz="2400" dirty="0"/>
              <a:t>etc.” </a:t>
            </a:r>
            <a:r>
              <a:rPr lang="en-US" sz="2400" dirty="0" smtClean="0"/>
              <a:t>(</a:t>
            </a:r>
            <a:r>
              <a:rPr lang="en-US" sz="2400" dirty="0" err="1" smtClean="0"/>
              <a:t>Ardnt</a:t>
            </a:r>
            <a:r>
              <a:rPr lang="en-US" sz="2400" dirty="0" smtClean="0"/>
              <a:t>, </a:t>
            </a:r>
            <a:r>
              <a:rPr lang="en-US" sz="2400" dirty="0"/>
              <a:t>Gingrich y </a:t>
            </a:r>
            <a:r>
              <a:rPr lang="en-US" sz="2400" dirty="0" smtClean="0"/>
              <a:t>Danker; </a:t>
            </a:r>
            <a:r>
              <a:rPr lang="en-US" sz="2400" dirty="0" err="1" smtClean="0"/>
              <a:t>citado</a:t>
            </a:r>
            <a:r>
              <a:rPr lang="en-US" sz="2400" dirty="0" smtClean="0"/>
              <a:t> </a:t>
            </a:r>
            <a:r>
              <a:rPr lang="en-US" sz="2400" dirty="0" err="1" smtClean="0"/>
              <a:t>en</a:t>
            </a:r>
            <a:r>
              <a:rPr lang="en-US" sz="2400" dirty="0" smtClean="0"/>
              <a:t> Jividen</a:t>
            </a:r>
            <a:r>
              <a:rPr lang="en-US" sz="2400" dirty="0"/>
              <a:t>)</a:t>
            </a:r>
          </a:p>
          <a:p>
            <a:pPr lvl="1" algn="l" rtl="0"/>
            <a:r>
              <a:rPr lang="en-US" sz="2200" dirty="0"/>
              <a:t>Descripción metafórica de la actitud de humildad y reconocimiento del </a:t>
            </a:r>
            <a:r>
              <a:rPr lang="en-US" sz="2200" dirty="0" smtClean="0"/>
              <a:t>valor que </a:t>
            </a:r>
            <a:r>
              <a:rPr lang="en-US" sz="2200" dirty="0" err="1" smtClean="0"/>
              <a:t>es</a:t>
            </a:r>
            <a:r>
              <a:rPr lang="en-US" sz="2200" dirty="0" smtClean="0"/>
              <a:t> </a:t>
            </a:r>
            <a:r>
              <a:rPr lang="en-US" sz="2200" dirty="0" err="1" smtClean="0"/>
              <a:t>necesario</a:t>
            </a:r>
            <a:r>
              <a:rPr lang="en-US" sz="2200" dirty="0" smtClean="0"/>
              <a:t> para </a:t>
            </a:r>
            <a:r>
              <a:rPr lang="en-US" sz="2200" dirty="0"/>
              <a:t>la adoración, 1 Cor. 14:25</a:t>
            </a:r>
          </a:p>
          <a:p>
            <a:pPr lvl="1" algn="l" rtl="0"/>
            <a:r>
              <a:rPr lang="en-US" sz="2200" dirty="0"/>
              <a:t>Mejor descripción: la actitud y el patrón de comportamiento de reverencia.</a:t>
            </a:r>
          </a:p>
          <a:p>
            <a:pPr lvl="1" algn="l" rtl="0"/>
            <a:r>
              <a:rPr lang="en-US" sz="2200" dirty="0" err="1"/>
              <a:t>Mejor</a:t>
            </a:r>
            <a:r>
              <a:rPr lang="en-US" sz="2200" dirty="0"/>
              <a:t> </a:t>
            </a:r>
            <a:r>
              <a:rPr lang="en-US" sz="2200" dirty="0" err="1" smtClean="0"/>
              <a:t>sinónimo</a:t>
            </a:r>
            <a:r>
              <a:rPr lang="en-US" sz="2200" dirty="0" smtClean="0"/>
              <a:t>: </a:t>
            </a:r>
            <a:r>
              <a:rPr lang="en-US" sz="2200" i="1" dirty="0" err="1" smtClean="0"/>
              <a:t>venerar</a:t>
            </a:r>
            <a:endParaRPr lang="en-US" sz="2200" i="1" dirty="0"/>
          </a:p>
          <a:p>
            <a:pPr algn="l" rtl="0"/>
            <a:r>
              <a:rPr lang="en-US" sz="2400" i="1" dirty="0" err="1"/>
              <a:t>Latreuo</a:t>
            </a:r>
            <a:r>
              <a:rPr lang="en-US" sz="2400" dirty="0"/>
              <a:t>: participar en los rituales específicos de adoración, especialmente sacrificio (Kittel</a:t>
            </a:r>
            <a:r>
              <a:rPr lang="en-US" sz="2400" dirty="0" smtClean="0"/>
              <a:t>, </a:t>
            </a:r>
            <a:r>
              <a:rPr lang="en-US" sz="2400" dirty="0" err="1" smtClean="0"/>
              <a:t>citado</a:t>
            </a:r>
            <a:r>
              <a:rPr lang="en-US" sz="2400" dirty="0" smtClean="0"/>
              <a:t> </a:t>
            </a:r>
            <a:r>
              <a:rPr lang="en-US" sz="2400" dirty="0" err="1"/>
              <a:t>en</a:t>
            </a:r>
            <a:r>
              <a:rPr lang="en-US" sz="2400" dirty="0"/>
              <a:t> </a:t>
            </a:r>
            <a:r>
              <a:rPr lang="en-US" sz="2400" dirty="0" smtClean="0"/>
              <a:t>Jividen</a:t>
            </a:r>
            <a:r>
              <a:rPr lang="en-US" sz="2400" dirty="0"/>
              <a:t>)</a:t>
            </a:r>
          </a:p>
          <a:p>
            <a:pPr lvl="1"/>
            <a:r>
              <a:rPr lang="en-US" sz="2200" dirty="0"/>
              <a:t>Lucas 2:37: [Ana] </a:t>
            </a:r>
            <a:r>
              <a:rPr lang="es-ES" sz="2200" dirty="0"/>
              <a:t>se alejaba del templo, </a:t>
            </a:r>
            <a:r>
              <a:rPr lang="es-ES" sz="2200" b="1" dirty="0"/>
              <a:t>sirviendo</a:t>
            </a:r>
            <a:r>
              <a:rPr lang="es-ES" sz="2200" dirty="0"/>
              <a:t> noche y día con </a:t>
            </a:r>
            <a:r>
              <a:rPr lang="es-ES" sz="2200" u="sng" dirty="0"/>
              <a:t>ayunos</a:t>
            </a:r>
            <a:r>
              <a:rPr lang="es-ES" sz="2200" dirty="0"/>
              <a:t> y </a:t>
            </a:r>
            <a:r>
              <a:rPr lang="es-ES" sz="2200" u="sng" dirty="0"/>
              <a:t>oraciones</a:t>
            </a:r>
            <a:r>
              <a:rPr lang="es-ES" sz="2200" dirty="0"/>
              <a:t>. </a:t>
            </a:r>
            <a:endParaRPr lang="es-ES" sz="2200" dirty="0" smtClean="0"/>
          </a:p>
          <a:p>
            <a:pPr lvl="1"/>
            <a:r>
              <a:rPr lang="en-US" sz="2200" dirty="0" err="1" smtClean="0"/>
              <a:t>Mejor</a:t>
            </a:r>
            <a:r>
              <a:rPr lang="en-US" sz="2200" dirty="0" smtClean="0"/>
              <a:t> </a:t>
            </a:r>
            <a:r>
              <a:rPr lang="en-US" sz="2200" dirty="0" err="1" smtClean="0"/>
              <a:t>sinónimo</a:t>
            </a:r>
            <a:r>
              <a:rPr lang="en-US" sz="2200" dirty="0" smtClean="0"/>
              <a:t>: </a:t>
            </a:r>
            <a:r>
              <a:rPr lang="en-US" sz="2200" i="1" dirty="0" err="1" smtClean="0"/>
              <a:t>liturgizar</a:t>
            </a:r>
            <a:endParaRPr lang="en-US" sz="2200" i="1" dirty="0"/>
          </a:p>
          <a:p>
            <a:pPr algn="l" rtl="0"/>
            <a:r>
              <a:rPr lang="en-US" sz="2400" dirty="0"/>
              <a:t>Ambas palabras se usan en Mat. 4:10: </a:t>
            </a:r>
            <a:r>
              <a:rPr lang="en-US" sz="2400" dirty="0" smtClean="0"/>
              <a:t>Al </a:t>
            </a:r>
            <a:r>
              <a:rPr lang="en-US" sz="2400" dirty="0" err="1" smtClean="0"/>
              <a:t>Señor</a:t>
            </a:r>
            <a:r>
              <a:rPr lang="en-US" sz="2400" dirty="0" smtClean="0"/>
              <a:t> </a:t>
            </a:r>
            <a:r>
              <a:rPr lang="en-US" sz="2400" dirty="0" err="1" smtClean="0"/>
              <a:t>tu</a:t>
            </a:r>
            <a:r>
              <a:rPr lang="en-US" sz="2400" dirty="0" smtClean="0"/>
              <a:t> Dios </a:t>
            </a:r>
            <a:r>
              <a:rPr lang="en-US" sz="2400" b="1" dirty="0" err="1" smtClean="0"/>
              <a:t>venerarás</a:t>
            </a:r>
            <a:r>
              <a:rPr lang="en-US" sz="2400" b="1" dirty="0" smtClean="0"/>
              <a:t>, </a:t>
            </a:r>
            <a:r>
              <a:rPr lang="en-US" sz="2400" dirty="0" smtClean="0"/>
              <a:t>y solo a </a:t>
            </a:r>
            <a:r>
              <a:rPr lang="en-US" sz="2400" dirty="0" err="1" smtClean="0"/>
              <a:t>Él</a:t>
            </a:r>
            <a:r>
              <a:rPr lang="en-US" sz="2400" dirty="0" smtClean="0"/>
              <a:t> </a:t>
            </a:r>
            <a:r>
              <a:rPr lang="en-US" sz="2400" b="1" dirty="0" err="1" smtClean="0"/>
              <a:t>liturgizarás</a:t>
            </a:r>
            <a:r>
              <a:rPr lang="en-US" sz="2400" dirty="0" smtClean="0"/>
              <a:t>.</a:t>
            </a:r>
            <a:endParaRPr lang="en-US" sz="2400" dirty="0"/>
          </a:p>
        </p:txBody>
      </p:sp>
    </p:spTree>
    <p:extLst>
      <p:ext uri="{BB962C8B-B14F-4D97-AF65-F5344CB8AC3E}">
        <p14:creationId xmlns:p14="http://schemas.microsoft.com/office/powerpoint/2010/main" val="203766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¿Qué es la adoración?</a:t>
            </a:r>
          </a:p>
        </p:txBody>
      </p:sp>
      <p:sp>
        <p:nvSpPr>
          <p:cNvPr id="4" name="Content Placeholder 3"/>
          <p:cNvSpPr>
            <a:spLocks noGrp="1"/>
          </p:cNvSpPr>
          <p:nvPr>
            <p:ph idx="1"/>
          </p:nvPr>
        </p:nvSpPr>
        <p:spPr>
          <a:xfrm>
            <a:off x="1271555" y="1152939"/>
            <a:ext cx="10516253" cy="5724939"/>
          </a:xfrm>
        </p:spPr>
        <p:txBody>
          <a:bodyPr>
            <a:noAutofit/>
          </a:bodyPr>
          <a:lstStyle/>
          <a:p>
            <a:pPr marL="0" indent="0" algn="l" rtl="0">
              <a:lnSpc>
                <a:spcPct val="100000"/>
              </a:lnSpc>
              <a:spcBef>
                <a:spcPts val="400"/>
              </a:spcBef>
              <a:buNone/>
            </a:pPr>
            <a:r>
              <a:rPr lang="en-US" sz="3000" dirty="0"/>
              <a:t>La verdadera adoración es la </a:t>
            </a:r>
            <a:r>
              <a:rPr lang="en-US" sz="3000" u="sng" dirty="0"/>
              <a:t>celebración de estar en pacto de comunión</a:t>
            </a:r>
            <a:r>
              <a:rPr lang="en-US" sz="3000" dirty="0"/>
              <a:t> con el soberano y santo trino Dios,</a:t>
            </a:r>
          </a:p>
          <a:p>
            <a:pPr marL="0" indent="0" algn="l" rtl="0">
              <a:lnSpc>
                <a:spcPct val="100000"/>
              </a:lnSpc>
              <a:spcBef>
                <a:spcPts val="400"/>
              </a:spcBef>
              <a:buNone/>
            </a:pPr>
            <a:r>
              <a:rPr lang="en-US" sz="3000" dirty="0" smtClean="0"/>
              <a:t>	</a:t>
            </a:r>
            <a:r>
              <a:rPr lang="en-US" sz="3000" dirty="0" err="1" smtClean="0"/>
              <a:t>por</a:t>
            </a:r>
            <a:r>
              <a:rPr lang="en-US" sz="3000" dirty="0" smtClean="0"/>
              <a:t> </a:t>
            </a:r>
            <a:r>
              <a:rPr lang="en-US" sz="3000" dirty="0"/>
              <a:t>medio de</a:t>
            </a:r>
          </a:p>
          <a:p>
            <a:pPr marL="1709738" indent="-1709738" algn="l" rtl="0">
              <a:lnSpc>
                <a:spcPct val="100000"/>
              </a:lnSpc>
              <a:spcBef>
                <a:spcPts val="400"/>
              </a:spcBef>
              <a:buNone/>
            </a:pPr>
            <a:r>
              <a:rPr lang="en-US" sz="3000" dirty="0" smtClean="0"/>
              <a:t>	la </a:t>
            </a:r>
            <a:r>
              <a:rPr lang="en-US" sz="3000" dirty="0"/>
              <a:t>adoración reverente y la alabanza espontánea de la naturaleza y las obras de Dios,</a:t>
            </a:r>
          </a:p>
          <a:p>
            <a:pPr marL="1709738" indent="-1709738" algn="l" rtl="0">
              <a:lnSpc>
                <a:spcPct val="100000"/>
              </a:lnSpc>
              <a:spcBef>
                <a:spcPts val="400"/>
              </a:spcBef>
              <a:buNone/>
            </a:pPr>
            <a:r>
              <a:rPr lang="en-US" sz="3000" dirty="0" smtClean="0"/>
              <a:t>	el </a:t>
            </a:r>
            <a:r>
              <a:rPr lang="en-US" sz="3000" u="sng" dirty="0" err="1"/>
              <a:t>compromiso</a:t>
            </a:r>
            <a:r>
              <a:rPr lang="en-US" sz="3000" u="sng" dirty="0"/>
              <a:t> </a:t>
            </a:r>
            <a:r>
              <a:rPr lang="en-US" sz="3000" u="sng" dirty="0" err="1" smtClean="0"/>
              <a:t>expresado</a:t>
            </a:r>
            <a:r>
              <a:rPr lang="en-US" sz="3000" u="sng" dirty="0" smtClean="0"/>
              <a:t> </a:t>
            </a:r>
            <a:r>
              <a:rPr lang="en-US" sz="3000" u="sng" dirty="0"/>
              <a:t>de confianza y obediencia a las responsabilidades del pacto</a:t>
            </a:r>
            <a:r>
              <a:rPr lang="en-US" sz="3000" dirty="0"/>
              <a:t>, y</a:t>
            </a:r>
          </a:p>
          <a:p>
            <a:pPr marL="1709738" indent="-1709738" algn="l" rtl="0">
              <a:lnSpc>
                <a:spcPct val="100000"/>
              </a:lnSpc>
              <a:spcBef>
                <a:spcPts val="400"/>
              </a:spcBef>
              <a:buNone/>
            </a:pPr>
            <a:r>
              <a:rPr lang="en-US" sz="3000" dirty="0" smtClean="0"/>
              <a:t>	la </a:t>
            </a:r>
            <a:r>
              <a:rPr lang="en-US" sz="3000" u="sng" dirty="0" err="1" smtClean="0"/>
              <a:t>reconstrucción</a:t>
            </a:r>
            <a:r>
              <a:rPr lang="en-US" sz="3000" u="sng" dirty="0" smtClean="0"/>
              <a:t> </a:t>
            </a:r>
            <a:r>
              <a:rPr lang="en-US" sz="3000" u="sng" dirty="0"/>
              <a:t>conmemorativa de entrar en pacto</a:t>
            </a:r>
            <a:r>
              <a:rPr lang="en-US" sz="3000" dirty="0"/>
              <a:t> a través de actos rituales,</a:t>
            </a:r>
          </a:p>
          <a:p>
            <a:pPr marL="914400" indent="-914400" algn="l" rtl="0">
              <a:lnSpc>
                <a:spcPct val="100000"/>
              </a:lnSpc>
              <a:spcBef>
                <a:spcPts val="400"/>
              </a:spcBef>
              <a:buNone/>
            </a:pPr>
            <a:r>
              <a:rPr lang="en-US" sz="3000" dirty="0" smtClean="0"/>
              <a:t>	</a:t>
            </a:r>
            <a:r>
              <a:rPr lang="en-US" sz="3000" dirty="0" err="1" smtClean="0"/>
              <a:t>todo</a:t>
            </a:r>
            <a:r>
              <a:rPr lang="en-US" sz="3000" dirty="0" smtClean="0"/>
              <a:t> </a:t>
            </a:r>
            <a:r>
              <a:rPr lang="en-US" sz="3000" dirty="0"/>
              <a:t>con la </a:t>
            </a:r>
            <a:r>
              <a:rPr lang="en-US" sz="3000" u="sng" dirty="0"/>
              <a:t>esperanza confiada del cumplimiento de las promesas del pacto</a:t>
            </a:r>
            <a:r>
              <a:rPr lang="en-US" sz="3000" dirty="0"/>
              <a:t> en la gloria.</a:t>
            </a:r>
          </a:p>
        </p:txBody>
      </p:sp>
      <p:sp>
        <p:nvSpPr>
          <p:cNvPr id="5" name="TextBox 4"/>
          <p:cNvSpPr txBox="1"/>
          <p:nvPr/>
        </p:nvSpPr>
        <p:spPr>
          <a:xfrm>
            <a:off x="7974419" y="6171913"/>
            <a:ext cx="3881722" cy="646331"/>
          </a:xfrm>
          <a:prstGeom prst="rect">
            <a:avLst/>
          </a:prstGeom>
          <a:noFill/>
        </p:spPr>
        <p:txBody>
          <a:bodyPr wrap="square" rtlCol="0">
            <a:spAutoFit/>
          </a:bodyPr>
          <a:lstStyle/>
          <a:p>
            <a:pPr algn="r" rtl="0"/>
            <a:r>
              <a:rPr lang="en-US" dirty="0" smtClean="0"/>
              <a:t>Allen P. Ross</a:t>
            </a:r>
            <a:endParaRPr lang="en-US" dirty="0"/>
          </a:p>
          <a:p>
            <a:pPr algn="l" rtl="0"/>
            <a:r>
              <a:rPr lang="en-US" b="1" dirty="0"/>
              <a:t>Recordando la esperanza de gloria</a:t>
            </a:r>
            <a:endParaRPr lang="en-US" dirty="0"/>
          </a:p>
        </p:txBody>
      </p:sp>
    </p:spTree>
    <p:extLst>
      <p:ext uri="{BB962C8B-B14F-4D97-AF65-F5344CB8AC3E}">
        <p14:creationId xmlns:p14="http://schemas.microsoft.com/office/powerpoint/2010/main" val="1753546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¿Adoración o pacto?</a:t>
            </a:r>
          </a:p>
        </p:txBody>
      </p:sp>
      <p:sp>
        <p:nvSpPr>
          <p:cNvPr id="3" name="Content Placeholder 2"/>
          <p:cNvSpPr>
            <a:spLocks noGrp="1"/>
          </p:cNvSpPr>
          <p:nvPr>
            <p:ph idx="1"/>
          </p:nvPr>
        </p:nvSpPr>
        <p:spPr>
          <a:xfrm>
            <a:off x="1251678" y="1102717"/>
            <a:ext cx="10698584" cy="5755283"/>
          </a:xfrm>
        </p:spPr>
        <p:txBody>
          <a:bodyPr>
            <a:normAutofit fontScale="92500" lnSpcReduction="20000"/>
          </a:bodyPr>
          <a:lstStyle/>
          <a:p>
            <a:r>
              <a:rPr lang="en-US" sz="2400" dirty="0"/>
              <a:t>Las palabras de </a:t>
            </a:r>
            <a:r>
              <a:rPr lang="en-US" sz="2400" dirty="0" err="1"/>
              <a:t>adoración</a:t>
            </a:r>
            <a:r>
              <a:rPr lang="en-US" sz="2400" dirty="0"/>
              <a:t> se </a:t>
            </a:r>
            <a:r>
              <a:rPr lang="en-US" sz="2400" dirty="0" err="1"/>
              <a:t>usan</a:t>
            </a:r>
            <a:r>
              <a:rPr lang="en-US" sz="2400" dirty="0"/>
              <a:t> a menudo para </a:t>
            </a:r>
            <a:r>
              <a:rPr lang="en-US" sz="2400" dirty="0" err="1"/>
              <a:t>describir</a:t>
            </a:r>
            <a:r>
              <a:rPr lang="en-US" sz="2400" dirty="0"/>
              <a:t> el Nuevo </a:t>
            </a:r>
            <a:r>
              <a:rPr lang="en-US" sz="2400" dirty="0" err="1"/>
              <a:t>Pacto</a:t>
            </a:r>
            <a:r>
              <a:rPr lang="en-US" sz="2400" dirty="0"/>
              <a:t>.</a:t>
            </a:r>
          </a:p>
          <a:p>
            <a:pPr lvl="1"/>
            <a:r>
              <a:rPr lang="en-US" sz="2000" dirty="0"/>
              <a:t>Heb. 9:11-15 – Sumo </a:t>
            </a:r>
            <a:r>
              <a:rPr lang="en-US" sz="2000" dirty="0" err="1"/>
              <a:t>Sacerdote</a:t>
            </a:r>
            <a:r>
              <a:rPr lang="en-US" sz="2000" dirty="0"/>
              <a:t>/</a:t>
            </a:r>
            <a:r>
              <a:rPr lang="en-US" sz="2000" dirty="0" err="1"/>
              <a:t>lenguaje</a:t>
            </a:r>
            <a:r>
              <a:rPr lang="en-US" sz="2000" dirty="0"/>
              <a:t> de </a:t>
            </a:r>
            <a:r>
              <a:rPr lang="en-US" sz="2000" dirty="0" err="1"/>
              <a:t>sacrificio</a:t>
            </a:r>
            <a:r>
              <a:rPr lang="en-US" sz="2000" dirty="0"/>
              <a:t> para </a:t>
            </a:r>
            <a:r>
              <a:rPr lang="en-US" sz="2000" dirty="0" err="1"/>
              <a:t>describir</a:t>
            </a:r>
            <a:r>
              <a:rPr lang="en-US" sz="2000" dirty="0"/>
              <a:t> a Cristo </a:t>
            </a:r>
            <a:r>
              <a:rPr lang="en-US" sz="2000" dirty="0" err="1"/>
              <a:t>mediando</a:t>
            </a:r>
            <a:r>
              <a:rPr lang="en-US" sz="2000" dirty="0"/>
              <a:t> el Nuevo </a:t>
            </a:r>
            <a:r>
              <a:rPr lang="en-US" sz="2000" dirty="0" err="1"/>
              <a:t>Pacto</a:t>
            </a:r>
            <a:endParaRPr lang="en-US" sz="2000" dirty="0"/>
          </a:p>
          <a:p>
            <a:pPr lvl="1"/>
            <a:r>
              <a:rPr lang="en-US" sz="2000" dirty="0"/>
              <a:t>1 Cor. 10:14-22 – </a:t>
            </a:r>
            <a:r>
              <a:rPr lang="en-US" sz="2000" dirty="0" err="1"/>
              <a:t>Sacrificio</a:t>
            </a:r>
            <a:r>
              <a:rPr lang="en-US" sz="2000" dirty="0"/>
              <a:t>/</a:t>
            </a:r>
            <a:r>
              <a:rPr lang="en-US" sz="2000" dirty="0" err="1"/>
              <a:t>lenguaje</a:t>
            </a:r>
            <a:r>
              <a:rPr lang="en-US" sz="2000" dirty="0"/>
              <a:t> de la </a:t>
            </a:r>
            <a:r>
              <a:rPr lang="en-US" sz="2000" dirty="0" err="1"/>
              <a:t>Cena</a:t>
            </a:r>
            <a:r>
              <a:rPr lang="en-US" sz="2000" dirty="0"/>
              <a:t> del </a:t>
            </a:r>
            <a:r>
              <a:rPr lang="en-US" sz="2000" dirty="0" err="1"/>
              <a:t>Señor</a:t>
            </a:r>
            <a:r>
              <a:rPr lang="en-US" sz="2000" dirty="0"/>
              <a:t> para </a:t>
            </a:r>
            <a:r>
              <a:rPr lang="en-US" sz="2000" dirty="0" err="1"/>
              <a:t>describir</a:t>
            </a:r>
            <a:r>
              <a:rPr lang="en-US" sz="2000" dirty="0"/>
              <a:t> la </a:t>
            </a:r>
            <a:r>
              <a:rPr lang="en-US" sz="2000" dirty="0" err="1"/>
              <a:t>comunión</a:t>
            </a:r>
            <a:r>
              <a:rPr lang="en-US" sz="2000" dirty="0"/>
              <a:t> con </a:t>
            </a:r>
            <a:r>
              <a:rPr lang="en-US" sz="2000" dirty="0" err="1"/>
              <a:t>los</a:t>
            </a:r>
            <a:r>
              <a:rPr lang="en-US" sz="2000" dirty="0"/>
              <a:t> </a:t>
            </a:r>
            <a:r>
              <a:rPr lang="en-US" sz="2000" dirty="0" err="1"/>
              <a:t>ídolos</a:t>
            </a:r>
            <a:r>
              <a:rPr lang="en-US" sz="2000" dirty="0"/>
              <a:t> o Cristo</a:t>
            </a:r>
          </a:p>
          <a:p>
            <a:pPr lvl="1"/>
            <a:r>
              <a:rPr lang="en-US" sz="2000" dirty="0" err="1"/>
              <a:t>Efesios</a:t>
            </a:r>
            <a:r>
              <a:rPr lang="en-US" sz="2000" dirty="0"/>
              <a:t> 2:14-15 – </a:t>
            </a:r>
            <a:r>
              <a:rPr lang="en-US" sz="2000" dirty="0" err="1"/>
              <a:t>Estructura</a:t>
            </a:r>
            <a:r>
              <a:rPr lang="en-US" sz="2000" dirty="0"/>
              <a:t> del </a:t>
            </a:r>
            <a:r>
              <a:rPr lang="en-US" sz="2000" dirty="0" err="1"/>
              <a:t>templo</a:t>
            </a:r>
            <a:r>
              <a:rPr lang="en-US" sz="2000" dirty="0"/>
              <a:t> y </a:t>
            </a:r>
            <a:r>
              <a:rPr lang="en-US" sz="2000" dirty="0" err="1"/>
              <a:t>reglamentos</a:t>
            </a:r>
            <a:r>
              <a:rPr lang="en-US" sz="2000" dirty="0"/>
              <a:t> de </a:t>
            </a:r>
            <a:r>
              <a:rPr lang="en-US" sz="2000" dirty="0" err="1"/>
              <a:t>adoración</a:t>
            </a:r>
            <a:r>
              <a:rPr lang="en-US" sz="2000" dirty="0"/>
              <a:t> para </a:t>
            </a:r>
            <a:r>
              <a:rPr lang="en-US" sz="2000" dirty="0" err="1"/>
              <a:t>describir</a:t>
            </a:r>
            <a:r>
              <a:rPr lang="en-US" sz="2000" dirty="0"/>
              <a:t> la </a:t>
            </a:r>
            <a:r>
              <a:rPr lang="en-US" sz="2000" dirty="0" err="1"/>
              <a:t>unión</a:t>
            </a:r>
            <a:r>
              <a:rPr lang="en-US" sz="2000" dirty="0"/>
              <a:t> de </a:t>
            </a:r>
            <a:r>
              <a:rPr lang="en-US" sz="2000" dirty="0" err="1"/>
              <a:t>judíos</a:t>
            </a:r>
            <a:r>
              <a:rPr lang="en-US" sz="2000" dirty="0"/>
              <a:t> y gentiles de Cristo </a:t>
            </a:r>
            <a:r>
              <a:rPr lang="en-US" sz="2000" dirty="0" err="1"/>
              <a:t>en</a:t>
            </a:r>
            <a:r>
              <a:rPr lang="en-US" sz="2000" dirty="0"/>
              <a:t> el Nuevo </a:t>
            </a:r>
            <a:r>
              <a:rPr lang="en-US" sz="2000" dirty="0" err="1"/>
              <a:t>Pacto</a:t>
            </a:r>
            <a:endParaRPr lang="en-US" sz="2000" dirty="0"/>
          </a:p>
          <a:p>
            <a:pPr lvl="1"/>
            <a:r>
              <a:rPr lang="en-US" sz="2000" dirty="0"/>
              <a:t>¿</a:t>
            </a:r>
            <a:r>
              <a:rPr lang="en-US" sz="2000" dirty="0" err="1"/>
              <a:t>Encaja</a:t>
            </a:r>
            <a:r>
              <a:rPr lang="en-US" sz="2000" dirty="0"/>
              <a:t> </a:t>
            </a:r>
            <a:r>
              <a:rPr lang="en-US" sz="2000" dirty="0" err="1"/>
              <a:t>Romanos</a:t>
            </a:r>
            <a:r>
              <a:rPr lang="en-US" sz="2000" dirty="0"/>
              <a:t> 12:1 </a:t>
            </a:r>
            <a:r>
              <a:rPr lang="en-US" sz="2000" dirty="0" err="1"/>
              <a:t>en</a:t>
            </a:r>
            <a:r>
              <a:rPr lang="en-US" sz="2000" dirty="0"/>
              <a:t> </a:t>
            </a:r>
            <a:r>
              <a:rPr lang="en-US" sz="2000" dirty="0" err="1"/>
              <a:t>este</a:t>
            </a:r>
            <a:r>
              <a:rPr lang="en-US" sz="2000" dirty="0"/>
              <a:t> </a:t>
            </a:r>
            <a:r>
              <a:rPr lang="en-US" sz="2000" dirty="0" err="1"/>
              <a:t>patrón</a:t>
            </a:r>
            <a:r>
              <a:rPr lang="en-US" sz="2000" dirty="0"/>
              <a:t>? </a:t>
            </a:r>
            <a:r>
              <a:rPr lang="es-ES" sz="2000" i="1" dirty="0"/>
              <a:t>Hermanos, les ruego por las misericordias de Dios que presenten sus cuerpos como sacrificio vivo y santo, aceptable a Dios, que es el culto racional de ustedes. </a:t>
            </a:r>
          </a:p>
          <a:p>
            <a:r>
              <a:rPr lang="en-US" sz="2600" dirty="0"/>
              <a:t>¿</a:t>
            </a:r>
            <a:r>
              <a:rPr lang="en-US" sz="2600" dirty="0" err="1"/>
              <a:t>Por</a:t>
            </a:r>
            <a:r>
              <a:rPr lang="en-US" sz="2600" dirty="0"/>
              <a:t> </a:t>
            </a:r>
            <a:r>
              <a:rPr lang="en-US" sz="2600" dirty="0" err="1"/>
              <a:t>qué</a:t>
            </a:r>
            <a:r>
              <a:rPr lang="en-US" sz="2600" dirty="0"/>
              <a:t> se </a:t>
            </a:r>
            <a:r>
              <a:rPr lang="en-US" sz="2600" dirty="0" err="1"/>
              <a:t>usan</a:t>
            </a:r>
            <a:r>
              <a:rPr lang="en-US" sz="2600" dirty="0"/>
              <a:t> palabras de </a:t>
            </a:r>
            <a:r>
              <a:rPr lang="en-US" sz="2600" dirty="0" err="1"/>
              <a:t>adoración</a:t>
            </a:r>
            <a:r>
              <a:rPr lang="en-US" sz="2600" dirty="0"/>
              <a:t> para </a:t>
            </a:r>
            <a:r>
              <a:rPr lang="en-US" sz="2600" dirty="0" err="1"/>
              <a:t>describir</a:t>
            </a:r>
            <a:r>
              <a:rPr lang="en-US" sz="2600" dirty="0"/>
              <a:t> </a:t>
            </a:r>
            <a:r>
              <a:rPr lang="en-US" sz="2600" dirty="0" err="1"/>
              <a:t>nuestro</a:t>
            </a:r>
            <a:r>
              <a:rPr lang="en-US" sz="2600" dirty="0"/>
              <a:t> </a:t>
            </a:r>
            <a:r>
              <a:rPr lang="en-US" sz="2600" dirty="0" err="1"/>
              <a:t>pacto</a:t>
            </a:r>
            <a:r>
              <a:rPr lang="en-US" sz="2600" dirty="0"/>
              <a:t>?</a:t>
            </a:r>
          </a:p>
          <a:p>
            <a:pPr lvl="1"/>
            <a:r>
              <a:rPr lang="en-US" sz="2000" dirty="0"/>
              <a:t>Los </a:t>
            </a:r>
            <a:r>
              <a:rPr lang="en-US" sz="2000" dirty="0" err="1"/>
              <a:t>actos</a:t>
            </a:r>
            <a:r>
              <a:rPr lang="en-US" sz="2000" dirty="0"/>
              <a:t> de </a:t>
            </a:r>
            <a:r>
              <a:rPr lang="en-US" sz="2000" dirty="0" err="1"/>
              <a:t>adoración</a:t>
            </a:r>
            <a:r>
              <a:rPr lang="en-US" sz="2000" dirty="0"/>
              <a:t> son </a:t>
            </a:r>
            <a:r>
              <a:rPr lang="en-US" sz="2000" dirty="0" err="1"/>
              <a:t>representaciones</a:t>
            </a:r>
            <a:r>
              <a:rPr lang="en-US" sz="2000" dirty="0"/>
              <a:t> </a:t>
            </a:r>
            <a:r>
              <a:rPr lang="en-US" sz="2000" dirty="0" err="1"/>
              <a:t>visuales</a:t>
            </a:r>
            <a:r>
              <a:rPr lang="en-US" sz="2000" dirty="0"/>
              <a:t> </a:t>
            </a:r>
            <a:r>
              <a:rPr lang="en-US" sz="2000" dirty="0" err="1"/>
              <a:t>claras</a:t>
            </a:r>
            <a:r>
              <a:rPr lang="en-US" sz="2000" dirty="0"/>
              <a:t> de </a:t>
            </a:r>
            <a:r>
              <a:rPr lang="en-US" sz="2000" dirty="0" err="1"/>
              <a:t>nuestra</a:t>
            </a:r>
            <a:r>
              <a:rPr lang="en-US" sz="2000" dirty="0"/>
              <a:t> </a:t>
            </a:r>
            <a:r>
              <a:rPr lang="en-US" sz="2000" dirty="0" err="1"/>
              <a:t>comunión</a:t>
            </a:r>
            <a:r>
              <a:rPr lang="en-US" sz="2000" dirty="0"/>
              <a:t> con Dios.</a:t>
            </a:r>
          </a:p>
          <a:p>
            <a:pPr lvl="1"/>
            <a:r>
              <a:rPr lang="en-US" sz="2000" dirty="0"/>
              <a:t>El </a:t>
            </a:r>
            <a:r>
              <a:rPr lang="en-US" sz="2000" dirty="0" err="1"/>
              <a:t>culto</a:t>
            </a:r>
            <a:r>
              <a:rPr lang="en-US" sz="2000" dirty="0"/>
              <a:t> </a:t>
            </a:r>
            <a:r>
              <a:rPr lang="en-US" sz="2000" dirty="0" err="1"/>
              <a:t>recuerda</a:t>
            </a:r>
            <a:r>
              <a:rPr lang="en-US" sz="2000" dirty="0"/>
              <a:t> el </a:t>
            </a:r>
            <a:r>
              <a:rPr lang="en-US" sz="2000" dirty="0" err="1"/>
              <a:t>establecimiento</a:t>
            </a:r>
            <a:r>
              <a:rPr lang="en-US" sz="2000" dirty="0"/>
              <a:t> del </a:t>
            </a:r>
            <a:r>
              <a:rPr lang="en-US" sz="2000" dirty="0" err="1"/>
              <a:t>pacto</a:t>
            </a:r>
            <a:r>
              <a:rPr lang="en-US" sz="2000" dirty="0"/>
              <a:t> y </a:t>
            </a:r>
            <a:r>
              <a:rPr lang="en-US" sz="2000" dirty="0" err="1"/>
              <a:t>anticipa</a:t>
            </a:r>
            <a:r>
              <a:rPr lang="en-US" sz="2000" dirty="0"/>
              <a:t> </a:t>
            </a:r>
            <a:r>
              <a:rPr lang="en-US" sz="2000" dirty="0" err="1"/>
              <a:t>su</a:t>
            </a:r>
            <a:r>
              <a:rPr lang="en-US" sz="2000" dirty="0"/>
              <a:t> </a:t>
            </a:r>
            <a:r>
              <a:rPr lang="en-US" sz="2000" dirty="0" err="1"/>
              <a:t>cumplimiento</a:t>
            </a:r>
            <a:r>
              <a:rPr lang="en-US" sz="2000" dirty="0"/>
              <a:t>, 1 Cor. 11:23-26</a:t>
            </a:r>
          </a:p>
          <a:p>
            <a:pPr lvl="1"/>
            <a:r>
              <a:rPr lang="en-US" sz="2000" dirty="0"/>
              <a:t>La </a:t>
            </a:r>
            <a:r>
              <a:rPr lang="en-US" sz="2000" dirty="0" err="1"/>
              <a:t>adoración</a:t>
            </a:r>
            <a:r>
              <a:rPr lang="en-US" sz="2000" dirty="0"/>
              <a:t> </a:t>
            </a:r>
            <a:r>
              <a:rPr lang="en-US" sz="2000" dirty="0" err="1"/>
              <a:t>sostiene</a:t>
            </a:r>
            <a:r>
              <a:rPr lang="en-US" sz="2000" dirty="0"/>
              <a:t> y </a:t>
            </a:r>
            <a:r>
              <a:rPr lang="en-US" sz="2000" dirty="0" err="1"/>
              <a:t>profundiza</a:t>
            </a:r>
            <a:r>
              <a:rPr lang="en-US" sz="2000" dirty="0"/>
              <a:t> </a:t>
            </a:r>
            <a:r>
              <a:rPr lang="en-US" sz="2000" dirty="0" err="1"/>
              <a:t>nuestra</a:t>
            </a:r>
            <a:r>
              <a:rPr lang="en-US" sz="2000" dirty="0"/>
              <a:t> </a:t>
            </a:r>
            <a:r>
              <a:rPr lang="en-US" sz="2000" dirty="0" err="1"/>
              <a:t>relación</a:t>
            </a:r>
            <a:r>
              <a:rPr lang="en-US" sz="2000" dirty="0"/>
              <a:t> de </a:t>
            </a:r>
            <a:r>
              <a:rPr lang="en-US" sz="2000" dirty="0" err="1"/>
              <a:t>pacto</a:t>
            </a:r>
            <a:r>
              <a:rPr lang="en-US" sz="2000" dirty="0"/>
              <a:t> con Dios, Heb. 10:19-25</a:t>
            </a:r>
          </a:p>
          <a:p>
            <a:pPr algn="l" rtl="0"/>
            <a:r>
              <a:rPr lang="en-US" sz="2400" dirty="0" err="1" smtClean="0"/>
              <a:t>Conceptos</a:t>
            </a:r>
            <a:r>
              <a:rPr lang="en-US" sz="2400" dirty="0" smtClean="0"/>
              <a:t> </a:t>
            </a:r>
            <a:r>
              <a:rPr lang="en-US" sz="2400" dirty="0" err="1" smtClean="0"/>
              <a:t>erróneos</a:t>
            </a:r>
            <a:r>
              <a:rPr lang="en-US" sz="2400" dirty="0" smtClean="0"/>
              <a:t> </a:t>
            </a:r>
            <a:r>
              <a:rPr lang="en-US" sz="2400" dirty="0"/>
              <a:t>de la relación entre el servicio del pacto y la adoración</a:t>
            </a:r>
          </a:p>
          <a:p>
            <a:pPr lvl="1" algn="l" rtl="0"/>
            <a:r>
              <a:rPr lang="en-US" sz="2000" dirty="0"/>
              <a:t>La adoración es la totalidad de nuestro servicio de pacto – “Cristianismo de domingo/miércoles”</a:t>
            </a:r>
          </a:p>
          <a:p>
            <a:pPr lvl="1" algn="l" rtl="0"/>
            <a:r>
              <a:rPr lang="en-US" sz="2000" dirty="0"/>
              <a:t>Todo lo que hacemos glorifica a Dios, por lo que la adoración discreta no es importante: "La vida como adoración"</a:t>
            </a:r>
          </a:p>
        </p:txBody>
      </p:sp>
    </p:spTree>
    <p:extLst>
      <p:ext uri="{BB962C8B-B14F-4D97-AF65-F5344CB8AC3E}">
        <p14:creationId xmlns:p14="http://schemas.microsoft.com/office/powerpoint/2010/main" val="24476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527946" cy="890603"/>
          </a:xfrm>
        </p:spPr>
        <p:txBody>
          <a:bodyPr>
            <a:normAutofit/>
          </a:bodyPr>
          <a:lstStyle/>
          <a:p>
            <a:pPr algn="l" rtl="0"/>
            <a:r>
              <a:rPr lang="en-US" dirty="0" err="1" smtClean="0"/>
              <a:t>adoración</a:t>
            </a:r>
            <a:r>
              <a:rPr lang="en-US" dirty="0" smtClean="0"/>
              <a:t> </a:t>
            </a:r>
            <a:r>
              <a:rPr lang="en-US" dirty="0" err="1" smtClean="0"/>
              <a:t>vS</a:t>
            </a:r>
            <a:r>
              <a:rPr lang="en-US" dirty="0" smtClean="0"/>
              <a:t> </a:t>
            </a:r>
            <a:r>
              <a:rPr lang="en-US" dirty="0" err="1" smtClean="0"/>
              <a:t>conducta</a:t>
            </a:r>
            <a:r>
              <a:rPr lang="en-US" dirty="0" smtClean="0"/>
              <a:t> del </a:t>
            </a:r>
            <a:r>
              <a:rPr lang="en-US" dirty="0"/>
              <a:t>pacto</a:t>
            </a:r>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a:t>Ejemplos bíblicos de una distinción:</a:t>
            </a:r>
          </a:p>
          <a:p>
            <a:pPr lvl="1" algn="l" rtl="0"/>
            <a:r>
              <a:rPr lang="en-US" sz="2200" dirty="0"/>
              <a:t>Abrahán: Génesis 22:5</a:t>
            </a:r>
          </a:p>
          <a:p>
            <a:pPr lvl="1" algn="l" rtl="0"/>
            <a:r>
              <a:rPr lang="en-US" sz="2200" dirty="0"/>
              <a:t>Eunuco etíope: Hechos 8:27</a:t>
            </a:r>
          </a:p>
          <a:p>
            <a:pPr lvl="1" algn="l" rtl="0"/>
            <a:r>
              <a:rPr lang="en-US" sz="2200" dirty="0"/>
              <a:t>Conclusión: la adoración es un </a:t>
            </a:r>
            <a:r>
              <a:rPr lang="en-US" sz="2200" dirty="0" err="1"/>
              <a:t>acto</a:t>
            </a:r>
            <a:r>
              <a:rPr lang="en-US" sz="2200" dirty="0"/>
              <a:t> </a:t>
            </a:r>
            <a:r>
              <a:rPr lang="en-US" sz="2200" dirty="0" err="1" smtClean="0"/>
              <a:t>distinto</a:t>
            </a:r>
            <a:r>
              <a:rPr lang="en-US" sz="2200" dirty="0" smtClean="0"/>
              <a:t>, </a:t>
            </a:r>
            <a:r>
              <a:rPr lang="en-US" sz="2200" dirty="0"/>
              <a:t>separado de </a:t>
            </a:r>
            <a:r>
              <a:rPr lang="en-US" sz="2200" dirty="0" err="1" smtClean="0"/>
              <a:t>nuestra</a:t>
            </a:r>
            <a:r>
              <a:rPr lang="en-US" sz="2200" dirty="0" smtClean="0"/>
              <a:t> </a:t>
            </a:r>
            <a:r>
              <a:rPr lang="en-US" sz="2200" dirty="0" err="1" smtClean="0"/>
              <a:t>conducta</a:t>
            </a:r>
            <a:r>
              <a:rPr lang="en-US" sz="2200" dirty="0" smtClean="0"/>
              <a:t> del </a:t>
            </a:r>
            <a:r>
              <a:rPr lang="en-US" sz="2200" dirty="0" err="1" smtClean="0"/>
              <a:t>pacto</a:t>
            </a:r>
            <a:endParaRPr lang="en-US" sz="2200" dirty="0"/>
          </a:p>
          <a:p>
            <a:pPr algn="l" rtl="0"/>
            <a:r>
              <a:rPr lang="en-US" sz="2400" dirty="0"/>
              <a:t>¿</a:t>
            </a:r>
            <a:r>
              <a:rPr lang="en-US" sz="2400" dirty="0" err="1"/>
              <a:t>Qué</a:t>
            </a:r>
            <a:r>
              <a:rPr lang="en-US" sz="2400" dirty="0"/>
              <a:t> </a:t>
            </a:r>
            <a:r>
              <a:rPr lang="en-US" sz="2400" dirty="0" smtClean="0"/>
              <a:t>de </a:t>
            </a:r>
            <a:r>
              <a:rPr lang="en-US" sz="2400" dirty="0" err="1" smtClean="0"/>
              <a:t>Romanos</a:t>
            </a:r>
            <a:r>
              <a:rPr lang="en-US" sz="2400" dirty="0" smtClean="0"/>
              <a:t> </a:t>
            </a:r>
            <a:r>
              <a:rPr lang="en-US" sz="2400" dirty="0"/>
              <a:t>12:1?</a:t>
            </a:r>
          </a:p>
          <a:p>
            <a:pPr lvl="1" algn="l" rtl="0"/>
            <a:r>
              <a:rPr lang="en-US" sz="2200" dirty="0"/>
              <a:t>Las palabras traducidas </a:t>
            </a:r>
            <a:r>
              <a:rPr lang="en-US" sz="2200" dirty="0" err="1"/>
              <a:t>como</a:t>
            </a:r>
            <a:r>
              <a:rPr lang="en-US" sz="2200" dirty="0"/>
              <a:t> </a:t>
            </a:r>
            <a:r>
              <a:rPr lang="en-US" sz="2200" dirty="0" smtClean="0"/>
              <a:t>“</a:t>
            </a:r>
            <a:r>
              <a:rPr lang="en-US" sz="2200" dirty="0" err="1" smtClean="0"/>
              <a:t>culto</a:t>
            </a:r>
            <a:r>
              <a:rPr lang="en-US" sz="2200" dirty="0" smtClean="0"/>
              <a:t> </a:t>
            </a:r>
            <a:r>
              <a:rPr lang="en-US" sz="2200" dirty="0" err="1" smtClean="0"/>
              <a:t>racional</a:t>
            </a:r>
            <a:r>
              <a:rPr lang="en-US" sz="2200" dirty="0" smtClean="0"/>
              <a:t>” </a:t>
            </a:r>
            <a:r>
              <a:rPr lang="en-US" sz="2200" dirty="0" err="1"/>
              <a:t>en</a:t>
            </a:r>
            <a:r>
              <a:rPr lang="en-US" sz="2200" dirty="0"/>
              <a:t> </a:t>
            </a:r>
            <a:r>
              <a:rPr lang="en-US" sz="2200" dirty="0" smtClean="0"/>
              <a:t>RV60/NBLA son </a:t>
            </a:r>
            <a:r>
              <a:rPr lang="en-US" sz="2200" i="1" dirty="0" err="1" smtClean="0"/>
              <a:t>logiken</a:t>
            </a:r>
            <a:r>
              <a:rPr lang="en-US" sz="2200" i="1" dirty="0" smtClean="0"/>
              <a:t> </a:t>
            </a:r>
            <a:r>
              <a:rPr lang="en-US" sz="2200" i="1" dirty="0" err="1" smtClean="0"/>
              <a:t>latreian</a:t>
            </a:r>
            <a:endParaRPr lang="en-US" sz="2200" i="1" dirty="0"/>
          </a:p>
          <a:p>
            <a:pPr lvl="1" algn="l" rtl="0"/>
            <a:r>
              <a:rPr lang="en-US" sz="2200" dirty="0"/>
              <a:t>Otras traducciones:</a:t>
            </a:r>
          </a:p>
          <a:p>
            <a:pPr lvl="2" algn="l" rtl="0"/>
            <a:r>
              <a:rPr lang="en-US" sz="1800" i="1" dirty="0" err="1"/>
              <a:t>adoración</a:t>
            </a:r>
            <a:r>
              <a:rPr lang="en-US" sz="1800" i="1" dirty="0"/>
              <a:t> </a:t>
            </a:r>
            <a:r>
              <a:rPr lang="en-US" sz="1800" i="1" dirty="0" err="1" smtClean="0"/>
              <a:t>espiritual</a:t>
            </a:r>
            <a:r>
              <a:rPr lang="en-US" sz="1800" i="1" dirty="0" smtClean="0"/>
              <a:t> </a:t>
            </a:r>
            <a:r>
              <a:rPr lang="en-US" sz="1800" dirty="0" smtClean="0"/>
              <a:t>– NVI </a:t>
            </a:r>
            <a:r>
              <a:rPr lang="en-US" sz="1800" dirty="0" smtClean="0">
                <a:sym typeface="Wingdings" panose="05000000000000000000" pitchFamily="2" charset="2"/>
              </a:rPr>
              <a:t> </a:t>
            </a:r>
            <a:r>
              <a:rPr lang="en-US" sz="1800" dirty="0" err="1" smtClean="0">
                <a:sym typeface="Wingdings" panose="05000000000000000000" pitchFamily="2" charset="2"/>
              </a:rPr>
              <a:t>conducta</a:t>
            </a:r>
            <a:r>
              <a:rPr lang="en-US" sz="1800" dirty="0" smtClean="0">
                <a:sym typeface="Wingdings" panose="05000000000000000000" pitchFamily="2" charset="2"/>
              </a:rPr>
              <a:t> </a:t>
            </a:r>
            <a:r>
              <a:rPr lang="en-US" sz="1800" dirty="0">
                <a:sym typeface="Wingdings" panose="05000000000000000000" pitchFamily="2" charset="2"/>
              </a:rPr>
              <a:t>del pacto como adoración</a:t>
            </a:r>
            <a:endParaRPr lang="en-US" sz="1800" dirty="0"/>
          </a:p>
          <a:p>
            <a:pPr lvl="2"/>
            <a:r>
              <a:rPr lang="en-US" sz="1800" i="1" dirty="0" err="1"/>
              <a:t>servicio</a:t>
            </a:r>
            <a:r>
              <a:rPr lang="en-US" sz="1800" i="1" dirty="0"/>
              <a:t> </a:t>
            </a:r>
            <a:r>
              <a:rPr lang="en-US" sz="1800" i="1" dirty="0" err="1" smtClean="0"/>
              <a:t>razonable</a:t>
            </a:r>
            <a:r>
              <a:rPr lang="en-US" sz="1800" i="1" dirty="0" smtClean="0"/>
              <a:t> </a:t>
            </a:r>
            <a:r>
              <a:rPr lang="en-US" sz="1800" dirty="0" smtClean="0"/>
              <a:t>– KVJ (</a:t>
            </a:r>
            <a:r>
              <a:rPr lang="en-US" sz="1800" dirty="0" err="1" smtClean="0"/>
              <a:t>inglés</a:t>
            </a:r>
            <a:r>
              <a:rPr lang="en-US" sz="1800" dirty="0" smtClean="0"/>
              <a:t>) </a:t>
            </a:r>
            <a:r>
              <a:rPr lang="en-US" sz="1800" dirty="0" smtClean="0">
                <a:sym typeface="Wingdings" panose="05000000000000000000" pitchFamily="2" charset="2"/>
              </a:rPr>
              <a:t> </a:t>
            </a:r>
            <a:r>
              <a:rPr lang="en-US" sz="1800" dirty="0" err="1" smtClean="0">
                <a:sym typeface="Wingdings" panose="05000000000000000000" pitchFamily="2" charset="2"/>
              </a:rPr>
              <a:t>conducta</a:t>
            </a:r>
            <a:r>
              <a:rPr lang="en-US" sz="1800" dirty="0" smtClean="0">
                <a:sym typeface="Wingdings" panose="05000000000000000000" pitchFamily="2" charset="2"/>
              </a:rPr>
              <a:t> </a:t>
            </a:r>
            <a:r>
              <a:rPr lang="en-US" sz="1800" dirty="0" err="1">
                <a:sym typeface="Wingdings" panose="05000000000000000000" pitchFamily="2" charset="2"/>
              </a:rPr>
              <a:t>pacto</a:t>
            </a:r>
            <a:endParaRPr lang="en-US" sz="1800" dirty="0"/>
          </a:p>
          <a:p>
            <a:pPr lvl="2"/>
            <a:r>
              <a:rPr lang="es-ES" sz="1800" i="1" dirty="0" smtClean="0"/>
              <a:t>verdadera </a:t>
            </a:r>
            <a:r>
              <a:rPr lang="es-ES" sz="1800" i="1" dirty="0"/>
              <a:t>forma de </a:t>
            </a:r>
            <a:r>
              <a:rPr lang="es-ES" sz="1800" i="1" dirty="0" smtClean="0"/>
              <a:t>adorarlo </a:t>
            </a:r>
            <a:r>
              <a:rPr lang="en-US" sz="1800" dirty="0" smtClean="0"/>
              <a:t>– NTV </a:t>
            </a:r>
            <a:r>
              <a:rPr lang="en-US" sz="1800" dirty="0" smtClean="0">
                <a:sym typeface="Wingdings" panose="05000000000000000000" pitchFamily="2" charset="2"/>
              </a:rPr>
              <a:t> </a:t>
            </a:r>
            <a:r>
              <a:rPr lang="en-US" sz="1800" dirty="0" err="1" smtClean="0">
                <a:sym typeface="Wingdings" panose="05000000000000000000" pitchFamily="2" charset="2"/>
              </a:rPr>
              <a:t>conducta</a:t>
            </a:r>
            <a:r>
              <a:rPr lang="en-US" sz="1800" dirty="0" smtClean="0">
                <a:sym typeface="Wingdings" panose="05000000000000000000" pitchFamily="2" charset="2"/>
              </a:rPr>
              <a:t> del </a:t>
            </a:r>
            <a:r>
              <a:rPr lang="en-US" sz="1800" dirty="0">
                <a:sym typeface="Wingdings" panose="05000000000000000000" pitchFamily="2" charset="2"/>
              </a:rPr>
              <a:t>pacto como adoración</a:t>
            </a:r>
            <a:endParaRPr lang="en-US" sz="1800" dirty="0"/>
          </a:p>
          <a:p>
            <a:pPr lvl="2" algn="l" rtl="0"/>
            <a:r>
              <a:rPr lang="en-US" sz="1800" i="1" dirty="0" err="1" smtClean="0"/>
              <a:t>servicio</a:t>
            </a:r>
            <a:r>
              <a:rPr lang="en-US" sz="1800" i="1" dirty="0" smtClean="0"/>
              <a:t> </a:t>
            </a:r>
            <a:r>
              <a:rPr lang="en-US" sz="1800" i="1" dirty="0" err="1" smtClean="0"/>
              <a:t>espiritual</a:t>
            </a:r>
            <a:r>
              <a:rPr lang="en-US" sz="1800" i="1" dirty="0" smtClean="0"/>
              <a:t> </a:t>
            </a:r>
            <a:r>
              <a:rPr lang="en-US" sz="1800" dirty="0" smtClean="0"/>
              <a:t>– ASV (</a:t>
            </a:r>
            <a:r>
              <a:rPr lang="en-US" sz="1800" dirty="0" err="1" smtClean="0"/>
              <a:t>inglés</a:t>
            </a:r>
            <a:r>
              <a:rPr lang="en-US" sz="1800" dirty="0" smtClean="0"/>
              <a:t>) </a:t>
            </a:r>
            <a:r>
              <a:rPr lang="en-US" sz="1800" dirty="0" smtClean="0">
                <a:sym typeface="Wingdings" panose="05000000000000000000" pitchFamily="2" charset="2"/>
              </a:rPr>
              <a:t> </a:t>
            </a:r>
            <a:r>
              <a:rPr lang="en-US" sz="1800" dirty="0" err="1" smtClean="0">
                <a:sym typeface="Wingdings" panose="05000000000000000000" pitchFamily="2" charset="2"/>
              </a:rPr>
              <a:t>conducta</a:t>
            </a:r>
            <a:r>
              <a:rPr lang="en-US" sz="1800" dirty="0" smtClean="0">
                <a:sym typeface="Wingdings" panose="05000000000000000000" pitchFamily="2" charset="2"/>
              </a:rPr>
              <a:t> del </a:t>
            </a:r>
            <a:r>
              <a:rPr lang="en-US" sz="1800" dirty="0" err="1" smtClean="0">
                <a:sym typeface="Wingdings" panose="05000000000000000000" pitchFamily="2" charset="2"/>
              </a:rPr>
              <a:t>pacto</a:t>
            </a:r>
            <a:endParaRPr lang="en-US" sz="1800" dirty="0" smtClean="0"/>
          </a:p>
          <a:p>
            <a:pPr lvl="2" algn="l" rtl="0"/>
            <a:r>
              <a:rPr lang="en-US" sz="1800" i="1" dirty="0" err="1" smtClean="0"/>
              <a:t>servicio</a:t>
            </a:r>
            <a:r>
              <a:rPr lang="en-US" sz="1800" i="1" dirty="0" smtClean="0"/>
              <a:t> </a:t>
            </a:r>
            <a:r>
              <a:rPr lang="en-US" sz="1800" i="1" dirty="0"/>
              <a:t>espiritual de </a:t>
            </a:r>
            <a:r>
              <a:rPr lang="en-US" sz="1800" i="1" dirty="0" err="1" smtClean="0"/>
              <a:t>adoración</a:t>
            </a:r>
            <a:r>
              <a:rPr lang="en-US" sz="1800" i="1" dirty="0" smtClean="0"/>
              <a:t> </a:t>
            </a:r>
            <a:r>
              <a:rPr lang="en-US" sz="1800" dirty="0" smtClean="0"/>
              <a:t>– NASB (</a:t>
            </a:r>
            <a:r>
              <a:rPr lang="en-US" sz="1800" dirty="0" err="1" smtClean="0"/>
              <a:t>inglés</a:t>
            </a:r>
            <a:r>
              <a:rPr lang="en-US" sz="1800" dirty="0" smtClean="0"/>
              <a:t>) </a:t>
            </a:r>
            <a:r>
              <a:rPr lang="en-US" sz="1800" dirty="0" smtClean="0">
                <a:sym typeface="Wingdings" panose="05000000000000000000" pitchFamily="2" charset="2"/>
              </a:rPr>
              <a:t> </a:t>
            </a:r>
            <a:r>
              <a:rPr lang="en-US" sz="1800" dirty="0">
                <a:sym typeface="Wingdings" panose="05000000000000000000" pitchFamily="2" charset="2"/>
              </a:rPr>
              <a:t>ni idea de lo que esto significa: </a:t>
            </a:r>
            <a:r>
              <a:rPr lang="en-US" sz="1800" dirty="0" smtClean="0">
                <a:sym typeface="Wingdings" panose="05000000000000000000" pitchFamily="2" charset="2"/>
              </a:rPr>
              <a:t>son </a:t>
            </a:r>
            <a:r>
              <a:rPr lang="en-US" sz="1800" dirty="0" err="1" smtClean="0">
                <a:sym typeface="Wingdings" panose="05000000000000000000" pitchFamily="2" charset="2"/>
              </a:rPr>
              <a:t>indecisos</a:t>
            </a:r>
            <a:endParaRPr lang="en-US" sz="1800" dirty="0"/>
          </a:p>
          <a:p>
            <a:pPr lvl="2" algn="l" rtl="0"/>
            <a:r>
              <a:rPr lang="en-US" sz="1800" i="1" dirty="0" err="1"/>
              <a:t>servicio</a:t>
            </a:r>
            <a:r>
              <a:rPr lang="en-US" sz="1800" i="1" dirty="0"/>
              <a:t> </a:t>
            </a:r>
            <a:r>
              <a:rPr lang="en-US" sz="1800" i="1" dirty="0" err="1" smtClean="0"/>
              <a:t>inteligente</a:t>
            </a:r>
            <a:r>
              <a:rPr lang="en-US" sz="1800" i="1" dirty="0" smtClean="0"/>
              <a:t> </a:t>
            </a:r>
            <a:r>
              <a:rPr lang="en-US" sz="1800" dirty="0" smtClean="0"/>
              <a:t>– YLT </a:t>
            </a:r>
            <a:r>
              <a:rPr lang="en-US" sz="1800" dirty="0" smtClean="0">
                <a:sym typeface="Wingdings" panose="05000000000000000000" pitchFamily="2" charset="2"/>
              </a:rPr>
              <a:t> </a:t>
            </a:r>
            <a:r>
              <a:rPr lang="en-US" sz="1800" dirty="0" err="1" smtClean="0">
                <a:sym typeface="Wingdings" panose="05000000000000000000" pitchFamily="2" charset="2"/>
              </a:rPr>
              <a:t>conducta</a:t>
            </a:r>
            <a:r>
              <a:rPr lang="en-US" sz="1800" dirty="0" smtClean="0">
                <a:sym typeface="Wingdings" panose="05000000000000000000" pitchFamily="2" charset="2"/>
              </a:rPr>
              <a:t> del </a:t>
            </a:r>
            <a:r>
              <a:rPr lang="en-US" sz="1800" dirty="0" err="1" smtClean="0">
                <a:sym typeface="Wingdings" panose="05000000000000000000" pitchFamily="2" charset="2"/>
              </a:rPr>
              <a:t>pacto</a:t>
            </a:r>
            <a:endParaRPr lang="en-US" sz="1800" dirty="0"/>
          </a:p>
          <a:p>
            <a:pPr lvl="1" algn="l" rtl="0"/>
            <a:endParaRPr lang="en-US" sz="2000" dirty="0"/>
          </a:p>
        </p:txBody>
      </p:sp>
    </p:spTree>
    <p:extLst>
      <p:ext uri="{BB962C8B-B14F-4D97-AF65-F5344CB8AC3E}">
        <p14:creationId xmlns:p14="http://schemas.microsoft.com/office/powerpoint/2010/main" val="18049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palabras de adoración</a:t>
            </a:r>
          </a:p>
        </p:txBody>
      </p:sp>
      <p:sp>
        <p:nvSpPr>
          <p:cNvPr id="3" name="Content Placeholder 2"/>
          <p:cNvSpPr>
            <a:spLocks noGrp="1"/>
          </p:cNvSpPr>
          <p:nvPr>
            <p:ph idx="1"/>
          </p:nvPr>
        </p:nvSpPr>
        <p:spPr>
          <a:xfrm>
            <a:off x="1008993" y="1272987"/>
            <a:ext cx="10770631" cy="5360895"/>
          </a:xfrm>
        </p:spPr>
        <p:txBody>
          <a:bodyPr>
            <a:normAutofit/>
          </a:bodyPr>
          <a:lstStyle/>
          <a:p>
            <a:pPr algn="l" rtl="0"/>
            <a:r>
              <a:rPr lang="en-US" sz="2400" i="1" dirty="0" err="1"/>
              <a:t>Proskuneo</a:t>
            </a:r>
            <a:r>
              <a:rPr lang="en-US" sz="2400" dirty="0"/>
              <a:t>: “[postrarse] ante una persona y [besar] sus pies, el borde de su vestido, </a:t>
            </a:r>
            <a:r>
              <a:rPr lang="en-US" sz="2400" dirty="0" smtClean="0"/>
              <a:t>la </a:t>
            </a:r>
            <a:r>
              <a:rPr lang="en-US" sz="2400" dirty="0" err="1" smtClean="0"/>
              <a:t>tierra</a:t>
            </a:r>
            <a:r>
              <a:rPr lang="en-US" sz="2400" dirty="0" smtClean="0"/>
              <a:t>, </a:t>
            </a:r>
            <a:r>
              <a:rPr lang="en-US" sz="2400" dirty="0"/>
              <a:t>etc.” </a:t>
            </a:r>
            <a:r>
              <a:rPr lang="en-US" sz="2400" dirty="0" smtClean="0"/>
              <a:t>(</a:t>
            </a:r>
            <a:r>
              <a:rPr lang="en-US" sz="2400" dirty="0" err="1" smtClean="0"/>
              <a:t>Ardnt</a:t>
            </a:r>
            <a:r>
              <a:rPr lang="en-US" sz="2400" dirty="0" smtClean="0"/>
              <a:t>, </a:t>
            </a:r>
            <a:r>
              <a:rPr lang="en-US" sz="2400" dirty="0"/>
              <a:t>Gingrich y </a:t>
            </a:r>
            <a:r>
              <a:rPr lang="en-US" sz="2400" dirty="0" smtClean="0"/>
              <a:t>Danker; </a:t>
            </a:r>
            <a:r>
              <a:rPr lang="en-US" sz="2400" dirty="0" err="1" smtClean="0"/>
              <a:t>citado</a:t>
            </a:r>
            <a:r>
              <a:rPr lang="en-US" sz="2400" dirty="0" smtClean="0"/>
              <a:t> </a:t>
            </a:r>
            <a:r>
              <a:rPr lang="en-US" sz="2400" dirty="0" err="1" smtClean="0"/>
              <a:t>en</a:t>
            </a:r>
            <a:r>
              <a:rPr lang="en-US" sz="2400" dirty="0" smtClean="0"/>
              <a:t> Jividen</a:t>
            </a:r>
            <a:r>
              <a:rPr lang="en-US" sz="2400" dirty="0"/>
              <a:t>)</a:t>
            </a:r>
          </a:p>
          <a:p>
            <a:pPr lvl="1" algn="l" rtl="0"/>
            <a:r>
              <a:rPr lang="en-US" sz="2200" dirty="0"/>
              <a:t>Descripción metafórica de la actitud de humildad y reconocimiento del </a:t>
            </a:r>
            <a:r>
              <a:rPr lang="en-US" sz="2200" dirty="0" smtClean="0"/>
              <a:t>valor que </a:t>
            </a:r>
            <a:r>
              <a:rPr lang="en-US" sz="2200" dirty="0" err="1" smtClean="0"/>
              <a:t>es</a:t>
            </a:r>
            <a:r>
              <a:rPr lang="en-US" sz="2200" dirty="0" smtClean="0"/>
              <a:t> </a:t>
            </a:r>
            <a:r>
              <a:rPr lang="en-US" sz="2200" dirty="0" err="1" smtClean="0"/>
              <a:t>necesario</a:t>
            </a:r>
            <a:r>
              <a:rPr lang="en-US" sz="2200" dirty="0" smtClean="0"/>
              <a:t> para </a:t>
            </a:r>
            <a:r>
              <a:rPr lang="en-US" sz="2200" dirty="0"/>
              <a:t>la adoración, 1 Cor. 14:25</a:t>
            </a:r>
          </a:p>
          <a:p>
            <a:pPr lvl="1" algn="l" rtl="0"/>
            <a:r>
              <a:rPr lang="en-US" sz="2200" dirty="0"/>
              <a:t>Mejor descripción: la actitud y el patrón de comportamiento de reverencia.</a:t>
            </a:r>
          </a:p>
          <a:p>
            <a:pPr lvl="1" algn="l" rtl="0"/>
            <a:r>
              <a:rPr lang="en-US" sz="2200" dirty="0" err="1"/>
              <a:t>Mejor</a:t>
            </a:r>
            <a:r>
              <a:rPr lang="en-US" sz="2200" dirty="0"/>
              <a:t> </a:t>
            </a:r>
            <a:r>
              <a:rPr lang="en-US" sz="2200" dirty="0" err="1" smtClean="0"/>
              <a:t>sinónimo</a:t>
            </a:r>
            <a:r>
              <a:rPr lang="en-US" sz="2200" dirty="0" smtClean="0"/>
              <a:t>: </a:t>
            </a:r>
            <a:r>
              <a:rPr lang="en-US" sz="2200" i="1" dirty="0" err="1" smtClean="0"/>
              <a:t>venerar</a:t>
            </a:r>
            <a:endParaRPr lang="en-US" sz="2200" i="1" dirty="0"/>
          </a:p>
          <a:p>
            <a:pPr algn="l" rtl="0"/>
            <a:r>
              <a:rPr lang="en-US" sz="2400" i="1" dirty="0" err="1"/>
              <a:t>Latreuo</a:t>
            </a:r>
            <a:r>
              <a:rPr lang="en-US" sz="2400" dirty="0"/>
              <a:t>: participar en los rituales específicos de adoración, especialmente sacrificio (Kittel</a:t>
            </a:r>
            <a:r>
              <a:rPr lang="en-US" sz="2400" dirty="0" smtClean="0"/>
              <a:t>, </a:t>
            </a:r>
            <a:r>
              <a:rPr lang="en-US" sz="2400" dirty="0" err="1" smtClean="0"/>
              <a:t>citado</a:t>
            </a:r>
            <a:r>
              <a:rPr lang="en-US" sz="2400" dirty="0" smtClean="0"/>
              <a:t> </a:t>
            </a:r>
            <a:r>
              <a:rPr lang="en-US" sz="2400" dirty="0" err="1"/>
              <a:t>en</a:t>
            </a:r>
            <a:r>
              <a:rPr lang="en-US" sz="2400" dirty="0"/>
              <a:t> </a:t>
            </a:r>
            <a:r>
              <a:rPr lang="en-US" sz="2400" dirty="0" smtClean="0"/>
              <a:t>Jividen</a:t>
            </a:r>
            <a:r>
              <a:rPr lang="en-US" sz="2400" dirty="0"/>
              <a:t>)</a:t>
            </a:r>
          </a:p>
          <a:p>
            <a:pPr lvl="1"/>
            <a:r>
              <a:rPr lang="en-US" sz="2200" dirty="0"/>
              <a:t>Lucas 2:37: [Ana] </a:t>
            </a:r>
            <a:r>
              <a:rPr lang="es-ES" sz="2200" dirty="0"/>
              <a:t>se alejaba del templo, </a:t>
            </a:r>
            <a:r>
              <a:rPr lang="es-ES" sz="2200" b="1" dirty="0"/>
              <a:t>sirviendo</a:t>
            </a:r>
            <a:r>
              <a:rPr lang="es-ES" sz="2200" dirty="0"/>
              <a:t> noche y día con </a:t>
            </a:r>
            <a:r>
              <a:rPr lang="es-ES" sz="2200" u="sng" dirty="0"/>
              <a:t>ayunos</a:t>
            </a:r>
            <a:r>
              <a:rPr lang="es-ES" sz="2200" dirty="0"/>
              <a:t> y </a:t>
            </a:r>
            <a:r>
              <a:rPr lang="es-ES" sz="2200" u="sng" dirty="0"/>
              <a:t>oraciones</a:t>
            </a:r>
            <a:r>
              <a:rPr lang="es-ES" sz="2200" dirty="0"/>
              <a:t>. </a:t>
            </a:r>
            <a:endParaRPr lang="es-ES" sz="2200" dirty="0" smtClean="0"/>
          </a:p>
          <a:p>
            <a:pPr lvl="1"/>
            <a:r>
              <a:rPr lang="en-US" sz="2200" dirty="0" err="1" smtClean="0"/>
              <a:t>Mejor</a:t>
            </a:r>
            <a:r>
              <a:rPr lang="en-US" sz="2200" dirty="0" smtClean="0"/>
              <a:t> </a:t>
            </a:r>
            <a:r>
              <a:rPr lang="en-US" sz="2200" dirty="0" err="1" smtClean="0"/>
              <a:t>sinónimo</a:t>
            </a:r>
            <a:r>
              <a:rPr lang="en-US" sz="2200" dirty="0" smtClean="0"/>
              <a:t>: </a:t>
            </a:r>
            <a:r>
              <a:rPr lang="en-US" sz="2200" i="1" dirty="0" err="1" smtClean="0"/>
              <a:t>liturgizar</a:t>
            </a:r>
            <a:endParaRPr lang="en-US" sz="2200" i="1" dirty="0"/>
          </a:p>
          <a:p>
            <a:pPr algn="l" rtl="0"/>
            <a:r>
              <a:rPr lang="en-US" sz="2400" dirty="0"/>
              <a:t>Ambas palabras se usan en Mat. 4:10: </a:t>
            </a:r>
            <a:r>
              <a:rPr lang="en-US" sz="2400" dirty="0" smtClean="0"/>
              <a:t>Al </a:t>
            </a:r>
            <a:r>
              <a:rPr lang="en-US" sz="2400" dirty="0" err="1" smtClean="0"/>
              <a:t>Señor</a:t>
            </a:r>
            <a:r>
              <a:rPr lang="en-US" sz="2400" dirty="0" smtClean="0"/>
              <a:t> </a:t>
            </a:r>
            <a:r>
              <a:rPr lang="en-US" sz="2400" dirty="0" err="1" smtClean="0"/>
              <a:t>tu</a:t>
            </a:r>
            <a:r>
              <a:rPr lang="en-US" sz="2400" dirty="0" smtClean="0"/>
              <a:t> Dios </a:t>
            </a:r>
            <a:r>
              <a:rPr lang="en-US" sz="2400" b="1" dirty="0" err="1" smtClean="0"/>
              <a:t>venerarás</a:t>
            </a:r>
            <a:r>
              <a:rPr lang="en-US" sz="2400" b="1" dirty="0" smtClean="0"/>
              <a:t>, </a:t>
            </a:r>
            <a:r>
              <a:rPr lang="en-US" sz="2400" dirty="0" smtClean="0"/>
              <a:t>y solo a </a:t>
            </a:r>
            <a:r>
              <a:rPr lang="en-US" sz="2400" dirty="0" err="1" smtClean="0"/>
              <a:t>Él</a:t>
            </a:r>
            <a:r>
              <a:rPr lang="en-US" sz="2400" dirty="0" smtClean="0"/>
              <a:t> </a:t>
            </a:r>
            <a:r>
              <a:rPr lang="en-US" sz="2400" b="1" dirty="0" err="1" smtClean="0"/>
              <a:t>liturgizarás</a:t>
            </a:r>
            <a:r>
              <a:rPr lang="en-US" sz="2400" dirty="0" smtClean="0"/>
              <a:t>.</a:t>
            </a:r>
            <a:endParaRPr lang="en-US" sz="2400" dirty="0"/>
          </a:p>
        </p:txBody>
      </p:sp>
    </p:spTree>
    <p:extLst>
      <p:ext uri="{BB962C8B-B14F-4D97-AF65-F5344CB8AC3E}">
        <p14:creationId xmlns:p14="http://schemas.microsoft.com/office/powerpoint/2010/main" val="15636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fontScale="90000"/>
          </a:bodyPr>
          <a:lstStyle/>
          <a:p>
            <a:r>
              <a:rPr lang="en-US" dirty="0" err="1"/>
              <a:t>adoración</a:t>
            </a:r>
            <a:r>
              <a:rPr lang="en-US" dirty="0"/>
              <a:t> </a:t>
            </a:r>
            <a:r>
              <a:rPr lang="en-US" dirty="0" err="1"/>
              <a:t>vS</a:t>
            </a:r>
            <a:r>
              <a:rPr lang="en-US" dirty="0"/>
              <a:t> </a:t>
            </a:r>
            <a:r>
              <a:rPr lang="en-US" dirty="0" err="1"/>
              <a:t>conducta</a:t>
            </a:r>
            <a:r>
              <a:rPr lang="en-US" dirty="0"/>
              <a:t> del </a:t>
            </a:r>
            <a:r>
              <a:rPr lang="en-US" dirty="0" err="1"/>
              <a:t>pacto</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err="1"/>
              <a:t>Ejemplos</a:t>
            </a:r>
            <a:r>
              <a:rPr lang="en-US" sz="2400" dirty="0"/>
              <a:t> </a:t>
            </a:r>
            <a:r>
              <a:rPr lang="en-US" sz="2400" dirty="0" err="1"/>
              <a:t>bíblicos</a:t>
            </a:r>
            <a:r>
              <a:rPr lang="en-US" sz="2400" dirty="0"/>
              <a:t> de </a:t>
            </a:r>
            <a:r>
              <a:rPr lang="en-US" sz="2400" dirty="0" err="1"/>
              <a:t>una</a:t>
            </a:r>
            <a:r>
              <a:rPr lang="en-US" sz="2400" dirty="0"/>
              <a:t> </a:t>
            </a:r>
            <a:r>
              <a:rPr lang="en-US" sz="2400" dirty="0" err="1"/>
              <a:t>distinción</a:t>
            </a:r>
            <a:r>
              <a:rPr lang="en-US" sz="2400" dirty="0"/>
              <a:t>:</a:t>
            </a:r>
          </a:p>
          <a:p>
            <a:pPr lvl="1"/>
            <a:r>
              <a:rPr lang="en-US" sz="2200" dirty="0" err="1"/>
              <a:t>Abrahán</a:t>
            </a:r>
            <a:r>
              <a:rPr lang="en-US" sz="2200" dirty="0"/>
              <a:t>: </a:t>
            </a:r>
            <a:r>
              <a:rPr lang="en-US" sz="2200" dirty="0" err="1"/>
              <a:t>Génesis</a:t>
            </a:r>
            <a:r>
              <a:rPr lang="en-US" sz="2200" dirty="0"/>
              <a:t> 22:5</a:t>
            </a:r>
          </a:p>
          <a:p>
            <a:pPr lvl="1"/>
            <a:r>
              <a:rPr lang="en-US" sz="2200" dirty="0" err="1"/>
              <a:t>Eunuco</a:t>
            </a:r>
            <a:r>
              <a:rPr lang="en-US" sz="2200" dirty="0"/>
              <a:t> </a:t>
            </a:r>
            <a:r>
              <a:rPr lang="en-US" sz="2200" dirty="0" err="1"/>
              <a:t>etíope</a:t>
            </a:r>
            <a:r>
              <a:rPr lang="en-US" sz="2200" dirty="0"/>
              <a:t>: </a:t>
            </a:r>
            <a:r>
              <a:rPr lang="en-US" sz="2200" dirty="0" err="1"/>
              <a:t>Hechos</a:t>
            </a:r>
            <a:r>
              <a:rPr lang="en-US" sz="2200" dirty="0"/>
              <a:t> 8:27</a:t>
            </a:r>
          </a:p>
          <a:p>
            <a:pPr lvl="1"/>
            <a:r>
              <a:rPr lang="en-US" sz="2200" dirty="0" err="1"/>
              <a:t>Conclusión</a:t>
            </a:r>
            <a:r>
              <a:rPr lang="en-US" sz="2200" dirty="0"/>
              <a:t>: la </a:t>
            </a:r>
            <a:r>
              <a:rPr lang="en-US" sz="2200" dirty="0" err="1"/>
              <a:t>adoración</a:t>
            </a:r>
            <a:r>
              <a:rPr lang="en-US" sz="2200" dirty="0"/>
              <a:t> </a:t>
            </a:r>
            <a:r>
              <a:rPr lang="en-US" sz="2200" dirty="0" err="1"/>
              <a:t>es</a:t>
            </a:r>
            <a:r>
              <a:rPr lang="en-US" sz="2200" dirty="0"/>
              <a:t> un </a:t>
            </a:r>
            <a:r>
              <a:rPr lang="en-US" sz="2200" dirty="0" err="1"/>
              <a:t>acto</a:t>
            </a:r>
            <a:r>
              <a:rPr lang="en-US" sz="2200" dirty="0"/>
              <a:t> </a:t>
            </a:r>
            <a:r>
              <a:rPr lang="en-US" sz="2200" dirty="0" err="1"/>
              <a:t>distinto</a:t>
            </a:r>
            <a:r>
              <a:rPr lang="en-US" sz="2200" dirty="0"/>
              <a:t>, </a:t>
            </a:r>
            <a:r>
              <a:rPr lang="en-US" sz="2200" dirty="0" err="1"/>
              <a:t>separado</a:t>
            </a:r>
            <a:r>
              <a:rPr lang="en-US" sz="2200" dirty="0"/>
              <a:t> de </a:t>
            </a:r>
            <a:r>
              <a:rPr lang="en-US" sz="2200" dirty="0" err="1"/>
              <a:t>nuestra</a:t>
            </a:r>
            <a:r>
              <a:rPr lang="en-US" sz="2200" dirty="0"/>
              <a:t> </a:t>
            </a:r>
            <a:r>
              <a:rPr lang="en-US" sz="2200" dirty="0" err="1"/>
              <a:t>conducta</a:t>
            </a:r>
            <a:r>
              <a:rPr lang="en-US" sz="2200" dirty="0"/>
              <a:t> del </a:t>
            </a:r>
            <a:r>
              <a:rPr lang="en-US" sz="2200" dirty="0" err="1"/>
              <a:t>pacto</a:t>
            </a:r>
            <a:endParaRPr lang="en-US" sz="2200" dirty="0"/>
          </a:p>
          <a:p>
            <a:r>
              <a:rPr lang="en-US" sz="2400" dirty="0"/>
              <a:t>¿</a:t>
            </a:r>
            <a:r>
              <a:rPr lang="en-US" sz="2400" dirty="0" err="1"/>
              <a:t>Qué</a:t>
            </a:r>
            <a:r>
              <a:rPr lang="en-US" sz="2400" dirty="0"/>
              <a:t> de </a:t>
            </a:r>
            <a:r>
              <a:rPr lang="en-US" sz="2400" dirty="0" err="1"/>
              <a:t>Romanos</a:t>
            </a:r>
            <a:r>
              <a:rPr lang="en-US" sz="2400" dirty="0"/>
              <a:t> 12:1?</a:t>
            </a:r>
          </a:p>
          <a:p>
            <a:pPr lvl="1"/>
            <a:r>
              <a:rPr lang="en-US" sz="2200" dirty="0"/>
              <a:t>Las palabras </a:t>
            </a:r>
            <a:r>
              <a:rPr lang="en-US" sz="2200" dirty="0" err="1"/>
              <a:t>traducidas</a:t>
            </a:r>
            <a:r>
              <a:rPr lang="en-US" sz="2200" dirty="0"/>
              <a:t> </a:t>
            </a:r>
            <a:r>
              <a:rPr lang="en-US" sz="2200" dirty="0" err="1"/>
              <a:t>como</a:t>
            </a:r>
            <a:r>
              <a:rPr lang="en-US" sz="2200" dirty="0"/>
              <a:t> “</a:t>
            </a:r>
            <a:r>
              <a:rPr lang="en-US" sz="2200" dirty="0" err="1"/>
              <a:t>culto</a:t>
            </a:r>
            <a:r>
              <a:rPr lang="en-US" sz="2200" dirty="0"/>
              <a:t> </a:t>
            </a:r>
            <a:r>
              <a:rPr lang="en-US" sz="2200" dirty="0" err="1"/>
              <a:t>racional</a:t>
            </a:r>
            <a:r>
              <a:rPr lang="en-US" sz="2200" dirty="0"/>
              <a:t>” </a:t>
            </a:r>
            <a:r>
              <a:rPr lang="en-US" sz="2200" dirty="0" err="1"/>
              <a:t>en</a:t>
            </a:r>
            <a:r>
              <a:rPr lang="en-US" sz="2200" dirty="0"/>
              <a:t> RV60/NBLA son </a:t>
            </a:r>
            <a:r>
              <a:rPr lang="en-US" sz="2200" i="1" dirty="0" err="1"/>
              <a:t>logiken</a:t>
            </a:r>
            <a:r>
              <a:rPr lang="en-US" sz="2200" i="1" dirty="0"/>
              <a:t> </a:t>
            </a:r>
            <a:r>
              <a:rPr lang="en-US" sz="2200" i="1" dirty="0" err="1"/>
              <a:t>latreian</a:t>
            </a:r>
            <a:endParaRPr lang="en-US" sz="2200" i="1" dirty="0"/>
          </a:p>
          <a:p>
            <a:pPr lvl="1" algn="l" rtl="0"/>
            <a:r>
              <a:rPr lang="en-US" sz="2200" i="1" dirty="0" smtClean="0"/>
              <a:t>“</a:t>
            </a:r>
            <a:r>
              <a:rPr lang="en-US" sz="2200" i="1" dirty="0"/>
              <a:t>el sacrificio que tiene más sentido”</a:t>
            </a:r>
          </a:p>
          <a:p>
            <a:pPr lvl="1" algn="l" rtl="0"/>
            <a:r>
              <a:rPr lang="en-US" sz="2200" dirty="0"/>
              <a:t>El punto de Pablo en Romanos 12 es que la única respuesta lógica a la gran salvación que Dios ofrece (caps. 2-8) y la promesa de castigo por la desobediencia (caps. 9-11) es la </a:t>
            </a:r>
            <a:r>
              <a:rPr lang="en-US" sz="2200" dirty="0" err="1"/>
              <a:t>sumisión</a:t>
            </a:r>
            <a:r>
              <a:rPr lang="en-US" sz="2200" dirty="0"/>
              <a:t> </a:t>
            </a:r>
            <a:r>
              <a:rPr lang="en-US" sz="2200" dirty="0" smtClean="0"/>
              <a:t>sacrificial a Dios</a:t>
            </a:r>
            <a:endParaRPr lang="en-US" sz="2200" dirty="0"/>
          </a:p>
          <a:p>
            <a:pPr lvl="1" algn="l" rtl="0"/>
            <a:r>
              <a:rPr lang="en-US" sz="2200" dirty="0"/>
              <a:t>El lenguaje de adoración en Romanos 12 es una metáfora de nuestra relación de pacto con (es decir, servicio a) Dios</a:t>
            </a:r>
            <a:endParaRPr lang="en-US" sz="1800" dirty="0"/>
          </a:p>
          <a:p>
            <a:pPr lvl="1" algn="l" rtl="0"/>
            <a:endParaRPr lang="en-US" sz="2000" dirty="0"/>
          </a:p>
        </p:txBody>
      </p:sp>
    </p:spTree>
    <p:extLst>
      <p:ext uri="{BB962C8B-B14F-4D97-AF65-F5344CB8AC3E}">
        <p14:creationId xmlns:p14="http://schemas.microsoft.com/office/powerpoint/2010/main" val="31500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fontScale="90000"/>
          </a:bodyPr>
          <a:lstStyle/>
          <a:p>
            <a:r>
              <a:rPr lang="en-US" dirty="0" err="1"/>
              <a:t>adoración</a:t>
            </a:r>
            <a:r>
              <a:rPr lang="en-US" dirty="0"/>
              <a:t> </a:t>
            </a:r>
            <a:r>
              <a:rPr lang="en-US" dirty="0" err="1"/>
              <a:t>vS</a:t>
            </a:r>
            <a:r>
              <a:rPr lang="en-US" dirty="0"/>
              <a:t> </a:t>
            </a:r>
            <a:r>
              <a:rPr lang="en-US" dirty="0" err="1"/>
              <a:t>conducta</a:t>
            </a:r>
            <a:r>
              <a:rPr lang="en-US" dirty="0"/>
              <a:t> del </a:t>
            </a:r>
            <a:r>
              <a:rPr lang="en-US" dirty="0" err="1"/>
              <a:t>pacto</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a:t>La validez y eficacia de nuestra adoración depende de </a:t>
            </a:r>
            <a:r>
              <a:rPr lang="en-US" sz="2400" dirty="0" err="1" smtClean="0"/>
              <a:t>nuestra</a:t>
            </a:r>
            <a:r>
              <a:rPr lang="en-US" sz="2400" dirty="0" smtClean="0"/>
              <a:t> </a:t>
            </a:r>
            <a:r>
              <a:rPr lang="en-US" sz="2400" dirty="0" err="1" smtClean="0"/>
              <a:t>conducta</a:t>
            </a:r>
            <a:r>
              <a:rPr lang="en-US" sz="2400" dirty="0" smtClean="0"/>
              <a:t> del </a:t>
            </a:r>
            <a:r>
              <a:rPr lang="en-US" sz="2400" dirty="0" err="1" smtClean="0"/>
              <a:t>pacto</a:t>
            </a:r>
            <a:endParaRPr lang="en-US" sz="2400" dirty="0"/>
          </a:p>
          <a:p>
            <a:pPr lvl="1" algn="l" rtl="0"/>
            <a:r>
              <a:rPr lang="en-US" sz="2200" dirty="0"/>
              <a:t>Observando la Pascua, Éxodo 12:48</a:t>
            </a:r>
          </a:p>
          <a:p>
            <a:pPr lvl="1" algn="l" rtl="0"/>
            <a:r>
              <a:rPr lang="en-US" sz="2200" dirty="0"/>
              <a:t>Oración, Marcos 11:25</a:t>
            </a:r>
          </a:p>
          <a:p>
            <a:pPr lvl="1" algn="l" rtl="0"/>
            <a:r>
              <a:rPr lang="en-US" sz="2200" dirty="0"/>
              <a:t>Sacrificios, Mateo 5:23-24; Salmo 51:16-19</a:t>
            </a:r>
          </a:p>
          <a:p>
            <a:pPr lvl="1" algn="l" rtl="0"/>
            <a:r>
              <a:rPr lang="en-US" sz="2200" dirty="0"/>
              <a:t>Toda adoración, y quizás especialmente la Cena del Señor, 1 Corintios 10:21-22</a:t>
            </a:r>
          </a:p>
          <a:p>
            <a:pPr algn="l" rtl="0"/>
            <a:r>
              <a:rPr lang="en-US" sz="2400" dirty="0"/>
              <a:t>La adoración debe producir y </a:t>
            </a:r>
            <a:r>
              <a:rPr lang="en-US" sz="2400" dirty="0" err="1" smtClean="0"/>
              <a:t>fomentar</a:t>
            </a:r>
            <a:r>
              <a:rPr lang="en-US" sz="2400" dirty="0" smtClean="0"/>
              <a:t> la </a:t>
            </a:r>
            <a:r>
              <a:rPr lang="en-US" sz="2400" dirty="0" err="1" smtClean="0"/>
              <a:t>conducta</a:t>
            </a:r>
            <a:r>
              <a:rPr lang="en-US" sz="2400" dirty="0" smtClean="0"/>
              <a:t> </a:t>
            </a:r>
            <a:r>
              <a:rPr lang="en-US" sz="2400" dirty="0"/>
              <a:t>del pacto (moral)</a:t>
            </a:r>
          </a:p>
          <a:p>
            <a:pPr lvl="1" algn="l" rtl="0"/>
            <a:r>
              <a:rPr lang="en-US" sz="2200" dirty="0"/>
              <a:t>La adoración debe ayudarnos a </a:t>
            </a:r>
            <a:r>
              <a:rPr lang="en-US" sz="2200" dirty="0" err="1" smtClean="0"/>
              <a:t>examinar</a:t>
            </a:r>
            <a:r>
              <a:rPr lang="en-US" sz="2200" dirty="0" smtClean="0"/>
              <a:t> </a:t>
            </a:r>
            <a:r>
              <a:rPr lang="en-US" sz="2200" dirty="0" err="1" smtClean="0"/>
              <a:t>nuestras</a:t>
            </a:r>
            <a:r>
              <a:rPr lang="en-US" sz="2200" dirty="0" smtClean="0"/>
              <a:t> </a:t>
            </a:r>
            <a:r>
              <a:rPr lang="en-US" sz="2200" dirty="0"/>
              <a:t>vidas por el pecado y decidir arreglarlo (inmediatamente si es necesario), Mateo 5:23-24</a:t>
            </a:r>
          </a:p>
          <a:p>
            <a:pPr lvl="1" algn="l" rtl="0"/>
            <a:r>
              <a:rPr lang="en-US" sz="2200" dirty="0"/>
              <a:t>Nos reunimos para la adoración corporativa para que podamos animarnos unos a otros a comportarnos de manera consistente con el pacto, </a:t>
            </a:r>
            <a:r>
              <a:rPr lang="en-US" sz="2200" dirty="0" err="1"/>
              <a:t>Hebreos</a:t>
            </a:r>
            <a:r>
              <a:rPr lang="en-US" sz="2200" dirty="0"/>
              <a:t> </a:t>
            </a:r>
            <a:r>
              <a:rPr lang="en-US" sz="2200" dirty="0" smtClean="0"/>
              <a:t>10:19-25</a:t>
            </a:r>
            <a:endParaRPr lang="en-US" sz="2200" dirty="0"/>
          </a:p>
          <a:p>
            <a:pPr lvl="1" algn="l" rtl="0"/>
            <a:r>
              <a:rPr lang="en-US" sz="2200" dirty="0"/>
              <a:t>La adoración incorrecta tiene el efecto opuesto en nuestra moralidad, 1 Corintios 11:30</a:t>
            </a:r>
          </a:p>
          <a:p>
            <a:pPr lvl="1" algn="l" rtl="0"/>
            <a:endParaRPr lang="en-US" sz="2200" dirty="0"/>
          </a:p>
          <a:p>
            <a:pPr lvl="1" algn="l" rtl="0"/>
            <a:endParaRPr lang="en-US" sz="2200" dirty="0"/>
          </a:p>
          <a:p>
            <a:pPr lvl="1" algn="l" rtl="0"/>
            <a:endParaRPr lang="en-US" sz="2200" dirty="0"/>
          </a:p>
          <a:p>
            <a:pPr lvl="1" algn="l" rtl="0"/>
            <a:endParaRPr lang="en-US" sz="2000" dirty="0"/>
          </a:p>
        </p:txBody>
      </p:sp>
    </p:spTree>
    <p:extLst>
      <p:ext uri="{BB962C8B-B14F-4D97-AF65-F5344CB8AC3E}">
        <p14:creationId xmlns:p14="http://schemas.microsoft.com/office/powerpoint/2010/main" val="255191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425315" cy="890603"/>
          </a:xfrm>
        </p:spPr>
        <p:txBody>
          <a:bodyPr>
            <a:normAutofit fontScale="90000"/>
          </a:bodyPr>
          <a:lstStyle/>
          <a:p>
            <a:pPr algn="l" rtl="0"/>
            <a:r>
              <a:rPr lang="en-US" dirty="0"/>
              <a:t>Problemas con </a:t>
            </a:r>
            <a:r>
              <a:rPr lang="en-US" dirty="0" smtClean="0"/>
              <a:t>CONCEPTOS </a:t>
            </a:r>
            <a:r>
              <a:rPr lang="en-US" dirty="0" err="1" smtClean="0"/>
              <a:t>limitadOs</a:t>
            </a:r>
            <a:endParaRPr lang="en-US" dirty="0"/>
          </a:p>
        </p:txBody>
      </p:sp>
      <p:sp>
        <p:nvSpPr>
          <p:cNvPr id="3" name="Content Placeholder 2"/>
          <p:cNvSpPr>
            <a:spLocks noGrp="1"/>
          </p:cNvSpPr>
          <p:nvPr>
            <p:ph idx="1"/>
          </p:nvPr>
        </p:nvSpPr>
        <p:spPr>
          <a:xfrm>
            <a:off x="861848" y="1781503"/>
            <a:ext cx="10917776" cy="5113073"/>
          </a:xfrm>
        </p:spPr>
        <p:txBody>
          <a:bodyPr>
            <a:normAutofit lnSpcReduction="10000"/>
          </a:bodyPr>
          <a:lstStyle/>
          <a:p>
            <a:pPr algn="l" rtl="0"/>
            <a:r>
              <a:rPr lang="en-US" sz="2400" dirty="0"/>
              <a:t>Ignoran la clara separación bíblica del servicio del pacto (comportamiento moral, estilo de vida) y la adoración.</a:t>
            </a:r>
          </a:p>
          <a:p>
            <a:pPr lvl="1" algn="l" rtl="0"/>
            <a:r>
              <a:rPr lang="en-US" sz="2200" dirty="0"/>
              <a:t>La adoración no es la totalidad de nuestro servicio de pacto hacia Dios</a:t>
            </a:r>
          </a:p>
          <a:p>
            <a:pPr lvl="1" algn="l" rtl="0"/>
            <a:r>
              <a:rPr lang="en-US" sz="2200" dirty="0"/>
              <a:t>El servicio del pacto se distingue claramente de la adoración organizada y ordenada</a:t>
            </a:r>
          </a:p>
          <a:p>
            <a:pPr algn="l" rtl="0"/>
            <a:r>
              <a:rPr lang="en-US" sz="2400" dirty="0" smtClean="0"/>
              <a:t>No </a:t>
            </a:r>
            <a:r>
              <a:rPr lang="en-US" sz="2400" dirty="0" err="1" smtClean="0"/>
              <a:t>hacen</a:t>
            </a:r>
            <a:r>
              <a:rPr lang="en-US" sz="2400" dirty="0" smtClean="0"/>
              <a:t> </a:t>
            </a:r>
            <a:r>
              <a:rPr lang="en-US" sz="2400" dirty="0" err="1" smtClean="0"/>
              <a:t>ninguna</a:t>
            </a:r>
            <a:r>
              <a:rPr lang="en-US" sz="2400" dirty="0" smtClean="0"/>
              <a:t> </a:t>
            </a:r>
            <a:r>
              <a:rPr lang="en-US" sz="2400" dirty="0" err="1" smtClean="0"/>
              <a:t>diferencia</a:t>
            </a:r>
            <a:r>
              <a:rPr lang="en-US" sz="2400" dirty="0" smtClean="0"/>
              <a:t> entre </a:t>
            </a:r>
            <a:r>
              <a:rPr lang="en-US" sz="2400" dirty="0"/>
              <a:t>la adoración corporativa y la adoración individual.</a:t>
            </a:r>
          </a:p>
          <a:p>
            <a:pPr lvl="1" algn="l" rtl="0"/>
            <a:r>
              <a:rPr lang="en-US" sz="2200" dirty="0"/>
              <a:t>Ambos tipos de adoración son </a:t>
            </a:r>
            <a:r>
              <a:rPr lang="en-US" sz="2200" dirty="0" err="1" smtClean="0"/>
              <a:t>mandados</a:t>
            </a:r>
            <a:r>
              <a:rPr lang="en-US" sz="2200" dirty="0" smtClean="0"/>
              <a:t> </a:t>
            </a:r>
            <a:r>
              <a:rPr lang="en-US" sz="2200" dirty="0"/>
              <a:t>para los cristianos.</a:t>
            </a:r>
          </a:p>
          <a:p>
            <a:pPr lvl="1" algn="l" rtl="0"/>
            <a:r>
              <a:rPr lang="en-US" sz="2200" dirty="0"/>
              <a:t>Cada uno tiene un uso específico para edificarnos en nuestro servicio del </a:t>
            </a:r>
            <a:r>
              <a:rPr lang="en-US" sz="2200" dirty="0" err="1" smtClean="0"/>
              <a:t>pacto</a:t>
            </a:r>
            <a:r>
              <a:rPr lang="en-US" sz="2200" dirty="0" smtClean="0"/>
              <a:t>.</a:t>
            </a:r>
            <a:endParaRPr lang="en-US" sz="2200" dirty="0"/>
          </a:p>
          <a:p>
            <a:pPr algn="l" rtl="0"/>
            <a:r>
              <a:rPr lang="en-US" sz="2400" dirty="0"/>
              <a:t>Producen (e incluso fomentan) laxitud moral</a:t>
            </a:r>
          </a:p>
          <a:p>
            <a:pPr lvl="1" algn="l" rtl="0"/>
            <a:r>
              <a:rPr lang="en-US" sz="2200" dirty="0"/>
              <a:t>Sentimos que nuestro servicio está completo si asistimos a la adoración, y podemos ser propensos (o sentir licencia) a pecar porque "hice mi trabajo esta semana".</a:t>
            </a:r>
          </a:p>
          <a:p>
            <a:pPr lvl="1" algn="l" rtl="0"/>
            <a:r>
              <a:rPr lang="en-US" sz="2200" dirty="0"/>
              <a:t>Sentimos que no necesitamos a otros cristianos, y nos volvemos moral o espiritualmente endogámicos.</a:t>
            </a:r>
          </a:p>
          <a:p>
            <a:pPr lvl="1" algn="l" rtl="0"/>
            <a:endParaRPr lang="en-US" sz="2200" dirty="0"/>
          </a:p>
          <a:p>
            <a:pPr lvl="1" algn="l" rtl="0"/>
            <a:endParaRPr lang="en-US" sz="2200" dirty="0"/>
          </a:p>
          <a:p>
            <a:pPr lvl="1" algn="l" rtl="0"/>
            <a:endParaRPr lang="en-US" sz="2200" dirty="0"/>
          </a:p>
          <a:p>
            <a:pPr lvl="1" algn="l" rtl="0"/>
            <a:endParaRPr lang="en-US" sz="2000" dirty="0"/>
          </a:p>
        </p:txBody>
      </p:sp>
      <p:sp>
        <p:nvSpPr>
          <p:cNvPr id="4" name="TextBox 3"/>
          <p:cNvSpPr txBox="1"/>
          <p:nvPr/>
        </p:nvSpPr>
        <p:spPr>
          <a:xfrm>
            <a:off x="1008993" y="1272987"/>
            <a:ext cx="3641834" cy="430887"/>
          </a:xfrm>
          <a:prstGeom prst="rect">
            <a:avLst/>
          </a:prstGeom>
          <a:noFill/>
        </p:spPr>
        <p:txBody>
          <a:bodyPr wrap="square" rtlCol="0">
            <a:spAutoFit/>
          </a:bodyPr>
          <a:lstStyle/>
          <a:p>
            <a:pPr algn="ctr" rtl="0"/>
            <a:r>
              <a:rPr lang="en-US" sz="2200" b="1" dirty="0"/>
              <a:t>“La vida como adoración”</a:t>
            </a:r>
          </a:p>
        </p:txBody>
      </p:sp>
      <p:sp>
        <p:nvSpPr>
          <p:cNvPr id="5" name="TextBox 4"/>
          <p:cNvSpPr txBox="1"/>
          <p:nvPr/>
        </p:nvSpPr>
        <p:spPr>
          <a:xfrm>
            <a:off x="7788166" y="1272986"/>
            <a:ext cx="3641834" cy="430887"/>
          </a:xfrm>
          <a:prstGeom prst="rect">
            <a:avLst/>
          </a:prstGeom>
          <a:noFill/>
        </p:spPr>
        <p:txBody>
          <a:bodyPr wrap="square" rtlCol="0">
            <a:spAutoFit/>
          </a:bodyPr>
          <a:lstStyle/>
          <a:p>
            <a:pPr algn="ctr" rtl="0"/>
            <a:r>
              <a:rPr lang="en-US" sz="2200" b="1" dirty="0"/>
              <a:t>“</a:t>
            </a:r>
            <a:r>
              <a:rPr lang="en-US" sz="2200" b="1" dirty="0" smtClean="0"/>
              <a:t>Domingo-</a:t>
            </a:r>
            <a:r>
              <a:rPr lang="en-US" sz="2200" b="1" dirty="0" err="1" smtClean="0"/>
              <a:t>miércoles</a:t>
            </a:r>
            <a:r>
              <a:rPr lang="en-US" sz="2200" b="1" dirty="0"/>
              <a:t>”</a:t>
            </a:r>
          </a:p>
        </p:txBody>
      </p:sp>
      <p:cxnSp>
        <p:nvCxnSpPr>
          <p:cNvPr id="7" name="Straight Arrow Connector 6"/>
          <p:cNvCxnSpPr>
            <a:stCxn id="4" idx="3"/>
          </p:cNvCxnSpPr>
          <p:nvPr/>
        </p:nvCxnSpPr>
        <p:spPr>
          <a:xfrm flipV="1">
            <a:off x="4650827" y="1488429"/>
            <a:ext cx="3373821" cy="2"/>
          </a:xfrm>
          <a:prstGeom prst="straightConnector1">
            <a:avLst/>
          </a:prstGeom>
          <a:ln>
            <a:headEnd type="stealth" w="lg" len="lg"/>
            <a:tailEnd type="stealth"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93480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pPr algn="l" rtl="0"/>
            <a:r>
              <a:rPr lang="en-US" dirty="0" smtClean="0">
                <a:latin typeface="Berlin Sans FB Demi" panose="020E0802020502020306" pitchFamily="34" charset="0"/>
              </a:rPr>
              <a:t>EL </a:t>
            </a:r>
            <a:r>
              <a:rPr lang="en-US" dirty="0" err="1" smtClean="0">
                <a:latin typeface="Berlin Sans FB Demi" panose="020E0802020502020306" pitchFamily="34" charset="0"/>
              </a:rPr>
              <a:t>Decoro</a:t>
            </a:r>
            <a:r>
              <a:rPr lang="en-US" dirty="0" smtClean="0">
                <a:latin typeface="Berlin Sans FB Demi" panose="020E0802020502020306" pitchFamily="34" charset="0"/>
              </a:rPr>
              <a:t> </a:t>
            </a:r>
            <a:r>
              <a:rPr lang="en-US" dirty="0">
                <a:latin typeface="Berlin Sans FB Demi" panose="020E0802020502020306" pitchFamily="34" charset="0"/>
              </a:rPr>
              <a:t>en la adoración</a:t>
            </a:r>
          </a:p>
        </p:txBody>
      </p:sp>
      <p:sp>
        <p:nvSpPr>
          <p:cNvPr id="3" name="Text Placeholder 2"/>
          <p:cNvSpPr>
            <a:spLocks noGrp="1"/>
          </p:cNvSpPr>
          <p:nvPr>
            <p:ph type="body" idx="1"/>
          </p:nvPr>
        </p:nvSpPr>
        <p:spPr/>
        <p:txBody>
          <a:bodyPr>
            <a:normAutofit/>
          </a:bodyPr>
          <a:lstStyle/>
          <a:p>
            <a:pPr algn="l" rtl="0"/>
            <a:r>
              <a:rPr lang="en-US" sz="3200" dirty="0"/>
              <a:t>Lección 4</a:t>
            </a:r>
          </a:p>
        </p:txBody>
      </p:sp>
    </p:spTree>
    <p:extLst>
      <p:ext uri="{BB962C8B-B14F-4D97-AF65-F5344CB8AC3E}">
        <p14:creationId xmlns:p14="http://schemas.microsoft.com/office/powerpoint/2010/main" val="4152711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Calendario</a:t>
            </a:r>
            <a:r>
              <a:rPr lang="en-US" b="1" dirty="0"/>
              <a:t> de </a:t>
            </a:r>
            <a:r>
              <a:rPr lang="en-US" b="1" dirty="0" err="1"/>
              <a:t>clases</a:t>
            </a:r>
            <a:endParaRPr lang="en-US" dirty="0"/>
          </a:p>
        </p:txBody>
      </p:sp>
      <p:sp>
        <p:nvSpPr>
          <p:cNvPr id="5" name="Right Arrow 4"/>
          <p:cNvSpPr/>
          <p:nvPr/>
        </p:nvSpPr>
        <p:spPr>
          <a:xfrm>
            <a:off x="934214" y="3962257"/>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aphicFrame>
        <p:nvGraphicFramePr>
          <p:cNvPr id="4" name="Table 3"/>
          <p:cNvGraphicFramePr>
            <a:graphicFrameLocks noGrp="1"/>
          </p:cNvGraphicFramePr>
          <p:nvPr/>
        </p:nvGraphicFramePr>
        <p:xfrm>
          <a:off x="2073639" y="1140231"/>
          <a:ext cx="9697946" cy="5644053"/>
        </p:xfrm>
        <a:graphic>
          <a:graphicData uri="http://schemas.openxmlformats.org/drawingml/2006/table">
            <a:tbl>
              <a:tblPr/>
              <a:tblGrid>
                <a:gridCol w="7312099"/>
                <a:gridCol w="2385847"/>
              </a:tblGrid>
              <a:tr h="399389">
                <a:tc>
                  <a:txBody>
                    <a:bodyPr/>
                    <a:lstStyle/>
                    <a:p>
                      <a:pPr marL="0" marR="0">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Lección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Fecha</a:t>
                      </a:r>
                      <a:r>
                        <a:rPr lang="en-US" sz="20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 la </a:t>
                      </a:r>
                      <a:r>
                        <a:rPr lang="en-US" sz="2000" b="1" dirty="0" err="1"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La historia y la definición de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i="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Desbordamiento de la lección 1 o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julio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La adoración en espíritu y en verdad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El servicio y la adoración de pacto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660">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HAY CLASE – PREDICA CARL BALLARD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 de </a:t>
                      </a:r>
                      <a:r>
                        <a:rPr lang="en-U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El decoro en la adoración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La adoración por medio de la lectura y predicación de las Escrituras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La adoración por medio de cantos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 de </a:t>
                      </a:r>
                      <a:r>
                        <a:rPr lang="en-US" sz="2000" kern="12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La adoración por medio de la Cena del Señor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effectLst/>
                          <a:latin typeface="Tahoma" panose="020B0604030504040204" pitchFamily="34" charset="0"/>
                          <a:ea typeface="Calibri" panose="020F0502020204030204" pitchFamily="34" charset="0"/>
                          <a:cs typeface="Times New Roman" panose="02020603050405020304" pitchFamily="18" charset="0"/>
                        </a:rPr>
                        <a:t>27 de </a:t>
                      </a:r>
                      <a:r>
                        <a:rPr lang="en-US" sz="2000" dirty="0" err="1">
                          <a:effectLst/>
                          <a:latin typeface="Tahoma" panose="020B0604030504040204" pitchFamily="34" charset="0"/>
                          <a:ea typeface="Calibri" panose="020F0502020204030204" pitchFamily="34" charset="0"/>
                          <a:cs typeface="Times New Roman" panose="02020603050405020304" pitchFamily="18" charset="0"/>
                        </a:rPr>
                        <a:t>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La adoración por medio de oración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kern="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 de agosto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La adoración por medio de la ofrenda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3 de </a:t>
                      </a:r>
                      <a:r>
                        <a:rPr lang="es-ES" sz="2000" dirty="0" err="1">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617">
                <a:tc>
                  <a:txBody>
                    <a:bodyPr/>
                    <a:lstStyle/>
                    <a:p>
                      <a:pPr marL="0" marR="0">
                        <a:spcBef>
                          <a:spcPts val="0"/>
                        </a:spcBef>
                        <a:spcAft>
                          <a:spcPts val="0"/>
                        </a:spcAft>
                      </a:pPr>
                      <a:r>
                        <a:rPr lang="es-ES" sz="20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Repaso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s-ES" sz="20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de </a:t>
                      </a:r>
                      <a:r>
                        <a:rPr lang="es-ES" sz="20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sep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21103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smtClean="0"/>
              <a:t>EL </a:t>
            </a:r>
            <a:r>
              <a:rPr lang="en-US" dirty="0" err="1" smtClean="0"/>
              <a:t>Decoro</a:t>
            </a:r>
            <a:r>
              <a:rPr lang="en-US" dirty="0" smtClean="0"/>
              <a:t> </a:t>
            </a:r>
            <a:r>
              <a:rPr lang="en-US" dirty="0"/>
              <a:t>en la adoración</a:t>
            </a:r>
          </a:p>
        </p:txBody>
      </p:sp>
      <p:sp>
        <p:nvSpPr>
          <p:cNvPr id="3" name="Content Placeholder 2"/>
          <p:cNvSpPr>
            <a:spLocks noGrp="1"/>
          </p:cNvSpPr>
          <p:nvPr>
            <p:ph idx="1"/>
          </p:nvPr>
        </p:nvSpPr>
        <p:spPr>
          <a:xfrm>
            <a:off x="1251678" y="1181547"/>
            <a:ext cx="10527946" cy="5713029"/>
          </a:xfrm>
        </p:spPr>
        <p:txBody>
          <a:bodyPr>
            <a:normAutofit/>
          </a:bodyPr>
          <a:lstStyle/>
          <a:p>
            <a:pPr algn="l" rtl="0"/>
            <a:r>
              <a:rPr lang="en-US" sz="2400" dirty="0" err="1" smtClean="0"/>
              <a:t>Repaso</a:t>
            </a:r>
            <a:r>
              <a:rPr lang="en-US" sz="2400" dirty="0" smtClean="0"/>
              <a:t>: </a:t>
            </a:r>
            <a:r>
              <a:rPr lang="en-US" sz="2400" dirty="0" err="1" smtClean="0"/>
              <a:t>propósitos</a:t>
            </a:r>
            <a:r>
              <a:rPr lang="en-US" sz="2400" dirty="0" smtClean="0"/>
              <a:t> </a:t>
            </a:r>
            <a:r>
              <a:rPr lang="en-US" sz="2400" dirty="0"/>
              <a:t>de la </a:t>
            </a:r>
            <a:r>
              <a:rPr lang="en-US" sz="2400" dirty="0" err="1" smtClean="0"/>
              <a:t>adoración</a:t>
            </a:r>
            <a:endParaRPr lang="en-US" dirty="0"/>
          </a:p>
          <a:p>
            <a:pPr lvl="1" algn="l" rtl="0"/>
            <a:r>
              <a:rPr lang="en-US" sz="2200" dirty="0" smtClean="0"/>
              <a:t>Las </a:t>
            </a:r>
            <a:r>
              <a:rPr lang="en-US" sz="2200" dirty="0" err="1" smtClean="0"/>
              <a:t>razones</a:t>
            </a:r>
            <a:r>
              <a:rPr lang="en-US" sz="2200" dirty="0" smtClean="0"/>
              <a:t> </a:t>
            </a:r>
            <a:r>
              <a:rPr lang="en-US" sz="2200" dirty="0" err="1" smtClean="0"/>
              <a:t>por</a:t>
            </a:r>
            <a:r>
              <a:rPr lang="en-US" sz="2200" dirty="0" smtClean="0"/>
              <a:t> las que </a:t>
            </a:r>
            <a:r>
              <a:rPr lang="en-US" sz="2200" dirty="0"/>
              <a:t>adoramos</a:t>
            </a:r>
          </a:p>
          <a:p>
            <a:pPr lvl="1" algn="l" rtl="0"/>
            <a:r>
              <a:rPr lang="en-US" sz="2200" dirty="0"/>
              <a:t>¿</a:t>
            </a:r>
            <a:r>
              <a:rPr lang="en-US" sz="2200" dirty="0" err="1" smtClean="0"/>
              <a:t>Quiénes</a:t>
            </a:r>
            <a:r>
              <a:rPr lang="en-US" sz="2200" dirty="0" smtClean="0"/>
              <a:t> </a:t>
            </a:r>
            <a:r>
              <a:rPr lang="en-US" sz="2200" dirty="0"/>
              <a:t>se </a:t>
            </a:r>
            <a:r>
              <a:rPr lang="en-US" sz="2200" dirty="0" err="1" smtClean="0"/>
              <a:t>benefician</a:t>
            </a:r>
            <a:r>
              <a:rPr lang="en-US" sz="2200" dirty="0" smtClean="0"/>
              <a:t> </a:t>
            </a:r>
            <a:r>
              <a:rPr lang="en-US" sz="2200" dirty="0"/>
              <a:t>de nuestra adoración?</a:t>
            </a:r>
          </a:p>
          <a:p>
            <a:pPr algn="l" rtl="0"/>
            <a:r>
              <a:rPr lang="en-US" sz="2400" dirty="0"/>
              <a:t>Adoración en </a:t>
            </a:r>
            <a:r>
              <a:rPr lang="en-US" sz="2400" dirty="0" err="1"/>
              <a:t>los</a:t>
            </a:r>
            <a:r>
              <a:rPr lang="en-US" sz="2400" dirty="0"/>
              <a:t> </a:t>
            </a:r>
            <a:r>
              <a:rPr lang="en-US" sz="2400" dirty="0" err="1" smtClean="0"/>
              <a:t>planos</a:t>
            </a:r>
            <a:r>
              <a:rPr lang="en-US" sz="2400" dirty="0" smtClean="0"/>
              <a:t> </a:t>
            </a:r>
            <a:r>
              <a:rPr lang="en-US" sz="2400" dirty="0"/>
              <a:t>v</a:t>
            </a:r>
            <a:r>
              <a:rPr lang="en-US" sz="2400" dirty="0" smtClean="0"/>
              <a:t>ertical </a:t>
            </a:r>
            <a:r>
              <a:rPr lang="en-US" sz="2400" dirty="0"/>
              <a:t>y </a:t>
            </a:r>
            <a:r>
              <a:rPr lang="en-US" sz="2400" dirty="0" smtClean="0"/>
              <a:t>horizontal</a:t>
            </a:r>
            <a:endParaRPr lang="en-US" sz="2400" dirty="0"/>
          </a:p>
          <a:p>
            <a:pPr algn="l" rtl="0"/>
            <a:r>
              <a:rPr lang="en-US" sz="2400" dirty="0"/>
              <a:t>La </a:t>
            </a:r>
            <a:r>
              <a:rPr lang="en-US" sz="2400" dirty="0" err="1" smtClean="0"/>
              <a:t>vestimenta</a:t>
            </a:r>
            <a:r>
              <a:rPr lang="en-US" sz="2400" dirty="0" smtClean="0"/>
              <a:t> </a:t>
            </a:r>
            <a:r>
              <a:rPr lang="en-US" sz="2400" dirty="0"/>
              <a:t>y la </a:t>
            </a:r>
            <a:r>
              <a:rPr lang="en-US" sz="2400" dirty="0" err="1" smtClean="0"/>
              <a:t>condición</a:t>
            </a:r>
            <a:r>
              <a:rPr lang="en-US" sz="2400" dirty="0" smtClean="0"/>
              <a:t> </a:t>
            </a:r>
            <a:r>
              <a:rPr lang="en-US" sz="2400" dirty="0" err="1" smtClean="0"/>
              <a:t>humana</a:t>
            </a:r>
            <a:endParaRPr lang="en-US" sz="2400" dirty="0"/>
          </a:p>
          <a:p>
            <a:pPr lvl="1" algn="l" rtl="0"/>
            <a:r>
              <a:rPr lang="en-US" sz="2200" dirty="0"/>
              <a:t>Por qué usamos ropa</a:t>
            </a:r>
          </a:p>
          <a:p>
            <a:pPr lvl="1" algn="l" rtl="0"/>
            <a:r>
              <a:rPr lang="en-US" sz="2200" dirty="0"/>
              <a:t>Cómo vestirse para el éxito en la adoración</a:t>
            </a:r>
          </a:p>
          <a:p>
            <a:pPr algn="l" rtl="0"/>
            <a:r>
              <a:rPr lang="en-US" sz="2400" dirty="0" err="1" smtClean="0"/>
              <a:t>Conducta</a:t>
            </a:r>
            <a:r>
              <a:rPr lang="en-US" sz="2400" dirty="0" smtClean="0"/>
              <a:t> </a:t>
            </a:r>
            <a:r>
              <a:rPr lang="en-US" sz="2400" dirty="0"/>
              <a:t>reverente</a:t>
            </a:r>
          </a:p>
          <a:p>
            <a:pPr algn="l" rtl="0"/>
            <a:r>
              <a:rPr lang="en-US" sz="2400" dirty="0"/>
              <a:t>Marcadores de </a:t>
            </a:r>
            <a:r>
              <a:rPr lang="en-US" sz="2400" dirty="0" err="1" smtClean="0"/>
              <a:t>adoración</a:t>
            </a:r>
            <a:r>
              <a:rPr lang="en-US" sz="2400" dirty="0" smtClean="0"/>
              <a:t> </a:t>
            </a:r>
            <a:r>
              <a:rPr lang="en-US" sz="2400" dirty="0" err="1"/>
              <a:t>en</a:t>
            </a:r>
            <a:r>
              <a:rPr lang="en-US" sz="2400" dirty="0"/>
              <a:t> </a:t>
            </a:r>
            <a:r>
              <a:rPr lang="en-US" sz="2400" dirty="0" err="1" smtClean="0"/>
              <a:t>vestimenta</a:t>
            </a:r>
            <a:r>
              <a:rPr lang="en-US" sz="2400" dirty="0" smtClean="0"/>
              <a:t> </a:t>
            </a:r>
            <a:r>
              <a:rPr lang="en-US" sz="2400" dirty="0"/>
              <a:t>y </a:t>
            </a:r>
            <a:r>
              <a:rPr lang="en-US" sz="2400" dirty="0" err="1" smtClean="0"/>
              <a:t>conducta</a:t>
            </a:r>
            <a:endParaRPr lang="en-US" sz="2400" dirty="0"/>
          </a:p>
          <a:p>
            <a:pPr algn="l" rtl="0"/>
            <a:r>
              <a:rPr lang="en-US" sz="2400" i="1" dirty="0"/>
              <a:t>(Si </a:t>
            </a:r>
            <a:r>
              <a:rPr lang="en-US" sz="2400" i="1" dirty="0" smtClean="0"/>
              <a:t>hay </a:t>
            </a:r>
            <a:r>
              <a:rPr lang="en-US" sz="2400" i="1" dirty="0" err="1"/>
              <a:t>tiempo</a:t>
            </a:r>
            <a:r>
              <a:rPr lang="en-US" sz="2400" i="1" dirty="0" smtClean="0"/>
              <a:t>) </a:t>
            </a:r>
            <a:r>
              <a:rPr lang="en-US" sz="2400" dirty="0" err="1" smtClean="0"/>
              <a:t>Introducción</a:t>
            </a:r>
            <a:r>
              <a:rPr lang="en-US" sz="2400" dirty="0" smtClean="0"/>
              <a:t> </a:t>
            </a:r>
            <a:r>
              <a:rPr lang="en-US" sz="2400" dirty="0"/>
              <a:t>a los actos de adoración</a:t>
            </a:r>
          </a:p>
          <a:p>
            <a:pPr lvl="1" algn="l" rtl="0"/>
            <a:endParaRPr lang="en-US" sz="2200" dirty="0"/>
          </a:p>
        </p:txBody>
      </p:sp>
    </p:spTree>
    <p:extLst>
      <p:ext uri="{BB962C8B-B14F-4D97-AF65-F5344CB8AC3E}">
        <p14:creationId xmlns:p14="http://schemas.microsoft.com/office/powerpoint/2010/main" val="93508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pPr algn="l" rtl="0"/>
            <a:r>
              <a:rPr lang="en-US" dirty="0"/>
              <a:t>Comunión con lo sobrenatural</a:t>
            </a:r>
          </a:p>
        </p:txBody>
      </p:sp>
      <p:sp>
        <p:nvSpPr>
          <p:cNvPr id="4" name="Content Placeholder 3"/>
          <p:cNvSpPr>
            <a:spLocks noGrp="1"/>
          </p:cNvSpPr>
          <p:nvPr>
            <p:ph sz="half" idx="2"/>
          </p:nvPr>
        </p:nvSpPr>
        <p:spPr>
          <a:xfrm>
            <a:off x="5652229" y="1188720"/>
            <a:ext cx="6106955" cy="5632704"/>
          </a:xfrm>
        </p:spPr>
        <p:txBody>
          <a:bodyPr>
            <a:normAutofit/>
          </a:bodyPr>
          <a:lstStyle/>
          <a:p>
            <a:pPr algn="l" rtl="0">
              <a:lnSpc>
                <a:spcPct val="100000"/>
              </a:lnSpc>
            </a:pPr>
            <a:r>
              <a:rPr lang="en-US" sz="2800" dirty="0"/>
              <a:t>El hombre fue creado para la comunión con Dios</a:t>
            </a:r>
          </a:p>
          <a:p>
            <a:pPr lvl="1" algn="l" rtl="0">
              <a:lnSpc>
                <a:spcPct val="100000"/>
              </a:lnSpc>
            </a:pPr>
            <a:r>
              <a:rPr lang="en-US" sz="2600" dirty="0" err="1" smtClean="0"/>
              <a:t>Compárense</a:t>
            </a:r>
            <a:r>
              <a:rPr lang="en-US" sz="2600" dirty="0" smtClean="0"/>
              <a:t> </a:t>
            </a:r>
            <a:r>
              <a:rPr lang="en-US" sz="2600" dirty="0" err="1" smtClean="0"/>
              <a:t>Gén</a:t>
            </a:r>
            <a:r>
              <a:rPr lang="en-US" sz="2600" dirty="0" smtClean="0"/>
              <a:t>. </a:t>
            </a:r>
            <a:r>
              <a:rPr lang="en-US" sz="2600" dirty="0"/>
              <a:t>3:8 y Lev. 26:12</a:t>
            </a:r>
          </a:p>
          <a:p>
            <a:pPr algn="l" rtl="0">
              <a:lnSpc>
                <a:spcPct val="100000"/>
              </a:lnSpc>
            </a:pPr>
            <a:r>
              <a:rPr lang="en-US" sz="2800" dirty="0"/>
              <a:t>Esa comunión se perdió en la Caída</a:t>
            </a:r>
          </a:p>
          <a:p>
            <a:pPr lvl="1" algn="l" rtl="0">
              <a:lnSpc>
                <a:spcPct val="100000"/>
              </a:lnSpc>
            </a:pPr>
            <a:r>
              <a:rPr lang="en-US" sz="2600" dirty="0" err="1" smtClean="0"/>
              <a:t>Gén</a:t>
            </a:r>
            <a:r>
              <a:rPr lang="en-US" sz="2600" dirty="0" smtClean="0"/>
              <a:t>. </a:t>
            </a:r>
            <a:r>
              <a:rPr lang="en-US" sz="2600" dirty="0"/>
              <a:t>3:22-24; 4:26</a:t>
            </a:r>
          </a:p>
        </p:txBody>
      </p:sp>
      <p:pic>
        <p:nvPicPr>
          <p:cNvPr id="3" name="Picture 2"/>
          <p:cNvPicPr>
            <a:picLocks noChangeAspect="1"/>
          </p:cNvPicPr>
          <p:nvPr/>
        </p:nvPicPr>
        <p:blipFill>
          <a:blip r:embed="rId2"/>
          <a:stretch>
            <a:fillRect/>
          </a:stretch>
        </p:blipFill>
        <p:spPr>
          <a:xfrm>
            <a:off x="1175478" y="1852997"/>
            <a:ext cx="4474852" cy="4304149"/>
          </a:xfrm>
          <a:prstGeom prst="rect">
            <a:avLst/>
          </a:prstGeom>
        </p:spPr>
      </p:pic>
    </p:spTree>
    <p:extLst>
      <p:ext uri="{BB962C8B-B14F-4D97-AF65-F5344CB8AC3E}">
        <p14:creationId xmlns:p14="http://schemas.microsoft.com/office/powerpoint/2010/main" val="40773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137338"/>
            <a:ext cx="10178322" cy="3232982"/>
          </a:xfrm>
        </p:spPr>
        <p:txBody>
          <a:bodyPr>
            <a:normAutofit/>
          </a:bodyPr>
          <a:lstStyle/>
          <a:p>
            <a:pPr lvl="0" algn="ctr" rtl="0"/>
            <a:r>
              <a:rPr lang="en-US" dirty="0"/>
              <a:t>¿Por qué usamos ropa?</a:t>
            </a:r>
          </a:p>
        </p:txBody>
      </p:sp>
    </p:spTree>
    <p:extLst>
      <p:ext uri="{BB962C8B-B14F-4D97-AF65-F5344CB8AC3E}">
        <p14:creationId xmlns:p14="http://schemas.microsoft.com/office/powerpoint/2010/main" val="2313569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¿Por qué adoramos?</a:t>
            </a:r>
          </a:p>
        </p:txBody>
      </p:sp>
      <p:sp>
        <p:nvSpPr>
          <p:cNvPr id="3" name="Content Placeholder 2"/>
          <p:cNvSpPr>
            <a:spLocks noGrp="1"/>
          </p:cNvSpPr>
          <p:nvPr>
            <p:ph idx="1"/>
          </p:nvPr>
        </p:nvSpPr>
        <p:spPr>
          <a:xfrm>
            <a:off x="1251678" y="1155949"/>
            <a:ext cx="10527946" cy="4800267"/>
          </a:xfrm>
        </p:spPr>
        <p:txBody>
          <a:bodyPr>
            <a:normAutofit fontScale="92500"/>
          </a:bodyPr>
          <a:lstStyle/>
          <a:p>
            <a:pPr algn="l" rtl="0"/>
            <a:r>
              <a:rPr lang="en-US" sz="2800" dirty="0"/>
              <a:t>No porque Dios lo necesite o sea mejorado </a:t>
            </a:r>
            <a:r>
              <a:rPr lang="en-US" sz="2800" dirty="0" err="1"/>
              <a:t>por</a:t>
            </a:r>
            <a:r>
              <a:rPr lang="en-US" sz="2800" dirty="0"/>
              <a:t> </a:t>
            </a:r>
            <a:r>
              <a:rPr lang="en-US" sz="2800" dirty="0" err="1" smtClean="0"/>
              <a:t>ella</a:t>
            </a:r>
            <a:r>
              <a:rPr lang="en-US" sz="2800" dirty="0" smtClean="0"/>
              <a:t>, </a:t>
            </a:r>
            <a:r>
              <a:rPr lang="en-US" sz="2800" dirty="0"/>
              <a:t>Salmo 50:9-13; Hechos 17:24-25</a:t>
            </a:r>
          </a:p>
          <a:p>
            <a:pPr algn="l" rtl="0"/>
            <a:r>
              <a:rPr lang="en-US" sz="2800" dirty="0"/>
              <a:t>Porque </a:t>
            </a:r>
            <a:r>
              <a:rPr lang="en-US" sz="2800" dirty="0" err="1"/>
              <a:t>necesitamos</a:t>
            </a:r>
            <a:r>
              <a:rPr lang="en-US" sz="2800" dirty="0"/>
              <a:t> </a:t>
            </a:r>
            <a:r>
              <a:rPr lang="en-US" sz="2800" dirty="0" err="1" smtClean="0"/>
              <a:t>ser</a:t>
            </a:r>
            <a:r>
              <a:rPr lang="en-US" sz="2800" dirty="0" smtClean="0"/>
              <a:t> </a:t>
            </a:r>
            <a:r>
              <a:rPr lang="en-US" sz="2800" dirty="0" err="1" smtClean="0"/>
              <a:t>recordados</a:t>
            </a:r>
            <a:r>
              <a:rPr lang="en-US" sz="2800" dirty="0" smtClean="0"/>
              <a:t> de:</a:t>
            </a:r>
            <a:endParaRPr lang="en-US" sz="2800" dirty="0"/>
          </a:p>
          <a:p>
            <a:pPr lvl="1" algn="l" rtl="0"/>
            <a:r>
              <a:rPr lang="en-US" sz="2600" dirty="0"/>
              <a:t>La naturaleza de Dios revelada en Cristo</a:t>
            </a:r>
          </a:p>
          <a:p>
            <a:pPr lvl="1" algn="l" rtl="0"/>
            <a:r>
              <a:rPr lang="en-US" sz="2600" dirty="0"/>
              <a:t>La obra de Dios en la historia y en nuestras vidas</a:t>
            </a:r>
          </a:p>
          <a:p>
            <a:pPr lvl="1" algn="l" rtl="0"/>
            <a:r>
              <a:rPr lang="en-US" sz="2600" dirty="0"/>
              <a:t>Nuestro pacto con Él</a:t>
            </a:r>
          </a:p>
          <a:p>
            <a:pPr lvl="1" algn="l" rtl="0"/>
            <a:r>
              <a:rPr lang="en-US" sz="2600" dirty="0"/>
              <a:t>L</a:t>
            </a:r>
            <a:r>
              <a:rPr lang="en-US" sz="2600" dirty="0" smtClean="0"/>
              <a:t>as </a:t>
            </a:r>
            <a:r>
              <a:rPr lang="en-US" sz="2600" dirty="0"/>
              <a:t>promesas de </a:t>
            </a:r>
            <a:r>
              <a:rPr lang="en-US" sz="2600" dirty="0" smtClean="0"/>
              <a:t>Dios</a:t>
            </a:r>
            <a:endParaRPr lang="en-US" sz="2600" dirty="0"/>
          </a:p>
          <a:p>
            <a:pPr lvl="1" algn="l" rtl="0"/>
            <a:r>
              <a:rPr lang="en-US" sz="2600" dirty="0"/>
              <a:t>Lo que </a:t>
            </a:r>
            <a:r>
              <a:rPr lang="en-US" sz="2600" dirty="0" err="1"/>
              <a:t>Él</a:t>
            </a:r>
            <a:r>
              <a:rPr lang="en-US" sz="2600" dirty="0"/>
              <a:t> </a:t>
            </a:r>
            <a:r>
              <a:rPr lang="en-US" sz="2600" dirty="0" err="1" smtClean="0"/>
              <a:t>demanda</a:t>
            </a:r>
            <a:r>
              <a:rPr lang="en-US" sz="2600" dirty="0" smtClean="0"/>
              <a:t> </a:t>
            </a:r>
            <a:r>
              <a:rPr lang="en-US" sz="2600" dirty="0"/>
              <a:t>de nosotros (comportamiento moral y transformación)</a:t>
            </a:r>
          </a:p>
          <a:p>
            <a:pPr algn="l" rtl="0"/>
            <a:r>
              <a:rPr lang="en-US" sz="2800" dirty="0"/>
              <a:t>Porque necesitamos la </a:t>
            </a:r>
            <a:r>
              <a:rPr lang="en-US" sz="2800" dirty="0" err="1"/>
              <a:t>ayuda</a:t>
            </a:r>
            <a:r>
              <a:rPr lang="en-US" sz="2800" dirty="0"/>
              <a:t> </a:t>
            </a:r>
            <a:r>
              <a:rPr lang="en-US" sz="2800" dirty="0" err="1" smtClean="0"/>
              <a:t>unos</a:t>
            </a:r>
            <a:r>
              <a:rPr lang="en-US" sz="2800" dirty="0" smtClean="0"/>
              <a:t> de </a:t>
            </a:r>
            <a:r>
              <a:rPr lang="en-US" sz="2800" dirty="0" err="1" smtClean="0"/>
              <a:t>otros</a:t>
            </a:r>
            <a:r>
              <a:rPr lang="en-US" sz="2800" dirty="0" smtClean="0"/>
              <a:t> </a:t>
            </a:r>
            <a:r>
              <a:rPr lang="en-US" sz="2800" dirty="0" err="1" smtClean="0"/>
              <a:t>en</a:t>
            </a:r>
            <a:r>
              <a:rPr lang="en-US" sz="2800" dirty="0" smtClean="0"/>
              <a:t> </a:t>
            </a:r>
            <a:r>
              <a:rPr lang="en-US" sz="2800" dirty="0"/>
              <a:t>esta obra, </a:t>
            </a:r>
            <a:r>
              <a:rPr lang="en-US" sz="2800" dirty="0" err="1" smtClean="0"/>
              <a:t>Hebreos</a:t>
            </a:r>
            <a:r>
              <a:rPr lang="en-US" sz="2800" dirty="0" smtClean="0"/>
              <a:t> </a:t>
            </a:r>
            <a:r>
              <a:rPr lang="en-US" sz="2800" dirty="0"/>
              <a:t>10:19-25</a:t>
            </a:r>
          </a:p>
        </p:txBody>
      </p:sp>
      <p:sp>
        <p:nvSpPr>
          <p:cNvPr id="4" name="Title 1"/>
          <p:cNvSpPr txBox="1">
            <a:spLocks/>
          </p:cNvSpPr>
          <p:nvPr/>
        </p:nvSpPr>
        <p:spPr>
          <a:xfrm>
            <a:off x="992319" y="5722220"/>
            <a:ext cx="11276967" cy="6892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l" rtl="0"/>
            <a:r>
              <a:rPr lang="en-US" sz="3500" dirty="0" err="1" smtClean="0"/>
              <a:t>Nosotros</a:t>
            </a:r>
            <a:r>
              <a:rPr lang="en-US" sz="3500" dirty="0" smtClean="0"/>
              <a:t> </a:t>
            </a:r>
            <a:r>
              <a:rPr lang="en-US" sz="3500" dirty="0" err="1" smtClean="0"/>
              <a:t>mismos</a:t>
            </a:r>
            <a:r>
              <a:rPr lang="en-US" sz="3500" dirty="0" smtClean="0"/>
              <a:t> </a:t>
            </a:r>
            <a:r>
              <a:rPr lang="en-US" sz="3500" dirty="0" err="1" smtClean="0"/>
              <a:t>Somos</a:t>
            </a:r>
            <a:r>
              <a:rPr lang="en-US" sz="3500" dirty="0" smtClean="0"/>
              <a:t> </a:t>
            </a:r>
            <a:r>
              <a:rPr lang="en-US" sz="3500" dirty="0"/>
              <a:t>los principales beneficiarios de nuestra adoración.</a:t>
            </a:r>
          </a:p>
        </p:txBody>
      </p:sp>
    </p:spTree>
    <p:extLst>
      <p:ext uri="{BB962C8B-B14F-4D97-AF65-F5344CB8AC3E}">
        <p14:creationId xmlns:p14="http://schemas.microsoft.com/office/powerpoint/2010/main" val="10044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own Arrow 56"/>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8" name="Down Arrow 57"/>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60" name="TextBox 59"/>
          <p:cNvSpPr txBox="1"/>
          <p:nvPr/>
        </p:nvSpPr>
        <p:spPr>
          <a:xfrm rot="16200000">
            <a:off x="4952859" y="3865875"/>
            <a:ext cx="2162977" cy="369332"/>
          </a:xfrm>
          <a:prstGeom prst="rect">
            <a:avLst/>
          </a:prstGeom>
          <a:noFill/>
        </p:spPr>
        <p:txBody>
          <a:bodyPr wrap="square" rtlCol="0">
            <a:spAutoFit/>
          </a:bodyPr>
          <a:lstStyle/>
          <a:p>
            <a:pPr algn="ctr" rtl="0"/>
            <a:r>
              <a:rPr lang="en-US" dirty="0" smtClean="0"/>
              <a:t>ALABANZA</a:t>
            </a:r>
            <a:endParaRPr lang="en-US" dirty="0"/>
          </a:p>
        </p:txBody>
      </p:sp>
      <p:sp>
        <p:nvSpPr>
          <p:cNvPr id="61" name="TextBox 60"/>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62" name="Cloud 61"/>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2" name="Title 1"/>
          <p:cNvSpPr>
            <a:spLocks noGrp="1"/>
          </p:cNvSpPr>
          <p:nvPr>
            <p:ph type="title"/>
          </p:nvPr>
        </p:nvSpPr>
        <p:spPr>
          <a:xfrm>
            <a:off x="1251678" y="382384"/>
            <a:ext cx="10178322" cy="890603"/>
          </a:xfrm>
        </p:spPr>
        <p:txBody>
          <a:bodyPr>
            <a:normAutofit/>
          </a:bodyPr>
          <a:lstStyle/>
          <a:p>
            <a:pPr algn="l" rtl="0"/>
            <a:r>
              <a:rPr lang="en-US" dirty="0"/>
              <a:t>Adoración vertical y horizontal</a:t>
            </a:r>
          </a:p>
        </p:txBody>
      </p:sp>
      <p:grpSp>
        <p:nvGrpSpPr>
          <p:cNvPr id="63" name="Group 62"/>
          <p:cNvGrpSpPr/>
          <p:nvPr/>
        </p:nvGrpSpPr>
        <p:grpSpPr>
          <a:xfrm>
            <a:off x="6468061" y="2748818"/>
            <a:ext cx="2608095" cy="1744354"/>
            <a:chOff x="6468061" y="2748818"/>
            <a:chExt cx="2608095" cy="1744354"/>
          </a:xfrm>
        </p:grpSpPr>
        <p:sp>
          <p:nvSpPr>
            <p:cNvPr id="15" name="Rectangle 14"/>
            <p:cNvSpPr/>
            <p:nvPr/>
          </p:nvSpPr>
          <p:spPr>
            <a:xfrm>
              <a:off x="7252138" y="2822029"/>
              <a:ext cx="1824018" cy="1671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Down Arrow 15"/>
            <p:cNvSpPr/>
            <p:nvPr/>
          </p:nvSpPr>
          <p:spPr>
            <a:xfrm>
              <a:off x="7383294" y="2819755"/>
              <a:ext cx="300299" cy="1650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TextBox 16"/>
            <p:cNvSpPr txBox="1"/>
            <p:nvPr/>
          </p:nvSpPr>
          <p:spPr>
            <a:xfrm rot="5400000">
              <a:off x="6675875" y="3420563"/>
              <a:ext cx="1712822" cy="369332"/>
            </a:xfrm>
            <a:prstGeom prst="rect">
              <a:avLst/>
            </a:prstGeom>
            <a:noFill/>
          </p:spPr>
          <p:txBody>
            <a:bodyPr wrap="square" rtlCol="0">
              <a:spAutoFit/>
            </a:bodyPr>
            <a:lstStyle/>
            <a:p>
              <a:pPr algn="ctr" rtl="0"/>
              <a:r>
                <a:rPr lang="en-US" dirty="0"/>
                <a:t>VERDAD</a:t>
              </a:r>
            </a:p>
          </p:txBody>
        </p:sp>
        <p:cxnSp>
          <p:nvCxnSpPr>
            <p:cNvPr id="24" name="Straight Connector 23"/>
            <p:cNvCxnSpPr/>
            <p:nvPr/>
          </p:nvCxnSpPr>
          <p:spPr>
            <a:xfrm>
              <a:off x="7347620" y="3024188"/>
              <a:ext cx="6438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61665" y="4129093"/>
              <a:ext cx="6438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956118" y="2863708"/>
              <a:ext cx="838200" cy="369332"/>
            </a:xfrm>
            <a:prstGeom prst="rect">
              <a:avLst/>
            </a:prstGeom>
            <a:noFill/>
          </p:spPr>
          <p:txBody>
            <a:bodyPr wrap="square" rtlCol="0">
              <a:spAutoFit/>
            </a:bodyPr>
            <a:lstStyle/>
            <a:p>
              <a:pPr algn="l" rtl="0"/>
              <a:r>
                <a:rPr lang="en-US" dirty="0"/>
                <a:t>Biblia</a:t>
              </a:r>
            </a:p>
          </p:txBody>
        </p:sp>
        <p:sp>
          <p:nvSpPr>
            <p:cNvPr id="28" name="TextBox 27"/>
            <p:cNvSpPr txBox="1"/>
            <p:nvPr/>
          </p:nvSpPr>
          <p:spPr>
            <a:xfrm>
              <a:off x="7956118" y="3823912"/>
              <a:ext cx="1072407" cy="646331"/>
            </a:xfrm>
            <a:prstGeom prst="rect">
              <a:avLst/>
            </a:prstGeom>
            <a:noFill/>
          </p:spPr>
          <p:txBody>
            <a:bodyPr wrap="square" rtlCol="0">
              <a:spAutoFit/>
            </a:bodyPr>
            <a:lstStyle/>
            <a:p>
              <a:pPr algn="l" rtl="0"/>
              <a:r>
                <a:rPr lang="en-US" dirty="0"/>
                <a:t>Acto de Adoración</a:t>
              </a:r>
            </a:p>
          </p:txBody>
        </p:sp>
        <p:sp>
          <p:nvSpPr>
            <p:cNvPr id="31" name="Rectangle 30"/>
            <p:cNvSpPr/>
            <p:nvPr/>
          </p:nvSpPr>
          <p:spPr>
            <a:xfrm>
              <a:off x="6468061" y="4129093"/>
              <a:ext cx="288568" cy="313703"/>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3" name="Straight Connector 32"/>
            <p:cNvCxnSpPr/>
            <p:nvPr/>
          </p:nvCxnSpPr>
          <p:spPr>
            <a:xfrm flipV="1">
              <a:off x="6485428" y="2836812"/>
              <a:ext cx="766710" cy="128796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74344" y="4442796"/>
              <a:ext cx="777794" cy="394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31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up)">
                                      <p:cBhvr>
                                        <p:cTn id="15" dur="500"/>
                                        <p:tgtEl>
                                          <p:spTgt spid="5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up)">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p:bldP spid="6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pPr algn="l" rtl="0"/>
            <a:r>
              <a:rPr lang="en-US" dirty="0"/>
              <a:t>Adoración vertical y horizontal</a:t>
            </a:r>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a:t>ALABANZA</a:t>
            </a:r>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rtl="0"/>
            <a:r>
              <a:rPr lang="en-US" dirty="0"/>
              <a:t>VERDAD</a:t>
            </a:r>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rtl="0"/>
            <a:r>
              <a:rPr lang="en-US" dirty="0" smtClean="0"/>
              <a:t>ALABANZA</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rtl="0"/>
            <a:r>
              <a:rPr lang="en-US" dirty="0"/>
              <a:t>VERDAD</a:t>
            </a:r>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a:t>ALABANZA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rtl="0"/>
            <a:r>
              <a:rPr lang="en-US" dirty="0"/>
              <a:t>VERDAD</a:t>
            </a:r>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6000" b="1" dirty="0">
                <a:solidFill>
                  <a:schemeClr val="tx1"/>
                </a:solidFill>
              </a:rPr>
              <a:t>DIOS</a:t>
            </a: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rtl="0"/>
            <a:r>
              <a:rPr lang="en-US" dirty="0"/>
              <a:t>Enseñar y animar</a:t>
            </a:r>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rtl="0"/>
            <a:r>
              <a:rPr lang="en-US" dirty="0"/>
              <a:t>Enseñar y animar</a:t>
            </a:r>
          </a:p>
        </p:txBody>
      </p:sp>
    </p:spTree>
    <p:extLst>
      <p:ext uri="{BB962C8B-B14F-4D97-AF65-F5344CB8AC3E}">
        <p14:creationId xmlns:p14="http://schemas.microsoft.com/office/powerpoint/2010/main" val="197611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P spid="34" grpId="0"/>
      <p:bldP spid="3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La ropa y la condición humana</a:t>
            </a:r>
          </a:p>
        </p:txBody>
      </p:sp>
      <p:sp>
        <p:nvSpPr>
          <p:cNvPr id="3" name="Content Placeholder 2"/>
          <p:cNvSpPr>
            <a:spLocks noGrp="1"/>
          </p:cNvSpPr>
          <p:nvPr>
            <p:ph idx="1"/>
          </p:nvPr>
        </p:nvSpPr>
        <p:spPr>
          <a:xfrm>
            <a:off x="1251678" y="1103586"/>
            <a:ext cx="10619756" cy="5817472"/>
          </a:xfrm>
        </p:spPr>
        <p:txBody>
          <a:bodyPr>
            <a:normAutofit/>
          </a:bodyPr>
          <a:lstStyle/>
          <a:p>
            <a:pPr algn="l" rtl="0"/>
            <a:r>
              <a:rPr lang="en-US" sz="2400" dirty="0"/>
              <a:t>Por qué usamos ropa</a:t>
            </a:r>
          </a:p>
          <a:p>
            <a:pPr lvl="1" algn="l" rtl="0"/>
            <a:r>
              <a:rPr lang="en-US" sz="2200" dirty="0"/>
              <a:t>Para protegernos del clima</a:t>
            </a:r>
          </a:p>
          <a:p>
            <a:pPr lvl="1" algn="l" rtl="0"/>
            <a:r>
              <a:rPr lang="en-US" sz="2200" dirty="0"/>
              <a:t>Para cubrir nuestra desnudez, Génesis 3:7, 21</a:t>
            </a:r>
          </a:p>
          <a:p>
            <a:pPr lvl="1" algn="l" rtl="0"/>
            <a:r>
              <a:rPr lang="en-US" sz="2200" dirty="0"/>
              <a:t>Para enviar un mensaje sobre:</a:t>
            </a:r>
          </a:p>
          <a:p>
            <a:pPr lvl="2" algn="l" rtl="0"/>
            <a:r>
              <a:rPr lang="en-US" sz="2000" dirty="0"/>
              <a:t>Nuestra visión de nuestros cuerpos (orgullo, vergüenza)</a:t>
            </a:r>
          </a:p>
          <a:p>
            <a:pPr lvl="2" algn="l" rtl="0"/>
            <a:r>
              <a:rPr lang="en-US" sz="2000" dirty="0"/>
              <a:t>Nuestra disponibilidad sexual (positiva o negativa)</a:t>
            </a:r>
          </a:p>
          <a:p>
            <a:pPr lvl="2" algn="l" rtl="0"/>
            <a:r>
              <a:rPr lang="en-US" sz="2000" dirty="0"/>
              <a:t>Nuestra riqueza (joyas, marcas reconocidas, materiales de calidad)</a:t>
            </a:r>
          </a:p>
          <a:p>
            <a:pPr lvl="2" algn="l" rtl="0"/>
            <a:r>
              <a:rPr lang="en-US" sz="2000" dirty="0"/>
              <a:t>Nuestras lealtades (a marcas, equipos, causas, personas, religiones)</a:t>
            </a:r>
          </a:p>
          <a:p>
            <a:pPr lvl="1" algn="l" rtl="0"/>
            <a:r>
              <a:rPr lang="en-US" sz="2200" dirty="0" smtClean="0"/>
              <a:t>Al fin de </a:t>
            </a:r>
            <a:r>
              <a:rPr lang="en-US" sz="2200" dirty="0" err="1" smtClean="0"/>
              <a:t>cuentas</a:t>
            </a:r>
            <a:r>
              <a:rPr lang="en-US" sz="2200" dirty="0" smtClean="0"/>
              <a:t>, </a:t>
            </a:r>
            <a:r>
              <a:rPr lang="en-US" sz="2200" dirty="0"/>
              <a:t>principalmente por el bien de los demás.</a:t>
            </a:r>
          </a:p>
          <a:p>
            <a:pPr lvl="1" algn="l" rtl="0"/>
            <a:endParaRPr lang="en-US" sz="2200" dirty="0"/>
          </a:p>
        </p:txBody>
      </p:sp>
    </p:spTree>
    <p:extLst>
      <p:ext uri="{BB962C8B-B14F-4D97-AF65-F5344CB8AC3E}">
        <p14:creationId xmlns:p14="http://schemas.microsoft.com/office/powerpoint/2010/main" val="12739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93237"/>
            <a:ext cx="10178322" cy="5880538"/>
          </a:xfrm>
        </p:spPr>
        <p:txBody>
          <a:bodyPr>
            <a:normAutofit/>
          </a:bodyPr>
          <a:lstStyle/>
          <a:p>
            <a:pPr algn="ctr" rtl="0"/>
            <a:r>
              <a:rPr lang="en-US" dirty="0"/>
              <a:t>¿Cuál es la aplicación obvia de Santiago 2:2-4?</a:t>
            </a:r>
            <a:br>
              <a:rPr lang="en-US" dirty="0"/>
            </a:br>
            <a:r>
              <a:rPr lang="en-US" dirty="0"/>
              <a:t/>
            </a:r>
            <a:br>
              <a:rPr lang="en-US" dirty="0"/>
            </a:br>
            <a:r>
              <a:rPr lang="en-US" dirty="0"/>
              <a:t>¿Por </a:t>
            </a:r>
            <a:r>
              <a:rPr lang="en-US" dirty="0" err="1"/>
              <a:t>qué</a:t>
            </a:r>
            <a:r>
              <a:rPr lang="en-US" dirty="0"/>
              <a:t> </a:t>
            </a:r>
            <a:r>
              <a:rPr lang="en-US" dirty="0" err="1" smtClean="0"/>
              <a:t>cree</a:t>
            </a:r>
            <a:r>
              <a:rPr lang="en-US" dirty="0" smtClean="0"/>
              <a:t> </a:t>
            </a:r>
            <a:r>
              <a:rPr lang="en-US" dirty="0" err="1" smtClean="0"/>
              <a:t>usted</a:t>
            </a:r>
            <a:r>
              <a:rPr lang="en-US" dirty="0" smtClean="0"/>
              <a:t> </a:t>
            </a:r>
            <a:r>
              <a:rPr lang="en-US" dirty="0"/>
              <a:t>que Santiago tiene que advertir a los hermanos sobre juzgar a las personas </a:t>
            </a:r>
            <a:r>
              <a:rPr lang="en-US" dirty="0" err="1" smtClean="0"/>
              <a:t>por</a:t>
            </a:r>
            <a:r>
              <a:rPr lang="en-US" dirty="0" smtClean="0"/>
              <a:t> </a:t>
            </a:r>
            <a:r>
              <a:rPr lang="en-US" dirty="0"/>
              <a:t>cómo se visten?</a:t>
            </a:r>
            <a:br>
              <a:rPr lang="en-US" dirty="0"/>
            </a:br>
            <a:endParaRPr lang="en-US" dirty="0"/>
          </a:p>
        </p:txBody>
      </p:sp>
    </p:spTree>
    <p:extLst>
      <p:ext uri="{BB962C8B-B14F-4D97-AF65-F5344CB8AC3E}">
        <p14:creationId xmlns:p14="http://schemas.microsoft.com/office/powerpoint/2010/main" val="10715747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a:t>La ropa y la condición humana</a:t>
            </a:r>
          </a:p>
        </p:txBody>
      </p:sp>
      <p:sp>
        <p:nvSpPr>
          <p:cNvPr id="3" name="Content Placeholder 2"/>
          <p:cNvSpPr>
            <a:spLocks noGrp="1"/>
          </p:cNvSpPr>
          <p:nvPr>
            <p:ph idx="1"/>
          </p:nvPr>
        </p:nvSpPr>
        <p:spPr>
          <a:xfrm>
            <a:off x="1251678" y="1103586"/>
            <a:ext cx="10619756" cy="5817472"/>
          </a:xfrm>
        </p:spPr>
        <p:txBody>
          <a:bodyPr>
            <a:normAutofit lnSpcReduction="10000"/>
          </a:bodyPr>
          <a:lstStyle/>
          <a:p>
            <a:r>
              <a:rPr lang="en-US" sz="2400" dirty="0" err="1"/>
              <a:t>Por</a:t>
            </a:r>
            <a:r>
              <a:rPr lang="en-US" sz="2400" dirty="0"/>
              <a:t> </a:t>
            </a:r>
            <a:r>
              <a:rPr lang="en-US" sz="2400" dirty="0" err="1"/>
              <a:t>qué</a:t>
            </a:r>
            <a:r>
              <a:rPr lang="en-US" sz="2400" dirty="0"/>
              <a:t> </a:t>
            </a:r>
            <a:r>
              <a:rPr lang="en-US" sz="2400" dirty="0" err="1"/>
              <a:t>usamos</a:t>
            </a:r>
            <a:r>
              <a:rPr lang="en-US" sz="2400" dirty="0"/>
              <a:t> </a:t>
            </a:r>
            <a:r>
              <a:rPr lang="en-US" sz="2400" dirty="0" err="1"/>
              <a:t>ropa</a:t>
            </a:r>
            <a:endParaRPr lang="en-US" sz="2400" dirty="0"/>
          </a:p>
          <a:p>
            <a:pPr lvl="1"/>
            <a:r>
              <a:rPr lang="en-US" sz="2200" dirty="0"/>
              <a:t>Para </a:t>
            </a:r>
            <a:r>
              <a:rPr lang="en-US" sz="2200" dirty="0" err="1"/>
              <a:t>protegernos</a:t>
            </a:r>
            <a:r>
              <a:rPr lang="en-US" sz="2200" dirty="0"/>
              <a:t> del </a:t>
            </a:r>
            <a:r>
              <a:rPr lang="en-US" sz="2200" dirty="0" err="1"/>
              <a:t>clima</a:t>
            </a:r>
            <a:endParaRPr lang="en-US" sz="2200" dirty="0"/>
          </a:p>
          <a:p>
            <a:pPr lvl="1"/>
            <a:r>
              <a:rPr lang="en-US" sz="2200" dirty="0"/>
              <a:t>Para </a:t>
            </a:r>
            <a:r>
              <a:rPr lang="en-US" sz="2200" dirty="0" err="1"/>
              <a:t>cubrir</a:t>
            </a:r>
            <a:r>
              <a:rPr lang="en-US" sz="2200" dirty="0"/>
              <a:t> </a:t>
            </a:r>
            <a:r>
              <a:rPr lang="en-US" sz="2200" dirty="0" err="1"/>
              <a:t>nuestra</a:t>
            </a:r>
            <a:r>
              <a:rPr lang="en-US" sz="2200" dirty="0"/>
              <a:t> </a:t>
            </a:r>
            <a:r>
              <a:rPr lang="en-US" sz="2200" dirty="0" err="1"/>
              <a:t>desnudez</a:t>
            </a:r>
            <a:r>
              <a:rPr lang="en-US" sz="2200" dirty="0"/>
              <a:t>, </a:t>
            </a:r>
            <a:r>
              <a:rPr lang="en-US" sz="2200" dirty="0" err="1"/>
              <a:t>Génesis</a:t>
            </a:r>
            <a:r>
              <a:rPr lang="en-US" sz="2200" dirty="0"/>
              <a:t> 3:7, 21</a:t>
            </a:r>
          </a:p>
          <a:p>
            <a:pPr lvl="1"/>
            <a:r>
              <a:rPr lang="en-US" sz="2200" dirty="0"/>
              <a:t>Para </a:t>
            </a:r>
            <a:r>
              <a:rPr lang="en-US" sz="2200" dirty="0" err="1"/>
              <a:t>enviar</a:t>
            </a:r>
            <a:r>
              <a:rPr lang="en-US" sz="2200" dirty="0"/>
              <a:t> un </a:t>
            </a:r>
            <a:r>
              <a:rPr lang="en-US" sz="2200" dirty="0" err="1"/>
              <a:t>mensaje</a:t>
            </a:r>
            <a:r>
              <a:rPr lang="en-US" sz="2200" dirty="0"/>
              <a:t> </a:t>
            </a:r>
            <a:r>
              <a:rPr lang="en-US" sz="2200" dirty="0" err="1"/>
              <a:t>sobre</a:t>
            </a:r>
            <a:r>
              <a:rPr lang="en-US" sz="2200" dirty="0"/>
              <a:t>:</a:t>
            </a:r>
          </a:p>
          <a:p>
            <a:pPr lvl="2"/>
            <a:r>
              <a:rPr lang="en-US" sz="2000" dirty="0" err="1"/>
              <a:t>Nuestra</a:t>
            </a:r>
            <a:r>
              <a:rPr lang="en-US" sz="2000" dirty="0"/>
              <a:t> </a:t>
            </a:r>
            <a:r>
              <a:rPr lang="en-US" sz="2000" dirty="0" err="1"/>
              <a:t>visión</a:t>
            </a:r>
            <a:r>
              <a:rPr lang="en-US" sz="2000" dirty="0"/>
              <a:t> de </a:t>
            </a:r>
            <a:r>
              <a:rPr lang="en-US" sz="2000" dirty="0" err="1"/>
              <a:t>nuestros</a:t>
            </a:r>
            <a:r>
              <a:rPr lang="en-US" sz="2000" dirty="0"/>
              <a:t> </a:t>
            </a:r>
            <a:r>
              <a:rPr lang="en-US" sz="2000" dirty="0" err="1"/>
              <a:t>cuerpos</a:t>
            </a:r>
            <a:r>
              <a:rPr lang="en-US" sz="2000" dirty="0"/>
              <a:t> (</a:t>
            </a:r>
            <a:r>
              <a:rPr lang="en-US" sz="2000" dirty="0" err="1"/>
              <a:t>orgullo</a:t>
            </a:r>
            <a:r>
              <a:rPr lang="en-US" sz="2000" dirty="0"/>
              <a:t>, </a:t>
            </a:r>
            <a:r>
              <a:rPr lang="en-US" sz="2000" dirty="0" err="1"/>
              <a:t>vergüenza</a:t>
            </a:r>
            <a:r>
              <a:rPr lang="en-US" sz="2000" dirty="0"/>
              <a:t>)</a:t>
            </a:r>
          </a:p>
          <a:p>
            <a:pPr lvl="2"/>
            <a:r>
              <a:rPr lang="en-US" sz="2000" dirty="0" err="1"/>
              <a:t>Nuestra</a:t>
            </a:r>
            <a:r>
              <a:rPr lang="en-US" sz="2000" dirty="0"/>
              <a:t> </a:t>
            </a:r>
            <a:r>
              <a:rPr lang="en-US" sz="2000" dirty="0" err="1"/>
              <a:t>disponibilidad</a:t>
            </a:r>
            <a:r>
              <a:rPr lang="en-US" sz="2000" dirty="0"/>
              <a:t> sexual (</a:t>
            </a:r>
            <a:r>
              <a:rPr lang="en-US" sz="2000" dirty="0" err="1"/>
              <a:t>positiva</a:t>
            </a:r>
            <a:r>
              <a:rPr lang="en-US" sz="2000" dirty="0"/>
              <a:t> o </a:t>
            </a:r>
            <a:r>
              <a:rPr lang="en-US" sz="2000" dirty="0" err="1"/>
              <a:t>negativa</a:t>
            </a:r>
            <a:r>
              <a:rPr lang="en-US" sz="2000" dirty="0"/>
              <a:t>)</a:t>
            </a:r>
          </a:p>
          <a:p>
            <a:pPr lvl="2"/>
            <a:r>
              <a:rPr lang="en-US" sz="2000" dirty="0" err="1"/>
              <a:t>Nuestra</a:t>
            </a:r>
            <a:r>
              <a:rPr lang="en-US" sz="2000" dirty="0"/>
              <a:t> </a:t>
            </a:r>
            <a:r>
              <a:rPr lang="en-US" sz="2000" dirty="0" err="1"/>
              <a:t>riqueza</a:t>
            </a:r>
            <a:r>
              <a:rPr lang="en-US" sz="2000" dirty="0"/>
              <a:t> (</a:t>
            </a:r>
            <a:r>
              <a:rPr lang="en-US" sz="2000" dirty="0" err="1"/>
              <a:t>joyas</a:t>
            </a:r>
            <a:r>
              <a:rPr lang="en-US" sz="2000" dirty="0"/>
              <a:t>, </a:t>
            </a:r>
            <a:r>
              <a:rPr lang="en-US" sz="2000" dirty="0" err="1"/>
              <a:t>marcas</a:t>
            </a:r>
            <a:r>
              <a:rPr lang="en-US" sz="2000" dirty="0"/>
              <a:t> </a:t>
            </a:r>
            <a:r>
              <a:rPr lang="en-US" sz="2000" dirty="0" err="1"/>
              <a:t>reconocidas</a:t>
            </a:r>
            <a:r>
              <a:rPr lang="en-US" sz="2000" dirty="0"/>
              <a:t>, </a:t>
            </a:r>
            <a:r>
              <a:rPr lang="en-US" sz="2000" dirty="0" err="1"/>
              <a:t>materiales</a:t>
            </a:r>
            <a:r>
              <a:rPr lang="en-US" sz="2000" dirty="0"/>
              <a:t> de </a:t>
            </a:r>
            <a:r>
              <a:rPr lang="en-US" sz="2000" dirty="0" err="1"/>
              <a:t>calidad</a:t>
            </a:r>
            <a:r>
              <a:rPr lang="en-US" sz="2000" dirty="0"/>
              <a:t>)</a:t>
            </a:r>
          </a:p>
          <a:p>
            <a:pPr lvl="2"/>
            <a:r>
              <a:rPr lang="en-US" sz="2000" dirty="0" err="1"/>
              <a:t>Nuestras</a:t>
            </a:r>
            <a:r>
              <a:rPr lang="en-US" sz="2000" dirty="0"/>
              <a:t> </a:t>
            </a:r>
            <a:r>
              <a:rPr lang="en-US" sz="2000" dirty="0" err="1"/>
              <a:t>lealtades</a:t>
            </a:r>
            <a:r>
              <a:rPr lang="en-US" sz="2000" dirty="0"/>
              <a:t> (a </a:t>
            </a:r>
            <a:r>
              <a:rPr lang="en-US" sz="2000" dirty="0" err="1"/>
              <a:t>marcas</a:t>
            </a:r>
            <a:r>
              <a:rPr lang="en-US" sz="2000" dirty="0"/>
              <a:t>, </a:t>
            </a:r>
            <a:r>
              <a:rPr lang="en-US" sz="2000" dirty="0" err="1"/>
              <a:t>equipos</a:t>
            </a:r>
            <a:r>
              <a:rPr lang="en-US" sz="2000" dirty="0"/>
              <a:t>, </a:t>
            </a:r>
            <a:r>
              <a:rPr lang="en-US" sz="2000" dirty="0" err="1"/>
              <a:t>causas</a:t>
            </a:r>
            <a:r>
              <a:rPr lang="en-US" sz="2000" dirty="0"/>
              <a:t>, personas, </a:t>
            </a:r>
            <a:r>
              <a:rPr lang="en-US" sz="2000" dirty="0" err="1"/>
              <a:t>religiones</a:t>
            </a:r>
            <a:r>
              <a:rPr lang="en-US" sz="2000" dirty="0"/>
              <a:t>)</a:t>
            </a:r>
          </a:p>
          <a:p>
            <a:pPr lvl="1"/>
            <a:r>
              <a:rPr lang="en-US" sz="2200" dirty="0"/>
              <a:t>Al fin de </a:t>
            </a:r>
            <a:r>
              <a:rPr lang="en-US" sz="2200" dirty="0" err="1"/>
              <a:t>cuentas</a:t>
            </a:r>
            <a:r>
              <a:rPr lang="en-US" sz="2200" dirty="0"/>
              <a:t>, </a:t>
            </a:r>
            <a:r>
              <a:rPr lang="en-US" sz="2200" dirty="0" err="1"/>
              <a:t>principalmente</a:t>
            </a:r>
            <a:r>
              <a:rPr lang="en-US" sz="2200" dirty="0"/>
              <a:t> </a:t>
            </a:r>
            <a:r>
              <a:rPr lang="en-US" sz="2200" dirty="0" err="1"/>
              <a:t>por</a:t>
            </a:r>
            <a:r>
              <a:rPr lang="en-US" sz="2200" dirty="0"/>
              <a:t> el </a:t>
            </a:r>
            <a:r>
              <a:rPr lang="en-US" sz="2200" dirty="0" err="1"/>
              <a:t>bien</a:t>
            </a:r>
            <a:r>
              <a:rPr lang="en-US" sz="2200" dirty="0"/>
              <a:t> de </a:t>
            </a:r>
            <a:r>
              <a:rPr lang="en-US" sz="2200" dirty="0" err="1"/>
              <a:t>los</a:t>
            </a:r>
            <a:r>
              <a:rPr lang="en-US" sz="2200" dirty="0"/>
              <a:t> </a:t>
            </a:r>
            <a:r>
              <a:rPr lang="en-US" sz="2200" dirty="0" err="1"/>
              <a:t>demás</a:t>
            </a:r>
            <a:r>
              <a:rPr lang="en-US" sz="2200" dirty="0" smtClean="0"/>
              <a:t>.</a:t>
            </a:r>
            <a:endParaRPr lang="en-US" sz="2200" dirty="0"/>
          </a:p>
          <a:p>
            <a:pPr algn="l" rtl="0"/>
            <a:r>
              <a:rPr lang="en-US" sz="2400" dirty="0" err="1" smtClean="0"/>
              <a:t>Instintivamente</a:t>
            </a:r>
            <a:r>
              <a:rPr lang="en-US" sz="2400" dirty="0" smtClean="0"/>
              <a:t> </a:t>
            </a:r>
            <a:r>
              <a:rPr lang="en-US" sz="2400" dirty="0"/>
              <a:t>determinamos el “valor” basado en la apariencia, Santiago 2:2-4</a:t>
            </a:r>
          </a:p>
          <a:p>
            <a:pPr lvl="1" algn="l" rtl="0"/>
            <a:r>
              <a:rPr lang="en-US" sz="2200" dirty="0" smtClean="0"/>
              <a:t>Santiago </a:t>
            </a:r>
            <a:r>
              <a:rPr lang="en-US" sz="2200" dirty="0"/>
              <a:t>tiene que decirles a los cristianos que no lo </a:t>
            </a:r>
            <a:r>
              <a:rPr lang="en-US" sz="2200" dirty="0" err="1" smtClean="0"/>
              <a:t>hagan</a:t>
            </a:r>
            <a:r>
              <a:rPr lang="en-US" sz="2200" dirty="0" smtClean="0"/>
              <a:t>, </a:t>
            </a:r>
            <a:r>
              <a:rPr lang="en-US" sz="2200" dirty="0"/>
              <a:t>porque es instintivo leer los mensajes que la gente envía y determinar su valor de acuerdo con nuestra valoración de esos mensajes.</a:t>
            </a:r>
          </a:p>
          <a:p>
            <a:pPr lvl="1" algn="l" rtl="0"/>
            <a:r>
              <a:rPr lang="en-US" sz="2200" dirty="0"/>
              <a:t>Deberíamos </a:t>
            </a:r>
            <a:r>
              <a:rPr lang="en-US" sz="2200" dirty="0" err="1"/>
              <a:t>considerar</a:t>
            </a:r>
            <a:r>
              <a:rPr lang="en-US" sz="2200" dirty="0"/>
              <a:t> </a:t>
            </a:r>
            <a:r>
              <a:rPr lang="en-US" sz="2200" dirty="0" err="1" smtClean="0"/>
              <a:t>este</a:t>
            </a:r>
            <a:r>
              <a:rPr lang="en-US" sz="2200" dirty="0" smtClean="0"/>
              <a:t> </a:t>
            </a:r>
            <a:r>
              <a:rPr lang="en-US" sz="2200" dirty="0" err="1" smtClean="0"/>
              <a:t>comportamiento</a:t>
            </a:r>
            <a:r>
              <a:rPr lang="en-US" sz="2200" dirty="0" smtClean="0"/>
              <a:t> al </a:t>
            </a:r>
            <a:r>
              <a:rPr lang="en-US" sz="2200" dirty="0" err="1"/>
              <a:t>elegir</a:t>
            </a:r>
            <a:r>
              <a:rPr lang="en-US" sz="2200" dirty="0"/>
              <a:t> </a:t>
            </a:r>
            <a:r>
              <a:rPr lang="en-US" sz="2200" dirty="0" err="1" smtClean="0"/>
              <a:t>nuesatra</a:t>
            </a:r>
            <a:r>
              <a:rPr lang="en-US" sz="2200" dirty="0" smtClean="0"/>
              <a:t> </a:t>
            </a:r>
            <a:r>
              <a:rPr lang="en-US" sz="2200" dirty="0" err="1" smtClean="0"/>
              <a:t>propia</a:t>
            </a:r>
            <a:r>
              <a:rPr lang="en-US" sz="2200" dirty="0" smtClean="0"/>
              <a:t> </a:t>
            </a:r>
            <a:r>
              <a:rPr lang="en-US" sz="2200" dirty="0" err="1" smtClean="0"/>
              <a:t>ropa</a:t>
            </a:r>
            <a:r>
              <a:rPr lang="en-US" sz="2200" dirty="0" smtClean="0"/>
              <a:t>.</a:t>
            </a:r>
            <a:endParaRPr lang="en-US" sz="2200" dirty="0"/>
          </a:p>
          <a:p>
            <a:pPr lvl="1" algn="l" rtl="0"/>
            <a:endParaRPr lang="en-US" sz="2200" dirty="0"/>
          </a:p>
          <a:p>
            <a:pPr lvl="1" algn="l" rtl="0"/>
            <a:endParaRPr lang="en-US" sz="2200" dirty="0"/>
          </a:p>
        </p:txBody>
      </p:sp>
    </p:spTree>
    <p:extLst>
      <p:ext uri="{BB962C8B-B14F-4D97-AF65-F5344CB8AC3E}">
        <p14:creationId xmlns:p14="http://schemas.microsoft.com/office/powerpoint/2010/main" val="386557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smtClean="0"/>
              <a:t>LA </a:t>
            </a:r>
            <a:r>
              <a:rPr lang="en-US" dirty="0" err="1" smtClean="0"/>
              <a:t>Vestimenta</a:t>
            </a:r>
            <a:r>
              <a:rPr lang="en-US" dirty="0" smtClean="0"/>
              <a:t> </a:t>
            </a:r>
            <a:r>
              <a:rPr lang="en-US" dirty="0"/>
              <a:t>y </a:t>
            </a:r>
            <a:r>
              <a:rPr lang="en-US" dirty="0" err="1" smtClean="0"/>
              <a:t>lA</a:t>
            </a:r>
            <a:r>
              <a:rPr lang="en-US" dirty="0" smtClean="0"/>
              <a:t> ADORACIÓN</a:t>
            </a:r>
            <a:endParaRPr lang="en-US" dirty="0"/>
          </a:p>
        </p:txBody>
      </p:sp>
      <p:sp>
        <p:nvSpPr>
          <p:cNvPr id="3" name="Content Placeholder 2"/>
          <p:cNvSpPr>
            <a:spLocks noGrp="1"/>
          </p:cNvSpPr>
          <p:nvPr>
            <p:ph idx="1"/>
          </p:nvPr>
        </p:nvSpPr>
        <p:spPr>
          <a:xfrm>
            <a:off x="1251678" y="1039653"/>
            <a:ext cx="10527946" cy="5881405"/>
          </a:xfrm>
        </p:spPr>
        <p:txBody>
          <a:bodyPr>
            <a:normAutofit fontScale="92500" lnSpcReduction="10000"/>
          </a:bodyPr>
          <a:lstStyle/>
          <a:p>
            <a:pPr algn="l" rtl="0"/>
            <a:r>
              <a:rPr lang="en-US" sz="2400" dirty="0"/>
              <a:t>Vestirse para el éxito en la adoración</a:t>
            </a:r>
          </a:p>
          <a:p>
            <a:pPr lvl="1" algn="l" rtl="0"/>
            <a:r>
              <a:rPr lang="en-US" sz="2000" dirty="0"/>
              <a:t>¿“Dale lo mejor de ti al Señor”?</a:t>
            </a:r>
          </a:p>
          <a:p>
            <a:pPr lvl="2" algn="l" rtl="0"/>
            <a:r>
              <a:rPr lang="en-US" sz="1800" dirty="0"/>
              <a:t>¿Cómo determinamos "mejor"? ¿Más caro? ¿El más elegante? ¿Más cómodo?</a:t>
            </a:r>
          </a:p>
          <a:p>
            <a:pPr lvl="2" algn="l" rtl="0"/>
            <a:r>
              <a:rPr lang="en-US" sz="1800" dirty="0"/>
              <a:t>A Dios no le importa lo que </a:t>
            </a:r>
            <a:r>
              <a:rPr lang="en-US" sz="1800" dirty="0" err="1" smtClean="0"/>
              <a:t>vestimos</a:t>
            </a:r>
            <a:endParaRPr lang="en-US" sz="1800" dirty="0"/>
          </a:p>
          <a:p>
            <a:pPr lvl="1" algn="l" rtl="0"/>
            <a:r>
              <a:rPr lang="en-US" sz="2000" dirty="0"/>
              <a:t>Las normas culturales son diferentes de un lugar a otro y siempre cambian</a:t>
            </a:r>
          </a:p>
          <a:p>
            <a:pPr lvl="2" algn="l" rtl="0"/>
            <a:r>
              <a:rPr lang="en-US" sz="1800" dirty="0"/>
              <a:t>No </a:t>
            </a:r>
            <a:r>
              <a:rPr lang="en-US" sz="1800" dirty="0" err="1" smtClean="0"/>
              <a:t>haga</a:t>
            </a:r>
            <a:r>
              <a:rPr lang="en-US" sz="1800" dirty="0" smtClean="0"/>
              <a:t> </a:t>
            </a:r>
            <a:r>
              <a:rPr lang="en-US" sz="1800" dirty="0" err="1" smtClean="0"/>
              <a:t>conformar</a:t>
            </a:r>
            <a:r>
              <a:rPr lang="en-US" sz="1800" dirty="0" smtClean="0"/>
              <a:t> a la </a:t>
            </a:r>
            <a:r>
              <a:rPr lang="en-US" sz="1800" dirty="0" err="1" smtClean="0"/>
              <a:t>gente</a:t>
            </a:r>
            <a:r>
              <a:rPr lang="en-US" sz="1800" dirty="0" smtClean="0"/>
              <a:t> de un </a:t>
            </a:r>
            <a:r>
              <a:rPr lang="en-US" sz="1800" dirty="0" err="1" smtClean="0"/>
              <a:t>lugar</a:t>
            </a:r>
            <a:r>
              <a:rPr lang="en-US" sz="1800" dirty="0" smtClean="0"/>
              <a:t> a </a:t>
            </a:r>
            <a:r>
              <a:rPr lang="en-US" sz="1800" dirty="0"/>
              <a:t>los estándares de </a:t>
            </a:r>
            <a:r>
              <a:rPr lang="en-US" sz="1800" dirty="0" err="1" smtClean="0"/>
              <a:t>otro</a:t>
            </a:r>
            <a:r>
              <a:rPr lang="en-US" sz="1800" dirty="0" smtClean="0"/>
              <a:t> </a:t>
            </a:r>
            <a:r>
              <a:rPr lang="en-US" sz="1800" dirty="0" err="1" smtClean="0"/>
              <a:t>lugar</a:t>
            </a:r>
            <a:endParaRPr lang="en-US" sz="1800" dirty="0"/>
          </a:p>
          <a:p>
            <a:pPr lvl="2" algn="l" rtl="0"/>
            <a:r>
              <a:rPr lang="en-US" sz="1800" dirty="0"/>
              <a:t>Considere el pasado para no ofender a los miembros mayores</a:t>
            </a:r>
          </a:p>
          <a:p>
            <a:pPr lvl="2" algn="l" rtl="0"/>
            <a:r>
              <a:rPr lang="en-US" sz="1800" b="1" i="1" u="sng" dirty="0"/>
              <a:t>CONSEJO</a:t>
            </a:r>
            <a:r>
              <a:rPr lang="en-US" sz="1800" b="1" i="1" dirty="0" smtClean="0"/>
              <a:t>: </a:t>
            </a:r>
            <a:r>
              <a:rPr lang="en-US" sz="1800" dirty="0" smtClean="0"/>
              <a:t>No se </a:t>
            </a:r>
            <a:r>
              <a:rPr lang="en-US" sz="1800" dirty="0" err="1" smtClean="0"/>
              <a:t>centre</a:t>
            </a:r>
            <a:r>
              <a:rPr lang="en-US" sz="1800" dirty="0" smtClean="0"/>
              <a:t> </a:t>
            </a:r>
            <a:r>
              <a:rPr lang="en-US" sz="1800" dirty="0" err="1" smtClean="0"/>
              <a:t>demasiado</a:t>
            </a:r>
            <a:r>
              <a:rPr lang="en-US" sz="1800" dirty="0" smtClean="0"/>
              <a:t> </a:t>
            </a:r>
            <a:r>
              <a:rPr lang="en-US" sz="1800" dirty="0"/>
              <a:t>en la moda actual (</a:t>
            </a:r>
            <a:r>
              <a:rPr lang="en-US" sz="1800" dirty="0" err="1" smtClean="0"/>
              <a:t>ahorre</a:t>
            </a:r>
            <a:r>
              <a:rPr lang="en-US" sz="1800" dirty="0" smtClean="0"/>
              <a:t> </a:t>
            </a:r>
            <a:r>
              <a:rPr lang="en-US" sz="1800" dirty="0"/>
              <a:t>dinero y tiempo)</a:t>
            </a:r>
          </a:p>
          <a:p>
            <a:pPr lvl="2" algn="l" rtl="0"/>
            <a:r>
              <a:rPr lang="en-US" sz="1800" dirty="0"/>
              <a:t>No </a:t>
            </a:r>
            <a:r>
              <a:rPr lang="en-US" sz="1800" dirty="0" smtClean="0"/>
              <a:t>critique </a:t>
            </a:r>
            <a:r>
              <a:rPr lang="en-US" sz="1800" dirty="0"/>
              <a:t>las nuevas tendencias (p. ej., lo que la </a:t>
            </a:r>
            <a:r>
              <a:rPr lang="en-US" sz="1800" dirty="0" err="1"/>
              <a:t>gente</a:t>
            </a:r>
            <a:r>
              <a:rPr lang="en-US" sz="1800" dirty="0"/>
              <a:t> </a:t>
            </a:r>
            <a:r>
              <a:rPr lang="en-US" sz="1800" dirty="0" err="1" smtClean="0"/>
              <a:t>viste</a:t>
            </a:r>
            <a:r>
              <a:rPr lang="en-US" sz="1800" dirty="0" smtClean="0"/>
              <a:t> </a:t>
            </a:r>
            <a:r>
              <a:rPr lang="en-US" sz="1800" dirty="0"/>
              <a:t>para adorar) como algo intrínsecamente incorrecto.</a:t>
            </a:r>
          </a:p>
          <a:p>
            <a:pPr lvl="1" algn="l" rtl="0"/>
            <a:r>
              <a:rPr lang="en-US" sz="2000" dirty="0" err="1" smtClean="0"/>
              <a:t>Demuestre</a:t>
            </a:r>
            <a:r>
              <a:rPr lang="en-US" sz="2000" dirty="0" smtClean="0"/>
              <a:t> </a:t>
            </a:r>
            <a:r>
              <a:rPr lang="en-US" sz="2000" dirty="0"/>
              <a:t>propósito </a:t>
            </a:r>
            <a:r>
              <a:rPr lang="en-US" sz="2000" dirty="0" err="1"/>
              <a:t>en</a:t>
            </a:r>
            <a:r>
              <a:rPr lang="en-US" sz="2000" dirty="0"/>
              <a:t> </a:t>
            </a:r>
            <a:r>
              <a:rPr lang="en-US" sz="2000" dirty="0" err="1" smtClean="0"/>
              <a:t>su</a:t>
            </a:r>
            <a:r>
              <a:rPr lang="en-US" sz="2000" dirty="0" smtClean="0"/>
              <a:t> </a:t>
            </a:r>
            <a:r>
              <a:rPr lang="en-US" sz="2000" dirty="0"/>
              <a:t>vestimenta</a:t>
            </a:r>
          </a:p>
          <a:p>
            <a:pPr lvl="2" algn="l" rtl="0"/>
            <a:r>
              <a:rPr lang="en-US" sz="1800" dirty="0"/>
              <a:t>Vístase para mostrar su sumisión a Dios, no a la moda, 1 Corintios 11:7-12</a:t>
            </a:r>
          </a:p>
          <a:p>
            <a:pPr lvl="2" algn="l" rtl="0"/>
            <a:r>
              <a:rPr lang="en-US" sz="1800" dirty="0" err="1" smtClean="0"/>
              <a:t>Controle</a:t>
            </a:r>
            <a:r>
              <a:rPr lang="en-US" sz="1800" dirty="0" smtClean="0"/>
              <a:t> </a:t>
            </a:r>
            <a:r>
              <a:rPr lang="en-US" sz="1800" dirty="0"/>
              <a:t>el mensaje que </a:t>
            </a:r>
            <a:r>
              <a:rPr lang="en-US" sz="1800" dirty="0" err="1" smtClean="0"/>
              <a:t>envía</a:t>
            </a:r>
            <a:r>
              <a:rPr lang="en-US" sz="1800" dirty="0" smtClean="0"/>
              <a:t>: que ha </a:t>
            </a:r>
            <a:r>
              <a:rPr lang="en-US" sz="1800" dirty="0"/>
              <a:t>venido a adorar</a:t>
            </a:r>
          </a:p>
          <a:p>
            <a:pPr lvl="3" algn="l" rtl="0"/>
            <a:r>
              <a:rPr lang="en-US" sz="1600" dirty="0" err="1" smtClean="0"/>
              <a:t>Haga</a:t>
            </a:r>
            <a:r>
              <a:rPr lang="en-US" sz="1600" dirty="0" smtClean="0"/>
              <a:t> </a:t>
            </a:r>
            <a:r>
              <a:rPr lang="en-US" sz="1600" dirty="0"/>
              <a:t>que </a:t>
            </a:r>
            <a:r>
              <a:rPr lang="en-US" sz="1600" dirty="0" err="1" smtClean="0"/>
              <a:t>su</a:t>
            </a:r>
            <a:r>
              <a:rPr lang="en-US" sz="1600" dirty="0"/>
              <a:t> </a:t>
            </a:r>
            <a:r>
              <a:rPr lang="en-US" sz="1600" dirty="0" smtClean="0"/>
              <a:t>forma de </a:t>
            </a:r>
            <a:r>
              <a:rPr lang="en-US" sz="1600" dirty="0" err="1" smtClean="0"/>
              <a:t>vestirse</a:t>
            </a:r>
            <a:r>
              <a:rPr lang="en-US" sz="1600" dirty="0" smtClean="0"/>
              <a:t> </a:t>
            </a:r>
            <a:r>
              <a:rPr lang="en-US" sz="1600" dirty="0" err="1" smtClean="0"/>
              <a:t>luzca</a:t>
            </a:r>
            <a:r>
              <a:rPr lang="en-US" sz="1600" dirty="0" smtClean="0"/>
              <a:t> </a:t>
            </a:r>
            <a:r>
              <a:rPr lang="en-US" sz="1600" dirty="0"/>
              <a:t>intencional, no accidental</a:t>
            </a:r>
          </a:p>
          <a:p>
            <a:pPr lvl="2" algn="l" rtl="0"/>
            <a:r>
              <a:rPr lang="en-US" sz="1800" b="1" i="1" u="sng" dirty="0"/>
              <a:t>CONSEJO</a:t>
            </a:r>
            <a:r>
              <a:rPr lang="en-US" sz="1800" b="1" i="1" dirty="0" smtClean="0"/>
              <a:t>: </a:t>
            </a:r>
            <a:r>
              <a:rPr lang="en-US" sz="1800" dirty="0" err="1" smtClean="0"/>
              <a:t>Vístase</a:t>
            </a:r>
            <a:r>
              <a:rPr lang="en-US" sz="1800" dirty="0" smtClean="0"/>
              <a:t> </a:t>
            </a:r>
            <a:r>
              <a:rPr lang="en-US" sz="1800" dirty="0"/>
              <a:t>para lo que podría ser llamado a hacer </a:t>
            </a:r>
            <a:r>
              <a:rPr lang="en-US" sz="1800" dirty="0" err="1"/>
              <a:t>en</a:t>
            </a:r>
            <a:r>
              <a:rPr lang="en-US" sz="1800" dirty="0"/>
              <a:t> </a:t>
            </a:r>
            <a:r>
              <a:rPr lang="en-US" sz="1800" dirty="0" smtClean="0"/>
              <a:t>el </a:t>
            </a:r>
            <a:r>
              <a:rPr lang="en-US" sz="1800" dirty="0" err="1" smtClean="0"/>
              <a:t>culto</a:t>
            </a:r>
            <a:r>
              <a:rPr lang="en-US" sz="1800" dirty="0" smtClean="0"/>
              <a:t>/</a:t>
            </a:r>
            <a:r>
              <a:rPr lang="en-US" sz="1800" dirty="0" err="1" smtClean="0"/>
              <a:t>en</a:t>
            </a:r>
            <a:r>
              <a:rPr lang="en-US" sz="1800" dirty="0" smtClean="0"/>
              <a:t> </a:t>
            </a:r>
            <a:r>
              <a:rPr lang="en-US" sz="1800" dirty="0"/>
              <a:t>la clase bíblica</a:t>
            </a:r>
          </a:p>
          <a:p>
            <a:pPr algn="l" rtl="0"/>
            <a:r>
              <a:rPr lang="en-US" sz="2200" dirty="0"/>
              <a:t>NO </a:t>
            </a:r>
            <a:r>
              <a:rPr lang="en-US" sz="2200" dirty="0" err="1" smtClean="0"/>
              <a:t>juzgue</a:t>
            </a:r>
            <a:r>
              <a:rPr lang="en-US" sz="2200" dirty="0" smtClean="0"/>
              <a:t> </a:t>
            </a:r>
            <a:r>
              <a:rPr lang="en-US" sz="2200" dirty="0"/>
              <a:t>a nadie por su ropa, Santiago 2:2-4</a:t>
            </a:r>
          </a:p>
          <a:p>
            <a:pPr lvl="1" algn="l" rtl="0"/>
            <a:endParaRPr lang="en-US" sz="2200" dirty="0"/>
          </a:p>
        </p:txBody>
      </p:sp>
    </p:spTree>
    <p:extLst>
      <p:ext uri="{BB962C8B-B14F-4D97-AF65-F5344CB8AC3E}">
        <p14:creationId xmlns:p14="http://schemas.microsoft.com/office/powerpoint/2010/main" val="48531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844567"/>
            <a:ext cx="10178322" cy="5029208"/>
          </a:xfrm>
        </p:spPr>
        <p:txBody>
          <a:bodyPr>
            <a:normAutofit/>
          </a:bodyPr>
          <a:lstStyle/>
          <a:p>
            <a:pPr algn="ctr" rtl="0"/>
            <a:r>
              <a:rPr lang="en-US" dirty="0"/>
              <a:t>En 2 Samuel 6:16-23,</a:t>
            </a:r>
            <a:br>
              <a:rPr lang="en-US" dirty="0"/>
            </a:br>
            <a:r>
              <a:rPr lang="en-US" dirty="0"/>
              <a:t>¿Cuál es la objeción de Mical al baile de David ante el Señor? ¿Es una objeción válida?</a:t>
            </a:r>
            <a:br>
              <a:rPr lang="en-US" dirty="0"/>
            </a:br>
            <a:r>
              <a:rPr lang="en-US" dirty="0"/>
              <a:t>¿Por qué o por qué no?</a:t>
            </a:r>
          </a:p>
        </p:txBody>
      </p:sp>
    </p:spTree>
    <p:extLst>
      <p:ext uri="{BB962C8B-B14F-4D97-AF65-F5344CB8AC3E}">
        <p14:creationId xmlns:p14="http://schemas.microsoft.com/office/powerpoint/2010/main" val="29168286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pPr algn="l" rtl="0"/>
            <a:r>
              <a:rPr lang="en-US" dirty="0" smtClean="0"/>
              <a:t>CONDUCTA DECOROSA</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pPr marL="228600" lvl="2" algn="l" rtl="0"/>
            <a:r>
              <a:rPr lang="en-US" sz="2400" dirty="0" smtClean="0"/>
              <a:t>La </a:t>
            </a:r>
            <a:r>
              <a:rPr lang="en-US" sz="2400" dirty="0" err="1" smtClean="0"/>
              <a:t>conducta</a:t>
            </a:r>
            <a:r>
              <a:rPr lang="en-US" sz="2400" dirty="0" smtClean="0"/>
              <a:t> </a:t>
            </a:r>
            <a:r>
              <a:rPr lang="en-US" sz="2400" dirty="0" err="1" smtClean="0"/>
              <a:t>decorosa</a:t>
            </a:r>
            <a:r>
              <a:rPr lang="en-US" sz="2400" dirty="0" smtClean="0"/>
              <a:t> </a:t>
            </a:r>
            <a:r>
              <a:rPr lang="en-US" sz="2400" dirty="0"/>
              <a:t>es la marca de un “imitador de Dios”, Efesios 5:1-21</a:t>
            </a:r>
          </a:p>
          <a:p>
            <a:pPr marL="685800" lvl="3" algn="l" rtl="0"/>
            <a:r>
              <a:rPr lang="en-US" sz="2200" dirty="0" err="1" smtClean="0"/>
              <a:t>Nuestra</a:t>
            </a:r>
            <a:r>
              <a:rPr lang="en-US" sz="2200" dirty="0" smtClean="0"/>
              <a:t> </a:t>
            </a:r>
            <a:r>
              <a:rPr lang="en-US" sz="2200" dirty="0" err="1" smtClean="0"/>
              <a:t>conducta</a:t>
            </a:r>
            <a:r>
              <a:rPr lang="en-US" sz="2200" dirty="0" smtClean="0"/>
              <a:t> </a:t>
            </a:r>
            <a:r>
              <a:rPr lang="en-US" sz="2200" dirty="0" err="1" smtClean="0"/>
              <a:t>indica</a:t>
            </a:r>
            <a:r>
              <a:rPr lang="en-US" sz="2200" dirty="0" smtClean="0"/>
              <a:t> </a:t>
            </a:r>
            <a:r>
              <a:rPr lang="en-US" sz="2200" dirty="0"/>
              <a:t>si somos sabios o necios, v.17; Proverbios 14:16</a:t>
            </a:r>
          </a:p>
          <a:p>
            <a:pPr algn="l" rtl="0"/>
            <a:r>
              <a:rPr lang="en-US" sz="2400" dirty="0"/>
              <a:t>Adoramos en espíritu y en verdad, Juan 4:23</a:t>
            </a:r>
          </a:p>
          <a:p>
            <a:pPr lvl="1" algn="l" rtl="0"/>
            <a:r>
              <a:rPr lang="en-US" sz="2000" dirty="0"/>
              <a:t>Aplicación general: todo lo que distraiga nuestras mentes de lo espiritual y lo físico debe ser eliminado o controlado.</a:t>
            </a:r>
          </a:p>
          <a:p>
            <a:pPr lvl="2" algn="l" rtl="0"/>
            <a:r>
              <a:rPr lang="en-US" sz="1800" dirty="0"/>
              <a:t>Aplicación específica: No </a:t>
            </a:r>
            <a:r>
              <a:rPr lang="en-US" sz="1800" dirty="0" err="1" smtClean="0"/>
              <a:t>distraiga</a:t>
            </a:r>
            <a:r>
              <a:rPr lang="en-US" sz="1800" dirty="0" smtClean="0"/>
              <a:t> </a:t>
            </a:r>
            <a:r>
              <a:rPr lang="en-US" sz="1800" dirty="0"/>
              <a:t>a nadie </a:t>
            </a:r>
            <a:r>
              <a:rPr lang="en-US" sz="1800" dirty="0" err="1"/>
              <a:t>si</a:t>
            </a:r>
            <a:r>
              <a:rPr lang="en-US" sz="1800" dirty="0"/>
              <a:t> </a:t>
            </a:r>
            <a:r>
              <a:rPr lang="en-US" sz="1800" dirty="0" smtClean="0"/>
              <a:t>se </a:t>
            </a:r>
            <a:r>
              <a:rPr lang="en-US" sz="1800" dirty="0" err="1" smtClean="0"/>
              <a:t>puede</a:t>
            </a:r>
            <a:r>
              <a:rPr lang="en-US" sz="1800" dirty="0" smtClean="0"/>
              <a:t> </a:t>
            </a:r>
            <a:r>
              <a:rPr lang="en-US" sz="1800" dirty="0" err="1" smtClean="0"/>
              <a:t>evitar</a:t>
            </a:r>
            <a:r>
              <a:rPr lang="en-US" sz="1800" dirty="0" smtClean="0"/>
              <a:t>.</a:t>
            </a:r>
            <a:endParaRPr lang="en-US" sz="1800" dirty="0"/>
          </a:p>
          <a:p>
            <a:pPr lvl="2" algn="l" rtl="0"/>
            <a:r>
              <a:rPr lang="en-US" sz="1800" dirty="0"/>
              <a:t>Aplicación específica: No se distraiga tan fácilmente. (2 Samuel 6:22)</a:t>
            </a:r>
          </a:p>
          <a:p>
            <a:pPr lvl="1" algn="l" rtl="0"/>
            <a:r>
              <a:rPr lang="en-US" sz="2000" dirty="0"/>
              <a:t>Consideraciones </a:t>
            </a:r>
            <a:r>
              <a:rPr lang="en-US" sz="2000" dirty="0" err="1"/>
              <a:t>sobre</a:t>
            </a:r>
            <a:r>
              <a:rPr lang="en-US" sz="2000" dirty="0"/>
              <a:t> </a:t>
            </a:r>
            <a:r>
              <a:rPr lang="en-US" sz="2000" dirty="0" err="1" smtClean="0"/>
              <a:t>nuestra</a:t>
            </a:r>
            <a:r>
              <a:rPr lang="en-US" sz="2000" dirty="0" smtClean="0"/>
              <a:t> </a:t>
            </a:r>
            <a:r>
              <a:rPr lang="en-US" sz="2000" dirty="0" err="1" smtClean="0"/>
              <a:t>conducta</a:t>
            </a:r>
            <a:r>
              <a:rPr lang="en-US" sz="2000" dirty="0" smtClean="0"/>
              <a:t>:</a:t>
            </a:r>
            <a:endParaRPr lang="en-US" sz="2000" dirty="0"/>
          </a:p>
          <a:p>
            <a:pPr lvl="2" algn="l" rtl="0"/>
            <a:r>
              <a:rPr lang="en-US" sz="1800" dirty="0"/>
              <a:t>La gente nos juzgará (injustamente, pecaminosamente) en función de cómo nos comportamos (y nuestros hijos) en la iglesia</a:t>
            </a:r>
          </a:p>
          <a:p>
            <a:pPr lvl="3"/>
            <a:r>
              <a:rPr lang="en-US" sz="1600" dirty="0" smtClean="0"/>
              <a:t>“</a:t>
            </a:r>
            <a:r>
              <a:rPr lang="es-ES" sz="1600" dirty="0"/>
              <a:t>Así que, nosotros los que somos fuertes, debemos sobrellevar las flaquezas de los débiles y no agradarnos a nosotros mismos. </a:t>
            </a:r>
            <a:r>
              <a:rPr lang="es-ES" sz="1600" dirty="0" smtClean="0"/>
              <a:t>Cada </a:t>
            </a:r>
            <a:r>
              <a:rPr lang="es-ES" sz="1600" dirty="0"/>
              <a:t>uno de nosotros agrade a su prójimo en lo que es bueno para su </a:t>
            </a:r>
            <a:r>
              <a:rPr lang="es-ES" sz="1600" dirty="0" smtClean="0"/>
              <a:t>edificación</a:t>
            </a:r>
            <a:r>
              <a:rPr lang="en-US" sz="1600" dirty="0" smtClean="0"/>
              <a:t>”. </a:t>
            </a:r>
            <a:r>
              <a:rPr lang="en-US" sz="1600" dirty="0"/>
              <a:t>(Romanos 15:1-2)</a:t>
            </a:r>
          </a:p>
          <a:p>
            <a:pPr lvl="2" algn="l" rtl="0"/>
            <a:r>
              <a:rPr lang="en-US" sz="1800" dirty="0"/>
              <a:t>¿Qué demostrará más claramente mi intención de adorar a Dios? (2 Samuel 6:21)</a:t>
            </a:r>
          </a:p>
          <a:p>
            <a:pPr lvl="2" algn="l" rtl="0"/>
            <a:r>
              <a:rPr lang="en-US" sz="1800" dirty="0"/>
              <a:t>¿Qué edificará y </a:t>
            </a:r>
            <a:r>
              <a:rPr lang="en-US" sz="1800" dirty="0" err="1" smtClean="0"/>
              <a:t>animará</a:t>
            </a:r>
            <a:r>
              <a:rPr lang="en-US" sz="1800" dirty="0" smtClean="0"/>
              <a:t> </a:t>
            </a:r>
            <a:r>
              <a:rPr lang="en-US" sz="1800" dirty="0"/>
              <a:t>a la mayoría de las personas?</a:t>
            </a:r>
          </a:p>
          <a:p>
            <a:pPr lvl="2" algn="l" rtl="0"/>
            <a:endParaRPr lang="en-US" sz="1800" dirty="0"/>
          </a:p>
          <a:p>
            <a:pPr lvl="1" algn="l" rtl="0"/>
            <a:endParaRPr lang="en-US" sz="2200" dirty="0"/>
          </a:p>
          <a:p>
            <a:pPr lvl="1" algn="l" rtl="0"/>
            <a:endParaRPr lang="en-US" sz="2200" dirty="0"/>
          </a:p>
        </p:txBody>
      </p:sp>
    </p:spTree>
    <p:extLst>
      <p:ext uri="{BB962C8B-B14F-4D97-AF65-F5344CB8AC3E}">
        <p14:creationId xmlns:p14="http://schemas.microsoft.com/office/powerpoint/2010/main" val="30253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11347</TotalTime>
  <Words>17070</Words>
  <Application>Microsoft Office PowerPoint</Application>
  <PresentationFormat>Widescreen</PresentationFormat>
  <Paragraphs>1998</Paragraphs>
  <Slides>205</Slides>
  <Notes>19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205</vt:i4>
      </vt:variant>
    </vt:vector>
  </HeadingPairs>
  <TitlesOfParts>
    <vt:vector size="214" baseType="lpstr">
      <vt:lpstr>Arial</vt:lpstr>
      <vt:lpstr>Berlin Sans FB Demi</vt:lpstr>
      <vt:lpstr>Calibri</vt:lpstr>
      <vt:lpstr>Gill Sans MT</vt:lpstr>
      <vt:lpstr>Impact</vt:lpstr>
      <vt:lpstr>Tahoma</vt:lpstr>
      <vt:lpstr>Times New Roman</vt:lpstr>
      <vt:lpstr>Wingdings</vt:lpstr>
      <vt:lpstr>Badge</vt:lpstr>
      <vt:lpstr>La ADORACIÓN</vt:lpstr>
      <vt:lpstr>objetivos del curso</vt:lpstr>
      <vt:lpstr>Calendario de clases</vt:lpstr>
      <vt:lpstr>LA Definición Y LA Historia de la Adoración</vt:lpstr>
      <vt:lpstr>COMPARTAMOS IDEAS:  ¿qué palabras o ideas asocia usted, o escucha que otros asocian, con la adoración?</vt:lpstr>
      <vt:lpstr>Dos CONCEPTOS DE la adoración</vt:lpstr>
      <vt:lpstr>Buscando una definición  de la adoración</vt:lpstr>
      <vt:lpstr>palabras de adoración</vt:lpstr>
      <vt:lpstr>Comunión con lo sobrenatural</vt:lpstr>
      <vt:lpstr>“Invocando el nombre de Jehová”</vt:lpstr>
      <vt:lpstr>Comunión con lo sobrenatural</vt:lpstr>
      <vt:lpstr>LÍMITES: LO sagrado vs. LO profano</vt:lpstr>
      <vt:lpstr>PowerPoint Presentation</vt:lpstr>
      <vt:lpstr>PowerPoint Presentation</vt:lpstr>
      <vt:lpstr>PowerPoint Presentation</vt:lpstr>
      <vt:lpstr>LÍMITES: LO sagrado vs. LO profano</vt:lpstr>
      <vt:lpstr>PowerPoint Presentation</vt:lpstr>
      <vt:lpstr>PowerPoint Presentation</vt:lpstr>
      <vt:lpstr>PowerPoint Presentation</vt:lpstr>
      <vt:lpstr>PowerPoint Presentation</vt:lpstr>
      <vt:lpstr>PowerPoint Presentation</vt:lpstr>
      <vt:lpstr>PowerPoint Presentation</vt:lpstr>
      <vt:lpstr>LÍMITES: LO sagrado vs. LO profano</vt:lpstr>
      <vt:lpstr>LA Definición Y LA Historia de la Adoración</vt:lpstr>
      <vt:lpstr>Calendario de clases</vt:lpstr>
      <vt:lpstr>Buscando una definición  de la adoración</vt:lpstr>
      <vt:lpstr>Comunión con lo sobrenatural</vt:lpstr>
      <vt:lpstr>LÍMITES: LO sagrado vs. LO profano</vt:lpstr>
      <vt:lpstr>ofrendas SACRIFICIALES</vt:lpstr>
      <vt:lpstr>PowerPoint Presentation</vt:lpstr>
      <vt:lpstr>ofrendas SACRIFICIALES</vt:lpstr>
      <vt:lpstr>PowerPoint Presentation</vt:lpstr>
      <vt:lpstr>Ritual (procedimiento correcto)</vt:lpstr>
      <vt:lpstr>Marcadores de LA adoración</vt:lpstr>
      <vt:lpstr>MIRE JUDAS 11-12. ¿Cuál es el camino de Caín, EL ERROR de Balaam, y LA REBELIÓN de Coré? ¿Por qué elegiría Judas estos ejemplos? En el contexto del libro, ¿qué punto está HACIENDO?</vt:lpstr>
      <vt:lpstr>Corrupción de la adoración - Jud. 11-12</vt:lpstr>
      <vt:lpstr>PowerPoint Presentation</vt:lpstr>
      <vt:lpstr>LA corrupción en ROMANOS 1</vt:lpstr>
      <vt:lpstr>LA Definición Y LA Historia de la Adoración</vt:lpstr>
      <vt:lpstr>Calendario de clases</vt:lpstr>
      <vt:lpstr>Buscando una definición  de la adoración</vt:lpstr>
      <vt:lpstr>Marcadores de LA adoración</vt:lpstr>
      <vt:lpstr>El objeto de nuestra adoración.</vt:lpstr>
      <vt:lpstr>¿Qué cree USTED que hace que los seres vivientes y los ancianos adoren Así en Apocalipsis 4? ¿Cómo adoran de manera tan continua y devota? ¿Por qué se describe a Dios en estos términos?</vt:lpstr>
      <vt:lpstr>La santidad (otredad) de dios</vt:lpstr>
      <vt:lpstr>¿Cuáles son algunas razones y ocasiones por las que podemos adorar a Dios?</vt:lpstr>
      <vt:lpstr>Ocasiones/razones para la adoración</vt:lpstr>
      <vt:lpstr>¿Por qué adoramos?</vt:lpstr>
      <vt:lpstr>¿Qué es la adoración?</vt:lpstr>
      <vt:lpstr>RASGOS de LA adoración EXTERNA</vt:lpstr>
      <vt:lpstr>Modelo de aDORACiÓN INTERNA</vt:lpstr>
      <vt:lpstr>LA ADORACiÓN en espíritu y en verdad</vt:lpstr>
      <vt:lpstr>“en espíritu y en verdad”</vt:lpstr>
      <vt:lpstr>El contexto de Juan 4:23-24</vt:lpstr>
      <vt:lpstr>LADO 1: BUSQUE pasajes en el Antiguo Testamento donde Dios pidió adoración de corazón.  Lado 2: BUSQUE  pasajes en el Antiguo Testamento donde Dios enfatiza la necesidad de una adoración que sea de acuerdo al patrón que Él ordenó.</vt:lpstr>
      <vt:lpstr>entusiasmo y procedimiento</vt:lpstr>
      <vt:lpstr>lado 1: Según 2 Corintios 3:7-18, ¿Qué vino Cristo a quitar del corazón de los judíos? ¿Qué creen que representa esto?  lado 2: Según Juan 1:1-18, ¿ qué cosa vino cristo a la tierra para darnos a conocer?</vt:lpstr>
      <vt:lpstr>ordenanzas carnales vs espirituales</vt:lpstr>
      <vt:lpstr>LA ADORACiÓN en espíritu y en verdad</vt:lpstr>
      <vt:lpstr>Calendario de clases</vt:lpstr>
      <vt:lpstr>“en espíritu y en verdad”</vt:lpstr>
      <vt:lpstr>LA Mediación</vt:lpstr>
      <vt:lpstr>Mediador de uNA MEJOR ADORACiÓN</vt:lpstr>
      <vt:lpstr>HaGA una lista de algunas similitudes y diferencias en las apariciones de Dios en Éxo. 18-19/Deut. 5; Ezequiel 1/Isaías 6; y la Transfiguración (Mateo 17/Marcos 9/Lucas 9)</vt:lpstr>
      <vt:lpstr>LA Revelación de Dios en Cristo</vt:lpstr>
      <vt:lpstr>LA adoración en espíritu y en verdad  adorar de acuerdo con las ordenanzas espirituales, informado por un conocimiento exacto de dios como fue declarado por Jesús</vt:lpstr>
      <vt:lpstr>Espíritu y verdad: conclusiones</vt:lpstr>
      <vt:lpstr>PowerPoint Presentation</vt:lpstr>
      <vt:lpstr>Marcadores de adoración en EL NT</vt:lpstr>
      <vt:lpstr>PowerPoint Presentation</vt:lpstr>
      <vt:lpstr>Marcadores de adoración en EL NT</vt:lpstr>
      <vt:lpstr>Marcadores de adoración en EL NT</vt:lpstr>
      <vt:lpstr>Nuevo pacto y NUEVA adoración</vt:lpstr>
      <vt:lpstr>EL Servicio Y LA ADORACiÓN de pacto</vt:lpstr>
      <vt:lpstr>Calendario de clases</vt:lpstr>
      <vt:lpstr>¿Por qué cree USTED que los escritores del Nuevo Testamento usan el lenguaje de la adoración para describir nuestra relación con Dios y NUESTRA CONDUCTA en el nuevo pacto?</vt:lpstr>
      <vt:lpstr>Servicio de pacto y adoración</vt:lpstr>
      <vt:lpstr>palabras de adoración</vt:lpstr>
      <vt:lpstr>Nuevo pacto y NUEVA adoración</vt:lpstr>
      <vt:lpstr>¿Qué es la adoración?</vt:lpstr>
      <vt:lpstr>¿Adoración o pacto?</vt:lpstr>
      <vt:lpstr>adoración vS conducta del pacto</vt:lpstr>
      <vt:lpstr>palabras de adoración</vt:lpstr>
      <vt:lpstr>adoración vS conducta del pacto</vt:lpstr>
      <vt:lpstr>adoración vS conducta del pacto</vt:lpstr>
      <vt:lpstr>Problemas con CONCEPTOS limitadOs</vt:lpstr>
      <vt:lpstr>EL Decoro en la adoración</vt:lpstr>
      <vt:lpstr>Calendario de clases</vt:lpstr>
      <vt:lpstr>EL Decoro en la adoración</vt:lpstr>
      <vt:lpstr>¿Por qué usamos ropa?</vt:lpstr>
      <vt:lpstr>¿Por qué adoramos?</vt:lpstr>
      <vt:lpstr>Adoración vertical y horizontal</vt:lpstr>
      <vt:lpstr>Adoración vertical y horizontal</vt:lpstr>
      <vt:lpstr>La ropa y la condición humana</vt:lpstr>
      <vt:lpstr>¿Cuál es la aplicación obvia de Santiago 2:2-4?  ¿Por qué cree usted que Santiago tiene que advertir a los hermanos sobre juzgar a las personas por cómo se visten? </vt:lpstr>
      <vt:lpstr>La ropa y la condición humana</vt:lpstr>
      <vt:lpstr>LA Vestimenta y lA ADORACIÓN</vt:lpstr>
      <vt:lpstr>En 2 Samuel 6:16-23, ¿Cuál es la objeción de Mical al baile de David ante el Señor? ¿Es una objeción válida? ¿Por qué o por qué no?</vt:lpstr>
      <vt:lpstr>CONDUCTA DECOROSA</vt:lpstr>
      <vt:lpstr>DECISIONES: CONDUCTA DECOROSA</vt:lpstr>
      <vt:lpstr>PowerPoint Presentation</vt:lpstr>
      <vt:lpstr>Marcadores de adoración en cuanto al decoro</vt:lpstr>
      <vt:lpstr>“5 actos de adoración”</vt:lpstr>
      <vt:lpstr>“5 actos de adoración”</vt:lpstr>
      <vt:lpstr>planos de adoración</vt:lpstr>
      <vt:lpstr>LA Adoración POR MEDIO DE la lectura de las Escrituras y la predicación</vt:lpstr>
      <vt:lpstr>Calendario de clases</vt:lpstr>
      <vt:lpstr>LA Adoración POR MEDIO DE la lectura de las Escrituras y la predicación</vt:lpstr>
      <vt:lpstr>“5 actos de adoración”</vt:lpstr>
      <vt:lpstr>“5 actos de adoración”</vt:lpstr>
      <vt:lpstr>Adoración vertical y horizontal</vt:lpstr>
      <vt:lpstr>planos de adoración</vt:lpstr>
      <vt:lpstr>LA DEFINICIÓN DE LA ADORACiÓN</vt:lpstr>
      <vt:lpstr>La adoración y el conocimiento de Dios</vt:lpstr>
      <vt:lpstr>¿Por qué dice Moisés  en Éxodo 20:20 que Dios LE Puso a prueba a Israel al hablarles?  ¿en qué sentido fue esto una prueba?</vt:lpstr>
      <vt:lpstr>El Conocimiento y la acción</vt:lpstr>
      <vt:lpstr>Encuentren 5 versículos en el salmo 119 que no tengan la palabra “ley” o un sinónimo.</vt:lpstr>
      <vt:lpstr>EL Conocimiento y LA acción</vt:lpstr>
      <vt:lpstr>LA predicación</vt:lpstr>
      <vt:lpstr>Lecturas bíblicas públicas</vt:lpstr>
      <vt:lpstr>En qué pensar durante la lectura de las Escrituras y la predicación</vt:lpstr>
      <vt:lpstr>Marcadores de adoración y LAS escrituraS</vt:lpstr>
      <vt:lpstr>Adoración por medio de los  cantos</vt:lpstr>
      <vt:lpstr>Calendario de clases</vt:lpstr>
      <vt:lpstr>LA adoración por medio de los cantos</vt:lpstr>
      <vt:lpstr>¿Cuáles son los propósitos dados en las Escrituras para nuestra adoración con cantos? ¿Qué logramos? Considérense Efe. 5:15-19, Col. 3:16 y Salmo 33:1-3.</vt:lpstr>
      <vt:lpstr>LOS Propósitos de cantar</vt:lpstr>
      <vt:lpstr>Planos de Adoración</vt:lpstr>
      <vt:lpstr>SER “llenos del espíritu”</vt:lpstr>
      <vt:lpstr>SEr “llenoS Del espíritu"</vt:lpstr>
      <vt:lpstr>ReglamentoS para LOS CANTOS</vt:lpstr>
      <vt:lpstr>ReglamentoS para LOS CANTOS</vt:lpstr>
      <vt:lpstr>El CULTO de canTOS ideal</vt:lpstr>
      <vt:lpstr>En qué pensar durante el canto</vt:lpstr>
      <vt:lpstr>Marcadores de adoración y EL CANTAR</vt:lpstr>
      <vt:lpstr>¿Qué, en su opinión, hace que un himno o un canto en particular sea edificante o no edificante?</vt:lpstr>
      <vt:lpstr>LA Adoración POR MEDIO DE la cena del señor</vt:lpstr>
      <vt:lpstr>Calendario de clases</vt:lpstr>
      <vt:lpstr>LA Adoración POR MEDIO DE la Cena del Señor</vt:lpstr>
      <vt:lpstr> ¿Cuáles son los propósitos de la Cena del Señor, Según 1 Corintios 10 y 11 y los relatos de los evangelios?</vt:lpstr>
      <vt:lpstr>Propósitos de la Cena del Señor</vt:lpstr>
      <vt:lpstr>Autoridad para la Cena del Señor</vt:lpstr>
      <vt:lpstr>DerivaNDO la autoridad de los ejemplos</vt:lpstr>
      <vt:lpstr>ejemplos para la cena del señor</vt:lpstr>
      <vt:lpstr> ¿Qué dice Pablo en 1 Corintios 10 y 11 sobre algunas consecuencias de observar la Cena del Señor incorrectamente?</vt:lpstr>
      <vt:lpstr>Consecuencias de participar incorrectamente</vt:lpstr>
      <vt:lpstr>participar de la Cena del Señor</vt:lpstr>
      <vt:lpstr>participar de la Cena del Señor</vt:lpstr>
      <vt:lpstr>La Cena del Señor ideal</vt:lpstr>
      <vt:lpstr>Marcadores de adoración y LA cena del Señor</vt:lpstr>
      <vt:lpstr>¿Qué, en su opinión, hace que un servicio de la cena del señor sea edificante o no edificante?</vt:lpstr>
      <vt:lpstr>LA ADORACIÓN POR MEDIO DE LA ORACIÓN</vt:lpstr>
      <vt:lpstr>participar de la Cena del Señor</vt:lpstr>
      <vt:lpstr>La Cena del Señor ideal</vt:lpstr>
      <vt:lpstr>Calendario de clases</vt:lpstr>
      <vt:lpstr>LA Adoración POR MEDIO DE LA Oración</vt:lpstr>
      <vt:lpstr>Propósitos de la oración</vt:lpstr>
      <vt:lpstr>Propósitos de la oración</vt:lpstr>
      <vt:lpstr> ¿Por qué cosas oraban públicamente los cristianos en el nuevo testamento?</vt:lpstr>
      <vt:lpstr>Oraciones públicas del nuevo test.</vt:lpstr>
      <vt:lpstr>Principios de la Oración Pública</vt:lpstr>
      <vt:lpstr>La oración pública ideal</vt:lpstr>
      <vt:lpstr>Marcadores de adoración y oración</vt:lpstr>
      <vt:lpstr>LA ADORACiÓN POR MEDIO DE LA OFRENDA</vt:lpstr>
      <vt:lpstr>Calendario de clases</vt:lpstr>
      <vt:lpstr>PowerPoint Presentation</vt:lpstr>
      <vt:lpstr>LA ADORACIÓN POR MEDIO DE LA OFRENDA</vt:lpstr>
      <vt:lpstr> ¿Qué hacían los cristianos con el dinero que recogían en el nuevo testamento?</vt:lpstr>
      <vt:lpstr>Cómo gastaba dinero la iglesia del NT</vt:lpstr>
      <vt:lpstr>LA OFRENDA EN EL nuevo testamento</vt:lpstr>
      <vt:lpstr>OFRENDA HECHA CON ADORACIÓN</vt:lpstr>
      <vt:lpstr>Planos de Adoración</vt:lpstr>
      <vt:lpstr>Cómo crecemos al dar</vt:lpstr>
      <vt:lpstr>LA OFRENDA IDEAL</vt:lpstr>
      <vt:lpstr>Marcadores de adoración y la ofrenda</vt:lpstr>
      <vt:lpstr>RePASO y preguntas y respuestas</vt:lpstr>
      <vt:lpstr>Calendario de clases</vt:lpstr>
      <vt:lpstr>Repaso y preguntas y respuestas</vt:lpstr>
      <vt:lpstr>objetivos del curso</vt:lpstr>
      <vt:lpstr>PowerPoint Presentation</vt:lpstr>
      <vt:lpstr>marcadores de adoración</vt:lpstr>
      <vt:lpstr>Dos CONCEPTOS DE la adoración</vt:lpstr>
      <vt:lpstr>¿Qué es la adoración?</vt:lpstr>
      <vt:lpstr>LA ADORACIÓN en Espíritu y Verdad</vt:lpstr>
      <vt:lpstr>Servicio Y adoración del pacto</vt:lpstr>
      <vt:lpstr>SEr “llenoS Del espíritu"</vt:lpstr>
      <vt:lpstr>Adoración vertical y horizontal</vt:lpstr>
      <vt:lpstr>Adoración vertical y horizontal</vt:lpstr>
      <vt:lpstr> ¿Cómo difieren las metas de la adoración personal de las metas de la adoración pública? Obviamente, ya no está el requisito de que nos edifiquemos unos a otros, pero ¿existen otras diferencias? </vt:lpstr>
      <vt:lpstr>adoración pública y privada</vt:lpstr>
      <vt:lpstr>La adoración pública y la privada</vt:lpstr>
      <vt:lpstr> ¿Cómo se aplican los principios que dialogamos en la clase sobre “El decoro en la adoración” a la ropa que usamos para adorar? ¿Qué nos dice el ejemplo de David (2 Samuel 5:14-23) acerca de la vestimenta y/o comportamiento aceptable en nuestra adoración?</vt:lpstr>
      <vt:lpstr>Lecciones del ejemplo de David</vt:lpstr>
      <vt:lpstr>vestirse para adorar</vt:lpstr>
      <vt:lpstr>LA Autoridad en la adoración</vt:lpstr>
      <vt:lpstr> Servir la Cena del Señor es un papel silencioso. ¿Pueden las mujeres realizar esta función? Tengo amigos en iglesias denominacionales que lo hacen.</vt:lpstr>
      <vt:lpstr> Muchas iglesias sirven la Cena del Señor el sábado por la noche. ¿Está esto de acuerdo con la idea de que en la vida de Jesús, el día judío era de tarde a tarde, en lugar de medianoche a medianoche? ¿Es bíblico observar la Cena del Señor el sábado por la noche?</vt:lpstr>
      <vt:lpstr>Repaso y estudios de casos</vt:lpstr>
      <vt:lpstr>Ciclos de adoración</vt:lpstr>
      <vt:lpstr>palabras de adoración</vt:lpstr>
      <vt:lpstr>Los actos de adoración</vt:lpstr>
      <vt:lpstr>objetivos de ESTE ESTUDIO</vt:lpstr>
      <vt:lpstr>Caso de estudio: Arquipo  decidan qué tema quiere considerar su grupo.</vt:lpstr>
      <vt:lpstr>Caso de estudio: arquipo</vt:lpstr>
      <vt:lpstr>¿Cómo “enfocamos nuestros pensamientos” o “eliminamos las distracciones del mundo” para nuestra adoración?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WORSHIP</dc:title>
  <dc:creator>Mason Broadwell</dc:creator>
  <cp:lastModifiedBy>Esther Eubanks</cp:lastModifiedBy>
  <cp:revision>374</cp:revision>
  <cp:lastPrinted>2017-09-06T20:38:21Z</cp:lastPrinted>
  <dcterms:created xsi:type="dcterms:W3CDTF">2016-09-09T21:58:07Z</dcterms:created>
  <dcterms:modified xsi:type="dcterms:W3CDTF">2023-08-10T02:00:19Z</dcterms:modified>
</cp:coreProperties>
</file>