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7"/>
  </p:notesMasterIdLst>
  <p:handoutMasterIdLst>
    <p:handoutMasterId r:id="rId8"/>
  </p:handoutMasterIdLst>
  <p:sldIdLst>
    <p:sldId id="379" r:id="rId2"/>
    <p:sldId id="378" r:id="rId3"/>
    <p:sldId id="380" r:id="rId4"/>
    <p:sldId id="381" r:id="rId5"/>
    <p:sldId id="298" r:id="rId6"/>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306"/>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xmlns="" val="2142613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vl1pPr>
          </a:lstStyle>
          <a:p>
            <a:fld id="{462A3E5D-9185-4F8C-A3DB-6B778CEEFB81}" type="datetimeFigureOut">
              <a:rPr lang="en-US" smtClean="0"/>
              <a:pPr/>
              <a:t>10/12/2014</a:t>
            </a:fld>
            <a:endParaRPr lang="en-US"/>
          </a:p>
        </p:txBody>
      </p:sp>
      <p:sp>
        <p:nvSpPr>
          <p:cNvPr id="4" name="Slide Image Placeholder 3"/>
          <p:cNvSpPr>
            <a:spLocks noGrp="1" noRot="1" noChangeAspect="1"/>
          </p:cNvSpPr>
          <p:nvPr>
            <p:ph type="sldImg" idx="2"/>
          </p:nvPr>
        </p:nvSpPr>
        <p:spPr>
          <a:xfrm>
            <a:off x="852488" y="671513"/>
            <a:ext cx="53721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vl1pPr>
          </a:lstStyle>
          <a:p>
            <a:fld id="{EA71325D-84D8-40AD-8291-35BEFA44D8A5}" type="slidenum">
              <a:rPr lang="en-US" smtClean="0"/>
              <a:pPr/>
              <a:t>‹#›</a:t>
            </a:fld>
            <a:endParaRPr lang="en-US"/>
          </a:p>
        </p:txBody>
      </p:sp>
    </p:spTree>
    <p:extLst>
      <p:ext uri="{BB962C8B-B14F-4D97-AF65-F5344CB8AC3E}">
        <p14:creationId xmlns:p14="http://schemas.microsoft.com/office/powerpoint/2010/main" xmlns="" val="335038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852488" y="671513"/>
            <a:ext cx="5372100" cy="3357562"/>
          </a:xfrm>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mtClean="0">
                <a:latin typeface="Arial" charset="0"/>
              </a:rPr>
              <a:t>This is the picture of what the church does:  Not  a club, convenience store, driver’s license office</a:t>
            </a:r>
          </a:p>
          <a:p>
            <a:endParaRPr lang="en-US" altLang="en-US" smtClean="0">
              <a:latin typeface="Arial" charset="0"/>
            </a:endParaRPr>
          </a:p>
          <a:p>
            <a:r>
              <a:rPr lang="en-US" altLang="en-US" smtClean="0">
                <a:latin typeface="Arial" charset="0"/>
              </a:rPr>
              <a:t>Hospital:   all sick, all there to get better</a:t>
            </a:r>
          </a:p>
          <a:p>
            <a:r>
              <a:rPr lang="en-US" altLang="en-US" smtClean="0">
                <a:latin typeface="Arial" charset="0"/>
              </a:rPr>
              <a:t>(but problems with the image:  patients helping one another, not trying to get well people out, doctors need healing too)</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charset="0"/>
              </a:defRPr>
            </a:lvl1pPr>
            <a:lvl2pPr marL="704094" indent="-270805" eaLnBrk="0" hangingPunct="0">
              <a:spcBef>
                <a:spcPct val="30000"/>
              </a:spcBef>
              <a:defRPr sz="1100">
                <a:solidFill>
                  <a:schemeClr val="tx1"/>
                </a:solidFill>
                <a:latin typeface="Arial" charset="0"/>
              </a:defRPr>
            </a:lvl2pPr>
            <a:lvl3pPr marL="1083221" indent="-216644" eaLnBrk="0" hangingPunct="0">
              <a:spcBef>
                <a:spcPct val="30000"/>
              </a:spcBef>
              <a:defRPr sz="1100">
                <a:solidFill>
                  <a:schemeClr val="tx1"/>
                </a:solidFill>
                <a:latin typeface="Arial" charset="0"/>
              </a:defRPr>
            </a:lvl3pPr>
            <a:lvl4pPr marL="1516510" indent="-216644" eaLnBrk="0" hangingPunct="0">
              <a:spcBef>
                <a:spcPct val="30000"/>
              </a:spcBef>
              <a:defRPr sz="1100">
                <a:solidFill>
                  <a:schemeClr val="tx1"/>
                </a:solidFill>
                <a:latin typeface="Arial" charset="0"/>
              </a:defRPr>
            </a:lvl4pPr>
            <a:lvl5pPr marL="1949798" indent="-216644" eaLnBrk="0" hangingPunct="0">
              <a:spcBef>
                <a:spcPct val="30000"/>
              </a:spcBef>
              <a:defRPr sz="1100">
                <a:solidFill>
                  <a:schemeClr val="tx1"/>
                </a:solidFill>
                <a:latin typeface="Arial" charset="0"/>
              </a:defRPr>
            </a:lvl5pPr>
            <a:lvl6pPr marL="2383086" indent="-216644" eaLnBrk="0" fontAlgn="base" hangingPunct="0">
              <a:spcBef>
                <a:spcPct val="30000"/>
              </a:spcBef>
              <a:spcAft>
                <a:spcPct val="0"/>
              </a:spcAft>
              <a:defRPr sz="1100">
                <a:solidFill>
                  <a:schemeClr val="tx1"/>
                </a:solidFill>
                <a:latin typeface="Arial" charset="0"/>
              </a:defRPr>
            </a:lvl6pPr>
            <a:lvl7pPr marL="2816375" indent="-216644" eaLnBrk="0" fontAlgn="base" hangingPunct="0">
              <a:spcBef>
                <a:spcPct val="30000"/>
              </a:spcBef>
              <a:spcAft>
                <a:spcPct val="0"/>
              </a:spcAft>
              <a:defRPr sz="1100">
                <a:solidFill>
                  <a:schemeClr val="tx1"/>
                </a:solidFill>
                <a:latin typeface="Arial" charset="0"/>
              </a:defRPr>
            </a:lvl7pPr>
            <a:lvl8pPr marL="3249663" indent="-216644" eaLnBrk="0" fontAlgn="base" hangingPunct="0">
              <a:spcBef>
                <a:spcPct val="30000"/>
              </a:spcBef>
              <a:spcAft>
                <a:spcPct val="0"/>
              </a:spcAft>
              <a:defRPr sz="1100">
                <a:solidFill>
                  <a:schemeClr val="tx1"/>
                </a:solidFill>
                <a:latin typeface="Arial" charset="0"/>
              </a:defRPr>
            </a:lvl8pPr>
            <a:lvl9pPr marL="3682952" indent="-216644"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7EE2C9B4-3917-4C52-931A-9CF68C0ECBD8}" type="slidenum">
              <a:rPr lang="en-US" altLang="en-US" sz="1200"/>
              <a:pPr eaLnBrk="1" hangingPunct="1">
                <a:spcBef>
                  <a:spcPct val="0"/>
                </a:spcBef>
              </a:pPr>
              <a:t>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39470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25170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48293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98361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260717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583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11376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16718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37083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9931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xmlns="" val="374469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828767122"/>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00100" y="342900"/>
            <a:ext cx="7696200" cy="762000"/>
          </a:xfrm>
        </p:spPr>
        <p:txBody>
          <a:bodyPr>
            <a:noAutofit/>
          </a:bodyPr>
          <a:lstStyle/>
          <a:p>
            <a:pPr algn="ctr" eaLnBrk="1" hangingPunct="1"/>
            <a:r>
              <a:rPr lang="en-US" sz="4400" b="0" dirty="0" smtClean="0">
                <a:solidFill>
                  <a:srgbClr val="FFFF66"/>
                </a:solidFill>
                <a:effectLst/>
                <a:latin typeface="Calibri" pitchFamily="34" charset="0"/>
              </a:rPr>
              <a:t>Ephesians 4:11-16</a:t>
            </a:r>
          </a:p>
        </p:txBody>
      </p:sp>
      <p:sp>
        <p:nvSpPr>
          <p:cNvPr id="5" name="Rectangle 3"/>
          <p:cNvSpPr>
            <a:spLocks noChangeArrowheads="1"/>
          </p:cNvSpPr>
          <p:nvPr/>
        </p:nvSpPr>
        <p:spPr bwMode="auto">
          <a:xfrm>
            <a:off x="152400" y="1028700"/>
            <a:ext cx="8839200" cy="4524315"/>
          </a:xfrm>
          <a:prstGeom prst="rect">
            <a:avLst/>
          </a:prstGeom>
          <a:noFill/>
          <a:ln w="9525">
            <a:noFill/>
            <a:miter lim="800000"/>
            <a:headEnd/>
            <a:tailEnd/>
          </a:ln>
        </p:spPr>
        <p:txBody>
          <a:bodyPr wrap="square" anchor="t">
            <a:spAutoFit/>
          </a:bodyPr>
          <a:lstStyle/>
          <a:p>
            <a:r>
              <a:rPr lang="en-US" sz="2400" i="1" baseline="30000" dirty="0">
                <a:latin typeface="+mj-lt"/>
              </a:rPr>
              <a:t>11 </a:t>
            </a:r>
            <a:r>
              <a:rPr lang="en-US" sz="2400" i="1" dirty="0">
                <a:latin typeface="+mj-lt"/>
              </a:rPr>
              <a:t>And he gave the apostles, the prophets, the evangelists, the shepherds and teachers, </a:t>
            </a:r>
            <a:r>
              <a:rPr lang="en-US" sz="2400" i="1" baseline="30000" dirty="0">
                <a:latin typeface="+mj-lt"/>
              </a:rPr>
              <a:t>12 </a:t>
            </a:r>
            <a:r>
              <a:rPr lang="en-US" sz="2400" i="1" dirty="0">
                <a:latin typeface="+mj-lt"/>
              </a:rPr>
              <a:t>to equip the saints for the work of ministry, for building up the body of Christ, </a:t>
            </a:r>
            <a:r>
              <a:rPr lang="en-US" sz="2400" i="1" baseline="30000" dirty="0">
                <a:latin typeface="+mj-lt"/>
              </a:rPr>
              <a:t>13 </a:t>
            </a:r>
            <a:r>
              <a:rPr lang="en-US" sz="2400" i="1" dirty="0">
                <a:latin typeface="+mj-lt"/>
              </a:rPr>
              <a:t>until we all attain to the unity of the faith and of the knowledge of the Son of God, to mature manhood, to the measure of the stature of the fullness of Christ, </a:t>
            </a:r>
            <a:r>
              <a:rPr lang="en-US" sz="2400" i="1" baseline="30000" dirty="0">
                <a:latin typeface="+mj-lt"/>
              </a:rPr>
              <a:t>14 </a:t>
            </a:r>
            <a:r>
              <a:rPr lang="en-US" sz="2400" i="1" dirty="0">
                <a:latin typeface="+mj-lt"/>
              </a:rPr>
              <a:t>so that we may no longer be children, tossed to and fro by the waves and carried about by every wind of doctrine, by human cunning, by craftiness in deceitful schemes. </a:t>
            </a:r>
            <a:r>
              <a:rPr lang="en-US" sz="2400" i="1" baseline="30000" dirty="0">
                <a:latin typeface="+mj-lt"/>
              </a:rPr>
              <a:t>15 </a:t>
            </a:r>
            <a:r>
              <a:rPr lang="en-US" sz="2400" i="1" dirty="0">
                <a:latin typeface="+mj-lt"/>
              </a:rPr>
              <a:t>Rather, speaking the truth in love, we are to grow up in every way into him who is the head, into Christ, </a:t>
            </a:r>
            <a:r>
              <a:rPr lang="en-US" sz="2400" i="1" baseline="30000" dirty="0">
                <a:latin typeface="+mj-lt"/>
              </a:rPr>
              <a:t>16 </a:t>
            </a:r>
            <a:r>
              <a:rPr lang="en-US" sz="2400" i="1" dirty="0">
                <a:latin typeface="+mj-lt"/>
              </a:rPr>
              <a:t>from whom the whole body, joined and held together by every joint with which it is equipped, when each part is working properly, makes the body grow so that it builds itself up in love.</a:t>
            </a:r>
            <a:endParaRPr lang="en-US" sz="2800" i="1" dirty="0">
              <a:latin typeface="+mj-lt"/>
            </a:endParaRPr>
          </a:p>
        </p:txBody>
      </p:sp>
    </p:spTree>
    <p:extLst>
      <p:ext uri="{BB962C8B-B14F-4D97-AF65-F5344CB8AC3E}">
        <p14:creationId xmlns:p14="http://schemas.microsoft.com/office/powerpoint/2010/main" xmlns="" val="238772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a:grpSpLocks/>
          </p:cNvGrpSpPr>
          <p:nvPr/>
        </p:nvGrpSpPr>
        <p:grpSpPr bwMode="auto">
          <a:xfrm>
            <a:off x="173037" y="1946803"/>
            <a:ext cx="8948738" cy="3591718"/>
            <a:chOff x="76200" y="2395836"/>
            <a:chExt cx="8949338" cy="4309764"/>
          </a:xfrm>
        </p:grpSpPr>
        <p:sp>
          <p:nvSpPr>
            <p:cNvPr id="21" name="Freeform 20"/>
            <p:cNvSpPr/>
            <p:nvPr/>
          </p:nvSpPr>
          <p:spPr>
            <a:xfrm>
              <a:off x="76200" y="2395836"/>
              <a:ext cx="8949338" cy="4309764"/>
            </a:xfrm>
            <a:custGeom>
              <a:avLst/>
              <a:gdLst>
                <a:gd name="connsiteX0" fmla="*/ 4446329 w 8949338"/>
                <a:gd name="connsiteY0" fmla="*/ 29903 h 4309764"/>
                <a:gd name="connsiteX1" fmla="*/ 3055274 w 8949338"/>
                <a:gd name="connsiteY1" fmla="*/ 195273 h 4309764"/>
                <a:gd name="connsiteX2" fmla="*/ 399623 w 8949338"/>
                <a:gd name="connsiteY2" fmla="*/ 1352865 h 4309764"/>
                <a:gd name="connsiteX3" fmla="*/ 29971 w 8949338"/>
                <a:gd name="connsiteY3" fmla="*/ 2510456 h 4309764"/>
                <a:gd name="connsiteX4" fmla="*/ 584448 w 8949338"/>
                <a:gd name="connsiteY4" fmla="*/ 3784780 h 4309764"/>
                <a:gd name="connsiteX5" fmla="*/ 2432703 w 8949338"/>
                <a:gd name="connsiteY5" fmla="*/ 4261435 h 4309764"/>
                <a:gd name="connsiteX6" fmla="*/ 6275129 w 8949338"/>
                <a:gd name="connsiteY6" fmla="*/ 4183614 h 4309764"/>
                <a:gd name="connsiteX7" fmla="*/ 8736227 w 8949338"/>
                <a:gd name="connsiteY7" fmla="*/ 3288669 h 4309764"/>
                <a:gd name="connsiteX8" fmla="*/ 8337393 w 8949338"/>
                <a:gd name="connsiteY8" fmla="*/ 516286 h 4309764"/>
                <a:gd name="connsiteX9" fmla="*/ 4446329 w 8949338"/>
                <a:gd name="connsiteY9" fmla="*/ 29903 h 430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49338" h="4309764">
                  <a:moveTo>
                    <a:pt x="4446329" y="29903"/>
                  </a:moveTo>
                  <a:cubicBezTo>
                    <a:pt x="3565976" y="-23599"/>
                    <a:pt x="3729725" y="-25221"/>
                    <a:pt x="3055274" y="195273"/>
                  </a:cubicBezTo>
                  <a:cubicBezTo>
                    <a:pt x="2380823" y="415767"/>
                    <a:pt x="903840" y="967001"/>
                    <a:pt x="399623" y="1352865"/>
                  </a:cubicBezTo>
                  <a:cubicBezTo>
                    <a:pt x="-104594" y="1738729"/>
                    <a:pt x="-833" y="2105137"/>
                    <a:pt x="29971" y="2510456"/>
                  </a:cubicBezTo>
                  <a:cubicBezTo>
                    <a:pt x="60775" y="2915775"/>
                    <a:pt x="183993" y="3492950"/>
                    <a:pt x="584448" y="3784780"/>
                  </a:cubicBezTo>
                  <a:cubicBezTo>
                    <a:pt x="984903" y="4076610"/>
                    <a:pt x="1484256" y="4194963"/>
                    <a:pt x="2432703" y="4261435"/>
                  </a:cubicBezTo>
                  <a:cubicBezTo>
                    <a:pt x="3381150" y="4327907"/>
                    <a:pt x="5224542" y="4345742"/>
                    <a:pt x="6275129" y="4183614"/>
                  </a:cubicBezTo>
                  <a:cubicBezTo>
                    <a:pt x="7325716" y="4021486"/>
                    <a:pt x="8392516" y="3899890"/>
                    <a:pt x="8736227" y="3288669"/>
                  </a:cubicBezTo>
                  <a:cubicBezTo>
                    <a:pt x="9079938" y="2677448"/>
                    <a:pt x="9049134" y="1059414"/>
                    <a:pt x="8337393" y="516286"/>
                  </a:cubicBezTo>
                  <a:cubicBezTo>
                    <a:pt x="7625653" y="-26842"/>
                    <a:pt x="5326682" y="83405"/>
                    <a:pt x="4446329" y="29903"/>
                  </a:cubicBezTo>
                  <a:close/>
                </a:path>
              </a:pathLst>
            </a:cu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408" name="TextBox 15"/>
            <p:cNvSpPr txBox="1">
              <a:spLocks noChangeArrowheads="1"/>
            </p:cNvSpPr>
            <p:nvPr/>
          </p:nvSpPr>
          <p:spPr bwMode="auto">
            <a:xfrm>
              <a:off x="5759110" y="2590313"/>
              <a:ext cx="2380940" cy="11448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i="1">
                  <a:solidFill>
                    <a:srgbClr val="FFFF00"/>
                  </a:solidFill>
                </a:rPr>
                <a:t>Collective</a:t>
              </a:r>
            </a:p>
            <a:p>
              <a:pPr algn="ctr" eaLnBrk="1" hangingPunct="1">
                <a:spcBef>
                  <a:spcPct val="0"/>
                </a:spcBef>
                <a:buFontTx/>
                <a:buNone/>
              </a:pPr>
              <a:r>
                <a:rPr lang="en-US" altLang="en-US" sz="2800" i="1">
                  <a:solidFill>
                    <a:srgbClr val="FFFF00"/>
                  </a:solidFill>
                </a:rPr>
                <a:t>Environment</a:t>
              </a:r>
            </a:p>
          </p:txBody>
        </p:sp>
      </p:grpSp>
      <p:grpSp>
        <p:nvGrpSpPr>
          <p:cNvPr id="26" name="Group 25"/>
          <p:cNvGrpSpPr>
            <a:grpSpLocks/>
          </p:cNvGrpSpPr>
          <p:nvPr/>
        </p:nvGrpSpPr>
        <p:grpSpPr bwMode="auto">
          <a:xfrm>
            <a:off x="1508126" y="3111500"/>
            <a:ext cx="5883275" cy="2349500"/>
            <a:chOff x="1371600" y="3620620"/>
            <a:chExt cx="5882780" cy="2819400"/>
          </a:xfrm>
        </p:grpSpPr>
        <p:sp>
          <p:nvSpPr>
            <p:cNvPr id="15" name="Freeform 14"/>
            <p:cNvSpPr/>
            <p:nvPr/>
          </p:nvSpPr>
          <p:spPr bwMode="auto">
            <a:xfrm>
              <a:off x="1371600" y="3620620"/>
              <a:ext cx="5882780" cy="2819400"/>
            </a:xfrm>
            <a:custGeom>
              <a:avLst/>
              <a:gdLst>
                <a:gd name="connsiteX0" fmla="*/ 2744932 w 5380759"/>
                <a:gd name="connsiteY0" fmla="*/ 207818 h 3179618"/>
                <a:gd name="connsiteX1" fmla="*/ 884959 w 5380759"/>
                <a:gd name="connsiteY1" fmla="*/ 322118 h 3179618"/>
                <a:gd name="connsiteX2" fmla="*/ 95250 w 5380759"/>
                <a:gd name="connsiteY2" fmla="*/ 2140527 h 3179618"/>
                <a:gd name="connsiteX3" fmla="*/ 760268 w 5380759"/>
                <a:gd name="connsiteY3" fmla="*/ 3054927 h 3179618"/>
                <a:gd name="connsiteX4" fmla="*/ 4656859 w 5380759"/>
                <a:gd name="connsiteY4" fmla="*/ 2888672 h 3179618"/>
                <a:gd name="connsiteX5" fmla="*/ 5103668 w 5380759"/>
                <a:gd name="connsiteY5" fmla="*/ 2098963 h 3179618"/>
                <a:gd name="connsiteX6" fmla="*/ 4189268 w 5380759"/>
                <a:gd name="connsiteY6" fmla="*/ 415636 h 3179618"/>
                <a:gd name="connsiteX7" fmla="*/ 2744932 w 5380759"/>
                <a:gd name="connsiteY7" fmla="*/ 207818 h 3179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80759" h="3179618">
                  <a:moveTo>
                    <a:pt x="2744932" y="207818"/>
                  </a:moveTo>
                  <a:cubicBezTo>
                    <a:pt x="2194214" y="192232"/>
                    <a:pt x="1326573" y="0"/>
                    <a:pt x="884959" y="322118"/>
                  </a:cubicBezTo>
                  <a:cubicBezTo>
                    <a:pt x="443345" y="644236"/>
                    <a:pt x="116032" y="1685059"/>
                    <a:pt x="95250" y="2140527"/>
                  </a:cubicBezTo>
                  <a:cubicBezTo>
                    <a:pt x="74468" y="2595995"/>
                    <a:pt x="0" y="2930236"/>
                    <a:pt x="760268" y="3054927"/>
                  </a:cubicBezTo>
                  <a:cubicBezTo>
                    <a:pt x="1520536" y="3179618"/>
                    <a:pt x="3932959" y="3047999"/>
                    <a:pt x="4656859" y="2888672"/>
                  </a:cubicBezTo>
                  <a:cubicBezTo>
                    <a:pt x="5380759" y="2729345"/>
                    <a:pt x="5181600" y="2511136"/>
                    <a:pt x="5103668" y="2098963"/>
                  </a:cubicBezTo>
                  <a:cubicBezTo>
                    <a:pt x="5025736" y="1686790"/>
                    <a:pt x="4578927" y="725631"/>
                    <a:pt x="4189268" y="415636"/>
                  </a:cubicBezTo>
                  <a:cubicBezTo>
                    <a:pt x="3799609" y="105641"/>
                    <a:pt x="3295650" y="223404"/>
                    <a:pt x="2744932" y="207818"/>
                  </a:cubicBezTo>
                  <a:close/>
                </a:path>
              </a:pathLst>
            </a:custGeom>
            <a:solidFill>
              <a:schemeClr val="accent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406" name="TextBox 15"/>
            <p:cNvSpPr txBox="1">
              <a:spLocks noChangeArrowheads="1"/>
            </p:cNvSpPr>
            <p:nvPr/>
          </p:nvSpPr>
          <p:spPr bwMode="auto">
            <a:xfrm>
              <a:off x="1600200" y="4760850"/>
              <a:ext cx="1861250" cy="11449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2800" i="1">
                  <a:solidFill>
                    <a:srgbClr val="FFFF00"/>
                  </a:solidFill>
                </a:rPr>
                <a:t>Individual</a:t>
              </a:r>
            </a:p>
            <a:p>
              <a:pPr eaLnBrk="1" hangingPunct="1">
                <a:spcBef>
                  <a:spcPct val="0"/>
                </a:spcBef>
                <a:buFontTx/>
                <a:buNone/>
              </a:pPr>
              <a:r>
                <a:rPr lang="en-US" altLang="en-US" sz="2800" i="1">
                  <a:solidFill>
                    <a:srgbClr val="FFFF00"/>
                  </a:solidFill>
                </a:rPr>
                <a:t>Goals</a:t>
              </a:r>
            </a:p>
          </p:txBody>
        </p:sp>
      </p:grpSp>
      <p:sp>
        <p:nvSpPr>
          <p:cNvPr id="16388" name="Title 1"/>
          <p:cNvSpPr>
            <a:spLocks noGrp="1"/>
          </p:cNvSpPr>
          <p:nvPr>
            <p:ph type="title"/>
          </p:nvPr>
        </p:nvSpPr>
        <p:spPr>
          <a:xfrm>
            <a:off x="1064420" y="0"/>
            <a:ext cx="7218362" cy="952500"/>
          </a:xfrm>
        </p:spPr>
        <p:txBody>
          <a:bodyPr/>
          <a:lstStyle/>
          <a:p>
            <a:r>
              <a:rPr lang="en-US" altLang="en-US" sz="4000" dirty="0" smtClean="0">
                <a:solidFill>
                  <a:srgbClr val="FFC000"/>
                </a:solidFill>
              </a:rPr>
              <a:t>Goals of the Church’s Work (</a:t>
            </a:r>
            <a:r>
              <a:rPr lang="en-US" altLang="en-US" sz="4000" dirty="0" err="1" smtClean="0">
                <a:solidFill>
                  <a:srgbClr val="FFC000"/>
                </a:solidFill>
              </a:rPr>
              <a:t>Eph</a:t>
            </a:r>
            <a:r>
              <a:rPr lang="en-US" altLang="en-US" sz="4000" dirty="0" smtClean="0">
                <a:solidFill>
                  <a:srgbClr val="FFC000"/>
                </a:solidFill>
              </a:rPr>
              <a:t> 4)</a:t>
            </a:r>
            <a:endParaRPr lang="en-US" altLang="en-US" dirty="0" smtClean="0">
              <a:solidFill>
                <a:srgbClr val="FFC000"/>
              </a:solidFill>
            </a:endParaRPr>
          </a:p>
        </p:txBody>
      </p:sp>
      <p:sp>
        <p:nvSpPr>
          <p:cNvPr id="1638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fld id="{46A72A47-4399-4A36-A130-58E6E5EC29DB}" type="slidenum">
              <a:rPr lang="en-US" altLang="en-US" sz="1400" b="0" smtClean="0"/>
              <a:pPr eaLnBrk="1" hangingPunct="1">
                <a:spcBef>
                  <a:spcPct val="0"/>
                </a:spcBef>
                <a:buFontTx/>
                <a:buNone/>
              </a:pPr>
              <a:t>2</a:t>
            </a:fld>
            <a:endParaRPr lang="en-US" altLang="en-US" sz="1400" b="0" smtClean="0"/>
          </a:p>
        </p:txBody>
      </p:sp>
      <p:sp>
        <p:nvSpPr>
          <p:cNvPr id="23558" name="TextBox 4"/>
          <p:cNvSpPr txBox="1">
            <a:spLocks noChangeArrowheads="1"/>
          </p:cNvSpPr>
          <p:nvPr/>
        </p:nvSpPr>
        <p:spPr bwMode="auto">
          <a:xfrm>
            <a:off x="87313" y="1042175"/>
            <a:ext cx="2274887"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dirty="0"/>
              <a:t>Gifts</a:t>
            </a:r>
            <a:r>
              <a:rPr lang="en-US" altLang="en-US" sz="2800" baseline="30000" dirty="0"/>
              <a:t>8</a:t>
            </a:r>
            <a:r>
              <a:rPr lang="en-US" altLang="en-US" sz="2800" dirty="0"/>
              <a:t> </a:t>
            </a:r>
            <a:r>
              <a:rPr lang="en-US" altLang="en-US" sz="2800" dirty="0" smtClean="0"/>
              <a:t>(</a:t>
            </a:r>
            <a:r>
              <a:rPr lang="en-US" altLang="en-US" sz="2800" dirty="0" err="1" smtClean="0"/>
              <a:t>Shepherds,Elders</a:t>
            </a:r>
            <a:r>
              <a:rPr lang="en-US" altLang="en-US" sz="2800" dirty="0" smtClean="0"/>
              <a:t>)</a:t>
            </a:r>
            <a:r>
              <a:rPr lang="en-US" altLang="en-US" sz="2800" baseline="30000" dirty="0" smtClean="0"/>
              <a:t>11</a:t>
            </a:r>
            <a:endParaRPr lang="en-US" altLang="en-US" sz="2800" dirty="0"/>
          </a:p>
        </p:txBody>
      </p:sp>
      <p:sp>
        <p:nvSpPr>
          <p:cNvPr id="6" name="TextBox 5"/>
          <p:cNvSpPr txBox="1">
            <a:spLocks noChangeArrowheads="1"/>
          </p:cNvSpPr>
          <p:nvPr/>
        </p:nvSpPr>
        <p:spPr bwMode="auto">
          <a:xfrm>
            <a:off x="3363118" y="932372"/>
            <a:ext cx="258762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dirty="0"/>
              <a:t>Equipping </a:t>
            </a:r>
          </a:p>
          <a:p>
            <a:pPr algn="ctr" eaLnBrk="1" hangingPunct="1">
              <a:spcBef>
                <a:spcPct val="0"/>
              </a:spcBef>
              <a:buFontTx/>
              <a:buNone/>
            </a:pPr>
            <a:r>
              <a:rPr lang="en-US" altLang="en-US" sz="2800" dirty="0"/>
              <a:t>for Ministry</a:t>
            </a:r>
            <a:r>
              <a:rPr lang="en-US" altLang="en-US" sz="2800" baseline="30000" dirty="0"/>
              <a:t>12</a:t>
            </a:r>
          </a:p>
        </p:txBody>
      </p:sp>
      <p:sp>
        <p:nvSpPr>
          <p:cNvPr id="7" name="TextBox 6"/>
          <p:cNvSpPr txBox="1">
            <a:spLocks noChangeArrowheads="1"/>
          </p:cNvSpPr>
          <p:nvPr/>
        </p:nvSpPr>
        <p:spPr bwMode="auto">
          <a:xfrm>
            <a:off x="3498851" y="2159000"/>
            <a:ext cx="207962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a:t>Edifying the Body</a:t>
            </a:r>
            <a:r>
              <a:rPr lang="en-US" altLang="en-US" sz="2800" baseline="30000"/>
              <a:t>12</a:t>
            </a:r>
          </a:p>
        </p:txBody>
      </p:sp>
      <p:sp>
        <p:nvSpPr>
          <p:cNvPr id="9" name="TextBox 8"/>
          <p:cNvSpPr txBox="1">
            <a:spLocks noChangeArrowheads="1"/>
          </p:cNvSpPr>
          <p:nvPr/>
        </p:nvSpPr>
        <p:spPr bwMode="auto">
          <a:xfrm>
            <a:off x="2551114" y="3262313"/>
            <a:ext cx="3621087"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a:t>Faith, Knowledge</a:t>
            </a:r>
            <a:br>
              <a:rPr lang="en-US" altLang="en-US" sz="2800"/>
            </a:br>
            <a:r>
              <a:rPr lang="en-US" altLang="en-US" sz="2800">
                <a:sym typeface="Wingdings" pitchFamily="2" charset="2"/>
              </a:rPr>
              <a:t> </a:t>
            </a:r>
            <a:r>
              <a:rPr lang="en-US" altLang="en-US" sz="2800"/>
              <a:t>Perfect Man</a:t>
            </a:r>
            <a:r>
              <a:rPr lang="en-US" altLang="en-US" sz="2800" baseline="30000"/>
              <a:t>13</a:t>
            </a:r>
          </a:p>
        </p:txBody>
      </p:sp>
      <p:sp>
        <p:nvSpPr>
          <p:cNvPr id="10" name="TextBox 9"/>
          <p:cNvSpPr txBox="1">
            <a:spLocks noChangeArrowheads="1"/>
          </p:cNvSpPr>
          <p:nvPr/>
        </p:nvSpPr>
        <p:spPr bwMode="auto">
          <a:xfrm>
            <a:off x="2682875" y="4532313"/>
            <a:ext cx="22098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400"/>
              <a:t>(Protective) Not tossed</a:t>
            </a:r>
            <a:r>
              <a:rPr lang="en-US" altLang="en-US" sz="2400" baseline="30000"/>
              <a:t>14</a:t>
            </a:r>
          </a:p>
        </p:txBody>
      </p:sp>
      <p:sp>
        <p:nvSpPr>
          <p:cNvPr id="12" name="TextBox 11"/>
          <p:cNvSpPr txBox="1">
            <a:spLocks noChangeArrowheads="1"/>
          </p:cNvSpPr>
          <p:nvPr/>
        </p:nvSpPr>
        <p:spPr bwMode="auto">
          <a:xfrm>
            <a:off x="4673601" y="4532313"/>
            <a:ext cx="227647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400"/>
              <a:t>(Progressive) Grow up</a:t>
            </a:r>
            <a:r>
              <a:rPr lang="en-US" altLang="en-US" sz="2400" baseline="30000"/>
              <a:t>15</a:t>
            </a:r>
          </a:p>
        </p:txBody>
      </p:sp>
      <p:sp>
        <p:nvSpPr>
          <p:cNvPr id="13" name="TextBox 12"/>
          <p:cNvSpPr txBox="1">
            <a:spLocks noChangeArrowheads="1"/>
          </p:cNvSpPr>
          <p:nvPr/>
        </p:nvSpPr>
        <p:spPr bwMode="auto">
          <a:xfrm>
            <a:off x="6858000" y="2989792"/>
            <a:ext cx="2133600" cy="206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a:t>Knit Together: </a:t>
            </a:r>
            <a:r>
              <a:rPr lang="en-US" altLang="en-US" sz="2400"/>
              <a:t>Participation, Growth, &amp; Love</a:t>
            </a:r>
            <a:r>
              <a:rPr lang="en-US" altLang="en-US" sz="2400" baseline="30000"/>
              <a:t>16</a:t>
            </a:r>
          </a:p>
        </p:txBody>
      </p:sp>
      <p:cxnSp>
        <p:nvCxnSpPr>
          <p:cNvPr id="19" name="Straight Connector 18"/>
          <p:cNvCxnSpPr/>
          <p:nvPr/>
        </p:nvCxnSpPr>
        <p:spPr>
          <a:xfrm flipH="1">
            <a:off x="3803648" y="4090267"/>
            <a:ext cx="733427" cy="50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38663" y="4075259"/>
            <a:ext cx="1057275" cy="50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5" idx="0"/>
          </p:cNvCxnSpPr>
          <p:nvPr/>
        </p:nvCxnSpPr>
        <p:spPr>
          <a:xfrm>
            <a:off x="4509411" y="2989792"/>
            <a:ext cx="0" cy="2752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537075" y="1790700"/>
            <a:ext cx="1588" cy="4132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3558" idx="3"/>
          </p:cNvCxnSpPr>
          <p:nvPr/>
        </p:nvCxnSpPr>
        <p:spPr>
          <a:xfrm flipV="1">
            <a:off x="2362200" y="1439599"/>
            <a:ext cx="1175544" cy="295074"/>
          </a:xfrm>
          <a:prstGeom prst="line">
            <a:avLst/>
          </a:prstGeom>
          <a:ln w="381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sp>
        <p:nvSpPr>
          <p:cNvPr id="23572" name="TextBox 7"/>
          <p:cNvSpPr txBox="1">
            <a:spLocks noChangeArrowheads="1"/>
          </p:cNvSpPr>
          <p:nvPr/>
        </p:nvSpPr>
        <p:spPr bwMode="auto">
          <a:xfrm>
            <a:off x="87313" y="3111500"/>
            <a:ext cx="1681162"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800" u="sng"/>
              <a:t>All</a:t>
            </a:r>
            <a:r>
              <a:rPr lang="en-US" altLang="en-US" sz="2800"/>
              <a:t> to</a:t>
            </a:r>
          </a:p>
          <a:p>
            <a:pPr algn="ctr" eaLnBrk="1" hangingPunct="1">
              <a:spcBef>
                <a:spcPct val="0"/>
              </a:spcBef>
              <a:buFontTx/>
              <a:buNone/>
            </a:pPr>
            <a:r>
              <a:rPr lang="en-US" altLang="en-US" sz="2800"/>
              <a:t>Unity of Faith</a:t>
            </a:r>
            <a:r>
              <a:rPr lang="en-US" altLang="en-US" sz="2800" baseline="30000"/>
              <a:t>13</a:t>
            </a:r>
          </a:p>
        </p:txBody>
      </p:sp>
      <p:cxnSp>
        <p:nvCxnSpPr>
          <p:cNvPr id="35" name="Straight Connector 34"/>
          <p:cNvCxnSpPr/>
          <p:nvPr/>
        </p:nvCxnSpPr>
        <p:spPr>
          <a:xfrm flipH="1">
            <a:off x="1494748" y="2989792"/>
            <a:ext cx="3014663" cy="3717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522789" y="2989792"/>
            <a:ext cx="2881312" cy="3082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10206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up)">
                                      <p:cBhvr>
                                        <p:cTn id="19" dur="500"/>
                                        <p:tgtEl>
                                          <p:spTgt spid="24"/>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right)">
                                      <p:cBhvr>
                                        <p:cTn id="27" dur="500"/>
                                        <p:tgtEl>
                                          <p:spTgt spid="35"/>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2357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nodeType="afterGroup">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up)">
                                      <p:cBhvr>
                                        <p:cTn id="43" dur="500"/>
                                        <p:tgtEl>
                                          <p:spTgt spid="19"/>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500"/>
                                        <p:tgtEl>
                                          <p:spTgt spid="20"/>
                                        </p:tgtEl>
                                      </p:cBhvr>
                                    </p:animEffect>
                                  </p:childTnLst>
                                </p:cTn>
                              </p:par>
                            </p:childTnLst>
                          </p:cTn>
                        </p:par>
                        <p:par>
                          <p:cTn id="52" fill="hold" nodeType="afterGroup">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left)">
                                      <p:cBhvr>
                                        <p:cTn id="64" dur="500"/>
                                        <p:tgtEl>
                                          <p:spTgt spid="38"/>
                                        </p:tgtEl>
                                      </p:cBhvr>
                                    </p:animEffect>
                                  </p:childTnLst>
                                </p:cTn>
                              </p:par>
                            </p:childTnLst>
                          </p:cTn>
                        </p:par>
                        <p:par>
                          <p:cTn id="65" fill="hold" nodeType="afterGroup">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13"/>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6" grpId="0"/>
      <p:bldP spid="7" grpId="0"/>
      <p:bldP spid="9" grpId="0"/>
      <p:bldP spid="10" grpId="0"/>
      <p:bldP spid="12" grpId="0"/>
      <p:bldP spid="13" grpId="0"/>
      <p:bldP spid="235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00100" y="342900"/>
            <a:ext cx="7696200" cy="762000"/>
          </a:xfrm>
        </p:spPr>
        <p:txBody>
          <a:bodyPr>
            <a:noAutofit/>
          </a:bodyPr>
          <a:lstStyle/>
          <a:p>
            <a:pPr algn="ctr" eaLnBrk="1" hangingPunct="1"/>
            <a:r>
              <a:rPr lang="en-US" sz="4400" b="0" dirty="0" smtClean="0">
                <a:solidFill>
                  <a:srgbClr val="FFFF66"/>
                </a:solidFill>
                <a:effectLst/>
                <a:latin typeface="Calibri" pitchFamily="34" charset="0"/>
              </a:rPr>
              <a:t>I Timothy 3:1-7</a:t>
            </a:r>
          </a:p>
        </p:txBody>
      </p:sp>
      <p:sp>
        <p:nvSpPr>
          <p:cNvPr id="5" name="Rectangle 3"/>
          <p:cNvSpPr>
            <a:spLocks noChangeArrowheads="1"/>
          </p:cNvSpPr>
          <p:nvPr/>
        </p:nvSpPr>
        <p:spPr bwMode="auto">
          <a:xfrm>
            <a:off x="152400" y="1028700"/>
            <a:ext cx="8839200" cy="4524315"/>
          </a:xfrm>
          <a:prstGeom prst="rect">
            <a:avLst/>
          </a:prstGeom>
          <a:noFill/>
          <a:ln w="9525">
            <a:noFill/>
            <a:miter lim="800000"/>
            <a:headEnd/>
            <a:tailEnd/>
          </a:ln>
        </p:spPr>
        <p:txBody>
          <a:bodyPr wrap="square" anchor="t">
            <a:spAutoFit/>
          </a:bodyPr>
          <a:lstStyle/>
          <a:p>
            <a:r>
              <a:rPr lang="en-US" sz="2400" i="1" dirty="0">
                <a:latin typeface="+mj-lt"/>
              </a:rPr>
              <a:t>The saying is trustworthy: If anyone aspires to the office of overseer, he desires a noble task. </a:t>
            </a:r>
            <a:r>
              <a:rPr lang="en-US" sz="2400" i="1" baseline="30000" dirty="0">
                <a:latin typeface="+mj-lt"/>
              </a:rPr>
              <a:t>2 </a:t>
            </a:r>
            <a:r>
              <a:rPr lang="en-US" sz="2400" i="1" dirty="0">
                <a:latin typeface="+mj-lt"/>
              </a:rPr>
              <a:t>Therefore an overseer must be above reproach, the husband of one wife, sober-minded, self-controlled, respectable, hospitable, able to teach, </a:t>
            </a:r>
            <a:r>
              <a:rPr lang="en-US" sz="2400" i="1" baseline="30000" dirty="0">
                <a:latin typeface="+mj-lt"/>
              </a:rPr>
              <a:t>3 </a:t>
            </a:r>
            <a:r>
              <a:rPr lang="en-US" sz="2400" i="1" dirty="0">
                <a:latin typeface="+mj-lt"/>
              </a:rPr>
              <a:t>not a drunkard, not violent but gentle, not quarrelsome, not a lover of money. </a:t>
            </a:r>
            <a:r>
              <a:rPr lang="en-US" sz="2400" i="1" baseline="30000" dirty="0">
                <a:latin typeface="+mj-lt"/>
              </a:rPr>
              <a:t>4 </a:t>
            </a:r>
            <a:r>
              <a:rPr lang="en-US" sz="2400" i="1" dirty="0">
                <a:latin typeface="+mj-lt"/>
              </a:rPr>
              <a:t>He must manage his own household well, with all dignity keeping his children submissive, </a:t>
            </a:r>
            <a:r>
              <a:rPr lang="en-US" sz="2400" i="1" baseline="30000" dirty="0">
                <a:latin typeface="+mj-lt"/>
              </a:rPr>
              <a:t>5 </a:t>
            </a:r>
            <a:r>
              <a:rPr lang="en-US" sz="2400" i="1" dirty="0">
                <a:latin typeface="+mj-lt"/>
              </a:rPr>
              <a:t>for if someone does not know how to manage his own household, how will he care for God's church? </a:t>
            </a:r>
            <a:r>
              <a:rPr lang="en-US" sz="2400" i="1" baseline="30000" dirty="0">
                <a:latin typeface="+mj-lt"/>
              </a:rPr>
              <a:t>6 </a:t>
            </a:r>
            <a:r>
              <a:rPr lang="en-US" sz="2400" i="1" dirty="0">
                <a:latin typeface="+mj-lt"/>
              </a:rPr>
              <a:t>He must not be a recent convert, or he may become puffed up with conceit and fall into the condemnation of the devil. </a:t>
            </a:r>
            <a:r>
              <a:rPr lang="en-US" sz="2400" i="1" baseline="30000" dirty="0">
                <a:latin typeface="+mj-lt"/>
              </a:rPr>
              <a:t>7 </a:t>
            </a:r>
            <a:r>
              <a:rPr lang="en-US" sz="2400" i="1" dirty="0">
                <a:latin typeface="+mj-lt"/>
              </a:rPr>
              <a:t>Moreover, he must be well thought of by outsiders, so that he may not fall into disgrace, into a snare of the devil.</a:t>
            </a:r>
            <a:endParaRPr lang="en-US" sz="2800" i="1" dirty="0">
              <a:latin typeface="+mj-lt"/>
            </a:endParaRPr>
          </a:p>
        </p:txBody>
      </p:sp>
    </p:spTree>
    <p:extLst>
      <p:ext uri="{BB962C8B-B14F-4D97-AF65-F5344CB8AC3E}">
        <p14:creationId xmlns:p14="http://schemas.microsoft.com/office/powerpoint/2010/main" xmlns="" val="179105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00100" y="342900"/>
            <a:ext cx="7696200" cy="762000"/>
          </a:xfrm>
        </p:spPr>
        <p:txBody>
          <a:bodyPr>
            <a:noAutofit/>
          </a:bodyPr>
          <a:lstStyle/>
          <a:p>
            <a:pPr algn="ctr" eaLnBrk="1" hangingPunct="1"/>
            <a:r>
              <a:rPr lang="en-US" sz="4400" b="0" dirty="0" smtClean="0">
                <a:solidFill>
                  <a:srgbClr val="FFFF66"/>
                </a:solidFill>
                <a:effectLst/>
                <a:latin typeface="Calibri" pitchFamily="34" charset="0"/>
              </a:rPr>
              <a:t>Titus 1:6-9</a:t>
            </a:r>
          </a:p>
        </p:txBody>
      </p:sp>
      <p:sp>
        <p:nvSpPr>
          <p:cNvPr id="5" name="Rectangle 3"/>
          <p:cNvSpPr>
            <a:spLocks noChangeArrowheads="1"/>
          </p:cNvSpPr>
          <p:nvPr/>
        </p:nvSpPr>
        <p:spPr bwMode="auto">
          <a:xfrm>
            <a:off x="152400" y="1028700"/>
            <a:ext cx="8839200" cy="4401205"/>
          </a:xfrm>
          <a:prstGeom prst="rect">
            <a:avLst/>
          </a:prstGeom>
          <a:noFill/>
          <a:ln w="9525">
            <a:noFill/>
            <a:miter lim="800000"/>
            <a:headEnd/>
            <a:tailEnd/>
          </a:ln>
        </p:spPr>
        <p:txBody>
          <a:bodyPr wrap="square" anchor="t">
            <a:spAutoFit/>
          </a:bodyPr>
          <a:lstStyle/>
          <a:p>
            <a:r>
              <a:rPr lang="en-US" sz="2800" i="1" baseline="30000" dirty="0">
                <a:latin typeface="+mj-lt"/>
              </a:rPr>
              <a:t>6 </a:t>
            </a:r>
            <a:r>
              <a:rPr lang="en-US" sz="2800" i="1" dirty="0">
                <a:latin typeface="+mj-lt"/>
              </a:rPr>
              <a:t>if anyone is above reproach, the husband of one wife, and his children are believers and not open to the charge of debauchery or insubordination. </a:t>
            </a:r>
            <a:r>
              <a:rPr lang="en-US" sz="2800" i="1" baseline="30000" dirty="0">
                <a:latin typeface="+mj-lt"/>
              </a:rPr>
              <a:t>7 </a:t>
            </a:r>
            <a:r>
              <a:rPr lang="en-US" sz="2800" i="1" dirty="0">
                <a:latin typeface="+mj-lt"/>
              </a:rPr>
              <a:t>For an overseer, as God's steward, must be above reproach. He must not be arrogant or quick-tempered or a drunkard or violent or greedy for gain, </a:t>
            </a:r>
            <a:r>
              <a:rPr lang="en-US" sz="2800" i="1" baseline="30000" dirty="0">
                <a:latin typeface="+mj-lt"/>
              </a:rPr>
              <a:t>8 </a:t>
            </a:r>
            <a:r>
              <a:rPr lang="en-US" sz="2800" i="1" dirty="0">
                <a:latin typeface="+mj-lt"/>
              </a:rPr>
              <a:t>but hospitable, a lover of good, self-controlled, upright, holy, and disciplined. </a:t>
            </a:r>
            <a:r>
              <a:rPr lang="en-US" sz="2800" i="1" baseline="30000" dirty="0">
                <a:latin typeface="+mj-lt"/>
              </a:rPr>
              <a:t>9 </a:t>
            </a:r>
            <a:r>
              <a:rPr lang="en-US" sz="2800" i="1" dirty="0">
                <a:latin typeface="+mj-lt"/>
              </a:rPr>
              <a:t>He must hold firm to the trustworthy word as taught, so that he may be able to give instruction in sound doctrine and also to rebuke those who contradict it.</a:t>
            </a:r>
            <a:endParaRPr lang="en-US" sz="2800" dirty="0">
              <a:latin typeface="+mj-lt"/>
            </a:endParaRPr>
          </a:p>
        </p:txBody>
      </p:sp>
    </p:spTree>
    <p:extLst>
      <p:ext uri="{BB962C8B-B14F-4D97-AF65-F5344CB8AC3E}">
        <p14:creationId xmlns:p14="http://schemas.microsoft.com/office/powerpoint/2010/main" xmlns="" val="126778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Custom 5">
      <a:dk1>
        <a:srgbClr val="5F49E4"/>
      </a:dk1>
      <a:lt1>
        <a:sysClr val="window" lastClr="FFFFFF"/>
      </a:lt1>
      <a:dk2>
        <a:srgbClr val="160C51"/>
      </a:dk2>
      <a:lt2>
        <a:srgbClr val="C2C2C2"/>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14542</TotalTime>
  <Words>136</Words>
  <Application>Microsoft Office PowerPoint</Application>
  <PresentationFormat>On-screen Show (16:10)</PresentationFormat>
  <Paragraphs>27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1_Flow</vt:lpstr>
      <vt:lpstr>Ephesians 4:11-16</vt:lpstr>
      <vt:lpstr>Goals of the Church’s Work (Eph 4)</vt:lpstr>
      <vt:lpstr>I Timothy 3:1-7</vt:lpstr>
      <vt:lpstr>Titus 1:6-9</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Brad Beutjer</cp:lastModifiedBy>
  <cp:revision>144</cp:revision>
  <dcterms:created xsi:type="dcterms:W3CDTF">2007-11-30T02:06:12Z</dcterms:created>
  <dcterms:modified xsi:type="dcterms:W3CDTF">2014-10-12T12:55:01Z</dcterms:modified>
</cp:coreProperties>
</file>