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9" r:id="rId2"/>
    <p:sldId id="343" r:id="rId3"/>
    <p:sldId id="358" r:id="rId4"/>
    <p:sldId id="350" r:id="rId5"/>
    <p:sldId id="342" r:id="rId6"/>
    <p:sldId id="355" r:id="rId7"/>
    <p:sldId id="356" r:id="rId8"/>
    <p:sldId id="363" r:id="rId9"/>
    <p:sldId id="357" r:id="rId10"/>
    <p:sldId id="359" r:id="rId11"/>
    <p:sldId id="360" r:id="rId12"/>
    <p:sldId id="361" r:id="rId13"/>
    <p:sldId id="362" r:id="rId14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66FFFF"/>
    <a:srgbClr val="FF0000"/>
    <a:srgbClr val="00FF00"/>
    <a:srgbClr val="C0C0C0"/>
    <a:srgbClr val="CC9900"/>
    <a:srgbClr val="DDDDDD"/>
    <a:srgbClr val="99FF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1" autoAdjust="0"/>
    <p:restoredTop sz="92540" autoAdjust="0"/>
  </p:normalViewPr>
  <p:slideViewPr>
    <p:cSldViewPr snapToGrid="0">
      <p:cViewPr varScale="1">
        <p:scale>
          <a:sx n="113" d="100"/>
          <a:sy n="113" d="100"/>
        </p:scale>
        <p:origin x="-120" y="-348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Perilous Times</a:t>
            </a:r>
            <a:br>
              <a:rPr lang="en-US" sz="8000" dirty="0" smtClean="0"/>
            </a:br>
            <a:r>
              <a:rPr lang="en-US" sz="6000" dirty="0" smtClean="0"/>
              <a:t>(I Timothy 3)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943" y="5372100"/>
            <a:ext cx="6400800" cy="342900"/>
          </a:xfrm>
        </p:spPr>
        <p:txBody>
          <a:bodyPr>
            <a:noAutofit/>
          </a:bodyPr>
          <a:lstStyle/>
          <a:p>
            <a:r>
              <a:rPr lang="en-US" sz="1200" dirty="0" smtClean="0"/>
              <a:t>Embry Hills – October 2014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of People in Perilous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060" y="711379"/>
            <a:ext cx="4250029" cy="4903810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 smtClean="0">
                <a:solidFill>
                  <a:srgbClr val="FFFF00"/>
                </a:solidFill>
              </a:rPr>
              <a:t>Lovers</a:t>
            </a:r>
            <a:r>
              <a:rPr lang="en-US" b="0" dirty="0" smtClean="0"/>
              <a:t> </a:t>
            </a:r>
            <a:r>
              <a:rPr lang="en-US" b="0" dirty="0"/>
              <a:t>of </a:t>
            </a:r>
            <a:r>
              <a:rPr lang="en-US" b="0" dirty="0" smtClean="0"/>
              <a:t>themselves</a:t>
            </a:r>
          </a:p>
          <a:p>
            <a:r>
              <a:rPr lang="en-US" b="0" dirty="0" smtClean="0">
                <a:solidFill>
                  <a:srgbClr val="FFFF00"/>
                </a:solidFill>
              </a:rPr>
              <a:t>Lovers</a:t>
            </a:r>
            <a:r>
              <a:rPr lang="en-US" b="0" dirty="0" smtClean="0"/>
              <a:t> </a:t>
            </a:r>
            <a:r>
              <a:rPr lang="en-US" b="0" dirty="0"/>
              <a:t>of </a:t>
            </a:r>
            <a:r>
              <a:rPr lang="en-US" b="0" dirty="0" smtClean="0"/>
              <a:t>money</a:t>
            </a:r>
          </a:p>
          <a:p>
            <a:r>
              <a:rPr lang="en-US" b="0" dirty="0" smtClean="0"/>
              <a:t>Boasters</a:t>
            </a:r>
          </a:p>
          <a:p>
            <a:r>
              <a:rPr lang="en-US" b="0" dirty="0" smtClean="0"/>
              <a:t>Proud</a:t>
            </a:r>
          </a:p>
          <a:p>
            <a:r>
              <a:rPr lang="en-US" b="0" dirty="0" smtClean="0"/>
              <a:t>Blasphemers</a:t>
            </a:r>
          </a:p>
          <a:p>
            <a:r>
              <a:rPr lang="en-US" b="0" dirty="0"/>
              <a:t>D</a:t>
            </a:r>
            <a:r>
              <a:rPr lang="en-US" b="0" dirty="0" smtClean="0"/>
              <a:t>isobedient </a:t>
            </a:r>
            <a:r>
              <a:rPr lang="en-US" b="0" dirty="0"/>
              <a:t>to </a:t>
            </a:r>
            <a:r>
              <a:rPr lang="en-US" b="0" dirty="0" smtClean="0"/>
              <a:t>parents</a:t>
            </a:r>
          </a:p>
          <a:p>
            <a:r>
              <a:rPr lang="en-US" b="0" dirty="0" smtClean="0"/>
              <a:t>Unthankful</a:t>
            </a:r>
          </a:p>
          <a:p>
            <a:r>
              <a:rPr lang="en-US" b="0" dirty="0" smtClean="0"/>
              <a:t>Unholy</a:t>
            </a:r>
          </a:p>
          <a:p>
            <a:r>
              <a:rPr lang="en-US" b="0" dirty="0" smtClean="0"/>
              <a:t>Un</a:t>
            </a:r>
            <a:r>
              <a:rPr lang="en-US" b="0" dirty="0" smtClean="0">
                <a:solidFill>
                  <a:srgbClr val="FFFF00"/>
                </a:solidFill>
              </a:rPr>
              <a:t>loving</a:t>
            </a:r>
            <a:r>
              <a:rPr lang="en-US" b="0" dirty="0" smtClean="0"/>
              <a:t> [without natural </a:t>
            </a:r>
            <a:r>
              <a:rPr lang="en-US" b="0" dirty="0" smtClean="0">
                <a:solidFill>
                  <a:srgbClr val="FFFF00"/>
                </a:solidFill>
              </a:rPr>
              <a:t>affection</a:t>
            </a:r>
            <a:r>
              <a:rPr lang="en-US" b="0" dirty="0" smtClean="0"/>
              <a:t>]</a:t>
            </a:r>
          </a:p>
          <a:p>
            <a:r>
              <a:rPr lang="en-US" b="0" dirty="0" smtClean="0"/>
              <a:t>Unforgiving  [implacable]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31753" y="711379"/>
            <a:ext cx="4457700" cy="4852294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 smtClean="0"/>
              <a:t>Slanderers [false accusers]</a:t>
            </a:r>
            <a:endParaRPr lang="en-US" b="0" dirty="0"/>
          </a:p>
          <a:p>
            <a:r>
              <a:rPr lang="en-US" b="0" dirty="0" smtClean="0"/>
              <a:t>Without </a:t>
            </a:r>
            <a:r>
              <a:rPr lang="en-US" b="0" dirty="0"/>
              <a:t>self-control</a:t>
            </a:r>
          </a:p>
          <a:p>
            <a:r>
              <a:rPr lang="en-US" b="0" dirty="0" smtClean="0"/>
              <a:t>Brutal [fierce]</a:t>
            </a:r>
            <a:endParaRPr lang="en-US" b="0" dirty="0"/>
          </a:p>
          <a:p>
            <a:r>
              <a:rPr lang="en-US" b="0" dirty="0" smtClean="0"/>
              <a:t>Despisers [no </a:t>
            </a:r>
            <a:r>
              <a:rPr lang="en-US" b="0" dirty="0" smtClean="0">
                <a:solidFill>
                  <a:srgbClr val="FFFF00"/>
                </a:solidFill>
              </a:rPr>
              <a:t>lovers</a:t>
            </a:r>
            <a:r>
              <a:rPr lang="en-US" b="0" dirty="0" smtClean="0"/>
              <a:t>] of good </a:t>
            </a:r>
          </a:p>
          <a:p>
            <a:r>
              <a:rPr lang="en-US" b="0" dirty="0" smtClean="0"/>
              <a:t>Traitors [treacherous]</a:t>
            </a:r>
            <a:endParaRPr lang="en-US" b="0" dirty="0"/>
          </a:p>
          <a:p>
            <a:r>
              <a:rPr lang="en-US" b="0" dirty="0" smtClean="0"/>
              <a:t>Headstrong [reckless]</a:t>
            </a:r>
            <a:endParaRPr lang="en-US" b="0" dirty="0"/>
          </a:p>
          <a:p>
            <a:r>
              <a:rPr lang="en-US" b="0" dirty="0" smtClean="0"/>
              <a:t>Haughty [swollen w/ conceit]</a:t>
            </a:r>
            <a:endParaRPr lang="en-US" b="0" dirty="0"/>
          </a:p>
          <a:p>
            <a:r>
              <a:rPr lang="en-US" b="0" dirty="0" smtClean="0">
                <a:solidFill>
                  <a:srgbClr val="FFFF00"/>
                </a:solidFill>
              </a:rPr>
              <a:t>Lovers</a:t>
            </a:r>
            <a:r>
              <a:rPr lang="en-US" b="0" dirty="0" smtClean="0"/>
              <a:t> of </a:t>
            </a:r>
            <a:r>
              <a:rPr lang="en-US" b="0" dirty="0"/>
              <a:t>pleasure rather than </a:t>
            </a:r>
            <a:r>
              <a:rPr lang="en-US" b="0" dirty="0">
                <a:solidFill>
                  <a:srgbClr val="FFFF00"/>
                </a:solidFill>
              </a:rPr>
              <a:t>lovers</a:t>
            </a:r>
            <a:r>
              <a:rPr lang="en-US" b="0" dirty="0"/>
              <a:t> of God</a:t>
            </a:r>
          </a:p>
          <a:p>
            <a:r>
              <a:rPr lang="en-US" b="0" dirty="0" smtClean="0"/>
              <a:t>Having </a:t>
            </a:r>
            <a:r>
              <a:rPr lang="en-US" b="0" dirty="0"/>
              <a:t>a form of godliness but denying its </a:t>
            </a:r>
            <a:r>
              <a:rPr lang="en-US" b="0" dirty="0" smtClean="0"/>
              <a:t>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Perilous People –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299"/>
            <a:ext cx="8610600" cy="4788615"/>
          </a:xfrm>
        </p:spPr>
        <p:txBody>
          <a:bodyPr>
            <a:normAutofit/>
          </a:bodyPr>
          <a:lstStyle/>
          <a:p>
            <a:r>
              <a:rPr lang="en-US" dirty="0" smtClean="0"/>
              <a:t>Have a form of godliness (with no power) (5)</a:t>
            </a:r>
          </a:p>
          <a:p>
            <a:r>
              <a:rPr lang="en-US" dirty="0" smtClean="0"/>
              <a:t>Capture vulnerable (6-7)</a:t>
            </a:r>
          </a:p>
          <a:p>
            <a:pPr lvl="1"/>
            <a:r>
              <a:rPr lang="en-US" dirty="0" smtClean="0"/>
              <a:t>Creep into houses (families)</a:t>
            </a:r>
          </a:p>
          <a:p>
            <a:pPr lvl="1"/>
            <a:r>
              <a:rPr lang="en-US" dirty="0" smtClean="0"/>
              <a:t>Capture women</a:t>
            </a:r>
          </a:p>
          <a:p>
            <a:pPr lvl="2"/>
            <a:r>
              <a:rPr lang="en-US" dirty="0" smtClean="0"/>
              <a:t>Weak</a:t>
            </a:r>
          </a:p>
          <a:p>
            <a:pPr lvl="2"/>
            <a:r>
              <a:rPr lang="en-US" dirty="0" smtClean="0"/>
              <a:t>Loaded with sin</a:t>
            </a:r>
          </a:p>
          <a:p>
            <a:pPr lvl="2"/>
            <a:r>
              <a:rPr lang="en-US" dirty="0" smtClean="0"/>
              <a:t>Led by desires</a:t>
            </a:r>
          </a:p>
          <a:p>
            <a:pPr lvl="2"/>
            <a:r>
              <a:rPr lang="en-US" dirty="0" smtClean="0"/>
              <a:t>Ever-learning (but not really)</a:t>
            </a:r>
          </a:p>
          <a:p>
            <a:r>
              <a:rPr lang="en-US" dirty="0" smtClean="0"/>
              <a:t>Resis</a:t>
            </a:r>
            <a:r>
              <a:rPr lang="en-US" dirty="0" smtClean="0"/>
              <a:t>t [oppose] </a:t>
            </a:r>
            <a:r>
              <a:rPr lang="en-US" dirty="0" smtClean="0"/>
              <a:t>the Truth (8)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Perilous People – Limits &amp;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64" y="946252"/>
            <a:ext cx="8610600" cy="431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Limits of their effect</a:t>
            </a:r>
          </a:p>
          <a:p>
            <a:r>
              <a:rPr lang="en-US" b="0" dirty="0" smtClean="0"/>
              <a:t>Progress no further (9)</a:t>
            </a:r>
          </a:p>
          <a:p>
            <a:r>
              <a:rPr lang="en-US" b="0" dirty="0" smtClean="0"/>
              <a:t>Folly manifested to all (9)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Progress </a:t>
            </a:r>
          </a:p>
          <a:p>
            <a:r>
              <a:rPr lang="en-US" b="0" dirty="0" smtClean="0"/>
              <a:t>Persecution of all (12)</a:t>
            </a:r>
          </a:p>
          <a:p>
            <a:r>
              <a:rPr lang="en-US" b="0" dirty="0" smtClean="0"/>
              <a:t>Grow worse and worse (13)</a:t>
            </a:r>
          </a:p>
          <a:p>
            <a:r>
              <a:rPr lang="en-US" b="0" dirty="0" smtClean="0"/>
              <a:t>Deceiving and being deceived (13)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49145" y="2598054"/>
            <a:ext cx="4441371" cy="1384995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Evil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men and impostors </a:t>
            </a:r>
            <a:endParaRPr lang="en-US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deceiving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and being deceived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724802" y="3042919"/>
            <a:ext cx="1946366" cy="530014"/>
          </a:xfrm>
          <a:prstGeom prst="straightConnector1">
            <a:avLst/>
          </a:prstGeom>
          <a:ln w="38100">
            <a:solidFill>
              <a:srgbClr val="FFFF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77202" y="3042919"/>
            <a:ext cx="1793966" cy="530014"/>
          </a:xfrm>
          <a:prstGeom prst="straightConnector1">
            <a:avLst/>
          </a:prstGeom>
          <a:ln w="38100">
            <a:solidFill>
              <a:srgbClr val="FFFF00"/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0891" y="1449977"/>
            <a:ext cx="1632858" cy="58782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4562" y="4138717"/>
            <a:ext cx="1162595" cy="56717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away (4)</a:t>
            </a:r>
          </a:p>
          <a:p>
            <a:r>
              <a:rPr lang="en-US" dirty="0" smtClean="0"/>
              <a:t>Follow Paul’s example (10-12)</a:t>
            </a:r>
          </a:p>
          <a:p>
            <a:pPr lvl="1"/>
            <a:r>
              <a:rPr lang="en-US" dirty="0" smtClean="0"/>
              <a:t>Including God’s deliverance (11)</a:t>
            </a:r>
          </a:p>
          <a:p>
            <a:r>
              <a:rPr lang="en-US" dirty="0" smtClean="0"/>
              <a:t>Continue [abide] in the Holy Scriptures (14-17)</a:t>
            </a:r>
          </a:p>
          <a:p>
            <a:pPr lvl="1"/>
            <a:r>
              <a:rPr lang="en-US" dirty="0" smtClean="0"/>
              <a:t>Remember who taught you (14)</a:t>
            </a:r>
          </a:p>
          <a:p>
            <a:pPr lvl="1"/>
            <a:r>
              <a:rPr lang="en-US" dirty="0" smtClean="0"/>
              <a:t>[Power] to make wise unto salvation (15)</a:t>
            </a:r>
          </a:p>
          <a:p>
            <a:pPr lvl="1"/>
            <a:r>
              <a:rPr lang="en-US" dirty="0" smtClean="0"/>
              <a:t>God-breathed writings</a:t>
            </a:r>
            <a:r>
              <a:rPr lang="en-US" dirty="0"/>
              <a:t> </a:t>
            </a:r>
            <a:r>
              <a:rPr lang="en-US" dirty="0" smtClean="0"/>
              <a:t>(16)</a:t>
            </a:r>
          </a:p>
          <a:p>
            <a:pPr lvl="1"/>
            <a:r>
              <a:rPr lang="en-US" dirty="0" smtClean="0"/>
              <a:t>Complete &amp; Equipped for every good work (17)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7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Characters – II Timothy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73100"/>
            <a:ext cx="8610600" cy="4318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Paul</a:t>
            </a:r>
          </a:p>
          <a:p>
            <a:pPr lvl="1"/>
            <a:r>
              <a:rPr lang="en-US" sz="3200" dirty="0" smtClean="0"/>
              <a:t>Imprisoned (2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time) </a:t>
            </a:r>
          </a:p>
          <a:p>
            <a:pPr lvl="1"/>
            <a:r>
              <a:rPr lang="en-US" sz="3200" dirty="0" smtClean="0"/>
              <a:t>Expecting Death Soon</a:t>
            </a:r>
          </a:p>
          <a:p>
            <a:pPr lvl="1"/>
            <a:r>
              <a:rPr lang="en-US" sz="3200" dirty="0" smtClean="0"/>
              <a:t>Opposed &amp; Abandoned</a:t>
            </a:r>
          </a:p>
          <a:p>
            <a:r>
              <a:rPr lang="en-US" sz="3600" dirty="0" smtClean="0"/>
              <a:t>Timothy</a:t>
            </a:r>
            <a:r>
              <a:rPr lang="en-US" sz="3600" dirty="0"/>
              <a:t> </a:t>
            </a:r>
            <a:r>
              <a:rPr lang="en-US" sz="3600" dirty="0" smtClean="0"/>
              <a:t>(Paul’s “Son in the Faith” – 1:2)</a:t>
            </a:r>
          </a:p>
          <a:p>
            <a:pPr lvl="1"/>
            <a:r>
              <a:rPr lang="en-US" sz="3200" dirty="0" smtClean="0"/>
              <a:t>Young</a:t>
            </a:r>
          </a:p>
          <a:p>
            <a:pPr lvl="1"/>
            <a:r>
              <a:rPr lang="en-US" sz="3200" dirty="0" smtClean="0"/>
              <a:t>Unhealthy</a:t>
            </a:r>
          </a:p>
          <a:p>
            <a:pPr lvl="1"/>
            <a:r>
              <a:rPr lang="en-US" sz="3200" dirty="0" smtClean="0"/>
              <a:t>Timid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3860173"/>
            <a:ext cx="5334000" cy="1588127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You therefore, my son,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</a:rPr>
              <a:t>be strong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</a:rPr>
              <a:t> in the grace that is in Christ Jesus</a:t>
            </a:r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.  (II Tim 2:1)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47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‘Charge’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7" y="766119"/>
            <a:ext cx="8740346" cy="247135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dirty="0"/>
              <a:t>And </a:t>
            </a:r>
            <a:r>
              <a:rPr lang="en-US" sz="3600" dirty="0">
                <a:solidFill>
                  <a:srgbClr val="FFFF00"/>
                </a:solidFill>
              </a:rPr>
              <a:t>the things that you have heard from me</a:t>
            </a:r>
            <a:r>
              <a:rPr lang="en-US" sz="3600" dirty="0"/>
              <a:t> </a:t>
            </a:r>
            <a:r>
              <a:rPr lang="en-US" sz="3600" b="0" dirty="0"/>
              <a:t>among many witnesses, </a:t>
            </a:r>
            <a:r>
              <a:rPr lang="en-US" sz="3600" dirty="0">
                <a:solidFill>
                  <a:srgbClr val="FFFF00"/>
                </a:solidFill>
              </a:rPr>
              <a:t>commit</a:t>
            </a:r>
            <a:r>
              <a:rPr lang="en-US" sz="3600" b="0" dirty="0"/>
              <a:t> these to faithful men who will be able to teach others also. </a:t>
            </a:r>
            <a:r>
              <a:rPr lang="en-US" sz="3600" b="0" dirty="0" smtClean="0"/>
              <a:t> (II Tim 2:2)</a:t>
            </a: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3730703"/>
            <a:ext cx="2819400" cy="1107997"/>
            <a:chOff x="0" y="3730703"/>
            <a:chExt cx="2819400" cy="1107997"/>
          </a:xfrm>
        </p:grpSpPr>
        <p:sp>
          <p:nvSpPr>
            <p:cNvPr id="5" name="TextBox 4"/>
            <p:cNvSpPr txBox="1"/>
            <p:nvPr/>
          </p:nvSpPr>
          <p:spPr>
            <a:xfrm>
              <a:off x="0" y="3730704"/>
              <a:ext cx="12695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Christ</a:t>
              </a:r>
              <a:endParaRPr lang="en-US" sz="3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36759" y="3730703"/>
              <a:ext cx="9826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Paul</a:t>
              </a:r>
              <a:endParaRPr lang="en-US" sz="3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687" y="4377035"/>
              <a:ext cx="26003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(See II Tim 1:10-11)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295400" y="3832249"/>
              <a:ext cx="491044" cy="544786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12218" y="3730702"/>
            <a:ext cx="2216982" cy="646333"/>
            <a:chOff x="2812218" y="3730702"/>
            <a:chExt cx="2216982" cy="646333"/>
          </a:xfrm>
        </p:grpSpPr>
        <p:sp>
          <p:nvSpPr>
            <p:cNvPr id="7" name="TextBox 6"/>
            <p:cNvSpPr txBox="1"/>
            <p:nvPr/>
          </p:nvSpPr>
          <p:spPr>
            <a:xfrm>
              <a:off x="3306228" y="3730702"/>
              <a:ext cx="17229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Timothy</a:t>
              </a:r>
              <a:endParaRPr lang="en-US" sz="3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2812218" y="3832249"/>
              <a:ext cx="491044" cy="544786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086600" y="3781474"/>
            <a:ext cx="1981200" cy="646331"/>
            <a:chOff x="7086600" y="3781474"/>
            <a:chExt cx="1981200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7618236" y="3781474"/>
              <a:ext cx="14495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Others</a:t>
              </a:r>
              <a:endParaRPr lang="en-US" sz="3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7086600" y="3832247"/>
              <a:ext cx="491044" cy="544786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68712" y="3609727"/>
            <a:ext cx="2117888" cy="1358201"/>
            <a:chOff x="4968712" y="3609727"/>
            <a:chExt cx="2117888" cy="1358201"/>
          </a:xfrm>
        </p:grpSpPr>
        <p:sp>
          <p:nvSpPr>
            <p:cNvPr id="8" name="TextBox 7"/>
            <p:cNvSpPr txBox="1"/>
            <p:nvPr/>
          </p:nvSpPr>
          <p:spPr>
            <a:xfrm>
              <a:off x="5493535" y="3609727"/>
              <a:ext cx="1593064" cy="9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Faithful</a:t>
              </a:r>
              <a:br>
                <a:rPr lang="en-US" sz="3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</a:br>
              <a:r>
                <a:rPr lang="en-US" sz="3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Men</a:t>
              </a:r>
              <a:endParaRPr lang="en-US" sz="3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5029200" y="3832247"/>
              <a:ext cx="491044" cy="544786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68712" y="4506263"/>
              <a:ext cx="21178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(See I Tim 4:16)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067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169"/>
            <a:ext cx="7772400" cy="1031204"/>
          </a:xfrm>
        </p:spPr>
        <p:txBody>
          <a:bodyPr/>
          <a:lstStyle/>
          <a:p>
            <a:r>
              <a:rPr lang="en-US" dirty="0"/>
              <a:t>God’s </a:t>
            </a:r>
            <a:r>
              <a:rPr lang="en-US" dirty="0" smtClean="0"/>
              <a:t>Servant</a:t>
            </a:r>
            <a:br>
              <a:rPr lang="en-US" dirty="0" smtClean="0"/>
            </a:br>
            <a:r>
              <a:rPr lang="en-US" dirty="0" smtClean="0"/>
              <a:t>(II Timothy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405" y="1608786"/>
            <a:ext cx="8610600" cy="3915714"/>
          </a:xfrm>
        </p:spPr>
        <p:txBody>
          <a:bodyPr/>
          <a:lstStyle/>
          <a:p>
            <a:pPr marL="463550" indent="-463550">
              <a:buFont typeface="+mj-lt"/>
              <a:buAutoNum type="arabicPeriod"/>
            </a:pPr>
            <a:r>
              <a:rPr lang="en-US" dirty="0"/>
              <a:t>Unashamed Worker </a:t>
            </a:r>
            <a:r>
              <a:rPr lang="en-US" dirty="0" smtClean="0"/>
              <a:t>(15</a:t>
            </a:r>
            <a:r>
              <a:rPr lang="en-US" dirty="0"/>
              <a:t>)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 smtClean="0"/>
              <a:t>Picks Proper Battles </a:t>
            </a:r>
            <a:r>
              <a:rPr lang="en-US" dirty="0" smtClean="0"/>
              <a:t>(14</a:t>
            </a:r>
            <a:r>
              <a:rPr lang="en-US" dirty="0" smtClean="0"/>
              <a:t>, 16-18, 23)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 smtClean="0"/>
              <a:t>Purified </a:t>
            </a:r>
            <a:r>
              <a:rPr lang="en-US" dirty="0" smtClean="0"/>
              <a:t>(19-22</a:t>
            </a:r>
            <a:r>
              <a:rPr lang="en-US" dirty="0" smtClean="0"/>
              <a:t>)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 smtClean="0"/>
              <a:t>Not Quarrelsome [Striving – ASV], Gentle (24)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 smtClean="0"/>
              <a:t>Able to Teach;  Correcting  (24, 25)</a:t>
            </a:r>
          </a:p>
          <a:p>
            <a:pPr marL="463550" indent="-463550">
              <a:buFont typeface="+mj-lt"/>
              <a:buAutoNum type="arabicPeriod"/>
            </a:pPr>
            <a:r>
              <a:rPr lang="en-US" dirty="0"/>
              <a:t>Patient [Forbearing – ASV] &amp; Humble (24-25)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018987" y="216795"/>
            <a:ext cx="1880316" cy="2783983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kern="0" dirty="0" smtClean="0">
                <a:solidFill>
                  <a:schemeClr val="tx1"/>
                </a:solidFill>
              </a:rPr>
              <a:t>Images</a:t>
            </a:r>
          </a:p>
          <a:p>
            <a:pPr indent="-227013">
              <a:spcBef>
                <a:spcPts val="0"/>
              </a:spcBef>
            </a:pPr>
            <a:r>
              <a:rPr lang="en-US" b="0" i="1" kern="0" dirty="0" smtClean="0">
                <a:solidFill>
                  <a:schemeClr val="tx1"/>
                </a:solidFill>
              </a:rPr>
              <a:t>Soldier</a:t>
            </a:r>
          </a:p>
          <a:p>
            <a:pPr indent="-227013">
              <a:spcBef>
                <a:spcPts val="0"/>
              </a:spcBef>
            </a:pPr>
            <a:r>
              <a:rPr lang="en-US" b="0" i="1" kern="0" dirty="0" smtClean="0">
                <a:solidFill>
                  <a:schemeClr val="tx1"/>
                </a:solidFill>
              </a:rPr>
              <a:t>Farmer</a:t>
            </a:r>
          </a:p>
          <a:p>
            <a:pPr indent="-227013">
              <a:spcBef>
                <a:spcPts val="0"/>
              </a:spcBef>
            </a:pPr>
            <a:r>
              <a:rPr lang="en-US" b="0" i="1" kern="0" dirty="0" smtClean="0">
                <a:solidFill>
                  <a:schemeClr val="tx1"/>
                </a:solidFill>
              </a:rPr>
              <a:t>Athlete</a:t>
            </a:r>
          </a:p>
          <a:p>
            <a:pPr indent="-227013">
              <a:spcBef>
                <a:spcPts val="0"/>
              </a:spcBef>
            </a:pPr>
            <a:r>
              <a:rPr lang="en-US" b="0" i="1" kern="0" dirty="0" smtClean="0">
                <a:solidFill>
                  <a:schemeClr val="tx1"/>
                </a:solidFill>
              </a:rPr>
              <a:t>Worker</a:t>
            </a:r>
          </a:p>
          <a:p>
            <a:pPr indent="-227013">
              <a:spcBef>
                <a:spcPts val="0"/>
              </a:spcBef>
            </a:pPr>
            <a:r>
              <a:rPr lang="en-US" b="0" i="1" kern="0" dirty="0" smtClean="0">
                <a:solidFill>
                  <a:schemeClr val="tx1"/>
                </a:solidFill>
              </a:rPr>
              <a:t>Vessel</a:t>
            </a:r>
          </a:p>
          <a:p>
            <a:pPr indent="-227013">
              <a:spcBef>
                <a:spcPts val="0"/>
              </a:spcBef>
            </a:pPr>
            <a:r>
              <a:rPr lang="en-US" b="0" i="1" kern="0" dirty="0" smtClean="0">
                <a:solidFill>
                  <a:schemeClr val="tx1"/>
                </a:solidFill>
              </a:rPr>
              <a:t>Servant</a:t>
            </a:r>
            <a:endParaRPr lang="en-US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508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2014/15 </a:t>
            </a:r>
            <a:r>
              <a:rPr lang="en-US" sz="4000" dirty="0" smtClean="0"/>
              <a:t>Theme</a:t>
            </a:r>
            <a:r>
              <a:rPr lang="en-US" dirty="0" smtClean="0"/>
              <a:t>: </a:t>
            </a:r>
            <a:r>
              <a:rPr lang="en-US" sz="4000" i="1" dirty="0" smtClean="0"/>
              <a:t>Sharing </a:t>
            </a:r>
            <a:r>
              <a:rPr lang="en-US" sz="4000" i="1" dirty="0"/>
              <a:t>the </a:t>
            </a:r>
            <a:r>
              <a:rPr lang="en-US" sz="4000" i="1" dirty="0" smtClean="0"/>
              <a:t>Hope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763000" cy="40894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0" i="1" baseline="30000" dirty="0"/>
              <a:t>14 </a:t>
            </a:r>
            <a:r>
              <a:rPr lang="en-US" b="0" i="1" dirty="0"/>
              <a:t>But even if you should suffer for righteousness' sake, you will be blessed. </a:t>
            </a:r>
            <a:r>
              <a:rPr lang="en-US" b="0" i="1" dirty="0" smtClean="0"/>
              <a:t> Have </a:t>
            </a:r>
            <a:r>
              <a:rPr lang="en-US" b="0" i="1" dirty="0"/>
              <a:t>no fear of them, nor be troubled, </a:t>
            </a:r>
            <a:r>
              <a:rPr lang="en-US" b="0" i="1" baseline="30000" dirty="0"/>
              <a:t>15 </a:t>
            </a:r>
            <a:r>
              <a:rPr lang="en-US" b="0" i="1" dirty="0"/>
              <a:t>but in your hearts honor Christ the Lord as holy, </a:t>
            </a:r>
            <a:r>
              <a:rPr lang="en-US" i="1" dirty="0">
                <a:solidFill>
                  <a:srgbClr val="FFFF00"/>
                </a:solidFill>
              </a:rPr>
              <a:t>always being prepared to make a defense</a:t>
            </a:r>
            <a:r>
              <a:rPr lang="en-US" b="0" i="1" dirty="0"/>
              <a:t> to anyone who asks you for a reason for the hope that is in you; </a:t>
            </a:r>
            <a:r>
              <a:rPr lang="en-US" b="0" i="1" dirty="0" smtClean="0"/>
              <a:t> yet </a:t>
            </a:r>
            <a:r>
              <a:rPr lang="en-US" b="0" i="1" dirty="0"/>
              <a:t>do it with gentleness and </a:t>
            </a:r>
            <a:r>
              <a:rPr lang="en-US" b="0" i="1" dirty="0" smtClean="0"/>
              <a:t>respect…  </a:t>
            </a:r>
            <a:r>
              <a:rPr lang="en-US" dirty="0" smtClean="0">
                <a:solidFill>
                  <a:srgbClr val="00CC00"/>
                </a:solidFill>
              </a:rPr>
              <a:t>(I Peter 3:14-15, ESV</a:t>
            </a:r>
            <a:r>
              <a:rPr lang="en-US" dirty="0" smtClean="0">
                <a:solidFill>
                  <a:srgbClr val="00CC00"/>
                </a:solidFill>
              </a:rPr>
              <a:t>)</a:t>
            </a:r>
            <a:endParaRPr lang="en-US" b="0" i="1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61000"/>
            <a:ext cx="457200" cy="190500"/>
          </a:xfrm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640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430"/>
            <a:ext cx="9144000" cy="508000"/>
          </a:xfrm>
        </p:spPr>
        <p:txBody>
          <a:bodyPr/>
          <a:lstStyle/>
          <a:p>
            <a:r>
              <a:rPr lang="en-US" sz="4000" dirty="0" smtClean="0"/>
              <a:t>Who’s the enemy?  Where’s the Battle?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21" y="875764"/>
            <a:ext cx="8610600" cy="476518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600" dirty="0"/>
              <a:t>And a servant of the Lord must not quarrel but be gentle to all, able to teach, patient, </a:t>
            </a:r>
            <a:r>
              <a:rPr lang="en-US" sz="3600" baseline="30000" dirty="0"/>
              <a:t>25 </a:t>
            </a:r>
            <a:r>
              <a:rPr lang="en-US" sz="3600" dirty="0"/>
              <a:t>in humility </a:t>
            </a:r>
            <a:r>
              <a:rPr lang="en-US" sz="3600" dirty="0" smtClean="0"/>
              <a:t>Correcting </a:t>
            </a:r>
            <a:r>
              <a:rPr lang="en-US" sz="3600" dirty="0"/>
              <a:t>those who are in </a:t>
            </a:r>
            <a:r>
              <a:rPr lang="en-US" sz="3600" dirty="0" smtClean="0"/>
              <a:t>opposition, </a:t>
            </a:r>
            <a:r>
              <a:rPr lang="en-US" sz="3600" dirty="0"/>
              <a:t>if God perhaps will grant them repentance, so that they may know the truth, </a:t>
            </a:r>
            <a:r>
              <a:rPr lang="en-US" sz="3600" baseline="30000" dirty="0"/>
              <a:t>26 </a:t>
            </a:r>
            <a:r>
              <a:rPr lang="en-US" sz="3600" dirty="0"/>
              <a:t>and that they may come to their senses and escape the snare of the devil, having been taken captive by him to do his will</a:t>
            </a:r>
            <a:r>
              <a:rPr lang="en-US" sz="3600" dirty="0" smtClean="0"/>
              <a:t>.  </a:t>
            </a:r>
            <a:r>
              <a:rPr lang="en-US" sz="3600" dirty="0" smtClean="0"/>
              <a:t>(I Tim 2:24-26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Timothy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31" y="654907"/>
            <a:ext cx="8913342" cy="48932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0" dirty="0" smtClean="0"/>
              <a:t>But </a:t>
            </a:r>
            <a:r>
              <a:rPr lang="en-US" b="0" dirty="0"/>
              <a:t>know this, that in the last days perilous times will come</a:t>
            </a:r>
            <a:r>
              <a:rPr lang="en-US" b="0" dirty="0" smtClean="0"/>
              <a:t>:  </a:t>
            </a:r>
            <a:r>
              <a:rPr lang="en-US" b="0" baseline="30000" dirty="0"/>
              <a:t>2 </a:t>
            </a:r>
            <a:r>
              <a:rPr lang="en-US" b="0" dirty="0"/>
              <a:t>For men will be lovers of themselves, lovers of money, boasters, proud, blasphemers, disobedient to parents, unthankful, unholy, </a:t>
            </a:r>
            <a:r>
              <a:rPr lang="en-US" b="0" baseline="30000" dirty="0"/>
              <a:t>3 </a:t>
            </a:r>
            <a:r>
              <a:rPr lang="en-US" b="0" dirty="0"/>
              <a:t>unloving, unforgiving, slanderers, without self-control, brutal, despisers of good, </a:t>
            </a:r>
            <a:r>
              <a:rPr lang="en-US" b="0" baseline="30000" dirty="0"/>
              <a:t>4 </a:t>
            </a:r>
            <a:r>
              <a:rPr lang="en-US" b="0" dirty="0"/>
              <a:t>traitors, headstrong, haughty, lovers of pleasure rather than lovers of God, </a:t>
            </a:r>
            <a:r>
              <a:rPr lang="en-US" b="0" baseline="30000" dirty="0"/>
              <a:t>5 </a:t>
            </a:r>
            <a:r>
              <a:rPr lang="en-US" b="0" dirty="0"/>
              <a:t>having a form of godliness but denying its power. </a:t>
            </a:r>
            <a:r>
              <a:rPr lang="en-US" dirty="0">
                <a:solidFill>
                  <a:srgbClr val="FFFF00"/>
                </a:solidFill>
              </a:rPr>
              <a:t>And from such people turn away!</a:t>
            </a:r>
            <a:r>
              <a:rPr lang="en-US" b="0" dirty="0"/>
              <a:t> </a:t>
            </a:r>
            <a:r>
              <a:rPr lang="en-US" b="0" baseline="30000" dirty="0"/>
              <a:t>6 </a:t>
            </a:r>
            <a:r>
              <a:rPr lang="en-US" b="0" dirty="0"/>
              <a:t>For of this sort are those who creep into households and make captives of gullible women loaded down with sins, led away by various lusts, </a:t>
            </a:r>
            <a:r>
              <a:rPr lang="en-US" b="0" baseline="30000" dirty="0"/>
              <a:t>7 </a:t>
            </a:r>
            <a:r>
              <a:rPr lang="en-US" b="0" dirty="0"/>
              <a:t>always learning and never able to come to the knowledge of the truth. </a:t>
            </a:r>
            <a:r>
              <a:rPr lang="en-US" b="0" baseline="30000" dirty="0"/>
              <a:t>8 </a:t>
            </a:r>
            <a:r>
              <a:rPr lang="en-US" b="0" dirty="0"/>
              <a:t>Now as </a:t>
            </a:r>
            <a:r>
              <a:rPr lang="en-US" b="0" dirty="0" err="1"/>
              <a:t>Jannes</a:t>
            </a:r>
            <a:r>
              <a:rPr lang="en-US" b="0" dirty="0"/>
              <a:t> and </a:t>
            </a:r>
            <a:r>
              <a:rPr lang="en-US" b="0" dirty="0" err="1"/>
              <a:t>Jambres</a:t>
            </a:r>
            <a:r>
              <a:rPr lang="en-US" b="0" dirty="0"/>
              <a:t> resisted Moses, so do these also resist the truth: men of corrupt minds, disapproved concerning the faith; </a:t>
            </a:r>
            <a:r>
              <a:rPr lang="en-US" b="0" baseline="30000" dirty="0"/>
              <a:t>9 </a:t>
            </a:r>
            <a:r>
              <a:rPr lang="en-US" b="0" dirty="0"/>
              <a:t>but they will progress no further, for their folly will be manifest to all, as theirs also was.</a:t>
            </a:r>
          </a:p>
          <a:p>
            <a:pPr marL="0" indent="0">
              <a:buNone/>
            </a:pPr>
            <a:r>
              <a:rPr lang="en-US" b="0" baseline="30000" dirty="0" smtClean="0"/>
              <a:t>10</a:t>
            </a:r>
            <a:r>
              <a:rPr lang="en-US" baseline="30000" dirty="0">
                <a:solidFill>
                  <a:srgbClr val="FFFF00"/>
                </a:solidFill>
              </a:rPr>
              <a:t> </a:t>
            </a:r>
            <a:r>
              <a:rPr lang="en-US" dirty="0">
                <a:solidFill>
                  <a:srgbClr val="FFFF00"/>
                </a:solidFill>
              </a:rPr>
              <a:t>But you have carefully followed my doctrine, manner of life, purpose, faith, longsuffering, love, perseverance, </a:t>
            </a:r>
            <a:r>
              <a:rPr lang="en-US" baseline="30000" dirty="0"/>
              <a:t>11 </a:t>
            </a:r>
            <a:r>
              <a:rPr lang="en-US" dirty="0">
                <a:solidFill>
                  <a:srgbClr val="FFFF00"/>
                </a:solidFill>
              </a:rPr>
              <a:t>persecutions, afflictions, which happened to me at Antioch, at </a:t>
            </a:r>
            <a:r>
              <a:rPr lang="en-US" dirty="0" err="1">
                <a:solidFill>
                  <a:srgbClr val="FFFF00"/>
                </a:solidFill>
              </a:rPr>
              <a:t>Iconium</a:t>
            </a:r>
            <a:r>
              <a:rPr lang="en-US" dirty="0">
                <a:solidFill>
                  <a:srgbClr val="FFFF00"/>
                </a:solidFill>
              </a:rPr>
              <a:t>, at </a:t>
            </a:r>
            <a:r>
              <a:rPr lang="en-US" dirty="0" err="1">
                <a:solidFill>
                  <a:srgbClr val="FFFF00"/>
                </a:solidFill>
              </a:rPr>
              <a:t>Lystra</a:t>
            </a:r>
            <a:r>
              <a:rPr lang="en-US" dirty="0">
                <a:solidFill>
                  <a:srgbClr val="FFFF00"/>
                </a:solidFill>
              </a:rPr>
              <a:t>—what persecutions I endured.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0" dirty="0" smtClean="0"/>
              <a:t>And </a:t>
            </a:r>
            <a:r>
              <a:rPr lang="en-US" b="0" dirty="0"/>
              <a:t>out of </a:t>
            </a:r>
            <a:r>
              <a:rPr lang="en-US" b="0" i="1" dirty="0"/>
              <a:t>them</a:t>
            </a:r>
            <a:r>
              <a:rPr lang="en-US" b="0" dirty="0"/>
              <a:t> all the Lord delivered me. </a:t>
            </a:r>
            <a:r>
              <a:rPr lang="en-US" b="0" baseline="30000" dirty="0"/>
              <a:t>12 </a:t>
            </a:r>
            <a:r>
              <a:rPr lang="en-US" b="0" dirty="0"/>
              <a:t>Yes, and all who desire to live godly in Christ Jesus will suffer persecution. </a:t>
            </a:r>
            <a:r>
              <a:rPr lang="en-US" b="0" baseline="30000" dirty="0"/>
              <a:t>13 </a:t>
            </a:r>
            <a:r>
              <a:rPr lang="en-US" b="0" dirty="0"/>
              <a:t>But evil men and impostors will grow worse and worse, deceiving and being deceived. </a:t>
            </a:r>
            <a:r>
              <a:rPr lang="en-US" b="0" baseline="30000" dirty="0"/>
              <a:t>14 </a:t>
            </a:r>
            <a:r>
              <a:rPr lang="en-US" dirty="0">
                <a:solidFill>
                  <a:srgbClr val="FFFF00"/>
                </a:solidFill>
              </a:rPr>
              <a:t>But you must continue in the things which you have learned and been assured of, knowing from whom you have learned </a:t>
            </a:r>
            <a:r>
              <a:rPr lang="en-US" i="1" dirty="0">
                <a:solidFill>
                  <a:srgbClr val="FFFF00"/>
                </a:solidFill>
              </a:rPr>
              <a:t>them,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aseline="30000" dirty="0">
                <a:solidFill>
                  <a:srgbClr val="FFFF00"/>
                </a:solidFill>
              </a:rPr>
              <a:t>15 </a:t>
            </a:r>
            <a:r>
              <a:rPr lang="en-US" dirty="0">
                <a:solidFill>
                  <a:srgbClr val="FFFF00"/>
                </a:solidFill>
              </a:rPr>
              <a:t>and that from childhood you have known the Holy Scriptures, which are able to make you wise for salvation through faith which is in Christ Jesus.</a:t>
            </a:r>
          </a:p>
          <a:p>
            <a:pPr marL="0" indent="0">
              <a:buNone/>
            </a:pPr>
            <a:r>
              <a:rPr lang="en-US" baseline="30000" dirty="0">
                <a:solidFill>
                  <a:srgbClr val="FFFF00"/>
                </a:solidFill>
              </a:rPr>
              <a:t>16 </a:t>
            </a:r>
            <a:r>
              <a:rPr lang="en-US" dirty="0">
                <a:solidFill>
                  <a:srgbClr val="FFFF00"/>
                </a:solidFill>
              </a:rPr>
              <a:t>All Scripture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given by inspiration of God, and </a:t>
            </a:r>
            <a:r>
              <a:rPr lang="en-US" i="1" dirty="0">
                <a:solidFill>
                  <a:srgbClr val="FFFF00"/>
                </a:solidFill>
              </a:rPr>
              <a:t>is</a:t>
            </a:r>
            <a:r>
              <a:rPr lang="en-US" dirty="0">
                <a:solidFill>
                  <a:srgbClr val="FFFF00"/>
                </a:solidFill>
              </a:rPr>
              <a:t> profitable for doctrine, for reproof, for correction, for instruction in righteousness, </a:t>
            </a:r>
            <a:r>
              <a:rPr lang="en-US" baseline="30000" dirty="0">
                <a:solidFill>
                  <a:srgbClr val="FFFF00"/>
                </a:solidFill>
              </a:rPr>
              <a:t>17 </a:t>
            </a:r>
            <a:r>
              <a:rPr lang="en-US" dirty="0">
                <a:solidFill>
                  <a:srgbClr val="FFFF00"/>
                </a:solidFill>
              </a:rPr>
              <a:t>that the man of God may be complete, thoroughly equipped for every good work.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3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2" y="867842"/>
            <a:ext cx="8873068" cy="4516957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FF00"/>
                </a:solidFill>
              </a:rPr>
              <a:t>Last </a:t>
            </a:r>
            <a:r>
              <a:rPr lang="en-US" dirty="0">
                <a:solidFill>
                  <a:srgbClr val="FFFF00"/>
                </a:solidFill>
              </a:rPr>
              <a:t>days</a:t>
            </a:r>
            <a:r>
              <a:rPr lang="en-US" dirty="0"/>
              <a:t>” (1), </a:t>
            </a:r>
            <a:r>
              <a:rPr lang="en-US" i="1" dirty="0" err="1"/>
              <a:t>hemera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dirty="0"/>
              <a:t>Acts 2:16-17/Joel 2:28 “In last days [</a:t>
            </a:r>
            <a:r>
              <a:rPr lang="en-US" dirty="0" err="1" smtClean="0"/>
              <a:t>hemera</a:t>
            </a:r>
            <a:r>
              <a:rPr lang="en-US" dirty="0" smtClean="0"/>
              <a:t>] …” </a:t>
            </a:r>
            <a:endParaRPr lang="en-US" dirty="0"/>
          </a:p>
          <a:p>
            <a:pPr lvl="1"/>
            <a:r>
              <a:rPr lang="en-US" dirty="0" err="1"/>
              <a:t>Heb</a:t>
            </a:r>
            <a:r>
              <a:rPr lang="en-US" dirty="0"/>
              <a:t> 1:2 – </a:t>
            </a:r>
            <a:r>
              <a:rPr lang="en-US" dirty="0" smtClean="0"/>
              <a:t>“…last </a:t>
            </a:r>
            <a:r>
              <a:rPr lang="en-US" dirty="0"/>
              <a:t>days [</a:t>
            </a:r>
            <a:r>
              <a:rPr lang="en-US" dirty="0" err="1"/>
              <a:t>hemera</a:t>
            </a:r>
            <a:r>
              <a:rPr lang="en-US" dirty="0"/>
              <a:t>]…spoken thru Son…”</a:t>
            </a:r>
          </a:p>
          <a:p>
            <a:pPr lvl="1"/>
            <a:r>
              <a:rPr lang="en-US" dirty="0"/>
              <a:t>I Pet 1:20 – “last </a:t>
            </a:r>
            <a:r>
              <a:rPr lang="en-US" dirty="0" smtClean="0"/>
              <a:t>times [</a:t>
            </a:r>
            <a:r>
              <a:rPr lang="en-US" dirty="0" err="1" smtClean="0"/>
              <a:t>chronos</a:t>
            </a:r>
            <a:r>
              <a:rPr lang="en-US" dirty="0"/>
              <a:t>]…Jesus manifest”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John 2:18 – “last hour” [hora]…antichrists…even now”</a:t>
            </a:r>
          </a:p>
          <a:p>
            <a:pPr lvl="0"/>
            <a:r>
              <a:rPr lang="en-US" dirty="0" smtClean="0"/>
              <a:t>“</a:t>
            </a:r>
            <a:r>
              <a:rPr lang="en-US" dirty="0">
                <a:solidFill>
                  <a:srgbClr val="FFFF00"/>
                </a:solidFill>
              </a:rPr>
              <a:t>Perilous times</a:t>
            </a:r>
            <a:r>
              <a:rPr lang="en-US" dirty="0"/>
              <a:t>” (1) </a:t>
            </a:r>
            <a:r>
              <a:rPr lang="en-US" dirty="0" smtClean="0"/>
              <a:t>[</a:t>
            </a:r>
            <a:r>
              <a:rPr lang="en-US" dirty="0" err="1"/>
              <a:t>kairos</a:t>
            </a:r>
            <a:r>
              <a:rPr lang="en-US" dirty="0" smtClean="0"/>
              <a:t>] </a:t>
            </a:r>
            <a:r>
              <a:rPr lang="en-US" dirty="0"/>
              <a:t>= seasons/periods </a:t>
            </a:r>
            <a:endParaRPr lang="en-US" dirty="0" smtClean="0"/>
          </a:p>
          <a:p>
            <a:pPr lvl="1"/>
            <a:r>
              <a:rPr lang="en-US" dirty="0"/>
              <a:t>I Tim 4:1 – “latter times” [</a:t>
            </a:r>
            <a:r>
              <a:rPr lang="en-US" dirty="0" err="1"/>
              <a:t>kairos</a:t>
            </a:r>
            <a:r>
              <a:rPr lang="en-US" dirty="0"/>
              <a:t>]…some depart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Perilous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299"/>
            <a:ext cx="8610600" cy="4788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Perilous People</a:t>
            </a:r>
          </a:p>
          <a:p>
            <a:r>
              <a:rPr lang="en-US" dirty="0" smtClean="0"/>
              <a:t>Character </a:t>
            </a:r>
          </a:p>
          <a:p>
            <a:r>
              <a:rPr lang="en-US" dirty="0" smtClean="0"/>
              <a:t>Tactics</a:t>
            </a:r>
          </a:p>
          <a:p>
            <a:r>
              <a:rPr lang="en-US" dirty="0" smtClean="0"/>
              <a:t>Limits &amp; Progress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Protections</a:t>
            </a:r>
          </a:p>
          <a:p>
            <a:r>
              <a:rPr lang="en-US" dirty="0" smtClean="0"/>
              <a:t>Turn away</a:t>
            </a:r>
          </a:p>
          <a:p>
            <a:r>
              <a:rPr lang="en-US" dirty="0" smtClean="0"/>
              <a:t>Follow Paul (&amp; God’s deliverance</a:t>
            </a:r>
          </a:p>
          <a:p>
            <a:r>
              <a:rPr lang="en-US" dirty="0" smtClean="0"/>
              <a:t>Continue in the things learned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62512</TotalTime>
  <Words>597</Words>
  <Application>Microsoft Office PowerPoint</Application>
  <PresentationFormat>On-screen Show (16:10)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Perilous Times (I Timothy 3)</vt:lpstr>
      <vt:lpstr>Key Characters – II Timothy</vt:lpstr>
      <vt:lpstr>The ‘Charge’</vt:lpstr>
      <vt:lpstr>God’s Servant (II Timothy 2)</vt:lpstr>
      <vt:lpstr>2014/15 Theme: Sharing the Hope</vt:lpstr>
      <vt:lpstr>Who’s the enemy?  Where’s the Battle?</vt:lpstr>
      <vt:lpstr>II Timothy 3</vt:lpstr>
      <vt:lpstr>When?</vt:lpstr>
      <vt:lpstr>Perilous Times</vt:lpstr>
      <vt:lpstr>Character of People in Perilous Times</vt:lpstr>
      <vt:lpstr>Perilous People – Tactics</vt:lpstr>
      <vt:lpstr>Perilous People – Limits &amp; Progress</vt:lpstr>
      <vt:lpstr>Protections</vt:lpstr>
    </vt:vector>
  </TitlesOfParts>
  <Company>EMS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Broadwell, Marty</cp:lastModifiedBy>
  <cp:revision>602</cp:revision>
  <cp:lastPrinted>2014-10-26T03:50:28Z</cp:lastPrinted>
  <dcterms:created xsi:type="dcterms:W3CDTF">2002-06-13T20:47:56Z</dcterms:created>
  <dcterms:modified xsi:type="dcterms:W3CDTF">2014-10-26T03:53:52Z</dcterms:modified>
</cp:coreProperties>
</file>