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57" r:id="rId3"/>
    <p:sldId id="294" r:id="rId4"/>
    <p:sldId id="292" r:id="rId5"/>
    <p:sldId id="298" r:id="rId6"/>
    <p:sldId id="282" r:id="rId7"/>
    <p:sldId id="283" r:id="rId8"/>
    <p:sldId id="293" r:id="rId9"/>
    <p:sldId id="285" r:id="rId10"/>
    <p:sldId id="287" r:id="rId11"/>
    <p:sldId id="284" r:id="rId12"/>
    <p:sldId id="286" r:id="rId13"/>
    <p:sldId id="295" r:id="rId14"/>
    <p:sldId id="288" r:id="rId15"/>
    <p:sldId id="296" r:id="rId16"/>
    <p:sldId id="289" r:id="rId17"/>
    <p:sldId id="297" r:id="rId18"/>
    <p:sldId id="290" r:id="rId19"/>
    <p:sldId id="291" r:id="rId20"/>
  </p:sldIdLst>
  <p:sldSz cx="9144000" cy="5715000" type="screen16x10"/>
  <p:notesSz cx="9004300" cy="70770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CF2"/>
    <a:srgbClr val="3AC641"/>
    <a:srgbClr val="FB2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9770" autoAdjust="0"/>
  </p:normalViewPr>
  <p:slideViewPr>
    <p:cSldViewPr snapToGrid="0">
      <p:cViewPr>
        <p:scale>
          <a:sx n="120" d="100"/>
          <a:sy n="120" d="100"/>
        </p:scale>
        <p:origin x="-1380" y="-45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230"/>
        <p:guide pos="28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01863" cy="35385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100354" y="1"/>
            <a:ext cx="3901863" cy="353854"/>
          </a:xfrm>
          <a:prstGeom prst="rect">
            <a:avLst/>
          </a:prstGeom>
        </p:spPr>
        <p:txBody>
          <a:bodyPr vert="horz" lIns="92446" tIns="46223" rIns="92446" bIns="46223" rtlCol="0"/>
          <a:lstStyle>
            <a:lvl1pPr algn="r">
              <a:defRPr sz="1200"/>
            </a:lvl1pPr>
          </a:lstStyle>
          <a:p>
            <a:fld id="{FBA6B3C6-8700-41E6-BA62-94D07E8ADFC1}" type="datetimeFigureOut">
              <a:rPr lang="en-US" smtClean="0"/>
              <a:t>11/15/2014</a:t>
            </a:fld>
            <a:endParaRPr lang="en-US"/>
          </a:p>
        </p:txBody>
      </p:sp>
      <p:sp>
        <p:nvSpPr>
          <p:cNvPr id="4" name="Footer Placeholder 3"/>
          <p:cNvSpPr>
            <a:spLocks noGrp="1"/>
          </p:cNvSpPr>
          <p:nvPr>
            <p:ph type="ftr" sz="quarter" idx="2"/>
          </p:nvPr>
        </p:nvSpPr>
        <p:spPr>
          <a:xfrm>
            <a:off x="1" y="6721994"/>
            <a:ext cx="3901863" cy="35385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100354" y="6721994"/>
            <a:ext cx="3901863" cy="353854"/>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01863" cy="35508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100354" y="1"/>
            <a:ext cx="3901863" cy="355082"/>
          </a:xfrm>
          <a:prstGeom prst="rect">
            <a:avLst/>
          </a:prstGeom>
        </p:spPr>
        <p:txBody>
          <a:bodyPr vert="horz" lIns="92446" tIns="46223" rIns="92446" bIns="46223" rtlCol="0"/>
          <a:lstStyle>
            <a:lvl1pPr algn="r">
              <a:defRPr sz="1200"/>
            </a:lvl1pPr>
          </a:lstStyle>
          <a:p>
            <a:fld id="{B048B65D-4972-4072-A0EB-5803DD0EFEEF}" type="datetimeFigureOut">
              <a:rPr lang="en-US" smtClean="0"/>
              <a:t>11/15/2014</a:t>
            </a:fld>
            <a:endParaRPr lang="en-US"/>
          </a:p>
        </p:txBody>
      </p:sp>
      <p:sp>
        <p:nvSpPr>
          <p:cNvPr id="4" name="Slide Image Placeholder 3"/>
          <p:cNvSpPr>
            <a:spLocks noGrp="1" noRot="1" noChangeAspect="1"/>
          </p:cNvSpPr>
          <p:nvPr>
            <p:ph type="sldImg" idx="2"/>
          </p:nvPr>
        </p:nvSpPr>
        <p:spPr>
          <a:xfrm>
            <a:off x="2590800" y="884238"/>
            <a:ext cx="3822700" cy="238918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00431" y="3405842"/>
            <a:ext cx="7203439" cy="278659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5"/>
            <a:ext cx="3901863" cy="355082"/>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100354" y="6721995"/>
            <a:ext cx="3901863" cy="355082"/>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a:p>
        </p:txBody>
      </p:sp>
    </p:spTree>
    <p:extLst>
      <p:ext uri="{BB962C8B-B14F-4D97-AF65-F5344CB8AC3E}">
        <p14:creationId xmlns:p14="http://schemas.microsoft.com/office/powerpoint/2010/main" val="368026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a:p>
        </p:txBody>
      </p:sp>
    </p:spTree>
    <p:extLst>
      <p:ext uri="{BB962C8B-B14F-4D97-AF65-F5344CB8AC3E}">
        <p14:creationId xmlns:p14="http://schemas.microsoft.com/office/powerpoint/2010/main" val="348409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4</a:t>
            </a:fld>
            <a:endParaRPr lang="en-US"/>
          </a:p>
        </p:txBody>
      </p:sp>
    </p:spTree>
    <p:extLst>
      <p:ext uri="{BB962C8B-B14F-4D97-AF65-F5344CB8AC3E}">
        <p14:creationId xmlns:p14="http://schemas.microsoft.com/office/powerpoint/2010/main" val="416787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11/15/2014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11/15/2014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11/15/2014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11/15/2014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11/15/2014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776" y="1525464"/>
            <a:ext cx="6858000" cy="1367908"/>
          </a:xfrm>
        </p:spPr>
        <p:txBody>
          <a:bodyPr>
            <a:normAutofit/>
          </a:bodyPr>
          <a:lstStyle/>
          <a:p>
            <a:r>
              <a:rPr lang="en-US" sz="6500" b="1" dirty="0" smtClean="0"/>
              <a:t>Understanding God’s Will</a:t>
            </a:r>
            <a:endParaRPr lang="en-US" sz="6500" b="1" dirty="0"/>
          </a:p>
        </p:txBody>
      </p:sp>
      <p:sp>
        <p:nvSpPr>
          <p:cNvPr id="3" name="Subtitle 2"/>
          <p:cNvSpPr>
            <a:spLocks noGrp="1"/>
          </p:cNvSpPr>
          <p:nvPr>
            <p:ph type="subTitle" idx="1"/>
          </p:nvPr>
        </p:nvSpPr>
        <p:spPr/>
        <p:txBody>
          <a:bodyPr>
            <a:normAutofit fontScale="92500" lnSpcReduction="10000"/>
          </a:bodyPr>
          <a:lstStyle/>
          <a:p>
            <a:r>
              <a:rPr lang="en-US" dirty="0" smtClean="0"/>
              <a:t>A study of how the Scriptures should be interpreted and lived out in the life of every Human being.</a:t>
            </a:r>
            <a:endParaRPr lang="en-US" dirty="0"/>
          </a:p>
        </p:txBody>
      </p:sp>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3500"/>
            <a:ext cx="8305800" cy="571500"/>
          </a:xfrm>
        </p:spPr>
        <p:txBody>
          <a:bodyPr>
            <a:normAutofit fontScale="90000"/>
          </a:bodyPr>
          <a:lstStyle/>
          <a:p>
            <a:pPr eaLnBrk="1" hangingPunct="1">
              <a:lnSpc>
                <a:spcPct val="90000"/>
              </a:lnSpc>
            </a:pPr>
            <a:r>
              <a:rPr lang="en-US" sz="1800" dirty="0" smtClean="0"/>
              <a:t/>
            </a:r>
            <a:br>
              <a:rPr lang="en-US" sz="1800" dirty="0" smtClean="0"/>
            </a:br>
            <a:r>
              <a:rPr lang="en-US" dirty="0" smtClean="0">
                <a:solidFill>
                  <a:srgbClr val="00B0F0"/>
                </a:solidFill>
              </a:rPr>
              <a:t>God’s Plan for Establishing Truth/ His Will</a:t>
            </a:r>
          </a:p>
        </p:txBody>
      </p:sp>
      <p:sp>
        <p:nvSpPr>
          <p:cNvPr id="23555" name="Rectangle 3"/>
          <p:cNvSpPr>
            <a:spLocks noGrp="1" noChangeArrowheads="1"/>
          </p:cNvSpPr>
          <p:nvPr>
            <p:ph type="body" idx="1"/>
          </p:nvPr>
        </p:nvSpPr>
        <p:spPr>
          <a:xfrm>
            <a:off x="76200" y="762000"/>
            <a:ext cx="8991600" cy="4826000"/>
          </a:xfrm>
        </p:spPr>
        <p:txBody>
          <a:bodyPr>
            <a:normAutofit lnSpcReduction="10000"/>
          </a:bodyPr>
          <a:lstStyle/>
          <a:p>
            <a:pPr marL="0" indent="0" eaLnBrk="1" hangingPunct="1">
              <a:lnSpc>
                <a:spcPct val="90000"/>
              </a:lnSpc>
              <a:buFontTx/>
              <a:buNone/>
            </a:pPr>
            <a:r>
              <a:rPr lang="en-US" sz="2400" dirty="0" err="1" smtClean="0">
                <a:solidFill>
                  <a:srgbClr val="FFFF00"/>
                </a:solidFill>
              </a:rPr>
              <a:t>Heb</a:t>
            </a:r>
            <a:r>
              <a:rPr lang="en-US" sz="2400" dirty="0" smtClean="0">
                <a:solidFill>
                  <a:srgbClr val="FFFF00"/>
                </a:solidFill>
              </a:rPr>
              <a:t> 2:2 </a:t>
            </a:r>
            <a:r>
              <a:rPr lang="en-US" sz="2400" dirty="0" smtClean="0"/>
              <a:t>– </a:t>
            </a:r>
            <a:r>
              <a:rPr lang="en-US" sz="2400" dirty="0" smtClean="0">
                <a:cs typeface="Times New Roman" pitchFamily="18" charset="0"/>
              </a:rPr>
              <a:t>For if the word spoken through angels proved steadfast, and every transgression and disobedience received a just reward, </a:t>
            </a:r>
            <a:r>
              <a:rPr lang="en-US" sz="2400" baseline="30000" dirty="0" smtClean="0">
                <a:cs typeface="Times New Roman" pitchFamily="18" charset="0"/>
              </a:rPr>
              <a:t>3 </a:t>
            </a:r>
            <a:r>
              <a:rPr lang="en-US" sz="2400" dirty="0" smtClean="0">
                <a:cs typeface="Times New Roman" pitchFamily="18" charset="0"/>
              </a:rPr>
              <a:t>how shall we escape if we neglect so great a salvation, which </a:t>
            </a:r>
            <a:r>
              <a:rPr lang="en-US" sz="2400" u="sng" dirty="0" smtClean="0">
                <a:cs typeface="Times New Roman" pitchFamily="18" charset="0"/>
              </a:rPr>
              <a:t>at first began to be spoken by the Lord, and </a:t>
            </a:r>
            <a:r>
              <a:rPr lang="en-US" sz="2400" u="sng" dirty="0" smtClean="0">
                <a:solidFill>
                  <a:srgbClr val="FFFF00"/>
                </a:solidFill>
                <a:cs typeface="Times New Roman" pitchFamily="18" charset="0"/>
              </a:rPr>
              <a:t>was confirmed to us by those who heard Him, </a:t>
            </a:r>
            <a:r>
              <a:rPr lang="en-US" sz="2400" u="sng" baseline="30000" dirty="0" smtClean="0">
                <a:solidFill>
                  <a:srgbClr val="FFFF00"/>
                </a:solidFill>
                <a:cs typeface="Times New Roman" pitchFamily="18" charset="0"/>
              </a:rPr>
              <a:t>4 </a:t>
            </a:r>
            <a:r>
              <a:rPr lang="en-US" sz="2400" u="sng" dirty="0" smtClean="0">
                <a:solidFill>
                  <a:srgbClr val="FFFF00"/>
                </a:solidFill>
                <a:cs typeface="Times New Roman" pitchFamily="18" charset="0"/>
              </a:rPr>
              <a:t>God also bearing witness both with signs and wonders, with various miracles, and gifts of the Holy Spirit</a:t>
            </a:r>
            <a:r>
              <a:rPr lang="en-US" sz="2400" dirty="0" smtClean="0">
                <a:cs typeface="Times New Roman" pitchFamily="18" charset="0"/>
              </a:rPr>
              <a:t>, </a:t>
            </a:r>
            <a:r>
              <a:rPr lang="en-US" sz="2400" dirty="0" smtClean="0">
                <a:solidFill>
                  <a:srgbClr val="00B0F0"/>
                </a:solidFill>
                <a:cs typeface="Times New Roman" pitchFamily="18" charset="0"/>
              </a:rPr>
              <a:t>according to His own will</a:t>
            </a:r>
            <a:r>
              <a:rPr lang="en-US" sz="2400" dirty="0" smtClean="0">
                <a:cs typeface="Times New Roman" pitchFamily="18" charset="0"/>
              </a:rPr>
              <a:t>?</a:t>
            </a:r>
          </a:p>
          <a:p>
            <a:pPr marL="0" indent="0" eaLnBrk="1" hangingPunct="1">
              <a:lnSpc>
                <a:spcPct val="90000"/>
              </a:lnSpc>
              <a:buFontTx/>
              <a:buNone/>
            </a:pPr>
            <a:endParaRPr lang="en-US" sz="1000" dirty="0" smtClean="0"/>
          </a:p>
          <a:p>
            <a:pPr marL="0" indent="0" eaLnBrk="1" hangingPunct="1">
              <a:lnSpc>
                <a:spcPct val="90000"/>
              </a:lnSpc>
              <a:buFontTx/>
              <a:buNone/>
            </a:pPr>
            <a:r>
              <a:rPr lang="en-US" sz="2400" dirty="0" err="1" smtClean="0">
                <a:solidFill>
                  <a:srgbClr val="FFFF00"/>
                </a:solidFill>
              </a:rPr>
              <a:t>Eph</a:t>
            </a:r>
            <a:r>
              <a:rPr lang="en-US" sz="2400" dirty="0" smtClean="0">
                <a:solidFill>
                  <a:srgbClr val="FFFF00"/>
                </a:solidFill>
              </a:rPr>
              <a:t> 3:2 </a:t>
            </a:r>
            <a:r>
              <a:rPr lang="en-US" sz="2400" dirty="0" smtClean="0"/>
              <a:t>– </a:t>
            </a:r>
            <a:r>
              <a:rPr lang="en-US" sz="2400" dirty="0" smtClean="0">
                <a:cs typeface="Times New Roman" pitchFamily="18" charset="0"/>
              </a:rPr>
              <a:t>Paul:  “…</a:t>
            </a:r>
            <a:r>
              <a:rPr lang="en-US" sz="2400" baseline="30000" dirty="0" smtClean="0">
                <a:cs typeface="Times New Roman" pitchFamily="18" charset="0"/>
              </a:rPr>
              <a:t> </a:t>
            </a:r>
            <a:r>
              <a:rPr lang="en-US" sz="2400" dirty="0" smtClean="0">
                <a:cs typeface="Times New Roman" pitchFamily="18" charset="0"/>
              </a:rPr>
              <a:t>if indeed you have heard of the </a:t>
            </a:r>
            <a:r>
              <a:rPr lang="en-US" sz="2400" u="sng" dirty="0" smtClean="0">
                <a:cs typeface="Times New Roman" pitchFamily="18" charset="0"/>
              </a:rPr>
              <a:t>dispensation of the grace of God which was given to me</a:t>
            </a:r>
            <a:r>
              <a:rPr lang="en-US" sz="2400" dirty="0" smtClean="0">
                <a:cs typeface="Times New Roman" pitchFamily="18" charset="0"/>
              </a:rPr>
              <a:t> for you, </a:t>
            </a:r>
            <a:r>
              <a:rPr lang="en-US" sz="2400" baseline="30000" dirty="0" smtClean="0">
                <a:cs typeface="Times New Roman" pitchFamily="18" charset="0"/>
              </a:rPr>
              <a:t>3 </a:t>
            </a:r>
            <a:r>
              <a:rPr lang="en-US" sz="2400" dirty="0" smtClean="0">
                <a:cs typeface="Times New Roman" pitchFamily="18" charset="0"/>
              </a:rPr>
              <a:t>how that </a:t>
            </a:r>
            <a:r>
              <a:rPr lang="en-US" sz="2400" u="sng" dirty="0" smtClean="0">
                <a:solidFill>
                  <a:srgbClr val="00B0F0"/>
                </a:solidFill>
                <a:cs typeface="Times New Roman" pitchFamily="18" charset="0"/>
              </a:rPr>
              <a:t>by revelation He made known to me the mystery</a:t>
            </a:r>
            <a:r>
              <a:rPr lang="en-US" sz="2400" dirty="0" smtClean="0">
                <a:solidFill>
                  <a:srgbClr val="00B0F0"/>
                </a:solidFill>
                <a:cs typeface="Times New Roman" pitchFamily="18" charset="0"/>
              </a:rPr>
              <a:t> </a:t>
            </a:r>
            <a:r>
              <a:rPr lang="en-US" sz="2400" dirty="0" smtClean="0">
                <a:cs typeface="Times New Roman" pitchFamily="18" charset="0"/>
              </a:rPr>
              <a:t>(as I wrote before in a few words, </a:t>
            </a:r>
            <a:r>
              <a:rPr lang="en-US" sz="2400" baseline="30000" dirty="0" smtClean="0">
                <a:cs typeface="Times New Roman" pitchFamily="18" charset="0"/>
              </a:rPr>
              <a:t>4 </a:t>
            </a:r>
            <a:r>
              <a:rPr lang="en-US" sz="2400" dirty="0" smtClean="0">
                <a:cs typeface="Times New Roman" pitchFamily="18" charset="0"/>
              </a:rPr>
              <a:t>by which, when you read, you may understand my knowledge in the mystery of Christ), </a:t>
            </a:r>
            <a:r>
              <a:rPr lang="en-US" sz="2400" baseline="30000" dirty="0" smtClean="0">
                <a:cs typeface="Times New Roman" pitchFamily="18" charset="0"/>
              </a:rPr>
              <a:t>5 </a:t>
            </a:r>
            <a:r>
              <a:rPr lang="en-US" sz="2400" dirty="0" smtClean="0">
                <a:cs typeface="Times New Roman" pitchFamily="18" charset="0"/>
              </a:rPr>
              <a:t>which in other ages was not made known to the sons of men, as it has </a:t>
            </a:r>
            <a:r>
              <a:rPr lang="en-US" sz="2400" u="sng" dirty="0" smtClean="0">
                <a:solidFill>
                  <a:srgbClr val="00B0F0"/>
                </a:solidFill>
                <a:cs typeface="Times New Roman" pitchFamily="18" charset="0"/>
              </a:rPr>
              <a:t>now been revealed by the Spirit to His holy apostles and prophets</a:t>
            </a:r>
            <a:r>
              <a:rPr lang="en-US" sz="2400" dirty="0" smtClean="0">
                <a:cs typeface="Times New Roman" pitchFamily="18" charset="0"/>
              </a:rPr>
              <a:t>…”</a:t>
            </a:r>
          </a:p>
        </p:txBody>
      </p:sp>
    </p:spTree>
    <p:extLst>
      <p:ext uri="{BB962C8B-B14F-4D97-AF65-F5344CB8AC3E}">
        <p14:creationId xmlns:p14="http://schemas.microsoft.com/office/powerpoint/2010/main" val="4668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1419" y="127000"/>
            <a:ext cx="8301162" cy="762000"/>
          </a:xfrm>
        </p:spPr>
        <p:txBody>
          <a:bodyPr>
            <a:noAutofit/>
          </a:bodyPr>
          <a:lstStyle/>
          <a:p>
            <a:pPr eaLnBrk="1" hangingPunct="1">
              <a:lnSpc>
                <a:spcPct val="90000"/>
              </a:lnSpc>
            </a:pPr>
            <a:r>
              <a:rPr lang="en-US" sz="2800" dirty="0" smtClean="0">
                <a:solidFill>
                  <a:srgbClr val="00B0F0"/>
                </a:solidFill>
              </a:rPr>
              <a:t>How the Early Church Respected Apostolic Direction</a:t>
            </a:r>
          </a:p>
        </p:txBody>
      </p:sp>
      <p:sp>
        <p:nvSpPr>
          <p:cNvPr id="20483" name="Text Box 3"/>
          <p:cNvSpPr txBox="1">
            <a:spLocks noChangeArrowheads="1"/>
          </p:cNvSpPr>
          <p:nvPr/>
        </p:nvSpPr>
        <p:spPr bwMode="auto">
          <a:xfrm>
            <a:off x="152400" y="3614208"/>
            <a:ext cx="86868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pPr>
            <a:r>
              <a:rPr lang="en-US" dirty="0">
                <a:solidFill>
                  <a:srgbClr val="FFFF00"/>
                </a:solidFill>
              </a:rPr>
              <a:t>Acts 21:25 </a:t>
            </a:r>
            <a:r>
              <a:rPr lang="en-US" dirty="0"/>
              <a:t>– [statement by James and the elders in Jerusalem to Paul </a:t>
            </a:r>
            <a:r>
              <a:rPr lang="en-US" dirty="0">
                <a:cs typeface="Times New Roman" pitchFamily="18" charset="0"/>
              </a:rPr>
              <a:t>~ 58 AD</a:t>
            </a:r>
            <a:r>
              <a:rPr lang="en-US" dirty="0"/>
              <a:t>]  </a:t>
            </a:r>
            <a:r>
              <a:rPr lang="en-US" dirty="0">
                <a:cs typeface="Times New Roman" pitchFamily="18" charset="0"/>
              </a:rPr>
              <a:t>“…But concerning the Gentiles who believe, </a:t>
            </a:r>
            <a:r>
              <a:rPr lang="en-US" dirty="0">
                <a:solidFill>
                  <a:srgbClr val="FFFF00"/>
                </a:solidFill>
                <a:cs typeface="Times New Roman" pitchFamily="18" charset="0"/>
              </a:rPr>
              <a:t>we have written and decided that </a:t>
            </a:r>
            <a:r>
              <a:rPr lang="en-US" i="1" dirty="0">
                <a:solidFill>
                  <a:srgbClr val="FFFF00"/>
                </a:solidFill>
                <a:cs typeface="Times New Roman" pitchFamily="18" charset="0"/>
              </a:rPr>
              <a:t>they should observe no such thing</a:t>
            </a:r>
            <a:r>
              <a:rPr lang="en-US" i="1" dirty="0">
                <a:cs typeface="Times New Roman" pitchFamily="18" charset="0"/>
              </a:rPr>
              <a:t>, except that they should keep themselves from things offered to idols, form blood, from things strangled, and from sexual immorality</a:t>
            </a:r>
            <a:r>
              <a:rPr lang="en-US" dirty="0">
                <a:cs typeface="Times New Roman" pitchFamily="18" charset="0"/>
              </a:rPr>
              <a:t>.”</a:t>
            </a:r>
          </a:p>
        </p:txBody>
      </p:sp>
      <p:sp>
        <p:nvSpPr>
          <p:cNvPr id="20484" name="Text Box 4"/>
          <p:cNvSpPr txBox="1">
            <a:spLocks noChangeArrowheads="1"/>
          </p:cNvSpPr>
          <p:nvPr/>
        </p:nvSpPr>
        <p:spPr bwMode="auto">
          <a:xfrm>
            <a:off x="152400" y="889000"/>
            <a:ext cx="8839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dirty="0"/>
              <a:t> </a:t>
            </a:r>
            <a:r>
              <a:rPr lang="en-US" dirty="0">
                <a:solidFill>
                  <a:srgbClr val="FFFF00"/>
                </a:solidFill>
              </a:rPr>
              <a:t>Acts 15:28,29 </a:t>
            </a:r>
            <a:r>
              <a:rPr lang="en-US" dirty="0"/>
              <a:t>– </a:t>
            </a:r>
            <a:r>
              <a:rPr lang="en-US" dirty="0" smtClean="0"/>
              <a:t>[Letter from the Apostles &amp; Elders in Jerusalem to Gentiles in Antioch, Syria, &amp; Cilicia ~ 50 AD]  “…</a:t>
            </a:r>
            <a:r>
              <a:rPr lang="en-US" dirty="0">
                <a:solidFill>
                  <a:srgbClr val="FFFF00"/>
                </a:solidFill>
              </a:rPr>
              <a:t>For it seemed good to the Holy Spirit, and to us, to </a:t>
            </a:r>
            <a:r>
              <a:rPr lang="en-US" i="1" dirty="0">
                <a:solidFill>
                  <a:srgbClr val="FFFF00"/>
                </a:solidFill>
              </a:rPr>
              <a:t>lay upon you no greater burden than these necessary things:</a:t>
            </a:r>
            <a:r>
              <a:rPr lang="en-US" i="1" dirty="0"/>
              <a:t>  </a:t>
            </a:r>
            <a:r>
              <a:rPr lang="en-US" i="1" baseline="30000" dirty="0"/>
              <a:t>29 </a:t>
            </a:r>
            <a:r>
              <a:rPr lang="en-US" i="1" dirty="0"/>
              <a:t>that you abstain from things offered to idols, from blood, from things strangled, and from sexual immorality</a:t>
            </a:r>
            <a:r>
              <a:rPr lang="en-US" dirty="0"/>
              <a:t>.  If you keep yourselves from these, you will do well.”</a:t>
            </a:r>
          </a:p>
        </p:txBody>
      </p:sp>
    </p:spTree>
    <p:extLst>
      <p:ext uri="{BB962C8B-B14F-4D97-AF65-F5344CB8AC3E}">
        <p14:creationId xmlns:p14="http://schemas.microsoft.com/office/powerpoint/2010/main" val="1251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513" y="119048"/>
            <a:ext cx="8969070" cy="635000"/>
          </a:xfrm>
        </p:spPr>
        <p:txBody>
          <a:bodyPr>
            <a:normAutofit fontScale="90000"/>
          </a:bodyPr>
          <a:lstStyle/>
          <a:p>
            <a:pPr eaLnBrk="1" hangingPunct="1">
              <a:lnSpc>
                <a:spcPct val="90000"/>
              </a:lnSpc>
            </a:pPr>
            <a:r>
              <a:rPr lang="en-US" sz="1800" dirty="0" smtClean="0"/>
              <a:t/>
            </a:r>
            <a:br>
              <a:rPr lang="en-US" sz="1800" dirty="0" smtClean="0"/>
            </a:br>
            <a:r>
              <a:rPr lang="en-US" sz="2800" dirty="0" smtClean="0">
                <a:solidFill>
                  <a:srgbClr val="00B0F0"/>
                </a:solidFill>
              </a:rPr>
              <a:t>How Did the Apostles Intend for Churches to Establish Practices?</a:t>
            </a:r>
          </a:p>
        </p:txBody>
      </p:sp>
      <p:sp>
        <p:nvSpPr>
          <p:cNvPr id="22531" name="Rectangle 3"/>
          <p:cNvSpPr>
            <a:spLocks noGrp="1" noChangeArrowheads="1"/>
          </p:cNvSpPr>
          <p:nvPr>
            <p:ph type="body" idx="1"/>
          </p:nvPr>
        </p:nvSpPr>
        <p:spPr>
          <a:xfrm>
            <a:off x="76200" y="1016000"/>
            <a:ext cx="8991600" cy="1067242"/>
          </a:xfrm>
        </p:spPr>
        <p:txBody>
          <a:bodyPr>
            <a:normAutofit/>
          </a:bodyPr>
          <a:lstStyle/>
          <a:p>
            <a:pPr marL="0" indent="0" eaLnBrk="1" hangingPunct="1">
              <a:lnSpc>
                <a:spcPct val="90000"/>
              </a:lnSpc>
              <a:buFontTx/>
              <a:buNone/>
            </a:pPr>
            <a:r>
              <a:rPr lang="en-US" sz="1800" dirty="0" smtClean="0">
                <a:solidFill>
                  <a:srgbClr val="FFFF00"/>
                </a:solidFill>
              </a:rPr>
              <a:t>I </a:t>
            </a:r>
            <a:r>
              <a:rPr lang="en-US" sz="1800" dirty="0" err="1" smtClean="0">
                <a:solidFill>
                  <a:srgbClr val="FFFF00"/>
                </a:solidFill>
              </a:rPr>
              <a:t>Thes</a:t>
            </a:r>
            <a:r>
              <a:rPr lang="en-US" sz="1800" dirty="0" smtClean="0">
                <a:solidFill>
                  <a:srgbClr val="FFFF00"/>
                </a:solidFill>
              </a:rPr>
              <a:t> 4:1,2 </a:t>
            </a:r>
            <a:r>
              <a:rPr lang="en-US" sz="1800" dirty="0" smtClean="0"/>
              <a:t>– Finally then, brethren, we urge and exhort in the Lord Jesus that you should abound more and more, just as </a:t>
            </a:r>
            <a:r>
              <a:rPr lang="en-US" sz="1800" u="sng" dirty="0" smtClean="0"/>
              <a:t>you received from us </a:t>
            </a:r>
            <a:r>
              <a:rPr lang="en-US" sz="1800" u="sng" dirty="0" smtClean="0">
                <a:solidFill>
                  <a:srgbClr val="FFFF00"/>
                </a:solidFill>
              </a:rPr>
              <a:t>how you ought to walk</a:t>
            </a:r>
            <a:r>
              <a:rPr lang="en-US" sz="1800" u="sng" dirty="0" smtClean="0"/>
              <a:t> and </a:t>
            </a:r>
            <a:r>
              <a:rPr lang="en-US" sz="2400" b="1" u="sng" dirty="0" smtClean="0"/>
              <a:t>to please God; </a:t>
            </a:r>
            <a:r>
              <a:rPr lang="en-US" sz="1800" u="sng" baseline="30000" dirty="0" smtClean="0"/>
              <a:t>2</a:t>
            </a:r>
            <a:r>
              <a:rPr lang="en-US" sz="1800" u="sng" dirty="0" smtClean="0"/>
              <a:t>for you know what </a:t>
            </a:r>
            <a:r>
              <a:rPr lang="en-US" sz="1800" u="sng" dirty="0" smtClean="0">
                <a:solidFill>
                  <a:srgbClr val="3AC641"/>
                </a:solidFill>
              </a:rPr>
              <a:t>commandments we gave you</a:t>
            </a:r>
            <a:r>
              <a:rPr lang="en-US" sz="1800" u="sng" dirty="0" smtClean="0"/>
              <a:t> through the Lord Jesus</a:t>
            </a:r>
            <a:r>
              <a:rPr lang="en-US" sz="1800" dirty="0" smtClean="0"/>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3" y="2207698"/>
            <a:ext cx="4319827" cy="28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9" y="4097693"/>
            <a:ext cx="1788566" cy="1321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mellor\AppData\Local\Microsoft\Windows\Temporary Internet Files\Content.IE5\1DMZECPA\MC9004417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9" y="2009430"/>
            <a:ext cx="1755356" cy="1755356"/>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6282597">
            <a:off x="5197028" y="3753676"/>
            <a:ext cx="508883" cy="1581929"/>
          </a:xfrm>
          <a:prstGeom prst="downArrow">
            <a:avLst>
              <a:gd name="adj1" fmla="val 50000"/>
              <a:gd name="adj2" fmla="val 312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7654998">
            <a:off x="5434036" y="1656973"/>
            <a:ext cx="508883" cy="1536920"/>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64319" y="3351493"/>
            <a:ext cx="508883" cy="746199"/>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2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15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513" y="119048"/>
            <a:ext cx="8969070" cy="635000"/>
          </a:xfrm>
        </p:spPr>
        <p:txBody>
          <a:bodyPr>
            <a:normAutofit fontScale="90000"/>
          </a:bodyPr>
          <a:lstStyle/>
          <a:p>
            <a:pPr eaLnBrk="1" hangingPunct="1">
              <a:lnSpc>
                <a:spcPct val="90000"/>
              </a:lnSpc>
            </a:pPr>
            <a:r>
              <a:rPr lang="en-US" sz="1800" dirty="0" smtClean="0"/>
              <a:t/>
            </a:r>
            <a:br>
              <a:rPr lang="en-US" sz="1800" dirty="0" smtClean="0"/>
            </a:br>
            <a:r>
              <a:rPr lang="en-US" sz="2800" dirty="0" smtClean="0">
                <a:solidFill>
                  <a:srgbClr val="00B0F0"/>
                </a:solidFill>
              </a:rPr>
              <a:t>How Did the Apostles Intend for Churches to Establish Practices?</a:t>
            </a:r>
          </a:p>
        </p:txBody>
      </p:sp>
      <p:sp>
        <p:nvSpPr>
          <p:cNvPr id="22531" name="Rectangle 3"/>
          <p:cNvSpPr>
            <a:spLocks noGrp="1" noChangeArrowheads="1"/>
          </p:cNvSpPr>
          <p:nvPr>
            <p:ph type="body" idx="1"/>
          </p:nvPr>
        </p:nvSpPr>
        <p:spPr>
          <a:xfrm>
            <a:off x="76200" y="1016000"/>
            <a:ext cx="8991600" cy="4508500"/>
          </a:xfrm>
        </p:spPr>
        <p:txBody>
          <a:bodyPr>
            <a:normAutofit/>
          </a:bodyPr>
          <a:lstStyle/>
          <a:p>
            <a:pPr marL="0" indent="0" eaLnBrk="1" hangingPunct="1">
              <a:lnSpc>
                <a:spcPct val="90000"/>
              </a:lnSpc>
              <a:buFontTx/>
              <a:buNone/>
            </a:pPr>
            <a:r>
              <a:rPr lang="en-US" sz="1800" dirty="0" smtClean="0">
                <a:solidFill>
                  <a:srgbClr val="FFFF00"/>
                </a:solidFill>
              </a:rPr>
              <a:t>Phil 4:9 </a:t>
            </a:r>
            <a:r>
              <a:rPr lang="en-US" sz="1800" dirty="0" smtClean="0"/>
              <a:t>– </a:t>
            </a:r>
            <a:r>
              <a:rPr lang="en-US" sz="1800" u="sng" dirty="0" smtClean="0"/>
              <a:t>The things which you </a:t>
            </a:r>
            <a:r>
              <a:rPr lang="en-US" sz="1800" u="sng" dirty="0" smtClean="0">
                <a:solidFill>
                  <a:srgbClr val="0ECCF2"/>
                </a:solidFill>
              </a:rPr>
              <a:t>learned and received and heard and saw in me</a:t>
            </a:r>
            <a:r>
              <a:rPr lang="en-US" sz="1800" u="sng" dirty="0" smtClean="0"/>
              <a:t>, these do</a:t>
            </a:r>
            <a:r>
              <a:rPr lang="en-US" sz="1800" dirty="0" smtClean="0"/>
              <a:t>, and the God of peace will be with you.</a:t>
            </a:r>
          </a:p>
          <a:p>
            <a:pPr marL="0" indent="0" eaLnBrk="1" hangingPunct="1">
              <a:lnSpc>
                <a:spcPct val="90000"/>
              </a:lnSpc>
              <a:buFontTx/>
              <a:buNone/>
            </a:pPr>
            <a:endParaRPr lang="en-US" sz="900" dirty="0" smtClean="0"/>
          </a:p>
          <a:p>
            <a:pPr marL="0" indent="0" eaLnBrk="1" hangingPunct="1">
              <a:lnSpc>
                <a:spcPct val="90000"/>
              </a:lnSpc>
              <a:buFontTx/>
              <a:buNone/>
            </a:pPr>
            <a:r>
              <a:rPr lang="en-US" sz="1800" dirty="0" smtClean="0">
                <a:solidFill>
                  <a:srgbClr val="FFFF00"/>
                </a:solidFill>
              </a:rPr>
              <a:t>I </a:t>
            </a:r>
            <a:r>
              <a:rPr lang="en-US" sz="1800" dirty="0" err="1" smtClean="0">
                <a:solidFill>
                  <a:srgbClr val="FFFF00"/>
                </a:solidFill>
              </a:rPr>
              <a:t>Thes</a:t>
            </a:r>
            <a:r>
              <a:rPr lang="en-US" sz="1800" dirty="0" smtClean="0">
                <a:solidFill>
                  <a:srgbClr val="FFFF00"/>
                </a:solidFill>
              </a:rPr>
              <a:t> 2:13,14 </a:t>
            </a:r>
            <a:r>
              <a:rPr lang="en-US" sz="1800" dirty="0" smtClean="0"/>
              <a:t>-- For this reason we also thank God without ceasing, because when </a:t>
            </a:r>
            <a:r>
              <a:rPr lang="en-US" sz="1800" u="sng" dirty="0" smtClean="0"/>
              <a:t>you </a:t>
            </a:r>
            <a:r>
              <a:rPr lang="en-US" sz="1800" u="sng" dirty="0" smtClean="0">
                <a:solidFill>
                  <a:srgbClr val="0ECCF2"/>
                </a:solidFill>
              </a:rPr>
              <a:t>received the word of God which you heard from us</a:t>
            </a:r>
            <a:r>
              <a:rPr lang="en-US" sz="1800" u="sng" dirty="0" smtClean="0"/>
              <a:t>, you welcomed it not as the word of men, but as it is in truth, the word of God</a:t>
            </a:r>
            <a:r>
              <a:rPr lang="en-US" sz="1800" dirty="0" smtClean="0"/>
              <a:t>, which also effectively works in you who believe. </a:t>
            </a:r>
            <a:r>
              <a:rPr lang="en-US" sz="1800" baseline="30000" dirty="0" smtClean="0"/>
              <a:t>14</a:t>
            </a:r>
            <a:r>
              <a:rPr lang="en-US" sz="1800" dirty="0" smtClean="0"/>
              <a:t>For you, brethren, became imitators of the churches of God which are in Judea in Christ Jesus. For you also suffered the same things from your own countrymen, just as they did from the Judeans,</a:t>
            </a:r>
          </a:p>
          <a:p>
            <a:pPr marL="0" indent="0" eaLnBrk="1" hangingPunct="1">
              <a:lnSpc>
                <a:spcPct val="90000"/>
              </a:lnSpc>
              <a:buFontTx/>
              <a:buNone/>
            </a:pPr>
            <a:endParaRPr lang="en-US" sz="900" u="sng" dirty="0" smtClean="0"/>
          </a:p>
          <a:p>
            <a:pPr marL="0" indent="0" eaLnBrk="1" hangingPunct="1">
              <a:lnSpc>
                <a:spcPct val="90000"/>
              </a:lnSpc>
              <a:buFontTx/>
              <a:buNone/>
            </a:pPr>
            <a:r>
              <a:rPr lang="en-US" sz="1800" dirty="0" smtClean="0">
                <a:solidFill>
                  <a:srgbClr val="FFFF00"/>
                </a:solidFill>
              </a:rPr>
              <a:t>II </a:t>
            </a:r>
            <a:r>
              <a:rPr lang="en-US" sz="1800" dirty="0" err="1" smtClean="0">
                <a:solidFill>
                  <a:srgbClr val="FFFF00"/>
                </a:solidFill>
              </a:rPr>
              <a:t>Thes</a:t>
            </a:r>
            <a:r>
              <a:rPr lang="en-US" sz="1800" dirty="0" smtClean="0">
                <a:solidFill>
                  <a:srgbClr val="FFFF00"/>
                </a:solidFill>
              </a:rPr>
              <a:t> 2:15 </a:t>
            </a:r>
            <a:r>
              <a:rPr lang="en-US" sz="1800" dirty="0" smtClean="0"/>
              <a:t>– Therefore, brethren, </a:t>
            </a:r>
            <a:r>
              <a:rPr lang="en-US" sz="1800" u="sng" dirty="0" smtClean="0"/>
              <a:t>stand fast and </a:t>
            </a:r>
            <a:r>
              <a:rPr lang="en-US" sz="1800" u="sng" dirty="0" smtClean="0">
                <a:solidFill>
                  <a:srgbClr val="0ECCF2"/>
                </a:solidFill>
              </a:rPr>
              <a:t>hold the traditions which you were taught, whether by word or our epistle</a:t>
            </a:r>
            <a:r>
              <a:rPr lang="en-US" sz="1800" dirty="0" smtClean="0"/>
              <a:t>. </a:t>
            </a:r>
          </a:p>
          <a:p>
            <a:pPr marL="0" indent="0" eaLnBrk="1" hangingPunct="1">
              <a:lnSpc>
                <a:spcPct val="90000"/>
              </a:lnSpc>
              <a:buFontTx/>
              <a:buNone/>
            </a:pPr>
            <a:endParaRPr lang="en-US" sz="900" dirty="0" smtClean="0"/>
          </a:p>
          <a:p>
            <a:pPr marL="0" indent="0" eaLnBrk="1" hangingPunct="1">
              <a:lnSpc>
                <a:spcPct val="90000"/>
              </a:lnSpc>
              <a:buFontTx/>
              <a:buNone/>
            </a:pPr>
            <a:r>
              <a:rPr lang="en-US" sz="1800" dirty="0" smtClean="0">
                <a:solidFill>
                  <a:srgbClr val="FFFF00"/>
                </a:solidFill>
              </a:rPr>
              <a:t>I Tim 3:14,15 </a:t>
            </a:r>
            <a:r>
              <a:rPr lang="en-US" sz="1800" dirty="0" smtClean="0"/>
              <a:t>– These things I write to you, though I hope to come to you shortly; </a:t>
            </a:r>
            <a:r>
              <a:rPr lang="en-US" sz="1800" baseline="30000" dirty="0" smtClean="0"/>
              <a:t>15</a:t>
            </a:r>
            <a:r>
              <a:rPr lang="en-US" sz="1800" dirty="0" smtClean="0"/>
              <a:t>but if I am delayed</a:t>
            </a:r>
            <a:r>
              <a:rPr lang="en-US" sz="1800" dirty="0" smtClean="0">
                <a:solidFill>
                  <a:srgbClr val="0ECCF2"/>
                </a:solidFill>
              </a:rPr>
              <a:t>, </a:t>
            </a:r>
            <a:r>
              <a:rPr lang="en-US" sz="1800" u="sng" dirty="0" smtClean="0">
                <a:solidFill>
                  <a:srgbClr val="0ECCF2"/>
                </a:solidFill>
              </a:rPr>
              <a:t>I write so that you may know how you ought to conduct yourself</a:t>
            </a:r>
            <a:r>
              <a:rPr lang="en-US" sz="1800" u="sng" dirty="0" smtClean="0"/>
              <a:t> in the house of God, which is the church of the living God</a:t>
            </a:r>
            <a:r>
              <a:rPr lang="en-US" sz="1800" dirty="0" smtClean="0"/>
              <a:t>, the pillar and ground of the truth.</a:t>
            </a:r>
          </a:p>
        </p:txBody>
      </p:sp>
    </p:spTree>
    <p:extLst>
      <p:ext uri="{BB962C8B-B14F-4D97-AF65-F5344CB8AC3E}">
        <p14:creationId xmlns:p14="http://schemas.microsoft.com/office/powerpoint/2010/main" val="16709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t/>
            </a:r>
            <a:br>
              <a:rPr lang="en-US" dirty="0" smtClean="0"/>
            </a:br>
            <a:r>
              <a:rPr lang="en-US" dirty="0" smtClean="0">
                <a:solidFill>
                  <a:srgbClr val="0ECCF2"/>
                </a:solidFill>
              </a:rPr>
              <a:t>How Was Compliance Ensured?</a:t>
            </a:r>
          </a:p>
        </p:txBody>
      </p:sp>
      <p:sp>
        <p:nvSpPr>
          <p:cNvPr id="24579" name="Rectangle 3"/>
          <p:cNvSpPr>
            <a:spLocks noGrp="1" noChangeArrowheads="1"/>
          </p:cNvSpPr>
          <p:nvPr>
            <p:ph type="body" idx="1"/>
          </p:nvPr>
        </p:nvSpPr>
        <p:spPr>
          <a:xfrm>
            <a:off x="152400" y="825500"/>
            <a:ext cx="8839200" cy="4826000"/>
          </a:xfrm>
        </p:spPr>
        <p:txBody>
          <a:bodyPr/>
          <a:lstStyle/>
          <a:p>
            <a:pPr marL="0" indent="0" eaLnBrk="1" hangingPunct="1">
              <a:lnSpc>
                <a:spcPct val="90000"/>
              </a:lnSpc>
              <a:buFontTx/>
              <a:buNone/>
            </a:pPr>
            <a:r>
              <a:rPr lang="en-US" dirty="0" smtClean="0">
                <a:solidFill>
                  <a:srgbClr val="FFFF00"/>
                </a:solidFill>
              </a:rPr>
              <a:t>I </a:t>
            </a:r>
            <a:r>
              <a:rPr lang="en-US" dirty="0" err="1" smtClean="0">
                <a:solidFill>
                  <a:srgbClr val="FFFF00"/>
                </a:solidFill>
              </a:rPr>
              <a:t>Cor</a:t>
            </a:r>
            <a:r>
              <a:rPr lang="en-US" dirty="0" smtClean="0">
                <a:solidFill>
                  <a:srgbClr val="FFFF00"/>
                </a:solidFill>
              </a:rPr>
              <a:t> 4:16,17a </a:t>
            </a:r>
            <a:r>
              <a:rPr lang="en-US" dirty="0" smtClean="0"/>
              <a:t>– </a:t>
            </a:r>
            <a:r>
              <a:rPr lang="en-US" baseline="30000" dirty="0" smtClean="0"/>
              <a:t>16</a:t>
            </a:r>
            <a:r>
              <a:rPr lang="en-US" dirty="0" smtClean="0"/>
              <a:t>Therefore I urge you, imitate me.</a:t>
            </a:r>
            <a:r>
              <a:rPr lang="en-US" baseline="30000" dirty="0" smtClean="0"/>
              <a:t> 17</a:t>
            </a:r>
            <a:r>
              <a:rPr lang="en-US" dirty="0" smtClean="0"/>
              <a:t>For this reason I have sent Timothy to you, who is my beloved and faithful son in the Lord, who will </a:t>
            </a:r>
            <a:r>
              <a:rPr lang="en-US" u="sng" dirty="0" smtClean="0">
                <a:solidFill>
                  <a:srgbClr val="0ECCF2"/>
                </a:solidFill>
              </a:rPr>
              <a:t>remind you of my ways in Christ, as I teach everywhere in every church</a:t>
            </a:r>
            <a:r>
              <a:rPr lang="en-US" dirty="0" smtClean="0">
                <a:solidFill>
                  <a:srgbClr val="0ECCF2"/>
                </a:solidFill>
              </a:rPr>
              <a:t>. </a:t>
            </a:r>
          </a:p>
          <a:p>
            <a:pPr marL="0" indent="0" eaLnBrk="1" hangingPunct="1">
              <a:lnSpc>
                <a:spcPct val="90000"/>
              </a:lnSpc>
              <a:buFontTx/>
              <a:buNone/>
            </a:pPr>
            <a:endParaRPr lang="en-US" sz="1200" dirty="0" smtClean="0"/>
          </a:p>
          <a:p>
            <a:pPr marL="0" indent="0" eaLnBrk="1" hangingPunct="1">
              <a:lnSpc>
                <a:spcPct val="90000"/>
              </a:lnSpc>
              <a:buFontTx/>
              <a:buNone/>
            </a:pPr>
            <a:r>
              <a:rPr lang="en-US" dirty="0" smtClean="0">
                <a:solidFill>
                  <a:srgbClr val="FFFF00"/>
                </a:solidFill>
              </a:rPr>
              <a:t>Tit 1:5 </a:t>
            </a:r>
            <a:r>
              <a:rPr lang="en-US" dirty="0" smtClean="0"/>
              <a:t>– For this reason I left you in Crete, that </a:t>
            </a:r>
            <a:r>
              <a:rPr lang="en-US" u="sng" dirty="0" smtClean="0">
                <a:solidFill>
                  <a:srgbClr val="0ECCF2"/>
                </a:solidFill>
              </a:rPr>
              <a:t>you should set in order the things that are lacking</a:t>
            </a:r>
            <a:r>
              <a:rPr lang="en-US" dirty="0" smtClean="0"/>
              <a:t>, and appoint elders in every city </a:t>
            </a:r>
            <a:r>
              <a:rPr lang="en-US" u="sng" dirty="0" smtClean="0">
                <a:solidFill>
                  <a:srgbClr val="0ECCF2"/>
                </a:solidFill>
              </a:rPr>
              <a:t>as I commanded you</a:t>
            </a:r>
            <a:r>
              <a:rPr lang="en-US"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dirty="0" smtClean="0">
                <a:solidFill>
                  <a:srgbClr val="FFFF00"/>
                </a:solidFill>
              </a:rPr>
              <a:t>I </a:t>
            </a:r>
            <a:r>
              <a:rPr lang="en-US" dirty="0" err="1" smtClean="0">
                <a:solidFill>
                  <a:srgbClr val="FFFF00"/>
                </a:solidFill>
              </a:rPr>
              <a:t>Cor</a:t>
            </a:r>
            <a:r>
              <a:rPr lang="en-US" dirty="0" smtClean="0">
                <a:solidFill>
                  <a:srgbClr val="FFFF00"/>
                </a:solidFill>
              </a:rPr>
              <a:t> 11:33,34 </a:t>
            </a:r>
            <a:r>
              <a:rPr lang="en-US" dirty="0" smtClean="0"/>
              <a:t>– </a:t>
            </a:r>
            <a:r>
              <a:rPr lang="en-US" baseline="30000" dirty="0" smtClean="0"/>
              <a:t>33</a:t>
            </a:r>
            <a:r>
              <a:rPr lang="en-US" dirty="0" smtClean="0"/>
              <a:t>Therefore, my brethren, when you come together to eat, wait for one another.</a:t>
            </a:r>
            <a:r>
              <a:rPr lang="en-US" baseline="30000" dirty="0" smtClean="0"/>
              <a:t> 34</a:t>
            </a:r>
            <a:r>
              <a:rPr lang="en-US" dirty="0" smtClean="0"/>
              <a:t>But if anyone is hungry, let him eat at home, lest you come together for judgment. </a:t>
            </a:r>
            <a:r>
              <a:rPr lang="en-US" u="sng" dirty="0" smtClean="0">
                <a:solidFill>
                  <a:srgbClr val="0ECCF2"/>
                </a:solidFill>
              </a:rPr>
              <a:t>And the rest I will set in order when I come</a:t>
            </a:r>
            <a:r>
              <a:rPr lang="en-US" dirty="0" smtClean="0"/>
              <a:t>.</a:t>
            </a:r>
          </a:p>
        </p:txBody>
      </p:sp>
    </p:spTree>
    <p:extLst>
      <p:ext uri="{BB962C8B-B14F-4D97-AF65-F5344CB8AC3E}">
        <p14:creationId xmlns:p14="http://schemas.microsoft.com/office/powerpoint/2010/main" val="25734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3" y="2207698"/>
            <a:ext cx="4319827" cy="28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9" y="4097693"/>
            <a:ext cx="1788566" cy="1321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mellor\AppData\Local\Microsoft\Windows\Temporary Internet Files\Content.IE5\1DMZECPA\MC9004417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9" y="2009430"/>
            <a:ext cx="1755356" cy="1755356"/>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6282597">
            <a:off x="5197028" y="3753676"/>
            <a:ext cx="508883" cy="1581929"/>
          </a:xfrm>
          <a:prstGeom prst="downArrow">
            <a:avLst>
              <a:gd name="adj1" fmla="val 50000"/>
              <a:gd name="adj2" fmla="val 312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64319" y="3351493"/>
            <a:ext cx="508883" cy="746199"/>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16367">
            <a:off x="1097177" y="456117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525136">
            <a:off x="644535" y="42315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40940">
            <a:off x="263580" y="38677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77193">
            <a:off x="-30738" y="346690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24237">
            <a:off x="-30739" y="294678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94818">
            <a:off x="-11244" y="237137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12597">
            <a:off x="144312" y="182380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12597">
            <a:off x="25014" y="132413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30663">
            <a:off x="87001" y="8232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692807">
            <a:off x="178777" y="26268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64225">
            <a:off x="95153" y="-242227"/>
            <a:ext cx="474941" cy="59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0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750"/>
                                        <p:tgtEl>
                                          <p:spTgt spid="5"/>
                                        </p:tgtEl>
                                      </p:cBhvr>
                                    </p:animEffect>
                                    <p:set>
                                      <p:cBhvr>
                                        <p:cTn id="7" dur="1" fill="hold">
                                          <p:stCondLst>
                                            <p:cond delay="174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500"/>
                                        <p:tgtEl>
                                          <p:spTgt spid="7"/>
                                        </p:tgtEl>
                                      </p:cBhvr>
                                    </p:animEffect>
                                    <p:set>
                                      <p:cBhvr>
                                        <p:cTn id="10" dur="1" fill="hold">
                                          <p:stCondLst>
                                            <p:cond delay="1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750"/>
                                        <p:tgtEl>
                                          <p:spTgt spid="9"/>
                                        </p:tgtEl>
                                      </p:cBhvr>
                                    </p:animEffect>
                                    <p:set>
                                      <p:cBhvr>
                                        <p:cTn id="13" dur="1" fill="hold">
                                          <p:stCondLst>
                                            <p:cond delay="1749"/>
                                          </p:stCondLst>
                                        </p:cTn>
                                        <p:tgtEl>
                                          <p:spTgt spid="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750"/>
                            </p:stCondLst>
                            <p:childTnLst>
                              <p:par>
                                <p:cTn id="18" presetID="1"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par>
                          <p:cTn id="20" fill="hold">
                            <p:stCondLst>
                              <p:cond delay="1750"/>
                            </p:stCondLst>
                            <p:childTnLst>
                              <p:par>
                                <p:cTn id="21" presetID="1" presetClass="entr" presetSubtype="0" fill="hold" nodeType="afterEffect">
                                  <p:stCondLst>
                                    <p:cond delay="45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2200"/>
                            </p:stCondLst>
                            <p:childTnLst>
                              <p:par>
                                <p:cTn id="24" presetID="1" presetClass="entr" presetSubtype="0" fill="hold" nodeType="afterEffect">
                                  <p:stCondLst>
                                    <p:cond delay="45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2650"/>
                            </p:stCondLst>
                            <p:childTnLst>
                              <p:par>
                                <p:cTn id="27" presetID="1" presetClass="entr" presetSubtype="0" fill="hold" nodeType="afterEffect">
                                  <p:stCondLst>
                                    <p:cond delay="45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3100"/>
                            </p:stCondLst>
                            <p:childTnLst>
                              <p:par>
                                <p:cTn id="30" presetID="1" presetClass="entr" presetSubtype="0" fill="hold" nodeType="afterEffect">
                                  <p:stCondLst>
                                    <p:cond delay="45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3550"/>
                            </p:stCondLst>
                            <p:childTnLst>
                              <p:par>
                                <p:cTn id="33" presetID="1" presetClass="entr" presetSubtype="0" fill="hold" nodeType="afterEffect">
                                  <p:stCondLst>
                                    <p:cond delay="45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nodeType="afterEffect">
                                  <p:stCondLst>
                                    <p:cond delay="45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p:stCondLst>
                              <p:cond delay="4450"/>
                            </p:stCondLst>
                            <p:childTnLst>
                              <p:par>
                                <p:cTn id="39" presetID="1" presetClass="entr" presetSubtype="0" fill="hold" nodeType="afterEffect">
                                  <p:stCondLst>
                                    <p:cond delay="45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4900"/>
                            </p:stCondLst>
                            <p:childTnLst>
                              <p:par>
                                <p:cTn id="42" presetID="1" presetClass="entr" presetSubtype="0" fill="hold" nodeType="afterEffect">
                                  <p:stCondLst>
                                    <p:cond delay="450"/>
                                  </p:stCondLst>
                                  <p:childTnLst>
                                    <p:set>
                                      <p:cBhvr>
                                        <p:cTn id="43" dur="1" fill="hold">
                                          <p:stCondLst>
                                            <p:cond delay="0"/>
                                          </p:stCondLst>
                                        </p:cTn>
                                        <p:tgtEl>
                                          <p:spTgt spid="20"/>
                                        </p:tgtEl>
                                        <p:attrNameLst>
                                          <p:attrName>style.visibility</p:attrName>
                                        </p:attrNameLst>
                                      </p:cBhvr>
                                      <p:to>
                                        <p:strVal val="visible"/>
                                      </p:to>
                                    </p:set>
                                  </p:childTnLst>
                                </p:cTn>
                              </p:par>
                            </p:childTnLst>
                          </p:cTn>
                        </p:par>
                        <p:par>
                          <p:cTn id="44" fill="hold">
                            <p:stCondLst>
                              <p:cond delay="5350"/>
                            </p:stCondLst>
                            <p:childTnLst>
                              <p:par>
                                <p:cTn id="45" presetID="1" presetClass="entr" presetSubtype="0" fill="hold" nodeType="afterEffect">
                                  <p:stCondLst>
                                    <p:cond delay="450"/>
                                  </p:stCondLst>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p:stCondLst>
                              <p:cond delay="5800"/>
                            </p:stCondLst>
                            <p:childTnLst>
                              <p:par>
                                <p:cTn id="48" presetID="1" presetClass="entr" presetSubtype="0" fill="hold" nodeType="afterEffect">
                                  <p:stCondLst>
                                    <p:cond delay="45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solidFill>
                  <a:srgbClr val="0ECCF2"/>
                </a:solidFill>
              </a:rPr>
              <a:t>Were Patterns Consistent for All?</a:t>
            </a:r>
          </a:p>
        </p:txBody>
      </p:sp>
      <p:sp>
        <p:nvSpPr>
          <p:cNvPr id="25603" name="Rectangle 3"/>
          <p:cNvSpPr>
            <a:spLocks noGrp="1" noChangeArrowheads="1"/>
          </p:cNvSpPr>
          <p:nvPr>
            <p:ph type="body" idx="1"/>
          </p:nvPr>
        </p:nvSpPr>
        <p:spPr>
          <a:xfrm>
            <a:off x="152400" y="698500"/>
            <a:ext cx="8839200" cy="4889500"/>
          </a:xfrm>
        </p:spPr>
        <p:txBody>
          <a:bodyPr>
            <a:normAutofit fontScale="92500" lnSpcReduction="10000"/>
          </a:bodyPr>
          <a:lstStyle/>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16:1 </a:t>
            </a:r>
            <a:r>
              <a:rPr lang="en-US" sz="2400" dirty="0" smtClean="0"/>
              <a:t>– Now concerning the collection for the saints, </a:t>
            </a:r>
            <a:r>
              <a:rPr lang="en-US" sz="2400" u="sng" dirty="0" smtClean="0"/>
              <a:t>as I have given orders to the churches of Galatia, so you must do also</a:t>
            </a:r>
            <a:r>
              <a:rPr lang="en-US" sz="2400"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14:33b </a:t>
            </a:r>
            <a:r>
              <a:rPr lang="en-US" sz="2400" dirty="0" smtClean="0"/>
              <a:t>– For God is not the author of confusion but of peace, </a:t>
            </a:r>
            <a:r>
              <a:rPr lang="en-US" sz="2400" u="sng" dirty="0" smtClean="0"/>
              <a:t>as in all the churches of the saints</a:t>
            </a:r>
            <a:r>
              <a:rPr lang="en-US" sz="2400"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4:17b </a:t>
            </a:r>
            <a:r>
              <a:rPr lang="en-US" sz="2400" dirty="0" smtClean="0"/>
              <a:t>– </a:t>
            </a:r>
            <a:r>
              <a:rPr lang="en-US" sz="2400" baseline="30000" dirty="0" smtClean="0"/>
              <a:t>17</a:t>
            </a:r>
            <a:r>
              <a:rPr lang="en-US" sz="2400" dirty="0" smtClean="0"/>
              <a:t>For this reason I have sent Timothy to you, who is my beloved and faithful son in the Lord, who will remind you of my ways in Christ, as </a:t>
            </a:r>
            <a:r>
              <a:rPr lang="en-US" sz="2400" u="sng" dirty="0" smtClean="0"/>
              <a:t>I teach everywhere in every church</a:t>
            </a:r>
            <a:r>
              <a:rPr lang="en-US" sz="2400"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sz="2400" dirty="0" smtClean="0">
                <a:solidFill>
                  <a:srgbClr val="FFFF00"/>
                </a:solidFill>
              </a:rPr>
              <a:t>Col 4:16 </a:t>
            </a:r>
            <a:r>
              <a:rPr lang="en-US" sz="2400" dirty="0" smtClean="0"/>
              <a:t>– Now when this epistle is read among you, </a:t>
            </a:r>
            <a:r>
              <a:rPr lang="en-US" sz="2400" u="sng" dirty="0" smtClean="0"/>
              <a:t>see that it is read also in the church of the </a:t>
            </a:r>
            <a:r>
              <a:rPr lang="en-US" sz="2400" u="sng" dirty="0" err="1" smtClean="0"/>
              <a:t>Laodiceans</a:t>
            </a:r>
            <a:r>
              <a:rPr lang="en-US" sz="2400" u="sng" dirty="0" smtClean="0"/>
              <a:t>, and that you likewise read the epistle from Laodicea</a:t>
            </a:r>
            <a:r>
              <a:rPr lang="en-US" sz="2400" dirty="0" smtClean="0"/>
              <a:t>.</a:t>
            </a:r>
            <a:br>
              <a:rPr lang="en-US" sz="2400" dirty="0" smtClean="0"/>
            </a:br>
            <a:endParaRPr lang="en-US" sz="1200" dirty="0" smtClean="0"/>
          </a:p>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11:16 </a:t>
            </a:r>
            <a:r>
              <a:rPr lang="en-US" sz="2400" dirty="0" smtClean="0"/>
              <a:t>– But if anyone seems to be contentious, </a:t>
            </a:r>
            <a:r>
              <a:rPr lang="en-US" sz="2400" u="sng" dirty="0" smtClean="0"/>
              <a:t>we have no such custom, nor do the churches of God</a:t>
            </a:r>
            <a:r>
              <a:rPr lang="en-US" sz="2400" dirty="0" smtClean="0"/>
              <a:t>.</a:t>
            </a:r>
          </a:p>
        </p:txBody>
      </p:sp>
    </p:spTree>
    <p:extLst>
      <p:ext uri="{BB962C8B-B14F-4D97-AF65-F5344CB8AC3E}">
        <p14:creationId xmlns:p14="http://schemas.microsoft.com/office/powerpoint/2010/main" val="34545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3" y="2207698"/>
            <a:ext cx="4319827" cy="28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9" y="4097693"/>
            <a:ext cx="1788566" cy="1321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mellor\AppData\Local\Microsoft\Windows\Temporary Internet Files\Content.IE5\1DMZECPA\MC9004417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9" y="2009430"/>
            <a:ext cx="1755356" cy="1755356"/>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6282597">
            <a:off x="5197028" y="3753676"/>
            <a:ext cx="508883" cy="1581929"/>
          </a:xfrm>
          <a:prstGeom prst="downArrow">
            <a:avLst>
              <a:gd name="adj1" fmla="val 50000"/>
              <a:gd name="adj2" fmla="val 312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64319" y="3351493"/>
            <a:ext cx="508883" cy="746199"/>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3"/>
          <p:cNvSpPr txBox="1">
            <a:spLocks noChangeArrowheads="1"/>
          </p:cNvSpPr>
          <p:nvPr/>
        </p:nvSpPr>
        <p:spPr>
          <a:xfrm>
            <a:off x="4684050" y="31079"/>
            <a:ext cx="4469420" cy="48895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endParaRPr lang="en-US" sz="1200" dirty="0" smtClean="0"/>
          </a:p>
          <a:p>
            <a:pPr marL="0" indent="0">
              <a:buNone/>
            </a:pPr>
            <a:r>
              <a:rPr lang="en-US" sz="2000" dirty="0">
                <a:solidFill>
                  <a:srgbClr val="FFFF00"/>
                </a:solidFill>
              </a:rPr>
              <a:t>I </a:t>
            </a:r>
            <a:r>
              <a:rPr lang="en-US" sz="2000" dirty="0" err="1">
                <a:solidFill>
                  <a:srgbClr val="FFFF00"/>
                </a:solidFill>
              </a:rPr>
              <a:t>Cor</a:t>
            </a:r>
            <a:r>
              <a:rPr lang="en-US" sz="2000" dirty="0">
                <a:solidFill>
                  <a:srgbClr val="FFFF00"/>
                </a:solidFill>
              </a:rPr>
              <a:t>  16:1 </a:t>
            </a:r>
            <a:r>
              <a:rPr lang="en-US" sz="2000" dirty="0"/>
              <a:t>–</a:t>
            </a:r>
            <a:r>
              <a:rPr lang="en-US" sz="2000" u="sng" dirty="0"/>
              <a:t>as I have given orders to </a:t>
            </a:r>
            <a:r>
              <a:rPr lang="en-US" sz="2000" u="sng" dirty="0">
                <a:solidFill>
                  <a:srgbClr val="FFFF00"/>
                </a:solidFill>
              </a:rPr>
              <a:t>the churches </a:t>
            </a:r>
            <a:r>
              <a:rPr lang="en-US" sz="2000" u="sng" dirty="0"/>
              <a:t>of Galatia, so you must do also</a:t>
            </a:r>
            <a:r>
              <a:rPr lang="en-US" sz="2000" dirty="0"/>
              <a:t>…</a:t>
            </a:r>
          </a:p>
          <a:p>
            <a:pPr marL="0" indent="0">
              <a:buNone/>
            </a:pPr>
            <a:r>
              <a:rPr lang="en-US" sz="2000" dirty="0" smtClean="0">
                <a:solidFill>
                  <a:srgbClr val="FFFF00"/>
                </a:solidFill>
              </a:rPr>
              <a:t>I </a:t>
            </a:r>
            <a:r>
              <a:rPr lang="en-US" sz="2000" dirty="0" err="1" smtClean="0">
                <a:solidFill>
                  <a:srgbClr val="FFFF00"/>
                </a:solidFill>
              </a:rPr>
              <a:t>Cor</a:t>
            </a:r>
            <a:r>
              <a:rPr lang="en-US" sz="2000" dirty="0" smtClean="0">
                <a:solidFill>
                  <a:srgbClr val="FFFF00"/>
                </a:solidFill>
              </a:rPr>
              <a:t> 4:17b </a:t>
            </a:r>
            <a:r>
              <a:rPr lang="en-US" sz="2000" dirty="0" smtClean="0"/>
              <a:t>as </a:t>
            </a:r>
            <a:r>
              <a:rPr lang="en-US" sz="2000" u="sng" dirty="0" smtClean="0"/>
              <a:t>I teach everywhere in </a:t>
            </a:r>
            <a:r>
              <a:rPr lang="en-US" sz="2000" u="sng" dirty="0" smtClean="0">
                <a:solidFill>
                  <a:srgbClr val="FFFF00"/>
                </a:solidFill>
              </a:rPr>
              <a:t>every</a:t>
            </a:r>
            <a:r>
              <a:rPr lang="en-US" sz="2000" u="sng" dirty="0" smtClean="0"/>
              <a:t> </a:t>
            </a:r>
            <a:r>
              <a:rPr lang="en-US" sz="2000" u="sng" dirty="0" smtClean="0">
                <a:solidFill>
                  <a:srgbClr val="FFFF00"/>
                </a:solidFill>
              </a:rPr>
              <a:t>church</a:t>
            </a:r>
            <a:r>
              <a:rPr lang="en-US" sz="2000" dirty="0" smtClean="0"/>
              <a:t>.</a:t>
            </a:r>
            <a:r>
              <a:rPr lang="en-US" sz="2000" dirty="0">
                <a:solidFill>
                  <a:srgbClr val="FFFF00"/>
                </a:solidFill>
              </a:rPr>
              <a:t> </a:t>
            </a:r>
            <a:endParaRPr lang="en-US" sz="2000" dirty="0" smtClean="0">
              <a:solidFill>
                <a:srgbClr val="FFFF00"/>
              </a:solidFill>
            </a:endParaRPr>
          </a:p>
          <a:p>
            <a:pPr marL="0" indent="0">
              <a:buNone/>
            </a:pPr>
            <a:r>
              <a:rPr lang="en-US" sz="2000" dirty="0" smtClean="0">
                <a:solidFill>
                  <a:srgbClr val="FFFF00"/>
                </a:solidFill>
              </a:rPr>
              <a:t>I </a:t>
            </a:r>
            <a:r>
              <a:rPr lang="en-US" sz="2000" dirty="0" err="1">
                <a:solidFill>
                  <a:srgbClr val="FFFF00"/>
                </a:solidFill>
              </a:rPr>
              <a:t>Cor</a:t>
            </a:r>
            <a:r>
              <a:rPr lang="en-US" sz="2000" dirty="0">
                <a:solidFill>
                  <a:srgbClr val="FFFF00"/>
                </a:solidFill>
              </a:rPr>
              <a:t> 14:33b </a:t>
            </a:r>
            <a:r>
              <a:rPr lang="en-US" sz="2000" dirty="0"/>
              <a:t>–</a:t>
            </a:r>
            <a:r>
              <a:rPr lang="en-US" sz="2000" u="sng" dirty="0"/>
              <a:t>as in </a:t>
            </a:r>
            <a:r>
              <a:rPr lang="en-US" sz="2000" u="sng" dirty="0">
                <a:solidFill>
                  <a:srgbClr val="FFFF00"/>
                </a:solidFill>
              </a:rPr>
              <a:t>all the</a:t>
            </a:r>
            <a:r>
              <a:rPr lang="en-US" sz="2000" u="sng" dirty="0"/>
              <a:t> churches of the saints</a:t>
            </a:r>
            <a:r>
              <a:rPr lang="en-US" sz="2000" dirty="0"/>
              <a:t>.</a:t>
            </a:r>
          </a:p>
          <a:p>
            <a:pPr marL="0" indent="0">
              <a:buFontTx/>
              <a:buNone/>
            </a:pPr>
            <a:endParaRPr lang="en-US" sz="2400" dirty="0" smtClean="0"/>
          </a:p>
          <a:p>
            <a:pPr marL="0" indent="0">
              <a:buFontTx/>
              <a:buNone/>
            </a:pPr>
            <a:endParaRPr lang="en-US" sz="1200" dirty="0" smtClean="0"/>
          </a:p>
        </p:txBody>
      </p:sp>
    </p:spTree>
    <p:extLst>
      <p:ext uri="{BB962C8B-B14F-4D97-AF65-F5344CB8AC3E}">
        <p14:creationId xmlns:p14="http://schemas.microsoft.com/office/powerpoint/2010/main" val="993144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16367">
            <a:off x="1097177" y="456117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525136">
            <a:off x="644535" y="42315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40940">
            <a:off x="263580" y="38677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77193">
            <a:off x="-30738" y="346690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24237">
            <a:off x="-30739" y="294678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94818">
            <a:off x="-11244" y="237137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12597">
            <a:off x="144312" y="182380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12597">
            <a:off x="25014" y="132413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0663">
            <a:off x="87001" y="8232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92807">
            <a:off x="178777" y="26268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64225">
            <a:off x="95153" y="-242227"/>
            <a:ext cx="474941" cy="595769"/>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solidFill>
                  <a:srgbClr val="0ECCF2"/>
                </a:solidFill>
              </a:rPr>
              <a:t>What of those who Differed?</a:t>
            </a:r>
          </a:p>
        </p:txBody>
      </p:sp>
      <p:sp>
        <p:nvSpPr>
          <p:cNvPr id="26627" name="Rectangle 3"/>
          <p:cNvSpPr>
            <a:spLocks noGrp="1" noChangeArrowheads="1"/>
          </p:cNvSpPr>
          <p:nvPr>
            <p:ph type="body" idx="1"/>
          </p:nvPr>
        </p:nvSpPr>
        <p:spPr>
          <a:xfrm>
            <a:off x="76200" y="706341"/>
            <a:ext cx="8991600" cy="4826000"/>
          </a:xfrm>
        </p:spPr>
        <p:txBody>
          <a:bodyPr>
            <a:normAutofit lnSpcReduction="10000"/>
          </a:bodyPr>
          <a:lstStyle/>
          <a:p>
            <a:pPr marL="0" indent="0" eaLnBrk="1" hangingPunct="1">
              <a:buFontTx/>
              <a:buNone/>
            </a:pPr>
            <a:r>
              <a:rPr lang="en-US" sz="1800" dirty="0" smtClean="0">
                <a:solidFill>
                  <a:srgbClr val="FFFF00"/>
                </a:solidFill>
              </a:rPr>
              <a:t>II </a:t>
            </a:r>
            <a:r>
              <a:rPr lang="en-US" sz="1800" dirty="0" err="1" smtClean="0">
                <a:solidFill>
                  <a:srgbClr val="FFFF00"/>
                </a:solidFill>
              </a:rPr>
              <a:t>Thes</a:t>
            </a:r>
            <a:r>
              <a:rPr lang="en-US" sz="1800" dirty="0" smtClean="0">
                <a:solidFill>
                  <a:srgbClr val="FFFF00"/>
                </a:solidFill>
              </a:rPr>
              <a:t> 3:6 </a:t>
            </a:r>
            <a:r>
              <a:rPr lang="en-US" sz="1800" dirty="0" smtClean="0"/>
              <a:t>– </a:t>
            </a:r>
            <a:r>
              <a:rPr lang="en-US" sz="1800" dirty="0" smtClean="0">
                <a:cs typeface="Times New Roman" pitchFamily="18" charset="0"/>
              </a:rPr>
              <a:t>But we command you brethren in the name of our Lord Jesus Christ, that you </a:t>
            </a:r>
            <a:r>
              <a:rPr lang="en-US" sz="1800" u="sng" dirty="0" smtClean="0">
                <a:cs typeface="Times New Roman" pitchFamily="18" charset="0"/>
              </a:rPr>
              <a:t>withdraw from every brother who walks disorderly and not according to the tradition which he received from us</a:t>
            </a:r>
            <a:r>
              <a:rPr lang="en-US" sz="1800" dirty="0" smtClean="0">
                <a:cs typeface="Times New Roman" pitchFamily="18" charset="0"/>
              </a:rPr>
              <a:t>.</a:t>
            </a:r>
            <a:r>
              <a:rPr lang="en-US" sz="1800" dirty="0" smtClean="0"/>
              <a:t> </a:t>
            </a:r>
          </a:p>
          <a:p>
            <a:pPr marL="0" indent="0" eaLnBrk="1" hangingPunct="1">
              <a:buFontTx/>
              <a:buNone/>
            </a:pPr>
            <a:r>
              <a:rPr lang="en-US" sz="1800" dirty="0" smtClean="0">
                <a:solidFill>
                  <a:srgbClr val="FFFF00"/>
                </a:solidFill>
              </a:rPr>
              <a:t>II </a:t>
            </a:r>
            <a:r>
              <a:rPr lang="en-US" sz="1800" dirty="0" err="1" smtClean="0">
                <a:solidFill>
                  <a:srgbClr val="FFFF00"/>
                </a:solidFill>
              </a:rPr>
              <a:t>Thes</a:t>
            </a:r>
            <a:r>
              <a:rPr lang="en-US" sz="1800" dirty="0" smtClean="0">
                <a:solidFill>
                  <a:srgbClr val="FFFF00"/>
                </a:solidFill>
              </a:rPr>
              <a:t> 3:14 </a:t>
            </a:r>
            <a:r>
              <a:rPr lang="en-US" sz="1800" dirty="0" smtClean="0"/>
              <a:t>– </a:t>
            </a:r>
            <a:r>
              <a:rPr lang="en-US" sz="1800" dirty="0" smtClean="0">
                <a:cs typeface="Times New Roman" pitchFamily="18" charset="0"/>
              </a:rPr>
              <a:t>And if anyone </a:t>
            </a:r>
            <a:r>
              <a:rPr lang="en-US" sz="1800" u="sng" dirty="0" smtClean="0">
                <a:cs typeface="Times New Roman" pitchFamily="18" charset="0"/>
              </a:rPr>
              <a:t>does not obey our word in this epistle, note that person and do not keep company with him</a:t>
            </a:r>
            <a:r>
              <a:rPr lang="en-US" sz="1800" dirty="0" smtClean="0">
                <a:cs typeface="Times New Roman" pitchFamily="18" charset="0"/>
              </a:rPr>
              <a:t>, that he may be ashamed. </a:t>
            </a:r>
            <a:r>
              <a:rPr lang="en-US" sz="1800" baseline="30000" dirty="0" smtClean="0">
                <a:cs typeface="Times New Roman" pitchFamily="18" charset="0"/>
              </a:rPr>
              <a:t>15 </a:t>
            </a:r>
            <a:r>
              <a:rPr lang="en-US" sz="1800" dirty="0" smtClean="0">
                <a:cs typeface="Times New Roman" pitchFamily="18" charset="0"/>
              </a:rPr>
              <a:t>Yet do not count him as an enemy, but admonish him as a brother.</a:t>
            </a:r>
          </a:p>
          <a:p>
            <a:pPr marL="0" indent="0" eaLnBrk="1" hangingPunct="1">
              <a:buFontTx/>
              <a:buNone/>
            </a:pPr>
            <a:r>
              <a:rPr lang="en-US" sz="900" dirty="0" smtClean="0"/>
              <a:t> </a:t>
            </a:r>
          </a:p>
          <a:p>
            <a:pPr marL="0" indent="0" eaLnBrk="1" hangingPunct="1">
              <a:buFontTx/>
              <a:buNone/>
            </a:pPr>
            <a:r>
              <a:rPr lang="en-US" sz="1800" dirty="0" smtClean="0">
                <a:solidFill>
                  <a:srgbClr val="FFFF00"/>
                </a:solidFill>
              </a:rPr>
              <a:t>I Tim 4:1,2 </a:t>
            </a:r>
            <a:r>
              <a:rPr lang="en-US" sz="1800" dirty="0" smtClean="0"/>
              <a:t>– </a:t>
            </a:r>
            <a:r>
              <a:rPr lang="en-US" sz="1800" dirty="0" smtClean="0">
                <a:cs typeface="Times New Roman" pitchFamily="18" charset="0"/>
              </a:rPr>
              <a:t>Now the Spirit expressly says that in latter times </a:t>
            </a:r>
            <a:r>
              <a:rPr lang="en-US" sz="1800" u="sng" dirty="0" smtClean="0">
                <a:cs typeface="Times New Roman" pitchFamily="18" charset="0"/>
              </a:rPr>
              <a:t>some will depart from the faith, giving heed to deceiving spirits and doctrines of demons, </a:t>
            </a:r>
            <a:r>
              <a:rPr lang="en-US" sz="1800" u="sng" baseline="30000" dirty="0" smtClean="0">
                <a:cs typeface="Times New Roman" pitchFamily="18" charset="0"/>
              </a:rPr>
              <a:t>2 </a:t>
            </a:r>
            <a:r>
              <a:rPr lang="en-US" sz="1800" u="sng" dirty="0" smtClean="0">
                <a:cs typeface="Times New Roman" pitchFamily="18" charset="0"/>
              </a:rPr>
              <a:t>speaking lies in hypocrisy</a:t>
            </a:r>
            <a:r>
              <a:rPr lang="en-US" sz="1800" dirty="0" smtClean="0">
                <a:cs typeface="Times New Roman" pitchFamily="18" charset="0"/>
              </a:rPr>
              <a:t>, having their own conscience seared with a hot iron,</a:t>
            </a:r>
          </a:p>
          <a:p>
            <a:pPr marL="0" indent="0" eaLnBrk="1" hangingPunct="1">
              <a:buFontTx/>
              <a:buNone/>
            </a:pPr>
            <a:endParaRPr lang="en-US" sz="900" dirty="0" smtClean="0"/>
          </a:p>
          <a:p>
            <a:pPr marL="0" indent="0" eaLnBrk="1" hangingPunct="1">
              <a:buFontTx/>
              <a:buNone/>
            </a:pPr>
            <a:r>
              <a:rPr lang="en-US" sz="1800" dirty="0" smtClean="0">
                <a:solidFill>
                  <a:srgbClr val="FFFF00"/>
                </a:solidFill>
              </a:rPr>
              <a:t>Gal 1:6-9 </a:t>
            </a:r>
            <a:r>
              <a:rPr lang="en-US" sz="1800" dirty="0" smtClean="0"/>
              <a:t>– </a:t>
            </a:r>
            <a:r>
              <a:rPr lang="en-US" sz="1800" dirty="0" smtClean="0">
                <a:cs typeface="Times New Roman" pitchFamily="18" charset="0"/>
              </a:rPr>
              <a:t>I marvel that you are turning away so soon from Him who called you in the grace of Christ, to a different gospel, 7 which is not another; but there are some who trouble you and want to pervert the gospel of Christ. 8 But even </a:t>
            </a:r>
            <a:r>
              <a:rPr lang="en-US" sz="1800" u="sng" dirty="0" smtClean="0">
                <a:cs typeface="Times New Roman" pitchFamily="18" charset="0"/>
              </a:rPr>
              <a:t>if we, or an angel from heaven, preach any other gospel to you than what we have preached to you, let him be accursed</a:t>
            </a:r>
            <a:r>
              <a:rPr lang="en-US" sz="1800" dirty="0" smtClean="0">
                <a:cs typeface="Times New Roman" pitchFamily="18" charset="0"/>
              </a:rPr>
              <a:t>.</a:t>
            </a:r>
            <a:r>
              <a:rPr lang="en-US" sz="1800" dirty="0" smtClean="0"/>
              <a:t> </a:t>
            </a:r>
          </a:p>
          <a:p>
            <a:pPr marL="0" indent="0" eaLnBrk="1" hangingPunct="1">
              <a:buFontTx/>
              <a:buNone/>
            </a:pPr>
            <a:endParaRPr lang="en-US" sz="700" dirty="0" smtClean="0"/>
          </a:p>
          <a:p>
            <a:pPr marL="0" indent="0" eaLnBrk="1" hangingPunct="1">
              <a:buFontTx/>
              <a:buNone/>
            </a:pPr>
            <a:r>
              <a:rPr lang="en-US" sz="1800" dirty="0" smtClean="0">
                <a:solidFill>
                  <a:srgbClr val="FFFF00"/>
                </a:solidFill>
              </a:rPr>
              <a:t>I </a:t>
            </a:r>
            <a:r>
              <a:rPr lang="en-US" sz="1800" dirty="0" err="1" smtClean="0">
                <a:solidFill>
                  <a:srgbClr val="FFFF00"/>
                </a:solidFill>
              </a:rPr>
              <a:t>Cor</a:t>
            </a:r>
            <a:r>
              <a:rPr lang="en-US" sz="1800" dirty="0" smtClean="0">
                <a:solidFill>
                  <a:srgbClr val="FFFF00"/>
                </a:solidFill>
              </a:rPr>
              <a:t> 14:36,37 </a:t>
            </a:r>
            <a:r>
              <a:rPr lang="en-US" sz="1800" dirty="0" smtClean="0"/>
              <a:t>– </a:t>
            </a:r>
            <a:r>
              <a:rPr lang="en-US" sz="1800" dirty="0" smtClean="0">
                <a:cs typeface="Times New Roman" pitchFamily="18" charset="0"/>
              </a:rPr>
              <a:t>Or did the word of God come originally from you? Or was it you only that it reached?  </a:t>
            </a:r>
            <a:r>
              <a:rPr lang="en-US" sz="1800" baseline="30000" dirty="0" smtClean="0">
                <a:cs typeface="Times New Roman" pitchFamily="18" charset="0"/>
              </a:rPr>
              <a:t>37 </a:t>
            </a:r>
            <a:r>
              <a:rPr lang="en-US" sz="1800" u="sng" dirty="0" smtClean="0">
                <a:cs typeface="Times New Roman" pitchFamily="18" charset="0"/>
              </a:rPr>
              <a:t>If anyone thinks himself to be a prophet or spiritual, let him acknowledge that the things which I write to you are the commandments of the Lord.</a:t>
            </a:r>
          </a:p>
        </p:txBody>
      </p:sp>
    </p:spTree>
    <p:extLst>
      <p:ext uri="{BB962C8B-B14F-4D97-AF65-F5344CB8AC3E}">
        <p14:creationId xmlns:p14="http://schemas.microsoft.com/office/powerpoint/2010/main" val="41178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Bmellor\AppData\Local\Microsoft\Windows\Temporary Internet Files\Content.IE5\1DMZECPA\MC900441734[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1000"/>
                    </a14:imgEffect>
                  </a14:imgLayer>
                </a14:imgProps>
              </a:ext>
              <a:ext uri="{28A0092B-C50C-407E-A947-70E740481C1C}">
                <a14:useLocalDpi xmlns:a14="http://schemas.microsoft.com/office/drawing/2010/main" val="0"/>
              </a:ext>
            </a:extLst>
          </a:blip>
          <a:srcRect/>
          <a:stretch>
            <a:fillRect/>
          </a:stretch>
        </p:blipFill>
        <p:spPr bwMode="auto">
          <a:xfrm>
            <a:off x="1113182" y="1463905"/>
            <a:ext cx="3437917" cy="34379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mellor\AppData\Local\Microsoft\Windows\Temporary Internet Files\Content.IE5\OJ3P1VWC\MC900297831[1].wmf"/>
          <p:cNvPicPr>
            <a:picLocks noChangeAspect="1" noChangeArrowheads="1"/>
          </p:cNvPicPr>
          <p:nvPr/>
        </p:nvPicPr>
        <p:blipFill>
          <a:blip r:embed="rId4" cstate="print">
            <a:lum bright="-52000"/>
            <a:extLst>
              <a:ext uri="{28A0092B-C50C-407E-A947-70E740481C1C}">
                <a14:useLocalDpi xmlns:a14="http://schemas.microsoft.com/office/drawing/2010/main" val="0"/>
              </a:ext>
            </a:extLst>
          </a:blip>
          <a:srcRect/>
          <a:stretch>
            <a:fillRect/>
          </a:stretch>
        </p:blipFill>
        <p:spPr bwMode="auto">
          <a:xfrm>
            <a:off x="5212940" y="2275635"/>
            <a:ext cx="2839356" cy="2097582"/>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4"/>
          <p:cNvSpPr txBox="1">
            <a:spLocks noChangeArrowheads="1"/>
          </p:cNvSpPr>
          <p:nvPr/>
        </p:nvSpPr>
        <p:spPr bwMode="auto">
          <a:xfrm>
            <a:off x="47361" y="6344"/>
            <a:ext cx="9007475" cy="60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00200" indent="-1600200" eaLnBrk="0" hangingPunct="0">
              <a:tabLst>
                <a:tab pos="1600200" algn="l"/>
              </a:tabLst>
              <a:defRPr sz="2400">
                <a:solidFill>
                  <a:schemeClr val="tx1"/>
                </a:solidFill>
                <a:latin typeface="Arial" charset="0"/>
              </a:defRPr>
            </a:lvl1pPr>
            <a:lvl2pPr marL="742950" indent="-285750" eaLnBrk="0" hangingPunct="0">
              <a:tabLst>
                <a:tab pos="1600200" algn="l"/>
              </a:tabLst>
              <a:defRPr sz="2400">
                <a:solidFill>
                  <a:schemeClr val="tx1"/>
                </a:solidFill>
                <a:latin typeface="Arial" charset="0"/>
              </a:defRPr>
            </a:lvl2pPr>
            <a:lvl3pPr marL="1143000" indent="-228600" eaLnBrk="0" hangingPunct="0">
              <a:tabLst>
                <a:tab pos="1600200" algn="l"/>
              </a:tabLst>
              <a:defRPr sz="2400">
                <a:solidFill>
                  <a:schemeClr val="tx1"/>
                </a:solidFill>
                <a:latin typeface="Arial" charset="0"/>
              </a:defRPr>
            </a:lvl3pPr>
            <a:lvl4pPr marL="1600200" indent="-228600" eaLnBrk="0" hangingPunct="0">
              <a:tabLst>
                <a:tab pos="1600200" algn="l"/>
              </a:tabLst>
              <a:defRPr sz="2400">
                <a:solidFill>
                  <a:schemeClr val="tx1"/>
                </a:solidFill>
                <a:latin typeface="Arial" charset="0"/>
              </a:defRPr>
            </a:lvl4pPr>
            <a:lvl5pPr marL="2057400" indent="-228600" eaLnBrk="0" hangingPunct="0">
              <a:tabLst>
                <a:tab pos="1600200" algn="l"/>
              </a:tabLst>
              <a:defRPr sz="2400">
                <a:solidFill>
                  <a:schemeClr val="tx1"/>
                </a:solidFill>
                <a:latin typeface="Arial" charset="0"/>
              </a:defRPr>
            </a:lvl5pPr>
            <a:lvl6pPr marL="2514600" indent="-228600" eaLnBrk="0" fontAlgn="base" hangingPunct="0">
              <a:spcBef>
                <a:spcPct val="0"/>
              </a:spcBef>
              <a:spcAft>
                <a:spcPct val="0"/>
              </a:spcAft>
              <a:tabLst>
                <a:tab pos="1600200" algn="l"/>
              </a:tabLst>
              <a:defRPr sz="2400">
                <a:solidFill>
                  <a:schemeClr val="tx1"/>
                </a:solidFill>
                <a:latin typeface="Arial" charset="0"/>
              </a:defRPr>
            </a:lvl6pPr>
            <a:lvl7pPr marL="2971800" indent="-228600" eaLnBrk="0" fontAlgn="base" hangingPunct="0">
              <a:spcBef>
                <a:spcPct val="0"/>
              </a:spcBef>
              <a:spcAft>
                <a:spcPct val="0"/>
              </a:spcAft>
              <a:tabLst>
                <a:tab pos="1600200" algn="l"/>
              </a:tabLst>
              <a:defRPr sz="2400">
                <a:solidFill>
                  <a:schemeClr val="tx1"/>
                </a:solidFill>
                <a:latin typeface="Arial" charset="0"/>
              </a:defRPr>
            </a:lvl7pPr>
            <a:lvl8pPr marL="3429000" indent="-228600" eaLnBrk="0" fontAlgn="base" hangingPunct="0">
              <a:spcBef>
                <a:spcPct val="0"/>
              </a:spcBef>
              <a:spcAft>
                <a:spcPct val="0"/>
              </a:spcAft>
              <a:tabLst>
                <a:tab pos="1600200" algn="l"/>
              </a:tabLst>
              <a:defRPr sz="2400">
                <a:solidFill>
                  <a:schemeClr val="tx1"/>
                </a:solidFill>
                <a:latin typeface="Arial" charset="0"/>
              </a:defRPr>
            </a:lvl8pPr>
            <a:lvl9pPr marL="3886200" indent="-228600" eaLnBrk="0" fontAlgn="base" hangingPunct="0">
              <a:spcBef>
                <a:spcPct val="0"/>
              </a:spcBef>
              <a:spcAft>
                <a:spcPct val="0"/>
              </a:spcAft>
              <a:tabLst>
                <a:tab pos="1600200" algn="l"/>
              </a:tabLst>
              <a:defRPr sz="2400">
                <a:solidFill>
                  <a:schemeClr val="tx1"/>
                </a:solidFill>
                <a:latin typeface="Arial" charset="0"/>
              </a:defRPr>
            </a:lvl9pPr>
          </a:lstStyle>
          <a:p>
            <a:pPr eaLnBrk="1" hangingPunct="1">
              <a:lnSpc>
                <a:spcPct val="110000"/>
              </a:lnSpc>
            </a:pPr>
            <a:r>
              <a:rPr lang="en-US" sz="1600" b="1" dirty="0">
                <a:solidFill>
                  <a:srgbClr val="00B0F0"/>
                </a:solidFill>
              </a:rPr>
              <a:t>I </a:t>
            </a:r>
            <a:r>
              <a:rPr lang="en-US" sz="1600" b="1" dirty="0" err="1">
                <a:solidFill>
                  <a:srgbClr val="00B0F0"/>
                </a:solidFill>
              </a:rPr>
              <a:t>Thes</a:t>
            </a:r>
            <a:r>
              <a:rPr lang="en-US" sz="1600" b="1" dirty="0">
                <a:solidFill>
                  <a:srgbClr val="00B0F0"/>
                </a:solidFill>
              </a:rPr>
              <a:t> 4:1,2	…you received from us how you ought to walk…what commandments we gave you through the Lord Jesus</a:t>
            </a:r>
          </a:p>
          <a:p>
            <a:pPr eaLnBrk="1" hangingPunct="1">
              <a:lnSpc>
                <a:spcPct val="110000"/>
              </a:lnSpc>
            </a:pPr>
            <a:r>
              <a:rPr lang="en-US" sz="1600" b="1" dirty="0"/>
              <a:t>Phil 4:9	The things you learned, received, heard, saw in me:  these do</a:t>
            </a:r>
          </a:p>
          <a:p>
            <a:pPr eaLnBrk="1" hangingPunct="1">
              <a:lnSpc>
                <a:spcPct val="110000"/>
              </a:lnSpc>
            </a:pPr>
            <a:r>
              <a:rPr lang="en-US" sz="1600" b="1" dirty="0">
                <a:solidFill>
                  <a:srgbClr val="00B0F0"/>
                </a:solidFill>
              </a:rPr>
              <a:t>I </a:t>
            </a:r>
            <a:r>
              <a:rPr lang="en-US" sz="1600" b="1" dirty="0" err="1">
                <a:solidFill>
                  <a:srgbClr val="00B0F0"/>
                </a:solidFill>
              </a:rPr>
              <a:t>Thes</a:t>
            </a:r>
            <a:r>
              <a:rPr lang="en-US" sz="1600" b="1" dirty="0">
                <a:solidFill>
                  <a:srgbClr val="00B0F0"/>
                </a:solidFill>
              </a:rPr>
              <a:t> 2:13,14	…word of God you heard from us…not the word of men… but as it is in truth, the word of God.</a:t>
            </a:r>
          </a:p>
          <a:p>
            <a:pPr eaLnBrk="1" hangingPunct="1">
              <a:lnSpc>
                <a:spcPct val="110000"/>
              </a:lnSpc>
            </a:pPr>
            <a:r>
              <a:rPr lang="en-US" sz="1600" b="1" dirty="0"/>
              <a:t>II </a:t>
            </a:r>
            <a:r>
              <a:rPr lang="en-US" sz="1600" b="1" dirty="0" err="1"/>
              <a:t>Thes</a:t>
            </a:r>
            <a:r>
              <a:rPr lang="en-US" sz="1600" b="1" dirty="0"/>
              <a:t> 2:15	…hold the traditions …taught…by word or epistle</a:t>
            </a:r>
          </a:p>
          <a:p>
            <a:pPr eaLnBrk="1" hangingPunct="1">
              <a:lnSpc>
                <a:spcPct val="110000"/>
              </a:lnSpc>
            </a:pPr>
            <a:r>
              <a:rPr lang="en-US" sz="1600" b="1" dirty="0">
                <a:solidFill>
                  <a:srgbClr val="00B0F0"/>
                </a:solidFill>
              </a:rPr>
              <a:t>I Tim 3:14,15	…continue in the things learned …knowing from whom learned (and see </a:t>
            </a:r>
            <a:r>
              <a:rPr lang="en-US" sz="1600" b="1" dirty="0" err="1">
                <a:solidFill>
                  <a:srgbClr val="00B0F0"/>
                </a:solidFill>
              </a:rPr>
              <a:t>vs</a:t>
            </a:r>
            <a:r>
              <a:rPr lang="en-US" sz="1600" b="1" dirty="0">
                <a:solidFill>
                  <a:srgbClr val="00B0F0"/>
                </a:solidFill>
              </a:rPr>
              <a:t> 10 – you have followed my doctrine…)</a:t>
            </a:r>
          </a:p>
          <a:p>
            <a:pPr eaLnBrk="1" hangingPunct="1">
              <a:lnSpc>
                <a:spcPct val="110000"/>
              </a:lnSpc>
            </a:pPr>
            <a:r>
              <a:rPr lang="en-US" sz="1600" b="1" dirty="0">
                <a:solidFill>
                  <a:srgbClr val="00B0F0"/>
                </a:solidFill>
              </a:rPr>
              <a:t>I Tim 6:3	…if anyone teaches otherwise…he … knows nothing</a:t>
            </a:r>
          </a:p>
          <a:p>
            <a:pPr eaLnBrk="1" hangingPunct="1">
              <a:lnSpc>
                <a:spcPct val="110000"/>
              </a:lnSpc>
            </a:pPr>
            <a:r>
              <a:rPr lang="en-US" sz="1600" b="1" dirty="0"/>
              <a:t>I </a:t>
            </a:r>
            <a:r>
              <a:rPr lang="en-US" sz="1600" b="1" dirty="0" err="1"/>
              <a:t>Cor</a:t>
            </a:r>
            <a:r>
              <a:rPr lang="en-US" sz="1600" b="1" dirty="0"/>
              <a:t> 4:16,17a	Imitate me… Timothy will remind you of my ways in Christ, as I teach everywhere, in every church.</a:t>
            </a:r>
          </a:p>
          <a:p>
            <a:pPr eaLnBrk="1" hangingPunct="1">
              <a:lnSpc>
                <a:spcPct val="110000"/>
              </a:lnSpc>
            </a:pPr>
            <a:r>
              <a:rPr lang="en-US" sz="1600" b="1" dirty="0">
                <a:solidFill>
                  <a:srgbClr val="00B0F0"/>
                </a:solidFill>
              </a:rPr>
              <a:t>I </a:t>
            </a:r>
            <a:r>
              <a:rPr lang="en-US" sz="1600" b="1" dirty="0" err="1">
                <a:solidFill>
                  <a:srgbClr val="00B0F0"/>
                </a:solidFill>
              </a:rPr>
              <a:t>Cor</a:t>
            </a:r>
            <a:r>
              <a:rPr lang="en-US" sz="1600" b="1" dirty="0">
                <a:solidFill>
                  <a:srgbClr val="00B0F0"/>
                </a:solidFill>
              </a:rPr>
              <a:t> 16:1	As I have given orders to the churches of Galatia, so you must do also</a:t>
            </a:r>
          </a:p>
          <a:p>
            <a:pPr eaLnBrk="1" hangingPunct="1">
              <a:lnSpc>
                <a:spcPct val="110000"/>
              </a:lnSpc>
            </a:pPr>
            <a:r>
              <a:rPr lang="en-US" sz="1600" b="1" dirty="0"/>
              <a:t>I </a:t>
            </a:r>
            <a:r>
              <a:rPr lang="en-US" sz="1600" b="1" dirty="0" err="1"/>
              <a:t>Cor</a:t>
            </a:r>
            <a:r>
              <a:rPr lang="en-US" sz="1600" b="1" dirty="0"/>
              <a:t> 14:33b,34	as in all the churches of the saints, let the women keep silence…</a:t>
            </a:r>
          </a:p>
          <a:p>
            <a:pPr eaLnBrk="1" hangingPunct="1">
              <a:lnSpc>
                <a:spcPct val="110000"/>
              </a:lnSpc>
            </a:pPr>
            <a:r>
              <a:rPr lang="en-US" sz="1600" b="1" dirty="0">
                <a:solidFill>
                  <a:srgbClr val="00B0F0"/>
                </a:solidFill>
              </a:rPr>
              <a:t>Col 4:16	See that [this epistle] is read also in the church of the </a:t>
            </a:r>
            <a:r>
              <a:rPr lang="en-US" sz="1600" b="1" dirty="0" err="1">
                <a:solidFill>
                  <a:srgbClr val="00B0F0"/>
                </a:solidFill>
              </a:rPr>
              <a:t>Laodiceans</a:t>
            </a:r>
            <a:r>
              <a:rPr lang="en-US" sz="1600" b="1" dirty="0">
                <a:solidFill>
                  <a:srgbClr val="00B0F0"/>
                </a:solidFill>
              </a:rPr>
              <a:t>…</a:t>
            </a:r>
          </a:p>
          <a:p>
            <a:pPr eaLnBrk="1" hangingPunct="1">
              <a:lnSpc>
                <a:spcPct val="110000"/>
              </a:lnSpc>
            </a:pPr>
            <a:r>
              <a:rPr lang="en-US" sz="1600" b="1" dirty="0"/>
              <a:t>II </a:t>
            </a:r>
            <a:r>
              <a:rPr lang="en-US" sz="1600" b="1" dirty="0" err="1"/>
              <a:t>Thes</a:t>
            </a:r>
            <a:r>
              <a:rPr lang="en-US" sz="1600" b="1" dirty="0"/>
              <a:t> 3:6	Withdraw from every brother who walks…not according to the tradition which he received from us</a:t>
            </a:r>
          </a:p>
          <a:p>
            <a:pPr eaLnBrk="1" hangingPunct="1">
              <a:lnSpc>
                <a:spcPct val="110000"/>
              </a:lnSpc>
            </a:pPr>
            <a:r>
              <a:rPr lang="en-US" sz="1600" b="1" dirty="0">
                <a:solidFill>
                  <a:srgbClr val="00B0F0"/>
                </a:solidFill>
              </a:rPr>
              <a:t>II </a:t>
            </a:r>
            <a:r>
              <a:rPr lang="en-US" sz="1600" b="1" dirty="0" err="1">
                <a:solidFill>
                  <a:srgbClr val="00B0F0"/>
                </a:solidFill>
              </a:rPr>
              <a:t>Thes</a:t>
            </a:r>
            <a:r>
              <a:rPr lang="en-US" sz="1600" b="1" dirty="0">
                <a:solidFill>
                  <a:srgbClr val="00B0F0"/>
                </a:solidFill>
              </a:rPr>
              <a:t> 3:14	If anyone does not obey our word in this epistle, note… and do not keep company with him</a:t>
            </a:r>
          </a:p>
          <a:p>
            <a:pPr eaLnBrk="1" hangingPunct="1">
              <a:lnSpc>
                <a:spcPct val="110000"/>
              </a:lnSpc>
            </a:pPr>
            <a:r>
              <a:rPr lang="en-US" sz="1600" b="1" dirty="0"/>
              <a:t>I Tim 4:1,2	Some will depart from the faith (not eating meats, forbidding to marry</a:t>
            </a:r>
          </a:p>
          <a:p>
            <a:pPr eaLnBrk="1" hangingPunct="1">
              <a:lnSpc>
                <a:spcPct val="110000"/>
              </a:lnSpc>
            </a:pPr>
            <a:r>
              <a:rPr lang="en-US" sz="1600" b="1" dirty="0">
                <a:solidFill>
                  <a:srgbClr val="00B0F0"/>
                </a:solidFill>
              </a:rPr>
              <a:t>Gal 1:6-9	If we or an angel … preach any other gospel… let him be accursed.</a:t>
            </a:r>
          </a:p>
          <a:p>
            <a:pPr eaLnBrk="1" hangingPunct="1">
              <a:lnSpc>
                <a:spcPct val="110000"/>
              </a:lnSpc>
            </a:pPr>
            <a:r>
              <a:rPr lang="en-US" sz="1600" b="1" dirty="0"/>
              <a:t>I </a:t>
            </a:r>
            <a:r>
              <a:rPr lang="en-US" sz="1600" b="1" dirty="0" err="1"/>
              <a:t>Cor</a:t>
            </a:r>
            <a:r>
              <a:rPr lang="en-US" sz="1600" b="1" dirty="0"/>
              <a:t> 14:36,37	If anyone thinks himself to be a prophet or spiritual, let him acknowledge that the things I write unto you are the commandments of the Lord.</a:t>
            </a:r>
          </a:p>
        </p:txBody>
      </p:sp>
    </p:spTree>
    <p:extLst>
      <p:ext uri="{BB962C8B-B14F-4D97-AF65-F5344CB8AC3E}">
        <p14:creationId xmlns:p14="http://schemas.microsoft.com/office/powerpoint/2010/main" val="405725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71919660"/>
              </p:ext>
            </p:extLst>
          </p:nvPr>
        </p:nvGraphicFramePr>
        <p:xfrm>
          <a:off x="437322" y="811030"/>
          <a:ext cx="8293211" cy="3784823"/>
        </p:xfrm>
        <a:graphic>
          <a:graphicData uri="http://schemas.openxmlformats.org/drawingml/2006/table">
            <a:tbl>
              <a:tblPr firstRow="1" firstCol="1" bandRow="1">
                <a:tableStyleId>{5C22544A-7EE6-4342-B048-85BDC9FD1C3A}</a:tableStyleId>
              </a:tblPr>
              <a:tblGrid>
                <a:gridCol w="1023853"/>
                <a:gridCol w="3788256"/>
                <a:gridCol w="3481102"/>
              </a:tblGrid>
              <a:tr h="290302">
                <a:tc>
                  <a:txBody>
                    <a:bodyPr/>
                    <a:lstStyle/>
                    <a:p>
                      <a:pPr marL="0" marR="0" algn="ctr">
                        <a:lnSpc>
                          <a:spcPts val="1265"/>
                        </a:lnSpc>
                        <a:spcBef>
                          <a:spcPts val="0"/>
                        </a:spcBef>
                        <a:spcAft>
                          <a:spcPts val="1000"/>
                        </a:spcAft>
                      </a:pPr>
                      <a:r>
                        <a:rPr lang="en-US" sz="900" dirty="0">
                          <a:effectLst/>
                        </a:rPr>
                        <a:t>Lesson</a:t>
                      </a:r>
                      <a:endParaRPr lang="en-US" sz="900" dirty="0">
                        <a:effectLst/>
                        <a:latin typeface="Calibri"/>
                        <a:ea typeface="Calibri"/>
                        <a:cs typeface="Times New Roman"/>
                      </a:endParaRPr>
                    </a:p>
                  </a:txBody>
                  <a:tcPr marL="54051" marR="54051" marT="0" marB="0"/>
                </a:tc>
                <a:tc>
                  <a:txBody>
                    <a:bodyPr/>
                    <a:lstStyle/>
                    <a:p>
                      <a:pPr marL="0" marR="0" algn="ctr">
                        <a:lnSpc>
                          <a:spcPts val="1265"/>
                        </a:lnSpc>
                        <a:spcBef>
                          <a:spcPts val="0"/>
                        </a:spcBef>
                        <a:spcAft>
                          <a:spcPts val="1000"/>
                        </a:spcAft>
                      </a:pPr>
                      <a:r>
                        <a:rPr lang="en-US" sz="900">
                          <a:effectLst/>
                        </a:rPr>
                        <a:t>Title</a:t>
                      </a:r>
                      <a:endParaRPr lang="en-US" sz="900">
                        <a:effectLst/>
                        <a:latin typeface="Calibri"/>
                        <a:ea typeface="Calibri"/>
                        <a:cs typeface="Times New Roman"/>
                      </a:endParaRPr>
                    </a:p>
                  </a:txBody>
                  <a:tcPr marL="54051" marR="54051" marT="0" marB="0"/>
                </a:tc>
                <a:tc>
                  <a:txBody>
                    <a:bodyPr/>
                    <a:lstStyle/>
                    <a:p>
                      <a:pPr marL="0" marR="39370" indent="68580" algn="ctr">
                        <a:lnSpc>
                          <a:spcPts val="1265"/>
                        </a:lnSpc>
                        <a:spcBef>
                          <a:spcPts val="0"/>
                        </a:spcBef>
                        <a:spcAft>
                          <a:spcPts val="1000"/>
                        </a:spcAft>
                      </a:pPr>
                      <a:r>
                        <a:rPr lang="en-US" sz="900" dirty="0">
                          <a:effectLst/>
                        </a:rPr>
                        <a:t>Date</a:t>
                      </a:r>
                      <a:endParaRPr lang="en-US" sz="900" dirty="0">
                        <a:effectLst/>
                        <a:latin typeface="Calibri"/>
                        <a:ea typeface="Calibri"/>
                        <a:cs typeface="Times New Roman"/>
                      </a:endParaRPr>
                    </a:p>
                  </a:txBody>
                  <a:tcPr marL="54051" marR="54051" marT="0" marB="0"/>
                </a:tc>
              </a:tr>
              <a:tr h="380234">
                <a:tc>
                  <a:txBody>
                    <a:bodyPr/>
                    <a:lstStyle/>
                    <a:p>
                      <a:pPr marL="0" marR="0" algn="ctr">
                        <a:lnSpc>
                          <a:spcPts val="1265"/>
                        </a:lnSpc>
                        <a:spcBef>
                          <a:spcPts val="0"/>
                        </a:spcBef>
                        <a:spcAft>
                          <a:spcPts val="1000"/>
                        </a:spcAft>
                      </a:pPr>
                      <a:r>
                        <a:rPr lang="en-US" sz="900" b="1" dirty="0">
                          <a:solidFill>
                            <a:schemeClr val="bg1"/>
                          </a:solidFill>
                          <a:effectLst/>
                        </a:rPr>
                        <a:t>5</a:t>
                      </a:r>
                      <a:endParaRPr lang="en-US" sz="900" b="1" dirty="0">
                        <a:solidFill>
                          <a:schemeClr val="bg1"/>
                        </a:solidFill>
                        <a:effectLst/>
                        <a:latin typeface="Calibri"/>
                        <a:ea typeface="Calibri"/>
                        <a:cs typeface="Times New Roman"/>
                      </a:endParaRPr>
                    </a:p>
                  </a:txBody>
                  <a:tcPr marL="54051" marR="54051" marT="0" marB="0">
                    <a:solidFill>
                      <a:srgbClr val="FFFF00"/>
                    </a:solidFill>
                  </a:tcPr>
                </a:tc>
                <a:tc>
                  <a:txBody>
                    <a:bodyPr/>
                    <a:lstStyle/>
                    <a:p>
                      <a:pPr marL="0" marR="0">
                        <a:lnSpc>
                          <a:spcPts val="1265"/>
                        </a:lnSpc>
                        <a:spcBef>
                          <a:spcPts val="0"/>
                        </a:spcBef>
                        <a:spcAft>
                          <a:spcPts val="1000"/>
                        </a:spcAft>
                      </a:pPr>
                      <a:r>
                        <a:rPr lang="en-US" sz="900" b="1" dirty="0">
                          <a:effectLst/>
                        </a:rPr>
                        <a:t>How the Church Understood &amp; Submitted to God’s Authority in the </a:t>
                      </a:r>
                      <a:r>
                        <a:rPr lang="en-US" sz="900" b="1" dirty="0" smtClean="0">
                          <a:effectLst/>
                        </a:rPr>
                        <a:t>Scriptures</a:t>
                      </a:r>
                      <a:endParaRPr lang="en-US" sz="900" b="1" dirty="0">
                        <a:effectLst/>
                        <a:latin typeface="Calibri"/>
                        <a:ea typeface="Calibri"/>
                        <a:cs typeface="Times New Roman"/>
                      </a:endParaRPr>
                    </a:p>
                  </a:txBody>
                  <a:tcPr marL="54051" marR="54051" marT="0" marB="0">
                    <a:solidFill>
                      <a:srgbClr val="FFFF00"/>
                    </a:solidFill>
                  </a:tcPr>
                </a:tc>
                <a:tc>
                  <a:txBody>
                    <a:bodyPr/>
                    <a:lstStyle/>
                    <a:p>
                      <a:pPr marL="0" marR="0">
                        <a:lnSpc>
                          <a:spcPts val="1265"/>
                        </a:lnSpc>
                        <a:spcBef>
                          <a:spcPts val="0"/>
                        </a:spcBef>
                        <a:spcAft>
                          <a:spcPts val="1000"/>
                        </a:spcAft>
                      </a:pPr>
                      <a:r>
                        <a:rPr lang="en-US" sz="900" b="1" dirty="0">
                          <a:effectLst/>
                        </a:rPr>
                        <a:t>Sunday, Nov 16, 2014</a:t>
                      </a:r>
                      <a:endParaRPr lang="en-US" sz="900" b="1" dirty="0">
                        <a:effectLst/>
                        <a:latin typeface="Calibri"/>
                        <a:ea typeface="Calibri"/>
                        <a:cs typeface="Times New Roman"/>
                      </a:endParaRPr>
                    </a:p>
                  </a:txBody>
                  <a:tcPr marL="54051" marR="54051" marT="0" marB="0">
                    <a:solidFill>
                      <a:srgbClr val="FFFF00"/>
                    </a:solidFill>
                  </a:tcPr>
                </a:tc>
              </a:tr>
              <a:tr h="422411">
                <a:tc>
                  <a:txBody>
                    <a:bodyPr/>
                    <a:lstStyle/>
                    <a:p>
                      <a:pPr marL="0" marR="0" algn="ctr">
                        <a:lnSpc>
                          <a:spcPts val="1265"/>
                        </a:lnSpc>
                        <a:spcBef>
                          <a:spcPts val="0"/>
                        </a:spcBef>
                        <a:spcAft>
                          <a:spcPts val="1000"/>
                        </a:spcAft>
                      </a:pPr>
                      <a:r>
                        <a:rPr lang="en-US" sz="900">
                          <a:effectLst/>
                        </a:rPr>
                        <a:t>6</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smtClean="0">
                          <a:effectLst/>
                        </a:rPr>
                        <a:t>Alternative Uses of Authority in Religion part 1</a:t>
                      </a:r>
                      <a:endParaRPr lang="en-US" sz="900" dirty="0">
                        <a:effectLst/>
                      </a:endParaRPr>
                    </a:p>
                  </a:txBody>
                  <a:tcPr marL="54051" marR="54051" marT="0" marB="0"/>
                </a:tc>
                <a:tc>
                  <a:txBody>
                    <a:bodyPr/>
                    <a:lstStyle/>
                    <a:p>
                      <a:pPr marL="0" marR="0">
                        <a:lnSpc>
                          <a:spcPts val="1265"/>
                        </a:lnSpc>
                        <a:spcBef>
                          <a:spcPts val="0"/>
                        </a:spcBef>
                        <a:spcAft>
                          <a:spcPts val="1000"/>
                        </a:spcAft>
                      </a:pPr>
                      <a:r>
                        <a:rPr lang="en-US" sz="900">
                          <a:effectLst/>
                        </a:rPr>
                        <a:t>Wednesday, Nov 19, 2014</a:t>
                      </a:r>
                      <a:endParaRPr lang="en-US" sz="900">
                        <a:effectLst/>
                        <a:latin typeface="Calibri"/>
                        <a:ea typeface="Calibri"/>
                        <a:cs typeface="Times New Roman"/>
                      </a:endParaRPr>
                    </a:p>
                  </a:txBody>
                  <a:tcPr marL="54051" marR="54051" marT="0" marB="0"/>
                </a:tc>
              </a:tr>
              <a:tr h="257229">
                <a:tc>
                  <a:txBody>
                    <a:bodyPr/>
                    <a:lstStyle/>
                    <a:p>
                      <a:pPr marL="0" marR="0" algn="ctr">
                        <a:lnSpc>
                          <a:spcPts val="1265"/>
                        </a:lnSpc>
                        <a:spcBef>
                          <a:spcPts val="0"/>
                        </a:spcBef>
                        <a:spcAft>
                          <a:spcPts val="1000"/>
                        </a:spcAft>
                      </a:pPr>
                      <a:r>
                        <a:rPr lang="en-US" sz="900">
                          <a:effectLst/>
                        </a:rPr>
                        <a:t>7</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Alternative Uses of Authority in </a:t>
                      </a:r>
                      <a:r>
                        <a:rPr lang="en-US" sz="900" dirty="0" smtClean="0">
                          <a:effectLst/>
                        </a:rPr>
                        <a:t>Religion part2</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Nov 23, 2014</a:t>
                      </a:r>
                      <a:endParaRPr lang="en-US" sz="900">
                        <a:effectLst/>
                        <a:latin typeface="Calibri"/>
                        <a:ea typeface="Calibri"/>
                        <a:cs typeface="Times New Roman"/>
                      </a:endParaRPr>
                    </a:p>
                  </a:txBody>
                  <a:tcPr marL="54051" marR="54051" marT="0" marB="0"/>
                </a:tc>
              </a:tr>
              <a:tr h="257229">
                <a:tc>
                  <a:txBody>
                    <a:bodyPr/>
                    <a:lstStyle/>
                    <a:p>
                      <a:pPr marL="0" marR="0" algn="ctr">
                        <a:lnSpc>
                          <a:spcPts val="1265"/>
                        </a:lnSpc>
                        <a:spcBef>
                          <a:spcPts val="0"/>
                        </a:spcBef>
                        <a:spcAft>
                          <a:spcPts val="1000"/>
                        </a:spcAft>
                      </a:pPr>
                      <a:r>
                        <a:rPr lang="en-US" sz="900">
                          <a:effectLst/>
                        </a:rPr>
                        <a:t>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Special Service</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Nov 26, 2014</a:t>
                      </a:r>
                      <a:endParaRPr lang="en-US" sz="900">
                        <a:effectLst/>
                        <a:latin typeface="Calibri"/>
                        <a:ea typeface="Calibri"/>
                        <a:cs typeface="Times New Roman"/>
                      </a:endParaRPr>
                    </a:p>
                  </a:txBody>
                  <a:tcPr marL="54051" marR="54051" marT="0" marB="0"/>
                </a:tc>
              </a:tr>
              <a:tr h="468577">
                <a:tc>
                  <a:txBody>
                    <a:bodyPr/>
                    <a:lstStyle/>
                    <a:p>
                      <a:pPr marL="0" marR="0" algn="ctr">
                        <a:lnSpc>
                          <a:spcPts val="1265"/>
                        </a:lnSpc>
                        <a:spcBef>
                          <a:spcPts val="0"/>
                        </a:spcBef>
                        <a:spcAft>
                          <a:spcPts val="1000"/>
                        </a:spcAft>
                      </a:pPr>
                      <a:r>
                        <a:rPr lang="en-US" sz="900">
                          <a:effectLst/>
                        </a:rPr>
                        <a:t>8</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Case Study: Personal Morality &amp; Relational Ethics</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Sunday, Nov 30, 2014</a:t>
                      </a:r>
                      <a:endParaRPr lang="en-US" sz="900" dirty="0">
                        <a:effectLst/>
                        <a:latin typeface="Calibri"/>
                        <a:ea typeface="Calibri"/>
                        <a:cs typeface="Times New Roman"/>
                      </a:endParaRPr>
                    </a:p>
                  </a:txBody>
                  <a:tcPr marL="54051" marR="54051" marT="0" marB="0"/>
                </a:tc>
              </a:tr>
              <a:tr h="257229">
                <a:tc>
                  <a:txBody>
                    <a:bodyPr/>
                    <a:lstStyle/>
                    <a:p>
                      <a:pPr marL="0" marR="0" algn="ctr">
                        <a:lnSpc>
                          <a:spcPts val="1265"/>
                        </a:lnSpc>
                        <a:spcBef>
                          <a:spcPts val="0"/>
                        </a:spcBef>
                        <a:spcAft>
                          <a:spcPts val="1000"/>
                        </a:spcAft>
                      </a:pPr>
                      <a:r>
                        <a:rPr lang="en-US" sz="900">
                          <a:effectLst/>
                        </a:rPr>
                        <a:t>9</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Worship Practices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Dec 3, 2014</a:t>
                      </a:r>
                      <a:endParaRPr lang="en-US" sz="900">
                        <a:effectLst/>
                        <a:latin typeface="Calibri"/>
                        <a:ea typeface="Calibri"/>
                        <a:cs typeface="Times New Roman"/>
                      </a:endParaRPr>
                    </a:p>
                  </a:txBody>
                  <a:tcPr marL="54051" marR="54051" marT="0" marB="0"/>
                </a:tc>
              </a:tr>
              <a:tr h="257229">
                <a:tc>
                  <a:txBody>
                    <a:bodyPr/>
                    <a:lstStyle/>
                    <a:p>
                      <a:pPr marL="0" marR="0" algn="ctr">
                        <a:lnSpc>
                          <a:spcPts val="1265"/>
                        </a:lnSpc>
                        <a:spcBef>
                          <a:spcPts val="0"/>
                        </a:spcBef>
                        <a:spcAft>
                          <a:spcPts val="1000"/>
                        </a:spcAft>
                      </a:pPr>
                      <a:r>
                        <a:rPr lang="en-US" sz="900">
                          <a:effectLst/>
                        </a:rPr>
                        <a:t>10</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Church Activity</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Sunday, Dec 7, 2014</a:t>
                      </a:r>
                      <a:endParaRPr lang="en-US" sz="900" dirty="0">
                        <a:effectLst/>
                        <a:latin typeface="Calibri"/>
                        <a:ea typeface="Calibri"/>
                        <a:cs typeface="Times New Roman"/>
                      </a:endParaRPr>
                    </a:p>
                  </a:txBody>
                  <a:tcPr marL="54051" marR="54051" marT="0" marB="0"/>
                </a:tc>
              </a:tr>
              <a:tr h="257229">
                <a:tc>
                  <a:txBody>
                    <a:bodyPr/>
                    <a:lstStyle/>
                    <a:p>
                      <a:pPr marL="0" marR="0" algn="ctr">
                        <a:lnSpc>
                          <a:spcPts val="1265"/>
                        </a:lnSpc>
                        <a:spcBef>
                          <a:spcPts val="0"/>
                        </a:spcBef>
                        <a:spcAft>
                          <a:spcPts val="1000"/>
                        </a:spcAft>
                      </a:pPr>
                      <a:r>
                        <a:rPr lang="en-US" sz="900">
                          <a:effectLst/>
                        </a:rPr>
                        <a:t>11</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Case Study: (cont. from previous)</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Dec 10, 2014</a:t>
                      </a:r>
                      <a:endParaRPr lang="en-US" sz="900">
                        <a:effectLst/>
                        <a:latin typeface="Calibri"/>
                        <a:ea typeface="Calibri"/>
                        <a:cs typeface="Times New Roman"/>
                      </a:endParaRPr>
                    </a:p>
                  </a:txBody>
                  <a:tcPr marL="54051" marR="54051" marT="0" marB="0"/>
                </a:tc>
              </a:tr>
              <a:tr h="468577">
                <a:tc>
                  <a:txBody>
                    <a:bodyPr/>
                    <a:lstStyle/>
                    <a:p>
                      <a:pPr marL="0" marR="0" algn="ctr">
                        <a:lnSpc>
                          <a:spcPts val="1265"/>
                        </a:lnSpc>
                        <a:spcBef>
                          <a:spcPts val="0"/>
                        </a:spcBef>
                        <a:spcAft>
                          <a:spcPts val="1000"/>
                        </a:spcAft>
                      </a:pPr>
                      <a:r>
                        <a:rPr lang="en-US" sz="900">
                          <a:effectLst/>
                        </a:rPr>
                        <a:t>12</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Tools &amp; Skills for Personal Bible Study (or cont. CASE STUDIES if not completed)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Dec 14, 2014</a:t>
                      </a:r>
                      <a:endParaRPr lang="en-US" sz="900">
                        <a:effectLst/>
                        <a:latin typeface="Calibri"/>
                        <a:ea typeface="Calibri"/>
                        <a:cs typeface="Times New Roman"/>
                      </a:endParaRPr>
                    </a:p>
                  </a:txBody>
                  <a:tcPr marL="54051" marR="54051" marT="0" marB="0"/>
                </a:tc>
              </a:tr>
              <a:tr h="468577">
                <a:tc>
                  <a:txBody>
                    <a:bodyPr/>
                    <a:lstStyle/>
                    <a:p>
                      <a:pPr marL="0" marR="0" algn="ctr">
                        <a:lnSpc>
                          <a:spcPts val="1265"/>
                        </a:lnSpc>
                        <a:spcBef>
                          <a:spcPts val="0"/>
                        </a:spcBef>
                        <a:spcAft>
                          <a:spcPts val="1000"/>
                        </a:spcAft>
                      </a:pPr>
                      <a:r>
                        <a:rPr lang="en-US" sz="900">
                          <a:effectLst/>
                        </a:rPr>
                        <a:t>13</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Humility &amp; Conviction: Essential Attitudes for Submitting to the Authority of God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Wednesday, Dec 17, 2014</a:t>
                      </a:r>
                      <a:endParaRPr lang="en-US" sz="900" dirty="0">
                        <a:effectLst/>
                        <a:latin typeface="Calibri"/>
                        <a:ea typeface="Calibri"/>
                        <a:cs typeface="Times New Roman"/>
                      </a:endParaRPr>
                    </a:p>
                  </a:txBody>
                  <a:tcPr marL="54051" marR="54051" marT="0" marB="0"/>
                </a:tc>
              </a:tr>
            </a:tbl>
          </a:graphicData>
        </a:graphic>
      </p:graphicFrame>
    </p:spTree>
    <p:extLst>
      <p:ext uri="{BB962C8B-B14F-4D97-AF65-F5344CB8AC3E}">
        <p14:creationId xmlns:p14="http://schemas.microsoft.com/office/powerpoint/2010/main" val="386222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29" y="129342"/>
            <a:ext cx="7886700" cy="1104636"/>
          </a:xfrm>
        </p:spPr>
        <p:txBody>
          <a:bodyPr>
            <a:normAutofit fontScale="90000"/>
          </a:bodyPr>
          <a:lstStyle/>
          <a:p>
            <a:r>
              <a:rPr lang="en-US" sz="2000" b="1" dirty="0">
                <a:solidFill>
                  <a:srgbClr val="FFFF00"/>
                </a:solidFill>
              </a:rPr>
              <a:t>1 Peter </a:t>
            </a:r>
            <a:r>
              <a:rPr lang="en-US" sz="2000" b="1" dirty="0" smtClean="0">
                <a:solidFill>
                  <a:srgbClr val="FFFF00"/>
                </a:solidFill>
              </a:rPr>
              <a:t>2:21</a:t>
            </a:r>
            <a:r>
              <a:rPr lang="en-US" sz="2000" b="1" dirty="0" smtClean="0"/>
              <a:t>For </a:t>
            </a:r>
            <a:r>
              <a:rPr lang="en-US" sz="2000" b="1" dirty="0"/>
              <a:t>to this you were called, because </a:t>
            </a:r>
            <a:r>
              <a:rPr lang="en-US" sz="2000" b="1" dirty="0">
                <a:solidFill>
                  <a:srgbClr val="0ECCF2"/>
                </a:solidFill>
              </a:rPr>
              <a:t>Christ</a:t>
            </a:r>
            <a:r>
              <a:rPr lang="en-US" sz="2000" b="1" dirty="0"/>
              <a:t> also suffered for </a:t>
            </a:r>
            <a:r>
              <a:rPr lang="en-US" sz="2000" b="1" dirty="0" smtClean="0"/>
              <a:t>us, leaving us </a:t>
            </a:r>
            <a:r>
              <a:rPr lang="en-US" sz="2000" b="1" dirty="0"/>
              <a:t>an example, </a:t>
            </a:r>
            <a:r>
              <a:rPr lang="en-US" sz="2000" b="1" dirty="0">
                <a:solidFill>
                  <a:srgbClr val="0ECCF2"/>
                </a:solidFill>
              </a:rPr>
              <a:t>that </a:t>
            </a:r>
            <a:r>
              <a:rPr lang="en-US" sz="2000" b="1" u="sng" dirty="0">
                <a:solidFill>
                  <a:srgbClr val="0ECCF2"/>
                </a:solidFill>
              </a:rPr>
              <a:t>you should follow His steps</a:t>
            </a:r>
            <a:r>
              <a:rPr lang="en-US" sz="2000" b="1" dirty="0"/>
              <a:t>:</a:t>
            </a:r>
            <a:br>
              <a:rPr lang="en-US" sz="2000" b="1" dirty="0"/>
            </a:br>
            <a:r>
              <a:rPr lang="en-US" sz="2000" b="1" dirty="0"/>
              <a:t/>
            </a:r>
            <a:br>
              <a:rPr lang="en-US" sz="2000" b="1" dirty="0"/>
            </a:br>
            <a:endParaRPr lang="en-US"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27" y="1686436"/>
            <a:ext cx="6194066" cy="402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661780" y="601150"/>
            <a:ext cx="7886700" cy="110463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2000" b="1" dirty="0" smtClean="0">
                <a:solidFill>
                  <a:srgbClr val="FFFF00"/>
                </a:solidFill>
              </a:rPr>
              <a:t>I </a:t>
            </a:r>
            <a:r>
              <a:rPr lang="en-US" sz="2000" b="1" dirty="0" err="1" smtClean="0">
                <a:solidFill>
                  <a:srgbClr val="FFFF00"/>
                </a:solidFill>
              </a:rPr>
              <a:t>Thes</a:t>
            </a:r>
            <a:r>
              <a:rPr lang="en-US" sz="2000" b="1" dirty="0" smtClean="0">
                <a:solidFill>
                  <a:srgbClr val="FFFF00"/>
                </a:solidFill>
              </a:rPr>
              <a:t> 4:1 </a:t>
            </a:r>
            <a:r>
              <a:rPr lang="en-US" sz="2000" b="1" dirty="0" smtClean="0"/>
              <a:t>– Finally then, brethren, we urge and exhort in the Lord Jesus that you should abound more and more</a:t>
            </a:r>
            <a:r>
              <a:rPr lang="en-US" sz="2000" b="1" u="sng" dirty="0" smtClean="0"/>
              <a:t>, </a:t>
            </a:r>
            <a:r>
              <a:rPr lang="en-US" sz="2000" b="1" u="sng" dirty="0" smtClean="0">
                <a:solidFill>
                  <a:srgbClr val="0ECCF2"/>
                </a:solidFill>
              </a:rPr>
              <a:t>just as you received from us how you ought to walk </a:t>
            </a:r>
            <a:r>
              <a:rPr lang="en-US" sz="2000" b="1" dirty="0" smtClean="0">
                <a:solidFill>
                  <a:srgbClr val="0ECCF2"/>
                </a:solidFill>
              </a:rPr>
              <a:t>and to please God; 2 </a:t>
            </a:r>
            <a:r>
              <a:rPr lang="en-US" sz="2000" b="1" u="sng" dirty="0" smtClean="0">
                <a:solidFill>
                  <a:srgbClr val="0ECCF2"/>
                </a:solidFill>
              </a:rPr>
              <a:t>for you know what commandments we gave you through the Lord Jesus</a:t>
            </a:r>
            <a:r>
              <a:rPr lang="en-US" sz="2000" b="1" dirty="0" smtClean="0">
                <a:solidFill>
                  <a:srgbClr val="0ECCF2"/>
                </a:solidFill>
              </a:rPr>
              <a:t>. </a:t>
            </a:r>
            <a:endParaRPr lang="en-US" b="1" dirty="0"/>
          </a:p>
        </p:txBody>
      </p:sp>
    </p:spTree>
    <p:extLst>
      <p:ext uri="{BB962C8B-B14F-4D97-AF65-F5344CB8AC3E}">
        <p14:creationId xmlns:p14="http://schemas.microsoft.com/office/powerpoint/2010/main" val="369043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54522" y="572818"/>
            <a:ext cx="6858000" cy="1367908"/>
          </a:xfrm>
        </p:spPr>
        <p:txBody>
          <a:bodyPr>
            <a:noAutofit/>
          </a:bodyPr>
          <a:lstStyle/>
          <a:p>
            <a:pPr algn="ctr"/>
            <a:r>
              <a:rPr lang="en-US" sz="5400" b="1" dirty="0"/>
              <a:t>How the Church Understood &amp; </a:t>
            </a:r>
            <a:r>
              <a:rPr lang="en-US" sz="5400" b="1" dirty="0" smtClean="0"/>
              <a:t/>
            </a:r>
            <a:br>
              <a:rPr lang="en-US" sz="5400" b="1" dirty="0" smtClean="0"/>
            </a:br>
            <a:r>
              <a:rPr lang="en-US" sz="5400" b="1" dirty="0" smtClean="0"/>
              <a:t>Submitted </a:t>
            </a:r>
            <a:r>
              <a:rPr lang="en-US" sz="5400" b="1" dirty="0"/>
              <a:t>to God’s </a:t>
            </a:r>
            <a:r>
              <a:rPr lang="en-US" sz="5400" b="1" dirty="0" smtClean="0"/>
              <a:t/>
            </a:r>
            <a:br>
              <a:rPr lang="en-US" sz="5400" b="1" dirty="0" smtClean="0"/>
            </a:br>
            <a:r>
              <a:rPr lang="en-US" sz="5400" b="1" dirty="0" smtClean="0"/>
              <a:t>Authority </a:t>
            </a:r>
            <a:r>
              <a:rPr lang="en-US" sz="5400" b="1" dirty="0"/>
              <a:t>in the Scriptures</a:t>
            </a:r>
          </a:p>
        </p:txBody>
      </p:sp>
      <p:sp>
        <p:nvSpPr>
          <p:cNvPr id="2" name="Subtitle 1"/>
          <p:cNvSpPr>
            <a:spLocks noGrp="1"/>
          </p:cNvSpPr>
          <p:nvPr>
            <p:ph type="subTitle" idx="1"/>
          </p:nvPr>
        </p:nvSpPr>
        <p:spPr>
          <a:xfrm>
            <a:off x="1704763" y="4277526"/>
            <a:ext cx="6858000" cy="628354"/>
          </a:xfrm>
        </p:spPr>
        <p:txBody>
          <a:bodyPr/>
          <a:lstStyle/>
          <a:p>
            <a:r>
              <a:rPr lang="en-US" dirty="0" smtClean="0"/>
              <a:t>Lesson #5</a:t>
            </a:r>
            <a:endParaRPr lang="en-US" dirty="0"/>
          </a:p>
        </p:txBody>
      </p:sp>
    </p:spTree>
    <p:extLst>
      <p:ext uri="{BB962C8B-B14F-4D97-AF65-F5344CB8AC3E}">
        <p14:creationId xmlns:p14="http://schemas.microsoft.com/office/powerpoint/2010/main" val="1570288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7696200" cy="571500"/>
          </a:xfrm>
        </p:spPr>
        <p:txBody>
          <a:bodyPr>
            <a:normAutofit fontScale="90000"/>
          </a:bodyPr>
          <a:lstStyle/>
          <a:p>
            <a:pPr eaLnBrk="1" hangingPunct="1"/>
            <a:r>
              <a:rPr lang="en-US" dirty="0" smtClean="0"/>
              <a:t>Acts 15 – Conversion of Gentiles</a:t>
            </a:r>
          </a:p>
        </p:txBody>
      </p:sp>
      <p:sp>
        <p:nvSpPr>
          <p:cNvPr id="18435" name="Text Box 3"/>
          <p:cNvSpPr txBox="1">
            <a:spLocks noChangeArrowheads="1"/>
          </p:cNvSpPr>
          <p:nvPr/>
        </p:nvSpPr>
        <p:spPr bwMode="auto">
          <a:xfrm>
            <a:off x="76200" y="685271"/>
            <a:ext cx="899160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pPr>
            <a:r>
              <a:rPr lang="en-US" sz="3200" baseline="30000" dirty="0" smtClean="0">
                <a:cs typeface="Times New Roman" pitchFamily="18" charset="0"/>
              </a:rPr>
              <a:t>1 And </a:t>
            </a:r>
            <a:r>
              <a:rPr lang="en-US" sz="3200" baseline="30000" dirty="0">
                <a:cs typeface="Times New Roman" pitchFamily="18" charset="0"/>
              </a:rPr>
              <a:t>certain men came down from Judea and taught the brethren, “Unless you are circumcised according to the custom of Moses, you cannot be saved.” 2 Therefore, when Paul and Barnabas had no small dissension and dispute with them, they determined that Paul and Barnabas and certain others of them should go up to Jerusalem, to the apostles and elders, about this question.</a:t>
            </a:r>
          </a:p>
          <a:p>
            <a:pPr eaLnBrk="1" hangingPunct="1">
              <a:lnSpc>
                <a:spcPct val="90000"/>
              </a:lnSpc>
            </a:pPr>
            <a:endParaRPr lang="en-US" sz="3200" baseline="30000" dirty="0">
              <a:cs typeface="Times New Roman" pitchFamily="18" charset="0"/>
            </a:endParaRPr>
          </a:p>
          <a:p>
            <a:pPr eaLnBrk="1" hangingPunct="1">
              <a:lnSpc>
                <a:spcPct val="90000"/>
              </a:lnSpc>
            </a:pPr>
            <a:r>
              <a:rPr lang="en-US" sz="3200" baseline="30000" dirty="0">
                <a:cs typeface="Times New Roman" pitchFamily="18" charset="0"/>
              </a:rPr>
              <a:t>3 So, being sent on their way by the church, they passed through Phoenicia and Samaria, describing the conversion of the Gentiles; and they caused great joy to all the brethren. 4 And when they had come to Jerusalem, they were received by the church and the apostles and the elders; and they reported all things that God had done with them. 5 But some of the sect of the Pharisees who believed rose up, saying, “It is necessary to circumcise them, and to command them to keep the law of Moses.”</a:t>
            </a:r>
          </a:p>
          <a:p>
            <a:pPr eaLnBrk="1" hangingPunct="1">
              <a:lnSpc>
                <a:spcPct val="90000"/>
              </a:lnSpc>
            </a:pPr>
            <a:endParaRPr lang="en-US" sz="3200" baseline="30000" dirty="0" smtClean="0">
              <a:cs typeface="Times New Roman" pitchFamily="18" charset="0"/>
            </a:endParaRPr>
          </a:p>
          <a:p>
            <a:pPr eaLnBrk="1" hangingPunct="1">
              <a:lnSpc>
                <a:spcPct val="90000"/>
              </a:lnSpc>
            </a:pPr>
            <a:r>
              <a:rPr lang="en-US" sz="3200" baseline="30000" dirty="0" smtClean="0">
                <a:cs typeface="Times New Roman" pitchFamily="18" charset="0"/>
              </a:rPr>
              <a:t>6 </a:t>
            </a:r>
            <a:r>
              <a:rPr lang="en-US" sz="3200" baseline="30000" dirty="0">
                <a:cs typeface="Times New Roman" pitchFamily="18" charset="0"/>
              </a:rPr>
              <a:t>Now the apostles and elders came together to consider this matter. </a:t>
            </a:r>
          </a:p>
        </p:txBody>
      </p:sp>
    </p:spTree>
    <p:extLst>
      <p:ext uri="{BB962C8B-B14F-4D97-AF65-F5344CB8AC3E}">
        <p14:creationId xmlns:p14="http://schemas.microsoft.com/office/powerpoint/2010/main" val="85121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7696200" cy="571500"/>
          </a:xfrm>
        </p:spPr>
        <p:txBody>
          <a:bodyPr>
            <a:normAutofit fontScale="90000"/>
          </a:bodyPr>
          <a:lstStyle/>
          <a:p>
            <a:pPr eaLnBrk="1" hangingPunct="1"/>
            <a:r>
              <a:rPr lang="en-US" dirty="0" smtClean="0"/>
              <a:t>Acts 15 – Conversion of Gentiles</a:t>
            </a:r>
          </a:p>
        </p:txBody>
      </p:sp>
      <p:sp>
        <p:nvSpPr>
          <p:cNvPr id="18435" name="Text Box 3"/>
          <p:cNvSpPr txBox="1">
            <a:spLocks noChangeArrowheads="1"/>
          </p:cNvSpPr>
          <p:nvPr/>
        </p:nvSpPr>
        <p:spPr bwMode="auto">
          <a:xfrm>
            <a:off x="76200" y="685271"/>
            <a:ext cx="899160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90000"/>
              </a:lnSpc>
            </a:pPr>
            <a:r>
              <a:rPr lang="en-US" sz="3200" baseline="30000" dirty="0">
                <a:cs typeface="Times New Roman" pitchFamily="18" charset="0"/>
              </a:rPr>
              <a:t>7 And when there had been much dispute, Peter rose up and said to them: “Men and brethren, you know that a good while ago God chose among us, that by my mouth the Gentiles should hear the word of the gospel and believe. 8 So God, who knows the heart, acknowledged them by giving them the Holy Spirit, just as He did to us, 9 and made no distinction between us and them, purifying their hearts by faith. 10 Now therefore, why do you test God by putting a yoke on the neck of the disciples which neither our fathers nor we were able to bear? 11 But we believe that through the grace of the Lord Jesus </a:t>
            </a:r>
            <a:r>
              <a:rPr lang="en-US" sz="3200" baseline="30000" dirty="0" smtClean="0">
                <a:cs typeface="Times New Roman" pitchFamily="18" charset="0"/>
              </a:rPr>
              <a:t>Christ </a:t>
            </a:r>
            <a:r>
              <a:rPr lang="en-US" sz="3200" baseline="30000" dirty="0">
                <a:cs typeface="Times New Roman" pitchFamily="18" charset="0"/>
              </a:rPr>
              <a:t>we shall be saved in the same manner as they.”</a:t>
            </a:r>
          </a:p>
          <a:p>
            <a:pPr eaLnBrk="1" hangingPunct="1">
              <a:lnSpc>
                <a:spcPct val="90000"/>
              </a:lnSpc>
            </a:pPr>
            <a:endParaRPr lang="en-US" sz="3200" baseline="30000" dirty="0">
              <a:cs typeface="Times New Roman" pitchFamily="18" charset="0"/>
            </a:endParaRPr>
          </a:p>
          <a:p>
            <a:pPr eaLnBrk="1" hangingPunct="1">
              <a:lnSpc>
                <a:spcPct val="90000"/>
              </a:lnSpc>
            </a:pPr>
            <a:r>
              <a:rPr lang="en-US" sz="3200" baseline="30000" dirty="0">
                <a:cs typeface="Times New Roman" pitchFamily="18" charset="0"/>
              </a:rPr>
              <a:t>12 Then all the multitude kept silent and listened to Barnabas and Paul declaring how many miracles and wonders God had worked through them among the Gentiles. 13 And after they had become silent, James answered, saying, “Men and brethren, listen to me: 14 Simon has declared how God at the first visited the Gentiles to take out of them a people for His name.</a:t>
            </a:r>
            <a:endParaRPr lang="en-US" sz="3200" baseline="30000" dirty="0">
              <a:cs typeface="Times New Roman" pitchFamily="18" charset="0"/>
            </a:endParaRPr>
          </a:p>
        </p:txBody>
      </p:sp>
    </p:spTree>
    <p:extLst>
      <p:ext uri="{BB962C8B-B14F-4D97-AF65-F5344CB8AC3E}">
        <p14:creationId xmlns:p14="http://schemas.microsoft.com/office/powerpoint/2010/main" val="2461493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369736" y="96526"/>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dirty="0">
                <a:solidFill>
                  <a:srgbClr val="FFFF00"/>
                </a:solidFill>
              </a:rPr>
              <a:t>Issue:</a:t>
            </a:r>
            <a:r>
              <a:rPr lang="en-US" b="1" i="1" dirty="0"/>
              <a:t>  Were Gentiles Required to keep the Law of Moses for Salvation?</a:t>
            </a:r>
          </a:p>
        </p:txBody>
      </p:sp>
      <p:sp>
        <p:nvSpPr>
          <p:cNvPr id="19460" name="Text Box 4"/>
          <p:cNvSpPr txBox="1">
            <a:spLocks noChangeArrowheads="1"/>
          </p:cNvSpPr>
          <p:nvPr/>
        </p:nvSpPr>
        <p:spPr bwMode="auto">
          <a:xfrm>
            <a:off x="369736" y="927523"/>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a:solidFill>
                  <a:srgbClr val="0ECCF2"/>
                </a:solidFill>
              </a:rPr>
              <a:t>Peter (v 7-11)  </a:t>
            </a:r>
          </a:p>
          <a:p>
            <a:pPr eaLnBrk="1" hangingPunct="1">
              <a:buFontTx/>
              <a:buChar char="•"/>
            </a:pPr>
            <a:r>
              <a:rPr lang="en-US" dirty="0"/>
              <a:t>God made a choice (Peter’s personal experience)</a:t>
            </a:r>
          </a:p>
          <a:p>
            <a:pPr eaLnBrk="1" hangingPunct="1">
              <a:buFontTx/>
              <a:buChar char="•"/>
            </a:pPr>
            <a:r>
              <a:rPr lang="en-US" dirty="0"/>
              <a:t>God acknowledged them (giving them the Holy Spirit)</a:t>
            </a:r>
          </a:p>
          <a:p>
            <a:pPr eaLnBrk="1" hangingPunct="1">
              <a:buFontTx/>
              <a:buChar char="•"/>
            </a:pPr>
            <a:r>
              <a:rPr lang="en-US" dirty="0"/>
              <a:t>God made no distinction (in method of salvation: faith)</a:t>
            </a:r>
          </a:p>
          <a:p>
            <a:pPr eaLnBrk="1" hangingPunct="1">
              <a:buFontTx/>
              <a:buChar char="•"/>
            </a:pPr>
            <a:endParaRPr lang="en-US" dirty="0"/>
          </a:p>
          <a:p>
            <a:pPr eaLnBrk="1" hangingPunct="1"/>
            <a:r>
              <a:rPr lang="en-US" b="1" dirty="0">
                <a:solidFill>
                  <a:srgbClr val="0ECCF2"/>
                </a:solidFill>
              </a:rPr>
              <a:t>Barnabas &amp; Paul (v 12)</a:t>
            </a:r>
          </a:p>
          <a:p>
            <a:pPr eaLnBrk="1" hangingPunct="1">
              <a:buFontTx/>
              <a:buChar char="•"/>
            </a:pPr>
            <a:r>
              <a:rPr lang="en-US" dirty="0"/>
              <a:t>God approved Barnabas &amp; Paul’ teaching (by signs)</a:t>
            </a:r>
          </a:p>
          <a:p>
            <a:pPr eaLnBrk="1" hangingPunct="1">
              <a:buFontTx/>
              <a:buChar char="•"/>
            </a:pPr>
            <a:endParaRPr lang="en-US" dirty="0"/>
          </a:p>
          <a:p>
            <a:pPr eaLnBrk="1" hangingPunct="1"/>
            <a:r>
              <a:rPr lang="en-US" b="1" dirty="0">
                <a:solidFill>
                  <a:srgbClr val="0ECCF2"/>
                </a:solidFill>
              </a:rPr>
              <a:t>James (v 13)</a:t>
            </a:r>
          </a:p>
          <a:p>
            <a:pPr eaLnBrk="1" hangingPunct="1">
              <a:buFontTx/>
              <a:buChar char="•"/>
            </a:pPr>
            <a:r>
              <a:rPr lang="en-US" dirty="0"/>
              <a:t>[Inspired] Prophecies consistent with Peter’s Experience</a:t>
            </a:r>
          </a:p>
        </p:txBody>
      </p:sp>
    </p:spTree>
    <p:extLst>
      <p:ext uri="{BB962C8B-B14F-4D97-AF65-F5344CB8AC3E}">
        <p14:creationId xmlns:p14="http://schemas.microsoft.com/office/powerpoint/2010/main" val="39071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369736" y="96526"/>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dirty="0" smtClean="0">
                <a:solidFill>
                  <a:srgbClr val="FFFF00"/>
                </a:solidFill>
              </a:rPr>
              <a:t>Summary Conclusions:</a:t>
            </a:r>
            <a:r>
              <a:rPr lang="en-US" b="1" i="1" dirty="0" smtClean="0"/>
              <a:t>  How was God’s will determined?</a:t>
            </a:r>
            <a:endParaRPr lang="en-US" b="1" i="1" dirty="0"/>
          </a:p>
        </p:txBody>
      </p:sp>
      <p:sp>
        <p:nvSpPr>
          <p:cNvPr id="19460" name="Text Box 4"/>
          <p:cNvSpPr txBox="1">
            <a:spLocks noChangeArrowheads="1"/>
          </p:cNvSpPr>
          <p:nvPr/>
        </p:nvSpPr>
        <p:spPr bwMode="auto">
          <a:xfrm>
            <a:off x="369736" y="927523"/>
            <a:ext cx="8153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dirty="0">
                <a:solidFill>
                  <a:srgbClr val="0ECCF2"/>
                </a:solidFill>
              </a:rPr>
              <a:t>Peter (v 7-11</a:t>
            </a:r>
            <a:r>
              <a:rPr lang="en-US" b="1" dirty="0" smtClean="0">
                <a:solidFill>
                  <a:srgbClr val="0ECCF2"/>
                </a:solidFill>
              </a:rPr>
              <a:t>)</a:t>
            </a:r>
          </a:p>
          <a:p>
            <a:pPr marL="342900" indent="-342900" eaLnBrk="1" hangingPunct="1">
              <a:buFont typeface="Wingdings" panose="05000000000000000000" pitchFamily="2" charset="2"/>
              <a:buChar char="Ø"/>
            </a:pPr>
            <a:r>
              <a:rPr lang="en-US" dirty="0"/>
              <a:t>Direct </a:t>
            </a:r>
            <a:r>
              <a:rPr lang="en-US" dirty="0" smtClean="0"/>
              <a:t>Revelation</a:t>
            </a:r>
          </a:p>
          <a:p>
            <a:pPr marL="342900" indent="-342900" eaLnBrk="1" hangingPunct="1">
              <a:buFont typeface="Wingdings" panose="05000000000000000000" pitchFamily="2" charset="2"/>
              <a:buChar char="Ø"/>
            </a:pPr>
            <a:r>
              <a:rPr lang="en-US" dirty="0"/>
              <a:t>Implication of God-Controlled </a:t>
            </a:r>
            <a:r>
              <a:rPr lang="en-US" dirty="0" smtClean="0"/>
              <a:t>Events</a:t>
            </a:r>
          </a:p>
          <a:p>
            <a:pPr eaLnBrk="1" hangingPunct="1"/>
            <a:endParaRPr lang="en-US" dirty="0"/>
          </a:p>
          <a:p>
            <a:pPr eaLnBrk="1" hangingPunct="1"/>
            <a:r>
              <a:rPr lang="en-US" b="1" dirty="0">
                <a:solidFill>
                  <a:srgbClr val="0ECCF2"/>
                </a:solidFill>
              </a:rPr>
              <a:t>Barnabas &amp; Paul (v 12)</a:t>
            </a:r>
          </a:p>
          <a:p>
            <a:pPr marL="342900" indent="-342900" eaLnBrk="1" hangingPunct="1">
              <a:buFont typeface="Wingdings" panose="05000000000000000000" pitchFamily="2" charset="2"/>
              <a:buChar char="Ø"/>
            </a:pPr>
            <a:r>
              <a:rPr lang="en-US" dirty="0"/>
              <a:t>Approved Apostolic </a:t>
            </a:r>
            <a:r>
              <a:rPr lang="en-US" dirty="0" smtClean="0"/>
              <a:t>Example</a:t>
            </a:r>
          </a:p>
          <a:p>
            <a:pPr marL="0" indent="0" eaLnBrk="1" hangingPunct="1"/>
            <a:endParaRPr lang="en-US" dirty="0"/>
          </a:p>
          <a:p>
            <a:pPr eaLnBrk="1" hangingPunct="1"/>
            <a:r>
              <a:rPr lang="en-US" b="1" dirty="0">
                <a:solidFill>
                  <a:srgbClr val="0ECCF2"/>
                </a:solidFill>
              </a:rPr>
              <a:t>James (v 13)</a:t>
            </a:r>
          </a:p>
          <a:p>
            <a:pPr marL="342900" indent="-342900" eaLnBrk="1" hangingPunct="1">
              <a:buFont typeface="Wingdings" panose="05000000000000000000" pitchFamily="2" charset="2"/>
              <a:buChar char="Ø"/>
            </a:pPr>
            <a:r>
              <a:rPr lang="en-US" dirty="0"/>
              <a:t>Direct Statement of Scripture</a:t>
            </a:r>
          </a:p>
        </p:txBody>
      </p:sp>
      <p:pic>
        <p:nvPicPr>
          <p:cNvPr id="5" name="Picture 2" descr="C:\Users\Bmellor\AppData\Local\Microsoft\Windows\Temporary Internet Files\Content.IE5\OJ3P1VWC\MC9002978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677" y="4330621"/>
            <a:ext cx="1788566" cy="1321308"/>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rot="16200000">
            <a:off x="5885295" y="4388303"/>
            <a:ext cx="508883" cy="1205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7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4685" y="190500"/>
            <a:ext cx="8523558" cy="508000"/>
          </a:xfrm>
        </p:spPr>
        <p:txBody>
          <a:bodyPr>
            <a:normAutofit fontScale="90000"/>
          </a:bodyPr>
          <a:lstStyle/>
          <a:p>
            <a:pPr eaLnBrk="1" hangingPunct="1"/>
            <a:r>
              <a:rPr lang="en-US" dirty="0" smtClean="0">
                <a:solidFill>
                  <a:srgbClr val="00B0F0"/>
                </a:solidFill>
              </a:rPr>
              <a:t>What was done with this Doctrine</a:t>
            </a:r>
            <a:r>
              <a:rPr lang="en-US" sz="4000" dirty="0" smtClean="0">
                <a:solidFill>
                  <a:srgbClr val="00B0F0"/>
                </a:solidFill>
              </a:rPr>
              <a:t>?</a:t>
            </a:r>
            <a:r>
              <a:rPr lang="en-US" sz="1800" dirty="0" smtClean="0">
                <a:solidFill>
                  <a:srgbClr val="FFFF00"/>
                </a:solidFill>
              </a:rPr>
              <a:t>(Acts 15:22-35)</a:t>
            </a:r>
          </a:p>
        </p:txBody>
      </p:sp>
      <p:sp>
        <p:nvSpPr>
          <p:cNvPr id="21507" name="Text Box 4"/>
          <p:cNvSpPr txBox="1">
            <a:spLocks noChangeArrowheads="1"/>
          </p:cNvSpPr>
          <p:nvPr/>
        </p:nvSpPr>
        <p:spPr bwMode="auto">
          <a:xfrm>
            <a:off x="304800" y="684415"/>
            <a:ext cx="861060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10000"/>
              </a:lnSpc>
              <a:buFontTx/>
              <a:buChar char="•"/>
            </a:pPr>
            <a:r>
              <a:rPr lang="en-US" b="1" dirty="0"/>
              <a:t>Written down (</a:t>
            </a:r>
            <a:r>
              <a:rPr lang="en-US" b="1" dirty="0" err="1"/>
              <a:t>vs</a:t>
            </a:r>
            <a:r>
              <a:rPr lang="en-US" b="1" dirty="0"/>
              <a:t> 23)</a:t>
            </a:r>
          </a:p>
          <a:p>
            <a:pPr eaLnBrk="1" hangingPunct="1">
              <a:lnSpc>
                <a:spcPct val="110000"/>
              </a:lnSpc>
              <a:buFontTx/>
              <a:buChar char="•"/>
            </a:pPr>
            <a:r>
              <a:rPr lang="en-US" b="1" dirty="0">
                <a:solidFill>
                  <a:srgbClr val="00B0F0"/>
                </a:solidFill>
              </a:rPr>
              <a:t>Sent to Churches (</a:t>
            </a:r>
            <a:r>
              <a:rPr lang="en-US" b="1" dirty="0" err="1">
                <a:solidFill>
                  <a:srgbClr val="00B0F0"/>
                </a:solidFill>
              </a:rPr>
              <a:t>vs</a:t>
            </a:r>
            <a:r>
              <a:rPr lang="en-US" b="1" dirty="0">
                <a:solidFill>
                  <a:srgbClr val="00B0F0"/>
                </a:solidFill>
              </a:rPr>
              <a:t> 23, 30) – As authoritative</a:t>
            </a:r>
          </a:p>
          <a:p>
            <a:pPr eaLnBrk="1" hangingPunct="1">
              <a:lnSpc>
                <a:spcPct val="110000"/>
              </a:lnSpc>
              <a:buFontTx/>
              <a:buChar char="•"/>
            </a:pPr>
            <a:r>
              <a:rPr lang="en-US" b="1" dirty="0"/>
              <a:t>Read by Christians (</a:t>
            </a:r>
            <a:r>
              <a:rPr lang="en-US" b="1" dirty="0" err="1"/>
              <a:t>vs</a:t>
            </a:r>
            <a:r>
              <a:rPr lang="en-US" b="1" dirty="0"/>
              <a:t> 31)</a:t>
            </a:r>
          </a:p>
          <a:p>
            <a:pPr eaLnBrk="1" hangingPunct="1">
              <a:lnSpc>
                <a:spcPct val="110000"/>
              </a:lnSpc>
              <a:buFontTx/>
              <a:buChar char="•"/>
            </a:pPr>
            <a:r>
              <a:rPr lang="en-US" b="1" dirty="0">
                <a:solidFill>
                  <a:srgbClr val="00B0F0"/>
                </a:solidFill>
              </a:rPr>
              <a:t>Confirmed by Prophets (</a:t>
            </a:r>
            <a:r>
              <a:rPr lang="en-US" b="1" dirty="0" err="1">
                <a:solidFill>
                  <a:srgbClr val="00B0F0"/>
                </a:solidFill>
              </a:rPr>
              <a:t>vs</a:t>
            </a:r>
            <a:r>
              <a:rPr lang="en-US" b="1" dirty="0">
                <a:solidFill>
                  <a:srgbClr val="00B0F0"/>
                </a:solidFill>
              </a:rPr>
              <a:t> 32)</a:t>
            </a:r>
          </a:p>
          <a:p>
            <a:pPr eaLnBrk="1" hangingPunct="1">
              <a:lnSpc>
                <a:spcPct val="110000"/>
              </a:lnSpc>
              <a:buFontTx/>
              <a:buChar char="•"/>
            </a:pPr>
            <a:r>
              <a:rPr lang="en-US" b="1" dirty="0"/>
              <a:t>Continued to be Taught (</a:t>
            </a:r>
            <a:r>
              <a:rPr lang="en-US" b="1" dirty="0" err="1"/>
              <a:t>vs</a:t>
            </a:r>
            <a:r>
              <a:rPr lang="en-US" b="1" dirty="0"/>
              <a:t> 34)</a:t>
            </a:r>
          </a:p>
          <a:p>
            <a:pPr eaLnBrk="1" hangingPunct="1">
              <a:lnSpc>
                <a:spcPct val="110000"/>
              </a:lnSpc>
              <a:buFontTx/>
              <a:buChar char="•"/>
            </a:pPr>
            <a:r>
              <a:rPr lang="en-US" b="1" dirty="0">
                <a:solidFill>
                  <a:srgbClr val="00B0F0"/>
                </a:solidFill>
              </a:rPr>
              <a:t>Writings Quoted Later as Authoritative (Acts 21:25) </a:t>
            </a:r>
          </a:p>
          <a:p>
            <a:pPr eaLnBrk="1" hangingPunct="1">
              <a:lnSpc>
                <a:spcPct val="110000"/>
              </a:lnSpc>
              <a:buFontTx/>
              <a:buChar char="•"/>
            </a:pPr>
            <a:r>
              <a:rPr lang="en-US" b="1" dirty="0"/>
              <a:t>Those Opposed were called “False Brethren”: (Gal 2:4)</a:t>
            </a:r>
          </a:p>
          <a:p>
            <a:pPr eaLnBrk="1" hangingPunct="1">
              <a:lnSpc>
                <a:spcPct val="110000"/>
              </a:lnSpc>
              <a:buFontTx/>
              <a:buChar char="•"/>
            </a:pPr>
            <a:r>
              <a:rPr lang="en-US" b="1" dirty="0">
                <a:solidFill>
                  <a:srgbClr val="00B0F0"/>
                </a:solidFill>
              </a:rPr>
              <a:t>Clarified &amp; Expanded in Other Letters  (Galatians)</a:t>
            </a:r>
          </a:p>
          <a:p>
            <a:pPr eaLnBrk="1" hangingPunct="1">
              <a:lnSpc>
                <a:spcPct val="110000"/>
              </a:lnSpc>
              <a:buFontTx/>
              <a:buChar char="•"/>
            </a:pPr>
            <a:r>
              <a:rPr lang="en-US" b="1" dirty="0"/>
              <a:t>Part of what is called “Scripture,” and Wisdom Given by God  (II Pet 3:15,16)</a:t>
            </a:r>
          </a:p>
          <a:p>
            <a:pPr eaLnBrk="1" hangingPunct="1">
              <a:lnSpc>
                <a:spcPct val="110000"/>
              </a:lnSpc>
              <a:buFontTx/>
              <a:buChar char="•"/>
            </a:pPr>
            <a:endParaRPr lang="en-US" b="1" dirty="0"/>
          </a:p>
          <a:p>
            <a:pPr eaLnBrk="1" hangingPunct="1">
              <a:lnSpc>
                <a:spcPct val="110000"/>
              </a:lnSpc>
              <a:buFontTx/>
              <a:buChar char="•"/>
            </a:pPr>
            <a:endParaRPr lang="en-US" dirty="0"/>
          </a:p>
        </p:txBody>
      </p:sp>
      <p:sp>
        <p:nvSpPr>
          <p:cNvPr id="6" name="Down Arrow 5"/>
          <p:cNvSpPr/>
          <p:nvPr/>
        </p:nvSpPr>
        <p:spPr>
          <a:xfrm rot="16200000">
            <a:off x="5885295" y="4388303"/>
            <a:ext cx="508883" cy="1205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225" y="3973402"/>
            <a:ext cx="1755356" cy="175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1717</TotalTime>
  <Words>2121</Words>
  <Application>Microsoft Office PowerPoint</Application>
  <PresentationFormat>On-screen Show (16:10)</PresentationFormat>
  <Paragraphs>144</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Depth</vt:lpstr>
      <vt:lpstr>Understanding God’s Will</vt:lpstr>
      <vt:lpstr>PowerPoint Presentation</vt:lpstr>
      <vt:lpstr>1 Peter 2:21For to this you were called, because Christ also suffered for us, leaving us an example, that you should follow His steps:  </vt:lpstr>
      <vt:lpstr>How the Church Understood &amp;  Submitted to God’s  Authority in the Scriptures</vt:lpstr>
      <vt:lpstr>Acts 15 – Conversion of Gentiles</vt:lpstr>
      <vt:lpstr>Acts 15 – Conversion of Gentiles</vt:lpstr>
      <vt:lpstr>PowerPoint Presentation</vt:lpstr>
      <vt:lpstr>PowerPoint Presentation</vt:lpstr>
      <vt:lpstr>What was done with this Doctrine?(Acts 15:22-35)</vt:lpstr>
      <vt:lpstr> God’s Plan for Establishing Truth/ His Will</vt:lpstr>
      <vt:lpstr>How the Early Church Respected Apostolic Direction</vt:lpstr>
      <vt:lpstr> How Did the Apostles Intend for Churches to Establish Practices?</vt:lpstr>
      <vt:lpstr> How Did the Apostles Intend for Churches to Establish Practices?</vt:lpstr>
      <vt:lpstr> How Was Compliance Ensured?</vt:lpstr>
      <vt:lpstr>PowerPoint Presentation</vt:lpstr>
      <vt:lpstr>Were Patterns Consistent for All?</vt:lpstr>
      <vt:lpstr>PowerPoint Presentation</vt:lpstr>
      <vt:lpstr>What of those who Differed?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110</cp:revision>
  <cp:lastPrinted>2014-11-15T14:27:34Z</cp:lastPrinted>
  <dcterms:created xsi:type="dcterms:W3CDTF">2014-10-30T23:01:40Z</dcterms:created>
  <dcterms:modified xsi:type="dcterms:W3CDTF">2014-11-16T04:19:10Z</dcterms:modified>
</cp:coreProperties>
</file>