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71" r:id="rId5"/>
    <p:sldId id="258" r:id="rId6"/>
    <p:sldId id="270" r:id="rId7"/>
    <p:sldId id="260" r:id="rId8"/>
    <p:sldId id="267" r:id="rId9"/>
    <p:sldId id="261" r:id="rId10"/>
    <p:sldId id="268" r:id="rId11"/>
    <p:sldId id="262" r:id="rId12"/>
    <p:sldId id="269" r:id="rId13"/>
    <p:sldId id="263" r:id="rId14"/>
  </p:sldIdLst>
  <p:sldSz cx="9144000" cy="5715000" type="screen16x10"/>
  <p:notesSz cx="7010400" cy="92964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4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474617"/>
            <a:ext cx="7080026" cy="1524001"/>
          </a:xfrm>
        </p:spPr>
        <p:txBody>
          <a:bodyPr anchor="b">
            <a:normAutofit/>
          </a:bodyPr>
          <a:lstStyle>
            <a:lvl1pPr algn="ct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2998616"/>
            <a:ext cx="7080026" cy="874889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463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13" y="456506"/>
            <a:ext cx="7606349" cy="3180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3804379"/>
            <a:ext cx="7766495" cy="452893"/>
          </a:xfrm>
        </p:spPr>
        <p:txBody>
          <a:bodyPr anchor="b">
            <a:normAutofit/>
          </a:bodyPr>
          <a:lstStyle>
            <a:lvl1pPr algn="ctr"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7012" y="579175"/>
            <a:ext cx="7384010" cy="2938059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57273"/>
            <a:ext cx="7765322" cy="56872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3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507031"/>
            <a:ext cx="7765322" cy="29452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579317"/>
            <a:ext cx="7765322" cy="1251522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213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508000"/>
            <a:ext cx="6977064" cy="24940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008360"/>
            <a:ext cx="6564224" cy="443958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586961"/>
            <a:ext cx="7765322" cy="12412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2950" y="73733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78537" y="2440215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34127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1772452"/>
            <a:ext cx="7765322" cy="20931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3875463"/>
            <a:ext cx="7764149" cy="95053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4638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508000"/>
            <a:ext cx="7765322" cy="8087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71625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143125"/>
            <a:ext cx="2475738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571625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143125"/>
            <a:ext cx="2475738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571625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143125"/>
            <a:ext cx="2475738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987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2" y="1515179"/>
            <a:ext cx="2504979" cy="1539876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850" y="1515179"/>
            <a:ext cx="2504979" cy="1539876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038" y="1515179"/>
            <a:ext cx="2504979" cy="1539876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508000"/>
            <a:ext cx="7765322" cy="8087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253422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615765"/>
            <a:ext cx="2319276" cy="1335795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3733640"/>
            <a:ext cx="2475738" cy="10923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253422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615912"/>
            <a:ext cx="2319276" cy="1340137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6" y="3733640"/>
            <a:ext cx="2475738" cy="10923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253422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612027"/>
            <a:ext cx="2319276" cy="133941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3733638"/>
            <a:ext cx="2475738" cy="1092363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875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21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508000"/>
            <a:ext cx="1713365" cy="43180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508000"/>
            <a:ext cx="5937654" cy="43180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4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01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467556"/>
            <a:ext cx="7192913" cy="1524011"/>
          </a:xfrm>
        </p:spPr>
        <p:txBody>
          <a:bodyPr anchor="b"/>
          <a:lstStyle>
            <a:lvl1pPr algn="ct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2991566"/>
            <a:ext cx="7192913" cy="1255878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76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443707"/>
            <a:ext cx="3795373" cy="338229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443708"/>
            <a:ext cx="3798499" cy="338229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6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6" y="1445422"/>
            <a:ext cx="3816804" cy="3457308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864" y="1445422"/>
            <a:ext cx="3816804" cy="3457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529378"/>
            <a:ext cx="3657258" cy="45407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1983448"/>
            <a:ext cx="3657258" cy="2842553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29379"/>
            <a:ext cx="3671498" cy="454069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983448"/>
            <a:ext cx="3671498" cy="2842553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870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674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5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508000"/>
            <a:ext cx="2780167" cy="1518265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508000"/>
            <a:ext cx="4808943" cy="4318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026265"/>
            <a:ext cx="2780167" cy="279973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456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49" y="508000"/>
            <a:ext cx="2688125" cy="4337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508269"/>
            <a:ext cx="4451212" cy="1524448"/>
          </a:xfrm>
        </p:spPr>
        <p:txBody>
          <a:bodyPr anchor="b">
            <a:no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81914" y="636419"/>
            <a:ext cx="2456813" cy="4094018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032717"/>
            <a:ext cx="4451212" cy="281344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386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508000"/>
            <a:ext cx="7765322" cy="80870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443708"/>
            <a:ext cx="7765322" cy="338229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490273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949626D-4D5B-4F04-92F3-C3F2A062102C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4902730"/>
            <a:ext cx="500464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902730"/>
            <a:ext cx="56515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55C6AB2-FA6E-4CFB-932D-E132ACBD0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5833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540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"/>
        <a:defRPr sz="13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769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039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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255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1510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18013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09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2329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500" b="1" dirty="0"/>
              <a:t>Knowing &amp; Following </a:t>
            </a:r>
            <a:br>
              <a:rPr lang="en-US" sz="4500" b="1" dirty="0"/>
            </a:br>
            <a:r>
              <a:rPr lang="en-US" sz="4500" b="1" dirty="0"/>
              <a:t>the Real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A Study of the Gospel of Mark</a:t>
            </a:r>
          </a:p>
        </p:txBody>
      </p:sp>
    </p:spTree>
    <p:extLst>
      <p:ext uri="{BB962C8B-B14F-4D97-AF65-F5344CB8AC3E}">
        <p14:creationId xmlns="" xmlns:p14="http://schemas.microsoft.com/office/powerpoint/2010/main" val="1687815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2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98" y="1585087"/>
            <a:ext cx="7669370" cy="3044063"/>
          </a:xfrm>
        </p:spPr>
        <p:txBody>
          <a:bodyPr/>
          <a:lstStyle/>
          <a:p>
            <a:pPr marL="27675" indent="0">
              <a:buNone/>
            </a:pPr>
            <a:endParaRPr lang="en-US" dirty="0" smtClean="0"/>
          </a:p>
          <a:p>
            <a:pPr marL="27675" indent="0" algn="ctr">
              <a:buNone/>
            </a:pPr>
            <a:r>
              <a:rPr lang="en-US" sz="3900" b="1" dirty="0"/>
              <a:t>The Gospel is ministered through </a:t>
            </a:r>
            <a:r>
              <a:rPr lang="en-US" sz="3900" b="1" dirty="0">
                <a:solidFill>
                  <a:srgbClr val="FFFF00"/>
                </a:solidFill>
              </a:rPr>
              <a:t>prayer</a:t>
            </a:r>
            <a:r>
              <a:rPr lang="en-US" sz="3900" b="1" dirty="0"/>
              <a:t>, </a:t>
            </a:r>
            <a:r>
              <a:rPr lang="en-US" sz="3900" b="1" dirty="0">
                <a:solidFill>
                  <a:srgbClr val="FFFF00"/>
                </a:solidFill>
              </a:rPr>
              <a:t>word</a:t>
            </a:r>
            <a:r>
              <a:rPr lang="en-US" sz="3900" b="1" dirty="0"/>
              <a:t> and </a:t>
            </a:r>
            <a:r>
              <a:rPr lang="en-US" sz="3900" b="1" dirty="0">
                <a:solidFill>
                  <a:srgbClr val="FFFF00"/>
                </a:solidFill>
              </a:rPr>
              <a:t>deed</a:t>
            </a:r>
            <a:r>
              <a:rPr lang="en-US" sz="3900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50478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41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20" y="1604406"/>
            <a:ext cx="8143121" cy="3044063"/>
          </a:xfrm>
        </p:spPr>
        <p:txBody>
          <a:bodyPr/>
          <a:lstStyle/>
          <a:p>
            <a:pPr marL="27675" indent="0">
              <a:buNone/>
            </a:pPr>
            <a:endParaRPr lang="en-US" dirty="0" smtClean="0"/>
          </a:p>
          <a:p>
            <a:pPr marL="27675" indent="0" algn="ctr">
              <a:buNone/>
            </a:pPr>
            <a:r>
              <a:rPr lang="en-US" sz="3600" b="1" dirty="0"/>
              <a:t>The Gospel is intended to bring </a:t>
            </a:r>
            <a:r>
              <a:rPr lang="en-US" sz="3600" b="1" dirty="0">
                <a:solidFill>
                  <a:srgbClr val="FFFF00"/>
                </a:solidFill>
              </a:rPr>
              <a:t>forgiveness of sins</a:t>
            </a:r>
            <a:r>
              <a:rPr lang="en-US" sz="3600" b="1" dirty="0"/>
              <a:t> and the </a:t>
            </a:r>
            <a:r>
              <a:rPr lang="en-US" sz="3600" b="1" dirty="0">
                <a:solidFill>
                  <a:srgbClr val="FFFF00"/>
                </a:solidFill>
              </a:rPr>
              <a:t>glory of God</a:t>
            </a:r>
            <a:r>
              <a:rPr lang="en-US" sz="3600" b="1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260368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172122"/>
            <a:ext cx="7765322" cy="1021977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Knowing &amp; Following </a:t>
            </a:r>
            <a:r>
              <a:rPr lang="en-US" b="1" i="1" dirty="0" smtClean="0">
                <a:solidFill>
                  <a:schemeClr val="tx1"/>
                </a:solidFill>
              </a:rPr>
              <a:t>the </a:t>
            </a:r>
            <a:r>
              <a:rPr lang="en-US" b="1" i="1" dirty="0">
                <a:solidFill>
                  <a:schemeClr val="tx1"/>
                </a:solidFill>
              </a:rPr>
              <a:t>Real </a:t>
            </a:r>
            <a:r>
              <a:rPr lang="en-US" b="1" i="1" dirty="0" smtClean="0">
                <a:solidFill>
                  <a:schemeClr val="tx1"/>
                </a:solidFill>
              </a:rPr>
              <a:t>Jesus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25" dirty="0"/>
              <a:t>(Series Schedule)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04" y="1409251"/>
            <a:ext cx="8025205" cy="3851238"/>
          </a:xfrm>
        </p:spPr>
        <p:txBody>
          <a:bodyPr>
            <a:normAutofit/>
          </a:bodyPr>
          <a:lstStyle/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The Good News of Jesus </a:t>
            </a:r>
            <a:r>
              <a:rPr lang="en-US" sz="2600" b="1" dirty="0" smtClean="0"/>
              <a:t>(7/20, AM)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Jesus Changes </a:t>
            </a:r>
            <a:r>
              <a:rPr lang="en-US" sz="2600" b="1" dirty="0" smtClean="0"/>
              <a:t>Everything (7/27, PM)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Believing </a:t>
            </a:r>
            <a:r>
              <a:rPr lang="en-US" sz="2600" b="1" dirty="0" smtClean="0"/>
              <a:t>in </a:t>
            </a:r>
            <a:r>
              <a:rPr lang="en-US" sz="2600" b="1" dirty="0"/>
              <a:t>Jesus through the </a:t>
            </a:r>
            <a:r>
              <a:rPr lang="en-US" sz="2600" b="1" dirty="0" smtClean="0"/>
              <a:t>Storms (8/3, PM)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Do You Understand Jesus</a:t>
            </a:r>
            <a:r>
              <a:rPr lang="en-US" sz="2600" b="1" dirty="0" smtClean="0"/>
              <a:t>? (8/10, PM)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What Jesus Wants from </a:t>
            </a:r>
            <a:r>
              <a:rPr lang="en-US" sz="2600" b="1" dirty="0" smtClean="0"/>
              <a:t>You (8/17, PM)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Jesus versus </a:t>
            </a:r>
            <a:r>
              <a:rPr lang="en-US" sz="2600" b="1" dirty="0" smtClean="0"/>
              <a:t>Jerusalem (8/24, PM)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r>
              <a:rPr lang="en-US" sz="2600" b="1" dirty="0"/>
              <a:t>The End of Jesus </a:t>
            </a:r>
            <a:r>
              <a:rPr lang="en-US" sz="2600" b="1" dirty="0" smtClean="0"/>
              <a:t>(8/31, PM)</a:t>
            </a:r>
            <a:endParaRPr lang="en-US" sz="2600" b="1" dirty="0"/>
          </a:p>
          <a:p>
            <a:pPr marL="370575" indent="-342900">
              <a:buFont typeface="+mj-lt"/>
              <a:buAutoNum type="arabicPeriod"/>
            </a:pPr>
            <a:endParaRPr lang="en-US" sz="2325" dirty="0"/>
          </a:p>
          <a:p>
            <a:pPr marL="370575" indent="-342900">
              <a:buFont typeface="+mj-lt"/>
              <a:buAutoNum type="arabicPeriod"/>
            </a:pPr>
            <a:endParaRPr lang="en-US" dirty="0" smtClean="0"/>
          </a:p>
          <a:p>
            <a:pPr marL="370575" indent="-342900">
              <a:buFont typeface="+mj-lt"/>
              <a:buAutoNum type="arabicPeriod"/>
            </a:pPr>
            <a:endParaRPr lang="en-US" dirty="0" smtClean="0"/>
          </a:p>
          <a:p>
            <a:pPr marL="370575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1874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350" b="1" dirty="0"/>
              <a:t>The Good News of Jesus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28020" y="3110073"/>
            <a:ext cx="7080026" cy="1074651"/>
          </a:xfrm>
        </p:spPr>
        <p:txBody>
          <a:bodyPr>
            <a:noAutofit/>
          </a:bodyPr>
          <a:lstStyle/>
          <a:p>
            <a:r>
              <a:rPr lang="en-US" sz="2500" b="1" i="1" dirty="0">
                <a:solidFill>
                  <a:schemeClr val="accent5"/>
                </a:solidFill>
              </a:rPr>
              <a:t>Knowing &amp; Following the Real Jesus – Part 1</a:t>
            </a:r>
          </a:p>
          <a:p>
            <a:r>
              <a:rPr lang="en-US" sz="2500" dirty="0">
                <a:solidFill>
                  <a:schemeClr val="accent5"/>
                </a:solidFill>
              </a:rPr>
              <a:t>(Mark 1.1-2.12)</a:t>
            </a:r>
          </a:p>
        </p:txBody>
      </p:sp>
    </p:spTree>
    <p:extLst>
      <p:ext uri="{BB962C8B-B14F-4D97-AF65-F5344CB8AC3E}">
        <p14:creationId xmlns="" xmlns:p14="http://schemas.microsoft.com/office/powerpoint/2010/main" val="3638594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1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585087"/>
            <a:ext cx="7765321" cy="3044063"/>
          </a:xfrm>
        </p:spPr>
        <p:txBody>
          <a:bodyPr/>
          <a:lstStyle/>
          <a:p>
            <a:pPr marL="27675" indent="0">
              <a:buNone/>
            </a:pPr>
            <a:endParaRPr lang="en-US" dirty="0" smtClean="0"/>
          </a:p>
          <a:p>
            <a:pPr marL="27675" indent="0" algn="ctr">
              <a:buNone/>
            </a:pPr>
            <a:r>
              <a:rPr lang="en-US" sz="3500" b="1" dirty="0"/>
              <a:t>The Gospel begins with the </a:t>
            </a:r>
            <a:r>
              <a:rPr lang="en-US" sz="3500" b="1" dirty="0" smtClean="0">
                <a:solidFill>
                  <a:srgbClr val="FFFF00"/>
                </a:solidFill>
              </a:rPr>
              <a:t>realization </a:t>
            </a:r>
            <a:r>
              <a:rPr lang="en-US" sz="3500" b="1" dirty="0" smtClean="0"/>
              <a:t>and </a:t>
            </a:r>
            <a:r>
              <a:rPr lang="en-US" sz="3500" b="1" dirty="0">
                <a:solidFill>
                  <a:srgbClr val="FFFF00"/>
                </a:solidFill>
              </a:rPr>
              <a:t>acceptance</a:t>
            </a:r>
            <a:r>
              <a:rPr lang="en-US" sz="3500" b="1" dirty="0"/>
              <a:t> of Jesus as King.</a:t>
            </a:r>
          </a:p>
        </p:txBody>
      </p:sp>
    </p:spTree>
    <p:extLst>
      <p:ext uri="{BB962C8B-B14F-4D97-AF65-F5344CB8AC3E}">
        <p14:creationId xmlns="" xmlns:p14="http://schemas.microsoft.com/office/powerpoint/2010/main" val="139961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13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324" y="1585087"/>
            <a:ext cx="7581344" cy="3044063"/>
          </a:xfrm>
        </p:spPr>
        <p:txBody>
          <a:bodyPr>
            <a:normAutofit/>
          </a:bodyPr>
          <a:lstStyle/>
          <a:p>
            <a:pPr marL="27675" indent="0">
              <a:buNone/>
            </a:pPr>
            <a:r>
              <a:rPr lang="en-US" sz="3500" b="1" dirty="0" smtClean="0"/>
              <a:t>The </a:t>
            </a:r>
            <a:r>
              <a:rPr lang="en-US" sz="3500" b="1" dirty="0"/>
              <a:t>Gospel </a:t>
            </a:r>
            <a:r>
              <a:rPr lang="en-US" sz="3500" b="1" dirty="0">
                <a:solidFill>
                  <a:srgbClr val="FFFF00"/>
                </a:solidFill>
              </a:rPr>
              <a:t>calls</a:t>
            </a:r>
            <a:r>
              <a:rPr lang="en-US" sz="3500" b="1" dirty="0"/>
              <a:t> us </a:t>
            </a:r>
            <a:r>
              <a:rPr lang="en-US" sz="3500" b="1" dirty="0">
                <a:solidFill>
                  <a:srgbClr val="FFFF00"/>
                </a:solidFill>
              </a:rPr>
              <a:t>out</a:t>
            </a:r>
            <a:r>
              <a:rPr lang="en-US" sz="3500" b="1" dirty="0"/>
              <a:t> of our </a:t>
            </a:r>
            <a:r>
              <a:rPr lang="en-US" sz="3500" b="1" dirty="0" smtClean="0"/>
              <a:t>rule and self </a:t>
            </a:r>
            <a:r>
              <a:rPr lang="en-US" sz="3500" b="1" dirty="0"/>
              <a:t>and </a:t>
            </a:r>
            <a:r>
              <a:rPr lang="en-US" sz="3500" b="1" dirty="0">
                <a:solidFill>
                  <a:srgbClr val="FFFF00"/>
                </a:solidFill>
              </a:rPr>
              <a:t>into</a:t>
            </a:r>
            <a:r>
              <a:rPr lang="en-US" sz="3500" b="1" dirty="0"/>
              <a:t> a committed relationship with the King in his kingdom.</a:t>
            </a:r>
          </a:p>
        </p:txBody>
      </p:sp>
    </p:spTree>
    <p:extLst>
      <p:ext uri="{BB962C8B-B14F-4D97-AF65-F5344CB8AC3E}">
        <p14:creationId xmlns="" xmlns:p14="http://schemas.microsoft.com/office/powerpoint/2010/main" val="1924069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5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76" y="1816907"/>
            <a:ext cx="8466268" cy="3044063"/>
          </a:xfrm>
        </p:spPr>
        <p:txBody>
          <a:bodyPr/>
          <a:lstStyle/>
          <a:p>
            <a:pPr marL="27675" indent="0" algn="ctr">
              <a:buNone/>
            </a:pPr>
            <a:r>
              <a:rPr lang="en-US" sz="4200" b="1" dirty="0" smtClean="0"/>
              <a:t>The </a:t>
            </a:r>
            <a:r>
              <a:rPr lang="en-US" sz="4200" b="1" dirty="0"/>
              <a:t>Gospel is rooted</a:t>
            </a:r>
            <a:r>
              <a:rPr lang="en-US" sz="4200" b="1" dirty="0">
                <a:solidFill>
                  <a:schemeClr val="tx1"/>
                </a:solidFill>
              </a:rPr>
              <a:t> </a:t>
            </a:r>
            <a:r>
              <a:rPr lang="en-US" sz="4200" b="1" dirty="0"/>
              <a:t>in the </a:t>
            </a:r>
            <a:r>
              <a:rPr lang="en-US" sz="4200" b="1" dirty="0">
                <a:solidFill>
                  <a:srgbClr val="FFFF00"/>
                </a:solidFill>
              </a:rPr>
              <a:t>authority</a:t>
            </a:r>
            <a:r>
              <a:rPr lang="en-US" sz="4200" b="1" dirty="0"/>
              <a:t> of Jesus.</a:t>
            </a:r>
          </a:p>
        </p:txBody>
      </p:sp>
    </p:spTree>
    <p:extLst>
      <p:ext uri="{BB962C8B-B14F-4D97-AF65-F5344CB8AC3E}">
        <p14:creationId xmlns="" xmlns:p14="http://schemas.microsoft.com/office/powerpoint/2010/main" val="455953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445</TotalTime>
  <Words>171</Words>
  <Application>Microsoft Office PowerPoint</Application>
  <PresentationFormat>On-screen Show (16:10)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Slate</vt:lpstr>
      <vt:lpstr>Knowing &amp; Following  the Real Jesus</vt:lpstr>
      <vt:lpstr>Knowing &amp; Following the Real Jesus (Series Schedule)</vt:lpstr>
      <vt:lpstr>The Good News of Jesus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Jesus</dc:title>
  <dc:creator>Owner</dc:creator>
  <cp:lastModifiedBy>Brad Beutjer</cp:lastModifiedBy>
  <cp:revision>53</cp:revision>
  <dcterms:created xsi:type="dcterms:W3CDTF">2014-07-20T01:17:51Z</dcterms:created>
  <dcterms:modified xsi:type="dcterms:W3CDTF">2014-07-20T21:47:20Z</dcterms:modified>
</cp:coreProperties>
</file>