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7" r:id="rId3"/>
    <p:sldId id="256" r:id="rId4"/>
    <p:sldId id="258" r:id="rId5"/>
    <p:sldId id="261" r:id="rId6"/>
    <p:sldId id="262" r:id="rId7"/>
    <p:sldId id="260" r:id="rId8"/>
    <p:sldId id="268" r:id="rId9"/>
    <p:sldId id="269" r:id="rId10"/>
    <p:sldId id="270" r:id="rId11"/>
    <p:sldId id="259" r:id="rId12"/>
    <p:sldId id="267" r:id="rId13"/>
    <p:sldId id="263" r:id="rId14"/>
    <p:sldId id="264"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33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D31C6-C289-459F-8FC7-8F26E8A653EF}" type="datetimeFigureOut">
              <a:rPr lang="en-US" smtClean="0"/>
              <a:pPr/>
              <a:t>8/2/2014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22914C-B2B6-4ABA-9489-D189B1519A03}" type="slidenum">
              <a:rPr lang="en-US" smtClean="0"/>
              <a:pPr/>
              <a:t>‹#›</a:t>
            </a:fld>
            <a:endParaRPr lang="en-US"/>
          </a:p>
        </p:txBody>
      </p:sp>
    </p:spTree>
    <p:extLst>
      <p:ext uri="{BB962C8B-B14F-4D97-AF65-F5344CB8AC3E}">
        <p14:creationId xmlns:p14="http://schemas.microsoft.com/office/powerpoint/2010/main" xmlns="" val="151370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48B0C0-6E1D-42B8-90CF-8747B5F5332D}" type="slidenum">
              <a:rPr lang="en-US" altLang="en-US">
                <a:solidFill>
                  <a:prstClr val="black"/>
                </a:solidFill>
              </a:rPr>
              <a:pPr/>
              <a:t>7</a:t>
            </a:fld>
            <a:endParaRPr lang="en-US" altLang="en-US">
              <a:solidFill>
                <a:prstClr val="black"/>
              </a:solidFill>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C024E-F075-41DD-8694-9B5EC615B741}" type="slidenum">
              <a:rPr lang="en-US" altLang="en-US">
                <a:solidFill>
                  <a:prstClr val="black"/>
                </a:solidFill>
              </a:rPr>
              <a:pPr/>
              <a:t>8</a:t>
            </a:fld>
            <a:endParaRPr lang="en-US" altLang="en-US">
              <a:solidFill>
                <a:prstClr val="black"/>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C024E-F075-41DD-8694-9B5EC615B741}" type="slidenum">
              <a:rPr lang="en-US" altLang="en-US">
                <a:solidFill>
                  <a:prstClr val="black"/>
                </a:solidFill>
              </a:rPr>
              <a:pPr/>
              <a:t>9</a:t>
            </a:fld>
            <a:endParaRPr lang="en-US" altLang="en-US">
              <a:solidFill>
                <a:prstClr val="black"/>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80F49F-42F4-4710-AA5D-F058155EB21F}" type="datetimeFigureOut">
              <a:rPr lang="en-US" smtClean="0"/>
              <a:pPr/>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52FA5-B6A7-46C7-9C04-FDB1D35EB531}" type="slidenum">
              <a:rPr lang="en-US" smtClean="0"/>
              <a:pPr/>
              <a:t>‹#›</a:t>
            </a:fld>
            <a:endParaRPr lang="en-US"/>
          </a:p>
        </p:txBody>
      </p:sp>
    </p:spTree>
    <p:extLst>
      <p:ext uri="{BB962C8B-B14F-4D97-AF65-F5344CB8AC3E}">
        <p14:creationId xmlns:p14="http://schemas.microsoft.com/office/powerpoint/2010/main" xmlns="" val="352349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F49F-42F4-4710-AA5D-F058155EB21F}" type="datetimeFigureOut">
              <a:rPr lang="en-US" smtClean="0"/>
              <a:pPr/>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52FA5-B6A7-46C7-9C04-FDB1D35EB531}" type="slidenum">
              <a:rPr lang="en-US" smtClean="0"/>
              <a:pPr/>
              <a:t>‹#›</a:t>
            </a:fld>
            <a:endParaRPr lang="en-US"/>
          </a:p>
        </p:txBody>
      </p:sp>
    </p:spTree>
    <p:extLst>
      <p:ext uri="{BB962C8B-B14F-4D97-AF65-F5344CB8AC3E}">
        <p14:creationId xmlns:p14="http://schemas.microsoft.com/office/powerpoint/2010/main" xmlns="" val="252289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0F49F-42F4-4710-AA5D-F058155EB21F}" type="datetimeFigureOut">
              <a:rPr lang="en-US" smtClean="0"/>
              <a:pPr/>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52FA5-B6A7-46C7-9C04-FDB1D35EB531}" type="slidenum">
              <a:rPr lang="en-US" smtClean="0"/>
              <a:pPr/>
              <a:t>‹#›</a:t>
            </a:fld>
            <a:endParaRPr lang="en-US"/>
          </a:p>
        </p:txBody>
      </p:sp>
    </p:spTree>
    <p:extLst>
      <p:ext uri="{BB962C8B-B14F-4D97-AF65-F5344CB8AC3E}">
        <p14:creationId xmlns:p14="http://schemas.microsoft.com/office/powerpoint/2010/main" xmlns="" val="354345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a:t>6-26-05</a:t>
            </a:r>
          </a:p>
        </p:txBody>
      </p:sp>
      <p:sp>
        <p:nvSpPr>
          <p:cNvPr id="5" name="Footer Placeholder 4"/>
          <p:cNvSpPr>
            <a:spLocks noGrp="1"/>
          </p:cNvSpPr>
          <p:nvPr>
            <p:ph type="ftr" sz="quarter" idx="11"/>
          </p:nvPr>
        </p:nvSpPr>
        <p:spPr/>
        <p:txBody>
          <a:bodyPr/>
          <a:lstStyle>
            <a:lvl1pPr>
              <a:defRPr/>
            </a:lvl1pPr>
          </a:lstStyle>
          <a:p>
            <a:r>
              <a:rPr lang="en-US" altLang="en-US"/>
              <a:t>Becoming Christlike - Changing Behavior</a:t>
            </a:r>
          </a:p>
        </p:txBody>
      </p:sp>
      <p:sp>
        <p:nvSpPr>
          <p:cNvPr id="6" name="Slide Number Placeholder 5"/>
          <p:cNvSpPr>
            <a:spLocks noGrp="1"/>
          </p:cNvSpPr>
          <p:nvPr>
            <p:ph type="sldNum" sz="quarter" idx="12"/>
          </p:nvPr>
        </p:nvSpPr>
        <p:spPr/>
        <p:txBody>
          <a:bodyPr/>
          <a:lstStyle>
            <a:lvl1pPr>
              <a:defRPr/>
            </a:lvl1pPr>
          </a:lstStyle>
          <a:p>
            <a:fld id="{9C81C496-D2AE-4FA6-8FC3-AF1AC2F8D246}" type="slidenum">
              <a:rPr lang="en-US" altLang="en-US"/>
              <a:pPr/>
              <a:t>‹#›</a:t>
            </a:fld>
            <a:endParaRPr lang="en-US" altLang="en-US"/>
          </a:p>
        </p:txBody>
      </p:sp>
    </p:spTree>
    <p:extLst>
      <p:ext uri="{BB962C8B-B14F-4D97-AF65-F5344CB8AC3E}">
        <p14:creationId xmlns:p14="http://schemas.microsoft.com/office/powerpoint/2010/main" xmlns="" val="2967703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6-26-05</a:t>
            </a:r>
          </a:p>
        </p:txBody>
      </p:sp>
      <p:sp>
        <p:nvSpPr>
          <p:cNvPr id="5" name="Footer Placeholder 4"/>
          <p:cNvSpPr>
            <a:spLocks noGrp="1"/>
          </p:cNvSpPr>
          <p:nvPr>
            <p:ph type="ftr" sz="quarter" idx="11"/>
          </p:nvPr>
        </p:nvSpPr>
        <p:spPr/>
        <p:txBody>
          <a:bodyPr/>
          <a:lstStyle>
            <a:lvl1pPr>
              <a:defRPr/>
            </a:lvl1pPr>
          </a:lstStyle>
          <a:p>
            <a:r>
              <a:rPr lang="en-US" altLang="en-US"/>
              <a:t>Becoming Christlike - Changing Behavior</a:t>
            </a:r>
          </a:p>
        </p:txBody>
      </p:sp>
      <p:sp>
        <p:nvSpPr>
          <p:cNvPr id="6" name="Slide Number Placeholder 5"/>
          <p:cNvSpPr>
            <a:spLocks noGrp="1"/>
          </p:cNvSpPr>
          <p:nvPr>
            <p:ph type="sldNum" sz="quarter" idx="12"/>
          </p:nvPr>
        </p:nvSpPr>
        <p:spPr/>
        <p:txBody>
          <a:bodyPr/>
          <a:lstStyle>
            <a:lvl1pPr>
              <a:defRPr/>
            </a:lvl1pPr>
          </a:lstStyle>
          <a:p>
            <a:fld id="{71280C0D-B45C-4813-B900-D9EE81F7552D}" type="slidenum">
              <a:rPr lang="en-US" altLang="en-US"/>
              <a:pPr/>
              <a:t>‹#›</a:t>
            </a:fld>
            <a:endParaRPr lang="en-US" altLang="en-US"/>
          </a:p>
        </p:txBody>
      </p:sp>
    </p:spTree>
    <p:extLst>
      <p:ext uri="{BB962C8B-B14F-4D97-AF65-F5344CB8AC3E}">
        <p14:creationId xmlns:p14="http://schemas.microsoft.com/office/powerpoint/2010/main" xmlns="" val="186291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t>6-26-05</a:t>
            </a:r>
          </a:p>
        </p:txBody>
      </p:sp>
      <p:sp>
        <p:nvSpPr>
          <p:cNvPr id="5" name="Footer Placeholder 4"/>
          <p:cNvSpPr>
            <a:spLocks noGrp="1"/>
          </p:cNvSpPr>
          <p:nvPr>
            <p:ph type="ftr" sz="quarter" idx="11"/>
          </p:nvPr>
        </p:nvSpPr>
        <p:spPr/>
        <p:txBody>
          <a:bodyPr/>
          <a:lstStyle>
            <a:lvl1pPr>
              <a:defRPr/>
            </a:lvl1pPr>
          </a:lstStyle>
          <a:p>
            <a:r>
              <a:rPr lang="en-US" altLang="en-US"/>
              <a:t>Becoming Christlike - Changing Behavior</a:t>
            </a:r>
          </a:p>
        </p:txBody>
      </p:sp>
      <p:sp>
        <p:nvSpPr>
          <p:cNvPr id="6" name="Slide Number Placeholder 5"/>
          <p:cNvSpPr>
            <a:spLocks noGrp="1"/>
          </p:cNvSpPr>
          <p:nvPr>
            <p:ph type="sldNum" sz="quarter" idx="12"/>
          </p:nvPr>
        </p:nvSpPr>
        <p:spPr/>
        <p:txBody>
          <a:bodyPr/>
          <a:lstStyle>
            <a:lvl1pPr>
              <a:defRPr/>
            </a:lvl1pPr>
          </a:lstStyle>
          <a:p>
            <a:fld id="{93123E43-2629-461C-98CE-4F32596C08C9}" type="slidenum">
              <a:rPr lang="en-US" altLang="en-US"/>
              <a:pPr/>
              <a:t>‹#›</a:t>
            </a:fld>
            <a:endParaRPr lang="en-US" altLang="en-US"/>
          </a:p>
        </p:txBody>
      </p:sp>
    </p:spTree>
    <p:extLst>
      <p:ext uri="{BB962C8B-B14F-4D97-AF65-F5344CB8AC3E}">
        <p14:creationId xmlns:p14="http://schemas.microsoft.com/office/powerpoint/2010/main" xmlns="" val="302899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t>6-26-05</a:t>
            </a:r>
          </a:p>
        </p:txBody>
      </p:sp>
      <p:sp>
        <p:nvSpPr>
          <p:cNvPr id="6" name="Footer Placeholder 5"/>
          <p:cNvSpPr>
            <a:spLocks noGrp="1"/>
          </p:cNvSpPr>
          <p:nvPr>
            <p:ph type="ftr" sz="quarter" idx="11"/>
          </p:nvPr>
        </p:nvSpPr>
        <p:spPr/>
        <p:txBody>
          <a:bodyPr/>
          <a:lstStyle>
            <a:lvl1pPr>
              <a:defRPr/>
            </a:lvl1pPr>
          </a:lstStyle>
          <a:p>
            <a:r>
              <a:rPr lang="en-US" altLang="en-US"/>
              <a:t>Becoming Christlike - Changing Behavior</a:t>
            </a:r>
          </a:p>
        </p:txBody>
      </p:sp>
      <p:sp>
        <p:nvSpPr>
          <p:cNvPr id="7" name="Slide Number Placeholder 6"/>
          <p:cNvSpPr>
            <a:spLocks noGrp="1"/>
          </p:cNvSpPr>
          <p:nvPr>
            <p:ph type="sldNum" sz="quarter" idx="12"/>
          </p:nvPr>
        </p:nvSpPr>
        <p:spPr/>
        <p:txBody>
          <a:bodyPr/>
          <a:lstStyle>
            <a:lvl1pPr>
              <a:defRPr/>
            </a:lvl1pPr>
          </a:lstStyle>
          <a:p>
            <a:fld id="{5D3F07C8-DE2A-4A06-BD89-38908A6D4EE4}" type="slidenum">
              <a:rPr lang="en-US" altLang="en-US"/>
              <a:pPr/>
              <a:t>‹#›</a:t>
            </a:fld>
            <a:endParaRPr lang="en-US" altLang="en-US"/>
          </a:p>
        </p:txBody>
      </p:sp>
    </p:spTree>
    <p:extLst>
      <p:ext uri="{BB962C8B-B14F-4D97-AF65-F5344CB8AC3E}">
        <p14:creationId xmlns:p14="http://schemas.microsoft.com/office/powerpoint/2010/main" xmlns="" val="308944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t>6-26-05</a:t>
            </a:r>
          </a:p>
        </p:txBody>
      </p:sp>
      <p:sp>
        <p:nvSpPr>
          <p:cNvPr id="8" name="Footer Placeholder 7"/>
          <p:cNvSpPr>
            <a:spLocks noGrp="1"/>
          </p:cNvSpPr>
          <p:nvPr>
            <p:ph type="ftr" sz="quarter" idx="11"/>
          </p:nvPr>
        </p:nvSpPr>
        <p:spPr/>
        <p:txBody>
          <a:bodyPr/>
          <a:lstStyle>
            <a:lvl1pPr>
              <a:defRPr/>
            </a:lvl1pPr>
          </a:lstStyle>
          <a:p>
            <a:r>
              <a:rPr lang="en-US" altLang="en-US"/>
              <a:t>Becoming Christlike - Changing Behavior</a:t>
            </a:r>
          </a:p>
        </p:txBody>
      </p:sp>
      <p:sp>
        <p:nvSpPr>
          <p:cNvPr id="9" name="Slide Number Placeholder 8"/>
          <p:cNvSpPr>
            <a:spLocks noGrp="1"/>
          </p:cNvSpPr>
          <p:nvPr>
            <p:ph type="sldNum" sz="quarter" idx="12"/>
          </p:nvPr>
        </p:nvSpPr>
        <p:spPr/>
        <p:txBody>
          <a:bodyPr/>
          <a:lstStyle>
            <a:lvl1pPr>
              <a:defRPr/>
            </a:lvl1pPr>
          </a:lstStyle>
          <a:p>
            <a:fld id="{4BB2E435-F464-4A8D-B70E-E41F261A2C10}" type="slidenum">
              <a:rPr lang="en-US" altLang="en-US"/>
              <a:pPr/>
              <a:t>‹#›</a:t>
            </a:fld>
            <a:endParaRPr lang="en-US" altLang="en-US"/>
          </a:p>
        </p:txBody>
      </p:sp>
    </p:spTree>
    <p:extLst>
      <p:ext uri="{BB962C8B-B14F-4D97-AF65-F5344CB8AC3E}">
        <p14:creationId xmlns:p14="http://schemas.microsoft.com/office/powerpoint/2010/main" xmlns="" val="2771715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t>6-26-05</a:t>
            </a:r>
          </a:p>
        </p:txBody>
      </p:sp>
      <p:sp>
        <p:nvSpPr>
          <p:cNvPr id="4" name="Footer Placeholder 3"/>
          <p:cNvSpPr>
            <a:spLocks noGrp="1"/>
          </p:cNvSpPr>
          <p:nvPr>
            <p:ph type="ftr" sz="quarter" idx="11"/>
          </p:nvPr>
        </p:nvSpPr>
        <p:spPr/>
        <p:txBody>
          <a:bodyPr/>
          <a:lstStyle>
            <a:lvl1pPr>
              <a:defRPr/>
            </a:lvl1pPr>
          </a:lstStyle>
          <a:p>
            <a:r>
              <a:rPr lang="en-US" altLang="en-US"/>
              <a:t>Becoming Christlike - Changing Behavior</a:t>
            </a:r>
          </a:p>
        </p:txBody>
      </p:sp>
      <p:sp>
        <p:nvSpPr>
          <p:cNvPr id="5" name="Slide Number Placeholder 4"/>
          <p:cNvSpPr>
            <a:spLocks noGrp="1"/>
          </p:cNvSpPr>
          <p:nvPr>
            <p:ph type="sldNum" sz="quarter" idx="12"/>
          </p:nvPr>
        </p:nvSpPr>
        <p:spPr/>
        <p:txBody>
          <a:bodyPr/>
          <a:lstStyle>
            <a:lvl1pPr>
              <a:defRPr/>
            </a:lvl1pPr>
          </a:lstStyle>
          <a:p>
            <a:fld id="{A15857EA-1C56-4649-83E4-D8A12B54E44E}" type="slidenum">
              <a:rPr lang="en-US" altLang="en-US"/>
              <a:pPr/>
              <a:t>‹#›</a:t>
            </a:fld>
            <a:endParaRPr lang="en-US" altLang="en-US"/>
          </a:p>
        </p:txBody>
      </p:sp>
    </p:spTree>
    <p:extLst>
      <p:ext uri="{BB962C8B-B14F-4D97-AF65-F5344CB8AC3E}">
        <p14:creationId xmlns:p14="http://schemas.microsoft.com/office/powerpoint/2010/main" xmlns="" val="2989830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6-26-05</a:t>
            </a:r>
          </a:p>
        </p:txBody>
      </p:sp>
      <p:sp>
        <p:nvSpPr>
          <p:cNvPr id="3" name="Footer Placeholder 2"/>
          <p:cNvSpPr>
            <a:spLocks noGrp="1"/>
          </p:cNvSpPr>
          <p:nvPr>
            <p:ph type="ftr" sz="quarter" idx="11"/>
          </p:nvPr>
        </p:nvSpPr>
        <p:spPr/>
        <p:txBody>
          <a:bodyPr/>
          <a:lstStyle>
            <a:lvl1pPr>
              <a:defRPr/>
            </a:lvl1pPr>
          </a:lstStyle>
          <a:p>
            <a:r>
              <a:rPr lang="en-US" altLang="en-US"/>
              <a:t>Becoming Christlike - Changing Behavior</a:t>
            </a:r>
          </a:p>
        </p:txBody>
      </p:sp>
      <p:sp>
        <p:nvSpPr>
          <p:cNvPr id="4" name="Slide Number Placeholder 3"/>
          <p:cNvSpPr>
            <a:spLocks noGrp="1"/>
          </p:cNvSpPr>
          <p:nvPr>
            <p:ph type="sldNum" sz="quarter" idx="12"/>
          </p:nvPr>
        </p:nvSpPr>
        <p:spPr/>
        <p:txBody>
          <a:bodyPr/>
          <a:lstStyle>
            <a:lvl1pPr>
              <a:defRPr/>
            </a:lvl1pPr>
          </a:lstStyle>
          <a:p>
            <a:fld id="{92A0FD5E-413A-4178-B9C8-EF7B81D66306}" type="slidenum">
              <a:rPr lang="en-US" altLang="en-US"/>
              <a:pPr/>
              <a:t>‹#›</a:t>
            </a:fld>
            <a:endParaRPr lang="en-US" altLang="en-US"/>
          </a:p>
        </p:txBody>
      </p:sp>
    </p:spTree>
    <p:extLst>
      <p:ext uri="{BB962C8B-B14F-4D97-AF65-F5344CB8AC3E}">
        <p14:creationId xmlns:p14="http://schemas.microsoft.com/office/powerpoint/2010/main" xmlns="" val="3853529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6-26-05</a:t>
            </a:r>
          </a:p>
        </p:txBody>
      </p:sp>
      <p:sp>
        <p:nvSpPr>
          <p:cNvPr id="6" name="Footer Placeholder 5"/>
          <p:cNvSpPr>
            <a:spLocks noGrp="1"/>
          </p:cNvSpPr>
          <p:nvPr>
            <p:ph type="ftr" sz="quarter" idx="11"/>
          </p:nvPr>
        </p:nvSpPr>
        <p:spPr/>
        <p:txBody>
          <a:bodyPr/>
          <a:lstStyle>
            <a:lvl1pPr>
              <a:defRPr/>
            </a:lvl1pPr>
          </a:lstStyle>
          <a:p>
            <a:r>
              <a:rPr lang="en-US" altLang="en-US"/>
              <a:t>Becoming Christlike - Changing Behavior</a:t>
            </a:r>
          </a:p>
        </p:txBody>
      </p:sp>
      <p:sp>
        <p:nvSpPr>
          <p:cNvPr id="7" name="Slide Number Placeholder 6"/>
          <p:cNvSpPr>
            <a:spLocks noGrp="1"/>
          </p:cNvSpPr>
          <p:nvPr>
            <p:ph type="sldNum" sz="quarter" idx="12"/>
          </p:nvPr>
        </p:nvSpPr>
        <p:spPr/>
        <p:txBody>
          <a:bodyPr/>
          <a:lstStyle>
            <a:lvl1pPr>
              <a:defRPr/>
            </a:lvl1pPr>
          </a:lstStyle>
          <a:p>
            <a:fld id="{C3904716-3122-482E-9BC2-D46B4377849F}" type="slidenum">
              <a:rPr lang="en-US" altLang="en-US"/>
              <a:pPr/>
              <a:t>‹#›</a:t>
            </a:fld>
            <a:endParaRPr lang="en-US" altLang="en-US"/>
          </a:p>
        </p:txBody>
      </p:sp>
    </p:spTree>
    <p:extLst>
      <p:ext uri="{BB962C8B-B14F-4D97-AF65-F5344CB8AC3E}">
        <p14:creationId xmlns:p14="http://schemas.microsoft.com/office/powerpoint/2010/main" xmlns="" val="192992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defRPr b="1">
                <a:solidFill>
                  <a:srgbClr val="FFFF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80F49F-42F4-4710-AA5D-F058155EB21F}" type="datetimeFigureOut">
              <a:rPr lang="en-US" smtClean="0"/>
              <a:pPr/>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52FA5-B6A7-46C7-9C04-FDB1D35EB531}" type="slidenum">
              <a:rPr lang="en-US" smtClean="0"/>
              <a:pPr/>
              <a:t>‹#›</a:t>
            </a:fld>
            <a:endParaRPr lang="en-US"/>
          </a:p>
        </p:txBody>
      </p:sp>
    </p:spTree>
    <p:extLst>
      <p:ext uri="{BB962C8B-B14F-4D97-AF65-F5344CB8AC3E}">
        <p14:creationId xmlns:p14="http://schemas.microsoft.com/office/powerpoint/2010/main" xmlns="" val="1793789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6-26-05</a:t>
            </a:r>
          </a:p>
        </p:txBody>
      </p:sp>
      <p:sp>
        <p:nvSpPr>
          <p:cNvPr id="6" name="Footer Placeholder 5"/>
          <p:cNvSpPr>
            <a:spLocks noGrp="1"/>
          </p:cNvSpPr>
          <p:nvPr>
            <p:ph type="ftr" sz="quarter" idx="11"/>
          </p:nvPr>
        </p:nvSpPr>
        <p:spPr/>
        <p:txBody>
          <a:bodyPr/>
          <a:lstStyle>
            <a:lvl1pPr>
              <a:defRPr/>
            </a:lvl1pPr>
          </a:lstStyle>
          <a:p>
            <a:r>
              <a:rPr lang="en-US" altLang="en-US"/>
              <a:t>Becoming Christlike - Changing Behavior</a:t>
            </a:r>
          </a:p>
        </p:txBody>
      </p:sp>
      <p:sp>
        <p:nvSpPr>
          <p:cNvPr id="7" name="Slide Number Placeholder 6"/>
          <p:cNvSpPr>
            <a:spLocks noGrp="1"/>
          </p:cNvSpPr>
          <p:nvPr>
            <p:ph type="sldNum" sz="quarter" idx="12"/>
          </p:nvPr>
        </p:nvSpPr>
        <p:spPr/>
        <p:txBody>
          <a:bodyPr/>
          <a:lstStyle>
            <a:lvl1pPr>
              <a:defRPr/>
            </a:lvl1pPr>
          </a:lstStyle>
          <a:p>
            <a:fld id="{28E43896-3B2F-4C5A-8DE7-C7C344B5BFF6}" type="slidenum">
              <a:rPr lang="en-US" altLang="en-US"/>
              <a:pPr/>
              <a:t>‹#›</a:t>
            </a:fld>
            <a:endParaRPr lang="en-US" altLang="en-US"/>
          </a:p>
        </p:txBody>
      </p:sp>
    </p:spTree>
    <p:extLst>
      <p:ext uri="{BB962C8B-B14F-4D97-AF65-F5344CB8AC3E}">
        <p14:creationId xmlns:p14="http://schemas.microsoft.com/office/powerpoint/2010/main" xmlns="" val="3619621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6-26-05</a:t>
            </a:r>
          </a:p>
        </p:txBody>
      </p:sp>
      <p:sp>
        <p:nvSpPr>
          <p:cNvPr id="5" name="Footer Placeholder 4"/>
          <p:cNvSpPr>
            <a:spLocks noGrp="1"/>
          </p:cNvSpPr>
          <p:nvPr>
            <p:ph type="ftr" sz="quarter" idx="11"/>
          </p:nvPr>
        </p:nvSpPr>
        <p:spPr/>
        <p:txBody>
          <a:bodyPr/>
          <a:lstStyle>
            <a:lvl1pPr>
              <a:defRPr/>
            </a:lvl1pPr>
          </a:lstStyle>
          <a:p>
            <a:r>
              <a:rPr lang="en-US" altLang="en-US"/>
              <a:t>Becoming Christlike - Changing Behavior</a:t>
            </a:r>
          </a:p>
        </p:txBody>
      </p:sp>
      <p:sp>
        <p:nvSpPr>
          <p:cNvPr id="6" name="Slide Number Placeholder 5"/>
          <p:cNvSpPr>
            <a:spLocks noGrp="1"/>
          </p:cNvSpPr>
          <p:nvPr>
            <p:ph type="sldNum" sz="quarter" idx="12"/>
          </p:nvPr>
        </p:nvSpPr>
        <p:spPr/>
        <p:txBody>
          <a:bodyPr/>
          <a:lstStyle>
            <a:lvl1pPr>
              <a:defRPr/>
            </a:lvl1pPr>
          </a:lstStyle>
          <a:p>
            <a:fld id="{94255C54-91C7-4FE1-8958-0BC39EAA186D}" type="slidenum">
              <a:rPr lang="en-US" altLang="en-US"/>
              <a:pPr/>
              <a:t>‹#›</a:t>
            </a:fld>
            <a:endParaRPr lang="en-US" altLang="en-US"/>
          </a:p>
        </p:txBody>
      </p:sp>
    </p:spTree>
    <p:extLst>
      <p:ext uri="{BB962C8B-B14F-4D97-AF65-F5344CB8AC3E}">
        <p14:creationId xmlns:p14="http://schemas.microsoft.com/office/powerpoint/2010/main" xmlns="" val="3209748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6-26-05</a:t>
            </a:r>
          </a:p>
        </p:txBody>
      </p:sp>
      <p:sp>
        <p:nvSpPr>
          <p:cNvPr id="5" name="Footer Placeholder 4"/>
          <p:cNvSpPr>
            <a:spLocks noGrp="1"/>
          </p:cNvSpPr>
          <p:nvPr>
            <p:ph type="ftr" sz="quarter" idx="11"/>
          </p:nvPr>
        </p:nvSpPr>
        <p:spPr/>
        <p:txBody>
          <a:bodyPr/>
          <a:lstStyle>
            <a:lvl1pPr>
              <a:defRPr/>
            </a:lvl1pPr>
          </a:lstStyle>
          <a:p>
            <a:r>
              <a:rPr lang="en-US" altLang="en-US"/>
              <a:t>Becoming Christlike - Changing Behavior</a:t>
            </a:r>
          </a:p>
        </p:txBody>
      </p:sp>
      <p:sp>
        <p:nvSpPr>
          <p:cNvPr id="6" name="Slide Number Placeholder 5"/>
          <p:cNvSpPr>
            <a:spLocks noGrp="1"/>
          </p:cNvSpPr>
          <p:nvPr>
            <p:ph type="sldNum" sz="quarter" idx="12"/>
          </p:nvPr>
        </p:nvSpPr>
        <p:spPr/>
        <p:txBody>
          <a:bodyPr/>
          <a:lstStyle>
            <a:lvl1pPr>
              <a:defRPr/>
            </a:lvl1pPr>
          </a:lstStyle>
          <a:p>
            <a:fld id="{F07F1EDB-4E6B-4CE8-9118-62A423B59131}" type="slidenum">
              <a:rPr lang="en-US" altLang="en-US"/>
              <a:pPr/>
              <a:t>‹#›</a:t>
            </a:fld>
            <a:endParaRPr lang="en-US" altLang="en-US"/>
          </a:p>
        </p:txBody>
      </p:sp>
    </p:spTree>
    <p:extLst>
      <p:ext uri="{BB962C8B-B14F-4D97-AF65-F5344CB8AC3E}">
        <p14:creationId xmlns:p14="http://schemas.microsoft.com/office/powerpoint/2010/main" xmlns="" val="97745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80F49F-42F4-4710-AA5D-F058155EB21F}" type="datetimeFigureOut">
              <a:rPr lang="en-US" smtClean="0"/>
              <a:pPr/>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52FA5-B6A7-46C7-9C04-FDB1D35EB531}" type="slidenum">
              <a:rPr lang="en-US" smtClean="0"/>
              <a:pPr/>
              <a:t>‹#›</a:t>
            </a:fld>
            <a:endParaRPr lang="en-US"/>
          </a:p>
        </p:txBody>
      </p:sp>
    </p:spTree>
    <p:extLst>
      <p:ext uri="{BB962C8B-B14F-4D97-AF65-F5344CB8AC3E}">
        <p14:creationId xmlns:p14="http://schemas.microsoft.com/office/powerpoint/2010/main" xmlns="" val="410416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80F49F-42F4-4710-AA5D-F058155EB21F}" type="datetimeFigureOut">
              <a:rPr lang="en-US" smtClean="0"/>
              <a:pPr/>
              <a:t>8/2/2014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52FA5-B6A7-46C7-9C04-FDB1D35EB531}" type="slidenum">
              <a:rPr lang="en-US" smtClean="0"/>
              <a:pPr/>
              <a:t>‹#›</a:t>
            </a:fld>
            <a:endParaRPr lang="en-US"/>
          </a:p>
        </p:txBody>
      </p:sp>
    </p:spTree>
    <p:extLst>
      <p:ext uri="{BB962C8B-B14F-4D97-AF65-F5344CB8AC3E}">
        <p14:creationId xmlns:p14="http://schemas.microsoft.com/office/powerpoint/2010/main" xmlns="" val="307587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80F49F-42F4-4710-AA5D-F058155EB21F}" type="datetimeFigureOut">
              <a:rPr lang="en-US" smtClean="0"/>
              <a:pPr/>
              <a:t>8/2/2014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352FA5-B6A7-46C7-9C04-FDB1D35EB531}" type="slidenum">
              <a:rPr lang="en-US" smtClean="0"/>
              <a:pPr/>
              <a:t>‹#›</a:t>
            </a:fld>
            <a:endParaRPr lang="en-US"/>
          </a:p>
        </p:txBody>
      </p:sp>
    </p:spTree>
    <p:extLst>
      <p:ext uri="{BB962C8B-B14F-4D97-AF65-F5344CB8AC3E}">
        <p14:creationId xmlns:p14="http://schemas.microsoft.com/office/powerpoint/2010/main" xmlns="" val="15535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80F49F-42F4-4710-AA5D-F058155EB21F}" type="datetimeFigureOut">
              <a:rPr lang="en-US" smtClean="0"/>
              <a:pPr/>
              <a:t>8/2/2014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352FA5-B6A7-46C7-9C04-FDB1D35EB531}" type="slidenum">
              <a:rPr lang="en-US" smtClean="0"/>
              <a:pPr/>
              <a:t>‹#›</a:t>
            </a:fld>
            <a:endParaRPr lang="en-US"/>
          </a:p>
        </p:txBody>
      </p:sp>
    </p:spTree>
    <p:extLst>
      <p:ext uri="{BB962C8B-B14F-4D97-AF65-F5344CB8AC3E}">
        <p14:creationId xmlns:p14="http://schemas.microsoft.com/office/powerpoint/2010/main" xmlns="" val="12102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0F49F-42F4-4710-AA5D-F058155EB21F}" type="datetimeFigureOut">
              <a:rPr lang="en-US" smtClean="0"/>
              <a:pPr/>
              <a:t>8/2/2014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352FA5-B6A7-46C7-9C04-FDB1D35EB531}" type="slidenum">
              <a:rPr lang="en-US" smtClean="0"/>
              <a:pPr/>
              <a:t>‹#›</a:t>
            </a:fld>
            <a:endParaRPr lang="en-US"/>
          </a:p>
        </p:txBody>
      </p:sp>
    </p:spTree>
    <p:extLst>
      <p:ext uri="{BB962C8B-B14F-4D97-AF65-F5344CB8AC3E}">
        <p14:creationId xmlns:p14="http://schemas.microsoft.com/office/powerpoint/2010/main" xmlns="" val="364682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49F-42F4-4710-AA5D-F058155EB21F}" type="datetimeFigureOut">
              <a:rPr lang="en-US" smtClean="0"/>
              <a:pPr/>
              <a:t>8/2/2014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52FA5-B6A7-46C7-9C04-FDB1D35EB531}" type="slidenum">
              <a:rPr lang="en-US" smtClean="0"/>
              <a:pPr/>
              <a:t>‹#›</a:t>
            </a:fld>
            <a:endParaRPr lang="en-US"/>
          </a:p>
        </p:txBody>
      </p:sp>
    </p:spTree>
    <p:extLst>
      <p:ext uri="{BB962C8B-B14F-4D97-AF65-F5344CB8AC3E}">
        <p14:creationId xmlns:p14="http://schemas.microsoft.com/office/powerpoint/2010/main" xmlns="" val="413251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0F49F-42F4-4710-AA5D-F058155EB21F}" type="datetimeFigureOut">
              <a:rPr lang="en-US" smtClean="0"/>
              <a:pPr/>
              <a:t>8/2/2014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52FA5-B6A7-46C7-9C04-FDB1D35EB531}" type="slidenum">
              <a:rPr lang="en-US" smtClean="0"/>
              <a:pPr/>
              <a:t>‹#›</a:t>
            </a:fld>
            <a:endParaRPr lang="en-US"/>
          </a:p>
        </p:txBody>
      </p:sp>
    </p:spTree>
    <p:extLst>
      <p:ext uri="{BB962C8B-B14F-4D97-AF65-F5344CB8AC3E}">
        <p14:creationId xmlns:p14="http://schemas.microsoft.com/office/powerpoint/2010/main" xmlns="" val="60272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0F49F-42F4-4710-AA5D-F058155EB21F}" type="datetimeFigureOut">
              <a:rPr lang="en-US" smtClean="0"/>
              <a:pPr/>
              <a:t>8/2/2014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52FA5-B6A7-46C7-9C04-FDB1D35EB531}" type="slidenum">
              <a:rPr lang="en-US" smtClean="0"/>
              <a:pPr/>
              <a:t>‹#›</a:t>
            </a:fld>
            <a:endParaRPr lang="en-US"/>
          </a:p>
        </p:txBody>
      </p:sp>
    </p:spTree>
    <p:extLst>
      <p:ext uri="{BB962C8B-B14F-4D97-AF65-F5344CB8AC3E}">
        <p14:creationId xmlns:p14="http://schemas.microsoft.com/office/powerpoint/2010/main" xmlns="" val="3992902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sunsetcross"/>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1588"/>
            <a:ext cx="9144000" cy="6854825"/>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0" y="6477000"/>
            <a:ext cx="1219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CC"/>
                </a:solidFill>
              </a:defRPr>
            </a:lvl1pPr>
          </a:lstStyle>
          <a:p>
            <a:pPr fontAlgn="base">
              <a:spcBef>
                <a:spcPct val="0"/>
              </a:spcBef>
              <a:spcAft>
                <a:spcPct val="0"/>
              </a:spcAft>
            </a:pPr>
            <a:r>
              <a:rPr lang="en-US" altLang="en-US" smtClean="0"/>
              <a:t>6-26-05</a:t>
            </a:r>
          </a:p>
        </p:txBody>
      </p:sp>
      <p:sp>
        <p:nvSpPr>
          <p:cNvPr id="1029" name="Rectangle 5"/>
          <p:cNvSpPr>
            <a:spLocks noGrp="1" noChangeArrowheads="1"/>
          </p:cNvSpPr>
          <p:nvPr>
            <p:ph type="ftr" sz="quarter" idx="3"/>
          </p:nvPr>
        </p:nvSpPr>
        <p:spPr bwMode="auto">
          <a:xfrm>
            <a:off x="2057400" y="6553200"/>
            <a:ext cx="5181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CC"/>
                </a:solidFill>
              </a:defRPr>
            </a:lvl1pPr>
          </a:lstStyle>
          <a:p>
            <a:pPr fontAlgn="base">
              <a:spcBef>
                <a:spcPct val="0"/>
              </a:spcBef>
              <a:spcAft>
                <a:spcPct val="0"/>
              </a:spcAft>
            </a:pPr>
            <a:r>
              <a:rPr lang="en-US" altLang="en-US" smtClean="0"/>
              <a:t>Becoming Christlike - Changing Behavior</a:t>
            </a:r>
          </a:p>
        </p:txBody>
      </p:sp>
      <p:sp>
        <p:nvSpPr>
          <p:cNvPr id="1030" name="Rectangle 6"/>
          <p:cNvSpPr>
            <a:spLocks noGrp="1" noChangeArrowheads="1"/>
          </p:cNvSpPr>
          <p:nvPr>
            <p:ph type="sldNum" sz="quarter" idx="4"/>
          </p:nvPr>
        </p:nvSpPr>
        <p:spPr bwMode="auto">
          <a:xfrm>
            <a:off x="8534400" y="6324600"/>
            <a:ext cx="5334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CC"/>
                </a:solidFill>
              </a:defRPr>
            </a:lvl1pPr>
          </a:lstStyle>
          <a:p>
            <a:pPr fontAlgn="base">
              <a:spcBef>
                <a:spcPct val="0"/>
              </a:spcBef>
              <a:spcAft>
                <a:spcPct val="0"/>
              </a:spcAft>
            </a:pPr>
            <a:fld id="{5C498159-8208-42D0-BB51-F348E2416572}"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xmlns="" val="3343192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fontAlgn="base">
        <a:spcBef>
          <a:spcPct val="0"/>
        </a:spcBef>
        <a:spcAft>
          <a:spcPct val="0"/>
        </a:spcAft>
        <a:defRPr sz="4400" b="1" u="sng">
          <a:solidFill>
            <a:srgbClr val="FFFF00"/>
          </a:solidFill>
          <a:latin typeface="+mj-lt"/>
          <a:ea typeface="+mj-ea"/>
          <a:cs typeface="+mj-cs"/>
        </a:defRPr>
      </a:lvl1pPr>
      <a:lvl2pPr algn="ctr" rtl="0" fontAlgn="base">
        <a:spcBef>
          <a:spcPct val="0"/>
        </a:spcBef>
        <a:spcAft>
          <a:spcPct val="0"/>
        </a:spcAft>
        <a:defRPr sz="4400" b="1" u="sng">
          <a:solidFill>
            <a:srgbClr val="FFFF00"/>
          </a:solidFill>
          <a:latin typeface="Arial" charset="0"/>
        </a:defRPr>
      </a:lvl2pPr>
      <a:lvl3pPr algn="ctr" rtl="0" fontAlgn="base">
        <a:spcBef>
          <a:spcPct val="0"/>
        </a:spcBef>
        <a:spcAft>
          <a:spcPct val="0"/>
        </a:spcAft>
        <a:defRPr sz="4400" b="1" u="sng">
          <a:solidFill>
            <a:srgbClr val="FFFF00"/>
          </a:solidFill>
          <a:latin typeface="Arial" charset="0"/>
        </a:defRPr>
      </a:lvl3pPr>
      <a:lvl4pPr algn="ctr" rtl="0" fontAlgn="base">
        <a:spcBef>
          <a:spcPct val="0"/>
        </a:spcBef>
        <a:spcAft>
          <a:spcPct val="0"/>
        </a:spcAft>
        <a:defRPr sz="4400" b="1" u="sng">
          <a:solidFill>
            <a:srgbClr val="FFFF00"/>
          </a:solidFill>
          <a:latin typeface="Arial" charset="0"/>
        </a:defRPr>
      </a:lvl4pPr>
      <a:lvl5pPr algn="ctr" rtl="0" fontAlgn="base">
        <a:spcBef>
          <a:spcPct val="0"/>
        </a:spcBef>
        <a:spcAft>
          <a:spcPct val="0"/>
        </a:spcAft>
        <a:defRPr sz="4400" b="1" u="sng">
          <a:solidFill>
            <a:srgbClr val="FFFF00"/>
          </a:solidFill>
          <a:latin typeface="Arial" charset="0"/>
        </a:defRPr>
      </a:lvl5pPr>
      <a:lvl6pPr marL="457200" algn="ctr" rtl="0" fontAlgn="base">
        <a:spcBef>
          <a:spcPct val="0"/>
        </a:spcBef>
        <a:spcAft>
          <a:spcPct val="0"/>
        </a:spcAft>
        <a:defRPr sz="4400" b="1" u="sng">
          <a:solidFill>
            <a:srgbClr val="FFFF00"/>
          </a:solidFill>
          <a:latin typeface="Arial" charset="0"/>
        </a:defRPr>
      </a:lvl6pPr>
      <a:lvl7pPr marL="914400" algn="ctr" rtl="0" fontAlgn="base">
        <a:spcBef>
          <a:spcPct val="0"/>
        </a:spcBef>
        <a:spcAft>
          <a:spcPct val="0"/>
        </a:spcAft>
        <a:defRPr sz="4400" b="1" u="sng">
          <a:solidFill>
            <a:srgbClr val="FFFF00"/>
          </a:solidFill>
          <a:latin typeface="Arial" charset="0"/>
        </a:defRPr>
      </a:lvl7pPr>
      <a:lvl8pPr marL="1371600" algn="ctr" rtl="0" fontAlgn="base">
        <a:spcBef>
          <a:spcPct val="0"/>
        </a:spcBef>
        <a:spcAft>
          <a:spcPct val="0"/>
        </a:spcAft>
        <a:defRPr sz="4400" b="1" u="sng">
          <a:solidFill>
            <a:srgbClr val="FFFF00"/>
          </a:solidFill>
          <a:latin typeface="Arial" charset="0"/>
        </a:defRPr>
      </a:lvl8pPr>
      <a:lvl9pPr marL="1828800" algn="ctr" rtl="0" fontAlgn="base">
        <a:spcBef>
          <a:spcPct val="0"/>
        </a:spcBef>
        <a:spcAft>
          <a:spcPct val="0"/>
        </a:spcAft>
        <a:defRPr sz="4400" b="1" u="sng">
          <a:solidFill>
            <a:srgbClr val="FFFF00"/>
          </a:solidFill>
          <a:latin typeface="Arial" charset="0"/>
        </a:defRPr>
      </a:lvl9pPr>
    </p:titleStyle>
    <p:bodyStyle>
      <a:lvl1pPr marL="342900" indent="-342900" algn="l" rtl="0" fontAlgn="base">
        <a:spcBef>
          <a:spcPct val="20000"/>
        </a:spcBef>
        <a:spcAft>
          <a:spcPct val="0"/>
        </a:spcAft>
        <a:buChar char="•"/>
        <a:defRPr sz="3200">
          <a:solidFill>
            <a:srgbClr val="FFFF66"/>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om/url?sa=i&amp;rct=j&amp;q=&amp;esrc=s&amp;source=images&amp;cd=&amp;cad=rja&amp;uact=8&amp;docid=JP1r8WCHa2NF6M&amp;tbnid=V3RWQqJWFiq0SM:&amp;ved=0CAUQjRw&amp;url=http://bestfatheronearth.blogspot.com/&amp;ei=1LrcU63KF9LesATR6oGAAw&amp;bvm=bv.72197243,d.cWc&amp;psig=AFQjCNFb1zDtUa0ytEJbvsLJCFg9on4cew&amp;ust=140706097129213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5867400" y="1869688"/>
            <a:ext cx="3246120" cy="3129776"/>
          </a:xfrm>
        </p:spPr>
        <p:txBody>
          <a:bodyPr>
            <a:normAutofit/>
          </a:bodyPr>
          <a:lstStyle/>
          <a:p>
            <a:r>
              <a:rPr lang="en-US" sz="4000" b="1" dirty="0" smtClean="0">
                <a:solidFill>
                  <a:schemeClr val="bg1"/>
                </a:solidFill>
                <a:latin typeface="Bradley Hand ITC" panose="03070402050302030203" pitchFamily="66" charset="0"/>
                <a:ea typeface="BatangChe" panose="02030609000101010101" pitchFamily="49" charset="-127"/>
              </a:rPr>
              <a:t>Establishing a Lasting Legacy</a:t>
            </a:r>
            <a:endParaRPr lang="en-US" sz="4000" b="1" dirty="0">
              <a:solidFill>
                <a:schemeClr val="bg1"/>
              </a:solidFill>
              <a:latin typeface="Bradley Hand ITC" panose="03070402050302030203" pitchFamily="66" charset="0"/>
              <a:ea typeface="BatangChe" panose="02030609000101010101" pitchFamily="49" charset="-127"/>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867400" cy="68691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95459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u="sng" dirty="0" smtClean="0"/>
              <a:t>A Lasting Legacy</a:t>
            </a:r>
            <a:endParaRPr lang="en-US" u="sng" dirty="0"/>
          </a:p>
        </p:txBody>
      </p:sp>
      <p:sp>
        <p:nvSpPr>
          <p:cNvPr id="3" name="Content Placeholder 2"/>
          <p:cNvSpPr>
            <a:spLocks noGrp="1"/>
          </p:cNvSpPr>
          <p:nvPr>
            <p:ph idx="1"/>
          </p:nvPr>
        </p:nvSpPr>
        <p:spPr>
          <a:xfrm>
            <a:off x="0" y="990600"/>
            <a:ext cx="8991600" cy="5562600"/>
          </a:xfrm>
        </p:spPr>
        <p:txBody>
          <a:bodyPr>
            <a:normAutofit/>
          </a:bodyPr>
          <a:lstStyle/>
          <a:p>
            <a:r>
              <a:rPr lang="en-US" dirty="0" smtClean="0">
                <a:solidFill>
                  <a:srgbClr val="FFFF00"/>
                </a:solidFill>
              </a:rPr>
              <a:t>Godly Character / Conduct / Consistency</a:t>
            </a:r>
          </a:p>
          <a:p>
            <a:pPr lvl="1"/>
            <a:r>
              <a:rPr lang="en-US" i="1" dirty="0" smtClean="0"/>
              <a:t>Philippians 2:22 – you know Timothy’s proven worth</a:t>
            </a:r>
          </a:p>
          <a:p>
            <a:pPr lvl="1"/>
            <a:r>
              <a:rPr lang="en-US" dirty="0" smtClean="0"/>
              <a:t>Reputation vs Character</a:t>
            </a:r>
          </a:p>
          <a:p>
            <a:pPr lvl="1"/>
            <a:endParaRPr lang="en-US" dirty="0" smtClean="0"/>
          </a:p>
        </p:txBody>
      </p:sp>
    </p:spTree>
    <p:extLst>
      <p:ext uri="{BB962C8B-B14F-4D97-AF65-F5344CB8AC3E}">
        <p14:creationId xmlns:p14="http://schemas.microsoft.com/office/powerpoint/2010/main" xmlns="" val="3370454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1456637881"/>
              </p:ext>
            </p:extLst>
          </p:nvPr>
        </p:nvGraphicFramePr>
        <p:xfrm>
          <a:off x="152400" y="533400"/>
          <a:ext cx="8610600" cy="5623561"/>
        </p:xfrm>
        <a:graphic>
          <a:graphicData uri="http://schemas.openxmlformats.org/drawingml/2006/table">
            <a:tbl>
              <a:tblPr>
                <a:tableStyleId>{5C22544A-7EE6-4342-B048-85BDC9FD1C3A}</a:tableStyleId>
              </a:tblPr>
              <a:tblGrid>
                <a:gridCol w="4187092"/>
                <a:gridCol w="281354"/>
                <a:gridCol w="4142154"/>
              </a:tblGrid>
              <a:tr h="362407">
                <a:tc>
                  <a:txBody>
                    <a:bodyPr/>
                    <a:lstStyle/>
                    <a:p>
                      <a:pPr algn="ctr" fontAlgn="b"/>
                      <a:r>
                        <a:rPr lang="en-US" sz="2000" b="1" u="none" strike="noStrike" dirty="0">
                          <a:effectLst/>
                        </a:rPr>
                        <a:t>REPUTATION</a:t>
                      </a:r>
                      <a:endParaRPr lang="en-US" sz="2000" b="1" i="0" u="none" strike="noStrike" dirty="0">
                        <a:solidFill>
                          <a:srgbClr val="0000CC"/>
                        </a:solidFill>
                        <a:effectLst/>
                        <a:latin typeface="Calibri"/>
                      </a:endParaRPr>
                    </a:p>
                  </a:txBody>
                  <a:tcPr marL="9525" marR="9525" marT="9525" marB="0" anchor="b">
                    <a:solidFill>
                      <a:srgbClr val="FFFF00"/>
                    </a:solidFill>
                  </a:tcPr>
                </a:tc>
                <a:tc>
                  <a:txBody>
                    <a:bodyPr/>
                    <a:lstStyle/>
                    <a:p>
                      <a:pPr algn="ctr" fontAlgn="b"/>
                      <a:r>
                        <a:rPr lang="en-US" sz="2000" b="1" u="none" strike="noStrike" dirty="0">
                          <a:solidFill>
                            <a:schemeClr val="bg1">
                              <a:lumMod val="50000"/>
                            </a:schemeClr>
                          </a:solidFill>
                          <a:effectLst/>
                        </a:rPr>
                        <a:t> </a:t>
                      </a:r>
                      <a:endParaRPr lang="en-US" sz="2000" b="1" i="0" u="none" strike="noStrike" dirty="0">
                        <a:solidFill>
                          <a:schemeClr val="bg1">
                            <a:lumMod val="50000"/>
                          </a:schemeClr>
                        </a:solidFill>
                        <a:effectLst/>
                        <a:latin typeface="Calibri"/>
                      </a:endParaRPr>
                    </a:p>
                  </a:txBody>
                  <a:tcPr marL="9525" marR="9525" marT="9525" marB="0" anchor="b">
                    <a:solidFill>
                      <a:srgbClr val="FFFF00"/>
                    </a:solidFill>
                  </a:tcPr>
                </a:tc>
                <a:tc>
                  <a:txBody>
                    <a:bodyPr/>
                    <a:lstStyle/>
                    <a:p>
                      <a:pPr algn="ctr" fontAlgn="b"/>
                      <a:r>
                        <a:rPr lang="en-US" sz="2000" b="1" u="none" strike="noStrike" dirty="0">
                          <a:effectLst/>
                        </a:rPr>
                        <a:t>CHARACTER</a:t>
                      </a:r>
                      <a:endParaRPr lang="en-US" sz="2000" b="1" i="0" u="none" strike="noStrike" dirty="0">
                        <a:solidFill>
                          <a:srgbClr val="0000CC"/>
                        </a:solidFill>
                        <a:effectLst/>
                        <a:latin typeface="Calibri"/>
                      </a:endParaRPr>
                    </a:p>
                  </a:txBody>
                  <a:tcPr marL="9525" marR="9525" marT="9525" marB="0" anchor="b">
                    <a:solidFill>
                      <a:srgbClr val="FFFF00"/>
                    </a:solidFill>
                  </a:tcPr>
                </a:tc>
              </a:tr>
              <a:tr h="699821">
                <a:tc>
                  <a:txBody>
                    <a:bodyPr/>
                    <a:lstStyle/>
                    <a:p>
                      <a:pPr algn="l" fontAlgn="ctr"/>
                      <a:r>
                        <a:rPr lang="en-US" sz="2000" u="none" strike="noStrike" dirty="0" smtClean="0">
                          <a:effectLst/>
                        </a:rPr>
                        <a:t>Reputation is what you are supposed to be</a:t>
                      </a:r>
                      <a:endParaRPr lang="en-US" sz="2000" b="0" i="0" u="none" strike="noStrike" dirty="0">
                        <a:solidFill>
                          <a:srgbClr val="000000"/>
                        </a:solidFill>
                        <a:effectLst/>
                        <a:latin typeface="Calibri"/>
                      </a:endParaRPr>
                    </a:p>
                  </a:txBody>
                  <a:tcPr marL="9525" marR="9525" marT="9525" marB="0" anchor="ctr"/>
                </a:tc>
                <a:tc>
                  <a:txBody>
                    <a:bodyPr/>
                    <a:lstStyle/>
                    <a:p>
                      <a:pPr algn="l" fontAlgn="ctr"/>
                      <a:r>
                        <a:rPr lang="en-US" sz="2000" u="none" strike="noStrike" dirty="0">
                          <a:solidFill>
                            <a:schemeClr val="bg1">
                              <a:lumMod val="50000"/>
                            </a:schemeClr>
                          </a:solidFill>
                          <a:effectLst/>
                        </a:rPr>
                        <a:t> </a:t>
                      </a:r>
                      <a:endParaRPr lang="en-US" sz="2000" b="0" i="0" u="none" strike="noStrike" dirty="0">
                        <a:solidFill>
                          <a:schemeClr val="bg1">
                            <a:lumMod val="50000"/>
                          </a:schemeClr>
                        </a:solidFill>
                        <a:effectLst/>
                        <a:latin typeface="Calibri"/>
                      </a:endParaRPr>
                    </a:p>
                  </a:txBody>
                  <a:tcPr marL="9525" marR="9525" marT="9525" marB="0" anchor="ctr"/>
                </a:tc>
                <a:tc>
                  <a:txBody>
                    <a:bodyPr/>
                    <a:lstStyle/>
                    <a:p>
                      <a:pPr algn="l" fontAlgn="ctr"/>
                      <a:r>
                        <a:rPr lang="en-US" sz="2000" u="none" strike="noStrike" dirty="0" smtClean="0">
                          <a:effectLst/>
                        </a:rPr>
                        <a:t>Character is what you are.</a:t>
                      </a:r>
                      <a:endParaRPr lang="en-US" sz="2000" b="0" i="0" u="none" strike="noStrike" dirty="0">
                        <a:solidFill>
                          <a:srgbClr val="000000"/>
                        </a:solidFill>
                        <a:effectLst/>
                        <a:latin typeface="Calibri"/>
                      </a:endParaRPr>
                    </a:p>
                  </a:txBody>
                  <a:tcPr marL="9525" marR="9525" marT="9525" marB="0" anchor="ctr"/>
                </a:tc>
              </a:tr>
              <a:tr h="699821">
                <a:tc>
                  <a:txBody>
                    <a:bodyPr/>
                    <a:lstStyle/>
                    <a:p>
                      <a:pPr algn="l" fontAlgn="ctr"/>
                      <a:r>
                        <a:rPr lang="en-US" sz="2000" u="none" strike="noStrike" dirty="0">
                          <a:effectLst/>
                        </a:rPr>
                        <a:t>Reputation is what you have when you come to a new community</a:t>
                      </a:r>
                      <a:endParaRPr lang="en-US" sz="2000" b="0" i="0" u="none" strike="noStrike" dirty="0">
                        <a:solidFill>
                          <a:srgbClr val="000000"/>
                        </a:solidFill>
                        <a:effectLst/>
                        <a:latin typeface="Calibri"/>
                      </a:endParaRPr>
                    </a:p>
                  </a:txBody>
                  <a:tcPr marL="9525" marR="9525" marT="9525" marB="0" anchor="ctr"/>
                </a:tc>
                <a:tc>
                  <a:txBody>
                    <a:bodyPr/>
                    <a:lstStyle/>
                    <a:p>
                      <a:pPr algn="l" fontAlgn="ctr"/>
                      <a:r>
                        <a:rPr lang="en-US" sz="2000" u="none" strike="noStrike" dirty="0">
                          <a:solidFill>
                            <a:schemeClr val="bg1">
                              <a:lumMod val="50000"/>
                            </a:schemeClr>
                          </a:solidFill>
                          <a:effectLst/>
                        </a:rPr>
                        <a:t> </a:t>
                      </a:r>
                      <a:endParaRPr lang="en-US" sz="2000" b="0" i="0" u="none" strike="noStrike" dirty="0">
                        <a:solidFill>
                          <a:schemeClr val="bg1">
                            <a:lumMod val="50000"/>
                          </a:schemeClr>
                        </a:solidFill>
                        <a:effectLst/>
                        <a:latin typeface="Calibri"/>
                      </a:endParaRPr>
                    </a:p>
                  </a:txBody>
                  <a:tcPr marL="9525" marR="9525" marT="9525" marB="0" anchor="ctr"/>
                </a:tc>
                <a:tc>
                  <a:txBody>
                    <a:bodyPr/>
                    <a:lstStyle/>
                    <a:p>
                      <a:pPr algn="l" fontAlgn="ctr"/>
                      <a:r>
                        <a:rPr lang="en-US" sz="2000" u="none" strike="noStrike">
                          <a:effectLst/>
                        </a:rPr>
                        <a:t>Character is what you have when you go away.</a:t>
                      </a:r>
                      <a:endParaRPr lang="en-US" sz="2000" b="0" i="0" u="none" strike="noStrike">
                        <a:solidFill>
                          <a:srgbClr val="000000"/>
                        </a:solidFill>
                        <a:effectLst/>
                        <a:latin typeface="Calibri"/>
                      </a:endParaRPr>
                    </a:p>
                  </a:txBody>
                  <a:tcPr marL="9525" marR="9525" marT="9525" marB="0" anchor="ctr"/>
                </a:tc>
              </a:tr>
              <a:tr h="349910">
                <a:tc>
                  <a:txBody>
                    <a:bodyPr/>
                    <a:lstStyle/>
                    <a:p>
                      <a:pPr algn="l" fontAlgn="ctr"/>
                      <a:r>
                        <a:rPr lang="en-US" sz="2000" u="none" strike="noStrike" dirty="0">
                          <a:effectLst/>
                        </a:rPr>
                        <a:t>Reputation is made in a moment</a:t>
                      </a:r>
                      <a:endParaRPr lang="en-US" sz="2000" b="0" i="0" u="none" strike="noStrike" dirty="0">
                        <a:solidFill>
                          <a:srgbClr val="000000"/>
                        </a:solidFill>
                        <a:effectLst/>
                        <a:latin typeface="Calibri"/>
                      </a:endParaRPr>
                    </a:p>
                  </a:txBody>
                  <a:tcPr marL="9525" marR="9525" marT="9525" marB="0" anchor="ctr"/>
                </a:tc>
                <a:tc>
                  <a:txBody>
                    <a:bodyPr/>
                    <a:lstStyle/>
                    <a:p>
                      <a:pPr algn="l" fontAlgn="ctr"/>
                      <a:r>
                        <a:rPr lang="en-US" sz="2000" u="none" strike="noStrike" dirty="0">
                          <a:solidFill>
                            <a:schemeClr val="bg1">
                              <a:lumMod val="50000"/>
                            </a:schemeClr>
                          </a:solidFill>
                          <a:effectLst/>
                        </a:rPr>
                        <a:t> </a:t>
                      </a:r>
                      <a:endParaRPr lang="en-US" sz="2000" b="0" i="0" u="none" strike="noStrike" dirty="0">
                        <a:solidFill>
                          <a:schemeClr val="bg1">
                            <a:lumMod val="50000"/>
                          </a:schemeClr>
                        </a:solidFill>
                        <a:effectLst/>
                        <a:latin typeface="Calibri"/>
                      </a:endParaRPr>
                    </a:p>
                  </a:txBody>
                  <a:tcPr marL="9525" marR="9525" marT="9525" marB="0" anchor="ctr"/>
                </a:tc>
                <a:tc>
                  <a:txBody>
                    <a:bodyPr/>
                    <a:lstStyle/>
                    <a:p>
                      <a:pPr algn="l" fontAlgn="ctr"/>
                      <a:r>
                        <a:rPr lang="en-US" sz="2000" u="none" strike="noStrike">
                          <a:effectLst/>
                        </a:rPr>
                        <a:t>Character is built in a lifetime.</a:t>
                      </a:r>
                      <a:endParaRPr lang="en-US" sz="2000" b="0" i="0" u="none" strike="noStrike">
                        <a:solidFill>
                          <a:srgbClr val="000000"/>
                        </a:solidFill>
                        <a:effectLst/>
                        <a:latin typeface="Calibri"/>
                      </a:endParaRPr>
                    </a:p>
                  </a:txBody>
                  <a:tcPr marL="9525" marR="9525" marT="9525" marB="0" anchor="ctr"/>
                </a:tc>
              </a:tr>
              <a:tr h="699821">
                <a:tc>
                  <a:txBody>
                    <a:bodyPr/>
                    <a:lstStyle/>
                    <a:p>
                      <a:pPr algn="l" fontAlgn="ctr"/>
                      <a:r>
                        <a:rPr lang="en-US" sz="2000" u="none" strike="noStrike" dirty="0">
                          <a:effectLst/>
                        </a:rPr>
                        <a:t>Your reputation is learned in an hour</a:t>
                      </a:r>
                      <a:endParaRPr lang="en-US" sz="2000" b="0" i="0" u="none" strike="noStrike" dirty="0">
                        <a:solidFill>
                          <a:srgbClr val="000000"/>
                        </a:solidFill>
                        <a:effectLst/>
                        <a:latin typeface="Calibri"/>
                      </a:endParaRPr>
                    </a:p>
                  </a:txBody>
                  <a:tcPr marL="9525" marR="9525" marT="9525" marB="0" anchor="ctr"/>
                </a:tc>
                <a:tc>
                  <a:txBody>
                    <a:bodyPr/>
                    <a:lstStyle/>
                    <a:p>
                      <a:pPr algn="l" fontAlgn="ctr"/>
                      <a:r>
                        <a:rPr lang="en-US" sz="2000" u="none" strike="noStrike" dirty="0">
                          <a:solidFill>
                            <a:schemeClr val="bg1">
                              <a:lumMod val="50000"/>
                            </a:schemeClr>
                          </a:solidFill>
                          <a:effectLst/>
                        </a:rPr>
                        <a:t> </a:t>
                      </a:r>
                      <a:endParaRPr lang="en-US" sz="2000" b="0" i="0" u="none" strike="noStrike" dirty="0">
                        <a:solidFill>
                          <a:schemeClr val="bg1">
                            <a:lumMod val="50000"/>
                          </a:schemeClr>
                        </a:solidFill>
                        <a:effectLst/>
                        <a:latin typeface="Calibri"/>
                      </a:endParaRPr>
                    </a:p>
                  </a:txBody>
                  <a:tcPr marL="9525" marR="9525" marT="9525" marB="0" anchor="ctr"/>
                </a:tc>
                <a:tc>
                  <a:txBody>
                    <a:bodyPr/>
                    <a:lstStyle/>
                    <a:p>
                      <a:pPr algn="l" fontAlgn="ctr"/>
                      <a:r>
                        <a:rPr lang="en-US" sz="2000" u="none" strike="noStrike">
                          <a:effectLst/>
                        </a:rPr>
                        <a:t>Your character does not come to light for a year</a:t>
                      </a:r>
                      <a:endParaRPr lang="en-US" sz="2000" b="0" i="0" u="none" strike="noStrike">
                        <a:solidFill>
                          <a:srgbClr val="000000"/>
                        </a:solidFill>
                        <a:effectLst/>
                        <a:latin typeface="Calibri"/>
                      </a:endParaRPr>
                    </a:p>
                  </a:txBody>
                  <a:tcPr marL="9525" marR="9525" marT="9525" marB="0" anchor="ctr"/>
                </a:tc>
              </a:tr>
              <a:tr h="699821">
                <a:tc>
                  <a:txBody>
                    <a:bodyPr/>
                    <a:lstStyle/>
                    <a:p>
                      <a:pPr algn="l" fontAlgn="ctr"/>
                      <a:r>
                        <a:rPr lang="en-US" sz="2000" u="none" strike="noStrike" dirty="0">
                          <a:effectLst/>
                        </a:rPr>
                        <a:t>A single newspaper report gives your reputation</a:t>
                      </a:r>
                      <a:endParaRPr lang="en-US" sz="2000" b="0" i="0" u="none" strike="noStrike" dirty="0">
                        <a:solidFill>
                          <a:srgbClr val="000000"/>
                        </a:solidFill>
                        <a:effectLst/>
                        <a:latin typeface="Calibri"/>
                      </a:endParaRPr>
                    </a:p>
                  </a:txBody>
                  <a:tcPr marL="9525" marR="9525" marT="9525" marB="0" anchor="ctr"/>
                </a:tc>
                <a:tc>
                  <a:txBody>
                    <a:bodyPr/>
                    <a:lstStyle/>
                    <a:p>
                      <a:pPr algn="l" fontAlgn="ctr"/>
                      <a:r>
                        <a:rPr lang="en-US" sz="2000" u="none" strike="noStrike" dirty="0">
                          <a:solidFill>
                            <a:schemeClr val="bg1">
                              <a:lumMod val="50000"/>
                            </a:schemeClr>
                          </a:solidFill>
                          <a:effectLst/>
                        </a:rPr>
                        <a:t> </a:t>
                      </a:r>
                      <a:endParaRPr lang="en-US" sz="2000" b="0" i="0" u="none" strike="noStrike" dirty="0">
                        <a:solidFill>
                          <a:schemeClr val="bg1">
                            <a:lumMod val="50000"/>
                          </a:schemeClr>
                        </a:solidFill>
                        <a:effectLst/>
                        <a:latin typeface="Calibri"/>
                      </a:endParaRPr>
                    </a:p>
                  </a:txBody>
                  <a:tcPr marL="9525" marR="9525" marT="9525" marB="0" anchor="ctr"/>
                </a:tc>
                <a:tc>
                  <a:txBody>
                    <a:bodyPr/>
                    <a:lstStyle/>
                    <a:p>
                      <a:pPr algn="l" fontAlgn="ctr"/>
                      <a:r>
                        <a:rPr lang="en-US" sz="2000" u="none" strike="noStrike">
                          <a:effectLst/>
                        </a:rPr>
                        <a:t>A life of toil gives you your character.</a:t>
                      </a:r>
                      <a:endParaRPr lang="en-US" sz="2000" b="0" i="0" u="none" strike="noStrike">
                        <a:solidFill>
                          <a:srgbClr val="000000"/>
                        </a:solidFill>
                        <a:effectLst/>
                        <a:latin typeface="Calibri"/>
                      </a:endParaRPr>
                    </a:p>
                  </a:txBody>
                  <a:tcPr marL="9525" marR="9525" marT="9525" marB="0" anchor="ctr"/>
                </a:tc>
              </a:tr>
              <a:tr h="699821">
                <a:tc>
                  <a:txBody>
                    <a:bodyPr/>
                    <a:lstStyle/>
                    <a:p>
                      <a:pPr algn="l" fontAlgn="ctr"/>
                      <a:r>
                        <a:rPr lang="en-US" sz="2000" u="none" strike="noStrike" dirty="0">
                          <a:effectLst/>
                        </a:rPr>
                        <a:t>Reputation makes you rich or makes you poor</a:t>
                      </a:r>
                      <a:endParaRPr lang="en-US" sz="2000" b="0" i="0" u="none" strike="noStrike" dirty="0">
                        <a:solidFill>
                          <a:srgbClr val="000000"/>
                        </a:solidFill>
                        <a:effectLst/>
                        <a:latin typeface="Calibri"/>
                      </a:endParaRPr>
                    </a:p>
                  </a:txBody>
                  <a:tcPr marL="9525" marR="9525" marT="9525" marB="0" anchor="ctr"/>
                </a:tc>
                <a:tc>
                  <a:txBody>
                    <a:bodyPr/>
                    <a:lstStyle/>
                    <a:p>
                      <a:pPr algn="l" fontAlgn="ctr"/>
                      <a:r>
                        <a:rPr lang="en-US" sz="2000" u="none" strike="noStrike" dirty="0">
                          <a:solidFill>
                            <a:schemeClr val="bg1">
                              <a:lumMod val="50000"/>
                            </a:schemeClr>
                          </a:solidFill>
                          <a:effectLst/>
                        </a:rPr>
                        <a:t> </a:t>
                      </a:r>
                      <a:endParaRPr lang="en-US" sz="2000" b="0" i="0" u="none" strike="noStrike" dirty="0">
                        <a:solidFill>
                          <a:schemeClr val="bg1">
                            <a:lumMod val="50000"/>
                          </a:schemeClr>
                        </a:solidFill>
                        <a:effectLst/>
                        <a:latin typeface="Calibri"/>
                      </a:endParaRPr>
                    </a:p>
                  </a:txBody>
                  <a:tcPr marL="9525" marR="9525" marT="9525" marB="0" anchor="ctr"/>
                </a:tc>
                <a:tc>
                  <a:txBody>
                    <a:bodyPr/>
                    <a:lstStyle/>
                    <a:p>
                      <a:pPr algn="l" fontAlgn="ctr"/>
                      <a:r>
                        <a:rPr lang="en-US" sz="2000" u="none" strike="noStrike">
                          <a:effectLst/>
                        </a:rPr>
                        <a:t>Character makes you happy or makes you miserable.</a:t>
                      </a:r>
                      <a:endParaRPr lang="en-US" sz="2000" b="0" i="0" u="none" strike="noStrike">
                        <a:solidFill>
                          <a:srgbClr val="000000"/>
                        </a:solidFill>
                        <a:effectLst/>
                        <a:latin typeface="Calibri"/>
                      </a:endParaRPr>
                    </a:p>
                  </a:txBody>
                  <a:tcPr marL="9525" marR="9525" marT="9525" marB="0" anchor="ctr"/>
                </a:tc>
              </a:tr>
              <a:tr h="699821">
                <a:tc>
                  <a:txBody>
                    <a:bodyPr/>
                    <a:lstStyle/>
                    <a:p>
                      <a:pPr algn="l" fontAlgn="ctr"/>
                      <a:r>
                        <a:rPr lang="en-US" sz="2000" u="none" strike="noStrike">
                          <a:effectLst/>
                        </a:rPr>
                        <a:t>Reputation is what men say about you on your tombstone</a:t>
                      </a:r>
                      <a:endParaRPr lang="en-US" sz="2000" b="0" i="0" u="none" strike="noStrike">
                        <a:solidFill>
                          <a:srgbClr val="000000"/>
                        </a:solidFill>
                        <a:effectLst/>
                        <a:latin typeface="Calibri"/>
                      </a:endParaRPr>
                    </a:p>
                  </a:txBody>
                  <a:tcPr marL="9525" marR="9525" marT="9525" marB="0" anchor="ctr"/>
                </a:tc>
                <a:tc>
                  <a:txBody>
                    <a:bodyPr/>
                    <a:lstStyle/>
                    <a:p>
                      <a:pPr algn="l" fontAlgn="ctr"/>
                      <a:r>
                        <a:rPr lang="en-US" sz="2000" u="none" strike="noStrike" dirty="0">
                          <a:solidFill>
                            <a:schemeClr val="bg1">
                              <a:lumMod val="50000"/>
                            </a:schemeClr>
                          </a:solidFill>
                          <a:effectLst/>
                        </a:rPr>
                        <a:t> </a:t>
                      </a:r>
                      <a:endParaRPr lang="en-US" sz="2000" b="0" i="0" u="none" strike="noStrike" dirty="0">
                        <a:solidFill>
                          <a:schemeClr val="bg1">
                            <a:lumMod val="50000"/>
                          </a:schemeClr>
                        </a:solidFill>
                        <a:effectLst/>
                        <a:latin typeface="Calibri"/>
                      </a:endParaRPr>
                    </a:p>
                  </a:txBody>
                  <a:tcPr marL="9525" marR="9525" marT="9525" marB="0" anchor="ctr"/>
                </a:tc>
                <a:tc>
                  <a:txBody>
                    <a:bodyPr/>
                    <a:lstStyle/>
                    <a:p>
                      <a:pPr algn="l" fontAlgn="ctr"/>
                      <a:r>
                        <a:rPr lang="en-US" sz="2000" u="none" strike="noStrike" dirty="0">
                          <a:effectLst/>
                        </a:rPr>
                        <a:t>Character is what angels say about you before the throne of God.</a:t>
                      </a:r>
                      <a:endParaRPr lang="en-US" sz="2000" b="0" i="0" u="none" strike="noStrike" dirty="0">
                        <a:solidFill>
                          <a:srgbClr val="000000"/>
                        </a:solidFill>
                        <a:effectLst/>
                        <a:latin typeface="Calibri"/>
                      </a:endParaRPr>
                    </a:p>
                  </a:txBody>
                  <a:tcPr marL="9525" marR="9525" marT="9525" marB="0" anchor="ctr"/>
                </a:tc>
              </a:tr>
              <a:tr h="712318">
                <a:tc>
                  <a:txBody>
                    <a:bodyPr/>
                    <a:lstStyle/>
                    <a:p>
                      <a:pPr algn="l" fontAlgn="ctr"/>
                      <a:r>
                        <a:rPr lang="en-US" sz="2000" u="none" strike="noStrike">
                          <a:effectLst/>
                        </a:rPr>
                        <a:t>Your reputation is what men think you are</a:t>
                      </a:r>
                      <a:endParaRPr lang="en-US" sz="2000" b="0" i="0" u="none" strike="noStrike">
                        <a:solidFill>
                          <a:srgbClr val="000000"/>
                        </a:solidFill>
                        <a:effectLst/>
                        <a:latin typeface="Calibri"/>
                      </a:endParaRPr>
                    </a:p>
                  </a:txBody>
                  <a:tcPr marL="9525" marR="9525" marT="9525" marB="0" anchor="ctr"/>
                </a:tc>
                <a:tc>
                  <a:txBody>
                    <a:bodyPr/>
                    <a:lstStyle/>
                    <a:p>
                      <a:pPr algn="l" fontAlgn="ctr"/>
                      <a:r>
                        <a:rPr lang="en-US" sz="2000" u="none" strike="noStrike" dirty="0">
                          <a:solidFill>
                            <a:schemeClr val="bg1">
                              <a:lumMod val="50000"/>
                            </a:schemeClr>
                          </a:solidFill>
                          <a:effectLst/>
                        </a:rPr>
                        <a:t> </a:t>
                      </a:r>
                      <a:endParaRPr lang="en-US" sz="2000" b="0" i="0" u="none" strike="noStrike" dirty="0">
                        <a:solidFill>
                          <a:schemeClr val="bg1">
                            <a:lumMod val="50000"/>
                          </a:schemeClr>
                        </a:solidFill>
                        <a:effectLst/>
                        <a:latin typeface="Calibri"/>
                      </a:endParaRPr>
                    </a:p>
                  </a:txBody>
                  <a:tcPr marL="9525" marR="9525" marT="9525" marB="0" anchor="ctr"/>
                </a:tc>
                <a:tc>
                  <a:txBody>
                    <a:bodyPr/>
                    <a:lstStyle/>
                    <a:p>
                      <a:pPr algn="l" fontAlgn="ctr"/>
                      <a:r>
                        <a:rPr lang="en-US" sz="2000" u="none" strike="noStrike" dirty="0" smtClean="0">
                          <a:effectLst/>
                        </a:rPr>
                        <a:t>Our </a:t>
                      </a:r>
                      <a:r>
                        <a:rPr lang="en-US" sz="2000" u="none" strike="noStrike" dirty="0">
                          <a:effectLst/>
                        </a:rPr>
                        <a:t>character is what God knows you to be.</a:t>
                      </a:r>
                      <a:endParaRPr lang="en-US" sz="20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xmlns="" val="1827376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u="sng" dirty="0" smtClean="0"/>
              <a:t>A Lasting Legacy</a:t>
            </a:r>
            <a:endParaRPr lang="en-US" u="sng" dirty="0"/>
          </a:p>
        </p:txBody>
      </p:sp>
      <p:sp>
        <p:nvSpPr>
          <p:cNvPr id="3" name="Content Placeholder 2"/>
          <p:cNvSpPr>
            <a:spLocks noGrp="1"/>
          </p:cNvSpPr>
          <p:nvPr>
            <p:ph idx="1"/>
          </p:nvPr>
        </p:nvSpPr>
        <p:spPr>
          <a:xfrm>
            <a:off x="0" y="990600"/>
            <a:ext cx="8991600" cy="5562600"/>
          </a:xfrm>
        </p:spPr>
        <p:txBody>
          <a:bodyPr>
            <a:normAutofit/>
          </a:bodyPr>
          <a:lstStyle/>
          <a:p>
            <a:r>
              <a:rPr lang="en-US" dirty="0" smtClean="0">
                <a:solidFill>
                  <a:schemeClr val="bg1">
                    <a:lumMod val="75000"/>
                  </a:schemeClr>
                </a:solidFill>
              </a:rPr>
              <a:t>Godly Character / Conduct / Consistency</a:t>
            </a:r>
          </a:p>
          <a:p>
            <a:pPr lvl="1"/>
            <a:r>
              <a:rPr lang="en-US" i="1" dirty="0" smtClean="0">
                <a:solidFill>
                  <a:schemeClr val="bg1">
                    <a:lumMod val="75000"/>
                  </a:schemeClr>
                </a:solidFill>
              </a:rPr>
              <a:t>Philippians 2:22 – you know Timothy’s proven worth</a:t>
            </a:r>
          </a:p>
          <a:p>
            <a:pPr lvl="1"/>
            <a:r>
              <a:rPr lang="en-US" dirty="0" smtClean="0">
                <a:solidFill>
                  <a:schemeClr val="bg1">
                    <a:lumMod val="75000"/>
                  </a:schemeClr>
                </a:solidFill>
              </a:rPr>
              <a:t>Reputation vs Character</a:t>
            </a:r>
          </a:p>
          <a:p>
            <a:r>
              <a:rPr lang="en-US" dirty="0" smtClean="0">
                <a:solidFill>
                  <a:srgbClr val="FFFF00"/>
                </a:solidFill>
              </a:rPr>
              <a:t>Godly Convictions / Commitment</a:t>
            </a:r>
          </a:p>
          <a:p>
            <a:pPr lvl="1"/>
            <a:r>
              <a:rPr lang="en-US" dirty="0" smtClean="0"/>
              <a:t>Philippians 2:29-30 – He nearly died for the gospel</a:t>
            </a:r>
          </a:p>
          <a:p>
            <a:pPr lvl="1"/>
            <a:r>
              <a:rPr lang="en-US" dirty="0" smtClean="0"/>
              <a:t>Preference vs Conviction</a:t>
            </a:r>
          </a:p>
        </p:txBody>
      </p:sp>
    </p:spTree>
    <p:extLst>
      <p:ext uri="{BB962C8B-B14F-4D97-AF65-F5344CB8AC3E}">
        <p14:creationId xmlns:p14="http://schemas.microsoft.com/office/powerpoint/2010/main" xmlns="" val="649235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u="sng" dirty="0" smtClean="0"/>
              <a:t>A Lasting Legacy</a:t>
            </a:r>
            <a:endParaRPr lang="en-US" u="sng" dirty="0"/>
          </a:p>
        </p:txBody>
      </p:sp>
      <p:sp>
        <p:nvSpPr>
          <p:cNvPr id="3" name="Content Placeholder 2"/>
          <p:cNvSpPr>
            <a:spLocks noGrp="1"/>
          </p:cNvSpPr>
          <p:nvPr>
            <p:ph idx="1"/>
          </p:nvPr>
        </p:nvSpPr>
        <p:spPr>
          <a:xfrm>
            <a:off x="0" y="990600"/>
            <a:ext cx="8991600" cy="5562600"/>
          </a:xfrm>
        </p:spPr>
        <p:txBody>
          <a:bodyPr>
            <a:normAutofit/>
          </a:bodyPr>
          <a:lstStyle/>
          <a:p>
            <a:r>
              <a:rPr lang="en-US" dirty="0" smtClean="0">
                <a:solidFill>
                  <a:schemeClr val="bg1">
                    <a:lumMod val="75000"/>
                  </a:schemeClr>
                </a:solidFill>
              </a:rPr>
              <a:t>Godly Character / Conduct / Consistency</a:t>
            </a:r>
          </a:p>
          <a:p>
            <a:pPr lvl="1"/>
            <a:r>
              <a:rPr lang="en-US" i="1" dirty="0" smtClean="0">
                <a:solidFill>
                  <a:schemeClr val="bg1">
                    <a:lumMod val="75000"/>
                  </a:schemeClr>
                </a:solidFill>
              </a:rPr>
              <a:t>Philippians 2:22 – you know Timothy’s proven worth</a:t>
            </a:r>
          </a:p>
          <a:p>
            <a:pPr lvl="1"/>
            <a:r>
              <a:rPr lang="en-US" dirty="0" smtClean="0">
                <a:solidFill>
                  <a:schemeClr val="bg1">
                    <a:lumMod val="75000"/>
                  </a:schemeClr>
                </a:solidFill>
              </a:rPr>
              <a:t>Reputation vs Character</a:t>
            </a:r>
          </a:p>
          <a:p>
            <a:r>
              <a:rPr lang="en-US" dirty="0" smtClean="0">
                <a:solidFill>
                  <a:schemeClr val="bg1">
                    <a:lumMod val="75000"/>
                  </a:schemeClr>
                </a:solidFill>
              </a:rPr>
              <a:t>Godly Convictions / Commitment</a:t>
            </a:r>
          </a:p>
          <a:p>
            <a:pPr lvl="1"/>
            <a:r>
              <a:rPr lang="en-US" dirty="0" smtClean="0">
                <a:solidFill>
                  <a:schemeClr val="bg1">
                    <a:lumMod val="75000"/>
                  </a:schemeClr>
                </a:solidFill>
              </a:rPr>
              <a:t>Philippians 2:29-30 – He nearly died for the gospel</a:t>
            </a:r>
          </a:p>
          <a:p>
            <a:pPr lvl="1"/>
            <a:r>
              <a:rPr lang="en-US" dirty="0" smtClean="0">
                <a:solidFill>
                  <a:schemeClr val="bg1">
                    <a:lumMod val="75000"/>
                  </a:schemeClr>
                </a:solidFill>
              </a:rPr>
              <a:t>Preference vs Conviction</a:t>
            </a:r>
          </a:p>
          <a:p>
            <a:r>
              <a:rPr lang="en-US" dirty="0" smtClean="0">
                <a:solidFill>
                  <a:srgbClr val="FFFF00"/>
                </a:solidFill>
              </a:rPr>
              <a:t>Godly Compassion</a:t>
            </a:r>
          </a:p>
          <a:p>
            <a:pPr lvl="1"/>
            <a:r>
              <a:rPr lang="en-US" i="1" dirty="0" smtClean="0"/>
              <a:t>Philippians 2:20-21 – genuinely concerned for you</a:t>
            </a:r>
          </a:p>
          <a:p>
            <a:pPr lvl="1"/>
            <a:r>
              <a:rPr lang="en-US" dirty="0" smtClean="0"/>
              <a:t>Patient, Kind, Giving, Accepting, Protecting, etc…</a:t>
            </a:r>
          </a:p>
        </p:txBody>
      </p:sp>
    </p:spTree>
    <p:extLst>
      <p:ext uri="{BB962C8B-B14F-4D97-AF65-F5344CB8AC3E}">
        <p14:creationId xmlns:p14="http://schemas.microsoft.com/office/powerpoint/2010/main" xmlns="" val="649235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u="sng" dirty="0" smtClean="0"/>
              <a:t>A Lasting Legacy</a:t>
            </a:r>
            <a:endParaRPr lang="en-US" u="sng" dirty="0"/>
          </a:p>
        </p:txBody>
      </p:sp>
      <p:sp>
        <p:nvSpPr>
          <p:cNvPr id="3" name="Content Placeholder 2"/>
          <p:cNvSpPr>
            <a:spLocks noGrp="1"/>
          </p:cNvSpPr>
          <p:nvPr>
            <p:ph idx="1"/>
          </p:nvPr>
        </p:nvSpPr>
        <p:spPr>
          <a:xfrm>
            <a:off x="0" y="990600"/>
            <a:ext cx="8991600" cy="5562600"/>
          </a:xfrm>
        </p:spPr>
        <p:txBody>
          <a:bodyPr>
            <a:normAutofit fontScale="92500" lnSpcReduction="10000"/>
          </a:bodyPr>
          <a:lstStyle/>
          <a:p>
            <a:r>
              <a:rPr lang="en-US" dirty="0" smtClean="0">
                <a:solidFill>
                  <a:schemeClr val="bg1">
                    <a:lumMod val="75000"/>
                  </a:schemeClr>
                </a:solidFill>
              </a:rPr>
              <a:t>Godly Character / Conduct / Consistency</a:t>
            </a:r>
          </a:p>
          <a:p>
            <a:pPr lvl="1"/>
            <a:r>
              <a:rPr lang="en-US" i="1" dirty="0" smtClean="0">
                <a:solidFill>
                  <a:schemeClr val="bg1">
                    <a:lumMod val="75000"/>
                  </a:schemeClr>
                </a:solidFill>
              </a:rPr>
              <a:t>Philippians 2:22 – you know Timothy’s proven worth</a:t>
            </a:r>
          </a:p>
          <a:p>
            <a:pPr lvl="1"/>
            <a:r>
              <a:rPr lang="en-US" dirty="0" smtClean="0">
                <a:solidFill>
                  <a:schemeClr val="bg1">
                    <a:lumMod val="75000"/>
                  </a:schemeClr>
                </a:solidFill>
              </a:rPr>
              <a:t>Reputation vs Character</a:t>
            </a:r>
          </a:p>
          <a:p>
            <a:r>
              <a:rPr lang="en-US" dirty="0" smtClean="0">
                <a:solidFill>
                  <a:schemeClr val="bg1">
                    <a:lumMod val="75000"/>
                  </a:schemeClr>
                </a:solidFill>
              </a:rPr>
              <a:t>Godly Convictions / Commitment</a:t>
            </a:r>
          </a:p>
          <a:p>
            <a:pPr lvl="1"/>
            <a:r>
              <a:rPr lang="en-US" dirty="0" smtClean="0">
                <a:solidFill>
                  <a:schemeClr val="bg1">
                    <a:lumMod val="75000"/>
                  </a:schemeClr>
                </a:solidFill>
              </a:rPr>
              <a:t>Philippians 2:29-30 – He nearly died for the gospel</a:t>
            </a:r>
          </a:p>
          <a:p>
            <a:pPr lvl="1"/>
            <a:r>
              <a:rPr lang="en-US" dirty="0" smtClean="0">
                <a:solidFill>
                  <a:schemeClr val="bg1">
                    <a:lumMod val="75000"/>
                  </a:schemeClr>
                </a:solidFill>
              </a:rPr>
              <a:t>Preference vs Conviction</a:t>
            </a:r>
          </a:p>
          <a:p>
            <a:r>
              <a:rPr lang="en-US" dirty="0" smtClean="0">
                <a:solidFill>
                  <a:schemeClr val="bg1">
                    <a:lumMod val="75000"/>
                  </a:schemeClr>
                </a:solidFill>
              </a:rPr>
              <a:t>Godly Compassion</a:t>
            </a:r>
          </a:p>
          <a:p>
            <a:pPr lvl="1"/>
            <a:r>
              <a:rPr lang="en-US" i="1" dirty="0" smtClean="0">
                <a:solidFill>
                  <a:schemeClr val="bg1">
                    <a:lumMod val="75000"/>
                  </a:schemeClr>
                </a:solidFill>
              </a:rPr>
              <a:t>Philippians 2:20-21 – genuinely concerned for you</a:t>
            </a:r>
          </a:p>
          <a:p>
            <a:pPr lvl="1"/>
            <a:r>
              <a:rPr lang="en-US" dirty="0" smtClean="0">
                <a:solidFill>
                  <a:schemeClr val="bg1">
                    <a:lumMod val="75000"/>
                  </a:schemeClr>
                </a:solidFill>
              </a:rPr>
              <a:t>Patient, Kind, Giving, Accepting, Protecting, etc…</a:t>
            </a:r>
          </a:p>
          <a:p>
            <a:r>
              <a:rPr lang="en-US" dirty="0" smtClean="0">
                <a:solidFill>
                  <a:srgbClr val="FFFF00"/>
                </a:solidFill>
              </a:rPr>
              <a:t>Godly Cooperation</a:t>
            </a:r>
          </a:p>
          <a:p>
            <a:pPr lvl="1"/>
            <a:r>
              <a:rPr lang="en-US" i="1" dirty="0" smtClean="0"/>
              <a:t>Philippians 2:25-26 – My brother, fellow-worker, soldier, messenger,  minister, </a:t>
            </a:r>
          </a:p>
        </p:txBody>
      </p:sp>
    </p:spTree>
    <p:extLst>
      <p:ext uri="{BB962C8B-B14F-4D97-AF65-F5344CB8AC3E}">
        <p14:creationId xmlns:p14="http://schemas.microsoft.com/office/powerpoint/2010/main" xmlns="" val="649235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u="sng" dirty="0" smtClean="0"/>
              <a:t>A Lasting Legacy</a:t>
            </a:r>
            <a:endParaRPr lang="en-US" u="sng" dirty="0"/>
          </a:p>
        </p:txBody>
      </p:sp>
      <p:sp>
        <p:nvSpPr>
          <p:cNvPr id="3" name="Content Placeholder 2"/>
          <p:cNvSpPr>
            <a:spLocks noGrp="1"/>
          </p:cNvSpPr>
          <p:nvPr>
            <p:ph idx="1"/>
          </p:nvPr>
        </p:nvSpPr>
        <p:spPr>
          <a:xfrm>
            <a:off x="0" y="990600"/>
            <a:ext cx="8991600" cy="5562600"/>
          </a:xfrm>
        </p:spPr>
        <p:txBody>
          <a:bodyPr>
            <a:normAutofit fontScale="85000" lnSpcReduction="20000"/>
          </a:bodyPr>
          <a:lstStyle/>
          <a:p>
            <a:r>
              <a:rPr lang="en-US" dirty="0" smtClean="0">
                <a:solidFill>
                  <a:srgbClr val="FFFF00"/>
                </a:solidFill>
              </a:rPr>
              <a:t>Godly Character / Conduct / Consistency</a:t>
            </a:r>
          </a:p>
          <a:p>
            <a:pPr lvl="1"/>
            <a:r>
              <a:rPr lang="en-US" i="1" dirty="0" smtClean="0"/>
              <a:t>Philippians 2:22 – you know Timothy’s proven worth</a:t>
            </a:r>
          </a:p>
          <a:p>
            <a:pPr lvl="1"/>
            <a:r>
              <a:rPr lang="en-US" dirty="0" smtClean="0"/>
              <a:t>Reputation vs Character</a:t>
            </a:r>
          </a:p>
          <a:p>
            <a:r>
              <a:rPr lang="en-US" dirty="0" smtClean="0">
                <a:solidFill>
                  <a:srgbClr val="FFFF00"/>
                </a:solidFill>
              </a:rPr>
              <a:t>Godly Convictions / Commitment</a:t>
            </a:r>
          </a:p>
          <a:p>
            <a:pPr lvl="1"/>
            <a:r>
              <a:rPr lang="en-US" dirty="0" smtClean="0"/>
              <a:t>Philippians 2:29-30 – He nearly died for the gospel</a:t>
            </a:r>
          </a:p>
          <a:p>
            <a:pPr lvl="1"/>
            <a:r>
              <a:rPr lang="en-US" dirty="0" smtClean="0"/>
              <a:t>Preference vs Conviction</a:t>
            </a:r>
          </a:p>
          <a:p>
            <a:r>
              <a:rPr lang="en-US" dirty="0" smtClean="0">
                <a:solidFill>
                  <a:srgbClr val="FFFF00"/>
                </a:solidFill>
              </a:rPr>
              <a:t>Godly Compassion</a:t>
            </a:r>
          </a:p>
          <a:p>
            <a:pPr lvl="1"/>
            <a:r>
              <a:rPr lang="en-US" i="1" dirty="0" smtClean="0"/>
              <a:t>Philippians 2:20-21 – genuinely concerned for you</a:t>
            </a:r>
          </a:p>
          <a:p>
            <a:pPr lvl="1"/>
            <a:r>
              <a:rPr lang="en-US" dirty="0" smtClean="0"/>
              <a:t>Patient, Kind, Giving, Accepting, Protecting, etc…</a:t>
            </a:r>
          </a:p>
          <a:p>
            <a:r>
              <a:rPr lang="en-US" dirty="0" smtClean="0">
                <a:solidFill>
                  <a:srgbClr val="FFFF00"/>
                </a:solidFill>
              </a:rPr>
              <a:t>Godly Cooperation</a:t>
            </a:r>
          </a:p>
          <a:p>
            <a:pPr lvl="1"/>
            <a:r>
              <a:rPr lang="en-US" i="1" dirty="0" smtClean="0"/>
              <a:t>Philippians 2:25-26 – My brother, fellow-worker, soldier, messenger,  minister, </a:t>
            </a:r>
          </a:p>
          <a:p>
            <a:r>
              <a:rPr lang="en-US" dirty="0" smtClean="0">
                <a:solidFill>
                  <a:srgbClr val="FFFF00"/>
                </a:solidFill>
              </a:rPr>
              <a:t>Godly Courage</a:t>
            </a:r>
          </a:p>
          <a:p>
            <a:pPr lvl="1"/>
            <a:r>
              <a:rPr lang="en-US" i="1" dirty="0" smtClean="0"/>
              <a:t>Philippians 2:30 – Risked his life for the gospel</a:t>
            </a:r>
            <a:endParaRPr lang="en-US" i="1" dirty="0"/>
          </a:p>
        </p:txBody>
      </p:sp>
    </p:spTree>
    <p:extLst>
      <p:ext uri="{BB962C8B-B14F-4D97-AF65-F5344CB8AC3E}">
        <p14:creationId xmlns:p14="http://schemas.microsoft.com/office/powerpoint/2010/main" xmlns="" val="649235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52400"/>
            <a:ext cx="3657600" cy="5648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62816" y="260032"/>
            <a:ext cx="4828784" cy="34737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57870" y="3825240"/>
            <a:ext cx="4638675" cy="284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8076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dirty="0" smtClean="0"/>
              <a:t>Establishing a Lasting Legacy</a:t>
            </a:r>
            <a:endParaRPr lang="en-US" dirty="0"/>
          </a:p>
        </p:txBody>
      </p:sp>
      <p:sp>
        <p:nvSpPr>
          <p:cNvPr id="3" name="Content Placeholder 2"/>
          <p:cNvSpPr>
            <a:spLocks noGrp="1"/>
          </p:cNvSpPr>
          <p:nvPr>
            <p:ph idx="1"/>
          </p:nvPr>
        </p:nvSpPr>
        <p:spPr>
          <a:xfrm>
            <a:off x="152400" y="990600"/>
            <a:ext cx="8839200" cy="5562600"/>
          </a:xfrm>
        </p:spPr>
        <p:txBody>
          <a:bodyPr>
            <a:normAutofit lnSpcReduction="10000"/>
          </a:bodyPr>
          <a:lstStyle/>
          <a:p>
            <a:r>
              <a:rPr lang="en-US" dirty="0" smtClean="0">
                <a:solidFill>
                  <a:srgbClr val="FFFF00"/>
                </a:solidFill>
              </a:rPr>
              <a:t>Legacy:  </a:t>
            </a:r>
          </a:p>
          <a:p>
            <a:r>
              <a:rPr lang="en-US" b="0" i="1" dirty="0" smtClean="0"/>
              <a:t>(1) Money or property left to someone by a will, (2) Something handed down from an ancestor or predecessor or from the past.</a:t>
            </a:r>
          </a:p>
          <a:p>
            <a:pPr lvl="1"/>
            <a:r>
              <a:rPr lang="en-US" i="1" dirty="0" smtClean="0"/>
              <a:t>Riches, Fame, Name, etc…</a:t>
            </a:r>
          </a:p>
          <a:p>
            <a:r>
              <a:rPr lang="en-US" u="sng" dirty="0" smtClean="0">
                <a:solidFill>
                  <a:srgbClr val="FFFF00"/>
                </a:solidFill>
              </a:rPr>
              <a:t>WHAT DOES GOOD LOOK LIKE?</a:t>
            </a:r>
          </a:p>
          <a:p>
            <a:pPr lvl="1"/>
            <a:r>
              <a:rPr lang="en-US" dirty="0" smtClean="0"/>
              <a:t>Father, Mother, Husband, Wife?</a:t>
            </a:r>
          </a:p>
          <a:p>
            <a:pPr lvl="1"/>
            <a:r>
              <a:rPr lang="en-US" dirty="0" smtClean="0"/>
              <a:t>Proverbs 22:1 – </a:t>
            </a:r>
            <a:r>
              <a:rPr lang="en-US" i="1" dirty="0" smtClean="0"/>
              <a:t>a good name (character) is rather to be chosen than great riches, and love favor rather than silver and gold</a:t>
            </a:r>
          </a:p>
          <a:p>
            <a:pPr lvl="1"/>
            <a:r>
              <a:rPr lang="en-US" i="1" dirty="0" smtClean="0"/>
              <a:t>Philippians 2:19-30: Timothy and </a:t>
            </a:r>
            <a:r>
              <a:rPr lang="en-US" i="1" dirty="0" err="1" smtClean="0"/>
              <a:t>Epaphroditus</a:t>
            </a:r>
            <a:endParaRPr lang="en-US" i="1" dirty="0" smtClean="0"/>
          </a:p>
        </p:txBody>
      </p:sp>
    </p:spTree>
    <p:extLst>
      <p:ext uri="{BB962C8B-B14F-4D97-AF65-F5344CB8AC3E}">
        <p14:creationId xmlns:p14="http://schemas.microsoft.com/office/powerpoint/2010/main" xmlns="" val="185902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What Does Good Look Like?</a:t>
            </a:r>
            <a:endParaRPr lang="en-US"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u="sng" dirty="0">
                <a:solidFill>
                  <a:srgbClr val="FFFF00"/>
                </a:solidFill>
              </a:rPr>
              <a:t>A Good Dad Makes Godly </a:t>
            </a:r>
            <a:r>
              <a:rPr lang="en-US" u="sng" dirty="0" smtClean="0">
                <a:solidFill>
                  <a:srgbClr val="FFFF00"/>
                </a:solidFill>
              </a:rPr>
              <a:t>Decisions (PS 78:5-7)</a:t>
            </a:r>
          </a:p>
          <a:p>
            <a:pPr lvl="1"/>
            <a:r>
              <a:rPr lang="en-US" i="1" dirty="0" smtClean="0"/>
              <a:t>The Lord made an agreement with Jacob and gave the teachings to Israel, which he commanded our ancestors to teach to their children. Then their children would know them, even their children not yet born. And they would tell their children. So they would all trust God and would not forget what he had done but would obey his commands. (Psalm 78:5-7)</a:t>
            </a:r>
            <a:endParaRPr lang="en-US" dirty="0" smtClean="0"/>
          </a:p>
          <a:p>
            <a:r>
              <a:rPr lang="en-US" u="sng" dirty="0" smtClean="0">
                <a:solidFill>
                  <a:srgbClr val="FFFF00"/>
                </a:solidFill>
              </a:rPr>
              <a:t>A </a:t>
            </a:r>
            <a:r>
              <a:rPr lang="en-US" u="sng" dirty="0">
                <a:solidFill>
                  <a:srgbClr val="FFFF00"/>
                </a:solidFill>
              </a:rPr>
              <a:t>Good Dad Treasures His </a:t>
            </a:r>
            <a:r>
              <a:rPr lang="en-US" u="sng" dirty="0" smtClean="0">
                <a:solidFill>
                  <a:srgbClr val="FFFF00"/>
                </a:solidFill>
              </a:rPr>
              <a:t>Children (</a:t>
            </a:r>
            <a:r>
              <a:rPr lang="en-US" u="sng" dirty="0" err="1" smtClean="0">
                <a:solidFill>
                  <a:srgbClr val="FFFF00"/>
                </a:solidFill>
              </a:rPr>
              <a:t>Eph</a:t>
            </a:r>
            <a:r>
              <a:rPr lang="en-US" u="sng" dirty="0" smtClean="0">
                <a:solidFill>
                  <a:srgbClr val="FFFF00"/>
                </a:solidFill>
              </a:rPr>
              <a:t> 6:4)</a:t>
            </a:r>
          </a:p>
          <a:p>
            <a:pPr lvl="1"/>
            <a:r>
              <a:rPr lang="en-US" i="1" dirty="0" smtClean="0"/>
              <a:t>Fathers, do not make your children angry; but raise them with the training and teaching of the Lord. (Ephesians 6:4)</a:t>
            </a:r>
            <a:endParaRPr lang="en-US" dirty="0" smtClean="0"/>
          </a:p>
          <a:p>
            <a:r>
              <a:rPr lang="en-US" u="sng" dirty="0" smtClean="0">
                <a:solidFill>
                  <a:srgbClr val="FFFF00"/>
                </a:solidFill>
              </a:rPr>
              <a:t>A Good Dad is “There” for His Children</a:t>
            </a:r>
          </a:p>
          <a:p>
            <a:pPr lvl="1"/>
            <a:r>
              <a:rPr lang="en-US" i="1" dirty="0" smtClean="0"/>
              <a:t>When I come home from work and see those little noses pressed against the windowpane, then I know I’m a success.—Paul Faulkner</a:t>
            </a:r>
          </a:p>
          <a:p>
            <a:endParaRPr lang="en-US" dirty="0"/>
          </a:p>
        </p:txBody>
      </p:sp>
    </p:spTree>
    <p:extLst>
      <p:ext uri="{BB962C8B-B14F-4D97-AF65-F5344CB8AC3E}">
        <p14:creationId xmlns:p14="http://schemas.microsoft.com/office/powerpoint/2010/main" xmlns="" val="32304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i55.tinypic.com/2ptckgn.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86320"/>
            <a:ext cx="7997190" cy="66472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189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t>A Lasting Legacy</a:t>
            </a:r>
            <a:endParaRPr lang="en-US" dirty="0"/>
          </a:p>
        </p:txBody>
      </p:sp>
      <p:sp>
        <p:nvSpPr>
          <p:cNvPr id="3" name="Content Placeholder 2"/>
          <p:cNvSpPr>
            <a:spLocks noGrp="1"/>
          </p:cNvSpPr>
          <p:nvPr>
            <p:ph idx="1"/>
          </p:nvPr>
        </p:nvSpPr>
        <p:spPr>
          <a:xfrm>
            <a:off x="0" y="685800"/>
            <a:ext cx="9144000" cy="6172200"/>
          </a:xfrm>
        </p:spPr>
        <p:txBody>
          <a:bodyPr>
            <a:normAutofit fontScale="70000" lnSpcReduction="20000"/>
          </a:bodyPr>
          <a:lstStyle/>
          <a:p>
            <a:r>
              <a:rPr lang="en-US" dirty="0" smtClean="0"/>
              <a:t>Philippians 2:19-30 – </a:t>
            </a:r>
          </a:p>
          <a:p>
            <a:r>
              <a:rPr lang="en-US" i="1" baseline="30000" dirty="0" smtClean="0"/>
              <a:t>19</a:t>
            </a:r>
            <a:r>
              <a:rPr lang="en-US" i="1" dirty="0" smtClean="0"/>
              <a:t>I hope in the Lord Jesus to send Timothy to you soon, so that I too may be cheered by news of you.  </a:t>
            </a:r>
            <a:br>
              <a:rPr lang="en-US" i="1" dirty="0" smtClean="0"/>
            </a:br>
            <a:r>
              <a:rPr lang="en-US" i="1" baseline="30000" dirty="0" smtClean="0"/>
              <a:t>20</a:t>
            </a:r>
            <a:r>
              <a:rPr lang="en-US" i="1" dirty="0" smtClean="0"/>
              <a:t>For I have no one like him, who will be genuinely concerned for your welfare.  </a:t>
            </a:r>
            <a:r>
              <a:rPr lang="en-US" i="1" baseline="30000" dirty="0" smtClean="0"/>
              <a:t>21</a:t>
            </a:r>
            <a:r>
              <a:rPr lang="en-US" i="1" dirty="0" smtClean="0"/>
              <a:t>They all seek their own interests, not those of Jesus Christ.  </a:t>
            </a:r>
            <a:br>
              <a:rPr lang="en-US" i="1" dirty="0" smtClean="0"/>
            </a:br>
            <a:r>
              <a:rPr lang="en-US" i="1" baseline="30000" dirty="0" smtClean="0"/>
              <a:t>22</a:t>
            </a:r>
            <a:r>
              <a:rPr lang="en-US" i="1" dirty="0" smtClean="0"/>
              <a:t>But you know Timothy’s</a:t>
            </a:r>
            <a:r>
              <a:rPr lang="en-US" i="1" baseline="30000" dirty="0" smtClean="0"/>
              <a:t>£</a:t>
            </a:r>
            <a:r>
              <a:rPr lang="en-US" i="1" dirty="0" smtClean="0"/>
              <a:t> proven worth, how as a son</a:t>
            </a:r>
            <a:r>
              <a:rPr lang="en-US" i="1" baseline="30000" dirty="0" smtClean="0"/>
              <a:t>£</a:t>
            </a:r>
            <a:r>
              <a:rPr lang="en-US" i="1" dirty="0" smtClean="0"/>
              <a:t> with a father he has served with me in the gospel.  </a:t>
            </a:r>
            <a:r>
              <a:rPr lang="en-US" i="1" baseline="30000" dirty="0" smtClean="0"/>
              <a:t>23</a:t>
            </a:r>
            <a:r>
              <a:rPr lang="en-US" i="1" dirty="0" smtClean="0"/>
              <a:t>I hope therefore to send him just as soon as I see how it will go with me,  </a:t>
            </a:r>
            <a:r>
              <a:rPr lang="en-US" i="1" baseline="30000" dirty="0" smtClean="0"/>
              <a:t>24</a:t>
            </a:r>
            <a:r>
              <a:rPr lang="en-US" i="1" dirty="0" smtClean="0"/>
              <a:t>and I trust in the Lord that shortly I myself will come also. </a:t>
            </a:r>
            <a:br>
              <a:rPr lang="en-US" i="1" dirty="0" smtClean="0"/>
            </a:br>
            <a:r>
              <a:rPr lang="en-US" i="1" baseline="30000" dirty="0" smtClean="0"/>
              <a:t>25</a:t>
            </a:r>
            <a:r>
              <a:rPr lang="en-US" i="1" dirty="0" smtClean="0"/>
              <a:t>I have thought it necessary to send to you </a:t>
            </a:r>
            <a:r>
              <a:rPr lang="en-US" i="1" dirty="0" err="1" smtClean="0"/>
              <a:t>Epaphroditus</a:t>
            </a:r>
            <a:r>
              <a:rPr lang="en-US" i="1" dirty="0" smtClean="0"/>
              <a:t> my brother and fellow worker and fellow soldier, and your messenger and minister to my need,  </a:t>
            </a:r>
            <a:r>
              <a:rPr lang="en-US" i="1" baseline="30000" dirty="0" smtClean="0"/>
              <a:t>26</a:t>
            </a:r>
            <a:r>
              <a:rPr lang="en-US" i="1" dirty="0" smtClean="0"/>
              <a:t>for he has been longing for you all and has been distressed because you heard that he was ill.  </a:t>
            </a:r>
            <a:r>
              <a:rPr lang="en-US" i="1" baseline="30000" dirty="0" smtClean="0"/>
              <a:t>27</a:t>
            </a:r>
            <a:r>
              <a:rPr lang="en-US" i="1" dirty="0" smtClean="0"/>
              <a:t>Indeed he was ill, near to death. But God had mercy on him, and not only on him but on me also, lest I should have sorrow upon sorrow.  </a:t>
            </a:r>
            <a:r>
              <a:rPr lang="en-US" i="1" baseline="30000" dirty="0" smtClean="0"/>
              <a:t>28</a:t>
            </a:r>
            <a:r>
              <a:rPr lang="en-US" i="1" dirty="0" smtClean="0"/>
              <a:t>I am the more eager to send him, therefore, that you may rejoice at seeing him again, and that I may be less anxious.  </a:t>
            </a:r>
            <a:br>
              <a:rPr lang="en-US" i="1" dirty="0" smtClean="0"/>
            </a:br>
            <a:r>
              <a:rPr lang="en-US" i="1" baseline="30000" dirty="0" smtClean="0"/>
              <a:t>29</a:t>
            </a:r>
            <a:r>
              <a:rPr lang="en-US" i="1" dirty="0" smtClean="0"/>
              <a:t>So receive him in the Lord with all joy, and honor such men,  </a:t>
            </a:r>
            <a:r>
              <a:rPr lang="en-US" i="1" baseline="30000" dirty="0" smtClean="0"/>
              <a:t>30</a:t>
            </a:r>
            <a:r>
              <a:rPr lang="en-US" i="1" dirty="0" smtClean="0"/>
              <a:t>for he nearly died for the work of Christ, risking his life to complete what was lacking in your service to me. </a:t>
            </a:r>
            <a:endParaRPr lang="en-US" i="1" dirty="0"/>
          </a:p>
        </p:txBody>
      </p:sp>
    </p:spTree>
    <p:extLst>
      <p:ext uri="{BB962C8B-B14F-4D97-AF65-F5344CB8AC3E}">
        <p14:creationId xmlns:p14="http://schemas.microsoft.com/office/powerpoint/2010/main" xmlns="" val="2760350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6-26-05</a:t>
            </a:r>
          </a:p>
        </p:txBody>
      </p:sp>
      <p:sp>
        <p:nvSpPr>
          <p:cNvPr id="5" name="Footer Placeholder 4"/>
          <p:cNvSpPr>
            <a:spLocks noGrp="1"/>
          </p:cNvSpPr>
          <p:nvPr>
            <p:ph type="ftr" sz="quarter" idx="11"/>
          </p:nvPr>
        </p:nvSpPr>
        <p:spPr/>
        <p:txBody>
          <a:bodyPr/>
          <a:lstStyle/>
          <a:p>
            <a:r>
              <a:rPr lang="en-US" altLang="en-US"/>
              <a:t>Becoming Christlike - Changing Behavior</a:t>
            </a:r>
          </a:p>
        </p:txBody>
      </p:sp>
      <p:sp>
        <p:nvSpPr>
          <p:cNvPr id="6" name="Slide Number Placeholder 5"/>
          <p:cNvSpPr>
            <a:spLocks noGrp="1"/>
          </p:cNvSpPr>
          <p:nvPr>
            <p:ph type="sldNum" sz="quarter" idx="12"/>
          </p:nvPr>
        </p:nvSpPr>
        <p:spPr/>
        <p:txBody>
          <a:bodyPr/>
          <a:lstStyle/>
          <a:p>
            <a:fld id="{DD0FF818-AC65-42C7-BBEA-CE56C64E6BB2}" type="slidenum">
              <a:rPr lang="en-US" altLang="en-US"/>
              <a:pPr/>
              <a:t>7</a:t>
            </a:fld>
            <a:endParaRPr lang="en-US" altLang="en-US"/>
          </a:p>
        </p:txBody>
      </p:sp>
      <p:sp>
        <p:nvSpPr>
          <p:cNvPr id="19458" name="Rectangle 2"/>
          <p:cNvSpPr>
            <a:spLocks noGrp="1" noChangeArrowheads="1"/>
          </p:cNvSpPr>
          <p:nvPr>
            <p:ph type="title"/>
          </p:nvPr>
        </p:nvSpPr>
        <p:spPr>
          <a:xfrm>
            <a:off x="457200" y="76200"/>
            <a:ext cx="8229600" cy="990600"/>
          </a:xfrm>
        </p:spPr>
        <p:txBody>
          <a:bodyPr/>
          <a:lstStyle/>
          <a:p>
            <a:r>
              <a:rPr lang="en-US" altLang="en-US"/>
              <a:t>Goal Setting</a:t>
            </a:r>
          </a:p>
        </p:txBody>
      </p:sp>
      <p:sp>
        <p:nvSpPr>
          <p:cNvPr id="19459" name="Rectangle 3"/>
          <p:cNvSpPr>
            <a:spLocks noGrp="1" noChangeArrowheads="1"/>
          </p:cNvSpPr>
          <p:nvPr>
            <p:ph type="body" idx="1"/>
          </p:nvPr>
        </p:nvSpPr>
        <p:spPr>
          <a:xfrm>
            <a:off x="457200" y="1066800"/>
            <a:ext cx="8229600" cy="5059363"/>
          </a:xfrm>
        </p:spPr>
        <p:txBody>
          <a:bodyPr/>
          <a:lstStyle/>
          <a:p>
            <a:pPr>
              <a:lnSpc>
                <a:spcPct val="90000"/>
              </a:lnSpc>
            </a:pPr>
            <a:r>
              <a:rPr lang="en-US" altLang="en-US"/>
              <a:t>WHAT: </a:t>
            </a:r>
          </a:p>
          <a:p>
            <a:pPr lvl="1">
              <a:lnSpc>
                <a:spcPct val="90000"/>
              </a:lnSpc>
            </a:pPr>
            <a:r>
              <a:rPr lang="en-US" altLang="en-US"/>
              <a:t>What do I desire to accomplish? </a:t>
            </a:r>
          </a:p>
          <a:p>
            <a:pPr lvl="1">
              <a:lnSpc>
                <a:spcPct val="90000"/>
              </a:lnSpc>
            </a:pPr>
            <a:r>
              <a:rPr lang="en-US" altLang="en-US"/>
              <a:t>What is the contribution I want to make? </a:t>
            </a:r>
          </a:p>
          <a:p>
            <a:pPr lvl="1">
              <a:lnSpc>
                <a:spcPct val="90000"/>
              </a:lnSpc>
            </a:pPr>
            <a:r>
              <a:rPr lang="en-US" altLang="en-US"/>
              <a:t>What is the end I have in mind?</a:t>
            </a:r>
          </a:p>
          <a:p>
            <a:pPr>
              <a:lnSpc>
                <a:spcPct val="90000"/>
              </a:lnSpc>
            </a:pPr>
            <a:r>
              <a:rPr lang="en-US" altLang="en-US"/>
              <a:t>WHY? – </a:t>
            </a:r>
          </a:p>
          <a:p>
            <a:pPr lvl="1">
              <a:lnSpc>
                <a:spcPct val="90000"/>
              </a:lnSpc>
            </a:pPr>
            <a:r>
              <a:rPr lang="en-US" altLang="en-US"/>
              <a:t>Why do I want to do it (Really)?</a:t>
            </a:r>
          </a:p>
          <a:p>
            <a:pPr>
              <a:lnSpc>
                <a:spcPct val="90000"/>
              </a:lnSpc>
            </a:pPr>
            <a:r>
              <a:rPr lang="en-US" altLang="en-US"/>
              <a:t>HOW?</a:t>
            </a:r>
          </a:p>
          <a:p>
            <a:pPr lvl="1">
              <a:lnSpc>
                <a:spcPct val="90000"/>
              </a:lnSpc>
            </a:pPr>
            <a:r>
              <a:rPr lang="en-US" altLang="en-US"/>
              <a:t>How am I going to do it?</a:t>
            </a:r>
          </a:p>
          <a:p>
            <a:pPr lvl="1">
              <a:lnSpc>
                <a:spcPct val="90000"/>
              </a:lnSpc>
            </a:pPr>
            <a:r>
              <a:rPr lang="en-US" altLang="en-US"/>
              <a:t>What strategies can I use to?</a:t>
            </a:r>
          </a:p>
          <a:p>
            <a:pPr lvl="1">
              <a:lnSpc>
                <a:spcPct val="90000"/>
              </a:lnSpc>
            </a:pPr>
            <a:r>
              <a:rPr lang="en-US" altLang="en-US"/>
              <a:t>What key principles will empower me?</a:t>
            </a:r>
          </a:p>
        </p:txBody>
      </p:sp>
    </p:spTree>
    <p:extLst>
      <p:ext uri="{BB962C8B-B14F-4D97-AF65-F5344CB8AC3E}">
        <p14:creationId xmlns:p14="http://schemas.microsoft.com/office/powerpoint/2010/main" xmlns="" val="32476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Date Placeholder 1"/>
          <p:cNvSpPr>
            <a:spLocks noGrp="1"/>
          </p:cNvSpPr>
          <p:nvPr>
            <p:ph type="dt" sz="half" idx="10"/>
          </p:nvPr>
        </p:nvSpPr>
        <p:spPr/>
        <p:txBody>
          <a:bodyPr/>
          <a:lstStyle/>
          <a:p>
            <a:r>
              <a:rPr lang="en-US" altLang="en-US"/>
              <a:t>6-26-05</a:t>
            </a:r>
          </a:p>
        </p:txBody>
      </p:sp>
      <p:sp>
        <p:nvSpPr>
          <p:cNvPr id="15" name="Footer Placeholder 2"/>
          <p:cNvSpPr>
            <a:spLocks noGrp="1"/>
          </p:cNvSpPr>
          <p:nvPr>
            <p:ph type="ftr" sz="quarter" idx="11"/>
          </p:nvPr>
        </p:nvSpPr>
        <p:spPr/>
        <p:txBody>
          <a:bodyPr/>
          <a:lstStyle/>
          <a:p>
            <a:r>
              <a:rPr lang="en-US" altLang="en-US"/>
              <a:t>Becoming Christlike - Changing Behavior</a:t>
            </a:r>
          </a:p>
        </p:txBody>
      </p:sp>
      <p:sp>
        <p:nvSpPr>
          <p:cNvPr id="16" name="Slide Number Placeholder 3"/>
          <p:cNvSpPr>
            <a:spLocks noGrp="1"/>
          </p:cNvSpPr>
          <p:nvPr>
            <p:ph type="sldNum" sz="quarter" idx="12"/>
          </p:nvPr>
        </p:nvSpPr>
        <p:spPr/>
        <p:txBody>
          <a:bodyPr/>
          <a:lstStyle/>
          <a:p>
            <a:fld id="{F94247E5-DB41-45F3-812A-46457A88BA4A}" type="slidenum">
              <a:rPr lang="en-US" altLang="en-US"/>
              <a:pPr/>
              <a:t>8</a:t>
            </a:fld>
            <a:endParaRPr lang="en-US" altLang="en-US"/>
          </a:p>
        </p:txBody>
      </p:sp>
      <p:sp>
        <p:nvSpPr>
          <p:cNvPr id="22530" name="Rectangle 2"/>
          <p:cNvSpPr>
            <a:spLocks noChangeArrowheads="1"/>
          </p:cNvSpPr>
          <p:nvPr/>
        </p:nvSpPr>
        <p:spPr bwMode="auto">
          <a:xfrm>
            <a:off x="1447800" y="685800"/>
            <a:ext cx="6019800" cy="5105400"/>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2531" name="Line 3"/>
          <p:cNvSpPr>
            <a:spLocks noChangeShapeType="1"/>
          </p:cNvSpPr>
          <p:nvPr/>
        </p:nvSpPr>
        <p:spPr bwMode="auto">
          <a:xfrm>
            <a:off x="4572000" y="685800"/>
            <a:ext cx="0" cy="51054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2532" name="Line 4"/>
          <p:cNvSpPr>
            <a:spLocks noChangeShapeType="1"/>
          </p:cNvSpPr>
          <p:nvPr/>
        </p:nvSpPr>
        <p:spPr bwMode="auto">
          <a:xfrm flipV="1">
            <a:off x="1524000" y="3276600"/>
            <a:ext cx="6019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2533" name="Text Box 5"/>
          <p:cNvSpPr txBox="1">
            <a:spLocks noChangeArrowheads="1"/>
          </p:cNvSpPr>
          <p:nvPr/>
        </p:nvSpPr>
        <p:spPr bwMode="auto">
          <a:xfrm>
            <a:off x="152400" y="762000"/>
            <a:ext cx="129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b="1" smtClean="0">
                <a:solidFill>
                  <a:srgbClr val="FFFFCC"/>
                </a:solidFill>
              </a:rPr>
              <a:t>WHAT?</a:t>
            </a:r>
          </a:p>
        </p:txBody>
      </p:sp>
      <p:sp>
        <p:nvSpPr>
          <p:cNvPr id="22534" name="Text Box 6"/>
          <p:cNvSpPr txBox="1">
            <a:spLocks noChangeArrowheads="1"/>
          </p:cNvSpPr>
          <p:nvPr/>
        </p:nvSpPr>
        <p:spPr bwMode="auto">
          <a:xfrm>
            <a:off x="7543800" y="685800"/>
            <a:ext cx="114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b="1" smtClean="0">
                <a:solidFill>
                  <a:srgbClr val="FFFFCC"/>
                </a:solidFill>
              </a:rPr>
              <a:t>WHY?</a:t>
            </a:r>
            <a:endParaRPr lang="en-US" altLang="en-US" sz="2400" smtClean="0">
              <a:solidFill>
                <a:srgbClr val="FFFFCC"/>
              </a:solidFill>
            </a:endParaRPr>
          </a:p>
        </p:txBody>
      </p:sp>
      <p:sp>
        <p:nvSpPr>
          <p:cNvPr id="22535" name="Text Box 7"/>
          <p:cNvSpPr txBox="1">
            <a:spLocks noChangeArrowheads="1"/>
          </p:cNvSpPr>
          <p:nvPr/>
        </p:nvSpPr>
        <p:spPr bwMode="auto">
          <a:xfrm>
            <a:off x="228600" y="5334000"/>
            <a:ext cx="1219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b="1" smtClean="0">
                <a:solidFill>
                  <a:srgbClr val="FFFFCC"/>
                </a:solidFill>
              </a:rPr>
              <a:t>HOW?</a:t>
            </a:r>
          </a:p>
        </p:txBody>
      </p:sp>
      <p:sp>
        <p:nvSpPr>
          <p:cNvPr id="22536" name="Text Box 8"/>
          <p:cNvSpPr txBox="1">
            <a:spLocks noChangeArrowheads="1"/>
          </p:cNvSpPr>
          <p:nvPr/>
        </p:nvSpPr>
        <p:spPr bwMode="auto">
          <a:xfrm>
            <a:off x="7391400" y="53340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b="1" smtClean="0">
                <a:solidFill>
                  <a:srgbClr val="FFFFCC"/>
                </a:solidFill>
              </a:rPr>
              <a:t>THREATS?</a:t>
            </a:r>
          </a:p>
        </p:txBody>
      </p:sp>
      <p:sp>
        <p:nvSpPr>
          <p:cNvPr id="22537" name="Text Box 9"/>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sz="3600" b="1" smtClean="0">
                <a:solidFill>
                  <a:srgbClr val="FFFF00"/>
                </a:solidFill>
              </a:rPr>
              <a:t>GOAL – To Have A Better Prayer Life</a:t>
            </a:r>
            <a:endParaRPr lang="en-US" altLang="en-US" sz="3200" b="1" smtClean="0">
              <a:solidFill>
                <a:srgbClr val="FFFF00"/>
              </a:solidFill>
            </a:endParaRPr>
          </a:p>
        </p:txBody>
      </p:sp>
      <p:sp>
        <p:nvSpPr>
          <p:cNvPr id="22540" name="Text Box 12"/>
          <p:cNvSpPr txBox="1">
            <a:spLocks noChangeArrowheads="1"/>
          </p:cNvSpPr>
          <p:nvPr/>
        </p:nvSpPr>
        <p:spPr bwMode="auto">
          <a:xfrm>
            <a:off x="1524000" y="722313"/>
            <a:ext cx="3028950"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pPr>
            <a:r>
              <a:rPr lang="en-US" altLang="en-US" smtClean="0">
                <a:solidFill>
                  <a:srgbClr val="FFFFFF"/>
                </a:solidFill>
              </a:rPr>
              <a:t>I Want to have a better</a:t>
            </a:r>
          </a:p>
          <a:p>
            <a:pPr fontAlgn="base">
              <a:spcBef>
                <a:spcPct val="0"/>
              </a:spcBef>
              <a:spcAft>
                <a:spcPct val="0"/>
              </a:spcAft>
            </a:pPr>
            <a:r>
              <a:rPr lang="en-US" altLang="en-US" smtClean="0">
                <a:solidFill>
                  <a:srgbClr val="FFFFFF"/>
                </a:solidFill>
              </a:rPr>
              <a:t> Prayer Life.</a:t>
            </a:r>
          </a:p>
          <a:p>
            <a:pPr fontAlgn="base">
              <a:spcBef>
                <a:spcPct val="0"/>
              </a:spcBef>
              <a:spcAft>
                <a:spcPct val="0"/>
              </a:spcAft>
              <a:buFontTx/>
              <a:buAutoNum type="arabicPeriod" startAt="2"/>
            </a:pPr>
            <a:r>
              <a:rPr lang="en-US" altLang="en-US" smtClean="0">
                <a:solidFill>
                  <a:srgbClr val="FFFFFF"/>
                </a:solidFill>
              </a:rPr>
              <a:t>I want Prayer to Become</a:t>
            </a:r>
          </a:p>
          <a:p>
            <a:pPr fontAlgn="base">
              <a:spcBef>
                <a:spcPct val="0"/>
              </a:spcBef>
              <a:spcAft>
                <a:spcPct val="0"/>
              </a:spcAft>
            </a:pPr>
            <a:r>
              <a:rPr lang="en-US" altLang="en-US" smtClean="0">
                <a:solidFill>
                  <a:srgbClr val="FFFFFF"/>
                </a:solidFill>
              </a:rPr>
              <a:t> “Natural” / “Habitual” with</a:t>
            </a:r>
          </a:p>
          <a:p>
            <a:pPr fontAlgn="base">
              <a:spcBef>
                <a:spcPct val="0"/>
              </a:spcBef>
              <a:spcAft>
                <a:spcPct val="0"/>
              </a:spcAft>
            </a:pPr>
            <a:r>
              <a:rPr lang="en-US" altLang="en-US" smtClean="0">
                <a:solidFill>
                  <a:srgbClr val="FFFFFF"/>
                </a:solidFill>
              </a:rPr>
              <a:t> out becoming Routine.</a:t>
            </a:r>
          </a:p>
          <a:p>
            <a:pPr fontAlgn="base">
              <a:spcBef>
                <a:spcPct val="0"/>
              </a:spcBef>
              <a:spcAft>
                <a:spcPct val="0"/>
              </a:spcAft>
            </a:pPr>
            <a:r>
              <a:rPr lang="en-US" altLang="en-US" smtClean="0">
                <a:solidFill>
                  <a:srgbClr val="FFFFFF"/>
                </a:solidFill>
              </a:rPr>
              <a:t> </a:t>
            </a:r>
          </a:p>
        </p:txBody>
      </p:sp>
      <p:sp>
        <p:nvSpPr>
          <p:cNvPr id="22541" name="Text Box 13"/>
          <p:cNvSpPr txBox="1">
            <a:spLocks noChangeArrowheads="1"/>
          </p:cNvSpPr>
          <p:nvPr/>
        </p:nvSpPr>
        <p:spPr bwMode="auto">
          <a:xfrm>
            <a:off x="4565650" y="636588"/>
            <a:ext cx="2901950" cy="2563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pPr>
            <a:r>
              <a:rPr lang="en-US" altLang="en-US" smtClean="0">
                <a:solidFill>
                  <a:srgbClr val="FFFFFF"/>
                </a:solidFill>
              </a:rPr>
              <a:t>I feel weaker spiritually.</a:t>
            </a:r>
          </a:p>
          <a:p>
            <a:pPr fontAlgn="base">
              <a:spcBef>
                <a:spcPct val="0"/>
              </a:spcBef>
              <a:spcAft>
                <a:spcPct val="0"/>
              </a:spcAft>
              <a:buFontTx/>
              <a:buAutoNum type="arabicPeriod"/>
            </a:pPr>
            <a:r>
              <a:rPr lang="en-US" altLang="en-US" smtClean="0">
                <a:solidFill>
                  <a:srgbClr val="FFFFFF"/>
                </a:solidFill>
              </a:rPr>
              <a:t>I can’t accomplish any</a:t>
            </a:r>
          </a:p>
          <a:p>
            <a:pPr fontAlgn="base">
              <a:spcBef>
                <a:spcPct val="0"/>
              </a:spcBef>
              <a:spcAft>
                <a:spcPct val="0"/>
              </a:spcAft>
            </a:pPr>
            <a:r>
              <a:rPr lang="en-US" altLang="en-US" smtClean="0">
                <a:solidFill>
                  <a:srgbClr val="FFFFFF"/>
                </a:solidFill>
              </a:rPr>
              <a:t> of my other goals until I</a:t>
            </a:r>
          </a:p>
          <a:p>
            <a:pPr fontAlgn="base">
              <a:spcBef>
                <a:spcPct val="0"/>
              </a:spcBef>
              <a:spcAft>
                <a:spcPct val="0"/>
              </a:spcAft>
            </a:pPr>
            <a:r>
              <a:rPr lang="en-US" altLang="en-US" smtClean="0">
                <a:solidFill>
                  <a:srgbClr val="FFFFFF"/>
                </a:solidFill>
              </a:rPr>
              <a:t> accomplish this goal  !!!</a:t>
            </a:r>
          </a:p>
          <a:p>
            <a:pPr fontAlgn="base">
              <a:spcBef>
                <a:spcPct val="0"/>
              </a:spcBef>
              <a:spcAft>
                <a:spcPct val="0"/>
              </a:spcAft>
              <a:buFontTx/>
              <a:buAutoNum type="arabicPeriod" startAt="3"/>
            </a:pPr>
            <a:r>
              <a:rPr lang="en-US" altLang="en-US" smtClean="0">
                <a:solidFill>
                  <a:srgbClr val="FFFFFF"/>
                </a:solidFill>
              </a:rPr>
              <a:t>To draw closer to God.</a:t>
            </a:r>
          </a:p>
          <a:p>
            <a:pPr fontAlgn="base">
              <a:spcBef>
                <a:spcPct val="0"/>
              </a:spcBef>
              <a:spcAft>
                <a:spcPct val="0"/>
              </a:spcAft>
              <a:buFontTx/>
              <a:buAutoNum type="arabicPeriod" startAt="3"/>
            </a:pPr>
            <a:r>
              <a:rPr lang="en-US" altLang="en-US" smtClean="0">
                <a:solidFill>
                  <a:srgbClr val="FFFFFF"/>
                </a:solidFill>
              </a:rPr>
              <a:t>To teach my children</a:t>
            </a:r>
          </a:p>
          <a:p>
            <a:pPr fontAlgn="base">
              <a:spcBef>
                <a:spcPct val="0"/>
              </a:spcBef>
              <a:spcAft>
                <a:spcPct val="0"/>
              </a:spcAft>
            </a:pPr>
            <a:r>
              <a:rPr lang="en-US" altLang="en-US" smtClean="0">
                <a:solidFill>
                  <a:srgbClr val="FFFFFF"/>
                </a:solidFill>
              </a:rPr>
              <a:t> to depend on God and not</a:t>
            </a:r>
          </a:p>
          <a:p>
            <a:pPr fontAlgn="base">
              <a:spcBef>
                <a:spcPct val="0"/>
              </a:spcBef>
              <a:spcAft>
                <a:spcPct val="0"/>
              </a:spcAft>
            </a:pPr>
            <a:r>
              <a:rPr lang="en-US" altLang="en-US" smtClean="0">
                <a:solidFill>
                  <a:srgbClr val="FFFFFF"/>
                </a:solidFill>
              </a:rPr>
              <a:t> self. (ME TO!)</a:t>
            </a:r>
          </a:p>
          <a:p>
            <a:pPr fontAlgn="base">
              <a:spcBef>
                <a:spcPct val="0"/>
              </a:spcBef>
              <a:spcAft>
                <a:spcPct val="0"/>
              </a:spcAft>
            </a:pPr>
            <a:endParaRPr lang="en-US" altLang="en-US" smtClean="0">
              <a:solidFill>
                <a:srgbClr val="FFFFFF"/>
              </a:solidFill>
            </a:endParaRPr>
          </a:p>
        </p:txBody>
      </p:sp>
      <p:sp>
        <p:nvSpPr>
          <p:cNvPr id="22542" name="Text Box 14"/>
          <p:cNvSpPr txBox="1">
            <a:spLocks noChangeArrowheads="1"/>
          </p:cNvSpPr>
          <p:nvPr/>
        </p:nvSpPr>
        <p:spPr bwMode="auto">
          <a:xfrm>
            <a:off x="1371600" y="3313113"/>
            <a:ext cx="3321050" cy="228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pPr>
            <a:r>
              <a:rPr lang="en-US" altLang="en-US" smtClean="0">
                <a:solidFill>
                  <a:srgbClr val="FFFFFF"/>
                </a:solidFill>
              </a:rPr>
              <a:t>Get a new job, travel less.</a:t>
            </a:r>
          </a:p>
          <a:p>
            <a:pPr fontAlgn="base">
              <a:spcBef>
                <a:spcPct val="0"/>
              </a:spcBef>
              <a:spcAft>
                <a:spcPct val="0"/>
              </a:spcAft>
              <a:buFontTx/>
              <a:buAutoNum type="arabicPeriod"/>
            </a:pPr>
            <a:r>
              <a:rPr lang="en-US" altLang="en-US" smtClean="0">
                <a:solidFill>
                  <a:srgbClr val="FFFFFF"/>
                </a:solidFill>
              </a:rPr>
              <a:t>Ask Lynn to help me!</a:t>
            </a:r>
          </a:p>
          <a:p>
            <a:pPr fontAlgn="base">
              <a:spcBef>
                <a:spcPct val="0"/>
              </a:spcBef>
              <a:spcAft>
                <a:spcPct val="0"/>
              </a:spcAft>
              <a:buFontTx/>
              <a:buAutoNum type="arabicPeriod"/>
            </a:pPr>
            <a:r>
              <a:rPr lang="en-US" altLang="en-US" smtClean="0">
                <a:solidFill>
                  <a:srgbClr val="FFFFFF"/>
                </a:solidFill>
              </a:rPr>
              <a:t>Inform others of my goal.</a:t>
            </a:r>
          </a:p>
          <a:p>
            <a:pPr fontAlgn="base">
              <a:spcBef>
                <a:spcPct val="0"/>
              </a:spcBef>
              <a:spcAft>
                <a:spcPct val="0"/>
              </a:spcAft>
              <a:buFontTx/>
              <a:buAutoNum type="arabicPeriod" startAt="4"/>
            </a:pPr>
            <a:r>
              <a:rPr lang="en-US" altLang="en-US" smtClean="0">
                <a:solidFill>
                  <a:srgbClr val="FFFFFF"/>
                </a:solidFill>
              </a:rPr>
              <a:t>Have a check list.</a:t>
            </a:r>
          </a:p>
          <a:p>
            <a:pPr fontAlgn="base">
              <a:spcBef>
                <a:spcPct val="0"/>
              </a:spcBef>
              <a:spcAft>
                <a:spcPct val="0"/>
              </a:spcAft>
              <a:buFontTx/>
              <a:buAutoNum type="arabicPeriod" startAt="4"/>
            </a:pPr>
            <a:r>
              <a:rPr lang="en-US" altLang="en-US" smtClean="0">
                <a:solidFill>
                  <a:srgbClr val="FFFFFF"/>
                </a:solidFill>
              </a:rPr>
              <a:t>Keep Prayer list with me.</a:t>
            </a:r>
          </a:p>
          <a:p>
            <a:pPr fontAlgn="base">
              <a:spcBef>
                <a:spcPct val="0"/>
              </a:spcBef>
              <a:spcAft>
                <a:spcPct val="0"/>
              </a:spcAft>
              <a:buFontTx/>
              <a:buAutoNum type="arabicPeriod" startAt="4"/>
            </a:pPr>
            <a:r>
              <a:rPr lang="en-US" altLang="en-US" smtClean="0">
                <a:solidFill>
                  <a:srgbClr val="FFFFFF"/>
                </a:solidFill>
              </a:rPr>
              <a:t>Have Family “Prayer Time.”</a:t>
            </a:r>
          </a:p>
          <a:p>
            <a:pPr fontAlgn="base">
              <a:spcBef>
                <a:spcPct val="0"/>
              </a:spcBef>
              <a:spcAft>
                <a:spcPct val="0"/>
              </a:spcAft>
              <a:buFontTx/>
              <a:buAutoNum type="arabicPeriod" startAt="4"/>
            </a:pPr>
            <a:r>
              <a:rPr lang="en-US" altLang="en-US" smtClean="0">
                <a:solidFill>
                  <a:srgbClr val="FFFFFF"/>
                </a:solidFill>
              </a:rPr>
              <a:t>Keep Reminders Around.</a:t>
            </a:r>
          </a:p>
          <a:p>
            <a:pPr fontAlgn="base">
              <a:spcBef>
                <a:spcPct val="0"/>
              </a:spcBef>
              <a:spcAft>
                <a:spcPct val="0"/>
              </a:spcAft>
              <a:buFontTx/>
              <a:buAutoNum type="arabicPeriod" startAt="4"/>
            </a:pPr>
            <a:endParaRPr lang="en-US" altLang="en-US" smtClean="0">
              <a:solidFill>
                <a:srgbClr val="FFFFFF"/>
              </a:solidFill>
            </a:endParaRPr>
          </a:p>
        </p:txBody>
      </p:sp>
      <p:sp>
        <p:nvSpPr>
          <p:cNvPr id="22543" name="Text Box 15"/>
          <p:cNvSpPr txBox="1">
            <a:spLocks noChangeArrowheads="1"/>
          </p:cNvSpPr>
          <p:nvPr/>
        </p:nvSpPr>
        <p:spPr bwMode="auto">
          <a:xfrm>
            <a:off x="4632325" y="3236913"/>
            <a:ext cx="2889250" cy="2014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pPr>
            <a:r>
              <a:rPr lang="en-US" altLang="en-US" smtClean="0">
                <a:solidFill>
                  <a:srgbClr val="FFFFFF"/>
                </a:solidFill>
              </a:rPr>
              <a:t>I get too busy.</a:t>
            </a:r>
          </a:p>
          <a:p>
            <a:pPr fontAlgn="base">
              <a:spcBef>
                <a:spcPct val="0"/>
              </a:spcBef>
              <a:spcAft>
                <a:spcPct val="0"/>
              </a:spcAft>
              <a:buFontTx/>
              <a:buAutoNum type="arabicPeriod"/>
            </a:pPr>
            <a:r>
              <a:rPr lang="en-US" altLang="en-US" smtClean="0">
                <a:solidFill>
                  <a:srgbClr val="FFFFFF"/>
                </a:solidFill>
              </a:rPr>
              <a:t>I get too tired.</a:t>
            </a:r>
          </a:p>
          <a:p>
            <a:pPr fontAlgn="base">
              <a:spcBef>
                <a:spcPct val="0"/>
              </a:spcBef>
              <a:spcAft>
                <a:spcPct val="0"/>
              </a:spcAft>
              <a:buFontTx/>
              <a:buAutoNum type="arabicPeriod"/>
            </a:pPr>
            <a:r>
              <a:rPr lang="en-US" altLang="en-US" smtClean="0">
                <a:solidFill>
                  <a:srgbClr val="FFFFFF"/>
                </a:solidFill>
              </a:rPr>
              <a:t>I get pulled in too many</a:t>
            </a:r>
          </a:p>
          <a:p>
            <a:pPr fontAlgn="base">
              <a:spcBef>
                <a:spcPct val="0"/>
              </a:spcBef>
              <a:spcAft>
                <a:spcPct val="0"/>
              </a:spcAft>
            </a:pPr>
            <a:r>
              <a:rPr lang="en-US" altLang="en-US" smtClean="0">
                <a:solidFill>
                  <a:srgbClr val="FFFFFF"/>
                </a:solidFill>
              </a:rPr>
              <a:t>     different directions.</a:t>
            </a:r>
          </a:p>
          <a:p>
            <a:pPr fontAlgn="base">
              <a:spcBef>
                <a:spcPct val="0"/>
              </a:spcBef>
              <a:spcAft>
                <a:spcPct val="0"/>
              </a:spcAft>
              <a:buFontTx/>
              <a:buAutoNum type="arabicPeriod" startAt="4"/>
            </a:pPr>
            <a:r>
              <a:rPr lang="en-US" altLang="en-US" smtClean="0">
                <a:solidFill>
                  <a:srgbClr val="FFFFFF"/>
                </a:solidFill>
              </a:rPr>
              <a:t>Satan doesn’t want me</a:t>
            </a:r>
          </a:p>
          <a:p>
            <a:pPr fontAlgn="base">
              <a:spcBef>
                <a:spcPct val="0"/>
              </a:spcBef>
              <a:spcAft>
                <a:spcPct val="0"/>
              </a:spcAft>
            </a:pPr>
            <a:r>
              <a:rPr lang="en-US" altLang="en-US" smtClean="0">
                <a:solidFill>
                  <a:srgbClr val="FFFFFF"/>
                </a:solidFill>
              </a:rPr>
              <a:t>      to pray. </a:t>
            </a:r>
          </a:p>
          <a:p>
            <a:pPr fontAlgn="base">
              <a:spcBef>
                <a:spcPct val="0"/>
              </a:spcBef>
              <a:spcAft>
                <a:spcPct val="0"/>
              </a:spcAft>
            </a:pPr>
            <a:r>
              <a:rPr lang="en-US" altLang="en-US" smtClean="0">
                <a:solidFill>
                  <a:srgbClr val="FFFFFF"/>
                </a:solidFill>
              </a:rPr>
              <a:t>5.  Sometimes I doubt.</a:t>
            </a:r>
          </a:p>
        </p:txBody>
      </p:sp>
    </p:spTree>
    <p:extLst>
      <p:ext uri="{BB962C8B-B14F-4D97-AF65-F5344CB8AC3E}">
        <p14:creationId xmlns:p14="http://schemas.microsoft.com/office/powerpoint/2010/main" xmlns="" val="16138248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4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4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4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4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4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4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4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4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41">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41">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41">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41">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2542">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542">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542">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542">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542">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542">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542">
                                            <p:txEl>
                                              <p:pRg st="6" end="6"/>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2543">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543">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543">
                                            <p:txEl>
                                              <p:pRg st="2" end="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543">
                                            <p:txEl>
                                              <p:pRg st="3" end="3"/>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543">
                                            <p:txEl>
                                              <p:pRg st="4" end="4"/>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2543">
                                            <p:txEl>
                                              <p:pRg st="5" end="5"/>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25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
          <p:cNvSpPr>
            <a:spLocks noGrp="1"/>
          </p:cNvSpPr>
          <p:nvPr>
            <p:ph type="dt" sz="half" idx="10"/>
          </p:nvPr>
        </p:nvSpPr>
        <p:spPr/>
        <p:txBody>
          <a:bodyPr/>
          <a:lstStyle/>
          <a:p>
            <a:r>
              <a:rPr lang="en-US" altLang="en-US"/>
              <a:t>6-26-05</a:t>
            </a:r>
          </a:p>
        </p:txBody>
      </p:sp>
      <p:sp>
        <p:nvSpPr>
          <p:cNvPr id="15" name="Footer Placeholder 2"/>
          <p:cNvSpPr>
            <a:spLocks noGrp="1"/>
          </p:cNvSpPr>
          <p:nvPr>
            <p:ph type="ftr" sz="quarter" idx="11"/>
          </p:nvPr>
        </p:nvSpPr>
        <p:spPr/>
        <p:txBody>
          <a:bodyPr/>
          <a:lstStyle/>
          <a:p>
            <a:r>
              <a:rPr lang="en-US" altLang="en-US"/>
              <a:t>Becoming Christlike - Changing Behavior</a:t>
            </a:r>
          </a:p>
        </p:txBody>
      </p:sp>
      <p:sp>
        <p:nvSpPr>
          <p:cNvPr id="16" name="Slide Number Placeholder 3"/>
          <p:cNvSpPr>
            <a:spLocks noGrp="1"/>
          </p:cNvSpPr>
          <p:nvPr>
            <p:ph type="sldNum" sz="quarter" idx="12"/>
          </p:nvPr>
        </p:nvSpPr>
        <p:spPr/>
        <p:txBody>
          <a:bodyPr/>
          <a:lstStyle/>
          <a:p>
            <a:fld id="{F94247E5-DB41-45F3-812A-46457A88BA4A}" type="slidenum">
              <a:rPr lang="en-US" altLang="en-US"/>
              <a:pPr/>
              <a:t>9</a:t>
            </a:fld>
            <a:endParaRPr lang="en-US" altLang="en-US"/>
          </a:p>
        </p:txBody>
      </p:sp>
      <p:sp>
        <p:nvSpPr>
          <p:cNvPr id="22530" name="Rectangle 2"/>
          <p:cNvSpPr>
            <a:spLocks noChangeArrowheads="1"/>
          </p:cNvSpPr>
          <p:nvPr/>
        </p:nvSpPr>
        <p:spPr bwMode="auto">
          <a:xfrm>
            <a:off x="1447800" y="685800"/>
            <a:ext cx="6019800" cy="5105400"/>
          </a:xfrm>
          <a:prstGeom prst="rect">
            <a:avLst/>
          </a:prstGeom>
          <a:noFill/>
          <a:ln w="38100">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2531" name="Line 3"/>
          <p:cNvSpPr>
            <a:spLocks noChangeShapeType="1"/>
          </p:cNvSpPr>
          <p:nvPr/>
        </p:nvSpPr>
        <p:spPr bwMode="auto">
          <a:xfrm>
            <a:off x="4572000" y="685800"/>
            <a:ext cx="0" cy="5105400"/>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2532" name="Line 4"/>
          <p:cNvSpPr>
            <a:spLocks noChangeShapeType="1"/>
          </p:cNvSpPr>
          <p:nvPr/>
        </p:nvSpPr>
        <p:spPr bwMode="auto">
          <a:xfrm flipV="1">
            <a:off x="1524000" y="3276600"/>
            <a:ext cx="6019800" cy="0"/>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2533" name="Text Box 5"/>
          <p:cNvSpPr txBox="1">
            <a:spLocks noChangeArrowheads="1"/>
          </p:cNvSpPr>
          <p:nvPr/>
        </p:nvSpPr>
        <p:spPr bwMode="auto">
          <a:xfrm>
            <a:off x="152400" y="762000"/>
            <a:ext cx="129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b="1" smtClean="0">
                <a:solidFill>
                  <a:srgbClr val="FFFFCC"/>
                </a:solidFill>
              </a:rPr>
              <a:t>WHAT?</a:t>
            </a:r>
          </a:p>
        </p:txBody>
      </p:sp>
      <p:sp>
        <p:nvSpPr>
          <p:cNvPr id="22534" name="Text Box 6"/>
          <p:cNvSpPr txBox="1">
            <a:spLocks noChangeArrowheads="1"/>
          </p:cNvSpPr>
          <p:nvPr/>
        </p:nvSpPr>
        <p:spPr bwMode="auto">
          <a:xfrm>
            <a:off x="7543800" y="685800"/>
            <a:ext cx="114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b="1" smtClean="0">
                <a:solidFill>
                  <a:srgbClr val="FFFFCC"/>
                </a:solidFill>
              </a:rPr>
              <a:t>WHY?</a:t>
            </a:r>
            <a:endParaRPr lang="en-US" altLang="en-US" sz="2400" smtClean="0">
              <a:solidFill>
                <a:srgbClr val="FFFFCC"/>
              </a:solidFill>
            </a:endParaRPr>
          </a:p>
        </p:txBody>
      </p:sp>
      <p:sp>
        <p:nvSpPr>
          <p:cNvPr id="22535" name="Text Box 7"/>
          <p:cNvSpPr txBox="1">
            <a:spLocks noChangeArrowheads="1"/>
          </p:cNvSpPr>
          <p:nvPr/>
        </p:nvSpPr>
        <p:spPr bwMode="auto">
          <a:xfrm>
            <a:off x="228600" y="5334000"/>
            <a:ext cx="1219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b="1" smtClean="0">
                <a:solidFill>
                  <a:srgbClr val="FFFFCC"/>
                </a:solidFill>
              </a:rPr>
              <a:t>HOW?</a:t>
            </a:r>
          </a:p>
        </p:txBody>
      </p:sp>
      <p:sp>
        <p:nvSpPr>
          <p:cNvPr id="22536" name="Text Box 8"/>
          <p:cNvSpPr txBox="1">
            <a:spLocks noChangeArrowheads="1"/>
          </p:cNvSpPr>
          <p:nvPr/>
        </p:nvSpPr>
        <p:spPr bwMode="auto">
          <a:xfrm>
            <a:off x="7391400" y="53340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b="1" smtClean="0">
                <a:solidFill>
                  <a:srgbClr val="FFFFCC"/>
                </a:solidFill>
              </a:rPr>
              <a:t>THREATS?</a:t>
            </a:r>
          </a:p>
        </p:txBody>
      </p:sp>
      <p:sp>
        <p:nvSpPr>
          <p:cNvPr id="22537" name="Text Box 9"/>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sz="3600" b="1" smtClean="0">
                <a:solidFill>
                  <a:srgbClr val="FFFF00"/>
                </a:solidFill>
              </a:rPr>
              <a:t>GOAL</a:t>
            </a:r>
            <a:endParaRPr lang="en-US" altLang="en-US" sz="3200" b="1" dirty="0" smtClean="0">
              <a:solidFill>
                <a:srgbClr val="FFFF00"/>
              </a:solidFill>
            </a:endParaRPr>
          </a:p>
        </p:txBody>
      </p:sp>
      <p:sp>
        <p:nvSpPr>
          <p:cNvPr id="22540" name="Text Box 12"/>
          <p:cNvSpPr txBox="1">
            <a:spLocks noChangeArrowheads="1"/>
          </p:cNvSpPr>
          <p:nvPr/>
        </p:nvSpPr>
        <p:spPr bwMode="auto">
          <a:xfrm>
            <a:off x="1524000" y="722313"/>
            <a:ext cx="3082895"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pPr>
            <a:r>
              <a:rPr lang="en-US" altLang="en-US" dirty="0" smtClean="0">
                <a:solidFill>
                  <a:srgbClr val="FFFFFF"/>
                </a:solidFill>
              </a:rPr>
              <a:t>I want to be a better </a:t>
            </a:r>
            <a:br>
              <a:rPr lang="en-US" altLang="en-US" dirty="0" smtClean="0">
                <a:solidFill>
                  <a:srgbClr val="FFFFFF"/>
                </a:solidFill>
              </a:rPr>
            </a:br>
            <a:r>
              <a:rPr lang="en-US" altLang="en-US" dirty="0" smtClean="0">
                <a:solidFill>
                  <a:srgbClr val="FFFFFF"/>
                </a:solidFill>
              </a:rPr>
              <a:t>father</a:t>
            </a:r>
          </a:p>
          <a:p>
            <a:pPr fontAlgn="base">
              <a:spcBef>
                <a:spcPct val="0"/>
              </a:spcBef>
              <a:spcAft>
                <a:spcPct val="0"/>
              </a:spcAft>
              <a:buFontTx/>
              <a:buAutoNum type="arabicPeriod"/>
            </a:pPr>
            <a:r>
              <a:rPr lang="en-US" altLang="en-US" dirty="0" smtClean="0">
                <a:solidFill>
                  <a:srgbClr val="FFFFFF"/>
                </a:solidFill>
              </a:rPr>
              <a:t>I want to be a better </a:t>
            </a:r>
            <a:br>
              <a:rPr lang="en-US" altLang="en-US" dirty="0" smtClean="0">
                <a:solidFill>
                  <a:srgbClr val="FFFFFF"/>
                </a:solidFill>
              </a:rPr>
            </a:br>
            <a:r>
              <a:rPr lang="en-US" altLang="en-US" dirty="0" smtClean="0">
                <a:solidFill>
                  <a:srgbClr val="FFFFFF"/>
                </a:solidFill>
              </a:rPr>
              <a:t>husband</a:t>
            </a:r>
          </a:p>
          <a:p>
            <a:pPr fontAlgn="base">
              <a:spcBef>
                <a:spcPct val="0"/>
              </a:spcBef>
              <a:spcAft>
                <a:spcPct val="0"/>
              </a:spcAft>
              <a:buFontTx/>
              <a:buAutoNum type="arabicPeriod"/>
            </a:pPr>
            <a:r>
              <a:rPr lang="en-US" altLang="en-US" dirty="0" smtClean="0">
                <a:solidFill>
                  <a:srgbClr val="FFFFFF"/>
                </a:solidFill>
              </a:rPr>
              <a:t>I want to be a better role </a:t>
            </a:r>
            <a:br>
              <a:rPr lang="en-US" altLang="en-US" dirty="0" smtClean="0">
                <a:solidFill>
                  <a:srgbClr val="FFFFFF"/>
                </a:solidFill>
              </a:rPr>
            </a:br>
            <a:r>
              <a:rPr lang="en-US" altLang="en-US" dirty="0" smtClean="0">
                <a:solidFill>
                  <a:srgbClr val="FFFFFF"/>
                </a:solidFill>
              </a:rPr>
              <a:t>model at work</a:t>
            </a:r>
          </a:p>
          <a:p>
            <a:pPr fontAlgn="base">
              <a:spcBef>
                <a:spcPct val="0"/>
              </a:spcBef>
              <a:spcAft>
                <a:spcPct val="0"/>
              </a:spcAft>
              <a:buFontTx/>
              <a:buAutoNum type="arabicPeriod"/>
            </a:pPr>
            <a:r>
              <a:rPr lang="en-US" altLang="en-US" dirty="0" smtClean="0">
                <a:solidFill>
                  <a:srgbClr val="FFFFFF"/>
                </a:solidFill>
              </a:rPr>
              <a:t>I want to make a </a:t>
            </a:r>
            <a:br>
              <a:rPr lang="en-US" altLang="en-US" dirty="0" smtClean="0">
                <a:solidFill>
                  <a:srgbClr val="FFFFFF"/>
                </a:solidFill>
              </a:rPr>
            </a:br>
            <a:r>
              <a:rPr lang="en-US" altLang="en-US" dirty="0" smtClean="0">
                <a:solidFill>
                  <a:srgbClr val="FFFFFF"/>
                </a:solidFill>
              </a:rPr>
              <a:t>difference in kids lives</a:t>
            </a:r>
          </a:p>
          <a:p>
            <a:pPr fontAlgn="base">
              <a:spcBef>
                <a:spcPct val="0"/>
              </a:spcBef>
              <a:spcAft>
                <a:spcPct val="0"/>
              </a:spcAft>
              <a:buFontTx/>
              <a:buAutoNum type="arabicPeriod"/>
            </a:pPr>
            <a:r>
              <a:rPr lang="en-US" altLang="en-US" dirty="0" smtClean="0">
                <a:solidFill>
                  <a:srgbClr val="FFFFFF"/>
                </a:solidFill>
              </a:rPr>
              <a:t>I want to pray more</a:t>
            </a:r>
          </a:p>
          <a:p>
            <a:pPr fontAlgn="base">
              <a:spcBef>
                <a:spcPct val="0"/>
              </a:spcBef>
              <a:spcAft>
                <a:spcPct val="0"/>
              </a:spcAft>
            </a:pPr>
            <a:r>
              <a:rPr lang="en-US" altLang="en-US" dirty="0" smtClean="0">
                <a:solidFill>
                  <a:srgbClr val="FFFFFF"/>
                </a:solidFill>
              </a:rPr>
              <a:t> </a:t>
            </a:r>
          </a:p>
        </p:txBody>
      </p:sp>
      <p:sp>
        <p:nvSpPr>
          <p:cNvPr id="22541" name="Text Box 13"/>
          <p:cNvSpPr txBox="1">
            <a:spLocks noChangeArrowheads="1"/>
          </p:cNvSpPr>
          <p:nvPr/>
        </p:nvSpPr>
        <p:spPr bwMode="auto">
          <a:xfrm>
            <a:off x="4565650" y="636588"/>
            <a:ext cx="2901950" cy="2563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pPr>
            <a:r>
              <a:rPr lang="en-US" altLang="en-US" smtClean="0">
                <a:solidFill>
                  <a:srgbClr val="FFFFFF"/>
                </a:solidFill>
              </a:rPr>
              <a:t>I feel weaker spiritually.</a:t>
            </a:r>
          </a:p>
          <a:p>
            <a:pPr fontAlgn="base">
              <a:spcBef>
                <a:spcPct val="0"/>
              </a:spcBef>
              <a:spcAft>
                <a:spcPct val="0"/>
              </a:spcAft>
              <a:buFontTx/>
              <a:buAutoNum type="arabicPeriod"/>
            </a:pPr>
            <a:r>
              <a:rPr lang="en-US" altLang="en-US" smtClean="0">
                <a:solidFill>
                  <a:srgbClr val="FFFFFF"/>
                </a:solidFill>
              </a:rPr>
              <a:t>I can’t accomplish any</a:t>
            </a:r>
          </a:p>
          <a:p>
            <a:pPr fontAlgn="base">
              <a:spcBef>
                <a:spcPct val="0"/>
              </a:spcBef>
              <a:spcAft>
                <a:spcPct val="0"/>
              </a:spcAft>
            </a:pPr>
            <a:r>
              <a:rPr lang="en-US" altLang="en-US" smtClean="0">
                <a:solidFill>
                  <a:srgbClr val="FFFFFF"/>
                </a:solidFill>
              </a:rPr>
              <a:t> of my other goals until I</a:t>
            </a:r>
          </a:p>
          <a:p>
            <a:pPr fontAlgn="base">
              <a:spcBef>
                <a:spcPct val="0"/>
              </a:spcBef>
              <a:spcAft>
                <a:spcPct val="0"/>
              </a:spcAft>
            </a:pPr>
            <a:r>
              <a:rPr lang="en-US" altLang="en-US" smtClean="0">
                <a:solidFill>
                  <a:srgbClr val="FFFFFF"/>
                </a:solidFill>
              </a:rPr>
              <a:t> accomplish this goal  !!!</a:t>
            </a:r>
          </a:p>
          <a:p>
            <a:pPr fontAlgn="base">
              <a:spcBef>
                <a:spcPct val="0"/>
              </a:spcBef>
              <a:spcAft>
                <a:spcPct val="0"/>
              </a:spcAft>
              <a:buFontTx/>
              <a:buAutoNum type="arabicPeriod" startAt="3"/>
            </a:pPr>
            <a:r>
              <a:rPr lang="en-US" altLang="en-US" smtClean="0">
                <a:solidFill>
                  <a:srgbClr val="FFFFFF"/>
                </a:solidFill>
              </a:rPr>
              <a:t>To draw closer to God.</a:t>
            </a:r>
          </a:p>
          <a:p>
            <a:pPr fontAlgn="base">
              <a:spcBef>
                <a:spcPct val="0"/>
              </a:spcBef>
              <a:spcAft>
                <a:spcPct val="0"/>
              </a:spcAft>
              <a:buFontTx/>
              <a:buAutoNum type="arabicPeriod" startAt="3"/>
            </a:pPr>
            <a:r>
              <a:rPr lang="en-US" altLang="en-US" smtClean="0">
                <a:solidFill>
                  <a:srgbClr val="FFFFFF"/>
                </a:solidFill>
              </a:rPr>
              <a:t>To teach my children</a:t>
            </a:r>
          </a:p>
          <a:p>
            <a:pPr fontAlgn="base">
              <a:spcBef>
                <a:spcPct val="0"/>
              </a:spcBef>
              <a:spcAft>
                <a:spcPct val="0"/>
              </a:spcAft>
            </a:pPr>
            <a:r>
              <a:rPr lang="en-US" altLang="en-US" smtClean="0">
                <a:solidFill>
                  <a:srgbClr val="FFFFFF"/>
                </a:solidFill>
              </a:rPr>
              <a:t> to depend on God and not</a:t>
            </a:r>
          </a:p>
          <a:p>
            <a:pPr fontAlgn="base">
              <a:spcBef>
                <a:spcPct val="0"/>
              </a:spcBef>
              <a:spcAft>
                <a:spcPct val="0"/>
              </a:spcAft>
            </a:pPr>
            <a:r>
              <a:rPr lang="en-US" altLang="en-US" smtClean="0">
                <a:solidFill>
                  <a:srgbClr val="FFFFFF"/>
                </a:solidFill>
              </a:rPr>
              <a:t> self. (ME TO!)</a:t>
            </a:r>
          </a:p>
          <a:p>
            <a:pPr fontAlgn="base">
              <a:spcBef>
                <a:spcPct val="0"/>
              </a:spcBef>
              <a:spcAft>
                <a:spcPct val="0"/>
              </a:spcAft>
            </a:pPr>
            <a:endParaRPr lang="en-US" altLang="en-US" smtClean="0">
              <a:solidFill>
                <a:srgbClr val="FFFFFF"/>
              </a:solidFill>
            </a:endParaRPr>
          </a:p>
        </p:txBody>
      </p:sp>
      <p:sp>
        <p:nvSpPr>
          <p:cNvPr id="22542" name="Text Box 14"/>
          <p:cNvSpPr txBox="1">
            <a:spLocks noChangeArrowheads="1"/>
          </p:cNvSpPr>
          <p:nvPr/>
        </p:nvSpPr>
        <p:spPr bwMode="auto">
          <a:xfrm>
            <a:off x="1371600" y="3313113"/>
            <a:ext cx="3321050" cy="228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pPr>
            <a:r>
              <a:rPr lang="en-US" altLang="en-US" dirty="0" smtClean="0">
                <a:solidFill>
                  <a:srgbClr val="FFFFFF"/>
                </a:solidFill>
              </a:rPr>
              <a:t>Get a new job, travel less.</a:t>
            </a:r>
          </a:p>
          <a:p>
            <a:pPr fontAlgn="base">
              <a:spcBef>
                <a:spcPct val="0"/>
              </a:spcBef>
              <a:spcAft>
                <a:spcPct val="0"/>
              </a:spcAft>
              <a:buFontTx/>
              <a:buAutoNum type="arabicPeriod"/>
            </a:pPr>
            <a:r>
              <a:rPr lang="en-US" altLang="en-US" dirty="0" smtClean="0">
                <a:solidFill>
                  <a:srgbClr val="FFFFFF"/>
                </a:solidFill>
              </a:rPr>
              <a:t>Ask Lynn to help me!</a:t>
            </a:r>
          </a:p>
          <a:p>
            <a:pPr fontAlgn="base">
              <a:spcBef>
                <a:spcPct val="0"/>
              </a:spcBef>
              <a:spcAft>
                <a:spcPct val="0"/>
              </a:spcAft>
              <a:buFontTx/>
              <a:buAutoNum type="arabicPeriod"/>
            </a:pPr>
            <a:r>
              <a:rPr lang="en-US" altLang="en-US" dirty="0" smtClean="0">
                <a:solidFill>
                  <a:srgbClr val="FFFFFF"/>
                </a:solidFill>
              </a:rPr>
              <a:t>Inform others of my goal.</a:t>
            </a:r>
          </a:p>
          <a:p>
            <a:pPr fontAlgn="base">
              <a:spcBef>
                <a:spcPct val="0"/>
              </a:spcBef>
              <a:spcAft>
                <a:spcPct val="0"/>
              </a:spcAft>
              <a:buFontTx/>
              <a:buAutoNum type="arabicPeriod" startAt="4"/>
            </a:pPr>
            <a:r>
              <a:rPr lang="en-US" altLang="en-US" dirty="0" smtClean="0">
                <a:solidFill>
                  <a:srgbClr val="FFFFFF"/>
                </a:solidFill>
              </a:rPr>
              <a:t>Have a check list.</a:t>
            </a:r>
          </a:p>
          <a:p>
            <a:pPr fontAlgn="base">
              <a:spcBef>
                <a:spcPct val="0"/>
              </a:spcBef>
              <a:spcAft>
                <a:spcPct val="0"/>
              </a:spcAft>
              <a:buFontTx/>
              <a:buAutoNum type="arabicPeriod" startAt="4"/>
            </a:pPr>
            <a:r>
              <a:rPr lang="en-US" altLang="en-US" dirty="0" smtClean="0">
                <a:solidFill>
                  <a:srgbClr val="FFFFFF"/>
                </a:solidFill>
              </a:rPr>
              <a:t>Keep Prayer list with me.</a:t>
            </a:r>
          </a:p>
          <a:p>
            <a:pPr fontAlgn="base">
              <a:spcBef>
                <a:spcPct val="0"/>
              </a:spcBef>
              <a:spcAft>
                <a:spcPct val="0"/>
              </a:spcAft>
              <a:buFontTx/>
              <a:buAutoNum type="arabicPeriod" startAt="4"/>
            </a:pPr>
            <a:r>
              <a:rPr lang="en-US" altLang="en-US" dirty="0" smtClean="0">
                <a:solidFill>
                  <a:srgbClr val="FFFFFF"/>
                </a:solidFill>
              </a:rPr>
              <a:t>Have Family “Prayer Time</a:t>
            </a:r>
          </a:p>
          <a:p>
            <a:pPr fontAlgn="base">
              <a:spcBef>
                <a:spcPct val="0"/>
              </a:spcBef>
              <a:spcAft>
                <a:spcPct val="0"/>
              </a:spcAft>
              <a:buFontTx/>
              <a:buAutoNum type="arabicPeriod" startAt="4"/>
            </a:pPr>
            <a:r>
              <a:rPr lang="en-US" altLang="en-US" dirty="0" smtClean="0">
                <a:solidFill>
                  <a:srgbClr val="FFFFFF"/>
                </a:solidFill>
              </a:rPr>
              <a:t>Keep Reminders Around.</a:t>
            </a:r>
          </a:p>
          <a:p>
            <a:pPr fontAlgn="base">
              <a:spcBef>
                <a:spcPct val="0"/>
              </a:spcBef>
              <a:spcAft>
                <a:spcPct val="0"/>
              </a:spcAft>
              <a:buFontTx/>
              <a:buAutoNum type="arabicPeriod" startAt="4"/>
            </a:pPr>
            <a:endParaRPr lang="en-US" altLang="en-US" dirty="0" smtClean="0">
              <a:solidFill>
                <a:srgbClr val="FFFFFF"/>
              </a:solidFill>
            </a:endParaRPr>
          </a:p>
        </p:txBody>
      </p:sp>
      <p:sp>
        <p:nvSpPr>
          <p:cNvPr id="22543" name="Text Box 15"/>
          <p:cNvSpPr txBox="1">
            <a:spLocks noChangeArrowheads="1"/>
          </p:cNvSpPr>
          <p:nvPr/>
        </p:nvSpPr>
        <p:spPr bwMode="auto">
          <a:xfrm>
            <a:off x="4632325" y="3471863"/>
            <a:ext cx="2889250" cy="2014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buFontTx/>
              <a:buAutoNum type="arabicPeriod"/>
            </a:pPr>
            <a:r>
              <a:rPr lang="en-US" altLang="en-US" dirty="0" smtClean="0">
                <a:solidFill>
                  <a:srgbClr val="FFFFFF"/>
                </a:solidFill>
              </a:rPr>
              <a:t>I get too busy.</a:t>
            </a:r>
          </a:p>
          <a:p>
            <a:pPr fontAlgn="base">
              <a:spcBef>
                <a:spcPct val="0"/>
              </a:spcBef>
              <a:spcAft>
                <a:spcPct val="0"/>
              </a:spcAft>
              <a:buFontTx/>
              <a:buAutoNum type="arabicPeriod"/>
            </a:pPr>
            <a:r>
              <a:rPr lang="en-US" altLang="en-US" dirty="0" smtClean="0">
                <a:solidFill>
                  <a:srgbClr val="FFFFFF"/>
                </a:solidFill>
              </a:rPr>
              <a:t>I get too tired.</a:t>
            </a:r>
          </a:p>
          <a:p>
            <a:pPr fontAlgn="base">
              <a:spcBef>
                <a:spcPct val="0"/>
              </a:spcBef>
              <a:spcAft>
                <a:spcPct val="0"/>
              </a:spcAft>
              <a:buFontTx/>
              <a:buAutoNum type="arabicPeriod"/>
            </a:pPr>
            <a:r>
              <a:rPr lang="en-US" altLang="en-US" dirty="0" smtClean="0">
                <a:solidFill>
                  <a:srgbClr val="FFFFFF"/>
                </a:solidFill>
              </a:rPr>
              <a:t>I get pulled in too many</a:t>
            </a:r>
          </a:p>
          <a:p>
            <a:pPr fontAlgn="base">
              <a:spcBef>
                <a:spcPct val="0"/>
              </a:spcBef>
              <a:spcAft>
                <a:spcPct val="0"/>
              </a:spcAft>
            </a:pPr>
            <a:r>
              <a:rPr lang="en-US" altLang="en-US" dirty="0" smtClean="0">
                <a:solidFill>
                  <a:srgbClr val="FFFFFF"/>
                </a:solidFill>
              </a:rPr>
              <a:t>     different directions.</a:t>
            </a:r>
          </a:p>
          <a:p>
            <a:pPr fontAlgn="base">
              <a:spcBef>
                <a:spcPct val="0"/>
              </a:spcBef>
              <a:spcAft>
                <a:spcPct val="0"/>
              </a:spcAft>
              <a:buFontTx/>
              <a:buAutoNum type="arabicPeriod" startAt="4"/>
            </a:pPr>
            <a:r>
              <a:rPr lang="en-US" altLang="en-US" dirty="0" smtClean="0">
                <a:solidFill>
                  <a:srgbClr val="FFFFFF"/>
                </a:solidFill>
              </a:rPr>
              <a:t>Satan doesn’t want me</a:t>
            </a:r>
          </a:p>
          <a:p>
            <a:pPr fontAlgn="base">
              <a:spcBef>
                <a:spcPct val="0"/>
              </a:spcBef>
              <a:spcAft>
                <a:spcPct val="0"/>
              </a:spcAft>
            </a:pPr>
            <a:r>
              <a:rPr lang="en-US" altLang="en-US" dirty="0" smtClean="0">
                <a:solidFill>
                  <a:srgbClr val="FFFFFF"/>
                </a:solidFill>
              </a:rPr>
              <a:t>      to pray. </a:t>
            </a:r>
          </a:p>
          <a:p>
            <a:pPr fontAlgn="base">
              <a:spcBef>
                <a:spcPct val="0"/>
              </a:spcBef>
              <a:spcAft>
                <a:spcPct val="0"/>
              </a:spcAft>
            </a:pPr>
            <a:r>
              <a:rPr lang="en-US" altLang="en-US" dirty="0" smtClean="0">
                <a:solidFill>
                  <a:srgbClr val="FFFFFF"/>
                </a:solidFill>
              </a:rPr>
              <a:t>5.  Sometimes I doubt.</a:t>
            </a:r>
          </a:p>
        </p:txBody>
      </p:sp>
    </p:spTree>
    <p:extLst>
      <p:ext uri="{BB962C8B-B14F-4D97-AF65-F5344CB8AC3E}">
        <p14:creationId xmlns:p14="http://schemas.microsoft.com/office/powerpoint/2010/main" xmlns="" val="2715051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5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4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4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4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4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4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4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4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4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41">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41">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41">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41">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2542">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542">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542">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542">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542">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542">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542">
                                            <p:txEl>
                                              <p:pRg st="6" end="6"/>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2543">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543">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543">
                                            <p:txEl>
                                              <p:pRg st="2" end="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543">
                                            <p:txEl>
                                              <p:pRg st="3" end="3"/>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543">
                                            <p:txEl>
                                              <p:pRg st="4" end="4"/>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2543">
                                            <p:txEl>
                                              <p:pRg st="5" end="5"/>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25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928</TotalTime>
  <Words>1082</Words>
  <Application>Microsoft Office PowerPoint</Application>
  <PresentationFormat>On-screen Show (4:3)</PresentationFormat>
  <Paragraphs>182</Paragraphs>
  <Slides>15</Slides>
  <Notes>3</Notes>
  <HiddenSlides>1</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Default Design</vt:lpstr>
      <vt:lpstr>Slide 1</vt:lpstr>
      <vt:lpstr>Slide 2</vt:lpstr>
      <vt:lpstr>Establishing a Lasting Legacy</vt:lpstr>
      <vt:lpstr>What Does Good Look Like?</vt:lpstr>
      <vt:lpstr>Slide 5</vt:lpstr>
      <vt:lpstr>A Lasting Legacy</vt:lpstr>
      <vt:lpstr>Goal Setting</vt:lpstr>
      <vt:lpstr>Slide 8</vt:lpstr>
      <vt:lpstr>Slide 9</vt:lpstr>
      <vt:lpstr>A Lasting Legacy</vt:lpstr>
      <vt:lpstr>Slide 11</vt:lpstr>
      <vt:lpstr>A Lasting Legacy</vt:lpstr>
      <vt:lpstr>A Lasting Legacy</vt:lpstr>
      <vt:lpstr>A Lasting Legacy</vt:lpstr>
      <vt:lpstr>A Lasting Legacy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Brown</dc:creator>
  <cp:lastModifiedBy>Brad Beutjer</cp:lastModifiedBy>
  <cp:revision>11</cp:revision>
  <dcterms:created xsi:type="dcterms:W3CDTF">2014-08-01T20:23:10Z</dcterms:created>
  <dcterms:modified xsi:type="dcterms:W3CDTF">2014-08-02T14:56:24Z</dcterms:modified>
</cp:coreProperties>
</file>