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81" r:id="rId3"/>
    <p:sldId id="257" r:id="rId4"/>
    <p:sldId id="274" r:id="rId5"/>
    <p:sldId id="287" r:id="rId6"/>
    <p:sldId id="283" r:id="rId7"/>
    <p:sldId id="282" r:id="rId8"/>
    <p:sldId id="286" r:id="rId9"/>
    <p:sldId id="284" r:id="rId10"/>
    <p:sldId id="277" r:id="rId11"/>
    <p:sldId id="294" r:id="rId12"/>
    <p:sldId id="289" r:id="rId13"/>
    <p:sldId id="292" r:id="rId14"/>
    <p:sldId id="288" r:id="rId15"/>
    <p:sldId id="293" r:id="rId16"/>
    <p:sldId id="291" r:id="rId17"/>
    <p:sldId id="290" r:id="rId18"/>
    <p:sldId id="295" r:id="rId19"/>
    <p:sldId id="298" r:id="rId20"/>
    <p:sldId id="299" r:id="rId21"/>
    <p:sldId id="301" r:id="rId22"/>
    <p:sldId id="276" r:id="rId23"/>
    <p:sldId id="302" r:id="rId24"/>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AC641"/>
    <a:srgbClr val="FB2E05"/>
    <a:srgbClr val="0ECC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9770" autoAdjust="0"/>
  </p:normalViewPr>
  <p:slideViewPr>
    <p:cSldViewPr snapToGrid="0">
      <p:cViewPr>
        <p:scale>
          <a:sx n="120" d="100"/>
          <a:sy n="120" d="100"/>
        </p:scale>
        <p:origin x="-72" y="-96"/>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pPr/>
              <a:t>12/14/2014</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pPr/>
              <a:t>‹#›</a:t>
            </a:fld>
            <a:endParaRPr lang="en-US"/>
          </a:p>
        </p:txBody>
      </p:sp>
    </p:spTree>
    <p:extLst>
      <p:ext uri="{BB962C8B-B14F-4D97-AF65-F5344CB8AC3E}">
        <p14:creationId xmlns:p14="http://schemas.microsoft.com/office/powerpoint/2010/main" xmlns=""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pPr/>
              <a:t>12/14/2014</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pPr/>
              <a:t>‹#›</a:t>
            </a:fld>
            <a:endParaRPr lang="en-US"/>
          </a:p>
        </p:txBody>
      </p:sp>
    </p:spTree>
    <p:extLst>
      <p:ext uri="{BB962C8B-B14F-4D97-AF65-F5344CB8AC3E}">
        <p14:creationId xmlns:p14="http://schemas.microsoft.com/office/powerpoint/2010/main" xmlns=""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a:t>
            </a:fld>
            <a:endParaRPr lang="en-US"/>
          </a:p>
        </p:txBody>
      </p:sp>
    </p:spTree>
    <p:extLst>
      <p:ext uri="{BB962C8B-B14F-4D97-AF65-F5344CB8AC3E}">
        <p14:creationId xmlns:p14="http://schemas.microsoft.com/office/powerpoint/2010/main" xmlns="" val="255888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12</a:t>
            </a:fld>
            <a:endParaRPr lang="en-US"/>
          </a:p>
        </p:txBody>
      </p:sp>
    </p:spTree>
    <p:extLst>
      <p:ext uri="{BB962C8B-B14F-4D97-AF65-F5344CB8AC3E}">
        <p14:creationId xmlns:p14="http://schemas.microsoft.com/office/powerpoint/2010/main" xmlns="" val="424225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13</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14</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15</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16</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18</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19</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20</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21</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22</a:t>
            </a:fld>
            <a:endParaRPr lang="en-US"/>
          </a:p>
        </p:txBody>
      </p:sp>
    </p:spTree>
    <p:extLst>
      <p:ext uri="{BB962C8B-B14F-4D97-AF65-F5344CB8AC3E}">
        <p14:creationId xmlns:p14="http://schemas.microsoft.com/office/powerpoint/2010/main" xmlns="" val="299096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2</a:t>
            </a:fld>
            <a:endParaRPr lang="en-US"/>
          </a:p>
        </p:txBody>
      </p:sp>
    </p:spTree>
    <p:extLst>
      <p:ext uri="{BB962C8B-B14F-4D97-AF65-F5344CB8AC3E}">
        <p14:creationId xmlns:p14="http://schemas.microsoft.com/office/powerpoint/2010/main" xmlns="" val="2558880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23</a:t>
            </a:fld>
            <a:endParaRPr lang="en-US"/>
          </a:p>
        </p:txBody>
      </p:sp>
    </p:spTree>
    <p:extLst>
      <p:ext uri="{BB962C8B-B14F-4D97-AF65-F5344CB8AC3E}">
        <p14:creationId xmlns:p14="http://schemas.microsoft.com/office/powerpoint/2010/main" xmlns="" val="299096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3</a:t>
            </a:fld>
            <a:endParaRPr lang="en-US"/>
          </a:p>
        </p:txBody>
      </p:sp>
    </p:spTree>
    <p:extLst>
      <p:ext uri="{BB962C8B-B14F-4D97-AF65-F5344CB8AC3E}">
        <p14:creationId xmlns:p14="http://schemas.microsoft.com/office/powerpoint/2010/main" xmlns="" val="368026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4</a:t>
            </a:fld>
            <a:endParaRPr lang="en-US"/>
          </a:p>
        </p:txBody>
      </p:sp>
    </p:spTree>
    <p:extLst>
      <p:ext uri="{BB962C8B-B14F-4D97-AF65-F5344CB8AC3E}">
        <p14:creationId xmlns:p14="http://schemas.microsoft.com/office/powerpoint/2010/main" xmlns="" val="240891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5</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7</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9</a:t>
            </a:fld>
            <a:endParaRPr lang="en-US"/>
          </a:p>
        </p:txBody>
      </p:sp>
    </p:spTree>
    <p:extLst>
      <p:ext uri="{BB962C8B-B14F-4D97-AF65-F5344CB8AC3E}">
        <p14:creationId xmlns:p14="http://schemas.microsoft.com/office/powerpoint/2010/main" xmlns="" val="306111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10</a:t>
            </a:fld>
            <a:endParaRPr lang="en-US"/>
          </a:p>
        </p:txBody>
      </p:sp>
    </p:spTree>
    <p:extLst>
      <p:ext uri="{BB962C8B-B14F-4D97-AF65-F5344CB8AC3E}">
        <p14:creationId xmlns:p14="http://schemas.microsoft.com/office/powerpoint/2010/main" xmlns="" val="424225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pPr/>
              <a:t>11</a:t>
            </a:fld>
            <a:endParaRPr lang="en-US"/>
          </a:p>
        </p:txBody>
      </p:sp>
    </p:spTree>
    <p:extLst>
      <p:ext uri="{BB962C8B-B14F-4D97-AF65-F5344CB8AC3E}">
        <p14:creationId xmlns:p14="http://schemas.microsoft.com/office/powerpoint/2010/main" xmlns="" val="306111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xmlns=""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pPr/>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pPr/>
              <a:t>12/14/2014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pPr/>
              <a:t>‹#›</a:t>
            </a:fld>
            <a:endParaRPr lang="en-US"/>
          </a:p>
        </p:txBody>
      </p:sp>
    </p:spTree>
    <p:extLst>
      <p:ext uri="{BB962C8B-B14F-4D97-AF65-F5344CB8AC3E}">
        <p14:creationId xmlns:p14="http://schemas.microsoft.com/office/powerpoint/2010/main" xmlns=""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jfklibrary.org/Asset-Viewer/Archives/JFKWHP-AR7993-B.aspx" TargetMode="External"/><Relationship Id="rId7" Type="http://schemas.openxmlformats.org/officeDocument/2006/relationships/hyperlink" Target="http://en.wikipedia.org/wiki/File:James_Earl_Ray.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n.wikipedia.org/wiki/File:James_Earl_Ray.jpg" TargetMode="External"/><Relationship Id="rId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88" y="111319"/>
            <a:ext cx="7886700" cy="508883"/>
          </a:xfrm>
        </p:spPr>
        <p:txBody>
          <a:bodyPr>
            <a:normAutofit fontScale="90000"/>
          </a:bodyPr>
          <a:lstStyle/>
          <a:p>
            <a:r>
              <a:rPr lang="en-US" dirty="0" smtClean="0">
                <a:solidFill>
                  <a:srgbClr val="0ECCF2"/>
                </a:solidFill>
              </a:rPr>
              <a:t>Teachings:</a:t>
            </a:r>
            <a:endParaRPr lang="en-US" dirty="0">
              <a:solidFill>
                <a:srgbClr val="0ECCF2"/>
              </a:solidFill>
            </a:endParaRPr>
          </a:p>
        </p:txBody>
      </p:sp>
      <p:sp>
        <p:nvSpPr>
          <p:cNvPr id="6" name="Content Placeholder 2"/>
          <p:cNvSpPr txBox="1">
            <a:spLocks/>
          </p:cNvSpPr>
          <p:nvPr/>
        </p:nvSpPr>
        <p:spPr>
          <a:xfrm>
            <a:off x="978007" y="3167937"/>
            <a:ext cx="7855889" cy="23555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300" dirty="0" smtClean="0">
                <a:solidFill>
                  <a:srgbClr val="FFFF00"/>
                </a:solidFill>
              </a:rPr>
              <a:t>1 Peter 4: </a:t>
            </a:r>
            <a:r>
              <a:rPr lang="en-US" sz="2300" dirty="0" smtClean="0"/>
              <a:t> </a:t>
            </a:r>
            <a:r>
              <a:rPr lang="en-US" sz="2300" dirty="0">
                <a:solidFill>
                  <a:srgbClr val="FFFF00"/>
                </a:solidFill>
              </a:rPr>
              <a:t>15</a:t>
            </a:r>
            <a:r>
              <a:rPr lang="en-US" sz="2300" dirty="0">
                <a:solidFill>
                  <a:schemeClr val="tx1"/>
                </a:solidFill>
              </a:rPr>
              <a:t> </a:t>
            </a:r>
            <a:r>
              <a:rPr lang="en-US" sz="2300" dirty="0">
                <a:solidFill>
                  <a:srgbClr val="00B0F0"/>
                </a:solidFill>
              </a:rPr>
              <a:t>But let none of you suffer as a murderer, or as a thief, or as an evildoer, or as a busybody in other men's </a:t>
            </a:r>
            <a:r>
              <a:rPr lang="en-US" sz="2300" dirty="0" smtClean="0">
                <a:solidFill>
                  <a:srgbClr val="00B0F0"/>
                </a:solidFill>
              </a:rPr>
              <a:t>matters… </a:t>
            </a:r>
            <a:r>
              <a:rPr lang="en-US" sz="2300" dirty="0" smtClean="0">
                <a:solidFill>
                  <a:schemeClr val="tx1"/>
                </a:solidFill>
              </a:rPr>
              <a:t>17 </a:t>
            </a:r>
            <a:r>
              <a:rPr lang="en-US" sz="2300" dirty="0">
                <a:solidFill>
                  <a:schemeClr val="tx1"/>
                </a:solidFill>
              </a:rPr>
              <a:t>For the time is come that judgment must begin at the house of God: </a:t>
            </a:r>
            <a:r>
              <a:rPr lang="en-US" sz="2300" dirty="0">
                <a:solidFill>
                  <a:srgbClr val="FFFF00"/>
                </a:solidFill>
              </a:rPr>
              <a:t>and if it first begin at us, what shall the end be of them that obey not the gospel of </a:t>
            </a:r>
            <a:r>
              <a:rPr lang="en-US" sz="2300" dirty="0" smtClean="0">
                <a:solidFill>
                  <a:srgbClr val="FFFF00"/>
                </a:solidFill>
              </a:rPr>
              <a:t>God?</a:t>
            </a:r>
            <a:r>
              <a:rPr lang="en-US" sz="2300" dirty="0" smtClean="0">
                <a:solidFill>
                  <a:schemeClr val="tx1"/>
                </a:solidFill>
              </a:rPr>
              <a:t> 18 </a:t>
            </a:r>
            <a:r>
              <a:rPr lang="en-US" sz="2300" b="1" dirty="0">
                <a:solidFill>
                  <a:srgbClr val="FFFF00"/>
                </a:solidFill>
              </a:rPr>
              <a:t>And if the righteous scarcely be saved, where shall the ungodly and the sinner </a:t>
            </a:r>
            <a:r>
              <a:rPr lang="en-US" sz="2300" b="1" dirty="0" smtClean="0">
                <a:solidFill>
                  <a:srgbClr val="FFFF00"/>
                </a:solidFill>
              </a:rPr>
              <a:t>appear? </a:t>
            </a:r>
            <a:endParaRPr lang="en-US" sz="2200" dirty="0">
              <a:solidFill>
                <a:srgbClr val="0ECCF2"/>
              </a:solidFill>
            </a:endParaRPr>
          </a:p>
          <a:p>
            <a:endParaRPr lang="en-US" dirty="0" smtClean="0"/>
          </a:p>
          <a:p>
            <a:endParaRPr lang="en-US" dirty="0"/>
          </a:p>
        </p:txBody>
      </p:sp>
      <p:sp>
        <p:nvSpPr>
          <p:cNvPr id="7" name="Content Placeholder 2"/>
          <p:cNvSpPr txBox="1">
            <a:spLocks/>
          </p:cNvSpPr>
          <p:nvPr/>
        </p:nvSpPr>
        <p:spPr>
          <a:xfrm>
            <a:off x="978008" y="800436"/>
            <a:ext cx="7855889" cy="235557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300" dirty="0" smtClean="0">
                <a:solidFill>
                  <a:srgbClr val="FFFF00"/>
                </a:solidFill>
              </a:rPr>
              <a:t>1 Corinthians 6: 9 </a:t>
            </a:r>
            <a:r>
              <a:rPr lang="en-US" sz="2300" dirty="0">
                <a:solidFill>
                  <a:srgbClr val="00B0F0"/>
                </a:solidFill>
              </a:rPr>
              <a:t>Do you not know that the unrighteous will not inherit the kingdom of God? </a:t>
            </a:r>
            <a:r>
              <a:rPr lang="en-US" sz="2300" dirty="0">
                <a:solidFill>
                  <a:schemeClr val="tx1"/>
                </a:solidFill>
              </a:rPr>
              <a:t>Do not be </a:t>
            </a:r>
            <a:r>
              <a:rPr lang="en-US" sz="2300" dirty="0">
                <a:solidFill>
                  <a:srgbClr val="3AC641"/>
                </a:solidFill>
              </a:rPr>
              <a:t>deceived</a:t>
            </a:r>
            <a:r>
              <a:rPr lang="en-US" sz="2300" dirty="0">
                <a:solidFill>
                  <a:schemeClr val="tx1"/>
                </a:solidFill>
              </a:rPr>
              <a:t>. </a:t>
            </a:r>
            <a:r>
              <a:rPr lang="en-US" sz="2000" b="1" dirty="0">
                <a:solidFill>
                  <a:srgbClr val="FFFF00"/>
                </a:solidFill>
              </a:rPr>
              <a:t>Neither fornicators, nor idolaters, nor adulterers, nor homosexuals</a:t>
            </a:r>
            <a:r>
              <a:rPr lang="en-US" sz="2000" b="1" dirty="0" smtClean="0">
                <a:solidFill>
                  <a:srgbClr val="FFFF00"/>
                </a:solidFill>
              </a:rPr>
              <a:t>, </a:t>
            </a:r>
            <a:r>
              <a:rPr lang="en-US" sz="2000" b="1" dirty="0">
                <a:solidFill>
                  <a:srgbClr val="FFFF00"/>
                </a:solidFill>
              </a:rPr>
              <a:t>nor sodomites, 10 nor thieves, nor covetous, nor drunkards, nor revilers, nor </a:t>
            </a:r>
            <a:r>
              <a:rPr lang="en-US" sz="2000" b="1" dirty="0" err="1">
                <a:solidFill>
                  <a:srgbClr val="FFFF00"/>
                </a:solidFill>
              </a:rPr>
              <a:t>extortioners</a:t>
            </a:r>
            <a:r>
              <a:rPr lang="en-US" sz="2000" b="1" dirty="0">
                <a:solidFill>
                  <a:srgbClr val="FFFF00"/>
                </a:solidFill>
              </a:rPr>
              <a:t> will inherit the kingdom of God</a:t>
            </a:r>
            <a:r>
              <a:rPr lang="en-US" sz="2000" b="1" dirty="0">
                <a:solidFill>
                  <a:schemeClr val="tx1"/>
                </a:solidFill>
              </a:rPr>
              <a:t>. </a:t>
            </a:r>
            <a:r>
              <a:rPr lang="en-US" sz="2300" dirty="0">
                <a:solidFill>
                  <a:schemeClr val="tx1"/>
                </a:solidFill>
              </a:rPr>
              <a:t>11 And such were some of you. But you were washed, but </a:t>
            </a:r>
            <a:r>
              <a:rPr lang="en-US" sz="2300" u="sng" dirty="0">
                <a:solidFill>
                  <a:schemeClr val="tx1"/>
                </a:solidFill>
              </a:rPr>
              <a:t>you were sanctified</a:t>
            </a:r>
            <a:r>
              <a:rPr lang="en-US" sz="2300" dirty="0">
                <a:solidFill>
                  <a:schemeClr val="tx1"/>
                </a:solidFill>
              </a:rPr>
              <a:t>, but you were justified in the name of the Lord Jesus and by the Spirit of our God.</a:t>
            </a: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21420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24" y="111949"/>
            <a:ext cx="7886700" cy="1104636"/>
          </a:xfrm>
        </p:spPr>
        <p:txBody>
          <a:bodyPr>
            <a:normAutofit/>
          </a:bodyPr>
          <a:lstStyle/>
          <a:p>
            <a:r>
              <a:rPr lang="en-US" dirty="0" smtClean="0">
                <a:solidFill>
                  <a:srgbClr val="3AC641"/>
                </a:solidFill>
              </a:rPr>
              <a:t>Lie #1 – </a:t>
            </a:r>
            <a:r>
              <a:rPr lang="en-US" dirty="0" smtClean="0">
                <a:solidFill>
                  <a:schemeClr val="tx1"/>
                </a:solidFill>
              </a:rPr>
              <a:t>Sin is ‘not that bad’</a:t>
            </a:r>
            <a:endParaRPr lang="en-US" dirty="0">
              <a:solidFill>
                <a:schemeClr val="tx1"/>
              </a:solidFill>
            </a:endParaRPr>
          </a:p>
        </p:txBody>
      </p:sp>
      <p:sp>
        <p:nvSpPr>
          <p:cNvPr id="9" name="Right Arrow 8"/>
          <p:cNvSpPr/>
          <p:nvPr/>
        </p:nvSpPr>
        <p:spPr>
          <a:xfrm rot="16200000">
            <a:off x="45760" y="2063873"/>
            <a:ext cx="784620" cy="45721"/>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26768" y="1168315"/>
            <a:ext cx="8762826" cy="4482064"/>
            <a:chOff x="230097" y="1136375"/>
            <a:chExt cx="8762826" cy="4482064"/>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763" y="1556916"/>
              <a:ext cx="8301160" cy="352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442913" y="5033664"/>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8" name="Right Arrow 7"/>
            <p:cNvSpPr/>
            <p:nvPr/>
          </p:nvSpPr>
          <p:spPr>
            <a:xfrm>
              <a:off x="6945466" y="5349263"/>
              <a:ext cx="1270044" cy="45719"/>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643271" y="5332691"/>
              <a:ext cx="1270044" cy="45719"/>
            </a:xfrm>
            <a:prstGeom prst="rightArrow">
              <a:avLst/>
            </a:prstGeom>
            <a:solidFill>
              <a:srgbClr val="FB2E05"/>
            </a:solidFill>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522258" y="2888730"/>
              <a:ext cx="3966376" cy="461665"/>
            </a:xfrm>
            <a:prstGeom prst="rect">
              <a:avLst/>
            </a:prstGeom>
            <a:noFill/>
          </p:spPr>
          <p:txBody>
            <a:bodyPr wrap="square" rtlCol="0">
              <a:spAutoFit/>
            </a:bodyPr>
            <a:lstStyle/>
            <a:p>
              <a:r>
                <a:rPr lang="en-US" sz="2400" b="1" dirty="0" smtClean="0">
                  <a:solidFill>
                    <a:srgbClr val="3AC641"/>
                  </a:solidFill>
                </a:rPr>
                <a:t>Number of People </a:t>
              </a:r>
              <a:endParaRPr lang="en-US" sz="2400" b="1" dirty="0">
                <a:solidFill>
                  <a:srgbClr val="3AC641"/>
                </a:solidFill>
              </a:endParaRPr>
            </a:p>
          </p:txBody>
        </p:sp>
      </p:grpSp>
      <p:sp>
        <p:nvSpPr>
          <p:cNvPr id="12" name="Rectangle 11"/>
          <p:cNvSpPr/>
          <p:nvPr/>
        </p:nvSpPr>
        <p:spPr>
          <a:xfrm>
            <a:off x="691763" y="3562183"/>
            <a:ext cx="2353587" cy="1423285"/>
          </a:xfrm>
          <a:prstGeom prst="rect">
            <a:avLst/>
          </a:prstGeom>
          <a:solidFill>
            <a:srgbClr val="FB2E05">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29447" y="1568599"/>
            <a:ext cx="3538330" cy="3428552"/>
          </a:xfrm>
          <a:prstGeom prst="rect">
            <a:avLst/>
          </a:prstGeom>
          <a:solidFill>
            <a:srgbClr val="3AC641">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67777" y="3562184"/>
            <a:ext cx="1478944" cy="1423284"/>
          </a:xfrm>
          <a:prstGeom prst="rect">
            <a:avLst/>
          </a:prstGeom>
          <a:solidFill>
            <a:schemeClr val="accent5">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2439" y="111949"/>
            <a:ext cx="1835587" cy="1056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Content Placeholder 2"/>
          <p:cNvSpPr txBox="1">
            <a:spLocks/>
          </p:cNvSpPr>
          <p:nvPr/>
        </p:nvSpPr>
        <p:spPr>
          <a:xfrm>
            <a:off x="691764" y="1568599"/>
            <a:ext cx="5876014" cy="199358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300" b="1" dirty="0" smtClean="0">
                <a:solidFill>
                  <a:schemeClr val="bg1"/>
                </a:solidFill>
              </a:rPr>
              <a:t>1 Corinthians 6: 9 </a:t>
            </a:r>
            <a:r>
              <a:rPr lang="en-US" sz="2300" b="1" dirty="0">
                <a:solidFill>
                  <a:schemeClr val="bg1"/>
                </a:solidFill>
              </a:rPr>
              <a:t>Do you not know that </a:t>
            </a:r>
            <a:r>
              <a:rPr lang="en-US" sz="2300" b="1" u="sng" dirty="0">
                <a:solidFill>
                  <a:schemeClr val="bg1"/>
                </a:solidFill>
              </a:rPr>
              <a:t>the unrighteous will not inherit the kingdom of God</a:t>
            </a:r>
            <a:r>
              <a:rPr lang="en-US" sz="2300" b="1" dirty="0">
                <a:solidFill>
                  <a:schemeClr val="bg1"/>
                </a:solidFill>
              </a:rPr>
              <a:t>? Do not be deceived. Neither fornicators, nor idolaters, nor adulterers, nor homosexuals</a:t>
            </a:r>
            <a:r>
              <a:rPr lang="en-US" sz="2300" b="1" dirty="0" smtClean="0">
                <a:solidFill>
                  <a:schemeClr val="bg1"/>
                </a:solidFill>
              </a:rPr>
              <a:t>, </a:t>
            </a:r>
            <a:r>
              <a:rPr lang="en-US" sz="2300" b="1" dirty="0">
                <a:solidFill>
                  <a:schemeClr val="bg1"/>
                </a:solidFill>
              </a:rPr>
              <a:t>nor sodomites, 10 nor thieves, nor covetous, nor drunkards, nor revilers, nor </a:t>
            </a:r>
            <a:r>
              <a:rPr lang="en-US" sz="2300" b="1" dirty="0" err="1">
                <a:solidFill>
                  <a:schemeClr val="bg1"/>
                </a:solidFill>
              </a:rPr>
              <a:t>extortioners</a:t>
            </a:r>
            <a:r>
              <a:rPr lang="en-US" sz="2300" b="1" dirty="0">
                <a:solidFill>
                  <a:schemeClr val="bg1"/>
                </a:solidFill>
              </a:rPr>
              <a:t> will inherit the kingdom of God. </a:t>
            </a:r>
            <a:endParaRPr lang="en-US" b="1" dirty="0" smtClean="0">
              <a:solidFill>
                <a:schemeClr val="tx1"/>
              </a:solidFill>
            </a:endParaRPr>
          </a:p>
          <a:p>
            <a:endParaRPr lang="en-US" dirty="0">
              <a:solidFill>
                <a:schemeClr val="tx1"/>
              </a:solidFill>
            </a:endParaRPr>
          </a:p>
        </p:txBody>
      </p:sp>
      <p:sp>
        <p:nvSpPr>
          <p:cNvPr id="19" name="Content Placeholder 2"/>
          <p:cNvSpPr txBox="1">
            <a:spLocks/>
          </p:cNvSpPr>
          <p:nvPr/>
        </p:nvSpPr>
        <p:spPr>
          <a:xfrm>
            <a:off x="691764" y="3676884"/>
            <a:ext cx="5879343" cy="154931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300" b="1" dirty="0" smtClean="0">
                <a:solidFill>
                  <a:schemeClr val="bg1"/>
                </a:solidFill>
              </a:rPr>
              <a:t>1 Peter 4:  18 </a:t>
            </a:r>
            <a:r>
              <a:rPr lang="en-US" sz="2300" b="1" dirty="0">
                <a:solidFill>
                  <a:schemeClr val="bg1"/>
                </a:solidFill>
              </a:rPr>
              <a:t>And if the righteous scarcely be saved, </a:t>
            </a:r>
            <a:r>
              <a:rPr lang="en-US" sz="2300" b="1" u="sng" dirty="0">
                <a:solidFill>
                  <a:schemeClr val="bg1"/>
                </a:solidFill>
              </a:rPr>
              <a:t>where shall the ungodly and the sinner </a:t>
            </a:r>
            <a:r>
              <a:rPr lang="en-US" sz="2300" b="1" u="sng" dirty="0" smtClean="0">
                <a:solidFill>
                  <a:schemeClr val="bg1"/>
                </a:solidFill>
              </a:rPr>
              <a:t>appear</a:t>
            </a:r>
            <a:r>
              <a:rPr lang="en-US" sz="2300" b="1" dirty="0" smtClean="0">
                <a:solidFill>
                  <a:schemeClr val="bg1"/>
                </a:solidFill>
              </a:rPr>
              <a:t>? </a:t>
            </a:r>
            <a:endParaRPr lang="en-US" sz="2200" b="1" dirty="0">
              <a:solidFill>
                <a:schemeClr val="bg1"/>
              </a:solidFill>
            </a:endParaRPr>
          </a:p>
          <a:p>
            <a:endParaRPr lang="en-US" dirty="0" smtClean="0"/>
          </a:p>
          <a:p>
            <a:endParaRPr lang="en-US" dirty="0"/>
          </a:p>
        </p:txBody>
      </p:sp>
    </p:spTree>
    <p:extLst>
      <p:ext uri="{BB962C8B-B14F-4D97-AF65-F5344CB8AC3E}">
        <p14:creationId xmlns:p14="http://schemas.microsoft.com/office/powerpoint/2010/main" xmlns="" val="42835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750"/>
                                  </p:stCondLst>
                                  <p:childTnLst>
                                    <p:animEffect transition="out" filter="fade">
                                      <p:cBhvr>
                                        <p:cTn id="6" dur="2500"/>
                                        <p:tgtEl>
                                          <p:spTgt spid="12"/>
                                        </p:tgtEl>
                                      </p:cBhvr>
                                    </p:animEffect>
                                    <p:set>
                                      <p:cBhvr>
                                        <p:cTn id="7" dur="1" fill="hold">
                                          <p:stCondLst>
                                            <p:cond delay="2499"/>
                                          </p:stCondLst>
                                        </p:cTn>
                                        <p:tgtEl>
                                          <p:spTgt spid="12"/>
                                        </p:tgtEl>
                                        <p:attrNameLst>
                                          <p:attrName>style.visibility</p:attrName>
                                        </p:attrNameLst>
                                      </p:cBhvr>
                                      <p:to>
                                        <p:strVal val="hidden"/>
                                      </p:to>
                                    </p:set>
                                  </p:childTnLst>
                                </p:cTn>
                              </p:par>
                            </p:childTnLst>
                          </p:cTn>
                        </p:par>
                        <p:par>
                          <p:cTn id="8" fill="hold">
                            <p:stCondLst>
                              <p:cond delay="3250"/>
                            </p:stCondLst>
                            <p:childTnLst>
                              <p:par>
                                <p:cTn id="9" presetID="10" presetClass="exit" presetSubtype="0" fill="hold" grpId="0" nodeType="afterEffect">
                                  <p:stCondLst>
                                    <p:cond delay="750"/>
                                  </p:stCondLst>
                                  <p:childTnLst>
                                    <p:animEffect transition="out" filter="fade">
                                      <p:cBhvr>
                                        <p:cTn id="10" dur="2250"/>
                                        <p:tgtEl>
                                          <p:spTgt spid="13"/>
                                        </p:tgtEl>
                                      </p:cBhvr>
                                    </p:animEffect>
                                    <p:set>
                                      <p:cBhvr>
                                        <p:cTn id="11" dur="1" fill="hold">
                                          <p:stCondLst>
                                            <p:cond delay="2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88" y="111319"/>
            <a:ext cx="7886700" cy="508883"/>
          </a:xfrm>
        </p:spPr>
        <p:txBody>
          <a:bodyPr>
            <a:normAutofit fontScale="90000"/>
          </a:bodyPr>
          <a:lstStyle/>
          <a:p>
            <a:r>
              <a:rPr lang="en-US" dirty="0" smtClean="0">
                <a:solidFill>
                  <a:srgbClr val="0ECCF2"/>
                </a:solidFill>
              </a:rPr>
              <a:t>Teachings:</a:t>
            </a:r>
            <a:endParaRPr lang="en-US" dirty="0">
              <a:solidFill>
                <a:srgbClr val="0ECCF2"/>
              </a:solidFill>
            </a:endParaRPr>
          </a:p>
        </p:txBody>
      </p:sp>
      <p:sp>
        <p:nvSpPr>
          <p:cNvPr id="3" name="Content Placeholder 2"/>
          <p:cNvSpPr>
            <a:spLocks noGrp="1"/>
          </p:cNvSpPr>
          <p:nvPr>
            <p:ph idx="1"/>
          </p:nvPr>
        </p:nvSpPr>
        <p:spPr>
          <a:xfrm>
            <a:off x="771276" y="1489549"/>
            <a:ext cx="7784325" cy="3289185"/>
          </a:xfrm>
        </p:spPr>
        <p:txBody>
          <a:bodyPr>
            <a:normAutofit/>
          </a:bodyPr>
          <a:lstStyle/>
          <a:p>
            <a:pPr marL="0" indent="0">
              <a:buNone/>
            </a:pPr>
            <a:r>
              <a:rPr lang="en-US" dirty="0">
                <a:solidFill>
                  <a:srgbClr val="FFFF00"/>
                </a:solidFill>
              </a:rPr>
              <a:t>Matthew </a:t>
            </a:r>
            <a:r>
              <a:rPr lang="en-US" dirty="0" smtClean="0">
                <a:solidFill>
                  <a:srgbClr val="FFFF00"/>
                </a:solidFill>
              </a:rPr>
              <a:t>5: </a:t>
            </a:r>
            <a:r>
              <a:rPr lang="en-US" dirty="0" smtClean="0"/>
              <a:t>19 </a:t>
            </a:r>
            <a:r>
              <a:rPr lang="en-US" dirty="0">
                <a:solidFill>
                  <a:srgbClr val="0ECCF2"/>
                </a:solidFill>
              </a:rPr>
              <a:t>Whoever therefore breaks one of the least of these commandments</a:t>
            </a:r>
            <a:r>
              <a:rPr lang="en-US" dirty="0"/>
              <a:t>, and teaches men so, shall be called least in the kingdom of heaven; but whoever does and teaches them, he shall be called great in the kingdom of heaven. </a:t>
            </a:r>
            <a:r>
              <a:rPr lang="en-US" dirty="0">
                <a:solidFill>
                  <a:srgbClr val="FFFF00"/>
                </a:solidFill>
              </a:rPr>
              <a:t>20 For I say to you, that unless your righteousness exceeds the righteousness of the scribes and Pharisees, you will by no means enter the kingdom of heaven</a:t>
            </a:r>
            <a:r>
              <a:rPr lang="en-US" dirty="0" smtClean="0">
                <a:solidFill>
                  <a:srgbClr val="FFFF00"/>
                </a:solidFill>
              </a:rPr>
              <a:t>.</a:t>
            </a:r>
          </a:p>
          <a:p>
            <a:pPr marL="0" indent="0">
              <a:buNone/>
            </a:pPr>
            <a:endParaRPr lang="en-US" dirty="0">
              <a:solidFill>
                <a:srgbClr val="FFFF00"/>
              </a:solidFill>
            </a:endParaRPr>
          </a:p>
          <a:p>
            <a:pPr marL="0" indent="0">
              <a:buNone/>
            </a:pPr>
            <a:endParaRPr lang="en-US" dirty="0">
              <a:solidFill>
                <a:srgbClr val="FFFF00"/>
              </a:solidFill>
            </a:endParaRPr>
          </a:p>
          <a:p>
            <a:endParaRPr lang="en-US" dirty="0"/>
          </a:p>
          <a:p>
            <a:endParaRPr lang="en-US" dirty="0"/>
          </a:p>
        </p:txBody>
      </p:sp>
    </p:spTree>
    <p:extLst>
      <p:ext uri="{BB962C8B-B14F-4D97-AF65-F5344CB8AC3E}">
        <p14:creationId xmlns:p14="http://schemas.microsoft.com/office/powerpoint/2010/main" xmlns="" val="19426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73" y="166977"/>
            <a:ext cx="7886700" cy="1104636"/>
          </a:xfrm>
        </p:spPr>
        <p:txBody>
          <a:bodyPr>
            <a:normAutofit/>
          </a:bodyPr>
          <a:lstStyle/>
          <a:p>
            <a:r>
              <a:rPr lang="en-US" dirty="0" smtClean="0">
                <a:solidFill>
                  <a:srgbClr val="3AC641"/>
                </a:solidFill>
              </a:rPr>
              <a:t>Lie #1 – </a:t>
            </a:r>
            <a:r>
              <a:rPr lang="en-US" dirty="0" smtClean="0">
                <a:solidFill>
                  <a:schemeClr val="tx1"/>
                </a:solidFill>
              </a:rPr>
              <a:t>Sin is not that bad</a:t>
            </a:r>
            <a:endParaRPr lang="en-US" dirty="0">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763" y="1556916"/>
            <a:ext cx="8301160" cy="352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442913" y="5033664"/>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8" name="Right Arrow 7"/>
          <p:cNvSpPr/>
          <p:nvPr/>
        </p:nvSpPr>
        <p:spPr>
          <a:xfrm>
            <a:off x="6945466" y="5349263"/>
            <a:ext cx="1270044" cy="45719"/>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45760" y="2063873"/>
            <a:ext cx="784620" cy="45721"/>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643271" y="5332691"/>
            <a:ext cx="1270044" cy="45719"/>
          </a:xfrm>
          <a:prstGeom prst="rightArrow">
            <a:avLst/>
          </a:prstGeom>
          <a:solidFill>
            <a:srgbClr val="FB2E05"/>
          </a:solidFill>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522258" y="2888730"/>
            <a:ext cx="3966376" cy="461665"/>
          </a:xfrm>
          <a:prstGeom prst="rect">
            <a:avLst/>
          </a:prstGeom>
          <a:noFill/>
        </p:spPr>
        <p:txBody>
          <a:bodyPr wrap="square" rtlCol="0">
            <a:spAutoFit/>
          </a:bodyPr>
          <a:lstStyle/>
          <a:p>
            <a:r>
              <a:rPr lang="en-US" sz="2400" b="1" dirty="0" smtClean="0">
                <a:solidFill>
                  <a:srgbClr val="3AC641"/>
                </a:solidFill>
              </a:rPr>
              <a:t>Number of People </a:t>
            </a:r>
            <a:endParaRPr lang="en-US" sz="2400" b="1" dirty="0">
              <a:solidFill>
                <a:srgbClr val="3AC641"/>
              </a:solidFill>
            </a:endParaRPr>
          </a:p>
        </p:txBody>
      </p:sp>
      <p:sp>
        <p:nvSpPr>
          <p:cNvPr id="14" name="Rectangle 13"/>
          <p:cNvSpPr/>
          <p:nvPr/>
        </p:nvSpPr>
        <p:spPr>
          <a:xfrm>
            <a:off x="6567777" y="3562184"/>
            <a:ext cx="1478944" cy="1423284"/>
          </a:xfrm>
          <a:prstGeom prst="rect">
            <a:avLst/>
          </a:prstGeom>
          <a:solidFill>
            <a:schemeClr val="accent5">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2439" y="111949"/>
            <a:ext cx="1835587" cy="1056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6" name="Straight Connector 15"/>
          <p:cNvCxnSpPr/>
          <p:nvPr/>
        </p:nvCxnSpPr>
        <p:spPr>
          <a:xfrm flipH="1" flipV="1">
            <a:off x="8491993" y="1580282"/>
            <a:ext cx="23854" cy="3405186"/>
          </a:xfrm>
          <a:prstGeom prst="line">
            <a:avLst/>
          </a:prstGeom>
          <a:ln w="127000">
            <a:solidFill>
              <a:srgbClr val="3AC641"/>
            </a:solidFill>
          </a:ln>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6945466" y="1705515"/>
            <a:ext cx="1661823" cy="89876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168102" y="1794345"/>
            <a:ext cx="1995777" cy="584775"/>
          </a:xfrm>
          <a:prstGeom prst="rect">
            <a:avLst/>
          </a:prstGeom>
          <a:noFill/>
        </p:spPr>
        <p:txBody>
          <a:bodyPr wrap="square" rtlCol="0">
            <a:spAutoFit/>
          </a:bodyPr>
          <a:lstStyle/>
          <a:p>
            <a:r>
              <a:rPr lang="en-US" sz="3200" b="1" dirty="0" smtClean="0">
                <a:solidFill>
                  <a:srgbClr val="3AC641"/>
                </a:solidFill>
              </a:rPr>
              <a:t>Jesus</a:t>
            </a:r>
            <a:endParaRPr lang="en-US" sz="3200" b="1" dirty="0">
              <a:solidFill>
                <a:srgbClr val="3AC641"/>
              </a:solidFill>
            </a:endParaRPr>
          </a:p>
        </p:txBody>
      </p:sp>
      <p:sp>
        <p:nvSpPr>
          <p:cNvPr id="19" name="Title 1"/>
          <p:cNvSpPr txBox="1">
            <a:spLocks/>
          </p:cNvSpPr>
          <p:nvPr/>
        </p:nvSpPr>
        <p:spPr>
          <a:xfrm>
            <a:off x="1319918" y="2858791"/>
            <a:ext cx="6655242" cy="1104636"/>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5400" dirty="0" smtClean="0">
                <a:solidFill>
                  <a:srgbClr val="FB2E05"/>
                </a:solidFill>
              </a:rPr>
              <a:t>‘Playing on Satan’s team’</a:t>
            </a:r>
            <a:endParaRPr lang="en-US" sz="5400" dirty="0">
              <a:solidFill>
                <a:srgbClr val="FB2E05"/>
              </a:solidFill>
            </a:endParaRPr>
          </a:p>
        </p:txBody>
      </p:sp>
      <p:sp>
        <p:nvSpPr>
          <p:cNvPr id="3" name="Rectangle 2"/>
          <p:cNvSpPr/>
          <p:nvPr/>
        </p:nvSpPr>
        <p:spPr>
          <a:xfrm>
            <a:off x="2126974" y="1648806"/>
            <a:ext cx="4572000" cy="1693412"/>
          </a:xfrm>
          <a:prstGeom prst="rect">
            <a:avLst/>
          </a:prstGeom>
        </p:spPr>
        <p:txBody>
          <a:bodyPr>
            <a:spAutoFit/>
          </a:bodyPr>
          <a:lstStyle/>
          <a:p>
            <a:r>
              <a:rPr lang="en-US" sz="1800" b="1" dirty="0" smtClean="0">
                <a:solidFill>
                  <a:schemeClr val="bg1"/>
                </a:solidFill>
              </a:rPr>
              <a:t>“No </a:t>
            </a:r>
            <a:r>
              <a:rPr lang="en-US" sz="1800" b="1" dirty="0">
                <a:solidFill>
                  <a:schemeClr val="bg1"/>
                </a:solidFill>
              </a:rPr>
              <a:t>one can serve two masters; for either he will hate the one and love the other, or else he will be loyal to the one and despise the other. You cannot serve God and mammon." Matthew 6:24</a:t>
            </a:r>
          </a:p>
          <a:p>
            <a:endParaRPr lang="en-US" dirty="0"/>
          </a:p>
        </p:txBody>
      </p:sp>
      <p:sp>
        <p:nvSpPr>
          <p:cNvPr id="5" name="Rectangle 4"/>
          <p:cNvSpPr/>
          <p:nvPr/>
        </p:nvSpPr>
        <p:spPr>
          <a:xfrm>
            <a:off x="1808919" y="3673661"/>
            <a:ext cx="5498329" cy="1200329"/>
          </a:xfrm>
          <a:prstGeom prst="rect">
            <a:avLst/>
          </a:prstGeom>
        </p:spPr>
        <p:txBody>
          <a:bodyPr wrap="square">
            <a:spAutoFit/>
          </a:bodyPr>
          <a:lstStyle/>
          <a:p>
            <a:r>
              <a:rPr lang="en-US" sz="1800" b="1" dirty="0" smtClean="0">
                <a:solidFill>
                  <a:schemeClr val="bg1"/>
                </a:solidFill>
              </a:rPr>
              <a:t>“In </a:t>
            </a:r>
            <a:r>
              <a:rPr lang="en-US" sz="1800" b="1" dirty="0">
                <a:solidFill>
                  <a:schemeClr val="bg1"/>
                </a:solidFill>
              </a:rPr>
              <a:t>this the children of God and the children of the devil are manifest: Whoever does not practice righteousness is not of God, nor is he who does not love his brother</a:t>
            </a:r>
            <a:r>
              <a:rPr lang="en-US" sz="1800" b="1" dirty="0" smtClean="0">
                <a:solidFill>
                  <a:schemeClr val="bg1"/>
                </a:solidFill>
              </a:rPr>
              <a:t>.” </a:t>
            </a:r>
            <a:r>
              <a:rPr lang="en-US" sz="1800" b="1" dirty="0">
                <a:solidFill>
                  <a:schemeClr val="bg1"/>
                </a:solidFill>
              </a:rPr>
              <a:t>1 John 3:10 </a:t>
            </a:r>
          </a:p>
        </p:txBody>
      </p:sp>
    </p:spTree>
    <p:extLst>
      <p:ext uri="{BB962C8B-B14F-4D97-AF65-F5344CB8AC3E}">
        <p14:creationId xmlns:p14="http://schemas.microsoft.com/office/powerpoint/2010/main" xmlns="" val="74616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50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p:bldP spid="19"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387" y="87464"/>
            <a:ext cx="7886700" cy="1104636"/>
          </a:xfrm>
        </p:spPr>
        <p:txBody>
          <a:bodyPr>
            <a:normAutofit/>
          </a:bodyPr>
          <a:lstStyle/>
          <a:p>
            <a:r>
              <a:rPr lang="en-US" dirty="0" smtClean="0">
                <a:solidFill>
                  <a:srgbClr val="3AC641"/>
                </a:solidFill>
              </a:rPr>
              <a:t>Lie #2 – Evil is Good</a:t>
            </a:r>
            <a:r>
              <a:rPr lang="en-US" dirty="0" smtClean="0">
                <a:solidFill>
                  <a:srgbClr val="FB2E05"/>
                </a:solidFill>
              </a:rPr>
              <a:t> </a:t>
            </a:r>
            <a:r>
              <a:rPr lang="en-US" dirty="0" smtClean="0">
                <a:solidFill>
                  <a:srgbClr val="3AC641"/>
                </a:solidFill>
              </a:rPr>
              <a:t>– </a:t>
            </a:r>
            <a:r>
              <a:rPr lang="en-US" dirty="0" smtClean="0">
                <a:solidFill>
                  <a:srgbClr val="FB2E05"/>
                </a:solidFill>
              </a:rPr>
              <a:t>Good</a:t>
            </a:r>
            <a:r>
              <a:rPr lang="en-US" dirty="0" smtClean="0">
                <a:solidFill>
                  <a:srgbClr val="3AC641"/>
                </a:solidFill>
              </a:rPr>
              <a:t> is </a:t>
            </a:r>
            <a:r>
              <a:rPr lang="en-US" dirty="0" smtClean="0">
                <a:solidFill>
                  <a:srgbClr val="FB2E05"/>
                </a:solidFill>
              </a:rPr>
              <a:t>Evil</a:t>
            </a:r>
            <a:endParaRPr lang="en-US" dirty="0">
              <a:solidFill>
                <a:srgbClr val="FB2E05"/>
              </a:solidFill>
            </a:endParaRPr>
          </a:p>
        </p:txBody>
      </p:sp>
      <p:sp>
        <p:nvSpPr>
          <p:cNvPr id="7" name="TextBox 6"/>
          <p:cNvSpPr txBox="1"/>
          <p:nvPr/>
        </p:nvSpPr>
        <p:spPr>
          <a:xfrm>
            <a:off x="2811448" y="4559719"/>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4" name="Rectangle 3"/>
          <p:cNvSpPr/>
          <p:nvPr/>
        </p:nvSpPr>
        <p:spPr>
          <a:xfrm>
            <a:off x="564541" y="1030283"/>
            <a:ext cx="7903595" cy="862416"/>
          </a:xfrm>
          <a:prstGeom prst="rect">
            <a:avLst/>
          </a:prstGeom>
        </p:spPr>
        <p:txBody>
          <a:bodyPr wrap="square">
            <a:spAutoFit/>
          </a:bodyPr>
          <a:lstStyle/>
          <a:p>
            <a:r>
              <a:rPr lang="en-US" sz="1800" dirty="0">
                <a:solidFill>
                  <a:srgbClr val="FFFF00"/>
                </a:solidFill>
              </a:rPr>
              <a:t>Isaiah </a:t>
            </a:r>
            <a:r>
              <a:rPr lang="en-US" sz="1800" dirty="0" smtClean="0">
                <a:solidFill>
                  <a:srgbClr val="FFFF00"/>
                </a:solidFill>
              </a:rPr>
              <a:t>5:20 </a:t>
            </a:r>
            <a:r>
              <a:rPr lang="en-US" sz="1800" dirty="0"/>
              <a:t>Woe unto them that call evil good, and good evil; that put darkness for light, and light for darkness; that put bitter for sweet, and sweet for bitter!</a:t>
            </a:r>
          </a:p>
          <a:p>
            <a:endParaRPr lang="en-US" dirty="0"/>
          </a:p>
        </p:txBody>
      </p:sp>
      <p:sp>
        <p:nvSpPr>
          <p:cNvPr id="5" name="Rectangle 4"/>
          <p:cNvSpPr/>
          <p:nvPr/>
        </p:nvSpPr>
        <p:spPr>
          <a:xfrm>
            <a:off x="564541" y="1862065"/>
            <a:ext cx="7275443" cy="2524409"/>
          </a:xfrm>
          <a:prstGeom prst="rect">
            <a:avLst/>
          </a:prstGeom>
        </p:spPr>
        <p:txBody>
          <a:bodyPr wrap="square">
            <a:spAutoFit/>
          </a:bodyPr>
          <a:lstStyle/>
          <a:p>
            <a:r>
              <a:rPr lang="en-US" sz="1600" dirty="0">
                <a:solidFill>
                  <a:srgbClr val="FFFF00"/>
                </a:solidFill>
              </a:rPr>
              <a:t>Genesis 3 </a:t>
            </a:r>
            <a:r>
              <a:rPr lang="en-US" sz="1600" dirty="0" smtClean="0">
                <a:solidFill>
                  <a:srgbClr val="FFFF00"/>
                </a:solidFill>
              </a:rPr>
              <a:t>:1  </a:t>
            </a:r>
            <a:r>
              <a:rPr lang="en-US" sz="1600" dirty="0"/>
              <a:t>Now </a:t>
            </a:r>
            <a:r>
              <a:rPr lang="en-US" sz="1600" b="1" u="sng" dirty="0">
                <a:solidFill>
                  <a:srgbClr val="3AC641"/>
                </a:solidFill>
              </a:rPr>
              <a:t>the serpent was more cunning </a:t>
            </a:r>
            <a:r>
              <a:rPr lang="en-US" sz="1600" dirty="0"/>
              <a:t>than any beast of the field which the Lord God had made. And he said to the woman, “Has God indeed said, ‘You shall not eat of every tree of the garden</a:t>
            </a:r>
            <a:r>
              <a:rPr lang="en-US" sz="1600" dirty="0" smtClean="0"/>
              <a:t>’?”</a:t>
            </a:r>
            <a:endParaRPr lang="en-US" sz="1600" dirty="0"/>
          </a:p>
          <a:p>
            <a:r>
              <a:rPr lang="en-US" sz="1600" dirty="0"/>
              <a:t>2 And the woman said to the serpent, “We may eat the fruit of the trees of the garden; 3 but of the fruit of the tree which is in the midst of the garden, </a:t>
            </a:r>
            <a:r>
              <a:rPr lang="en-US" sz="1600" dirty="0">
                <a:solidFill>
                  <a:srgbClr val="0ECCF2"/>
                </a:solidFill>
              </a:rPr>
              <a:t>God has said, ‘You shall not eat it, nor shall you touch it, lest you die.’”</a:t>
            </a:r>
          </a:p>
          <a:p>
            <a:r>
              <a:rPr lang="en-US" sz="1600" dirty="0" smtClean="0"/>
              <a:t>4 </a:t>
            </a:r>
            <a:r>
              <a:rPr lang="en-US" sz="1600" dirty="0">
                <a:solidFill>
                  <a:srgbClr val="FFFF00"/>
                </a:solidFill>
              </a:rPr>
              <a:t>Then the serpent said to the woman, </a:t>
            </a:r>
            <a:r>
              <a:rPr lang="en-US" sz="1600" u="sng" dirty="0">
                <a:solidFill>
                  <a:srgbClr val="FFFF00"/>
                </a:solidFill>
              </a:rPr>
              <a:t>“You will not surely die. 5 For God knows that in the day you eat of it your eyes will be opened, and you will be like God, knowing good and evil.”</a:t>
            </a:r>
          </a:p>
          <a:p>
            <a:endParaRPr lang="en-US" dirty="0"/>
          </a:p>
        </p:txBody>
      </p:sp>
      <p:sp>
        <p:nvSpPr>
          <p:cNvPr id="12" name="Curved Down Arrow 11"/>
          <p:cNvSpPr/>
          <p:nvPr/>
        </p:nvSpPr>
        <p:spPr>
          <a:xfrm>
            <a:off x="3228227" y="4118776"/>
            <a:ext cx="1773143" cy="524036"/>
          </a:xfrm>
          <a:prstGeom prst="curvedDownArrow">
            <a:avLst/>
          </a:prstGeom>
          <a:solidFill>
            <a:srgbClr val="3AC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0800000">
            <a:off x="3228228" y="5057029"/>
            <a:ext cx="1653871" cy="57050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5206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749"/>
                                          </p:stCondLst>
                                        </p:cTn>
                                        <p:tgtEl>
                                          <p:spTgt spid="1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749"/>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36" y="0"/>
            <a:ext cx="7886700" cy="1104636"/>
          </a:xfrm>
        </p:spPr>
        <p:txBody>
          <a:bodyPr>
            <a:normAutofit/>
          </a:bodyPr>
          <a:lstStyle/>
          <a:p>
            <a:r>
              <a:rPr lang="en-US" dirty="0" smtClean="0">
                <a:solidFill>
                  <a:srgbClr val="3AC641"/>
                </a:solidFill>
              </a:rPr>
              <a:t>Lie #2 – Evil is Good</a:t>
            </a:r>
            <a:r>
              <a:rPr lang="en-US" dirty="0" smtClean="0">
                <a:solidFill>
                  <a:srgbClr val="FB2E05"/>
                </a:solidFill>
              </a:rPr>
              <a:t> </a:t>
            </a:r>
            <a:r>
              <a:rPr lang="en-US" dirty="0" smtClean="0">
                <a:solidFill>
                  <a:srgbClr val="3AC641"/>
                </a:solidFill>
              </a:rPr>
              <a:t>– </a:t>
            </a:r>
            <a:r>
              <a:rPr lang="en-US" dirty="0" smtClean="0">
                <a:solidFill>
                  <a:srgbClr val="FB2E05"/>
                </a:solidFill>
              </a:rPr>
              <a:t>Good</a:t>
            </a:r>
            <a:r>
              <a:rPr lang="en-US" dirty="0" smtClean="0">
                <a:solidFill>
                  <a:srgbClr val="3AC641"/>
                </a:solidFill>
              </a:rPr>
              <a:t> is </a:t>
            </a:r>
            <a:r>
              <a:rPr lang="en-US" dirty="0" smtClean="0">
                <a:solidFill>
                  <a:srgbClr val="FB2E05"/>
                </a:solidFill>
              </a:rPr>
              <a:t>Evil</a:t>
            </a:r>
            <a:endParaRPr lang="en-US" dirty="0">
              <a:solidFill>
                <a:srgbClr val="FB2E05"/>
              </a:solidFill>
            </a:endParaRPr>
          </a:p>
        </p:txBody>
      </p:sp>
      <p:sp>
        <p:nvSpPr>
          <p:cNvPr id="7" name="TextBox 6"/>
          <p:cNvSpPr txBox="1"/>
          <p:nvPr/>
        </p:nvSpPr>
        <p:spPr>
          <a:xfrm>
            <a:off x="2811448" y="4559719"/>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4" name="Rectangle 3"/>
          <p:cNvSpPr/>
          <p:nvPr/>
        </p:nvSpPr>
        <p:spPr>
          <a:xfrm>
            <a:off x="564541" y="847801"/>
            <a:ext cx="8158040" cy="1970411"/>
          </a:xfrm>
          <a:prstGeom prst="rect">
            <a:avLst/>
          </a:prstGeom>
        </p:spPr>
        <p:txBody>
          <a:bodyPr wrap="square">
            <a:spAutoFit/>
          </a:bodyPr>
          <a:lstStyle/>
          <a:p>
            <a:r>
              <a:rPr lang="en-US" sz="1800" dirty="0" smtClean="0">
                <a:solidFill>
                  <a:srgbClr val="FFFF00"/>
                </a:solidFill>
              </a:rPr>
              <a:t>James 1: </a:t>
            </a:r>
            <a:r>
              <a:rPr lang="en-US" sz="1800" dirty="0" smtClean="0"/>
              <a:t>13 </a:t>
            </a:r>
            <a:r>
              <a:rPr lang="en-US" sz="1800" dirty="0"/>
              <a:t>Let no one say when he is tempted, “I am tempted by God”; for God cannot be tempted by evil, nor does He Himself tempt anyone. 14 But each one is tempted when he is </a:t>
            </a:r>
            <a:r>
              <a:rPr lang="en-US" sz="1800" dirty="0">
                <a:solidFill>
                  <a:srgbClr val="FF0000"/>
                </a:solidFill>
              </a:rPr>
              <a:t>drawn away by his own desires and enticed</a:t>
            </a:r>
            <a:r>
              <a:rPr lang="en-US" sz="1800" dirty="0"/>
              <a:t>. </a:t>
            </a:r>
            <a:r>
              <a:rPr lang="en-US" sz="1800" dirty="0" smtClean="0"/>
              <a:t>..16 </a:t>
            </a:r>
            <a:r>
              <a:rPr lang="en-US" sz="1800" u="sng" dirty="0">
                <a:solidFill>
                  <a:srgbClr val="3AC641"/>
                </a:solidFill>
              </a:rPr>
              <a:t>Do not be deceived</a:t>
            </a:r>
            <a:r>
              <a:rPr lang="en-US" sz="1800" dirty="0"/>
              <a:t>, my beloved brethren. 17 </a:t>
            </a:r>
            <a:r>
              <a:rPr lang="en-US" sz="1800" dirty="0">
                <a:solidFill>
                  <a:srgbClr val="3AC641"/>
                </a:solidFill>
              </a:rPr>
              <a:t>Every good gift and every perfect gift is from above</a:t>
            </a:r>
            <a:r>
              <a:rPr lang="en-US" sz="1800" dirty="0"/>
              <a:t>, and comes down from the Father of lights, with whom there is no variation or shadow of turning. </a:t>
            </a:r>
            <a:endParaRPr lang="en-US" dirty="0"/>
          </a:p>
          <a:p>
            <a:endParaRPr lang="en-US" dirty="0"/>
          </a:p>
        </p:txBody>
      </p:sp>
      <p:sp>
        <p:nvSpPr>
          <p:cNvPr id="12" name="Curved Down Arrow 11"/>
          <p:cNvSpPr/>
          <p:nvPr/>
        </p:nvSpPr>
        <p:spPr>
          <a:xfrm>
            <a:off x="3228227" y="4118776"/>
            <a:ext cx="1773143" cy="524036"/>
          </a:xfrm>
          <a:prstGeom prst="curvedDownArrow">
            <a:avLst/>
          </a:prstGeom>
          <a:solidFill>
            <a:srgbClr val="3AC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0800000">
            <a:off x="3228228" y="5057029"/>
            <a:ext cx="1653871" cy="57050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64541" y="2881695"/>
            <a:ext cx="7975160" cy="1970411"/>
          </a:xfrm>
          <a:prstGeom prst="rect">
            <a:avLst/>
          </a:prstGeom>
        </p:spPr>
        <p:txBody>
          <a:bodyPr wrap="square">
            <a:spAutoFit/>
          </a:bodyPr>
          <a:lstStyle/>
          <a:p>
            <a:r>
              <a:rPr lang="en-US" sz="1800" dirty="0" smtClean="0">
                <a:solidFill>
                  <a:srgbClr val="FFFF00"/>
                </a:solidFill>
              </a:rPr>
              <a:t>1 John 3:</a:t>
            </a:r>
            <a:r>
              <a:rPr lang="en-US" sz="1800" dirty="0" smtClean="0"/>
              <a:t>7 </a:t>
            </a:r>
            <a:r>
              <a:rPr lang="en-US" sz="1800" dirty="0"/>
              <a:t>Little children, </a:t>
            </a:r>
            <a:r>
              <a:rPr lang="en-US" sz="1800" u="sng" dirty="0">
                <a:solidFill>
                  <a:srgbClr val="3AC641"/>
                </a:solidFill>
              </a:rPr>
              <a:t>let no one deceive you</a:t>
            </a:r>
            <a:r>
              <a:rPr lang="en-US" sz="1800" dirty="0"/>
              <a:t>. He who practices righteousness is righteous, just as He is righteous. 8 He who </a:t>
            </a:r>
            <a:r>
              <a:rPr lang="en-US" sz="1800" dirty="0">
                <a:solidFill>
                  <a:srgbClr val="FF0000"/>
                </a:solidFill>
              </a:rPr>
              <a:t>sins is of the devil</a:t>
            </a:r>
            <a:r>
              <a:rPr lang="en-US" sz="1800" dirty="0"/>
              <a:t>, for the devil has sinned from the beginning. For this purpose the Son of God was manifested, that He might destroy the works of the devil. 9 Whoever has been born of God does not sin, for His seed remains in him; and he cannot sin, because he has been born of God.</a:t>
            </a:r>
          </a:p>
          <a:p>
            <a:endParaRPr lang="en-US" dirty="0"/>
          </a:p>
        </p:txBody>
      </p:sp>
    </p:spTree>
    <p:extLst>
      <p:ext uri="{BB962C8B-B14F-4D97-AF65-F5344CB8AC3E}">
        <p14:creationId xmlns:p14="http://schemas.microsoft.com/office/powerpoint/2010/main" xmlns="" val="979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73" y="-63610"/>
            <a:ext cx="7886700" cy="1104636"/>
          </a:xfrm>
        </p:spPr>
        <p:txBody>
          <a:bodyPr>
            <a:normAutofit/>
          </a:bodyPr>
          <a:lstStyle/>
          <a:p>
            <a:r>
              <a:rPr lang="en-US" dirty="0" smtClean="0">
                <a:solidFill>
                  <a:srgbClr val="3AC641"/>
                </a:solidFill>
              </a:rPr>
              <a:t>Lie #3 – There is no Evil </a:t>
            </a:r>
            <a:endParaRPr lang="en-US" dirty="0">
              <a:solidFill>
                <a:srgbClr val="3AC641"/>
              </a:solidFill>
            </a:endParaRPr>
          </a:p>
        </p:txBody>
      </p:sp>
      <p:sp>
        <p:nvSpPr>
          <p:cNvPr id="7" name="TextBox 6"/>
          <p:cNvSpPr txBox="1"/>
          <p:nvPr/>
        </p:nvSpPr>
        <p:spPr>
          <a:xfrm>
            <a:off x="3442913" y="5033664"/>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a:t>
            </a:r>
            <a:r>
              <a:rPr lang="en-US" sz="3200" b="1" dirty="0" smtClean="0">
                <a:solidFill>
                  <a:srgbClr val="3AC641"/>
                </a:solidFill>
              </a:rPr>
              <a:t> </a:t>
            </a:r>
            <a:endParaRPr lang="en-US" sz="3200" b="1" dirty="0">
              <a:solidFill>
                <a:srgbClr val="3AC641"/>
              </a:solidFill>
            </a:endParaRPr>
          </a:p>
        </p:txBody>
      </p:sp>
      <p:sp>
        <p:nvSpPr>
          <p:cNvPr id="4" name="Rectangle 3"/>
          <p:cNvSpPr/>
          <p:nvPr/>
        </p:nvSpPr>
        <p:spPr>
          <a:xfrm>
            <a:off x="361784" y="939055"/>
            <a:ext cx="4572000" cy="4001737"/>
          </a:xfrm>
          <a:prstGeom prst="rect">
            <a:avLst/>
          </a:prstGeom>
        </p:spPr>
        <p:txBody>
          <a:bodyPr>
            <a:spAutoFit/>
          </a:bodyPr>
          <a:lstStyle/>
          <a:p>
            <a:r>
              <a:rPr lang="en-US" sz="2000" dirty="0" smtClean="0"/>
              <a:t>16 </a:t>
            </a:r>
            <a:r>
              <a:rPr lang="en-US" sz="2000" u="sng" dirty="0" smtClean="0"/>
              <a:t>These </a:t>
            </a:r>
            <a:r>
              <a:rPr lang="en-US" sz="2000" u="sng" dirty="0"/>
              <a:t>six things the Lord hates</a:t>
            </a:r>
            <a:r>
              <a:rPr lang="en-US" sz="2000" dirty="0"/>
              <a:t>,</a:t>
            </a:r>
          </a:p>
          <a:p>
            <a:r>
              <a:rPr lang="en-US" sz="2000" dirty="0"/>
              <a:t>Yes, seven are an abomination to Him:</a:t>
            </a:r>
          </a:p>
          <a:p>
            <a:r>
              <a:rPr lang="en-US" sz="2000" dirty="0"/>
              <a:t>17 A proud look,</a:t>
            </a:r>
          </a:p>
          <a:p>
            <a:r>
              <a:rPr lang="en-US" sz="2000" dirty="0"/>
              <a:t>A lying tongue,</a:t>
            </a:r>
          </a:p>
          <a:p>
            <a:r>
              <a:rPr lang="en-US" sz="2000" dirty="0"/>
              <a:t>Hands that shed innocent blood,</a:t>
            </a:r>
          </a:p>
          <a:p>
            <a:r>
              <a:rPr lang="en-US" sz="2000" dirty="0"/>
              <a:t>18 A heart that devises wicked plans,</a:t>
            </a:r>
          </a:p>
          <a:p>
            <a:r>
              <a:rPr lang="en-US" sz="2000" dirty="0"/>
              <a:t>Feet that are swift in running to evil,</a:t>
            </a:r>
          </a:p>
          <a:p>
            <a:r>
              <a:rPr lang="en-US" sz="2000" dirty="0"/>
              <a:t>19 A false witness who speaks lies,</a:t>
            </a:r>
          </a:p>
          <a:p>
            <a:r>
              <a:rPr lang="en-US" sz="2000" dirty="0"/>
              <a:t>And one who sows discord among brethren.</a:t>
            </a:r>
          </a:p>
          <a:p>
            <a:endParaRPr lang="en-US" sz="2000" dirty="0"/>
          </a:p>
          <a:p>
            <a:r>
              <a:rPr lang="en-US" sz="2000" dirty="0" smtClean="0"/>
              <a:t>Proverbs </a:t>
            </a:r>
            <a:r>
              <a:rPr lang="en-US" sz="2000" dirty="0"/>
              <a:t>6:16-19</a:t>
            </a:r>
          </a:p>
          <a:p>
            <a:endParaRPr lang="en-US" dirty="0"/>
          </a:p>
        </p:txBody>
      </p:sp>
      <p:sp>
        <p:nvSpPr>
          <p:cNvPr id="12" name="Rectangle 11"/>
          <p:cNvSpPr/>
          <p:nvPr/>
        </p:nvSpPr>
        <p:spPr>
          <a:xfrm>
            <a:off x="4933784" y="1599847"/>
            <a:ext cx="4142630" cy="338554"/>
          </a:xfrm>
          <a:prstGeom prst="rect">
            <a:avLst/>
          </a:prstGeom>
        </p:spPr>
        <p:txBody>
          <a:bodyPr wrap="square">
            <a:spAutoFit/>
          </a:bodyPr>
          <a:lstStyle/>
          <a:p>
            <a:r>
              <a:rPr lang="en-US" sz="1600" b="1" dirty="0" smtClean="0">
                <a:solidFill>
                  <a:srgbClr val="FB2E05"/>
                </a:solidFill>
              </a:rPr>
              <a:t>Self Promotion &amp; ‘confidence’ admired</a:t>
            </a:r>
            <a:endParaRPr lang="en-US" sz="1600" b="1" dirty="0">
              <a:solidFill>
                <a:srgbClr val="FB2E05"/>
              </a:solidFill>
            </a:endParaRPr>
          </a:p>
        </p:txBody>
      </p:sp>
      <p:sp>
        <p:nvSpPr>
          <p:cNvPr id="5" name="Right Arrow 4"/>
          <p:cNvSpPr/>
          <p:nvPr/>
        </p:nvSpPr>
        <p:spPr>
          <a:xfrm>
            <a:off x="2433099" y="1692020"/>
            <a:ext cx="2500685"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33783" y="1906456"/>
            <a:ext cx="4245333" cy="338554"/>
          </a:xfrm>
          <a:prstGeom prst="rect">
            <a:avLst/>
          </a:prstGeom>
        </p:spPr>
        <p:txBody>
          <a:bodyPr wrap="square">
            <a:spAutoFit/>
          </a:bodyPr>
          <a:lstStyle/>
          <a:p>
            <a:r>
              <a:rPr lang="en-US" sz="1600" b="1" dirty="0" smtClean="0">
                <a:solidFill>
                  <a:srgbClr val="FB2E05"/>
                </a:solidFill>
              </a:rPr>
              <a:t>‘Little Lies’ OK , Lies OK for the right reasons</a:t>
            </a:r>
            <a:endParaRPr lang="en-US" sz="1600" b="1" dirty="0">
              <a:solidFill>
                <a:srgbClr val="FB2E05"/>
              </a:solidFill>
            </a:endParaRPr>
          </a:p>
        </p:txBody>
      </p:sp>
      <p:sp>
        <p:nvSpPr>
          <p:cNvPr id="14" name="Right Arrow 13"/>
          <p:cNvSpPr/>
          <p:nvPr/>
        </p:nvSpPr>
        <p:spPr>
          <a:xfrm>
            <a:off x="2433099" y="1998629"/>
            <a:ext cx="2500685"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01370" y="2228133"/>
            <a:ext cx="4142630" cy="338554"/>
          </a:xfrm>
          <a:prstGeom prst="rect">
            <a:avLst/>
          </a:prstGeom>
        </p:spPr>
        <p:txBody>
          <a:bodyPr wrap="square">
            <a:spAutoFit/>
          </a:bodyPr>
          <a:lstStyle/>
          <a:p>
            <a:r>
              <a:rPr lang="en-US" sz="1600" b="1" dirty="0" smtClean="0">
                <a:solidFill>
                  <a:srgbClr val="FB2E05"/>
                </a:solidFill>
              </a:rPr>
              <a:t>Abortion, Assisted Suicides, Jihad </a:t>
            </a:r>
            <a:endParaRPr lang="en-US" sz="1600" b="1" dirty="0">
              <a:solidFill>
                <a:srgbClr val="FB2E05"/>
              </a:solidFill>
            </a:endParaRPr>
          </a:p>
        </p:txBody>
      </p:sp>
      <p:sp>
        <p:nvSpPr>
          <p:cNvPr id="16" name="Right Arrow 15"/>
          <p:cNvSpPr/>
          <p:nvPr/>
        </p:nvSpPr>
        <p:spPr>
          <a:xfrm>
            <a:off x="3852406" y="2305238"/>
            <a:ext cx="1081378"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85134" y="2533648"/>
            <a:ext cx="4142630" cy="338554"/>
          </a:xfrm>
          <a:prstGeom prst="rect">
            <a:avLst/>
          </a:prstGeom>
        </p:spPr>
        <p:txBody>
          <a:bodyPr wrap="square">
            <a:spAutoFit/>
          </a:bodyPr>
          <a:lstStyle/>
          <a:p>
            <a:r>
              <a:rPr lang="en-US" sz="1600" b="1" dirty="0" smtClean="0">
                <a:solidFill>
                  <a:srgbClr val="FB2E05"/>
                </a:solidFill>
              </a:rPr>
              <a:t>Entertaining, viewed as ‘creative’</a:t>
            </a:r>
            <a:endParaRPr lang="en-US" sz="1600" b="1" dirty="0">
              <a:solidFill>
                <a:srgbClr val="FB2E05"/>
              </a:solidFill>
            </a:endParaRPr>
          </a:p>
        </p:txBody>
      </p:sp>
      <p:sp>
        <p:nvSpPr>
          <p:cNvPr id="18" name="Right Arrow 17"/>
          <p:cNvSpPr/>
          <p:nvPr/>
        </p:nvSpPr>
        <p:spPr>
          <a:xfrm>
            <a:off x="4275151" y="2625820"/>
            <a:ext cx="658633"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85134" y="2827187"/>
            <a:ext cx="4142630" cy="338554"/>
          </a:xfrm>
          <a:prstGeom prst="rect">
            <a:avLst/>
          </a:prstGeom>
        </p:spPr>
        <p:txBody>
          <a:bodyPr wrap="square">
            <a:spAutoFit/>
          </a:bodyPr>
          <a:lstStyle/>
          <a:p>
            <a:r>
              <a:rPr lang="en-US" sz="1600" b="1" dirty="0" smtClean="0">
                <a:solidFill>
                  <a:srgbClr val="FB2E05"/>
                </a:solidFill>
              </a:rPr>
              <a:t>Turn on the news…</a:t>
            </a:r>
            <a:endParaRPr lang="en-US" sz="1600" b="1" dirty="0">
              <a:solidFill>
                <a:srgbClr val="FB2E05"/>
              </a:solidFill>
            </a:endParaRPr>
          </a:p>
        </p:txBody>
      </p:sp>
      <p:sp>
        <p:nvSpPr>
          <p:cNvPr id="20" name="Right Arrow 19"/>
          <p:cNvSpPr/>
          <p:nvPr/>
        </p:nvSpPr>
        <p:spPr>
          <a:xfrm>
            <a:off x="4275150" y="2919359"/>
            <a:ext cx="658633"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45709" y="3137081"/>
            <a:ext cx="4322198" cy="338554"/>
          </a:xfrm>
          <a:prstGeom prst="rect">
            <a:avLst/>
          </a:prstGeom>
        </p:spPr>
        <p:txBody>
          <a:bodyPr wrap="square">
            <a:spAutoFit/>
          </a:bodyPr>
          <a:lstStyle/>
          <a:p>
            <a:r>
              <a:rPr lang="en-US" sz="1600" b="1" dirty="0" smtClean="0">
                <a:solidFill>
                  <a:srgbClr val="FB2E05"/>
                </a:solidFill>
              </a:rPr>
              <a:t>Truth is subjective &amp; can be viewed differently</a:t>
            </a:r>
            <a:endParaRPr lang="en-US" sz="1600" b="1" dirty="0">
              <a:solidFill>
                <a:srgbClr val="FB2E05"/>
              </a:solidFill>
            </a:endParaRPr>
          </a:p>
        </p:txBody>
      </p:sp>
      <p:sp>
        <p:nvSpPr>
          <p:cNvPr id="22" name="Right Arrow 21"/>
          <p:cNvSpPr/>
          <p:nvPr/>
        </p:nvSpPr>
        <p:spPr>
          <a:xfrm>
            <a:off x="4287076" y="3235072"/>
            <a:ext cx="658633"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04681" y="3722431"/>
            <a:ext cx="4322198" cy="338554"/>
          </a:xfrm>
          <a:prstGeom prst="rect">
            <a:avLst/>
          </a:prstGeom>
        </p:spPr>
        <p:txBody>
          <a:bodyPr wrap="square">
            <a:spAutoFit/>
          </a:bodyPr>
          <a:lstStyle/>
          <a:p>
            <a:r>
              <a:rPr lang="en-US" sz="1600" b="1" dirty="0" smtClean="0">
                <a:solidFill>
                  <a:srgbClr val="FB2E05"/>
                </a:solidFill>
              </a:rPr>
              <a:t>Lack of Love &amp; bitterness everywhere</a:t>
            </a:r>
            <a:endParaRPr lang="en-US" sz="1600" b="1" dirty="0">
              <a:solidFill>
                <a:srgbClr val="FB2E05"/>
              </a:solidFill>
            </a:endParaRPr>
          </a:p>
        </p:txBody>
      </p:sp>
      <p:sp>
        <p:nvSpPr>
          <p:cNvPr id="24" name="Right Arrow 23"/>
          <p:cNvSpPr/>
          <p:nvPr/>
        </p:nvSpPr>
        <p:spPr>
          <a:xfrm>
            <a:off x="4267195" y="3814604"/>
            <a:ext cx="658633" cy="15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85134" y="5018249"/>
            <a:ext cx="3966376" cy="584775"/>
          </a:xfrm>
          <a:prstGeom prst="rect">
            <a:avLst/>
          </a:prstGeom>
          <a:noFill/>
        </p:spPr>
        <p:txBody>
          <a:bodyPr wrap="square" rtlCol="0">
            <a:spAutoFit/>
          </a:bodyPr>
          <a:lstStyle/>
          <a:p>
            <a:r>
              <a:rPr lang="en-US" sz="2400" b="1" dirty="0" smtClean="0">
                <a:solidFill>
                  <a:srgbClr val="3AC641"/>
                </a:solidFill>
              </a:rPr>
              <a:t>Righteous </a:t>
            </a:r>
            <a:r>
              <a:rPr lang="en-US" sz="3200" b="1" dirty="0" smtClean="0">
                <a:solidFill>
                  <a:srgbClr val="3AC641"/>
                </a:solidFill>
              </a:rPr>
              <a:t> </a:t>
            </a:r>
            <a:endParaRPr lang="en-US" sz="3200" b="1" dirty="0">
              <a:solidFill>
                <a:srgbClr val="3AC641"/>
              </a:solidFill>
            </a:endParaRPr>
          </a:p>
        </p:txBody>
      </p:sp>
      <p:sp>
        <p:nvSpPr>
          <p:cNvPr id="26" name="Rectangle 25"/>
          <p:cNvSpPr/>
          <p:nvPr/>
        </p:nvSpPr>
        <p:spPr>
          <a:xfrm>
            <a:off x="5521517" y="939055"/>
            <a:ext cx="2700133" cy="400110"/>
          </a:xfrm>
          <a:prstGeom prst="rect">
            <a:avLst/>
          </a:prstGeom>
        </p:spPr>
        <p:txBody>
          <a:bodyPr wrap="square">
            <a:spAutoFit/>
          </a:bodyPr>
          <a:lstStyle/>
          <a:p>
            <a:r>
              <a:rPr lang="en-US" sz="2000" u="sng" dirty="0" smtClean="0">
                <a:solidFill>
                  <a:srgbClr val="FB2E05"/>
                </a:solidFill>
              </a:rPr>
              <a:t>Current World View:</a:t>
            </a:r>
            <a:endParaRPr lang="en-US" sz="2000" u="sng" dirty="0">
              <a:solidFill>
                <a:srgbClr val="FB2E05"/>
              </a:solidFill>
            </a:endParaRPr>
          </a:p>
        </p:txBody>
      </p:sp>
    </p:spTree>
    <p:extLst>
      <p:ext uri="{BB962C8B-B14F-4D97-AF65-F5344CB8AC3E}">
        <p14:creationId xmlns:p14="http://schemas.microsoft.com/office/powerpoint/2010/main" xmlns="" val="179532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afterEffect">
                                  <p:stCondLst>
                                    <p:cond delay="50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75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75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75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75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75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75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75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2" grpId="0"/>
      <p:bldP spid="5"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6613" y="373386"/>
            <a:ext cx="7345181" cy="1104636"/>
          </a:xfrm>
          <a:prstGeom prst="rect">
            <a:avLst/>
          </a:prstGeom>
        </p:spPr>
        <p:txBody>
          <a:bodyPr vert="horz" lIns="91440" tIns="45720" rIns="91440" bIns="45720" rtlCol="0" anchor="ctr">
            <a:normAutofit fontScale="47500" lnSpcReduction="2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7200" dirty="0" smtClean="0">
                <a:solidFill>
                  <a:srgbClr val="FF0000"/>
                </a:solidFill>
              </a:rPr>
              <a:t>Satan’s ‘Recruiting Tools’ </a:t>
            </a:r>
          </a:p>
          <a:p>
            <a:pPr algn="ctr"/>
            <a:r>
              <a:rPr lang="en-US" sz="7200" u="sng" dirty="0" smtClean="0">
                <a:solidFill>
                  <a:srgbClr val="FF0000"/>
                </a:solidFill>
              </a:rPr>
              <a:t>For us to </a:t>
            </a:r>
            <a:r>
              <a:rPr lang="en-US" sz="7200" u="sng" dirty="0">
                <a:solidFill>
                  <a:srgbClr val="FF0000"/>
                </a:solidFill>
              </a:rPr>
              <a:t>join in </a:t>
            </a:r>
            <a:r>
              <a:rPr lang="en-US" sz="7200" u="sng" dirty="0" smtClean="0">
                <a:solidFill>
                  <a:srgbClr val="FF0000"/>
                </a:solidFill>
              </a:rPr>
              <a:t>rebellion against God:</a:t>
            </a:r>
            <a:endParaRPr lang="en-US" sz="7200" u="sng" dirty="0">
              <a:solidFill>
                <a:srgbClr val="FF0000"/>
              </a:solidFill>
            </a:endParaRPr>
          </a:p>
        </p:txBody>
      </p:sp>
      <p:sp>
        <p:nvSpPr>
          <p:cNvPr id="6" name="Title 1"/>
          <p:cNvSpPr txBox="1">
            <a:spLocks/>
          </p:cNvSpPr>
          <p:nvPr/>
        </p:nvSpPr>
        <p:spPr>
          <a:xfrm>
            <a:off x="416613" y="1461658"/>
            <a:ext cx="7345181" cy="1614576"/>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742950" indent="-742950">
              <a:buAutoNum type="alphaUcPeriod"/>
            </a:pPr>
            <a:r>
              <a:rPr lang="en-US" sz="5700" dirty="0" smtClean="0">
                <a:solidFill>
                  <a:srgbClr val="3AC641"/>
                </a:solidFill>
              </a:rPr>
              <a:t>Satan is a lair</a:t>
            </a:r>
          </a:p>
          <a:p>
            <a:r>
              <a:rPr lang="en-US" sz="4000" dirty="0" smtClean="0">
                <a:solidFill>
                  <a:srgbClr val="3AC641"/>
                </a:solidFill>
              </a:rPr>
              <a:t>	</a:t>
            </a:r>
            <a:r>
              <a:rPr lang="en-US" sz="4000" dirty="0" smtClean="0">
                <a:solidFill>
                  <a:schemeClr val="tx1"/>
                </a:solidFill>
              </a:rPr>
              <a:t>1. Sin is not that bad</a:t>
            </a:r>
          </a:p>
          <a:p>
            <a:r>
              <a:rPr lang="en-US" sz="4000" dirty="0">
                <a:solidFill>
                  <a:schemeClr val="tx1"/>
                </a:solidFill>
              </a:rPr>
              <a:t>	</a:t>
            </a:r>
            <a:r>
              <a:rPr lang="en-US" sz="4000" dirty="0" smtClean="0">
                <a:solidFill>
                  <a:schemeClr val="tx1"/>
                </a:solidFill>
              </a:rPr>
              <a:t>2. Evil is Good – Good is Evil</a:t>
            </a:r>
          </a:p>
          <a:p>
            <a:r>
              <a:rPr lang="en-US" sz="4000" dirty="0">
                <a:solidFill>
                  <a:schemeClr val="tx1"/>
                </a:solidFill>
              </a:rPr>
              <a:t>	</a:t>
            </a:r>
            <a:r>
              <a:rPr lang="en-US" sz="4000" dirty="0" smtClean="0">
                <a:solidFill>
                  <a:schemeClr val="tx1"/>
                </a:solidFill>
              </a:rPr>
              <a:t>3. There is no Evil</a:t>
            </a:r>
          </a:p>
          <a:p>
            <a:endParaRPr lang="en-US" sz="4000" dirty="0">
              <a:solidFill>
                <a:srgbClr val="3AC64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5292" y="0"/>
            <a:ext cx="1835587" cy="1056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416613" y="2914720"/>
            <a:ext cx="8084159"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4000" dirty="0">
                <a:solidFill>
                  <a:srgbClr val="3AC641"/>
                </a:solidFill>
                <a:effectLst>
                  <a:outerShdw blurRad="38100" dist="38100" dir="2700000" algn="tl">
                    <a:srgbClr val="000000">
                      <a:alpha val="43137"/>
                    </a:srgbClr>
                  </a:outerShdw>
                </a:effectLst>
              </a:rPr>
              <a:t>B</a:t>
            </a:r>
            <a:r>
              <a:rPr lang="en-US" sz="4000" dirty="0" smtClean="0">
                <a:solidFill>
                  <a:srgbClr val="3AC641"/>
                </a:solidFill>
                <a:effectLst>
                  <a:outerShdw blurRad="38100" dist="38100" dir="2700000" algn="tl">
                    <a:srgbClr val="000000">
                      <a:alpha val="43137"/>
                    </a:srgbClr>
                  </a:outerShdw>
                </a:effectLst>
              </a:rPr>
              <a:t>. Satan will use others as recruiters</a:t>
            </a:r>
            <a:endParaRPr lang="en-US" sz="4000" dirty="0">
              <a:solidFill>
                <a:srgbClr val="3AC64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681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8" y="111949"/>
            <a:ext cx="7886700" cy="1104636"/>
          </a:xfrm>
        </p:spPr>
        <p:txBody>
          <a:bodyPr>
            <a:normAutofit/>
          </a:bodyPr>
          <a:lstStyle/>
          <a:p>
            <a:r>
              <a:rPr lang="en-US" dirty="0">
                <a:solidFill>
                  <a:srgbClr val="3AC641"/>
                </a:solidFill>
              </a:rPr>
              <a:t>Satan will use others as recruiters</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8780" y="780597"/>
            <a:ext cx="1664388" cy="957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 y="1034621"/>
            <a:ext cx="4782710" cy="523220"/>
          </a:xfrm>
          <a:prstGeom prst="rect">
            <a:avLst/>
          </a:prstGeom>
        </p:spPr>
        <p:txBody>
          <a:bodyPr wrap="square">
            <a:spAutoFit/>
          </a:bodyPr>
          <a:lstStyle/>
          <a:p>
            <a:r>
              <a:rPr lang="en-US" sz="2800" dirty="0"/>
              <a:t>1. Sin is not that </a:t>
            </a:r>
            <a:r>
              <a:rPr lang="en-US" sz="2800" dirty="0" smtClean="0"/>
              <a:t>bad</a:t>
            </a:r>
            <a:endParaRPr lang="en-US" sz="2800" dirty="0"/>
          </a:p>
        </p:txBody>
      </p:sp>
      <p:sp>
        <p:nvSpPr>
          <p:cNvPr id="23" name="Rectangle 3"/>
          <p:cNvSpPr txBox="1">
            <a:spLocks noChangeArrowheads="1"/>
          </p:cNvSpPr>
          <p:nvPr/>
        </p:nvSpPr>
        <p:spPr>
          <a:xfrm>
            <a:off x="228600" y="1578798"/>
            <a:ext cx="8001000" cy="12843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spcBef>
                <a:spcPct val="0"/>
              </a:spcBef>
              <a:spcAft>
                <a:spcPts val="600"/>
              </a:spcAft>
              <a:buFontTx/>
              <a:buNone/>
            </a:pPr>
            <a:r>
              <a:rPr lang="en-US" sz="2000" dirty="0" smtClean="0">
                <a:solidFill>
                  <a:srgbClr val="FFFF00"/>
                </a:solidFill>
              </a:rPr>
              <a:t>I </a:t>
            </a:r>
            <a:r>
              <a:rPr lang="en-US" sz="2000" dirty="0" err="1" smtClean="0">
                <a:solidFill>
                  <a:srgbClr val="FFFF00"/>
                </a:solidFill>
              </a:rPr>
              <a:t>Cor</a:t>
            </a:r>
            <a:r>
              <a:rPr lang="en-US" sz="2000" dirty="0" smtClean="0">
                <a:solidFill>
                  <a:srgbClr val="FFFF00"/>
                </a:solidFill>
              </a:rPr>
              <a:t> 15:33-34</a:t>
            </a:r>
            <a:r>
              <a:rPr lang="en-US" sz="2000" dirty="0" smtClean="0"/>
              <a:t> – </a:t>
            </a:r>
            <a:r>
              <a:rPr lang="en-US" sz="2000" i="1" dirty="0" smtClean="0"/>
              <a:t>Do not be </a:t>
            </a:r>
            <a:r>
              <a:rPr lang="en-US" sz="2400" b="1" i="1" u="sng" dirty="0" smtClean="0">
                <a:solidFill>
                  <a:srgbClr val="3AC641"/>
                </a:solidFill>
              </a:rPr>
              <a:t>deceived</a:t>
            </a:r>
            <a:r>
              <a:rPr lang="en-US" sz="2000" i="1" dirty="0" smtClean="0">
                <a:solidFill>
                  <a:srgbClr val="3AC641"/>
                </a:solidFill>
              </a:rPr>
              <a:t>:</a:t>
            </a:r>
            <a:r>
              <a:rPr lang="en-US" sz="2000" i="1" dirty="0" smtClean="0"/>
              <a:t> “</a:t>
            </a:r>
            <a:r>
              <a:rPr lang="en-US" sz="2000" i="1" dirty="0" smtClean="0">
                <a:solidFill>
                  <a:srgbClr val="FFFF00"/>
                </a:solidFill>
              </a:rPr>
              <a:t>Evil company corrupts good habits</a:t>
            </a:r>
            <a:r>
              <a:rPr lang="en-US" sz="2000" i="1" dirty="0" smtClean="0"/>
              <a:t>.” </a:t>
            </a:r>
            <a:r>
              <a:rPr lang="en-US" sz="2000" i="1" baseline="30000" dirty="0" smtClean="0">
                <a:solidFill>
                  <a:srgbClr val="FFFF00"/>
                </a:solidFill>
              </a:rPr>
              <a:t>34</a:t>
            </a:r>
            <a:r>
              <a:rPr lang="en-US" sz="2000" i="1" dirty="0" smtClean="0">
                <a:solidFill>
                  <a:srgbClr val="FFFF00"/>
                </a:solidFill>
              </a:rPr>
              <a:t>Awake to righteousness</a:t>
            </a:r>
            <a:r>
              <a:rPr lang="en-US" sz="2000" i="1" dirty="0" smtClean="0"/>
              <a:t>, </a:t>
            </a:r>
            <a:r>
              <a:rPr lang="en-US" sz="2000" b="1" i="1" u="sng" dirty="0" smtClean="0"/>
              <a:t>and do not sin</a:t>
            </a:r>
            <a:r>
              <a:rPr lang="en-US" sz="2000" i="1" dirty="0" smtClean="0"/>
              <a:t>; for </a:t>
            </a:r>
            <a:r>
              <a:rPr lang="en-US" sz="2000" i="1" dirty="0" smtClean="0">
                <a:solidFill>
                  <a:srgbClr val="FFFF00"/>
                </a:solidFill>
              </a:rPr>
              <a:t>some do not have the knowledge of God</a:t>
            </a:r>
            <a:r>
              <a:rPr lang="en-US" sz="2000" i="1" dirty="0" smtClean="0"/>
              <a:t>. I speak this to your </a:t>
            </a:r>
            <a:r>
              <a:rPr lang="en-US" sz="2000" i="1" dirty="0"/>
              <a:t>shame. </a:t>
            </a:r>
            <a:r>
              <a:rPr lang="en-US" sz="2000" i="1" dirty="0" smtClean="0"/>
              <a:t>[NKJ]</a:t>
            </a:r>
          </a:p>
        </p:txBody>
      </p:sp>
      <p:sp>
        <p:nvSpPr>
          <p:cNvPr id="24" name="Rectangle 3"/>
          <p:cNvSpPr txBox="1">
            <a:spLocks noChangeArrowheads="1"/>
          </p:cNvSpPr>
          <p:nvPr/>
        </p:nvSpPr>
        <p:spPr>
          <a:xfrm>
            <a:off x="300162" y="2649094"/>
            <a:ext cx="8001000" cy="12843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spcBef>
                <a:spcPct val="0"/>
              </a:spcBef>
              <a:spcAft>
                <a:spcPts val="600"/>
              </a:spcAft>
              <a:buFontTx/>
              <a:buNone/>
            </a:pPr>
            <a:r>
              <a:rPr lang="en-US" sz="2000" dirty="0">
                <a:solidFill>
                  <a:srgbClr val="FFFF00"/>
                </a:solidFill>
              </a:rPr>
              <a:t>Col 4:5</a:t>
            </a:r>
            <a:r>
              <a:rPr lang="en-US" sz="2000" dirty="0"/>
              <a:t> – </a:t>
            </a:r>
            <a:r>
              <a:rPr lang="en-US" sz="2000" i="1" dirty="0"/>
              <a:t>Behave yourselves </a:t>
            </a:r>
            <a:r>
              <a:rPr lang="en-US" sz="2400" b="1" i="1" u="sng" dirty="0" smtClean="0">
                <a:solidFill>
                  <a:srgbClr val="3AC641"/>
                </a:solidFill>
              </a:rPr>
              <a:t>wisely</a:t>
            </a:r>
            <a:r>
              <a:rPr lang="en-US" sz="2000" i="1" dirty="0" smtClean="0">
                <a:solidFill>
                  <a:schemeClr val="tx1"/>
                </a:solidFill>
              </a:rPr>
              <a:t> </a:t>
            </a:r>
            <a:r>
              <a:rPr lang="en-US" sz="2000" i="1" dirty="0">
                <a:solidFill>
                  <a:schemeClr val="tx1"/>
                </a:solidFill>
              </a:rPr>
              <a:t>in </a:t>
            </a:r>
            <a:r>
              <a:rPr lang="en-US" sz="2000" i="1" u="sng" dirty="0">
                <a:solidFill>
                  <a:srgbClr val="FFFF00"/>
                </a:solidFill>
              </a:rPr>
              <a:t>your relations with those of the outside </a:t>
            </a:r>
            <a:r>
              <a:rPr lang="en-US" sz="2000" i="1" u="sng" dirty="0" smtClean="0">
                <a:solidFill>
                  <a:srgbClr val="FFFF00"/>
                </a:solidFill>
              </a:rPr>
              <a:t>world</a:t>
            </a:r>
            <a:r>
              <a:rPr lang="en-US" sz="2000" i="1" dirty="0" smtClean="0"/>
              <a:t>, </a:t>
            </a:r>
            <a:r>
              <a:rPr lang="en-US" sz="2000" i="1" dirty="0"/>
              <a:t>making the very most of the time and seizing </a:t>
            </a:r>
            <a:r>
              <a:rPr lang="en-US" sz="2000" i="1" dirty="0" smtClean="0"/>
              <a:t>the </a:t>
            </a:r>
            <a:r>
              <a:rPr lang="en-US" sz="2000" i="1" dirty="0"/>
              <a:t>opportunity.</a:t>
            </a:r>
            <a:r>
              <a:rPr lang="en-US" sz="2000" dirty="0"/>
              <a:t> [</a:t>
            </a:r>
            <a:r>
              <a:rPr lang="en-US" sz="2000" dirty="0" err="1"/>
              <a:t>Ampl</a:t>
            </a:r>
            <a:r>
              <a:rPr lang="en-US" sz="2000" dirty="0"/>
              <a:t>. Bible]</a:t>
            </a:r>
            <a:endParaRPr lang="en-US" sz="2000" i="1" dirty="0" smtClean="0"/>
          </a:p>
        </p:txBody>
      </p:sp>
      <p:pic>
        <p:nvPicPr>
          <p:cNvPr id="3077" name="Picture 5" descr="C:\Users\Bmellor\AppData\Local\Microsoft\Windows\Temporary Internet Files\Content.IE5\FODZ3XEZ\MC900239513[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1545" y="3856323"/>
            <a:ext cx="1838858" cy="15645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reeform 4"/>
          <p:cNvSpPr/>
          <p:nvPr/>
        </p:nvSpPr>
        <p:spPr>
          <a:xfrm>
            <a:off x="4469273" y="4313410"/>
            <a:ext cx="2914923" cy="904416"/>
          </a:xfrm>
          <a:custGeom>
            <a:avLst/>
            <a:gdLst>
              <a:gd name="connsiteX0" fmla="*/ 0 w 2914923"/>
              <a:gd name="connsiteY0" fmla="*/ 904416 h 904416"/>
              <a:gd name="connsiteX1" fmla="*/ 1152939 w 2914923"/>
              <a:gd name="connsiteY1" fmla="*/ 5918 h 904416"/>
              <a:gd name="connsiteX2" fmla="*/ 2790907 w 2914923"/>
              <a:gd name="connsiteY2" fmla="*/ 514802 h 904416"/>
              <a:gd name="connsiteX3" fmla="*/ 2798859 w 2914923"/>
              <a:gd name="connsiteY3" fmla="*/ 514802 h 904416"/>
            </a:gdLst>
            <a:ahLst/>
            <a:cxnLst>
              <a:cxn ang="0">
                <a:pos x="connsiteX0" y="connsiteY0"/>
              </a:cxn>
              <a:cxn ang="0">
                <a:pos x="connsiteX1" y="connsiteY1"/>
              </a:cxn>
              <a:cxn ang="0">
                <a:pos x="connsiteX2" y="connsiteY2"/>
              </a:cxn>
              <a:cxn ang="0">
                <a:pos x="connsiteX3" y="connsiteY3"/>
              </a:cxn>
            </a:cxnLst>
            <a:rect l="l" t="t" r="r" b="b"/>
            <a:pathLst>
              <a:path w="2914923" h="904416">
                <a:moveTo>
                  <a:pt x="0" y="904416"/>
                </a:moveTo>
                <a:cubicBezTo>
                  <a:pt x="343894" y="487635"/>
                  <a:pt x="687788" y="70854"/>
                  <a:pt x="1152939" y="5918"/>
                </a:cubicBezTo>
                <a:cubicBezTo>
                  <a:pt x="1618090" y="-59018"/>
                  <a:pt x="2516587" y="429988"/>
                  <a:pt x="2790907" y="514802"/>
                </a:cubicBezTo>
                <a:cubicBezTo>
                  <a:pt x="3065227" y="599616"/>
                  <a:pt x="2798859" y="514802"/>
                  <a:pt x="2798859" y="514802"/>
                </a:cubicBezTo>
              </a:path>
            </a:pathLst>
          </a:cu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
          <p:cNvSpPr txBox="1">
            <a:spLocks noChangeArrowheads="1"/>
          </p:cNvSpPr>
          <p:nvPr/>
        </p:nvSpPr>
        <p:spPr>
          <a:xfrm>
            <a:off x="300162" y="3760908"/>
            <a:ext cx="4471668" cy="1361503"/>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spcBef>
                <a:spcPct val="0"/>
              </a:spcBef>
              <a:spcAft>
                <a:spcPts val="600"/>
              </a:spcAft>
              <a:buFontTx/>
              <a:buNone/>
            </a:pPr>
            <a:r>
              <a:rPr lang="en-US" sz="2200" dirty="0">
                <a:solidFill>
                  <a:srgbClr val="FFFF00"/>
                </a:solidFill>
              </a:rPr>
              <a:t>James 4 :</a:t>
            </a:r>
            <a:r>
              <a:rPr lang="en-US" sz="2200" dirty="0">
                <a:solidFill>
                  <a:schemeClr val="tx1"/>
                </a:solidFill>
              </a:rPr>
              <a:t>4You adulterous people! Do you not know that friendship with the world is enmity with God? </a:t>
            </a:r>
            <a:r>
              <a:rPr lang="en-US" sz="2200" dirty="0">
                <a:solidFill>
                  <a:srgbClr val="FFFF00"/>
                </a:solidFill>
              </a:rPr>
              <a:t>Therefore whoever wishes to be </a:t>
            </a:r>
            <a:r>
              <a:rPr lang="en-US" sz="2200" u="sng" dirty="0">
                <a:solidFill>
                  <a:srgbClr val="FFFF00"/>
                </a:solidFill>
              </a:rPr>
              <a:t>a friend of the world</a:t>
            </a:r>
            <a:r>
              <a:rPr lang="en-US" sz="2200" dirty="0">
                <a:solidFill>
                  <a:srgbClr val="FFFF00"/>
                </a:solidFill>
              </a:rPr>
              <a:t> makes himself an enemy of God</a:t>
            </a:r>
            <a:r>
              <a:rPr lang="en-US" sz="2000" dirty="0">
                <a:solidFill>
                  <a:schemeClr val="tx1"/>
                </a:solidFill>
              </a:rPr>
              <a:t>. </a:t>
            </a:r>
            <a:endParaRPr lang="en-US" sz="2000" i="1" dirty="0" smtClean="0">
              <a:solidFill>
                <a:schemeClr val="tx1"/>
              </a:solidFill>
            </a:endParaRPr>
          </a:p>
        </p:txBody>
      </p:sp>
    </p:spTree>
    <p:extLst>
      <p:ext uri="{BB962C8B-B14F-4D97-AF65-F5344CB8AC3E}">
        <p14:creationId xmlns:p14="http://schemas.microsoft.com/office/powerpoint/2010/main" xmlns="" val="32400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8" y="111949"/>
            <a:ext cx="7886700" cy="1104636"/>
          </a:xfrm>
        </p:spPr>
        <p:txBody>
          <a:bodyPr>
            <a:normAutofit/>
          </a:bodyPr>
          <a:lstStyle/>
          <a:p>
            <a:r>
              <a:rPr lang="en-US" dirty="0">
                <a:solidFill>
                  <a:srgbClr val="3AC641"/>
                </a:solidFill>
              </a:rPr>
              <a:t>Satan will use others as recruiters</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8780" y="780597"/>
            <a:ext cx="1664388" cy="957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a:xfrm>
            <a:off x="457200" y="1171118"/>
            <a:ext cx="4782710" cy="1384995"/>
          </a:xfrm>
          <a:prstGeom prst="rect">
            <a:avLst/>
          </a:prstGeom>
        </p:spPr>
        <p:txBody>
          <a:bodyPr wrap="square">
            <a:spAutoFit/>
          </a:bodyPr>
          <a:lstStyle/>
          <a:p>
            <a:r>
              <a:rPr lang="en-US" sz="2800" dirty="0"/>
              <a:t>1. Sin is not that bad</a:t>
            </a:r>
          </a:p>
          <a:p>
            <a:r>
              <a:rPr lang="en-US" sz="2800" b="1" dirty="0" smtClean="0">
                <a:solidFill>
                  <a:srgbClr val="3AC641"/>
                </a:solidFill>
                <a:effectLst>
                  <a:outerShdw blurRad="38100" dist="38100" dir="2700000" algn="tl">
                    <a:srgbClr val="000000">
                      <a:alpha val="43137"/>
                    </a:srgbClr>
                  </a:outerShdw>
                </a:effectLst>
              </a:rPr>
              <a:t>2</a:t>
            </a:r>
            <a:r>
              <a:rPr lang="en-US" sz="2800" b="1" dirty="0">
                <a:solidFill>
                  <a:srgbClr val="3AC641"/>
                </a:solidFill>
                <a:effectLst>
                  <a:outerShdw blurRad="38100" dist="38100" dir="2700000" algn="tl">
                    <a:srgbClr val="000000">
                      <a:alpha val="43137"/>
                    </a:srgbClr>
                  </a:outerShdw>
                </a:effectLst>
              </a:rPr>
              <a:t>. </a:t>
            </a:r>
            <a:r>
              <a:rPr lang="en-US" sz="2800" b="1" dirty="0">
                <a:solidFill>
                  <a:srgbClr val="FB2E05"/>
                </a:solidFill>
                <a:effectLst>
                  <a:outerShdw blurRad="38100" dist="38100" dir="2700000" algn="tl">
                    <a:srgbClr val="000000">
                      <a:alpha val="43137"/>
                    </a:srgbClr>
                  </a:outerShdw>
                </a:effectLst>
              </a:rPr>
              <a:t>Evil</a:t>
            </a:r>
            <a:r>
              <a:rPr lang="en-US" sz="2800" b="1" dirty="0">
                <a:solidFill>
                  <a:srgbClr val="3AC641"/>
                </a:solidFill>
                <a:effectLst>
                  <a:outerShdw blurRad="38100" dist="38100" dir="2700000" algn="tl">
                    <a:srgbClr val="000000">
                      <a:alpha val="43137"/>
                    </a:srgbClr>
                  </a:outerShdw>
                </a:effectLst>
              </a:rPr>
              <a:t> is Good – </a:t>
            </a:r>
            <a:r>
              <a:rPr lang="en-US" sz="2800" b="1" dirty="0">
                <a:solidFill>
                  <a:srgbClr val="FB2E05"/>
                </a:solidFill>
                <a:effectLst>
                  <a:outerShdw blurRad="38100" dist="38100" dir="2700000" algn="tl">
                    <a:srgbClr val="000000">
                      <a:alpha val="43137"/>
                    </a:srgbClr>
                  </a:outerShdw>
                </a:effectLst>
              </a:rPr>
              <a:t>Good</a:t>
            </a:r>
            <a:r>
              <a:rPr lang="en-US" sz="2800" b="1" dirty="0">
                <a:solidFill>
                  <a:srgbClr val="3AC641"/>
                </a:solidFill>
                <a:effectLst>
                  <a:outerShdw blurRad="38100" dist="38100" dir="2700000" algn="tl">
                    <a:srgbClr val="000000">
                      <a:alpha val="43137"/>
                    </a:srgbClr>
                  </a:outerShdw>
                </a:effectLst>
              </a:rPr>
              <a:t> is Evil</a:t>
            </a:r>
          </a:p>
          <a:p>
            <a:endParaRPr lang="en-US" sz="2800" dirty="0"/>
          </a:p>
        </p:txBody>
      </p:sp>
      <p:sp>
        <p:nvSpPr>
          <p:cNvPr id="7" name="Rectangle 3"/>
          <p:cNvSpPr txBox="1">
            <a:spLocks noChangeArrowheads="1"/>
          </p:cNvSpPr>
          <p:nvPr/>
        </p:nvSpPr>
        <p:spPr>
          <a:xfrm>
            <a:off x="254442" y="2295029"/>
            <a:ext cx="8001000" cy="32470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spcBef>
                <a:spcPct val="0"/>
              </a:spcBef>
              <a:spcAft>
                <a:spcPts val="600"/>
              </a:spcAft>
              <a:buFontTx/>
              <a:buNone/>
            </a:pPr>
            <a:r>
              <a:rPr lang="en-US" sz="2000" dirty="0">
                <a:solidFill>
                  <a:srgbClr val="FFFF00"/>
                </a:solidFill>
              </a:rPr>
              <a:t>I John 5:19 – </a:t>
            </a:r>
            <a:r>
              <a:rPr lang="en-US" sz="2000" dirty="0">
                <a:solidFill>
                  <a:schemeClr val="tx1"/>
                </a:solidFill>
              </a:rPr>
              <a:t>We know that we are of God, and </a:t>
            </a:r>
            <a:r>
              <a:rPr lang="en-US" sz="2000" dirty="0">
                <a:solidFill>
                  <a:srgbClr val="3AC641"/>
                </a:solidFill>
              </a:rPr>
              <a:t>the whole world lies under the sway of the wicked </a:t>
            </a:r>
            <a:r>
              <a:rPr lang="en-US" sz="2000" dirty="0" smtClean="0">
                <a:solidFill>
                  <a:srgbClr val="3AC641"/>
                </a:solidFill>
              </a:rPr>
              <a:t>one</a:t>
            </a:r>
            <a:r>
              <a:rPr lang="en-US" sz="2000" dirty="0" smtClean="0">
                <a:solidFill>
                  <a:schemeClr val="tx1"/>
                </a:solidFill>
              </a:rPr>
              <a:t>.</a:t>
            </a:r>
            <a:r>
              <a:rPr lang="en-US" sz="2000" i="1" dirty="0" smtClean="0"/>
              <a:t> </a:t>
            </a:r>
          </a:p>
          <a:p>
            <a:pPr marL="227013" indent="-227013">
              <a:spcBef>
                <a:spcPct val="0"/>
              </a:spcBef>
              <a:spcAft>
                <a:spcPts val="600"/>
              </a:spcAft>
              <a:buFontTx/>
              <a:buNone/>
            </a:pPr>
            <a:endParaRPr lang="en-US" sz="2000" i="1" dirty="0"/>
          </a:p>
        </p:txBody>
      </p:sp>
      <p:sp>
        <p:nvSpPr>
          <p:cNvPr id="9" name="Rectangle 3"/>
          <p:cNvSpPr txBox="1">
            <a:spLocks noChangeArrowheads="1"/>
          </p:cNvSpPr>
          <p:nvPr/>
        </p:nvSpPr>
        <p:spPr>
          <a:xfrm>
            <a:off x="254442" y="2900653"/>
            <a:ext cx="8001000" cy="32470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spcBef>
                <a:spcPct val="0"/>
              </a:spcBef>
              <a:spcAft>
                <a:spcPts val="600"/>
              </a:spcAft>
              <a:buFontTx/>
              <a:buNone/>
            </a:pPr>
            <a:endParaRPr lang="en-US" sz="2000" i="1" dirty="0">
              <a:solidFill>
                <a:srgbClr val="FFFF00"/>
              </a:solidFill>
            </a:endParaRPr>
          </a:p>
          <a:p>
            <a:pPr marL="227013" indent="-227013">
              <a:spcBef>
                <a:spcPct val="0"/>
              </a:spcBef>
              <a:spcAft>
                <a:spcPts val="600"/>
              </a:spcAft>
              <a:buFontTx/>
              <a:buNone/>
            </a:pPr>
            <a:r>
              <a:rPr lang="en-US" sz="2000" i="1" dirty="0">
                <a:solidFill>
                  <a:srgbClr val="FFFF00"/>
                </a:solidFill>
              </a:rPr>
              <a:t>2 Peter 2: 1 </a:t>
            </a:r>
            <a:r>
              <a:rPr lang="en-US" sz="2000" i="1" dirty="0"/>
              <a:t>But there were also </a:t>
            </a:r>
            <a:r>
              <a:rPr lang="en-US" sz="2000" i="1" dirty="0">
                <a:solidFill>
                  <a:srgbClr val="3AC641"/>
                </a:solidFill>
              </a:rPr>
              <a:t>false prophets </a:t>
            </a:r>
            <a:r>
              <a:rPr lang="en-US" sz="2000" i="1" dirty="0"/>
              <a:t>among the people, even as there will be </a:t>
            </a:r>
            <a:r>
              <a:rPr lang="en-US" sz="2000" i="1" dirty="0">
                <a:solidFill>
                  <a:srgbClr val="3AC641"/>
                </a:solidFill>
              </a:rPr>
              <a:t>false teachers </a:t>
            </a:r>
            <a:r>
              <a:rPr lang="en-US" sz="2000" i="1" dirty="0"/>
              <a:t>among you, who will secretly bring in </a:t>
            </a:r>
            <a:r>
              <a:rPr lang="en-US" sz="2000" i="1" dirty="0">
                <a:solidFill>
                  <a:srgbClr val="3AC641"/>
                </a:solidFill>
              </a:rPr>
              <a:t>destructive heresies</a:t>
            </a:r>
            <a:r>
              <a:rPr lang="en-US" sz="2000" i="1" dirty="0"/>
              <a:t>, even denying the Lord who bought them, and bring on themselves swift destruction. 2 And many will follow their </a:t>
            </a:r>
            <a:r>
              <a:rPr lang="en-US" sz="2000" i="1" dirty="0">
                <a:solidFill>
                  <a:srgbClr val="3AC641"/>
                </a:solidFill>
              </a:rPr>
              <a:t>destructive ways</a:t>
            </a:r>
            <a:r>
              <a:rPr lang="en-US" sz="2000" i="1" dirty="0"/>
              <a:t>, because of whom </a:t>
            </a:r>
            <a:r>
              <a:rPr lang="en-US" sz="2000" i="1" dirty="0">
                <a:solidFill>
                  <a:srgbClr val="3AC641"/>
                </a:solidFill>
              </a:rPr>
              <a:t>the way of truth will be blasphemed</a:t>
            </a:r>
            <a:r>
              <a:rPr lang="en-US" sz="2000" i="1" dirty="0"/>
              <a:t>. </a:t>
            </a:r>
            <a:endParaRPr lang="en-US" sz="2000" i="1" dirty="0" smtClean="0"/>
          </a:p>
          <a:p>
            <a:pPr marL="227013" indent="-227013">
              <a:spcBef>
                <a:spcPct val="0"/>
              </a:spcBef>
              <a:spcAft>
                <a:spcPts val="600"/>
              </a:spcAft>
              <a:buFontTx/>
              <a:buNone/>
            </a:pPr>
            <a:endParaRPr lang="en-US" sz="2000" i="1" dirty="0"/>
          </a:p>
        </p:txBody>
      </p:sp>
    </p:spTree>
    <p:extLst>
      <p:ext uri="{BB962C8B-B14F-4D97-AF65-F5344CB8AC3E}">
        <p14:creationId xmlns:p14="http://schemas.microsoft.com/office/powerpoint/2010/main" xmlns="" val="39381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496" y="1819662"/>
            <a:ext cx="6858000" cy="1367908"/>
          </a:xfrm>
        </p:spPr>
        <p:txBody>
          <a:bodyPr>
            <a:normAutofit/>
          </a:bodyPr>
          <a:lstStyle/>
          <a:p>
            <a:r>
              <a:rPr lang="en-US" sz="8800" b="1" dirty="0" smtClean="0"/>
              <a:t>June 5</a:t>
            </a:r>
            <a:r>
              <a:rPr lang="en-US" sz="8800" b="1" baseline="30000" dirty="0" smtClean="0"/>
              <a:t>th</a:t>
            </a:r>
            <a:r>
              <a:rPr lang="en-US" sz="8800" b="1" dirty="0" smtClean="0"/>
              <a:t>, 1968</a:t>
            </a:r>
            <a:endParaRPr lang="en-US" sz="8800" b="1" dirty="0"/>
          </a:p>
        </p:txBody>
      </p:sp>
    </p:spTree>
    <p:extLst>
      <p:ext uri="{BB962C8B-B14F-4D97-AF65-F5344CB8AC3E}">
        <p14:creationId xmlns:p14="http://schemas.microsoft.com/office/powerpoint/2010/main" xmlns="" val="2126009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8" y="111949"/>
            <a:ext cx="7886700" cy="1104636"/>
          </a:xfrm>
        </p:spPr>
        <p:txBody>
          <a:bodyPr>
            <a:normAutofit/>
          </a:bodyPr>
          <a:lstStyle/>
          <a:p>
            <a:r>
              <a:rPr lang="en-US" dirty="0">
                <a:solidFill>
                  <a:srgbClr val="3AC641"/>
                </a:solidFill>
              </a:rPr>
              <a:t>Satan will use others as recruiters</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8780" y="780597"/>
            <a:ext cx="1664388" cy="957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a:xfrm>
            <a:off x="457200" y="1171118"/>
            <a:ext cx="4782710" cy="2246769"/>
          </a:xfrm>
          <a:prstGeom prst="rect">
            <a:avLst/>
          </a:prstGeom>
        </p:spPr>
        <p:txBody>
          <a:bodyPr wrap="square">
            <a:spAutoFit/>
          </a:bodyPr>
          <a:lstStyle/>
          <a:p>
            <a:r>
              <a:rPr lang="en-US" sz="2800" dirty="0"/>
              <a:t>1. Sin is not that bad</a:t>
            </a:r>
          </a:p>
          <a:p>
            <a:r>
              <a:rPr lang="en-US" sz="2800" dirty="0" smtClean="0"/>
              <a:t>2</a:t>
            </a:r>
            <a:r>
              <a:rPr lang="en-US" sz="2800" dirty="0"/>
              <a:t>. Evil is Good – Good is </a:t>
            </a:r>
            <a:r>
              <a:rPr lang="en-US" sz="2800" dirty="0" smtClean="0"/>
              <a:t>Evil</a:t>
            </a:r>
          </a:p>
          <a:p>
            <a:r>
              <a:rPr lang="en-US" sz="2800" b="1" dirty="0" smtClean="0">
                <a:solidFill>
                  <a:srgbClr val="3AC641"/>
                </a:solidFill>
                <a:effectLst>
                  <a:outerShdw blurRad="38100" dist="38100" dir="2700000" algn="tl">
                    <a:srgbClr val="000000">
                      <a:alpha val="43137"/>
                    </a:srgbClr>
                  </a:outerShdw>
                </a:effectLst>
              </a:rPr>
              <a:t>3. There </a:t>
            </a:r>
            <a:r>
              <a:rPr lang="en-US" sz="2800" b="1" dirty="0">
                <a:solidFill>
                  <a:srgbClr val="3AC641"/>
                </a:solidFill>
                <a:effectLst>
                  <a:outerShdw blurRad="38100" dist="38100" dir="2700000" algn="tl">
                    <a:srgbClr val="000000">
                      <a:alpha val="43137"/>
                    </a:srgbClr>
                  </a:outerShdw>
                </a:effectLst>
              </a:rPr>
              <a:t>is no Evil</a:t>
            </a:r>
          </a:p>
          <a:p>
            <a:endParaRPr lang="en-US" sz="2800" dirty="0"/>
          </a:p>
          <a:p>
            <a:endParaRPr lang="en-US" sz="2800" dirty="0"/>
          </a:p>
        </p:txBody>
      </p:sp>
      <p:sp>
        <p:nvSpPr>
          <p:cNvPr id="3" name="Rectangle 2"/>
          <p:cNvSpPr/>
          <p:nvPr/>
        </p:nvSpPr>
        <p:spPr>
          <a:xfrm>
            <a:off x="119270" y="3249821"/>
            <a:ext cx="8539701" cy="2155077"/>
          </a:xfrm>
          <a:prstGeom prst="rect">
            <a:avLst/>
          </a:prstGeom>
        </p:spPr>
        <p:txBody>
          <a:bodyPr wrap="square">
            <a:spAutoFit/>
          </a:bodyPr>
          <a:lstStyle/>
          <a:p>
            <a:r>
              <a:rPr lang="en-US" sz="2000" dirty="0">
                <a:solidFill>
                  <a:srgbClr val="FFFF00"/>
                </a:solidFill>
              </a:rPr>
              <a:t>2 Thessalonians </a:t>
            </a:r>
            <a:r>
              <a:rPr lang="en-US" sz="2000" dirty="0" smtClean="0">
                <a:solidFill>
                  <a:srgbClr val="FFFF00"/>
                </a:solidFill>
              </a:rPr>
              <a:t>2:9 </a:t>
            </a:r>
            <a:r>
              <a:rPr lang="en-US" sz="2000" dirty="0"/>
              <a:t>The coming of the lawless one is according to the working of Satan, with all power, signs, and </a:t>
            </a:r>
            <a:r>
              <a:rPr lang="en-US" sz="2000" dirty="0">
                <a:solidFill>
                  <a:srgbClr val="3AC641"/>
                </a:solidFill>
              </a:rPr>
              <a:t>lying wonders</a:t>
            </a:r>
            <a:r>
              <a:rPr lang="en-US" sz="2000" dirty="0"/>
              <a:t>, 10 and with all </a:t>
            </a:r>
            <a:r>
              <a:rPr lang="en-US" sz="2000" dirty="0">
                <a:solidFill>
                  <a:srgbClr val="3AC641"/>
                </a:solidFill>
              </a:rPr>
              <a:t>unrighteous deception</a:t>
            </a:r>
            <a:r>
              <a:rPr lang="en-US" sz="2000" dirty="0"/>
              <a:t> among those who perish, because they did not receive the love of the truth, that they might be saved. 11 And for this reason God will send them strong delusion, that they should </a:t>
            </a:r>
            <a:r>
              <a:rPr lang="en-US" sz="2000" dirty="0">
                <a:solidFill>
                  <a:srgbClr val="3AC641"/>
                </a:solidFill>
              </a:rPr>
              <a:t>believe the lie</a:t>
            </a:r>
            <a:r>
              <a:rPr lang="en-US" sz="2000" dirty="0"/>
              <a:t>, 12 that they all may be condemned who did not believe the truth but </a:t>
            </a:r>
            <a:r>
              <a:rPr lang="en-US" sz="2000" dirty="0">
                <a:solidFill>
                  <a:srgbClr val="FFFF00"/>
                </a:solidFill>
              </a:rPr>
              <a:t>had pleasure in unrighteousness.</a:t>
            </a:r>
          </a:p>
          <a:p>
            <a:endParaRPr lang="en-US" dirty="0"/>
          </a:p>
        </p:txBody>
      </p:sp>
    </p:spTree>
    <p:extLst>
      <p:ext uri="{BB962C8B-B14F-4D97-AF65-F5344CB8AC3E}">
        <p14:creationId xmlns:p14="http://schemas.microsoft.com/office/powerpoint/2010/main" xmlns="" val="14057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8" y="111949"/>
            <a:ext cx="7886700" cy="1104636"/>
          </a:xfrm>
        </p:spPr>
        <p:txBody>
          <a:bodyPr>
            <a:normAutofit/>
          </a:bodyPr>
          <a:lstStyle/>
          <a:p>
            <a:r>
              <a:rPr lang="en-US" dirty="0">
                <a:solidFill>
                  <a:srgbClr val="3AC641"/>
                </a:solidFill>
              </a:rPr>
              <a:t>Satan will use others as recruiters</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8780" y="780597"/>
            <a:ext cx="1664388" cy="957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a:xfrm>
            <a:off x="457200" y="1171118"/>
            <a:ext cx="4782710" cy="2246769"/>
          </a:xfrm>
          <a:prstGeom prst="rect">
            <a:avLst/>
          </a:prstGeom>
        </p:spPr>
        <p:txBody>
          <a:bodyPr wrap="square">
            <a:spAutoFit/>
          </a:bodyPr>
          <a:lstStyle/>
          <a:p>
            <a:r>
              <a:rPr lang="en-US" sz="2800" dirty="0"/>
              <a:t>1. Sin is not that bad</a:t>
            </a:r>
          </a:p>
          <a:p>
            <a:r>
              <a:rPr lang="en-US" sz="2800" dirty="0" smtClean="0"/>
              <a:t>2</a:t>
            </a:r>
            <a:r>
              <a:rPr lang="en-US" sz="2800" dirty="0"/>
              <a:t>. Evil is Good – Good is </a:t>
            </a:r>
            <a:r>
              <a:rPr lang="en-US" sz="2800" dirty="0" smtClean="0"/>
              <a:t>Evil</a:t>
            </a:r>
          </a:p>
          <a:p>
            <a:r>
              <a:rPr lang="en-US" sz="2800" b="1" dirty="0" smtClean="0">
                <a:solidFill>
                  <a:srgbClr val="3AC641"/>
                </a:solidFill>
                <a:effectLst>
                  <a:outerShdw blurRad="38100" dist="38100" dir="2700000" algn="tl">
                    <a:srgbClr val="000000">
                      <a:alpha val="43137"/>
                    </a:srgbClr>
                  </a:outerShdw>
                </a:effectLst>
              </a:rPr>
              <a:t>3. There </a:t>
            </a:r>
            <a:r>
              <a:rPr lang="en-US" sz="2800" b="1" dirty="0">
                <a:solidFill>
                  <a:srgbClr val="3AC641"/>
                </a:solidFill>
                <a:effectLst>
                  <a:outerShdw blurRad="38100" dist="38100" dir="2700000" algn="tl">
                    <a:srgbClr val="000000">
                      <a:alpha val="43137"/>
                    </a:srgbClr>
                  </a:outerShdw>
                </a:effectLst>
              </a:rPr>
              <a:t>is no Evil</a:t>
            </a:r>
          </a:p>
          <a:p>
            <a:endParaRPr lang="en-US" sz="2800" dirty="0"/>
          </a:p>
          <a:p>
            <a:endParaRPr lang="en-US" sz="28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56097" y="2382289"/>
            <a:ext cx="4277801" cy="321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0813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394" y="1016215"/>
            <a:ext cx="7891671" cy="1938992"/>
          </a:xfrm>
          <a:prstGeom prst="rect">
            <a:avLst/>
          </a:prstGeom>
        </p:spPr>
        <p:txBody>
          <a:bodyPr wrap="square">
            <a:spAutoFit/>
          </a:bodyPr>
          <a:lstStyle/>
          <a:p>
            <a:r>
              <a:rPr lang="en-US" sz="2000" dirty="0">
                <a:solidFill>
                  <a:srgbClr val="FFFF00"/>
                </a:solidFill>
              </a:rPr>
              <a:t>Romans 12:2, </a:t>
            </a:r>
            <a:r>
              <a:rPr lang="en-US" sz="2000" dirty="0" smtClean="0">
                <a:solidFill>
                  <a:srgbClr val="FFFF00"/>
                </a:solidFill>
              </a:rPr>
              <a:t>9 </a:t>
            </a:r>
            <a:r>
              <a:rPr lang="en-US" sz="2000" dirty="0" smtClean="0"/>
              <a:t>"</a:t>
            </a:r>
            <a:r>
              <a:rPr lang="en-US" sz="2000" dirty="0"/>
              <a:t>Do not be conformed to this world....  </a:t>
            </a:r>
            <a:r>
              <a:rPr lang="en-US" sz="2000" dirty="0">
                <a:solidFill>
                  <a:srgbClr val="3AC641"/>
                </a:solidFill>
              </a:rPr>
              <a:t>Abhor what is evil. Cling to what is good</a:t>
            </a:r>
            <a:r>
              <a:rPr lang="en-US" sz="2000" dirty="0" smtClean="0"/>
              <a:t>."</a:t>
            </a:r>
          </a:p>
          <a:p>
            <a:endParaRPr lang="en-US" sz="2000" dirty="0" smtClean="0"/>
          </a:p>
          <a:p>
            <a:r>
              <a:rPr lang="en-US" sz="2000" dirty="0" smtClean="0">
                <a:solidFill>
                  <a:srgbClr val="FFFF00"/>
                </a:solidFill>
              </a:rPr>
              <a:t>1 John 5:18 </a:t>
            </a:r>
            <a:r>
              <a:rPr lang="en-US" sz="2000" dirty="0"/>
              <a:t>We know that whoever is born of God </a:t>
            </a:r>
            <a:r>
              <a:rPr lang="en-US" sz="2000" dirty="0">
                <a:solidFill>
                  <a:srgbClr val="3AC641"/>
                </a:solidFill>
              </a:rPr>
              <a:t>does not sin</a:t>
            </a:r>
            <a:r>
              <a:rPr lang="en-US" sz="2000" dirty="0"/>
              <a:t>; but he who has been born of God keeps himself</a:t>
            </a:r>
            <a:r>
              <a:rPr lang="en-US" sz="2000" dirty="0" smtClean="0"/>
              <a:t>, </a:t>
            </a:r>
            <a:r>
              <a:rPr lang="en-US" sz="2000" dirty="0"/>
              <a:t>and </a:t>
            </a:r>
            <a:r>
              <a:rPr lang="en-US" sz="2000" dirty="0">
                <a:solidFill>
                  <a:srgbClr val="FB2E05"/>
                </a:solidFill>
              </a:rPr>
              <a:t>the wicked one does not touch him</a:t>
            </a:r>
            <a:r>
              <a:rPr lang="en-US" sz="2000" dirty="0" smtClean="0"/>
              <a:t>.</a:t>
            </a:r>
            <a:endParaRPr lang="en-US" sz="2000" dirty="0"/>
          </a:p>
        </p:txBody>
      </p:sp>
      <p:sp>
        <p:nvSpPr>
          <p:cNvPr id="4" name="Title 3"/>
          <p:cNvSpPr>
            <a:spLocks noGrp="1"/>
          </p:cNvSpPr>
          <p:nvPr>
            <p:ph type="title"/>
          </p:nvPr>
        </p:nvSpPr>
        <p:spPr>
          <a:xfrm>
            <a:off x="425393" y="65731"/>
            <a:ext cx="7886700" cy="1104636"/>
          </a:xfrm>
        </p:spPr>
        <p:txBody>
          <a:bodyPr/>
          <a:lstStyle/>
          <a:p>
            <a:r>
              <a:rPr lang="en-US" dirty="0" smtClean="0"/>
              <a:t>Our Defense:</a:t>
            </a:r>
            <a:endParaRPr lang="en-US" dirty="0"/>
          </a:p>
        </p:txBody>
      </p:sp>
      <p:sp>
        <p:nvSpPr>
          <p:cNvPr id="5" name="Rectangle 4"/>
          <p:cNvSpPr/>
          <p:nvPr/>
        </p:nvSpPr>
        <p:spPr>
          <a:xfrm>
            <a:off x="425393" y="3037171"/>
            <a:ext cx="7891671" cy="923971"/>
          </a:xfrm>
          <a:prstGeom prst="rect">
            <a:avLst/>
          </a:prstGeom>
        </p:spPr>
        <p:txBody>
          <a:bodyPr wrap="square">
            <a:spAutoFit/>
          </a:bodyPr>
          <a:lstStyle/>
          <a:p>
            <a:r>
              <a:rPr lang="en-US" sz="2000" dirty="0" smtClean="0">
                <a:solidFill>
                  <a:srgbClr val="FFFF00"/>
                </a:solidFill>
              </a:rPr>
              <a:t>James </a:t>
            </a:r>
            <a:r>
              <a:rPr lang="en-US" sz="2000" dirty="0">
                <a:solidFill>
                  <a:srgbClr val="FFFF00"/>
                </a:solidFill>
              </a:rPr>
              <a:t>4 </a:t>
            </a:r>
            <a:r>
              <a:rPr lang="en-US" sz="2000" dirty="0" smtClean="0">
                <a:solidFill>
                  <a:srgbClr val="FFFF00"/>
                </a:solidFill>
              </a:rPr>
              <a:t>:7 </a:t>
            </a:r>
            <a:r>
              <a:rPr lang="en-US" sz="2000" dirty="0"/>
              <a:t>Submit yourselves therefore to God. </a:t>
            </a:r>
            <a:r>
              <a:rPr lang="en-US" sz="2000" dirty="0">
                <a:solidFill>
                  <a:srgbClr val="3AC641"/>
                </a:solidFill>
              </a:rPr>
              <a:t>Resist the devil</a:t>
            </a:r>
            <a:r>
              <a:rPr lang="en-US" sz="2000" dirty="0"/>
              <a:t>, and </a:t>
            </a:r>
            <a:r>
              <a:rPr lang="en-US" sz="2000" dirty="0">
                <a:solidFill>
                  <a:srgbClr val="FB2E05"/>
                </a:solidFill>
              </a:rPr>
              <a:t>he will flee from you</a:t>
            </a:r>
            <a:r>
              <a:rPr lang="en-US" sz="2000" dirty="0"/>
              <a:t>. 8 </a:t>
            </a:r>
            <a:r>
              <a:rPr lang="en-US" sz="2000" dirty="0">
                <a:solidFill>
                  <a:srgbClr val="3AC641"/>
                </a:solidFill>
              </a:rPr>
              <a:t>Draw near to God, and he will draw near to you</a:t>
            </a:r>
            <a:r>
              <a:rPr lang="en-US" sz="2000" dirty="0"/>
              <a:t>. </a:t>
            </a:r>
          </a:p>
          <a:p>
            <a:endParaRPr lang="en-US" dirty="0"/>
          </a:p>
        </p:txBody>
      </p:sp>
      <p:sp>
        <p:nvSpPr>
          <p:cNvPr id="6" name="Rectangle 5"/>
          <p:cNvSpPr/>
          <p:nvPr/>
        </p:nvSpPr>
        <p:spPr>
          <a:xfrm>
            <a:off x="425392" y="3867699"/>
            <a:ext cx="7891671" cy="1847301"/>
          </a:xfrm>
          <a:prstGeom prst="rect">
            <a:avLst/>
          </a:prstGeom>
        </p:spPr>
        <p:txBody>
          <a:bodyPr wrap="square">
            <a:spAutoFit/>
          </a:bodyPr>
          <a:lstStyle/>
          <a:p>
            <a:r>
              <a:rPr lang="en-US" sz="2000" dirty="0" smtClean="0">
                <a:solidFill>
                  <a:srgbClr val="FFFF00"/>
                </a:solidFill>
              </a:rPr>
              <a:t>Matthew 4:10 </a:t>
            </a:r>
            <a:r>
              <a:rPr lang="en-US" sz="2000" dirty="0" smtClean="0"/>
              <a:t>Then </a:t>
            </a:r>
            <a:r>
              <a:rPr lang="en-US" sz="2000" dirty="0"/>
              <a:t>Jesus said to him, “Away with you</a:t>
            </a:r>
            <a:r>
              <a:rPr lang="en-US" sz="2000" dirty="0" smtClean="0"/>
              <a:t>, </a:t>
            </a:r>
            <a:r>
              <a:rPr lang="en-US" sz="2000" dirty="0"/>
              <a:t>Satan! For it is written, ‘You shall worship the Lord your God, and Him only you shall serve</a:t>
            </a:r>
            <a:r>
              <a:rPr lang="en-US" sz="2000" dirty="0" smtClean="0"/>
              <a:t>.’” 11 </a:t>
            </a:r>
            <a:r>
              <a:rPr lang="en-US" sz="2000" dirty="0">
                <a:solidFill>
                  <a:srgbClr val="FB2E05"/>
                </a:solidFill>
              </a:rPr>
              <a:t>Then the devil left Him</a:t>
            </a:r>
            <a:r>
              <a:rPr lang="en-US" sz="2000" dirty="0"/>
              <a:t>, </a:t>
            </a:r>
            <a:r>
              <a:rPr lang="en-US" sz="2000" dirty="0">
                <a:solidFill>
                  <a:srgbClr val="3AC641"/>
                </a:solidFill>
              </a:rPr>
              <a:t>and behold, angels came and ministered to Him.</a:t>
            </a:r>
          </a:p>
          <a:p>
            <a:endParaRPr lang="en-US" sz="2000" dirty="0"/>
          </a:p>
          <a:p>
            <a:endParaRPr lang="en-US" dirty="0"/>
          </a:p>
        </p:txBody>
      </p:sp>
    </p:spTree>
    <p:extLst>
      <p:ext uri="{BB962C8B-B14F-4D97-AF65-F5344CB8AC3E}">
        <p14:creationId xmlns:p14="http://schemas.microsoft.com/office/powerpoint/2010/main" xmlns="" val="161663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393" y="65731"/>
            <a:ext cx="7886700" cy="1104636"/>
          </a:xfrm>
        </p:spPr>
        <p:txBody>
          <a:bodyPr/>
          <a:lstStyle/>
          <a:p>
            <a:r>
              <a:rPr lang="en-US" dirty="0" smtClean="0"/>
              <a:t>Our Defense:</a:t>
            </a:r>
            <a:endParaRPr lang="en-US" dirty="0"/>
          </a:p>
        </p:txBody>
      </p:sp>
      <p:sp>
        <p:nvSpPr>
          <p:cNvPr id="6" name="Rectangle 5"/>
          <p:cNvSpPr/>
          <p:nvPr/>
        </p:nvSpPr>
        <p:spPr>
          <a:xfrm>
            <a:off x="425391" y="1712896"/>
            <a:ext cx="7891671" cy="1847301"/>
          </a:xfrm>
          <a:prstGeom prst="rect">
            <a:avLst/>
          </a:prstGeom>
        </p:spPr>
        <p:txBody>
          <a:bodyPr wrap="square">
            <a:spAutoFit/>
          </a:bodyPr>
          <a:lstStyle/>
          <a:p>
            <a:r>
              <a:rPr lang="en-US" sz="2000" dirty="0" smtClean="0">
                <a:solidFill>
                  <a:srgbClr val="FFFF00"/>
                </a:solidFill>
              </a:rPr>
              <a:t>1 Corinthians 10:12</a:t>
            </a:r>
            <a:r>
              <a:rPr lang="en-US" sz="2000" dirty="0" smtClean="0"/>
              <a:t> </a:t>
            </a:r>
            <a:r>
              <a:rPr lang="en-US" sz="2000" dirty="0"/>
              <a:t>Therefore let anyone who thinks that he stands </a:t>
            </a:r>
            <a:r>
              <a:rPr lang="en-US" sz="2000" dirty="0">
                <a:solidFill>
                  <a:srgbClr val="3AC641"/>
                </a:solidFill>
              </a:rPr>
              <a:t>take heed </a:t>
            </a:r>
            <a:r>
              <a:rPr lang="en-US" sz="2000" dirty="0"/>
              <a:t>lest he fall. 13 No temptation has overtaken you that is not common to man. God is faithful, and he </a:t>
            </a:r>
            <a:r>
              <a:rPr lang="en-US" sz="2000" dirty="0">
                <a:solidFill>
                  <a:srgbClr val="FB2E05"/>
                </a:solidFill>
              </a:rPr>
              <a:t>will not let you be tempted beyond your ability</a:t>
            </a:r>
            <a:r>
              <a:rPr lang="en-US" sz="2000" dirty="0"/>
              <a:t>, but with the temptation </a:t>
            </a:r>
            <a:r>
              <a:rPr lang="en-US" sz="2000" dirty="0">
                <a:solidFill>
                  <a:srgbClr val="3AC641"/>
                </a:solidFill>
              </a:rPr>
              <a:t>he will also provide the way of escape, that you may be able to endure it</a:t>
            </a:r>
            <a:r>
              <a:rPr lang="en-US" sz="2000" dirty="0" smtClean="0">
                <a:solidFill>
                  <a:srgbClr val="3AC641"/>
                </a:solidFill>
              </a:rPr>
              <a:t>.</a:t>
            </a:r>
            <a:endParaRPr lang="en-US" sz="2000" dirty="0">
              <a:solidFill>
                <a:srgbClr val="3AC641"/>
              </a:solidFill>
            </a:endParaRPr>
          </a:p>
          <a:p>
            <a:endParaRPr lang="en-US" dirty="0"/>
          </a:p>
        </p:txBody>
      </p:sp>
    </p:spTree>
    <p:extLst>
      <p:ext uri="{BB962C8B-B14F-4D97-AF65-F5344CB8AC3E}">
        <p14:creationId xmlns:p14="http://schemas.microsoft.com/office/powerpoint/2010/main" xmlns="" val="344954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mellor\AppData\Local\Microsoft\Windows\Temporary Internet Files\Content.IE5\OJ3P1VWC\MC90032696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442" y="126285"/>
            <a:ext cx="8106018" cy="53891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Line Callout 1 2"/>
          <p:cNvSpPr/>
          <p:nvPr/>
        </p:nvSpPr>
        <p:spPr>
          <a:xfrm>
            <a:off x="2806810" y="581938"/>
            <a:ext cx="1717482" cy="505900"/>
          </a:xfrm>
          <a:prstGeom prst="borderCallout1">
            <a:avLst>
              <a:gd name="adj1" fmla="val 18750"/>
              <a:gd name="adj2" fmla="val -8333"/>
              <a:gd name="adj3" fmla="val 91724"/>
              <a:gd name="adj4" fmla="val -60473"/>
            </a:avLst>
          </a:prstGeom>
          <a:ln w="50800">
            <a:solidFill>
              <a:srgbClr val="00B050"/>
            </a:solidFill>
            <a:headEnd type="none"/>
            <a:tailEnd type="triangle" w="lg" len="lg"/>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5:58am </a:t>
            </a:r>
          </a:p>
          <a:p>
            <a:pPr algn="ctr"/>
            <a:r>
              <a:rPr lang="en-US" dirty="0" smtClean="0"/>
              <a:t>Portland Oregon</a:t>
            </a:r>
            <a:endParaRPr lang="en-US" dirty="0"/>
          </a:p>
        </p:txBody>
      </p:sp>
      <p:sp>
        <p:nvSpPr>
          <p:cNvPr id="4" name="Oval 3"/>
          <p:cNvSpPr/>
          <p:nvPr/>
        </p:nvSpPr>
        <p:spPr>
          <a:xfrm>
            <a:off x="1693628" y="1025718"/>
            <a:ext cx="119269" cy="1053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8"/>
          <p:cNvSpPr/>
          <p:nvPr/>
        </p:nvSpPr>
        <p:spPr>
          <a:xfrm>
            <a:off x="2115047" y="2298710"/>
            <a:ext cx="1717482" cy="522136"/>
          </a:xfrm>
          <a:prstGeom prst="borderCallout1">
            <a:avLst>
              <a:gd name="adj1" fmla="val 98782"/>
              <a:gd name="adj2" fmla="val -462"/>
              <a:gd name="adj3" fmla="val 149815"/>
              <a:gd name="adj4" fmla="val -13251"/>
            </a:avLst>
          </a:prstGeom>
          <a:ln w="50800">
            <a:solidFill>
              <a:srgbClr val="00B050"/>
            </a:solidFill>
            <a:headEnd type="none"/>
            <a:tailEnd type="triangle" w="lg" len="lg"/>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12:10 a.m</a:t>
            </a:r>
            <a:r>
              <a:rPr lang="en-US" dirty="0" smtClean="0"/>
              <a:t>. </a:t>
            </a:r>
          </a:p>
          <a:p>
            <a:pPr algn="ctr"/>
            <a:r>
              <a:rPr lang="en-US" dirty="0" smtClean="0"/>
              <a:t>Los Angles California</a:t>
            </a:r>
            <a:endParaRPr lang="en-US" dirty="0"/>
          </a:p>
        </p:txBody>
      </p:sp>
      <p:sp>
        <p:nvSpPr>
          <p:cNvPr id="10" name="Oval 9"/>
          <p:cNvSpPr/>
          <p:nvPr/>
        </p:nvSpPr>
        <p:spPr>
          <a:xfrm>
            <a:off x="1791693" y="3104051"/>
            <a:ext cx="119269" cy="1053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286000" y="1131075"/>
            <a:ext cx="6858000" cy="136790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5400" b="1" dirty="0" smtClean="0"/>
              <a:t>June 5</a:t>
            </a:r>
            <a:r>
              <a:rPr lang="en-US" sz="5400" b="1" baseline="30000" dirty="0" smtClean="0"/>
              <a:t>th</a:t>
            </a:r>
            <a:r>
              <a:rPr lang="en-US" sz="5400" b="1" dirty="0" smtClean="0"/>
              <a:t>, 1968</a:t>
            </a:r>
            <a:endParaRPr lang="en-US" sz="5400" b="1"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05250" y="2209800"/>
            <a:ext cx="523875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148067"/>
            <a:ext cx="1812896" cy="256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22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in)">
                                      <p:cBhvr>
                                        <p:cTn id="2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FKWHP-AR7993-B (crop): Martin Luther King, Jr. and Civil Rights Leaders with Attorney General Robert F. Kennedy and Vice President Lyndon B. Johnson, 22 June 1963">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0" y="-4661"/>
            <a:ext cx="2857500" cy="2733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http://i4.photobucket.com/albums/y121/HermosaSuerte/The%20Kennedys/2nd%20Generation/RFKLifeKBII.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0830" y="2729014"/>
            <a:ext cx="4383170" cy="298598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Line Callout 1 7"/>
          <p:cNvSpPr/>
          <p:nvPr/>
        </p:nvSpPr>
        <p:spPr>
          <a:xfrm>
            <a:off x="691764" y="3411354"/>
            <a:ext cx="1717482" cy="522136"/>
          </a:xfrm>
          <a:prstGeom prst="borderCallout1">
            <a:avLst>
              <a:gd name="adj1" fmla="val 47005"/>
              <a:gd name="adj2" fmla="val 98149"/>
              <a:gd name="adj3" fmla="val 143723"/>
              <a:gd name="adj4" fmla="val 230268"/>
            </a:avLst>
          </a:prstGeom>
          <a:ln w="50800">
            <a:solidFill>
              <a:srgbClr val="00B050"/>
            </a:solidFill>
            <a:headEnd type="none"/>
            <a:tailEnd type="triangle" w="lg" len="lg"/>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November 22, 1963, Dallas, </a:t>
            </a:r>
            <a:r>
              <a:rPr lang="en-US" dirty="0" smtClean="0"/>
              <a:t>Texas</a:t>
            </a:r>
            <a:endParaRPr lang="en-US" dirty="0"/>
          </a:p>
        </p:txBody>
      </p:sp>
      <p:sp>
        <p:nvSpPr>
          <p:cNvPr id="10" name="Line Callout 1 9"/>
          <p:cNvSpPr/>
          <p:nvPr/>
        </p:nvSpPr>
        <p:spPr>
          <a:xfrm>
            <a:off x="3204376" y="131442"/>
            <a:ext cx="1717482" cy="522136"/>
          </a:xfrm>
          <a:prstGeom prst="borderCallout1">
            <a:avLst>
              <a:gd name="adj1" fmla="val 72893"/>
              <a:gd name="adj2" fmla="val 100927"/>
              <a:gd name="adj3" fmla="val 210728"/>
              <a:gd name="adj4" fmla="val 172397"/>
            </a:avLst>
          </a:prstGeom>
          <a:ln w="50800">
            <a:solidFill>
              <a:srgbClr val="00B050"/>
            </a:solidFill>
            <a:headEnd type="none"/>
            <a:tailEnd type="triangle" w="lg" len="lg"/>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April 4, 1968, Memphis, </a:t>
            </a:r>
            <a:r>
              <a:rPr lang="en-US" dirty="0" smtClean="0"/>
              <a:t>Tennessee </a:t>
            </a:r>
            <a:endParaRPr lang="en-US" dirty="0"/>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2043" y="4052831"/>
            <a:ext cx="1413799" cy="1662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descr="James Earl Ray.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63325" y="781730"/>
            <a:ext cx="1199584" cy="17666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47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nodeType="after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par>
                          <p:cTn id="11" fill="hold">
                            <p:stCondLst>
                              <p:cond delay="2500"/>
                            </p:stCondLst>
                            <p:childTnLst>
                              <p:par>
                                <p:cTn id="12" presetID="1" presetClass="entr" presetSubtype="0" fill="hold" nodeType="afterEffect">
                                  <p:stCondLst>
                                    <p:cond delay="750"/>
                                  </p:stCondLst>
                                  <p:childTnLst>
                                    <p:set>
                                      <p:cBhvr>
                                        <p:cTn id="13" dur="1" fill="hold">
                                          <p:stCondLst>
                                            <p:cond delay="0"/>
                                          </p:stCondLst>
                                        </p:cTn>
                                        <p:tgtEl>
                                          <p:spTgt spid="10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6" presetClass="entr" presetSubtype="16" fill="hold" nodeType="afterEffect">
                                  <p:stCondLst>
                                    <p:cond delay="500"/>
                                  </p:stCondLst>
                                  <p:childTnLst>
                                    <p:set>
                                      <p:cBhvr>
                                        <p:cTn id="20" dur="1" fill="hold">
                                          <p:stCondLst>
                                            <p:cond delay="0"/>
                                          </p:stCondLst>
                                        </p:cTn>
                                        <p:tgtEl>
                                          <p:spTgt spid="1029"/>
                                        </p:tgtEl>
                                        <p:attrNameLst>
                                          <p:attrName>style.visibility</p:attrName>
                                        </p:attrNameLst>
                                      </p:cBhvr>
                                      <p:to>
                                        <p:strVal val="visible"/>
                                      </p:to>
                                    </p:set>
                                    <p:animEffect transition="in" filter="circle(in)">
                                      <p:cBhvr>
                                        <p:cTn id="21" dur="2000"/>
                                        <p:tgtEl>
                                          <p:spTgt spid="1029"/>
                                        </p:tgtEl>
                                      </p:cBhvr>
                                    </p:animEffec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22" y="1001864"/>
            <a:ext cx="7886700" cy="1104636"/>
          </a:xfrm>
        </p:spPr>
        <p:txBody>
          <a:bodyPr>
            <a:normAutofit/>
          </a:bodyPr>
          <a:lstStyle/>
          <a:p>
            <a:r>
              <a:rPr lang="en-US" dirty="0" smtClean="0"/>
              <a:t>Why so much hate and violence?</a:t>
            </a:r>
            <a:endParaRPr lang="en-US" dirty="0"/>
          </a:p>
        </p:txBody>
      </p:sp>
      <p:sp>
        <p:nvSpPr>
          <p:cNvPr id="16" name="Title 1"/>
          <p:cNvSpPr txBox="1">
            <a:spLocks/>
          </p:cNvSpPr>
          <p:nvPr/>
        </p:nvSpPr>
        <p:spPr>
          <a:xfrm>
            <a:off x="733343" y="32607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smtClean="0"/>
              <a:t>What is behind all this?</a:t>
            </a:r>
            <a:endParaRPr lang="en-US" dirty="0"/>
          </a:p>
        </p:txBody>
      </p:sp>
    </p:spTree>
    <p:extLst>
      <p:ext uri="{BB962C8B-B14F-4D97-AF65-F5344CB8AC3E}">
        <p14:creationId xmlns:p14="http://schemas.microsoft.com/office/powerpoint/2010/main" xmlns="" val="26510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250"/>
                                  </p:stCondLst>
                                  <p:childTnLst>
                                    <p:set>
                                      <p:cBhvr>
                                        <p:cTn id="6" dur="1" fill="hold">
                                          <p:stCondLst>
                                            <p:cond delay="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1694" y="1353403"/>
            <a:ext cx="3552576" cy="1323439"/>
          </a:xfrm>
          <a:prstGeom prst="rect">
            <a:avLst/>
          </a:prstGeom>
        </p:spPr>
        <p:txBody>
          <a:bodyPr wrap="none">
            <a:spAutoFit/>
          </a:bodyPr>
          <a:lstStyle/>
          <a:p>
            <a:r>
              <a:rPr lang="en-US" sz="2000" i="1" dirty="0" err="1"/>
              <a:t>Florene</a:t>
            </a:r>
            <a:r>
              <a:rPr lang="en-US" sz="2000" i="1" dirty="0"/>
              <a:t> </a:t>
            </a:r>
            <a:r>
              <a:rPr lang="en-US" sz="2000" i="1" dirty="0" smtClean="0"/>
              <a:t>Duke 75 years old</a:t>
            </a:r>
            <a:r>
              <a:rPr lang="en-US" sz="2000" i="1" dirty="0"/>
              <a:t>, </a:t>
            </a:r>
            <a:endParaRPr lang="en-US" sz="2000" i="1" dirty="0" smtClean="0"/>
          </a:p>
          <a:p>
            <a:r>
              <a:rPr lang="en-US" sz="2000" i="1" dirty="0" smtClean="0"/>
              <a:t>who </a:t>
            </a:r>
            <a:r>
              <a:rPr lang="en-US" sz="2000" i="1" dirty="0"/>
              <a:t>suffered from </a:t>
            </a:r>
            <a:r>
              <a:rPr lang="en-US" sz="2000" i="1" dirty="0" smtClean="0"/>
              <a:t>dementia, </a:t>
            </a:r>
          </a:p>
          <a:p>
            <a:r>
              <a:rPr lang="en-US" sz="2000" i="1" dirty="0" smtClean="0"/>
              <a:t>known for helping those in need, </a:t>
            </a:r>
          </a:p>
          <a:p>
            <a:r>
              <a:rPr lang="en-US" sz="2000" i="1" dirty="0"/>
              <a:t>r</a:t>
            </a:r>
            <a:r>
              <a:rPr lang="en-US" sz="2000" i="1" dirty="0" smtClean="0"/>
              <a:t>obbed and murdered </a:t>
            </a:r>
            <a:endParaRPr lang="en-US" sz="2000" i="1" dirty="0"/>
          </a:p>
        </p:txBody>
      </p:sp>
      <p:sp>
        <p:nvSpPr>
          <p:cNvPr id="5" name="Line Callout 1 4"/>
          <p:cNvSpPr/>
          <p:nvPr/>
        </p:nvSpPr>
        <p:spPr>
          <a:xfrm>
            <a:off x="632968" y="799350"/>
            <a:ext cx="1800132" cy="862471"/>
          </a:xfrm>
          <a:prstGeom prst="borderCallout1">
            <a:avLst>
              <a:gd name="adj1" fmla="val 52611"/>
              <a:gd name="adj2" fmla="val 103136"/>
              <a:gd name="adj3" fmla="val 87191"/>
              <a:gd name="adj4" fmla="val 192274"/>
            </a:avLst>
          </a:prstGeom>
          <a:ln w="50800">
            <a:solidFill>
              <a:srgbClr val="00B050"/>
            </a:solidFill>
            <a:headEnd type="none"/>
            <a:tailEnd type="triangle" w="lg" len="lg"/>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November 10, 2014 Douglasville, Georgia </a:t>
            </a:r>
            <a:endParaRPr lang="en-US" dirty="0"/>
          </a:p>
        </p:txBody>
      </p:sp>
      <p:pic>
        <p:nvPicPr>
          <p:cNvPr id="1026" name="Picture 2" descr="C:\Users\Bmellor\AppData\Local\Microsoft\Windows\Temporary Internet Files\Content.IE5\S9VPPKTZ\MM900254494[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5892" y="100070"/>
            <a:ext cx="2241498" cy="12893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479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822" y="1001864"/>
            <a:ext cx="7886700" cy="1104636"/>
          </a:xfrm>
        </p:spPr>
        <p:txBody>
          <a:bodyPr>
            <a:normAutofit/>
          </a:bodyPr>
          <a:lstStyle/>
          <a:p>
            <a:r>
              <a:rPr lang="en-US" dirty="0" smtClean="0"/>
              <a:t>Why so much hate and violence?</a:t>
            </a:r>
            <a:endParaRPr lang="en-US" dirty="0"/>
          </a:p>
        </p:txBody>
      </p:sp>
      <p:sp>
        <p:nvSpPr>
          <p:cNvPr id="16" name="Title 1"/>
          <p:cNvSpPr txBox="1">
            <a:spLocks/>
          </p:cNvSpPr>
          <p:nvPr/>
        </p:nvSpPr>
        <p:spPr>
          <a:xfrm>
            <a:off x="733343" y="326076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smtClean="0"/>
              <a:t>What is behind all this?</a:t>
            </a:r>
            <a:endParaRPr lang="en-US" dirty="0"/>
          </a:p>
        </p:txBody>
      </p:sp>
      <p:sp>
        <p:nvSpPr>
          <p:cNvPr id="4" name="Title 1"/>
          <p:cNvSpPr txBox="1">
            <a:spLocks/>
          </p:cNvSpPr>
          <p:nvPr/>
        </p:nvSpPr>
        <p:spPr>
          <a:xfrm>
            <a:off x="3474721" y="2068664"/>
            <a:ext cx="1542554"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7200" dirty="0" smtClean="0">
                <a:solidFill>
                  <a:srgbClr val="FF0000"/>
                </a:solidFill>
              </a:rPr>
              <a:t>Sin</a:t>
            </a:r>
            <a:endParaRPr lang="en-US" sz="7200" dirty="0">
              <a:solidFill>
                <a:srgbClr val="FF0000"/>
              </a:solidFill>
            </a:endParaRPr>
          </a:p>
        </p:txBody>
      </p:sp>
      <p:sp>
        <p:nvSpPr>
          <p:cNvPr id="5" name="Title 1"/>
          <p:cNvSpPr txBox="1">
            <a:spLocks/>
          </p:cNvSpPr>
          <p:nvPr/>
        </p:nvSpPr>
        <p:spPr>
          <a:xfrm>
            <a:off x="916223" y="4277936"/>
            <a:ext cx="7345181" cy="1104636"/>
          </a:xfrm>
          <a:prstGeom prst="rect">
            <a:avLst/>
          </a:prstGeom>
        </p:spPr>
        <p:txBody>
          <a:bodyPr vert="horz" lIns="91440" tIns="45720" rIns="91440" bIns="45720" rtlCol="0" anchor="ctr">
            <a:normAutofit fontScale="62500" lnSpcReduction="2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7200" dirty="0" smtClean="0">
                <a:solidFill>
                  <a:srgbClr val="FF0000"/>
                </a:solidFill>
              </a:rPr>
              <a:t>Satan’s rebellion against God</a:t>
            </a:r>
            <a:endParaRPr lang="en-US" sz="7200" dirty="0">
              <a:solidFill>
                <a:srgbClr val="FF0000"/>
              </a:solidFill>
            </a:endParaRPr>
          </a:p>
        </p:txBody>
      </p:sp>
    </p:spTree>
    <p:extLst>
      <p:ext uri="{BB962C8B-B14F-4D97-AF65-F5344CB8AC3E}">
        <p14:creationId xmlns:p14="http://schemas.microsoft.com/office/powerpoint/2010/main" xmlns="" val="33862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4073" y="166977"/>
            <a:ext cx="7886700" cy="110463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mtClean="0"/>
              <a:t>So what?  Everyone knows those things are wrong…</a:t>
            </a:r>
            <a:endParaRPr lang="en-US" dirty="0"/>
          </a:p>
        </p:txBody>
      </p:sp>
      <p:sp>
        <p:nvSpPr>
          <p:cNvPr id="5" name="Title 1"/>
          <p:cNvSpPr txBox="1">
            <a:spLocks/>
          </p:cNvSpPr>
          <p:nvPr/>
        </p:nvSpPr>
        <p:spPr>
          <a:xfrm>
            <a:off x="343729" y="1717616"/>
            <a:ext cx="7345181" cy="1104636"/>
          </a:xfrm>
          <a:prstGeom prst="rect">
            <a:avLst/>
          </a:prstGeom>
        </p:spPr>
        <p:txBody>
          <a:bodyPr vert="horz" lIns="91440" tIns="45720" rIns="91440" bIns="45720" rtlCol="0" anchor="ctr">
            <a:normAutofit fontScale="47500" lnSpcReduction="2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7200" dirty="0" smtClean="0">
                <a:solidFill>
                  <a:srgbClr val="FF0000"/>
                </a:solidFill>
              </a:rPr>
              <a:t>Satan’s ‘Recruiting Tools’ </a:t>
            </a:r>
          </a:p>
          <a:p>
            <a:pPr algn="ctr"/>
            <a:r>
              <a:rPr lang="en-US" sz="7200" u="sng" dirty="0" smtClean="0">
                <a:solidFill>
                  <a:srgbClr val="FF0000"/>
                </a:solidFill>
              </a:rPr>
              <a:t>For us to join in rebellion against God:</a:t>
            </a:r>
            <a:endParaRPr lang="en-US" sz="7200" u="sng" dirty="0">
              <a:solidFill>
                <a:srgbClr val="FF0000"/>
              </a:solidFill>
            </a:endParaRPr>
          </a:p>
        </p:txBody>
      </p:sp>
      <p:sp>
        <p:nvSpPr>
          <p:cNvPr id="6" name="Title 1"/>
          <p:cNvSpPr txBox="1">
            <a:spLocks/>
          </p:cNvSpPr>
          <p:nvPr/>
        </p:nvSpPr>
        <p:spPr>
          <a:xfrm>
            <a:off x="416614" y="2687080"/>
            <a:ext cx="7345181"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4000" dirty="0">
                <a:solidFill>
                  <a:srgbClr val="3AC641"/>
                </a:solidFill>
              </a:rPr>
              <a:t>A</a:t>
            </a:r>
            <a:r>
              <a:rPr lang="en-US" sz="4000" dirty="0" smtClean="0">
                <a:solidFill>
                  <a:srgbClr val="3AC641"/>
                </a:solidFill>
              </a:rPr>
              <a:t>. Satan is a lair</a:t>
            </a:r>
            <a:endParaRPr lang="en-US" sz="4000" dirty="0">
              <a:solidFill>
                <a:srgbClr val="3AC641"/>
              </a:solidFill>
            </a:endParaRPr>
          </a:p>
        </p:txBody>
      </p:sp>
      <p:sp>
        <p:nvSpPr>
          <p:cNvPr id="7" name="Rectangle 6"/>
          <p:cNvSpPr/>
          <p:nvPr/>
        </p:nvSpPr>
        <p:spPr>
          <a:xfrm>
            <a:off x="4231004" y="3006886"/>
            <a:ext cx="4572000" cy="1569660"/>
          </a:xfrm>
          <a:prstGeom prst="rect">
            <a:avLst/>
          </a:prstGeom>
        </p:spPr>
        <p:txBody>
          <a:bodyPr>
            <a:spAutoFit/>
          </a:bodyPr>
          <a:lstStyle/>
          <a:p>
            <a:r>
              <a:rPr lang="en-US" sz="1600" dirty="0">
                <a:solidFill>
                  <a:srgbClr val="FFFF00"/>
                </a:solidFill>
              </a:rPr>
              <a:t>John </a:t>
            </a:r>
            <a:r>
              <a:rPr lang="en-US" sz="1600" dirty="0" smtClean="0">
                <a:solidFill>
                  <a:srgbClr val="FFFF00"/>
                </a:solidFill>
              </a:rPr>
              <a:t>8:44 </a:t>
            </a:r>
            <a:r>
              <a:rPr lang="en-US" sz="1600" dirty="0"/>
              <a:t>You are of your father the devil, and the desires of your father you want to do. He was a murderer from the beginning, and does not stand in the truth, because there is no truth in him. </a:t>
            </a:r>
            <a:r>
              <a:rPr lang="en-US" sz="1600" dirty="0">
                <a:solidFill>
                  <a:srgbClr val="3AC641"/>
                </a:solidFill>
              </a:rPr>
              <a:t>When he speaks a lie, he speaks from his own resources, for he is a liar and the father of it.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4001" y="1399565"/>
            <a:ext cx="1835587" cy="1056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46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24" y="111949"/>
            <a:ext cx="7886700" cy="1104636"/>
          </a:xfrm>
        </p:spPr>
        <p:txBody>
          <a:bodyPr>
            <a:normAutofit/>
          </a:bodyPr>
          <a:lstStyle/>
          <a:p>
            <a:r>
              <a:rPr lang="en-US" dirty="0" smtClean="0">
                <a:solidFill>
                  <a:srgbClr val="3AC641"/>
                </a:solidFill>
              </a:rPr>
              <a:t>Lie #1 – </a:t>
            </a:r>
            <a:r>
              <a:rPr lang="en-US" dirty="0" smtClean="0">
                <a:solidFill>
                  <a:schemeClr val="tx1"/>
                </a:solidFill>
              </a:rPr>
              <a:t>Sin is ‘not that bad’</a:t>
            </a:r>
            <a:endParaRPr lang="en-US" dirty="0">
              <a:solidFill>
                <a:schemeClr val="tx1"/>
              </a:solidFill>
            </a:endParaRPr>
          </a:p>
        </p:txBody>
      </p:sp>
      <p:sp>
        <p:nvSpPr>
          <p:cNvPr id="9" name="Right Arrow 8"/>
          <p:cNvSpPr/>
          <p:nvPr/>
        </p:nvSpPr>
        <p:spPr>
          <a:xfrm rot="16200000">
            <a:off x="45760" y="2063873"/>
            <a:ext cx="784620" cy="45721"/>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26768" y="1168315"/>
            <a:ext cx="8762826" cy="4482064"/>
            <a:chOff x="230097" y="1136375"/>
            <a:chExt cx="8762826" cy="4482064"/>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763" y="1556916"/>
              <a:ext cx="8301160" cy="3522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442913" y="5033664"/>
              <a:ext cx="3966376" cy="584775"/>
            </a:xfrm>
            <a:prstGeom prst="rect">
              <a:avLst/>
            </a:prstGeom>
            <a:noFill/>
          </p:spPr>
          <p:txBody>
            <a:bodyPr wrap="square" rtlCol="0">
              <a:spAutoFit/>
            </a:bodyPr>
            <a:lstStyle/>
            <a:p>
              <a:r>
                <a:rPr lang="en-US" sz="2400" b="1" dirty="0" smtClean="0">
                  <a:solidFill>
                    <a:srgbClr val="FB2E05"/>
                  </a:solidFill>
                </a:rPr>
                <a:t>Evil</a:t>
              </a:r>
              <a:r>
                <a:rPr lang="en-US" sz="2400" b="1" dirty="0" smtClean="0">
                  <a:solidFill>
                    <a:srgbClr val="3AC641"/>
                  </a:solidFill>
                </a:rPr>
                <a:t>                  Righteous </a:t>
              </a:r>
              <a:r>
                <a:rPr lang="en-US" sz="3200" b="1" dirty="0" smtClean="0">
                  <a:solidFill>
                    <a:srgbClr val="3AC641"/>
                  </a:solidFill>
                </a:rPr>
                <a:t> </a:t>
              </a:r>
              <a:endParaRPr lang="en-US" sz="3200" b="1" dirty="0">
                <a:solidFill>
                  <a:srgbClr val="3AC641"/>
                </a:solidFill>
              </a:endParaRPr>
            </a:p>
          </p:txBody>
        </p:sp>
        <p:sp>
          <p:nvSpPr>
            <p:cNvPr id="8" name="Right Arrow 7"/>
            <p:cNvSpPr/>
            <p:nvPr/>
          </p:nvSpPr>
          <p:spPr>
            <a:xfrm>
              <a:off x="6945466" y="5349263"/>
              <a:ext cx="1270044" cy="45719"/>
            </a:xfrm>
            <a:prstGeom prst="rightArrow">
              <a:avLst/>
            </a:prstGeom>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643271" y="5332691"/>
              <a:ext cx="1270044" cy="45719"/>
            </a:xfrm>
            <a:prstGeom prst="rightArrow">
              <a:avLst/>
            </a:prstGeom>
            <a:solidFill>
              <a:srgbClr val="FB2E05"/>
            </a:solidFill>
            <a:ln w="190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522258" y="2888730"/>
              <a:ext cx="3966376" cy="461665"/>
            </a:xfrm>
            <a:prstGeom prst="rect">
              <a:avLst/>
            </a:prstGeom>
            <a:noFill/>
          </p:spPr>
          <p:txBody>
            <a:bodyPr wrap="square" rtlCol="0">
              <a:spAutoFit/>
            </a:bodyPr>
            <a:lstStyle/>
            <a:p>
              <a:r>
                <a:rPr lang="en-US" sz="2400" b="1" dirty="0" smtClean="0">
                  <a:solidFill>
                    <a:srgbClr val="3AC641"/>
                  </a:solidFill>
                </a:rPr>
                <a:t>Number of People </a:t>
              </a:r>
              <a:endParaRPr lang="en-US" sz="2400" b="1" dirty="0">
                <a:solidFill>
                  <a:srgbClr val="3AC641"/>
                </a:solidFill>
              </a:endParaRPr>
            </a:p>
          </p:txBody>
        </p:sp>
      </p:grpSp>
      <p:sp>
        <p:nvSpPr>
          <p:cNvPr id="12" name="Rectangle 11"/>
          <p:cNvSpPr/>
          <p:nvPr/>
        </p:nvSpPr>
        <p:spPr>
          <a:xfrm>
            <a:off x="691763" y="3562183"/>
            <a:ext cx="2353587" cy="1423285"/>
          </a:xfrm>
          <a:prstGeom prst="rect">
            <a:avLst/>
          </a:prstGeom>
          <a:solidFill>
            <a:srgbClr val="FB2E05">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29447" y="1568599"/>
            <a:ext cx="3538330" cy="3428552"/>
          </a:xfrm>
          <a:prstGeom prst="rect">
            <a:avLst/>
          </a:prstGeom>
          <a:solidFill>
            <a:srgbClr val="3AC641">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67777" y="3562184"/>
            <a:ext cx="1478944" cy="1423284"/>
          </a:xfrm>
          <a:prstGeom prst="rect">
            <a:avLst/>
          </a:prstGeom>
          <a:solidFill>
            <a:schemeClr val="accent5">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72439" y="111949"/>
            <a:ext cx="1835587" cy="1056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134" y="1796913"/>
            <a:ext cx="929536" cy="1092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8" descr="James Earl Ray.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68556" y="2049422"/>
            <a:ext cx="883170" cy="13006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52134" y="3423347"/>
            <a:ext cx="977992" cy="1283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descr="http://www.history.co.uk/sites/default/files/bios/SaddamHussein225.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68556" y="3643021"/>
            <a:ext cx="946206" cy="12616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Bmellor\AppData\Local\Microsoft\Windows\Temporary Internet Files\Content.IE5\OJ3P1VWC\MC900432569[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368022" y="2059698"/>
            <a:ext cx="2727298" cy="2727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91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2050"/>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50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20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1563</TotalTime>
  <Words>1881</Words>
  <Application>Microsoft Office PowerPoint</Application>
  <PresentationFormat>On-screen Show (16:10)</PresentationFormat>
  <Paragraphs>133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Depth</vt:lpstr>
      <vt:lpstr>Slide 1</vt:lpstr>
      <vt:lpstr>June 5th, 1968</vt:lpstr>
      <vt:lpstr>Slide 3</vt:lpstr>
      <vt:lpstr>Slide 4</vt:lpstr>
      <vt:lpstr>Why so much hate and violence?</vt:lpstr>
      <vt:lpstr>Slide 6</vt:lpstr>
      <vt:lpstr>Why so much hate and violence?</vt:lpstr>
      <vt:lpstr>Slide 8</vt:lpstr>
      <vt:lpstr>Lie #1 – Sin is ‘not that bad’</vt:lpstr>
      <vt:lpstr>Teachings:</vt:lpstr>
      <vt:lpstr>Lie #1 – Sin is ‘not that bad’</vt:lpstr>
      <vt:lpstr>Teachings:</vt:lpstr>
      <vt:lpstr>Lie #1 – Sin is not that bad</vt:lpstr>
      <vt:lpstr>Lie #2 – Evil is Good – Good is Evil</vt:lpstr>
      <vt:lpstr>Lie #2 – Evil is Good – Good is Evil</vt:lpstr>
      <vt:lpstr>Lie #3 – There is no Evil </vt:lpstr>
      <vt:lpstr>Slide 17</vt:lpstr>
      <vt:lpstr>Satan will use others as recruiters</vt:lpstr>
      <vt:lpstr>Satan will use others as recruiters</vt:lpstr>
      <vt:lpstr>Satan will use others as recruiters</vt:lpstr>
      <vt:lpstr>Satan will use others as recruiters</vt:lpstr>
      <vt:lpstr>Our Defense:</vt:lpstr>
      <vt:lpstr>Our Defense: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Brad Beutjer</cp:lastModifiedBy>
  <cp:revision>178</cp:revision>
  <cp:lastPrinted>2014-11-03T19:34:07Z</cp:lastPrinted>
  <dcterms:created xsi:type="dcterms:W3CDTF">2014-10-30T23:01:40Z</dcterms:created>
  <dcterms:modified xsi:type="dcterms:W3CDTF">2014-12-14T22:46:22Z</dcterms:modified>
</cp:coreProperties>
</file>