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8" r:id="rId2"/>
    <p:sldId id="373" r:id="rId3"/>
    <p:sldId id="360" r:id="rId4"/>
    <p:sldId id="357" r:id="rId5"/>
    <p:sldId id="372" r:id="rId6"/>
    <p:sldId id="358" r:id="rId7"/>
    <p:sldId id="374" r:id="rId8"/>
    <p:sldId id="379" r:id="rId9"/>
    <p:sldId id="375" r:id="rId10"/>
    <p:sldId id="376" r:id="rId11"/>
    <p:sldId id="377" r:id="rId12"/>
    <p:sldId id="380" r:id="rId13"/>
    <p:sldId id="371" r:id="rId14"/>
    <p:sldId id="370" r:id="rId15"/>
  </p:sldIdLst>
  <p:sldSz cx="9144000" cy="5715000" type="screen16x1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66FFFF"/>
    <a:srgbClr val="FF0000"/>
    <a:srgbClr val="00FF00"/>
    <a:srgbClr val="C0C0C0"/>
    <a:srgbClr val="CC9900"/>
    <a:srgbClr val="DDDDDD"/>
    <a:srgbClr val="99FF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1" autoAdjust="0"/>
    <p:restoredTop sz="92540" autoAdjust="0"/>
  </p:normalViewPr>
  <p:slideViewPr>
    <p:cSldViewPr>
      <p:cViewPr varScale="1">
        <p:scale>
          <a:sx n="103" d="100"/>
          <a:sy n="103" d="100"/>
        </p:scale>
        <p:origin x="-96" y="-198"/>
      </p:cViewPr>
      <p:guideLst>
        <p:guide orient="horz" pos="720"/>
        <p:guide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8722183-28E7-4A62-A956-B5CF2CB3B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23900"/>
            <a:ext cx="5775325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73588"/>
            <a:ext cx="536575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7175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47175"/>
            <a:ext cx="3168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677BD1-F61E-4A8A-93FD-955EDF7EC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7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22C54-73A3-46A9-9681-4B2392B7E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AC15-BA32-4120-B239-1BCD0E78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01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01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78603-6850-46E9-AFC8-79F4A98EA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500"/>
            <a:ext cx="7772400" cy="508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9300"/>
            <a:ext cx="8610600" cy="431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89DF-B1F5-4991-89B8-72C57CDB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E66E8-EC9A-4C81-A4F1-A7D9E5A27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6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98500"/>
            <a:ext cx="42291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698500"/>
            <a:ext cx="42291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273BF-ED1D-4F21-8D62-A72031FF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1C0B-9345-4355-826E-E62B859D5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5E7F-5B88-49A2-B514-B1E99E37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BB770-531F-49C4-83F7-842E0B8C6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8664-7A74-4C3A-8C93-8E2EDCADB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087F-6DDF-4D0E-8711-10D54406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714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98500"/>
            <a:ext cx="86106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5461000"/>
            <a:ext cx="457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8B422F-BE06-4BB0-9173-E4749110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charset="0"/>
          <a:ea typeface="Calibri" pitchFamily="34" charset="0"/>
          <a:cs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charset="0"/>
          <a:ea typeface="Calibri" pitchFamily="34" charset="0"/>
          <a:cs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charset="0"/>
          <a:ea typeface="Calibri" pitchFamily="34" charset="0"/>
          <a:cs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charset="0"/>
          <a:ea typeface="Calibri" pitchFamily="34" charset="0"/>
          <a:cs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B408B-7A52-439F-A942-49859F450FFC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6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Final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64892" y="876301"/>
            <a:ext cx="3314700" cy="1623623"/>
            <a:chOff x="164892" y="876301"/>
            <a:chExt cx="3314700" cy="1623623"/>
          </a:xfrm>
        </p:grpSpPr>
        <p:cxnSp>
          <p:nvCxnSpPr>
            <p:cNvPr id="35" name="Straight Arrow Connector 34"/>
            <p:cNvCxnSpPr>
              <a:stCxn id="21" idx="3"/>
            </p:cNvCxnSpPr>
            <p:nvPr/>
          </p:nvCxnSpPr>
          <p:spPr>
            <a:xfrm>
              <a:off x="2565192" y="1585524"/>
              <a:ext cx="914400" cy="9144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83992" y="1066801"/>
              <a:ext cx="1981200" cy="1037447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Evil men will grow worse.</a:t>
              </a:r>
              <a:endParaRPr lang="en-US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64892" y="876301"/>
              <a:ext cx="838200" cy="380999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3:12-13</a:t>
              </a:r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0526" y="2286001"/>
            <a:ext cx="3316574" cy="1227947"/>
            <a:chOff x="150526" y="2286001"/>
            <a:chExt cx="3316574" cy="1227947"/>
          </a:xfrm>
        </p:grpSpPr>
        <p:cxnSp>
          <p:nvCxnSpPr>
            <p:cNvPr id="36" name="Straight Arrow Connector 35"/>
            <p:cNvCxnSpPr>
              <a:stCxn id="23" idx="3"/>
              <a:endCxn id="18" idx="1"/>
            </p:cNvCxnSpPr>
            <p:nvPr/>
          </p:nvCxnSpPr>
          <p:spPr>
            <a:xfrm flipV="1">
              <a:off x="2565192" y="2943950"/>
              <a:ext cx="901908" cy="51275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83992" y="2476501"/>
              <a:ext cx="1981200" cy="1037447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Scripture will save you.</a:t>
              </a:r>
              <a:endParaRPr lang="en-US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50526" y="2286001"/>
              <a:ext cx="838200" cy="380999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3:14-15</a:t>
              </a:r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50526" y="3390900"/>
            <a:ext cx="3334631" cy="1524000"/>
            <a:chOff x="150526" y="3390900"/>
            <a:chExt cx="3334631" cy="1524000"/>
          </a:xfrm>
        </p:grpSpPr>
        <p:cxnSp>
          <p:nvCxnSpPr>
            <p:cNvPr id="39" name="Straight Arrow Connector 38"/>
            <p:cNvCxnSpPr>
              <a:stCxn id="22" idx="3"/>
            </p:cNvCxnSpPr>
            <p:nvPr/>
          </p:nvCxnSpPr>
          <p:spPr>
            <a:xfrm flipV="1">
              <a:off x="2565192" y="3390900"/>
              <a:ext cx="919965" cy="1005277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83992" y="3877453"/>
              <a:ext cx="1981200" cy="1037447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Scripture is all you need.</a:t>
              </a:r>
              <a:endParaRPr lang="en-US" b="1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50526" y="3686953"/>
              <a:ext cx="838200" cy="380999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3:16-17</a:t>
              </a:r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467100" y="2104247"/>
            <a:ext cx="2209800" cy="1515253"/>
            <a:chOff x="3467100" y="2115794"/>
            <a:chExt cx="2209800" cy="1571158"/>
          </a:xfrm>
        </p:grpSpPr>
        <p:sp>
          <p:nvSpPr>
            <p:cNvPr id="18" name="Rectangle 17"/>
            <p:cNvSpPr/>
            <p:nvPr/>
          </p:nvSpPr>
          <p:spPr>
            <a:xfrm>
              <a:off x="3467100" y="2286002"/>
              <a:ext cx="2209800" cy="1400950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Preach</a:t>
              </a:r>
              <a:br>
                <a:rPr lang="en-US" sz="3200" b="1" dirty="0" smtClean="0">
                  <a:solidFill>
                    <a:srgbClr val="FFFF00"/>
                  </a:solidFill>
                </a:rPr>
              </a:br>
              <a:r>
                <a:rPr lang="en-US" sz="3200" b="1" dirty="0" smtClean="0">
                  <a:solidFill>
                    <a:srgbClr val="FFFF00"/>
                  </a:solidFill>
                </a:rPr>
                <a:t>the Word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152900" y="2115794"/>
              <a:ext cx="838200" cy="380999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4:1-2</a:t>
              </a:r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76900" y="876299"/>
            <a:ext cx="3238500" cy="1623625"/>
            <a:chOff x="5676900" y="876299"/>
            <a:chExt cx="3238500" cy="1623625"/>
          </a:xfrm>
        </p:grpSpPr>
        <p:cxnSp>
          <p:nvCxnSpPr>
            <p:cNvPr id="50" name="Straight Arrow Connector 49"/>
            <p:cNvCxnSpPr>
              <a:stCxn id="24" idx="1"/>
            </p:cNvCxnSpPr>
            <p:nvPr/>
          </p:nvCxnSpPr>
          <p:spPr>
            <a:xfrm flipH="1">
              <a:off x="5676900" y="1585524"/>
              <a:ext cx="838200" cy="9144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515100" y="1066800"/>
              <a:ext cx="1981200" cy="1037447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Men will not listen.</a:t>
              </a:r>
              <a:endParaRPr lang="en-US" b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077200" y="876299"/>
              <a:ext cx="838200" cy="380999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4:3-4</a:t>
              </a:r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676900" y="2286001"/>
            <a:ext cx="3238500" cy="1227946"/>
            <a:chOff x="5676900" y="2286001"/>
            <a:chExt cx="3238500" cy="1227946"/>
          </a:xfrm>
        </p:grpSpPr>
        <p:cxnSp>
          <p:nvCxnSpPr>
            <p:cNvPr id="46" name="Straight Arrow Connector 45"/>
            <p:cNvCxnSpPr>
              <a:stCxn id="26" idx="1"/>
              <a:endCxn id="18" idx="3"/>
            </p:cNvCxnSpPr>
            <p:nvPr/>
          </p:nvCxnSpPr>
          <p:spPr>
            <a:xfrm flipH="1" flipV="1">
              <a:off x="5676900" y="2943950"/>
              <a:ext cx="838200" cy="51274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515100" y="2476500"/>
              <a:ext cx="1981200" cy="1037447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It is your mission.</a:t>
              </a:r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077200" y="2286001"/>
              <a:ext cx="838200" cy="380999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4:5</a:t>
              </a:r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676900" y="3390900"/>
            <a:ext cx="3238500" cy="1523999"/>
            <a:chOff x="5676900" y="3390900"/>
            <a:chExt cx="3238500" cy="1523999"/>
          </a:xfrm>
        </p:grpSpPr>
        <p:cxnSp>
          <p:nvCxnSpPr>
            <p:cNvPr id="42" name="Straight Arrow Connector 41"/>
            <p:cNvCxnSpPr>
              <a:stCxn id="25" idx="1"/>
            </p:cNvCxnSpPr>
            <p:nvPr/>
          </p:nvCxnSpPr>
          <p:spPr>
            <a:xfrm flipH="1" flipV="1">
              <a:off x="5676900" y="3390900"/>
              <a:ext cx="838200" cy="1005276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515100" y="3877452"/>
              <a:ext cx="1981200" cy="1037447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am finished (victorious).</a:t>
              </a:r>
              <a:endParaRPr lang="en-US" b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077200" y="3686952"/>
              <a:ext cx="838200" cy="380999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4:6-8</a:t>
              </a:r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8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(4:1)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9149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Before God and the Lord Jesus Christ</a:t>
            </a:r>
          </a:p>
          <a:p>
            <a:pPr lvl="1"/>
            <a:r>
              <a:rPr lang="en-US" dirty="0" smtClean="0"/>
              <a:t>The charge is really </a:t>
            </a:r>
            <a:r>
              <a:rPr lang="en-US" dirty="0" smtClean="0">
                <a:solidFill>
                  <a:srgbClr val="FFFF00"/>
                </a:solidFill>
              </a:rPr>
              <a:t>from God.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sz="3600" dirty="0" smtClean="0"/>
              <a:t>Who will judge the living and the dead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All men </a:t>
            </a:r>
            <a:r>
              <a:rPr lang="en-US" dirty="0" smtClean="0"/>
              <a:t>will be held accountable.</a:t>
            </a:r>
          </a:p>
          <a:p>
            <a:pPr lvl="1"/>
            <a:r>
              <a:rPr lang="en-US" dirty="0" smtClean="0"/>
              <a:t>A ‘</a:t>
            </a:r>
            <a:r>
              <a:rPr lang="en-US" dirty="0" smtClean="0">
                <a:solidFill>
                  <a:srgbClr val="FFFF00"/>
                </a:solidFill>
              </a:rPr>
              <a:t>righteous</a:t>
            </a:r>
            <a:r>
              <a:rPr lang="en-US" dirty="0" smtClean="0"/>
              <a:t>’ judge will judge in </a:t>
            </a:r>
            <a:r>
              <a:rPr lang="en-US" dirty="0" smtClean="0">
                <a:solidFill>
                  <a:srgbClr val="FFFF00"/>
                </a:solidFill>
              </a:rPr>
              <a:t>righteousness</a:t>
            </a:r>
            <a:r>
              <a:rPr lang="en-US" dirty="0" smtClean="0"/>
              <a:t> (v 8).</a:t>
            </a:r>
            <a:endParaRPr lang="en-US" dirty="0"/>
          </a:p>
          <a:p>
            <a:r>
              <a:rPr lang="en-US" sz="3600" dirty="0" smtClean="0"/>
              <a:t>At His Appearing</a:t>
            </a:r>
          </a:p>
          <a:p>
            <a:pPr lvl="1"/>
            <a:r>
              <a:rPr lang="en-US" dirty="0" smtClean="0"/>
              <a:t>It will be the </a:t>
            </a:r>
            <a:r>
              <a:rPr lang="en-US" dirty="0" smtClean="0">
                <a:solidFill>
                  <a:srgbClr val="FFFF00"/>
                </a:solidFill>
              </a:rPr>
              <a:t>resolution</a:t>
            </a:r>
            <a:r>
              <a:rPr lang="en-US" dirty="0" smtClean="0"/>
              <a:t> of all things</a:t>
            </a:r>
          </a:p>
          <a:p>
            <a:pPr lvl="1"/>
            <a:r>
              <a:rPr lang="en-US" dirty="0" smtClean="0"/>
              <a:t>Those who have </a:t>
            </a:r>
            <a:r>
              <a:rPr lang="en-US" dirty="0" smtClean="0">
                <a:solidFill>
                  <a:srgbClr val="FFFF00"/>
                </a:solidFill>
              </a:rPr>
              <a:t>loved</a:t>
            </a:r>
            <a:r>
              <a:rPr lang="en-US" dirty="0" smtClean="0"/>
              <a:t> this (8) will receive a crown.</a:t>
            </a:r>
            <a:endParaRPr lang="en-US" dirty="0"/>
          </a:p>
          <a:p>
            <a:r>
              <a:rPr lang="en-US" sz="3600" dirty="0" smtClean="0"/>
              <a:t>And His Kingdom</a:t>
            </a:r>
          </a:p>
          <a:p>
            <a:pPr lvl="1"/>
            <a:r>
              <a:rPr lang="en-US" dirty="0" smtClean="0"/>
              <a:t>His </a:t>
            </a:r>
            <a:r>
              <a:rPr lang="en-US" dirty="0" smtClean="0">
                <a:solidFill>
                  <a:srgbClr val="FFFF00"/>
                </a:solidFill>
              </a:rPr>
              <a:t>rule</a:t>
            </a:r>
            <a:r>
              <a:rPr lang="en-US" dirty="0" smtClean="0"/>
              <a:t> will be demonstrated in awarded crowns (8).</a:t>
            </a:r>
          </a:p>
          <a:p>
            <a:pPr lvl="1"/>
            <a:r>
              <a:rPr lang="en-US" dirty="0" smtClean="0"/>
              <a:t>He will </a:t>
            </a:r>
            <a:r>
              <a:rPr lang="en-US" dirty="0" smtClean="0">
                <a:solidFill>
                  <a:srgbClr val="FFFF00"/>
                </a:solidFill>
              </a:rPr>
              <a:t>deliver</a:t>
            </a:r>
            <a:r>
              <a:rPr lang="en-US" dirty="0" smtClean="0"/>
              <a:t> (4:17,18) for His Heavenly Kingdom.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B408B-7A52-439F-A942-49859F450FFC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60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" y="0"/>
            <a:ext cx="9136741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 bwMode="auto">
          <a:xfrm>
            <a:off x="0" y="-3011"/>
            <a:ext cx="9143999" cy="5718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5355"/>
            <a:ext cx="9144000" cy="1225021"/>
          </a:xfrm>
        </p:spPr>
        <p:txBody>
          <a:bodyPr/>
          <a:lstStyle/>
          <a:p>
            <a:r>
              <a:rPr lang="en-US" sz="8000" dirty="0" smtClean="0"/>
              <a:t>Paul’s Final Charge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6000" dirty="0" smtClean="0"/>
              <a:t>(I Timothy </a:t>
            </a:r>
            <a:r>
              <a:rPr lang="en-US" sz="6000" dirty="0" smtClean="0"/>
              <a:t>4:1-2)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943" y="5372100"/>
            <a:ext cx="6400800" cy="342900"/>
          </a:xfrm>
        </p:spPr>
        <p:txBody>
          <a:bodyPr>
            <a:noAutofit/>
          </a:bodyPr>
          <a:lstStyle/>
          <a:p>
            <a:r>
              <a:rPr lang="en-US" sz="1200" dirty="0" smtClean="0"/>
              <a:t>Embry Hills – </a:t>
            </a:r>
            <a:r>
              <a:rPr lang="en-US" sz="1200" dirty="0" smtClean="0"/>
              <a:t>December 2014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508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2014/15 Theme</a:t>
            </a:r>
            <a:r>
              <a:rPr lang="en-US" dirty="0" smtClean="0"/>
              <a:t>: </a:t>
            </a:r>
            <a:r>
              <a:rPr lang="en-US" sz="4000" i="1" dirty="0" smtClean="0"/>
              <a:t>Sharing </a:t>
            </a:r>
            <a:r>
              <a:rPr lang="en-US" sz="4000" i="1" dirty="0"/>
              <a:t>the </a:t>
            </a:r>
            <a:r>
              <a:rPr lang="en-US" sz="4000" i="1" dirty="0" smtClean="0"/>
              <a:t>Hope</a:t>
            </a:r>
            <a:endParaRPr lang="en-US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763000" cy="4089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b="0" i="1" baseline="30000" dirty="0"/>
              <a:t>14 </a:t>
            </a:r>
            <a:r>
              <a:rPr lang="en-US" b="0" i="1" dirty="0"/>
              <a:t>But even if you should </a:t>
            </a:r>
            <a:r>
              <a:rPr lang="en-US" b="0" i="1" dirty="0">
                <a:solidFill>
                  <a:srgbClr val="FFFF00"/>
                </a:solidFill>
              </a:rPr>
              <a:t>suffer for righteousness</a:t>
            </a:r>
            <a:r>
              <a:rPr lang="en-US" b="0" i="1" dirty="0"/>
              <a:t>' sake, you will be blessed. </a:t>
            </a:r>
            <a:r>
              <a:rPr lang="en-US" b="0" i="1" dirty="0" smtClean="0"/>
              <a:t> Have </a:t>
            </a:r>
            <a:r>
              <a:rPr lang="en-US" b="0" i="1" dirty="0"/>
              <a:t>no fear of them, nor be troubled, </a:t>
            </a:r>
            <a:r>
              <a:rPr lang="en-US" b="0" i="1" baseline="30000" dirty="0"/>
              <a:t>15 </a:t>
            </a:r>
            <a:r>
              <a:rPr lang="en-US" b="0" i="1" dirty="0"/>
              <a:t>but in your hearts honor Christ the Lord as holy, </a:t>
            </a:r>
            <a:r>
              <a:rPr lang="en-US" i="1" dirty="0">
                <a:solidFill>
                  <a:srgbClr val="FFFF00"/>
                </a:solidFill>
              </a:rPr>
              <a:t>always being prepared to make a defense</a:t>
            </a:r>
            <a:r>
              <a:rPr lang="en-US" b="0" i="1" dirty="0"/>
              <a:t> to anyone who asks you for a reason for the hope that is in you; </a:t>
            </a:r>
            <a:r>
              <a:rPr lang="en-US" b="0" i="1" dirty="0" smtClean="0"/>
              <a:t> yet </a:t>
            </a:r>
            <a:r>
              <a:rPr lang="en-US" b="0" i="1" dirty="0"/>
              <a:t>do it with gentleness and </a:t>
            </a:r>
            <a:r>
              <a:rPr lang="en-US" b="0" i="1" dirty="0" smtClean="0"/>
              <a:t>respect…  </a:t>
            </a:r>
            <a:r>
              <a:rPr lang="en-US" dirty="0" smtClean="0">
                <a:solidFill>
                  <a:srgbClr val="00CC00"/>
                </a:solidFill>
              </a:rPr>
              <a:t>(I Peter 3:14-15, ESV)</a:t>
            </a:r>
            <a:endParaRPr lang="en-US" b="0" i="1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5461000"/>
            <a:ext cx="457200" cy="190500"/>
          </a:xfrm>
          <a:noFill/>
        </p:spPr>
        <p:txBody>
          <a:bodyPr/>
          <a:lstStyle/>
          <a:p>
            <a:fld id="{C23B408B-7A52-439F-A942-49859F450FFC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32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5080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5500"/>
            <a:ext cx="8610600" cy="4318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Timothy </a:t>
            </a:r>
            <a:r>
              <a:rPr lang="en-US" sz="3600" dirty="0" smtClean="0"/>
              <a:t>(Paul’s “</a:t>
            </a:r>
            <a:r>
              <a:rPr lang="en-US" sz="3600" dirty="0" smtClean="0"/>
              <a:t>Son”)</a:t>
            </a:r>
            <a:endParaRPr lang="en-US" sz="3600" dirty="0" smtClean="0"/>
          </a:p>
          <a:p>
            <a:pPr lvl="1"/>
            <a:r>
              <a:rPr lang="en-US" sz="3200" dirty="0" smtClean="0"/>
              <a:t>Young</a:t>
            </a:r>
          </a:p>
          <a:p>
            <a:pPr lvl="1"/>
            <a:r>
              <a:rPr lang="en-US" sz="3200" dirty="0"/>
              <a:t>Timid (Ashamed?)</a:t>
            </a:r>
          </a:p>
          <a:p>
            <a:pPr lvl="1"/>
            <a:r>
              <a:rPr lang="en-US" sz="3200" dirty="0" smtClean="0"/>
              <a:t>Unhealthy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3543300"/>
            <a:ext cx="5334000" cy="1588127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You therefore, my son,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be strong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in the grace that is in Christ Jesus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 (II Tim 2:1)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‘Charge’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68" y="723900"/>
            <a:ext cx="8946292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b="0" dirty="0" smtClean="0"/>
              <a:t>…</a:t>
            </a:r>
            <a:r>
              <a:rPr lang="en-US" b="0" baseline="30000" dirty="0"/>
              <a:t>11 </a:t>
            </a:r>
            <a:r>
              <a:rPr lang="en-US" b="0" dirty="0"/>
              <a:t>According to the </a:t>
            </a:r>
            <a:r>
              <a:rPr lang="en-US" dirty="0">
                <a:solidFill>
                  <a:srgbClr val="66FFFF"/>
                </a:solidFill>
              </a:rPr>
              <a:t>glorious gospel</a:t>
            </a:r>
            <a:r>
              <a:rPr lang="en-US" b="0" dirty="0"/>
              <a:t> of the blessed God which was </a:t>
            </a:r>
            <a:r>
              <a:rPr lang="en-US" dirty="0">
                <a:solidFill>
                  <a:srgbClr val="FFFF00"/>
                </a:solidFill>
              </a:rPr>
              <a:t>committed to my trust</a:t>
            </a:r>
            <a:r>
              <a:rPr lang="en-US" b="0" dirty="0"/>
              <a:t>…. </a:t>
            </a:r>
            <a:r>
              <a:rPr lang="en-US" b="0" baseline="30000" dirty="0"/>
              <a:t>18 </a:t>
            </a:r>
            <a:r>
              <a:rPr lang="en-US" dirty="0">
                <a:solidFill>
                  <a:srgbClr val="FFFF00"/>
                </a:solidFill>
              </a:rPr>
              <a:t>This charge </a:t>
            </a:r>
            <a:r>
              <a:rPr lang="en-US" b="0" dirty="0"/>
              <a:t>I commit to you, son Timothy, according to the prophecies previously made concerning you, that by them you may wage the good warfare, </a:t>
            </a:r>
            <a:r>
              <a:rPr lang="en-US" b="0" baseline="30000" dirty="0"/>
              <a:t>19 </a:t>
            </a:r>
            <a:r>
              <a:rPr lang="en-US" b="0" dirty="0"/>
              <a:t>having faith and a good conscience…  </a:t>
            </a:r>
            <a:r>
              <a:rPr lang="en-US" b="0" dirty="0" smtClean="0"/>
              <a:t> (</a:t>
            </a:r>
            <a:r>
              <a:rPr lang="en-US" b="0" dirty="0"/>
              <a:t>I Tim </a:t>
            </a:r>
            <a:r>
              <a:rPr lang="en-US" b="0" dirty="0" smtClean="0"/>
              <a:t>1:11</a:t>
            </a:r>
            <a:r>
              <a:rPr lang="en-US" b="0" dirty="0"/>
              <a:t>, 18-19)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b="0" dirty="0"/>
              <a:t>O Timothy!  Guard </a:t>
            </a:r>
            <a:r>
              <a:rPr lang="en-US" dirty="0">
                <a:solidFill>
                  <a:srgbClr val="FFFF00"/>
                </a:solidFill>
              </a:rPr>
              <a:t>what was committed to your </a:t>
            </a:r>
            <a:r>
              <a:rPr lang="en-US" dirty="0" smtClean="0">
                <a:solidFill>
                  <a:srgbClr val="FFFF00"/>
                </a:solidFill>
              </a:rPr>
              <a:t>trust… </a:t>
            </a:r>
            <a:r>
              <a:rPr lang="en-US" dirty="0">
                <a:solidFill>
                  <a:srgbClr val="FFFF00"/>
                </a:solidFill>
              </a:rPr>
              <a:t>[‘deposit entrusted’ ESV]  </a:t>
            </a:r>
            <a:r>
              <a:rPr lang="en-US" b="0" dirty="0"/>
              <a:t>(I Tim 6:20)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b="0" dirty="0" smtClean="0"/>
              <a:t>Hold </a:t>
            </a:r>
            <a:r>
              <a:rPr lang="en-US" b="0" dirty="0"/>
              <a:t>fast the </a:t>
            </a:r>
            <a:r>
              <a:rPr lang="en-US" dirty="0">
                <a:solidFill>
                  <a:srgbClr val="66FFFF"/>
                </a:solidFill>
              </a:rPr>
              <a:t>pattern of sound words </a:t>
            </a:r>
            <a:r>
              <a:rPr lang="en-US" b="0" dirty="0"/>
              <a:t>which you have heard from me, in faith and love which are in Christ Jesus</a:t>
            </a:r>
            <a:r>
              <a:rPr lang="en-US" b="0" dirty="0" smtClean="0"/>
              <a:t>.  </a:t>
            </a:r>
            <a:r>
              <a:rPr lang="en-US" b="0" baseline="30000" dirty="0"/>
              <a:t>14 </a:t>
            </a:r>
            <a:r>
              <a:rPr lang="en-US" b="0" dirty="0"/>
              <a:t>That </a:t>
            </a:r>
            <a:r>
              <a:rPr lang="en-US" dirty="0">
                <a:solidFill>
                  <a:srgbClr val="FFFF00"/>
                </a:solidFill>
              </a:rPr>
              <a:t>good thing </a:t>
            </a:r>
            <a:r>
              <a:rPr lang="en-US" b="0" dirty="0"/>
              <a:t>which was </a:t>
            </a:r>
            <a:r>
              <a:rPr lang="en-US" dirty="0">
                <a:solidFill>
                  <a:srgbClr val="FFFF00"/>
                </a:solidFill>
              </a:rPr>
              <a:t>committed to you</a:t>
            </a:r>
            <a:r>
              <a:rPr lang="en-US" b="0" dirty="0"/>
              <a:t>, keep by the Holy Spirit who dwells in us</a:t>
            </a:r>
            <a:r>
              <a:rPr lang="en-US" b="0" dirty="0" smtClean="0"/>
              <a:t>. </a:t>
            </a:r>
            <a:r>
              <a:rPr lang="en-US" b="0" dirty="0" smtClean="0"/>
              <a:t> (</a:t>
            </a:r>
            <a:r>
              <a:rPr lang="en-US" b="0" dirty="0" smtClean="0"/>
              <a:t>II Tim 1:13-14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‘Charge’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57" y="766119"/>
            <a:ext cx="8740346" cy="247135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/>
              <a:t>And </a:t>
            </a:r>
            <a:r>
              <a:rPr lang="en-US" sz="3600" dirty="0">
                <a:solidFill>
                  <a:srgbClr val="FFFF00"/>
                </a:solidFill>
              </a:rPr>
              <a:t>the things that you have heard from me</a:t>
            </a:r>
            <a:r>
              <a:rPr lang="en-US" sz="3600" dirty="0"/>
              <a:t> </a:t>
            </a:r>
            <a:r>
              <a:rPr lang="en-US" sz="3600" b="0" dirty="0"/>
              <a:t>among many witnesses, </a:t>
            </a:r>
            <a:r>
              <a:rPr lang="en-US" sz="3600" dirty="0">
                <a:solidFill>
                  <a:srgbClr val="FFFF00"/>
                </a:solidFill>
              </a:rPr>
              <a:t>commit</a:t>
            </a:r>
            <a:r>
              <a:rPr lang="en-US" sz="3600" b="0" dirty="0"/>
              <a:t> these to faithful men who will be able to teach others also. </a:t>
            </a:r>
            <a:r>
              <a:rPr lang="en-US" sz="3600" b="0" dirty="0" smtClean="0"/>
              <a:t> (II Tim 2:2)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3730703"/>
            <a:ext cx="2819400" cy="1107997"/>
            <a:chOff x="0" y="3730703"/>
            <a:chExt cx="2819400" cy="1107997"/>
          </a:xfrm>
        </p:grpSpPr>
        <p:sp>
          <p:nvSpPr>
            <p:cNvPr id="5" name="TextBox 4"/>
            <p:cNvSpPr txBox="1"/>
            <p:nvPr/>
          </p:nvSpPr>
          <p:spPr>
            <a:xfrm>
              <a:off x="0" y="3730704"/>
              <a:ext cx="1269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Christ</a:t>
              </a:r>
              <a:endParaRPr lang="en-US" sz="3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6759" y="3730703"/>
              <a:ext cx="982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Paul</a:t>
              </a:r>
              <a:endParaRPr lang="en-US" sz="3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687" y="4377035"/>
              <a:ext cx="260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(See II Tim 1:10-11)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95400" y="3832249"/>
              <a:ext cx="491044" cy="5447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2218" y="3730702"/>
            <a:ext cx="2216982" cy="646333"/>
            <a:chOff x="2812218" y="3730702"/>
            <a:chExt cx="2216982" cy="646333"/>
          </a:xfrm>
        </p:grpSpPr>
        <p:sp>
          <p:nvSpPr>
            <p:cNvPr id="7" name="TextBox 6"/>
            <p:cNvSpPr txBox="1"/>
            <p:nvPr/>
          </p:nvSpPr>
          <p:spPr>
            <a:xfrm>
              <a:off x="3306228" y="3730702"/>
              <a:ext cx="1722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Timothy</a:t>
              </a:r>
              <a:endParaRPr lang="en-US" sz="3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812218" y="3832249"/>
              <a:ext cx="491044" cy="5447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86600" y="3781474"/>
            <a:ext cx="1981200" cy="646331"/>
            <a:chOff x="7086600" y="3781474"/>
            <a:chExt cx="198120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7618236" y="3781474"/>
              <a:ext cx="14495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Others</a:t>
              </a:r>
              <a:endParaRPr lang="en-US" sz="3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086600" y="3832247"/>
              <a:ext cx="491044" cy="5447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68712" y="3609727"/>
            <a:ext cx="2117888" cy="1358201"/>
            <a:chOff x="4968712" y="3609727"/>
            <a:chExt cx="2117888" cy="1358201"/>
          </a:xfrm>
        </p:grpSpPr>
        <p:sp>
          <p:nvSpPr>
            <p:cNvPr id="8" name="TextBox 7"/>
            <p:cNvSpPr txBox="1"/>
            <p:nvPr/>
          </p:nvSpPr>
          <p:spPr>
            <a:xfrm>
              <a:off x="5493535" y="3609727"/>
              <a:ext cx="1593064" cy="989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Faithful</a:t>
              </a:r>
              <a:br>
                <a:rPr lang="en-US" sz="3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sz="3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Men</a:t>
              </a:r>
              <a:endParaRPr lang="en-US" sz="3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029200" y="3832247"/>
              <a:ext cx="491044" cy="5447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8712" y="4506263"/>
              <a:ext cx="2117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(See I Tim 4:16)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3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 bwMode="auto">
          <a:xfrm>
            <a:off x="0" y="-3011"/>
            <a:ext cx="9143999" cy="5718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8" y="764179"/>
            <a:ext cx="8839201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har char="–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Prison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(1:8);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fetter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(1:16);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chains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(2:9)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Lonely?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4:9 &amp; 21; 11)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Cold?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4:13)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Bored?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4:13)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Forsaken,  Betrayed? (4:10, 14, 16)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3500"/>
            <a:ext cx="7772400" cy="508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r>
              <a:rPr lang="en-US" sz="4400" kern="0" dirty="0" smtClean="0"/>
              <a:t>Key Characters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87424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Timothy 2 &amp; 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– Images of Service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pictures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is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hardship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– Perilous Times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with misdirected affections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Deceptive and dangerous tactics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in persecution of godly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-21242"/>
            <a:ext cx="7214138" cy="5736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62716</TotalTime>
  <Words>347</Words>
  <Application>Microsoft Office PowerPoint</Application>
  <PresentationFormat>On-screen Show (16:10)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Paul’s Final Charge (I Timothy 4:1-2)</vt:lpstr>
      <vt:lpstr>2014/15 Theme: Sharing the Hope</vt:lpstr>
      <vt:lpstr>Key Characters</vt:lpstr>
      <vt:lpstr>The ‘Charge’</vt:lpstr>
      <vt:lpstr>The ‘Charge’</vt:lpstr>
      <vt:lpstr>PowerPoint Presentation</vt:lpstr>
      <vt:lpstr>II Timothy 2 &amp; 3</vt:lpstr>
      <vt:lpstr>PowerPoint Presentation</vt:lpstr>
      <vt:lpstr>Paul’s Final Charge</vt:lpstr>
      <vt:lpstr>A Closer Look (4:1)</vt:lpstr>
      <vt:lpstr>PowerPoint Presentation</vt:lpstr>
      <vt:lpstr>PowerPoint Presentation</vt:lpstr>
      <vt:lpstr>PowerPoint Presentation</vt:lpstr>
    </vt:vector>
  </TitlesOfParts>
  <Company>EMS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mmb4175</dc:creator>
  <cp:lastModifiedBy>Steve Cross</cp:lastModifiedBy>
  <cp:revision>608</cp:revision>
  <cp:lastPrinted>2014-09-07T05:18:02Z</cp:lastPrinted>
  <dcterms:created xsi:type="dcterms:W3CDTF">2002-06-13T20:47:56Z</dcterms:created>
  <dcterms:modified xsi:type="dcterms:W3CDTF">2014-12-07T05:26:19Z</dcterms:modified>
</cp:coreProperties>
</file>