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0" r:id="rId2"/>
    <p:sldMasterId id="2147483802" r:id="rId3"/>
    <p:sldMasterId id="2147483814" r:id="rId4"/>
    <p:sldMasterId id="2147483826" r:id="rId5"/>
    <p:sldMasterId id="2147483838" r:id="rId6"/>
    <p:sldMasterId id="2147483850" r:id="rId7"/>
    <p:sldMasterId id="2147483862" r:id="rId8"/>
    <p:sldMasterId id="2147483874" r:id="rId9"/>
    <p:sldMasterId id="2147483886" r:id="rId10"/>
    <p:sldMasterId id="2147483898" r:id="rId11"/>
    <p:sldMasterId id="2147483910" r:id="rId12"/>
    <p:sldMasterId id="2147483922" r:id="rId13"/>
    <p:sldMasterId id="2147483934" r:id="rId14"/>
    <p:sldMasterId id="2147483946" r:id="rId15"/>
    <p:sldMasterId id="2147483958" r:id="rId16"/>
    <p:sldMasterId id="2147483970" r:id="rId17"/>
    <p:sldMasterId id="2147483982" r:id="rId18"/>
    <p:sldMasterId id="2147483994" r:id="rId19"/>
    <p:sldMasterId id="2147484006" r:id="rId20"/>
    <p:sldMasterId id="2147484018" r:id="rId21"/>
    <p:sldMasterId id="2147484030" r:id="rId22"/>
  </p:sldMasterIdLst>
  <p:notesMasterIdLst>
    <p:notesMasterId r:id="rId69"/>
  </p:notesMasterIdLst>
  <p:handoutMasterIdLst>
    <p:handoutMasterId r:id="rId70"/>
  </p:handoutMasterIdLst>
  <p:sldIdLst>
    <p:sldId id="271" r:id="rId23"/>
    <p:sldId id="316" r:id="rId24"/>
    <p:sldId id="317" r:id="rId25"/>
    <p:sldId id="319" r:id="rId26"/>
    <p:sldId id="320" r:id="rId27"/>
    <p:sldId id="321" r:id="rId28"/>
    <p:sldId id="322" r:id="rId29"/>
    <p:sldId id="326" r:id="rId30"/>
    <p:sldId id="325" r:id="rId31"/>
    <p:sldId id="327" r:id="rId32"/>
    <p:sldId id="328" r:id="rId33"/>
    <p:sldId id="329" r:id="rId34"/>
    <p:sldId id="330" r:id="rId35"/>
    <p:sldId id="331" r:id="rId36"/>
    <p:sldId id="332" r:id="rId37"/>
    <p:sldId id="305" r:id="rId38"/>
    <p:sldId id="334" r:id="rId39"/>
    <p:sldId id="310" r:id="rId40"/>
    <p:sldId id="333" r:id="rId41"/>
    <p:sldId id="335" r:id="rId42"/>
    <p:sldId id="311" r:id="rId43"/>
    <p:sldId id="312" r:id="rId44"/>
    <p:sldId id="336" r:id="rId45"/>
    <p:sldId id="313" r:id="rId46"/>
    <p:sldId id="337" r:id="rId47"/>
    <p:sldId id="338" r:id="rId48"/>
    <p:sldId id="339" r:id="rId49"/>
    <p:sldId id="340" r:id="rId50"/>
    <p:sldId id="342" r:id="rId51"/>
    <p:sldId id="341" r:id="rId52"/>
    <p:sldId id="343" r:id="rId53"/>
    <p:sldId id="344" r:id="rId54"/>
    <p:sldId id="345" r:id="rId55"/>
    <p:sldId id="349" r:id="rId56"/>
    <p:sldId id="350" r:id="rId57"/>
    <p:sldId id="351" r:id="rId58"/>
    <p:sldId id="352" r:id="rId59"/>
    <p:sldId id="353" r:id="rId60"/>
    <p:sldId id="354" r:id="rId61"/>
    <p:sldId id="323" r:id="rId62"/>
    <p:sldId id="324" r:id="rId63"/>
    <p:sldId id="346" r:id="rId64"/>
    <p:sldId id="347" r:id="rId65"/>
    <p:sldId id="292" r:id="rId66"/>
    <p:sldId id="318" r:id="rId67"/>
    <p:sldId id="315" r:id="rId68"/>
  </p:sldIdLst>
  <p:sldSz cx="9144000" cy="5715000" type="screen16x1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8784" autoAdjust="0"/>
    <p:restoredTop sz="76923" autoAdjust="0"/>
  </p:normalViewPr>
  <p:slideViewPr>
    <p:cSldViewPr snapToGrid="0">
      <p:cViewPr>
        <p:scale>
          <a:sx n="80" d="100"/>
          <a:sy n="80" d="100"/>
        </p:scale>
        <p:origin x="-3300" y="-768"/>
      </p:cViewPr>
      <p:guideLst>
        <p:guide orient="horz" pos="180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61"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lt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C4797000-A1B3-4971-A7D4-C81DD8EC76CA}" type="datetimeFigureOut">
              <a:rPr lang="en-US" altLang="en-US"/>
              <a:pPr/>
              <a:t>1/21/2015</a:t>
            </a:fld>
            <a:endParaRPr lang="en-US" alt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lt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77FFFE20-284D-4EF5-9ED9-68032163E28D}" type="slidenum">
              <a:rPr lang="en-US" altLang="en-US"/>
              <a:pPr/>
              <a:t>‹#›</a:t>
            </a:fld>
            <a:endParaRPr lang="en-US" altLang="en-US"/>
          </a:p>
        </p:txBody>
      </p:sp>
    </p:spTree>
    <p:extLst>
      <p:ext uri="{BB962C8B-B14F-4D97-AF65-F5344CB8AC3E}">
        <p14:creationId xmlns:p14="http://schemas.microsoft.com/office/powerpoint/2010/main" val="883857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3CF0AB2-5C13-473A-9108-EE230C033EFF}" type="datetimeFigureOut">
              <a:rPr lang="en-US" altLang="en-US"/>
              <a:pPr/>
              <a:t>1/21/2015</a:t>
            </a:fld>
            <a:endParaRPr lang="en-US" alt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4E2403-7A58-436E-9FAE-635796B963A5}" type="slidenum">
              <a:rPr lang="en-US" altLang="en-US"/>
              <a:pPr/>
              <a:t>‹#›</a:t>
            </a:fld>
            <a:endParaRPr lang="en-US" altLang="en-US"/>
          </a:p>
        </p:txBody>
      </p:sp>
    </p:spTree>
    <p:extLst>
      <p:ext uri="{BB962C8B-B14F-4D97-AF65-F5344CB8AC3E}">
        <p14:creationId xmlns:p14="http://schemas.microsoft.com/office/powerpoint/2010/main" val="36105268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I.	Claiming the Land (1:1–5:15)</a:t>
            </a:r>
          </a:p>
          <a:p>
            <a:r>
              <a:rPr lang="en-US" dirty="0" smtClean="0"/>
              <a:t>II.	Conquering the Land (6:1–12:24)</a:t>
            </a:r>
          </a:p>
          <a:p>
            <a:r>
              <a:rPr lang="en-US" dirty="0" smtClean="0"/>
              <a:t>III.	Distributing the Land (13:1–21:45)</a:t>
            </a:r>
          </a:p>
          <a:p>
            <a:r>
              <a:rPr lang="en-US" dirty="0" smtClean="0"/>
              <a:t>IV.	Living in the Land (22:1–24:28)</a:t>
            </a:r>
          </a:p>
          <a:p>
            <a:r>
              <a:rPr lang="en-US" dirty="0" smtClean="0"/>
              <a:t>V.	Resting in the Land (24:29–33)</a:t>
            </a:r>
          </a:p>
          <a:p>
            <a:endParaRPr lang="en-US" dirty="0"/>
          </a:p>
        </p:txBody>
      </p:sp>
      <p:sp>
        <p:nvSpPr>
          <p:cNvPr id="4" name="Slide Number Placeholder 3"/>
          <p:cNvSpPr>
            <a:spLocks noGrp="1"/>
          </p:cNvSpPr>
          <p:nvPr>
            <p:ph type="sldNum" sz="quarter" idx="10"/>
          </p:nvPr>
        </p:nvSpPr>
        <p:spPr/>
        <p:txBody>
          <a:bodyPr/>
          <a:lstStyle/>
          <a:p>
            <a:pPr>
              <a:defRPr/>
            </a:pPr>
            <a:fld id="{27F0129A-5B77-4C8B-A518-E954B0AECF5F}"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998382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228600" lvl="1" indent="-228600" eaLnBrk="1" hangingPunct="1"/>
            <a:r>
              <a:rPr lang="en-US" sz="1100" dirty="0" smtClean="0">
                <a:ea typeface="ＭＳ Ｐゴシック" pitchFamily="34" charset="-128"/>
              </a:rPr>
              <a:t>Tbs104369905</a:t>
            </a:r>
          </a:p>
          <a:p>
            <a:pPr marL="228600" indent="-228600" eaLnBrk="1" hangingPunct="1"/>
            <a:r>
              <a:rPr lang="en-US" sz="1100" b="1" dirty="0" smtClean="0">
                <a:ea typeface="ＭＳ Ｐゴシック" pitchFamily="34" charset="-128"/>
              </a:rPr>
              <a:t>Topographical Features of Khirbet el-</a:t>
            </a:r>
            <a:r>
              <a:rPr lang="en-US" sz="1100" b="1" dirty="0" err="1" smtClean="0">
                <a:ea typeface="ＭＳ Ｐゴシック" pitchFamily="34" charset="-128"/>
              </a:rPr>
              <a:t>Maqatir</a:t>
            </a:r>
            <a:endParaRPr lang="en-US" sz="1100" b="1" dirty="0" smtClean="0">
              <a:ea typeface="ＭＳ Ｐゴシック" pitchFamily="34" charset="-128"/>
            </a:endParaRPr>
          </a:p>
          <a:p>
            <a:pPr marL="228600" indent="-228600" eaLnBrk="1" hangingPunct="1">
              <a:buFontTx/>
              <a:buAutoNum type="arabicPeriod"/>
            </a:pPr>
            <a:r>
              <a:rPr lang="en-US" sz="1100" dirty="0" smtClean="0">
                <a:ea typeface="ＭＳ Ｐゴシック" pitchFamily="34" charset="-128"/>
              </a:rPr>
              <a:t>The topography of Khirbet el-</a:t>
            </a:r>
            <a:r>
              <a:rPr lang="en-US" sz="1100" dirty="0" err="1" smtClean="0">
                <a:ea typeface="ＭＳ Ｐゴシック" pitchFamily="34" charset="-128"/>
              </a:rPr>
              <a:t>Maqatir</a:t>
            </a:r>
            <a:r>
              <a:rPr lang="en-US" sz="1100" dirty="0" smtClean="0">
                <a:ea typeface="ＭＳ Ｐゴシック" pitchFamily="34" charset="-128"/>
              </a:rPr>
              <a:t> fits the biblical requirements, and is also hidden from el-</a:t>
            </a:r>
            <a:r>
              <a:rPr lang="en-US" sz="1100" dirty="0" err="1" smtClean="0">
                <a:ea typeface="ＭＳ Ｐゴシック" pitchFamily="34" charset="-128"/>
              </a:rPr>
              <a:t>Bireh</a:t>
            </a:r>
            <a:r>
              <a:rPr lang="en-US" sz="1100" dirty="0" smtClean="0">
                <a:ea typeface="ＭＳ Ｐゴシック" pitchFamily="34" charset="-128"/>
              </a:rPr>
              <a:t> (Bethel?) by ridges.</a:t>
            </a:r>
          </a:p>
          <a:p>
            <a:pPr marL="228600" indent="-228600" eaLnBrk="1" hangingPunct="1">
              <a:buFontTx/>
              <a:buAutoNum type="arabicPeriod"/>
            </a:pPr>
            <a:r>
              <a:rPr lang="en-US" sz="1100" dirty="0" smtClean="0">
                <a:ea typeface="ＭＳ Ｐゴシック" pitchFamily="34" charset="-128"/>
              </a:rPr>
              <a:t>Khirbet el-</a:t>
            </a:r>
            <a:r>
              <a:rPr lang="en-US" sz="1100" dirty="0" err="1" smtClean="0">
                <a:ea typeface="ＭＳ Ｐゴシック" pitchFamily="34" charset="-128"/>
              </a:rPr>
              <a:t>Maqatir</a:t>
            </a:r>
            <a:r>
              <a:rPr lang="en-US" sz="1100" dirty="0" smtClean="0">
                <a:ea typeface="ＭＳ Ｐゴシック" pitchFamily="34" charset="-128"/>
              </a:rPr>
              <a:t> is east of the candidates</a:t>
            </a:r>
            <a:r>
              <a:rPr lang="en-US" sz="1100" baseline="0" dirty="0" smtClean="0">
                <a:ea typeface="ＭＳ Ｐゴシック" pitchFamily="34" charset="-128"/>
              </a:rPr>
              <a:t> for </a:t>
            </a:r>
            <a:r>
              <a:rPr lang="en-US" sz="1100" dirty="0" smtClean="0">
                <a:ea typeface="ＭＳ Ｐゴシック" pitchFamily="34" charset="-128"/>
              </a:rPr>
              <a:t>Bethel (Josh 7:2).</a:t>
            </a:r>
          </a:p>
          <a:p>
            <a:pPr marL="228600" indent="-228600" eaLnBrk="1" hangingPunct="1">
              <a:buFontTx/>
              <a:buAutoNum type="arabicPeriod"/>
            </a:pPr>
            <a:r>
              <a:rPr lang="en-US" sz="1100" dirty="0" smtClean="0">
                <a:ea typeface="ＭＳ Ｐゴシック" pitchFamily="34" charset="-128"/>
              </a:rPr>
              <a:t>There is a hill and valley to the north (Josh 8:11) of Khirbet el-</a:t>
            </a:r>
            <a:r>
              <a:rPr lang="en-US" sz="1100" dirty="0" err="1" smtClean="0">
                <a:ea typeface="ＭＳ Ｐゴシック" pitchFamily="34" charset="-128"/>
              </a:rPr>
              <a:t>Maqatir</a:t>
            </a:r>
            <a:r>
              <a:rPr lang="en-US" sz="1100" dirty="0" smtClean="0">
                <a:ea typeface="ＭＳ Ｐゴシック" pitchFamily="34" charset="-128"/>
              </a:rPr>
              <a:t>, where Joshua’s command post could have been.</a:t>
            </a:r>
          </a:p>
          <a:p>
            <a:pPr marL="228600" indent="-228600" eaLnBrk="1" hangingPunct="1">
              <a:buFontTx/>
              <a:buAutoNum type="arabicPeriod"/>
            </a:pPr>
            <a:r>
              <a:rPr lang="en-US" sz="1100" dirty="0" smtClean="0">
                <a:ea typeface="ＭＳ Ｐゴシック" pitchFamily="34" charset="-128"/>
              </a:rPr>
              <a:t>There is an ambush area to the west (Josh 8:9, 12). </a:t>
            </a:r>
            <a:r>
              <a:rPr lang="en-US" sz="1100" dirty="0" err="1" smtClean="0">
                <a:ea typeface="ＭＳ Ｐゴシック" pitchFamily="34" charset="-128"/>
              </a:rPr>
              <a:t>Wadi</a:t>
            </a:r>
            <a:r>
              <a:rPr lang="en-US" sz="1100" dirty="0" smtClean="0">
                <a:ea typeface="ＭＳ Ｐゴシック" pitchFamily="34" charset="-128"/>
              </a:rPr>
              <a:t> </a:t>
            </a:r>
            <a:r>
              <a:rPr lang="en-US" sz="1100" dirty="0" err="1" smtClean="0">
                <a:ea typeface="ＭＳ Ｐゴシック" pitchFamily="34" charset="-128"/>
              </a:rPr>
              <a:t>Sheban</a:t>
            </a:r>
            <a:r>
              <a:rPr lang="en-US" sz="1100" dirty="0" smtClean="0">
                <a:ea typeface="ＭＳ Ｐゴシック" pitchFamily="34" charset="-128"/>
              </a:rPr>
              <a:t> is a deep valley, hidden from Khirbet el-</a:t>
            </a:r>
            <a:r>
              <a:rPr lang="en-US" sz="1100" dirty="0" err="1" smtClean="0">
                <a:ea typeface="ＭＳ Ｐゴシック" pitchFamily="34" charset="-128"/>
              </a:rPr>
              <a:t>Maqatir</a:t>
            </a:r>
            <a:r>
              <a:rPr lang="en-US" sz="1100" dirty="0" smtClean="0">
                <a:ea typeface="ＭＳ Ｐゴシック" pitchFamily="34" charset="-128"/>
              </a:rPr>
              <a:t> by a ridge. </a:t>
            </a:r>
          </a:p>
          <a:p>
            <a:pPr marL="228600" indent="-228600" eaLnBrk="1" hangingPunct="1">
              <a:buFontTx/>
              <a:buAutoNum type="arabicPeriod"/>
            </a:pPr>
            <a:r>
              <a:rPr lang="en-US" sz="1100" dirty="0" smtClean="0">
                <a:ea typeface="ＭＳ Ｐゴシック" pitchFamily="34" charset="-128"/>
              </a:rPr>
              <a:t>Khirbet el-</a:t>
            </a:r>
            <a:r>
              <a:rPr lang="en-US" sz="1100" dirty="0" err="1" smtClean="0">
                <a:ea typeface="ＭＳ Ｐゴシック" pitchFamily="34" charset="-128"/>
              </a:rPr>
              <a:t>Maqatir</a:t>
            </a:r>
            <a:r>
              <a:rPr lang="en-US" sz="1100" dirty="0" smtClean="0">
                <a:ea typeface="ＭＳ Ｐゴシック" pitchFamily="34" charset="-128"/>
              </a:rPr>
              <a:t> is a small place, occupying only about 2 acres in the Late Bronze Age. Thus it is smaller than Jericho and Gibeon (Josh 7:3; 10:2).</a:t>
            </a:r>
          </a:p>
          <a:p>
            <a:pPr marL="228600" indent="-228600" eaLnBrk="1" hangingPunct="1">
              <a:buFontTx/>
              <a:buAutoNum type="arabicPeriod"/>
            </a:pPr>
            <a:r>
              <a:rPr lang="en-US" sz="1100" dirty="0" smtClean="0">
                <a:ea typeface="ＭＳ Ｐゴシック" pitchFamily="34" charset="-128"/>
              </a:rPr>
              <a:t>To prove that Khirbet el-</a:t>
            </a:r>
            <a:r>
              <a:rPr lang="en-US" sz="1100" dirty="0" err="1" smtClean="0">
                <a:ea typeface="ＭＳ Ｐゴシック" pitchFamily="34" charset="-128"/>
              </a:rPr>
              <a:t>Maqatir</a:t>
            </a:r>
            <a:r>
              <a:rPr lang="en-US" sz="1100" dirty="0" smtClean="0">
                <a:ea typeface="ＭＳ Ｐゴシック" pitchFamily="34" charset="-128"/>
              </a:rPr>
              <a:t> is the Ai of Joshua, certain archaeological evidence would be expected: </a:t>
            </a:r>
          </a:p>
          <a:p>
            <a:pPr marL="685800" lvl="1" indent="-228600" eaLnBrk="1" hangingPunct="1">
              <a:buFontTx/>
              <a:buAutoNum type="alphaLcPeriod"/>
            </a:pPr>
            <a:r>
              <a:rPr lang="en-US" sz="1100" dirty="0" smtClean="0">
                <a:ea typeface="ＭＳ Ｐゴシック" pitchFamily="34" charset="-128"/>
              </a:rPr>
              <a:t>Fortifications from the time of Joshua (Josh 7:5; 8:29).</a:t>
            </a:r>
          </a:p>
          <a:p>
            <a:pPr marL="685800" lvl="1" indent="-228600" eaLnBrk="1" hangingPunct="1">
              <a:buFontTx/>
              <a:buAutoNum type="alphaLcPeriod"/>
            </a:pPr>
            <a:r>
              <a:rPr lang="en-US" sz="1100" dirty="0" smtClean="0">
                <a:ea typeface="ＭＳ Ｐゴシック" pitchFamily="34" charset="-128"/>
              </a:rPr>
              <a:t>A city gate on the north side of the fortress (Josh 8:11).</a:t>
            </a:r>
          </a:p>
          <a:p>
            <a:pPr marL="685800" lvl="1" indent="-228600" eaLnBrk="1" hangingPunct="1">
              <a:buFontTx/>
              <a:buAutoNum type="alphaLcPeriod"/>
            </a:pPr>
            <a:r>
              <a:rPr lang="en-US" sz="1100" dirty="0" smtClean="0">
                <a:ea typeface="ＭＳ Ｐゴシック" pitchFamily="34" charset="-128"/>
              </a:rPr>
              <a:t>Evidence that the fortress was destroyed by fire at the time of Joshua (Josh 8:19, 28). </a:t>
            </a:r>
          </a:p>
          <a:p>
            <a:pPr marL="228600" lvl="1" indent="-228600" eaLnBrk="1" hangingPunct="1"/>
            <a:endParaRPr lang="en-US" sz="1100"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4973610E-C3D1-4B78-8C27-250C9E78AED6}" type="slidenum">
              <a:rPr lang="en-US">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728446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xfrm>
            <a:off x="685800" y="685800"/>
            <a:ext cx="5486400" cy="3429000"/>
          </a:xfrm>
          <a:ln/>
        </p:spPr>
      </p:sp>
      <p:sp>
        <p:nvSpPr>
          <p:cNvPr id="73730" name="Notes Placeholder 2"/>
          <p:cNvSpPr>
            <a:spLocks noGrp="1"/>
          </p:cNvSpPr>
          <p:nvPr>
            <p:ph type="body" idx="1"/>
          </p:nvPr>
        </p:nvSpPr>
        <p:spPr>
          <a:noFill/>
          <a:ln/>
        </p:spPr>
        <p:txBody>
          <a:bodyPr/>
          <a:lstStyle/>
          <a:p>
            <a:r>
              <a:rPr lang="en-US" dirty="0" smtClean="0">
                <a:ea typeface="ＭＳ Ｐゴシック" pitchFamily="34" charset="-128"/>
              </a:rPr>
              <a:t>tb041106364</a:t>
            </a:r>
          </a:p>
        </p:txBody>
      </p:sp>
      <p:sp>
        <p:nvSpPr>
          <p:cNvPr id="73731" name="Slide Number Placeholder 3"/>
          <p:cNvSpPr>
            <a:spLocks noGrp="1"/>
          </p:cNvSpPr>
          <p:nvPr>
            <p:ph type="sldNum" sz="quarter" idx="5"/>
          </p:nvPr>
        </p:nvSpPr>
        <p:spPr>
          <a:noFill/>
        </p:spPr>
        <p:txBody>
          <a:bodyPr/>
          <a:lstStyle/>
          <a:p>
            <a:fld id="{7EB6E694-52EE-4F77-AC98-1EDC54836602}" type="slidenum">
              <a:rPr lang="en-US" smtClean="0">
                <a:solidFill>
                  <a:prstClr val="black"/>
                </a:solidFill>
                <a:latin typeface="Times New Roman" pitchFamily="18" charset="0"/>
              </a:rPr>
              <a:pPr/>
              <a:t>33</a:t>
            </a:fld>
            <a:endParaRPr lang="en-US" smtClean="0">
              <a:solidFill>
                <a:prstClr val="black"/>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4E2403-7A58-436E-9FAE-635796B963A5}" type="slidenum">
              <a:rPr lang="en-US" altLang="en-US" smtClean="0"/>
              <a:pPr/>
              <a:t>9</a:t>
            </a:fld>
            <a:endParaRPr lang="en-US" altLang="en-US"/>
          </a:p>
        </p:txBody>
      </p:sp>
    </p:spTree>
    <p:extLst>
      <p:ext uri="{BB962C8B-B14F-4D97-AF65-F5344CB8AC3E}">
        <p14:creationId xmlns:p14="http://schemas.microsoft.com/office/powerpoint/2010/main" val="308366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31"/>
          <p:cNvSpPr>
            <a:spLocks noGrp="1" noChangeArrowheads="1"/>
          </p:cNvSpPr>
          <p:nvPr>
            <p:ph type="sldNum" sz="quarter" idx="5"/>
          </p:nvPr>
        </p:nvSpPr>
        <p:spPr>
          <a:noFill/>
        </p:spPr>
        <p:txBody>
          <a:bodyPr/>
          <a:lstStyle/>
          <a:p>
            <a:fld id="{0C81F1FF-40AE-46A3-984C-36652A9939FC}" type="slidenum">
              <a:rPr lang="en-US" smtClean="0">
                <a:solidFill>
                  <a:prstClr val="black"/>
                </a:solidFill>
                <a:latin typeface="Times New Roman" pitchFamily="18" charset="0"/>
              </a:rPr>
              <a:pPr/>
              <a:t>12</a:t>
            </a:fld>
            <a:endParaRPr lang="en-US" smtClean="0">
              <a:solidFill>
                <a:prstClr val="black"/>
              </a:solidFill>
              <a:latin typeface="Times New Roman" pitchFamily="18" charset="0"/>
            </a:endParaRPr>
          </a:p>
        </p:txBody>
      </p:sp>
      <p:sp>
        <p:nvSpPr>
          <p:cNvPr id="19458" name="Rectangle 2"/>
          <p:cNvSpPr>
            <a:spLocks noGrp="1" noRot="1" noChangeAspect="1" noChangeArrowheads="1" noTextEdit="1"/>
          </p:cNvSpPr>
          <p:nvPr>
            <p:ph type="sldImg"/>
          </p:nvPr>
        </p:nvSpPr>
        <p:spPr>
          <a:xfrm>
            <a:off x="685800" y="685800"/>
            <a:ext cx="5486400" cy="3429000"/>
          </a:xfrm>
          <a:ln/>
        </p:spPr>
      </p:sp>
      <p:sp>
        <p:nvSpPr>
          <p:cNvPr id="19459" name="Rectangle 3"/>
          <p:cNvSpPr>
            <a:spLocks noGrp="1" noChangeArrowheads="1"/>
          </p:cNvSpPr>
          <p:nvPr>
            <p:ph type="body" idx="1"/>
          </p:nvPr>
        </p:nvSpPr>
        <p:spPr>
          <a:noFill/>
          <a:ln/>
        </p:spPr>
        <p:txBody>
          <a:bodyPr/>
          <a:lstStyle/>
          <a:p>
            <a:pPr eaLnBrk="1" hangingPunct="1"/>
            <a:r>
              <a:rPr lang="en-US" smtClean="0">
                <a:latin typeface="Times New Roman" pitchFamily="18" charset="0"/>
              </a:rPr>
              <a:t>tb010703124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031"/>
          <p:cNvSpPr>
            <a:spLocks noGrp="1" noChangeArrowheads="1"/>
          </p:cNvSpPr>
          <p:nvPr>
            <p:ph type="sldNum" sz="quarter" idx="5"/>
          </p:nvPr>
        </p:nvSpPr>
        <p:spPr>
          <a:noFill/>
        </p:spPr>
        <p:txBody>
          <a:bodyPr/>
          <a:lstStyle/>
          <a:p>
            <a:fld id="{C464C8F1-E5A3-4A09-9E52-3221C630D17F}" type="slidenum">
              <a:rPr lang="en-US" smtClean="0">
                <a:solidFill>
                  <a:prstClr val="black"/>
                </a:solidFill>
                <a:latin typeface="Times New Roman" pitchFamily="18" charset="0"/>
              </a:rPr>
              <a:pPr/>
              <a:t>13</a:t>
            </a:fld>
            <a:endParaRPr lang="en-US" smtClean="0">
              <a:solidFill>
                <a:prstClr val="black"/>
              </a:solidFill>
              <a:latin typeface="Times New Roman" pitchFamily="18" charset="0"/>
            </a:endParaRPr>
          </a:p>
        </p:txBody>
      </p:sp>
      <p:sp>
        <p:nvSpPr>
          <p:cNvPr id="37890" name="Rectangle 2"/>
          <p:cNvSpPr>
            <a:spLocks noGrp="1" noRot="1" noChangeAspect="1" noChangeArrowheads="1" noTextEdit="1"/>
          </p:cNvSpPr>
          <p:nvPr>
            <p:ph type="sldImg"/>
          </p:nvPr>
        </p:nvSpPr>
        <p:spPr>
          <a:xfrm>
            <a:off x="685800" y="685800"/>
            <a:ext cx="5486400" cy="3429000"/>
          </a:xfrm>
          <a:ln/>
        </p:spPr>
      </p:sp>
      <p:sp>
        <p:nvSpPr>
          <p:cNvPr id="37891"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tb010703116</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31"/>
          <p:cNvSpPr>
            <a:spLocks noGrp="1" noChangeArrowheads="1"/>
          </p:cNvSpPr>
          <p:nvPr>
            <p:ph type="sldNum" sz="quarter" idx="5"/>
          </p:nvPr>
        </p:nvSpPr>
        <p:spPr>
          <a:noFill/>
        </p:spPr>
        <p:txBody>
          <a:bodyPr/>
          <a:lstStyle/>
          <a:p>
            <a:fld id="{1FF23CE5-A181-4C8D-82FE-EB37A3794346}" type="slidenum">
              <a:rPr lang="en-US" smtClean="0">
                <a:solidFill>
                  <a:prstClr val="black"/>
                </a:solidFill>
                <a:latin typeface="Times New Roman" pitchFamily="18" charset="0"/>
              </a:rPr>
              <a:pPr/>
              <a:t>14</a:t>
            </a:fld>
            <a:endParaRPr lang="en-US" smtClean="0">
              <a:solidFill>
                <a:prstClr val="black"/>
              </a:solidFill>
              <a:latin typeface="Times New Roman" pitchFamily="18" charset="0"/>
            </a:endParaRPr>
          </a:p>
        </p:txBody>
      </p:sp>
      <p:sp>
        <p:nvSpPr>
          <p:cNvPr id="84994" name="Rectangle 2"/>
          <p:cNvSpPr>
            <a:spLocks noGrp="1" noRot="1" noChangeAspect="1" noChangeArrowheads="1" noTextEdit="1"/>
          </p:cNvSpPr>
          <p:nvPr>
            <p:ph type="sldImg"/>
          </p:nvPr>
        </p:nvSpPr>
        <p:spPr>
          <a:xfrm>
            <a:off x="685800" y="685800"/>
            <a:ext cx="5486400" cy="3429000"/>
          </a:xfrm>
          <a:ln/>
        </p:spPr>
      </p:sp>
      <p:sp>
        <p:nvSpPr>
          <p:cNvPr id="84995" name="Rectangle 3"/>
          <p:cNvSpPr>
            <a:spLocks noGrp="1" noChangeArrowheads="1"/>
          </p:cNvSpPr>
          <p:nvPr>
            <p:ph type="body" idx="1"/>
          </p:nvPr>
        </p:nvSpPr>
        <p:spPr>
          <a:noFill/>
          <a:ln/>
        </p:spPr>
        <p:txBody>
          <a:bodyPr/>
          <a:lstStyle/>
          <a:p>
            <a:pPr marL="228600" indent="-228600" eaLnBrk="1" hangingPunct="1"/>
            <a:r>
              <a:rPr lang="en-US" smtClean="0">
                <a:latin typeface="Times New Roman" pitchFamily="18" charset="0"/>
              </a:rPr>
              <a:t>tb010703123</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B1D10A6C-5208-4472-9AC4-8E2FCA643AB2}" type="slidenum">
              <a:rPr lang="en-US" smtClean="0">
                <a:solidFill>
                  <a:prstClr val="black"/>
                </a:solidFill>
                <a:latin typeface="Times New Roman" pitchFamily="18" charset="0"/>
              </a:rPr>
              <a:pPr/>
              <a:t>28</a:t>
            </a:fld>
            <a:endParaRPr lang="en-US" smtClean="0">
              <a:solidFill>
                <a:prstClr val="black"/>
              </a:solidFill>
              <a:latin typeface="Times New Roman" pitchFamily="18" charset="0"/>
            </a:endParaRPr>
          </a:p>
        </p:txBody>
      </p:sp>
      <p:sp>
        <p:nvSpPr>
          <p:cNvPr id="32770" name="Rectangle 2"/>
          <p:cNvSpPr>
            <a:spLocks noGrp="1" noRot="1" noChangeAspect="1" noChangeArrowheads="1" noTextEdit="1"/>
          </p:cNvSpPr>
          <p:nvPr>
            <p:ph type="sldImg"/>
          </p:nvPr>
        </p:nvSpPr>
        <p:spPr>
          <a:xfrm>
            <a:off x="685800" y="685800"/>
            <a:ext cx="5486400" cy="3429000"/>
          </a:xfrm>
          <a:solidFill>
            <a:srgbClr val="FFFFFF"/>
          </a:solidFill>
          <a:ln/>
        </p:spPr>
      </p:sp>
      <p:sp>
        <p:nvSpPr>
          <p:cNvPr id="32771" name="Rectangle 3"/>
          <p:cNvSpPr>
            <a:spLocks noGrp="1" noChangeArrowheads="1"/>
          </p:cNvSpPr>
          <p:nvPr>
            <p:ph type="body" idx="1"/>
          </p:nvPr>
        </p:nvSpPr>
        <p:spPr>
          <a:solidFill>
            <a:srgbClr val="FFFFFF"/>
          </a:solidFill>
          <a:ln/>
        </p:spPr>
        <p:txBody>
          <a:bodyPr/>
          <a:lstStyle/>
          <a:p>
            <a:pPr marL="228600" indent="-228600" eaLnBrk="1" hangingPunct="1"/>
            <a:r>
              <a:rPr lang="en-US" sz="1100" b="1" dirty="0" smtClean="0">
                <a:ea typeface="ＭＳ Ｐゴシック" pitchFamily="34" charset="-128"/>
              </a:rPr>
              <a:t>Et-Tell: Introduction</a:t>
            </a:r>
          </a:p>
          <a:p>
            <a:pPr marL="228600" indent="-228600" eaLnBrk="1" hangingPunct="1">
              <a:buFontTx/>
              <a:buAutoNum type="arabicPeriod"/>
            </a:pPr>
            <a:r>
              <a:rPr lang="en-US" sz="1100" dirty="0" smtClean="0">
                <a:ea typeface="ＭＳ Ｐゴシック" pitchFamily="34" charset="-128"/>
              </a:rPr>
              <a:t>Et-Tell is Arabic for “the ruin.” Ai is Hebrew for “the ruin.”</a:t>
            </a:r>
          </a:p>
          <a:p>
            <a:pPr marL="228600" indent="-228600" eaLnBrk="1" hangingPunct="1">
              <a:buFontTx/>
              <a:buAutoNum type="arabicPeriod"/>
            </a:pPr>
            <a:r>
              <a:rPr lang="en-US" sz="1100" dirty="0" smtClean="0">
                <a:ea typeface="ＭＳ Ｐゴシック" pitchFamily="34" charset="-128"/>
              </a:rPr>
              <a:t>Most scholars accept et-Tell as Ai, but there are no remains from the Middle or Late Bronze Ages at the sate. Et-Tell was a large urban center in the Early Bronze Age, but it was destroyed at the end of Early Bronze III and later re-inhabited about 1150 BC.</a:t>
            </a:r>
          </a:p>
          <a:p>
            <a:pPr marL="228600" indent="-228600" eaLnBrk="1" hangingPunct="1">
              <a:buFontTx/>
              <a:buAutoNum type="arabicPeriod"/>
            </a:pPr>
            <a:r>
              <a:rPr lang="en-US" sz="1100" dirty="0" smtClean="0">
                <a:ea typeface="ＭＳ Ｐゴシック" pitchFamily="34" charset="-128"/>
              </a:rPr>
              <a:t>Some argue that the topography of et-Tell works perfectly with the geographical description of Ai in Bible. However, </a:t>
            </a:r>
          </a:p>
          <a:p>
            <a:pPr marL="685800" lvl="1" indent="-228600" eaLnBrk="1" hangingPunct="1">
              <a:buFontTx/>
              <a:buAutoNum type="alphaLcPeriod"/>
            </a:pPr>
            <a:r>
              <a:rPr lang="en-US" sz="1100" dirty="0" smtClean="0">
                <a:ea typeface="ＭＳ Ｐゴシック" pitchFamily="34" charset="-128"/>
              </a:rPr>
              <a:t>Robinson didn’t like et-Tell.</a:t>
            </a:r>
          </a:p>
          <a:p>
            <a:pPr marL="685800" lvl="1" indent="-228600" eaLnBrk="1" hangingPunct="1">
              <a:buFontTx/>
              <a:buAutoNum type="alphaLcPeriod"/>
            </a:pPr>
            <a:r>
              <a:rPr lang="en-US" sz="1100" dirty="0" smtClean="0">
                <a:ea typeface="ＭＳ Ｐゴシック" pitchFamily="34" charset="-128"/>
              </a:rPr>
              <a:t>Condor didn’t like et-Tell.</a:t>
            </a:r>
          </a:p>
          <a:p>
            <a:pPr marL="685800" lvl="1" indent="-228600" eaLnBrk="1" hangingPunct="1">
              <a:buFontTx/>
              <a:buAutoNum type="alphaLcPeriod"/>
            </a:pPr>
            <a:r>
              <a:rPr lang="en-US" sz="1100" dirty="0" smtClean="0">
                <a:ea typeface="ＭＳ Ｐゴシック" pitchFamily="34" charset="-128"/>
              </a:rPr>
              <a:t>Kitchener suggested Khirbet </a:t>
            </a:r>
            <a:r>
              <a:rPr lang="en-US" sz="1100" dirty="0" err="1" smtClean="0">
                <a:ea typeface="ＭＳ Ｐゴシック" pitchFamily="34" charset="-128"/>
              </a:rPr>
              <a:t>Haiy</a:t>
            </a:r>
            <a:r>
              <a:rPr lang="en-US" sz="1100" dirty="0" smtClean="0">
                <a:ea typeface="ＭＳ Ｐゴシック" pitchFamily="34" charset="-128"/>
              </a:rPr>
              <a:t> was the location of Ai, on the grounds that the story of Joshua could not have happened at et-Tell.</a:t>
            </a:r>
          </a:p>
          <a:p>
            <a:pPr marL="228600" indent="-228600" eaLnBrk="1" hangingPunct="1">
              <a:buFontTx/>
              <a:buAutoNum type="arabicPeriod"/>
            </a:pPr>
            <a:r>
              <a:rPr lang="en-US" sz="1100" dirty="0" smtClean="0">
                <a:ea typeface="ＭＳ Ｐゴシック" pitchFamily="34" charset="-128"/>
              </a:rPr>
              <a:t>The battle narrative of the conquering Israelites under Joshua is very helpful in determining topographical features of the cities of both Bethel and Ai. In it, Ai is said to be near Beth </a:t>
            </a:r>
            <a:r>
              <a:rPr lang="en-US" sz="1100" dirty="0" err="1" smtClean="0">
                <a:ea typeface="ＭＳ Ｐゴシック" pitchFamily="34" charset="-128"/>
              </a:rPr>
              <a:t>Aven</a:t>
            </a:r>
            <a:r>
              <a:rPr lang="en-US" sz="1100" dirty="0" smtClean="0">
                <a:ea typeface="ＭＳ Ｐゴシック" pitchFamily="34" charset="-128"/>
              </a:rPr>
              <a:t> to the east of Bethel (Josh 7:2). There is evidently a valley to the north of Ai and Joshua and his men camped on the hill to the north of this valley, and another group was able to hide between Bethel and Ai, apparently without detection from either city (Josh 8:11-12). Another topographical feature is mentioned when the king of Ai leads his force to a “certain place overlooking the Arabah” in preparation for battle (Josh 8:14). This is evidently close to Ai.</a:t>
            </a:r>
          </a:p>
          <a:p>
            <a:pPr marL="228600" indent="-228600" eaLnBrk="1" hangingPunct="1">
              <a:buFontTx/>
              <a:buAutoNum type="arabicPeriod"/>
            </a:pPr>
            <a:r>
              <a:rPr lang="en-US" sz="1100" dirty="0" smtClean="0">
                <a:ea typeface="ＭＳ Ｐゴシック" pitchFamily="34" charset="-128"/>
              </a:rPr>
              <a:t>Abram pitched his tent between the two cities, with Bethel to his west and Ai to his east (Gen 12:8).</a:t>
            </a:r>
          </a:p>
          <a:p>
            <a:pPr marL="228600" indent="-228600" eaLnBrk="1" hangingPunct="1">
              <a:buFontTx/>
              <a:buAutoNum type="arabicPeriod"/>
            </a:pPr>
            <a:endParaRPr lang="en-US" sz="1100" dirty="0" smtClean="0">
              <a:ea typeface="ＭＳ Ｐゴシック" pitchFamily="34" charset="-128"/>
            </a:endParaRPr>
          </a:p>
          <a:p>
            <a:pPr marL="228600" indent="-228600" eaLnBrk="1" hangingPunct="1"/>
            <a:r>
              <a:rPr lang="en-US" sz="1100" dirty="0" smtClean="0">
                <a:ea typeface="ＭＳ Ｐゴシック" pitchFamily="34" charset="-128"/>
              </a:rPr>
              <a:t>tbs104299905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a:xfrm>
            <a:off x="685800" y="685800"/>
            <a:ext cx="5486400" cy="3429000"/>
          </a:xfrm>
          <a:ln/>
        </p:spPr>
      </p:sp>
      <p:sp>
        <p:nvSpPr>
          <p:cNvPr id="43010" name="Notes Placeholder 2"/>
          <p:cNvSpPr>
            <a:spLocks noGrp="1"/>
          </p:cNvSpPr>
          <p:nvPr>
            <p:ph type="body" idx="1"/>
          </p:nvPr>
        </p:nvSpPr>
        <p:spPr>
          <a:noFill/>
          <a:ln/>
        </p:spPr>
        <p:txBody>
          <a:bodyPr/>
          <a:lstStyle/>
          <a:p>
            <a:pPr marL="228600" indent="-228600" eaLnBrk="1" hangingPunct="1"/>
            <a:r>
              <a:rPr lang="en-US" sz="800" b="1" dirty="0" smtClean="0">
                <a:ea typeface="ＭＳ Ｐゴシック" pitchFamily="34" charset="-128"/>
              </a:rPr>
              <a:t>The Late Bronze Absence Problem at Et-Tell</a:t>
            </a:r>
          </a:p>
          <a:p>
            <a:pPr marL="228600" indent="-228600" eaLnBrk="1" hangingPunct="1">
              <a:buFontTx/>
              <a:buAutoNum type="arabicPeriod"/>
            </a:pPr>
            <a:r>
              <a:rPr lang="en-US" sz="800" dirty="0" smtClean="0">
                <a:ea typeface="ＭＳ Ｐゴシック" pitchFamily="34" charset="-128"/>
              </a:rPr>
              <a:t>Et-Tell was completely abandoned between 2400 and 1220 BC (Callaway 1993: 44).</a:t>
            </a:r>
          </a:p>
          <a:p>
            <a:pPr marL="228600" indent="-228600" eaLnBrk="1" hangingPunct="1">
              <a:buFontTx/>
              <a:buAutoNum type="arabicPeriod"/>
            </a:pPr>
            <a:r>
              <a:rPr lang="en-US" sz="800" dirty="0" smtClean="0">
                <a:ea typeface="ＭＳ Ｐゴシック" pitchFamily="34" charset="-128"/>
              </a:rPr>
              <a:t>The biblical data indicates that the city of Ai was destroyed by Joshua about 1400 BC (Joshua 7-8; 1 Kgs 6:1; </a:t>
            </a:r>
            <a:r>
              <a:rPr lang="en-US" sz="800" dirty="0" err="1" smtClean="0">
                <a:ea typeface="ＭＳ Ｐゴシック" pitchFamily="34" charset="-128"/>
              </a:rPr>
              <a:t>Judg</a:t>
            </a:r>
            <a:r>
              <a:rPr lang="en-US" sz="800" dirty="0" smtClean="0">
                <a:ea typeface="ＭＳ Ｐゴシック" pitchFamily="34" charset="-128"/>
              </a:rPr>
              <a:t> 11:26).</a:t>
            </a:r>
          </a:p>
          <a:p>
            <a:pPr marL="228600" indent="-228600" eaLnBrk="1" hangingPunct="1">
              <a:buFontTx/>
              <a:buAutoNum type="arabicPeriod"/>
            </a:pPr>
            <a:r>
              <a:rPr lang="en-US" sz="800" dirty="0" smtClean="0">
                <a:ea typeface="ＭＳ Ｐゴシック" pitchFamily="34" charset="-128"/>
              </a:rPr>
              <a:t>Such a discrepancy between the archaeological evidence and the biblical account must be explained. The difficulty is not resolved by the adoption of an early or late date conquest. Either suggestion faces a lack of occupation at et-Tell during their respective periods.</a:t>
            </a:r>
            <a:br>
              <a:rPr lang="en-US" sz="800" dirty="0" smtClean="0">
                <a:ea typeface="ＭＳ Ｐゴシック" pitchFamily="34" charset="-128"/>
              </a:rPr>
            </a:br>
            <a:r>
              <a:rPr lang="en-US" sz="800" dirty="0" smtClean="0">
                <a:ea typeface="ＭＳ Ｐゴシック" pitchFamily="34" charset="-128"/>
              </a:rPr>
              <a:t>Possible solutions:</a:t>
            </a:r>
          </a:p>
          <a:p>
            <a:pPr marL="685800" lvl="1" indent="-228600" eaLnBrk="1" hangingPunct="1">
              <a:buFontTx/>
              <a:buAutoNum type="alphaLcPeriod"/>
            </a:pPr>
            <a:r>
              <a:rPr lang="en-US" sz="800" dirty="0" smtClean="0">
                <a:ea typeface="ＭＳ Ｐゴシック" pitchFamily="34" charset="-128"/>
              </a:rPr>
              <a:t>The biblical account is fictional. The story was made up to explain the existence of this prominent ruin.</a:t>
            </a:r>
          </a:p>
          <a:p>
            <a:pPr marL="685800" lvl="1" indent="-228600" eaLnBrk="1" hangingPunct="1">
              <a:buFontTx/>
              <a:buAutoNum type="alphaLcPeriod"/>
            </a:pPr>
            <a:r>
              <a:rPr lang="en-US" sz="800" dirty="0" smtClean="0">
                <a:ea typeface="ＭＳ Ｐゴシック" pitchFamily="34" charset="-128"/>
              </a:rPr>
              <a:t>The archaeological conclusion concerning the inhabitation history of et-Tell is incorrect.</a:t>
            </a:r>
          </a:p>
          <a:p>
            <a:pPr marL="685800" lvl="1" indent="-228600" eaLnBrk="1" hangingPunct="1">
              <a:buFontTx/>
              <a:buAutoNum type="alphaLcPeriod"/>
            </a:pPr>
            <a:r>
              <a:rPr lang="en-US" sz="800" dirty="0" smtClean="0">
                <a:ea typeface="ＭＳ Ｐゴシック" pitchFamily="34" charset="-128"/>
              </a:rPr>
              <a:t>Ai was another site nearby, but the name shifted.</a:t>
            </a:r>
          </a:p>
          <a:p>
            <a:pPr marL="228600" indent="-228600" eaLnBrk="1" hangingPunct="1">
              <a:buFontTx/>
              <a:buAutoNum type="arabicPeriod"/>
            </a:pPr>
            <a:r>
              <a:rPr lang="en-US" sz="800" dirty="0" smtClean="0">
                <a:ea typeface="ＭＳ Ｐゴシック" pitchFamily="34" charset="-128"/>
              </a:rPr>
              <a:t>The most common approach to the lack of remains at Ai in the Late Bronze Age is to assume that the biblical account is fictitious, in whole or in part. Martin Noth and Judith </a:t>
            </a:r>
            <a:r>
              <a:rPr lang="en-US" sz="800" dirty="0" err="1" smtClean="0">
                <a:ea typeface="ＭＳ Ｐゴシック" pitchFamily="34" charset="-128"/>
              </a:rPr>
              <a:t>Marquet</a:t>
            </a:r>
            <a:r>
              <a:rPr lang="en-US" sz="800" dirty="0" smtClean="0">
                <a:ea typeface="ＭＳ Ｐゴシック" pitchFamily="34" charset="-128"/>
              </a:rPr>
              <a:t>-Krause regarded the recorded battle against Ai as “a purely </a:t>
            </a:r>
            <a:r>
              <a:rPr lang="en-US" sz="800" dirty="0" err="1" smtClean="0">
                <a:ea typeface="ＭＳ Ｐゴシック" pitchFamily="34" charset="-128"/>
              </a:rPr>
              <a:t>aetiological</a:t>
            </a:r>
            <a:r>
              <a:rPr lang="en-US" sz="800" dirty="0" smtClean="0">
                <a:ea typeface="ＭＳ Ｐゴシック" pitchFamily="34" charset="-128"/>
              </a:rPr>
              <a:t> story lacking historical foundation... a typical folk tale” (Aharoni 1979: 210). </a:t>
            </a:r>
          </a:p>
          <a:p>
            <a:pPr marL="228600" indent="-228600" eaLnBrk="1" hangingPunct="1">
              <a:buFontTx/>
              <a:buAutoNum type="arabicPeriod"/>
            </a:pPr>
            <a:r>
              <a:rPr lang="en-US" sz="800" dirty="0" smtClean="0">
                <a:ea typeface="ＭＳ Ｐゴシック" pitchFamily="34" charset="-128"/>
              </a:rPr>
              <a:t>Another interpretation:</a:t>
            </a:r>
          </a:p>
          <a:p>
            <a:pPr marL="685800" lvl="1" indent="-228600" eaLnBrk="1" hangingPunct="1">
              <a:buFontTx/>
              <a:buAutoNum type="alphaLcPeriod"/>
            </a:pPr>
            <a:r>
              <a:rPr lang="en-US" sz="800" dirty="0" smtClean="0">
                <a:ea typeface="ＭＳ Ｐゴシック" pitchFamily="34" charset="-128"/>
              </a:rPr>
              <a:t>The evangelical </a:t>
            </a:r>
            <a:r>
              <a:rPr lang="en-US" sz="800" i="1" dirty="0" smtClean="0">
                <a:ea typeface="ＭＳ Ｐゴシック" pitchFamily="34" charset="-128"/>
              </a:rPr>
              <a:t>International Standard Bible Encyclopedia</a:t>
            </a:r>
            <a:r>
              <a:rPr lang="en-US" sz="800" dirty="0" smtClean="0">
                <a:ea typeface="ＭＳ Ｐゴシック" pitchFamily="34" charset="-128"/>
              </a:rPr>
              <a:t> interprets the story differently in order to account for the negative archaeological evidence (Ewing and Harrison 1979: 466). Following Vincent (1937), they adopt the 13th century BC as the time of Joshua’s conquest and argue that the battle was against the neighboring town of Bethel, but as the encounter was won at Ai, the event was described in terms of the latter place. Such an interpretation creates more difficulties than it resolves. Repeatedly in the biblical record, Ai is mentioned as distinct from Bethel. Clearly Ai was a city in its own right: “not a man remained in Ai or Bethel” (Josh 8:17); “[Joshua] hung the king of Ai on a tree and left him there until evening” (Josh 8:29); “Joshua burned Ai and made it a permanent heap of ruins” (Josh 8:28); “[the] king of Jerusalem heard that Joshua had taken Ai and totally destroyed it” (Josh 10:1), etc. In several places in the narrative, the city is clearly described as having a “city gate” (Josh 7:5, 8:29). Thus it is difficult to argue from the biblical text that Ai was not a distinct city with its own ruler and fortifications.</a:t>
            </a:r>
          </a:p>
          <a:p>
            <a:pPr marL="685800" lvl="1" indent="-228600" eaLnBrk="1" hangingPunct="1">
              <a:buFontTx/>
              <a:buAutoNum type="alphaLcPeriod"/>
            </a:pPr>
            <a:r>
              <a:rPr lang="en-US" sz="800" dirty="0" smtClean="0">
                <a:ea typeface="ＭＳ Ｐゴシック" pitchFamily="34" charset="-128"/>
              </a:rPr>
              <a:t>The excavator of Bethel, James L. Kelso, argues along a similar vein, suggesting “that the two names, Bethel-Ai, are blended into a common episode” or “that the Bethel army moved to Ai and tried to make a preliminary defense there” (1962: 391).</a:t>
            </a:r>
          </a:p>
          <a:p>
            <a:pPr marL="685800" lvl="1" indent="-228600" eaLnBrk="1" hangingPunct="1">
              <a:buFontTx/>
              <a:buAutoNum type="alphaLcPeriod"/>
            </a:pPr>
            <a:r>
              <a:rPr lang="en-US" sz="800" dirty="0" smtClean="0">
                <a:ea typeface="ＭＳ Ｐゴシック" pitchFamily="34" charset="-128"/>
              </a:rPr>
              <a:t>Et-Tell was inhabited from 1150-1050 BC, which does not fit the biblical description that the city was “in ruins to this day” (Josh 8:28).</a:t>
            </a:r>
          </a:p>
          <a:p>
            <a:pPr marL="228600" indent="-228600" eaLnBrk="1" hangingPunct="1">
              <a:buFontTx/>
              <a:buAutoNum type="arabicPeriod"/>
            </a:pPr>
            <a:r>
              <a:rPr lang="en-US" sz="800" dirty="0" smtClean="0">
                <a:ea typeface="ＭＳ Ｐゴシック" pitchFamily="34" charset="-128"/>
              </a:rPr>
              <a:t>Perhaps et-Tell is not Ai.</a:t>
            </a:r>
          </a:p>
          <a:p>
            <a:pPr marL="685800" lvl="1" indent="-228600" eaLnBrk="1" hangingPunct="1">
              <a:buFontTx/>
              <a:buAutoNum type="alphaLcPeriod"/>
            </a:pPr>
            <a:r>
              <a:rPr lang="en-US" sz="800" dirty="0" smtClean="0">
                <a:ea typeface="ＭＳ Ｐゴシック" pitchFamily="34" charset="-128"/>
              </a:rPr>
              <a:t>Besides</a:t>
            </a:r>
            <a:r>
              <a:rPr lang="en-US" sz="800" baseline="0" dirty="0" smtClean="0">
                <a:ea typeface="ＭＳ Ｐゴシック" pitchFamily="34" charset="-128"/>
              </a:rPr>
              <a:t> </a:t>
            </a:r>
            <a:r>
              <a:rPr lang="en-US" sz="800" dirty="0" smtClean="0">
                <a:ea typeface="ＭＳ Ｐゴシック" pitchFamily="34" charset="-128"/>
              </a:rPr>
              <a:t>his otherwise critical suggestions, Kelso proposes another alternative, which “is to locate a nearby ruin which can answer to Ai, but this has not yet been done” (1962: 391).</a:t>
            </a:r>
          </a:p>
          <a:p>
            <a:pPr marL="685800" lvl="1" indent="-228600" eaLnBrk="1" hangingPunct="1">
              <a:buFontTx/>
              <a:buAutoNum type="alphaLcPeriod"/>
            </a:pPr>
            <a:r>
              <a:rPr lang="en-US" sz="800" dirty="0" smtClean="0">
                <a:ea typeface="ＭＳ Ｐゴシック" pitchFamily="34" charset="-128"/>
              </a:rPr>
              <a:t>Any proposed site would have to fit within defined boundaries: be east of Bethel, and have the right topography.</a:t>
            </a:r>
          </a:p>
          <a:p>
            <a:pPr marL="1143000" lvl="2" indent="-228600" eaLnBrk="1" hangingPunct="1">
              <a:buFontTx/>
              <a:buAutoNum type="arabicParenR"/>
            </a:pPr>
            <a:r>
              <a:rPr lang="en-US" sz="800" dirty="0" smtClean="0">
                <a:ea typeface="ＭＳ Ｐゴシック" pitchFamily="34" charset="-128"/>
              </a:rPr>
              <a:t>There are limited possibilities because of defined parameters.</a:t>
            </a:r>
          </a:p>
          <a:p>
            <a:pPr marL="1143000" lvl="2" indent="-228600" eaLnBrk="1" hangingPunct="1">
              <a:buFontTx/>
              <a:buAutoNum type="arabicParenR"/>
            </a:pPr>
            <a:r>
              <a:rPr lang="en-US" sz="800" dirty="0" smtClean="0">
                <a:ea typeface="ＭＳ Ｐゴシック" pitchFamily="34" charset="-128"/>
              </a:rPr>
              <a:t>The site must fit all biblical descriptions.</a:t>
            </a:r>
          </a:p>
          <a:p>
            <a:pPr marL="1143000" lvl="2" indent="-228600" eaLnBrk="1" hangingPunct="1">
              <a:buFontTx/>
              <a:buAutoNum type="arabicParenR"/>
            </a:pPr>
            <a:r>
              <a:rPr lang="en-US" sz="800" dirty="0" smtClean="0">
                <a:ea typeface="ＭＳ Ｐゴシック" pitchFamily="34" charset="-128"/>
              </a:rPr>
              <a:t>The site must have appropriate archaeology.</a:t>
            </a:r>
          </a:p>
          <a:p>
            <a:pPr marL="1143000" lvl="2" indent="-228600" eaLnBrk="1" hangingPunct="1">
              <a:buFontTx/>
              <a:buAutoNum type="arabicParenR"/>
            </a:pPr>
            <a:r>
              <a:rPr lang="en-US" sz="800" dirty="0" smtClean="0">
                <a:ea typeface="ＭＳ Ｐゴシック" pitchFamily="34" charset="-128"/>
              </a:rPr>
              <a:t>What about the name? Has Ai moved?</a:t>
            </a:r>
          </a:p>
          <a:p>
            <a:pPr marL="685800" lvl="1" indent="-228600" eaLnBrk="1" hangingPunct="1">
              <a:buFontTx/>
              <a:buAutoNum type="alphaLcPeriod"/>
            </a:pPr>
            <a:r>
              <a:rPr lang="en-US" sz="800" dirty="0" smtClean="0">
                <a:ea typeface="ＭＳ Ｐゴシック" pitchFamily="34" charset="-128"/>
              </a:rPr>
              <a:t>The first modern explorer, Edward Robinson, was certain that </a:t>
            </a:r>
            <a:r>
              <a:rPr lang="en-US" sz="800" dirty="0" err="1" smtClean="0">
                <a:ea typeface="ＭＳ Ｐゴシック" pitchFamily="34" charset="-128"/>
              </a:rPr>
              <a:t>Beitin</a:t>
            </a:r>
            <a:r>
              <a:rPr lang="en-US" sz="800" dirty="0" smtClean="0">
                <a:ea typeface="ＭＳ Ｐゴシック" pitchFamily="34" charset="-128"/>
              </a:rPr>
              <a:t> was the ancient city of Bethel on the basis of name preservation. He was unsure of the location of Ai but suggested et-Tell and preferred Khirbet </a:t>
            </a:r>
            <a:r>
              <a:rPr lang="en-US" sz="800" dirty="0" err="1" smtClean="0">
                <a:ea typeface="ＭＳ Ｐゴシック" pitchFamily="34" charset="-128"/>
              </a:rPr>
              <a:t>Khaiyan</a:t>
            </a:r>
            <a:r>
              <a:rPr lang="en-US" sz="800" dirty="0" smtClean="0">
                <a:ea typeface="ＭＳ Ｐゴシック" pitchFamily="34" charset="-128"/>
              </a:rPr>
              <a:t>, 2.4 miles (1.5 km) southeast of et-Tell. However, excavations at Khirbet </a:t>
            </a:r>
            <a:r>
              <a:rPr lang="en-US" sz="800" dirty="0" err="1" smtClean="0">
                <a:ea typeface="ＭＳ Ｐゴシック" pitchFamily="34" charset="-128"/>
              </a:rPr>
              <a:t>Khaiyan</a:t>
            </a:r>
            <a:r>
              <a:rPr lang="en-US" sz="800" dirty="0" smtClean="0">
                <a:ea typeface="ＭＳ Ｐゴシック" pitchFamily="34" charset="-128"/>
              </a:rPr>
              <a:t> in 1964 and 1969 dated the earliest settlement to the 1st century AD.</a:t>
            </a:r>
          </a:p>
          <a:p>
            <a:pPr marL="685800" lvl="1" indent="-228600" eaLnBrk="1" hangingPunct="1">
              <a:buFontTx/>
              <a:buAutoNum type="alphaLcPeriod"/>
            </a:pPr>
            <a:r>
              <a:rPr lang="en-US" sz="800" dirty="0" smtClean="0">
                <a:ea typeface="ＭＳ Ｐゴシック" pitchFamily="34" charset="-128"/>
              </a:rPr>
              <a:t>In the 1870s, Claude Condor also preferred Khirbet </a:t>
            </a:r>
            <a:r>
              <a:rPr lang="en-US" sz="800" dirty="0" err="1" smtClean="0">
                <a:ea typeface="ＭＳ Ｐゴシック" pitchFamily="34" charset="-128"/>
              </a:rPr>
              <a:t>Khaiyan</a:t>
            </a:r>
            <a:r>
              <a:rPr lang="en-US" sz="800" dirty="0" smtClean="0">
                <a:ea typeface="ＭＳ Ｐゴシック" pitchFamily="34" charset="-128"/>
              </a:rPr>
              <a:t>.</a:t>
            </a:r>
          </a:p>
          <a:p>
            <a:pPr marL="685800" lvl="1" indent="-228600" eaLnBrk="1" hangingPunct="1">
              <a:buFontTx/>
              <a:buAutoNum type="alphaLcPeriod"/>
            </a:pPr>
            <a:r>
              <a:rPr lang="en-US" sz="800" dirty="0" smtClean="0">
                <a:ea typeface="ＭＳ Ｐゴシック" pitchFamily="34" charset="-128"/>
              </a:rPr>
              <a:t>Condor’s partner, Horatio Kitchener, was even more convinced that et-Tell was not Ai, on the grounds that the biblical narrative of Joshua could not have taken place at et-Tell, suggesting instead the site of Khirbet </a:t>
            </a:r>
            <a:r>
              <a:rPr lang="en-US" sz="800" dirty="0" err="1" smtClean="0">
                <a:ea typeface="ＭＳ Ｐゴシック" pitchFamily="34" charset="-128"/>
              </a:rPr>
              <a:t>Hai</a:t>
            </a:r>
            <a:r>
              <a:rPr lang="en-US" sz="800" dirty="0" smtClean="0">
                <a:ea typeface="ＭＳ Ｐゴシック" pitchFamily="34" charset="-128"/>
              </a:rPr>
              <a:t>, southeast of </a:t>
            </a:r>
            <a:r>
              <a:rPr lang="en-US" sz="800" dirty="0" err="1" smtClean="0">
                <a:ea typeface="ＭＳ Ｐゴシック" pitchFamily="34" charset="-128"/>
              </a:rPr>
              <a:t>Mukhmas</a:t>
            </a:r>
            <a:r>
              <a:rPr lang="en-US" sz="800" dirty="0" smtClean="0">
                <a:ea typeface="ＭＳ Ｐゴシック" pitchFamily="34" charset="-128"/>
              </a:rPr>
              <a:t> (Callaway 1968: 314). </a:t>
            </a:r>
          </a:p>
          <a:p>
            <a:pPr marL="685800" lvl="1" indent="-228600" eaLnBrk="1" hangingPunct="1">
              <a:buFontTx/>
              <a:buAutoNum type="alphaLcPeriod"/>
            </a:pPr>
            <a:r>
              <a:rPr lang="en-US" sz="800" dirty="0" smtClean="0">
                <a:ea typeface="ＭＳ Ｐゴシック" pitchFamily="34" charset="-128"/>
              </a:rPr>
              <a:t>Guerin suggested that Ai was at Khirbet </a:t>
            </a:r>
            <a:r>
              <a:rPr lang="en-US" sz="800" dirty="0" err="1" smtClean="0">
                <a:ea typeface="ＭＳ Ｐゴシック" pitchFamily="34" charset="-128"/>
              </a:rPr>
              <a:t>Khudriya</a:t>
            </a:r>
            <a:r>
              <a:rPr lang="en-US" sz="800" dirty="0" smtClean="0">
                <a:ea typeface="ＭＳ Ｐゴシック" pitchFamily="34" charset="-128"/>
              </a:rPr>
              <a:t>, east of et-Tell. However, the earliest remains there are Byzantine.</a:t>
            </a:r>
          </a:p>
          <a:p>
            <a:pPr marL="685800" lvl="1" indent="-228600" eaLnBrk="1" hangingPunct="1">
              <a:buFontTx/>
              <a:buAutoNum type="alphaLcPeriod"/>
            </a:pPr>
            <a:r>
              <a:rPr lang="en-US" sz="800" dirty="0" smtClean="0">
                <a:ea typeface="ＭＳ Ｐゴシック" pitchFamily="34" charset="-128"/>
              </a:rPr>
              <a:t>Khirbet </a:t>
            </a:r>
            <a:r>
              <a:rPr lang="en-US" sz="800" dirty="0" err="1" smtClean="0">
                <a:ea typeface="ＭＳ Ｐゴシック" pitchFamily="34" charset="-128"/>
              </a:rPr>
              <a:t>Raddana</a:t>
            </a:r>
            <a:r>
              <a:rPr lang="en-US" sz="800" dirty="0" smtClean="0">
                <a:ea typeface="ＭＳ Ｐゴシック" pitchFamily="34" charset="-128"/>
              </a:rPr>
              <a:t> (Iron Age) has also been proposed as the site of Ai.</a:t>
            </a:r>
          </a:p>
          <a:p>
            <a:pPr marL="685800" lvl="1" indent="-228600" eaLnBrk="1" hangingPunct="1">
              <a:buFontTx/>
              <a:buAutoNum type="alphaLcPeriod"/>
            </a:pPr>
            <a:r>
              <a:rPr lang="en-US" sz="800" dirty="0" smtClean="0">
                <a:ea typeface="ＭＳ Ｐゴシック" pitchFamily="34" charset="-128"/>
              </a:rPr>
              <a:t>In 1924, before excavations, Albright proposed et-Tell as the site based upon the results of his survey, which determined that et-Tell was the only site with the right period of occupation for the conquest of Joshua. Though this was disproved, the site was not dropped from consideration, but has only been defended more adamantly.</a:t>
            </a:r>
            <a:endParaRPr lang="en-US" sz="800" b="1" dirty="0" smtClean="0">
              <a:ea typeface="ＭＳ Ｐゴシック" pitchFamily="34" charset="-128"/>
            </a:endParaRPr>
          </a:p>
          <a:p>
            <a:pPr marL="228600" indent="-228600" eaLnBrk="1" hangingPunct="1"/>
            <a:endParaRPr lang="en-US" sz="800" dirty="0" smtClean="0">
              <a:ea typeface="ＭＳ Ｐゴシック" pitchFamily="34" charset="-128"/>
            </a:endParaRPr>
          </a:p>
          <a:p>
            <a:pPr marL="228600" indent="-228600" eaLnBrk="1" hangingPunct="1"/>
            <a:r>
              <a:rPr lang="en-US" sz="800" dirty="0" smtClean="0">
                <a:ea typeface="ＭＳ Ｐゴシック" pitchFamily="34" charset="-128"/>
              </a:rPr>
              <a:t>tb071304386</a:t>
            </a:r>
          </a:p>
        </p:txBody>
      </p:sp>
      <p:sp>
        <p:nvSpPr>
          <p:cNvPr id="43011" name="Slide Number Placeholder 3"/>
          <p:cNvSpPr>
            <a:spLocks noGrp="1"/>
          </p:cNvSpPr>
          <p:nvPr>
            <p:ph type="sldNum" sz="quarter" idx="5"/>
          </p:nvPr>
        </p:nvSpPr>
        <p:spPr>
          <a:noFill/>
        </p:spPr>
        <p:txBody>
          <a:bodyPr/>
          <a:lstStyle/>
          <a:p>
            <a:fld id="{F2C8997E-20B1-49A5-A99F-31FAB52C3F4F}" type="slidenum">
              <a:rPr lang="en-US" smtClean="0">
                <a:solidFill>
                  <a:prstClr val="black"/>
                </a:solidFill>
                <a:latin typeface="Times New Roman" pitchFamily="18" charset="0"/>
              </a:rPr>
              <a:pPr/>
              <a:t>29</a:t>
            </a:fld>
            <a:endParaRPr lang="en-US" smtClean="0">
              <a:solidFill>
                <a:prstClr val="black"/>
              </a:solidFill>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xfrm>
            <a:off x="685800" y="685800"/>
            <a:ext cx="5486400" cy="3429000"/>
          </a:xfrm>
          <a:ln/>
        </p:spPr>
      </p:sp>
      <p:sp>
        <p:nvSpPr>
          <p:cNvPr id="3" name="Notes Placeholder 2"/>
          <p:cNvSpPr>
            <a:spLocks noGrp="1"/>
          </p:cNvSpPr>
          <p:nvPr>
            <p:ph type="body" idx="1"/>
          </p:nvPr>
        </p:nvSpPr>
        <p:spPr/>
        <p:txBody>
          <a:bodyPr/>
          <a:lstStyle/>
          <a:p>
            <a:pPr marL="228600" indent="-228600" eaLnBrk="1" hangingPunct="1"/>
            <a:r>
              <a:rPr lang="en-US" sz="1100" b="1" dirty="0" smtClean="0">
                <a:ea typeface="ＭＳ Ｐゴシック" pitchFamily="34" charset="-128"/>
              </a:rPr>
              <a:t>Conclusion on the Problem of Ai</a:t>
            </a:r>
          </a:p>
          <a:p>
            <a:pPr marL="228600" indent="-228600" eaLnBrk="1" hangingPunct="1">
              <a:buFontTx/>
              <a:buAutoNum type="arabicPeriod"/>
            </a:pPr>
            <a:r>
              <a:rPr lang="en-US" sz="1100" dirty="0" smtClean="0">
                <a:ea typeface="ＭＳ Ｐゴシック" pitchFamily="34" charset="-128"/>
              </a:rPr>
              <a:t>Callaway has chastised members of his own denomination (Southern Baptist) for their “wrong interpretation” of the conquest narrative and comments on the “damage to the social and religious fabric of our society” because of such radical fundamentalist beliefs that hold Scripture to be literally true.</a:t>
            </a:r>
          </a:p>
          <a:p>
            <a:pPr marL="228600" indent="-228600" eaLnBrk="1" hangingPunct="1">
              <a:buFontTx/>
              <a:buAutoNum type="arabicPeriod"/>
            </a:pPr>
            <a:r>
              <a:rPr lang="en-US" sz="1100" dirty="0" smtClean="0">
                <a:ea typeface="ＭＳ Ｐゴシック" pitchFamily="34" charset="-128"/>
              </a:rPr>
              <a:t>“What we see then, in the conquest accounts in general, and in the Ai account in particular, is a rather free use of ancient sources expanded and interpreted to speak to the needs of later generations. At the same time, there was enough respect for the traditions that no effort was made to synthesize them into a harmonious narrative without repetitions, numerical inaccuracies and contradictions. This faithfulness in preserving traditions that did not always agree in details is, to me, evidence of their authenticity, and it says something about the people who preserved these traditions. I do not believe that they would spin a tale out of whole cloth about some landmark such as the mound of Ai. Instead, they worked with ancient oral and written traditions handed down from generation to generation. During this process, the history of places such as Ai and Gibeon yielded to theological constructs that built up layers of interpretation like strata in a tell, forever concealing the real events themselves” (Callaway 1985: 69).</a:t>
            </a:r>
          </a:p>
          <a:p>
            <a:pPr marL="228600" indent="-228600" eaLnBrk="1" hangingPunct="1">
              <a:buFontTx/>
              <a:buAutoNum type="arabicPeriod"/>
            </a:pPr>
            <a:r>
              <a:rPr lang="en-US" sz="1100" dirty="0" smtClean="0">
                <a:ea typeface="ＭＳ Ｐゴシック" pitchFamily="34" charset="-128"/>
              </a:rPr>
              <a:t>The problem with Callaway’s conclusion is that it assumes Ai to be et-Tell and, on the basis of that assumption, denies biblical historicity. If a site other than et-Tell is actually Ai, then Callaway has proved nothing. In fact, Callaway uncovered no evidence to support his assumption that et-Tell was Ai. His best argument is its general location (east of the apparent location of Bethel) and the fact that it is a site in ruins. </a:t>
            </a:r>
          </a:p>
          <a:p>
            <a:pPr marL="228600" indent="-228600" eaLnBrk="1" hangingPunct="1">
              <a:buFontTx/>
              <a:buAutoNum type="arabicPeriod"/>
            </a:pPr>
            <a:r>
              <a:rPr lang="en-US" sz="1100" dirty="0" smtClean="0">
                <a:ea typeface="ＭＳ Ｐゴシック" pitchFamily="34" charset="-128"/>
              </a:rPr>
              <a:t>It is a remarkable thing that the most detailed geographical passage in the Bible (the battle of Ai) is assumed to be wholly fabricated.</a:t>
            </a:r>
          </a:p>
          <a:p>
            <a:pPr marL="228600" indent="-228600"/>
            <a:endParaRPr lang="en-US" sz="1100" dirty="0" smtClean="0">
              <a:ea typeface="ＭＳ Ｐゴシック" pitchFamily="34" charset="-128"/>
            </a:endParaRPr>
          </a:p>
          <a:p>
            <a:pPr marL="228600" indent="-228600"/>
            <a:r>
              <a:rPr lang="en-US" sz="1100" dirty="0" smtClean="0">
                <a:ea typeface="ＭＳ Ｐゴシック" pitchFamily="34" charset="-128"/>
              </a:rPr>
              <a:t>tb071304409</a:t>
            </a:r>
          </a:p>
        </p:txBody>
      </p:sp>
      <p:sp>
        <p:nvSpPr>
          <p:cNvPr id="45059" name="Slide Number Placeholder 3"/>
          <p:cNvSpPr>
            <a:spLocks noGrp="1"/>
          </p:cNvSpPr>
          <p:nvPr>
            <p:ph type="sldNum" sz="quarter" idx="5"/>
          </p:nvPr>
        </p:nvSpPr>
        <p:spPr>
          <a:noFill/>
        </p:spPr>
        <p:txBody>
          <a:bodyPr/>
          <a:lstStyle/>
          <a:p>
            <a:fld id="{3B50F7D9-A7B7-46C0-8909-88347F9D64A0}" type="slidenum">
              <a:rPr lang="en-US" smtClean="0">
                <a:solidFill>
                  <a:prstClr val="black"/>
                </a:solidFill>
                <a:latin typeface="Times New Roman" pitchFamily="18" charset="0"/>
              </a:rPr>
              <a:pPr/>
              <a:t>30</a:t>
            </a:fld>
            <a:endParaRPr lang="en-US" smtClean="0">
              <a:solidFill>
                <a:prstClr val="black"/>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9061B5F6-2705-42FA-85EB-B353EAB6441D}" type="slidenum">
              <a:rPr lang="en-US" smtClean="0">
                <a:solidFill>
                  <a:prstClr val="black"/>
                </a:solidFill>
                <a:latin typeface="Times New Roman" pitchFamily="18" charset="0"/>
              </a:rPr>
              <a:pPr/>
              <a:t>31</a:t>
            </a:fld>
            <a:endParaRPr lang="en-US" smtClean="0">
              <a:solidFill>
                <a:prstClr val="black"/>
              </a:solidFill>
              <a:latin typeface="Times New Roman" pitchFamily="18" charset="0"/>
            </a:endParaRPr>
          </a:p>
        </p:txBody>
      </p:sp>
      <p:sp>
        <p:nvSpPr>
          <p:cNvPr id="59394" name="Rectangle 2"/>
          <p:cNvSpPr>
            <a:spLocks noGrp="1" noRot="1" noChangeAspect="1" noChangeArrowheads="1" noTextEdit="1"/>
          </p:cNvSpPr>
          <p:nvPr>
            <p:ph type="sldImg"/>
          </p:nvPr>
        </p:nvSpPr>
        <p:spPr>
          <a:xfrm>
            <a:off x="685800" y="685800"/>
            <a:ext cx="5486400" cy="3429000"/>
          </a:xfrm>
          <a:solidFill>
            <a:srgbClr val="FFFFFF"/>
          </a:solidFill>
          <a:ln/>
        </p:spPr>
      </p:sp>
      <p:sp>
        <p:nvSpPr>
          <p:cNvPr id="59395" name="Rectangle 3"/>
          <p:cNvSpPr>
            <a:spLocks noGrp="1" noChangeArrowheads="1"/>
          </p:cNvSpPr>
          <p:nvPr>
            <p:ph type="body" idx="1"/>
          </p:nvPr>
        </p:nvSpPr>
        <p:spPr>
          <a:solidFill>
            <a:srgbClr val="FFFFFF"/>
          </a:solidFill>
          <a:ln/>
        </p:spPr>
        <p:txBody>
          <a:bodyPr/>
          <a:lstStyle/>
          <a:p>
            <a:pPr marL="228600" indent="-228600" eaLnBrk="1" hangingPunct="1">
              <a:lnSpc>
                <a:spcPct val="80000"/>
              </a:lnSpc>
            </a:pPr>
            <a:r>
              <a:rPr lang="en-US" dirty="0" smtClean="0">
                <a:ea typeface="ＭＳ Ｐゴシック" pitchFamily="34" charset="-128"/>
              </a:rPr>
              <a:t>Tbs104309905</a:t>
            </a:r>
          </a:p>
          <a:p>
            <a:pPr marL="228600" indent="-228600" eaLnBrk="1" hangingPunct="1">
              <a:lnSpc>
                <a:spcPct val="80000"/>
              </a:lnSpc>
            </a:pPr>
            <a:r>
              <a:rPr lang="en-US" b="1" dirty="0" smtClean="0">
                <a:ea typeface="ＭＳ Ｐゴシック" pitchFamily="34" charset="-128"/>
              </a:rPr>
              <a:t>Alternate Site for Ai: Khirbet el-</a:t>
            </a:r>
            <a:r>
              <a:rPr lang="en-US" b="1" dirty="0" err="1" smtClean="0">
                <a:ea typeface="ＭＳ Ｐゴシック" pitchFamily="34" charset="-128"/>
              </a:rPr>
              <a:t>Maqatir</a:t>
            </a:r>
            <a:endParaRPr lang="en-US" b="1" dirty="0" smtClean="0">
              <a:ea typeface="ＭＳ Ｐゴシック" pitchFamily="34" charset="-128"/>
            </a:endParaRPr>
          </a:p>
          <a:p>
            <a:pPr marL="228600" indent="-228600" eaLnBrk="1" hangingPunct="1">
              <a:lnSpc>
                <a:spcPct val="80000"/>
              </a:lnSpc>
              <a:buFontTx/>
              <a:buAutoNum type="arabicPeriod"/>
            </a:pPr>
            <a:r>
              <a:rPr lang="en-US" dirty="0" smtClean="0">
                <a:ea typeface="ＭＳ Ｐゴシック" pitchFamily="34" charset="-128"/>
              </a:rPr>
              <a:t>Following Callaway’s conclusion that et-Tell was the location biblical Ai, and that the biblical story of Ai was fictional, other scholars began looking for other candidates for Ai.</a:t>
            </a:r>
          </a:p>
          <a:p>
            <a:pPr marL="228600" indent="-228600" eaLnBrk="1" hangingPunct="1">
              <a:lnSpc>
                <a:spcPct val="80000"/>
              </a:lnSpc>
              <a:buFontTx/>
              <a:buAutoNum type="arabicPeriod"/>
            </a:pPr>
            <a:r>
              <a:rPr lang="en-US" dirty="0" smtClean="0">
                <a:ea typeface="ＭＳ Ｐゴシック" pitchFamily="34" charset="-128"/>
              </a:rPr>
              <a:t>Excavations at Khirbet el-</a:t>
            </a:r>
            <a:r>
              <a:rPr lang="en-US" dirty="0" err="1" smtClean="0">
                <a:ea typeface="ＭＳ Ｐゴシック" pitchFamily="34" charset="-128"/>
              </a:rPr>
              <a:t>Maqatir</a:t>
            </a:r>
            <a:r>
              <a:rPr lang="en-US" dirty="0" smtClean="0">
                <a:ea typeface="ＭＳ Ｐゴシック" pitchFamily="34" charset="-128"/>
              </a:rPr>
              <a:t> began in 1995 under the direction of Bryant G. Wood and the Associates for Biblical Research.</a:t>
            </a:r>
          </a:p>
          <a:p>
            <a:pPr marL="228600" indent="-228600" eaLnBrk="1" hangingPunct="1">
              <a:lnSpc>
                <a:spcPct val="80000"/>
              </a:lnSpc>
              <a:buFontTx/>
              <a:buAutoNum type="arabicPeriod"/>
            </a:pPr>
            <a:r>
              <a:rPr lang="en-US" dirty="0" smtClean="0">
                <a:ea typeface="ＭＳ Ｐゴシック" pitchFamily="34" charset="-128"/>
              </a:rPr>
              <a:t>The site is 10 miles (16 km) north of Jerusalem and 1.6 miles (1 km) west of et-Tell.</a:t>
            </a:r>
          </a:p>
          <a:p>
            <a:pPr marL="228600" indent="-228600" eaLnBrk="1" hangingPunct="1">
              <a:lnSpc>
                <a:spcPct val="80000"/>
              </a:lnSpc>
            </a:pPr>
            <a:endParaRPr lang="en-US" dirty="0"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Master" Target="../slideMasters/slideMaster15.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Master" Target="../slideMasters/slideMaster15.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Master" Target="../slideMasters/slideMaster16.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Master" Target="../slideMasters/slideMaster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Master" Target="../slideMasters/slideMaster16.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59"/>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F1D0691-8E2E-44FC-AD19-42F03F44933A}" type="slidenum">
              <a:rPr lang="en-US" altLang="en-US"/>
              <a:pPr/>
              <a:t>‹#›</a:t>
            </a:fld>
            <a:endParaRPr lang="en-US" altLang="en-US"/>
          </a:p>
        </p:txBody>
      </p:sp>
    </p:spTree>
    <p:extLst>
      <p:ext uri="{BB962C8B-B14F-4D97-AF65-F5344CB8AC3E}">
        <p14:creationId xmlns:p14="http://schemas.microsoft.com/office/powerpoint/2010/main" val="3108793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858552-E3AD-45A8-9B7D-FEF3A09D28FA}" type="slidenum">
              <a:rPr lang="en-US" altLang="en-US"/>
              <a:pPr/>
              <a:t>‹#›</a:t>
            </a:fld>
            <a:endParaRPr lang="en-US" altLang="en-US"/>
          </a:p>
        </p:txBody>
      </p:sp>
    </p:spTree>
    <p:extLst>
      <p:ext uri="{BB962C8B-B14F-4D97-AF65-F5344CB8AC3E}">
        <p14:creationId xmlns:p14="http://schemas.microsoft.com/office/powerpoint/2010/main" val="838553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6" name="Freeform 9"/>
          <p:cNvSpPr>
            <a:spLocks/>
          </p:cNvSpPr>
          <p:nvPr/>
        </p:nvSpPr>
        <p:spPr bwMode="auto">
          <a:xfrm rot="5400000">
            <a:off x="1321594" y="95603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7" name="Freeform 10"/>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9" name="Freeform 12"/>
          <p:cNvSpPr>
            <a:spLocks/>
          </p:cNvSpPr>
          <p:nvPr/>
        </p:nvSpPr>
        <p:spPr bwMode="auto">
          <a:xfrm rot="16200000" flipH="1">
            <a:off x="7452519" y="95603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3" name="Freeform 16"/>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5" name="Freeform 18"/>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6" name="Freeform 19"/>
          <p:cNvSpPr>
            <a:spLocks/>
          </p:cNvSpPr>
          <p:nvPr/>
        </p:nvSpPr>
        <p:spPr bwMode="auto">
          <a:xfrm>
            <a:off x="1346200" y="4038958"/>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79BB005-F16A-45F3-9B85-54699E8A4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45749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FF8D26-92CA-4023-A82A-7BD4FE6CC6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547589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F21A76-80FC-4602-9CDC-1BA7A165F7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904639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BF9A3E-0CA2-42C4-830C-FCB114FC6D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269990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31F185-0425-4525-87D1-BAB10D834D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431974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AE9B1-FEB8-4EC9-BEE0-6264B884DE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9024355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435A2B-5F33-43D7-B00D-CCA58DA964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892412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E10188-80BC-4662-A452-191919D272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92792204"/>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F18A0C-BC90-4547-8257-5C18FDB231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744350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114BE-8630-4FE7-AFD7-181365598C6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420508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6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6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1AB2D21-4E6C-4B95-897C-2C1587009E80}" type="slidenum">
              <a:rPr lang="en-US" altLang="en-US"/>
              <a:pPr/>
              <a:t>‹#›</a:t>
            </a:fld>
            <a:endParaRPr lang="en-US" altLang="en-US"/>
          </a:p>
        </p:txBody>
      </p:sp>
    </p:spTree>
    <p:extLst>
      <p:ext uri="{BB962C8B-B14F-4D97-AF65-F5344CB8AC3E}">
        <p14:creationId xmlns:p14="http://schemas.microsoft.com/office/powerpoint/2010/main" val="35499976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257829-130A-4279-AB15-EE6FA0A9A39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799078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41"/>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A13305D-D413-4393-A003-B8A7BEDFF09B}"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C2B8592-94F2-4796-B8F6-5F3CB0E58DE1}" type="slidenum">
              <a:rPr lang="en-US" altLang="en-US"/>
              <a:pPr/>
              <a:t>‹#›</a:t>
            </a:fld>
            <a:endParaRPr lang="en-US" altLang="en-US"/>
          </a:p>
        </p:txBody>
      </p:sp>
    </p:spTree>
    <p:extLst>
      <p:ext uri="{BB962C8B-B14F-4D97-AF65-F5344CB8AC3E}">
        <p14:creationId xmlns:p14="http://schemas.microsoft.com/office/powerpoint/2010/main" val="2898961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2BA78096-377F-4D31-AA5F-A861564E76A5}"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AD4F1D0-ED38-481E-A064-7415F72A9281}" type="slidenum">
              <a:rPr lang="en-US" altLang="en-US"/>
              <a:pPr/>
              <a:t>‹#›</a:t>
            </a:fld>
            <a:endParaRPr lang="en-US" altLang="en-US"/>
          </a:p>
        </p:txBody>
      </p:sp>
    </p:spTree>
    <p:extLst>
      <p:ext uri="{BB962C8B-B14F-4D97-AF65-F5344CB8AC3E}">
        <p14:creationId xmlns:p14="http://schemas.microsoft.com/office/powerpoint/2010/main" val="16988982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6CCEAA1D-132B-4A61-9B46-3B3493F5F252}"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88D5279-BCB1-46E1-BA5F-A44A7796E835}" type="slidenum">
              <a:rPr lang="en-US" altLang="en-US"/>
              <a:pPr/>
              <a:t>‹#›</a:t>
            </a:fld>
            <a:endParaRPr lang="en-US" altLang="en-US"/>
          </a:p>
        </p:txBody>
      </p:sp>
    </p:spTree>
    <p:extLst>
      <p:ext uri="{BB962C8B-B14F-4D97-AF65-F5344CB8AC3E}">
        <p14:creationId xmlns:p14="http://schemas.microsoft.com/office/powerpoint/2010/main" val="6694733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DFCAB3D5-25C8-42E1-808F-9BFCE97B7797}"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32EBC46B-F6D1-4288-A937-F867B9201796}" type="slidenum">
              <a:rPr lang="en-US" altLang="en-US"/>
              <a:pPr/>
              <a:t>‹#›</a:t>
            </a:fld>
            <a:endParaRPr lang="en-US" altLang="en-US"/>
          </a:p>
        </p:txBody>
      </p:sp>
    </p:spTree>
    <p:extLst>
      <p:ext uri="{BB962C8B-B14F-4D97-AF65-F5344CB8AC3E}">
        <p14:creationId xmlns:p14="http://schemas.microsoft.com/office/powerpoint/2010/main" val="36059477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0844A03D-BC85-4FCC-A5DA-D5919EBE39FD}" type="datetimeFigureOut">
              <a:rPr lang="en-US" altLang="en-US"/>
              <a:pPr/>
              <a:t>1/21/2015</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8557D4E6-1B53-49E7-99A4-8E5A2000D694}" type="slidenum">
              <a:rPr lang="en-US" altLang="en-US"/>
              <a:pPr/>
              <a:t>‹#›</a:t>
            </a:fld>
            <a:endParaRPr lang="en-US" altLang="en-US"/>
          </a:p>
        </p:txBody>
      </p:sp>
    </p:spTree>
    <p:extLst>
      <p:ext uri="{BB962C8B-B14F-4D97-AF65-F5344CB8AC3E}">
        <p14:creationId xmlns:p14="http://schemas.microsoft.com/office/powerpoint/2010/main" val="1044947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37BBFF0-5156-40C4-8C05-F01DD383B9D1}" type="datetimeFigureOut">
              <a:rPr lang="en-US" altLang="en-US"/>
              <a:pPr/>
              <a:t>1/21/2015</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7AB728BE-B48D-4527-8F19-8EC8315A80C3}" type="slidenum">
              <a:rPr lang="en-US" altLang="en-US"/>
              <a:pPr/>
              <a:t>‹#›</a:t>
            </a:fld>
            <a:endParaRPr lang="en-US" altLang="en-US"/>
          </a:p>
        </p:txBody>
      </p:sp>
    </p:spTree>
    <p:extLst>
      <p:ext uri="{BB962C8B-B14F-4D97-AF65-F5344CB8AC3E}">
        <p14:creationId xmlns:p14="http://schemas.microsoft.com/office/powerpoint/2010/main" val="40923647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281783D-5017-4BAB-97C7-813E6141C71C}" type="datetimeFigureOut">
              <a:rPr lang="en-US" altLang="en-US"/>
              <a:pPr/>
              <a:t>1/21/2015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52618165-8196-4E33-8B93-5B1EC5D4C7FA}" type="slidenum">
              <a:rPr lang="en-US" altLang="en-US"/>
              <a:pPr/>
              <a:t>‹#›</a:t>
            </a:fld>
            <a:endParaRPr lang="en-US" altLang="en-US"/>
          </a:p>
        </p:txBody>
      </p:sp>
    </p:spTree>
    <p:extLst>
      <p:ext uri="{BB962C8B-B14F-4D97-AF65-F5344CB8AC3E}">
        <p14:creationId xmlns:p14="http://schemas.microsoft.com/office/powerpoint/2010/main" val="6136348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B53608C5-3FE0-4B6D-8111-3F7F816EA63B}"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A375BD86-6652-4B2C-BBE8-AD15BED23A14}" type="slidenum">
              <a:rPr lang="en-US" altLang="en-US"/>
              <a:pPr/>
              <a:t>‹#›</a:t>
            </a:fld>
            <a:endParaRPr lang="en-US" altLang="en-US"/>
          </a:p>
        </p:txBody>
      </p:sp>
    </p:spTree>
    <p:extLst>
      <p:ext uri="{BB962C8B-B14F-4D97-AF65-F5344CB8AC3E}">
        <p14:creationId xmlns:p14="http://schemas.microsoft.com/office/powerpoint/2010/main" val="33216137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0A444335-B813-4D2E-9CCA-3E78FCCAFB73}"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0B2B6B29-2ADA-4286-9650-D5E5BEB82A5E}" type="slidenum">
              <a:rPr lang="en-US" altLang="en-US"/>
              <a:pPr/>
              <a:t>‹#›</a:t>
            </a:fld>
            <a:endParaRPr lang="en-US" altLang="en-US"/>
          </a:p>
        </p:txBody>
      </p:sp>
    </p:spTree>
    <p:extLst>
      <p:ext uri="{BB962C8B-B14F-4D97-AF65-F5344CB8AC3E}">
        <p14:creationId xmlns:p14="http://schemas.microsoft.com/office/powerpoint/2010/main" val="4186533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509"/>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92502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275FE94C-03D6-4825-9C5F-FFC64CB6375B}"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8D9DD5-1599-47B2-A235-7C16F04C7A4F}" type="slidenum">
              <a:rPr lang="en-US" altLang="en-US"/>
              <a:pPr/>
              <a:t>‹#›</a:t>
            </a:fld>
            <a:endParaRPr lang="en-US" altLang="en-US"/>
          </a:p>
        </p:txBody>
      </p:sp>
    </p:spTree>
    <p:extLst>
      <p:ext uri="{BB962C8B-B14F-4D97-AF65-F5344CB8AC3E}">
        <p14:creationId xmlns:p14="http://schemas.microsoft.com/office/powerpoint/2010/main" val="15895432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51"/>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8951"/>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E43772D6-B9B8-481E-91AE-A7A0FC809986}"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C4F357A-607B-4BC1-8F42-FB5FB104D81D}" type="slidenum">
              <a:rPr lang="en-US" altLang="en-US"/>
              <a:pPr/>
              <a:t>‹#›</a:t>
            </a:fld>
            <a:endParaRPr lang="en-US" altLang="en-US"/>
          </a:p>
        </p:txBody>
      </p:sp>
    </p:spTree>
    <p:extLst>
      <p:ext uri="{BB962C8B-B14F-4D97-AF65-F5344CB8AC3E}">
        <p14:creationId xmlns:p14="http://schemas.microsoft.com/office/powerpoint/2010/main" val="42380584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64"/>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C47A278-9EEE-4F39-9A17-8B0DBED50D99}"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E020F10-194E-46ED-851B-3FFB51A9F4D0}" type="slidenum">
              <a:rPr lang="en-US" altLang="en-US"/>
              <a:pPr/>
              <a:t>‹#›</a:t>
            </a:fld>
            <a:endParaRPr lang="en-US" altLang="en-US"/>
          </a:p>
        </p:txBody>
      </p:sp>
    </p:spTree>
    <p:extLst>
      <p:ext uri="{BB962C8B-B14F-4D97-AF65-F5344CB8AC3E}">
        <p14:creationId xmlns:p14="http://schemas.microsoft.com/office/powerpoint/2010/main" val="2741853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22A1ED5B-CE93-4456-A105-7C8A1C679E1F}"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87D8B47-8BE0-4905-8D9A-52A5B61D7CD1}" type="slidenum">
              <a:rPr lang="en-US" altLang="en-US"/>
              <a:pPr/>
              <a:t>‹#›</a:t>
            </a:fld>
            <a:endParaRPr lang="en-US" altLang="en-US"/>
          </a:p>
        </p:txBody>
      </p:sp>
    </p:spTree>
    <p:extLst>
      <p:ext uri="{BB962C8B-B14F-4D97-AF65-F5344CB8AC3E}">
        <p14:creationId xmlns:p14="http://schemas.microsoft.com/office/powerpoint/2010/main" val="13824514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95CDCFDC-9320-43D6-AFA1-01AFF95E5B1F}"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45918A0-2D1D-41E6-B995-8DFB01068120}" type="slidenum">
              <a:rPr lang="en-US" altLang="en-US"/>
              <a:pPr/>
              <a:t>‹#›</a:t>
            </a:fld>
            <a:endParaRPr lang="en-US" altLang="en-US"/>
          </a:p>
        </p:txBody>
      </p:sp>
    </p:spTree>
    <p:extLst>
      <p:ext uri="{BB962C8B-B14F-4D97-AF65-F5344CB8AC3E}">
        <p14:creationId xmlns:p14="http://schemas.microsoft.com/office/powerpoint/2010/main" val="23192858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BC1D47E5-0C5A-4484-8308-1619268A3990}"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924C778-A0AC-4AF3-A37E-08AE854331E5}" type="slidenum">
              <a:rPr lang="en-US" altLang="en-US"/>
              <a:pPr/>
              <a:t>‹#›</a:t>
            </a:fld>
            <a:endParaRPr lang="en-US" altLang="en-US"/>
          </a:p>
        </p:txBody>
      </p:sp>
    </p:spTree>
    <p:extLst>
      <p:ext uri="{BB962C8B-B14F-4D97-AF65-F5344CB8AC3E}">
        <p14:creationId xmlns:p14="http://schemas.microsoft.com/office/powerpoint/2010/main" val="3144201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6E4E404B-B048-4714-96B4-661C4BBBFD4E}" type="datetimeFigureOut">
              <a:rPr lang="en-US" altLang="en-US"/>
              <a:pPr/>
              <a:t>1/21/2015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945F65A-3F4B-4762-A3C4-C416D703389B}" type="slidenum">
              <a:rPr lang="en-US" altLang="en-US"/>
              <a:pPr/>
              <a:t>‹#›</a:t>
            </a:fld>
            <a:endParaRPr lang="en-US" altLang="en-US"/>
          </a:p>
        </p:txBody>
      </p:sp>
    </p:spTree>
    <p:extLst>
      <p:ext uri="{BB962C8B-B14F-4D97-AF65-F5344CB8AC3E}">
        <p14:creationId xmlns:p14="http://schemas.microsoft.com/office/powerpoint/2010/main" val="28509029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84941CE-04EE-4085-A996-642DA6D72CC4}" type="datetimeFigureOut">
              <a:rPr lang="en-US" altLang="en-US"/>
              <a:pPr/>
              <a:t>1/21/2015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2CC8BEA-3257-46D6-A62F-F8A7CB73FDA9}" type="slidenum">
              <a:rPr lang="en-US" altLang="en-US"/>
              <a:pPr/>
              <a:t>‹#›</a:t>
            </a:fld>
            <a:endParaRPr lang="en-US" altLang="en-US"/>
          </a:p>
        </p:txBody>
      </p:sp>
    </p:spTree>
    <p:extLst>
      <p:ext uri="{BB962C8B-B14F-4D97-AF65-F5344CB8AC3E}">
        <p14:creationId xmlns:p14="http://schemas.microsoft.com/office/powerpoint/2010/main" val="26787790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E579A33-C7F6-44DF-B058-2726110D158F}" type="datetimeFigureOut">
              <a:rPr lang="en-US" altLang="en-US"/>
              <a:pPr/>
              <a:t>1/21/2015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94AB8418-A2AC-482D-BE68-DB670B9E2930}" type="slidenum">
              <a:rPr lang="en-US" altLang="en-US"/>
              <a:pPr/>
              <a:t>‹#›</a:t>
            </a:fld>
            <a:endParaRPr lang="en-US" altLang="en-US"/>
          </a:p>
        </p:txBody>
      </p:sp>
    </p:spTree>
    <p:extLst>
      <p:ext uri="{BB962C8B-B14F-4D97-AF65-F5344CB8AC3E}">
        <p14:creationId xmlns:p14="http://schemas.microsoft.com/office/powerpoint/2010/main" val="11939032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F213B465-076F-42F0-AF2E-AE36BC6BE666}"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FD39A6B-FB5D-448B-8C49-968A5C8DB2E1}" type="slidenum">
              <a:rPr lang="en-US" altLang="en-US"/>
              <a:pPr/>
              <a:t>‹#›</a:t>
            </a:fld>
            <a:endParaRPr lang="en-US" altLang="en-US"/>
          </a:p>
        </p:txBody>
      </p:sp>
    </p:spTree>
    <p:extLst>
      <p:ext uri="{BB962C8B-B14F-4D97-AF65-F5344CB8AC3E}">
        <p14:creationId xmlns:p14="http://schemas.microsoft.com/office/powerpoint/2010/main" val="3423194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92"/>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53"/>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561"/>
            <a:ext cx="590550"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24253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4AAFB39B-8787-46EE-9928-A817354F5306}"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D709346-8759-43EA-95DF-AFB405A80F25}" type="slidenum">
              <a:rPr lang="en-US" altLang="en-US"/>
              <a:pPr/>
              <a:t>‹#›</a:t>
            </a:fld>
            <a:endParaRPr lang="en-US" altLang="en-US"/>
          </a:p>
        </p:txBody>
      </p:sp>
    </p:spTree>
    <p:extLst>
      <p:ext uri="{BB962C8B-B14F-4D97-AF65-F5344CB8AC3E}">
        <p14:creationId xmlns:p14="http://schemas.microsoft.com/office/powerpoint/2010/main" val="20469388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B4D5A75B-CB51-49C2-830B-89453913BD82}"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12969C2-D3DF-4533-9231-731E3B3DB776}" type="slidenum">
              <a:rPr lang="en-US" altLang="en-US"/>
              <a:pPr/>
              <a:t>‹#›</a:t>
            </a:fld>
            <a:endParaRPr lang="en-US" altLang="en-US"/>
          </a:p>
        </p:txBody>
      </p:sp>
    </p:spTree>
    <p:extLst>
      <p:ext uri="{BB962C8B-B14F-4D97-AF65-F5344CB8AC3E}">
        <p14:creationId xmlns:p14="http://schemas.microsoft.com/office/powerpoint/2010/main" val="42305644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74"/>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8974"/>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0EBB9B11-E1B1-4232-98AF-D31FEFD78225}"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C53FD06-AD2F-420A-9B84-AD3208F4D076}" type="slidenum">
              <a:rPr lang="en-US" altLang="en-US"/>
              <a:pPr/>
              <a:t>‹#›</a:t>
            </a:fld>
            <a:endParaRPr lang="en-US" altLang="en-US"/>
          </a:p>
        </p:txBody>
      </p:sp>
    </p:spTree>
    <p:extLst>
      <p:ext uri="{BB962C8B-B14F-4D97-AF65-F5344CB8AC3E}">
        <p14:creationId xmlns:p14="http://schemas.microsoft.com/office/powerpoint/2010/main" val="37189314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31"/>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A13305D-D413-4393-A003-B8A7BEDFF09B}"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C2B8592-94F2-4796-B8F6-5F3CB0E58DE1}" type="slidenum">
              <a:rPr lang="en-US" altLang="en-US"/>
              <a:pPr/>
              <a:t>‹#›</a:t>
            </a:fld>
            <a:endParaRPr lang="en-US" altLang="en-US"/>
          </a:p>
        </p:txBody>
      </p:sp>
    </p:spTree>
    <p:extLst>
      <p:ext uri="{BB962C8B-B14F-4D97-AF65-F5344CB8AC3E}">
        <p14:creationId xmlns:p14="http://schemas.microsoft.com/office/powerpoint/2010/main" val="22051807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2BA78096-377F-4D31-AA5F-A861564E76A5}"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AD4F1D0-ED38-481E-A064-7415F72A9281}" type="slidenum">
              <a:rPr lang="en-US" altLang="en-US"/>
              <a:pPr/>
              <a:t>‹#›</a:t>
            </a:fld>
            <a:endParaRPr lang="en-US" altLang="en-US"/>
          </a:p>
        </p:txBody>
      </p:sp>
    </p:spTree>
    <p:extLst>
      <p:ext uri="{BB962C8B-B14F-4D97-AF65-F5344CB8AC3E}">
        <p14:creationId xmlns:p14="http://schemas.microsoft.com/office/powerpoint/2010/main" val="28091148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6CCEAA1D-132B-4A61-9B46-3B3493F5F252}"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88D5279-BCB1-46E1-BA5F-A44A7796E835}" type="slidenum">
              <a:rPr lang="en-US" altLang="en-US"/>
              <a:pPr/>
              <a:t>‹#›</a:t>
            </a:fld>
            <a:endParaRPr lang="en-US" altLang="en-US"/>
          </a:p>
        </p:txBody>
      </p:sp>
    </p:spTree>
    <p:extLst>
      <p:ext uri="{BB962C8B-B14F-4D97-AF65-F5344CB8AC3E}">
        <p14:creationId xmlns:p14="http://schemas.microsoft.com/office/powerpoint/2010/main" val="24833855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DFCAB3D5-25C8-42E1-808F-9BFCE97B7797}"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32EBC46B-F6D1-4288-A937-F867B9201796}" type="slidenum">
              <a:rPr lang="en-US" altLang="en-US"/>
              <a:pPr/>
              <a:t>‹#›</a:t>
            </a:fld>
            <a:endParaRPr lang="en-US" altLang="en-US"/>
          </a:p>
        </p:txBody>
      </p:sp>
    </p:spTree>
    <p:extLst>
      <p:ext uri="{BB962C8B-B14F-4D97-AF65-F5344CB8AC3E}">
        <p14:creationId xmlns:p14="http://schemas.microsoft.com/office/powerpoint/2010/main" val="41365663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0844A03D-BC85-4FCC-A5DA-D5919EBE39FD}" type="datetimeFigureOut">
              <a:rPr lang="en-US" altLang="en-US"/>
              <a:pPr/>
              <a:t>1/21/2015</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8557D4E6-1B53-49E7-99A4-8E5A2000D694}" type="slidenum">
              <a:rPr lang="en-US" altLang="en-US"/>
              <a:pPr/>
              <a:t>‹#›</a:t>
            </a:fld>
            <a:endParaRPr lang="en-US" altLang="en-US"/>
          </a:p>
        </p:txBody>
      </p:sp>
    </p:spTree>
    <p:extLst>
      <p:ext uri="{BB962C8B-B14F-4D97-AF65-F5344CB8AC3E}">
        <p14:creationId xmlns:p14="http://schemas.microsoft.com/office/powerpoint/2010/main" val="9377252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37BBFF0-5156-40C4-8C05-F01DD383B9D1}" type="datetimeFigureOut">
              <a:rPr lang="en-US" altLang="en-US"/>
              <a:pPr/>
              <a:t>1/21/2015</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7AB728BE-B48D-4527-8F19-8EC8315A80C3}" type="slidenum">
              <a:rPr lang="en-US" altLang="en-US"/>
              <a:pPr/>
              <a:t>‹#›</a:t>
            </a:fld>
            <a:endParaRPr lang="en-US" altLang="en-US"/>
          </a:p>
        </p:txBody>
      </p:sp>
    </p:spTree>
    <p:extLst>
      <p:ext uri="{BB962C8B-B14F-4D97-AF65-F5344CB8AC3E}">
        <p14:creationId xmlns:p14="http://schemas.microsoft.com/office/powerpoint/2010/main" val="36992618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281783D-5017-4BAB-97C7-813E6141C71C}" type="datetimeFigureOut">
              <a:rPr lang="en-US" altLang="en-US"/>
              <a:pPr/>
              <a:t>1/21/2015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52618165-8196-4E33-8B93-5B1EC5D4C7FA}" type="slidenum">
              <a:rPr lang="en-US" altLang="en-US"/>
              <a:pPr/>
              <a:t>‹#›</a:t>
            </a:fld>
            <a:endParaRPr lang="en-US" altLang="en-US"/>
          </a:p>
        </p:txBody>
      </p:sp>
    </p:spTree>
    <p:extLst>
      <p:ext uri="{BB962C8B-B14F-4D97-AF65-F5344CB8AC3E}">
        <p14:creationId xmlns:p14="http://schemas.microsoft.com/office/powerpoint/2010/main" val="1277986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0585738"/>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B53608C5-3FE0-4B6D-8111-3F7F816EA63B}"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A375BD86-6652-4B2C-BBE8-AD15BED23A14}" type="slidenum">
              <a:rPr lang="en-US" altLang="en-US"/>
              <a:pPr/>
              <a:t>‹#›</a:t>
            </a:fld>
            <a:endParaRPr lang="en-US" altLang="en-US"/>
          </a:p>
        </p:txBody>
      </p:sp>
    </p:spTree>
    <p:extLst>
      <p:ext uri="{BB962C8B-B14F-4D97-AF65-F5344CB8AC3E}">
        <p14:creationId xmlns:p14="http://schemas.microsoft.com/office/powerpoint/2010/main" val="40702847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0A444335-B813-4D2E-9CCA-3E78FCCAFB73}"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0B2B6B29-2ADA-4286-9650-D5E5BEB82A5E}" type="slidenum">
              <a:rPr lang="en-US" altLang="en-US"/>
              <a:pPr/>
              <a:t>‹#›</a:t>
            </a:fld>
            <a:endParaRPr lang="en-US" altLang="en-US"/>
          </a:p>
        </p:txBody>
      </p:sp>
    </p:spTree>
    <p:extLst>
      <p:ext uri="{BB962C8B-B14F-4D97-AF65-F5344CB8AC3E}">
        <p14:creationId xmlns:p14="http://schemas.microsoft.com/office/powerpoint/2010/main" val="21493635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275FE94C-03D6-4825-9C5F-FFC64CB6375B}"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8D9DD5-1599-47B2-A235-7C16F04C7A4F}" type="slidenum">
              <a:rPr lang="en-US" altLang="en-US"/>
              <a:pPr/>
              <a:t>‹#›</a:t>
            </a:fld>
            <a:endParaRPr lang="en-US" altLang="en-US"/>
          </a:p>
        </p:txBody>
      </p:sp>
    </p:spTree>
    <p:extLst>
      <p:ext uri="{BB962C8B-B14F-4D97-AF65-F5344CB8AC3E}">
        <p14:creationId xmlns:p14="http://schemas.microsoft.com/office/powerpoint/2010/main" val="24795772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41"/>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8941"/>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E43772D6-B9B8-481E-91AE-A7A0FC809986}"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C4F357A-607B-4BC1-8F42-FB5FB104D81D}" type="slidenum">
              <a:rPr lang="en-US" altLang="en-US"/>
              <a:pPr/>
              <a:t>‹#›</a:t>
            </a:fld>
            <a:endParaRPr lang="en-US" altLang="en-US"/>
          </a:p>
        </p:txBody>
      </p:sp>
    </p:spTree>
    <p:extLst>
      <p:ext uri="{BB962C8B-B14F-4D97-AF65-F5344CB8AC3E}">
        <p14:creationId xmlns:p14="http://schemas.microsoft.com/office/powerpoint/2010/main" val="22073942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21"/>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A13305D-D413-4393-A003-B8A7BEDFF09B}"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C2B8592-94F2-4796-B8F6-5F3CB0E58DE1}" type="slidenum">
              <a:rPr lang="en-US" altLang="en-US"/>
              <a:pPr/>
              <a:t>‹#›</a:t>
            </a:fld>
            <a:endParaRPr lang="en-US" altLang="en-US"/>
          </a:p>
        </p:txBody>
      </p:sp>
    </p:spTree>
    <p:extLst>
      <p:ext uri="{BB962C8B-B14F-4D97-AF65-F5344CB8AC3E}">
        <p14:creationId xmlns:p14="http://schemas.microsoft.com/office/powerpoint/2010/main" val="21569275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2BA78096-377F-4D31-AA5F-A861564E76A5}"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AD4F1D0-ED38-481E-A064-7415F72A9281}" type="slidenum">
              <a:rPr lang="en-US" altLang="en-US"/>
              <a:pPr/>
              <a:t>‹#›</a:t>
            </a:fld>
            <a:endParaRPr lang="en-US" altLang="en-US"/>
          </a:p>
        </p:txBody>
      </p:sp>
    </p:spTree>
    <p:extLst>
      <p:ext uri="{BB962C8B-B14F-4D97-AF65-F5344CB8AC3E}">
        <p14:creationId xmlns:p14="http://schemas.microsoft.com/office/powerpoint/2010/main" val="8410822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6CCEAA1D-132B-4A61-9B46-3B3493F5F252}"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88D5279-BCB1-46E1-BA5F-A44A7796E835}" type="slidenum">
              <a:rPr lang="en-US" altLang="en-US"/>
              <a:pPr/>
              <a:t>‹#›</a:t>
            </a:fld>
            <a:endParaRPr lang="en-US" altLang="en-US"/>
          </a:p>
        </p:txBody>
      </p:sp>
    </p:spTree>
    <p:extLst>
      <p:ext uri="{BB962C8B-B14F-4D97-AF65-F5344CB8AC3E}">
        <p14:creationId xmlns:p14="http://schemas.microsoft.com/office/powerpoint/2010/main" val="42014746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DFCAB3D5-25C8-42E1-808F-9BFCE97B7797}"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32EBC46B-F6D1-4288-A937-F867B9201796}" type="slidenum">
              <a:rPr lang="en-US" altLang="en-US"/>
              <a:pPr/>
              <a:t>‹#›</a:t>
            </a:fld>
            <a:endParaRPr lang="en-US" altLang="en-US"/>
          </a:p>
        </p:txBody>
      </p:sp>
    </p:spTree>
    <p:extLst>
      <p:ext uri="{BB962C8B-B14F-4D97-AF65-F5344CB8AC3E}">
        <p14:creationId xmlns:p14="http://schemas.microsoft.com/office/powerpoint/2010/main" val="38605717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0844A03D-BC85-4FCC-A5DA-D5919EBE39FD}" type="datetimeFigureOut">
              <a:rPr lang="en-US" altLang="en-US"/>
              <a:pPr/>
              <a:t>1/21/2015</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8557D4E6-1B53-49E7-99A4-8E5A2000D694}" type="slidenum">
              <a:rPr lang="en-US" altLang="en-US"/>
              <a:pPr/>
              <a:t>‹#›</a:t>
            </a:fld>
            <a:endParaRPr lang="en-US" altLang="en-US"/>
          </a:p>
        </p:txBody>
      </p:sp>
    </p:spTree>
    <p:extLst>
      <p:ext uri="{BB962C8B-B14F-4D97-AF65-F5344CB8AC3E}">
        <p14:creationId xmlns:p14="http://schemas.microsoft.com/office/powerpoint/2010/main" val="28285226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37BBFF0-5156-40C4-8C05-F01DD383B9D1}" type="datetimeFigureOut">
              <a:rPr lang="en-US" altLang="en-US"/>
              <a:pPr/>
              <a:t>1/21/2015</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7AB728BE-B48D-4527-8F19-8EC8315A80C3}" type="slidenum">
              <a:rPr lang="en-US" altLang="en-US"/>
              <a:pPr/>
              <a:t>‹#›</a:t>
            </a:fld>
            <a:endParaRPr lang="en-US" altLang="en-US"/>
          </a:p>
        </p:txBody>
      </p:sp>
    </p:spTree>
    <p:extLst>
      <p:ext uri="{BB962C8B-B14F-4D97-AF65-F5344CB8AC3E}">
        <p14:creationId xmlns:p14="http://schemas.microsoft.com/office/powerpoint/2010/main" val="65252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3447203"/>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281783D-5017-4BAB-97C7-813E6141C71C}" type="datetimeFigureOut">
              <a:rPr lang="en-US" altLang="en-US"/>
              <a:pPr/>
              <a:t>1/21/2015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52618165-8196-4E33-8B93-5B1EC5D4C7FA}" type="slidenum">
              <a:rPr lang="en-US" altLang="en-US"/>
              <a:pPr/>
              <a:t>‹#›</a:t>
            </a:fld>
            <a:endParaRPr lang="en-US" altLang="en-US"/>
          </a:p>
        </p:txBody>
      </p:sp>
    </p:spTree>
    <p:extLst>
      <p:ext uri="{BB962C8B-B14F-4D97-AF65-F5344CB8AC3E}">
        <p14:creationId xmlns:p14="http://schemas.microsoft.com/office/powerpoint/2010/main" val="32771330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B53608C5-3FE0-4B6D-8111-3F7F816EA63B}"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A375BD86-6652-4B2C-BBE8-AD15BED23A14}" type="slidenum">
              <a:rPr lang="en-US" altLang="en-US"/>
              <a:pPr/>
              <a:t>‹#›</a:t>
            </a:fld>
            <a:endParaRPr lang="en-US" altLang="en-US"/>
          </a:p>
        </p:txBody>
      </p:sp>
    </p:spTree>
    <p:extLst>
      <p:ext uri="{BB962C8B-B14F-4D97-AF65-F5344CB8AC3E}">
        <p14:creationId xmlns:p14="http://schemas.microsoft.com/office/powerpoint/2010/main" val="33888739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0A444335-B813-4D2E-9CCA-3E78FCCAFB73}"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0B2B6B29-2ADA-4286-9650-D5E5BEB82A5E}" type="slidenum">
              <a:rPr lang="en-US" altLang="en-US"/>
              <a:pPr/>
              <a:t>‹#›</a:t>
            </a:fld>
            <a:endParaRPr lang="en-US" altLang="en-US"/>
          </a:p>
        </p:txBody>
      </p:sp>
    </p:spTree>
    <p:extLst>
      <p:ext uri="{BB962C8B-B14F-4D97-AF65-F5344CB8AC3E}">
        <p14:creationId xmlns:p14="http://schemas.microsoft.com/office/powerpoint/2010/main" val="5427502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275FE94C-03D6-4825-9C5F-FFC64CB6375B}"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8D9DD5-1599-47B2-A235-7C16F04C7A4F}" type="slidenum">
              <a:rPr lang="en-US" altLang="en-US"/>
              <a:pPr/>
              <a:t>‹#›</a:t>
            </a:fld>
            <a:endParaRPr lang="en-US" altLang="en-US"/>
          </a:p>
        </p:txBody>
      </p:sp>
    </p:spTree>
    <p:extLst>
      <p:ext uri="{BB962C8B-B14F-4D97-AF65-F5344CB8AC3E}">
        <p14:creationId xmlns:p14="http://schemas.microsoft.com/office/powerpoint/2010/main" val="33340632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31"/>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8931"/>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E43772D6-B9B8-481E-91AE-A7A0FC809986}"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C4F357A-607B-4BC1-8F42-FB5FB104D81D}" type="slidenum">
              <a:rPr lang="en-US" altLang="en-US"/>
              <a:pPr/>
              <a:t>‹#›</a:t>
            </a:fld>
            <a:endParaRPr lang="en-US" altLang="en-US"/>
          </a:p>
        </p:txBody>
      </p:sp>
    </p:spTree>
    <p:extLst>
      <p:ext uri="{BB962C8B-B14F-4D97-AF65-F5344CB8AC3E}">
        <p14:creationId xmlns:p14="http://schemas.microsoft.com/office/powerpoint/2010/main" val="42429169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4844521"/>
            <a:ext cx="2963862" cy="8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403" y="4679158"/>
            <a:ext cx="27019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4"/>
            <a:ext cx="9144000" cy="487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74" y="4112948"/>
            <a:ext cx="2447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3996532"/>
            <a:ext cx="2363788" cy="173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 y="4112948"/>
            <a:ext cx="2708275" cy="164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095751"/>
            <a:ext cx="2451100" cy="161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115306"/>
            <a:ext cx="3695700" cy="861132"/>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BB9A6B2E-4F87-4082-8CDD-D33965B1FFB8}" type="slidenum">
              <a:rPr lang="en-US"/>
              <a:pPr>
                <a:defRPr/>
              </a:pPr>
              <a:t>‹#›</a:t>
            </a:fld>
            <a:endParaRPr lang="en-US"/>
          </a:p>
        </p:txBody>
      </p:sp>
    </p:spTree>
    <p:extLst>
      <p:ext uri="{BB962C8B-B14F-4D97-AF65-F5344CB8AC3E}">
        <p14:creationId xmlns:p14="http://schemas.microsoft.com/office/powerpoint/2010/main" val="29533545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34" y="5311565"/>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5319503"/>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BF5D56D-6F17-4AD4-98FE-9FE34087355E}" type="slidenum">
              <a:rPr lang="en-US" sz="1400" smtClean="0">
                <a:solidFill>
                  <a:srgbClr val="898989"/>
                </a:solidFill>
                <a:latin typeface="Calibri" pitchFamily="34" charset="0"/>
              </a:rPr>
              <a:pPr algn="r" eaLnBrk="1" hangingPunct="1">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 y="2844325"/>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9" y="54"/>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28865"/>
            <a:ext cx="6629400" cy="9525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333500"/>
            <a:ext cx="7696200" cy="37716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5987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911327-BDF4-4C0E-AEFB-84824B121EB8}" type="slidenum">
              <a:rPr lang="en-US"/>
              <a:pPr>
                <a:defRPr/>
              </a:pPr>
              <a:t>‹#›</a:t>
            </a:fld>
            <a:endParaRPr lang="en-US"/>
          </a:p>
        </p:txBody>
      </p:sp>
    </p:spTree>
    <p:extLst>
      <p:ext uri="{BB962C8B-B14F-4D97-AF65-F5344CB8AC3E}">
        <p14:creationId xmlns:p14="http://schemas.microsoft.com/office/powerpoint/2010/main" val="37441669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CB320C-87D6-4AF6-BA17-88EFEA4D61F4}" type="slidenum">
              <a:rPr lang="en-US"/>
              <a:pPr>
                <a:defRPr/>
              </a:pPr>
              <a:t>‹#›</a:t>
            </a:fld>
            <a:endParaRPr lang="en-US"/>
          </a:p>
        </p:txBody>
      </p:sp>
    </p:spTree>
    <p:extLst>
      <p:ext uri="{BB962C8B-B14F-4D97-AF65-F5344CB8AC3E}">
        <p14:creationId xmlns:p14="http://schemas.microsoft.com/office/powerpoint/2010/main" val="27841862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1311DC-AD62-4792-95E2-B5A1E508B682}" type="slidenum">
              <a:rPr lang="en-US"/>
              <a:pPr>
                <a:defRPr/>
              </a:pPr>
              <a:t>‹#›</a:t>
            </a:fld>
            <a:endParaRPr lang="en-US"/>
          </a:p>
        </p:txBody>
      </p:sp>
    </p:spTree>
    <p:extLst>
      <p:ext uri="{BB962C8B-B14F-4D97-AF65-F5344CB8AC3E}">
        <p14:creationId xmlns:p14="http://schemas.microsoft.com/office/powerpoint/2010/main" val="141292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1633608"/>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34" y="5311565"/>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5319503"/>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343289DA-70CC-4708-9C83-76947003EB47}" type="slidenum">
              <a:rPr lang="en-US" sz="1400" smtClean="0">
                <a:solidFill>
                  <a:srgbClr val="898989"/>
                </a:solidFill>
                <a:latin typeface="Calibri" pitchFamily="34" charset="0"/>
              </a:rPr>
              <a:pPr algn="r" eaLnBrk="1" hangingPunct="1">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5311565"/>
            <a:ext cx="2700338" cy="40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5311511"/>
            <a:ext cx="2008187" cy="41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5304897"/>
            <a:ext cx="2076450" cy="43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5303573"/>
            <a:ext cx="1819275" cy="42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940596"/>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28865"/>
            <a:ext cx="6477000" cy="9525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1743945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34" y="5311565"/>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 y="2844325"/>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9" y="54"/>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5319503"/>
            <a:ext cx="590550" cy="304271"/>
          </a:xfrm>
        </p:spPr>
        <p:txBody>
          <a:bodyPr/>
          <a:lstStyle>
            <a:lvl1pPr>
              <a:defRPr sz="1400"/>
            </a:lvl1pPr>
          </a:lstStyle>
          <a:p>
            <a:pPr>
              <a:defRPr/>
            </a:pPr>
            <a:fld id="{AE6C1B70-A076-4329-9045-3DF75F6337C9}" type="slidenum">
              <a:rPr lang="en-US"/>
              <a:pPr>
                <a:defRPr/>
              </a:pPr>
              <a:t>‹#›</a:t>
            </a:fld>
            <a:endParaRPr lang="en-US"/>
          </a:p>
        </p:txBody>
      </p:sp>
    </p:spTree>
    <p:extLst>
      <p:ext uri="{BB962C8B-B14F-4D97-AF65-F5344CB8AC3E}">
        <p14:creationId xmlns:p14="http://schemas.microsoft.com/office/powerpoint/2010/main" val="28011922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B30AB0-9F23-441C-9B8A-3D6D5FB57015}" type="slidenum">
              <a:rPr lang="en-US"/>
              <a:pPr>
                <a:defRPr/>
              </a:pPr>
              <a:t>‹#›</a:t>
            </a:fld>
            <a:endParaRPr lang="en-US"/>
          </a:p>
        </p:txBody>
      </p:sp>
    </p:spTree>
    <p:extLst>
      <p:ext uri="{BB962C8B-B14F-4D97-AF65-F5344CB8AC3E}">
        <p14:creationId xmlns:p14="http://schemas.microsoft.com/office/powerpoint/2010/main" val="25626728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A8DE01-F7E1-4183-97EC-AEAFE451F1BA}" type="slidenum">
              <a:rPr lang="en-US"/>
              <a:pPr>
                <a:defRPr/>
              </a:pPr>
              <a:t>‹#›</a:t>
            </a:fld>
            <a:endParaRPr lang="en-US"/>
          </a:p>
        </p:txBody>
      </p:sp>
    </p:spTree>
    <p:extLst>
      <p:ext uri="{BB962C8B-B14F-4D97-AF65-F5344CB8AC3E}">
        <p14:creationId xmlns:p14="http://schemas.microsoft.com/office/powerpoint/2010/main" val="26695886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A65963-D8D1-4111-BDF3-5102F7817A25}" type="slidenum">
              <a:rPr lang="en-US"/>
              <a:pPr>
                <a:defRPr/>
              </a:pPr>
              <a:t>‹#›</a:t>
            </a:fld>
            <a:endParaRPr lang="en-US"/>
          </a:p>
        </p:txBody>
      </p:sp>
    </p:spTree>
    <p:extLst>
      <p:ext uri="{BB962C8B-B14F-4D97-AF65-F5344CB8AC3E}">
        <p14:creationId xmlns:p14="http://schemas.microsoft.com/office/powerpoint/2010/main" val="40390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1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1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D915A-117E-449A-B9FA-BDA3D909A149}" type="slidenum">
              <a:rPr lang="en-US"/>
              <a:pPr>
                <a:defRPr/>
              </a:pPr>
              <a:t>‹#›</a:t>
            </a:fld>
            <a:endParaRPr lang="en-US"/>
          </a:p>
        </p:txBody>
      </p:sp>
    </p:spTree>
    <p:extLst>
      <p:ext uri="{BB962C8B-B14F-4D97-AF65-F5344CB8AC3E}">
        <p14:creationId xmlns:p14="http://schemas.microsoft.com/office/powerpoint/2010/main" val="28171314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4844521"/>
            <a:ext cx="2963862" cy="8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403" y="4679158"/>
            <a:ext cx="27019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1"/>
            <a:ext cx="9144000" cy="487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74" y="4112948"/>
            <a:ext cx="2447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3996532"/>
            <a:ext cx="2363788" cy="173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 y="4112948"/>
            <a:ext cx="2708275" cy="164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095751"/>
            <a:ext cx="2451100" cy="161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115306"/>
            <a:ext cx="3695700" cy="861132"/>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BB9A6B2E-4F87-4082-8CDD-D33965B1FFB8}" type="slidenum">
              <a:rPr lang="en-US"/>
              <a:pPr>
                <a:defRPr/>
              </a:pPr>
              <a:t>‹#›</a:t>
            </a:fld>
            <a:endParaRPr lang="en-US"/>
          </a:p>
        </p:txBody>
      </p:sp>
    </p:spTree>
    <p:extLst>
      <p:ext uri="{BB962C8B-B14F-4D97-AF65-F5344CB8AC3E}">
        <p14:creationId xmlns:p14="http://schemas.microsoft.com/office/powerpoint/2010/main" val="38001264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08" y="5311552"/>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5319490"/>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BF5D56D-6F17-4AD4-98FE-9FE34087355E}" type="slidenum">
              <a:rPr lang="en-US" sz="1400" smtClean="0">
                <a:solidFill>
                  <a:srgbClr val="898989"/>
                </a:solidFill>
                <a:latin typeface="Calibri" pitchFamily="34" charset="0"/>
              </a:rPr>
              <a:pPr algn="r" eaLnBrk="1" hangingPunct="1">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 y="2844312"/>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3" y="41"/>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28865"/>
            <a:ext cx="6629400" cy="9525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333500"/>
            <a:ext cx="7696200" cy="37716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68620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911327-BDF4-4C0E-AEFB-84824B121EB8}" type="slidenum">
              <a:rPr lang="en-US"/>
              <a:pPr>
                <a:defRPr/>
              </a:pPr>
              <a:t>‹#›</a:t>
            </a:fld>
            <a:endParaRPr lang="en-US"/>
          </a:p>
        </p:txBody>
      </p:sp>
    </p:spTree>
    <p:extLst>
      <p:ext uri="{BB962C8B-B14F-4D97-AF65-F5344CB8AC3E}">
        <p14:creationId xmlns:p14="http://schemas.microsoft.com/office/powerpoint/2010/main" val="42173668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CB320C-87D6-4AF6-BA17-88EFEA4D61F4}" type="slidenum">
              <a:rPr lang="en-US"/>
              <a:pPr>
                <a:defRPr/>
              </a:pPr>
              <a:t>‹#›</a:t>
            </a:fld>
            <a:endParaRPr lang="en-US"/>
          </a:p>
        </p:txBody>
      </p:sp>
    </p:spTree>
    <p:extLst>
      <p:ext uri="{BB962C8B-B14F-4D97-AF65-F5344CB8AC3E}">
        <p14:creationId xmlns:p14="http://schemas.microsoft.com/office/powerpoint/2010/main" val="3565225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457"/>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00" y="5262717"/>
            <a:ext cx="590550"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603281980"/>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1311DC-AD62-4792-95E2-B5A1E508B682}" type="slidenum">
              <a:rPr lang="en-US"/>
              <a:pPr>
                <a:defRPr/>
              </a:pPr>
              <a:t>‹#›</a:t>
            </a:fld>
            <a:endParaRPr lang="en-US"/>
          </a:p>
        </p:txBody>
      </p:sp>
    </p:spTree>
    <p:extLst>
      <p:ext uri="{BB962C8B-B14F-4D97-AF65-F5344CB8AC3E}">
        <p14:creationId xmlns:p14="http://schemas.microsoft.com/office/powerpoint/2010/main" val="18383232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08" y="5311552"/>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5319490"/>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343289DA-70CC-4708-9C83-76947003EB47}" type="slidenum">
              <a:rPr lang="en-US" sz="1400" smtClean="0">
                <a:solidFill>
                  <a:srgbClr val="898989"/>
                </a:solidFill>
                <a:latin typeface="Calibri" pitchFamily="34" charset="0"/>
              </a:rPr>
              <a:pPr algn="r" eaLnBrk="1" hangingPunct="1">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5311552"/>
            <a:ext cx="2700338" cy="40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5311511"/>
            <a:ext cx="2008187" cy="41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5304897"/>
            <a:ext cx="2076450" cy="43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5303573"/>
            <a:ext cx="1819275" cy="42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940596"/>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28865"/>
            <a:ext cx="6477000" cy="9525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577055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08" y="5311552"/>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 y="2844312"/>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3" y="41"/>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5319490"/>
            <a:ext cx="590550" cy="304271"/>
          </a:xfrm>
        </p:spPr>
        <p:txBody>
          <a:bodyPr/>
          <a:lstStyle>
            <a:lvl1pPr>
              <a:defRPr sz="1400"/>
            </a:lvl1pPr>
          </a:lstStyle>
          <a:p>
            <a:pPr>
              <a:defRPr/>
            </a:pPr>
            <a:fld id="{AE6C1B70-A076-4329-9045-3DF75F6337C9}" type="slidenum">
              <a:rPr lang="en-US"/>
              <a:pPr>
                <a:defRPr/>
              </a:pPr>
              <a:t>‹#›</a:t>
            </a:fld>
            <a:endParaRPr lang="en-US"/>
          </a:p>
        </p:txBody>
      </p:sp>
    </p:spTree>
    <p:extLst>
      <p:ext uri="{BB962C8B-B14F-4D97-AF65-F5344CB8AC3E}">
        <p14:creationId xmlns:p14="http://schemas.microsoft.com/office/powerpoint/2010/main" val="14228111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B30AB0-9F23-441C-9B8A-3D6D5FB57015}" type="slidenum">
              <a:rPr lang="en-US"/>
              <a:pPr>
                <a:defRPr/>
              </a:pPr>
              <a:t>‹#›</a:t>
            </a:fld>
            <a:endParaRPr lang="en-US"/>
          </a:p>
        </p:txBody>
      </p:sp>
    </p:spTree>
    <p:extLst>
      <p:ext uri="{BB962C8B-B14F-4D97-AF65-F5344CB8AC3E}">
        <p14:creationId xmlns:p14="http://schemas.microsoft.com/office/powerpoint/2010/main" val="37047066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A8DE01-F7E1-4183-97EC-AEAFE451F1BA}" type="slidenum">
              <a:rPr lang="en-US"/>
              <a:pPr>
                <a:defRPr/>
              </a:pPr>
              <a:t>‹#›</a:t>
            </a:fld>
            <a:endParaRPr lang="en-US"/>
          </a:p>
        </p:txBody>
      </p:sp>
    </p:spTree>
    <p:extLst>
      <p:ext uri="{BB962C8B-B14F-4D97-AF65-F5344CB8AC3E}">
        <p14:creationId xmlns:p14="http://schemas.microsoft.com/office/powerpoint/2010/main" val="24155168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A65963-D8D1-4111-BDF3-5102F7817A25}" type="slidenum">
              <a:rPr lang="en-US"/>
              <a:pPr>
                <a:defRPr/>
              </a:pPr>
              <a:t>‹#›</a:t>
            </a:fld>
            <a:endParaRPr lang="en-US"/>
          </a:p>
        </p:txBody>
      </p:sp>
    </p:spTree>
    <p:extLst>
      <p:ext uri="{BB962C8B-B14F-4D97-AF65-F5344CB8AC3E}">
        <p14:creationId xmlns:p14="http://schemas.microsoft.com/office/powerpoint/2010/main" val="9722085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0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0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D915A-117E-449A-B9FA-BDA3D909A149}" type="slidenum">
              <a:rPr lang="en-US"/>
              <a:pPr>
                <a:defRPr/>
              </a:pPr>
              <a:t>‹#›</a:t>
            </a:fld>
            <a:endParaRPr lang="en-US"/>
          </a:p>
        </p:txBody>
      </p:sp>
    </p:spTree>
    <p:extLst>
      <p:ext uri="{BB962C8B-B14F-4D97-AF65-F5344CB8AC3E}">
        <p14:creationId xmlns:p14="http://schemas.microsoft.com/office/powerpoint/2010/main" val="25805127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6" name="Freeform 5"/>
          <p:cNvSpPr>
            <a:spLocks/>
          </p:cNvSpPr>
          <p:nvPr/>
        </p:nvSpPr>
        <p:spPr bwMode="auto">
          <a:xfrm rot="5400000">
            <a:off x="1321594" y="955978"/>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9" name="Freeform 8"/>
          <p:cNvSpPr>
            <a:spLocks/>
          </p:cNvSpPr>
          <p:nvPr/>
        </p:nvSpPr>
        <p:spPr bwMode="auto">
          <a:xfrm rot="16200000" flipH="1">
            <a:off x="7452519" y="955978"/>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6" name="Freeform 15"/>
          <p:cNvSpPr>
            <a:spLocks/>
          </p:cNvSpPr>
          <p:nvPr/>
        </p:nvSpPr>
        <p:spPr bwMode="auto">
          <a:xfrm>
            <a:off x="1346200" y="4038903"/>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4190D34-00C7-4F6E-8B2F-39C3ADE16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05821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C4107B-9790-416D-A81E-8392D0F99B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358669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2D17F0-8461-450D-99BA-A5AB60E855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897221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717"/>
            <a:ext cx="590550"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57021782"/>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8111F-822D-405E-812D-7A3F34A3C51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1843191"/>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9335E5-0436-47C3-82CB-C9BDEEA0A1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8720448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CCA6C0-D841-42E3-924D-1A2DA82FB04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97921676"/>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453433-8CBC-4D36-90BB-2C1AED3D31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0391744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6AE85-DEA3-4485-8A93-5F4F65C246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912266"/>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7BB7D4-CB9D-4093-9706-5A035722F8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4372767"/>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2E9A59-A526-4AA5-AA2E-6ED46F23D6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3237860"/>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D378B9-C976-48F1-BAEB-1143A9DB47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02601594"/>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6" name="Freeform 5"/>
          <p:cNvSpPr>
            <a:spLocks/>
          </p:cNvSpPr>
          <p:nvPr/>
        </p:nvSpPr>
        <p:spPr bwMode="auto">
          <a:xfrm rot="5400000">
            <a:off x="1321594" y="95597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7" name="Freeform 6"/>
          <p:cNvSpPr>
            <a:spLocks/>
          </p:cNvSpPr>
          <p:nvPr/>
        </p:nvSpPr>
        <p:spPr bwMode="auto">
          <a:xfrm rot="5400000">
            <a:off x="1479716"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8" name="Line 11"/>
          <p:cNvSpPr>
            <a:spLocks noChangeShapeType="1"/>
          </p:cNvSpPr>
          <p:nvPr/>
        </p:nvSpPr>
        <p:spPr bwMode="auto">
          <a:xfrm rot="5400000" flipH="1">
            <a:off x="1193040"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9" name="Freeform 8"/>
          <p:cNvSpPr>
            <a:spLocks/>
          </p:cNvSpPr>
          <p:nvPr/>
        </p:nvSpPr>
        <p:spPr bwMode="auto">
          <a:xfrm rot="16200000" flipH="1">
            <a:off x="7452519" y="95597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6" name="Freeform 15"/>
          <p:cNvSpPr>
            <a:spLocks/>
          </p:cNvSpPr>
          <p:nvPr/>
        </p:nvSpPr>
        <p:spPr bwMode="auto">
          <a:xfrm>
            <a:off x="1346200" y="4038898"/>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4190D34-00C7-4F6E-8B2F-39C3ADE16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254029"/>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C4107B-9790-416D-A81E-8392D0F99B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050555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856559"/>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2D17F0-8461-450D-99BA-A5AB60E855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3086646"/>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8111F-822D-405E-812D-7A3F34A3C51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6885561"/>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9335E5-0436-47C3-82CB-C9BDEEA0A1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29618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CCA6C0-D841-42E3-924D-1A2DA82FB04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798269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453433-8CBC-4D36-90BB-2C1AED3D31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2035800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6AE85-DEA3-4485-8A93-5F4F65C246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4224647"/>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7BB7D4-CB9D-4093-9706-5A035722F8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310948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2E9A59-A526-4AA5-AA2E-6ED46F23D6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977498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D378B9-C976-48F1-BAEB-1143A9DB47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195870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6" name="Freeform 5"/>
          <p:cNvSpPr>
            <a:spLocks/>
          </p:cNvSpPr>
          <p:nvPr/>
        </p:nvSpPr>
        <p:spPr bwMode="auto">
          <a:xfrm rot="5400000">
            <a:off x="1321594" y="955967"/>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7" name="Freeform 6"/>
          <p:cNvSpPr>
            <a:spLocks/>
          </p:cNvSpPr>
          <p:nvPr/>
        </p:nvSpPr>
        <p:spPr bwMode="auto">
          <a:xfrm rot="5400000">
            <a:off x="1479710"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8" name="Line 11"/>
          <p:cNvSpPr>
            <a:spLocks noChangeShapeType="1"/>
          </p:cNvSpPr>
          <p:nvPr/>
        </p:nvSpPr>
        <p:spPr bwMode="auto">
          <a:xfrm rot="5400000" flipH="1">
            <a:off x="1193034"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9" name="Freeform 8"/>
          <p:cNvSpPr>
            <a:spLocks/>
          </p:cNvSpPr>
          <p:nvPr/>
        </p:nvSpPr>
        <p:spPr bwMode="auto">
          <a:xfrm rot="16200000" flipH="1">
            <a:off x="7452519" y="955967"/>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6" name="Freeform 15"/>
          <p:cNvSpPr>
            <a:spLocks/>
          </p:cNvSpPr>
          <p:nvPr/>
        </p:nvSpPr>
        <p:spPr bwMode="auto">
          <a:xfrm>
            <a:off x="1346200" y="4038892"/>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4190D34-00C7-4F6E-8B2F-39C3ADE16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7826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42"/>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03"/>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7" name="Slide Number Placeholder 5"/>
          <p:cNvSpPr txBox="1">
            <a:spLocks/>
          </p:cNvSpPr>
          <p:nvPr userDrawn="1"/>
        </p:nvSpPr>
        <p:spPr>
          <a:xfrm>
            <a:off x="7823200" y="5282511"/>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869E8E4D-0B74-4E12-B358-CC9A95FD24B2}"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fld id="{41BBC9AA-1437-4CA4-BFEE-B88E0498096F}" type="slidenum">
              <a:rPr lang="en-US" altLang="en-US"/>
              <a:pPr/>
              <a:t>‹#›</a:t>
            </a:fld>
            <a:endParaRPr lang="en-US" altLang="en-US"/>
          </a:p>
        </p:txBody>
      </p:sp>
    </p:spTree>
    <p:extLst>
      <p:ext uri="{BB962C8B-B14F-4D97-AF65-F5344CB8AC3E}">
        <p14:creationId xmlns:p14="http://schemas.microsoft.com/office/powerpoint/2010/main" val="2207683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27812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C4107B-9790-416D-A81E-8392D0F99B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309529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2D17F0-8461-450D-99BA-A5AB60E855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418510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8111F-822D-405E-812D-7A3F34A3C51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1997422"/>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9335E5-0436-47C3-82CB-C9BDEEA0A1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9366173"/>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CCA6C0-D841-42E3-924D-1A2DA82FB04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82235101"/>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453433-8CBC-4D36-90BB-2C1AED3D31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7683366"/>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6AE85-DEA3-4485-8A93-5F4F65C246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2830575"/>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7BB7D4-CB9D-4093-9706-5A035722F8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131542"/>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2E9A59-A526-4AA5-AA2E-6ED46F23D6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213490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D378B9-C976-48F1-BAEB-1143A9DB47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430209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61869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6" name="Freeform 5"/>
          <p:cNvSpPr>
            <a:spLocks/>
          </p:cNvSpPr>
          <p:nvPr/>
        </p:nvSpPr>
        <p:spPr bwMode="auto">
          <a:xfrm rot="5400000">
            <a:off x="1321594" y="95596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7" name="Freeform 6"/>
          <p:cNvSpPr>
            <a:spLocks/>
          </p:cNvSpPr>
          <p:nvPr/>
        </p:nvSpPr>
        <p:spPr bwMode="auto">
          <a:xfrm rot="5400000">
            <a:off x="1479703"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8" name="Line 11"/>
          <p:cNvSpPr>
            <a:spLocks noChangeShapeType="1"/>
          </p:cNvSpPr>
          <p:nvPr/>
        </p:nvSpPr>
        <p:spPr bwMode="auto">
          <a:xfrm rot="5400000" flipH="1">
            <a:off x="1193027"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9" name="Freeform 8"/>
          <p:cNvSpPr>
            <a:spLocks/>
          </p:cNvSpPr>
          <p:nvPr/>
        </p:nvSpPr>
        <p:spPr bwMode="auto">
          <a:xfrm rot="16200000" flipH="1">
            <a:off x="7452519" y="95596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6" name="Freeform 15"/>
          <p:cNvSpPr>
            <a:spLocks/>
          </p:cNvSpPr>
          <p:nvPr/>
        </p:nvSpPr>
        <p:spPr bwMode="auto">
          <a:xfrm>
            <a:off x="1346200" y="4038885"/>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4190D34-00C7-4F6E-8B2F-39C3ADE16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002484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C4107B-9790-416D-A81E-8392D0F99B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010774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2D17F0-8461-450D-99BA-A5AB60E855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986992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8111F-822D-405E-812D-7A3F34A3C51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793631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9335E5-0436-47C3-82CB-C9BDEEA0A1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55300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CCA6C0-D841-42E3-924D-1A2DA82FB04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867143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453433-8CBC-4D36-90BB-2C1AED3D31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0053155"/>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6AE85-DEA3-4485-8A93-5F4F65C246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624179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7BB7D4-CB9D-4093-9706-5A035722F8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099897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2E9A59-A526-4AA5-AA2E-6ED46F23D6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852333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1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01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342693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D378B9-C976-48F1-BAEB-1143A9DB47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467591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2"/>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1/21/2015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2493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1/21/2015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78712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1/21/2015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9552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AB0BEA-F410-469C-AE2A-DF72574A1680}" type="datetimeFigureOut">
              <a:rPr lang="en-US">
                <a:solidFill>
                  <a:prstClr val="black">
                    <a:tint val="75000"/>
                  </a:prstClr>
                </a:solidFill>
              </a:rPr>
              <a:pPr/>
              <a:t>1/21/2015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2889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AB0BEA-F410-469C-AE2A-DF72574A1680}" type="datetimeFigureOut">
              <a:rPr lang="en-US">
                <a:solidFill>
                  <a:prstClr val="black">
                    <a:tint val="75000"/>
                  </a:prstClr>
                </a:solidFill>
              </a:rPr>
              <a:pPr/>
              <a:t>1/21/2015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5402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AB0BEA-F410-469C-AE2A-DF72574A1680}" type="datetimeFigureOut">
              <a:rPr lang="en-US">
                <a:solidFill>
                  <a:prstClr val="black">
                    <a:tint val="75000"/>
                  </a:prstClr>
                </a:solidFill>
              </a:rPr>
              <a:pPr/>
              <a:t>1/21/2015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4474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B0BEA-F410-469C-AE2A-DF72574A1680}" type="datetimeFigureOut">
              <a:rPr lang="en-US">
                <a:solidFill>
                  <a:prstClr val="black">
                    <a:tint val="75000"/>
                  </a:prstClr>
                </a:solidFill>
              </a:rPr>
              <a:pPr/>
              <a:t>1/21/2015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25428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5"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B0BEA-F410-469C-AE2A-DF72574A1680}" type="datetimeFigureOut">
              <a:rPr lang="en-US">
                <a:solidFill>
                  <a:prstClr val="black">
                    <a:tint val="75000"/>
                  </a:prstClr>
                </a:solidFill>
              </a:rPr>
              <a:pPr/>
              <a:t>1/21/2015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52534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B0BEA-F410-469C-AE2A-DF72574A1680}" type="datetimeFigureOut">
              <a:rPr lang="en-US">
                <a:solidFill>
                  <a:prstClr val="black">
                    <a:tint val="75000"/>
                  </a:prstClr>
                </a:solidFill>
              </a:rPr>
              <a:pPr/>
              <a:t>1/21/2015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1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8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36CE43F-61C5-4C90-9806-B16F9B0CEDE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4536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1/21/2015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6842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2"/>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72"/>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1/21/2015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4970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6" name="Freeform 5"/>
          <p:cNvSpPr>
            <a:spLocks/>
          </p:cNvSpPr>
          <p:nvPr/>
        </p:nvSpPr>
        <p:spPr bwMode="auto">
          <a:xfrm rot="5400000">
            <a:off x="1321594" y="95594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7" name="Freeform 6"/>
          <p:cNvSpPr>
            <a:spLocks/>
          </p:cNvSpPr>
          <p:nvPr/>
        </p:nvSpPr>
        <p:spPr bwMode="auto">
          <a:xfrm rot="5400000">
            <a:off x="1479683"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8" name="Line 11"/>
          <p:cNvSpPr>
            <a:spLocks noChangeShapeType="1"/>
          </p:cNvSpPr>
          <p:nvPr/>
        </p:nvSpPr>
        <p:spPr bwMode="auto">
          <a:xfrm rot="5400000" flipH="1">
            <a:off x="1193007"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9" name="Freeform 8"/>
          <p:cNvSpPr>
            <a:spLocks/>
          </p:cNvSpPr>
          <p:nvPr/>
        </p:nvSpPr>
        <p:spPr bwMode="auto">
          <a:xfrm rot="16200000" flipH="1">
            <a:off x="7452519" y="95594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1" name="Line 14"/>
          <p:cNvSpPr>
            <a:spLocks noChangeShapeType="1"/>
          </p:cNvSpPr>
          <p:nvPr/>
        </p:nvSpPr>
        <p:spPr bwMode="auto">
          <a:xfrm rot="10800000" flipH="1">
            <a:off x="7507289"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3" name="Freeform 12"/>
          <p:cNvSpPr>
            <a:spLocks/>
          </p:cNvSpPr>
          <p:nvPr/>
        </p:nvSpPr>
        <p:spPr bwMode="auto">
          <a:xfrm rot="16200000">
            <a:off x="7705858"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4" name="Line 17"/>
          <p:cNvSpPr>
            <a:spLocks noChangeShapeType="1"/>
          </p:cNvSpPr>
          <p:nvPr/>
        </p:nvSpPr>
        <p:spPr bwMode="auto">
          <a:xfrm rot="16200000" flipH="1">
            <a:off x="7717632"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5" name="Freeform 14"/>
          <p:cNvSpPr>
            <a:spLocks/>
          </p:cNvSpPr>
          <p:nvPr/>
        </p:nvSpPr>
        <p:spPr bwMode="auto">
          <a:xfrm>
            <a:off x="1282701"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6" name="Freeform 15"/>
          <p:cNvSpPr>
            <a:spLocks/>
          </p:cNvSpPr>
          <p:nvPr/>
        </p:nvSpPr>
        <p:spPr bwMode="auto">
          <a:xfrm>
            <a:off x="1346200" y="4038865"/>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7" name="Line 20"/>
          <p:cNvSpPr>
            <a:spLocks noChangeShapeType="1"/>
          </p:cNvSpPr>
          <p:nvPr/>
        </p:nvSpPr>
        <p:spPr bwMode="auto">
          <a:xfrm flipH="1">
            <a:off x="132715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3075" name="Rectangle 3"/>
          <p:cNvSpPr>
            <a:spLocks noGrp="1" noChangeArrowheads="1"/>
          </p:cNvSpPr>
          <p:nvPr>
            <p:ph type="ctrTitle"/>
          </p:nvPr>
        </p:nvSpPr>
        <p:spPr>
          <a:xfrm>
            <a:off x="1609725" y="1415521"/>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4190D34-00C7-4F6E-8B2F-39C3ADE16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454032"/>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C4107B-9790-416D-A81E-8392D0F99B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6683564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2D17F0-8461-450D-99BA-A5AB60E855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8585605"/>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7"/>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7"/>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8111F-822D-405E-812D-7A3F34A3C51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9009721"/>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9335E5-0436-47C3-82CB-C9BDEEA0A1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993888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CCA6C0-D841-42E3-924D-1A2DA82FB04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7280196"/>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453433-8CBC-4D36-90BB-2C1AED3D31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1967556"/>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6AE85-DEA3-4485-8A93-5F4F65C246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952108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68"/>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29"/>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537"/>
            <a:ext cx="590550" cy="304271"/>
          </a:xfrm>
          <a:prstGeom prst="rect">
            <a:avLst/>
          </a:prstGeom>
        </p:spPr>
        <p:txBody>
          <a:bodyPr anchor="ctr"/>
          <a:lstStyle>
            <a:lvl1pPr>
              <a:defRPr sz="1400"/>
            </a:lvl1pPr>
          </a:lstStyle>
          <a:p>
            <a:pPr algn="r" fontAlgn="auto">
              <a:spcBef>
                <a:spcPts val="0"/>
              </a:spcBef>
              <a:spcAft>
                <a:spcPts val="0"/>
              </a:spcAft>
              <a:defRPr/>
            </a:pPr>
            <a:fld id="{90E8ECA6-464D-4EA1-8847-B3511E2F4609}" type="slidenum">
              <a:rPr lang="en-US" smtClean="0">
                <a:solidFill>
                  <a:prstClr val="black">
                    <a:tint val="75000"/>
                  </a:prstClr>
                </a:solidFill>
                <a:latin typeface="Calibri"/>
                <a:cs typeface="+mn-cs"/>
              </a:rPr>
              <a:pPr algn="r" fontAlgn="auto">
                <a:spcBef>
                  <a:spcPts val="0"/>
                </a:spcBef>
                <a:spcAft>
                  <a:spcPts val="0"/>
                </a:spcAft>
                <a:defRPr/>
              </a:pPr>
              <a:t>‹#›</a:t>
            </a:fld>
            <a:endParaRPr lang="en-US" dirty="0">
              <a:solidFill>
                <a:prstClr val="black">
                  <a:tint val="75000"/>
                </a:prstClr>
              </a:solidFill>
              <a:latin typeface="Calibri"/>
              <a:cs typeface="+mn-cs"/>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672D1EA5-B48A-4E9C-9F14-B0652FCCBF6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28046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7BB7D4-CB9D-4093-9706-5A035722F8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1252822"/>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2E9A59-A526-4AA5-AA2E-6ED46F23D6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001797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D378B9-C976-48F1-BAEB-1143A9DB47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065690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24CE57-7D7E-40FC-A1D5-1CE51E7C8E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0330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CB6A5B-85C0-4312-B1B6-CF7A7B1F2B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6640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3694549-F41B-41AD-A7B9-66B7EDEFFD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2319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433"/>
            <a:ext cx="2133600" cy="304271"/>
          </a:xfrm>
          <a:prstGeom prst="rect">
            <a:avLst/>
          </a:prstGeom>
        </p:spPr>
        <p:txBody>
          <a:bodyPr anchor="ctr"/>
          <a:lstStyle>
            <a:lvl1pPr>
              <a:defRPr/>
            </a:lvl1pPr>
          </a:lstStyle>
          <a:p>
            <a:pPr algn="r" fontAlgn="auto">
              <a:spcBef>
                <a:spcPts val="0"/>
              </a:spcBef>
              <a:spcAft>
                <a:spcPts val="0"/>
              </a:spcAft>
              <a:defRPr/>
            </a:pPr>
            <a:fld id="{75E4DD2C-FA59-4DD9-9C58-E0C85CB60689}" type="slidenum">
              <a:rPr lang="en-US" sz="1200" smtClean="0">
                <a:solidFill>
                  <a:prstClr val="black">
                    <a:tint val="75000"/>
                  </a:prstClr>
                </a:solidFill>
                <a:latin typeface="Calibri"/>
                <a:cs typeface="+mn-cs"/>
              </a:rPr>
              <a:pPr algn="r" fontAlgn="auto">
                <a:spcBef>
                  <a:spcPts val="0"/>
                </a:spcBef>
                <a:spcAft>
                  <a:spcPts val="0"/>
                </a:spcAft>
                <a:defRPr/>
              </a:pPr>
              <a:t>‹#›</a:t>
            </a:fld>
            <a:endParaRPr lang="en-US" sz="1200">
              <a:solidFill>
                <a:prstClr val="black">
                  <a:tint val="75000"/>
                </a:prstClr>
              </a:solidFill>
              <a:latin typeface="Calibri"/>
              <a:cs typeface="+mn-cs"/>
            </a:endParaRPr>
          </a:p>
        </p:txBody>
      </p:sp>
      <p:sp>
        <p:nvSpPr>
          <p:cNvPr id="20" name="Slide Number Placeholder 5"/>
          <p:cNvSpPr txBox="1">
            <a:spLocks/>
          </p:cNvSpPr>
          <p:nvPr userDrawn="1"/>
        </p:nvSpPr>
        <p:spPr>
          <a:xfrm>
            <a:off x="7823200" y="5262693"/>
            <a:ext cx="590550" cy="304271"/>
          </a:xfrm>
          <a:prstGeom prst="rect">
            <a:avLst/>
          </a:prstGeom>
        </p:spPr>
        <p:txBody>
          <a:bodyPr anchor="ctr"/>
          <a:lstStyle>
            <a:lvl1pPr>
              <a:defRPr sz="1400"/>
            </a:lvl1pPr>
          </a:lstStyle>
          <a:p>
            <a:pPr algn="r" fontAlgn="auto">
              <a:spcBef>
                <a:spcPts val="0"/>
              </a:spcBef>
              <a:spcAft>
                <a:spcPts val="0"/>
              </a:spcAft>
              <a:defRPr/>
            </a:pPr>
            <a:fld id="{EA4E95CC-5ACF-4F62-B91F-01DD1AB330AE}" type="slidenum">
              <a:rPr lang="en-US" smtClean="0">
                <a:solidFill>
                  <a:prstClr val="black">
                    <a:tint val="75000"/>
                  </a:prstClr>
                </a:solidFill>
                <a:latin typeface="Calibri"/>
                <a:cs typeface="+mn-cs"/>
              </a:rPr>
              <a:pPr algn="r" fontAlgn="auto">
                <a:spcBef>
                  <a:spcPts val="0"/>
                </a:spcBef>
                <a:spcAft>
                  <a:spcPts val="0"/>
                </a:spcAft>
                <a:defRPr/>
              </a:pPr>
              <a:t>‹#›</a:t>
            </a:fld>
            <a:endParaRPr lang="en-US" dirty="0">
              <a:solidFill>
                <a:prstClr val="black">
                  <a:tint val="75000"/>
                </a:prstClr>
              </a:solidFill>
              <a:latin typeface="Calibri"/>
              <a:cs typeface="+mn-cs"/>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pPr>
              <a:defRPr/>
            </a:pPr>
            <a:fld id="{30319E44-9CE3-4D59-9FB0-1DEA8474B8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0132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693"/>
            <a:ext cx="590550" cy="304271"/>
          </a:xfrm>
        </p:spPr>
        <p:txBody>
          <a:bodyPr/>
          <a:lstStyle>
            <a:lvl1pPr>
              <a:defRPr sz="1400"/>
            </a:lvl1pPr>
          </a:lstStyle>
          <a:p>
            <a:pPr>
              <a:defRPr/>
            </a:pPr>
            <a:fld id="{3788D5F2-DCA6-4033-8632-A9E84E49740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4414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524351-0FBC-4BC8-BFC6-9EFF9BC885A6}" type="slidenum">
              <a:rPr lang="en-US" altLang="en-US"/>
              <a:pPr/>
              <a:t>‹#›</a:t>
            </a:fld>
            <a:endParaRPr lang="en-US" altLang="en-US"/>
          </a:p>
        </p:txBody>
      </p:sp>
    </p:spTree>
    <p:extLst>
      <p:ext uri="{BB962C8B-B14F-4D97-AF65-F5344CB8AC3E}">
        <p14:creationId xmlns:p14="http://schemas.microsoft.com/office/powerpoint/2010/main" val="3782355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0AFD62F-1FE2-485C-B03E-BB092FC870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8626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ACCABAB-6E3C-4446-A880-24506A3351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93730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B24A3-7243-454A-8776-39E3A989B00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6876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9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9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E31561-4393-4DC9-A989-79B49CF281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88161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7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888123-430A-48FC-9AE1-5886BC35FD14}" type="slidenum">
              <a:rPr lang="en-US" altLang="en-US"/>
              <a:pPr/>
              <a:t>‹#›</a:t>
            </a:fld>
            <a:endParaRPr lang="en-US" altLang="en-US"/>
          </a:p>
        </p:txBody>
      </p:sp>
    </p:spTree>
    <p:extLst>
      <p:ext uri="{BB962C8B-B14F-4D97-AF65-F5344CB8AC3E}">
        <p14:creationId xmlns:p14="http://schemas.microsoft.com/office/powerpoint/2010/main" val="2982629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61"/>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22"/>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7" name="Slide Number Placeholder 5"/>
          <p:cNvSpPr txBox="1">
            <a:spLocks/>
          </p:cNvSpPr>
          <p:nvPr userDrawn="1"/>
        </p:nvSpPr>
        <p:spPr>
          <a:xfrm>
            <a:off x="7823200" y="5282530"/>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3D293571-BCC2-49E9-A328-0F18325038E3}"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fld id="{288030E6-A263-49D1-9F19-C43D9196AF86}" type="slidenum">
              <a:rPr lang="en-US" altLang="en-US"/>
              <a:pPr/>
              <a:t>‹#›</a:t>
            </a:fld>
            <a:endParaRPr lang="en-US" altLang="en-US"/>
          </a:p>
        </p:txBody>
      </p:sp>
    </p:spTree>
    <p:extLst>
      <p:ext uri="{BB962C8B-B14F-4D97-AF65-F5344CB8AC3E}">
        <p14:creationId xmlns:p14="http://schemas.microsoft.com/office/powerpoint/2010/main" val="3610171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50ABF9E-2424-47DB-B801-B1647BD4C2D0}" type="slidenum">
              <a:rPr lang="en-US" altLang="en-US"/>
              <a:pPr/>
              <a:t>‹#›</a:t>
            </a:fld>
            <a:endParaRPr lang="en-US" altLang="en-US"/>
          </a:p>
        </p:txBody>
      </p:sp>
    </p:spTree>
    <p:extLst>
      <p:ext uri="{BB962C8B-B14F-4D97-AF65-F5344CB8AC3E}">
        <p14:creationId xmlns:p14="http://schemas.microsoft.com/office/powerpoint/2010/main" val="2522521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33E4F63-2FF7-426D-AD89-5C15F3889921}" type="slidenum">
              <a:rPr lang="en-US" altLang="en-US"/>
              <a:pPr/>
              <a:t>‹#›</a:t>
            </a:fld>
            <a:endParaRPr lang="en-US" altLang="en-US"/>
          </a:p>
        </p:txBody>
      </p:sp>
    </p:spTree>
    <p:extLst>
      <p:ext uri="{BB962C8B-B14F-4D97-AF65-F5344CB8AC3E}">
        <p14:creationId xmlns:p14="http://schemas.microsoft.com/office/powerpoint/2010/main" val="3404237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EADA285E-5785-4CBD-8BC2-9042EA98C05F}" type="slidenum">
              <a:rPr lang="en-US" altLang="en-US"/>
              <a:pPr/>
              <a:t>‹#›</a:t>
            </a:fld>
            <a:endParaRPr lang="en-US" altLang="en-US"/>
          </a:p>
        </p:txBody>
      </p:sp>
    </p:spTree>
    <p:extLst>
      <p:ext uri="{BB962C8B-B14F-4D97-AF65-F5344CB8AC3E}">
        <p14:creationId xmlns:p14="http://schemas.microsoft.com/office/powerpoint/2010/main" val="4201703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sp>
        <p:nvSpPr>
          <p:cNvPr id="19" name="Slide Number Placeholder 5"/>
          <p:cNvSpPr txBox="1">
            <a:spLocks/>
          </p:cNvSpPr>
          <p:nvPr userDrawn="1"/>
        </p:nvSpPr>
        <p:spPr>
          <a:xfrm>
            <a:off x="6678613" y="5253426"/>
            <a:ext cx="213360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60026817-681D-4A93-A717-E27D1D29D0F7}" type="slidenum">
              <a:rPr lang="en-US" altLang="en-US" sz="1200">
                <a:solidFill>
                  <a:srgbClr val="898989"/>
                </a:solidFill>
                <a:latin typeface="Calibri" pitchFamily="34" charset="0"/>
              </a:rPr>
              <a:pPr algn="r" eaLnBrk="1" hangingPunct="1"/>
              <a:t>‹#›</a:t>
            </a:fld>
            <a:endParaRPr lang="en-US" altLang="en-US" sz="1200">
              <a:solidFill>
                <a:srgbClr val="898989"/>
              </a:solidFill>
              <a:latin typeface="Calibri" pitchFamily="34" charset="0"/>
            </a:endParaRPr>
          </a:p>
        </p:txBody>
      </p:sp>
      <p:sp>
        <p:nvSpPr>
          <p:cNvPr id="20" name="Slide Number Placeholder 5"/>
          <p:cNvSpPr txBox="1">
            <a:spLocks/>
          </p:cNvSpPr>
          <p:nvPr userDrawn="1"/>
        </p:nvSpPr>
        <p:spPr>
          <a:xfrm>
            <a:off x="7823200" y="5262686"/>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C9479F65-A24E-4210-9B24-89E34BDA5AB2}"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fld id="{CB15D52B-B627-4E57-AA1E-92CEBDD567FC}" type="slidenum">
              <a:rPr lang="en-US" altLang="en-US"/>
              <a:pPr/>
              <a:t>‹#›</a:t>
            </a:fld>
            <a:endParaRPr lang="en-US" altLang="en-US"/>
          </a:p>
        </p:txBody>
      </p:sp>
    </p:spTree>
    <p:extLst>
      <p:ext uri="{BB962C8B-B14F-4D97-AF65-F5344CB8AC3E}">
        <p14:creationId xmlns:p14="http://schemas.microsoft.com/office/powerpoint/2010/main" val="540171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C99315BC-53B3-457A-A236-A3AF5F775C4A}" type="slidenum">
              <a:rPr lang="en-US" altLang="en-US"/>
              <a:pPr/>
              <a:t>‹#›</a:t>
            </a:fld>
            <a:endParaRPr lang="en-US" altLang="en-US"/>
          </a:p>
        </p:txBody>
      </p:sp>
    </p:spTree>
    <p:extLst>
      <p:ext uri="{BB962C8B-B14F-4D97-AF65-F5344CB8AC3E}">
        <p14:creationId xmlns:p14="http://schemas.microsoft.com/office/powerpoint/2010/main" val="1372435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686"/>
            <a:ext cx="590550" cy="304271"/>
          </a:xfrm>
        </p:spPr>
        <p:txBody>
          <a:bodyPr/>
          <a:lstStyle>
            <a:lvl1pPr>
              <a:defRPr sz="1400"/>
            </a:lvl1pPr>
          </a:lstStyle>
          <a:p>
            <a:fld id="{8BA51024-6EBD-45AA-A8D6-333B89490A15}" type="slidenum">
              <a:rPr lang="en-US" altLang="en-US"/>
              <a:pPr/>
              <a:t>‹#›</a:t>
            </a:fld>
            <a:endParaRPr lang="en-US" altLang="en-US"/>
          </a:p>
        </p:txBody>
      </p:sp>
    </p:spTree>
    <p:extLst>
      <p:ext uri="{BB962C8B-B14F-4D97-AF65-F5344CB8AC3E}">
        <p14:creationId xmlns:p14="http://schemas.microsoft.com/office/powerpoint/2010/main" val="1262598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F762743-31C3-4D53-9EF1-114BC8DE9026}" type="slidenum">
              <a:rPr lang="en-US" altLang="en-US"/>
              <a:pPr/>
              <a:t>‹#›</a:t>
            </a:fld>
            <a:endParaRPr lang="en-US" altLang="en-US"/>
          </a:p>
        </p:txBody>
      </p:sp>
    </p:spTree>
    <p:extLst>
      <p:ext uri="{BB962C8B-B14F-4D97-AF65-F5344CB8AC3E}">
        <p14:creationId xmlns:p14="http://schemas.microsoft.com/office/powerpoint/2010/main" val="503462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94FF87F-34F8-4E31-A81D-E8427009120C}" type="slidenum">
              <a:rPr lang="en-US" altLang="en-US"/>
              <a:pPr/>
              <a:t>‹#›</a:t>
            </a:fld>
            <a:endParaRPr lang="en-US" altLang="en-US"/>
          </a:p>
        </p:txBody>
      </p:sp>
    </p:spTree>
    <p:extLst>
      <p:ext uri="{BB962C8B-B14F-4D97-AF65-F5344CB8AC3E}">
        <p14:creationId xmlns:p14="http://schemas.microsoft.com/office/powerpoint/2010/main" val="22864665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0A183F-CEDD-4FDB-9932-1136CB1424E8}" type="slidenum">
              <a:rPr lang="en-US" altLang="en-US"/>
              <a:pPr/>
              <a:t>‹#›</a:t>
            </a:fld>
            <a:endParaRPr lang="en-US" altLang="en-US"/>
          </a:p>
        </p:txBody>
      </p:sp>
    </p:spTree>
    <p:extLst>
      <p:ext uri="{BB962C8B-B14F-4D97-AF65-F5344CB8AC3E}">
        <p14:creationId xmlns:p14="http://schemas.microsoft.com/office/powerpoint/2010/main" val="1334259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8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8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48FB83-621B-4177-896B-0565110C0653}" type="slidenum">
              <a:rPr lang="en-US" altLang="en-US"/>
              <a:pPr/>
              <a:t>‹#›</a:t>
            </a:fld>
            <a:endParaRPr lang="en-US" altLang="en-US"/>
          </a:p>
        </p:txBody>
      </p:sp>
    </p:spTree>
    <p:extLst>
      <p:ext uri="{BB962C8B-B14F-4D97-AF65-F5344CB8AC3E}">
        <p14:creationId xmlns:p14="http://schemas.microsoft.com/office/powerpoint/2010/main" val="15431408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504"/>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888123-430A-48FC-9AE1-5886BC35FD14}" type="slidenum">
              <a:rPr lang="en-US" altLang="en-US"/>
              <a:pPr/>
              <a:t>‹#›</a:t>
            </a:fld>
            <a:endParaRPr lang="en-US" altLang="en-US"/>
          </a:p>
        </p:txBody>
      </p:sp>
    </p:spTree>
    <p:extLst>
      <p:ext uri="{BB962C8B-B14F-4D97-AF65-F5344CB8AC3E}">
        <p14:creationId xmlns:p14="http://schemas.microsoft.com/office/powerpoint/2010/main" val="3242790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87"/>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48"/>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7" name="Slide Number Placeholder 5"/>
          <p:cNvSpPr txBox="1">
            <a:spLocks/>
          </p:cNvSpPr>
          <p:nvPr userDrawn="1"/>
        </p:nvSpPr>
        <p:spPr>
          <a:xfrm>
            <a:off x="7823200" y="5282556"/>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3D293571-BCC2-49E9-A328-0F18325038E3}"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fld id="{288030E6-A263-49D1-9F19-C43D9196AF86}" type="slidenum">
              <a:rPr lang="en-US" altLang="en-US"/>
              <a:pPr/>
              <a:t>‹#›</a:t>
            </a:fld>
            <a:endParaRPr lang="en-US" altLang="en-US"/>
          </a:p>
        </p:txBody>
      </p:sp>
    </p:spTree>
    <p:extLst>
      <p:ext uri="{BB962C8B-B14F-4D97-AF65-F5344CB8AC3E}">
        <p14:creationId xmlns:p14="http://schemas.microsoft.com/office/powerpoint/2010/main" val="2055243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50ABF9E-2424-47DB-B801-B1647BD4C2D0}" type="slidenum">
              <a:rPr lang="en-US" altLang="en-US"/>
              <a:pPr/>
              <a:t>‹#›</a:t>
            </a:fld>
            <a:endParaRPr lang="en-US" altLang="en-US"/>
          </a:p>
        </p:txBody>
      </p:sp>
    </p:spTree>
    <p:extLst>
      <p:ext uri="{BB962C8B-B14F-4D97-AF65-F5344CB8AC3E}">
        <p14:creationId xmlns:p14="http://schemas.microsoft.com/office/powerpoint/2010/main" val="31711862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33E4F63-2FF7-426D-AD89-5C15F3889921}" type="slidenum">
              <a:rPr lang="en-US" altLang="en-US"/>
              <a:pPr/>
              <a:t>‹#›</a:t>
            </a:fld>
            <a:endParaRPr lang="en-US" altLang="en-US"/>
          </a:p>
        </p:txBody>
      </p:sp>
    </p:spTree>
    <p:extLst>
      <p:ext uri="{BB962C8B-B14F-4D97-AF65-F5344CB8AC3E}">
        <p14:creationId xmlns:p14="http://schemas.microsoft.com/office/powerpoint/2010/main" val="1181022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EADA285E-5785-4CBD-8BC2-9042EA98C05F}" type="slidenum">
              <a:rPr lang="en-US" altLang="en-US"/>
              <a:pPr/>
              <a:t>‹#›</a:t>
            </a:fld>
            <a:endParaRPr lang="en-US" altLang="en-US"/>
          </a:p>
        </p:txBody>
      </p:sp>
    </p:spTree>
    <p:extLst>
      <p:ext uri="{BB962C8B-B14F-4D97-AF65-F5344CB8AC3E}">
        <p14:creationId xmlns:p14="http://schemas.microsoft.com/office/powerpoint/2010/main" val="195917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B4A3FF2A-1F6B-43A6-8988-6AF2A36785C7}" type="slidenum">
              <a:rPr lang="en-US" altLang="en-US"/>
              <a:pPr/>
              <a:t>‹#›</a:t>
            </a:fld>
            <a:endParaRPr lang="en-US" altLang="en-US"/>
          </a:p>
        </p:txBody>
      </p:sp>
    </p:spTree>
    <p:extLst>
      <p:ext uri="{BB962C8B-B14F-4D97-AF65-F5344CB8AC3E}">
        <p14:creationId xmlns:p14="http://schemas.microsoft.com/office/powerpoint/2010/main" val="24425918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sp>
        <p:nvSpPr>
          <p:cNvPr id="19" name="Slide Number Placeholder 5"/>
          <p:cNvSpPr txBox="1">
            <a:spLocks/>
          </p:cNvSpPr>
          <p:nvPr userDrawn="1"/>
        </p:nvSpPr>
        <p:spPr>
          <a:xfrm>
            <a:off x="6678613" y="5253452"/>
            <a:ext cx="213360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60026817-681D-4A93-A717-E27D1D29D0F7}" type="slidenum">
              <a:rPr lang="en-US" altLang="en-US" sz="1200">
                <a:solidFill>
                  <a:srgbClr val="898989"/>
                </a:solidFill>
                <a:latin typeface="Calibri" pitchFamily="34" charset="0"/>
              </a:rPr>
              <a:pPr algn="r" eaLnBrk="1" hangingPunct="1"/>
              <a:t>‹#›</a:t>
            </a:fld>
            <a:endParaRPr lang="en-US" altLang="en-US" sz="1200">
              <a:solidFill>
                <a:srgbClr val="898989"/>
              </a:solidFill>
              <a:latin typeface="Calibri" pitchFamily="34" charset="0"/>
            </a:endParaRPr>
          </a:p>
        </p:txBody>
      </p:sp>
      <p:sp>
        <p:nvSpPr>
          <p:cNvPr id="20" name="Slide Number Placeholder 5"/>
          <p:cNvSpPr txBox="1">
            <a:spLocks/>
          </p:cNvSpPr>
          <p:nvPr userDrawn="1"/>
        </p:nvSpPr>
        <p:spPr>
          <a:xfrm>
            <a:off x="7823200" y="5262712"/>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C9479F65-A24E-4210-9B24-89E34BDA5AB2}"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fld id="{CB15D52B-B627-4E57-AA1E-92CEBDD567FC}" type="slidenum">
              <a:rPr lang="en-US" altLang="en-US"/>
              <a:pPr/>
              <a:t>‹#›</a:t>
            </a:fld>
            <a:endParaRPr lang="en-US" altLang="en-US"/>
          </a:p>
        </p:txBody>
      </p:sp>
    </p:spTree>
    <p:extLst>
      <p:ext uri="{BB962C8B-B14F-4D97-AF65-F5344CB8AC3E}">
        <p14:creationId xmlns:p14="http://schemas.microsoft.com/office/powerpoint/2010/main" val="19631347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712"/>
            <a:ext cx="590550" cy="304271"/>
          </a:xfrm>
        </p:spPr>
        <p:txBody>
          <a:bodyPr/>
          <a:lstStyle>
            <a:lvl1pPr>
              <a:defRPr sz="1400"/>
            </a:lvl1pPr>
          </a:lstStyle>
          <a:p>
            <a:fld id="{8BA51024-6EBD-45AA-A8D6-333B89490A15}" type="slidenum">
              <a:rPr lang="en-US" altLang="en-US"/>
              <a:pPr/>
              <a:t>‹#›</a:t>
            </a:fld>
            <a:endParaRPr lang="en-US" altLang="en-US"/>
          </a:p>
        </p:txBody>
      </p:sp>
    </p:spTree>
    <p:extLst>
      <p:ext uri="{BB962C8B-B14F-4D97-AF65-F5344CB8AC3E}">
        <p14:creationId xmlns:p14="http://schemas.microsoft.com/office/powerpoint/2010/main" val="33728187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F762743-31C3-4D53-9EF1-114BC8DE9026}" type="slidenum">
              <a:rPr lang="en-US" altLang="en-US"/>
              <a:pPr/>
              <a:t>‹#›</a:t>
            </a:fld>
            <a:endParaRPr lang="en-US" altLang="en-US"/>
          </a:p>
        </p:txBody>
      </p:sp>
    </p:spTree>
    <p:extLst>
      <p:ext uri="{BB962C8B-B14F-4D97-AF65-F5344CB8AC3E}">
        <p14:creationId xmlns:p14="http://schemas.microsoft.com/office/powerpoint/2010/main" val="82336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94FF87F-34F8-4E31-A81D-E8427009120C}" type="slidenum">
              <a:rPr lang="en-US" altLang="en-US"/>
              <a:pPr/>
              <a:t>‹#›</a:t>
            </a:fld>
            <a:endParaRPr lang="en-US" altLang="en-US"/>
          </a:p>
        </p:txBody>
      </p:sp>
    </p:spTree>
    <p:extLst>
      <p:ext uri="{BB962C8B-B14F-4D97-AF65-F5344CB8AC3E}">
        <p14:creationId xmlns:p14="http://schemas.microsoft.com/office/powerpoint/2010/main" val="3028293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0A183F-CEDD-4FDB-9932-1136CB1424E8}" type="slidenum">
              <a:rPr lang="en-US" altLang="en-US"/>
              <a:pPr/>
              <a:t>‹#›</a:t>
            </a:fld>
            <a:endParaRPr lang="en-US" altLang="en-US"/>
          </a:p>
        </p:txBody>
      </p:sp>
    </p:spTree>
    <p:extLst>
      <p:ext uri="{BB962C8B-B14F-4D97-AF65-F5344CB8AC3E}">
        <p14:creationId xmlns:p14="http://schemas.microsoft.com/office/powerpoint/2010/main" val="3166804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14"/>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014"/>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48FB83-621B-4177-896B-0565110C0653}" type="slidenum">
              <a:rPr lang="en-US" altLang="en-US"/>
              <a:pPr/>
              <a:t>‹#›</a:t>
            </a:fld>
            <a:endParaRPr lang="en-US" altLang="en-US"/>
          </a:p>
        </p:txBody>
      </p:sp>
    </p:spTree>
    <p:extLst>
      <p:ext uri="{BB962C8B-B14F-4D97-AF65-F5344CB8AC3E}">
        <p14:creationId xmlns:p14="http://schemas.microsoft.com/office/powerpoint/2010/main" val="5602030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63"/>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007857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46"/>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307"/>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7" name="Slide Number Placeholder 5"/>
          <p:cNvSpPr txBox="1">
            <a:spLocks/>
          </p:cNvSpPr>
          <p:nvPr userDrawn="1"/>
        </p:nvSpPr>
        <p:spPr>
          <a:xfrm>
            <a:off x="7823200" y="5282515"/>
            <a:ext cx="590550"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219049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2400406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07329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sp>
        <p:nvSpPr>
          <p:cNvPr id="19" name="Slide Number Placeholder 5"/>
          <p:cNvSpPr txBox="1">
            <a:spLocks/>
          </p:cNvSpPr>
          <p:nvPr userDrawn="1"/>
        </p:nvSpPr>
        <p:spPr>
          <a:xfrm>
            <a:off x="6678613" y="5253407"/>
            <a:ext cx="213360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351C71E-8DE8-467D-B492-44FF2E0591C4}" type="slidenum">
              <a:rPr lang="en-US" altLang="en-US" sz="1200">
                <a:solidFill>
                  <a:srgbClr val="898989"/>
                </a:solidFill>
                <a:latin typeface="Calibri" pitchFamily="34" charset="0"/>
              </a:rPr>
              <a:pPr algn="r" eaLnBrk="1" hangingPunct="1"/>
              <a:t>‹#›</a:t>
            </a:fld>
            <a:endParaRPr lang="en-US" altLang="en-US" sz="1200">
              <a:solidFill>
                <a:srgbClr val="898989"/>
              </a:solidFill>
              <a:latin typeface="Calibri" pitchFamily="34" charset="0"/>
            </a:endParaRPr>
          </a:p>
        </p:txBody>
      </p:sp>
      <p:sp>
        <p:nvSpPr>
          <p:cNvPr id="20" name="Slide Number Placeholder 5"/>
          <p:cNvSpPr txBox="1">
            <a:spLocks/>
          </p:cNvSpPr>
          <p:nvPr userDrawn="1"/>
        </p:nvSpPr>
        <p:spPr>
          <a:xfrm>
            <a:off x="7823200" y="5262667"/>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5D96B484-4A40-4580-8BA9-5EB07E6F1919}"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fld id="{66391DB3-ADED-4278-A86B-06DBF14546BD}" type="slidenum">
              <a:rPr lang="en-US" altLang="en-US"/>
              <a:pPr/>
              <a:t>‹#›</a:t>
            </a:fld>
            <a:endParaRPr lang="en-US" altLang="en-US"/>
          </a:p>
        </p:txBody>
      </p:sp>
    </p:spTree>
    <p:extLst>
      <p:ext uri="{BB962C8B-B14F-4D97-AF65-F5344CB8AC3E}">
        <p14:creationId xmlns:p14="http://schemas.microsoft.com/office/powerpoint/2010/main" val="13849106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8142174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19" name="Slide Number Placeholder 5"/>
          <p:cNvSpPr txBox="1">
            <a:spLocks/>
          </p:cNvSpPr>
          <p:nvPr userDrawn="1"/>
        </p:nvSpPr>
        <p:spPr>
          <a:xfrm>
            <a:off x="6678613" y="5253411"/>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00" y="5262671"/>
            <a:ext cx="590550"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135134897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671"/>
            <a:ext cx="590550"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5910220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99199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1448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09452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73"/>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73"/>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754554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53"/>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CFEB682-B30D-4F7C-B08D-8E361F79BD43}"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C038E22-31EF-4240-8586-7448733E58A8}" type="slidenum">
              <a:rPr lang="en-US" altLang="en-US"/>
              <a:pPr/>
              <a:t>‹#›</a:t>
            </a:fld>
            <a:endParaRPr lang="en-US" altLang="en-US"/>
          </a:p>
        </p:txBody>
      </p:sp>
    </p:spTree>
    <p:extLst>
      <p:ext uri="{BB962C8B-B14F-4D97-AF65-F5344CB8AC3E}">
        <p14:creationId xmlns:p14="http://schemas.microsoft.com/office/powerpoint/2010/main" val="570848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9E3B8191-6C07-441F-8DA3-FF14E54CDE14}"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8F0E0A3-0E6D-46CA-9A2A-26F91C568DF0}" type="slidenum">
              <a:rPr lang="en-US" altLang="en-US"/>
              <a:pPr/>
              <a:t>‹#›</a:t>
            </a:fld>
            <a:endParaRPr lang="en-US" altLang="en-US"/>
          </a:p>
        </p:txBody>
      </p:sp>
    </p:spTree>
    <p:extLst>
      <p:ext uri="{BB962C8B-B14F-4D97-AF65-F5344CB8AC3E}">
        <p14:creationId xmlns:p14="http://schemas.microsoft.com/office/powerpoint/2010/main" val="20092256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8B58C605-952F-4358-BD8D-064BEA59F768}"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4CF11B1-2F05-467C-87B1-EFEE0B31AD3B}" type="slidenum">
              <a:rPr lang="en-US" altLang="en-US"/>
              <a:pPr/>
              <a:t>‹#›</a:t>
            </a:fld>
            <a:endParaRPr lang="en-US" altLang="en-US"/>
          </a:p>
        </p:txBody>
      </p:sp>
    </p:spTree>
    <p:extLst>
      <p:ext uri="{BB962C8B-B14F-4D97-AF65-F5344CB8AC3E}">
        <p14:creationId xmlns:p14="http://schemas.microsoft.com/office/powerpoint/2010/main" val="3540232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667"/>
            <a:ext cx="590550" cy="304271"/>
          </a:xfrm>
        </p:spPr>
        <p:txBody>
          <a:bodyPr/>
          <a:lstStyle>
            <a:lvl1pPr>
              <a:defRPr sz="1400"/>
            </a:lvl1pPr>
          </a:lstStyle>
          <a:p>
            <a:fld id="{BD492983-AECE-478A-BB1B-11696B35A7C0}" type="slidenum">
              <a:rPr lang="en-US" altLang="en-US"/>
              <a:pPr/>
              <a:t>‹#›</a:t>
            </a:fld>
            <a:endParaRPr lang="en-US" altLang="en-US"/>
          </a:p>
        </p:txBody>
      </p:sp>
    </p:spTree>
    <p:extLst>
      <p:ext uri="{BB962C8B-B14F-4D97-AF65-F5344CB8AC3E}">
        <p14:creationId xmlns:p14="http://schemas.microsoft.com/office/powerpoint/2010/main" val="21474935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EA919424-2016-4E06-8009-FBDA10B7747C}"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367AD8D7-0EC7-4B3C-B538-2A172911CC62}" type="slidenum">
              <a:rPr lang="en-US" altLang="en-US"/>
              <a:pPr/>
              <a:t>‹#›</a:t>
            </a:fld>
            <a:endParaRPr lang="en-US" altLang="en-US"/>
          </a:p>
        </p:txBody>
      </p:sp>
    </p:spTree>
    <p:extLst>
      <p:ext uri="{BB962C8B-B14F-4D97-AF65-F5344CB8AC3E}">
        <p14:creationId xmlns:p14="http://schemas.microsoft.com/office/powerpoint/2010/main" val="37760106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2B4BC890-F7C2-4946-9882-67FC0300F10F}" type="datetimeFigureOut">
              <a:rPr lang="en-US" altLang="en-US"/>
              <a:pPr/>
              <a:t>1/21/2015</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CD3CF937-733A-4F2C-9D56-97451C34F1A6}" type="slidenum">
              <a:rPr lang="en-US" altLang="en-US"/>
              <a:pPr/>
              <a:t>‹#›</a:t>
            </a:fld>
            <a:endParaRPr lang="en-US" altLang="en-US"/>
          </a:p>
        </p:txBody>
      </p:sp>
    </p:spTree>
    <p:extLst>
      <p:ext uri="{BB962C8B-B14F-4D97-AF65-F5344CB8AC3E}">
        <p14:creationId xmlns:p14="http://schemas.microsoft.com/office/powerpoint/2010/main" val="9584631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64CE309-32B5-4704-9F25-3FC48A8D19B4}" type="datetimeFigureOut">
              <a:rPr lang="en-US" altLang="en-US"/>
              <a:pPr/>
              <a:t>1/21/2015</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28627969-917D-445A-8749-7C53E92E1961}" type="slidenum">
              <a:rPr lang="en-US" altLang="en-US"/>
              <a:pPr/>
              <a:t>‹#›</a:t>
            </a:fld>
            <a:endParaRPr lang="en-US" altLang="en-US"/>
          </a:p>
        </p:txBody>
      </p:sp>
    </p:spTree>
    <p:extLst>
      <p:ext uri="{BB962C8B-B14F-4D97-AF65-F5344CB8AC3E}">
        <p14:creationId xmlns:p14="http://schemas.microsoft.com/office/powerpoint/2010/main" val="2107233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9FE1377-C6BA-4764-A0F5-9A858DB7A8C8}" type="datetimeFigureOut">
              <a:rPr lang="en-US" altLang="en-US"/>
              <a:pPr/>
              <a:t>1/21/2015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B7071CFA-D758-4579-AAA8-C09D499D82AC}" type="slidenum">
              <a:rPr lang="en-US" altLang="en-US"/>
              <a:pPr/>
              <a:t>‹#›</a:t>
            </a:fld>
            <a:endParaRPr lang="en-US" altLang="en-US"/>
          </a:p>
        </p:txBody>
      </p:sp>
    </p:spTree>
    <p:extLst>
      <p:ext uri="{BB962C8B-B14F-4D97-AF65-F5344CB8AC3E}">
        <p14:creationId xmlns:p14="http://schemas.microsoft.com/office/powerpoint/2010/main" val="21305186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A29984C5-7216-4227-B837-13F259CF364D}"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E2F76FB-D9DD-49D9-8A40-D8C148699105}" type="slidenum">
              <a:rPr lang="en-US" altLang="en-US"/>
              <a:pPr/>
              <a:t>‹#›</a:t>
            </a:fld>
            <a:endParaRPr lang="en-US" altLang="en-US"/>
          </a:p>
        </p:txBody>
      </p:sp>
    </p:spTree>
    <p:extLst>
      <p:ext uri="{BB962C8B-B14F-4D97-AF65-F5344CB8AC3E}">
        <p14:creationId xmlns:p14="http://schemas.microsoft.com/office/powerpoint/2010/main" val="2084083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DEA70F22-FCDB-497F-A915-7371DFB5F07A}" type="datetimeFigureOut">
              <a:rPr lang="en-US" altLang="en-US"/>
              <a:pPr/>
              <a:t>1/21/2015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0B03A84-7DDF-4754-AB39-A1F6E0BCD99F}" type="slidenum">
              <a:rPr lang="en-US" altLang="en-US"/>
              <a:pPr/>
              <a:t>‹#›</a:t>
            </a:fld>
            <a:endParaRPr lang="en-US" altLang="en-US"/>
          </a:p>
        </p:txBody>
      </p:sp>
    </p:spTree>
    <p:extLst>
      <p:ext uri="{BB962C8B-B14F-4D97-AF65-F5344CB8AC3E}">
        <p14:creationId xmlns:p14="http://schemas.microsoft.com/office/powerpoint/2010/main" val="35010233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B9C79AD9-0A92-448E-AF8C-3B8A8EF92366}"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ADDDB1-2D06-4D11-A611-5A547B5CA5CD}" type="slidenum">
              <a:rPr lang="en-US" altLang="en-US"/>
              <a:pPr/>
              <a:t>‹#›</a:t>
            </a:fld>
            <a:endParaRPr lang="en-US" altLang="en-US"/>
          </a:p>
        </p:txBody>
      </p:sp>
    </p:spTree>
    <p:extLst>
      <p:ext uri="{BB962C8B-B14F-4D97-AF65-F5344CB8AC3E}">
        <p14:creationId xmlns:p14="http://schemas.microsoft.com/office/powerpoint/2010/main" val="38924318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63"/>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8963"/>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AC76CAE6-1010-4E2F-812B-94D2FAFECDC6}" type="datetimeFigureOut">
              <a:rPr lang="en-US" altLang="en-US"/>
              <a:pPr/>
              <a:t>1/21/2015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926627F-FC40-4B7D-9E2E-BF4E8BC13CB7}" type="slidenum">
              <a:rPr lang="en-US" altLang="en-US"/>
              <a:pPr/>
              <a:t>‹#›</a:t>
            </a:fld>
            <a:endParaRPr lang="en-US" altLang="en-US"/>
          </a:p>
        </p:txBody>
      </p:sp>
    </p:spTree>
    <p:extLst>
      <p:ext uri="{BB962C8B-B14F-4D97-AF65-F5344CB8AC3E}">
        <p14:creationId xmlns:p14="http://schemas.microsoft.com/office/powerpoint/2010/main" val="1042618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6" name="Freeform 9"/>
          <p:cNvSpPr>
            <a:spLocks/>
          </p:cNvSpPr>
          <p:nvPr/>
        </p:nvSpPr>
        <p:spPr bwMode="auto">
          <a:xfrm rot="5400000">
            <a:off x="1321594" y="956038"/>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7" name="Freeform 10"/>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9" name="Freeform 12"/>
          <p:cNvSpPr>
            <a:spLocks/>
          </p:cNvSpPr>
          <p:nvPr/>
        </p:nvSpPr>
        <p:spPr bwMode="auto">
          <a:xfrm rot="16200000" flipH="1">
            <a:off x="7452519" y="956038"/>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3" name="Freeform 16"/>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5" name="Freeform 18"/>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6" name="Freeform 19"/>
          <p:cNvSpPr>
            <a:spLocks/>
          </p:cNvSpPr>
          <p:nvPr/>
        </p:nvSpPr>
        <p:spPr bwMode="auto">
          <a:xfrm>
            <a:off x="1346200" y="4038963"/>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79BB005-F16A-45F3-9B85-54699E8A4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80308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FF8D26-92CA-4023-A82A-7BD4FE6CC6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018892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EE9C05D6-1AF7-4CEF-8B40-A31EDFA93825}" type="slidenum">
              <a:rPr lang="en-US" altLang="en-US"/>
              <a:pPr/>
              <a:t>‹#›</a:t>
            </a:fld>
            <a:endParaRPr lang="en-US" altLang="en-US"/>
          </a:p>
        </p:txBody>
      </p:sp>
    </p:spTree>
    <p:extLst>
      <p:ext uri="{BB962C8B-B14F-4D97-AF65-F5344CB8AC3E}">
        <p14:creationId xmlns:p14="http://schemas.microsoft.com/office/powerpoint/2010/main" val="27744482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F21A76-80FC-4602-9CDC-1BA7A165F7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660540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BF9A3E-0CA2-42C4-830C-FCB114FC6D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9970379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31F185-0425-4525-87D1-BAB10D834D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84298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AE9B1-FEB8-4EC9-BEE0-6264B884DE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682749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435A2B-5F33-43D7-B00D-CCA58DA964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454999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E10188-80BC-4662-A452-191919D272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987064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F18A0C-BC90-4547-8257-5C18FDB231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565088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114BE-8630-4FE7-AFD7-181365598C6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620249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257829-130A-4279-AB15-EE6FA0A9A39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708754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
        <p:nvSpPr>
          <p:cNvPr id="6" name="Freeform 9"/>
          <p:cNvSpPr>
            <a:spLocks/>
          </p:cNvSpPr>
          <p:nvPr/>
        </p:nvSpPr>
        <p:spPr bwMode="auto">
          <a:xfrm rot="5400000">
            <a:off x="1321594" y="956036"/>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7" name="Freeform 10"/>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9" name="Freeform 12"/>
          <p:cNvSpPr>
            <a:spLocks/>
          </p:cNvSpPr>
          <p:nvPr/>
        </p:nvSpPr>
        <p:spPr bwMode="auto">
          <a:xfrm rot="16200000" flipH="1">
            <a:off x="7452519" y="956036"/>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3" name="Freeform 16"/>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5" name="Freeform 18"/>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16" name="Freeform 19"/>
          <p:cNvSpPr>
            <a:spLocks/>
          </p:cNvSpPr>
          <p:nvPr/>
        </p:nvSpPr>
        <p:spPr bwMode="auto">
          <a:xfrm>
            <a:off x="1346200" y="4038961"/>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mn-cs"/>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mn-cs"/>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79BB005-F16A-45F3-9B85-54699E8A4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16437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9B185FB-2001-43FD-B85A-6D5D85AE957A}" type="slidenum">
              <a:rPr lang="en-US" altLang="en-US"/>
              <a:pPr/>
              <a:t>‹#›</a:t>
            </a:fld>
            <a:endParaRPr lang="en-US" altLang="en-US"/>
          </a:p>
        </p:txBody>
      </p:sp>
    </p:spTree>
    <p:extLst>
      <p:ext uri="{BB962C8B-B14F-4D97-AF65-F5344CB8AC3E}">
        <p14:creationId xmlns:p14="http://schemas.microsoft.com/office/powerpoint/2010/main" val="19493690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FF8D26-92CA-4023-A82A-7BD4FE6CC6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548690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F21A76-80FC-4602-9CDC-1BA7A165F7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243953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BF9A3E-0CA2-42C4-830C-FCB114FC6D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58800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31F185-0425-4525-87D1-BAB10D834D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459305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AE9B1-FEB8-4EC9-BEE0-6264B884DE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093670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435A2B-5F33-43D7-B00D-CCA58DA964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758256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E10188-80BC-4662-A452-191919D272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4010613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F18A0C-BC90-4547-8257-5C18FDB231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1950894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114BE-8630-4FE7-AFD7-181365598C6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8135379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257829-130A-4279-AB15-EE6FA0A9A39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819571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63"/>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en-US" altLang="en-US"/>
          </a:p>
        </p:txBody>
      </p:sp>
      <p:sp>
        <p:nvSpPr>
          <p:cNvPr id="5" name="Footer Placeholder 4"/>
          <p:cNvSpPr>
            <a:spLocks noGrp="1"/>
          </p:cNvSpPr>
          <p:nvPr>
            <p:ph type="ftr" sz="quarter" idx="3"/>
          </p:nvPr>
        </p:nvSpPr>
        <p:spPr>
          <a:xfrm>
            <a:off x="3124200" y="5297063"/>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5297063"/>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480508A0-E6AA-44C6-BAE4-051B1FE5679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5" r:id="rId3"/>
    <p:sldLayoutId id="2147483784" r:id="rId4"/>
    <p:sldLayoutId id="2147483783" r:id="rId5"/>
    <p:sldLayoutId id="2147483788" r:id="rId6"/>
    <p:sldLayoutId id="2147483789" r:id="rId7"/>
    <p:sldLayoutId id="2147483782" r:id="rId8"/>
    <p:sldLayoutId id="2147483781" r:id="rId9"/>
    <p:sldLayoutId id="2147483780" r:id="rId10"/>
    <p:sldLayoutId id="21474837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E06F2AFB-1B96-43F8-B270-FD1FAF44BB29}"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Tree>
    <p:extLst>
      <p:ext uri="{BB962C8B-B14F-4D97-AF65-F5344CB8AC3E}">
        <p14:creationId xmlns:p14="http://schemas.microsoft.com/office/powerpoint/2010/main" val="464493373"/>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7045"/>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B2A0A5C5-69BA-49B1-89C4-88FE55A2BB1F}" type="datetimeFigureOut">
              <a:rPr lang="en-US" altLang="en-US" smtClean="0">
                <a:latin typeface="Calibri" pitchFamily="34" charset="0"/>
                <a:ea typeface="MS PGothic" pitchFamily="34" charset="-128"/>
              </a:rPr>
              <a:pPr defTabSz="457200"/>
              <a:t>1/21/2015</a:t>
            </a:fld>
            <a:endParaRPr lang="en-US" altLang="en-US" smtClean="0">
              <a:latin typeface="Calibri" pitchFamily="34" charset="0"/>
              <a:ea typeface="MS PGothic" pitchFamily="34" charset="-128"/>
            </a:endParaRPr>
          </a:p>
        </p:txBody>
      </p:sp>
      <p:sp>
        <p:nvSpPr>
          <p:cNvPr id="5" name="Footer Placeholder 4"/>
          <p:cNvSpPr>
            <a:spLocks noGrp="1"/>
          </p:cNvSpPr>
          <p:nvPr>
            <p:ph type="ftr" sz="quarter" idx="3"/>
          </p:nvPr>
        </p:nvSpPr>
        <p:spPr>
          <a:xfrm>
            <a:off x="3124200" y="5297045"/>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a:endParaRPr lang="en-US" altLang="en-US" smtClean="0">
              <a:latin typeface="Calibri" pitchFamily="34" charset="0"/>
              <a:ea typeface="MS PGothic" pitchFamily="34" charset="-128"/>
            </a:endParaRPr>
          </a:p>
        </p:txBody>
      </p:sp>
      <p:sp>
        <p:nvSpPr>
          <p:cNvPr id="6" name="Slide Number Placeholder 5"/>
          <p:cNvSpPr>
            <a:spLocks noGrp="1"/>
          </p:cNvSpPr>
          <p:nvPr>
            <p:ph type="sldNum" sz="quarter" idx="4"/>
          </p:nvPr>
        </p:nvSpPr>
        <p:spPr>
          <a:xfrm>
            <a:off x="6553200" y="5297045"/>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E207F453-749E-4AE4-BA81-CEEEC4BD32A4}" type="slidenum">
              <a:rPr lang="en-US" altLang="en-US" smtClean="0">
                <a:latin typeface="Calibri" pitchFamily="34" charset="0"/>
                <a:ea typeface="MS PGothic" pitchFamily="34" charset="-128"/>
              </a:rPr>
              <a:pPr defTabSz="457200"/>
              <a:t>‹#›</a:t>
            </a:fld>
            <a:endParaRPr lang="en-US" altLang="en-US" smtClean="0">
              <a:latin typeface="Calibri" pitchFamily="34" charset="0"/>
              <a:ea typeface="MS PGothic" pitchFamily="34" charset="-128"/>
            </a:endParaRPr>
          </a:p>
        </p:txBody>
      </p:sp>
    </p:spTree>
    <p:extLst>
      <p:ext uri="{BB962C8B-B14F-4D97-AF65-F5344CB8AC3E}">
        <p14:creationId xmlns:p14="http://schemas.microsoft.com/office/powerpoint/2010/main" val="389705835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7068"/>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A42C542D-C696-44CA-AD12-74927C29BDDB}" type="datetimeFigureOut">
              <a:rPr lang="en-US" altLang="en-US" smtClean="0">
                <a:latin typeface="Calibri" pitchFamily="34" charset="0"/>
                <a:ea typeface="MS PGothic" pitchFamily="34" charset="-128"/>
              </a:rPr>
              <a:pPr defTabSz="457200"/>
              <a:t>1/21/2015</a:t>
            </a:fld>
            <a:endParaRPr lang="en-US" altLang="en-US" smtClean="0">
              <a:latin typeface="Calibri" pitchFamily="34" charset="0"/>
              <a:ea typeface="MS PGothic" pitchFamily="34" charset="-128"/>
            </a:endParaRPr>
          </a:p>
        </p:txBody>
      </p:sp>
      <p:sp>
        <p:nvSpPr>
          <p:cNvPr id="5" name="Footer Placeholder 4"/>
          <p:cNvSpPr>
            <a:spLocks noGrp="1"/>
          </p:cNvSpPr>
          <p:nvPr>
            <p:ph type="ftr" sz="quarter" idx="3"/>
          </p:nvPr>
        </p:nvSpPr>
        <p:spPr>
          <a:xfrm>
            <a:off x="3124200" y="5297068"/>
            <a:ext cx="2895600" cy="304271"/>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68"/>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5933D9DF-55B9-40DD-935A-2C7130DA0614}" type="slidenum">
              <a:rPr lang="en-US" altLang="en-US" smtClean="0">
                <a:latin typeface="Calibri" pitchFamily="34" charset="0"/>
                <a:ea typeface="MS PGothic" pitchFamily="34" charset="-128"/>
              </a:rPr>
              <a:pPr defTabSz="457200"/>
              <a:t>‹#›</a:t>
            </a:fld>
            <a:endParaRPr lang="en-US" altLang="en-US" smtClean="0">
              <a:latin typeface="Calibri" pitchFamily="34" charset="0"/>
              <a:ea typeface="MS PGothic" pitchFamily="34" charset="-128"/>
            </a:endParaRPr>
          </a:p>
        </p:txBody>
      </p:sp>
    </p:spTree>
    <p:extLst>
      <p:ext uri="{BB962C8B-B14F-4D97-AF65-F5344CB8AC3E}">
        <p14:creationId xmlns:p14="http://schemas.microsoft.com/office/powerpoint/2010/main" val="3690471495"/>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7035"/>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B2A0A5C5-69BA-49B1-89C4-88FE55A2BB1F}" type="datetimeFigureOut">
              <a:rPr lang="en-US" altLang="en-US" smtClean="0">
                <a:latin typeface="Calibri" pitchFamily="34" charset="0"/>
                <a:ea typeface="MS PGothic" pitchFamily="34" charset="-128"/>
              </a:rPr>
              <a:pPr defTabSz="457200"/>
              <a:t>1/21/2015</a:t>
            </a:fld>
            <a:endParaRPr lang="en-US" altLang="en-US" smtClean="0">
              <a:latin typeface="Calibri" pitchFamily="34" charset="0"/>
              <a:ea typeface="MS PGothic" pitchFamily="34" charset="-128"/>
            </a:endParaRPr>
          </a:p>
        </p:txBody>
      </p:sp>
      <p:sp>
        <p:nvSpPr>
          <p:cNvPr id="5" name="Footer Placeholder 4"/>
          <p:cNvSpPr>
            <a:spLocks noGrp="1"/>
          </p:cNvSpPr>
          <p:nvPr>
            <p:ph type="ftr" sz="quarter" idx="3"/>
          </p:nvPr>
        </p:nvSpPr>
        <p:spPr>
          <a:xfrm>
            <a:off x="3124200" y="5297035"/>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a:endParaRPr lang="en-US" altLang="en-US" smtClean="0">
              <a:latin typeface="Calibri" pitchFamily="34" charset="0"/>
              <a:ea typeface="MS PGothic" pitchFamily="34" charset="-128"/>
            </a:endParaRPr>
          </a:p>
        </p:txBody>
      </p:sp>
      <p:sp>
        <p:nvSpPr>
          <p:cNvPr id="6" name="Slide Number Placeholder 5"/>
          <p:cNvSpPr>
            <a:spLocks noGrp="1"/>
          </p:cNvSpPr>
          <p:nvPr>
            <p:ph type="sldNum" sz="quarter" idx="4"/>
          </p:nvPr>
        </p:nvSpPr>
        <p:spPr>
          <a:xfrm>
            <a:off x="6553200" y="5297035"/>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E207F453-749E-4AE4-BA81-CEEEC4BD32A4}" type="slidenum">
              <a:rPr lang="en-US" altLang="en-US" smtClean="0">
                <a:latin typeface="Calibri" pitchFamily="34" charset="0"/>
                <a:ea typeface="MS PGothic" pitchFamily="34" charset="-128"/>
              </a:rPr>
              <a:pPr defTabSz="457200"/>
              <a:t>‹#›</a:t>
            </a:fld>
            <a:endParaRPr lang="en-US" altLang="en-US" smtClean="0">
              <a:latin typeface="Calibri" pitchFamily="34" charset="0"/>
              <a:ea typeface="MS PGothic" pitchFamily="34" charset="-128"/>
            </a:endParaRPr>
          </a:p>
        </p:txBody>
      </p:sp>
    </p:spTree>
    <p:extLst>
      <p:ext uri="{BB962C8B-B14F-4D97-AF65-F5344CB8AC3E}">
        <p14:creationId xmlns:p14="http://schemas.microsoft.com/office/powerpoint/2010/main" val="493954977"/>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7025"/>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B2A0A5C5-69BA-49B1-89C4-88FE55A2BB1F}" type="datetimeFigureOut">
              <a:rPr lang="en-US" altLang="en-US" smtClean="0">
                <a:latin typeface="Calibri" pitchFamily="34" charset="0"/>
                <a:ea typeface="MS PGothic" pitchFamily="34" charset="-128"/>
              </a:rPr>
              <a:pPr defTabSz="457200"/>
              <a:t>1/21/2015</a:t>
            </a:fld>
            <a:endParaRPr lang="en-US" altLang="en-US" smtClean="0">
              <a:latin typeface="Calibri" pitchFamily="34" charset="0"/>
              <a:ea typeface="MS PGothic" pitchFamily="34" charset="-128"/>
            </a:endParaRPr>
          </a:p>
        </p:txBody>
      </p:sp>
      <p:sp>
        <p:nvSpPr>
          <p:cNvPr id="5" name="Footer Placeholder 4"/>
          <p:cNvSpPr>
            <a:spLocks noGrp="1"/>
          </p:cNvSpPr>
          <p:nvPr>
            <p:ph type="ftr" sz="quarter" idx="3"/>
          </p:nvPr>
        </p:nvSpPr>
        <p:spPr>
          <a:xfrm>
            <a:off x="3124200" y="5297025"/>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a:endParaRPr lang="en-US" altLang="en-US" smtClean="0">
              <a:latin typeface="Calibri" pitchFamily="34" charset="0"/>
              <a:ea typeface="MS PGothic" pitchFamily="34" charset="-128"/>
            </a:endParaRPr>
          </a:p>
        </p:txBody>
      </p:sp>
      <p:sp>
        <p:nvSpPr>
          <p:cNvPr id="6" name="Slide Number Placeholder 5"/>
          <p:cNvSpPr>
            <a:spLocks noGrp="1"/>
          </p:cNvSpPr>
          <p:nvPr>
            <p:ph type="sldNum" sz="quarter" idx="4"/>
          </p:nvPr>
        </p:nvSpPr>
        <p:spPr>
          <a:xfrm>
            <a:off x="6553200" y="5297025"/>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E207F453-749E-4AE4-BA81-CEEEC4BD32A4}" type="slidenum">
              <a:rPr lang="en-US" altLang="en-US" smtClean="0">
                <a:latin typeface="Calibri" pitchFamily="34" charset="0"/>
                <a:ea typeface="MS PGothic" pitchFamily="34" charset="-128"/>
              </a:rPr>
              <a:pPr defTabSz="457200"/>
              <a:t>‹#›</a:t>
            </a:fld>
            <a:endParaRPr lang="en-US" altLang="en-US" smtClean="0">
              <a:latin typeface="Calibri" pitchFamily="34" charset="0"/>
              <a:ea typeface="MS PGothic" pitchFamily="34" charset="-128"/>
            </a:endParaRPr>
          </a:p>
        </p:txBody>
      </p:sp>
    </p:spTree>
    <p:extLst>
      <p:ext uri="{BB962C8B-B14F-4D97-AF65-F5344CB8AC3E}">
        <p14:creationId xmlns:p14="http://schemas.microsoft.com/office/powerpoint/2010/main" val="196044483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13"/>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cs typeface="Arial" pitchFamily="34" charset="0"/>
            </a:endParaRPr>
          </a:p>
        </p:txBody>
      </p:sp>
      <p:sp>
        <p:nvSpPr>
          <p:cNvPr id="5" name="Footer Placeholder 4"/>
          <p:cNvSpPr>
            <a:spLocks noGrp="1"/>
          </p:cNvSpPr>
          <p:nvPr>
            <p:ph type="ftr" sz="quarter" idx="3"/>
          </p:nvPr>
        </p:nvSpPr>
        <p:spPr>
          <a:xfrm>
            <a:off x="3124200" y="5297013"/>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cs typeface="Arial" pitchFamily="34" charset="0"/>
            </a:endParaRPr>
          </a:p>
        </p:txBody>
      </p:sp>
      <p:sp>
        <p:nvSpPr>
          <p:cNvPr id="6" name="Slide Number Placeholder 5"/>
          <p:cNvSpPr>
            <a:spLocks noGrp="1"/>
          </p:cNvSpPr>
          <p:nvPr>
            <p:ph type="sldNum" sz="quarter" idx="4"/>
          </p:nvPr>
        </p:nvSpPr>
        <p:spPr>
          <a:xfrm>
            <a:off x="6553200" y="5297013"/>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2D9C3AEE-4B61-42AC-BD53-808642877AAF}"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3973135455"/>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00"/>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cs typeface="Arial" pitchFamily="34" charset="0"/>
            </a:endParaRPr>
          </a:p>
        </p:txBody>
      </p:sp>
      <p:sp>
        <p:nvSpPr>
          <p:cNvPr id="5" name="Footer Placeholder 4"/>
          <p:cNvSpPr>
            <a:spLocks noGrp="1"/>
          </p:cNvSpPr>
          <p:nvPr>
            <p:ph type="ftr" sz="quarter" idx="3"/>
          </p:nvPr>
        </p:nvSpPr>
        <p:spPr>
          <a:xfrm>
            <a:off x="3124200" y="5297000"/>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cs typeface="Arial" pitchFamily="34" charset="0"/>
            </a:endParaRPr>
          </a:p>
        </p:txBody>
      </p:sp>
      <p:sp>
        <p:nvSpPr>
          <p:cNvPr id="6" name="Slide Number Placeholder 5"/>
          <p:cNvSpPr>
            <a:spLocks noGrp="1"/>
          </p:cNvSpPr>
          <p:nvPr>
            <p:ph type="sldNum" sz="quarter" idx="4"/>
          </p:nvPr>
        </p:nvSpPr>
        <p:spPr>
          <a:xfrm>
            <a:off x="6553200" y="5297000"/>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2D9C3AEE-4B61-42AC-BD53-808642877AAF}"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789501845"/>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F8275004-F6BB-4C81-88C4-8CC315929B85}"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Tree>
    <p:extLst>
      <p:ext uri="{BB962C8B-B14F-4D97-AF65-F5344CB8AC3E}">
        <p14:creationId xmlns:p14="http://schemas.microsoft.com/office/powerpoint/2010/main" val="849725984"/>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F8275004-F6BB-4C81-88C4-8CC315929B85}"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Tree>
    <p:extLst>
      <p:ext uri="{BB962C8B-B14F-4D97-AF65-F5344CB8AC3E}">
        <p14:creationId xmlns:p14="http://schemas.microsoft.com/office/powerpoint/2010/main" val="4020595356"/>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F8275004-F6BB-4C81-88C4-8CC315929B85}"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Tree>
    <p:extLst>
      <p:ext uri="{BB962C8B-B14F-4D97-AF65-F5344CB8AC3E}">
        <p14:creationId xmlns:p14="http://schemas.microsoft.com/office/powerpoint/2010/main" val="3386630408"/>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113"/>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113"/>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113"/>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277979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F8275004-F6BB-4C81-88C4-8CC315929B85}"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Tree>
    <p:extLst>
      <p:ext uri="{BB962C8B-B14F-4D97-AF65-F5344CB8AC3E}">
        <p14:creationId xmlns:p14="http://schemas.microsoft.com/office/powerpoint/2010/main" val="1723318075"/>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6"/>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DAB0BEA-F410-469C-AE2A-DF72574A1680}" type="datetimeFigureOut">
              <a:rPr lang="en-US" smtClean="0">
                <a:solidFill>
                  <a:prstClr val="black">
                    <a:tint val="75000"/>
                  </a:prstClr>
                </a:solidFill>
                <a:latin typeface="Calibri"/>
                <a:cs typeface="+mn-cs"/>
              </a:rPr>
              <a:pPr fontAlgn="auto">
                <a:spcBef>
                  <a:spcPts val="0"/>
                </a:spcBef>
                <a:spcAft>
                  <a:spcPts val="0"/>
                </a:spcAft>
              </a:pPr>
              <a:t>1/21/2015</a:t>
            </a:fld>
            <a:endParaRPr lang="en-US" smtClean="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5296966"/>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smtClean="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5296966"/>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3F5C80C-4638-4018-9A3C-73529AACC524}" type="slidenum">
              <a:rPr lang="en-US" smtClean="0">
                <a:solidFill>
                  <a:prstClr val="black">
                    <a:tint val="75000"/>
                  </a:prstClr>
                </a:solidFill>
                <a:latin typeface="Calibri"/>
                <a:cs typeface="+mn-cs"/>
              </a:rPr>
              <a:pPr fontAlgn="auto">
                <a:spcBef>
                  <a:spcPts val="0"/>
                </a:spcBef>
                <a:spcAft>
                  <a:spcPts val="0"/>
                </a:spcAft>
              </a:pPr>
              <a:t>‹#›</a:t>
            </a:fld>
            <a:endParaRPr lang="en-US" smtClean="0">
              <a:solidFill>
                <a:prstClr val="black">
                  <a:tint val="75000"/>
                </a:prstClr>
              </a:solidFill>
              <a:latin typeface="Calibri"/>
              <a:cs typeface="+mn-cs"/>
            </a:endParaRPr>
          </a:p>
        </p:txBody>
      </p:sp>
    </p:spTree>
    <p:extLst>
      <p:ext uri="{BB962C8B-B14F-4D97-AF65-F5344CB8AC3E}">
        <p14:creationId xmlns:p14="http://schemas.microsoft.com/office/powerpoint/2010/main" val="3301460234"/>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7"/>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F8275004-F6BB-4C81-88C4-8CC315929B85}"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Tree>
    <p:extLst>
      <p:ext uri="{BB962C8B-B14F-4D97-AF65-F5344CB8AC3E}">
        <p14:creationId xmlns:p14="http://schemas.microsoft.com/office/powerpoint/2010/main" val="1190581745"/>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89"/>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089"/>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89"/>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85C7DC2-653B-41E4-843C-EFB7B87F4D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0955467"/>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82"/>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en-US" altLang="en-US"/>
          </a:p>
        </p:txBody>
      </p:sp>
      <p:sp>
        <p:nvSpPr>
          <p:cNvPr id="5" name="Footer Placeholder 4"/>
          <p:cNvSpPr>
            <a:spLocks noGrp="1"/>
          </p:cNvSpPr>
          <p:nvPr>
            <p:ph type="ftr" sz="quarter" idx="3"/>
          </p:nvPr>
        </p:nvSpPr>
        <p:spPr>
          <a:xfrm>
            <a:off x="3124200" y="5297082"/>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5297082"/>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3C3F1265-2535-4569-A406-F1EC2A9C37B8}" type="slidenum">
              <a:rPr lang="en-US" altLang="en-US"/>
              <a:pPr/>
              <a:t>‹#›</a:t>
            </a:fld>
            <a:endParaRPr lang="en-US" altLang="en-US"/>
          </a:p>
        </p:txBody>
      </p:sp>
    </p:spTree>
    <p:extLst>
      <p:ext uri="{BB962C8B-B14F-4D97-AF65-F5344CB8AC3E}">
        <p14:creationId xmlns:p14="http://schemas.microsoft.com/office/powerpoint/2010/main" val="416537879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108"/>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en-US" altLang="en-US"/>
          </a:p>
        </p:txBody>
      </p:sp>
      <p:sp>
        <p:nvSpPr>
          <p:cNvPr id="5" name="Footer Placeholder 4"/>
          <p:cNvSpPr>
            <a:spLocks noGrp="1"/>
          </p:cNvSpPr>
          <p:nvPr>
            <p:ph type="ftr" sz="quarter" idx="3"/>
          </p:nvPr>
        </p:nvSpPr>
        <p:spPr>
          <a:xfrm>
            <a:off x="3124200" y="5297108"/>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5297108"/>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3C3F1265-2535-4569-A406-F1EC2A9C37B8}" type="slidenum">
              <a:rPr lang="en-US" altLang="en-US"/>
              <a:pPr/>
              <a:t>‹#›</a:t>
            </a:fld>
            <a:endParaRPr lang="en-US" altLang="en-US"/>
          </a:p>
        </p:txBody>
      </p:sp>
    </p:spTree>
    <p:extLst>
      <p:ext uri="{BB962C8B-B14F-4D97-AF65-F5344CB8AC3E}">
        <p14:creationId xmlns:p14="http://schemas.microsoft.com/office/powerpoint/2010/main" val="344377839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67"/>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5297067"/>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5297067"/>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422625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7057"/>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37E87965-B99F-48CC-B6D5-DB1DDC3D64C8}" type="datetimeFigureOut">
              <a:rPr lang="en-US" altLang="en-US" smtClean="0">
                <a:latin typeface="Calibri" pitchFamily="34" charset="0"/>
                <a:ea typeface="MS PGothic" pitchFamily="34" charset="-128"/>
              </a:rPr>
              <a:pPr defTabSz="457200"/>
              <a:t>1/21/2015</a:t>
            </a:fld>
            <a:endParaRPr lang="en-US" altLang="en-US" smtClean="0">
              <a:latin typeface="Calibri" pitchFamily="34" charset="0"/>
              <a:ea typeface="MS PGothic" pitchFamily="34" charset="-128"/>
            </a:endParaRPr>
          </a:p>
        </p:txBody>
      </p:sp>
      <p:sp>
        <p:nvSpPr>
          <p:cNvPr id="5" name="Footer Placeholder 4"/>
          <p:cNvSpPr>
            <a:spLocks noGrp="1"/>
          </p:cNvSpPr>
          <p:nvPr>
            <p:ph type="ftr" sz="quarter" idx="3"/>
          </p:nvPr>
        </p:nvSpPr>
        <p:spPr>
          <a:xfrm>
            <a:off x="3124200" y="5297057"/>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a:endParaRPr lang="en-US" altLang="en-US" smtClean="0">
              <a:latin typeface="Calibri" pitchFamily="34" charset="0"/>
              <a:ea typeface="MS PGothic" pitchFamily="34" charset="-128"/>
            </a:endParaRPr>
          </a:p>
        </p:txBody>
      </p:sp>
      <p:sp>
        <p:nvSpPr>
          <p:cNvPr id="6" name="Slide Number Placeholder 5"/>
          <p:cNvSpPr>
            <a:spLocks noGrp="1"/>
          </p:cNvSpPr>
          <p:nvPr>
            <p:ph type="sldNum" sz="quarter" idx="4"/>
          </p:nvPr>
        </p:nvSpPr>
        <p:spPr>
          <a:xfrm>
            <a:off x="6553200" y="5297057"/>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54D2F55E-81D2-4DAC-9DF0-ED2D4C2551CC}" type="slidenum">
              <a:rPr lang="en-US" altLang="en-US" smtClean="0">
                <a:latin typeface="Calibri" pitchFamily="34" charset="0"/>
                <a:ea typeface="MS PGothic" pitchFamily="34" charset="-128"/>
              </a:rPr>
              <a:pPr defTabSz="457200"/>
              <a:t>‹#›</a:t>
            </a:fld>
            <a:endParaRPr lang="en-US" altLang="en-US" smtClean="0">
              <a:latin typeface="Calibri" pitchFamily="34" charset="0"/>
              <a:ea typeface="MS PGothic" pitchFamily="34" charset="-128"/>
            </a:endParaRPr>
          </a:p>
        </p:txBody>
      </p:sp>
    </p:spTree>
    <p:extLst>
      <p:ext uri="{BB962C8B-B14F-4D97-AF65-F5344CB8AC3E}">
        <p14:creationId xmlns:p14="http://schemas.microsoft.com/office/powerpoint/2010/main" val="35726980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E06F2AFB-1B96-43F8-B270-FD1FAF44BB29}"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Tree>
    <p:extLst>
      <p:ext uri="{BB962C8B-B14F-4D97-AF65-F5344CB8AC3E}">
        <p14:creationId xmlns:p14="http://schemas.microsoft.com/office/powerpoint/2010/main" val="118620884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E06F2AFB-1B96-43F8-B270-FD1FAF44BB29}"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mn-cs"/>
            </a:endParaRPr>
          </a:p>
        </p:txBody>
      </p:sp>
    </p:spTree>
    <p:extLst>
      <p:ext uri="{BB962C8B-B14F-4D97-AF65-F5344CB8AC3E}">
        <p14:creationId xmlns:p14="http://schemas.microsoft.com/office/powerpoint/2010/main" val="4184570675"/>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8.pn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3.xml"/><Relationship Id="rId1" Type="http://schemas.openxmlformats.org/officeDocument/2006/relationships/tags" Target="../tags/tag1.xml"/><Relationship Id="rId5" Type="http://schemas.openxmlformats.org/officeDocument/2006/relationships/image" Target="../media/image35.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94.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5.xml"/><Relationship Id="rId1" Type="http://schemas.openxmlformats.org/officeDocument/2006/relationships/tags" Target="../tags/tag2.xml"/><Relationship Id="rId5" Type="http://schemas.openxmlformats.org/officeDocument/2006/relationships/image" Target="../media/image35.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4.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6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2.xml"/><Relationship Id="rId1" Type="http://schemas.openxmlformats.org/officeDocument/2006/relationships/tags" Target="../tags/tag3.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205.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9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5.xml"/><Relationship Id="rId1" Type="http://schemas.openxmlformats.org/officeDocument/2006/relationships/tags" Target="../tags/tag4.xml"/><Relationship Id="rId5" Type="http://schemas.openxmlformats.org/officeDocument/2006/relationships/image" Target="../media/image35.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227.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238.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jpeg"/><Relationship Id="rId1" Type="http://schemas.openxmlformats.org/officeDocument/2006/relationships/slideLayout" Target="../slideLayouts/slideLayout61.xml"/><Relationship Id="rId5" Type="http://schemas.openxmlformats.org/officeDocument/2006/relationships/image" Target="../media/image61.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jpeg"/><Relationship Id="rId1" Type="http://schemas.openxmlformats.org/officeDocument/2006/relationships/slideLayout" Target="../slideLayouts/slideLayout61.xml"/><Relationship Id="rId6" Type="http://schemas.openxmlformats.org/officeDocument/2006/relationships/image" Target="../media/image61.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jpeg"/><Relationship Id="rId1" Type="http://schemas.openxmlformats.org/officeDocument/2006/relationships/slideLayout" Target="../slideLayouts/slideLayout61.xml"/><Relationship Id="rId6" Type="http://schemas.openxmlformats.org/officeDocument/2006/relationships/image" Target="../media/image61.png"/><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image" Target="../media/image60.jpeg"/><Relationship Id="rId1" Type="http://schemas.openxmlformats.org/officeDocument/2006/relationships/slideLayout" Target="../slideLayouts/slideLayout61.xml"/><Relationship Id="rId6" Type="http://schemas.openxmlformats.org/officeDocument/2006/relationships/image" Target="../media/image64.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8.png"/></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2.png"/><Relationship Id="rId7" Type="http://schemas.openxmlformats.org/officeDocument/2006/relationships/image" Target="../media/image69.png"/><Relationship Id="rId2" Type="http://schemas.openxmlformats.org/officeDocument/2006/relationships/image" Target="../media/image60.jpeg"/><Relationship Id="rId1" Type="http://schemas.openxmlformats.org/officeDocument/2006/relationships/slideLayout" Target="../slideLayouts/slideLayout61.xml"/><Relationship Id="rId6" Type="http://schemas.openxmlformats.org/officeDocument/2006/relationships/image" Target="../media/image61.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9.xml"/><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ntage 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4"/>
          <p:cNvSpPr txBox="1">
            <a:spLocks noChangeArrowheads="1"/>
          </p:cNvSpPr>
          <p:nvPr/>
        </p:nvSpPr>
        <p:spPr bwMode="auto">
          <a:xfrm>
            <a:off x="838200" y="1291167"/>
            <a:ext cx="7467600" cy="280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8000">
                <a:latin typeface="Calibri" pitchFamily="34" charset="0"/>
              </a:rPr>
              <a:t>Book of Joshua</a:t>
            </a:r>
          </a:p>
          <a:p>
            <a:pPr algn="ctr" eaLnBrk="1" hangingPunct="1">
              <a:lnSpc>
                <a:spcPct val="90000"/>
              </a:lnSpc>
            </a:pPr>
            <a:r>
              <a:rPr lang="en-US" altLang="en-US" sz="8000">
                <a:latin typeface="Calibri" pitchFamily="34" charset="0"/>
              </a:rPr>
              <a:t>Lesson 6</a:t>
            </a:r>
          </a:p>
          <a:p>
            <a:pPr algn="ctr" eaLnBrk="1" hangingPunct="1">
              <a:lnSpc>
                <a:spcPct val="90000"/>
              </a:lnSpc>
            </a:pPr>
            <a:r>
              <a:rPr lang="en-US" altLang="en-US" sz="3600" b="1"/>
              <a:t>Central Conquest - Ai &amp; Achan</a:t>
            </a:r>
            <a:r>
              <a:rPr lang="en-US" altLang="en-US" sz="3600"/>
              <a:t> </a:t>
            </a: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A4171BF-7455-4790-A744-FF3D04DACD86}" type="slidenum">
              <a:rPr lang="en-US" altLang="en-US">
                <a:solidFill>
                  <a:srgbClr val="898989"/>
                </a:solidFill>
                <a:latin typeface="Calibri" pitchFamily="34" charset="0"/>
              </a:rPr>
              <a:pPr eaLnBrk="1" hangingPunct="1"/>
              <a:t>1</a:t>
            </a:fld>
            <a:endParaRPr lang="en-US" altLang="en-US">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40" t="17273" r="24779" b="428"/>
          <a:stretch/>
        </p:blipFill>
        <p:spPr bwMode="auto">
          <a:xfrm rot="5400000">
            <a:off x="1691640" y="-1645920"/>
            <a:ext cx="585216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02191" y="655094"/>
            <a:ext cx="287258" cy="276999"/>
          </a:xfrm>
          <a:prstGeom prst="rect">
            <a:avLst/>
          </a:prstGeom>
          <a:solidFill>
            <a:schemeClr val="tx1"/>
          </a:solidFill>
        </p:spPr>
        <p:txBody>
          <a:bodyPr wrap="none" rtlCol="0">
            <a:spAutoFit/>
          </a:bodyPr>
          <a:lstStyle/>
          <a:p>
            <a:r>
              <a:rPr lang="en-US" sz="1200" b="1" dirty="0" smtClean="0">
                <a:solidFill>
                  <a:schemeClr val="bg1"/>
                </a:solidFill>
              </a:rPr>
              <a:t>X</a:t>
            </a:r>
            <a:endParaRPr lang="en-US" sz="1200" b="1" dirty="0">
              <a:solidFill>
                <a:schemeClr val="bg1"/>
              </a:solidFill>
            </a:endParaRPr>
          </a:p>
        </p:txBody>
      </p:sp>
      <p:sp>
        <p:nvSpPr>
          <p:cNvPr id="7" name="TextBox 6"/>
          <p:cNvSpPr txBox="1"/>
          <p:nvPr/>
        </p:nvSpPr>
        <p:spPr>
          <a:xfrm>
            <a:off x="6741946" y="655094"/>
            <a:ext cx="287258" cy="276999"/>
          </a:xfrm>
          <a:prstGeom prst="rect">
            <a:avLst/>
          </a:prstGeom>
          <a:solidFill>
            <a:schemeClr val="tx1"/>
          </a:solidFill>
        </p:spPr>
        <p:txBody>
          <a:bodyPr wrap="none" rtlCol="0">
            <a:spAutoFit/>
          </a:bodyPr>
          <a:lstStyle/>
          <a:p>
            <a:r>
              <a:rPr lang="en-US" sz="1200" b="1" dirty="0" smtClean="0">
                <a:solidFill>
                  <a:schemeClr val="bg1"/>
                </a:solidFill>
              </a:rPr>
              <a:t>Y</a:t>
            </a:r>
            <a:endParaRPr lang="en-US" sz="1200" b="1" dirty="0">
              <a:solidFill>
                <a:schemeClr val="bg1"/>
              </a:solidFill>
            </a:endParaRPr>
          </a:p>
        </p:txBody>
      </p:sp>
      <p:sp>
        <p:nvSpPr>
          <p:cNvPr id="8" name="TextBox 7"/>
          <p:cNvSpPr txBox="1"/>
          <p:nvPr/>
        </p:nvSpPr>
        <p:spPr>
          <a:xfrm>
            <a:off x="2306424" y="643718"/>
            <a:ext cx="330540" cy="276999"/>
          </a:xfrm>
          <a:prstGeom prst="rect">
            <a:avLst/>
          </a:prstGeom>
          <a:solidFill>
            <a:schemeClr val="tx1"/>
          </a:solidFill>
        </p:spPr>
        <p:txBody>
          <a:bodyPr wrap="none" rtlCol="0">
            <a:spAutoFit/>
          </a:bodyPr>
          <a:lstStyle/>
          <a:p>
            <a:r>
              <a:rPr lang="en-US" sz="1200" b="1" dirty="0" smtClean="0">
                <a:solidFill>
                  <a:schemeClr val="bg1"/>
                </a:solidFill>
              </a:rPr>
              <a:t>W</a:t>
            </a:r>
            <a:endParaRPr lang="en-US" sz="1200" b="1" dirty="0">
              <a:solidFill>
                <a:schemeClr val="bg1"/>
              </a:solidFill>
            </a:endParaRPr>
          </a:p>
        </p:txBody>
      </p:sp>
      <p:pic>
        <p:nvPicPr>
          <p:cNvPr id="9"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8225" y="2004281"/>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0550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hua_Ai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76612" y="438150"/>
            <a:ext cx="5172075" cy="3600986"/>
          </a:xfrm>
          <a:prstGeom prst="rect">
            <a:avLst/>
          </a:prstGeom>
          <a:solidFill>
            <a:schemeClr val="bg1">
              <a:alpha val="75000"/>
            </a:schemeClr>
          </a:solidFill>
        </p:spPr>
        <p:txBody>
          <a:bodyPr wrap="square" rtlCol="0">
            <a:spAutoFit/>
          </a:bodyPr>
          <a:lstStyle/>
          <a:p>
            <a:r>
              <a:rPr lang="en-US" dirty="0" smtClean="0"/>
              <a:t>Joshua 7:2-4</a:t>
            </a:r>
          </a:p>
          <a:p>
            <a:r>
              <a:rPr lang="en-US" dirty="0" smtClean="0"/>
              <a:t>Joshua </a:t>
            </a:r>
            <a:r>
              <a:rPr lang="en-US" dirty="0"/>
              <a:t>sent men from Jericho to Ai, which is near Beth-</a:t>
            </a:r>
            <a:r>
              <a:rPr lang="en-US" dirty="0" err="1"/>
              <a:t>aven</a:t>
            </a:r>
            <a:r>
              <a:rPr lang="en-US" dirty="0"/>
              <a:t>, east of Bethel, and said to them, “Go up and spy out the land</a:t>
            </a:r>
            <a:r>
              <a:rPr lang="en-US" dirty="0" smtClean="0"/>
              <a:t>.”</a:t>
            </a:r>
          </a:p>
          <a:p>
            <a:endParaRPr lang="en-US" dirty="0" smtClean="0"/>
          </a:p>
          <a:p>
            <a:r>
              <a:rPr lang="en-US" dirty="0" smtClean="0"/>
              <a:t>Do </a:t>
            </a:r>
            <a:r>
              <a:rPr lang="en-US" dirty="0"/>
              <a:t>not have all the people go up, but let about two or three thousand men go up and attack Ai. </a:t>
            </a:r>
            <a:endParaRPr lang="en-US" dirty="0" smtClean="0"/>
          </a:p>
          <a:p>
            <a:endParaRPr lang="en-US" dirty="0"/>
          </a:p>
          <a:p>
            <a:r>
              <a:rPr lang="en-US" dirty="0" smtClean="0"/>
              <a:t>Do </a:t>
            </a:r>
            <a:r>
              <a:rPr lang="en-US" dirty="0"/>
              <a:t>not make the whole people toil up there, for they are few.”  </a:t>
            </a:r>
            <a:br>
              <a:rPr lang="en-US" dirty="0"/>
            </a:br>
            <a:endParaRPr lang="en-US" baseline="30000" dirty="0"/>
          </a:p>
          <a:p>
            <a:r>
              <a:rPr lang="en-US" dirty="0" smtClean="0"/>
              <a:t>So </a:t>
            </a:r>
            <a:r>
              <a:rPr lang="en-US" dirty="0"/>
              <a:t>about 3,000 men went up there from the people</a:t>
            </a:r>
          </a:p>
        </p:txBody>
      </p:sp>
    </p:spTree>
    <p:extLst>
      <p:ext uri="{BB962C8B-B14F-4D97-AF65-F5344CB8AC3E}">
        <p14:creationId xmlns:p14="http://schemas.microsoft.com/office/powerpoint/2010/main" val="2027001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hidden="1"/>
          <p:cNvSpPr>
            <a:spLocks noGrp="1" noChangeArrowheads="1"/>
          </p:cNvSpPr>
          <p:nvPr>
            <p:ph type="title"/>
          </p:nvPr>
        </p:nvSpPr>
        <p:spPr/>
        <p:txBody>
          <a:bodyPr/>
          <a:lstStyle/>
          <a:p>
            <a:pPr eaLnBrk="1" hangingPunct="1"/>
            <a:endParaRPr lang="en-US" dirty="0" smtClean="0"/>
          </a:p>
        </p:txBody>
      </p:sp>
      <p:pic>
        <p:nvPicPr>
          <p:cNvPr id="18434" name="Picture 3" descr="Jericho, Jordan Rift with Mt Hermon aerial from s"/>
          <p:cNvPicPr preferRelativeResize="0">
            <a:picLocks noChangeAspect="1" noChangeArrowheads="1"/>
          </p:cNvPicPr>
          <p:nvPr>
            <p:custDataLst>
              <p:tags r:id="rId1"/>
            </p:custDataLst>
          </p:nvPr>
        </p:nvPicPr>
        <p:blipFill>
          <a:blip r:embed="rId4"/>
          <a:srcRect/>
          <a:stretch>
            <a:fillRect/>
          </a:stretch>
        </p:blipFill>
        <p:spPr bwMode="auto">
          <a:xfrm>
            <a:off x="0" y="-1324"/>
            <a:ext cx="9144000" cy="5717647"/>
          </a:xfrm>
          <a:prstGeom prst="rect">
            <a:avLst/>
          </a:prstGeom>
          <a:noFill/>
          <a:ln w="9525">
            <a:noFill/>
            <a:miter lim="800000"/>
            <a:headEnd/>
            <a:tailEnd/>
          </a:ln>
        </p:spPr>
      </p:pic>
      <p:sp>
        <p:nvSpPr>
          <p:cNvPr id="119818" name="Text Box 10"/>
          <p:cNvSpPr txBox="1">
            <a:spLocks noChangeArrowheads="1"/>
          </p:cNvSpPr>
          <p:nvPr/>
        </p:nvSpPr>
        <p:spPr bwMode="auto">
          <a:xfrm>
            <a:off x="6231887" y="746075"/>
            <a:ext cx="1465466"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Mt. </a:t>
            </a:r>
            <a:r>
              <a:rPr lang="en-US" sz="2000" dirty="0" err="1">
                <a:solidFill>
                  <a:srgbClr val="FFFFFF"/>
                </a:solidFill>
                <a:effectLst>
                  <a:glow rad="76200">
                    <a:srgbClr val="000000">
                      <a:alpha val="60000"/>
                    </a:srgbClr>
                  </a:glow>
                </a:effectLst>
                <a:latin typeface="Calibri" pitchFamily="34" charset="0"/>
                <a:cs typeface="Calibri" pitchFamily="34" charset="0"/>
              </a:rPr>
              <a:t>Hermon</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119819" name="Text Box 11"/>
          <p:cNvSpPr txBox="1">
            <a:spLocks noChangeArrowheads="1"/>
          </p:cNvSpPr>
          <p:nvPr/>
        </p:nvSpPr>
        <p:spPr bwMode="auto">
          <a:xfrm>
            <a:off x="1295599" y="2968575"/>
            <a:ext cx="1966629"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Valley of </a:t>
            </a:r>
            <a:r>
              <a:rPr lang="en-US" sz="2000" dirty="0" err="1">
                <a:solidFill>
                  <a:srgbClr val="FFFFFF"/>
                </a:solidFill>
                <a:effectLst>
                  <a:glow rad="76200">
                    <a:srgbClr val="000000">
                      <a:alpha val="60000"/>
                    </a:srgbClr>
                  </a:glow>
                </a:effectLst>
                <a:latin typeface="Calibri" pitchFamily="34" charset="0"/>
                <a:cs typeface="Calibri" pitchFamily="34" charset="0"/>
              </a:rPr>
              <a:t>Zeboiim</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119820" name="Text Box 12"/>
          <p:cNvSpPr txBox="1">
            <a:spLocks noChangeArrowheads="1"/>
          </p:cNvSpPr>
          <p:nvPr/>
        </p:nvSpPr>
        <p:spPr bwMode="auto">
          <a:xfrm>
            <a:off x="7267771" y="3095575"/>
            <a:ext cx="1553374"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Tell </a:t>
            </a:r>
            <a:r>
              <a:rPr lang="en-US" sz="2000" dirty="0" err="1">
                <a:solidFill>
                  <a:srgbClr val="FFFFFF"/>
                </a:solidFill>
                <a:effectLst>
                  <a:glow rad="76200">
                    <a:srgbClr val="000000">
                      <a:alpha val="60000"/>
                    </a:srgbClr>
                  </a:glow>
                </a:effectLst>
                <a:latin typeface="Calibri" pitchFamily="34" charset="0"/>
                <a:cs typeface="Calibri" pitchFamily="34" charset="0"/>
              </a:rPr>
              <a:t>es</a:t>
            </a:r>
            <a:r>
              <a:rPr lang="en-US" sz="2000" dirty="0">
                <a:solidFill>
                  <a:srgbClr val="FFFFFF"/>
                </a:solidFill>
                <a:effectLst>
                  <a:glow rad="76200">
                    <a:srgbClr val="000000">
                      <a:alpha val="60000"/>
                    </a:srgbClr>
                  </a:glow>
                </a:effectLst>
                <a:latin typeface="Calibri" pitchFamily="34" charset="0"/>
                <a:cs typeface="Calibri" pitchFamily="34" charset="0"/>
              </a:rPr>
              <a:t>-Sultan</a:t>
            </a:r>
          </a:p>
        </p:txBody>
      </p:sp>
      <p:sp>
        <p:nvSpPr>
          <p:cNvPr id="119821" name="Text Box 13"/>
          <p:cNvSpPr txBox="1">
            <a:spLocks noChangeArrowheads="1"/>
          </p:cNvSpPr>
          <p:nvPr/>
        </p:nvSpPr>
        <p:spPr bwMode="auto">
          <a:xfrm>
            <a:off x="6477000" y="4889500"/>
            <a:ext cx="892296" cy="400110"/>
          </a:xfrm>
          <a:prstGeom prst="rect">
            <a:avLst/>
          </a:prstGeom>
          <a:noFill/>
          <a:ln w="9525">
            <a:noFill/>
            <a:miter lim="800000"/>
            <a:headEnd/>
            <a:tailEnd/>
          </a:ln>
          <a:effectLst/>
        </p:spPr>
        <p:txBody>
          <a:bodyPr wrap="none">
            <a:spAutoFit/>
          </a:bodyPr>
          <a:lstStyle/>
          <a:p>
            <a:pPr>
              <a:defRPr/>
            </a:pPr>
            <a:r>
              <a:rPr lang="en-US" sz="2000" dirty="0" err="1">
                <a:solidFill>
                  <a:srgbClr val="FFFFFF"/>
                </a:solidFill>
                <a:effectLst>
                  <a:glow rad="76200">
                    <a:srgbClr val="000000">
                      <a:alpha val="60000"/>
                    </a:srgbClr>
                  </a:glow>
                </a:effectLst>
                <a:latin typeface="Calibri" pitchFamily="34" charset="0"/>
                <a:cs typeface="Calibri" pitchFamily="34" charset="0"/>
              </a:rPr>
              <a:t>Cypros</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119822" name="Text Box 14"/>
          <p:cNvSpPr txBox="1">
            <a:spLocks noChangeArrowheads="1"/>
          </p:cNvSpPr>
          <p:nvPr/>
        </p:nvSpPr>
        <p:spPr bwMode="auto">
          <a:xfrm>
            <a:off x="4724400" y="4445000"/>
            <a:ext cx="1156792" cy="400110"/>
          </a:xfrm>
          <a:prstGeom prst="rect">
            <a:avLst/>
          </a:prstGeom>
          <a:noFill/>
          <a:ln w="9525">
            <a:noFill/>
            <a:miter lim="800000"/>
            <a:headEnd/>
            <a:tailEnd/>
          </a:ln>
          <a:effectLst/>
        </p:spPr>
        <p:txBody>
          <a:bodyPr wrap="none">
            <a:spAutoFit/>
          </a:bodyPr>
          <a:lstStyle/>
          <a:p>
            <a:pPr>
              <a:defRPr/>
            </a:pPr>
            <a:r>
              <a:rPr lang="en-US" sz="2000" dirty="0" err="1">
                <a:solidFill>
                  <a:srgbClr val="FFFFFF"/>
                </a:solidFill>
                <a:effectLst>
                  <a:glow rad="76200">
                    <a:srgbClr val="000000">
                      <a:alpha val="60000"/>
                    </a:srgbClr>
                  </a:glow>
                </a:effectLst>
                <a:latin typeface="Calibri" pitchFamily="34" charset="0"/>
                <a:cs typeface="Calibri" pitchFamily="34" charset="0"/>
              </a:rPr>
              <a:t>Wadi</a:t>
            </a:r>
            <a:r>
              <a:rPr lang="en-US" sz="2000" dirty="0">
                <a:solidFill>
                  <a:srgbClr val="FFFFFF"/>
                </a:solidFill>
                <a:effectLst>
                  <a:glow rad="76200">
                    <a:srgbClr val="000000">
                      <a:alpha val="60000"/>
                    </a:srgbClr>
                  </a:glow>
                </a:effectLst>
                <a:latin typeface="Calibri" pitchFamily="34" charset="0"/>
                <a:cs typeface="Calibri" pitchFamily="34" charset="0"/>
              </a:rPr>
              <a:t> </a:t>
            </a:r>
            <a:r>
              <a:rPr lang="en-US" sz="2000" dirty="0" err="1">
                <a:solidFill>
                  <a:srgbClr val="FFFFFF"/>
                </a:solidFill>
                <a:effectLst>
                  <a:glow rad="76200">
                    <a:srgbClr val="000000">
                      <a:alpha val="60000"/>
                    </a:srgbClr>
                  </a:glow>
                </a:effectLst>
                <a:latin typeface="Calibri" pitchFamily="34" charset="0"/>
                <a:cs typeface="Calibri" pitchFamily="34" charset="0"/>
              </a:rPr>
              <a:t>Qilt</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119824" name="Text Box 16"/>
          <p:cNvSpPr txBox="1">
            <a:spLocks noChangeArrowheads="1"/>
          </p:cNvSpPr>
          <p:nvPr/>
        </p:nvSpPr>
        <p:spPr bwMode="auto">
          <a:xfrm>
            <a:off x="7065151" y="4048075"/>
            <a:ext cx="1807290"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cs typeface="Calibri" pitchFamily="34" charset="0"/>
              </a:rPr>
              <a:t>Herod’s Palaces</a:t>
            </a:r>
          </a:p>
        </p:txBody>
      </p:sp>
      <p:sp>
        <p:nvSpPr>
          <p:cNvPr id="24" name="Freeform 23"/>
          <p:cNvSpPr/>
          <p:nvPr/>
        </p:nvSpPr>
        <p:spPr>
          <a:xfrm>
            <a:off x="3206750" y="4593169"/>
            <a:ext cx="4749800" cy="963083"/>
          </a:xfrm>
          <a:custGeom>
            <a:avLst/>
            <a:gdLst>
              <a:gd name="connsiteX0" fmla="*/ 0 w 4749800"/>
              <a:gd name="connsiteY0" fmla="*/ 1155700 h 1155700"/>
              <a:gd name="connsiteX1" fmla="*/ 412750 w 4749800"/>
              <a:gd name="connsiteY1" fmla="*/ 1104900 h 1155700"/>
              <a:gd name="connsiteX2" fmla="*/ 679450 w 4749800"/>
              <a:gd name="connsiteY2" fmla="*/ 1123950 h 1155700"/>
              <a:gd name="connsiteX3" fmla="*/ 933450 w 4749800"/>
              <a:gd name="connsiteY3" fmla="*/ 1098550 h 1155700"/>
              <a:gd name="connsiteX4" fmla="*/ 1149350 w 4749800"/>
              <a:gd name="connsiteY4" fmla="*/ 1016000 h 1155700"/>
              <a:gd name="connsiteX5" fmla="*/ 1289050 w 4749800"/>
              <a:gd name="connsiteY5" fmla="*/ 901700 h 1155700"/>
              <a:gd name="connsiteX6" fmla="*/ 1371600 w 4749800"/>
              <a:gd name="connsiteY6" fmla="*/ 679450 h 1155700"/>
              <a:gd name="connsiteX7" fmla="*/ 1574800 w 4749800"/>
              <a:gd name="connsiteY7" fmla="*/ 469900 h 1155700"/>
              <a:gd name="connsiteX8" fmla="*/ 1943100 w 4749800"/>
              <a:gd name="connsiteY8" fmla="*/ 355600 h 1155700"/>
              <a:gd name="connsiteX9" fmla="*/ 2432050 w 4749800"/>
              <a:gd name="connsiteY9" fmla="*/ 254000 h 1155700"/>
              <a:gd name="connsiteX10" fmla="*/ 2787650 w 4749800"/>
              <a:gd name="connsiteY10" fmla="*/ 171450 h 1155700"/>
              <a:gd name="connsiteX11" fmla="*/ 3086100 w 4749800"/>
              <a:gd name="connsiteY11" fmla="*/ 88900 h 1155700"/>
              <a:gd name="connsiteX12" fmla="*/ 3498850 w 4749800"/>
              <a:gd name="connsiteY12" fmla="*/ 76200 h 1155700"/>
              <a:gd name="connsiteX13" fmla="*/ 3733800 w 4749800"/>
              <a:gd name="connsiteY13" fmla="*/ 50800 h 1155700"/>
              <a:gd name="connsiteX14" fmla="*/ 3968750 w 4749800"/>
              <a:gd name="connsiteY14" fmla="*/ 25400 h 1155700"/>
              <a:gd name="connsiteX15" fmla="*/ 4292600 w 4749800"/>
              <a:gd name="connsiteY15" fmla="*/ 57150 h 1155700"/>
              <a:gd name="connsiteX16" fmla="*/ 4514850 w 4749800"/>
              <a:gd name="connsiteY16" fmla="*/ 38100 h 1155700"/>
              <a:gd name="connsiteX17" fmla="*/ 4749800 w 4749800"/>
              <a:gd name="connsiteY17" fmla="*/ 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49800" h="1155700">
                <a:moveTo>
                  <a:pt x="0" y="1155700"/>
                </a:moveTo>
                <a:cubicBezTo>
                  <a:pt x="149754" y="1132946"/>
                  <a:pt x="299508" y="1110192"/>
                  <a:pt x="412750" y="1104900"/>
                </a:cubicBezTo>
                <a:cubicBezTo>
                  <a:pt x="525992" y="1099608"/>
                  <a:pt x="592667" y="1125008"/>
                  <a:pt x="679450" y="1123950"/>
                </a:cubicBezTo>
                <a:cubicBezTo>
                  <a:pt x="766233" y="1122892"/>
                  <a:pt x="855133" y="1116542"/>
                  <a:pt x="933450" y="1098550"/>
                </a:cubicBezTo>
                <a:cubicBezTo>
                  <a:pt x="1011767" y="1080558"/>
                  <a:pt x="1090083" y="1048808"/>
                  <a:pt x="1149350" y="1016000"/>
                </a:cubicBezTo>
                <a:cubicBezTo>
                  <a:pt x="1208617" y="983192"/>
                  <a:pt x="1252008" y="957792"/>
                  <a:pt x="1289050" y="901700"/>
                </a:cubicBezTo>
                <a:cubicBezTo>
                  <a:pt x="1326092" y="845608"/>
                  <a:pt x="1323975" y="751417"/>
                  <a:pt x="1371600" y="679450"/>
                </a:cubicBezTo>
                <a:cubicBezTo>
                  <a:pt x="1419225" y="607483"/>
                  <a:pt x="1479550" y="523875"/>
                  <a:pt x="1574800" y="469900"/>
                </a:cubicBezTo>
                <a:cubicBezTo>
                  <a:pt x="1670050" y="415925"/>
                  <a:pt x="1800225" y="391583"/>
                  <a:pt x="1943100" y="355600"/>
                </a:cubicBezTo>
                <a:cubicBezTo>
                  <a:pt x="2085975" y="319617"/>
                  <a:pt x="2291292" y="284692"/>
                  <a:pt x="2432050" y="254000"/>
                </a:cubicBezTo>
                <a:cubicBezTo>
                  <a:pt x="2572808" y="223308"/>
                  <a:pt x="2678642" y="198967"/>
                  <a:pt x="2787650" y="171450"/>
                </a:cubicBezTo>
                <a:cubicBezTo>
                  <a:pt x="2896658" y="143933"/>
                  <a:pt x="2967567" y="104775"/>
                  <a:pt x="3086100" y="88900"/>
                </a:cubicBezTo>
                <a:cubicBezTo>
                  <a:pt x="3204633" y="73025"/>
                  <a:pt x="3390900" y="82550"/>
                  <a:pt x="3498850" y="76200"/>
                </a:cubicBezTo>
                <a:cubicBezTo>
                  <a:pt x="3606800" y="69850"/>
                  <a:pt x="3733800" y="50800"/>
                  <a:pt x="3733800" y="50800"/>
                </a:cubicBezTo>
                <a:cubicBezTo>
                  <a:pt x="3812117" y="42333"/>
                  <a:pt x="3875617" y="24342"/>
                  <a:pt x="3968750" y="25400"/>
                </a:cubicBezTo>
                <a:cubicBezTo>
                  <a:pt x="4061883" y="26458"/>
                  <a:pt x="4201583" y="55033"/>
                  <a:pt x="4292600" y="57150"/>
                </a:cubicBezTo>
                <a:cubicBezTo>
                  <a:pt x="4383617" y="59267"/>
                  <a:pt x="4438650" y="47625"/>
                  <a:pt x="4514850" y="38100"/>
                </a:cubicBezTo>
                <a:cubicBezTo>
                  <a:pt x="4591050" y="28575"/>
                  <a:pt x="4749800" y="0"/>
                  <a:pt x="4749800" y="0"/>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dirty="0">
              <a:solidFill>
                <a:srgbClr val="000000"/>
              </a:solidFill>
              <a:latin typeface="Calibri" pitchFamily="34" charset="0"/>
            </a:endParaRPr>
          </a:p>
        </p:txBody>
      </p:sp>
      <p:sp>
        <p:nvSpPr>
          <p:cNvPr id="25" name="Freeform 24"/>
          <p:cNvSpPr/>
          <p:nvPr/>
        </p:nvSpPr>
        <p:spPr>
          <a:xfrm>
            <a:off x="177800" y="2813430"/>
            <a:ext cx="5200650" cy="176389"/>
          </a:xfrm>
          <a:custGeom>
            <a:avLst/>
            <a:gdLst>
              <a:gd name="connsiteX0" fmla="*/ 0 w 5200650"/>
              <a:gd name="connsiteY0" fmla="*/ 46567 h 211667"/>
              <a:gd name="connsiteX1" fmla="*/ 406400 w 5200650"/>
              <a:gd name="connsiteY1" fmla="*/ 33867 h 211667"/>
              <a:gd name="connsiteX2" fmla="*/ 793750 w 5200650"/>
              <a:gd name="connsiteY2" fmla="*/ 2117 h 211667"/>
              <a:gd name="connsiteX3" fmla="*/ 1187450 w 5200650"/>
              <a:gd name="connsiteY3" fmla="*/ 46567 h 211667"/>
              <a:gd name="connsiteX4" fmla="*/ 1574800 w 5200650"/>
              <a:gd name="connsiteY4" fmla="*/ 122767 h 211667"/>
              <a:gd name="connsiteX5" fmla="*/ 1930400 w 5200650"/>
              <a:gd name="connsiteY5" fmla="*/ 198967 h 211667"/>
              <a:gd name="connsiteX6" fmla="*/ 2235200 w 5200650"/>
              <a:gd name="connsiteY6" fmla="*/ 198967 h 211667"/>
              <a:gd name="connsiteX7" fmla="*/ 2533650 w 5200650"/>
              <a:gd name="connsiteY7" fmla="*/ 186267 h 211667"/>
              <a:gd name="connsiteX8" fmla="*/ 2755900 w 5200650"/>
              <a:gd name="connsiteY8" fmla="*/ 148167 h 211667"/>
              <a:gd name="connsiteX9" fmla="*/ 3219450 w 5200650"/>
              <a:gd name="connsiteY9" fmla="*/ 103717 h 211667"/>
              <a:gd name="connsiteX10" fmla="*/ 3657600 w 5200650"/>
              <a:gd name="connsiteY10" fmla="*/ 84667 h 211667"/>
              <a:gd name="connsiteX11" fmla="*/ 4013200 w 5200650"/>
              <a:gd name="connsiteY11" fmla="*/ 71967 h 211667"/>
              <a:gd name="connsiteX12" fmla="*/ 4356100 w 5200650"/>
              <a:gd name="connsiteY12" fmla="*/ 135467 h 211667"/>
              <a:gd name="connsiteX13" fmla="*/ 4711700 w 5200650"/>
              <a:gd name="connsiteY13" fmla="*/ 192617 h 211667"/>
              <a:gd name="connsiteX14" fmla="*/ 4984750 w 5200650"/>
              <a:gd name="connsiteY14" fmla="*/ 205317 h 211667"/>
              <a:gd name="connsiteX15" fmla="*/ 5073650 w 5200650"/>
              <a:gd name="connsiteY15" fmla="*/ 160867 h 211667"/>
              <a:gd name="connsiteX16" fmla="*/ 5130800 w 5200650"/>
              <a:gd name="connsiteY16" fmla="*/ 84667 h 211667"/>
              <a:gd name="connsiteX17" fmla="*/ 5200650 w 5200650"/>
              <a:gd name="connsiteY17" fmla="*/ 46567 h 21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00650" h="211667">
                <a:moveTo>
                  <a:pt x="0" y="46567"/>
                </a:moveTo>
                <a:cubicBezTo>
                  <a:pt x="137054" y="43921"/>
                  <a:pt x="274108" y="41275"/>
                  <a:pt x="406400" y="33867"/>
                </a:cubicBezTo>
                <a:cubicBezTo>
                  <a:pt x="538692" y="26459"/>
                  <a:pt x="663575" y="0"/>
                  <a:pt x="793750" y="2117"/>
                </a:cubicBezTo>
                <a:cubicBezTo>
                  <a:pt x="923925" y="4234"/>
                  <a:pt x="1057275" y="26459"/>
                  <a:pt x="1187450" y="46567"/>
                </a:cubicBezTo>
                <a:cubicBezTo>
                  <a:pt x="1317625" y="66675"/>
                  <a:pt x="1574800" y="122767"/>
                  <a:pt x="1574800" y="122767"/>
                </a:cubicBezTo>
                <a:cubicBezTo>
                  <a:pt x="1698625" y="148167"/>
                  <a:pt x="1820333" y="186267"/>
                  <a:pt x="1930400" y="198967"/>
                </a:cubicBezTo>
                <a:cubicBezTo>
                  <a:pt x="2040467" y="211667"/>
                  <a:pt x="2134658" y="201084"/>
                  <a:pt x="2235200" y="198967"/>
                </a:cubicBezTo>
                <a:cubicBezTo>
                  <a:pt x="2335742" y="196850"/>
                  <a:pt x="2446867" y="194734"/>
                  <a:pt x="2533650" y="186267"/>
                </a:cubicBezTo>
                <a:cubicBezTo>
                  <a:pt x="2620433" y="177800"/>
                  <a:pt x="2641600" y="161925"/>
                  <a:pt x="2755900" y="148167"/>
                </a:cubicBezTo>
                <a:cubicBezTo>
                  <a:pt x="2870200" y="134409"/>
                  <a:pt x="3069167" y="114300"/>
                  <a:pt x="3219450" y="103717"/>
                </a:cubicBezTo>
                <a:cubicBezTo>
                  <a:pt x="3369733" y="93134"/>
                  <a:pt x="3657600" y="84667"/>
                  <a:pt x="3657600" y="84667"/>
                </a:cubicBezTo>
                <a:cubicBezTo>
                  <a:pt x="3789892" y="79375"/>
                  <a:pt x="3896783" y="63500"/>
                  <a:pt x="4013200" y="71967"/>
                </a:cubicBezTo>
                <a:cubicBezTo>
                  <a:pt x="4129617" y="80434"/>
                  <a:pt x="4239683" y="115359"/>
                  <a:pt x="4356100" y="135467"/>
                </a:cubicBezTo>
                <a:cubicBezTo>
                  <a:pt x="4472517" y="155575"/>
                  <a:pt x="4606925" y="180975"/>
                  <a:pt x="4711700" y="192617"/>
                </a:cubicBezTo>
                <a:cubicBezTo>
                  <a:pt x="4816475" y="204259"/>
                  <a:pt x="4924425" y="210609"/>
                  <a:pt x="4984750" y="205317"/>
                </a:cubicBezTo>
                <a:cubicBezTo>
                  <a:pt x="5045075" y="200025"/>
                  <a:pt x="5049308" y="180975"/>
                  <a:pt x="5073650" y="160867"/>
                </a:cubicBezTo>
                <a:cubicBezTo>
                  <a:pt x="5097992" y="140759"/>
                  <a:pt x="5109634" y="103717"/>
                  <a:pt x="5130800" y="84667"/>
                </a:cubicBezTo>
                <a:cubicBezTo>
                  <a:pt x="5151966" y="65617"/>
                  <a:pt x="5200650" y="46567"/>
                  <a:pt x="5200650" y="46567"/>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dirty="0">
              <a:solidFill>
                <a:srgbClr val="000000"/>
              </a:solidFill>
              <a:latin typeface="Calibri" pitchFamily="34" charset="0"/>
            </a:endParaRPr>
          </a:p>
        </p:txBody>
      </p:sp>
      <p:sp>
        <p:nvSpPr>
          <p:cNvPr id="26" name="Freeform 25"/>
          <p:cNvSpPr/>
          <p:nvPr/>
        </p:nvSpPr>
        <p:spPr>
          <a:xfrm>
            <a:off x="558800" y="2222502"/>
            <a:ext cx="4914900" cy="529167"/>
          </a:xfrm>
          <a:custGeom>
            <a:avLst/>
            <a:gdLst>
              <a:gd name="connsiteX0" fmla="*/ 4914900 w 4914900"/>
              <a:gd name="connsiteY0" fmla="*/ 635000 h 635000"/>
              <a:gd name="connsiteX1" fmla="*/ 4699000 w 4914900"/>
              <a:gd name="connsiteY1" fmla="*/ 565150 h 635000"/>
              <a:gd name="connsiteX2" fmla="*/ 4445000 w 4914900"/>
              <a:gd name="connsiteY2" fmla="*/ 457200 h 635000"/>
              <a:gd name="connsiteX3" fmla="*/ 4260850 w 4914900"/>
              <a:gd name="connsiteY3" fmla="*/ 342900 h 635000"/>
              <a:gd name="connsiteX4" fmla="*/ 3956050 w 4914900"/>
              <a:gd name="connsiteY4" fmla="*/ 260350 h 635000"/>
              <a:gd name="connsiteX5" fmla="*/ 3600450 w 4914900"/>
              <a:gd name="connsiteY5" fmla="*/ 222250 h 635000"/>
              <a:gd name="connsiteX6" fmla="*/ 3219450 w 4914900"/>
              <a:gd name="connsiteY6" fmla="*/ 254000 h 635000"/>
              <a:gd name="connsiteX7" fmla="*/ 3048000 w 4914900"/>
              <a:gd name="connsiteY7" fmla="*/ 273050 h 635000"/>
              <a:gd name="connsiteX8" fmla="*/ 2768600 w 4914900"/>
              <a:gd name="connsiteY8" fmla="*/ 254000 h 635000"/>
              <a:gd name="connsiteX9" fmla="*/ 2413000 w 4914900"/>
              <a:gd name="connsiteY9" fmla="*/ 190500 h 635000"/>
              <a:gd name="connsiteX10" fmla="*/ 2082800 w 4914900"/>
              <a:gd name="connsiteY10" fmla="*/ 146050 h 635000"/>
              <a:gd name="connsiteX11" fmla="*/ 1841500 w 4914900"/>
              <a:gd name="connsiteY11" fmla="*/ 133350 h 635000"/>
              <a:gd name="connsiteX12" fmla="*/ 1549400 w 4914900"/>
              <a:gd name="connsiteY12" fmla="*/ 146050 h 635000"/>
              <a:gd name="connsiteX13" fmla="*/ 1231900 w 4914900"/>
              <a:gd name="connsiteY13" fmla="*/ 107950 h 635000"/>
              <a:gd name="connsiteX14" fmla="*/ 965200 w 4914900"/>
              <a:gd name="connsiteY14" fmla="*/ 50800 h 635000"/>
              <a:gd name="connsiteX15" fmla="*/ 654050 w 4914900"/>
              <a:gd name="connsiteY15" fmla="*/ 50800 h 635000"/>
              <a:gd name="connsiteX16" fmla="*/ 450850 w 4914900"/>
              <a:gd name="connsiteY16" fmla="*/ 25400 h 635000"/>
              <a:gd name="connsiteX17" fmla="*/ 0 w 4914900"/>
              <a:gd name="connsiteY17"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4900" h="635000">
                <a:moveTo>
                  <a:pt x="4914900" y="635000"/>
                </a:moveTo>
                <a:cubicBezTo>
                  <a:pt x="4846108" y="614891"/>
                  <a:pt x="4777317" y="594783"/>
                  <a:pt x="4699000" y="565150"/>
                </a:cubicBezTo>
                <a:cubicBezTo>
                  <a:pt x="4620683" y="535517"/>
                  <a:pt x="4518025" y="494242"/>
                  <a:pt x="4445000" y="457200"/>
                </a:cubicBezTo>
                <a:cubicBezTo>
                  <a:pt x="4371975" y="420158"/>
                  <a:pt x="4342342" y="375708"/>
                  <a:pt x="4260850" y="342900"/>
                </a:cubicBezTo>
                <a:cubicBezTo>
                  <a:pt x="4179358" y="310092"/>
                  <a:pt x="4066117" y="280458"/>
                  <a:pt x="3956050" y="260350"/>
                </a:cubicBezTo>
                <a:cubicBezTo>
                  <a:pt x="3845983" y="240242"/>
                  <a:pt x="3723217" y="223308"/>
                  <a:pt x="3600450" y="222250"/>
                </a:cubicBezTo>
                <a:cubicBezTo>
                  <a:pt x="3477683" y="221192"/>
                  <a:pt x="3311525" y="245533"/>
                  <a:pt x="3219450" y="254000"/>
                </a:cubicBezTo>
                <a:cubicBezTo>
                  <a:pt x="3127375" y="262467"/>
                  <a:pt x="3123142" y="273050"/>
                  <a:pt x="3048000" y="273050"/>
                </a:cubicBezTo>
                <a:cubicBezTo>
                  <a:pt x="2972858" y="273050"/>
                  <a:pt x="2874433" y="267758"/>
                  <a:pt x="2768600" y="254000"/>
                </a:cubicBezTo>
                <a:cubicBezTo>
                  <a:pt x="2662767" y="240242"/>
                  <a:pt x="2527300" y="208492"/>
                  <a:pt x="2413000" y="190500"/>
                </a:cubicBezTo>
                <a:cubicBezTo>
                  <a:pt x="2298700" y="172508"/>
                  <a:pt x="2178050" y="155575"/>
                  <a:pt x="2082800" y="146050"/>
                </a:cubicBezTo>
                <a:cubicBezTo>
                  <a:pt x="1987550" y="136525"/>
                  <a:pt x="1930400" y="133350"/>
                  <a:pt x="1841500" y="133350"/>
                </a:cubicBezTo>
                <a:cubicBezTo>
                  <a:pt x="1752600" y="133350"/>
                  <a:pt x="1651000" y="150283"/>
                  <a:pt x="1549400" y="146050"/>
                </a:cubicBezTo>
                <a:cubicBezTo>
                  <a:pt x="1447800" y="141817"/>
                  <a:pt x="1329267" y="123825"/>
                  <a:pt x="1231900" y="107950"/>
                </a:cubicBezTo>
                <a:cubicBezTo>
                  <a:pt x="1134533" y="92075"/>
                  <a:pt x="1061508" y="60325"/>
                  <a:pt x="965200" y="50800"/>
                </a:cubicBezTo>
                <a:cubicBezTo>
                  <a:pt x="868892" y="41275"/>
                  <a:pt x="739775" y="55033"/>
                  <a:pt x="654050" y="50800"/>
                </a:cubicBezTo>
                <a:cubicBezTo>
                  <a:pt x="568325" y="46567"/>
                  <a:pt x="559858" y="33867"/>
                  <a:pt x="450850" y="25400"/>
                </a:cubicBezTo>
                <a:cubicBezTo>
                  <a:pt x="341842" y="16933"/>
                  <a:pt x="0" y="0"/>
                  <a:pt x="0" y="0"/>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dirty="0">
              <a:solidFill>
                <a:srgbClr val="000000"/>
              </a:solidFill>
              <a:latin typeface="Calibri" pitchFamily="34" charset="0"/>
            </a:endParaRPr>
          </a:p>
        </p:txBody>
      </p:sp>
      <p:sp>
        <p:nvSpPr>
          <p:cNvPr id="119812" name="Text Box 4"/>
          <p:cNvSpPr txBox="1">
            <a:spLocks noChangeArrowheads="1"/>
          </p:cNvSpPr>
          <p:nvPr/>
        </p:nvSpPr>
        <p:spPr bwMode="auto">
          <a:xfrm>
            <a:off x="0" y="5334000"/>
            <a:ext cx="9144000" cy="381000"/>
          </a:xfrm>
          <a:prstGeom prst="rect">
            <a:avLst/>
          </a:prstGeom>
          <a:noFill/>
          <a:ln w="9525">
            <a:noFill/>
            <a:miter lim="800000"/>
            <a:headEnd/>
            <a:tailEnd/>
          </a:ln>
        </p:spPr>
        <p:txBody>
          <a:bodyPr/>
          <a:lstStyle/>
          <a:p>
            <a:pPr algn="ctr">
              <a:defRPr/>
            </a:pPr>
            <a:r>
              <a:rPr lang="en-US" sz="2200" dirty="0">
                <a:solidFill>
                  <a:srgbClr val="FFFFFF"/>
                </a:solidFill>
                <a:effectLst>
                  <a:glow rad="76200">
                    <a:srgbClr val="000000">
                      <a:alpha val="60000"/>
                    </a:srgbClr>
                  </a:glow>
                </a:effectLst>
                <a:latin typeface="Calibri" pitchFamily="34" charset="0"/>
                <a:cs typeface="Calibri" pitchFamily="34" charset="0"/>
              </a:rPr>
              <a:t>Jericho, Jordan Rift with </a:t>
            </a:r>
            <a:r>
              <a:rPr lang="en-US" sz="2200" dirty="0" smtClean="0">
                <a:solidFill>
                  <a:srgbClr val="FFFFFF"/>
                </a:solidFill>
                <a:effectLst>
                  <a:glow rad="76200">
                    <a:srgbClr val="000000">
                      <a:alpha val="60000"/>
                    </a:srgbClr>
                  </a:glow>
                </a:effectLst>
                <a:latin typeface="Calibri" pitchFamily="34" charset="0"/>
                <a:cs typeface="Calibri" pitchFamily="34" charset="0"/>
              </a:rPr>
              <a:t>Mount </a:t>
            </a:r>
            <a:r>
              <a:rPr lang="en-US" sz="2200" dirty="0">
                <a:solidFill>
                  <a:srgbClr val="FFFFFF"/>
                </a:solidFill>
                <a:effectLst>
                  <a:glow rad="76200">
                    <a:srgbClr val="000000">
                      <a:alpha val="60000"/>
                    </a:srgbClr>
                  </a:glow>
                </a:effectLst>
                <a:latin typeface="Calibri" pitchFamily="34" charset="0"/>
                <a:cs typeface="Calibri" pitchFamily="34" charset="0"/>
              </a:rPr>
              <a:t>Hermon aerial from south</a:t>
            </a:r>
          </a:p>
        </p:txBody>
      </p:sp>
      <p:sp>
        <p:nvSpPr>
          <p:cNvPr id="27" name="Text Box 14"/>
          <p:cNvSpPr txBox="1">
            <a:spLocks noChangeArrowheads="1"/>
          </p:cNvSpPr>
          <p:nvPr/>
        </p:nvSpPr>
        <p:spPr bwMode="auto">
          <a:xfrm rot="273625">
            <a:off x="988842" y="1939401"/>
            <a:ext cx="3244158" cy="400110"/>
          </a:xfrm>
          <a:prstGeom prst="rect">
            <a:avLst/>
          </a:prstGeom>
          <a:noFill/>
          <a:ln w="9525">
            <a:noFill/>
            <a:miter lim="800000"/>
            <a:headEnd/>
            <a:tailEnd/>
          </a:ln>
          <a:effectLst/>
        </p:spPr>
        <p:txBody>
          <a:bodyPr wrap="none">
            <a:spAutoFit/>
          </a:bodyPr>
          <a:lstStyle/>
          <a:p>
            <a:pPr>
              <a:defRPr/>
            </a:pPr>
            <a:r>
              <a:rPr lang="en-US" sz="2000" dirty="0" err="1">
                <a:solidFill>
                  <a:srgbClr val="FFFFFF"/>
                </a:solidFill>
                <a:effectLst>
                  <a:glow rad="76200">
                    <a:srgbClr val="000000">
                      <a:alpha val="60000"/>
                    </a:srgbClr>
                  </a:glow>
                </a:effectLst>
                <a:latin typeface="Calibri" pitchFamily="34" charset="0"/>
                <a:cs typeface="Calibri" pitchFamily="34" charset="0"/>
              </a:rPr>
              <a:t>Ophrah-Ephraim-Taiybe</a:t>
            </a:r>
            <a:r>
              <a:rPr lang="en-US" sz="2000" dirty="0">
                <a:solidFill>
                  <a:srgbClr val="FFFFFF"/>
                </a:solidFill>
                <a:effectLst>
                  <a:glow rad="76200">
                    <a:srgbClr val="000000">
                      <a:alpha val="60000"/>
                    </a:srgbClr>
                  </a:glow>
                </a:effectLst>
                <a:latin typeface="Calibri" pitchFamily="34" charset="0"/>
                <a:cs typeface="Calibri" pitchFamily="34" charset="0"/>
              </a:rPr>
              <a:t> ridge</a:t>
            </a:r>
          </a:p>
        </p:txBody>
      </p:sp>
      <p:sp>
        <p:nvSpPr>
          <p:cNvPr id="28" name="Oval 27"/>
          <p:cNvSpPr/>
          <p:nvPr/>
        </p:nvSpPr>
        <p:spPr>
          <a:xfrm>
            <a:off x="5791200" y="1016000"/>
            <a:ext cx="533400" cy="444500"/>
          </a:xfrm>
          <a:prstGeom prst="ellipse">
            <a:avLst/>
          </a:pr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dirty="0">
              <a:solidFill>
                <a:srgbClr val="000000"/>
              </a:solidFill>
              <a:latin typeface="Calibri" pitchFamily="34" charset="0"/>
            </a:endParaRPr>
          </a:p>
        </p:txBody>
      </p:sp>
      <p:sp>
        <p:nvSpPr>
          <p:cNvPr id="29" name="Oval 28"/>
          <p:cNvSpPr/>
          <p:nvPr/>
        </p:nvSpPr>
        <p:spPr>
          <a:xfrm>
            <a:off x="7239000" y="4635500"/>
            <a:ext cx="457200" cy="381000"/>
          </a:xfrm>
          <a:prstGeom prst="ellipse">
            <a:avLst/>
          </a:pr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dirty="0">
              <a:solidFill>
                <a:srgbClr val="000000"/>
              </a:solidFill>
              <a:latin typeface="Calibri" pitchFamily="34" charset="0"/>
            </a:endParaRPr>
          </a:p>
        </p:txBody>
      </p:sp>
      <p:sp>
        <p:nvSpPr>
          <p:cNvPr id="30" name="Oval 29"/>
          <p:cNvSpPr/>
          <p:nvPr/>
        </p:nvSpPr>
        <p:spPr>
          <a:xfrm>
            <a:off x="8229600" y="4445000"/>
            <a:ext cx="762000" cy="381000"/>
          </a:xfrm>
          <a:prstGeom prst="ellipse">
            <a:avLst/>
          </a:pr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dirty="0">
              <a:solidFill>
                <a:srgbClr val="000000"/>
              </a:solidFill>
              <a:latin typeface="Calibri" pitchFamily="34" charset="0"/>
            </a:endParaRPr>
          </a:p>
        </p:txBody>
      </p:sp>
      <p:sp>
        <p:nvSpPr>
          <p:cNvPr id="31" name="Oval 30"/>
          <p:cNvSpPr/>
          <p:nvPr/>
        </p:nvSpPr>
        <p:spPr>
          <a:xfrm>
            <a:off x="8001000" y="3429000"/>
            <a:ext cx="381000" cy="317500"/>
          </a:xfrm>
          <a:prstGeom prst="ellipse">
            <a:avLst/>
          </a:pr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dirty="0">
              <a:solidFill>
                <a:srgbClr val="000000"/>
              </a:solidFill>
              <a:latin typeface="Calibri" pitchFamily="34" charset="0"/>
            </a:endParaRPr>
          </a:p>
        </p:txBody>
      </p:sp>
      <p:pic>
        <p:nvPicPr>
          <p:cNvPr id="19"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5889" y="167530"/>
            <a:ext cx="1125907" cy="15572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0"/>
          <p:cNvSpPr txBox="1">
            <a:spLocks noChangeArrowheads="1"/>
          </p:cNvSpPr>
          <p:nvPr/>
        </p:nvSpPr>
        <p:spPr bwMode="auto">
          <a:xfrm>
            <a:off x="7583453" y="2787904"/>
            <a:ext cx="922047" cy="400110"/>
          </a:xfrm>
          <a:prstGeom prst="rect">
            <a:avLst/>
          </a:prstGeom>
          <a:noFill/>
          <a:ln w="9525">
            <a:noFill/>
            <a:miter lim="800000"/>
            <a:headEnd/>
            <a:tailEnd/>
          </a:ln>
          <a:effectLst/>
        </p:spPr>
        <p:txBody>
          <a:bodyPr wrap="none">
            <a:spAutoFit/>
          </a:bodyPr>
          <a:lstStyle/>
          <a:p>
            <a:pPr>
              <a:defRPr/>
            </a:pPr>
            <a:r>
              <a:rPr lang="en-US" sz="2000" dirty="0" smtClean="0">
                <a:solidFill>
                  <a:srgbClr val="FFFFFF"/>
                </a:solidFill>
                <a:effectLst>
                  <a:glow rad="76200">
                    <a:srgbClr val="000000">
                      <a:alpha val="60000"/>
                    </a:srgbClr>
                  </a:glow>
                </a:effectLst>
                <a:latin typeface="Calibri" pitchFamily="34" charset="0"/>
                <a:cs typeface="Calibri" pitchFamily="34" charset="0"/>
              </a:rPr>
              <a:t>Jericho</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21" name="Text Box 10"/>
          <p:cNvSpPr txBox="1">
            <a:spLocks noChangeArrowheads="1"/>
          </p:cNvSpPr>
          <p:nvPr/>
        </p:nvSpPr>
        <p:spPr bwMode="auto">
          <a:xfrm>
            <a:off x="284632" y="2383923"/>
            <a:ext cx="393056" cy="400110"/>
          </a:xfrm>
          <a:prstGeom prst="rect">
            <a:avLst/>
          </a:prstGeom>
          <a:solidFill>
            <a:schemeClr val="tx1"/>
          </a:solidFill>
          <a:ln w="9525">
            <a:noFill/>
            <a:miter lim="800000"/>
            <a:headEnd/>
            <a:tailEnd/>
          </a:ln>
          <a:effectLst/>
        </p:spPr>
        <p:txBody>
          <a:bodyPr wrap="none">
            <a:spAutoFit/>
          </a:bodyPr>
          <a:lstStyle/>
          <a:p>
            <a:pPr>
              <a:defRPr/>
            </a:pPr>
            <a:r>
              <a:rPr lang="en-US" sz="2000" dirty="0" smtClean="0">
                <a:solidFill>
                  <a:srgbClr val="FFFFFF"/>
                </a:solidFill>
                <a:effectLst>
                  <a:glow rad="76200">
                    <a:srgbClr val="000000">
                      <a:alpha val="60000"/>
                    </a:srgbClr>
                  </a:glow>
                </a:effectLst>
                <a:latin typeface="Calibri" pitchFamily="34" charset="0"/>
                <a:cs typeface="Calibri" pitchFamily="34" charset="0"/>
              </a:rPr>
              <a:t>Ai</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22" name="Text Box 10"/>
          <p:cNvSpPr txBox="1">
            <a:spLocks noChangeArrowheads="1"/>
          </p:cNvSpPr>
          <p:nvPr/>
        </p:nvSpPr>
        <p:spPr bwMode="auto">
          <a:xfrm>
            <a:off x="2037417" y="4889500"/>
            <a:ext cx="1236236" cy="400110"/>
          </a:xfrm>
          <a:prstGeom prst="rect">
            <a:avLst/>
          </a:prstGeom>
          <a:solidFill>
            <a:schemeClr val="tx1"/>
          </a:solidFill>
          <a:ln w="9525">
            <a:noFill/>
            <a:miter lim="800000"/>
            <a:headEnd/>
            <a:tailEnd/>
          </a:ln>
          <a:effectLst/>
        </p:spPr>
        <p:txBody>
          <a:bodyPr wrap="none">
            <a:spAutoFit/>
          </a:bodyPr>
          <a:lstStyle/>
          <a:p>
            <a:pPr>
              <a:defRPr/>
            </a:pPr>
            <a:r>
              <a:rPr lang="en-US" sz="2000" dirty="0" smtClean="0">
                <a:solidFill>
                  <a:srgbClr val="FFFFFF"/>
                </a:solidFill>
                <a:effectLst>
                  <a:glow rad="76200">
                    <a:srgbClr val="000000">
                      <a:alpha val="60000"/>
                    </a:srgbClr>
                  </a:glow>
                </a:effectLst>
                <a:latin typeface="Calibri" pitchFamily="34" charset="0"/>
                <a:cs typeface="Calibri" pitchFamily="34" charset="0"/>
              </a:rPr>
              <a:t>Jerusalem</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2" name="Rectangle 1"/>
          <p:cNvSpPr/>
          <p:nvPr/>
        </p:nvSpPr>
        <p:spPr>
          <a:xfrm>
            <a:off x="285864" y="374616"/>
            <a:ext cx="3634328" cy="369332"/>
          </a:xfrm>
          <a:prstGeom prst="rect">
            <a:avLst/>
          </a:prstGeom>
          <a:solidFill>
            <a:schemeClr val="tx1"/>
          </a:solidFill>
        </p:spPr>
        <p:txBody>
          <a:bodyPr wrap="none">
            <a:spAutoFit/>
          </a:bodyPr>
          <a:lstStyle/>
          <a:p>
            <a:r>
              <a:rPr lang="en-US" dirty="0">
                <a:solidFill>
                  <a:schemeClr val="bg1"/>
                </a:solidFill>
              </a:rPr>
              <a:t>Do not have all the people go up, </a:t>
            </a:r>
          </a:p>
        </p:txBody>
      </p:sp>
    </p:spTree>
    <p:extLst>
      <p:ext uri="{BB962C8B-B14F-4D97-AF65-F5344CB8AC3E}">
        <p14:creationId xmlns:p14="http://schemas.microsoft.com/office/powerpoint/2010/main" val="598078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C:\Users\Todd\Desktop\sr pics\sr\Jericho and wilderness aerial from s, tb010703116.jpg"/>
          <p:cNvPicPr>
            <a:picLocks noChangeAspect="1" noChangeArrowheads="1"/>
          </p:cNvPicPr>
          <p:nvPr/>
        </p:nvPicPr>
        <p:blipFill>
          <a:blip r:embed="rId3"/>
          <a:srcRect/>
          <a:stretch>
            <a:fillRect/>
          </a:stretch>
        </p:blipFill>
        <p:spPr bwMode="auto">
          <a:xfrm>
            <a:off x="0" y="0"/>
            <a:ext cx="9144000" cy="5715000"/>
          </a:xfrm>
          <a:prstGeom prst="rect">
            <a:avLst/>
          </a:prstGeom>
          <a:noFill/>
          <a:ln w="9525">
            <a:noFill/>
            <a:miter lim="800000"/>
            <a:headEnd/>
            <a:tailEnd/>
          </a:ln>
        </p:spPr>
      </p:pic>
      <p:sp>
        <p:nvSpPr>
          <p:cNvPr id="36866" name="Rectangle 2" hidden="1"/>
          <p:cNvSpPr>
            <a:spLocks noGrp="1" noChangeArrowheads="1"/>
          </p:cNvSpPr>
          <p:nvPr>
            <p:ph type="title"/>
          </p:nvPr>
        </p:nvSpPr>
        <p:spPr/>
        <p:txBody>
          <a:bodyPr/>
          <a:lstStyle/>
          <a:p>
            <a:pPr eaLnBrk="1" hangingPunct="1"/>
            <a:endParaRPr lang="en-US" dirty="0" smtClean="0"/>
          </a:p>
        </p:txBody>
      </p:sp>
      <p:sp>
        <p:nvSpPr>
          <p:cNvPr id="123908" name="Text Box 4"/>
          <p:cNvSpPr txBox="1">
            <a:spLocks noChangeArrowheads="1"/>
          </p:cNvSpPr>
          <p:nvPr/>
        </p:nvSpPr>
        <p:spPr bwMode="auto">
          <a:xfrm>
            <a:off x="0" y="5334000"/>
            <a:ext cx="9144000" cy="381000"/>
          </a:xfrm>
          <a:prstGeom prst="rect">
            <a:avLst/>
          </a:prstGeom>
          <a:noFill/>
          <a:ln w="9525">
            <a:noFill/>
            <a:miter lim="800000"/>
            <a:headEnd/>
            <a:tailEnd/>
          </a:ln>
        </p:spPr>
        <p:txBody>
          <a:bodyPr/>
          <a:lstStyle/>
          <a:p>
            <a:pPr algn="ctr">
              <a:defRPr/>
            </a:pPr>
            <a:r>
              <a:rPr lang="en-US" sz="2200" dirty="0">
                <a:solidFill>
                  <a:srgbClr val="FFFFFF"/>
                </a:solidFill>
                <a:effectLst>
                  <a:glow rad="76200">
                    <a:srgbClr val="000000">
                      <a:alpha val="60000"/>
                    </a:srgbClr>
                  </a:glow>
                </a:effectLst>
                <a:latin typeface="Calibri" pitchFamily="34" charset="0"/>
                <a:cs typeface="Calibri" pitchFamily="34" charset="0"/>
              </a:rPr>
              <a:t>Jericho and wilderness aerial from south</a:t>
            </a:r>
          </a:p>
        </p:txBody>
      </p:sp>
      <p:sp>
        <p:nvSpPr>
          <p:cNvPr id="6" name="Line 5"/>
          <p:cNvSpPr>
            <a:spLocks noChangeShapeType="1"/>
          </p:cNvSpPr>
          <p:nvPr/>
        </p:nvSpPr>
        <p:spPr bwMode="auto">
          <a:xfrm flipH="1">
            <a:off x="264053" y="4905425"/>
            <a:ext cx="609600" cy="317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dirty="0">
              <a:solidFill>
                <a:srgbClr val="000000"/>
              </a:solidFill>
              <a:latin typeface="Calibri" pitchFamily="34" charset="0"/>
            </a:endParaRPr>
          </a:p>
        </p:txBody>
      </p:sp>
      <p:sp>
        <p:nvSpPr>
          <p:cNvPr id="7" name="Text Box 6"/>
          <p:cNvSpPr txBox="1">
            <a:spLocks noChangeArrowheads="1"/>
          </p:cNvSpPr>
          <p:nvPr/>
        </p:nvSpPr>
        <p:spPr bwMode="auto">
          <a:xfrm>
            <a:off x="685800" y="4572000"/>
            <a:ext cx="1553374"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Tell </a:t>
            </a:r>
            <a:r>
              <a:rPr lang="en-US" sz="2000" dirty="0" err="1">
                <a:solidFill>
                  <a:srgbClr val="FFFFFF"/>
                </a:solidFill>
                <a:effectLst>
                  <a:glow rad="76200">
                    <a:srgbClr val="000000">
                      <a:alpha val="60000"/>
                    </a:srgbClr>
                  </a:glow>
                </a:effectLst>
                <a:latin typeface="Calibri" pitchFamily="34" charset="0"/>
                <a:cs typeface="Calibri" pitchFamily="34" charset="0"/>
              </a:rPr>
              <a:t>es</a:t>
            </a:r>
            <a:r>
              <a:rPr lang="en-US" sz="2000" dirty="0">
                <a:solidFill>
                  <a:srgbClr val="FFFFFF"/>
                </a:solidFill>
                <a:effectLst>
                  <a:glow rad="76200">
                    <a:srgbClr val="000000">
                      <a:alpha val="60000"/>
                    </a:srgbClr>
                  </a:glow>
                </a:effectLst>
                <a:latin typeface="Calibri" pitchFamily="34" charset="0"/>
                <a:cs typeface="Calibri" pitchFamily="34" charset="0"/>
              </a:rPr>
              <a:t>-Sultan</a:t>
            </a:r>
          </a:p>
        </p:txBody>
      </p:sp>
      <p:sp>
        <p:nvSpPr>
          <p:cNvPr id="8" name="Freeform 7"/>
          <p:cNvSpPr/>
          <p:nvPr/>
        </p:nvSpPr>
        <p:spPr>
          <a:xfrm rot="21316884">
            <a:off x="915439" y="1231578"/>
            <a:ext cx="3943925" cy="2156808"/>
          </a:xfrm>
          <a:custGeom>
            <a:avLst/>
            <a:gdLst>
              <a:gd name="connsiteX0" fmla="*/ 2237490 w 3943925"/>
              <a:gd name="connsiteY0" fmla="*/ 2588170 h 2588170"/>
              <a:gd name="connsiteX1" fmla="*/ 3084209 w 3943925"/>
              <a:gd name="connsiteY1" fmla="*/ 2220553 h 2588170"/>
              <a:gd name="connsiteX2" fmla="*/ 3830658 w 3943925"/>
              <a:gd name="connsiteY2" fmla="*/ 2008895 h 2588170"/>
              <a:gd name="connsiteX3" fmla="*/ 3763811 w 3943925"/>
              <a:gd name="connsiteY3" fmla="*/ 1708118 h 2588170"/>
              <a:gd name="connsiteX4" fmla="*/ 3095350 w 3943925"/>
              <a:gd name="connsiteY4" fmla="*/ 1518740 h 2588170"/>
              <a:gd name="connsiteX5" fmla="*/ 2549439 w 3943925"/>
              <a:gd name="connsiteY5" fmla="*/ 1351641 h 2588170"/>
              <a:gd name="connsiteX6" fmla="*/ 1758426 w 3943925"/>
              <a:gd name="connsiteY6" fmla="*/ 1062004 h 2588170"/>
              <a:gd name="connsiteX7" fmla="*/ 1323926 w 3943925"/>
              <a:gd name="connsiteY7" fmla="*/ 950605 h 2588170"/>
              <a:gd name="connsiteX8" fmla="*/ 1112246 w 3943925"/>
              <a:gd name="connsiteY8" fmla="*/ 894905 h 2588170"/>
              <a:gd name="connsiteX9" fmla="*/ 867144 w 3943925"/>
              <a:gd name="connsiteY9" fmla="*/ 794646 h 2588170"/>
              <a:gd name="connsiteX10" fmla="*/ 778015 w 3943925"/>
              <a:gd name="connsiteY10" fmla="*/ 649828 h 2588170"/>
              <a:gd name="connsiteX11" fmla="*/ 544054 w 3943925"/>
              <a:gd name="connsiteY11" fmla="*/ 449309 h 2588170"/>
              <a:gd name="connsiteX12" fmla="*/ 209823 w 3943925"/>
              <a:gd name="connsiteY12" fmla="*/ 271071 h 2588170"/>
              <a:gd name="connsiteX13" fmla="*/ 20425 w 3943925"/>
              <a:gd name="connsiteY13" fmla="*/ 181952 h 2588170"/>
              <a:gd name="connsiteX14" fmla="*/ 131836 w 3943925"/>
              <a:gd name="connsiteY14" fmla="*/ 92833 h 2588170"/>
              <a:gd name="connsiteX15" fmla="*/ 811439 w 3943925"/>
              <a:gd name="connsiteY15" fmla="*/ 14853 h 2588170"/>
              <a:gd name="connsiteX16" fmla="*/ 1112246 w 3943925"/>
              <a:gd name="connsiteY16" fmla="*/ 3713 h 258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43925" h="2588170">
                <a:moveTo>
                  <a:pt x="2237490" y="2588170"/>
                </a:moveTo>
                <a:cubicBezTo>
                  <a:pt x="2528085" y="2452634"/>
                  <a:pt x="2818681" y="2317099"/>
                  <a:pt x="3084209" y="2220553"/>
                </a:cubicBezTo>
                <a:cubicBezTo>
                  <a:pt x="3349737" y="2124007"/>
                  <a:pt x="3717391" y="2094301"/>
                  <a:pt x="3830658" y="2008895"/>
                </a:cubicBezTo>
                <a:cubicBezTo>
                  <a:pt x="3943925" y="1923489"/>
                  <a:pt x="3886362" y="1789811"/>
                  <a:pt x="3763811" y="1708118"/>
                </a:cubicBezTo>
                <a:cubicBezTo>
                  <a:pt x="3641260" y="1626426"/>
                  <a:pt x="3297745" y="1578153"/>
                  <a:pt x="3095350" y="1518740"/>
                </a:cubicBezTo>
                <a:cubicBezTo>
                  <a:pt x="2892955" y="1459327"/>
                  <a:pt x="2772260" y="1427764"/>
                  <a:pt x="2549439" y="1351641"/>
                </a:cubicBezTo>
                <a:cubicBezTo>
                  <a:pt x="2326618" y="1275518"/>
                  <a:pt x="1962678" y="1128843"/>
                  <a:pt x="1758426" y="1062004"/>
                </a:cubicBezTo>
                <a:cubicBezTo>
                  <a:pt x="1554174" y="995165"/>
                  <a:pt x="1323926" y="950605"/>
                  <a:pt x="1323926" y="950605"/>
                </a:cubicBezTo>
                <a:cubicBezTo>
                  <a:pt x="1216229" y="922755"/>
                  <a:pt x="1188376" y="920898"/>
                  <a:pt x="1112246" y="894905"/>
                </a:cubicBezTo>
                <a:cubicBezTo>
                  <a:pt x="1036116" y="868912"/>
                  <a:pt x="922849" y="835492"/>
                  <a:pt x="867144" y="794646"/>
                </a:cubicBezTo>
                <a:cubicBezTo>
                  <a:pt x="811439" y="753800"/>
                  <a:pt x="831863" y="707384"/>
                  <a:pt x="778015" y="649828"/>
                </a:cubicBezTo>
                <a:cubicBezTo>
                  <a:pt x="724167" y="592272"/>
                  <a:pt x="638753" y="512435"/>
                  <a:pt x="544054" y="449309"/>
                </a:cubicBezTo>
                <a:cubicBezTo>
                  <a:pt x="449355" y="386183"/>
                  <a:pt x="297094" y="315630"/>
                  <a:pt x="209823" y="271071"/>
                </a:cubicBezTo>
                <a:cubicBezTo>
                  <a:pt x="122552" y="226512"/>
                  <a:pt x="33423" y="211658"/>
                  <a:pt x="20425" y="181952"/>
                </a:cubicBezTo>
                <a:cubicBezTo>
                  <a:pt x="7427" y="152246"/>
                  <a:pt x="0" y="120683"/>
                  <a:pt x="131836" y="92833"/>
                </a:cubicBezTo>
                <a:cubicBezTo>
                  <a:pt x="263672" y="64983"/>
                  <a:pt x="648037" y="29706"/>
                  <a:pt x="811439" y="14853"/>
                </a:cubicBezTo>
                <a:cubicBezTo>
                  <a:pt x="974841" y="0"/>
                  <a:pt x="1112246" y="3713"/>
                  <a:pt x="1112246" y="3713"/>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dirty="0">
              <a:solidFill>
                <a:srgbClr val="000000"/>
              </a:solidFill>
              <a:latin typeface="Calibri" pitchFamily="34" charset="0"/>
            </a:endParaRPr>
          </a:p>
        </p:txBody>
      </p:sp>
      <p:sp>
        <p:nvSpPr>
          <p:cNvPr id="9" name="Text Box 14"/>
          <p:cNvSpPr txBox="1">
            <a:spLocks noChangeArrowheads="1"/>
          </p:cNvSpPr>
          <p:nvPr/>
        </p:nvSpPr>
        <p:spPr bwMode="auto">
          <a:xfrm>
            <a:off x="533400" y="762000"/>
            <a:ext cx="3244158" cy="400110"/>
          </a:xfrm>
          <a:prstGeom prst="rect">
            <a:avLst/>
          </a:prstGeom>
          <a:noFill/>
          <a:ln w="9525">
            <a:noFill/>
            <a:miter lim="800000"/>
            <a:headEnd/>
            <a:tailEnd/>
          </a:ln>
          <a:effectLst/>
        </p:spPr>
        <p:txBody>
          <a:bodyPr wrap="none">
            <a:spAutoFit/>
          </a:bodyPr>
          <a:lstStyle/>
          <a:p>
            <a:pPr>
              <a:defRPr/>
            </a:pPr>
            <a:r>
              <a:rPr lang="en-US" sz="2000" dirty="0" err="1">
                <a:solidFill>
                  <a:srgbClr val="FFFFFF"/>
                </a:solidFill>
                <a:effectLst>
                  <a:glow rad="76200">
                    <a:srgbClr val="000000">
                      <a:alpha val="60000"/>
                    </a:srgbClr>
                  </a:glow>
                </a:effectLst>
                <a:latin typeface="Calibri" pitchFamily="34" charset="0"/>
                <a:cs typeface="Calibri" pitchFamily="34" charset="0"/>
              </a:rPr>
              <a:t>Taiybe</a:t>
            </a:r>
            <a:r>
              <a:rPr lang="en-US" sz="2000" dirty="0">
                <a:solidFill>
                  <a:srgbClr val="FFFFFF"/>
                </a:solidFill>
                <a:effectLst>
                  <a:glow rad="76200">
                    <a:srgbClr val="000000">
                      <a:alpha val="60000"/>
                    </a:srgbClr>
                  </a:glow>
                </a:effectLst>
                <a:latin typeface="Calibri" pitchFamily="34" charset="0"/>
                <a:cs typeface="Calibri" pitchFamily="34" charset="0"/>
              </a:rPr>
              <a:t>-</a:t>
            </a:r>
            <a:r>
              <a:rPr lang="en-US" sz="2000" dirty="0" err="1">
                <a:solidFill>
                  <a:srgbClr val="FFFFFF"/>
                </a:solidFill>
                <a:effectLst>
                  <a:glow rad="76200">
                    <a:srgbClr val="000000">
                      <a:alpha val="60000"/>
                    </a:srgbClr>
                  </a:glow>
                </a:effectLst>
                <a:latin typeface="Calibri" pitchFamily="34" charset="0"/>
                <a:cs typeface="Calibri" pitchFamily="34" charset="0"/>
              </a:rPr>
              <a:t>Ophrah</a:t>
            </a:r>
            <a:r>
              <a:rPr lang="en-US" sz="2000" dirty="0">
                <a:solidFill>
                  <a:srgbClr val="FFFFFF"/>
                </a:solidFill>
                <a:effectLst>
                  <a:glow rad="76200">
                    <a:srgbClr val="000000">
                      <a:alpha val="60000"/>
                    </a:srgbClr>
                  </a:glow>
                </a:effectLst>
                <a:latin typeface="Calibri" pitchFamily="34" charset="0"/>
                <a:cs typeface="Calibri" pitchFamily="34" charset="0"/>
              </a:rPr>
              <a:t>-Ephraim ridge</a:t>
            </a:r>
          </a:p>
        </p:txBody>
      </p:sp>
      <p:sp>
        <p:nvSpPr>
          <p:cNvPr id="10" name="Text Box 10"/>
          <p:cNvSpPr txBox="1">
            <a:spLocks noChangeArrowheads="1"/>
          </p:cNvSpPr>
          <p:nvPr/>
        </p:nvSpPr>
        <p:spPr bwMode="auto">
          <a:xfrm>
            <a:off x="1001467" y="4188019"/>
            <a:ext cx="922047" cy="400110"/>
          </a:xfrm>
          <a:prstGeom prst="rect">
            <a:avLst/>
          </a:prstGeom>
          <a:noFill/>
          <a:ln w="9525">
            <a:noFill/>
            <a:miter lim="800000"/>
            <a:headEnd/>
            <a:tailEnd/>
          </a:ln>
          <a:effectLst/>
        </p:spPr>
        <p:txBody>
          <a:bodyPr wrap="none">
            <a:spAutoFit/>
          </a:bodyPr>
          <a:lstStyle/>
          <a:p>
            <a:pPr>
              <a:defRPr/>
            </a:pPr>
            <a:r>
              <a:rPr lang="en-US" sz="2000" dirty="0" smtClean="0">
                <a:solidFill>
                  <a:srgbClr val="FFFFFF"/>
                </a:solidFill>
                <a:effectLst>
                  <a:glow rad="76200">
                    <a:srgbClr val="000000">
                      <a:alpha val="60000"/>
                    </a:srgbClr>
                  </a:glow>
                </a:effectLst>
                <a:latin typeface="Calibri" pitchFamily="34" charset="0"/>
                <a:cs typeface="Calibri" pitchFamily="34" charset="0"/>
              </a:rPr>
              <a:t>Jericho</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11" name="Text Box 10"/>
          <p:cNvSpPr txBox="1">
            <a:spLocks noChangeArrowheads="1"/>
          </p:cNvSpPr>
          <p:nvPr/>
        </p:nvSpPr>
        <p:spPr bwMode="auto">
          <a:xfrm>
            <a:off x="184699" y="1717252"/>
            <a:ext cx="393056" cy="400110"/>
          </a:xfrm>
          <a:prstGeom prst="rect">
            <a:avLst/>
          </a:prstGeom>
          <a:solidFill>
            <a:schemeClr val="tx1"/>
          </a:solidFill>
          <a:ln w="9525">
            <a:noFill/>
            <a:miter lim="800000"/>
            <a:headEnd/>
            <a:tailEnd/>
          </a:ln>
          <a:effectLst/>
        </p:spPr>
        <p:txBody>
          <a:bodyPr wrap="none">
            <a:spAutoFit/>
          </a:bodyPr>
          <a:lstStyle/>
          <a:p>
            <a:pPr>
              <a:defRPr/>
            </a:pPr>
            <a:r>
              <a:rPr lang="en-US" sz="2000" dirty="0" smtClean="0">
                <a:solidFill>
                  <a:srgbClr val="FFFFFF"/>
                </a:solidFill>
                <a:effectLst>
                  <a:glow rad="76200">
                    <a:srgbClr val="000000">
                      <a:alpha val="60000"/>
                    </a:srgbClr>
                  </a:glow>
                </a:effectLst>
                <a:latin typeface="Calibri" pitchFamily="34" charset="0"/>
                <a:cs typeface="Calibri" pitchFamily="34" charset="0"/>
              </a:rPr>
              <a:t>Ai</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pic>
        <p:nvPicPr>
          <p:cNvPr id="12"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701961">
            <a:off x="7475206" y="383506"/>
            <a:ext cx="1125907" cy="1557206"/>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737171" y="1733266"/>
            <a:ext cx="2738745" cy="600534"/>
          </a:xfrm>
          <a:custGeom>
            <a:avLst/>
            <a:gdLst>
              <a:gd name="connsiteX0" fmla="*/ 2729552 w 2738745"/>
              <a:gd name="connsiteY0" fmla="*/ 600501 h 600534"/>
              <a:gd name="connsiteX1" fmla="*/ 2552131 w 2738745"/>
              <a:gd name="connsiteY1" fmla="*/ 573206 h 600534"/>
              <a:gd name="connsiteX2" fmla="*/ 968991 w 2738745"/>
              <a:gd name="connsiteY2" fmla="*/ 423080 h 600534"/>
              <a:gd name="connsiteX3" fmla="*/ 327546 w 2738745"/>
              <a:gd name="connsiteY3" fmla="*/ 272955 h 600534"/>
              <a:gd name="connsiteX4" fmla="*/ 0 w 2738745"/>
              <a:gd name="connsiteY4" fmla="*/ 0 h 60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745" h="600534">
                <a:moveTo>
                  <a:pt x="2729552" y="600501"/>
                </a:moveTo>
                <a:cubicBezTo>
                  <a:pt x="2787555" y="601638"/>
                  <a:pt x="2552131" y="573206"/>
                  <a:pt x="2552131" y="573206"/>
                </a:cubicBezTo>
                <a:cubicBezTo>
                  <a:pt x="2258704" y="543636"/>
                  <a:pt x="1339755" y="473122"/>
                  <a:pt x="968991" y="423080"/>
                </a:cubicBezTo>
                <a:cubicBezTo>
                  <a:pt x="598227" y="373038"/>
                  <a:pt x="489044" y="343468"/>
                  <a:pt x="327546" y="272955"/>
                </a:cubicBezTo>
                <a:cubicBezTo>
                  <a:pt x="166047" y="202442"/>
                  <a:pt x="83023" y="101221"/>
                  <a:pt x="0" y="0"/>
                </a:cubicBezTo>
              </a:path>
            </a:pathLst>
          </a:custGeom>
          <a:ln w="22225" cap="flat" cmpd="sng" algn="ctr">
            <a:solidFill>
              <a:schemeClr val="bg1"/>
            </a:solidFill>
            <a:prstDash val="solid"/>
            <a:round/>
            <a:headEnd type="triangl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endParaRPr lang="en-US" sz="2400">
              <a:solidFill>
                <a:srgbClr val="000000"/>
              </a:solidFill>
              <a:latin typeface="Calibri" pitchFamily="34" charset="0"/>
            </a:endParaRPr>
          </a:p>
        </p:txBody>
      </p:sp>
      <p:sp>
        <p:nvSpPr>
          <p:cNvPr id="14" name="Rectangle 13"/>
          <p:cNvSpPr/>
          <p:nvPr/>
        </p:nvSpPr>
        <p:spPr>
          <a:xfrm>
            <a:off x="289187" y="253926"/>
            <a:ext cx="3634328" cy="369332"/>
          </a:xfrm>
          <a:prstGeom prst="rect">
            <a:avLst/>
          </a:prstGeom>
          <a:solidFill>
            <a:schemeClr val="tx1"/>
          </a:solidFill>
        </p:spPr>
        <p:txBody>
          <a:bodyPr wrap="none">
            <a:spAutoFit/>
          </a:bodyPr>
          <a:lstStyle/>
          <a:p>
            <a:r>
              <a:rPr lang="en-US" dirty="0">
                <a:solidFill>
                  <a:schemeClr val="bg1"/>
                </a:solidFill>
              </a:rPr>
              <a:t>Do not have all the people go up, </a:t>
            </a:r>
          </a:p>
        </p:txBody>
      </p:sp>
    </p:spTree>
    <p:extLst>
      <p:ext uri="{BB962C8B-B14F-4D97-AF65-F5344CB8AC3E}">
        <p14:creationId xmlns:p14="http://schemas.microsoft.com/office/powerpoint/2010/main" val="873120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026" hidden="1"/>
          <p:cNvSpPr>
            <a:spLocks noGrp="1" noChangeArrowheads="1"/>
          </p:cNvSpPr>
          <p:nvPr>
            <p:ph type="title"/>
          </p:nvPr>
        </p:nvSpPr>
        <p:spPr/>
        <p:txBody>
          <a:bodyPr/>
          <a:lstStyle/>
          <a:p>
            <a:pPr eaLnBrk="1" hangingPunct="1"/>
            <a:endParaRPr lang="en-US" dirty="0" smtClean="0"/>
          </a:p>
        </p:txBody>
      </p:sp>
      <p:pic>
        <p:nvPicPr>
          <p:cNvPr id="83970" name="Picture 1027" descr="Jericho tell and cliffs aerial from east"/>
          <p:cNvPicPr preferRelativeResize="0">
            <a:picLocks noChangeAspect="1" noChangeArrowheads="1"/>
          </p:cNvPicPr>
          <p:nvPr>
            <p:custDataLst>
              <p:tags r:id="rId1"/>
            </p:custDataLst>
          </p:nvPr>
        </p:nvPicPr>
        <p:blipFill>
          <a:blip r:embed="rId4"/>
          <a:srcRect/>
          <a:stretch>
            <a:fillRect/>
          </a:stretch>
        </p:blipFill>
        <p:spPr bwMode="auto">
          <a:xfrm>
            <a:off x="0" y="-1324"/>
            <a:ext cx="9144000" cy="5717647"/>
          </a:xfrm>
          <a:prstGeom prst="rect">
            <a:avLst/>
          </a:prstGeom>
          <a:noFill/>
          <a:ln w="9525">
            <a:noFill/>
            <a:miter lim="800000"/>
            <a:headEnd/>
            <a:tailEnd/>
          </a:ln>
        </p:spPr>
      </p:pic>
      <p:sp>
        <p:nvSpPr>
          <p:cNvPr id="135172" name="Text Box 1028"/>
          <p:cNvSpPr txBox="1">
            <a:spLocks noChangeArrowheads="1"/>
          </p:cNvSpPr>
          <p:nvPr/>
        </p:nvSpPr>
        <p:spPr bwMode="auto">
          <a:xfrm>
            <a:off x="0" y="5334002"/>
            <a:ext cx="9144000" cy="392907"/>
          </a:xfrm>
          <a:prstGeom prst="rect">
            <a:avLst/>
          </a:prstGeom>
          <a:noFill/>
          <a:ln w="9525">
            <a:noFill/>
            <a:miter lim="800000"/>
            <a:headEnd/>
            <a:tailEnd/>
          </a:ln>
        </p:spPr>
        <p:txBody>
          <a:bodyPr/>
          <a:lstStyle/>
          <a:p>
            <a:pPr algn="ctr">
              <a:defRPr/>
            </a:pPr>
            <a:r>
              <a:rPr lang="en-US" sz="2200" dirty="0">
                <a:solidFill>
                  <a:srgbClr val="FFFFFF"/>
                </a:solidFill>
                <a:effectLst>
                  <a:glow rad="76200">
                    <a:srgbClr val="000000">
                      <a:alpha val="60000"/>
                    </a:srgbClr>
                  </a:glow>
                </a:effectLst>
                <a:latin typeface="Calibri" pitchFamily="34" charset="0"/>
                <a:cs typeface="Calibri" pitchFamily="34" charset="0"/>
              </a:rPr>
              <a:t>Jericho, Tell </a:t>
            </a:r>
            <a:r>
              <a:rPr lang="en-US" sz="2200" dirty="0" err="1">
                <a:solidFill>
                  <a:srgbClr val="FFFFFF"/>
                </a:solidFill>
                <a:effectLst>
                  <a:glow rad="76200">
                    <a:srgbClr val="000000">
                      <a:alpha val="60000"/>
                    </a:srgbClr>
                  </a:glow>
                </a:effectLst>
                <a:latin typeface="Calibri" pitchFamily="34" charset="0"/>
                <a:cs typeface="Calibri" pitchFamily="34" charset="0"/>
              </a:rPr>
              <a:t>es</a:t>
            </a:r>
            <a:r>
              <a:rPr lang="en-US" sz="2200" dirty="0">
                <a:solidFill>
                  <a:srgbClr val="FFFFFF"/>
                </a:solidFill>
                <a:effectLst>
                  <a:glow rad="76200">
                    <a:srgbClr val="000000">
                      <a:alpha val="60000"/>
                    </a:srgbClr>
                  </a:glow>
                </a:effectLst>
                <a:latin typeface="Calibri" pitchFamily="34" charset="0"/>
                <a:cs typeface="Calibri" pitchFamily="34" charset="0"/>
              </a:rPr>
              <a:t>-Sultan and cliffs aerial from east</a:t>
            </a:r>
          </a:p>
        </p:txBody>
      </p:sp>
      <p:sp>
        <p:nvSpPr>
          <p:cNvPr id="135174" name="Text Box 1030"/>
          <p:cNvSpPr txBox="1">
            <a:spLocks noChangeArrowheads="1"/>
          </p:cNvSpPr>
          <p:nvPr/>
        </p:nvSpPr>
        <p:spPr bwMode="auto">
          <a:xfrm>
            <a:off x="3810000" y="2032000"/>
            <a:ext cx="2821478"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Monastery</a:t>
            </a:r>
            <a:r>
              <a:rPr lang="en-US" dirty="0">
                <a:solidFill>
                  <a:srgbClr val="000000"/>
                </a:solidFill>
                <a:latin typeface="Calibri" pitchFamily="34" charset="0"/>
                <a:cs typeface="+mn-cs"/>
              </a:rPr>
              <a:t> </a:t>
            </a:r>
            <a:r>
              <a:rPr lang="en-US" sz="2000" dirty="0">
                <a:solidFill>
                  <a:srgbClr val="FFFFFF"/>
                </a:solidFill>
                <a:effectLst>
                  <a:glow rad="76200">
                    <a:srgbClr val="000000">
                      <a:alpha val="60000"/>
                    </a:srgbClr>
                  </a:glow>
                </a:effectLst>
                <a:latin typeface="Calibri" pitchFamily="34" charset="0"/>
                <a:cs typeface="Calibri" pitchFamily="34" charset="0"/>
              </a:rPr>
              <a:t>of</a:t>
            </a:r>
            <a:r>
              <a:rPr lang="en-US" dirty="0">
                <a:solidFill>
                  <a:srgbClr val="000000"/>
                </a:solidFill>
                <a:latin typeface="Calibri" pitchFamily="34" charset="0"/>
                <a:cs typeface="+mn-cs"/>
              </a:rPr>
              <a:t> </a:t>
            </a:r>
            <a:r>
              <a:rPr lang="en-US" sz="2000" dirty="0">
                <a:solidFill>
                  <a:srgbClr val="FFFFFF"/>
                </a:solidFill>
                <a:effectLst>
                  <a:glow rad="76200">
                    <a:srgbClr val="000000">
                      <a:alpha val="60000"/>
                    </a:srgbClr>
                  </a:glow>
                </a:effectLst>
                <a:latin typeface="Calibri" pitchFamily="34" charset="0"/>
                <a:cs typeface="Calibri" pitchFamily="34" charset="0"/>
              </a:rPr>
              <a:t>Temptation</a:t>
            </a:r>
            <a:endParaRPr lang="en-US" dirty="0">
              <a:solidFill>
                <a:srgbClr val="000000"/>
              </a:solidFill>
              <a:latin typeface="Calibri" pitchFamily="34" charset="0"/>
              <a:cs typeface="+mn-cs"/>
            </a:endParaRPr>
          </a:p>
        </p:txBody>
      </p:sp>
      <p:sp>
        <p:nvSpPr>
          <p:cNvPr id="135175" name="Text Box 1031"/>
          <p:cNvSpPr txBox="1">
            <a:spLocks noChangeArrowheads="1"/>
          </p:cNvSpPr>
          <p:nvPr/>
        </p:nvSpPr>
        <p:spPr bwMode="auto">
          <a:xfrm>
            <a:off x="73749" y="4445000"/>
            <a:ext cx="1553374" cy="400110"/>
          </a:xfrm>
          <a:prstGeom prst="rect">
            <a:avLst/>
          </a:prstGeom>
          <a:noFill/>
          <a:ln w="9525">
            <a:noFill/>
            <a:miter lim="800000"/>
            <a:headEnd/>
            <a:tailEnd/>
          </a:ln>
          <a:effectLst/>
        </p:spPr>
        <p:txBody>
          <a:bodyPr wrap="none">
            <a:spAutoFit/>
          </a:bodyPr>
          <a:lstStyle/>
          <a:p>
            <a:pPr algn="ctr">
              <a:defRPr/>
            </a:pPr>
            <a:r>
              <a:rPr lang="en-US" sz="2000" dirty="0">
                <a:solidFill>
                  <a:srgbClr val="FFFFFF"/>
                </a:solidFill>
                <a:effectLst>
                  <a:glow rad="76200">
                    <a:srgbClr val="000000">
                      <a:alpha val="60000"/>
                    </a:srgbClr>
                  </a:glow>
                </a:effectLst>
                <a:latin typeface="Calibri" pitchFamily="34" charset="0"/>
                <a:cs typeface="Calibri" pitchFamily="34" charset="0"/>
              </a:rPr>
              <a:t>Tell </a:t>
            </a:r>
            <a:r>
              <a:rPr lang="en-US" sz="2000" dirty="0" err="1">
                <a:solidFill>
                  <a:srgbClr val="FFFFFF"/>
                </a:solidFill>
                <a:effectLst>
                  <a:glow rad="76200">
                    <a:srgbClr val="000000">
                      <a:alpha val="60000"/>
                    </a:srgbClr>
                  </a:glow>
                </a:effectLst>
                <a:latin typeface="Calibri" pitchFamily="34" charset="0"/>
                <a:cs typeface="Calibri" pitchFamily="34" charset="0"/>
              </a:rPr>
              <a:t>es</a:t>
            </a:r>
            <a:r>
              <a:rPr lang="en-US" sz="2000" dirty="0">
                <a:solidFill>
                  <a:srgbClr val="FFFFFF"/>
                </a:solidFill>
                <a:effectLst>
                  <a:glow rad="76200">
                    <a:srgbClr val="000000">
                      <a:alpha val="60000"/>
                    </a:srgbClr>
                  </a:glow>
                </a:effectLst>
                <a:latin typeface="Calibri" pitchFamily="34" charset="0"/>
                <a:cs typeface="Calibri" pitchFamily="34" charset="0"/>
              </a:rPr>
              <a:t>-Sultan</a:t>
            </a:r>
          </a:p>
        </p:txBody>
      </p:sp>
      <p:sp>
        <p:nvSpPr>
          <p:cNvPr id="135178" name="Text Box 1034"/>
          <p:cNvSpPr txBox="1">
            <a:spLocks noChangeArrowheads="1"/>
          </p:cNvSpPr>
          <p:nvPr/>
        </p:nvSpPr>
        <p:spPr bwMode="auto">
          <a:xfrm>
            <a:off x="4038789" y="1270000"/>
            <a:ext cx="821059" cy="400110"/>
          </a:xfrm>
          <a:prstGeom prst="rect">
            <a:avLst/>
          </a:prstGeom>
          <a:noFill/>
          <a:ln w="9525">
            <a:noFill/>
            <a:miter lim="800000"/>
            <a:headEnd/>
            <a:tailEnd/>
          </a:ln>
          <a:effectLst/>
        </p:spPr>
        <p:txBody>
          <a:bodyPr wrap="none">
            <a:spAutoFit/>
          </a:bodyPr>
          <a:lstStyle/>
          <a:p>
            <a:pPr>
              <a:defRPr/>
            </a:pPr>
            <a:r>
              <a:rPr lang="en-US" sz="2000" dirty="0" err="1">
                <a:solidFill>
                  <a:srgbClr val="FFFFFF"/>
                </a:solidFill>
                <a:effectLst>
                  <a:glow rad="76200">
                    <a:srgbClr val="000000">
                      <a:alpha val="60000"/>
                    </a:srgbClr>
                  </a:glow>
                </a:effectLst>
                <a:latin typeface="Calibri" pitchFamily="34" charset="0"/>
                <a:cs typeface="Calibri" pitchFamily="34" charset="0"/>
              </a:rPr>
              <a:t>Docus</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11" name="Oval 10"/>
          <p:cNvSpPr/>
          <p:nvPr/>
        </p:nvSpPr>
        <p:spPr>
          <a:xfrm>
            <a:off x="1143000" y="3937000"/>
            <a:ext cx="1828800" cy="635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dirty="0">
              <a:solidFill>
                <a:srgbClr val="000000"/>
              </a:solidFill>
              <a:latin typeface="Calibri" pitchFamily="34" charset="0"/>
            </a:endParaRPr>
          </a:p>
        </p:txBody>
      </p:sp>
      <p:sp>
        <p:nvSpPr>
          <p:cNvPr id="12" name="Oval 11"/>
          <p:cNvSpPr/>
          <p:nvPr/>
        </p:nvSpPr>
        <p:spPr>
          <a:xfrm>
            <a:off x="3352800" y="1460500"/>
            <a:ext cx="762000" cy="4445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dirty="0">
              <a:solidFill>
                <a:srgbClr val="000000"/>
              </a:solidFill>
              <a:latin typeface="Calibri" pitchFamily="34" charset="0"/>
            </a:endParaRPr>
          </a:p>
        </p:txBody>
      </p:sp>
      <p:sp>
        <p:nvSpPr>
          <p:cNvPr id="13" name="Oval 12"/>
          <p:cNvSpPr/>
          <p:nvPr/>
        </p:nvSpPr>
        <p:spPr>
          <a:xfrm>
            <a:off x="3124200" y="2095500"/>
            <a:ext cx="609600" cy="254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dirty="0">
              <a:solidFill>
                <a:srgbClr val="000000"/>
              </a:solidFill>
              <a:latin typeface="Calibri" pitchFamily="34" charset="0"/>
            </a:endParaRPr>
          </a:p>
        </p:txBody>
      </p:sp>
      <p:pic>
        <p:nvPicPr>
          <p:cNvPr id="14"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598028" y="3827397"/>
            <a:ext cx="1125907" cy="15572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0"/>
          <p:cNvSpPr txBox="1">
            <a:spLocks noChangeArrowheads="1"/>
          </p:cNvSpPr>
          <p:nvPr/>
        </p:nvSpPr>
        <p:spPr bwMode="auto">
          <a:xfrm>
            <a:off x="169410" y="4043046"/>
            <a:ext cx="922047" cy="400110"/>
          </a:xfrm>
          <a:prstGeom prst="rect">
            <a:avLst/>
          </a:prstGeom>
          <a:noFill/>
          <a:ln w="9525">
            <a:noFill/>
            <a:miter lim="800000"/>
            <a:headEnd/>
            <a:tailEnd/>
          </a:ln>
          <a:effectLst/>
        </p:spPr>
        <p:txBody>
          <a:bodyPr wrap="none">
            <a:spAutoFit/>
          </a:bodyPr>
          <a:lstStyle/>
          <a:p>
            <a:pPr>
              <a:defRPr/>
            </a:pPr>
            <a:r>
              <a:rPr lang="en-US" sz="2000" dirty="0" smtClean="0">
                <a:solidFill>
                  <a:srgbClr val="FFFFFF"/>
                </a:solidFill>
                <a:effectLst>
                  <a:glow rad="76200">
                    <a:srgbClr val="000000">
                      <a:alpha val="60000"/>
                    </a:srgbClr>
                  </a:glow>
                </a:effectLst>
                <a:latin typeface="Calibri" pitchFamily="34" charset="0"/>
                <a:cs typeface="Calibri" pitchFamily="34" charset="0"/>
              </a:rPr>
              <a:t>Jericho</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16" name="Text Box 10"/>
          <p:cNvSpPr txBox="1">
            <a:spLocks noChangeArrowheads="1"/>
          </p:cNvSpPr>
          <p:nvPr/>
        </p:nvSpPr>
        <p:spPr bwMode="auto">
          <a:xfrm>
            <a:off x="1759448" y="148944"/>
            <a:ext cx="1236236" cy="400110"/>
          </a:xfrm>
          <a:prstGeom prst="rect">
            <a:avLst/>
          </a:prstGeom>
          <a:solidFill>
            <a:schemeClr val="tx1"/>
          </a:solidFill>
          <a:ln w="9525">
            <a:noFill/>
            <a:miter lim="800000"/>
            <a:headEnd/>
            <a:tailEnd/>
          </a:ln>
          <a:effectLst/>
        </p:spPr>
        <p:txBody>
          <a:bodyPr wrap="none">
            <a:spAutoFit/>
          </a:bodyPr>
          <a:lstStyle/>
          <a:p>
            <a:pPr>
              <a:defRPr/>
            </a:pPr>
            <a:r>
              <a:rPr lang="en-US" sz="2000" dirty="0" smtClean="0">
                <a:solidFill>
                  <a:srgbClr val="FFFFFF"/>
                </a:solidFill>
                <a:effectLst>
                  <a:glow rad="76200">
                    <a:srgbClr val="000000">
                      <a:alpha val="60000"/>
                    </a:srgbClr>
                  </a:glow>
                </a:effectLst>
                <a:latin typeface="Calibri" pitchFamily="34" charset="0"/>
                <a:cs typeface="Calibri" pitchFamily="34" charset="0"/>
              </a:rPr>
              <a:t>Jerusalem</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17" name="Rectangle 16"/>
          <p:cNvSpPr/>
          <p:nvPr/>
        </p:nvSpPr>
        <p:spPr>
          <a:xfrm>
            <a:off x="3639325" y="727287"/>
            <a:ext cx="3634328" cy="369332"/>
          </a:xfrm>
          <a:prstGeom prst="rect">
            <a:avLst/>
          </a:prstGeom>
          <a:solidFill>
            <a:schemeClr val="tx1"/>
          </a:solidFill>
        </p:spPr>
        <p:txBody>
          <a:bodyPr wrap="none">
            <a:spAutoFit/>
          </a:bodyPr>
          <a:lstStyle/>
          <a:p>
            <a:r>
              <a:rPr lang="en-US" dirty="0">
                <a:solidFill>
                  <a:schemeClr val="bg1"/>
                </a:solidFill>
              </a:rPr>
              <a:t>Do not have all the people go up, </a:t>
            </a:r>
          </a:p>
        </p:txBody>
      </p:sp>
    </p:spTree>
    <p:extLst>
      <p:ext uri="{BB962C8B-B14F-4D97-AF65-F5344CB8AC3E}">
        <p14:creationId xmlns:p14="http://schemas.microsoft.com/office/powerpoint/2010/main" val="3866355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hua_Achan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05218" y="3166280"/>
            <a:ext cx="7178722" cy="1938992"/>
          </a:xfrm>
          <a:prstGeom prst="rect">
            <a:avLst/>
          </a:prstGeom>
          <a:solidFill>
            <a:schemeClr val="bg1">
              <a:alpha val="75000"/>
            </a:schemeClr>
          </a:solidFill>
        </p:spPr>
        <p:txBody>
          <a:bodyPr wrap="square" rtlCol="0">
            <a:spAutoFit/>
          </a:bodyPr>
          <a:lstStyle/>
          <a:p>
            <a:r>
              <a:rPr lang="en-US" sz="2000" dirty="0" smtClean="0"/>
              <a:t>Joshua 7</a:t>
            </a:r>
          </a:p>
          <a:p>
            <a:r>
              <a:rPr lang="en-US" sz="2000" baseline="30000" dirty="0" smtClean="0"/>
              <a:t>4</a:t>
            </a:r>
            <a:r>
              <a:rPr lang="en-US" sz="2000" dirty="0" smtClean="0"/>
              <a:t>…And </a:t>
            </a:r>
            <a:r>
              <a:rPr lang="en-US" sz="2000" dirty="0"/>
              <a:t>they fled before the men of Ai,  </a:t>
            </a:r>
            <a:br>
              <a:rPr lang="en-US" sz="2000" dirty="0"/>
            </a:br>
            <a:r>
              <a:rPr lang="en-US" sz="2000" baseline="30000" dirty="0"/>
              <a:t>5</a:t>
            </a:r>
            <a:r>
              <a:rPr lang="en-US" sz="2000" dirty="0"/>
              <a:t>and the men of Ai killed about thirty-six of their men </a:t>
            </a:r>
            <a:endParaRPr lang="en-US" sz="2000" dirty="0" smtClean="0"/>
          </a:p>
          <a:p>
            <a:r>
              <a:rPr lang="en-US" sz="2000" dirty="0" smtClean="0"/>
              <a:t>and </a:t>
            </a:r>
            <a:r>
              <a:rPr lang="en-US" sz="2000" dirty="0"/>
              <a:t>chased them before the gate as far as </a:t>
            </a:r>
            <a:r>
              <a:rPr lang="en-US" sz="2000" dirty="0" err="1" smtClean="0"/>
              <a:t>Shebarim</a:t>
            </a:r>
            <a:endParaRPr lang="en-US" sz="2000" dirty="0" smtClean="0"/>
          </a:p>
          <a:p>
            <a:r>
              <a:rPr lang="en-US" sz="2000" dirty="0" smtClean="0"/>
              <a:t>and </a:t>
            </a:r>
            <a:r>
              <a:rPr lang="en-US" sz="2000" dirty="0"/>
              <a:t>struck them at the descent. </a:t>
            </a:r>
            <a:endParaRPr lang="en-US" sz="2000" dirty="0" smtClean="0"/>
          </a:p>
          <a:p>
            <a:r>
              <a:rPr lang="en-US" sz="2000" dirty="0" smtClean="0"/>
              <a:t>And </a:t>
            </a:r>
            <a:r>
              <a:rPr lang="en-US" sz="2000" dirty="0"/>
              <a:t>the hearts of the people melted and became as water. </a:t>
            </a:r>
          </a:p>
        </p:txBody>
      </p:sp>
    </p:spTree>
    <p:extLst>
      <p:ext uri="{BB962C8B-B14F-4D97-AF65-F5344CB8AC3E}">
        <p14:creationId xmlns:p14="http://schemas.microsoft.com/office/powerpoint/2010/main" val="1370740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idx="4294967295"/>
          </p:nvPr>
        </p:nvSpPr>
        <p:spPr>
          <a:xfrm>
            <a:off x="1098550" y="228865"/>
            <a:ext cx="7588250" cy="952500"/>
          </a:xfrm>
        </p:spPr>
        <p:txBody>
          <a:bodyPr/>
          <a:lstStyle/>
          <a:p>
            <a:r>
              <a:rPr lang="en-US" altLang="en-US" smtClean="0"/>
              <a:t>Reaction of Joshua 7:6-9</a:t>
            </a:r>
          </a:p>
        </p:txBody>
      </p:sp>
      <p:sp>
        <p:nvSpPr>
          <p:cNvPr id="59395" name="Rectangle 3"/>
          <p:cNvSpPr>
            <a:spLocks noGrp="1"/>
          </p:cNvSpPr>
          <p:nvPr>
            <p:ph type="body" idx="4294967295"/>
          </p:nvPr>
        </p:nvSpPr>
        <p:spPr>
          <a:xfrm>
            <a:off x="279400" y="1117867"/>
            <a:ext cx="6878638" cy="3771635"/>
          </a:xfrm>
        </p:spPr>
        <p:txBody>
          <a:bodyPr/>
          <a:lstStyle/>
          <a:p>
            <a:pPr marL="381000" indent="-381000">
              <a:lnSpc>
                <a:spcPct val="80000"/>
              </a:lnSpc>
              <a:buFont typeface="Arial" charset="0"/>
              <a:buAutoNum type="arabicPeriod"/>
            </a:pPr>
            <a:r>
              <a:rPr lang="en-US" altLang="en-US" sz="2000" dirty="0" smtClean="0"/>
              <a:t>Then Joshua tore his clothes </a:t>
            </a:r>
          </a:p>
          <a:p>
            <a:pPr marL="381000" indent="-381000">
              <a:lnSpc>
                <a:spcPct val="80000"/>
              </a:lnSpc>
              <a:buFont typeface="Arial" charset="0"/>
              <a:buAutoNum type="arabicPeriod"/>
            </a:pPr>
            <a:r>
              <a:rPr lang="en-US" altLang="en-US" sz="2000" dirty="0" smtClean="0"/>
              <a:t>Fell to the earth on his face before the ark of the Lord until the evening, </a:t>
            </a:r>
          </a:p>
          <a:p>
            <a:pPr marL="381000" indent="-381000">
              <a:lnSpc>
                <a:spcPct val="80000"/>
              </a:lnSpc>
              <a:buFont typeface="Arial" charset="0"/>
              <a:buNone/>
            </a:pPr>
            <a:r>
              <a:rPr lang="en-US" altLang="en-US" sz="2000" dirty="0" smtClean="0"/>
              <a:t>		he and the elders of Israel. </a:t>
            </a:r>
          </a:p>
          <a:p>
            <a:pPr marL="381000" indent="-381000">
              <a:lnSpc>
                <a:spcPct val="80000"/>
              </a:lnSpc>
              <a:buFont typeface="Arial" charset="0"/>
              <a:buAutoNum type="arabicPeriod" startAt="3"/>
            </a:pPr>
            <a:r>
              <a:rPr lang="en-US" altLang="en-US" sz="2000" dirty="0" smtClean="0"/>
              <a:t>And they put dust on their heads. </a:t>
            </a:r>
          </a:p>
          <a:p>
            <a:pPr marL="381000" indent="-381000">
              <a:lnSpc>
                <a:spcPct val="80000"/>
              </a:lnSpc>
              <a:buFont typeface="Arial" charset="0"/>
              <a:buAutoNum type="arabicPeriod" startAt="3"/>
            </a:pPr>
            <a:r>
              <a:rPr lang="en-US" altLang="en-US" sz="2000" dirty="0" smtClean="0"/>
              <a:t>And Joshua said, “Alas, O Lord God, why have you brought this people over the Jordan at all, to give us into the hands of the Amorites, to destroy us? Would that we had been content to dwell beyond the Jordan! </a:t>
            </a:r>
          </a:p>
          <a:p>
            <a:pPr marL="381000" indent="-381000">
              <a:lnSpc>
                <a:spcPct val="80000"/>
              </a:lnSpc>
              <a:buFont typeface="Arial" charset="0"/>
              <a:buAutoNum type="arabicPeriod" startAt="3"/>
            </a:pPr>
            <a:r>
              <a:rPr lang="en-US" altLang="en-US" sz="2000" dirty="0" smtClean="0"/>
              <a:t>O Lord, what can I say, </a:t>
            </a:r>
          </a:p>
          <a:p>
            <a:pPr marL="800100" lvl="1" indent="-342900">
              <a:lnSpc>
                <a:spcPct val="80000"/>
              </a:lnSpc>
              <a:buFont typeface="Arial" charset="0"/>
              <a:buChar char="•"/>
            </a:pPr>
            <a:r>
              <a:rPr lang="en-US" altLang="en-US" sz="1800" dirty="0" smtClean="0"/>
              <a:t>when Israel has turned their backs before their enemies! </a:t>
            </a:r>
          </a:p>
          <a:p>
            <a:pPr marL="800100" lvl="1" indent="-342900">
              <a:lnSpc>
                <a:spcPct val="80000"/>
              </a:lnSpc>
              <a:buFont typeface="Arial" charset="0"/>
              <a:buChar char="•"/>
            </a:pPr>
            <a:r>
              <a:rPr lang="en-US" altLang="en-US" sz="1800" dirty="0" smtClean="0"/>
              <a:t>For the Canaanites and all the inhabitants of the land </a:t>
            </a:r>
          </a:p>
          <a:p>
            <a:pPr marL="1219200" lvl="2" indent="-304800">
              <a:lnSpc>
                <a:spcPct val="80000"/>
              </a:lnSpc>
            </a:pPr>
            <a:r>
              <a:rPr lang="en-US" altLang="en-US" sz="1600" dirty="0" smtClean="0"/>
              <a:t>will hear of it and will surround us and cut off our name from the earth. </a:t>
            </a:r>
          </a:p>
          <a:p>
            <a:pPr marL="1219200" lvl="2" indent="-304800">
              <a:lnSpc>
                <a:spcPct val="80000"/>
              </a:lnSpc>
            </a:pPr>
            <a:r>
              <a:rPr lang="en-US" altLang="en-US" sz="1600" dirty="0" smtClean="0"/>
              <a:t>And what will you do for your great name?” </a:t>
            </a:r>
            <a:br>
              <a:rPr lang="en-US" altLang="en-US" sz="1600" dirty="0" smtClean="0"/>
            </a:br>
            <a:r>
              <a:rPr lang="en-US" altLang="en-US" sz="1600" dirty="0" smtClean="0"/>
              <a:t/>
            </a:r>
            <a:br>
              <a:rPr lang="en-US" altLang="en-US" sz="1600" dirty="0" smtClean="0"/>
            </a:br>
            <a:endParaRPr lang="en-US" altLang="en-US" sz="1600" dirty="0" smtClean="0"/>
          </a:p>
        </p:txBody>
      </p:sp>
      <p:pic>
        <p:nvPicPr>
          <p:cNvPr id="59396" name="Picture 4" descr="Man in Sackcloth and ashes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4775" y="2443532"/>
            <a:ext cx="3168650" cy="24579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Israelites vs Joshua</a:t>
            </a:r>
            <a:br>
              <a:rPr lang="en-US" dirty="0" smtClean="0"/>
            </a:br>
            <a:r>
              <a:rPr lang="en-US" dirty="0" smtClean="0"/>
              <a:t>Under Stress</a:t>
            </a:r>
            <a:endParaRPr lang="en-US" dirty="0"/>
          </a:p>
        </p:txBody>
      </p:sp>
      <p:sp>
        <p:nvSpPr>
          <p:cNvPr id="4" name="TextBox 3"/>
          <p:cNvSpPr txBox="1"/>
          <p:nvPr/>
        </p:nvSpPr>
        <p:spPr>
          <a:xfrm>
            <a:off x="259309" y="1610449"/>
            <a:ext cx="4462818" cy="3693319"/>
          </a:xfrm>
          <a:prstGeom prst="rect">
            <a:avLst/>
          </a:prstGeom>
          <a:noFill/>
        </p:spPr>
        <p:txBody>
          <a:bodyPr wrap="square" rtlCol="0">
            <a:spAutoFit/>
          </a:bodyPr>
          <a:lstStyle/>
          <a:p>
            <a:r>
              <a:rPr lang="en-US" b="1" dirty="0" smtClean="0"/>
              <a:t>Pharaoh Traps them at Red Sea</a:t>
            </a:r>
          </a:p>
          <a:p>
            <a:r>
              <a:rPr lang="en-US" b="1" dirty="0" smtClean="0"/>
              <a:t>Exodus 14 (ESV</a:t>
            </a:r>
            <a:r>
              <a:rPr lang="en-US" b="1" dirty="0"/>
              <a:t>) </a:t>
            </a:r>
            <a:r>
              <a:rPr lang="en-US" dirty="0"/>
              <a:t/>
            </a:r>
            <a:br>
              <a:rPr lang="en-US" dirty="0"/>
            </a:br>
            <a:r>
              <a:rPr lang="en-US" baseline="30000" dirty="0"/>
              <a:t>11</a:t>
            </a:r>
            <a:r>
              <a:rPr lang="en-US" dirty="0"/>
              <a:t>They said to Moses, “Is it because there are no graves in Egypt that you have taken us away to die in the wilderness? What have you done to us in bringing us out of Egypt?  </a:t>
            </a:r>
            <a:br>
              <a:rPr lang="en-US" dirty="0"/>
            </a:br>
            <a:r>
              <a:rPr lang="en-US" baseline="30000" dirty="0"/>
              <a:t>12</a:t>
            </a:r>
            <a:r>
              <a:rPr lang="en-US" dirty="0"/>
              <a:t>Is not this what we said to you in Egypt, ‘</a:t>
            </a:r>
            <a:r>
              <a:rPr lang="en-US" b="1" u="sng" dirty="0"/>
              <a:t>Leave us alone that we may serve the Egyptians’? For it would have been better for us to serve the Egyptians than to die in the wilderness.”</a:t>
            </a:r>
            <a:r>
              <a:rPr lang="en-US" dirty="0"/>
              <a:t> </a:t>
            </a:r>
          </a:p>
          <a:p>
            <a:endParaRPr lang="en-US" dirty="0"/>
          </a:p>
        </p:txBody>
      </p:sp>
      <p:sp>
        <p:nvSpPr>
          <p:cNvPr id="5" name="TextBox 4"/>
          <p:cNvSpPr txBox="1"/>
          <p:nvPr/>
        </p:nvSpPr>
        <p:spPr>
          <a:xfrm>
            <a:off x="5131568" y="1610436"/>
            <a:ext cx="3903259" cy="3416320"/>
          </a:xfrm>
          <a:prstGeom prst="rect">
            <a:avLst/>
          </a:prstGeom>
          <a:noFill/>
        </p:spPr>
        <p:txBody>
          <a:bodyPr wrap="square" rtlCol="0">
            <a:spAutoFit/>
          </a:bodyPr>
          <a:lstStyle/>
          <a:p>
            <a:r>
              <a:rPr lang="en-US" b="1" dirty="0" smtClean="0"/>
              <a:t>Defeated at Ai</a:t>
            </a:r>
            <a:endParaRPr lang="en-US" b="1" dirty="0"/>
          </a:p>
          <a:p>
            <a:r>
              <a:rPr lang="en-US" b="1" dirty="0" smtClean="0"/>
              <a:t>Joshua 7 (ESV</a:t>
            </a:r>
            <a:r>
              <a:rPr lang="en-US" b="1" dirty="0"/>
              <a:t>)</a:t>
            </a:r>
            <a:endParaRPr lang="en-US" dirty="0" smtClean="0"/>
          </a:p>
          <a:p>
            <a:r>
              <a:rPr lang="en-US" baseline="30000" dirty="0"/>
              <a:t>7</a:t>
            </a:r>
            <a:r>
              <a:rPr lang="en-US" dirty="0"/>
              <a:t>And Joshua said, “Alas, O Lord God, why have you brought this people over the Jordan at all, to give us into the hands of the Amorites, to destroy us? </a:t>
            </a:r>
            <a:endParaRPr lang="en-US" dirty="0" smtClean="0"/>
          </a:p>
          <a:p>
            <a:r>
              <a:rPr lang="en-US" b="1" u="sng" dirty="0" smtClean="0"/>
              <a:t>Would </a:t>
            </a:r>
            <a:r>
              <a:rPr lang="en-US" b="1" u="sng" dirty="0"/>
              <a:t>that we had been content to dwell beyond the Jordan!  </a:t>
            </a:r>
            <a:r>
              <a:rPr lang="en-US" dirty="0"/>
              <a:t/>
            </a:r>
            <a:br>
              <a:rPr lang="en-US" dirty="0"/>
            </a:br>
            <a:r>
              <a:rPr lang="en-US" baseline="30000" dirty="0"/>
              <a:t>8</a:t>
            </a:r>
            <a:r>
              <a:rPr lang="en-US" dirty="0"/>
              <a:t>O Lord, what can I say, when Israel has turned their backs before their enemies!  </a:t>
            </a:r>
          </a:p>
        </p:txBody>
      </p:sp>
    </p:spTree>
    <p:extLst>
      <p:ext uri="{BB962C8B-B14F-4D97-AF65-F5344CB8AC3E}">
        <p14:creationId xmlns:p14="http://schemas.microsoft.com/office/powerpoint/2010/main" val="2914721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idx="4294967295"/>
          </p:nvPr>
        </p:nvSpPr>
        <p:spPr>
          <a:xfrm>
            <a:off x="1098550" y="228865"/>
            <a:ext cx="7588250" cy="952500"/>
          </a:xfrm>
        </p:spPr>
        <p:txBody>
          <a:bodyPr/>
          <a:lstStyle/>
          <a:p>
            <a:r>
              <a:rPr lang="en-US" altLang="en-US" smtClean="0"/>
              <a:t>God’s Response 7:10-13</a:t>
            </a:r>
          </a:p>
        </p:txBody>
      </p:sp>
      <p:sp>
        <p:nvSpPr>
          <p:cNvPr id="65539" name="Rectangle 3"/>
          <p:cNvSpPr>
            <a:spLocks noGrp="1"/>
          </p:cNvSpPr>
          <p:nvPr>
            <p:ph type="body" idx="4294967295"/>
          </p:nvPr>
        </p:nvSpPr>
        <p:spPr>
          <a:xfrm>
            <a:off x="279418" y="1117867"/>
            <a:ext cx="8728123" cy="3771635"/>
          </a:xfrm>
        </p:spPr>
        <p:txBody>
          <a:bodyPr/>
          <a:lstStyle/>
          <a:p>
            <a:pPr marL="457200" indent="-457200">
              <a:lnSpc>
                <a:spcPct val="80000"/>
              </a:lnSpc>
              <a:buFont typeface="Arial" charset="0"/>
              <a:buNone/>
            </a:pPr>
            <a:r>
              <a:rPr lang="en-US" altLang="en-US" sz="2000" dirty="0" smtClean="0"/>
              <a:t>The Lord said to Joshua, </a:t>
            </a:r>
          </a:p>
          <a:p>
            <a:pPr marL="457200" indent="-457200">
              <a:lnSpc>
                <a:spcPct val="80000"/>
              </a:lnSpc>
              <a:buFont typeface="Arial" charset="0"/>
              <a:buAutoNum type="arabicPeriod"/>
            </a:pPr>
            <a:r>
              <a:rPr lang="en-US" altLang="en-US" sz="2000" dirty="0" smtClean="0"/>
              <a:t>“Get up! Why have you fallen on your face? </a:t>
            </a:r>
          </a:p>
          <a:p>
            <a:pPr marL="457200" indent="-457200">
              <a:lnSpc>
                <a:spcPct val="80000"/>
              </a:lnSpc>
              <a:buFont typeface="Arial" charset="0"/>
              <a:buAutoNum type="arabicPeriod"/>
            </a:pPr>
            <a:r>
              <a:rPr lang="en-US" altLang="en-US" sz="2000" dirty="0" smtClean="0"/>
              <a:t>Reason for defeat – </a:t>
            </a:r>
          </a:p>
          <a:p>
            <a:pPr marL="838200" lvl="1" indent="-381000">
              <a:lnSpc>
                <a:spcPct val="80000"/>
              </a:lnSpc>
              <a:buFont typeface="Arial" charset="0"/>
              <a:buChar char="•"/>
            </a:pPr>
            <a:r>
              <a:rPr lang="en-US" altLang="en-US" sz="2000" dirty="0" smtClean="0"/>
              <a:t>Israel has sinned; </a:t>
            </a:r>
          </a:p>
          <a:p>
            <a:pPr marL="838200" lvl="1" indent="-381000">
              <a:lnSpc>
                <a:spcPct val="80000"/>
              </a:lnSpc>
              <a:buFont typeface="Arial" charset="0"/>
              <a:buChar char="•"/>
            </a:pPr>
            <a:r>
              <a:rPr lang="en-US" altLang="en-US" sz="2000" dirty="0" smtClean="0"/>
              <a:t>they have transgressed my covenant that I commanded them; </a:t>
            </a:r>
          </a:p>
          <a:p>
            <a:pPr marL="838200" lvl="1" indent="-381000">
              <a:lnSpc>
                <a:spcPct val="80000"/>
              </a:lnSpc>
              <a:buFont typeface="Arial" charset="0"/>
              <a:buChar char="•"/>
            </a:pPr>
            <a:r>
              <a:rPr lang="en-US" altLang="en-US" sz="2000" dirty="0" smtClean="0"/>
              <a:t>they have taken some of the devoted things; </a:t>
            </a:r>
          </a:p>
          <a:p>
            <a:pPr marL="838200" lvl="1" indent="-381000">
              <a:lnSpc>
                <a:spcPct val="80000"/>
              </a:lnSpc>
              <a:buFont typeface="Arial" charset="0"/>
              <a:buChar char="•"/>
            </a:pPr>
            <a:r>
              <a:rPr lang="en-US" altLang="en-US" sz="2000" dirty="0" smtClean="0"/>
              <a:t>they have stolen and lied and put them among their own belongings. </a:t>
            </a:r>
          </a:p>
          <a:p>
            <a:pPr marL="457200" indent="-457200">
              <a:lnSpc>
                <a:spcPct val="80000"/>
              </a:lnSpc>
              <a:buFont typeface="Arial" charset="0"/>
              <a:buAutoNum type="arabicPeriod"/>
            </a:pPr>
            <a:r>
              <a:rPr lang="en-US" altLang="en-US" sz="2000" dirty="0" smtClean="0"/>
              <a:t>Therefore the people of Israel cannot stand before their enemies. </a:t>
            </a:r>
          </a:p>
          <a:p>
            <a:pPr marL="457200" indent="-457200">
              <a:lnSpc>
                <a:spcPct val="80000"/>
              </a:lnSpc>
              <a:buFont typeface="Arial" charset="0"/>
              <a:buAutoNum type="arabicPeriod"/>
            </a:pPr>
            <a:r>
              <a:rPr lang="en-US" altLang="en-US" sz="2000" dirty="0" smtClean="0"/>
              <a:t>I will be with you no more, unless you destroy the devoted things from among you.</a:t>
            </a:r>
          </a:p>
          <a:p>
            <a:pPr marL="457200" indent="-457200">
              <a:lnSpc>
                <a:spcPct val="80000"/>
              </a:lnSpc>
              <a:buFont typeface="Arial" charset="0"/>
              <a:buAutoNum type="arabicPeriod"/>
            </a:pPr>
            <a:r>
              <a:rPr lang="en-US" altLang="en-US" sz="2000" dirty="0" smtClean="0"/>
              <a:t>Get up! Consecrate the people and say, ‘Consecrate yourselves for tomorrow; </a:t>
            </a:r>
          </a:p>
          <a:p>
            <a:pPr marL="457200" indent="-457200">
              <a:lnSpc>
                <a:spcPct val="80000"/>
              </a:lnSpc>
              <a:buFont typeface="Arial" charset="0"/>
              <a:buAutoNum type="arabicPeriod"/>
            </a:pPr>
            <a:r>
              <a:rPr lang="en-US" altLang="en-US" sz="2000" dirty="0" smtClean="0"/>
              <a:t>There are devoted things in your midst, O Israel. You cannot stand before your enemies until you take away the devoted things from among you.” </a:t>
            </a:r>
            <a:br>
              <a:rPr lang="en-US" altLang="en-US" sz="2000" dirty="0" smtClean="0"/>
            </a:br>
            <a:r>
              <a:rPr lang="en-US" altLang="en-US" sz="2000" dirty="0" smtClean="0"/>
              <a:t/>
            </a:r>
            <a:br>
              <a:rPr lang="en-US" altLang="en-US" sz="2000" dirty="0" smtClean="0"/>
            </a:br>
            <a:r>
              <a:rPr lang="en-US" altLang="en-US" sz="2000" dirty="0" smtClean="0"/>
              <a:t/>
            </a:r>
            <a:br>
              <a:rPr lang="en-US" altLang="en-US" sz="2000" dirty="0" smtClean="0"/>
            </a:br>
            <a:endParaRPr lang="en-US" altLang="en-US" sz="20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hua_Jericho.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5715000"/>
          </a:xfrm>
          <a:prstGeom prst="rect">
            <a:avLst/>
          </a:prstGeom>
          <a:solidFill>
            <a:schemeClr val="bg1">
              <a:alpha val="6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292608" y="147525"/>
            <a:ext cx="8363712" cy="1015663"/>
          </a:xfrm>
          <a:prstGeom prst="rect">
            <a:avLst/>
          </a:prstGeom>
          <a:noFill/>
        </p:spPr>
        <p:txBody>
          <a:bodyPr wrap="square" rtlCol="0">
            <a:spAutoFit/>
          </a:bodyPr>
          <a:lstStyle/>
          <a:p>
            <a:r>
              <a:rPr lang="en-US" sz="2000" b="1" dirty="0">
                <a:solidFill>
                  <a:prstClr val="black"/>
                </a:solidFill>
              </a:rPr>
              <a:t>Joshua </a:t>
            </a:r>
            <a:r>
              <a:rPr lang="en-US" sz="2000" b="1" dirty="0" smtClean="0">
                <a:solidFill>
                  <a:prstClr val="black"/>
                </a:solidFill>
              </a:rPr>
              <a:t>6:16 (ESV</a:t>
            </a:r>
            <a:r>
              <a:rPr lang="en-US" sz="2000" b="1" dirty="0">
                <a:solidFill>
                  <a:prstClr val="black"/>
                </a:solidFill>
              </a:rPr>
              <a:t>) </a:t>
            </a:r>
            <a:r>
              <a:rPr lang="en-US" sz="2000" dirty="0">
                <a:solidFill>
                  <a:prstClr val="black"/>
                </a:solidFill>
              </a:rPr>
              <a:t/>
            </a:r>
            <a:br>
              <a:rPr lang="en-US" sz="2000" dirty="0">
                <a:solidFill>
                  <a:prstClr val="black"/>
                </a:solidFill>
              </a:rPr>
            </a:br>
            <a:r>
              <a:rPr lang="en-US" sz="2000" baseline="30000" dirty="0" smtClean="0">
                <a:solidFill>
                  <a:prstClr val="black"/>
                </a:solidFill>
              </a:rPr>
              <a:t>17</a:t>
            </a:r>
            <a:r>
              <a:rPr lang="en-US" sz="2000" dirty="0" smtClean="0">
                <a:solidFill>
                  <a:prstClr val="black"/>
                </a:solidFill>
              </a:rPr>
              <a:t>And </a:t>
            </a:r>
            <a:r>
              <a:rPr lang="en-US" sz="2000" dirty="0">
                <a:solidFill>
                  <a:prstClr val="black"/>
                </a:solidFill>
              </a:rPr>
              <a:t>the city and all that is within it shall be devoted to the Lord for destruction.</a:t>
            </a:r>
            <a:endParaRPr lang="en-US" sz="2000" baseline="30000" dirty="0">
              <a:solidFill>
                <a:prstClr val="black"/>
              </a:solidFill>
            </a:endParaRPr>
          </a:p>
        </p:txBody>
      </p:sp>
      <p:sp>
        <p:nvSpPr>
          <p:cNvPr id="5" name="Rectangle 3"/>
          <p:cNvSpPr txBox="1">
            <a:spLocks/>
          </p:cNvSpPr>
          <p:nvPr/>
        </p:nvSpPr>
        <p:spPr bwMode="auto">
          <a:xfrm>
            <a:off x="292609" y="1760984"/>
            <a:ext cx="3351344" cy="17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177800">
              <a:lnSpc>
                <a:spcPct val="90000"/>
              </a:lnSpc>
              <a:buFont typeface="Arial" charset="0"/>
              <a:buNone/>
            </a:pPr>
            <a:r>
              <a:rPr lang="en-US" altLang="en-US" sz="2000" b="1"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 7:1 But the people of Israel broke faith in regard to the devoted things, for </a:t>
            </a:r>
            <a:r>
              <a:rPr lang="en-US" altLang="en-US" sz="2000" dirty="0" err="1" smtClean="0">
                <a:latin typeface="Arial" panose="020B0604020202020204" pitchFamily="34" charset="0"/>
                <a:cs typeface="Arial" panose="020B0604020202020204" pitchFamily="34" charset="0"/>
              </a:rPr>
              <a:t>Achan</a:t>
            </a:r>
            <a:r>
              <a:rPr lang="en-US" altLang="en-US" sz="2000" dirty="0" smtClean="0">
                <a:latin typeface="Arial" panose="020B0604020202020204" pitchFamily="34" charset="0"/>
                <a:cs typeface="Arial" panose="020B0604020202020204" pitchFamily="34" charset="0"/>
              </a:rPr>
              <a:t> the son of Carmi, son of </a:t>
            </a:r>
            <a:r>
              <a:rPr lang="en-US" altLang="en-US" sz="2000" dirty="0" err="1" smtClean="0">
                <a:latin typeface="Arial" panose="020B0604020202020204" pitchFamily="34" charset="0"/>
                <a:cs typeface="Arial" panose="020B0604020202020204" pitchFamily="34" charset="0"/>
              </a:rPr>
              <a:t>Zabdi</a:t>
            </a:r>
            <a:r>
              <a:rPr lang="en-US" altLang="en-US" sz="2000" dirty="0" smtClean="0">
                <a:latin typeface="Arial" panose="020B0604020202020204" pitchFamily="34" charset="0"/>
                <a:cs typeface="Arial" panose="020B0604020202020204" pitchFamily="34" charset="0"/>
              </a:rPr>
              <a:t>, son of </a:t>
            </a:r>
            <a:r>
              <a:rPr lang="en-US" altLang="en-US" sz="2000" dirty="0" err="1" smtClean="0">
                <a:latin typeface="Arial" panose="020B0604020202020204" pitchFamily="34" charset="0"/>
                <a:cs typeface="Arial" panose="020B0604020202020204" pitchFamily="34" charset="0"/>
              </a:rPr>
              <a:t>Zerah</a:t>
            </a:r>
            <a:r>
              <a:rPr lang="en-US" altLang="en-US" sz="2000" dirty="0" smtClean="0">
                <a:latin typeface="Arial" panose="020B0604020202020204" pitchFamily="34" charset="0"/>
                <a:cs typeface="Arial" panose="020B0604020202020204" pitchFamily="34" charset="0"/>
              </a:rPr>
              <a:t>, of the tribe of Judah, took some of the devoted things. And the anger of the Lord burned against the people of Israel. </a:t>
            </a:r>
          </a:p>
        </p:txBody>
      </p:sp>
    </p:spTree>
    <p:extLst>
      <p:ext uri="{BB962C8B-B14F-4D97-AF65-F5344CB8AC3E}">
        <p14:creationId xmlns:p14="http://schemas.microsoft.com/office/powerpoint/2010/main" val="16301456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457200" y="1053042"/>
            <a:ext cx="8229600" cy="3570208"/>
          </a:xfrm>
          <a:prstGeom prst="rect">
            <a:avLst/>
          </a:prstGeom>
          <a:noFill/>
          <a:ln w="9525">
            <a:noFill/>
            <a:miter lim="800000"/>
            <a:headEnd/>
            <a:tailEnd/>
          </a:ln>
        </p:spPr>
        <p:txBody>
          <a:bodyPr>
            <a:spAutoFit/>
          </a:bodyPr>
          <a:lstStyle/>
          <a:p>
            <a:pPr algn="ctr">
              <a:defRPr/>
            </a:pPr>
            <a:r>
              <a:rPr lang="en-US" sz="4000" b="1" dirty="0">
                <a:solidFill>
                  <a:prstClr val="black"/>
                </a:solidFill>
                <a:latin typeface="Calibri" pitchFamily="34" charset="0"/>
              </a:rPr>
              <a:t>Class Objectives</a:t>
            </a:r>
          </a:p>
          <a:p>
            <a:pPr algn="ctr">
              <a:defRPr/>
            </a:pPr>
            <a:endParaRPr lang="en-US" sz="1400" dirty="0">
              <a:solidFill>
                <a:prstClr val="black"/>
              </a:solidFill>
              <a:latin typeface="Calibri" pitchFamily="34" charset="0"/>
            </a:endParaRPr>
          </a:p>
          <a:p>
            <a:pPr>
              <a:defRPr/>
            </a:pPr>
            <a:r>
              <a:rPr lang="en-US" sz="1400" dirty="0">
                <a:solidFill>
                  <a:prstClr val="black"/>
                </a:solidFill>
              </a:rPr>
              <a:t> </a:t>
            </a:r>
          </a:p>
          <a:p>
            <a:pPr marL="342900" indent="-342900">
              <a:buFont typeface="+mj-lt"/>
              <a:buAutoNum type="arabicPeriod"/>
              <a:defRPr/>
            </a:pPr>
            <a:r>
              <a:rPr lang="en-US" sz="2400" dirty="0">
                <a:solidFill>
                  <a:prstClr val="black"/>
                </a:solidFill>
              </a:rPr>
              <a:t>Learn about God's fulfillment of the land promise.</a:t>
            </a:r>
          </a:p>
          <a:p>
            <a:pPr marL="342900" indent="-342900">
              <a:buFont typeface="+mj-lt"/>
              <a:buAutoNum type="arabicPeriod"/>
              <a:defRPr/>
            </a:pPr>
            <a:r>
              <a:rPr lang="en-US" sz="2400" dirty="0">
                <a:solidFill>
                  <a:prstClr val="black"/>
                </a:solidFill>
              </a:rPr>
              <a:t>Learn about Serving the Lord in the days of Joshua</a:t>
            </a:r>
          </a:p>
          <a:p>
            <a:pPr marL="342900" indent="-342900">
              <a:buFont typeface="+mj-lt"/>
              <a:buAutoNum type="arabicPeriod"/>
              <a:defRPr/>
            </a:pPr>
            <a:r>
              <a:rPr lang="en-US" sz="2400" dirty="0">
                <a:solidFill>
                  <a:prstClr val="black"/>
                </a:solidFill>
              </a:rPr>
              <a:t>Learn about the character of Joshua</a:t>
            </a:r>
          </a:p>
          <a:p>
            <a:pPr marL="342900" indent="-342900">
              <a:buFont typeface="+mj-lt"/>
              <a:buAutoNum type="arabicPeriod"/>
              <a:defRPr/>
            </a:pPr>
            <a:r>
              <a:rPr lang="en-US" sz="2400" dirty="0">
                <a:solidFill>
                  <a:prstClr val="black"/>
                </a:solidFill>
              </a:rPr>
              <a:t>Study the Geography &amp; Archaeology of the Conquest of Canaan</a:t>
            </a:r>
          </a:p>
          <a:p>
            <a:pPr marL="342900" indent="-342900">
              <a:buFont typeface="+mj-lt"/>
              <a:buAutoNum type="arabicPeriod"/>
              <a:defRPr/>
            </a:pPr>
            <a:r>
              <a:rPr lang="en-US" sz="2400" dirty="0">
                <a:solidFill>
                  <a:prstClr val="black"/>
                </a:solidFill>
              </a:rPr>
              <a:t>Be ready to give a defense of the Conquest of Canaan</a:t>
            </a:r>
          </a:p>
          <a:p>
            <a:pPr marL="342900" indent="-342900">
              <a:buFont typeface="+mj-lt"/>
              <a:buAutoNum type="arabicPeriod"/>
              <a:defRPr/>
            </a:pPr>
            <a:endParaRPr lang="en-US" sz="1400" dirty="0">
              <a:solidFill>
                <a:prstClr val="black"/>
              </a:solidFill>
              <a:latin typeface="Calibri" pitchFamily="34" charset="0"/>
            </a:endParaRPr>
          </a:p>
        </p:txBody>
      </p:sp>
      <p:sp>
        <p:nvSpPr>
          <p:cNvPr id="4" name="Slide Number Placeholder 3"/>
          <p:cNvSpPr>
            <a:spLocks noGrp="1"/>
          </p:cNvSpPr>
          <p:nvPr>
            <p:ph type="sldNum" sz="quarter" idx="10"/>
          </p:nvPr>
        </p:nvSpPr>
        <p:spPr/>
        <p:txBody>
          <a:bodyPr/>
          <a:lstStyle/>
          <a:p>
            <a:pPr>
              <a:defRPr/>
            </a:pPr>
            <a:fld id="{2B8A458C-294B-4318-AC35-4DD731B96790}" type="slidenum">
              <a:rPr lang="en-US">
                <a:solidFill>
                  <a:prstClr val="black">
                    <a:tint val="75000"/>
                  </a:prstClr>
                </a:solidFill>
              </a:rPr>
              <a:pPr>
                <a:defRPr/>
              </a:pPr>
              <a:t>2</a:t>
            </a:fld>
            <a:endParaRPr lang="en-US">
              <a:solidFill>
                <a:prstClr val="black">
                  <a:tint val="75000"/>
                </a:prstClr>
              </a:solidFill>
            </a:endParaRPr>
          </a:p>
        </p:txBody>
      </p:sp>
    </p:spTree>
    <p:extLst>
      <p:ext uri="{BB962C8B-B14F-4D97-AF65-F5344CB8AC3E}">
        <p14:creationId xmlns:p14="http://schemas.microsoft.com/office/powerpoint/2010/main" val="18074510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3" descr="10_Joshua_Achan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0162" y="136489"/>
            <a:ext cx="6550925" cy="3139321"/>
          </a:xfrm>
          <a:prstGeom prst="rect">
            <a:avLst/>
          </a:prstGeom>
          <a:solidFill>
            <a:schemeClr val="bg1">
              <a:alpha val="81000"/>
            </a:schemeClr>
          </a:solidFill>
        </p:spPr>
        <p:txBody>
          <a:bodyPr wrap="square" rtlCol="0">
            <a:spAutoFit/>
          </a:bodyPr>
          <a:lstStyle/>
          <a:p>
            <a:r>
              <a:rPr lang="en-US" b="1" dirty="0" smtClean="0"/>
              <a:t>Joshua 7</a:t>
            </a:r>
          </a:p>
          <a:p>
            <a:r>
              <a:rPr lang="en-US" dirty="0"/>
              <a:t>” </a:t>
            </a:r>
            <a:r>
              <a:rPr lang="en-US" baseline="30000" dirty="0"/>
              <a:t>16</a:t>
            </a:r>
            <a:r>
              <a:rPr lang="en-US" dirty="0"/>
              <a:t>So Joshua rose early in the morning and brought Israel near tribe by tribe, and the tribe of Judah was taken.  </a:t>
            </a:r>
            <a:br>
              <a:rPr lang="en-US" dirty="0"/>
            </a:br>
            <a:r>
              <a:rPr lang="en-US" baseline="30000" dirty="0"/>
              <a:t>17</a:t>
            </a:r>
            <a:r>
              <a:rPr lang="en-US" dirty="0"/>
              <a:t>And he brought near the clans of Judah, </a:t>
            </a:r>
            <a:endParaRPr lang="en-US" dirty="0" smtClean="0"/>
          </a:p>
          <a:p>
            <a:r>
              <a:rPr lang="en-US" dirty="0" smtClean="0"/>
              <a:t>and </a:t>
            </a:r>
            <a:r>
              <a:rPr lang="en-US" dirty="0"/>
              <a:t>the clan of the </a:t>
            </a:r>
            <a:r>
              <a:rPr lang="en-US" dirty="0" err="1"/>
              <a:t>Zerahites</a:t>
            </a:r>
            <a:r>
              <a:rPr lang="en-US" dirty="0"/>
              <a:t> was taken. </a:t>
            </a:r>
            <a:endParaRPr lang="en-US" dirty="0" smtClean="0"/>
          </a:p>
          <a:p>
            <a:r>
              <a:rPr lang="en-US" dirty="0" smtClean="0"/>
              <a:t>And </a:t>
            </a:r>
            <a:r>
              <a:rPr lang="en-US" dirty="0"/>
              <a:t>he brought near the clan of the </a:t>
            </a:r>
            <a:r>
              <a:rPr lang="en-US" dirty="0" err="1"/>
              <a:t>Zerahites</a:t>
            </a:r>
            <a:r>
              <a:rPr lang="en-US" dirty="0"/>
              <a:t> man by man, and </a:t>
            </a:r>
            <a:r>
              <a:rPr lang="en-US" dirty="0" err="1"/>
              <a:t>Zabdi</a:t>
            </a:r>
            <a:r>
              <a:rPr lang="en-US" dirty="0"/>
              <a:t> was taken.  </a:t>
            </a:r>
            <a:br>
              <a:rPr lang="en-US" dirty="0"/>
            </a:br>
            <a:r>
              <a:rPr lang="en-US" baseline="30000" dirty="0"/>
              <a:t>18</a:t>
            </a:r>
            <a:r>
              <a:rPr lang="en-US" dirty="0"/>
              <a:t>And he brought near his household man by man, and </a:t>
            </a:r>
            <a:r>
              <a:rPr lang="en-US" dirty="0" err="1"/>
              <a:t>Achan</a:t>
            </a:r>
            <a:r>
              <a:rPr lang="en-US" dirty="0"/>
              <a:t> the son of Carmi, son of </a:t>
            </a:r>
            <a:r>
              <a:rPr lang="en-US" dirty="0" err="1"/>
              <a:t>Zabdi</a:t>
            </a:r>
            <a:r>
              <a:rPr lang="en-US" dirty="0"/>
              <a:t>, son of </a:t>
            </a:r>
            <a:r>
              <a:rPr lang="en-US" dirty="0" err="1"/>
              <a:t>Zerah</a:t>
            </a:r>
            <a:r>
              <a:rPr lang="en-US" dirty="0"/>
              <a:t>, of the tribe of Judah, was taken.  </a:t>
            </a:r>
            <a:br>
              <a:rPr lang="en-US" dirty="0"/>
            </a:br>
            <a:endParaRPr lang="en-US" dirty="0"/>
          </a:p>
        </p:txBody>
      </p:sp>
    </p:spTree>
    <p:extLst>
      <p:ext uri="{BB962C8B-B14F-4D97-AF65-F5344CB8AC3E}">
        <p14:creationId xmlns:p14="http://schemas.microsoft.com/office/powerpoint/2010/main" val="18638850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idx="4294967295"/>
          </p:nvPr>
        </p:nvSpPr>
        <p:spPr>
          <a:xfrm>
            <a:off x="457200" y="228865"/>
            <a:ext cx="4114800" cy="952500"/>
          </a:xfrm>
        </p:spPr>
        <p:txBody>
          <a:bodyPr/>
          <a:lstStyle/>
          <a:p>
            <a:r>
              <a:rPr lang="en-US" altLang="en-US" smtClean="0"/>
              <a:t>Sin of Ai</a:t>
            </a:r>
          </a:p>
        </p:txBody>
      </p:sp>
      <p:pic>
        <p:nvPicPr>
          <p:cNvPr id="66564" name="Picture 4" descr="7-achan-hi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4" y="2857500"/>
            <a:ext cx="50006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503" y="197117"/>
            <a:ext cx="4962525" cy="266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6"/>
          <p:cNvSpPr txBox="1">
            <a:spLocks noChangeArrowheads="1"/>
          </p:cNvSpPr>
          <p:nvPr/>
        </p:nvSpPr>
        <p:spPr bwMode="auto">
          <a:xfrm>
            <a:off x="163513" y="1276794"/>
            <a:ext cx="3903662" cy="3280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177800" indent="-1778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90000"/>
              </a:lnSpc>
              <a:spcBef>
                <a:spcPct val="20000"/>
              </a:spcBef>
              <a:buFont typeface="Arial" charset="0"/>
              <a:buNone/>
            </a:pPr>
            <a:r>
              <a:rPr lang="en-US" altLang="en-US" sz="2000" dirty="0">
                <a:latin typeface="Arial" panose="020B0604020202020204" pitchFamily="34" charset="0"/>
                <a:cs typeface="Arial" panose="020B0604020202020204" pitchFamily="34" charset="0"/>
              </a:rPr>
              <a:t>7:20-21 And </a:t>
            </a:r>
            <a:r>
              <a:rPr lang="en-US" altLang="en-US" sz="2000" dirty="0" err="1">
                <a:latin typeface="Arial" panose="020B0604020202020204" pitchFamily="34" charset="0"/>
                <a:cs typeface="Arial" panose="020B0604020202020204" pitchFamily="34" charset="0"/>
              </a:rPr>
              <a:t>Achan</a:t>
            </a:r>
            <a:r>
              <a:rPr lang="en-US" altLang="en-US" sz="2000" dirty="0">
                <a:latin typeface="Arial" panose="020B0604020202020204" pitchFamily="34" charset="0"/>
                <a:cs typeface="Arial" panose="020B0604020202020204" pitchFamily="34" charset="0"/>
              </a:rPr>
              <a:t> answered Joshua, “Truly I have sinned against the Lord God of Israel, and this is what I did: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when I saw among the spoil a beautiful cloak from Shinar, and 200 shekels of silver, and a bar of gold weighing 50 shekels, then I coveted them and took them. And see, they are hidden in the earth inside my tent, with the silver underneath.”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
            </a:r>
            <a:br>
              <a:rPr lang="en-US" altLang="en-US" sz="2000" dirty="0">
                <a:latin typeface="Arial" panose="020B0604020202020204" pitchFamily="34" charset="0"/>
                <a:cs typeface="Arial" panose="020B0604020202020204" pitchFamily="34" charset="0"/>
              </a:rPr>
            </a:br>
            <a:endParaRPr lang="en-US" altLang="en-US" sz="2000" dirty="0">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6128" y="3061949"/>
            <a:ext cx="2078156" cy="217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296261" y="3494641"/>
            <a:ext cx="1697901" cy="646331"/>
          </a:xfrm>
          <a:prstGeom prst="rect">
            <a:avLst/>
          </a:prstGeom>
          <a:solidFill>
            <a:schemeClr val="bg1">
              <a:alpha val="38000"/>
            </a:schemeClr>
          </a:solidFill>
        </p:spPr>
        <p:txBody>
          <a:bodyPr wrap="none" rtlCol="0">
            <a:spAutoFit/>
          </a:bodyPr>
          <a:lstStyle/>
          <a:p>
            <a:r>
              <a:rPr lang="en-US" dirty="0" smtClean="0"/>
              <a:t>70oz of silver</a:t>
            </a:r>
          </a:p>
          <a:p>
            <a:r>
              <a:rPr lang="en-US" dirty="0" smtClean="0"/>
              <a:t>17.5 </a:t>
            </a:r>
            <a:r>
              <a:rPr lang="en-US" dirty="0" err="1" smtClean="0"/>
              <a:t>oz</a:t>
            </a:r>
            <a:r>
              <a:rPr lang="en-US" dirty="0" smtClean="0"/>
              <a:t> of gold</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p:txBody>
          <a:bodyPr/>
          <a:lstStyle/>
          <a:p>
            <a:r>
              <a:rPr lang="en-US" altLang="en-US" smtClean="0"/>
              <a:t>Sin of Ai</a:t>
            </a:r>
          </a:p>
        </p:txBody>
      </p:sp>
      <p:sp>
        <p:nvSpPr>
          <p:cNvPr id="67587" name="Rectangle 3"/>
          <p:cNvSpPr>
            <a:spLocks noGrp="1"/>
          </p:cNvSpPr>
          <p:nvPr>
            <p:ph type="body" sz="half" idx="4294967295"/>
          </p:nvPr>
        </p:nvSpPr>
        <p:spPr>
          <a:xfrm>
            <a:off x="457200" y="1333500"/>
            <a:ext cx="4038600" cy="3771636"/>
          </a:xfrm>
        </p:spPr>
        <p:txBody>
          <a:bodyPr/>
          <a:lstStyle/>
          <a:p>
            <a:r>
              <a:rPr lang="en-US" altLang="en-US" sz="2800" dirty="0" smtClean="0"/>
              <a:t>Ai’s Action in Joshua</a:t>
            </a:r>
          </a:p>
          <a:p>
            <a:r>
              <a:rPr lang="en-US" altLang="en-US" sz="2800" dirty="0" smtClean="0"/>
              <a:t>when I saw among the spoil a beautiful cloak, gold &amp; silver</a:t>
            </a:r>
          </a:p>
          <a:p>
            <a:r>
              <a:rPr lang="en-US" altLang="en-US" sz="2800" dirty="0" smtClean="0"/>
              <a:t>then I coveted them</a:t>
            </a:r>
          </a:p>
          <a:p>
            <a:r>
              <a:rPr lang="en-US" altLang="en-US" sz="2800" dirty="0" smtClean="0"/>
              <a:t>took them</a:t>
            </a:r>
          </a:p>
          <a:p>
            <a:pPr marL="0" indent="0">
              <a:buNone/>
            </a:pPr>
            <a:r>
              <a:rPr lang="en-US" altLang="en-US" sz="2800" dirty="0" smtClean="0"/>
              <a:t> </a:t>
            </a:r>
          </a:p>
        </p:txBody>
      </p:sp>
      <p:sp>
        <p:nvSpPr>
          <p:cNvPr id="67588" name="Rectangle 4"/>
          <p:cNvSpPr>
            <a:spLocks noGrp="1"/>
          </p:cNvSpPr>
          <p:nvPr>
            <p:ph type="body" sz="half" idx="4294967295"/>
          </p:nvPr>
        </p:nvSpPr>
        <p:spPr>
          <a:xfrm>
            <a:off x="4648200" y="1333500"/>
            <a:ext cx="4038600" cy="3771636"/>
          </a:xfrm>
        </p:spPr>
        <p:txBody>
          <a:bodyPr/>
          <a:lstStyle/>
          <a:p>
            <a:r>
              <a:rPr lang="en-US" altLang="en-US" sz="2800" dirty="0" smtClean="0"/>
              <a:t>Tempted in James</a:t>
            </a:r>
          </a:p>
          <a:p>
            <a:r>
              <a:rPr lang="en-US" altLang="en-US" sz="2800" dirty="0" smtClean="0"/>
              <a:t>Drawn away by his own desires (lust-covet)</a:t>
            </a:r>
          </a:p>
          <a:p>
            <a:endParaRPr lang="en-US" altLang="en-US" sz="2800" dirty="0" smtClean="0"/>
          </a:p>
          <a:p>
            <a:r>
              <a:rPr lang="en-US" altLang="en-US" sz="2800" dirty="0" smtClean="0"/>
              <a:t>Desire gives birth to sin</a:t>
            </a:r>
          </a:p>
          <a:p>
            <a:r>
              <a:rPr lang="en-US" altLang="en-US" sz="2800" dirty="0" smtClean="0"/>
              <a:t>Sin full grown brings death</a:t>
            </a:r>
          </a:p>
        </p:txBody>
      </p:sp>
      <p:sp>
        <p:nvSpPr>
          <p:cNvPr id="2" name="Rectangle 1"/>
          <p:cNvSpPr/>
          <p:nvPr/>
        </p:nvSpPr>
        <p:spPr>
          <a:xfrm>
            <a:off x="5427375" y="1062399"/>
            <a:ext cx="1936749" cy="400110"/>
          </a:xfrm>
          <a:prstGeom prst="rect">
            <a:avLst/>
          </a:prstGeom>
        </p:spPr>
        <p:txBody>
          <a:bodyPr wrap="none">
            <a:spAutoFit/>
          </a:bodyPr>
          <a:lstStyle/>
          <a:p>
            <a:r>
              <a:rPr lang="en-US" sz="2000" b="1" u="sng" dirty="0"/>
              <a:t>James 1:12-15</a:t>
            </a:r>
          </a:p>
        </p:txBody>
      </p:sp>
      <p:sp>
        <p:nvSpPr>
          <p:cNvPr id="6" name="Rectangle 5"/>
          <p:cNvSpPr/>
          <p:nvPr/>
        </p:nvSpPr>
        <p:spPr>
          <a:xfrm>
            <a:off x="1471827" y="1062399"/>
            <a:ext cx="2037737" cy="400110"/>
          </a:xfrm>
          <a:prstGeom prst="rect">
            <a:avLst/>
          </a:prstGeom>
        </p:spPr>
        <p:txBody>
          <a:bodyPr wrap="none">
            <a:spAutoFit/>
          </a:bodyPr>
          <a:lstStyle/>
          <a:p>
            <a:r>
              <a:rPr lang="en-US" sz="2000" b="1" u="sng" dirty="0" smtClean="0"/>
              <a:t>Joshua 7:20-21</a:t>
            </a:r>
            <a:endParaRPr lang="en-US" sz="2000" b="1" u="sng"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hua_Achan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4448" y="389615"/>
            <a:ext cx="6480315" cy="5078313"/>
          </a:xfrm>
          <a:prstGeom prst="rect">
            <a:avLst/>
          </a:prstGeom>
          <a:solidFill>
            <a:schemeClr val="bg1">
              <a:alpha val="76000"/>
            </a:schemeClr>
          </a:solidFill>
        </p:spPr>
        <p:txBody>
          <a:bodyPr wrap="square" rtlCol="0">
            <a:spAutoFit/>
          </a:bodyPr>
          <a:lstStyle/>
          <a:p>
            <a:r>
              <a:rPr lang="en-US" b="1" dirty="0" smtClean="0"/>
              <a:t>Joshua 7</a:t>
            </a:r>
          </a:p>
          <a:p>
            <a:r>
              <a:rPr lang="en-US" baseline="30000" dirty="0"/>
              <a:t>24</a:t>
            </a:r>
            <a:r>
              <a:rPr lang="en-US" dirty="0"/>
              <a:t>And Joshua and all Israel with him took </a:t>
            </a:r>
            <a:endParaRPr lang="en-US" dirty="0" smtClean="0"/>
          </a:p>
          <a:p>
            <a:r>
              <a:rPr lang="en-US" dirty="0" err="1" smtClean="0"/>
              <a:t>Achan</a:t>
            </a:r>
            <a:r>
              <a:rPr lang="en-US" dirty="0" smtClean="0"/>
              <a:t> </a:t>
            </a:r>
            <a:r>
              <a:rPr lang="en-US" dirty="0"/>
              <a:t>the son of </a:t>
            </a:r>
            <a:r>
              <a:rPr lang="en-US" dirty="0" err="1"/>
              <a:t>Zerah</a:t>
            </a:r>
            <a:r>
              <a:rPr lang="en-US" dirty="0"/>
              <a:t>, </a:t>
            </a:r>
            <a:endParaRPr lang="en-US" dirty="0" smtClean="0"/>
          </a:p>
          <a:p>
            <a:r>
              <a:rPr lang="en-US" dirty="0" smtClean="0"/>
              <a:t>and </a:t>
            </a:r>
            <a:r>
              <a:rPr lang="en-US" dirty="0"/>
              <a:t>the silver </a:t>
            </a:r>
            <a:endParaRPr lang="en-US" dirty="0" smtClean="0"/>
          </a:p>
          <a:p>
            <a:r>
              <a:rPr lang="en-US" dirty="0" smtClean="0"/>
              <a:t>and </a:t>
            </a:r>
            <a:r>
              <a:rPr lang="en-US" dirty="0"/>
              <a:t>the cloak </a:t>
            </a:r>
            <a:endParaRPr lang="en-US" dirty="0" smtClean="0"/>
          </a:p>
          <a:p>
            <a:r>
              <a:rPr lang="en-US" dirty="0" smtClean="0"/>
              <a:t>and </a:t>
            </a:r>
            <a:r>
              <a:rPr lang="en-US" dirty="0"/>
              <a:t>the bar of gold, </a:t>
            </a:r>
            <a:endParaRPr lang="en-US" dirty="0" smtClean="0"/>
          </a:p>
          <a:p>
            <a:r>
              <a:rPr lang="en-US" dirty="0" smtClean="0"/>
              <a:t>and </a:t>
            </a:r>
            <a:r>
              <a:rPr lang="en-US" dirty="0"/>
              <a:t>his sons </a:t>
            </a:r>
            <a:endParaRPr lang="en-US" dirty="0" smtClean="0"/>
          </a:p>
          <a:p>
            <a:r>
              <a:rPr lang="en-US" dirty="0" smtClean="0"/>
              <a:t>and </a:t>
            </a:r>
            <a:r>
              <a:rPr lang="en-US" dirty="0"/>
              <a:t>daughters </a:t>
            </a:r>
            <a:endParaRPr lang="en-US" dirty="0" smtClean="0"/>
          </a:p>
          <a:p>
            <a:r>
              <a:rPr lang="en-US" dirty="0" smtClean="0"/>
              <a:t>and </a:t>
            </a:r>
            <a:r>
              <a:rPr lang="en-US" dirty="0"/>
              <a:t>his oxen </a:t>
            </a:r>
            <a:endParaRPr lang="en-US" dirty="0" smtClean="0"/>
          </a:p>
          <a:p>
            <a:r>
              <a:rPr lang="en-US" dirty="0" smtClean="0"/>
              <a:t>and </a:t>
            </a:r>
            <a:r>
              <a:rPr lang="en-US" dirty="0"/>
              <a:t>donkeys </a:t>
            </a:r>
            <a:endParaRPr lang="en-US" dirty="0" smtClean="0"/>
          </a:p>
          <a:p>
            <a:r>
              <a:rPr lang="en-US" dirty="0" smtClean="0"/>
              <a:t>and </a:t>
            </a:r>
            <a:r>
              <a:rPr lang="en-US" dirty="0"/>
              <a:t>sheep </a:t>
            </a:r>
            <a:endParaRPr lang="en-US" dirty="0" smtClean="0"/>
          </a:p>
          <a:p>
            <a:r>
              <a:rPr lang="en-US" dirty="0" smtClean="0"/>
              <a:t>and </a:t>
            </a:r>
            <a:r>
              <a:rPr lang="en-US" dirty="0"/>
              <a:t>his tent </a:t>
            </a:r>
            <a:endParaRPr lang="en-US" dirty="0" smtClean="0"/>
          </a:p>
          <a:p>
            <a:r>
              <a:rPr lang="en-US" dirty="0" smtClean="0"/>
              <a:t>and </a:t>
            </a:r>
            <a:r>
              <a:rPr lang="en-US" dirty="0"/>
              <a:t>all that he had. </a:t>
            </a:r>
            <a:endParaRPr lang="en-US" dirty="0" smtClean="0"/>
          </a:p>
          <a:p>
            <a:r>
              <a:rPr lang="en-US" dirty="0" smtClean="0"/>
              <a:t>And </a:t>
            </a:r>
            <a:r>
              <a:rPr lang="en-US" dirty="0"/>
              <a:t>they brought them up to the Valley of </a:t>
            </a:r>
            <a:r>
              <a:rPr lang="en-US" dirty="0" err="1"/>
              <a:t>Achor</a:t>
            </a:r>
            <a:r>
              <a:rPr lang="en-US" dirty="0"/>
              <a:t>.  </a:t>
            </a:r>
            <a:br>
              <a:rPr lang="en-US" dirty="0"/>
            </a:br>
            <a:r>
              <a:rPr lang="en-US" baseline="30000" dirty="0"/>
              <a:t>25</a:t>
            </a:r>
            <a:r>
              <a:rPr lang="en-US" dirty="0"/>
              <a:t>And Joshua said, “Why did you bring trouble on us? The Lord brings trouble on you today.” And all Israel stoned him with stones. They burned them with fire and stoned them with stones. </a:t>
            </a:r>
          </a:p>
        </p:txBody>
      </p:sp>
    </p:spTree>
    <p:extLst>
      <p:ext uri="{BB962C8B-B14F-4D97-AF65-F5344CB8AC3E}">
        <p14:creationId xmlns:p14="http://schemas.microsoft.com/office/powerpoint/2010/main" val="3611264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idx="4294967295"/>
          </p:nvPr>
        </p:nvSpPr>
        <p:spPr/>
        <p:txBody>
          <a:bodyPr/>
          <a:lstStyle/>
          <a:p>
            <a:r>
              <a:rPr lang="en-US" altLang="en-US" smtClean="0"/>
              <a:t>Death of Ai</a:t>
            </a:r>
          </a:p>
        </p:txBody>
      </p:sp>
      <p:sp>
        <p:nvSpPr>
          <p:cNvPr id="68611" name="Rectangle 3"/>
          <p:cNvSpPr>
            <a:spLocks noGrp="1"/>
          </p:cNvSpPr>
          <p:nvPr>
            <p:ph type="body" sz="half" idx="4294967295"/>
          </p:nvPr>
        </p:nvSpPr>
        <p:spPr>
          <a:xfrm>
            <a:off x="457200" y="1333500"/>
            <a:ext cx="4379934" cy="3771636"/>
          </a:xfrm>
        </p:spPr>
        <p:txBody>
          <a:bodyPr/>
          <a:lstStyle/>
          <a:p>
            <a:pPr marL="177800" indent="-177800">
              <a:lnSpc>
                <a:spcPct val="90000"/>
              </a:lnSpc>
              <a:buFont typeface="Arial" charset="0"/>
              <a:buNone/>
            </a:pPr>
            <a:r>
              <a:rPr lang="en-US" altLang="en-US" sz="2400" dirty="0" smtClean="0"/>
              <a:t>25 … And all Israel stoned him with stones. They burned them with fire and stoned them with stones. </a:t>
            </a:r>
          </a:p>
          <a:p>
            <a:pPr marL="177800" indent="-177800">
              <a:lnSpc>
                <a:spcPct val="90000"/>
              </a:lnSpc>
              <a:buFont typeface="Arial" charset="0"/>
              <a:buNone/>
            </a:pPr>
            <a:r>
              <a:rPr lang="en-US" altLang="en-US" sz="2400" dirty="0" smtClean="0"/>
              <a:t>26 And they raised over him a great heap of stones that remains to this day. Then the Lord turned from his burning anger. Therefore, to this day the name of that place is called the Valley of </a:t>
            </a:r>
            <a:r>
              <a:rPr lang="en-US" altLang="en-US" sz="2400" dirty="0" err="1" smtClean="0"/>
              <a:t>Achor</a:t>
            </a:r>
            <a:r>
              <a:rPr lang="en-US" altLang="en-US" sz="2400" dirty="0" smtClean="0"/>
              <a:t>.   </a:t>
            </a:r>
          </a:p>
        </p:txBody>
      </p:sp>
      <p:pic>
        <p:nvPicPr>
          <p:cNvPr id="68615" name="Picture 7" descr="7-tzarfati-roc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134" y="1071563"/>
            <a:ext cx="3932237" cy="40071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endParaRPr lang="en-US" altLang="en-US" smtClean="0"/>
          </a:p>
        </p:txBody>
      </p:sp>
      <p:pic>
        <p:nvPicPr>
          <p:cNvPr id="6349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86" y="250034"/>
            <a:ext cx="8186737" cy="501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97" y="1550504"/>
            <a:ext cx="1649165" cy="371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84221" y="4898524"/>
            <a:ext cx="697627" cy="369332"/>
          </a:xfrm>
          <a:prstGeom prst="rect">
            <a:avLst/>
          </a:prstGeom>
          <a:noFill/>
        </p:spPr>
        <p:txBody>
          <a:bodyPr wrap="none" rtlCol="0">
            <a:spAutoFit/>
          </a:bodyPr>
          <a:lstStyle/>
          <a:p>
            <a:r>
              <a:rPr lang="en-US" b="1" dirty="0" smtClean="0"/>
              <a:t>1400</a:t>
            </a:r>
            <a:endParaRPr lang="en-US" b="1" dirty="0"/>
          </a:p>
        </p:txBody>
      </p:sp>
    </p:spTree>
    <p:extLst>
      <p:ext uri="{BB962C8B-B14F-4D97-AF65-F5344CB8AC3E}">
        <p14:creationId xmlns:p14="http://schemas.microsoft.com/office/powerpoint/2010/main" val="3885040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smtClean="0"/>
              <a:t>Outline of Hosea</a:t>
            </a:r>
          </a:p>
        </p:txBody>
      </p:sp>
      <p:sp>
        <p:nvSpPr>
          <p:cNvPr id="4" name="TextBox 3"/>
          <p:cNvSpPr txBox="1"/>
          <p:nvPr/>
        </p:nvSpPr>
        <p:spPr>
          <a:xfrm>
            <a:off x="1414463" y="1234283"/>
            <a:ext cx="6176962" cy="4154984"/>
          </a:xfrm>
          <a:prstGeom prst="rect">
            <a:avLst/>
          </a:prstGeom>
          <a:noFill/>
        </p:spPr>
        <p:txBody>
          <a:bodyPr>
            <a:spAutoFit/>
          </a:bodyPr>
          <a:lstStyle>
            <a:defPPr>
              <a:defRPr lang="en-US"/>
            </a:defPPr>
            <a:lvl1pPr marL="690563" indent="-690563">
              <a:buFont typeface="+mj-lt"/>
              <a:buAutoNum type="romanUcPeriod"/>
              <a:defRPr sz="2400">
                <a:solidFill>
                  <a:prstClr val="black"/>
                </a:solidFill>
              </a:defRPr>
            </a:lvl1pPr>
          </a:lstStyle>
          <a:p>
            <a:pPr>
              <a:defRPr/>
            </a:pPr>
            <a:r>
              <a:rPr lang="en-US" dirty="0" smtClean="0">
                <a:latin typeface="Arial" pitchFamily="34" charset="0"/>
                <a:cs typeface="Arial" pitchFamily="34" charset="0"/>
              </a:rPr>
              <a:t>Marriage of Hosea to Gomer  (1:1-3:5)                (</a:t>
            </a:r>
            <a:r>
              <a:rPr lang="en-US" dirty="0">
                <a:latin typeface="Arial" pitchFamily="34" charset="0"/>
                <a:cs typeface="Arial" pitchFamily="34" charset="0"/>
              </a:rPr>
              <a:t>A</a:t>
            </a:r>
            <a:r>
              <a:rPr lang="en-US" dirty="0" smtClean="0">
                <a:latin typeface="Arial" pitchFamily="34" charset="0"/>
                <a:cs typeface="Arial" pitchFamily="34" charset="0"/>
              </a:rPr>
              <a:t>dulterous wife &amp; Faithful Husband)</a:t>
            </a:r>
          </a:p>
          <a:p>
            <a:pPr marL="1084263" lvl="1" indent="-342900">
              <a:buFont typeface="+mj-lt"/>
              <a:buAutoNum type="alphaUcPeriod"/>
              <a:defRPr/>
            </a:pPr>
            <a:r>
              <a:rPr lang="en-US" dirty="0">
                <a:solidFill>
                  <a:prstClr val="black"/>
                </a:solidFill>
                <a:latin typeface="Arial" pitchFamily="34" charset="0"/>
                <a:cs typeface="Arial" pitchFamily="34" charset="0"/>
              </a:rPr>
              <a:t>Hosea’s marriage (1:1-2:1)</a:t>
            </a:r>
          </a:p>
          <a:p>
            <a:pPr marL="1084263" lvl="1" indent="-342900">
              <a:buFont typeface="+mj-lt"/>
              <a:buAutoNum type="alphaUcPeriod"/>
              <a:defRPr/>
            </a:pPr>
            <a:r>
              <a:rPr lang="en-US" dirty="0">
                <a:solidFill>
                  <a:prstClr val="black"/>
                </a:solidFill>
                <a:latin typeface="Arial" pitchFamily="34" charset="0"/>
                <a:cs typeface="Arial" pitchFamily="34" charset="0"/>
              </a:rPr>
              <a:t>Application of Gomer to Israel’s sins (</a:t>
            </a:r>
            <a:r>
              <a:rPr lang="en-US" dirty="0" smtClean="0">
                <a:solidFill>
                  <a:prstClr val="black"/>
                </a:solidFill>
                <a:latin typeface="Arial" pitchFamily="34" charset="0"/>
                <a:cs typeface="Arial" pitchFamily="34" charset="0"/>
              </a:rPr>
              <a:t>2:2-2:13)</a:t>
            </a:r>
          </a:p>
          <a:p>
            <a:pPr marL="1084263" lvl="1" indent="-342900">
              <a:buFont typeface="+mj-lt"/>
              <a:buAutoNum type="alphaUcPeriod"/>
              <a:defRPr/>
            </a:pPr>
            <a:r>
              <a:rPr lang="en-US" dirty="0" smtClean="0">
                <a:solidFill>
                  <a:prstClr val="black"/>
                </a:solidFill>
                <a:latin typeface="Arial" pitchFamily="34" charset="0"/>
                <a:cs typeface="Arial" pitchFamily="34" charset="0"/>
              </a:rPr>
              <a:t>Lord’s Mercy (2:14-23)</a:t>
            </a:r>
            <a:endParaRPr lang="en-US" dirty="0">
              <a:solidFill>
                <a:prstClr val="black"/>
              </a:solidFill>
              <a:latin typeface="Arial" pitchFamily="34" charset="0"/>
              <a:cs typeface="Arial" pitchFamily="34" charset="0"/>
            </a:endParaRPr>
          </a:p>
          <a:p>
            <a:pPr marL="1084263" lvl="1" indent="-342900">
              <a:buFont typeface="+mj-lt"/>
              <a:buAutoNum type="alphaUcPeriod"/>
              <a:defRPr/>
            </a:pPr>
            <a:r>
              <a:rPr lang="en-US" dirty="0">
                <a:solidFill>
                  <a:prstClr val="black"/>
                </a:solidFill>
                <a:latin typeface="Arial" pitchFamily="34" charset="0"/>
                <a:cs typeface="Arial" pitchFamily="34" charset="0"/>
              </a:rPr>
              <a:t>Restoration of Gomer (3:1-3:5)</a:t>
            </a:r>
          </a:p>
          <a:p>
            <a:pPr>
              <a:defRPr/>
            </a:pPr>
            <a:r>
              <a:rPr lang="en-US" dirty="0" smtClean="0">
                <a:latin typeface="Arial" pitchFamily="34" charset="0"/>
                <a:cs typeface="Arial" pitchFamily="34" charset="0"/>
              </a:rPr>
              <a:t>Lord &amp;Israel (3:6-14:9)                                   (Adulterous Israel </a:t>
            </a:r>
            <a:r>
              <a:rPr lang="en-US" dirty="0">
                <a:latin typeface="Arial" pitchFamily="34" charset="0"/>
                <a:cs typeface="Arial" pitchFamily="34" charset="0"/>
              </a:rPr>
              <a:t>&amp; Faithful </a:t>
            </a:r>
            <a:r>
              <a:rPr lang="en-US" dirty="0" smtClean="0">
                <a:latin typeface="Arial" pitchFamily="34" charset="0"/>
                <a:cs typeface="Arial" pitchFamily="34" charset="0"/>
              </a:rPr>
              <a:t>Lord)</a:t>
            </a:r>
            <a:endParaRPr lang="en-US" dirty="0">
              <a:latin typeface="Arial" pitchFamily="34" charset="0"/>
              <a:cs typeface="Arial" pitchFamily="34" charset="0"/>
            </a:endParaRPr>
          </a:p>
          <a:p>
            <a:pPr marL="800100" lvl="1" indent="-109538">
              <a:buFont typeface="+mj-lt"/>
              <a:buAutoNum type="alphaUcPeriod"/>
              <a:defRPr/>
            </a:pPr>
            <a:r>
              <a:rPr lang="en-US" dirty="0">
                <a:solidFill>
                  <a:prstClr val="black"/>
                </a:solidFill>
                <a:latin typeface="Arial" pitchFamily="34" charset="0"/>
                <a:cs typeface="Arial" pitchFamily="34" charset="0"/>
              </a:rPr>
              <a:t>Spiritual Adultery of Israel (4:1-6:3)</a:t>
            </a:r>
          </a:p>
          <a:p>
            <a:pPr marL="800100" lvl="1" indent="-109538">
              <a:buFont typeface="+mj-lt"/>
              <a:buAutoNum type="alphaUcPeriod"/>
              <a:defRPr/>
            </a:pPr>
            <a:r>
              <a:rPr lang="en-US" dirty="0">
                <a:solidFill>
                  <a:prstClr val="black"/>
                </a:solidFill>
                <a:latin typeface="Arial" pitchFamily="34" charset="0"/>
                <a:cs typeface="Arial" pitchFamily="34" charset="0"/>
              </a:rPr>
              <a:t>Refusal of Israel to repent (6:4-8:14)</a:t>
            </a:r>
          </a:p>
          <a:p>
            <a:pPr marL="800100" lvl="1" indent="-109538">
              <a:buFont typeface="+mj-lt"/>
              <a:buAutoNum type="alphaUcPeriod"/>
              <a:defRPr/>
            </a:pPr>
            <a:r>
              <a:rPr lang="en-US" dirty="0">
                <a:solidFill>
                  <a:prstClr val="black"/>
                </a:solidFill>
                <a:latin typeface="Arial" pitchFamily="34" charset="0"/>
                <a:cs typeface="Arial" pitchFamily="34" charset="0"/>
              </a:rPr>
              <a:t>Judgment of Israel by God (9:1-10:15)</a:t>
            </a:r>
          </a:p>
          <a:p>
            <a:pPr marL="800100" lvl="1" indent="-109538">
              <a:buFont typeface="+mj-lt"/>
              <a:buAutoNum type="alphaUcPeriod"/>
              <a:defRPr/>
            </a:pPr>
            <a:r>
              <a:rPr lang="en-US" dirty="0">
                <a:solidFill>
                  <a:prstClr val="black"/>
                </a:solidFill>
                <a:latin typeface="Arial" pitchFamily="34" charset="0"/>
                <a:cs typeface="Arial" pitchFamily="34" charset="0"/>
              </a:rPr>
              <a:t>Restoration of Israel to God (11:1-14:9)</a:t>
            </a:r>
          </a:p>
          <a:p>
            <a:pPr>
              <a:defRPr/>
            </a:pPr>
            <a:endParaRPr lang="en-US" dirty="0">
              <a:latin typeface="Arial" pitchFamily="34" charset="0"/>
              <a:cs typeface="Arial" pitchFamily="34" charset="0"/>
            </a:endParaRPr>
          </a:p>
        </p:txBody>
      </p:sp>
      <p:sp>
        <p:nvSpPr>
          <p:cNvPr id="2" name="Right Arrow 1"/>
          <p:cNvSpPr/>
          <p:nvPr/>
        </p:nvSpPr>
        <p:spPr>
          <a:xfrm>
            <a:off x="1414472" y="2504663"/>
            <a:ext cx="628153" cy="3975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flipH="1">
            <a:off x="5706968" y="2504663"/>
            <a:ext cx="628153" cy="3975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382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Promise of Restoration</a:t>
            </a:r>
            <a:endParaRPr lang="en-US" dirty="0"/>
          </a:p>
        </p:txBody>
      </p:sp>
      <p:sp>
        <p:nvSpPr>
          <p:cNvPr id="3" name="TextBox 2"/>
          <p:cNvSpPr txBox="1"/>
          <p:nvPr/>
        </p:nvSpPr>
        <p:spPr>
          <a:xfrm>
            <a:off x="1264257" y="1415332"/>
            <a:ext cx="6273580" cy="3416320"/>
          </a:xfrm>
          <a:prstGeom prst="rect">
            <a:avLst/>
          </a:prstGeom>
          <a:noFill/>
        </p:spPr>
        <p:txBody>
          <a:bodyPr wrap="square" rtlCol="0">
            <a:spAutoFit/>
          </a:bodyPr>
          <a:lstStyle/>
          <a:p>
            <a:r>
              <a:rPr lang="en-US" b="1" dirty="0"/>
              <a:t>Hosea 2:14-16(ESV) </a:t>
            </a:r>
            <a:r>
              <a:rPr lang="en-US" dirty="0"/>
              <a:t/>
            </a:r>
            <a:br>
              <a:rPr lang="en-US" dirty="0"/>
            </a:br>
            <a:r>
              <a:rPr lang="en-US" baseline="30000" dirty="0"/>
              <a:t>14</a:t>
            </a:r>
            <a:r>
              <a:rPr lang="en-US" dirty="0"/>
              <a:t>    “Therefore, behold, I will allure her,      </a:t>
            </a:r>
          </a:p>
          <a:p>
            <a:r>
              <a:rPr lang="en-US" dirty="0"/>
              <a:t>and bring her into the wilderness,     </a:t>
            </a:r>
          </a:p>
          <a:p>
            <a:r>
              <a:rPr lang="en-US" dirty="0"/>
              <a:t>and speak tenderly to her. </a:t>
            </a:r>
            <a:br>
              <a:rPr lang="en-US" dirty="0"/>
            </a:br>
            <a:r>
              <a:rPr lang="en-US" baseline="30000" dirty="0"/>
              <a:t>15</a:t>
            </a:r>
            <a:r>
              <a:rPr lang="en-US" dirty="0"/>
              <a:t>    And there I will give her </a:t>
            </a:r>
            <a:r>
              <a:rPr lang="en-US" dirty="0" err="1"/>
              <a:t>her</a:t>
            </a:r>
            <a:r>
              <a:rPr lang="en-US" dirty="0"/>
              <a:t> vineyards      </a:t>
            </a:r>
          </a:p>
          <a:p>
            <a:r>
              <a:rPr lang="en-US" b="1" u="sng" dirty="0"/>
              <a:t>and make the Valley of </a:t>
            </a:r>
            <a:r>
              <a:rPr lang="en-US" b="1" u="sng" dirty="0" err="1" smtClean="0"/>
              <a:t>Achor</a:t>
            </a:r>
            <a:r>
              <a:rPr lang="en-US" b="1" u="sng" dirty="0" smtClean="0"/>
              <a:t> </a:t>
            </a:r>
            <a:r>
              <a:rPr lang="en-US" b="1" u="sng" dirty="0"/>
              <a:t>a door of hope. </a:t>
            </a:r>
            <a:r>
              <a:rPr lang="en-US" dirty="0"/>
              <a:t>     </a:t>
            </a:r>
          </a:p>
          <a:p>
            <a:r>
              <a:rPr lang="en-US" dirty="0"/>
              <a:t>And there she shall answer as in the days of her youth,     </a:t>
            </a:r>
          </a:p>
          <a:p>
            <a:r>
              <a:rPr lang="en-US" dirty="0"/>
              <a:t> as at the time when she came out of the land of Egypt. </a:t>
            </a:r>
          </a:p>
          <a:p>
            <a:r>
              <a:rPr lang="en-US" dirty="0"/>
              <a:t/>
            </a:r>
            <a:br>
              <a:rPr lang="en-US" dirty="0"/>
            </a:br>
            <a:r>
              <a:rPr lang="en-US" baseline="30000" dirty="0"/>
              <a:t>16</a:t>
            </a:r>
            <a:r>
              <a:rPr lang="en-US" dirty="0"/>
              <a:t>“And in that day, declares the Lord, you will call me ‘My Husband,’ and no longer will you call me ‘My Baal.’ </a:t>
            </a:r>
          </a:p>
          <a:p>
            <a:endParaRPr lang="en-US" dirty="0"/>
          </a:p>
        </p:txBody>
      </p:sp>
    </p:spTree>
    <p:extLst>
      <p:ext uri="{BB962C8B-B14F-4D97-AF65-F5344CB8AC3E}">
        <p14:creationId xmlns:p14="http://schemas.microsoft.com/office/powerpoint/2010/main" val="3802302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endParaRPr lang="en-US" dirty="0" smtClean="0">
              <a:ea typeface="ＭＳ Ｐゴシック" pitchFamily="34" charset="-128"/>
            </a:endParaRPr>
          </a:p>
        </p:txBody>
      </p:sp>
      <p:pic>
        <p:nvPicPr>
          <p:cNvPr id="31746" name="Picture 3" descr="Et-Tell aerial from north, 104-29tb"/>
          <p:cNvPicPr preferRelativeResize="0">
            <a:picLocks noChangeAspect="1" noChangeArrowheads="1"/>
          </p:cNvPicPr>
          <p:nvPr>
            <p:custDataLst>
              <p:tags r:id="rId1"/>
            </p:custDataLst>
          </p:nvPr>
        </p:nvPicPr>
        <p:blipFill>
          <a:blip r:embed="rId4" cstate="print"/>
          <a:srcRect/>
          <a:stretch>
            <a:fillRect/>
          </a:stretch>
        </p:blipFill>
        <p:spPr bwMode="auto">
          <a:xfrm>
            <a:off x="0" y="0"/>
            <a:ext cx="9139238" cy="5082646"/>
          </a:xfrm>
          <a:prstGeom prst="rect">
            <a:avLst/>
          </a:prstGeom>
          <a:noFill/>
          <a:ln w="101600" cmpd="thinThick">
            <a:noFill/>
            <a:miter lim="800000"/>
            <a:headEnd/>
            <a:tailEnd/>
          </a:ln>
        </p:spPr>
      </p:pic>
      <p:sp>
        <p:nvSpPr>
          <p:cNvPr id="31747" name="Text Box 4"/>
          <p:cNvSpPr txBox="1">
            <a:spLocks noChangeArrowheads="1"/>
          </p:cNvSpPr>
          <p:nvPr/>
        </p:nvSpPr>
        <p:spPr bwMode="auto">
          <a:xfrm>
            <a:off x="685800" y="5052219"/>
            <a:ext cx="7772400" cy="381000"/>
          </a:xfrm>
          <a:prstGeom prst="rect">
            <a:avLst/>
          </a:prstGeom>
          <a:noFill/>
          <a:ln w="9525">
            <a:noFill/>
            <a:miter lim="800000"/>
            <a:headEnd/>
            <a:tailEnd/>
          </a:ln>
        </p:spPr>
        <p:txBody>
          <a:bodyPr/>
          <a:lstStyle/>
          <a:p>
            <a:pPr algn="ctr"/>
            <a:r>
              <a:rPr lang="en-US" sz="2400">
                <a:solidFill>
                  <a:srgbClr val="000000"/>
                </a:solidFill>
                <a:latin typeface="Calibri" pitchFamily="34" charset="0"/>
              </a:rPr>
              <a:t>Et-Tell aerial from north</a:t>
            </a:r>
          </a:p>
        </p:txBody>
      </p:sp>
      <p:sp>
        <p:nvSpPr>
          <p:cNvPr id="2" name="TextBox 1"/>
          <p:cNvSpPr txBox="1"/>
          <p:nvPr/>
        </p:nvSpPr>
        <p:spPr>
          <a:xfrm>
            <a:off x="3228975" y="242411"/>
            <a:ext cx="5622180" cy="369332"/>
          </a:xfrm>
          <a:prstGeom prst="rect">
            <a:avLst/>
          </a:prstGeom>
          <a:solidFill>
            <a:srgbClr val="FFFF00"/>
          </a:solidFill>
        </p:spPr>
        <p:txBody>
          <a:bodyPr wrap="none" rtlCol="0">
            <a:spAutoFit/>
          </a:bodyPr>
          <a:lstStyle/>
          <a:p>
            <a:r>
              <a:rPr lang="en-US" dirty="0" smtClean="0">
                <a:ea typeface="ＭＳ Ｐゴシック" pitchFamily="34" charset="-128"/>
              </a:rPr>
              <a:t>“Et”-is </a:t>
            </a:r>
            <a:r>
              <a:rPr lang="en-US" dirty="0">
                <a:ea typeface="ＭＳ Ｐゴシック" pitchFamily="34" charset="-128"/>
              </a:rPr>
              <a:t>Arabic for “the ruin.” Ai is Hebrew for “the ruin</a:t>
            </a:r>
            <a:r>
              <a:rPr lang="en-US" dirty="0" smtClean="0">
                <a:ea typeface="ＭＳ Ｐゴシック" pitchFamily="34" charset="-128"/>
              </a:rPr>
              <a:t>.”</a:t>
            </a:r>
            <a:endParaRPr lang="en-US" dirty="0">
              <a:ea typeface="ＭＳ Ｐゴシック" pitchFamily="34" charset="-128"/>
            </a:endParaRPr>
          </a:p>
        </p:txBody>
      </p:sp>
    </p:spTree>
    <p:extLst>
      <p:ext uri="{BB962C8B-B14F-4D97-AF65-F5344CB8AC3E}">
        <p14:creationId xmlns:p14="http://schemas.microsoft.com/office/powerpoint/2010/main" val="38359047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5" name="Group 3"/>
          <p:cNvGrpSpPr>
            <a:grpSpLocks noGrp="1" noUngrp="1" noChangeAspect="1"/>
          </p:cNvGrpSpPr>
          <p:nvPr/>
        </p:nvGrpSpPr>
        <p:grpSpPr bwMode="auto">
          <a:xfrm>
            <a:off x="0" y="2"/>
            <a:ext cx="9144000" cy="5441157"/>
            <a:chOff x="685800" y="844550"/>
            <a:chExt cx="7772400" cy="5549900"/>
          </a:xfrm>
        </p:grpSpPr>
        <p:pic>
          <p:nvPicPr>
            <p:cNvPr id="41986" name="Picture 1" descr="et-Tell Early Bronze southern fortifications, tb071304386ddd"/>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85000" lnSpcReduction="20000"/>
            </a:bodyPr>
            <a:lstStyle/>
            <a:p>
              <a:pPr algn="ctr">
                <a:defRPr/>
              </a:pPr>
              <a:r>
                <a:rPr lang="en-US" sz="2400" dirty="0">
                  <a:solidFill>
                    <a:srgbClr val="000000"/>
                  </a:solidFill>
                  <a:latin typeface="Calibri" pitchFamily="34" charset="0"/>
                  <a:cs typeface="+mn-cs"/>
                </a:rPr>
                <a:t>Et-Tell Early Bronze southern fortifications</a:t>
              </a:r>
            </a:p>
          </p:txBody>
        </p:sp>
      </p:grpSp>
      <p:sp>
        <p:nvSpPr>
          <p:cNvPr id="2" name="TextBox 1"/>
          <p:cNvSpPr txBox="1"/>
          <p:nvPr/>
        </p:nvSpPr>
        <p:spPr>
          <a:xfrm>
            <a:off x="1390660" y="133290"/>
            <a:ext cx="7397025" cy="400110"/>
          </a:xfrm>
          <a:prstGeom prst="rect">
            <a:avLst/>
          </a:prstGeom>
          <a:noFill/>
        </p:spPr>
        <p:txBody>
          <a:bodyPr wrap="none" rtlCol="0">
            <a:spAutoFit/>
          </a:bodyPr>
          <a:lstStyle/>
          <a:p>
            <a:r>
              <a:rPr lang="en-US" sz="2000" dirty="0">
                <a:ea typeface="ＭＳ Ｐゴシック" pitchFamily="34" charset="-128"/>
              </a:rPr>
              <a:t>Et-Tell was completely abandoned between 2400 and 1220 BC </a:t>
            </a:r>
            <a:endParaRPr lang="en-US" sz="2000" dirty="0"/>
          </a:p>
        </p:txBody>
      </p:sp>
    </p:spTree>
    <p:extLst>
      <p:ext uri="{BB962C8B-B14F-4D97-AF65-F5344CB8AC3E}">
        <p14:creationId xmlns:p14="http://schemas.microsoft.com/office/powerpoint/2010/main" val="340429615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861300" y="5346605"/>
            <a:ext cx="590550" cy="304271"/>
          </a:xfrm>
        </p:spPr>
        <p:txBody>
          <a:bodyPr/>
          <a:lstStyle/>
          <a:p>
            <a:pPr>
              <a:defRPr/>
            </a:pPr>
            <a:fld id="{F32A9994-7DC2-4FAB-ACCB-6EE1BE7A9083}" type="slidenum">
              <a:rPr lang="en-US" smtClean="0">
                <a:solidFill>
                  <a:prstClr val="black">
                    <a:tint val="75000"/>
                  </a:prstClr>
                </a:solidFill>
              </a:rPr>
              <a:pPr>
                <a:defRPr/>
              </a:pPr>
              <a:t>3</a:t>
            </a:fld>
            <a:endParaRPr lang="en-US" dirty="0">
              <a:solidFill>
                <a:prstClr val="black">
                  <a:tint val="75000"/>
                </a:prstClr>
              </a:solidFill>
            </a:endParaRPr>
          </a:p>
        </p:txBody>
      </p:sp>
      <p:sp>
        <p:nvSpPr>
          <p:cNvPr id="3" name="TextBox 2"/>
          <p:cNvSpPr txBox="1"/>
          <p:nvPr/>
        </p:nvSpPr>
        <p:spPr>
          <a:xfrm>
            <a:off x="229522" y="3245648"/>
            <a:ext cx="1698438"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Claiming the land</a:t>
            </a:r>
          </a:p>
        </p:txBody>
      </p:sp>
      <p:sp>
        <p:nvSpPr>
          <p:cNvPr id="4" name="TextBox 3"/>
          <p:cNvSpPr txBox="1"/>
          <p:nvPr/>
        </p:nvSpPr>
        <p:spPr>
          <a:xfrm>
            <a:off x="1927972" y="2321574"/>
            <a:ext cx="2111777" cy="954107"/>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Conquering the land</a:t>
            </a:r>
          </a:p>
        </p:txBody>
      </p:sp>
      <p:sp>
        <p:nvSpPr>
          <p:cNvPr id="5" name="TextBox 4"/>
          <p:cNvSpPr txBox="1"/>
          <p:nvPr/>
        </p:nvSpPr>
        <p:spPr>
          <a:xfrm>
            <a:off x="4039738" y="1359386"/>
            <a:ext cx="2224584"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Distributing</a:t>
            </a:r>
          </a:p>
          <a:p>
            <a:pPr algn="ctr"/>
            <a:r>
              <a:rPr lang="en-US" sz="2800" dirty="0">
                <a:solidFill>
                  <a:prstClr val="white"/>
                </a:solidFill>
                <a:latin typeface="Arial" pitchFamily="34" charset="0"/>
                <a:cs typeface="Arial" pitchFamily="34" charset="0"/>
              </a:rPr>
              <a:t> the land</a:t>
            </a:r>
          </a:p>
        </p:txBody>
      </p:sp>
      <p:sp>
        <p:nvSpPr>
          <p:cNvPr id="6" name="TextBox 5"/>
          <p:cNvSpPr txBox="1"/>
          <p:nvPr/>
        </p:nvSpPr>
        <p:spPr>
          <a:xfrm>
            <a:off x="6255836" y="938954"/>
            <a:ext cx="1189751" cy="1384995"/>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Living the land</a:t>
            </a:r>
          </a:p>
        </p:txBody>
      </p:sp>
      <p:sp>
        <p:nvSpPr>
          <p:cNvPr id="7" name="TextBox 6"/>
          <p:cNvSpPr txBox="1"/>
          <p:nvPr/>
        </p:nvSpPr>
        <p:spPr>
          <a:xfrm>
            <a:off x="7445562" y="72179"/>
            <a:ext cx="1698438" cy="1384995"/>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Resting in the land</a:t>
            </a:r>
          </a:p>
        </p:txBody>
      </p:sp>
      <p:sp>
        <p:nvSpPr>
          <p:cNvPr id="8" name="TextBox 7"/>
          <p:cNvSpPr txBox="1"/>
          <p:nvPr/>
        </p:nvSpPr>
        <p:spPr>
          <a:xfrm>
            <a:off x="330698" y="4221361"/>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1-5</a:t>
            </a:r>
          </a:p>
        </p:txBody>
      </p:sp>
      <p:sp>
        <p:nvSpPr>
          <p:cNvPr id="9" name="TextBox 8"/>
          <p:cNvSpPr txBox="1"/>
          <p:nvPr/>
        </p:nvSpPr>
        <p:spPr>
          <a:xfrm>
            <a:off x="2311227" y="3277846"/>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6-12</a:t>
            </a:r>
          </a:p>
        </p:txBody>
      </p:sp>
      <p:sp>
        <p:nvSpPr>
          <p:cNvPr id="10" name="TextBox 9"/>
          <p:cNvSpPr txBox="1"/>
          <p:nvPr/>
        </p:nvSpPr>
        <p:spPr>
          <a:xfrm>
            <a:off x="4400005" y="2302689"/>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13-21</a:t>
            </a:r>
          </a:p>
        </p:txBody>
      </p:sp>
      <p:sp>
        <p:nvSpPr>
          <p:cNvPr id="11" name="TextBox 10"/>
          <p:cNvSpPr txBox="1"/>
          <p:nvPr/>
        </p:nvSpPr>
        <p:spPr>
          <a:xfrm>
            <a:off x="6148090" y="2331682"/>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22-24</a:t>
            </a:r>
          </a:p>
        </p:txBody>
      </p:sp>
      <p:sp>
        <p:nvSpPr>
          <p:cNvPr id="12" name="TextBox 11"/>
          <p:cNvSpPr txBox="1"/>
          <p:nvPr/>
        </p:nvSpPr>
        <p:spPr>
          <a:xfrm>
            <a:off x="7491516" y="1458078"/>
            <a:ext cx="160653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24:29-33</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22" y="-15954"/>
            <a:ext cx="1451838"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Arrow 13"/>
          <p:cNvSpPr/>
          <p:nvPr/>
        </p:nvSpPr>
        <p:spPr>
          <a:xfrm flipH="1">
            <a:off x="3676048" y="3500768"/>
            <a:ext cx="895997" cy="4435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53641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3" name="Group 3"/>
          <p:cNvGrpSpPr>
            <a:grpSpLocks noGrp="1" noUngrp="1" noChangeAspect="1"/>
          </p:cNvGrpSpPr>
          <p:nvPr/>
        </p:nvGrpSpPr>
        <p:grpSpPr bwMode="auto">
          <a:xfrm>
            <a:off x="0" y="2"/>
            <a:ext cx="9144000" cy="5441157"/>
            <a:chOff x="685800" y="844550"/>
            <a:chExt cx="7772400" cy="5549900"/>
          </a:xfrm>
        </p:grpSpPr>
        <p:pic>
          <p:nvPicPr>
            <p:cNvPr id="44034" name="Picture 1" descr="et-Tell western fortifications, tb071304409"/>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85000" lnSpcReduction="20000"/>
            </a:bodyPr>
            <a:lstStyle/>
            <a:p>
              <a:pPr algn="ctr">
                <a:defRPr/>
              </a:pPr>
              <a:r>
                <a:rPr lang="en-US" sz="2400" dirty="0">
                  <a:solidFill>
                    <a:srgbClr val="000000"/>
                  </a:solidFill>
                  <a:latin typeface="Calibri" pitchFamily="34" charset="0"/>
                  <a:cs typeface="+mn-cs"/>
                </a:rPr>
                <a:t>Et-Tell Early Bronze western fortifications</a:t>
              </a:r>
            </a:p>
          </p:txBody>
        </p:sp>
      </p:grpSp>
      <p:sp>
        <p:nvSpPr>
          <p:cNvPr id="2" name="TextBox 1"/>
          <p:cNvSpPr txBox="1"/>
          <p:nvPr/>
        </p:nvSpPr>
        <p:spPr>
          <a:xfrm>
            <a:off x="361950" y="1181070"/>
            <a:ext cx="4612866" cy="400110"/>
          </a:xfrm>
          <a:prstGeom prst="rect">
            <a:avLst/>
          </a:prstGeom>
          <a:noFill/>
        </p:spPr>
        <p:txBody>
          <a:bodyPr wrap="none" rtlCol="0">
            <a:spAutoFit/>
          </a:bodyPr>
          <a:lstStyle/>
          <a:p>
            <a:r>
              <a:rPr lang="en-US" sz="2000" dirty="0">
                <a:ea typeface="ＭＳ Ｐゴシック" pitchFamily="34" charset="-128"/>
              </a:rPr>
              <a:t>If a site other than et-Tell is actually </a:t>
            </a:r>
            <a:r>
              <a:rPr lang="en-US" sz="2000" dirty="0" smtClean="0">
                <a:ea typeface="ＭＳ Ｐゴシック" pitchFamily="34" charset="-128"/>
              </a:rPr>
              <a:t>Ai?</a:t>
            </a:r>
            <a:endParaRPr lang="en-US" sz="2000" dirty="0"/>
          </a:p>
        </p:txBody>
      </p:sp>
      <p:sp>
        <p:nvSpPr>
          <p:cNvPr id="4" name="TextBox 3"/>
          <p:cNvSpPr txBox="1"/>
          <p:nvPr/>
        </p:nvSpPr>
        <p:spPr>
          <a:xfrm>
            <a:off x="361956" y="209573"/>
            <a:ext cx="8696325" cy="646331"/>
          </a:xfrm>
          <a:prstGeom prst="rect">
            <a:avLst/>
          </a:prstGeom>
          <a:noFill/>
        </p:spPr>
        <p:txBody>
          <a:bodyPr wrap="square" rtlCol="0">
            <a:spAutoFit/>
          </a:bodyPr>
          <a:lstStyle/>
          <a:p>
            <a:r>
              <a:rPr lang="en-US" dirty="0">
                <a:ea typeface="ＭＳ Ｐゴシック" pitchFamily="34" charset="-128"/>
              </a:rPr>
              <a:t>The difficulty is not resolved by the adoption of an early or late date conquest. Either suggestion faces a lack of occupation at et-Tell during their respective periods</a:t>
            </a:r>
            <a:r>
              <a:rPr lang="en-US" dirty="0" smtClean="0">
                <a:ea typeface="ＭＳ Ｐゴシック" pitchFamily="34" charset="-128"/>
              </a:rPr>
              <a:t>.</a:t>
            </a:r>
            <a:endParaRPr lang="en-US" dirty="0"/>
          </a:p>
        </p:txBody>
      </p:sp>
    </p:spTree>
    <p:extLst>
      <p:ext uri="{BB962C8B-B14F-4D97-AF65-F5344CB8AC3E}">
        <p14:creationId xmlns:p14="http://schemas.microsoft.com/office/powerpoint/2010/main" val="20276883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endParaRPr lang="en-US" dirty="0" smtClean="0">
              <a:ea typeface="ＭＳ Ｐゴシック" pitchFamily="34" charset="-128"/>
            </a:endParaRPr>
          </a:p>
        </p:txBody>
      </p:sp>
      <p:pic>
        <p:nvPicPr>
          <p:cNvPr id="58370" name="Picture 9" descr="et-Tell, Maqatir, Beitin aerial from east, 104-30tb"/>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5073386"/>
          </a:xfrm>
          <a:prstGeom prst="rect">
            <a:avLst/>
          </a:prstGeom>
          <a:noFill/>
          <a:ln w="9525">
            <a:noFill/>
            <a:miter lim="800000"/>
            <a:headEnd/>
            <a:tailEnd/>
          </a:ln>
        </p:spPr>
      </p:pic>
      <p:sp>
        <p:nvSpPr>
          <p:cNvPr id="58371" name="Text Box 4"/>
          <p:cNvSpPr txBox="1">
            <a:spLocks noChangeArrowheads="1"/>
          </p:cNvSpPr>
          <p:nvPr/>
        </p:nvSpPr>
        <p:spPr bwMode="auto">
          <a:xfrm>
            <a:off x="685800" y="5052219"/>
            <a:ext cx="7772400" cy="381000"/>
          </a:xfrm>
          <a:prstGeom prst="rect">
            <a:avLst/>
          </a:prstGeom>
          <a:noFill/>
          <a:ln w="9525">
            <a:noFill/>
            <a:miter lim="800000"/>
            <a:headEnd/>
            <a:tailEnd/>
          </a:ln>
        </p:spPr>
        <p:txBody>
          <a:bodyPr/>
          <a:lstStyle/>
          <a:p>
            <a:pPr algn="ctr"/>
            <a:r>
              <a:rPr lang="en-US" sz="2400">
                <a:solidFill>
                  <a:srgbClr val="000000"/>
                </a:solidFill>
                <a:latin typeface="Calibri" pitchFamily="34" charset="0"/>
              </a:rPr>
              <a:t>Et-Tell, Khirbet el-Maqatir, Beitin aerial from east</a:t>
            </a:r>
          </a:p>
        </p:txBody>
      </p:sp>
      <p:sp>
        <p:nvSpPr>
          <p:cNvPr id="106503" name="Text Box 7"/>
          <p:cNvSpPr txBox="1">
            <a:spLocks noChangeArrowheads="1"/>
          </p:cNvSpPr>
          <p:nvPr/>
        </p:nvSpPr>
        <p:spPr bwMode="auto">
          <a:xfrm>
            <a:off x="8001000" y="1651000"/>
            <a:ext cx="820930" cy="400110"/>
          </a:xfrm>
          <a:prstGeom prst="rect">
            <a:avLst/>
          </a:prstGeom>
          <a:noFill/>
          <a:ln w="9525">
            <a:noFill/>
            <a:miter lim="800000"/>
            <a:headEnd/>
            <a:tailEnd/>
          </a:ln>
        </p:spPr>
        <p:txBody>
          <a:bodyPr wrap="none">
            <a:spAutoFit/>
          </a:bodyPr>
          <a:lstStyle/>
          <a:p>
            <a:pPr eaLnBrk="0" hangingPunct="0">
              <a:defRPr/>
            </a:pPr>
            <a:r>
              <a:rPr lang="en-US" sz="2000" dirty="0">
                <a:solidFill>
                  <a:srgbClr val="FFFFFF"/>
                </a:solidFill>
                <a:effectLst>
                  <a:glow rad="76200">
                    <a:srgbClr val="000000">
                      <a:alpha val="60000"/>
                    </a:srgbClr>
                  </a:glow>
                </a:effectLst>
                <a:latin typeface="Calibri" pitchFamily="34" charset="0"/>
                <a:cs typeface="Calibri" pitchFamily="34" charset="0"/>
              </a:rPr>
              <a:t>Et-Tell</a:t>
            </a:r>
          </a:p>
        </p:txBody>
      </p:sp>
      <p:sp>
        <p:nvSpPr>
          <p:cNvPr id="106504" name="Text Box 8"/>
          <p:cNvSpPr txBox="1">
            <a:spLocks noChangeArrowheads="1"/>
          </p:cNvSpPr>
          <p:nvPr/>
        </p:nvSpPr>
        <p:spPr bwMode="auto">
          <a:xfrm>
            <a:off x="355822" y="254000"/>
            <a:ext cx="2107756" cy="400110"/>
          </a:xfrm>
          <a:prstGeom prst="rect">
            <a:avLst/>
          </a:prstGeom>
          <a:noFill/>
          <a:ln w="9525">
            <a:noFill/>
            <a:miter lim="800000"/>
            <a:headEnd/>
            <a:tailEnd/>
          </a:ln>
        </p:spPr>
        <p:txBody>
          <a:bodyPr wrap="none">
            <a:spAutoFit/>
          </a:bodyPr>
          <a:lstStyle/>
          <a:p>
            <a:pPr eaLnBrk="0" hangingPunct="0">
              <a:defRPr/>
            </a:pPr>
            <a:r>
              <a:rPr lang="en-US" sz="2000" dirty="0">
                <a:solidFill>
                  <a:srgbClr val="FFFFFF"/>
                </a:solidFill>
                <a:effectLst>
                  <a:glow rad="76200">
                    <a:srgbClr val="000000">
                      <a:alpha val="60000"/>
                    </a:srgbClr>
                  </a:glow>
                </a:effectLst>
                <a:latin typeface="Calibri" pitchFamily="34" charset="0"/>
                <a:cs typeface="Calibri" pitchFamily="34" charset="0"/>
              </a:rPr>
              <a:t>Khirbet el-</a:t>
            </a:r>
            <a:r>
              <a:rPr lang="en-US" sz="2000" dirty="0" err="1">
                <a:solidFill>
                  <a:srgbClr val="FFFFFF"/>
                </a:solidFill>
                <a:effectLst>
                  <a:glow rad="76200">
                    <a:srgbClr val="000000">
                      <a:alpha val="60000"/>
                    </a:srgbClr>
                  </a:glow>
                </a:effectLst>
                <a:latin typeface="Calibri" pitchFamily="34" charset="0"/>
                <a:cs typeface="Calibri" pitchFamily="34" charset="0"/>
              </a:rPr>
              <a:t>Maqatir</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10" name="Oval 9"/>
          <p:cNvSpPr/>
          <p:nvPr/>
        </p:nvSpPr>
        <p:spPr>
          <a:xfrm>
            <a:off x="457200" y="825500"/>
            <a:ext cx="1905000" cy="698500"/>
          </a:xfrm>
          <a:prstGeom prst="ellipse">
            <a:avLst/>
          </a:prstGeom>
          <a:noFill/>
          <a:ln w="22225" cap="flat" cmpd="sng" algn="ctr">
            <a:solidFill>
              <a:schemeClr val="bg1"/>
            </a:solidFill>
            <a:prstDash val="solid"/>
            <a:round/>
            <a:headEnd type="none" w="med" len="med"/>
            <a:tailEnd type="none" w="med" len="med"/>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latin typeface="Calibri" pitchFamily="34" charset="0"/>
            </a:endParaRPr>
          </a:p>
        </p:txBody>
      </p:sp>
      <p:sp>
        <p:nvSpPr>
          <p:cNvPr id="11" name="Oval 10"/>
          <p:cNvSpPr/>
          <p:nvPr/>
        </p:nvSpPr>
        <p:spPr>
          <a:xfrm>
            <a:off x="4876800" y="1905000"/>
            <a:ext cx="3886200" cy="1016000"/>
          </a:xfrm>
          <a:prstGeom prst="ellipse">
            <a:avLst/>
          </a:prstGeom>
          <a:noFill/>
          <a:ln w="22225" cap="flat" cmpd="sng" algn="ctr">
            <a:solidFill>
              <a:schemeClr val="bg1"/>
            </a:solidFill>
            <a:prstDash val="solid"/>
            <a:round/>
            <a:headEnd type="none" w="med" len="med"/>
            <a:tailEnd type="none" w="med" len="med"/>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latin typeface="Calibri" pitchFamily="34" charset="0"/>
            </a:endParaRPr>
          </a:p>
        </p:txBody>
      </p:sp>
      <p:sp>
        <p:nvSpPr>
          <p:cNvPr id="12" name="Oval 11"/>
          <p:cNvSpPr/>
          <p:nvPr/>
        </p:nvSpPr>
        <p:spPr>
          <a:xfrm>
            <a:off x="5867400" y="508000"/>
            <a:ext cx="1905000" cy="698500"/>
          </a:xfrm>
          <a:prstGeom prst="ellipse">
            <a:avLst/>
          </a:prstGeom>
          <a:noFill/>
          <a:ln w="22225" cap="flat" cmpd="sng" algn="ctr">
            <a:solidFill>
              <a:schemeClr val="bg1"/>
            </a:solidFill>
            <a:prstDash val="solid"/>
            <a:round/>
            <a:headEnd type="none" w="med" len="med"/>
            <a:tailEnd type="none" w="med" len="med"/>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latin typeface="Calibri" pitchFamily="34" charset="0"/>
            </a:endParaRPr>
          </a:p>
        </p:txBody>
      </p:sp>
      <p:sp>
        <p:nvSpPr>
          <p:cNvPr id="13" name="Text Box 7"/>
          <p:cNvSpPr txBox="1">
            <a:spLocks noChangeArrowheads="1"/>
          </p:cNvSpPr>
          <p:nvPr/>
        </p:nvSpPr>
        <p:spPr bwMode="auto">
          <a:xfrm>
            <a:off x="7467630" y="254000"/>
            <a:ext cx="792205" cy="400110"/>
          </a:xfrm>
          <a:prstGeom prst="rect">
            <a:avLst/>
          </a:prstGeom>
          <a:noFill/>
          <a:ln w="9525">
            <a:noFill/>
            <a:miter lim="800000"/>
            <a:headEnd/>
            <a:tailEnd/>
          </a:ln>
        </p:spPr>
        <p:txBody>
          <a:bodyPr wrap="none">
            <a:spAutoFit/>
          </a:bodyPr>
          <a:lstStyle/>
          <a:p>
            <a:pPr eaLnBrk="0" hangingPunct="0">
              <a:defRPr/>
            </a:pPr>
            <a:r>
              <a:rPr lang="en-US" sz="2000" dirty="0" err="1" smtClean="0">
                <a:solidFill>
                  <a:srgbClr val="FFFFFF"/>
                </a:solidFill>
                <a:effectLst>
                  <a:glow rad="76200">
                    <a:srgbClr val="000000">
                      <a:alpha val="60000"/>
                    </a:srgbClr>
                  </a:glow>
                </a:effectLst>
                <a:latin typeface="Calibri" pitchFamily="34" charset="0"/>
                <a:cs typeface="Calibri" pitchFamily="34" charset="0"/>
              </a:rPr>
              <a:t>Beitin</a:t>
            </a:r>
            <a:endParaRPr lang="en-US" sz="2000" dirty="0" smtClean="0">
              <a:solidFill>
                <a:srgbClr val="FFFFFF"/>
              </a:solidFill>
              <a:effectLst>
                <a:glow rad="76200">
                  <a:srgbClr val="000000">
                    <a:alpha val="60000"/>
                  </a:srgbClr>
                </a:glow>
              </a:effectLst>
              <a:latin typeface="Calibri" pitchFamily="34" charset="0"/>
              <a:cs typeface="Calibri" pitchFamily="34" charset="0"/>
            </a:endParaRPr>
          </a:p>
        </p:txBody>
      </p:sp>
      <p:pic>
        <p:nvPicPr>
          <p:cNvPr id="14"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72853" y="3239240"/>
            <a:ext cx="1125907" cy="155720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flipV="1">
            <a:off x="2488757" y="1400178"/>
            <a:ext cx="2188019" cy="1012825"/>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590823" y="2228334"/>
            <a:ext cx="1646605" cy="369332"/>
          </a:xfrm>
          <a:prstGeom prst="rect">
            <a:avLst/>
          </a:prstGeom>
          <a:solidFill>
            <a:srgbClr val="FFFF00"/>
          </a:solidFill>
        </p:spPr>
        <p:txBody>
          <a:bodyPr wrap="none" rtlCol="0">
            <a:spAutoFit/>
          </a:bodyPr>
          <a:lstStyle/>
          <a:p>
            <a:r>
              <a:rPr lang="en-US" dirty="0" smtClean="0"/>
              <a:t>1.6 miles west</a:t>
            </a:r>
            <a:endParaRPr lang="en-US" dirty="0"/>
          </a:p>
        </p:txBody>
      </p:sp>
    </p:spTree>
    <p:extLst>
      <p:ext uri="{BB962C8B-B14F-4D97-AF65-F5344CB8AC3E}">
        <p14:creationId xmlns:p14="http://schemas.microsoft.com/office/powerpoint/2010/main" val="238259994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1"/>
            <a:ext cx="9144000" cy="5493995"/>
            <a:chOff x="685800" y="817563"/>
            <a:chExt cx="7772400" cy="5603875"/>
          </a:xfrm>
        </p:grpSpPr>
        <p:pic>
          <p:nvPicPr>
            <p:cNvPr id="2" name="Picture 1" descr="Khirbet el-Maqatir and Wadi Sheban aerial, tbs104369905"/>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17563"/>
              <a:ext cx="7772400" cy="5222875"/>
            </a:xfrm>
            <a:prstGeom prst="rect">
              <a:avLst/>
            </a:prstGeom>
            <a:noFill/>
            <a:ln>
              <a:noFill/>
            </a:ln>
          </p:spPr>
        </p:pic>
        <p:sp>
          <p:nvSpPr>
            <p:cNvPr id="3" name="Rectangle 2"/>
            <p:cNvSpPr/>
            <p:nvPr/>
          </p:nvSpPr>
          <p:spPr>
            <a:xfrm>
              <a:off x="685800" y="6078538"/>
              <a:ext cx="7772400" cy="342900"/>
            </a:xfrm>
            <a:prstGeom prst="rect">
              <a:avLst/>
            </a:prstGeom>
            <a:noFill/>
            <a:ln>
              <a:noFill/>
            </a:ln>
          </p:spPr>
          <p:txBody>
            <a:bodyPr anchor="ctr">
              <a:normAutofit fontScale="85000" lnSpcReduction="20000"/>
            </a:bodyPr>
            <a:lstStyle/>
            <a:p>
              <a:pPr algn="ctr" fontAlgn="auto">
                <a:spcBef>
                  <a:spcPts val="0"/>
                </a:spcBef>
                <a:spcAft>
                  <a:spcPts val="0"/>
                </a:spcAft>
              </a:pPr>
              <a:r>
                <a:rPr lang="en-US" sz="2400" dirty="0" smtClean="0">
                  <a:solidFill>
                    <a:prstClr val="black"/>
                  </a:solidFill>
                  <a:latin typeface="Calibri"/>
                  <a:cs typeface="+mn-cs"/>
                </a:rPr>
                <a:t>Khirbet el-Maqatir and Wadi </a:t>
              </a:r>
              <a:r>
                <a:rPr lang="en-US" sz="2400" dirty="0" err="1" smtClean="0">
                  <a:solidFill>
                    <a:prstClr val="black"/>
                  </a:solidFill>
                  <a:latin typeface="Calibri"/>
                  <a:cs typeface="+mn-cs"/>
                </a:rPr>
                <a:t>Sheban</a:t>
              </a:r>
              <a:r>
                <a:rPr lang="en-US" sz="2400" dirty="0" smtClean="0">
                  <a:solidFill>
                    <a:prstClr val="black"/>
                  </a:solidFill>
                  <a:latin typeface="Calibri"/>
                  <a:cs typeface="+mn-cs"/>
                </a:rPr>
                <a:t> aerial</a:t>
              </a:r>
            </a:p>
          </p:txBody>
        </p:sp>
      </p:grpSp>
      <p:sp>
        <p:nvSpPr>
          <p:cNvPr id="5" name="Text Box 7"/>
          <p:cNvSpPr txBox="1">
            <a:spLocks noChangeArrowheads="1"/>
          </p:cNvSpPr>
          <p:nvPr/>
        </p:nvSpPr>
        <p:spPr bwMode="auto">
          <a:xfrm>
            <a:off x="1067057" y="1061095"/>
            <a:ext cx="2107756" cy="707886"/>
          </a:xfrm>
          <a:prstGeom prst="rect">
            <a:avLst/>
          </a:prstGeom>
          <a:noFill/>
          <a:ln w="9525">
            <a:noFill/>
            <a:miter lim="800000"/>
            <a:headEnd/>
            <a:tailEnd/>
          </a:ln>
        </p:spPr>
        <p:txBody>
          <a:bodyPr wrap="none">
            <a:spAutoFit/>
          </a:bodyPr>
          <a:lstStyle/>
          <a:p>
            <a:pPr algn="ctr" eaLnBrk="0" hangingPunct="0">
              <a:defRPr/>
            </a:pPr>
            <a:r>
              <a:rPr lang="en-US" sz="2000" dirty="0">
                <a:solidFill>
                  <a:prstClr val="white"/>
                </a:solidFill>
                <a:effectLst>
                  <a:glow rad="76200">
                    <a:prstClr val="black">
                      <a:alpha val="60000"/>
                    </a:prstClr>
                  </a:glow>
                </a:effectLst>
                <a:latin typeface="Calibri" pitchFamily="34" charset="0"/>
                <a:cs typeface="Calibri" pitchFamily="34" charset="0"/>
              </a:rPr>
              <a:t>Khirbet el-</a:t>
            </a:r>
            <a:r>
              <a:rPr lang="en-US" sz="2000" dirty="0" err="1">
                <a:solidFill>
                  <a:prstClr val="white"/>
                </a:solidFill>
                <a:effectLst>
                  <a:glow rad="76200">
                    <a:prstClr val="black">
                      <a:alpha val="60000"/>
                    </a:prstClr>
                  </a:glow>
                </a:effectLst>
                <a:latin typeface="Calibri" pitchFamily="34" charset="0"/>
                <a:cs typeface="Calibri" pitchFamily="34" charset="0"/>
              </a:rPr>
              <a:t>Maqatir</a:t>
            </a:r>
            <a:endParaRPr lang="en-US" sz="2000" dirty="0">
              <a:solidFill>
                <a:prstClr val="white"/>
              </a:solidFill>
              <a:effectLst>
                <a:glow rad="76200">
                  <a:prstClr val="black">
                    <a:alpha val="60000"/>
                  </a:prstClr>
                </a:glow>
              </a:effectLst>
              <a:latin typeface="Calibri" pitchFamily="34" charset="0"/>
              <a:cs typeface="Calibri" pitchFamily="34" charset="0"/>
            </a:endParaRPr>
          </a:p>
          <a:p>
            <a:pPr algn="ctr" eaLnBrk="0" hangingPunct="0">
              <a:defRPr/>
            </a:pPr>
            <a:r>
              <a:rPr lang="en-US" sz="2000" dirty="0">
                <a:solidFill>
                  <a:prstClr val="white"/>
                </a:solidFill>
                <a:effectLst>
                  <a:glow rad="76200">
                    <a:prstClr val="black">
                      <a:alpha val="60000"/>
                    </a:prstClr>
                  </a:glow>
                </a:effectLst>
                <a:latin typeface="Calibri" pitchFamily="34" charset="0"/>
                <a:cs typeface="Calibri" pitchFamily="34" charset="0"/>
              </a:rPr>
              <a:t>(Ai?)</a:t>
            </a:r>
          </a:p>
        </p:txBody>
      </p:sp>
      <p:sp>
        <p:nvSpPr>
          <p:cNvPr id="6" name="Line 8"/>
          <p:cNvSpPr>
            <a:spLocks noChangeShapeType="1"/>
          </p:cNvSpPr>
          <p:nvPr/>
        </p:nvSpPr>
        <p:spPr bwMode="auto">
          <a:xfrm flipV="1">
            <a:off x="7010400" y="1905000"/>
            <a:ext cx="304800" cy="317500"/>
          </a:xfrm>
          <a:prstGeom prst="line">
            <a:avLst/>
          </a:prstGeom>
          <a:noFill/>
          <a:ln w="22225" cap="flat" cmpd="sng" algn="ctr">
            <a:solidFill>
              <a:schemeClr val="bg1"/>
            </a:solidFill>
            <a:prstDash val="solid"/>
            <a:round/>
            <a:headEnd type="triangle" w="med" len="med"/>
            <a:tailEnd w="med" len="med"/>
          </a:ln>
          <a:effectLst>
            <a:glow rad="50800">
              <a:schemeClr val="tx1">
                <a:alpha val="60000"/>
              </a:schemeClr>
            </a:glow>
          </a:effectLst>
        </p:spPr>
        <p:txBody>
          <a:bodyPr/>
          <a:lstStyle/>
          <a:p>
            <a:pPr>
              <a:defRPr/>
            </a:pPr>
            <a:endParaRPr lang="en-US" sz="2400" dirty="0">
              <a:solidFill>
                <a:prstClr val="black"/>
              </a:solidFill>
              <a:latin typeface="Calibri" pitchFamily="34" charset="0"/>
              <a:cs typeface="+mn-cs"/>
            </a:endParaRPr>
          </a:p>
        </p:txBody>
      </p:sp>
      <p:sp>
        <p:nvSpPr>
          <p:cNvPr id="7" name="Text Box 9"/>
          <p:cNvSpPr txBox="1">
            <a:spLocks noChangeArrowheads="1"/>
          </p:cNvSpPr>
          <p:nvPr/>
        </p:nvSpPr>
        <p:spPr bwMode="auto">
          <a:xfrm>
            <a:off x="7314505" y="1397000"/>
            <a:ext cx="1831655" cy="707886"/>
          </a:xfrm>
          <a:prstGeom prst="rect">
            <a:avLst/>
          </a:prstGeom>
          <a:noFill/>
          <a:ln w="9525">
            <a:noFill/>
            <a:miter lim="800000"/>
            <a:headEnd/>
            <a:tailEnd/>
          </a:ln>
        </p:spPr>
        <p:txBody>
          <a:bodyPr wrap="none">
            <a:spAutoFit/>
          </a:bodyPr>
          <a:lstStyle/>
          <a:p>
            <a:pPr algn="ctr" eaLnBrk="0" hangingPunct="0">
              <a:defRPr/>
            </a:pPr>
            <a:r>
              <a:rPr lang="en-US" sz="2000" dirty="0" err="1">
                <a:solidFill>
                  <a:prstClr val="white"/>
                </a:solidFill>
                <a:effectLst>
                  <a:glow rad="76200">
                    <a:prstClr val="black">
                      <a:alpha val="60000"/>
                    </a:prstClr>
                  </a:glow>
                </a:effectLst>
                <a:latin typeface="Calibri" pitchFamily="34" charset="0"/>
                <a:cs typeface="Calibri" pitchFamily="34" charset="0"/>
              </a:rPr>
              <a:t>Wadi</a:t>
            </a:r>
            <a:r>
              <a:rPr lang="en-US" sz="2000" dirty="0">
                <a:solidFill>
                  <a:prstClr val="white"/>
                </a:solidFill>
                <a:effectLst>
                  <a:glow rad="76200">
                    <a:prstClr val="black">
                      <a:alpha val="60000"/>
                    </a:prstClr>
                  </a:glow>
                </a:effectLst>
                <a:latin typeface="Calibri" pitchFamily="34" charset="0"/>
                <a:cs typeface="Calibri" pitchFamily="34" charset="0"/>
              </a:rPr>
              <a:t> </a:t>
            </a:r>
            <a:r>
              <a:rPr lang="en-US" sz="2000" dirty="0" err="1">
                <a:solidFill>
                  <a:prstClr val="white"/>
                </a:solidFill>
                <a:effectLst>
                  <a:glow rad="76200">
                    <a:prstClr val="black">
                      <a:alpha val="60000"/>
                    </a:prstClr>
                  </a:glow>
                </a:effectLst>
                <a:latin typeface="Calibri" pitchFamily="34" charset="0"/>
                <a:cs typeface="Calibri" pitchFamily="34" charset="0"/>
              </a:rPr>
              <a:t>Sheban</a:t>
            </a:r>
            <a:endParaRPr lang="en-US" sz="2000" dirty="0">
              <a:solidFill>
                <a:prstClr val="white"/>
              </a:solidFill>
              <a:effectLst>
                <a:glow rad="76200">
                  <a:prstClr val="black">
                    <a:alpha val="60000"/>
                  </a:prstClr>
                </a:glow>
              </a:effectLst>
              <a:latin typeface="Calibri" pitchFamily="34" charset="0"/>
              <a:cs typeface="Calibri" pitchFamily="34" charset="0"/>
            </a:endParaRPr>
          </a:p>
          <a:p>
            <a:pPr algn="ctr" eaLnBrk="0" hangingPunct="0">
              <a:defRPr/>
            </a:pPr>
            <a:r>
              <a:rPr lang="en-US" sz="2000" dirty="0">
                <a:solidFill>
                  <a:prstClr val="white"/>
                </a:solidFill>
                <a:effectLst>
                  <a:glow rad="76200">
                    <a:prstClr val="black">
                      <a:alpha val="60000"/>
                    </a:prstClr>
                  </a:glow>
                </a:effectLst>
                <a:latin typeface="Calibri" pitchFamily="34" charset="0"/>
                <a:cs typeface="Calibri" pitchFamily="34" charset="0"/>
              </a:rPr>
              <a:t>(Ambush Force)</a:t>
            </a:r>
          </a:p>
        </p:txBody>
      </p:sp>
      <p:sp>
        <p:nvSpPr>
          <p:cNvPr id="8" name="Text Box 10"/>
          <p:cNvSpPr txBox="1">
            <a:spLocks noChangeArrowheads="1"/>
          </p:cNvSpPr>
          <p:nvPr/>
        </p:nvSpPr>
        <p:spPr bwMode="auto">
          <a:xfrm>
            <a:off x="5029200" y="952500"/>
            <a:ext cx="1236236" cy="400110"/>
          </a:xfrm>
          <a:prstGeom prst="rect">
            <a:avLst/>
          </a:prstGeom>
          <a:noFill/>
          <a:ln w="9525">
            <a:noFill/>
            <a:miter lim="800000"/>
            <a:headEnd/>
            <a:tailEnd/>
          </a:ln>
        </p:spPr>
        <p:txBody>
          <a:bodyPr wrap="none">
            <a:spAutoFit/>
          </a:bodyPr>
          <a:lstStyle/>
          <a:p>
            <a:pPr eaLnBrk="0" hangingPunct="0">
              <a:defRPr/>
            </a:pPr>
            <a:r>
              <a:rPr lang="en-US" sz="2000" dirty="0">
                <a:solidFill>
                  <a:prstClr val="white"/>
                </a:solidFill>
                <a:effectLst>
                  <a:glow rad="76200">
                    <a:prstClr val="black">
                      <a:alpha val="60000"/>
                    </a:prstClr>
                  </a:glow>
                </a:effectLst>
                <a:latin typeface="Calibri" pitchFamily="34" charset="0"/>
                <a:cs typeface="Calibri" pitchFamily="34" charset="0"/>
              </a:rPr>
              <a:t>Jerusalem</a:t>
            </a:r>
          </a:p>
        </p:txBody>
      </p:sp>
      <p:sp>
        <p:nvSpPr>
          <p:cNvPr id="9" name="Text Box 11"/>
          <p:cNvSpPr txBox="1">
            <a:spLocks noChangeArrowheads="1"/>
          </p:cNvSpPr>
          <p:nvPr/>
        </p:nvSpPr>
        <p:spPr bwMode="auto">
          <a:xfrm>
            <a:off x="304800" y="698500"/>
            <a:ext cx="820930" cy="400110"/>
          </a:xfrm>
          <a:prstGeom prst="rect">
            <a:avLst/>
          </a:prstGeom>
          <a:noFill/>
          <a:ln w="9525">
            <a:noFill/>
            <a:miter lim="800000"/>
            <a:headEnd/>
            <a:tailEnd/>
          </a:ln>
        </p:spPr>
        <p:txBody>
          <a:bodyPr wrap="none">
            <a:spAutoFit/>
          </a:bodyPr>
          <a:lstStyle/>
          <a:p>
            <a:pPr eaLnBrk="0" hangingPunct="0">
              <a:defRPr/>
            </a:pPr>
            <a:r>
              <a:rPr lang="en-US" sz="2000" dirty="0">
                <a:solidFill>
                  <a:prstClr val="white"/>
                </a:solidFill>
                <a:effectLst>
                  <a:glow rad="76200">
                    <a:prstClr val="black">
                      <a:alpha val="60000"/>
                    </a:prstClr>
                  </a:glow>
                </a:effectLst>
                <a:latin typeface="Calibri" pitchFamily="34" charset="0"/>
                <a:cs typeface="Calibri" pitchFamily="34" charset="0"/>
              </a:rPr>
              <a:t>Et-Tell</a:t>
            </a:r>
          </a:p>
        </p:txBody>
      </p:sp>
      <p:sp>
        <p:nvSpPr>
          <p:cNvPr id="10" name="Line 12"/>
          <p:cNvSpPr>
            <a:spLocks noChangeShapeType="1"/>
          </p:cNvSpPr>
          <p:nvPr/>
        </p:nvSpPr>
        <p:spPr bwMode="auto">
          <a:xfrm flipH="1">
            <a:off x="0" y="889000"/>
            <a:ext cx="304800" cy="63500"/>
          </a:xfrm>
          <a:prstGeom prst="line">
            <a:avLst/>
          </a:prstGeom>
          <a:noFill/>
          <a:ln w="22225" cap="flat" cmpd="sng" algn="ctr">
            <a:solidFill>
              <a:schemeClr val="bg1"/>
            </a:solidFill>
            <a:prstDash val="solid"/>
            <a:round/>
            <a:headEnd w="med" len="med"/>
            <a:tailEnd type="triangle" w="med" len="med"/>
          </a:ln>
          <a:effectLst>
            <a:glow rad="50800">
              <a:schemeClr val="tx1">
                <a:alpha val="60000"/>
              </a:schemeClr>
            </a:glow>
          </a:effectLst>
        </p:spPr>
        <p:txBody>
          <a:bodyPr/>
          <a:lstStyle/>
          <a:p>
            <a:pPr>
              <a:defRPr/>
            </a:pPr>
            <a:endParaRPr lang="en-US" sz="2400" dirty="0">
              <a:solidFill>
                <a:prstClr val="black"/>
              </a:solidFill>
              <a:latin typeface="Calibri" pitchFamily="34" charset="0"/>
              <a:cs typeface="+mn-cs"/>
            </a:endParaRPr>
          </a:p>
        </p:txBody>
      </p:sp>
      <p:sp>
        <p:nvSpPr>
          <p:cNvPr id="11" name="Oval 10"/>
          <p:cNvSpPr/>
          <p:nvPr/>
        </p:nvSpPr>
        <p:spPr>
          <a:xfrm>
            <a:off x="1371600" y="1651000"/>
            <a:ext cx="1447800" cy="635000"/>
          </a:xfrm>
          <a:prstGeom prst="ellipse">
            <a:avLst/>
          </a:prstGeom>
          <a:noFill/>
          <a:ln w="22225" cap="flat" cmpd="sng" algn="ctr">
            <a:solidFill>
              <a:schemeClr val="bg1"/>
            </a:solidFill>
            <a:prstDash val="solid"/>
            <a:round/>
            <a:headEnd type="none" w="med" len="med"/>
            <a:tailEnd type="none" w="med" len="med"/>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pic>
        <p:nvPicPr>
          <p:cNvPr id="12"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125742" y="3020165"/>
            <a:ext cx="1125907" cy="15572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1"/>
          <p:cNvSpPr txBox="1">
            <a:spLocks noChangeArrowheads="1"/>
          </p:cNvSpPr>
          <p:nvPr/>
        </p:nvSpPr>
        <p:spPr bwMode="auto">
          <a:xfrm>
            <a:off x="-859787" y="2460625"/>
            <a:ext cx="859787" cy="400110"/>
          </a:xfrm>
          <a:prstGeom prst="rect">
            <a:avLst/>
          </a:prstGeom>
          <a:noFill/>
          <a:ln w="9525">
            <a:noFill/>
            <a:miter lim="800000"/>
            <a:headEnd/>
            <a:tailEnd/>
          </a:ln>
        </p:spPr>
        <p:txBody>
          <a:bodyPr wrap="none">
            <a:spAutoFit/>
          </a:bodyPr>
          <a:lstStyle/>
          <a:p>
            <a:pPr eaLnBrk="0" hangingPunct="0">
              <a:defRPr/>
            </a:pPr>
            <a:r>
              <a:rPr lang="en-US" sz="2000" dirty="0" smtClean="0">
                <a:solidFill>
                  <a:prstClr val="white"/>
                </a:solidFill>
                <a:effectLst>
                  <a:glow rad="76200">
                    <a:prstClr val="black">
                      <a:alpha val="60000"/>
                    </a:prstClr>
                  </a:glow>
                </a:effectLst>
                <a:latin typeface="Calibri" pitchFamily="34" charset="0"/>
                <a:cs typeface="Calibri" pitchFamily="34" charset="0"/>
              </a:rPr>
              <a:t>Bethel</a:t>
            </a:r>
            <a:endParaRPr lang="en-US" sz="2000" dirty="0">
              <a:solidFill>
                <a:prstClr val="white"/>
              </a:solidFill>
              <a:effectLst>
                <a:glow rad="76200">
                  <a:prstClr val="black">
                    <a:alpha val="60000"/>
                  </a:prstClr>
                </a:glow>
              </a:effectLst>
              <a:latin typeface="Calibri" pitchFamily="34" charset="0"/>
              <a:cs typeface="Calibri" pitchFamily="34" charset="0"/>
            </a:endParaRPr>
          </a:p>
        </p:txBody>
      </p:sp>
      <p:sp>
        <p:nvSpPr>
          <p:cNvPr id="14" name="Line 12"/>
          <p:cNvSpPr>
            <a:spLocks noChangeShapeType="1"/>
          </p:cNvSpPr>
          <p:nvPr/>
        </p:nvSpPr>
        <p:spPr bwMode="auto">
          <a:xfrm flipH="1">
            <a:off x="-859787" y="2956665"/>
            <a:ext cx="304800" cy="0"/>
          </a:xfrm>
          <a:prstGeom prst="line">
            <a:avLst/>
          </a:prstGeom>
          <a:noFill/>
          <a:ln w="22225" cap="flat" cmpd="sng" algn="ctr">
            <a:solidFill>
              <a:schemeClr val="bg1"/>
            </a:solidFill>
            <a:prstDash val="solid"/>
            <a:round/>
            <a:headEnd w="med" len="med"/>
            <a:tailEnd type="triangle" w="med" len="med"/>
          </a:ln>
          <a:effectLst>
            <a:glow rad="50800">
              <a:schemeClr val="tx1">
                <a:alpha val="60000"/>
              </a:schemeClr>
            </a:glow>
          </a:effectLst>
        </p:spPr>
        <p:txBody>
          <a:bodyPr/>
          <a:lstStyle/>
          <a:p>
            <a:pPr>
              <a:defRPr/>
            </a:pPr>
            <a:endParaRPr lang="en-US" sz="2400" dirty="0">
              <a:solidFill>
                <a:prstClr val="black"/>
              </a:solidFill>
              <a:latin typeface="Calibri" pitchFamily="34" charset="0"/>
              <a:cs typeface="+mn-cs"/>
            </a:endParaRPr>
          </a:p>
        </p:txBody>
      </p:sp>
    </p:spTree>
    <p:extLst>
      <p:ext uri="{BB962C8B-B14F-4D97-AF65-F5344CB8AC3E}">
        <p14:creationId xmlns:p14="http://schemas.microsoft.com/office/powerpoint/2010/main" val="2919737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5" name="Group 3"/>
          <p:cNvGrpSpPr>
            <a:grpSpLocks noGrp="1" noUngrp="1" noChangeAspect="1"/>
          </p:cNvGrpSpPr>
          <p:nvPr/>
        </p:nvGrpSpPr>
        <p:grpSpPr bwMode="auto">
          <a:xfrm>
            <a:off x="0" y="1"/>
            <a:ext cx="9144000" cy="5441157"/>
            <a:chOff x="685800" y="844550"/>
            <a:chExt cx="7772400" cy="5549900"/>
          </a:xfrm>
        </p:grpSpPr>
        <p:pic>
          <p:nvPicPr>
            <p:cNvPr id="72710" name="Picture 1" descr="Kh el-Maqatir from north, tb041106364"/>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85000" lnSpcReduction="20000"/>
            </a:bodyPr>
            <a:lstStyle/>
            <a:p>
              <a:pPr algn="ctr">
                <a:defRPr/>
              </a:pPr>
              <a:r>
                <a:rPr lang="en-US" sz="2400" dirty="0">
                  <a:solidFill>
                    <a:srgbClr val="000000"/>
                  </a:solidFill>
                  <a:latin typeface="Calibri" pitchFamily="34" charset="0"/>
                  <a:cs typeface="+mn-cs"/>
                </a:rPr>
                <a:t>Khirbet el-</a:t>
              </a:r>
              <a:r>
                <a:rPr lang="en-US" sz="2400" dirty="0" err="1">
                  <a:solidFill>
                    <a:srgbClr val="000000"/>
                  </a:solidFill>
                  <a:latin typeface="Calibri" pitchFamily="34" charset="0"/>
                  <a:cs typeface="+mn-cs"/>
                </a:rPr>
                <a:t>Maqatir</a:t>
              </a:r>
              <a:r>
                <a:rPr lang="en-US" sz="2400" dirty="0">
                  <a:solidFill>
                    <a:srgbClr val="000000"/>
                  </a:solidFill>
                  <a:latin typeface="Calibri" pitchFamily="34" charset="0"/>
                  <a:cs typeface="+mn-cs"/>
                </a:rPr>
                <a:t> from north</a:t>
              </a:r>
            </a:p>
          </p:txBody>
        </p:sp>
      </p:grpSp>
      <p:sp>
        <p:nvSpPr>
          <p:cNvPr id="6" name="Text Box 7"/>
          <p:cNvSpPr txBox="1">
            <a:spLocks noChangeArrowheads="1"/>
          </p:cNvSpPr>
          <p:nvPr/>
        </p:nvSpPr>
        <p:spPr bwMode="auto">
          <a:xfrm>
            <a:off x="3478950" y="1569095"/>
            <a:ext cx="2107756" cy="707886"/>
          </a:xfrm>
          <a:prstGeom prst="rect">
            <a:avLst/>
          </a:prstGeom>
          <a:noFill/>
          <a:ln w="9525">
            <a:noFill/>
            <a:miter lim="800000"/>
            <a:headEnd/>
            <a:tailEnd/>
          </a:ln>
        </p:spPr>
        <p:txBody>
          <a:bodyPr wrap="none">
            <a:spAutoFit/>
          </a:bodyPr>
          <a:lstStyle/>
          <a:p>
            <a:pPr algn="ctr" eaLnBrk="0" hangingPunct="0">
              <a:defRPr/>
            </a:pPr>
            <a:r>
              <a:rPr lang="en-US" sz="2000" dirty="0">
                <a:solidFill>
                  <a:srgbClr val="FFFFFF"/>
                </a:solidFill>
                <a:effectLst>
                  <a:glow rad="76200">
                    <a:srgbClr val="000000">
                      <a:alpha val="60000"/>
                    </a:srgbClr>
                  </a:glow>
                </a:effectLst>
                <a:latin typeface="Calibri" pitchFamily="34" charset="0"/>
                <a:cs typeface="Calibri" pitchFamily="34" charset="0"/>
              </a:rPr>
              <a:t>Khirbet el-</a:t>
            </a:r>
            <a:r>
              <a:rPr lang="en-US" sz="2000" dirty="0" err="1">
                <a:solidFill>
                  <a:srgbClr val="FFFFFF"/>
                </a:solidFill>
                <a:effectLst>
                  <a:glow rad="76200">
                    <a:srgbClr val="000000">
                      <a:alpha val="60000"/>
                    </a:srgbClr>
                  </a:glow>
                </a:effectLst>
                <a:latin typeface="Calibri" pitchFamily="34" charset="0"/>
                <a:cs typeface="Calibri" pitchFamily="34" charset="0"/>
              </a:rPr>
              <a:t>Maqatir</a:t>
            </a:r>
            <a:endParaRPr lang="en-US" sz="2000" dirty="0">
              <a:solidFill>
                <a:srgbClr val="FFFFFF"/>
              </a:solidFill>
              <a:effectLst>
                <a:glow rad="76200">
                  <a:srgbClr val="000000">
                    <a:alpha val="60000"/>
                  </a:srgbClr>
                </a:glow>
              </a:effectLst>
              <a:latin typeface="Calibri" pitchFamily="34" charset="0"/>
              <a:cs typeface="Calibri" pitchFamily="34" charset="0"/>
            </a:endParaRPr>
          </a:p>
          <a:p>
            <a:pPr algn="ctr" eaLnBrk="0" hangingPunct="0">
              <a:defRPr/>
            </a:pPr>
            <a:r>
              <a:rPr lang="en-US" sz="2000" dirty="0">
                <a:solidFill>
                  <a:srgbClr val="FFFFFF"/>
                </a:solidFill>
                <a:effectLst>
                  <a:glow rad="76200">
                    <a:srgbClr val="000000">
                      <a:alpha val="60000"/>
                    </a:srgbClr>
                  </a:glow>
                </a:effectLst>
                <a:latin typeface="Calibri" pitchFamily="34" charset="0"/>
                <a:cs typeface="Calibri" pitchFamily="34" charset="0"/>
              </a:rPr>
              <a:t>(Ai?)</a:t>
            </a:r>
          </a:p>
        </p:txBody>
      </p:sp>
      <p:sp>
        <p:nvSpPr>
          <p:cNvPr id="7" name="Oval 6"/>
          <p:cNvSpPr/>
          <p:nvPr/>
        </p:nvSpPr>
        <p:spPr>
          <a:xfrm>
            <a:off x="3859693" y="2159000"/>
            <a:ext cx="1295400" cy="508000"/>
          </a:xfrm>
          <a:prstGeom prst="ellipse">
            <a:avLst/>
          </a:prstGeom>
          <a:noFill/>
          <a:ln w="22225" cap="flat" cmpd="sng" algn="ctr">
            <a:solidFill>
              <a:schemeClr val="bg1"/>
            </a:solidFill>
            <a:prstDash val="solid"/>
            <a:round/>
            <a:headEnd type="none" w="med" len="med"/>
            <a:tailEnd type="none" w="med" len="med"/>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FFFFFF"/>
              </a:solidFill>
              <a:latin typeface="Calibri" pitchFamily="34" charset="0"/>
            </a:endParaRPr>
          </a:p>
        </p:txBody>
      </p:sp>
      <p:pic>
        <p:nvPicPr>
          <p:cNvPr id="8"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497967" y="332496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892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5812" y="228865"/>
            <a:ext cx="2268187" cy="952500"/>
          </a:xfrm>
        </p:spPr>
        <p:txBody>
          <a:bodyPr/>
          <a:lstStyle/>
          <a:p>
            <a:r>
              <a:rPr lang="en-US" dirty="0" smtClean="0"/>
              <a:t>Joshua 8</a:t>
            </a:r>
            <a:endParaRPr lang="en-US" dirty="0"/>
          </a:p>
        </p:txBody>
      </p:sp>
      <p:pic>
        <p:nvPicPr>
          <p:cNvPr id="3" name="Picture 2" descr="O:\Battles of the Bible\Maps\AI ConquestLeft-1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059" y="-746953"/>
            <a:ext cx="4773881" cy="5986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1880" y="3253252"/>
            <a:ext cx="2084119" cy="1200329"/>
          </a:xfrm>
          <a:prstGeom prst="rect">
            <a:avLst/>
          </a:prstGeom>
        </p:spPr>
        <p:txBody>
          <a:bodyPr wrap="square">
            <a:spAutoFit/>
          </a:bodyPr>
          <a:lstStyle/>
          <a:p>
            <a:r>
              <a:rPr lang="en-US" dirty="0" smtClean="0"/>
              <a:t>1-30,000 </a:t>
            </a:r>
            <a:r>
              <a:rPr lang="en-US" dirty="0"/>
              <a:t>mighty men of valor and sent them out by night. </a:t>
            </a:r>
          </a:p>
        </p:txBody>
      </p:sp>
      <p:sp>
        <p:nvSpPr>
          <p:cNvPr id="5" name="Rectangle 4"/>
          <p:cNvSpPr/>
          <p:nvPr/>
        </p:nvSpPr>
        <p:spPr>
          <a:xfrm>
            <a:off x="6958941" y="1627771"/>
            <a:ext cx="2185060" cy="1200329"/>
          </a:xfrm>
          <a:prstGeom prst="rect">
            <a:avLst/>
          </a:prstGeom>
        </p:spPr>
        <p:txBody>
          <a:bodyPr wrap="square">
            <a:spAutoFit/>
          </a:bodyPr>
          <a:lstStyle/>
          <a:p>
            <a:r>
              <a:rPr lang="en-US" dirty="0" smtClean="0"/>
              <a:t>1-I </a:t>
            </a:r>
            <a:r>
              <a:rPr lang="en-US" dirty="0"/>
              <a:t>and all the people who are with me will approach the city.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2535" y="191778"/>
            <a:ext cx="1038930" cy="719025"/>
          </a:xfrm>
          <a:prstGeom prst="rect">
            <a:avLst/>
          </a:prstGeom>
        </p:spPr>
      </p:pic>
      <p:sp>
        <p:nvSpPr>
          <p:cNvPr id="7" name="Rectangle 6"/>
          <p:cNvSpPr/>
          <p:nvPr/>
        </p:nvSpPr>
        <p:spPr>
          <a:xfrm>
            <a:off x="3227118" y="-794"/>
            <a:ext cx="2084119" cy="646331"/>
          </a:xfrm>
          <a:prstGeom prst="rect">
            <a:avLst/>
          </a:prstGeom>
        </p:spPr>
        <p:txBody>
          <a:bodyPr wrap="square">
            <a:spAutoFit/>
          </a:bodyPr>
          <a:lstStyle/>
          <a:p>
            <a:r>
              <a:rPr lang="en-US" dirty="0" smtClean="0"/>
              <a:t>1-5000 men Bethel/Ai</a:t>
            </a:r>
            <a:endParaRPr lang="en-US" dirty="0"/>
          </a:p>
        </p:txBody>
      </p:sp>
    </p:spTree>
    <p:extLst>
      <p:ext uri="{BB962C8B-B14F-4D97-AF65-F5344CB8AC3E}">
        <p14:creationId xmlns:p14="http://schemas.microsoft.com/office/powerpoint/2010/main" val="25702312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5812" y="228865"/>
            <a:ext cx="2268187" cy="952500"/>
          </a:xfrm>
        </p:spPr>
        <p:txBody>
          <a:bodyPr/>
          <a:lstStyle/>
          <a:p>
            <a:r>
              <a:rPr lang="en-US" dirty="0" smtClean="0"/>
              <a:t>Joshua 8</a:t>
            </a:r>
            <a:endParaRPr lang="en-US" dirty="0"/>
          </a:p>
        </p:txBody>
      </p:sp>
      <p:pic>
        <p:nvPicPr>
          <p:cNvPr id="3" name="Picture 2" descr="O:\Battles of the Bible\Maps\AI ConquestLeft-1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059" y="-746953"/>
            <a:ext cx="4773881" cy="5986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1880" y="3253252"/>
            <a:ext cx="2084119" cy="1200329"/>
          </a:xfrm>
          <a:prstGeom prst="rect">
            <a:avLst/>
          </a:prstGeom>
        </p:spPr>
        <p:txBody>
          <a:bodyPr wrap="square">
            <a:spAutoFit/>
          </a:bodyPr>
          <a:lstStyle/>
          <a:p>
            <a:r>
              <a:rPr lang="en-US" dirty="0" smtClean="0">
                <a:solidFill>
                  <a:prstClr val="black"/>
                </a:solidFill>
              </a:rPr>
              <a:t>1-30,000 </a:t>
            </a:r>
            <a:r>
              <a:rPr lang="en-US" dirty="0">
                <a:solidFill>
                  <a:prstClr val="black"/>
                </a:solidFill>
              </a:rPr>
              <a:t>mighty men of valor and sent them out by night. </a:t>
            </a:r>
          </a:p>
        </p:txBody>
      </p:sp>
      <p:sp>
        <p:nvSpPr>
          <p:cNvPr id="5" name="Rectangle 4"/>
          <p:cNvSpPr/>
          <p:nvPr/>
        </p:nvSpPr>
        <p:spPr>
          <a:xfrm>
            <a:off x="6958941" y="1627771"/>
            <a:ext cx="2185060" cy="1200329"/>
          </a:xfrm>
          <a:prstGeom prst="rect">
            <a:avLst/>
          </a:prstGeom>
        </p:spPr>
        <p:txBody>
          <a:bodyPr wrap="square">
            <a:spAutoFit/>
          </a:bodyPr>
          <a:lstStyle/>
          <a:p>
            <a:r>
              <a:rPr lang="en-US" dirty="0" smtClean="0">
                <a:solidFill>
                  <a:prstClr val="black"/>
                </a:solidFill>
              </a:rPr>
              <a:t>1- I </a:t>
            </a:r>
            <a:r>
              <a:rPr lang="en-US" dirty="0">
                <a:solidFill>
                  <a:prstClr val="black"/>
                </a:solidFill>
              </a:rPr>
              <a:t>and all the people who are with me will approach the city.</a:t>
            </a:r>
          </a:p>
        </p:txBody>
      </p:sp>
      <p:sp>
        <p:nvSpPr>
          <p:cNvPr id="6" name="TextBox 5"/>
          <p:cNvSpPr txBox="1"/>
          <p:nvPr/>
        </p:nvSpPr>
        <p:spPr>
          <a:xfrm>
            <a:off x="377040" y="1293823"/>
            <a:ext cx="1733797" cy="1200329"/>
          </a:xfrm>
          <a:prstGeom prst="rect">
            <a:avLst/>
          </a:prstGeom>
          <a:noFill/>
        </p:spPr>
        <p:txBody>
          <a:bodyPr wrap="square" rtlCol="0">
            <a:spAutoFit/>
          </a:bodyPr>
          <a:lstStyle/>
          <a:p>
            <a:r>
              <a:rPr lang="en-US" dirty="0" smtClean="0"/>
              <a:t>2-And </a:t>
            </a:r>
            <a:r>
              <a:rPr lang="en-US" dirty="0"/>
              <a:t>when they come out against us just as before,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6405" y="2246455"/>
            <a:ext cx="953622" cy="792146"/>
          </a:xfrm>
          <a:prstGeom prst="rect">
            <a:avLst/>
          </a:prstGeom>
        </p:spPr>
      </p:pic>
      <p:sp>
        <p:nvSpPr>
          <p:cNvPr id="8" name="TextBox 7"/>
          <p:cNvSpPr txBox="1"/>
          <p:nvPr/>
        </p:nvSpPr>
        <p:spPr>
          <a:xfrm>
            <a:off x="4120738" y="2624588"/>
            <a:ext cx="1313180" cy="369332"/>
          </a:xfrm>
          <a:prstGeom prst="rect">
            <a:avLst/>
          </a:prstGeom>
          <a:noFill/>
        </p:spPr>
        <p:txBody>
          <a:bodyPr wrap="none" rtlCol="0">
            <a:spAutoFit/>
          </a:bodyPr>
          <a:lstStyle/>
          <a:p>
            <a:r>
              <a:rPr lang="en-US" dirty="0" smtClean="0"/>
              <a:t>North Gate</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78064">
            <a:off x="3353588" y="617378"/>
            <a:ext cx="962012" cy="192974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2535" y="191778"/>
            <a:ext cx="1038930" cy="719025"/>
          </a:xfrm>
          <a:prstGeom prst="rect">
            <a:avLst/>
          </a:prstGeom>
        </p:spPr>
      </p:pic>
      <p:sp>
        <p:nvSpPr>
          <p:cNvPr id="11" name="Rectangle 10"/>
          <p:cNvSpPr/>
          <p:nvPr/>
        </p:nvSpPr>
        <p:spPr>
          <a:xfrm>
            <a:off x="3227118" y="-794"/>
            <a:ext cx="2084119" cy="646331"/>
          </a:xfrm>
          <a:prstGeom prst="rect">
            <a:avLst/>
          </a:prstGeom>
        </p:spPr>
        <p:txBody>
          <a:bodyPr wrap="square">
            <a:spAutoFit/>
          </a:bodyPr>
          <a:lstStyle/>
          <a:p>
            <a:r>
              <a:rPr lang="en-US" dirty="0" smtClean="0"/>
              <a:t>1-5000 men Bethel/Ai</a:t>
            </a:r>
            <a:endParaRPr lang="en-US" dirty="0"/>
          </a:p>
        </p:txBody>
      </p:sp>
    </p:spTree>
    <p:extLst>
      <p:ext uri="{BB962C8B-B14F-4D97-AF65-F5344CB8AC3E}">
        <p14:creationId xmlns:p14="http://schemas.microsoft.com/office/powerpoint/2010/main" val="38790387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5812" y="228865"/>
            <a:ext cx="2268187" cy="952500"/>
          </a:xfrm>
        </p:spPr>
        <p:txBody>
          <a:bodyPr/>
          <a:lstStyle/>
          <a:p>
            <a:r>
              <a:rPr lang="en-US" dirty="0" smtClean="0"/>
              <a:t>Joshua 8</a:t>
            </a:r>
            <a:endParaRPr lang="en-US" dirty="0"/>
          </a:p>
        </p:txBody>
      </p:sp>
      <p:pic>
        <p:nvPicPr>
          <p:cNvPr id="3" name="Picture 2" descr="O:\Battles of the Bible\Maps\AI ConquestLeft-1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059" y="-746953"/>
            <a:ext cx="4773881" cy="5986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1880" y="3253252"/>
            <a:ext cx="2084119" cy="1200329"/>
          </a:xfrm>
          <a:prstGeom prst="rect">
            <a:avLst/>
          </a:prstGeom>
        </p:spPr>
        <p:txBody>
          <a:bodyPr wrap="square">
            <a:spAutoFit/>
          </a:bodyPr>
          <a:lstStyle/>
          <a:p>
            <a:r>
              <a:rPr lang="en-US" dirty="0" smtClean="0">
                <a:solidFill>
                  <a:prstClr val="black"/>
                </a:solidFill>
              </a:rPr>
              <a:t>1-30,000 </a:t>
            </a:r>
            <a:r>
              <a:rPr lang="en-US" dirty="0">
                <a:solidFill>
                  <a:prstClr val="black"/>
                </a:solidFill>
              </a:rPr>
              <a:t>mighty men of valor and sent them out by night. </a:t>
            </a:r>
          </a:p>
        </p:txBody>
      </p:sp>
      <p:sp>
        <p:nvSpPr>
          <p:cNvPr id="6" name="TextBox 5"/>
          <p:cNvSpPr txBox="1"/>
          <p:nvPr/>
        </p:nvSpPr>
        <p:spPr>
          <a:xfrm>
            <a:off x="377040" y="1293823"/>
            <a:ext cx="1733797" cy="1200329"/>
          </a:xfrm>
          <a:prstGeom prst="rect">
            <a:avLst/>
          </a:prstGeom>
          <a:noFill/>
        </p:spPr>
        <p:txBody>
          <a:bodyPr wrap="square" rtlCol="0">
            <a:spAutoFit/>
          </a:bodyPr>
          <a:lstStyle/>
          <a:p>
            <a:r>
              <a:rPr lang="en-US" dirty="0" smtClean="0">
                <a:solidFill>
                  <a:prstClr val="black"/>
                </a:solidFill>
              </a:rPr>
              <a:t>2-And </a:t>
            </a:r>
            <a:r>
              <a:rPr lang="en-US" dirty="0">
                <a:solidFill>
                  <a:prstClr val="black"/>
                </a:solidFill>
              </a:rPr>
              <a:t>when they come out against us just as before,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6405" y="2246455"/>
            <a:ext cx="953622" cy="792146"/>
          </a:xfrm>
          <a:prstGeom prst="rect">
            <a:avLst/>
          </a:prstGeom>
        </p:spPr>
      </p:pic>
      <p:sp>
        <p:nvSpPr>
          <p:cNvPr id="8" name="TextBox 7"/>
          <p:cNvSpPr txBox="1"/>
          <p:nvPr/>
        </p:nvSpPr>
        <p:spPr>
          <a:xfrm>
            <a:off x="4120738" y="2624588"/>
            <a:ext cx="1313180" cy="369332"/>
          </a:xfrm>
          <a:prstGeom prst="rect">
            <a:avLst/>
          </a:prstGeom>
          <a:noFill/>
        </p:spPr>
        <p:txBody>
          <a:bodyPr wrap="none" rtlCol="0">
            <a:spAutoFit/>
          </a:bodyPr>
          <a:lstStyle/>
          <a:p>
            <a:r>
              <a:rPr lang="en-US" dirty="0" smtClean="0">
                <a:solidFill>
                  <a:prstClr val="black"/>
                </a:solidFill>
              </a:rPr>
              <a:t>North Gate</a:t>
            </a:r>
            <a:endParaRPr lang="en-US" dirty="0">
              <a:solidFill>
                <a:prstClr val="black"/>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78064">
            <a:off x="3353588" y="617378"/>
            <a:ext cx="962012" cy="1929749"/>
          </a:xfrm>
          <a:prstGeom prst="rect">
            <a:avLst/>
          </a:prstGeom>
        </p:spPr>
      </p:pic>
      <p:sp>
        <p:nvSpPr>
          <p:cNvPr id="10" name="TextBox 9"/>
          <p:cNvSpPr txBox="1"/>
          <p:nvPr/>
        </p:nvSpPr>
        <p:spPr>
          <a:xfrm>
            <a:off x="7232073" y="3253252"/>
            <a:ext cx="1591293" cy="923330"/>
          </a:xfrm>
          <a:prstGeom prst="rect">
            <a:avLst/>
          </a:prstGeom>
          <a:noFill/>
        </p:spPr>
        <p:txBody>
          <a:bodyPr wrap="square" rtlCol="0">
            <a:spAutoFit/>
          </a:bodyPr>
          <a:lstStyle/>
          <a:p>
            <a:r>
              <a:rPr lang="en-US" dirty="0"/>
              <a:t>3- we shall flee before them.</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3097" y="1283692"/>
            <a:ext cx="2882194" cy="192552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2535" y="191778"/>
            <a:ext cx="1038930" cy="719025"/>
          </a:xfrm>
          <a:prstGeom prst="rect">
            <a:avLst/>
          </a:prstGeom>
        </p:spPr>
      </p:pic>
      <p:sp>
        <p:nvSpPr>
          <p:cNvPr id="13" name="Rectangle 12"/>
          <p:cNvSpPr/>
          <p:nvPr/>
        </p:nvSpPr>
        <p:spPr>
          <a:xfrm>
            <a:off x="3227118" y="-794"/>
            <a:ext cx="2084119" cy="646331"/>
          </a:xfrm>
          <a:prstGeom prst="rect">
            <a:avLst/>
          </a:prstGeom>
        </p:spPr>
        <p:txBody>
          <a:bodyPr wrap="square">
            <a:spAutoFit/>
          </a:bodyPr>
          <a:lstStyle/>
          <a:p>
            <a:r>
              <a:rPr lang="en-US" dirty="0" smtClean="0"/>
              <a:t>1-5000 men Bethel/Ai</a:t>
            </a:r>
            <a:endParaRPr lang="en-US" dirty="0"/>
          </a:p>
        </p:txBody>
      </p:sp>
    </p:spTree>
    <p:extLst>
      <p:ext uri="{BB962C8B-B14F-4D97-AF65-F5344CB8AC3E}">
        <p14:creationId xmlns:p14="http://schemas.microsoft.com/office/powerpoint/2010/main" val="36077710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5812" y="228865"/>
            <a:ext cx="2268187" cy="952500"/>
          </a:xfrm>
        </p:spPr>
        <p:txBody>
          <a:bodyPr/>
          <a:lstStyle/>
          <a:p>
            <a:r>
              <a:rPr lang="en-US" dirty="0" smtClean="0"/>
              <a:t>Joshua 8</a:t>
            </a:r>
            <a:endParaRPr lang="en-US" dirty="0"/>
          </a:p>
        </p:txBody>
      </p:sp>
      <p:pic>
        <p:nvPicPr>
          <p:cNvPr id="3" name="Picture 2" descr="O:\Battles of the Bible\Maps\AI ConquestLeft-1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059" y="-746953"/>
            <a:ext cx="4773881" cy="5986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1880" y="3993640"/>
            <a:ext cx="2084119" cy="1200329"/>
          </a:xfrm>
          <a:prstGeom prst="rect">
            <a:avLst/>
          </a:prstGeom>
        </p:spPr>
        <p:txBody>
          <a:bodyPr wrap="square">
            <a:spAutoFit/>
          </a:bodyPr>
          <a:lstStyle/>
          <a:p>
            <a:r>
              <a:rPr lang="en-US" dirty="0" smtClean="0">
                <a:solidFill>
                  <a:prstClr val="black"/>
                </a:solidFill>
              </a:rPr>
              <a:t>1-30,000 </a:t>
            </a:r>
            <a:r>
              <a:rPr lang="en-US" dirty="0">
                <a:solidFill>
                  <a:prstClr val="black"/>
                </a:solidFill>
              </a:rPr>
              <a:t>mighty men of valor and sent them out by night. </a:t>
            </a:r>
          </a:p>
        </p:txBody>
      </p:sp>
      <p:sp>
        <p:nvSpPr>
          <p:cNvPr id="6" name="TextBox 5"/>
          <p:cNvSpPr txBox="1"/>
          <p:nvPr/>
        </p:nvSpPr>
        <p:spPr>
          <a:xfrm>
            <a:off x="201880" y="252485"/>
            <a:ext cx="1908957" cy="3139321"/>
          </a:xfrm>
          <a:prstGeom prst="rect">
            <a:avLst/>
          </a:prstGeom>
          <a:solidFill>
            <a:srgbClr val="FFFF00"/>
          </a:solidFill>
        </p:spPr>
        <p:txBody>
          <a:bodyPr wrap="square" rtlCol="0">
            <a:spAutoFit/>
          </a:bodyPr>
          <a:lstStyle/>
          <a:p>
            <a:r>
              <a:rPr lang="en-US" dirty="0" smtClean="0">
                <a:solidFill>
                  <a:prstClr val="black"/>
                </a:solidFill>
              </a:rPr>
              <a:t>4- </a:t>
            </a:r>
            <a:r>
              <a:rPr lang="en-US" dirty="0" smtClean="0"/>
              <a:t>And </a:t>
            </a:r>
            <a:r>
              <a:rPr lang="en-US" dirty="0"/>
              <a:t>they will come out after us, until we have drawn them away from the city. For they will say, ‘They are fleeing from us, just as before.’ So we will flee before them. </a:t>
            </a:r>
            <a:endParaRPr lang="en-US"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582586"/>
            <a:ext cx="953622" cy="792146"/>
          </a:xfrm>
          <a:prstGeom prst="rect">
            <a:avLst/>
          </a:prstGeom>
        </p:spPr>
      </p:pic>
      <p:sp>
        <p:nvSpPr>
          <p:cNvPr id="8" name="TextBox 7"/>
          <p:cNvSpPr txBox="1"/>
          <p:nvPr/>
        </p:nvSpPr>
        <p:spPr>
          <a:xfrm>
            <a:off x="4120738" y="2624588"/>
            <a:ext cx="1313180" cy="369332"/>
          </a:xfrm>
          <a:prstGeom prst="rect">
            <a:avLst/>
          </a:prstGeom>
          <a:noFill/>
        </p:spPr>
        <p:txBody>
          <a:bodyPr wrap="none" rtlCol="0">
            <a:spAutoFit/>
          </a:bodyPr>
          <a:lstStyle/>
          <a:p>
            <a:r>
              <a:rPr lang="en-US" dirty="0" smtClean="0">
                <a:solidFill>
                  <a:prstClr val="black"/>
                </a:solidFill>
              </a:rPr>
              <a:t>North Gate</a:t>
            </a:r>
            <a:endParaRPr lang="en-US" dirty="0">
              <a:solidFill>
                <a:prstClr val="black"/>
              </a:solidFill>
            </a:endParaRPr>
          </a:p>
        </p:txBody>
      </p:sp>
      <p:sp>
        <p:nvSpPr>
          <p:cNvPr id="10" name="TextBox 9"/>
          <p:cNvSpPr txBox="1"/>
          <p:nvPr/>
        </p:nvSpPr>
        <p:spPr>
          <a:xfrm>
            <a:off x="7232073" y="3253252"/>
            <a:ext cx="1591293" cy="923330"/>
          </a:xfrm>
          <a:prstGeom prst="rect">
            <a:avLst/>
          </a:prstGeom>
          <a:noFill/>
        </p:spPr>
        <p:txBody>
          <a:bodyPr wrap="square" rtlCol="0">
            <a:spAutoFit/>
          </a:bodyPr>
          <a:lstStyle/>
          <a:p>
            <a:r>
              <a:rPr lang="en-US" dirty="0">
                <a:solidFill>
                  <a:prstClr val="black"/>
                </a:solidFill>
              </a:rPr>
              <a:t>3- we shall flee before them.</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3097" y="1283692"/>
            <a:ext cx="2882194" cy="192552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888015">
            <a:off x="3520134" y="1846268"/>
            <a:ext cx="1151659" cy="50575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2535" y="191778"/>
            <a:ext cx="1038930" cy="719025"/>
          </a:xfrm>
          <a:prstGeom prst="rect">
            <a:avLst/>
          </a:prstGeom>
        </p:spPr>
      </p:pic>
      <p:sp>
        <p:nvSpPr>
          <p:cNvPr id="13" name="Rectangle 12"/>
          <p:cNvSpPr/>
          <p:nvPr/>
        </p:nvSpPr>
        <p:spPr>
          <a:xfrm>
            <a:off x="3227118" y="-794"/>
            <a:ext cx="2084119" cy="646331"/>
          </a:xfrm>
          <a:prstGeom prst="rect">
            <a:avLst/>
          </a:prstGeom>
        </p:spPr>
        <p:txBody>
          <a:bodyPr wrap="square">
            <a:spAutoFit/>
          </a:bodyPr>
          <a:lstStyle/>
          <a:p>
            <a:r>
              <a:rPr lang="en-US" dirty="0" smtClean="0"/>
              <a:t>1-5000 men Bethel/Ai</a:t>
            </a:r>
            <a:endParaRPr lang="en-US" dirty="0"/>
          </a:p>
        </p:txBody>
      </p:sp>
    </p:spTree>
    <p:extLst>
      <p:ext uri="{BB962C8B-B14F-4D97-AF65-F5344CB8AC3E}">
        <p14:creationId xmlns:p14="http://schemas.microsoft.com/office/powerpoint/2010/main" val="9825712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5812" y="228865"/>
            <a:ext cx="2268187" cy="952500"/>
          </a:xfrm>
        </p:spPr>
        <p:txBody>
          <a:bodyPr/>
          <a:lstStyle/>
          <a:p>
            <a:r>
              <a:rPr lang="en-US" dirty="0" smtClean="0"/>
              <a:t>Joshua 8</a:t>
            </a:r>
            <a:endParaRPr lang="en-US" dirty="0"/>
          </a:p>
        </p:txBody>
      </p:sp>
      <p:pic>
        <p:nvPicPr>
          <p:cNvPr id="3" name="Picture 2" descr="O:\Battles of the Bible\Maps\AI ConquestLeft-1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059" y="-746953"/>
            <a:ext cx="4773881" cy="5986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34442" y="3993639"/>
            <a:ext cx="2084119" cy="1200329"/>
          </a:xfrm>
          <a:prstGeom prst="rect">
            <a:avLst/>
          </a:prstGeom>
        </p:spPr>
        <p:txBody>
          <a:bodyPr wrap="square">
            <a:spAutoFit/>
          </a:bodyPr>
          <a:lstStyle/>
          <a:p>
            <a:r>
              <a:rPr lang="en-US" dirty="0" smtClean="0">
                <a:solidFill>
                  <a:prstClr val="black"/>
                </a:solidFill>
              </a:rPr>
              <a:t>1-30,000 </a:t>
            </a:r>
            <a:r>
              <a:rPr lang="en-US" dirty="0">
                <a:solidFill>
                  <a:prstClr val="black"/>
                </a:solidFill>
              </a:rPr>
              <a:t>mighty men of valor and sent them out by night.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582586"/>
            <a:ext cx="953622" cy="792146"/>
          </a:xfrm>
          <a:prstGeom prst="rect">
            <a:avLst/>
          </a:prstGeom>
        </p:spPr>
      </p:pic>
      <p:sp>
        <p:nvSpPr>
          <p:cNvPr id="8" name="TextBox 7"/>
          <p:cNvSpPr txBox="1"/>
          <p:nvPr/>
        </p:nvSpPr>
        <p:spPr>
          <a:xfrm>
            <a:off x="4120738" y="2624588"/>
            <a:ext cx="1313180" cy="369332"/>
          </a:xfrm>
          <a:prstGeom prst="rect">
            <a:avLst/>
          </a:prstGeom>
          <a:noFill/>
        </p:spPr>
        <p:txBody>
          <a:bodyPr wrap="none" rtlCol="0">
            <a:spAutoFit/>
          </a:bodyPr>
          <a:lstStyle/>
          <a:p>
            <a:r>
              <a:rPr lang="en-US" dirty="0" smtClean="0">
                <a:solidFill>
                  <a:prstClr val="black"/>
                </a:solidFill>
              </a:rPr>
              <a:t>North Gate</a:t>
            </a:r>
            <a:endParaRPr lang="en-US" dirty="0">
              <a:solidFill>
                <a:prstClr val="black"/>
              </a:solidFill>
            </a:endParaRPr>
          </a:p>
        </p:txBody>
      </p:sp>
      <p:sp>
        <p:nvSpPr>
          <p:cNvPr id="10" name="TextBox 9"/>
          <p:cNvSpPr txBox="1"/>
          <p:nvPr/>
        </p:nvSpPr>
        <p:spPr>
          <a:xfrm>
            <a:off x="10129651" y="3993639"/>
            <a:ext cx="1591293" cy="923330"/>
          </a:xfrm>
          <a:prstGeom prst="rect">
            <a:avLst/>
          </a:prstGeom>
          <a:noFill/>
        </p:spPr>
        <p:txBody>
          <a:bodyPr wrap="square" rtlCol="0">
            <a:spAutoFit/>
          </a:bodyPr>
          <a:lstStyle/>
          <a:p>
            <a:r>
              <a:rPr lang="en-US" dirty="0">
                <a:solidFill>
                  <a:prstClr val="black"/>
                </a:solidFill>
              </a:rPr>
              <a:t>3- we shall flee before them.</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888015">
            <a:off x="3520134" y="1846268"/>
            <a:ext cx="1151659" cy="505755"/>
          </a:xfrm>
          <a:prstGeom prst="rect">
            <a:avLst/>
          </a:prstGeom>
        </p:spPr>
      </p:pic>
      <p:sp>
        <p:nvSpPr>
          <p:cNvPr id="12" name="TextBox 11"/>
          <p:cNvSpPr txBox="1"/>
          <p:nvPr/>
        </p:nvSpPr>
        <p:spPr>
          <a:xfrm>
            <a:off x="201880" y="170105"/>
            <a:ext cx="1876302" cy="3416320"/>
          </a:xfrm>
          <a:prstGeom prst="rect">
            <a:avLst/>
          </a:prstGeom>
          <a:solidFill>
            <a:srgbClr val="92D050"/>
          </a:solidFill>
        </p:spPr>
        <p:txBody>
          <a:bodyPr wrap="square" rtlCol="0">
            <a:spAutoFit/>
          </a:bodyPr>
          <a:lstStyle/>
          <a:p>
            <a:r>
              <a:rPr lang="en-US" dirty="0" smtClean="0"/>
              <a:t>5-Then </a:t>
            </a:r>
            <a:r>
              <a:rPr lang="en-US" dirty="0"/>
              <a:t>you shall rise up from the ambush and seize the city, for the Lord your God will give it into your hand. </a:t>
            </a:r>
          </a:p>
          <a:p>
            <a:r>
              <a:rPr lang="en-US" dirty="0" smtClean="0"/>
              <a:t>And </a:t>
            </a:r>
            <a:r>
              <a:rPr lang="en-US" dirty="0"/>
              <a:t>as soon as you have taken the city, you shall set the city on fire.</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19214" flipH="1" flipV="1">
            <a:off x="2715167" y="3189123"/>
            <a:ext cx="1096812" cy="81895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3097" y="1283692"/>
            <a:ext cx="2882194" cy="1925525"/>
          </a:xfrm>
          <a:prstGeom prst="rect">
            <a:avLst/>
          </a:prstGeom>
        </p:spPr>
      </p:pic>
      <p:sp>
        <p:nvSpPr>
          <p:cNvPr id="6" name="TextBox 5"/>
          <p:cNvSpPr txBox="1"/>
          <p:nvPr/>
        </p:nvSpPr>
        <p:spPr>
          <a:xfrm>
            <a:off x="7101440" y="1925908"/>
            <a:ext cx="1908957" cy="3139321"/>
          </a:xfrm>
          <a:prstGeom prst="rect">
            <a:avLst/>
          </a:prstGeom>
          <a:solidFill>
            <a:srgbClr val="FFFF00"/>
          </a:solidFill>
        </p:spPr>
        <p:txBody>
          <a:bodyPr wrap="square" rtlCol="0">
            <a:spAutoFit/>
          </a:bodyPr>
          <a:lstStyle/>
          <a:p>
            <a:r>
              <a:rPr lang="en-US" dirty="0" smtClean="0">
                <a:solidFill>
                  <a:prstClr val="black"/>
                </a:solidFill>
              </a:rPr>
              <a:t>4- And </a:t>
            </a:r>
            <a:r>
              <a:rPr lang="en-US" dirty="0">
                <a:solidFill>
                  <a:prstClr val="black"/>
                </a:solidFill>
              </a:rPr>
              <a:t>they will come out after us, until we have drawn them away from the city. For they will say, ‘They are fleeing from us, just as before.’ So we will flee before them. </a:t>
            </a:r>
          </a:p>
        </p:txBody>
      </p:sp>
      <p:pic>
        <p:nvPicPr>
          <p:cNvPr id="2050" name="Picture 2" descr="http://images.clipartpanda.com/fire-clipart-border-pT5ybR8T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4419" y="2454074"/>
            <a:ext cx="637581" cy="928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2535" y="191778"/>
            <a:ext cx="1038930" cy="719025"/>
          </a:xfrm>
          <a:prstGeom prst="rect">
            <a:avLst/>
          </a:prstGeom>
        </p:spPr>
      </p:pic>
      <p:sp>
        <p:nvSpPr>
          <p:cNvPr id="17" name="Rectangle 16"/>
          <p:cNvSpPr/>
          <p:nvPr/>
        </p:nvSpPr>
        <p:spPr>
          <a:xfrm>
            <a:off x="3227118" y="-794"/>
            <a:ext cx="2084119" cy="646331"/>
          </a:xfrm>
          <a:prstGeom prst="rect">
            <a:avLst/>
          </a:prstGeom>
        </p:spPr>
        <p:txBody>
          <a:bodyPr wrap="square">
            <a:spAutoFit/>
          </a:bodyPr>
          <a:lstStyle/>
          <a:p>
            <a:r>
              <a:rPr lang="en-US" dirty="0" smtClean="0"/>
              <a:t>1-5000 men Bethel/Ai</a:t>
            </a:r>
            <a:endParaRPr lang="en-US" dirty="0"/>
          </a:p>
        </p:txBody>
      </p:sp>
      <p:sp>
        <p:nvSpPr>
          <p:cNvPr id="15" name="TextBox 14"/>
          <p:cNvSpPr txBox="1"/>
          <p:nvPr/>
        </p:nvSpPr>
        <p:spPr>
          <a:xfrm>
            <a:off x="4269177" y="3694046"/>
            <a:ext cx="2517568" cy="1477328"/>
          </a:xfrm>
          <a:prstGeom prst="rect">
            <a:avLst/>
          </a:prstGeom>
          <a:solidFill>
            <a:srgbClr val="FFFF00"/>
          </a:solidFill>
        </p:spPr>
        <p:txBody>
          <a:bodyPr wrap="square" rtlCol="0">
            <a:spAutoFit/>
          </a:bodyPr>
          <a:lstStyle/>
          <a:p>
            <a:r>
              <a:rPr lang="en-US" dirty="0"/>
              <a:t>Not a man was left in Ai or Bethel who did not go out after Israel. They left the city open and pursued Israel.</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7166" y="887619"/>
            <a:ext cx="953622" cy="792146"/>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1573228">
            <a:off x="3693348" y="1047771"/>
            <a:ext cx="1151659" cy="471841"/>
          </a:xfrm>
          <a:prstGeom prst="rect">
            <a:avLst/>
          </a:prstGeom>
        </p:spPr>
      </p:pic>
    </p:spTree>
    <p:extLst>
      <p:ext uri="{BB962C8B-B14F-4D97-AF65-F5344CB8AC3E}">
        <p14:creationId xmlns:p14="http://schemas.microsoft.com/office/powerpoint/2010/main" val="8052616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5812" y="228865"/>
            <a:ext cx="2268187" cy="952500"/>
          </a:xfrm>
        </p:spPr>
        <p:txBody>
          <a:bodyPr/>
          <a:lstStyle/>
          <a:p>
            <a:r>
              <a:rPr lang="en-US" dirty="0" smtClean="0"/>
              <a:t>Joshua 8</a:t>
            </a:r>
            <a:endParaRPr lang="en-US" dirty="0"/>
          </a:p>
        </p:txBody>
      </p:sp>
      <p:pic>
        <p:nvPicPr>
          <p:cNvPr id="3" name="Picture 2" descr="O:\Battles of the Bible\Maps\AI ConquestLeft-1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059" y="-746953"/>
            <a:ext cx="4773881" cy="5986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34442" y="3993639"/>
            <a:ext cx="2084119" cy="1200329"/>
          </a:xfrm>
          <a:prstGeom prst="rect">
            <a:avLst/>
          </a:prstGeom>
        </p:spPr>
        <p:txBody>
          <a:bodyPr wrap="square">
            <a:spAutoFit/>
          </a:bodyPr>
          <a:lstStyle/>
          <a:p>
            <a:r>
              <a:rPr lang="en-US" dirty="0" smtClean="0">
                <a:solidFill>
                  <a:prstClr val="black"/>
                </a:solidFill>
              </a:rPr>
              <a:t>1-30,000 </a:t>
            </a:r>
            <a:r>
              <a:rPr lang="en-US" dirty="0">
                <a:solidFill>
                  <a:prstClr val="black"/>
                </a:solidFill>
              </a:rPr>
              <a:t>mighty men of valor and sent them out by night.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0615" y="1529835"/>
            <a:ext cx="953622" cy="792146"/>
          </a:xfrm>
          <a:prstGeom prst="rect">
            <a:avLst/>
          </a:prstGeom>
        </p:spPr>
      </p:pic>
      <p:sp>
        <p:nvSpPr>
          <p:cNvPr id="8" name="TextBox 7"/>
          <p:cNvSpPr txBox="1"/>
          <p:nvPr/>
        </p:nvSpPr>
        <p:spPr>
          <a:xfrm>
            <a:off x="4120738" y="2624588"/>
            <a:ext cx="1313180" cy="369332"/>
          </a:xfrm>
          <a:prstGeom prst="rect">
            <a:avLst/>
          </a:prstGeom>
          <a:noFill/>
        </p:spPr>
        <p:txBody>
          <a:bodyPr wrap="none" rtlCol="0">
            <a:spAutoFit/>
          </a:bodyPr>
          <a:lstStyle/>
          <a:p>
            <a:r>
              <a:rPr lang="en-US" dirty="0" smtClean="0">
                <a:solidFill>
                  <a:prstClr val="black"/>
                </a:solidFill>
              </a:rPr>
              <a:t>North Gate</a:t>
            </a:r>
            <a:endParaRPr lang="en-US" dirty="0">
              <a:solidFill>
                <a:prstClr val="black"/>
              </a:solidFill>
            </a:endParaRPr>
          </a:p>
        </p:txBody>
      </p:sp>
      <p:sp>
        <p:nvSpPr>
          <p:cNvPr id="10" name="TextBox 9"/>
          <p:cNvSpPr txBox="1"/>
          <p:nvPr/>
        </p:nvSpPr>
        <p:spPr>
          <a:xfrm>
            <a:off x="10129651" y="3993639"/>
            <a:ext cx="1591293" cy="923330"/>
          </a:xfrm>
          <a:prstGeom prst="rect">
            <a:avLst/>
          </a:prstGeom>
          <a:noFill/>
        </p:spPr>
        <p:txBody>
          <a:bodyPr wrap="square" rtlCol="0">
            <a:spAutoFit/>
          </a:bodyPr>
          <a:lstStyle/>
          <a:p>
            <a:r>
              <a:rPr lang="en-US" dirty="0">
                <a:solidFill>
                  <a:prstClr val="black"/>
                </a:solidFill>
              </a:rPr>
              <a:t>3- we shall flee before them.</a:t>
            </a:r>
          </a:p>
        </p:txBody>
      </p:sp>
      <p:sp>
        <p:nvSpPr>
          <p:cNvPr id="12" name="TextBox 11"/>
          <p:cNvSpPr txBox="1"/>
          <p:nvPr/>
        </p:nvSpPr>
        <p:spPr>
          <a:xfrm>
            <a:off x="201880" y="170105"/>
            <a:ext cx="1876302" cy="3416320"/>
          </a:xfrm>
          <a:prstGeom prst="rect">
            <a:avLst/>
          </a:prstGeom>
          <a:solidFill>
            <a:srgbClr val="92D050"/>
          </a:solidFill>
        </p:spPr>
        <p:txBody>
          <a:bodyPr wrap="square" rtlCol="0">
            <a:spAutoFit/>
          </a:bodyPr>
          <a:lstStyle/>
          <a:p>
            <a:r>
              <a:rPr lang="en-US" dirty="0"/>
              <a:t> </a:t>
            </a:r>
            <a:r>
              <a:rPr lang="en-US" dirty="0" smtClean="0"/>
              <a:t>6-And </a:t>
            </a:r>
            <a:r>
              <a:rPr lang="en-US" dirty="0"/>
              <a:t>when Joshua and all Israel saw that the ambush had captured the city, and that the smoke of the city went up, then they turned back and struck down the men of Ai. </a:t>
            </a:r>
            <a:endParaRPr lang="en-US" dirty="0">
              <a:solidFill>
                <a:prstClr val="black"/>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19214" flipH="1" flipV="1">
            <a:off x="2715167" y="3189123"/>
            <a:ext cx="1096812" cy="818953"/>
          </a:xfrm>
          <a:prstGeom prst="rect">
            <a:avLst/>
          </a:prstGeom>
        </p:spPr>
      </p:pic>
      <p:sp>
        <p:nvSpPr>
          <p:cNvPr id="6" name="TextBox 5"/>
          <p:cNvSpPr txBox="1"/>
          <p:nvPr/>
        </p:nvSpPr>
        <p:spPr>
          <a:xfrm>
            <a:off x="7101440" y="1925908"/>
            <a:ext cx="1908957" cy="1754326"/>
          </a:xfrm>
          <a:prstGeom prst="rect">
            <a:avLst/>
          </a:prstGeom>
          <a:solidFill>
            <a:schemeClr val="accent3">
              <a:lumMod val="40000"/>
              <a:lumOff val="60000"/>
            </a:schemeClr>
          </a:solidFill>
        </p:spPr>
        <p:txBody>
          <a:bodyPr wrap="square" rtlCol="0">
            <a:spAutoFit/>
          </a:bodyPr>
          <a:lstStyle/>
          <a:p>
            <a:r>
              <a:rPr lang="en-US" dirty="0" smtClean="0">
                <a:solidFill>
                  <a:prstClr val="black"/>
                </a:solidFill>
              </a:rPr>
              <a:t>7- </a:t>
            </a:r>
            <a:r>
              <a:rPr lang="en-US" dirty="0"/>
              <a:t>And Israel struck them down, until there was left none that survived or escaped</a:t>
            </a:r>
            <a:endParaRPr lang="en-US" dirty="0">
              <a:solidFill>
                <a:prstClr val="black"/>
              </a:solidFill>
            </a:endParaRPr>
          </a:p>
        </p:txBody>
      </p:sp>
      <p:pic>
        <p:nvPicPr>
          <p:cNvPr id="2050" name="Picture 2" descr="http://images.clipartpanda.com/fire-clipart-border-pT5ybR8T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4419" y="2454074"/>
            <a:ext cx="637581" cy="928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2535" y="191778"/>
            <a:ext cx="1038930" cy="719025"/>
          </a:xfrm>
          <a:prstGeom prst="rect">
            <a:avLst/>
          </a:prstGeom>
        </p:spPr>
      </p:pic>
      <p:sp>
        <p:nvSpPr>
          <p:cNvPr id="17" name="Rectangle 16"/>
          <p:cNvSpPr/>
          <p:nvPr/>
        </p:nvSpPr>
        <p:spPr>
          <a:xfrm>
            <a:off x="3227118" y="-794"/>
            <a:ext cx="2084119" cy="646331"/>
          </a:xfrm>
          <a:prstGeom prst="rect">
            <a:avLst/>
          </a:prstGeom>
        </p:spPr>
        <p:txBody>
          <a:bodyPr wrap="square">
            <a:spAutoFit/>
          </a:bodyPr>
          <a:lstStyle/>
          <a:p>
            <a:r>
              <a:rPr lang="en-US" dirty="0" smtClean="0">
                <a:solidFill>
                  <a:prstClr val="black"/>
                </a:solidFill>
              </a:rPr>
              <a:t>1-5000 men Bethel/Ai</a:t>
            </a:r>
            <a:endParaRPr lang="en-US" dirty="0">
              <a:solidFill>
                <a:prstClr val="black"/>
              </a:solidFill>
            </a:endParaRPr>
          </a:p>
        </p:txBody>
      </p:sp>
      <p:sp>
        <p:nvSpPr>
          <p:cNvPr id="15" name="TextBox 14"/>
          <p:cNvSpPr txBox="1"/>
          <p:nvPr/>
        </p:nvSpPr>
        <p:spPr>
          <a:xfrm>
            <a:off x="4269177" y="3694046"/>
            <a:ext cx="2517568" cy="1477328"/>
          </a:xfrm>
          <a:prstGeom prst="rect">
            <a:avLst/>
          </a:prstGeom>
          <a:solidFill>
            <a:srgbClr val="FFFF00"/>
          </a:solidFill>
        </p:spPr>
        <p:txBody>
          <a:bodyPr wrap="square" rtlCol="0">
            <a:spAutoFit/>
          </a:bodyPr>
          <a:lstStyle/>
          <a:p>
            <a:r>
              <a:rPr lang="en-US" dirty="0">
                <a:solidFill>
                  <a:prstClr val="black"/>
                </a:solidFill>
              </a:rPr>
              <a:t>Not a man was left in Ai or Bethel who did not go out after Israel. They left the city open and pursued Israel.</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6398" y="1482192"/>
            <a:ext cx="953622" cy="79214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725891">
            <a:off x="3977223" y="891246"/>
            <a:ext cx="704090" cy="525721"/>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427430" flipH="1" flipV="1">
            <a:off x="4608760" y="2368017"/>
            <a:ext cx="1096812" cy="81895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037474">
            <a:off x="5254860" y="1654665"/>
            <a:ext cx="657966" cy="755586"/>
          </a:xfrm>
          <a:prstGeom prst="rect">
            <a:avLst/>
          </a:prstGeom>
        </p:spPr>
      </p:pic>
    </p:spTree>
    <p:extLst>
      <p:ext uri="{BB962C8B-B14F-4D97-AF65-F5344CB8AC3E}">
        <p14:creationId xmlns:p14="http://schemas.microsoft.com/office/powerpoint/2010/main" val="1199007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2A9994-7DC2-4FAB-ACCB-6EE1BE7A9083}" type="slidenum">
              <a:rPr lang="en-US" smtClean="0">
                <a:solidFill>
                  <a:prstClr val="black">
                    <a:tint val="75000"/>
                  </a:prstClr>
                </a:solidFill>
              </a:rPr>
              <a:pPr>
                <a:defRPr/>
              </a:pPr>
              <a:t>4</a:t>
            </a:fld>
            <a:endParaRPr lang="en-US" dirty="0">
              <a:solidFill>
                <a:prstClr val="black">
                  <a:tint val="75000"/>
                </a:prstClr>
              </a:solidFill>
            </a:endParaRPr>
          </a:p>
        </p:txBody>
      </p:sp>
      <p:pic>
        <p:nvPicPr>
          <p:cNvPr id="1026" name="Picture 2" descr="O:\OT Lessons-Danny\Joshua-2015\Images\Jericho-Rahab\Yericho.jpg"/>
          <p:cNvPicPr>
            <a:picLocks noChangeAspect="1" noChangeArrowheads="1"/>
          </p:cNvPicPr>
          <p:nvPr/>
        </p:nvPicPr>
        <p:blipFill rotWithShape="1">
          <a:blip r:embed="rId2">
            <a:extLst>
              <a:ext uri="{28A0092B-C50C-407E-A947-70E740481C1C}">
                <a14:useLocalDpi xmlns:a14="http://schemas.microsoft.com/office/drawing/2010/main" val="0"/>
              </a:ext>
            </a:extLst>
          </a:blip>
          <a:srcRect l="45" r="9090"/>
          <a:stretch/>
        </p:blipFill>
        <p:spPr bwMode="auto">
          <a:xfrm>
            <a:off x="0" y="2"/>
            <a:ext cx="9144000" cy="5218387"/>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7315" y="1883664"/>
            <a:ext cx="6459321" cy="80820"/>
          </a:xfrm>
          <a:custGeom>
            <a:avLst/>
            <a:gdLst>
              <a:gd name="connsiteX0" fmla="*/ 6459321 w 6459321"/>
              <a:gd name="connsiteY0" fmla="*/ 0 h 96984"/>
              <a:gd name="connsiteX1" fmla="*/ 5888736 w 6459321"/>
              <a:gd name="connsiteY1" fmla="*/ 29261 h 96984"/>
              <a:gd name="connsiteX2" fmla="*/ 5603443 w 6459321"/>
              <a:gd name="connsiteY2" fmla="*/ 95097 h 96984"/>
              <a:gd name="connsiteX3" fmla="*/ 4959705 w 6459321"/>
              <a:gd name="connsiteY3" fmla="*/ 80467 h 96984"/>
              <a:gd name="connsiteX4" fmla="*/ 4235501 w 6459321"/>
              <a:gd name="connsiteY4" fmla="*/ 73152 h 96984"/>
              <a:gd name="connsiteX5" fmla="*/ 3291840 w 6459321"/>
              <a:gd name="connsiteY5" fmla="*/ 51206 h 96984"/>
              <a:gd name="connsiteX6" fmla="*/ 2523744 w 6459321"/>
              <a:gd name="connsiteY6" fmla="*/ 65837 h 96984"/>
              <a:gd name="connsiteX7" fmla="*/ 1945843 w 6459321"/>
              <a:gd name="connsiteY7" fmla="*/ 73152 h 96984"/>
              <a:gd name="connsiteX8" fmla="*/ 1433779 w 6459321"/>
              <a:gd name="connsiteY8" fmla="*/ 7315 h 96984"/>
              <a:gd name="connsiteX9" fmla="*/ 570585 w 6459321"/>
              <a:gd name="connsiteY9" fmla="*/ 7315 h 96984"/>
              <a:gd name="connsiteX10" fmla="*/ 0 w 6459321"/>
              <a:gd name="connsiteY10" fmla="*/ 36576 h 9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59321" h="96984">
                <a:moveTo>
                  <a:pt x="6459321" y="0"/>
                </a:moveTo>
                <a:cubicBezTo>
                  <a:pt x="6245351" y="6706"/>
                  <a:pt x="6031382" y="13412"/>
                  <a:pt x="5888736" y="29261"/>
                </a:cubicBezTo>
                <a:cubicBezTo>
                  <a:pt x="5746090" y="45110"/>
                  <a:pt x="5758281" y="86563"/>
                  <a:pt x="5603443" y="95097"/>
                </a:cubicBezTo>
                <a:cubicBezTo>
                  <a:pt x="5448605" y="103631"/>
                  <a:pt x="4959705" y="80467"/>
                  <a:pt x="4959705" y="80467"/>
                </a:cubicBezTo>
                <a:lnTo>
                  <a:pt x="4235501" y="73152"/>
                </a:lnTo>
                <a:lnTo>
                  <a:pt x="3291840" y="51206"/>
                </a:lnTo>
                <a:cubicBezTo>
                  <a:pt x="3006547" y="49987"/>
                  <a:pt x="2523744" y="65837"/>
                  <a:pt x="2523744" y="65837"/>
                </a:cubicBezTo>
                <a:cubicBezTo>
                  <a:pt x="2299411" y="69495"/>
                  <a:pt x="2127504" y="82906"/>
                  <a:pt x="1945843" y="73152"/>
                </a:cubicBezTo>
                <a:cubicBezTo>
                  <a:pt x="1764182" y="63398"/>
                  <a:pt x="1662989" y="18288"/>
                  <a:pt x="1433779" y="7315"/>
                </a:cubicBezTo>
                <a:cubicBezTo>
                  <a:pt x="1204569" y="-3658"/>
                  <a:pt x="809548" y="2438"/>
                  <a:pt x="570585" y="7315"/>
                </a:cubicBezTo>
                <a:cubicBezTo>
                  <a:pt x="331622" y="12192"/>
                  <a:pt x="0" y="36576"/>
                  <a:pt x="0" y="36576"/>
                </a:cubicBezTo>
              </a:path>
            </a:pathLst>
          </a:cu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5063" y="1373809"/>
            <a:ext cx="362417" cy="55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8691" y="31644"/>
            <a:ext cx="4608954" cy="2031325"/>
          </a:xfrm>
          <a:prstGeom prst="rect">
            <a:avLst/>
          </a:prstGeom>
          <a:noFill/>
        </p:spPr>
        <p:txBody>
          <a:bodyPr wrap="none" rtlCol="0">
            <a:spAutoFit/>
          </a:bodyPr>
          <a:lstStyle/>
          <a:p>
            <a:r>
              <a:rPr lang="en-US" dirty="0">
                <a:solidFill>
                  <a:prstClr val="black"/>
                </a:solidFill>
              </a:rPr>
              <a:t>Joshua’s Challenges –</a:t>
            </a:r>
          </a:p>
          <a:p>
            <a:pPr marL="342900" indent="-342900">
              <a:buFontTx/>
              <a:buAutoNum type="arabicPeriod"/>
            </a:pPr>
            <a:r>
              <a:rPr lang="en-US" dirty="0">
                <a:solidFill>
                  <a:prstClr val="black"/>
                </a:solidFill>
              </a:rPr>
              <a:t>People who had failed last time – 40 </a:t>
            </a:r>
            <a:r>
              <a:rPr lang="en-US" dirty="0" err="1">
                <a:solidFill>
                  <a:prstClr val="black"/>
                </a:solidFill>
              </a:rPr>
              <a:t>yrs</a:t>
            </a:r>
            <a:endParaRPr lang="en-US" dirty="0">
              <a:solidFill>
                <a:prstClr val="black"/>
              </a:solidFill>
            </a:endParaRPr>
          </a:p>
          <a:p>
            <a:pPr marL="342900" indent="-342900">
              <a:buFontTx/>
              <a:buAutoNum type="arabicPeriod"/>
            </a:pPr>
            <a:r>
              <a:rPr lang="en-US" dirty="0">
                <a:solidFill>
                  <a:prstClr val="black"/>
                </a:solidFill>
              </a:rPr>
              <a:t>New Leader</a:t>
            </a:r>
          </a:p>
          <a:p>
            <a:pPr marL="342900" indent="-342900">
              <a:buFontTx/>
              <a:buAutoNum type="arabicPeriod"/>
            </a:pPr>
            <a:r>
              <a:rPr lang="en-US" dirty="0">
                <a:solidFill>
                  <a:prstClr val="black"/>
                </a:solidFill>
              </a:rPr>
              <a:t>New Generation</a:t>
            </a:r>
          </a:p>
          <a:p>
            <a:pPr marL="342900" indent="-342900">
              <a:buFontTx/>
              <a:buAutoNum type="arabicPeriod"/>
            </a:pPr>
            <a:r>
              <a:rPr lang="en-US" dirty="0">
                <a:solidFill>
                  <a:prstClr val="black"/>
                </a:solidFill>
              </a:rPr>
              <a:t>A swollen  river</a:t>
            </a:r>
          </a:p>
          <a:p>
            <a:pPr marL="342900" indent="-342900">
              <a:buFontTx/>
              <a:buAutoNum type="arabicPeriod"/>
            </a:pPr>
            <a:r>
              <a:rPr lang="en-US" dirty="0">
                <a:solidFill>
                  <a:prstClr val="black"/>
                </a:solidFill>
              </a:rPr>
              <a:t>A walled city</a:t>
            </a:r>
          </a:p>
          <a:p>
            <a:pPr marL="342900" indent="-342900">
              <a:buFontTx/>
              <a:buAutoNum type="arabicPeriod"/>
            </a:pPr>
            <a:r>
              <a:rPr lang="en-US" dirty="0">
                <a:solidFill>
                  <a:prstClr val="black"/>
                </a:solidFill>
              </a:rPr>
              <a:t>Unknown city/people</a:t>
            </a:r>
          </a:p>
        </p:txBody>
      </p:sp>
      <p:sp>
        <p:nvSpPr>
          <p:cNvPr id="3" name="TextBox 2"/>
          <p:cNvSpPr txBox="1"/>
          <p:nvPr/>
        </p:nvSpPr>
        <p:spPr>
          <a:xfrm>
            <a:off x="5077283" y="299923"/>
            <a:ext cx="2929007" cy="369332"/>
          </a:xfrm>
          <a:prstGeom prst="rect">
            <a:avLst/>
          </a:prstGeom>
          <a:noFill/>
        </p:spPr>
        <p:txBody>
          <a:bodyPr wrap="none" rtlCol="0">
            <a:spAutoFit/>
          </a:bodyPr>
          <a:lstStyle/>
          <a:p>
            <a:r>
              <a:rPr lang="en-US" b="1" dirty="0">
                <a:solidFill>
                  <a:prstClr val="black"/>
                </a:solidFill>
              </a:rPr>
              <a:t>Be Strong &amp; Courageous</a:t>
            </a:r>
          </a:p>
        </p:txBody>
      </p:sp>
      <p:sp>
        <p:nvSpPr>
          <p:cNvPr id="7" name="Rectangle 6"/>
          <p:cNvSpPr/>
          <p:nvPr/>
        </p:nvSpPr>
        <p:spPr>
          <a:xfrm>
            <a:off x="101591" y="4405161"/>
            <a:ext cx="3043946" cy="646331"/>
          </a:xfrm>
          <a:prstGeom prst="rect">
            <a:avLst/>
          </a:prstGeom>
        </p:spPr>
        <p:txBody>
          <a:bodyPr wrap="square">
            <a:spAutoFit/>
          </a:bodyPr>
          <a:lstStyle/>
          <a:p>
            <a:pPr marL="687388" indent="-687388"/>
            <a:r>
              <a:rPr lang="en-US" dirty="0">
                <a:solidFill>
                  <a:prstClr val="white"/>
                </a:solidFill>
              </a:rPr>
              <a:t>Jo 1:2 Now therefore arise, go over this Jordan</a:t>
            </a:r>
          </a:p>
        </p:txBody>
      </p:sp>
      <p:sp>
        <p:nvSpPr>
          <p:cNvPr id="9" name="Rectangle 8"/>
          <p:cNvSpPr/>
          <p:nvPr/>
        </p:nvSpPr>
        <p:spPr>
          <a:xfrm>
            <a:off x="4457715" y="3191183"/>
            <a:ext cx="3269895" cy="609905"/>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4457715" y="669291"/>
            <a:ext cx="4686313" cy="3416320"/>
          </a:xfrm>
          <a:prstGeom prst="rect">
            <a:avLst/>
          </a:prstGeom>
          <a:solidFill>
            <a:schemeClr val="bg1">
              <a:alpha val="37000"/>
            </a:schemeClr>
          </a:solidFill>
        </p:spPr>
        <p:txBody>
          <a:bodyPr wrap="square" rtlCol="0">
            <a:spAutoFit/>
          </a:bodyPr>
          <a:lstStyle/>
          <a:p>
            <a:r>
              <a:rPr lang="en-US" dirty="0">
                <a:solidFill>
                  <a:prstClr val="black"/>
                </a:solidFill>
              </a:rPr>
              <a:t>Just as I was with Moses, so I will be with you. </a:t>
            </a:r>
          </a:p>
          <a:p>
            <a:r>
              <a:rPr lang="en-US" dirty="0">
                <a:solidFill>
                  <a:prstClr val="black"/>
                </a:solidFill>
              </a:rPr>
              <a:t>I will not leave you or forsake you</a:t>
            </a:r>
          </a:p>
          <a:p>
            <a:r>
              <a:rPr lang="en-US" dirty="0">
                <a:solidFill>
                  <a:prstClr val="black"/>
                </a:solidFill>
              </a:rPr>
              <a:t>People – tell Be Strong &amp; Courageous</a:t>
            </a:r>
          </a:p>
          <a:p>
            <a:r>
              <a:rPr lang="en-US" dirty="0">
                <a:solidFill>
                  <a:prstClr val="black"/>
                </a:solidFill>
              </a:rPr>
              <a:t>Prepared people (3 days provisions)</a:t>
            </a:r>
          </a:p>
          <a:p>
            <a:r>
              <a:rPr lang="en-US" dirty="0">
                <a:solidFill>
                  <a:prstClr val="black"/>
                </a:solidFill>
              </a:rPr>
              <a:t>Checked that Tribes across Jordan with him</a:t>
            </a:r>
          </a:p>
          <a:p>
            <a:r>
              <a:rPr lang="en-US" dirty="0">
                <a:solidFill>
                  <a:prstClr val="black"/>
                </a:solidFill>
              </a:rPr>
              <a:t>Sent spies into Jericho</a:t>
            </a:r>
          </a:p>
          <a:p>
            <a:endParaRPr lang="en-US" dirty="0">
              <a:solidFill>
                <a:prstClr val="black"/>
              </a:solidFill>
            </a:endParaRPr>
          </a:p>
          <a:p>
            <a:endParaRPr lang="en-US" dirty="0">
              <a:solidFill>
                <a:prstClr val="black"/>
              </a:solidFill>
            </a:endParaRPr>
          </a:p>
          <a:p>
            <a:r>
              <a:rPr lang="en-US" b="1" dirty="0">
                <a:solidFill>
                  <a:prstClr val="black"/>
                </a:solidFill>
              </a:rPr>
              <a:t>Lord  took care of the river </a:t>
            </a:r>
          </a:p>
          <a:p>
            <a:r>
              <a:rPr lang="en-US" b="1" dirty="0">
                <a:solidFill>
                  <a:prstClr val="black"/>
                </a:solidFill>
              </a:rPr>
              <a:t>&amp; walled city</a:t>
            </a:r>
          </a:p>
          <a:p>
            <a:endParaRPr lang="en-US" dirty="0">
              <a:solidFill>
                <a:prstClr val="black"/>
              </a:solidFill>
            </a:endParaRPr>
          </a:p>
        </p:txBody>
      </p:sp>
    </p:spTree>
    <p:extLst>
      <p:ext uri="{BB962C8B-B14F-4D97-AF65-F5344CB8AC3E}">
        <p14:creationId xmlns:p14="http://schemas.microsoft.com/office/powerpoint/2010/main" val="10433462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05" y="165609"/>
            <a:ext cx="2236787"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98043" y="268073"/>
            <a:ext cx="6018662" cy="4770537"/>
          </a:xfrm>
          <a:prstGeom prst="rect">
            <a:avLst/>
          </a:prstGeom>
          <a:noFill/>
        </p:spPr>
        <p:txBody>
          <a:bodyPr wrap="square" rtlCol="0">
            <a:spAutoFit/>
          </a:bodyPr>
          <a:lstStyle/>
          <a:p>
            <a:pPr algn="just">
              <a:lnSpc>
                <a:spcPct val="115000"/>
              </a:lnSpc>
            </a:pPr>
            <a:r>
              <a:rPr lang="en-US" sz="2000" dirty="0">
                <a:solidFill>
                  <a:prstClr val="black"/>
                </a:solidFill>
                <a:latin typeface="Arial" pitchFamily="34" charset="0"/>
                <a:ea typeface="Calibri"/>
                <a:cs typeface="Arial" pitchFamily="34" charset="0"/>
              </a:rPr>
              <a:t>Reflected his mentor, Moses </a:t>
            </a:r>
            <a:r>
              <a:rPr lang="en-US" sz="2000" i="1" dirty="0">
                <a:solidFill>
                  <a:prstClr val="black"/>
                </a:solidFill>
                <a:latin typeface="Arial" pitchFamily="34" charset="0"/>
                <a:cs typeface="Arial" pitchFamily="34" charset="0"/>
              </a:rPr>
              <a:t>Exodus 24:13; 33:11</a:t>
            </a:r>
            <a:endParaRPr lang="en-US" sz="2000" dirty="0">
              <a:solidFill>
                <a:prstClr val="black"/>
              </a:solidFill>
              <a:latin typeface="Arial" pitchFamily="34" charset="0"/>
              <a:ea typeface="Calibri"/>
              <a:cs typeface="Arial" pitchFamily="34" charset="0"/>
            </a:endParaRPr>
          </a:p>
          <a:p>
            <a:pPr algn="just">
              <a:lnSpc>
                <a:spcPct val="115000"/>
              </a:lnSpc>
            </a:pPr>
            <a:r>
              <a:rPr lang="en-US" sz="2000" dirty="0">
                <a:solidFill>
                  <a:prstClr val="black"/>
                </a:solidFill>
                <a:latin typeface="Arial" pitchFamily="34" charset="0"/>
                <a:ea typeface="Calibri"/>
                <a:cs typeface="Arial" pitchFamily="34" charset="0"/>
              </a:rPr>
              <a:t>Loyal – Numbers 11</a:t>
            </a:r>
          </a:p>
          <a:p>
            <a:pPr algn="just">
              <a:lnSpc>
                <a:spcPct val="115000"/>
              </a:lnSpc>
            </a:pPr>
            <a:r>
              <a:rPr lang="en-US" sz="2000" dirty="0">
                <a:solidFill>
                  <a:prstClr val="black"/>
                </a:solidFill>
                <a:latin typeface="Arial" pitchFamily="34" charset="0"/>
                <a:ea typeface="Calibri"/>
                <a:cs typeface="Arial" pitchFamily="34" charset="0"/>
              </a:rPr>
              <a:t>Courageous – </a:t>
            </a:r>
            <a:r>
              <a:rPr lang="en-US" sz="2000" i="1" dirty="0">
                <a:solidFill>
                  <a:prstClr val="black"/>
                </a:solidFill>
                <a:latin typeface="Arial" pitchFamily="34" charset="0"/>
                <a:ea typeface="Calibri"/>
                <a:cs typeface="Arial" pitchFamily="34" charset="0"/>
              </a:rPr>
              <a:t>Numbers 14:6-10</a:t>
            </a:r>
          </a:p>
          <a:p>
            <a:pPr algn="just">
              <a:lnSpc>
                <a:spcPct val="115000"/>
              </a:lnSpc>
              <a:defRPr/>
            </a:pPr>
            <a:r>
              <a:rPr lang="en-US" sz="2000" b="1" u="sng" dirty="0">
                <a:solidFill>
                  <a:srgbClr val="7030A0"/>
                </a:solidFill>
                <a:latin typeface="Arial" pitchFamily="34" charset="0"/>
                <a:ea typeface="Calibri"/>
                <a:cs typeface="Arial" pitchFamily="34" charset="0"/>
              </a:rPr>
              <a:t>Emotional – </a:t>
            </a:r>
            <a:r>
              <a:rPr lang="en-US" sz="2000" b="1" i="1" u="sng" dirty="0">
                <a:solidFill>
                  <a:srgbClr val="7030A0"/>
                </a:solidFill>
                <a:latin typeface="Arial" pitchFamily="34" charset="0"/>
                <a:ea typeface="Calibri"/>
                <a:cs typeface="Arial" pitchFamily="34" charset="0"/>
              </a:rPr>
              <a:t>Joshua 7:6</a:t>
            </a:r>
          </a:p>
          <a:p>
            <a:pPr algn="just">
              <a:lnSpc>
                <a:spcPct val="115000"/>
              </a:lnSpc>
              <a:defRPr/>
            </a:pPr>
            <a:r>
              <a:rPr lang="en-US" sz="2000" b="1" u="sng" dirty="0">
                <a:solidFill>
                  <a:srgbClr val="7030A0"/>
                </a:solidFill>
                <a:latin typeface="Arial" pitchFamily="34" charset="0"/>
                <a:ea typeface="Calibri"/>
                <a:cs typeface="Arial" pitchFamily="34" charset="0"/>
              </a:rPr>
              <a:t>Intelligence/Wise military man – </a:t>
            </a:r>
            <a:r>
              <a:rPr lang="en-US" sz="2000" b="1" i="1" u="sng" dirty="0">
                <a:solidFill>
                  <a:srgbClr val="7030A0"/>
                </a:solidFill>
                <a:latin typeface="Arial" pitchFamily="34" charset="0"/>
                <a:ea typeface="Calibri"/>
                <a:cs typeface="Arial" pitchFamily="34" charset="0"/>
              </a:rPr>
              <a:t>Joshua 8:3-29</a:t>
            </a:r>
          </a:p>
          <a:p>
            <a:pPr algn="just">
              <a:lnSpc>
                <a:spcPct val="115000"/>
              </a:lnSpc>
              <a:defRPr/>
            </a:pPr>
            <a:r>
              <a:rPr lang="en-US" sz="2000" dirty="0">
                <a:solidFill>
                  <a:prstClr val="black"/>
                </a:solidFill>
                <a:latin typeface="Arial" pitchFamily="34" charset="0"/>
                <a:ea typeface="Calibri"/>
                <a:cs typeface="Arial" pitchFamily="34" charset="0"/>
              </a:rPr>
              <a:t>Could be beguiled – </a:t>
            </a:r>
            <a:r>
              <a:rPr lang="en-US" sz="2000" i="1" dirty="0">
                <a:solidFill>
                  <a:prstClr val="black"/>
                </a:solidFill>
                <a:latin typeface="Arial" pitchFamily="34" charset="0"/>
                <a:ea typeface="Calibri"/>
                <a:cs typeface="Arial" pitchFamily="34" charset="0"/>
              </a:rPr>
              <a:t>Joshua 9:3-27</a:t>
            </a:r>
          </a:p>
          <a:p>
            <a:pPr algn="just">
              <a:lnSpc>
                <a:spcPct val="115000"/>
              </a:lnSpc>
              <a:defRPr/>
            </a:pPr>
            <a:r>
              <a:rPr lang="en-US" sz="2000" dirty="0">
                <a:solidFill>
                  <a:prstClr val="black"/>
                </a:solidFill>
                <a:latin typeface="Arial" pitchFamily="34" charset="0"/>
                <a:ea typeface="Calibri"/>
                <a:cs typeface="Arial" pitchFamily="34" charset="0"/>
              </a:rPr>
              <a:t>Prophetic – </a:t>
            </a:r>
            <a:r>
              <a:rPr lang="en-US" sz="2000" i="1" dirty="0">
                <a:solidFill>
                  <a:prstClr val="black"/>
                </a:solidFill>
                <a:latin typeface="Arial" pitchFamily="34" charset="0"/>
                <a:ea typeface="Calibri"/>
                <a:cs typeface="Arial" pitchFamily="34" charset="0"/>
              </a:rPr>
              <a:t>Joshua 6:26-27</a:t>
            </a:r>
          </a:p>
          <a:p>
            <a:pPr algn="just">
              <a:lnSpc>
                <a:spcPct val="115000"/>
              </a:lnSpc>
              <a:defRPr/>
            </a:pPr>
            <a:r>
              <a:rPr lang="en-US" sz="2000" dirty="0">
                <a:solidFill>
                  <a:prstClr val="black"/>
                </a:solidFill>
                <a:latin typeface="Arial" pitchFamily="34" charset="0"/>
                <a:ea typeface="Calibri"/>
                <a:cs typeface="Arial" pitchFamily="34" charset="0"/>
              </a:rPr>
              <a:t>Strong religious leader </a:t>
            </a:r>
            <a:r>
              <a:rPr lang="en-US" sz="2000" i="1" dirty="0">
                <a:solidFill>
                  <a:prstClr val="black"/>
                </a:solidFill>
                <a:latin typeface="Arial" pitchFamily="34" charset="0"/>
                <a:ea typeface="Calibri"/>
                <a:cs typeface="Arial" pitchFamily="34" charset="0"/>
              </a:rPr>
              <a:t>Judges 2:7</a:t>
            </a:r>
          </a:p>
          <a:p>
            <a:r>
              <a:rPr lang="en-US" sz="2000" b="1" u="sng" dirty="0">
                <a:solidFill>
                  <a:srgbClr val="7030A0"/>
                </a:solidFill>
                <a:latin typeface="Arial" pitchFamily="34" charset="0"/>
                <a:cs typeface="Arial" pitchFamily="34" charset="0"/>
              </a:rPr>
              <a:t>Obedient/Devoted to God </a:t>
            </a:r>
            <a:r>
              <a:rPr lang="en-US" sz="2000" b="1" i="1" u="sng" dirty="0">
                <a:solidFill>
                  <a:srgbClr val="7030A0"/>
                </a:solidFill>
                <a:latin typeface="Arial" pitchFamily="34" charset="0"/>
                <a:cs typeface="Arial" pitchFamily="34" charset="0"/>
              </a:rPr>
              <a:t>Joshua 23-24</a:t>
            </a:r>
          </a:p>
          <a:p>
            <a:r>
              <a:rPr lang="en-US" sz="2000" dirty="0">
                <a:solidFill>
                  <a:prstClr val="black"/>
                </a:solidFill>
                <a:latin typeface="Arial" pitchFamily="34" charset="0"/>
                <a:cs typeface="Arial" pitchFamily="34" charset="0"/>
              </a:rPr>
              <a:t>Good Example – </a:t>
            </a:r>
            <a:r>
              <a:rPr lang="en-US" sz="2000" i="1" dirty="0">
                <a:solidFill>
                  <a:prstClr val="black"/>
                </a:solidFill>
                <a:latin typeface="Arial" pitchFamily="34" charset="0"/>
                <a:cs typeface="Arial" pitchFamily="34" charset="0"/>
              </a:rPr>
              <a:t>Joshua 24:14-15</a:t>
            </a:r>
          </a:p>
          <a:p>
            <a:r>
              <a:rPr lang="en-US" sz="2000" dirty="0">
                <a:solidFill>
                  <a:prstClr val="black"/>
                </a:solidFill>
                <a:latin typeface="Arial" pitchFamily="34" charset="0"/>
                <a:cs typeface="Arial" pitchFamily="34" charset="0"/>
              </a:rPr>
              <a:t>Focused – spied out Canaan </a:t>
            </a:r>
            <a:r>
              <a:rPr lang="en-US" sz="2000" i="1" dirty="0">
                <a:solidFill>
                  <a:prstClr val="black"/>
                </a:solidFill>
                <a:latin typeface="Arial" pitchFamily="34" charset="0"/>
                <a:cs typeface="Arial" pitchFamily="34" charset="0"/>
              </a:rPr>
              <a:t>Numbers 14</a:t>
            </a:r>
            <a:endParaRPr lang="en-US" sz="2000" dirty="0">
              <a:solidFill>
                <a:prstClr val="black"/>
              </a:solidFill>
              <a:latin typeface="Arial" pitchFamily="34" charset="0"/>
              <a:cs typeface="Arial" pitchFamily="34" charset="0"/>
            </a:endParaRPr>
          </a:p>
          <a:p>
            <a:r>
              <a:rPr lang="en-US" sz="2000" dirty="0">
                <a:solidFill>
                  <a:prstClr val="black"/>
                </a:solidFill>
                <a:latin typeface="Arial" pitchFamily="34" charset="0"/>
                <a:cs typeface="Arial" pitchFamily="34" charset="0"/>
              </a:rPr>
              <a:t>Endurance – </a:t>
            </a:r>
            <a:r>
              <a:rPr lang="en-US" sz="2000" i="1" dirty="0">
                <a:solidFill>
                  <a:prstClr val="black"/>
                </a:solidFill>
                <a:latin typeface="Arial" pitchFamily="34" charset="0"/>
                <a:cs typeface="Arial" pitchFamily="34" charset="0"/>
              </a:rPr>
              <a:t>Joshua 12</a:t>
            </a:r>
          </a:p>
          <a:p>
            <a:r>
              <a:rPr lang="en-US" sz="2000" dirty="0">
                <a:solidFill>
                  <a:prstClr val="black"/>
                </a:solidFill>
                <a:latin typeface="Arial" pitchFamily="34" charset="0"/>
                <a:cs typeface="Arial" pitchFamily="34" charset="0"/>
              </a:rPr>
              <a:t>Speaking Ability – </a:t>
            </a:r>
            <a:r>
              <a:rPr lang="en-US" sz="2000" i="1" dirty="0">
                <a:solidFill>
                  <a:prstClr val="black"/>
                </a:solidFill>
                <a:latin typeface="Arial" pitchFamily="34" charset="0"/>
                <a:cs typeface="Arial" pitchFamily="34" charset="0"/>
              </a:rPr>
              <a:t>Joshua 24</a:t>
            </a:r>
          </a:p>
          <a:p>
            <a:r>
              <a:rPr lang="en-US" sz="2000" dirty="0">
                <a:solidFill>
                  <a:prstClr val="black"/>
                </a:solidFill>
                <a:latin typeface="Arial" pitchFamily="34" charset="0"/>
                <a:cs typeface="Arial" pitchFamily="34" charset="0"/>
              </a:rPr>
              <a:t>Kept Oath – </a:t>
            </a:r>
            <a:r>
              <a:rPr lang="en-US" sz="2000" i="1" dirty="0">
                <a:solidFill>
                  <a:prstClr val="black"/>
                </a:solidFill>
                <a:latin typeface="Arial" pitchFamily="34" charset="0"/>
                <a:cs typeface="Arial" pitchFamily="34" charset="0"/>
              </a:rPr>
              <a:t>Joshua 9-10</a:t>
            </a:r>
          </a:p>
        </p:txBody>
      </p:sp>
    </p:spTree>
    <p:extLst>
      <p:ext uri="{BB962C8B-B14F-4D97-AF65-F5344CB8AC3E}">
        <p14:creationId xmlns:p14="http://schemas.microsoft.com/office/powerpoint/2010/main" val="12067341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Ready Defense </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41</a:t>
            </a:fld>
            <a:endParaRPr lang="en-US" altLang="en-US"/>
          </a:p>
        </p:txBody>
      </p:sp>
      <p:sp>
        <p:nvSpPr>
          <p:cNvPr id="7" name="TextBox 6"/>
          <p:cNvSpPr txBox="1"/>
          <p:nvPr/>
        </p:nvSpPr>
        <p:spPr>
          <a:xfrm>
            <a:off x="923925" y="1695454"/>
            <a:ext cx="7258050" cy="2246769"/>
          </a:xfrm>
          <a:prstGeom prst="rect">
            <a:avLst/>
          </a:prstGeom>
          <a:noFill/>
        </p:spPr>
        <p:txBody>
          <a:bodyPr wrap="square" rtlCol="0">
            <a:spAutoFit/>
          </a:bodyPr>
          <a:lstStyle/>
          <a:p>
            <a:r>
              <a:rPr lang="en-US" sz="2000" dirty="0"/>
              <a:t>In the words of Joseph Callaway (1968: 312), the</a:t>
            </a:r>
          </a:p>
          <a:p>
            <a:r>
              <a:rPr lang="en-US" sz="2000" dirty="0"/>
              <a:t>most recent excavator of et-Tell (1964–70): </a:t>
            </a:r>
            <a:endParaRPr lang="en-US" sz="2000" dirty="0" smtClean="0"/>
          </a:p>
          <a:p>
            <a:endParaRPr lang="en-US" sz="2000" dirty="0"/>
          </a:p>
          <a:p>
            <a:r>
              <a:rPr lang="en-US" sz="2000" dirty="0" smtClean="0"/>
              <a:t>“Ai </a:t>
            </a:r>
            <a:r>
              <a:rPr lang="en-US" sz="2000" dirty="0"/>
              <a:t>is simply an embarrassment </a:t>
            </a:r>
            <a:r>
              <a:rPr lang="en-US" sz="2000" dirty="0" smtClean="0"/>
              <a:t>to every </a:t>
            </a:r>
            <a:r>
              <a:rPr lang="en-US" sz="2000" dirty="0"/>
              <a:t>view of the conquest that takes the biblical and archaeological </a:t>
            </a:r>
            <a:r>
              <a:rPr lang="en-US" sz="2000" dirty="0" smtClean="0"/>
              <a:t>evidence seriously</a:t>
            </a:r>
            <a:r>
              <a:rPr lang="en-US" sz="2000" dirty="0"/>
              <a:t>.” As a result, most scholars have concluded that the biblical </a:t>
            </a:r>
            <a:r>
              <a:rPr lang="en-US" sz="2000" dirty="0" smtClean="0"/>
              <a:t>account of </a:t>
            </a:r>
            <a:r>
              <a:rPr lang="en-US" sz="2000" dirty="0"/>
              <a:t>the conquest of Ai in Joshua 7–8 is </a:t>
            </a:r>
            <a:r>
              <a:rPr lang="en-US" sz="2000" dirty="0" err="1"/>
              <a:t>nonhistorical</a:t>
            </a:r>
            <a:r>
              <a:rPr lang="en-US" sz="2000" dirty="0"/>
              <a:t>.</a:t>
            </a:r>
          </a:p>
        </p:txBody>
      </p:sp>
    </p:spTree>
    <p:extLst>
      <p:ext uri="{BB962C8B-B14F-4D97-AF65-F5344CB8AC3E}">
        <p14:creationId xmlns:p14="http://schemas.microsoft.com/office/powerpoint/2010/main" val="18729157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Ready Defense </a:t>
            </a:r>
            <a:endParaRPr lang="en-US" dirty="0"/>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42</a:t>
            </a:fld>
            <a:endParaRPr lang="en-US" altLang="en-US"/>
          </a:p>
        </p:txBody>
      </p:sp>
      <p:sp>
        <p:nvSpPr>
          <p:cNvPr id="7" name="TextBox 6"/>
          <p:cNvSpPr txBox="1"/>
          <p:nvPr/>
        </p:nvSpPr>
        <p:spPr>
          <a:xfrm>
            <a:off x="923924" y="1924054"/>
            <a:ext cx="7534275" cy="1631216"/>
          </a:xfrm>
          <a:prstGeom prst="rect">
            <a:avLst/>
          </a:prstGeom>
          <a:noFill/>
        </p:spPr>
        <p:txBody>
          <a:bodyPr wrap="square" rtlCol="0">
            <a:spAutoFit/>
          </a:bodyPr>
          <a:lstStyle/>
          <a:p>
            <a:r>
              <a:rPr lang="en-US" sz="2000" i="1" dirty="0"/>
              <a:t>“This lack of any Late Bronze Canaanite city at the site [of et-Tell] or in the vicinity </a:t>
            </a:r>
            <a:r>
              <a:rPr lang="en-US" sz="2000" b="1" i="1" dirty="0"/>
              <a:t>contradicts the narrative in Joshua 8</a:t>
            </a:r>
            <a:r>
              <a:rPr lang="en-US" sz="2000" i="1" dirty="0"/>
              <a:t> and shows that it was not based on historical reality despite its topographical and tactical plausibility” (</a:t>
            </a:r>
            <a:r>
              <a:rPr lang="en-US" sz="2000" i="1" dirty="0" err="1"/>
              <a:t>Mazar</a:t>
            </a:r>
            <a:r>
              <a:rPr lang="en-US" sz="2000" i="1" dirty="0"/>
              <a:t> 1990: 331, emphasis added).</a:t>
            </a:r>
            <a:endParaRPr lang="en-US" sz="2000" dirty="0"/>
          </a:p>
        </p:txBody>
      </p:sp>
    </p:spTree>
    <p:extLst>
      <p:ext uri="{BB962C8B-B14F-4D97-AF65-F5344CB8AC3E}">
        <p14:creationId xmlns:p14="http://schemas.microsoft.com/office/powerpoint/2010/main" val="94580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6391DB3-ADED-4278-A86B-06DBF14546BD}" type="slidenum">
              <a:rPr lang="en-US" altLang="en-US" smtClean="0"/>
              <a:pPr/>
              <a:t>43</a:t>
            </a:fld>
            <a:endParaRPr lang="en-US" altLang="en-US"/>
          </a:p>
        </p:txBody>
      </p:sp>
      <p:sp>
        <p:nvSpPr>
          <p:cNvPr id="4" name="TextBox 3"/>
          <p:cNvSpPr txBox="1"/>
          <p:nvPr/>
        </p:nvSpPr>
        <p:spPr>
          <a:xfrm>
            <a:off x="142874" y="112940"/>
            <a:ext cx="9001125" cy="4955203"/>
          </a:xfrm>
          <a:prstGeom prst="rect">
            <a:avLst/>
          </a:prstGeom>
          <a:solidFill>
            <a:schemeClr val="bg1"/>
          </a:solidFill>
        </p:spPr>
        <p:txBody>
          <a:bodyPr wrap="square" rtlCol="0">
            <a:spAutoFit/>
          </a:bodyPr>
          <a:lstStyle/>
          <a:p>
            <a:pPr lvl="0"/>
            <a:r>
              <a:rPr lang="en-US" b="1" dirty="0"/>
              <a:t>Ai a Strategically Significant Site (Jos 7:2) -</a:t>
            </a:r>
            <a:r>
              <a:rPr lang="en-US" dirty="0"/>
              <a:t> clear line-of-sight </a:t>
            </a:r>
            <a:r>
              <a:rPr lang="en-US" dirty="0" smtClean="0"/>
              <a:t>to Jerusalem</a:t>
            </a:r>
            <a:endParaRPr lang="en-US" dirty="0"/>
          </a:p>
          <a:p>
            <a:pPr lvl="0"/>
            <a:r>
              <a:rPr lang="en-US" b="1" dirty="0"/>
              <a:t>The topography (hills and valleys) must fit the Biblical description</a:t>
            </a:r>
            <a:endParaRPr lang="en-US" dirty="0"/>
          </a:p>
          <a:p>
            <a:pPr marL="228600"/>
            <a:r>
              <a:rPr lang="en-US" dirty="0"/>
              <a:t>a. </a:t>
            </a:r>
            <a:r>
              <a:rPr lang="en-US" sz="1600" b="1" dirty="0"/>
              <a:t>Near Beth </a:t>
            </a:r>
            <a:r>
              <a:rPr lang="en-US" sz="1600" b="1" dirty="0" err="1"/>
              <a:t>Aven</a:t>
            </a:r>
            <a:r>
              <a:rPr lang="en-US" sz="1600" b="1" dirty="0"/>
              <a:t> (Jos 7:2) - </a:t>
            </a:r>
            <a:r>
              <a:rPr lang="en-US" sz="1600" dirty="0"/>
              <a:t>is just 1 mi southeast of </a:t>
            </a:r>
            <a:r>
              <a:rPr lang="en-US" sz="1600" dirty="0" err="1"/>
              <a:t>Beitin</a:t>
            </a:r>
            <a:r>
              <a:rPr lang="en-US" sz="1600" dirty="0"/>
              <a:t> (Beth </a:t>
            </a:r>
            <a:r>
              <a:rPr lang="en-US" sz="1600" dirty="0" err="1"/>
              <a:t>Aven</a:t>
            </a:r>
            <a:r>
              <a:rPr lang="en-US" sz="1600" dirty="0"/>
              <a:t>)</a:t>
            </a:r>
          </a:p>
          <a:p>
            <a:pPr marL="228600"/>
            <a:r>
              <a:rPr lang="en-US" sz="1600" dirty="0"/>
              <a:t>b. </a:t>
            </a:r>
            <a:r>
              <a:rPr lang="en-US" sz="1600" b="1" dirty="0"/>
              <a:t>Near and </a:t>
            </a:r>
            <a:r>
              <a:rPr lang="en-US" sz="1600" dirty="0"/>
              <a:t>East of Bethel</a:t>
            </a:r>
            <a:r>
              <a:rPr lang="en-US" sz="1600" b="1" dirty="0"/>
              <a:t>  (Jos 7:2) - </a:t>
            </a:r>
            <a:r>
              <a:rPr lang="en-US" sz="1600" dirty="0"/>
              <a:t>is 2 miles east of el-</a:t>
            </a:r>
            <a:r>
              <a:rPr lang="en-US" sz="1600" dirty="0" err="1"/>
              <a:t>Bireh</a:t>
            </a:r>
            <a:r>
              <a:rPr lang="en-US" sz="1600" dirty="0"/>
              <a:t> (Bethel).</a:t>
            </a:r>
          </a:p>
          <a:p>
            <a:pPr marL="228600"/>
            <a:r>
              <a:rPr lang="en-US" sz="1600" dirty="0"/>
              <a:t>c. </a:t>
            </a:r>
            <a:r>
              <a:rPr lang="en-US" sz="1600" b="1" dirty="0"/>
              <a:t>Ambush Site West of Ai (Jos 8:9, 12) - </a:t>
            </a:r>
            <a:r>
              <a:rPr lang="en-US" sz="1600" dirty="0"/>
              <a:t>the </a:t>
            </a:r>
            <a:r>
              <a:rPr lang="en-US" sz="1600" dirty="0" err="1"/>
              <a:t>Wadi</a:t>
            </a:r>
            <a:r>
              <a:rPr lang="en-US" sz="1600" dirty="0"/>
              <a:t> </a:t>
            </a:r>
            <a:r>
              <a:rPr lang="en-US" sz="1600" dirty="0" err="1"/>
              <a:t>Sheban</a:t>
            </a:r>
            <a:r>
              <a:rPr lang="en-US" sz="1600" dirty="0"/>
              <a:t> between Bethel &amp; Ai </a:t>
            </a:r>
          </a:p>
          <a:p>
            <a:pPr marL="457200" indent="-228600"/>
            <a:r>
              <a:rPr lang="en-US" sz="1600" dirty="0"/>
              <a:t>d. </a:t>
            </a:r>
            <a:r>
              <a:rPr lang="en-US" sz="1600" b="1" dirty="0"/>
              <a:t>A Militarily Significant Hill North of Ai (Jos 8:11, 13) </a:t>
            </a:r>
            <a:r>
              <a:rPr lang="en-US" sz="1600" dirty="0"/>
              <a:t>Jebel Abu </a:t>
            </a:r>
            <a:r>
              <a:rPr lang="en-US" sz="1600" dirty="0" err="1"/>
              <a:t>Ammar</a:t>
            </a:r>
            <a:r>
              <a:rPr lang="en-US" sz="1600" dirty="0"/>
              <a:t>, 1 mi north of </a:t>
            </a:r>
            <a:r>
              <a:rPr lang="en-US" sz="1600" dirty="0" err="1"/>
              <a:t>Kh</a:t>
            </a:r>
            <a:r>
              <a:rPr lang="en-US" sz="1600" dirty="0"/>
              <a:t>. </a:t>
            </a:r>
            <a:r>
              <a:rPr lang="en-US" sz="1600" dirty="0" smtClean="0"/>
              <a:t>   el-</a:t>
            </a:r>
            <a:r>
              <a:rPr lang="en-US" sz="1600" dirty="0" err="1" smtClean="0"/>
              <a:t>Maqatir</a:t>
            </a:r>
            <a:r>
              <a:rPr lang="en-US" sz="1600" dirty="0" smtClean="0"/>
              <a:t> </a:t>
            </a:r>
            <a:r>
              <a:rPr lang="en-US" sz="1600" dirty="0"/>
              <a:t>(Ai), is the highest hill in the region</a:t>
            </a:r>
          </a:p>
          <a:p>
            <a:pPr marL="228600"/>
            <a:r>
              <a:rPr lang="en-US" dirty="0"/>
              <a:t>e. </a:t>
            </a:r>
            <a:r>
              <a:rPr lang="en-US" b="1" dirty="0"/>
              <a:t>A Shallow Valley North of Ai (Jos 8:13–14) </a:t>
            </a:r>
            <a:r>
              <a:rPr lang="en-US" dirty="0"/>
              <a:t>The valley north of Ai must have been a shallow valley in order for the king of Ai to observe Joshua and his men. The </a:t>
            </a:r>
            <a:r>
              <a:rPr lang="en-US" dirty="0" err="1"/>
              <a:t>Wadi</a:t>
            </a:r>
            <a:r>
              <a:rPr lang="en-US" dirty="0"/>
              <a:t> el-</a:t>
            </a:r>
            <a:r>
              <a:rPr lang="en-US" dirty="0" err="1"/>
              <a:t>Gayeh</a:t>
            </a:r>
            <a:r>
              <a:rPr lang="en-US" dirty="0"/>
              <a:t> is just such a valley.</a:t>
            </a:r>
          </a:p>
          <a:p>
            <a:pPr marL="228600" lvl="0" indent="-228600"/>
            <a:r>
              <a:rPr lang="en-US" b="1" dirty="0"/>
              <a:t>It must be smaller than Gibeon, but not to small to be insignificant. </a:t>
            </a:r>
            <a:r>
              <a:rPr lang="en-US" dirty="0"/>
              <a:t>Late Bronze I fortress at </a:t>
            </a:r>
            <a:r>
              <a:rPr lang="en-US" dirty="0" err="1"/>
              <a:t>Kh</a:t>
            </a:r>
            <a:r>
              <a:rPr lang="en-US" dirty="0"/>
              <a:t>. el-</a:t>
            </a:r>
            <a:r>
              <a:rPr lang="en-US" dirty="0" err="1"/>
              <a:t>Maqatir</a:t>
            </a:r>
            <a:r>
              <a:rPr lang="en-US" dirty="0"/>
              <a:t> (Ai - less than 3 acres) </a:t>
            </a:r>
            <a:r>
              <a:rPr lang="en-US" dirty="0" smtClean="0"/>
              <a:t>smaller </a:t>
            </a:r>
            <a:r>
              <a:rPr lang="en-US" dirty="0"/>
              <a:t>than 7 acres of Gibeon</a:t>
            </a:r>
          </a:p>
          <a:p>
            <a:pPr lvl="0"/>
            <a:r>
              <a:rPr lang="en-US" b="1" dirty="0"/>
              <a:t>It must be fortified with walls </a:t>
            </a:r>
            <a:r>
              <a:rPr lang="en-US" b="1" dirty="0" smtClean="0"/>
              <a:t>&amp; </a:t>
            </a:r>
            <a:r>
              <a:rPr lang="en-US" b="1" dirty="0"/>
              <a:t>a north gate just prior to Israelite invasion – </a:t>
            </a:r>
            <a:r>
              <a:rPr lang="en-US" dirty="0"/>
              <a:t>Yes</a:t>
            </a:r>
          </a:p>
          <a:p>
            <a:pPr lvl="0"/>
            <a:r>
              <a:rPr lang="en-US" b="1" dirty="0"/>
              <a:t>It must be occupied or deserted at the times </a:t>
            </a:r>
            <a:r>
              <a:rPr lang="en-US" b="1" dirty="0" smtClean="0"/>
              <a:t>matching </a:t>
            </a:r>
            <a:r>
              <a:rPr lang="en-US" b="1" dirty="0"/>
              <a:t>the Biblical chronology</a:t>
            </a:r>
            <a:endParaRPr lang="en-US" dirty="0"/>
          </a:p>
          <a:p>
            <a:pPr marL="225425" lvl="0" indent="-225425"/>
            <a:r>
              <a:rPr lang="en-US" b="1" dirty="0"/>
              <a:t>Destroyed by Fire (Jos 8:28)</a:t>
            </a:r>
            <a:r>
              <a:rPr lang="en-US" dirty="0"/>
              <a:t> - is abundant evidence that Late Bronze I fortress was destroyed by fire</a:t>
            </a:r>
          </a:p>
          <a:p>
            <a:r>
              <a:rPr lang="en-US" b="1" dirty="0"/>
              <a:t>A Ruin Forever (Jos 8:28)</a:t>
            </a:r>
            <a:r>
              <a:rPr lang="en-US" dirty="0"/>
              <a:t> - Following the destruction of the Late Bronze I fortress it was abandoned </a:t>
            </a:r>
            <a:r>
              <a:rPr lang="en-US" dirty="0" smtClean="0"/>
              <a:t>&amp; </a:t>
            </a:r>
            <a:r>
              <a:rPr lang="en-US" dirty="0"/>
              <a:t>left exposed to the elements, later scavengers </a:t>
            </a:r>
            <a:r>
              <a:rPr lang="en-US" dirty="0" smtClean="0"/>
              <a:t>&amp; </a:t>
            </a:r>
            <a:r>
              <a:rPr lang="en-US" dirty="0"/>
              <a:t>the farmer’s plow. </a:t>
            </a:r>
          </a:p>
        </p:txBody>
      </p:sp>
    </p:spTree>
    <p:extLst>
      <p:ext uri="{BB962C8B-B14F-4D97-AF65-F5344CB8AC3E}">
        <p14:creationId xmlns:p14="http://schemas.microsoft.com/office/powerpoint/2010/main" val="4124961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E664E7C-C58E-4CD3-AE8E-567EFF786740}" type="slidenum">
              <a:rPr lang="en-US" altLang="en-US">
                <a:solidFill>
                  <a:srgbClr val="898989"/>
                </a:solidFill>
                <a:latin typeface="Calibri" pitchFamily="34" charset="0"/>
              </a:rPr>
              <a:pPr eaLnBrk="1" hangingPunct="1"/>
              <a:t>44</a:t>
            </a:fld>
            <a:endParaRPr lang="en-US" altLang="en-US">
              <a:solidFill>
                <a:srgbClr val="898989"/>
              </a:solidFill>
              <a:latin typeface="Calibri" pitchFamily="34" charset="0"/>
            </a:endParaRPr>
          </a:p>
        </p:txBody>
      </p:sp>
      <p:sp>
        <p:nvSpPr>
          <p:cNvPr id="3" name="Rectangle 2"/>
          <p:cNvSpPr/>
          <p:nvPr/>
        </p:nvSpPr>
        <p:spPr>
          <a:xfrm>
            <a:off x="0" y="178594"/>
            <a:ext cx="9144000" cy="49569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a:xfrm>
            <a:off x="1016000" y="228865"/>
            <a:ext cx="7670800" cy="952500"/>
          </a:xfrm>
        </p:spPr>
        <p:txBody>
          <a:bodyPr/>
          <a:lstStyle/>
          <a:p>
            <a:r>
              <a:rPr lang="en-US" altLang="en-US" smtClean="0"/>
              <a:t>What should be seen at Jericho?</a:t>
            </a:r>
          </a:p>
        </p:txBody>
      </p:sp>
      <p:sp>
        <p:nvSpPr>
          <p:cNvPr id="40963" name="Rectangle 3"/>
          <p:cNvSpPr>
            <a:spLocks noGrp="1"/>
          </p:cNvSpPr>
          <p:nvPr>
            <p:ph type="body" idx="4294967295"/>
          </p:nvPr>
        </p:nvSpPr>
        <p:spPr>
          <a:xfrm>
            <a:off x="457200" y="1150620"/>
            <a:ext cx="8229600" cy="3771636"/>
          </a:xfrm>
        </p:spPr>
        <p:txBody>
          <a:bodyPr/>
          <a:lstStyle/>
          <a:p>
            <a:r>
              <a:rPr lang="en-US" altLang="en-US" dirty="0" smtClean="0"/>
              <a:t>Houses in wall (2:15) </a:t>
            </a:r>
            <a:r>
              <a:rPr lang="en-US" altLang="en-US" dirty="0" err="1" smtClean="0"/>
              <a:t>Rahab</a:t>
            </a:r>
            <a:r>
              <a:rPr lang="en-US" altLang="en-US" dirty="0" smtClean="0"/>
              <a:t> lived in the wall </a:t>
            </a:r>
          </a:p>
          <a:p>
            <a:r>
              <a:rPr lang="en-US" altLang="en-US" dirty="0" smtClean="0"/>
              <a:t>Harvest Time (3:15) find grain?? </a:t>
            </a:r>
          </a:p>
          <a:p>
            <a:r>
              <a:rPr lang="en-US" altLang="en-US" dirty="0" smtClean="0"/>
              <a:t>Walls Fallen (6:20) wall fell down flat </a:t>
            </a:r>
          </a:p>
          <a:p>
            <a:r>
              <a:rPr lang="en-US" altLang="en-US" dirty="0" smtClean="0"/>
              <a:t>Wall Make a Ramp (6:20) people went up into the city </a:t>
            </a:r>
          </a:p>
          <a:p>
            <a:r>
              <a:rPr lang="en-US" altLang="en-US" dirty="0" smtClean="0"/>
              <a:t>City Burned (6:24) burned the city</a:t>
            </a:r>
          </a:p>
          <a:p>
            <a:r>
              <a:rPr lang="en-US" altLang="en-US" dirty="0" smtClean="0"/>
              <a:t>Sign saying Joshua was here</a:t>
            </a:r>
          </a:p>
        </p:txBody>
      </p:sp>
      <p:sp>
        <p:nvSpPr>
          <p:cNvPr id="2" name="TextBox 1"/>
          <p:cNvSpPr txBox="1"/>
          <p:nvPr/>
        </p:nvSpPr>
        <p:spPr>
          <a:xfrm>
            <a:off x="8425622" y="1240429"/>
            <a:ext cx="715902" cy="461665"/>
          </a:xfrm>
          <a:prstGeom prst="rect">
            <a:avLst/>
          </a:prstGeom>
          <a:noFill/>
        </p:spPr>
        <p:txBody>
          <a:bodyPr wrap="none" rtlCol="0">
            <a:spAutoFit/>
          </a:bodyPr>
          <a:lstStyle/>
          <a:p>
            <a:r>
              <a:rPr lang="en-US" sz="2400" b="1" dirty="0" smtClean="0">
                <a:solidFill>
                  <a:srgbClr val="0070C0"/>
                </a:solidFill>
              </a:rPr>
              <a:t>Yes</a:t>
            </a:r>
            <a:endParaRPr lang="en-US" sz="2400" b="1" dirty="0">
              <a:solidFill>
                <a:srgbClr val="0070C0"/>
              </a:solidFill>
            </a:endParaRPr>
          </a:p>
        </p:txBody>
      </p:sp>
      <p:sp>
        <p:nvSpPr>
          <p:cNvPr id="5" name="TextBox 4"/>
          <p:cNvSpPr txBox="1"/>
          <p:nvPr/>
        </p:nvSpPr>
        <p:spPr>
          <a:xfrm>
            <a:off x="8425622" y="1816359"/>
            <a:ext cx="715902" cy="461665"/>
          </a:xfrm>
          <a:prstGeom prst="rect">
            <a:avLst/>
          </a:prstGeom>
          <a:noFill/>
        </p:spPr>
        <p:txBody>
          <a:bodyPr wrap="none" rtlCol="0">
            <a:spAutoFit/>
          </a:bodyPr>
          <a:lstStyle/>
          <a:p>
            <a:r>
              <a:rPr lang="en-US" sz="2400" b="1" dirty="0" smtClean="0">
                <a:solidFill>
                  <a:srgbClr val="0070C0"/>
                </a:solidFill>
              </a:rPr>
              <a:t>Yes</a:t>
            </a:r>
            <a:endParaRPr lang="en-US" sz="2400" b="1" dirty="0">
              <a:solidFill>
                <a:srgbClr val="0070C0"/>
              </a:solidFill>
            </a:endParaRPr>
          </a:p>
        </p:txBody>
      </p:sp>
      <p:sp>
        <p:nvSpPr>
          <p:cNvPr id="6" name="TextBox 5"/>
          <p:cNvSpPr txBox="1"/>
          <p:nvPr/>
        </p:nvSpPr>
        <p:spPr>
          <a:xfrm>
            <a:off x="8425622" y="2431122"/>
            <a:ext cx="715902" cy="461665"/>
          </a:xfrm>
          <a:prstGeom prst="rect">
            <a:avLst/>
          </a:prstGeom>
          <a:noFill/>
        </p:spPr>
        <p:txBody>
          <a:bodyPr wrap="none" rtlCol="0">
            <a:spAutoFit/>
          </a:bodyPr>
          <a:lstStyle/>
          <a:p>
            <a:r>
              <a:rPr lang="en-US" sz="2400" b="1" dirty="0" smtClean="0">
                <a:solidFill>
                  <a:srgbClr val="0070C0"/>
                </a:solidFill>
              </a:rPr>
              <a:t>Yes</a:t>
            </a:r>
            <a:endParaRPr lang="en-US" sz="2400" b="1" dirty="0">
              <a:solidFill>
                <a:srgbClr val="0070C0"/>
              </a:solidFill>
            </a:endParaRPr>
          </a:p>
        </p:txBody>
      </p:sp>
      <p:sp>
        <p:nvSpPr>
          <p:cNvPr id="7" name="TextBox 6"/>
          <p:cNvSpPr txBox="1"/>
          <p:nvPr/>
        </p:nvSpPr>
        <p:spPr>
          <a:xfrm>
            <a:off x="8425622" y="3545459"/>
            <a:ext cx="715902" cy="461665"/>
          </a:xfrm>
          <a:prstGeom prst="rect">
            <a:avLst/>
          </a:prstGeom>
          <a:noFill/>
        </p:spPr>
        <p:txBody>
          <a:bodyPr wrap="none" rtlCol="0">
            <a:spAutoFit/>
          </a:bodyPr>
          <a:lstStyle/>
          <a:p>
            <a:r>
              <a:rPr lang="en-US" sz="2400" b="1" dirty="0" smtClean="0">
                <a:solidFill>
                  <a:srgbClr val="0070C0"/>
                </a:solidFill>
              </a:rPr>
              <a:t>Yes</a:t>
            </a:r>
            <a:endParaRPr lang="en-US" sz="2400" b="1" dirty="0">
              <a:solidFill>
                <a:srgbClr val="0070C0"/>
              </a:solidFill>
            </a:endParaRPr>
          </a:p>
        </p:txBody>
      </p:sp>
      <p:sp>
        <p:nvSpPr>
          <p:cNvPr id="8" name="TextBox 7"/>
          <p:cNvSpPr txBox="1"/>
          <p:nvPr/>
        </p:nvSpPr>
        <p:spPr>
          <a:xfrm>
            <a:off x="8425622" y="4159612"/>
            <a:ext cx="715902" cy="461665"/>
          </a:xfrm>
          <a:prstGeom prst="rect">
            <a:avLst/>
          </a:prstGeom>
          <a:noFill/>
        </p:spPr>
        <p:txBody>
          <a:bodyPr wrap="none" rtlCol="0">
            <a:spAutoFit/>
          </a:bodyPr>
          <a:lstStyle/>
          <a:p>
            <a:r>
              <a:rPr lang="en-US" sz="2400" b="1" dirty="0" smtClean="0">
                <a:solidFill>
                  <a:srgbClr val="0070C0"/>
                </a:solidFill>
              </a:rPr>
              <a:t>Yes</a:t>
            </a:r>
            <a:endParaRPr lang="en-US" sz="2400" b="1" dirty="0">
              <a:solidFill>
                <a:srgbClr val="0070C0"/>
              </a:solidFill>
            </a:endParaRPr>
          </a:p>
        </p:txBody>
      </p:sp>
      <p:sp>
        <p:nvSpPr>
          <p:cNvPr id="9" name="TextBox 8"/>
          <p:cNvSpPr txBox="1"/>
          <p:nvPr/>
        </p:nvSpPr>
        <p:spPr>
          <a:xfrm>
            <a:off x="8546697" y="4621277"/>
            <a:ext cx="595035" cy="461665"/>
          </a:xfrm>
          <a:prstGeom prst="rect">
            <a:avLst/>
          </a:prstGeom>
          <a:noFill/>
        </p:spPr>
        <p:txBody>
          <a:bodyPr wrap="none" rtlCol="0">
            <a:spAutoFit/>
          </a:bodyPr>
          <a:lstStyle/>
          <a:p>
            <a:r>
              <a:rPr lang="en-US" sz="2400" b="1" dirty="0" smtClean="0">
                <a:solidFill>
                  <a:srgbClr val="0070C0"/>
                </a:solidFill>
              </a:rPr>
              <a:t>No</a:t>
            </a:r>
            <a:endParaRPr lang="en-US" sz="2400" b="1" dirty="0">
              <a:solidFill>
                <a:srgbClr val="0070C0"/>
              </a:solidFill>
            </a:endParaRPr>
          </a:p>
        </p:txBody>
      </p:sp>
    </p:spTree>
    <p:extLst>
      <p:ext uri="{BB962C8B-B14F-4D97-AF65-F5344CB8AC3E}">
        <p14:creationId xmlns:p14="http://schemas.microsoft.com/office/powerpoint/2010/main" val="5563707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idx="4294967295"/>
          </p:nvPr>
        </p:nvSpPr>
        <p:spPr/>
        <p:txBody>
          <a:bodyPr/>
          <a:lstStyle/>
          <a:p>
            <a:r>
              <a:rPr lang="en-US" altLang="en-US" smtClean="0"/>
              <a:t>Second Battle of Ai</a:t>
            </a:r>
          </a:p>
        </p:txBody>
      </p:sp>
      <p:pic>
        <p:nvPicPr>
          <p:cNvPr id="70660" name="Picture 4" descr="Conquest of Ai-2nd Batt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3038" y="1207825"/>
            <a:ext cx="6430962" cy="3680354"/>
          </a:xfrm>
          <a:prstGeom prst="rect">
            <a:avLst/>
          </a:prstGeom>
          <a:noFill/>
          <a:extLst>
            <a:ext uri="{909E8E84-426E-40DD-AFC4-6F175D3DCCD1}">
              <a14:hiddenFill xmlns:a14="http://schemas.microsoft.com/office/drawing/2010/main">
                <a:solidFill>
                  <a:srgbClr val="FFFFFF"/>
                </a:solidFill>
              </a14:hiddenFill>
            </a:ext>
          </a:extLst>
        </p:spPr>
      </p:pic>
      <p:sp>
        <p:nvSpPr>
          <p:cNvPr id="70659" name="Rectangle 3"/>
          <p:cNvSpPr>
            <a:spLocks noGrp="1"/>
          </p:cNvSpPr>
          <p:nvPr>
            <p:ph type="body" idx="4294967295"/>
          </p:nvPr>
        </p:nvSpPr>
        <p:spPr>
          <a:xfrm>
            <a:off x="457203" y="1333500"/>
            <a:ext cx="2703513" cy="3771636"/>
          </a:xfrm>
          <a:solidFill>
            <a:srgbClr val="FFFFCC"/>
          </a:solidFill>
        </p:spPr>
        <p:txBody>
          <a:bodyPr/>
          <a:lstStyle/>
          <a:p>
            <a:pPr>
              <a:lnSpc>
                <a:spcPct val="90000"/>
              </a:lnSpc>
            </a:pPr>
            <a:r>
              <a:rPr lang="en-US" altLang="en-US" sz="1600" smtClean="0"/>
              <a:t>Take all the fighting men with you</a:t>
            </a:r>
          </a:p>
          <a:p>
            <a:pPr>
              <a:lnSpc>
                <a:spcPct val="90000"/>
              </a:lnSpc>
            </a:pPr>
            <a:r>
              <a:rPr lang="en-US" altLang="en-US" sz="1600" smtClean="0"/>
              <a:t>ambush against the city, behind it. With 30,000 men </a:t>
            </a:r>
          </a:p>
          <a:p>
            <a:pPr>
              <a:lnSpc>
                <a:spcPct val="90000"/>
              </a:lnSpc>
            </a:pPr>
            <a:r>
              <a:rPr lang="en-US" altLang="en-US" sz="1600" smtClean="0"/>
              <a:t>And when they come out against us just as before, we shall flee before them. </a:t>
            </a:r>
          </a:p>
          <a:p>
            <a:pPr>
              <a:lnSpc>
                <a:spcPct val="90000"/>
              </a:lnSpc>
            </a:pPr>
            <a:r>
              <a:rPr lang="en-US" altLang="en-US" sz="1600" smtClean="0"/>
              <a:t>rise up from the ambush and seize the city </a:t>
            </a:r>
          </a:p>
          <a:p>
            <a:pPr>
              <a:lnSpc>
                <a:spcPct val="90000"/>
              </a:lnSpc>
            </a:pPr>
            <a:r>
              <a:rPr lang="en-US" altLang="en-US" sz="1600" smtClean="0"/>
              <a:t>as soon as you have taken the city, you shall set the city on fire </a:t>
            </a:r>
          </a:p>
        </p:txBody>
      </p:sp>
      <p:sp>
        <p:nvSpPr>
          <p:cNvPr id="70661" name="Text Box 5"/>
          <p:cNvSpPr txBox="1">
            <a:spLocks noChangeArrowheads="1"/>
          </p:cNvSpPr>
          <p:nvPr/>
        </p:nvSpPr>
        <p:spPr bwMode="auto">
          <a:xfrm>
            <a:off x="5632450" y="3167064"/>
            <a:ext cx="1066800" cy="5847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solidFill>
                  <a:srgbClr val="FFFFCC"/>
                </a:solidFill>
              </a:rPr>
              <a:t>Ambush force</a:t>
            </a:r>
          </a:p>
        </p:txBody>
      </p:sp>
      <p:sp>
        <p:nvSpPr>
          <p:cNvPr id="70662" name="Text Box 6"/>
          <p:cNvSpPr txBox="1">
            <a:spLocks noChangeArrowheads="1"/>
          </p:cNvSpPr>
          <p:nvPr/>
        </p:nvSpPr>
        <p:spPr bwMode="auto">
          <a:xfrm>
            <a:off x="5476875" y="1531939"/>
            <a:ext cx="1524000" cy="5847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solidFill>
                  <a:srgbClr val="FFFFCC"/>
                </a:solidFill>
              </a:rPr>
              <a:t>Main Force – in sight of Ai</a:t>
            </a:r>
          </a:p>
        </p:txBody>
      </p:sp>
      <p:sp>
        <p:nvSpPr>
          <p:cNvPr id="70663" name="Text Box 7"/>
          <p:cNvSpPr txBox="1">
            <a:spLocks noChangeArrowheads="1"/>
          </p:cNvSpPr>
          <p:nvPr/>
        </p:nvSpPr>
        <p:spPr bwMode="auto">
          <a:xfrm>
            <a:off x="7639050" y="1762229"/>
            <a:ext cx="952500" cy="83099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solidFill>
                  <a:srgbClr val="FFFFCC"/>
                </a:solidFill>
              </a:rPr>
              <a:t>Flee as in 1</a:t>
            </a:r>
            <a:r>
              <a:rPr lang="en-US" altLang="en-US" sz="1600" baseline="30000">
                <a:solidFill>
                  <a:srgbClr val="FFFFCC"/>
                </a:solidFill>
              </a:rPr>
              <a:t>st</a:t>
            </a:r>
            <a:r>
              <a:rPr lang="en-US" altLang="en-US" sz="1600">
                <a:solidFill>
                  <a:srgbClr val="FFFFCC"/>
                </a:solidFill>
              </a:rPr>
              <a:t> Battle</a:t>
            </a:r>
          </a:p>
        </p:txBody>
      </p:sp>
      <p:sp>
        <p:nvSpPr>
          <p:cNvPr id="70664" name="Text Box 8"/>
          <p:cNvSpPr txBox="1">
            <a:spLocks noChangeArrowheads="1"/>
          </p:cNvSpPr>
          <p:nvPr/>
        </p:nvSpPr>
        <p:spPr bwMode="auto">
          <a:xfrm>
            <a:off x="7124700" y="3151186"/>
            <a:ext cx="1524000" cy="107721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solidFill>
                  <a:srgbClr val="FFFFCC"/>
                </a:solidFill>
              </a:rPr>
              <a:t>Turns &amp; Fights</a:t>
            </a:r>
          </a:p>
          <a:p>
            <a:r>
              <a:rPr lang="en-US" altLang="en-US" sz="1600">
                <a:solidFill>
                  <a:srgbClr val="FFFFCC"/>
                </a:solidFill>
              </a:rPr>
              <a:t>Ambush force hits from behind</a:t>
            </a:r>
          </a:p>
        </p:txBody>
      </p:sp>
      <p:sp>
        <p:nvSpPr>
          <p:cNvPr id="70665" name="Text Box 9"/>
          <p:cNvSpPr txBox="1">
            <a:spLocks noChangeArrowheads="1"/>
          </p:cNvSpPr>
          <p:nvPr/>
        </p:nvSpPr>
        <p:spPr bwMode="auto">
          <a:xfrm>
            <a:off x="3505409" y="1563689"/>
            <a:ext cx="1571625" cy="5847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solidFill>
                  <a:srgbClr val="FFFFCC"/>
                </a:solidFill>
              </a:rPr>
              <a:t>Rear guard of 5000 at Bethel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019675" y="3260858"/>
            <a:ext cx="4124326" cy="539617"/>
          </a:xfrm>
        </p:spPr>
        <p:txBody>
          <a:bodyPr/>
          <a:lstStyle/>
          <a:p>
            <a:r>
              <a:rPr lang="en-US" altLang="en-US" sz="2000" dirty="0" smtClean="0"/>
              <a:t>Normal vs Flooded Jordan River</a:t>
            </a:r>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4BE6668-199E-447C-8618-555D253C61A7}" type="slidenum">
              <a:rPr lang="en-US" altLang="en-US">
                <a:solidFill>
                  <a:srgbClr val="898989"/>
                </a:solidFill>
                <a:latin typeface="Calibri" pitchFamily="34" charset="0"/>
              </a:rPr>
              <a:pPr eaLnBrk="1" hangingPunct="1"/>
              <a:t>5</a:t>
            </a:fld>
            <a:endParaRPr lang="en-US" altLang="en-US">
              <a:solidFill>
                <a:srgbClr val="898989"/>
              </a:solidFill>
              <a:latin typeface="Calibri" pitchFamily="34" charset="0"/>
            </a:endParaRPr>
          </a:p>
        </p:txBody>
      </p:sp>
      <p:pic>
        <p:nvPicPr>
          <p:cNvPr id="13316" name="Picture 3" descr="Israel-C 070.jpg"/>
          <p:cNvPicPr>
            <a:picLocks noChangeAspect="1"/>
          </p:cNvPicPr>
          <p:nvPr/>
        </p:nvPicPr>
        <p:blipFill>
          <a:blip r:embed="rId2" cstate="print">
            <a:extLst>
              <a:ext uri="{28A0092B-C50C-407E-A947-70E740481C1C}">
                <a14:useLocalDpi xmlns:a14="http://schemas.microsoft.com/office/drawing/2010/main" val="0"/>
              </a:ext>
            </a:extLst>
          </a:blip>
          <a:srcRect l="9167"/>
          <a:stretch>
            <a:fillRect/>
          </a:stretch>
        </p:blipFill>
        <p:spPr bwMode="auto">
          <a:xfrm>
            <a:off x="9" y="1796521"/>
            <a:ext cx="5438775" cy="374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raging-jordan-ri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0718" y="0"/>
            <a:ext cx="5983287" cy="32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79074" y="197893"/>
            <a:ext cx="4121624" cy="923330"/>
          </a:xfrm>
          <a:prstGeom prst="rect">
            <a:avLst/>
          </a:prstGeom>
          <a:solidFill>
            <a:schemeClr val="accent6">
              <a:lumMod val="20000"/>
              <a:lumOff val="80000"/>
            </a:schemeClr>
          </a:solidFill>
        </p:spPr>
        <p:txBody>
          <a:bodyPr wrap="square" rtlCol="0">
            <a:spAutoFit/>
          </a:bodyPr>
          <a:lstStyle/>
          <a:p>
            <a:r>
              <a:rPr lang="en-US" b="1" dirty="0">
                <a:solidFill>
                  <a:prstClr val="black"/>
                </a:solidFill>
              </a:rPr>
              <a:t>Joshua 3:15(ESV) </a:t>
            </a:r>
            <a:r>
              <a:rPr lang="en-US" dirty="0">
                <a:solidFill>
                  <a:prstClr val="black"/>
                </a:solidFill>
              </a:rPr>
              <a:t/>
            </a:r>
            <a:br>
              <a:rPr lang="en-US" dirty="0">
                <a:solidFill>
                  <a:prstClr val="black"/>
                </a:solidFill>
              </a:rPr>
            </a:br>
            <a:r>
              <a:rPr lang="en-US" baseline="30000" dirty="0">
                <a:solidFill>
                  <a:prstClr val="black"/>
                </a:solidFill>
              </a:rPr>
              <a:t>15</a:t>
            </a:r>
            <a:r>
              <a:rPr lang="en-US" dirty="0">
                <a:solidFill>
                  <a:prstClr val="black"/>
                </a:solidFill>
              </a:rPr>
              <a:t> …(now the Jordan overflows all its banks throughout the time of harvest),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45000" cy="2692400"/>
          </a:xfrm>
          <a:prstGeom prst="rect">
            <a:avLst/>
          </a:prstGeom>
        </p:spPr>
      </p:pic>
      <p:sp>
        <p:nvSpPr>
          <p:cNvPr id="4" name="TextBox 3"/>
          <p:cNvSpPr txBox="1"/>
          <p:nvPr/>
        </p:nvSpPr>
        <p:spPr>
          <a:xfrm>
            <a:off x="4879074" y="3753512"/>
            <a:ext cx="4264926" cy="1477328"/>
          </a:xfrm>
          <a:prstGeom prst="rect">
            <a:avLst/>
          </a:prstGeom>
          <a:solidFill>
            <a:schemeClr val="bg1"/>
          </a:solidFill>
        </p:spPr>
        <p:txBody>
          <a:bodyPr wrap="square" rtlCol="0">
            <a:spAutoFit/>
          </a:bodyPr>
          <a:lstStyle/>
          <a:p>
            <a:r>
              <a:rPr lang="en-US" b="1" dirty="0"/>
              <a:t>Joshua 4 </a:t>
            </a:r>
            <a:r>
              <a:rPr lang="en-US" baseline="30000" dirty="0"/>
              <a:t>14</a:t>
            </a:r>
            <a:r>
              <a:rPr lang="en-US" dirty="0"/>
              <a:t>On that day the Lord exalted Joshua in the sight of all Israel, and they stood in awe of him just as they had stood in awe of Moses, all the days of his life. </a:t>
            </a:r>
          </a:p>
        </p:txBody>
      </p:sp>
    </p:spTree>
    <p:extLst>
      <p:ext uri="{BB962C8B-B14F-4D97-AF65-F5344CB8AC3E}">
        <p14:creationId xmlns:p14="http://schemas.microsoft.com/office/powerpoint/2010/main" val="3163878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 y="0"/>
            <a:ext cx="9146750" cy="5230368"/>
          </a:xfrm>
          <a:prstGeom prst="rect">
            <a:avLst/>
          </a:prstGeom>
        </p:spPr>
      </p:pic>
      <p:sp>
        <p:nvSpPr>
          <p:cNvPr id="2" name="Title 1"/>
          <p:cNvSpPr>
            <a:spLocks noGrp="1"/>
          </p:cNvSpPr>
          <p:nvPr>
            <p:ph type="title"/>
          </p:nvPr>
        </p:nvSpPr>
        <p:spPr>
          <a:xfrm>
            <a:off x="339555" y="192289"/>
            <a:ext cx="4061758" cy="952500"/>
          </a:xfrm>
        </p:spPr>
        <p:txBody>
          <a:bodyPr/>
          <a:lstStyle/>
          <a:p>
            <a:pPr algn="l"/>
            <a:r>
              <a:rPr lang="en-US" dirty="0" smtClean="0">
                <a:solidFill>
                  <a:schemeClr val="bg1"/>
                </a:solidFill>
              </a:rPr>
              <a:t>A Double </a:t>
            </a:r>
            <a:br>
              <a:rPr lang="en-US" dirty="0" smtClean="0">
                <a:solidFill>
                  <a:schemeClr val="bg1"/>
                </a:solidFill>
              </a:rPr>
            </a:br>
            <a:r>
              <a:rPr lang="en-US" dirty="0" smtClean="0">
                <a:solidFill>
                  <a:schemeClr val="bg1"/>
                </a:solidFill>
              </a:rPr>
              <a:t>Walled City</a:t>
            </a:r>
            <a:endParaRPr lang="en-US" dirty="0">
              <a:solidFill>
                <a:schemeClr val="bg1"/>
              </a:solidFill>
            </a:endParaRPr>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6</a:t>
            </a:fld>
            <a:endParaRPr lang="en-US" altLang="en-US"/>
          </a:p>
        </p:txBody>
      </p:sp>
      <p:sp>
        <p:nvSpPr>
          <p:cNvPr id="5" name="TextBox 4"/>
          <p:cNvSpPr txBox="1"/>
          <p:nvPr/>
        </p:nvSpPr>
        <p:spPr>
          <a:xfrm>
            <a:off x="1926340" y="4462272"/>
            <a:ext cx="1663661" cy="369332"/>
          </a:xfrm>
          <a:prstGeom prst="rect">
            <a:avLst/>
          </a:prstGeom>
          <a:noFill/>
        </p:spPr>
        <p:txBody>
          <a:bodyPr wrap="none" rtlCol="0">
            <a:spAutoFit/>
          </a:bodyPr>
          <a:lstStyle/>
          <a:p>
            <a:r>
              <a:rPr lang="en-US" dirty="0">
                <a:solidFill>
                  <a:prstClr val="black"/>
                </a:solidFill>
              </a:rPr>
              <a:t>Retaining Wall</a:t>
            </a:r>
          </a:p>
        </p:txBody>
      </p:sp>
      <p:sp>
        <p:nvSpPr>
          <p:cNvPr id="6" name="TextBox 5"/>
          <p:cNvSpPr txBox="1"/>
          <p:nvPr/>
        </p:nvSpPr>
        <p:spPr>
          <a:xfrm>
            <a:off x="2005037" y="3224784"/>
            <a:ext cx="1385444" cy="400110"/>
          </a:xfrm>
          <a:prstGeom prst="rect">
            <a:avLst/>
          </a:prstGeom>
          <a:noFill/>
        </p:spPr>
        <p:txBody>
          <a:bodyPr wrap="none" rtlCol="0">
            <a:spAutoFit/>
          </a:bodyPr>
          <a:lstStyle/>
          <a:p>
            <a:r>
              <a:rPr lang="en-US" sz="2000" dirty="0">
                <a:solidFill>
                  <a:prstClr val="white"/>
                </a:solidFill>
              </a:rPr>
              <a:t>Outer Wall</a:t>
            </a:r>
          </a:p>
        </p:txBody>
      </p:sp>
      <p:sp>
        <p:nvSpPr>
          <p:cNvPr id="7" name="TextBox 6"/>
          <p:cNvSpPr txBox="1"/>
          <p:nvPr/>
        </p:nvSpPr>
        <p:spPr>
          <a:xfrm>
            <a:off x="4663440" y="1749552"/>
            <a:ext cx="1329338" cy="400110"/>
          </a:xfrm>
          <a:prstGeom prst="rect">
            <a:avLst/>
          </a:prstGeom>
          <a:noFill/>
        </p:spPr>
        <p:txBody>
          <a:bodyPr wrap="none" rtlCol="0">
            <a:spAutoFit/>
          </a:bodyPr>
          <a:lstStyle/>
          <a:p>
            <a:r>
              <a:rPr lang="en-US" sz="2000" dirty="0">
                <a:solidFill>
                  <a:prstClr val="white"/>
                </a:solidFill>
              </a:rPr>
              <a:t>Inner Wall</a:t>
            </a:r>
          </a:p>
        </p:txBody>
      </p:sp>
    </p:spTree>
    <p:extLst>
      <p:ext uri="{BB962C8B-B14F-4D97-AF65-F5344CB8AC3E}">
        <p14:creationId xmlns:p14="http://schemas.microsoft.com/office/powerpoint/2010/main" val="786989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2A9994-7DC2-4FAB-ACCB-6EE1BE7A9083}" type="slidenum">
              <a:rPr lang="en-US" smtClean="0">
                <a:solidFill>
                  <a:prstClr val="black">
                    <a:tint val="75000"/>
                  </a:prstClr>
                </a:solidFill>
              </a:rPr>
              <a:pPr>
                <a:defRPr/>
              </a:pPr>
              <a:t>7</a:t>
            </a:fld>
            <a:endParaRPr lang="en-US" dirty="0">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93792"/>
          </a:xfrm>
          <a:prstGeom prst="rect">
            <a:avLst/>
          </a:prstGeom>
        </p:spPr>
      </p:pic>
      <p:sp>
        <p:nvSpPr>
          <p:cNvPr id="5" name="TextBox 4"/>
          <p:cNvSpPr txBox="1"/>
          <p:nvPr/>
        </p:nvSpPr>
        <p:spPr>
          <a:xfrm>
            <a:off x="607191" y="3253359"/>
            <a:ext cx="8165343" cy="1938992"/>
          </a:xfrm>
          <a:prstGeom prst="rect">
            <a:avLst/>
          </a:prstGeom>
          <a:noFill/>
        </p:spPr>
        <p:txBody>
          <a:bodyPr wrap="square" rtlCol="0">
            <a:spAutoFit/>
          </a:bodyPr>
          <a:lstStyle/>
          <a:p>
            <a:r>
              <a:rPr lang="en-US" sz="2000" b="1" dirty="0" smtClean="0">
                <a:solidFill>
                  <a:schemeClr val="bg1"/>
                </a:solidFill>
              </a:rPr>
              <a:t>Hebrews </a:t>
            </a:r>
            <a:r>
              <a:rPr lang="en-US" sz="2000" b="1" dirty="0">
                <a:solidFill>
                  <a:schemeClr val="bg1"/>
                </a:solidFill>
              </a:rPr>
              <a:t>11:30-31(ESV) </a:t>
            </a:r>
            <a:r>
              <a:rPr lang="en-US" sz="2000" dirty="0">
                <a:solidFill>
                  <a:schemeClr val="bg1"/>
                </a:solidFill>
              </a:rPr>
              <a:t/>
            </a:r>
            <a:br>
              <a:rPr lang="en-US" sz="2000" dirty="0">
                <a:solidFill>
                  <a:schemeClr val="bg1"/>
                </a:solidFill>
              </a:rPr>
            </a:br>
            <a:r>
              <a:rPr lang="en-US" sz="2000" baseline="30000" dirty="0">
                <a:solidFill>
                  <a:schemeClr val="bg1"/>
                </a:solidFill>
              </a:rPr>
              <a:t>30</a:t>
            </a:r>
            <a:r>
              <a:rPr lang="en-US" sz="2000" dirty="0">
                <a:solidFill>
                  <a:schemeClr val="bg1"/>
                </a:solidFill>
              </a:rPr>
              <a:t>By faith the walls of Jericho fell down after they had been encircled for seven days.  </a:t>
            </a:r>
            <a:endParaRPr lang="en-US" sz="2000" dirty="0" smtClean="0">
              <a:solidFill>
                <a:schemeClr val="bg1"/>
              </a:solidFill>
            </a:endParaRPr>
          </a:p>
          <a:p>
            <a:r>
              <a:rPr lang="en-US" sz="2000" dirty="0">
                <a:solidFill>
                  <a:schemeClr val="bg1"/>
                </a:solidFill>
              </a:rPr>
              <a:t/>
            </a:r>
            <a:br>
              <a:rPr lang="en-US" sz="2000" dirty="0">
                <a:solidFill>
                  <a:schemeClr val="bg1"/>
                </a:solidFill>
              </a:rPr>
            </a:br>
            <a:r>
              <a:rPr lang="en-US" sz="2000" baseline="30000" dirty="0">
                <a:solidFill>
                  <a:schemeClr val="bg1"/>
                </a:solidFill>
              </a:rPr>
              <a:t>31</a:t>
            </a:r>
            <a:r>
              <a:rPr lang="en-US" sz="2000" dirty="0">
                <a:solidFill>
                  <a:schemeClr val="bg1"/>
                </a:solidFill>
              </a:rPr>
              <a:t>By faith Rahab the prostitute did not perish with those who were disobedient, because she had given a friendly welcome to the spies. </a:t>
            </a:r>
          </a:p>
        </p:txBody>
      </p:sp>
    </p:spTree>
    <p:extLst>
      <p:ext uri="{BB962C8B-B14F-4D97-AF65-F5344CB8AC3E}">
        <p14:creationId xmlns:p14="http://schemas.microsoft.com/office/powerpoint/2010/main" val="3653609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09650" y="228865"/>
            <a:ext cx="7677150" cy="952500"/>
          </a:xfrm>
        </p:spPr>
        <p:txBody>
          <a:bodyPr/>
          <a:lstStyle/>
          <a:p>
            <a:endParaRPr lang="en-US" altLang="en-US" smtClean="0"/>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6D05FB5-B477-40A9-AEF7-7CEDF2D82CC4}" type="slidenum">
              <a:rPr lang="en-US" altLang="en-US">
                <a:solidFill>
                  <a:srgbClr val="898989"/>
                </a:solidFill>
                <a:latin typeface="Calibri" pitchFamily="34" charset="0"/>
              </a:rPr>
              <a:pPr eaLnBrk="1" hangingPunct="1"/>
              <a:t>8</a:t>
            </a:fld>
            <a:endParaRPr lang="en-US" altLang="en-US">
              <a:solidFill>
                <a:srgbClr val="898989"/>
              </a:solidFill>
              <a:latin typeface="Calibri" pitchFamily="34" charset="0"/>
            </a:endParaRPr>
          </a:p>
        </p:txBody>
      </p:sp>
      <p:pic>
        <p:nvPicPr>
          <p:cNvPr id="9220" name="Picture 3" descr="Joshua - central and southern campagi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925" y="113894"/>
            <a:ext cx="7683500" cy="502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5831440" y="2437852"/>
            <a:ext cx="469730" cy="103367"/>
            <a:chOff x="5820165" y="1256255"/>
            <a:chExt cx="469730" cy="103367"/>
          </a:xfrm>
        </p:grpSpPr>
        <p:sp>
          <p:nvSpPr>
            <p:cNvPr id="2" name="Rectangle 1"/>
            <p:cNvSpPr/>
            <p:nvPr/>
          </p:nvSpPr>
          <p:spPr>
            <a:xfrm>
              <a:off x="5820768" y="1307939"/>
              <a:ext cx="469127" cy="51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5820165" y="125625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6204147"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014131"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 name="Group 9"/>
          <p:cNvGrpSpPr/>
          <p:nvPr/>
        </p:nvGrpSpPr>
        <p:grpSpPr>
          <a:xfrm>
            <a:off x="5122879" y="1895543"/>
            <a:ext cx="469730" cy="103367"/>
            <a:chOff x="5820165" y="1256255"/>
            <a:chExt cx="469730" cy="103367"/>
          </a:xfrm>
        </p:grpSpPr>
        <p:sp>
          <p:nvSpPr>
            <p:cNvPr id="11" name="Rectangle 10"/>
            <p:cNvSpPr/>
            <p:nvPr/>
          </p:nvSpPr>
          <p:spPr>
            <a:xfrm>
              <a:off x="5820768" y="1307939"/>
              <a:ext cx="469127" cy="51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820165" y="125625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6204147"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6014131"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Freeform 4"/>
          <p:cNvSpPr/>
          <p:nvPr/>
        </p:nvSpPr>
        <p:spPr>
          <a:xfrm>
            <a:off x="4930938" y="860963"/>
            <a:ext cx="279070" cy="902525"/>
          </a:xfrm>
          <a:custGeom>
            <a:avLst/>
            <a:gdLst>
              <a:gd name="connsiteX0" fmla="*/ 279070 w 279070"/>
              <a:gd name="connsiteY0" fmla="*/ 902525 h 902525"/>
              <a:gd name="connsiteX1" fmla="*/ 154379 w 279070"/>
              <a:gd name="connsiteY1" fmla="*/ 546265 h 902525"/>
              <a:gd name="connsiteX2" fmla="*/ 89065 w 279070"/>
              <a:gd name="connsiteY2" fmla="*/ 136566 h 902525"/>
              <a:gd name="connsiteX3" fmla="*/ 0 w 279070"/>
              <a:gd name="connsiteY3" fmla="*/ 0 h 902525"/>
            </a:gdLst>
            <a:ahLst/>
            <a:cxnLst>
              <a:cxn ang="0">
                <a:pos x="connsiteX0" y="connsiteY0"/>
              </a:cxn>
              <a:cxn ang="0">
                <a:pos x="connsiteX1" y="connsiteY1"/>
              </a:cxn>
              <a:cxn ang="0">
                <a:pos x="connsiteX2" y="connsiteY2"/>
              </a:cxn>
              <a:cxn ang="0">
                <a:pos x="connsiteX3" y="connsiteY3"/>
              </a:cxn>
            </a:cxnLst>
            <a:rect l="l" t="t" r="r" b="b"/>
            <a:pathLst>
              <a:path w="279070" h="902525">
                <a:moveTo>
                  <a:pt x="279070" y="902525"/>
                </a:moveTo>
                <a:cubicBezTo>
                  <a:pt x="232558" y="788225"/>
                  <a:pt x="186046" y="673925"/>
                  <a:pt x="154379" y="546265"/>
                </a:cubicBezTo>
                <a:cubicBezTo>
                  <a:pt x="122712" y="418605"/>
                  <a:pt x="114795" y="227610"/>
                  <a:pt x="89065" y="136566"/>
                </a:cubicBezTo>
                <a:cubicBezTo>
                  <a:pt x="63335" y="45522"/>
                  <a:pt x="31667" y="22761"/>
                  <a:pt x="0" y="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3865" y="72477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458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OT Lessons-Danny\Joshua-2015\Images\Twelve Tribes -Ai attack\all tribes-clea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 y="137534"/>
            <a:ext cx="9344025" cy="5136853"/>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rot="1302572">
            <a:off x="3209886" y="2588948"/>
            <a:ext cx="542925" cy="361950"/>
          </a:xfrm>
          <a:custGeom>
            <a:avLst/>
            <a:gdLst>
              <a:gd name="connsiteX0" fmla="*/ 542925 w 542925"/>
              <a:gd name="connsiteY0" fmla="*/ 361950 h 361950"/>
              <a:gd name="connsiteX1" fmla="*/ 295275 w 542925"/>
              <a:gd name="connsiteY1" fmla="*/ 180975 h 361950"/>
              <a:gd name="connsiteX2" fmla="*/ 0 w 542925"/>
              <a:gd name="connsiteY2" fmla="*/ 0 h 361950"/>
            </a:gdLst>
            <a:ahLst/>
            <a:cxnLst>
              <a:cxn ang="0">
                <a:pos x="connsiteX0" y="connsiteY0"/>
              </a:cxn>
              <a:cxn ang="0">
                <a:pos x="connsiteX1" y="connsiteY1"/>
              </a:cxn>
              <a:cxn ang="0">
                <a:pos x="connsiteX2" y="connsiteY2"/>
              </a:cxn>
            </a:cxnLst>
            <a:rect l="l" t="t" r="r" b="b"/>
            <a:pathLst>
              <a:path w="542925" h="361950">
                <a:moveTo>
                  <a:pt x="542925" y="361950"/>
                </a:moveTo>
                <a:cubicBezTo>
                  <a:pt x="464344" y="301625"/>
                  <a:pt x="385763" y="241300"/>
                  <a:pt x="295275" y="180975"/>
                </a:cubicBezTo>
                <a:cubicBezTo>
                  <a:pt x="204787" y="120650"/>
                  <a:pt x="102393" y="60325"/>
                  <a:pt x="0" y="0"/>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1571626" y="1828803"/>
            <a:ext cx="2986086" cy="1005085"/>
          </a:xfrm>
          <a:prstGeom prst="line">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1" name="Picture 3" descr="E:\OT Lessons-Danny\Joshua-2015\2015 Working\Ai and Achan\Jericho to Ai-Zo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772" y="2590801"/>
            <a:ext cx="4195442" cy="25540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166677">
            <a:off x="1638777" y="115039"/>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613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LENAME" val="E:\0Adds 2002\04 Judah\010703 Beersheba flight\Jericho area\sr\Jericho, Jordan Rift with Mt Hermon aerial from s.jpg"/>
  <p:tag name="PHOTO" val="TRUE"/>
</p:tagLst>
</file>

<file path=ppt/tags/tag2.xml><?xml version="1.0" encoding="utf-8"?>
<p:tagLst xmlns:a="http://schemas.openxmlformats.org/drawingml/2006/main" xmlns:r="http://schemas.openxmlformats.org/officeDocument/2006/relationships" xmlns:p="http://schemas.openxmlformats.org/presentationml/2006/main">
  <p:tag name="FILENAME" val="E:\0Adds 2002\04 Judah\010703 Beersheba flight\Jericho area\sr\Jericho tell and cliffs aerial from east.jpg"/>
  <p:tag name="PHOTO" val="TRUE"/>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Central Benjamin Plateau\Et-Tell aerial from north, 104-29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Todd Sites new\2Samaria\Benjamin\fix\sr\et-Tell, Maqatir, Beitin aerial from east, 104-30tb.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6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7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TotalTime>
  <Words>2841</Words>
  <Application>Microsoft Office PowerPoint</Application>
  <PresentationFormat>On-screen Show (16:10)</PresentationFormat>
  <Paragraphs>398</Paragraphs>
  <Slides>46</Slides>
  <Notes>11</Notes>
  <HiddenSlides>0</HiddenSlides>
  <MMClips>0</MMClips>
  <ScaleCrop>false</ScaleCrop>
  <HeadingPairs>
    <vt:vector size="4" baseType="variant">
      <vt:variant>
        <vt:lpstr>Theme</vt:lpstr>
      </vt:variant>
      <vt:variant>
        <vt:i4>22</vt:i4>
      </vt:variant>
      <vt:variant>
        <vt:lpstr>Slide Titles</vt:lpstr>
      </vt:variant>
      <vt:variant>
        <vt:i4>46</vt:i4>
      </vt:variant>
    </vt:vector>
  </HeadingPairs>
  <TitlesOfParts>
    <vt:vector size="68" baseType="lpstr">
      <vt:lpstr>Office Theme</vt:lpstr>
      <vt:lpstr>1_Office Theme</vt:lpstr>
      <vt:lpstr>2_Office Theme</vt:lpstr>
      <vt:lpstr>3_Office Theme</vt:lpstr>
      <vt:lpstr>4_Office Theme</vt:lpstr>
      <vt:lpstr>5_Office Theme</vt:lpstr>
      <vt:lpstr>6_Office Theme</vt:lpstr>
      <vt:lpstr>White</vt:lpstr>
      <vt:lpstr>1_White</vt:lpstr>
      <vt:lpstr>2_White</vt:lpstr>
      <vt:lpstr>7_Office Theme</vt:lpstr>
      <vt:lpstr>8_Office Theme</vt:lpstr>
      <vt:lpstr>9_Office Theme</vt:lpstr>
      <vt:lpstr>10_Office Theme</vt:lpstr>
      <vt:lpstr>11_Office Theme</vt:lpstr>
      <vt:lpstr>12_Office Theme</vt:lpstr>
      <vt:lpstr>3_White</vt:lpstr>
      <vt:lpstr>4_White</vt:lpstr>
      <vt:lpstr>5_White</vt:lpstr>
      <vt:lpstr>6_White</vt:lpstr>
      <vt:lpstr>13_Office Theme</vt:lpstr>
      <vt:lpstr>7_White</vt:lpstr>
      <vt:lpstr>PowerPoint Presentation</vt:lpstr>
      <vt:lpstr>PowerPoint Presentation</vt:lpstr>
      <vt:lpstr>PowerPoint Presentation</vt:lpstr>
      <vt:lpstr>PowerPoint Presentation</vt:lpstr>
      <vt:lpstr>Normal vs Flooded Jordan River</vt:lpstr>
      <vt:lpstr>A Double  Walled 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Reaction of Joshua 7:6-9</vt:lpstr>
      <vt:lpstr>Israelites vs Joshua Under Stress</vt:lpstr>
      <vt:lpstr>God’s Response 7:10-13</vt:lpstr>
      <vt:lpstr>PowerPoint Presentation</vt:lpstr>
      <vt:lpstr>PowerPoint Presentation</vt:lpstr>
      <vt:lpstr>Sin of Ai</vt:lpstr>
      <vt:lpstr>Sin of Ai</vt:lpstr>
      <vt:lpstr>PowerPoint Presentation</vt:lpstr>
      <vt:lpstr>Death of Ai</vt:lpstr>
      <vt:lpstr>PowerPoint Presentation</vt:lpstr>
      <vt:lpstr>Outline of Hosea</vt:lpstr>
      <vt:lpstr>Promise of Restoration</vt:lpstr>
      <vt:lpstr>PowerPoint Presentation</vt:lpstr>
      <vt:lpstr>PowerPoint Presentation</vt:lpstr>
      <vt:lpstr>PowerPoint Presentation</vt:lpstr>
      <vt:lpstr>PowerPoint Presentation</vt:lpstr>
      <vt:lpstr>PowerPoint Presentation</vt:lpstr>
      <vt:lpstr>PowerPoint Presentation</vt:lpstr>
      <vt:lpstr>Joshua 8</vt:lpstr>
      <vt:lpstr>Joshua 8</vt:lpstr>
      <vt:lpstr>Joshua 8</vt:lpstr>
      <vt:lpstr>Joshua 8</vt:lpstr>
      <vt:lpstr>Joshua 8</vt:lpstr>
      <vt:lpstr>Joshua 8</vt:lpstr>
      <vt:lpstr>PowerPoint Presentation</vt:lpstr>
      <vt:lpstr>A Ready Defense </vt:lpstr>
      <vt:lpstr>A Ready Defense </vt:lpstr>
      <vt:lpstr>PowerPoint Presentation</vt:lpstr>
      <vt:lpstr>PowerPoint Presentation</vt:lpstr>
      <vt:lpstr>What should be seen at Jericho?</vt:lpstr>
      <vt:lpstr>Second Battle of Ai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Danny Haynes</cp:lastModifiedBy>
  <cp:revision>80</cp:revision>
  <dcterms:created xsi:type="dcterms:W3CDTF">2010-03-31T22:52:17Z</dcterms:created>
  <dcterms:modified xsi:type="dcterms:W3CDTF">2015-01-22T00:01:33Z</dcterms:modified>
</cp:coreProperties>
</file>