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16"/>
  </p:handoutMasterIdLst>
  <p:sldIdLst>
    <p:sldId id="444" r:id="rId2"/>
    <p:sldId id="445" r:id="rId3"/>
    <p:sldId id="446" r:id="rId4"/>
    <p:sldId id="447" r:id="rId5"/>
    <p:sldId id="448" r:id="rId6"/>
    <p:sldId id="449" r:id="rId7"/>
    <p:sldId id="460" r:id="rId8"/>
    <p:sldId id="452" r:id="rId9"/>
    <p:sldId id="461" r:id="rId10"/>
    <p:sldId id="462" r:id="rId11"/>
    <p:sldId id="463" r:id="rId12"/>
    <p:sldId id="464" r:id="rId13"/>
    <p:sldId id="465" r:id="rId14"/>
    <p:sldId id="466" r:id="rId15"/>
  </p:sldIdLst>
  <p:sldSz cx="9144000" cy="5715000" type="screen16x10"/>
  <p:notesSz cx="7077075" cy="9369425"/>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66"/>
    <a:srgbClr val="FFFF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4" d="100"/>
          <a:sy n="104" d="100"/>
        </p:scale>
        <p:origin x="-102" y="-37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xmlns=""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012A19-7DEC-4DAC-B2F4-770A6FD2E024}" type="slidenum">
              <a:rPr lang="en-US" smtClean="0"/>
              <a:pPr>
                <a:defRPr/>
              </a:pPr>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5400" dirty="0" smtClean="0">
                <a:solidFill>
                  <a:schemeClr val="tx1"/>
                </a:solidFill>
                <a:effectLst/>
                <a:latin typeface="Calibri" pitchFamily="34" charset="0"/>
              </a:rPr>
              <a:t>I Thessalonians 1:2-3</a:t>
            </a:r>
          </a:p>
        </p:txBody>
      </p:sp>
      <p:sp>
        <p:nvSpPr>
          <p:cNvPr id="2" name="TextBox 1"/>
          <p:cNvSpPr txBox="1"/>
          <p:nvPr/>
        </p:nvSpPr>
        <p:spPr>
          <a:xfrm>
            <a:off x="533400" y="952500"/>
            <a:ext cx="8010525" cy="3785652"/>
          </a:xfrm>
          <a:prstGeom prst="rect">
            <a:avLst/>
          </a:prstGeom>
          <a:noFill/>
        </p:spPr>
        <p:txBody>
          <a:bodyPr wrap="square" rtlCol="0">
            <a:spAutoFit/>
          </a:bodyPr>
          <a:lstStyle/>
          <a:p>
            <a:pPr algn="l"/>
            <a:r>
              <a:rPr lang="en-US" sz="4000" i="1" dirty="0">
                <a:latin typeface="Calibri" panose="020F0502020204030204" pitchFamily="34" charset="0"/>
              </a:rPr>
              <a:t>2 We give thanks to God always for all of you, constantly mentioning you in our prayers, 3 remembering before our God and Father your work of faith and labor of love and steadfastness of hope in our Lord Jesus Christ</a:t>
            </a:r>
          </a:p>
        </p:txBody>
      </p:sp>
    </p:spTree>
    <p:extLst>
      <p:ext uri="{BB962C8B-B14F-4D97-AF65-F5344CB8AC3E}">
        <p14:creationId xmlns:p14="http://schemas.microsoft.com/office/powerpoint/2010/main" xmlns="" val="1458619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800100"/>
            <a:ext cx="8637588" cy="762000"/>
          </a:xfrm>
          <a:noFill/>
        </p:spPr>
        <p:txBody>
          <a:bodyPr>
            <a:noAutofit/>
          </a:bodyPr>
          <a:lstStyle/>
          <a:p>
            <a:pPr algn="ctr" eaLnBrk="1" hangingPunct="1"/>
            <a:r>
              <a:rPr lang="en-US" sz="4400" dirty="0" smtClean="0">
                <a:solidFill>
                  <a:schemeClr val="tx1"/>
                </a:solidFill>
                <a:effectLst/>
                <a:latin typeface="Calibri" pitchFamily="34" charset="0"/>
              </a:rPr>
              <a:t>Why did they love God?</a:t>
            </a:r>
          </a:p>
        </p:txBody>
      </p:sp>
      <p:sp>
        <p:nvSpPr>
          <p:cNvPr id="7" name="Rectangle 2"/>
          <p:cNvSpPr txBox="1">
            <a:spLocks noChangeArrowheads="1"/>
          </p:cNvSpPr>
          <p:nvPr/>
        </p:nvSpPr>
        <p:spPr>
          <a:xfrm>
            <a:off x="291307" y="127000"/>
            <a:ext cx="8637587" cy="762000"/>
          </a:xfrm>
          <a:prstGeom prst="rect">
            <a:avLst/>
          </a:prstGeom>
        </p:spPr>
        <p:txBody>
          <a:bodyPr vert="horz" anchor="ctr">
            <a:normAutofit fontScale="8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defRPr/>
            </a:pPr>
            <a:r>
              <a:rPr lang="en-US" sz="6600" i="1" dirty="0" smtClean="0">
                <a:solidFill>
                  <a:schemeClr val="tx1"/>
                </a:solidFill>
                <a:latin typeface="Calibri" pitchFamily="34" charset="0"/>
              </a:rPr>
              <a:t>Labor of Love – for God</a:t>
            </a:r>
          </a:p>
        </p:txBody>
      </p:sp>
      <p:sp>
        <p:nvSpPr>
          <p:cNvPr id="5" name="TextBox 4"/>
          <p:cNvSpPr txBox="1"/>
          <p:nvPr/>
        </p:nvSpPr>
        <p:spPr>
          <a:xfrm>
            <a:off x="628650" y="1409700"/>
            <a:ext cx="8077200" cy="3847207"/>
          </a:xfrm>
          <a:prstGeom prst="rect">
            <a:avLst/>
          </a:prstGeom>
          <a:noFill/>
        </p:spPr>
        <p:txBody>
          <a:bodyPr wrap="square" rtlCol="0">
            <a:spAutoFit/>
          </a:bodyPr>
          <a:lstStyle/>
          <a:p>
            <a:pPr algn="l"/>
            <a:r>
              <a:rPr lang="en-US" sz="2400" i="1" dirty="0" smtClean="0">
                <a:latin typeface="+mn-lt"/>
              </a:rPr>
              <a:t>Christ also </a:t>
            </a:r>
            <a:r>
              <a:rPr lang="en-US" sz="2400" i="1" dirty="0">
                <a:latin typeface="+mn-lt"/>
              </a:rPr>
              <a:t>suffered for you, leaving you an example, so that you might follow in his steps. 22 He committed no sin, neither was deceit found in his mouth. 23 When he was reviled, he did not revile in return; when he suffered, he did not threaten, but continued entrusting himself to him who judges justly. 24 </a:t>
            </a:r>
            <a:r>
              <a:rPr lang="en-US" sz="2400" i="1" u="sng" dirty="0">
                <a:latin typeface="+mn-lt"/>
              </a:rPr>
              <a:t>He himself bore our sins in his body on the tree</a:t>
            </a:r>
            <a:r>
              <a:rPr lang="en-US" sz="2400" i="1" dirty="0">
                <a:latin typeface="+mn-lt"/>
              </a:rPr>
              <a:t>, that we might die to sin and live to righteousness. </a:t>
            </a:r>
            <a:r>
              <a:rPr lang="en-US" sz="2400" i="1" u="sng" dirty="0">
                <a:latin typeface="+mn-lt"/>
              </a:rPr>
              <a:t>By his wounds you have been healed</a:t>
            </a:r>
            <a:r>
              <a:rPr lang="en-US" sz="2400" i="1" dirty="0">
                <a:latin typeface="+mn-lt"/>
              </a:rPr>
              <a:t>. 25 For you were straying like sheep, but have now returned to the Shepherd and Overseer of your souls</a:t>
            </a:r>
            <a:r>
              <a:rPr lang="en-US" sz="2400" i="1" dirty="0" smtClean="0">
                <a:latin typeface="+mn-lt"/>
              </a:rPr>
              <a:t>. </a:t>
            </a:r>
          </a:p>
          <a:p>
            <a:pPr algn="l"/>
            <a:r>
              <a:rPr lang="en-US" sz="2400" i="1" dirty="0">
                <a:latin typeface="+mn-lt"/>
              </a:rPr>
              <a:t>	</a:t>
            </a:r>
            <a:r>
              <a:rPr lang="en-US" sz="2400" i="1" dirty="0" smtClean="0">
                <a:latin typeface="+mn-lt"/>
              </a:rPr>
              <a:t>				</a:t>
            </a:r>
            <a:r>
              <a:rPr lang="en-US" sz="2800" b="1" dirty="0">
                <a:solidFill>
                  <a:schemeClr val="accent1">
                    <a:lumMod val="50000"/>
                  </a:schemeClr>
                </a:solidFill>
                <a:latin typeface="Calibri" panose="020F0502020204030204" pitchFamily="34" charset="0"/>
              </a:rPr>
              <a:t>I Peter </a:t>
            </a:r>
            <a:r>
              <a:rPr lang="en-US" sz="2800" b="1" dirty="0" smtClean="0">
                <a:solidFill>
                  <a:schemeClr val="accent1">
                    <a:lumMod val="50000"/>
                  </a:schemeClr>
                </a:solidFill>
                <a:latin typeface="Calibri" panose="020F0502020204030204" pitchFamily="34" charset="0"/>
              </a:rPr>
              <a:t>2:21-25</a:t>
            </a:r>
            <a:endParaRPr lang="en-US" sz="28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216670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800100"/>
            <a:ext cx="8637588" cy="762000"/>
          </a:xfrm>
          <a:noFill/>
        </p:spPr>
        <p:txBody>
          <a:bodyPr>
            <a:noAutofit/>
          </a:bodyPr>
          <a:lstStyle/>
          <a:p>
            <a:pPr algn="ctr" eaLnBrk="1" hangingPunct="1"/>
            <a:r>
              <a:rPr lang="en-US" sz="4400" dirty="0" smtClean="0">
                <a:solidFill>
                  <a:schemeClr val="tx1"/>
                </a:solidFill>
                <a:effectLst/>
                <a:latin typeface="Calibri" pitchFamily="34" charset="0"/>
              </a:rPr>
              <a:t>I Peter 2:9-10</a:t>
            </a:r>
          </a:p>
        </p:txBody>
      </p:sp>
      <p:sp>
        <p:nvSpPr>
          <p:cNvPr id="2" name="TextBox 1"/>
          <p:cNvSpPr txBox="1"/>
          <p:nvPr/>
        </p:nvSpPr>
        <p:spPr>
          <a:xfrm>
            <a:off x="533400" y="1638300"/>
            <a:ext cx="8153400" cy="3231654"/>
          </a:xfrm>
          <a:prstGeom prst="rect">
            <a:avLst/>
          </a:prstGeom>
          <a:noFill/>
        </p:spPr>
        <p:txBody>
          <a:bodyPr wrap="square" rtlCol="0">
            <a:spAutoFit/>
          </a:bodyPr>
          <a:lstStyle/>
          <a:p>
            <a:pPr algn="l"/>
            <a:r>
              <a:rPr lang="en-US" sz="2800" i="1" dirty="0">
                <a:latin typeface="Calibri" panose="020F0502020204030204" pitchFamily="34" charset="0"/>
              </a:rPr>
              <a:t>9 But you are a chosen race, a royal priesthood, a holy nation, a people for his own possession, that you may proclaim the </a:t>
            </a:r>
            <a:r>
              <a:rPr lang="en-US" sz="2800" i="1" dirty="0" err="1">
                <a:latin typeface="Calibri" panose="020F0502020204030204" pitchFamily="34" charset="0"/>
              </a:rPr>
              <a:t>excellencies</a:t>
            </a:r>
            <a:r>
              <a:rPr lang="en-US" sz="2800" i="1" dirty="0">
                <a:latin typeface="Calibri" panose="020F0502020204030204" pitchFamily="34" charset="0"/>
              </a:rPr>
              <a:t> of him who called you out of darkness into his marvelous light. 10 Once you were not a people, but now you are God's people; once you had not received mercy, but now you have received </a:t>
            </a:r>
            <a:r>
              <a:rPr lang="en-US" sz="2800" i="1" dirty="0" smtClean="0">
                <a:latin typeface="Calibri" panose="020F0502020204030204" pitchFamily="34" charset="0"/>
              </a:rPr>
              <a:t>mercy</a:t>
            </a:r>
            <a:r>
              <a:rPr lang="en-US" sz="2800" i="1" dirty="0">
                <a:latin typeface="Calibri" panose="020F0502020204030204" pitchFamily="34" charset="0"/>
              </a:rPr>
              <a:t>.</a:t>
            </a:r>
          </a:p>
        </p:txBody>
      </p:sp>
      <p:sp>
        <p:nvSpPr>
          <p:cNvPr id="7" name="Rectangle 2"/>
          <p:cNvSpPr txBox="1">
            <a:spLocks noChangeArrowheads="1"/>
          </p:cNvSpPr>
          <p:nvPr/>
        </p:nvSpPr>
        <p:spPr>
          <a:xfrm>
            <a:off x="291307" y="127000"/>
            <a:ext cx="8637587" cy="762000"/>
          </a:xfrm>
          <a:prstGeom prst="rect">
            <a:avLst/>
          </a:prstGeom>
        </p:spPr>
        <p:txBody>
          <a:bodyPr vert="horz" anchor="ctr">
            <a:normAutofit fontScale="8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defRPr/>
            </a:pPr>
            <a:r>
              <a:rPr lang="en-US" sz="6600" i="1" dirty="0" smtClean="0">
                <a:solidFill>
                  <a:schemeClr val="tx1"/>
                </a:solidFill>
                <a:latin typeface="Calibri" pitchFamily="34" charset="0"/>
              </a:rPr>
              <a:t>Labor of Love – for God</a:t>
            </a:r>
          </a:p>
        </p:txBody>
      </p:sp>
    </p:spTree>
    <p:extLst>
      <p:ext uri="{BB962C8B-B14F-4D97-AF65-F5344CB8AC3E}">
        <p14:creationId xmlns:p14="http://schemas.microsoft.com/office/powerpoint/2010/main" xmlns="" val="12544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91307" y="127000"/>
            <a:ext cx="8637587" cy="762000"/>
          </a:xfrm>
          <a:prstGeom prst="rect">
            <a:avLst/>
          </a:prstGeom>
        </p:spPr>
        <p:txBody>
          <a:bodyPr vert="horz" anchor="ctr">
            <a:normAutofit fontScale="8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defRPr/>
            </a:pPr>
            <a:r>
              <a:rPr lang="en-US" sz="6600" i="1" dirty="0" smtClean="0">
                <a:solidFill>
                  <a:schemeClr val="tx1"/>
                </a:solidFill>
                <a:latin typeface="Calibri" pitchFamily="34" charset="0"/>
              </a:rPr>
              <a:t>Labor of Love – for God</a:t>
            </a:r>
          </a:p>
        </p:txBody>
      </p:sp>
      <p:sp>
        <p:nvSpPr>
          <p:cNvPr id="4" name="Oval 3"/>
          <p:cNvSpPr/>
          <p:nvPr/>
        </p:nvSpPr>
        <p:spPr>
          <a:xfrm>
            <a:off x="533400" y="1933575"/>
            <a:ext cx="1981200" cy="1295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Faith</a:t>
            </a:r>
            <a:endParaRPr lang="en-US" sz="3600" dirty="0"/>
          </a:p>
        </p:txBody>
      </p:sp>
      <p:sp>
        <p:nvSpPr>
          <p:cNvPr id="8" name="Oval 7"/>
          <p:cNvSpPr/>
          <p:nvPr/>
        </p:nvSpPr>
        <p:spPr>
          <a:xfrm>
            <a:off x="3619500" y="1933575"/>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Love</a:t>
            </a:r>
            <a:endParaRPr lang="en-US" sz="3600" dirty="0"/>
          </a:p>
        </p:txBody>
      </p:sp>
      <p:sp>
        <p:nvSpPr>
          <p:cNvPr id="9" name="Oval 8"/>
          <p:cNvSpPr/>
          <p:nvPr/>
        </p:nvSpPr>
        <p:spPr>
          <a:xfrm>
            <a:off x="6705600" y="1933575"/>
            <a:ext cx="1981200" cy="1295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Hope</a:t>
            </a:r>
            <a:endParaRPr lang="en-US" sz="3600" dirty="0"/>
          </a:p>
        </p:txBody>
      </p:sp>
      <p:cxnSp>
        <p:nvCxnSpPr>
          <p:cNvPr id="6" name="Straight Arrow Connector 5"/>
          <p:cNvCxnSpPr>
            <a:stCxn id="4" idx="6"/>
          </p:cNvCxnSpPr>
          <p:nvPr/>
        </p:nvCxnSpPr>
        <p:spPr>
          <a:xfrm>
            <a:off x="2514600" y="2581275"/>
            <a:ext cx="9906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9" idx="2"/>
          </p:cNvCxnSpPr>
          <p:nvPr/>
        </p:nvCxnSpPr>
        <p:spPr>
          <a:xfrm flipH="1">
            <a:off x="5715000" y="2581275"/>
            <a:ext cx="9906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0149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Labor of Love – for One Another</a:t>
            </a:r>
          </a:p>
        </p:txBody>
      </p:sp>
      <p:sp>
        <p:nvSpPr>
          <p:cNvPr id="5" name="TextBox 4"/>
          <p:cNvSpPr txBox="1"/>
          <p:nvPr/>
        </p:nvSpPr>
        <p:spPr>
          <a:xfrm>
            <a:off x="428625" y="971550"/>
            <a:ext cx="8229600" cy="2062103"/>
          </a:xfrm>
          <a:prstGeom prst="rect">
            <a:avLst/>
          </a:prstGeom>
          <a:noFill/>
        </p:spPr>
        <p:txBody>
          <a:bodyPr wrap="square" rtlCol="0">
            <a:spAutoFit/>
          </a:bodyPr>
          <a:lstStyle/>
          <a:p>
            <a:pPr algn="l"/>
            <a:r>
              <a:rPr lang="en-US" sz="3200" i="1" dirty="0" smtClean="0">
                <a:latin typeface="+mn-lt"/>
              </a:rPr>
              <a:t>Having purified </a:t>
            </a:r>
            <a:r>
              <a:rPr lang="en-US" sz="3200" i="1" dirty="0">
                <a:latin typeface="+mn-lt"/>
              </a:rPr>
              <a:t>your souls by your obedience to the truth for a sincere brotherly love, love one another earnestly from a pure heart - </a:t>
            </a:r>
            <a:r>
              <a:rPr lang="en-US" sz="3200" b="1" dirty="0">
                <a:solidFill>
                  <a:schemeClr val="accent1">
                    <a:lumMod val="50000"/>
                  </a:schemeClr>
                </a:solidFill>
                <a:latin typeface="Calibri" panose="020F0502020204030204" pitchFamily="34" charset="0"/>
              </a:rPr>
              <a:t>I </a:t>
            </a:r>
            <a:r>
              <a:rPr lang="en-US" sz="3200" b="1" dirty="0" smtClean="0">
                <a:solidFill>
                  <a:schemeClr val="accent1">
                    <a:lumMod val="50000"/>
                  </a:schemeClr>
                </a:solidFill>
                <a:latin typeface="Calibri" panose="020F0502020204030204" pitchFamily="34" charset="0"/>
              </a:rPr>
              <a:t>Peter 1:22</a:t>
            </a:r>
            <a:endParaRPr lang="en-US" sz="3200" b="1" dirty="0">
              <a:solidFill>
                <a:schemeClr val="accent1">
                  <a:lumMod val="50000"/>
                </a:schemeClr>
              </a:solidFill>
              <a:latin typeface="Calibri" panose="020F0502020204030204" pitchFamily="34" charset="0"/>
            </a:endParaRPr>
          </a:p>
        </p:txBody>
      </p:sp>
      <p:sp>
        <p:nvSpPr>
          <p:cNvPr id="6" name="TextBox 5"/>
          <p:cNvSpPr txBox="1"/>
          <p:nvPr/>
        </p:nvSpPr>
        <p:spPr>
          <a:xfrm>
            <a:off x="352425" y="3162300"/>
            <a:ext cx="8229600" cy="1692771"/>
          </a:xfrm>
          <a:prstGeom prst="rect">
            <a:avLst/>
          </a:prstGeom>
          <a:noFill/>
        </p:spPr>
        <p:txBody>
          <a:bodyPr wrap="square" rtlCol="0">
            <a:spAutoFit/>
          </a:bodyPr>
          <a:lstStyle/>
          <a:p>
            <a:pPr algn="l"/>
            <a:r>
              <a:rPr lang="en-US" sz="3200" i="1" dirty="0" smtClean="0">
                <a:latin typeface="+mn-lt"/>
              </a:rPr>
              <a:t>Above all</a:t>
            </a:r>
            <a:r>
              <a:rPr lang="en-US" sz="3200" i="1" dirty="0">
                <a:latin typeface="+mn-lt"/>
              </a:rPr>
              <a:t>, keep loving one another earnestly, since love covers a multitude of sins.</a:t>
            </a:r>
            <a:r>
              <a:rPr lang="en-US" sz="4000" dirty="0" smtClean="0">
                <a:latin typeface="+mn-lt"/>
              </a:rPr>
              <a:t>– </a:t>
            </a:r>
            <a:r>
              <a:rPr lang="en-US" sz="3200" b="1" dirty="0">
                <a:solidFill>
                  <a:schemeClr val="accent1">
                    <a:lumMod val="50000"/>
                  </a:schemeClr>
                </a:solidFill>
                <a:latin typeface="Calibri" panose="020F0502020204030204" pitchFamily="34" charset="0"/>
              </a:rPr>
              <a:t>I </a:t>
            </a:r>
            <a:r>
              <a:rPr lang="en-US" sz="3200" b="1" dirty="0" smtClean="0">
                <a:solidFill>
                  <a:schemeClr val="accent1">
                    <a:lumMod val="50000"/>
                  </a:schemeClr>
                </a:solidFill>
                <a:latin typeface="Calibri" panose="020F0502020204030204" pitchFamily="34" charset="0"/>
              </a:rPr>
              <a:t>Peter 4:8</a:t>
            </a:r>
            <a:endParaRPr lang="en-US" sz="28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81406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Labor of Love – for One Another</a:t>
            </a:r>
          </a:p>
        </p:txBody>
      </p:sp>
      <p:sp>
        <p:nvSpPr>
          <p:cNvPr id="5" name="TextBox 4"/>
          <p:cNvSpPr txBox="1"/>
          <p:nvPr/>
        </p:nvSpPr>
        <p:spPr>
          <a:xfrm>
            <a:off x="323850" y="971549"/>
            <a:ext cx="8686800" cy="954107"/>
          </a:xfrm>
          <a:prstGeom prst="rect">
            <a:avLst/>
          </a:prstGeom>
          <a:noFill/>
        </p:spPr>
        <p:txBody>
          <a:bodyPr wrap="square" rtlCol="0">
            <a:spAutoFit/>
          </a:bodyPr>
          <a:lstStyle/>
          <a:p>
            <a:pPr algn="l"/>
            <a:r>
              <a:rPr lang="en-US" sz="2800" i="1" baseline="30000" dirty="0">
                <a:latin typeface="+mn-lt"/>
              </a:rPr>
              <a:t>8 </a:t>
            </a:r>
            <a:r>
              <a:rPr lang="en-US" sz="2800" i="1" dirty="0">
                <a:latin typeface="+mn-lt"/>
              </a:rPr>
              <a:t>Finally, all of you, have unity of mind, sympathy, brotherly love, a tender heart, and a humble mind</a:t>
            </a:r>
            <a:r>
              <a:rPr lang="en-US" sz="2800" i="1" dirty="0" smtClean="0">
                <a:latin typeface="+mn-lt"/>
              </a:rPr>
              <a:t>- </a:t>
            </a:r>
            <a:r>
              <a:rPr lang="en-US" sz="2800" b="1" dirty="0">
                <a:solidFill>
                  <a:schemeClr val="accent1">
                    <a:lumMod val="50000"/>
                  </a:schemeClr>
                </a:solidFill>
                <a:latin typeface="Calibri" panose="020F0502020204030204" pitchFamily="34" charset="0"/>
              </a:rPr>
              <a:t>I </a:t>
            </a:r>
            <a:r>
              <a:rPr lang="en-US" sz="2800" b="1" dirty="0" smtClean="0">
                <a:solidFill>
                  <a:schemeClr val="accent1">
                    <a:lumMod val="50000"/>
                  </a:schemeClr>
                </a:solidFill>
                <a:latin typeface="Calibri" panose="020F0502020204030204" pitchFamily="34" charset="0"/>
              </a:rPr>
              <a:t>Peter 3:8</a:t>
            </a:r>
            <a:endParaRPr lang="en-US" sz="2800" b="1" dirty="0">
              <a:solidFill>
                <a:schemeClr val="accent1">
                  <a:lumMod val="50000"/>
                </a:schemeClr>
              </a:solidFill>
              <a:latin typeface="Calibri" panose="020F0502020204030204" pitchFamily="34" charset="0"/>
            </a:endParaRPr>
          </a:p>
        </p:txBody>
      </p:sp>
      <p:sp>
        <p:nvSpPr>
          <p:cNvPr id="2" name="TextBox 1"/>
          <p:cNvSpPr txBox="1"/>
          <p:nvPr/>
        </p:nvSpPr>
        <p:spPr>
          <a:xfrm>
            <a:off x="762000" y="2171700"/>
            <a:ext cx="3048000" cy="2923877"/>
          </a:xfrm>
          <a:prstGeom prst="rect">
            <a:avLst/>
          </a:prstGeom>
          <a:noFill/>
        </p:spPr>
        <p:txBody>
          <a:bodyPr wrap="square" rtlCol="0">
            <a:spAutoFit/>
          </a:bodyPr>
          <a:lstStyle/>
          <a:p>
            <a:pPr marL="342900" indent="-342900" algn="l">
              <a:buClr>
                <a:schemeClr val="tx2"/>
              </a:buClr>
              <a:buSzPct val="105000"/>
              <a:buFont typeface="Wingdings" panose="05000000000000000000" pitchFamily="2" charset="2"/>
              <a:buChar char="§"/>
            </a:pPr>
            <a:r>
              <a:rPr lang="en-US" sz="3200" dirty="0" smtClean="0">
                <a:latin typeface="+mn-lt"/>
              </a:rPr>
              <a:t>Unity of mind</a:t>
            </a:r>
          </a:p>
          <a:p>
            <a:pPr marL="342900" indent="-342900" algn="l">
              <a:buClr>
                <a:schemeClr val="tx2"/>
              </a:buClr>
              <a:buSzPct val="105000"/>
              <a:buFont typeface="Wingdings" panose="05000000000000000000" pitchFamily="2" charset="2"/>
              <a:buChar char="§"/>
            </a:pPr>
            <a:r>
              <a:rPr lang="en-US" sz="3200" dirty="0" smtClean="0">
                <a:latin typeface="+mn-lt"/>
              </a:rPr>
              <a:t>Sympathy</a:t>
            </a:r>
          </a:p>
          <a:p>
            <a:pPr marL="342900" indent="-342900" algn="l">
              <a:buClr>
                <a:schemeClr val="tx2"/>
              </a:buClr>
              <a:buSzPct val="105000"/>
              <a:buFont typeface="Wingdings" panose="05000000000000000000" pitchFamily="2" charset="2"/>
              <a:buChar char="§"/>
            </a:pPr>
            <a:r>
              <a:rPr lang="en-US" sz="3200" dirty="0" smtClean="0">
                <a:latin typeface="+mn-lt"/>
              </a:rPr>
              <a:t>Brotherly love</a:t>
            </a:r>
          </a:p>
          <a:p>
            <a:pPr marL="342900" indent="-342900" algn="l">
              <a:buClr>
                <a:schemeClr val="tx2"/>
              </a:buClr>
              <a:buSzPct val="105000"/>
              <a:buFont typeface="Wingdings" panose="05000000000000000000" pitchFamily="2" charset="2"/>
              <a:buChar char="§"/>
            </a:pPr>
            <a:r>
              <a:rPr lang="en-US" sz="3200" dirty="0" smtClean="0">
                <a:latin typeface="+mn-lt"/>
              </a:rPr>
              <a:t>Tender heart</a:t>
            </a:r>
          </a:p>
          <a:p>
            <a:pPr marL="342900" indent="-342900" algn="l">
              <a:buClr>
                <a:schemeClr val="tx2"/>
              </a:buClr>
              <a:buSzPct val="105000"/>
              <a:buFont typeface="Wingdings" panose="05000000000000000000" pitchFamily="2" charset="2"/>
              <a:buChar char="§"/>
            </a:pPr>
            <a:r>
              <a:rPr lang="en-US" sz="3200" dirty="0" smtClean="0">
                <a:latin typeface="+mn-lt"/>
              </a:rPr>
              <a:t>Humility</a:t>
            </a:r>
          </a:p>
          <a:p>
            <a:pPr marL="342900" indent="-342900" algn="l">
              <a:buClr>
                <a:schemeClr val="tx2"/>
              </a:buClr>
              <a:buSzPct val="105000"/>
              <a:buFont typeface="Wingdings" panose="05000000000000000000" pitchFamily="2" charset="2"/>
              <a:buChar char="§"/>
            </a:pPr>
            <a:endParaRPr lang="en-US" sz="2400" dirty="0">
              <a:latin typeface="+mn-lt"/>
            </a:endParaRPr>
          </a:p>
        </p:txBody>
      </p:sp>
      <p:sp>
        <p:nvSpPr>
          <p:cNvPr id="7" name="TextBox 6"/>
          <p:cNvSpPr txBox="1"/>
          <p:nvPr/>
        </p:nvSpPr>
        <p:spPr>
          <a:xfrm>
            <a:off x="4419600" y="2019300"/>
            <a:ext cx="4067175" cy="3416320"/>
          </a:xfrm>
          <a:prstGeom prst="rect">
            <a:avLst/>
          </a:prstGeom>
          <a:noFill/>
        </p:spPr>
        <p:txBody>
          <a:bodyPr wrap="square" rtlCol="0">
            <a:spAutoFit/>
          </a:bodyPr>
          <a:lstStyle/>
          <a:p>
            <a:pPr algn="l"/>
            <a:r>
              <a:rPr lang="en-US" sz="2400" i="1" dirty="0">
                <a:latin typeface="+mn-lt"/>
              </a:rPr>
              <a:t>Clothe yourselves, all of you, with humility toward one another, for “God opposes the proud but gives grace to the humble.” 6 Humble yourselves, therefore, under the mighty hand of God so that at the proper time he may exalt you</a:t>
            </a:r>
            <a:r>
              <a:rPr lang="en-US" sz="2400" dirty="0" smtClean="0">
                <a:latin typeface="+mn-lt"/>
              </a:rPr>
              <a:t>,</a:t>
            </a:r>
            <a:r>
              <a:rPr lang="en-US" sz="2400" i="1" dirty="0" smtClean="0">
                <a:latin typeface="+mn-lt"/>
              </a:rPr>
              <a:t>– </a:t>
            </a:r>
            <a:r>
              <a:rPr lang="en-US" sz="2400" b="1" dirty="0">
                <a:solidFill>
                  <a:schemeClr val="accent1">
                    <a:lumMod val="50000"/>
                  </a:schemeClr>
                </a:solidFill>
                <a:latin typeface="Calibri" panose="020F0502020204030204" pitchFamily="34" charset="0"/>
              </a:rPr>
              <a:t>I </a:t>
            </a:r>
            <a:r>
              <a:rPr lang="en-US" sz="2400" b="1" dirty="0" smtClean="0">
                <a:solidFill>
                  <a:schemeClr val="accent1">
                    <a:lumMod val="50000"/>
                  </a:schemeClr>
                </a:solidFill>
                <a:latin typeface="Calibri" panose="020F0502020204030204" pitchFamily="34" charset="0"/>
              </a:rPr>
              <a:t>Peter 5:5-6</a:t>
            </a:r>
            <a:endParaRPr lang="en-US" sz="20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288681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ssolv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dissolv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build="p"/>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3335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1600200" y="2857500"/>
            <a:ext cx="4724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6324600" y="952500"/>
            <a:ext cx="2133600" cy="1270000"/>
          </a:xfrm>
          <a:prstGeom prst="wedgeEllipseCallout">
            <a:avLst>
              <a:gd name="adj1" fmla="val -63244"/>
              <a:gd name="adj2" fmla="val 662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Work of Faith</a:t>
            </a:r>
            <a:endParaRPr lang="en-US" sz="2800" dirty="0"/>
          </a:p>
        </p:txBody>
      </p:sp>
    </p:spTree>
    <p:extLst>
      <p:ext uri="{BB962C8B-B14F-4D97-AF65-F5344CB8AC3E}">
        <p14:creationId xmlns:p14="http://schemas.microsoft.com/office/powerpoint/2010/main" xmlns="" val="74627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3335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6477000" y="2781300"/>
            <a:ext cx="1295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6705600" y="1028700"/>
            <a:ext cx="2133600" cy="1270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Labor of Love</a:t>
            </a:r>
            <a:endParaRPr lang="en-US" sz="2800" dirty="0"/>
          </a:p>
        </p:txBody>
      </p:sp>
      <p:cxnSp>
        <p:nvCxnSpPr>
          <p:cNvPr id="9" name="Straight Connector 8"/>
          <p:cNvCxnSpPr/>
          <p:nvPr/>
        </p:nvCxnSpPr>
        <p:spPr>
          <a:xfrm>
            <a:off x="838200" y="3314700"/>
            <a:ext cx="37719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636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3335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6096000" y="3314700"/>
            <a:ext cx="2362200" cy="127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4800600" y="3621980"/>
            <a:ext cx="2914650" cy="1270000"/>
          </a:xfrm>
          <a:prstGeom prst="wedgeEllipseCallout">
            <a:avLst>
              <a:gd name="adj1" fmla="val -82440"/>
              <a:gd name="adj2" fmla="val -38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t>Steadfastness of hope</a:t>
            </a:r>
            <a:endParaRPr lang="en-US" sz="2600" dirty="0"/>
          </a:p>
        </p:txBody>
      </p:sp>
      <p:cxnSp>
        <p:nvCxnSpPr>
          <p:cNvPr id="9" name="Straight Connector 8"/>
          <p:cNvCxnSpPr/>
          <p:nvPr/>
        </p:nvCxnSpPr>
        <p:spPr>
          <a:xfrm>
            <a:off x="838200" y="3810000"/>
            <a:ext cx="2971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382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9050" y="4191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Three Sermons from</a:t>
            </a:r>
            <a:br>
              <a:rPr lang="en-US" sz="4800" dirty="0" smtClean="0">
                <a:solidFill>
                  <a:schemeClr val="tx1"/>
                </a:solidFill>
                <a:effectLst/>
                <a:latin typeface="Calibri" pitchFamily="34" charset="0"/>
              </a:rPr>
            </a:br>
            <a:r>
              <a:rPr lang="en-US" sz="4800" dirty="0" smtClean="0">
                <a:solidFill>
                  <a:schemeClr val="tx1"/>
                </a:solidFill>
                <a:effectLst/>
                <a:latin typeface="Calibri" pitchFamily="34" charset="0"/>
              </a:rPr>
              <a:t>I Thessalonians 1:2-3</a:t>
            </a:r>
          </a:p>
        </p:txBody>
      </p:sp>
      <p:sp>
        <p:nvSpPr>
          <p:cNvPr id="2" name="TextBox 1"/>
          <p:cNvSpPr txBox="1"/>
          <p:nvPr/>
        </p:nvSpPr>
        <p:spPr>
          <a:xfrm>
            <a:off x="561975" y="1638300"/>
            <a:ext cx="8001000" cy="3170099"/>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i="1" dirty="0" smtClean="0">
                <a:latin typeface="Calibri" panose="020F0502020204030204" pitchFamily="34" charset="0"/>
              </a:rPr>
              <a:t>Foundation of Faith (March 2)</a:t>
            </a:r>
          </a:p>
          <a:p>
            <a:pPr marL="514350" indent="-514350" algn="l">
              <a:buClr>
                <a:schemeClr val="accent1">
                  <a:lumMod val="50000"/>
                </a:schemeClr>
              </a:buClr>
              <a:buFont typeface="+mj-lt"/>
              <a:buAutoNum type="arabicPeriod"/>
            </a:pPr>
            <a:r>
              <a:rPr lang="en-US" sz="4000" i="1" dirty="0" smtClean="0">
                <a:latin typeface="Calibri" panose="020F0502020204030204" pitchFamily="34" charset="0"/>
              </a:rPr>
              <a:t>Labor of Love – The Nature of Our Work (Mar. 23)</a:t>
            </a:r>
          </a:p>
          <a:p>
            <a:pPr marL="514350" indent="-514350" algn="l">
              <a:buClr>
                <a:schemeClr val="accent1">
                  <a:lumMod val="50000"/>
                </a:schemeClr>
              </a:buClr>
              <a:buFont typeface="+mj-lt"/>
              <a:buAutoNum type="arabicPeriod"/>
            </a:pPr>
            <a:r>
              <a:rPr lang="en-US" sz="4000" i="1" dirty="0" smtClean="0">
                <a:latin typeface="Calibri" panose="020F0502020204030204" pitchFamily="34" charset="0"/>
              </a:rPr>
              <a:t>Hope – The Outlook of Our Lives (April 13)</a:t>
            </a:r>
            <a:endParaRPr lang="en-US" sz="4000" i="1" dirty="0">
              <a:latin typeface="Calibri" panose="020F0502020204030204" pitchFamily="34" charset="0"/>
            </a:endParaRPr>
          </a:p>
        </p:txBody>
      </p:sp>
    </p:spTree>
    <p:extLst>
      <p:ext uri="{BB962C8B-B14F-4D97-AF65-F5344CB8AC3E}">
        <p14:creationId xmlns:p14="http://schemas.microsoft.com/office/powerpoint/2010/main" xmlns="" val="125636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87364" y="2159000"/>
            <a:ext cx="8637587" cy="762000"/>
          </a:xfrm>
        </p:spPr>
        <p:txBody>
          <a:bodyPr>
            <a:normAutofit fontScale="90000"/>
          </a:bodyPr>
          <a:lstStyle/>
          <a:p>
            <a:pPr algn="ctr" eaLnBrk="1" hangingPunct="1">
              <a:defRPr/>
            </a:pPr>
            <a:r>
              <a:rPr lang="en-US" sz="6600" i="1" dirty="0" smtClean="0">
                <a:solidFill>
                  <a:schemeClr val="tx1"/>
                </a:solidFill>
                <a:latin typeface="Calibri" pitchFamily="34" charset="0"/>
              </a:rPr>
              <a:t>Labor of Love</a:t>
            </a:r>
          </a:p>
        </p:txBody>
      </p:sp>
    </p:spTree>
    <p:extLst>
      <p:ext uri="{BB962C8B-B14F-4D97-AF65-F5344CB8AC3E}">
        <p14:creationId xmlns:p14="http://schemas.microsoft.com/office/powerpoint/2010/main" xmlns="" val="3648403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rmAutofit fontScale="90000"/>
          </a:bodyPr>
          <a:lstStyle/>
          <a:p>
            <a:pPr algn="ctr" eaLnBrk="1" hangingPunct="1">
              <a:defRPr/>
            </a:pPr>
            <a:r>
              <a:rPr lang="en-US" sz="6600" i="1" dirty="0" smtClean="0">
                <a:solidFill>
                  <a:schemeClr val="tx1"/>
                </a:solidFill>
                <a:latin typeface="Calibri" pitchFamily="34" charset="0"/>
              </a:rPr>
              <a:t>Labor of Love</a:t>
            </a:r>
          </a:p>
        </p:txBody>
      </p:sp>
      <p:sp>
        <p:nvSpPr>
          <p:cNvPr id="5" name="TextBox 4"/>
          <p:cNvSpPr txBox="1"/>
          <p:nvPr/>
        </p:nvSpPr>
        <p:spPr>
          <a:xfrm>
            <a:off x="457200" y="952500"/>
            <a:ext cx="8229600" cy="1384995"/>
          </a:xfrm>
          <a:prstGeom prst="rect">
            <a:avLst/>
          </a:prstGeom>
          <a:noFill/>
        </p:spPr>
        <p:txBody>
          <a:bodyPr wrap="square" rtlCol="0">
            <a:spAutoFit/>
          </a:bodyPr>
          <a:lstStyle/>
          <a:p>
            <a:pPr algn="l"/>
            <a:r>
              <a:rPr lang="en-US" sz="2000" i="1" dirty="0">
                <a:latin typeface="+mn-lt"/>
              </a:rPr>
              <a:t>12 </a:t>
            </a:r>
            <a:r>
              <a:rPr lang="en-US" sz="2800" i="1" dirty="0">
                <a:latin typeface="+mn-lt"/>
              </a:rPr>
              <a:t>and may the Lord make you </a:t>
            </a:r>
            <a:r>
              <a:rPr lang="en-US" sz="2800" i="1" u="sng" dirty="0">
                <a:latin typeface="+mn-lt"/>
              </a:rPr>
              <a:t>increase and abound in love</a:t>
            </a:r>
            <a:r>
              <a:rPr lang="en-US" sz="2800" i="1" dirty="0">
                <a:latin typeface="+mn-lt"/>
              </a:rPr>
              <a:t> for one another and for all, as we do for you, - </a:t>
            </a:r>
            <a:r>
              <a:rPr lang="en-US" sz="2800" b="1" dirty="0">
                <a:solidFill>
                  <a:schemeClr val="accent1">
                    <a:lumMod val="50000"/>
                  </a:schemeClr>
                </a:solidFill>
                <a:latin typeface="Calibri" panose="020F0502020204030204" pitchFamily="34" charset="0"/>
              </a:rPr>
              <a:t>I Thess. </a:t>
            </a:r>
            <a:r>
              <a:rPr lang="en-US" sz="2800" b="1" dirty="0" smtClean="0">
                <a:solidFill>
                  <a:schemeClr val="accent1">
                    <a:lumMod val="50000"/>
                  </a:schemeClr>
                </a:solidFill>
                <a:latin typeface="Calibri" panose="020F0502020204030204" pitchFamily="34" charset="0"/>
              </a:rPr>
              <a:t>3:12</a:t>
            </a:r>
            <a:endParaRPr lang="en-US" sz="2800" b="1" dirty="0">
              <a:solidFill>
                <a:schemeClr val="accent1">
                  <a:lumMod val="50000"/>
                </a:schemeClr>
              </a:solidFill>
              <a:latin typeface="Calibri" panose="020F0502020204030204" pitchFamily="34" charset="0"/>
            </a:endParaRPr>
          </a:p>
        </p:txBody>
      </p:sp>
      <p:sp>
        <p:nvSpPr>
          <p:cNvPr id="6" name="TextBox 5"/>
          <p:cNvSpPr txBox="1"/>
          <p:nvPr/>
        </p:nvSpPr>
        <p:spPr>
          <a:xfrm>
            <a:off x="381000" y="2275939"/>
            <a:ext cx="8229600" cy="2677656"/>
          </a:xfrm>
          <a:prstGeom prst="rect">
            <a:avLst/>
          </a:prstGeom>
          <a:noFill/>
        </p:spPr>
        <p:txBody>
          <a:bodyPr wrap="square" rtlCol="0">
            <a:spAutoFit/>
          </a:bodyPr>
          <a:lstStyle/>
          <a:p>
            <a:pPr algn="l"/>
            <a:r>
              <a:rPr lang="en-US" sz="2000" i="1" dirty="0">
                <a:latin typeface="+mn-lt"/>
              </a:rPr>
              <a:t>9</a:t>
            </a:r>
            <a:r>
              <a:rPr lang="en-US" sz="2800" i="1" dirty="0">
                <a:latin typeface="+mn-lt"/>
              </a:rPr>
              <a:t> Now concerning brotherly love you have no need for anyone to write to you, for you yourselves have been taught by God to love one another, </a:t>
            </a:r>
            <a:r>
              <a:rPr lang="en-US" sz="2000" i="1" dirty="0">
                <a:latin typeface="+mn-lt"/>
              </a:rPr>
              <a:t>10</a:t>
            </a:r>
            <a:r>
              <a:rPr lang="en-US" sz="2800" i="1" dirty="0">
                <a:latin typeface="+mn-lt"/>
              </a:rPr>
              <a:t> for that indeed is what you are doing to all the brothers throughout Macedonia. But we urge you, brothers, to </a:t>
            </a:r>
            <a:r>
              <a:rPr lang="en-US" sz="2800" i="1" u="sng" dirty="0">
                <a:latin typeface="+mn-lt"/>
              </a:rPr>
              <a:t>do this more and more</a:t>
            </a:r>
            <a:r>
              <a:rPr lang="en-US" sz="2800" dirty="0">
                <a:latin typeface="+mn-lt"/>
              </a:rPr>
              <a:t> – </a:t>
            </a:r>
            <a:r>
              <a:rPr lang="en-US" sz="2800" b="1" dirty="0">
                <a:solidFill>
                  <a:schemeClr val="accent1">
                    <a:lumMod val="50000"/>
                  </a:schemeClr>
                </a:solidFill>
                <a:latin typeface="Calibri" panose="020F0502020204030204" pitchFamily="34" charset="0"/>
              </a:rPr>
              <a:t>I Thess. 4:9-10</a:t>
            </a:r>
          </a:p>
        </p:txBody>
      </p:sp>
    </p:spTree>
    <p:extLst>
      <p:ext uri="{BB962C8B-B14F-4D97-AF65-F5344CB8AC3E}">
        <p14:creationId xmlns:p14="http://schemas.microsoft.com/office/powerpoint/2010/main" xmlns="" val="69941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800100"/>
            <a:ext cx="8637588" cy="762000"/>
          </a:xfrm>
          <a:noFill/>
        </p:spPr>
        <p:txBody>
          <a:bodyPr>
            <a:noAutofit/>
          </a:bodyPr>
          <a:lstStyle/>
          <a:p>
            <a:pPr algn="ctr" eaLnBrk="1" hangingPunct="1"/>
            <a:r>
              <a:rPr lang="en-US" sz="4400" dirty="0" smtClean="0">
                <a:solidFill>
                  <a:schemeClr val="tx1"/>
                </a:solidFill>
                <a:effectLst/>
                <a:latin typeface="Calibri" pitchFamily="34" charset="0"/>
              </a:rPr>
              <a:t>I Peter 1:8</a:t>
            </a:r>
          </a:p>
        </p:txBody>
      </p:sp>
      <p:sp>
        <p:nvSpPr>
          <p:cNvPr id="2" name="TextBox 1"/>
          <p:cNvSpPr txBox="1"/>
          <p:nvPr/>
        </p:nvSpPr>
        <p:spPr>
          <a:xfrm>
            <a:off x="990600" y="1638300"/>
            <a:ext cx="7696200" cy="3170099"/>
          </a:xfrm>
          <a:prstGeom prst="rect">
            <a:avLst/>
          </a:prstGeom>
          <a:noFill/>
        </p:spPr>
        <p:txBody>
          <a:bodyPr wrap="square" rtlCol="0">
            <a:spAutoFit/>
          </a:bodyPr>
          <a:lstStyle/>
          <a:p>
            <a:pPr algn="l"/>
            <a:r>
              <a:rPr lang="en-US" sz="3200" i="1" dirty="0">
                <a:latin typeface="Calibri" panose="020F0502020204030204" pitchFamily="34" charset="0"/>
              </a:rPr>
              <a:t>8 </a:t>
            </a:r>
            <a:r>
              <a:rPr lang="en-US" sz="4000" i="1" dirty="0">
                <a:latin typeface="Calibri" panose="020F0502020204030204" pitchFamily="34" charset="0"/>
              </a:rPr>
              <a:t>Though you have not seen him, you love him. Though you do not now see him, you believe in him and rejoice with joy that is inexpressible and filled with glory, </a:t>
            </a:r>
          </a:p>
        </p:txBody>
      </p:sp>
      <p:cxnSp>
        <p:nvCxnSpPr>
          <p:cNvPr id="4" name="Straight Connector 3"/>
          <p:cNvCxnSpPr/>
          <p:nvPr/>
        </p:nvCxnSpPr>
        <p:spPr>
          <a:xfrm>
            <a:off x="1066800" y="2875979"/>
            <a:ext cx="2590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291307" y="127000"/>
            <a:ext cx="8637587" cy="762000"/>
          </a:xfrm>
          <a:prstGeom prst="rect">
            <a:avLst/>
          </a:prstGeom>
        </p:spPr>
        <p:txBody>
          <a:bodyPr vert="horz" anchor="ctr">
            <a:normAutofit fontScale="75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defRPr/>
            </a:pPr>
            <a:r>
              <a:rPr lang="en-US" sz="6600" i="1" dirty="0" smtClean="0">
                <a:solidFill>
                  <a:schemeClr val="tx1"/>
                </a:solidFill>
                <a:latin typeface="Calibri" pitchFamily="34" charset="0"/>
              </a:rPr>
              <a:t>Labor of Love – for God</a:t>
            </a:r>
          </a:p>
        </p:txBody>
      </p:sp>
    </p:spTree>
    <p:extLst>
      <p:ext uri="{BB962C8B-B14F-4D97-AF65-F5344CB8AC3E}">
        <p14:creationId xmlns:p14="http://schemas.microsoft.com/office/powerpoint/2010/main" xmlns="" val="255682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800100"/>
            <a:ext cx="8637588" cy="762000"/>
          </a:xfrm>
          <a:noFill/>
        </p:spPr>
        <p:txBody>
          <a:bodyPr>
            <a:noAutofit/>
          </a:bodyPr>
          <a:lstStyle/>
          <a:p>
            <a:pPr algn="ctr" eaLnBrk="1" hangingPunct="1"/>
            <a:r>
              <a:rPr lang="en-US" sz="4400" dirty="0" smtClean="0">
                <a:solidFill>
                  <a:schemeClr val="tx1"/>
                </a:solidFill>
                <a:effectLst/>
                <a:latin typeface="Calibri" pitchFamily="34" charset="0"/>
              </a:rPr>
              <a:t>Why did they love God?</a:t>
            </a:r>
          </a:p>
        </p:txBody>
      </p:sp>
      <p:sp>
        <p:nvSpPr>
          <p:cNvPr id="2" name="TextBox 1"/>
          <p:cNvSpPr txBox="1"/>
          <p:nvPr/>
        </p:nvSpPr>
        <p:spPr>
          <a:xfrm>
            <a:off x="609600" y="1638300"/>
            <a:ext cx="8077200" cy="3477875"/>
          </a:xfrm>
          <a:prstGeom prst="rect">
            <a:avLst/>
          </a:prstGeom>
          <a:noFill/>
        </p:spPr>
        <p:txBody>
          <a:bodyPr wrap="square" rtlCol="0">
            <a:spAutoFit/>
          </a:bodyPr>
          <a:lstStyle/>
          <a:p>
            <a:pPr algn="l"/>
            <a:r>
              <a:rPr lang="en-US" sz="2400" i="1" baseline="30000" dirty="0">
                <a:latin typeface="+mn-lt"/>
              </a:rPr>
              <a:t>18 </a:t>
            </a:r>
            <a:r>
              <a:rPr lang="en-US" sz="2400" i="1" dirty="0">
                <a:latin typeface="+mn-lt"/>
              </a:rPr>
              <a:t>knowing that </a:t>
            </a:r>
            <a:r>
              <a:rPr lang="en-US" sz="2400" i="1" u="sng" dirty="0">
                <a:latin typeface="+mn-lt"/>
              </a:rPr>
              <a:t>you were ransomed from the futile ways inherited from your forefathers</a:t>
            </a:r>
            <a:r>
              <a:rPr lang="en-US" sz="2400" i="1" dirty="0">
                <a:latin typeface="+mn-lt"/>
              </a:rPr>
              <a:t>, not with perishable things such as silver or gold, </a:t>
            </a:r>
            <a:r>
              <a:rPr lang="en-US" sz="2400" i="1" baseline="30000" dirty="0">
                <a:latin typeface="+mn-lt"/>
              </a:rPr>
              <a:t>19 </a:t>
            </a:r>
            <a:r>
              <a:rPr lang="en-US" sz="2400" i="1" dirty="0">
                <a:latin typeface="+mn-lt"/>
              </a:rPr>
              <a:t>but with the precious blood of Christ, like that of a lamb without blemish or spot. </a:t>
            </a:r>
            <a:r>
              <a:rPr lang="en-US" sz="2400" i="1" baseline="30000" dirty="0">
                <a:latin typeface="+mn-lt"/>
              </a:rPr>
              <a:t>20 </a:t>
            </a:r>
            <a:r>
              <a:rPr lang="en-US" sz="2400" i="1" dirty="0">
                <a:latin typeface="+mn-lt"/>
              </a:rPr>
              <a:t>He was foreknown before the foundation of the world but was made manifest in the last times </a:t>
            </a:r>
            <a:r>
              <a:rPr lang="en-US" sz="2400" i="1" u="sng" dirty="0">
                <a:latin typeface="+mn-lt"/>
              </a:rPr>
              <a:t>for the sake of you</a:t>
            </a:r>
            <a:r>
              <a:rPr lang="en-US" sz="2400" i="1" dirty="0">
                <a:latin typeface="+mn-lt"/>
              </a:rPr>
              <a:t> </a:t>
            </a:r>
            <a:r>
              <a:rPr lang="en-US" sz="2400" i="1" baseline="30000" dirty="0">
                <a:latin typeface="+mn-lt"/>
              </a:rPr>
              <a:t>21 </a:t>
            </a:r>
            <a:r>
              <a:rPr lang="en-US" sz="2400" i="1" dirty="0">
                <a:latin typeface="+mn-lt"/>
              </a:rPr>
              <a:t>who through him are believers in God, who raised him from the dead and gave him glory, so that your faith and hope are in God. </a:t>
            </a:r>
            <a:endParaRPr lang="en-US" sz="2400" i="1" dirty="0" smtClean="0">
              <a:latin typeface="+mn-lt"/>
            </a:endParaRPr>
          </a:p>
          <a:p>
            <a:pPr algn="l"/>
            <a:r>
              <a:rPr lang="en-US" sz="2400" i="1" dirty="0">
                <a:latin typeface="+mn-lt"/>
              </a:rPr>
              <a:t>	</a:t>
            </a:r>
            <a:r>
              <a:rPr lang="en-US" sz="2400" i="1" dirty="0" smtClean="0">
                <a:latin typeface="+mn-lt"/>
              </a:rPr>
              <a:t>				</a:t>
            </a:r>
            <a:r>
              <a:rPr lang="en-US" sz="2800" b="1" dirty="0">
                <a:solidFill>
                  <a:schemeClr val="accent1">
                    <a:lumMod val="50000"/>
                  </a:schemeClr>
                </a:solidFill>
                <a:latin typeface="Calibri" panose="020F0502020204030204" pitchFamily="34" charset="0"/>
              </a:rPr>
              <a:t>I Peter 1:18-21</a:t>
            </a:r>
          </a:p>
        </p:txBody>
      </p:sp>
      <p:sp>
        <p:nvSpPr>
          <p:cNvPr id="7" name="Rectangle 2"/>
          <p:cNvSpPr txBox="1">
            <a:spLocks noChangeArrowheads="1"/>
          </p:cNvSpPr>
          <p:nvPr/>
        </p:nvSpPr>
        <p:spPr>
          <a:xfrm>
            <a:off x="291307" y="127000"/>
            <a:ext cx="8637587" cy="762000"/>
          </a:xfrm>
          <a:prstGeom prst="rect">
            <a:avLst/>
          </a:prstGeom>
        </p:spPr>
        <p:txBody>
          <a:bodyPr vert="horz" anchor="ctr">
            <a:normAutofit fontScale="8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defRPr/>
            </a:pPr>
            <a:r>
              <a:rPr lang="en-US" sz="6600" i="1" dirty="0" smtClean="0">
                <a:solidFill>
                  <a:schemeClr val="tx1"/>
                </a:solidFill>
                <a:latin typeface="Calibri" pitchFamily="34" charset="0"/>
              </a:rPr>
              <a:t>Labor of Love – for God</a:t>
            </a:r>
          </a:p>
        </p:txBody>
      </p:sp>
    </p:spTree>
    <p:extLst>
      <p:ext uri="{BB962C8B-B14F-4D97-AF65-F5344CB8AC3E}">
        <p14:creationId xmlns:p14="http://schemas.microsoft.com/office/powerpoint/2010/main" xmlns="" val="330866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10084</TotalTime>
  <Words>774</Words>
  <Application>Microsoft Office PowerPoint</Application>
  <PresentationFormat>On-screen Show (16:10)</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I Thessalonians 1:2-3</vt:lpstr>
      <vt:lpstr>I Thessalonians 1:9-10</vt:lpstr>
      <vt:lpstr>I Thessalonians 1:9-10</vt:lpstr>
      <vt:lpstr>I Thessalonians 1:9-10</vt:lpstr>
      <vt:lpstr>Three Sermons from I Thessalonians 1:2-3</vt:lpstr>
      <vt:lpstr>Labor of Love</vt:lpstr>
      <vt:lpstr>Labor of Love</vt:lpstr>
      <vt:lpstr>I Peter 1:8</vt:lpstr>
      <vt:lpstr>Why did they love God?</vt:lpstr>
      <vt:lpstr>Why did they love God?</vt:lpstr>
      <vt:lpstr>I Peter 2:9-10</vt:lpstr>
      <vt:lpstr>Slide 12</vt:lpstr>
      <vt:lpstr>Labor of Love – for One Another</vt:lpstr>
      <vt:lpstr>Labor of Love – for One Another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Brad Beutjer</cp:lastModifiedBy>
  <cp:revision>172</cp:revision>
  <cp:lastPrinted>2014-03-23T01:45:38Z</cp:lastPrinted>
  <dcterms:created xsi:type="dcterms:W3CDTF">2002-05-07T01:10:22Z</dcterms:created>
  <dcterms:modified xsi:type="dcterms:W3CDTF">2014-03-23T12:42:55Z</dcterms:modified>
</cp:coreProperties>
</file>