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handoutMasterIdLst>
    <p:handoutMasterId r:id="rId41"/>
  </p:handoutMasterIdLst>
  <p:sldIdLst>
    <p:sldId id="444" r:id="rId2"/>
    <p:sldId id="445" r:id="rId3"/>
    <p:sldId id="446" r:id="rId4"/>
    <p:sldId id="447" r:id="rId5"/>
    <p:sldId id="448" r:id="rId6"/>
    <p:sldId id="449" r:id="rId7"/>
    <p:sldId id="450" r:id="rId8"/>
    <p:sldId id="451" r:id="rId9"/>
    <p:sldId id="452" r:id="rId10"/>
    <p:sldId id="453" r:id="rId11"/>
    <p:sldId id="454" r:id="rId12"/>
    <p:sldId id="457" r:id="rId13"/>
    <p:sldId id="458" r:id="rId14"/>
    <p:sldId id="455" r:id="rId15"/>
    <p:sldId id="456" r:id="rId16"/>
    <p:sldId id="459" r:id="rId17"/>
    <p:sldId id="423" r:id="rId18"/>
    <p:sldId id="424" r:id="rId19"/>
    <p:sldId id="435" r:id="rId20"/>
    <p:sldId id="443" r:id="rId21"/>
    <p:sldId id="365" r:id="rId22"/>
    <p:sldId id="413" r:id="rId23"/>
    <p:sldId id="440" r:id="rId24"/>
    <p:sldId id="436" r:id="rId25"/>
    <p:sldId id="437" r:id="rId26"/>
    <p:sldId id="438" r:id="rId27"/>
    <p:sldId id="439" r:id="rId28"/>
    <p:sldId id="441" r:id="rId29"/>
    <p:sldId id="442" r:id="rId30"/>
    <p:sldId id="426" r:id="rId31"/>
    <p:sldId id="427" r:id="rId32"/>
    <p:sldId id="428" r:id="rId33"/>
    <p:sldId id="429" r:id="rId34"/>
    <p:sldId id="430" r:id="rId35"/>
    <p:sldId id="431" r:id="rId36"/>
    <p:sldId id="432" r:id="rId37"/>
    <p:sldId id="433" r:id="rId38"/>
    <p:sldId id="434" r:id="rId39"/>
    <p:sldId id="410" r:id="rId40"/>
  </p:sldIdLst>
  <p:sldSz cx="9144000" cy="6858000" type="screen4x3"/>
  <p:notesSz cx="6858000" cy="92075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66"/>
    <a:srgbClr val="FFFFCC"/>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8" autoAdjust="0"/>
  </p:normalViewPr>
  <p:slideViewPr>
    <p:cSldViewPr>
      <p:cViewPr varScale="1">
        <p:scale>
          <a:sx n="100" d="100"/>
          <a:sy n="100" d="100"/>
        </p:scale>
        <p:origin x="-2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7471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3886200" y="87471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23755D90-8BC8-4561-8684-09563889AF9E}" type="slidenum">
              <a:rPr lang="en-US"/>
              <a:pPr>
                <a:defRPr/>
              </a:pPr>
              <a:t>‹#›</a:t>
            </a:fld>
            <a:endParaRPr lang="en-US"/>
          </a:p>
        </p:txBody>
      </p:sp>
    </p:spTree>
    <p:extLst>
      <p:ext uri="{BB962C8B-B14F-4D97-AF65-F5344CB8AC3E}">
        <p14:creationId xmlns:p14="http://schemas.microsoft.com/office/powerpoint/2010/main" xmlns="" val="10452722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38BC733-4BE4-4D2C-9EE9-5036C22003E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D44894F-2D26-4B9A-BC3C-8A693663E4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F99B101-B360-43A2-97F4-DA728955273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9AE14CE-D5E2-40F3-8DE4-98CE5C6635AC}"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8012A19-7DEC-4DAC-B2F4-770A6FD2E024}"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57753DA-34C7-4255-A447-2D5D9837B93B}"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5DCAEEC9-F976-455D-A485-0D1DD58C8B0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6FA768E-A441-42E0-834D-836592E75A11}"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73F0C89-C58A-477C-A1AF-F042D4D23DD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2279533F-2B57-40DA-92FA-A060A1E4803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67022845-4FCE-43A7-B27F-B31797BC0832}"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04067F7-FDF9-4CE7-9E44-6F52B00E6BE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8637588" cy="914400"/>
          </a:xfrm>
          <a:noFill/>
        </p:spPr>
        <p:txBody>
          <a:bodyPr>
            <a:normAutofit/>
          </a:bodyPr>
          <a:lstStyle/>
          <a:p>
            <a:pPr algn="ctr" eaLnBrk="1" hangingPunct="1"/>
            <a:r>
              <a:rPr lang="en-US" sz="5400" dirty="0" smtClean="0">
                <a:solidFill>
                  <a:schemeClr val="tx1"/>
                </a:solidFill>
                <a:effectLst/>
                <a:latin typeface="Calibri" pitchFamily="34" charset="0"/>
              </a:rPr>
              <a:t>I Thessalonians 1:2-3</a:t>
            </a:r>
          </a:p>
        </p:txBody>
      </p:sp>
      <p:sp>
        <p:nvSpPr>
          <p:cNvPr id="2" name="TextBox 1"/>
          <p:cNvSpPr txBox="1"/>
          <p:nvPr/>
        </p:nvSpPr>
        <p:spPr>
          <a:xfrm>
            <a:off x="960120" y="1524000"/>
            <a:ext cx="7574280" cy="4401205"/>
          </a:xfrm>
          <a:prstGeom prst="rect">
            <a:avLst/>
          </a:prstGeom>
          <a:noFill/>
        </p:spPr>
        <p:txBody>
          <a:bodyPr wrap="square" rtlCol="0">
            <a:spAutoFit/>
          </a:bodyPr>
          <a:lstStyle/>
          <a:p>
            <a:pPr algn="l"/>
            <a:r>
              <a:rPr lang="en-US" sz="4000" i="1" dirty="0">
                <a:latin typeface="Calibri" panose="020F0502020204030204" pitchFamily="34" charset="0"/>
              </a:rPr>
              <a:t>2 We give thanks to God always for all of you, constantly mentioning you in our prayers, 3 remembering before our God and Father your work of faith and labor of love and steadfastness of hope in our Lord Jesus Christ</a:t>
            </a:r>
          </a:p>
        </p:txBody>
      </p:sp>
    </p:spTree>
    <p:extLst>
      <p:ext uri="{BB962C8B-B14F-4D97-AF65-F5344CB8AC3E}">
        <p14:creationId xmlns:p14="http://schemas.microsoft.com/office/powerpoint/2010/main" xmlns="" val="1458619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8637588" cy="914400"/>
          </a:xfrm>
          <a:noFill/>
        </p:spPr>
        <p:txBody>
          <a:bodyPr>
            <a:normAutofit/>
          </a:bodyPr>
          <a:lstStyle/>
          <a:p>
            <a:pPr algn="ctr" eaLnBrk="1" hangingPunct="1"/>
            <a:r>
              <a:rPr lang="en-US" sz="5400" dirty="0" smtClean="0">
                <a:solidFill>
                  <a:schemeClr val="tx1"/>
                </a:solidFill>
                <a:effectLst/>
                <a:latin typeface="Calibri" pitchFamily="34" charset="0"/>
              </a:rPr>
              <a:t>I Peter 1:18-21</a:t>
            </a:r>
          </a:p>
        </p:txBody>
      </p:sp>
      <p:sp>
        <p:nvSpPr>
          <p:cNvPr id="2" name="TextBox 1"/>
          <p:cNvSpPr txBox="1"/>
          <p:nvPr/>
        </p:nvSpPr>
        <p:spPr>
          <a:xfrm>
            <a:off x="731520" y="1219200"/>
            <a:ext cx="7955280" cy="4708981"/>
          </a:xfrm>
          <a:prstGeom prst="rect">
            <a:avLst/>
          </a:prstGeom>
          <a:noFill/>
        </p:spPr>
        <p:txBody>
          <a:bodyPr wrap="square" rtlCol="0">
            <a:spAutoFit/>
          </a:bodyPr>
          <a:lstStyle/>
          <a:p>
            <a:pPr algn="l"/>
            <a:r>
              <a:rPr lang="en-US" sz="3000" i="1" dirty="0">
                <a:latin typeface="Calibri" panose="020F0502020204030204" pitchFamily="34" charset="0"/>
              </a:rPr>
              <a:t>18 knowing that you were ransomed from the futile ways inherited from your forefathers, not with perishable things such as silver or gold, 19 but with the precious blood of Christ, like that of a lamb without blemish or spot. 20 He was foreknown before the foundation of the world but was made manifest in the last times for the sake of you 21 who through him are believers in God, who raised him from the dead and gave him glory, so that your faith and hope are in God.</a:t>
            </a:r>
          </a:p>
        </p:txBody>
      </p:sp>
      <p:cxnSp>
        <p:nvCxnSpPr>
          <p:cNvPr id="4" name="Straight Connector 3"/>
          <p:cNvCxnSpPr/>
          <p:nvPr/>
        </p:nvCxnSpPr>
        <p:spPr>
          <a:xfrm>
            <a:off x="3124200" y="4876800"/>
            <a:ext cx="5105400" cy="47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81200" y="5791200"/>
            <a:ext cx="495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7696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6" y="152400"/>
            <a:ext cx="8637587" cy="914400"/>
          </a:xfrm>
        </p:spPr>
        <p:txBody>
          <a:bodyPr>
            <a:normAutofit fontScale="90000"/>
          </a:bodyPr>
          <a:lstStyle/>
          <a:p>
            <a:pPr algn="ctr" eaLnBrk="1" hangingPunct="1">
              <a:defRPr/>
            </a:pPr>
            <a:r>
              <a:rPr lang="en-US" sz="6600" i="1" dirty="0" smtClean="0">
                <a:solidFill>
                  <a:schemeClr val="tx1"/>
                </a:solidFill>
                <a:latin typeface="Calibri" pitchFamily="34" charset="0"/>
              </a:rPr>
              <a:t>Foundation of Faith</a:t>
            </a:r>
          </a:p>
        </p:txBody>
      </p:sp>
      <p:sp>
        <p:nvSpPr>
          <p:cNvPr id="3" name="TextBox 2"/>
          <p:cNvSpPr txBox="1"/>
          <p:nvPr/>
        </p:nvSpPr>
        <p:spPr>
          <a:xfrm>
            <a:off x="1341120" y="990600"/>
            <a:ext cx="6858000" cy="1323439"/>
          </a:xfrm>
          <a:prstGeom prst="rect">
            <a:avLst/>
          </a:prstGeom>
          <a:noFill/>
        </p:spPr>
        <p:txBody>
          <a:bodyPr wrap="square" rtlCol="0">
            <a:spAutoFit/>
          </a:bodyPr>
          <a:lstStyle/>
          <a:p>
            <a:pPr algn="l"/>
            <a:r>
              <a:rPr lang="en-US" sz="4000" i="1" dirty="0" smtClean="0">
                <a:latin typeface="Calibri" panose="020F0502020204030204" pitchFamily="34" charset="0"/>
              </a:rPr>
              <a:t>It matters what we believe and do in all aspects of our life</a:t>
            </a:r>
            <a:endParaRPr lang="en-US" sz="4000" dirty="0">
              <a:latin typeface="Calibri" panose="020F0502020204030204" pitchFamily="34" charset="0"/>
            </a:endParaRPr>
          </a:p>
        </p:txBody>
      </p:sp>
      <p:sp>
        <p:nvSpPr>
          <p:cNvPr id="4" name="TextBox 3"/>
          <p:cNvSpPr txBox="1"/>
          <p:nvPr/>
        </p:nvSpPr>
        <p:spPr>
          <a:xfrm>
            <a:off x="457200" y="2393393"/>
            <a:ext cx="8001000" cy="707886"/>
          </a:xfrm>
          <a:prstGeom prst="rect">
            <a:avLst/>
          </a:prstGeom>
          <a:noFill/>
        </p:spPr>
        <p:txBody>
          <a:bodyPr wrap="square" rtlCol="0">
            <a:spAutoFit/>
          </a:bodyPr>
          <a:lstStyle/>
          <a:p>
            <a:pPr marL="514350" indent="-514350" algn="l">
              <a:buClr>
                <a:schemeClr val="accent1">
                  <a:lumMod val="50000"/>
                </a:schemeClr>
              </a:buClr>
              <a:buFont typeface="+mj-lt"/>
              <a:buAutoNum type="arabicPeriod"/>
            </a:pPr>
            <a:r>
              <a:rPr lang="en-US" sz="4000" b="1" dirty="0" smtClean="0">
                <a:latin typeface="Calibri" panose="020F0502020204030204" pitchFamily="34" charset="0"/>
              </a:rPr>
              <a:t>Morality</a:t>
            </a:r>
          </a:p>
        </p:txBody>
      </p:sp>
      <p:sp>
        <p:nvSpPr>
          <p:cNvPr id="5" name="TextBox 4"/>
          <p:cNvSpPr txBox="1"/>
          <p:nvPr/>
        </p:nvSpPr>
        <p:spPr>
          <a:xfrm>
            <a:off x="609600" y="3276600"/>
            <a:ext cx="8229600" cy="2092881"/>
          </a:xfrm>
          <a:prstGeom prst="rect">
            <a:avLst/>
          </a:prstGeom>
          <a:noFill/>
        </p:spPr>
        <p:txBody>
          <a:bodyPr wrap="square" rtlCol="0">
            <a:spAutoFit/>
          </a:bodyPr>
          <a:lstStyle/>
          <a:p>
            <a:pPr algn="l"/>
            <a:r>
              <a:rPr lang="en-US" sz="2600" i="1" dirty="0">
                <a:latin typeface="Calibri" panose="020F0502020204030204" pitchFamily="34" charset="0"/>
              </a:rPr>
              <a:t>Since therefore Christ suffered in the flesh, arm yourselves with the same way of thinking, for whoever has suffered in the flesh has ceased from sin, 2 so as to live for the rest of the time in the flesh no longer for human passions but for the will of God</a:t>
            </a:r>
            <a:r>
              <a:rPr lang="en-US" sz="2600" i="1" dirty="0" smtClean="0">
                <a:latin typeface="Calibri" panose="020F0502020204030204" pitchFamily="34" charset="0"/>
              </a:rPr>
              <a:t>. </a:t>
            </a:r>
            <a:r>
              <a:rPr lang="en-US" sz="2600" b="1" dirty="0" smtClean="0">
                <a:solidFill>
                  <a:schemeClr val="accent1">
                    <a:lumMod val="50000"/>
                  </a:schemeClr>
                </a:solidFill>
                <a:latin typeface="Calibri" panose="020F0502020204030204" pitchFamily="34" charset="0"/>
              </a:rPr>
              <a:t>– I Peter 4:1-2</a:t>
            </a:r>
            <a:endParaRPr lang="en-US" sz="2600" b="1"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100553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6" y="152400"/>
            <a:ext cx="8637587" cy="914400"/>
          </a:xfrm>
        </p:spPr>
        <p:txBody>
          <a:bodyPr>
            <a:normAutofit fontScale="90000"/>
          </a:bodyPr>
          <a:lstStyle/>
          <a:p>
            <a:pPr algn="ctr" eaLnBrk="1" hangingPunct="1">
              <a:defRPr/>
            </a:pPr>
            <a:r>
              <a:rPr lang="en-US" sz="6600" i="1" dirty="0" smtClean="0">
                <a:solidFill>
                  <a:schemeClr val="tx1"/>
                </a:solidFill>
                <a:latin typeface="Calibri" pitchFamily="34" charset="0"/>
              </a:rPr>
              <a:t>Foundation of Faith</a:t>
            </a:r>
          </a:p>
        </p:txBody>
      </p:sp>
      <p:sp>
        <p:nvSpPr>
          <p:cNvPr id="3" name="TextBox 2"/>
          <p:cNvSpPr txBox="1"/>
          <p:nvPr/>
        </p:nvSpPr>
        <p:spPr>
          <a:xfrm>
            <a:off x="1341120" y="990600"/>
            <a:ext cx="6858000" cy="1323439"/>
          </a:xfrm>
          <a:prstGeom prst="rect">
            <a:avLst/>
          </a:prstGeom>
          <a:noFill/>
        </p:spPr>
        <p:txBody>
          <a:bodyPr wrap="square" rtlCol="0">
            <a:spAutoFit/>
          </a:bodyPr>
          <a:lstStyle/>
          <a:p>
            <a:pPr algn="l"/>
            <a:r>
              <a:rPr lang="en-US" sz="4000" i="1" dirty="0" smtClean="0">
                <a:latin typeface="Calibri" panose="020F0502020204030204" pitchFamily="34" charset="0"/>
              </a:rPr>
              <a:t>It matters what we believe and do in all aspects of our life</a:t>
            </a:r>
            <a:endParaRPr lang="en-US" sz="4000" dirty="0">
              <a:latin typeface="Calibri" panose="020F0502020204030204" pitchFamily="34" charset="0"/>
            </a:endParaRPr>
          </a:p>
        </p:txBody>
      </p:sp>
      <p:sp>
        <p:nvSpPr>
          <p:cNvPr id="4" name="TextBox 3"/>
          <p:cNvSpPr txBox="1"/>
          <p:nvPr/>
        </p:nvSpPr>
        <p:spPr>
          <a:xfrm>
            <a:off x="457200" y="2393393"/>
            <a:ext cx="8001000" cy="707886"/>
          </a:xfrm>
          <a:prstGeom prst="rect">
            <a:avLst/>
          </a:prstGeom>
          <a:noFill/>
        </p:spPr>
        <p:txBody>
          <a:bodyPr wrap="square" rtlCol="0">
            <a:spAutoFit/>
          </a:bodyPr>
          <a:lstStyle/>
          <a:p>
            <a:pPr marL="514350" indent="-514350" algn="l">
              <a:buClr>
                <a:schemeClr val="accent1">
                  <a:lumMod val="50000"/>
                </a:schemeClr>
              </a:buClr>
              <a:buFont typeface="+mj-lt"/>
              <a:buAutoNum type="arabicPeriod"/>
            </a:pPr>
            <a:r>
              <a:rPr lang="en-US" sz="4000" b="1" dirty="0" smtClean="0">
                <a:latin typeface="Calibri" panose="020F0502020204030204" pitchFamily="34" charset="0"/>
              </a:rPr>
              <a:t>Morality</a:t>
            </a:r>
          </a:p>
        </p:txBody>
      </p:sp>
      <p:sp>
        <p:nvSpPr>
          <p:cNvPr id="5" name="TextBox 4"/>
          <p:cNvSpPr txBox="1"/>
          <p:nvPr/>
        </p:nvSpPr>
        <p:spPr>
          <a:xfrm>
            <a:off x="655320" y="3101279"/>
            <a:ext cx="8229600" cy="2893100"/>
          </a:xfrm>
          <a:prstGeom prst="rect">
            <a:avLst/>
          </a:prstGeom>
          <a:noFill/>
        </p:spPr>
        <p:txBody>
          <a:bodyPr wrap="square" rtlCol="0">
            <a:spAutoFit/>
          </a:bodyPr>
          <a:lstStyle/>
          <a:p>
            <a:pPr algn="l"/>
            <a:r>
              <a:rPr lang="en-US" sz="2600" i="1" dirty="0">
                <a:latin typeface="Calibri" panose="020F0502020204030204" pitchFamily="34" charset="0"/>
              </a:rPr>
              <a:t>3 For the time that is past suffices for doing what the Gentiles want to do, living in sensuality, passions, drunkenness, orgies, drinking parties, and lawless idolatry. 4 With respect to this they are surprised when you do not join them in the same flood of debauchery, and they malign you; 5 but they will give account to him who is ready to judge the living and the dead. </a:t>
            </a:r>
            <a:r>
              <a:rPr lang="en-US" sz="2600" b="1" dirty="0" smtClean="0">
                <a:solidFill>
                  <a:schemeClr val="accent1">
                    <a:lumMod val="50000"/>
                  </a:schemeClr>
                </a:solidFill>
                <a:latin typeface="Calibri" panose="020F0502020204030204" pitchFamily="34" charset="0"/>
              </a:rPr>
              <a:t>– I Peter 4:3-6</a:t>
            </a:r>
            <a:endParaRPr lang="en-US" sz="2600" b="1"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397120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6" y="152400"/>
            <a:ext cx="8637587" cy="914400"/>
          </a:xfrm>
        </p:spPr>
        <p:txBody>
          <a:bodyPr>
            <a:normAutofit fontScale="90000"/>
          </a:bodyPr>
          <a:lstStyle/>
          <a:p>
            <a:pPr algn="ctr" eaLnBrk="1" hangingPunct="1">
              <a:defRPr/>
            </a:pPr>
            <a:r>
              <a:rPr lang="en-US" sz="6600" i="1" dirty="0" smtClean="0">
                <a:solidFill>
                  <a:schemeClr val="tx1"/>
                </a:solidFill>
                <a:latin typeface="Calibri" pitchFamily="34" charset="0"/>
              </a:rPr>
              <a:t>Foundation of Faith</a:t>
            </a:r>
          </a:p>
        </p:txBody>
      </p:sp>
      <p:sp>
        <p:nvSpPr>
          <p:cNvPr id="3" name="TextBox 2"/>
          <p:cNvSpPr txBox="1"/>
          <p:nvPr/>
        </p:nvSpPr>
        <p:spPr>
          <a:xfrm>
            <a:off x="1341120" y="990600"/>
            <a:ext cx="6858000" cy="1323439"/>
          </a:xfrm>
          <a:prstGeom prst="rect">
            <a:avLst/>
          </a:prstGeom>
          <a:noFill/>
        </p:spPr>
        <p:txBody>
          <a:bodyPr wrap="square" rtlCol="0">
            <a:spAutoFit/>
          </a:bodyPr>
          <a:lstStyle/>
          <a:p>
            <a:pPr algn="l"/>
            <a:r>
              <a:rPr lang="en-US" sz="4000" i="1" dirty="0" smtClean="0">
                <a:latin typeface="Calibri" panose="020F0502020204030204" pitchFamily="34" charset="0"/>
              </a:rPr>
              <a:t>It matters what we believe and do in all aspects of our life</a:t>
            </a:r>
            <a:endParaRPr lang="en-US" sz="4000" dirty="0">
              <a:latin typeface="Calibri" panose="020F0502020204030204" pitchFamily="34" charset="0"/>
            </a:endParaRPr>
          </a:p>
        </p:txBody>
      </p:sp>
      <p:sp>
        <p:nvSpPr>
          <p:cNvPr id="4" name="TextBox 3"/>
          <p:cNvSpPr txBox="1"/>
          <p:nvPr/>
        </p:nvSpPr>
        <p:spPr>
          <a:xfrm>
            <a:off x="457200" y="2393393"/>
            <a:ext cx="8001000" cy="707886"/>
          </a:xfrm>
          <a:prstGeom prst="rect">
            <a:avLst/>
          </a:prstGeom>
          <a:noFill/>
        </p:spPr>
        <p:txBody>
          <a:bodyPr wrap="square" rtlCol="0">
            <a:spAutoFit/>
          </a:bodyPr>
          <a:lstStyle/>
          <a:p>
            <a:pPr marL="514350" indent="-514350" algn="l">
              <a:buClr>
                <a:schemeClr val="accent1">
                  <a:lumMod val="50000"/>
                </a:schemeClr>
              </a:buClr>
              <a:buFont typeface="+mj-lt"/>
              <a:buAutoNum type="arabicPeriod"/>
            </a:pPr>
            <a:r>
              <a:rPr lang="en-US" sz="4000" b="1" dirty="0" smtClean="0">
                <a:latin typeface="Calibri" panose="020F0502020204030204" pitchFamily="34" charset="0"/>
              </a:rPr>
              <a:t>Morality</a:t>
            </a:r>
          </a:p>
        </p:txBody>
      </p:sp>
      <p:sp>
        <p:nvSpPr>
          <p:cNvPr id="5" name="TextBox 4"/>
          <p:cNvSpPr txBox="1"/>
          <p:nvPr/>
        </p:nvSpPr>
        <p:spPr>
          <a:xfrm>
            <a:off x="655320" y="2971800"/>
            <a:ext cx="8229600" cy="1384995"/>
          </a:xfrm>
          <a:prstGeom prst="rect">
            <a:avLst/>
          </a:prstGeom>
          <a:noFill/>
        </p:spPr>
        <p:txBody>
          <a:bodyPr wrap="square" rtlCol="0">
            <a:spAutoFit/>
          </a:bodyPr>
          <a:lstStyle/>
          <a:p>
            <a:pPr algn="l"/>
            <a:r>
              <a:rPr lang="en-US" sz="2800" i="1" baseline="30000" dirty="0"/>
              <a:t>11 </a:t>
            </a:r>
            <a:r>
              <a:rPr lang="en-US" sz="2800" i="1" dirty="0"/>
              <a:t>Beloved, I urge you as sojourners and exiles to abstain from the passions of the flesh, which wage war against your soul</a:t>
            </a:r>
            <a:r>
              <a:rPr lang="en-US" sz="2800" dirty="0" smtClean="0"/>
              <a:t>. </a:t>
            </a:r>
            <a:r>
              <a:rPr lang="en-US" sz="2600" b="1" dirty="0" smtClean="0">
                <a:solidFill>
                  <a:schemeClr val="accent1">
                    <a:lumMod val="50000"/>
                  </a:schemeClr>
                </a:solidFill>
                <a:latin typeface="Calibri" panose="020F0502020204030204" pitchFamily="34" charset="0"/>
              </a:rPr>
              <a:t>– I Peter 2:11</a:t>
            </a:r>
            <a:endParaRPr lang="en-US" sz="2600" b="1" dirty="0">
              <a:solidFill>
                <a:schemeClr val="accent1">
                  <a:lumMod val="50000"/>
                </a:schemeClr>
              </a:solidFill>
              <a:latin typeface="Calibri" panose="020F0502020204030204" pitchFamily="34" charset="0"/>
            </a:endParaRPr>
          </a:p>
        </p:txBody>
      </p:sp>
      <p:sp>
        <p:nvSpPr>
          <p:cNvPr id="6" name="TextBox 5"/>
          <p:cNvSpPr txBox="1"/>
          <p:nvPr/>
        </p:nvSpPr>
        <p:spPr>
          <a:xfrm>
            <a:off x="807720" y="4509195"/>
            <a:ext cx="8229600" cy="954107"/>
          </a:xfrm>
          <a:prstGeom prst="rect">
            <a:avLst/>
          </a:prstGeom>
          <a:noFill/>
        </p:spPr>
        <p:txBody>
          <a:bodyPr wrap="square" rtlCol="0">
            <a:spAutoFit/>
          </a:bodyPr>
          <a:lstStyle/>
          <a:p>
            <a:pPr algn="l"/>
            <a:r>
              <a:rPr lang="en-US" sz="2800" i="1" dirty="0"/>
              <a:t>So put away all malice and all deceit and hypocrisy and envy and all slander</a:t>
            </a:r>
            <a:r>
              <a:rPr lang="en-US" sz="2800" i="1" dirty="0" smtClean="0"/>
              <a:t>. </a:t>
            </a:r>
            <a:r>
              <a:rPr lang="en-US" sz="2600" b="1" dirty="0" smtClean="0">
                <a:solidFill>
                  <a:schemeClr val="accent1">
                    <a:lumMod val="50000"/>
                  </a:schemeClr>
                </a:solidFill>
                <a:latin typeface="Calibri" panose="020F0502020204030204" pitchFamily="34" charset="0"/>
              </a:rPr>
              <a:t>– I Peter 2:1</a:t>
            </a:r>
            <a:endParaRPr lang="en-US" sz="2600" b="1"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259148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472123" y="76200"/>
            <a:ext cx="8637587" cy="914400"/>
          </a:xfrm>
        </p:spPr>
        <p:txBody>
          <a:bodyPr>
            <a:normAutofit fontScale="90000"/>
          </a:bodyPr>
          <a:lstStyle/>
          <a:p>
            <a:pPr algn="ctr" eaLnBrk="1" hangingPunct="1">
              <a:defRPr/>
            </a:pPr>
            <a:r>
              <a:rPr lang="en-US" sz="6600" i="1" dirty="0" smtClean="0">
                <a:solidFill>
                  <a:schemeClr val="tx1"/>
                </a:solidFill>
                <a:latin typeface="Calibri" pitchFamily="34" charset="0"/>
              </a:rPr>
              <a:t>Foundation of Faith</a:t>
            </a:r>
          </a:p>
        </p:txBody>
      </p:sp>
      <p:sp>
        <p:nvSpPr>
          <p:cNvPr id="3" name="TextBox 2"/>
          <p:cNvSpPr txBox="1"/>
          <p:nvPr/>
        </p:nvSpPr>
        <p:spPr>
          <a:xfrm>
            <a:off x="1447800" y="802837"/>
            <a:ext cx="6858000" cy="1323439"/>
          </a:xfrm>
          <a:prstGeom prst="rect">
            <a:avLst/>
          </a:prstGeom>
          <a:noFill/>
        </p:spPr>
        <p:txBody>
          <a:bodyPr wrap="square" rtlCol="0">
            <a:spAutoFit/>
          </a:bodyPr>
          <a:lstStyle/>
          <a:p>
            <a:pPr algn="l"/>
            <a:r>
              <a:rPr lang="en-US" sz="4000" i="1" dirty="0" smtClean="0">
                <a:latin typeface="Calibri" panose="020F0502020204030204" pitchFamily="34" charset="0"/>
              </a:rPr>
              <a:t>It matters what we believe and do in all aspects of our life</a:t>
            </a:r>
            <a:endParaRPr lang="en-US" sz="4000" dirty="0">
              <a:latin typeface="Calibri" panose="020F0502020204030204" pitchFamily="34" charset="0"/>
            </a:endParaRPr>
          </a:p>
        </p:txBody>
      </p:sp>
      <p:sp>
        <p:nvSpPr>
          <p:cNvPr id="4" name="TextBox 3"/>
          <p:cNvSpPr txBox="1"/>
          <p:nvPr/>
        </p:nvSpPr>
        <p:spPr>
          <a:xfrm>
            <a:off x="304800" y="1981200"/>
            <a:ext cx="8001000" cy="1323439"/>
          </a:xfrm>
          <a:prstGeom prst="rect">
            <a:avLst/>
          </a:prstGeom>
          <a:noFill/>
        </p:spPr>
        <p:txBody>
          <a:bodyPr wrap="square" rtlCol="0">
            <a:spAutoFit/>
          </a:bodyPr>
          <a:lstStyle/>
          <a:p>
            <a:pPr marL="514350" indent="-514350" algn="l">
              <a:buClr>
                <a:schemeClr val="accent1">
                  <a:lumMod val="50000"/>
                </a:schemeClr>
              </a:buClr>
              <a:buFont typeface="+mj-lt"/>
              <a:buAutoNum type="arabicPeriod"/>
            </a:pPr>
            <a:r>
              <a:rPr lang="en-US" sz="4000" b="1" dirty="0" smtClean="0">
                <a:latin typeface="Calibri" panose="020F0502020204030204" pitchFamily="34" charset="0"/>
              </a:rPr>
              <a:t>Morality</a:t>
            </a:r>
          </a:p>
          <a:p>
            <a:pPr marL="514350" indent="-514350" algn="l">
              <a:buClr>
                <a:schemeClr val="accent1">
                  <a:lumMod val="50000"/>
                </a:schemeClr>
              </a:buClr>
              <a:buFont typeface="+mj-lt"/>
              <a:buAutoNum type="arabicPeriod"/>
            </a:pPr>
            <a:r>
              <a:rPr lang="en-US" sz="4000" b="1" dirty="0" smtClean="0">
                <a:latin typeface="Calibri" panose="020F0502020204030204" pitchFamily="34" charset="0"/>
              </a:rPr>
              <a:t>Relationships</a:t>
            </a:r>
          </a:p>
        </p:txBody>
      </p:sp>
      <p:sp>
        <p:nvSpPr>
          <p:cNvPr id="5" name="TextBox 4"/>
          <p:cNvSpPr txBox="1"/>
          <p:nvPr/>
        </p:nvSpPr>
        <p:spPr>
          <a:xfrm>
            <a:off x="876300" y="3200400"/>
            <a:ext cx="8001000" cy="2800767"/>
          </a:xfrm>
          <a:prstGeom prst="rect">
            <a:avLst/>
          </a:prstGeom>
          <a:noFill/>
        </p:spPr>
        <p:txBody>
          <a:bodyPr wrap="square" rtlCol="0">
            <a:spAutoFit/>
          </a:bodyPr>
          <a:lstStyle/>
          <a:p>
            <a:pPr algn="l"/>
            <a:r>
              <a:rPr lang="en-US" sz="2200" i="1" dirty="0">
                <a:latin typeface="Calibri" panose="020F0502020204030204" pitchFamily="34" charset="0"/>
              </a:rPr>
              <a:t>21 For to this you have been called, because Christ also suffered for you, leaving you an example, so that you might follow in his steps. 22 He committed no sin, neither was deceit found in his mouth. 23 When he was reviled, he did not revile in return; when he suffered, he did not threaten, but continued entrusting himself to him who judges justly. 24 He himself bore our sins in his body on the tree, that we might die to sin and live to righteousness. By his wounds you have been healed</a:t>
            </a:r>
            <a:r>
              <a:rPr lang="en-US" sz="2200" i="1" dirty="0" smtClean="0">
                <a:latin typeface="Calibri" panose="020F0502020204030204" pitchFamily="34" charset="0"/>
              </a:rPr>
              <a:t>. </a:t>
            </a:r>
            <a:r>
              <a:rPr lang="en-US" sz="2200" b="1" dirty="0" smtClean="0">
                <a:solidFill>
                  <a:schemeClr val="accent1">
                    <a:lumMod val="50000"/>
                  </a:schemeClr>
                </a:solidFill>
                <a:latin typeface="Calibri" panose="020F0502020204030204" pitchFamily="34" charset="0"/>
              </a:rPr>
              <a:t>– I Peter 2:21-24</a:t>
            </a:r>
            <a:endParaRPr lang="en-US" sz="2200" b="1"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75047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67506" y="152400"/>
            <a:ext cx="8637587" cy="914400"/>
          </a:xfrm>
        </p:spPr>
        <p:txBody>
          <a:bodyPr>
            <a:normAutofit fontScale="90000"/>
          </a:bodyPr>
          <a:lstStyle/>
          <a:p>
            <a:pPr algn="ctr" eaLnBrk="1" hangingPunct="1">
              <a:defRPr/>
            </a:pPr>
            <a:r>
              <a:rPr lang="en-US" sz="6600" i="1" dirty="0" smtClean="0">
                <a:solidFill>
                  <a:schemeClr val="tx1"/>
                </a:solidFill>
                <a:latin typeface="Calibri" pitchFamily="34" charset="0"/>
              </a:rPr>
              <a:t>Foundation of Faith</a:t>
            </a:r>
          </a:p>
        </p:txBody>
      </p:sp>
      <p:sp>
        <p:nvSpPr>
          <p:cNvPr id="3" name="TextBox 2"/>
          <p:cNvSpPr txBox="1"/>
          <p:nvPr/>
        </p:nvSpPr>
        <p:spPr>
          <a:xfrm>
            <a:off x="1371600" y="990600"/>
            <a:ext cx="6858000" cy="1323439"/>
          </a:xfrm>
          <a:prstGeom prst="rect">
            <a:avLst/>
          </a:prstGeom>
          <a:noFill/>
        </p:spPr>
        <p:txBody>
          <a:bodyPr wrap="square" rtlCol="0">
            <a:spAutoFit/>
          </a:bodyPr>
          <a:lstStyle/>
          <a:p>
            <a:pPr algn="l"/>
            <a:r>
              <a:rPr lang="en-US" sz="4000" i="1" dirty="0" smtClean="0">
                <a:latin typeface="Calibri" panose="020F0502020204030204" pitchFamily="34" charset="0"/>
              </a:rPr>
              <a:t>It matters what we believe and do in all aspects of our life</a:t>
            </a:r>
            <a:endParaRPr lang="en-US" sz="4000" dirty="0">
              <a:latin typeface="Calibri" panose="020F0502020204030204" pitchFamily="34" charset="0"/>
            </a:endParaRPr>
          </a:p>
        </p:txBody>
      </p:sp>
      <p:sp>
        <p:nvSpPr>
          <p:cNvPr id="4" name="TextBox 3"/>
          <p:cNvSpPr txBox="1"/>
          <p:nvPr/>
        </p:nvSpPr>
        <p:spPr>
          <a:xfrm>
            <a:off x="609600" y="2209800"/>
            <a:ext cx="8001000" cy="1938992"/>
          </a:xfrm>
          <a:prstGeom prst="rect">
            <a:avLst/>
          </a:prstGeom>
          <a:noFill/>
        </p:spPr>
        <p:txBody>
          <a:bodyPr wrap="square" rtlCol="0">
            <a:spAutoFit/>
          </a:bodyPr>
          <a:lstStyle/>
          <a:p>
            <a:pPr marL="514350" indent="-514350" algn="l">
              <a:buClr>
                <a:schemeClr val="accent1">
                  <a:lumMod val="50000"/>
                </a:schemeClr>
              </a:buClr>
              <a:buFont typeface="+mj-lt"/>
              <a:buAutoNum type="arabicPeriod"/>
            </a:pPr>
            <a:r>
              <a:rPr lang="en-US" sz="4000" b="1" dirty="0" smtClean="0">
                <a:latin typeface="Calibri" panose="020F0502020204030204" pitchFamily="34" charset="0"/>
              </a:rPr>
              <a:t>Morality</a:t>
            </a:r>
          </a:p>
          <a:p>
            <a:pPr marL="514350" indent="-514350" algn="l">
              <a:buClr>
                <a:schemeClr val="accent1">
                  <a:lumMod val="50000"/>
                </a:schemeClr>
              </a:buClr>
              <a:buFont typeface="+mj-lt"/>
              <a:buAutoNum type="arabicPeriod"/>
            </a:pPr>
            <a:r>
              <a:rPr lang="en-US" sz="4000" b="1" dirty="0" smtClean="0">
                <a:latin typeface="Calibri" panose="020F0502020204030204" pitchFamily="34" charset="0"/>
              </a:rPr>
              <a:t>Relationships</a:t>
            </a:r>
          </a:p>
          <a:p>
            <a:pPr marL="514350" indent="-514350" algn="l">
              <a:buClr>
                <a:schemeClr val="accent1">
                  <a:lumMod val="50000"/>
                </a:schemeClr>
              </a:buClr>
              <a:buFont typeface="+mj-lt"/>
              <a:buAutoNum type="arabicPeriod"/>
            </a:pPr>
            <a:r>
              <a:rPr lang="en-US" sz="4000" b="1" dirty="0" smtClean="0">
                <a:latin typeface="Calibri" panose="020F0502020204030204" pitchFamily="34" charset="0"/>
              </a:rPr>
              <a:t>Religious Practices</a:t>
            </a:r>
            <a:endParaRPr lang="en-US" sz="4000" b="1" dirty="0">
              <a:latin typeface="Calibri" panose="020F0502020204030204" pitchFamily="34" charset="0"/>
            </a:endParaRPr>
          </a:p>
        </p:txBody>
      </p:sp>
      <p:sp>
        <p:nvSpPr>
          <p:cNvPr id="2" name="TextBox 1"/>
          <p:cNvSpPr txBox="1"/>
          <p:nvPr/>
        </p:nvSpPr>
        <p:spPr>
          <a:xfrm>
            <a:off x="1485900" y="4160222"/>
            <a:ext cx="3771900" cy="1384995"/>
          </a:xfrm>
          <a:prstGeom prst="rect">
            <a:avLst/>
          </a:prstGeom>
          <a:noFill/>
          <a:ln w="28575">
            <a:solidFill>
              <a:schemeClr val="accent1">
                <a:lumMod val="75000"/>
              </a:schemeClr>
            </a:solidFill>
          </a:ln>
        </p:spPr>
        <p:txBody>
          <a:bodyPr wrap="square" rtlCol="0">
            <a:spAutoFit/>
          </a:bodyPr>
          <a:lstStyle/>
          <a:p>
            <a:pPr marL="171450" indent="-171450" algn="l">
              <a:buClr>
                <a:schemeClr val="accent1">
                  <a:lumMod val="75000"/>
                </a:schemeClr>
              </a:buClr>
              <a:buFont typeface="Arial" panose="020B0604020202020204" pitchFamily="34" charset="0"/>
              <a:buChar char="•"/>
            </a:pPr>
            <a:r>
              <a:rPr lang="en-US" sz="2800" dirty="0" smtClean="0">
                <a:latin typeface="+mn-lt"/>
              </a:rPr>
              <a:t>I Peter 1:10-12</a:t>
            </a:r>
          </a:p>
          <a:p>
            <a:pPr marL="171450" indent="-171450" algn="l">
              <a:buClr>
                <a:schemeClr val="accent1">
                  <a:lumMod val="75000"/>
                </a:schemeClr>
              </a:buClr>
              <a:buFont typeface="Arial" panose="020B0604020202020204" pitchFamily="34" charset="0"/>
              <a:buChar char="•"/>
            </a:pPr>
            <a:r>
              <a:rPr lang="en-US" sz="2800" dirty="0" smtClean="0">
                <a:latin typeface="+mn-lt"/>
              </a:rPr>
              <a:t>II Peter 1:19-21</a:t>
            </a:r>
          </a:p>
          <a:p>
            <a:pPr marL="171450" indent="-171450" algn="l">
              <a:buClr>
                <a:schemeClr val="accent1">
                  <a:lumMod val="75000"/>
                </a:schemeClr>
              </a:buClr>
              <a:buFont typeface="Arial" panose="020B0604020202020204" pitchFamily="34" charset="0"/>
              <a:buChar char="•"/>
            </a:pPr>
            <a:r>
              <a:rPr lang="en-US" sz="2800" dirty="0" smtClean="0">
                <a:latin typeface="+mn-lt"/>
              </a:rPr>
              <a:t>I Thessalonians 2:13 </a:t>
            </a:r>
            <a:endParaRPr lang="en-US" sz="2800" dirty="0">
              <a:latin typeface="+mn-lt"/>
            </a:endParaRPr>
          </a:p>
        </p:txBody>
      </p:sp>
    </p:spTree>
    <p:extLst>
      <p:ext uri="{BB962C8B-B14F-4D97-AF65-F5344CB8AC3E}">
        <p14:creationId xmlns:p14="http://schemas.microsoft.com/office/powerpoint/2010/main" xmlns="" val="75047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dissolv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dissolve">
                                      <p:cBhvr>
                                        <p:cTn id="12" dur="5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dissolv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dissolv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dissolve">
                                      <p:cBhvr>
                                        <p:cTn id="2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6" y="152400"/>
            <a:ext cx="8637587" cy="914400"/>
          </a:xfrm>
        </p:spPr>
        <p:txBody>
          <a:bodyPr>
            <a:normAutofit fontScale="90000"/>
          </a:bodyPr>
          <a:lstStyle/>
          <a:p>
            <a:pPr algn="ctr" eaLnBrk="1" hangingPunct="1">
              <a:defRPr/>
            </a:pPr>
            <a:r>
              <a:rPr lang="en-US" sz="6600" i="1" dirty="0" smtClean="0">
                <a:solidFill>
                  <a:schemeClr val="tx1"/>
                </a:solidFill>
                <a:latin typeface="Calibri" pitchFamily="34" charset="0"/>
              </a:rPr>
              <a:t>Foundation of Faith</a:t>
            </a:r>
          </a:p>
        </p:txBody>
      </p:sp>
      <p:sp>
        <p:nvSpPr>
          <p:cNvPr id="3" name="TextBox 2"/>
          <p:cNvSpPr txBox="1"/>
          <p:nvPr/>
        </p:nvSpPr>
        <p:spPr>
          <a:xfrm>
            <a:off x="1341120" y="990600"/>
            <a:ext cx="6858000" cy="1323439"/>
          </a:xfrm>
          <a:prstGeom prst="rect">
            <a:avLst/>
          </a:prstGeom>
          <a:noFill/>
        </p:spPr>
        <p:txBody>
          <a:bodyPr wrap="square" rtlCol="0">
            <a:spAutoFit/>
          </a:bodyPr>
          <a:lstStyle/>
          <a:p>
            <a:pPr algn="l"/>
            <a:r>
              <a:rPr lang="en-US" sz="4000" i="1" dirty="0" smtClean="0">
                <a:latin typeface="Calibri" panose="020F0502020204030204" pitchFamily="34" charset="0"/>
              </a:rPr>
              <a:t>It matters what we believe and do in all aspects of our life</a:t>
            </a:r>
            <a:endParaRPr lang="en-US" sz="4000" dirty="0">
              <a:latin typeface="Calibri" panose="020F0502020204030204" pitchFamily="34" charset="0"/>
            </a:endParaRPr>
          </a:p>
        </p:txBody>
      </p:sp>
      <p:sp>
        <p:nvSpPr>
          <p:cNvPr id="4" name="TextBox 3"/>
          <p:cNvSpPr txBox="1"/>
          <p:nvPr/>
        </p:nvSpPr>
        <p:spPr>
          <a:xfrm>
            <a:off x="457200" y="2314039"/>
            <a:ext cx="8001000" cy="707886"/>
          </a:xfrm>
          <a:prstGeom prst="rect">
            <a:avLst/>
          </a:prstGeom>
          <a:noFill/>
        </p:spPr>
        <p:txBody>
          <a:bodyPr wrap="square" rtlCol="0">
            <a:spAutoFit/>
          </a:bodyPr>
          <a:lstStyle/>
          <a:p>
            <a:pPr algn="l">
              <a:buClr>
                <a:schemeClr val="accent1">
                  <a:lumMod val="50000"/>
                </a:schemeClr>
              </a:buClr>
            </a:pPr>
            <a:r>
              <a:rPr lang="en-US" sz="4000" b="1" dirty="0" smtClean="0">
                <a:latin typeface="Calibri" panose="020F0502020204030204" pitchFamily="34" charset="0"/>
              </a:rPr>
              <a:t>Salvation</a:t>
            </a:r>
          </a:p>
        </p:txBody>
      </p:sp>
      <p:sp>
        <p:nvSpPr>
          <p:cNvPr id="5" name="TextBox 4"/>
          <p:cNvSpPr txBox="1"/>
          <p:nvPr/>
        </p:nvSpPr>
        <p:spPr>
          <a:xfrm>
            <a:off x="457200" y="3021925"/>
            <a:ext cx="8229600" cy="1692771"/>
          </a:xfrm>
          <a:prstGeom prst="rect">
            <a:avLst/>
          </a:prstGeom>
          <a:noFill/>
        </p:spPr>
        <p:txBody>
          <a:bodyPr wrap="square" rtlCol="0">
            <a:spAutoFit/>
          </a:bodyPr>
          <a:lstStyle/>
          <a:p>
            <a:pPr algn="l"/>
            <a:r>
              <a:rPr lang="en-US" sz="2600" i="1" dirty="0">
                <a:latin typeface="Calibri" panose="020F0502020204030204" pitchFamily="34" charset="0"/>
              </a:rPr>
              <a:t>21 Baptism, which corresponds to this, now saves you, not as a removal of dirt from the body but as an appeal to God for a good conscience, through the resurrection of Jesus Christ</a:t>
            </a:r>
            <a:r>
              <a:rPr lang="en-US" sz="2600" i="1" dirty="0" smtClean="0">
                <a:latin typeface="Calibri" panose="020F0502020204030204" pitchFamily="34" charset="0"/>
              </a:rPr>
              <a:t>,</a:t>
            </a:r>
            <a:r>
              <a:rPr lang="en-US" sz="2600" b="1" dirty="0" smtClean="0">
                <a:solidFill>
                  <a:schemeClr val="accent1">
                    <a:lumMod val="50000"/>
                  </a:schemeClr>
                </a:solidFill>
                <a:latin typeface="Calibri" panose="020F0502020204030204" pitchFamily="34" charset="0"/>
              </a:rPr>
              <a:t>– I Peter 3:21</a:t>
            </a:r>
            <a:endParaRPr lang="en-US" sz="2600" b="1" dirty="0">
              <a:solidFill>
                <a:schemeClr val="accent1">
                  <a:lumMod val="50000"/>
                </a:schemeClr>
              </a:solidFill>
              <a:latin typeface="Calibri" panose="020F0502020204030204" pitchFamily="34" charset="0"/>
            </a:endParaRPr>
          </a:p>
        </p:txBody>
      </p:sp>
      <p:sp>
        <p:nvSpPr>
          <p:cNvPr id="6" name="TextBox 5"/>
          <p:cNvSpPr txBox="1"/>
          <p:nvPr/>
        </p:nvSpPr>
        <p:spPr>
          <a:xfrm>
            <a:off x="533400" y="4756248"/>
            <a:ext cx="8229600" cy="1292662"/>
          </a:xfrm>
          <a:prstGeom prst="rect">
            <a:avLst/>
          </a:prstGeom>
          <a:noFill/>
        </p:spPr>
        <p:txBody>
          <a:bodyPr wrap="square" rtlCol="0">
            <a:spAutoFit/>
          </a:bodyPr>
          <a:lstStyle/>
          <a:p>
            <a:pPr algn="l"/>
            <a:r>
              <a:rPr lang="en-US" sz="2600" i="1" dirty="0">
                <a:latin typeface="Calibri" panose="020F0502020204030204" pitchFamily="34" charset="0"/>
              </a:rPr>
              <a:t>“Repent and be baptized every one of you in the name of Jesus Christ for the forgiveness of your sins, and you will receive the gift of the Holy Spirit</a:t>
            </a:r>
            <a:r>
              <a:rPr lang="en-US" sz="2600" i="1" dirty="0" smtClean="0">
                <a:latin typeface="Calibri" panose="020F0502020204030204" pitchFamily="34" charset="0"/>
              </a:rPr>
              <a:t>. </a:t>
            </a:r>
            <a:r>
              <a:rPr lang="en-US" sz="2600" b="1" dirty="0" smtClean="0">
                <a:solidFill>
                  <a:schemeClr val="accent1">
                    <a:lumMod val="50000"/>
                  </a:schemeClr>
                </a:solidFill>
                <a:latin typeface="Calibri" panose="020F0502020204030204" pitchFamily="34" charset="0"/>
              </a:rPr>
              <a:t>– Acts 2:38</a:t>
            </a:r>
            <a:endParaRPr lang="en-US" sz="2600" b="1"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26757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28600"/>
            <a:ext cx="8637588" cy="457200"/>
          </a:xfrm>
          <a:noFill/>
        </p:spPr>
        <p:txBody>
          <a:bodyPr>
            <a:normAutofit fontScale="90000"/>
          </a:bodyPr>
          <a:lstStyle/>
          <a:p>
            <a:pPr eaLnBrk="1" hangingPunct="1"/>
            <a:r>
              <a:rPr lang="en-US" sz="4800" dirty="0" smtClean="0">
                <a:solidFill>
                  <a:srgbClr val="FFFFCC"/>
                </a:solidFill>
                <a:effectLst/>
                <a:latin typeface="Calibri" pitchFamily="34" charset="0"/>
              </a:rPr>
              <a:t>Universal Nature of Guilt</a:t>
            </a:r>
          </a:p>
        </p:txBody>
      </p:sp>
      <p:sp>
        <p:nvSpPr>
          <p:cNvPr id="164867" name="Rectangle 3"/>
          <p:cNvSpPr>
            <a:spLocks noChangeArrowheads="1"/>
          </p:cNvSpPr>
          <p:nvPr/>
        </p:nvSpPr>
        <p:spPr bwMode="auto">
          <a:xfrm>
            <a:off x="457200" y="609600"/>
            <a:ext cx="8458200" cy="6032421"/>
          </a:xfrm>
          <a:prstGeom prst="rect">
            <a:avLst/>
          </a:prstGeom>
          <a:noFill/>
          <a:ln w="9525">
            <a:noFill/>
            <a:miter lim="800000"/>
            <a:headEnd/>
            <a:tailEnd/>
          </a:ln>
        </p:spPr>
        <p:txBody>
          <a:bodyPr wrap="square" anchor="ctr">
            <a:spAutoFit/>
          </a:bodyPr>
          <a:lstStyle/>
          <a:p>
            <a:pPr lvl="0" algn="l">
              <a:buClr>
                <a:srgbClr val="FFC000"/>
              </a:buClr>
              <a:buSzPct val="116000"/>
              <a:buFont typeface="Arial" pitchFamily="34" charset="0"/>
              <a:buChar char="•"/>
            </a:pPr>
            <a:r>
              <a:rPr lang="en-US" sz="2800" i="1" dirty="0">
                <a:solidFill>
                  <a:srgbClr val="FFFF00"/>
                </a:solidFill>
              </a:rPr>
              <a:t>  </a:t>
            </a:r>
            <a:r>
              <a:rPr lang="en-US" sz="2800" i="1" dirty="0">
                <a:solidFill>
                  <a:srgbClr val="FFC000"/>
                </a:solidFill>
              </a:rPr>
              <a:t>Romans 3:19, 23 </a:t>
            </a:r>
          </a:p>
          <a:p>
            <a:pPr marL="346075" algn="l"/>
            <a:r>
              <a:rPr lang="en-US" sz="2400" i="1" baseline="30000" dirty="0"/>
              <a:t>19 </a:t>
            </a:r>
            <a:r>
              <a:rPr lang="en-US" sz="2400" i="1" dirty="0"/>
              <a:t>Now we know that whatever the law says, it says to those who are under the law, that every mouth may be </a:t>
            </a:r>
            <a:r>
              <a:rPr lang="en-US" sz="2400" i="1" dirty="0" smtClean="0"/>
              <a:t>stopped, and </a:t>
            </a:r>
            <a:r>
              <a:rPr lang="en-US" sz="2400" i="1" dirty="0">
                <a:solidFill>
                  <a:srgbClr val="FFFF00"/>
                </a:solidFill>
              </a:rPr>
              <a:t>all the world may become guilty before God.  </a:t>
            </a:r>
            <a:r>
              <a:rPr lang="en-US" sz="2400" i="1" dirty="0" smtClean="0">
                <a:solidFill>
                  <a:srgbClr val="FFFF00"/>
                </a:solidFill>
              </a:rPr>
              <a:t>            </a:t>
            </a:r>
            <a:r>
              <a:rPr lang="en-US" sz="2400" i="1" baseline="30000" dirty="0" smtClean="0"/>
              <a:t>23</a:t>
            </a:r>
            <a:r>
              <a:rPr lang="en-US" sz="2400" i="1" baseline="30000" dirty="0"/>
              <a:t> </a:t>
            </a:r>
            <a:r>
              <a:rPr lang="en-US" sz="2400" i="1" dirty="0"/>
              <a:t>for all have sinned and fall short of the glory of </a:t>
            </a:r>
            <a:r>
              <a:rPr lang="en-US" sz="2400" i="1" dirty="0" smtClean="0"/>
              <a:t>God</a:t>
            </a:r>
          </a:p>
          <a:p>
            <a:pPr marL="346075" algn="l"/>
            <a:endParaRPr lang="en-US" sz="1400" i="1" dirty="0"/>
          </a:p>
          <a:p>
            <a:pPr lvl="0" algn="l">
              <a:buClr>
                <a:srgbClr val="FFC000"/>
              </a:buClr>
              <a:buFont typeface="Arial" pitchFamily="34" charset="0"/>
              <a:buChar char="•"/>
            </a:pPr>
            <a:r>
              <a:rPr lang="en-US" sz="2800" i="1" dirty="0" smtClean="0">
                <a:solidFill>
                  <a:srgbClr val="FFFF00"/>
                </a:solidFill>
              </a:rPr>
              <a:t>  </a:t>
            </a:r>
            <a:r>
              <a:rPr lang="en-US" sz="2800" i="1" dirty="0" smtClean="0">
                <a:solidFill>
                  <a:srgbClr val="FFC000"/>
                </a:solidFill>
              </a:rPr>
              <a:t>I </a:t>
            </a:r>
            <a:r>
              <a:rPr lang="en-US" sz="2800" i="1" dirty="0">
                <a:solidFill>
                  <a:srgbClr val="FFC000"/>
                </a:solidFill>
              </a:rPr>
              <a:t>John 1:8-10 </a:t>
            </a:r>
          </a:p>
          <a:p>
            <a:pPr marL="231775" indent="114300" algn="l"/>
            <a:r>
              <a:rPr lang="en-US" sz="2400" i="1" baseline="30000" dirty="0"/>
              <a:t>8 </a:t>
            </a:r>
            <a:r>
              <a:rPr lang="en-US" sz="2400" i="1" dirty="0"/>
              <a:t>If we say that we have no sin, we deceive ourselves, and the truth is not in us. </a:t>
            </a:r>
            <a:r>
              <a:rPr lang="en-US" sz="2400" i="1" baseline="30000" dirty="0"/>
              <a:t>9 </a:t>
            </a:r>
            <a:r>
              <a:rPr lang="en-US" sz="2400" i="1" dirty="0"/>
              <a:t>If we confess our sins, He is faithful and just to forgive us our sins and to cleanse us from all unrighteousness. </a:t>
            </a:r>
            <a:r>
              <a:rPr lang="en-US" sz="2400" i="1" baseline="30000" dirty="0"/>
              <a:t>10 </a:t>
            </a:r>
            <a:r>
              <a:rPr lang="en-US" sz="2400" i="1" dirty="0">
                <a:solidFill>
                  <a:srgbClr val="FFFF00"/>
                </a:solidFill>
              </a:rPr>
              <a:t>If we say that we have not sinned, </a:t>
            </a:r>
            <a:r>
              <a:rPr lang="en-US" sz="2400" i="1" dirty="0" smtClean="0">
                <a:solidFill>
                  <a:srgbClr val="FFFF00"/>
                </a:solidFill>
              </a:rPr>
              <a:t>we make </a:t>
            </a:r>
            <a:r>
              <a:rPr lang="en-US" sz="2400" i="1" dirty="0">
                <a:solidFill>
                  <a:srgbClr val="FFFF00"/>
                </a:solidFill>
              </a:rPr>
              <a:t>Him a liar</a:t>
            </a:r>
            <a:r>
              <a:rPr lang="en-US" sz="2400" i="1" dirty="0"/>
              <a:t>, and His word is not in </a:t>
            </a:r>
            <a:r>
              <a:rPr lang="en-US" sz="2400" i="1" dirty="0" smtClean="0"/>
              <a:t>us</a:t>
            </a:r>
          </a:p>
          <a:p>
            <a:pPr marL="231775" indent="114300" algn="l"/>
            <a:endParaRPr lang="en-US" sz="1400" i="1" dirty="0"/>
          </a:p>
          <a:p>
            <a:pPr algn="l">
              <a:buClr>
                <a:srgbClr val="FFC000"/>
              </a:buClr>
              <a:buFont typeface="Arial" pitchFamily="34" charset="0"/>
              <a:buChar char="•"/>
            </a:pPr>
            <a:r>
              <a:rPr lang="en-US" sz="2800" i="1" dirty="0" smtClean="0">
                <a:solidFill>
                  <a:srgbClr val="FFFF00"/>
                </a:solidFill>
              </a:rPr>
              <a:t>  </a:t>
            </a:r>
            <a:r>
              <a:rPr lang="en-US" sz="2800" i="1" dirty="0" smtClean="0">
                <a:solidFill>
                  <a:srgbClr val="FFC000"/>
                </a:solidFill>
              </a:rPr>
              <a:t>James </a:t>
            </a:r>
            <a:r>
              <a:rPr lang="en-US" sz="2800" i="1" dirty="0">
                <a:solidFill>
                  <a:srgbClr val="FFC000"/>
                </a:solidFill>
              </a:rPr>
              <a:t>2:10 </a:t>
            </a:r>
          </a:p>
          <a:p>
            <a:pPr marL="346075" algn="l"/>
            <a:r>
              <a:rPr lang="en-US" sz="2400" i="1" baseline="30000" dirty="0"/>
              <a:t>10 </a:t>
            </a:r>
            <a:r>
              <a:rPr lang="en-US" sz="2400" i="1" dirty="0"/>
              <a:t>For whoever shall keep the whole law, and yet stumble in one point, </a:t>
            </a:r>
            <a:r>
              <a:rPr lang="en-US" sz="2400" i="1" dirty="0">
                <a:solidFill>
                  <a:srgbClr val="FFFF00"/>
                </a:solidFill>
              </a:rPr>
              <a:t>he is guilty of all</a:t>
            </a:r>
            <a:r>
              <a:rPr lang="en-US" sz="2400" i="1" dirty="0" smtClean="0"/>
              <a:t>.</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 calcmode="lin" valueType="num">
                                      <p:cBhvr>
                                        <p:cTn id="12"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anim calcmode="lin" valueType="num">
                                      <p:cBhvr>
                                        <p:cTn id="19"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pRg st="3" end="3"/>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64867">
                                            <p:txEl>
                                              <p:pRg st="4" end="4"/>
                                            </p:txEl>
                                          </p:spTgt>
                                        </p:tgtEl>
                                        <p:attrNameLst>
                                          <p:attrName>style.visibility</p:attrName>
                                        </p:attrNameLst>
                                      </p:cBhvr>
                                      <p:to>
                                        <p:strVal val="visible"/>
                                      </p:to>
                                    </p:set>
                                    <p:anim calcmode="lin" valueType="num">
                                      <p:cBhvr>
                                        <p:cTn id="24" dur="1000" fill="hold"/>
                                        <p:tgtEl>
                                          <p:spTgt spid="164867">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164867">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16486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64867">
                                            <p:txEl>
                                              <p:pRg st="6" end="6"/>
                                            </p:txEl>
                                          </p:spTgt>
                                        </p:tgtEl>
                                        <p:attrNameLst>
                                          <p:attrName>style.visibility</p:attrName>
                                        </p:attrNameLst>
                                      </p:cBhvr>
                                      <p:to>
                                        <p:strVal val="visible"/>
                                      </p:to>
                                    </p:set>
                                    <p:anim calcmode="lin" valueType="num">
                                      <p:cBhvr>
                                        <p:cTn id="31" dur="1000" fill="hold"/>
                                        <p:tgtEl>
                                          <p:spTgt spid="164867">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164867">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164867">
                                            <p:txEl>
                                              <p:pRg st="6" end="6"/>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64867">
                                            <p:txEl>
                                              <p:pRg st="7" end="7"/>
                                            </p:txEl>
                                          </p:spTgt>
                                        </p:tgtEl>
                                        <p:attrNameLst>
                                          <p:attrName>style.visibility</p:attrName>
                                        </p:attrNameLst>
                                      </p:cBhvr>
                                      <p:to>
                                        <p:strVal val="visible"/>
                                      </p:to>
                                    </p:set>
                                    <p:anim calcmode="lin" valueType="num">
                                      <p:cBhvr>
                                        <p:cTn id="36" dur="1000" fill="hold"/>
                                        <p:tgtEl>
                                          <p:spTgt spid="164867">
                                            <p:txEl>
                                              <p:pRg st="7" end="7"/>
                                            </p:txEl>
                                          </p:spTgt>
                                        </p:tgtEl>
                                        <p:attrNameLst>
                                          <p:attrName>ppt_w</p:attrName>
                                        </p:attrNameLst>
                                      </p:cBhvr>
                                      <p:tavLst>
                                        <p:tav tm="0">
                                          <p:val>
                                            <p:strVal val="#ppt_w*0.70"/>
                                          </p:val>
                                        </p:tav>
                                        <p:tav tm="100000">
                                          <p:val>
                                            <p:strVal val="#ppt_w"/>
                                          </p:val>
                                        </p:tav>
                                      </p:tavLst>
                                    </p:anim>
                                    <p:anim calcmode="lin" valueType="num">
                                      <p:cBhvr>
                                        <p:cTn id="37" dur="1000" fill="hold"/>
                                        <p:tgtEl>
                                          <p:spTgt spid="164867">
                                            <p:txEl>
                                              <p:pRg st="7" end="7"/>
                                            </p:txEl>
                                          </p:spTgt>
                                        </p:tgtEl>
                                        <p:attrNameLst>
                                          <p:attrName>ppt_h</p:attrName>
                                        </p:attrNameLst>
                                      </p:cBhvr>
                                      <p:tavLst>
                                        <p:tav tm="0">
                                          <p:val>
                                            <p:strVal val="#ppt_h"/>
                                          </p:val>
                                        </p:tav>
                                        <p:tav tm="100000">
                                          <p:val>
                                            <p:strVal val="#ppt_h"/>
                                          </p:val>
                                        </p:tav>
                                      </p:tavLst>
                                    </p:anim>
                                    <p:animEffect transition="in" filter="fade">
                                      <p:cBhvr>
                                        <p:cTn id="38" dur="1000"/>
                                        <p:tgtEl>
                                          <p:spTgt spid="1648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152400"/>
            <a:ext cx="8713788" cy="914400"/>
          </a:xfrm>
          <a:noFill/>
        </p:spPr>
        <p:txBody>
          <a:bodyPr>
            <a:normAutofit fontScale="90000"/>
          </a:bodyPr>
          <a:lstStyle/>
          <a:p>
            <a:pPr eaLnBrk="1" hangingPunct="1"/>
            <a:r>
              <a:rPr lang="en-US" sz="4000" dirty="0" smtClean="0">
                <a:solidFill>
                  <a:srgbClr val="FFFFCC"/>
                </a:solidFill>
                <a:effectLst/>
                <a:latin typeface="Calibri" pitchFamily="34" charset="0"/>
              </a:rPr>
              <a:t>God’s Solution for Guilt: Romans 3:22-26</a:t>
            </a:r>
          </a:p>
        </p:txBody>
      </p:sp>
      <p:sp>
        <p:nvSpPr>
          <p:cNvPr id="164867" name="Rectangle 3"/>
          <p:cNvSpPr>
            <a:spLocks noChangeArrowheads="1"/>
          </p:cNvSpPr>
          <p:nvPr/>
        </p:nvSpPr>
        <p:spPr bwMode="auto">
          <a:xfrm>
            <a:off x="304800" y="1281142"/>
            <a:ext cx="8534400" cy="517064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200" i="1" baseline="30000" dirty="0">
                <a:latin typeface="Calibri" pitchFamily="34" charset="0"/>
              </a:rPr>
              <a:t> </a:t>
            </a:r>
            <a:r>
              <a:rPr lang="en-US" sz="3000" i="1" baseline="30000" dirty="0" smtClean="0">
                <a:latin typeface="Calibri" pitchFamily="34" charset="0"/>
              </a:rPr>
              <a:t>22</a:t>
            </a:r>
            <a:r>
              <a:rPr lang="en-US" sz="3000" i="1" baseline="30000" dirty="0">
                <a:latin typeface="Calibri" pitchFamily="34" charset="0"/>
              </a:rPr>
              <a:t> </a:t>
            </a:r>
            <a:r>
              <a:rPr lang="en-US" sz="3000" i="1" dirty="0">
                <a:latin typeface="Calibri" pitchFamily="34" charset="0"/>
              </a:rPr>
              <a:t>the righteousness of God through faith in Jesus Christ for all who believe. For there is no distinction: </a:t>
            </a:r>
            <a:r>
              <a:rPr lang="en-US" sz="3000" i="1" baseline="30000" dirty="0">
                <a:latin typeface="Calibri" pitchFamily="34" charset="0"/>
              </a:rPr>
              <a:t>23 </a:t>
            </a:r>
            <a:r>
              <a:rPr lang="en-US" sz="3000" i="1" dirty="0">
                <a:latin typeface="Calibri" pitchFamily="34" charset="0"/>
              </a:rPr>
              <a:t>for all have sinned and fall short of the glory of God, </a:t>
            </a:r>
            <a:r>
              <a:rPr lang="en-US" sz="3000" i="1" baseline="30000" dirty="0">
                <a:latin typeface="Calibri" pitchFamily="34" charset="0"/>
              </a:rPr>
              <a:t>24 </a:t>
            </a:r>
            <a:r>
              <a:rPr lang="en-US" sz="3000" i="1" dirty="0">
                <a:latin typeface="Calibri" pitchFamily="34" charset="0"/>
              </a:rPr>
              <a:t> and are </a:t>
            </a:r>
            <a:r>
              <a:rPr lang="en-US" sz="3000" i="1" dirty="0">
                <a:solidFill>
                  <a:srgbClr val="FFFF00"/>
                </a:solidFill>
                <a:latin typeface="Calibri" pitchFamily="34" charset="0"/>
              </a:rPr>
              <a:t>justified by his grace as a gift, through the redemption that is in Christ Jesus, </a:t>
            </a:r>
            <a:r>
              <a:rPr lang="en-US" sz="3000" i="1" baseline="30000" dirty="0">
                <a:latin typeface="Calibri" pitchFamily="34" charset="0"/>
              </a:rPr>
              <a:t>25 </a:t>
            </a:r>
            <a:r>
              <a:rPr lang="en-US" sz="3000" i="1" dirty="0">
                <a:latin typeface="Calibri" pitchFamily="34" charset="0"/>
              </a:rPr>
              <a:t>whom God put forward as </a:t>
            </a:r>
            <a:r>
              <a:rPr lang="en-US" sz="3000" i="1" dirty="0">
                <a:solidFill>
                  <a:srgbClr val="FFFF00"/>
                </a:solidFill>
                <a:latin typeface="Calibri" pitchFamily="34" charset="0"/>
              </a:rPr>
              <a:t>a propitiation by his blood</a:t>
            </a:r>
            <a:r>
              <a:rPr lang="en-US" sz="3000" i="1" dirty="0">
                <a:latin typeface="Calibri" pitchFamily="34" charset="0"/>
              </a:rPr>
              <a:t>, to be received by faith. This was to show God's righteousness, because </a:t>
            </a:r>
            <a:r>
              <a:rPr lang="en-US" sz="3000" i="1" dirty="0">
                <a:solidFill>
                  <a:srgbClr val="FFFF00"/>
                </a:solidFill>
                <a:latin typeface="Calibri" pitchFamily="34" charset="0"/>
              </a:rPr>
              <a:t>in his divine forbearance he had passed over former sins. </a:t>
            </a:r>
            <a:r>
              <a:rPr lang="en-US" sz="3000" i="1" baseline="30000" dirty="0">
                <a:latin typeface="Calibri" pitchFamily="34" charset="0"/>
              </a:rPr>
              <a:t>26 </a:t>
            </a:r>
            <a:r>
              <a:rPr lang="en-US" sz="3000" i="1" dirty="0">
                <a:latin typeface="Calibri" pitchFamily="34" charset="0"/>
              </a:rPr>
              <a:t>It was to show his righteousness at the present time, so that he might be just and </a:t>
            </a:r>
            <a:r>
              <a:rPr lang="en-US" sz="3000" i="1" dirty="0">
                <a:solidFill>
                  <a:srgbClr val="FFFF00"/>
                </a:solidFill>
                <a:latin typeface="Calibri" pitchFamily="34" charset="0"/>
              </a:rPr>
              <a:t>the justifier of the one who has faith in Jesus</a:t>
            </a:r>
            <a:r>
              <a:rPr lang="en-US" sz="3000" i="1" dirty="0" smtClean="0">
                <a:solidFill>
                  <a:srgbClr val="FFFF00"/>
                </a:solidFill>
                <a:latin typeface="Calibri" pitchFamily="34" charset="0"/>
              </a:rPr>
              <a:t>.</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sz="half" idx="1"/>
          </p:nvPr>
        </p:nvSpPr>
        <p:spPr>
          <a:xfrm>
            <a:off x="457200" y="1371600"/>
            <a:ext cx="8434388" cy="40386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Denying guilt’s existence</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Allowing guilt to define who we are</a:t>
            </a:r>
          </a:p>
          <a:p>
            <a:pPr marL="1143000" lvl="1" indent="-742950" eaLnBrk="1" hangingPunct="1">
              <a:lnSpc>
                <a:spcPct val="90000"/>
              </a:lnSpc>
              <a:buClr>
                <a:srgbClr val="FFFF00"/>
              </a:buClr>
              <a:buSzPct val="97000"/>
              <a:buFont typeface="+mj-lt"/>
              <a:buAutoNum type="alphaLcPeriod"/>
            </a:pPr>
            <a:r>
              <a:rPr lang="en-US" sz="3600" dirty="0" smtClean="0">
                <a:effectLst/>
                <a:latin typeface="Calibri" pitchFamily="34" charset="0"/>
              </a:rPr>
              <a:t>And giving up</a:t>
            </a:r>
          </a:p>
          <a:p>
            <a:pPr marL="1143000" lvl="1" indent="-742950" eaLnBrk="1" hangingPunct="1">
              <a:lnSpc>
                <a:spcPct val="90000"/>
              </a:lnSpc>
              <a:buClr>
                <a:srgbClr val="FFFF00"/>
              </a:buClr>
              <a:buSzPct val="97000"/>
              <a:buFont typeface="+mj-lt"/>
              <a:buAutoNum type="alphaLcPeriod"/>
            </a:pPr>
            <a:r>
              <a:rPr lang="en-US" sz="3600" dirty="0" smtClean="0">
                <a:effectLst/>
                <a:latin typeface="Calibri" pitchFamily="34" charset="0"/>
              </a:rPr>
              <a:t>Or still trying to serve God</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Using guilt as motivation to be remade </a:t>
            </a:r>
          </a:p>
        </p:txBody>
      </p:sp>
      <p:sp>
        <p:nvSpPr>
          <p:cNvPr id="4"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400" i="1" kern="0" dirty="0">
                <a:solidFill>
                  <a:srgbClr val="FFFF66"/>
                </a:solidFill>
                <a:effectLst>
                  <a:outerShdw blurRad="38100" dist="38100" dir="2700000" algn="tl">
                    <a:srgbClr val="000000"/>
                  </a:outerShdw>
                </a:effectLst>
                <a:latin typeface="Calibri" pitchFamily="34" charset="0"/>
                <a:ea typeface="+mn-ea"/>
                <a:cs typeface="+mn-cs"/>
              </a:rPr>
              <a:t>Methods </a:t>
            </a:r>
            <a:r>
              <a:rPr lang="en-US" sz="4400" i="1" kern="0" dirty="0" smtClean="0">
                <a:solidFill>
                  <a:srgbClr val="FFFF66"/>
                </a:solidFill>
                <a:effectLst>
                  <a:outerShdw blurRad="38100" dist="38100" dir="2700000" algn="tl">
                    <a:srgbClr val="000000"/>
                  </a:outerShdw>
                </a:effectLst>
                <a:latin typeface="Calibri" pitchFamily="34" charset="0"/>
                <a:ea typeface="+mn-ea"/>
                <a:cs typeface="+mn-cs"/>
              </a:rPr>
              <a:t>of </a:t>
            </a: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Living with Guilt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dissolve">
                                      <p:cBhvr>
                                        <p:cTn id="22" dur="500"/>
                                        <p:tgtEl>
                                          <p:spTgt spid="74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dissolve">
                                      <p:cBhvr>
                                        <p:cTn id="27"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8637588" cy="914400"/>
          </a:xfrm>
          <a:noFill/>
        </p:spPr>
        <p:txBody>
          <a:bodyPr>
            <a:normAutofit/>
          </a:bodyPr>
          <a:lstStyle/>
          <a:p>
            <a:pPr algn="ctr" eaLnBrk="1" hangingPunct="1"/>
            <a:r>
              <a:rPr lang="en-US" sz="4800" dirty="0" smtClean="0">
                <a:solidFill>
                  <a:schemeClr val="tx1"/>
                </a:solidFill>
                <a:effectLst/>
                <a:latin typeface="Calibri" pitchFamily="34" charset="0"/>
              </a:rPr>
              <a:t>I Thessalonians 1:9-10</a:t>
            </a:r>
          </a:p>
        </p:txBody>
      </p:sp>
      <p:sp>
        <p:nvSpPr>
          <p:cNvPr id="2" name="TextBox 1"/>
          <p:cNvSpPr txBox="1"/>
          <p:nvPr/>
        </p:nvSpPr>
        <p:spPr>
          <a:xfrm>
            <a:off x="762000" y="1600200"/>
            <a:ext cx="7696200" cy="3539430"/>
          </a:xfrm>
          <a:prstGeom prst="rect">
            <a:avLst/>
          </a:prstGeom>
          <a:noFill/>
        </p:spPr>
        <p:txBody>
          <a:bodyPr wrap="square" rtlCol="0">
            <a:spAutoFit/>
          </a:bodyPr>
          <a:lstStyle/>
          <a:p>
            <a:pPr algn="l"/>
            <a:r>
              <a:rPr lang="en-US" sz="3200" i="1" dirty="0">
                <a:latin typeface="Calibri" panose="020F0502020204030204" pitchFamily="34" charset="0"/>
              </a:rPr>
              <a:t>9 For they themselves report concerning us the kind of reception we had among you, and how you turned to God from idols to serve the living and true God, 10 and to wait for his Son from heaven, whom he raised from the dead, Jesus who delivers us from the wrath to come</a:t>
            </a:r>
          </a:p>
        </p:txBody>
      </p:sp>
      <p:cxnSp>
        <p:nvCxnSpPr>
          <p:cNvPr id="4" name="Straight Connector 3"/>
          <p:cNvCxnSpPr/>
          <p:nvPr/>
        </p:nvCxnSpPr>
        <p:spPr>
          <a:xfrm>
            <a:off x="1600200" y="3067050"/>
            <a:ext cx="4724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Oval Callout 6"/>
          <p:cNvSpPr/>
          <p:nvPr/>
        </p:nvSpPr>
        <p:spPr>
          <a:xfrm>
            <a:off x="4800600" y="1059180"/>
            <a:ext cx="2133600" cy="15240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Work of Faith</a:t>
            </a:r>
            <a:endParaRPr lang="en-US" sz="2800" dirty="0"/>
          </a:p>
        </p:txBody>
      </p:sp>
    </p:spTree>
    <p:extLst>
      <p:ext uri="{BB962C8B-B14F-4D97-AF65-F5344CB8AC3E}">
        <p14:creationId xmlns:p14="http://schemas.microsoft.com/office/powerpoint/2010/main" xmlns="" val="74627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506413" y="-152400"/>
            <a:ext cx="8637587" cy="9144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533400" y="1143000"/>
            <a:ext cx="7924800" cy="646331"/>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09600" y="1447800"/>
            <a:ext cx="8001000" cy="3231654"/>
          </a:xfrm>
          <a:prstGeom prst="rect">
            <a:avLst/>
          </a:prstGeom>
          <a:noFill/>
          <a:ln w="9525">
            <a:noFill/>
            <a:miter lim="800000"/>
            <a:headEnd/>
            <a:tailEnd/>
          </a:ln>
        </p:spPr>
        <p:txBody>
          <a:bodyPr wrap="square" anchor="ctr">
            <a:spAutoFit/>
          </a:bodyPr>
          <a:lstStyle/>
          <a:p>
            <a:pPr algn="l"/>
            <a:r>
              <a:rPr lang="en-US" sz="2400" b="1" i="1" dirty="0" smtClean="0">
                <a:solidFill>
                  <a:srgbClr val="CCFF66"/>
                </a:solidFill>
              </a:rPr>
              <a:t>Leah</a:t>
            </a:r>
            <a:r>
              <a:rPr lang="en-US" sz="2200" dirty="0"/>
              <a:t>	</a:t>
            </a:r>
            <a:r>
              <a:rPr lang="en-US" sz="2200" dirty="0" smtClean="0"/>
              <a:t>	Reuben</a:t>
            </a:r>
            <a:r>
              <a:rPr lang="en-US" sz="2200" dirty="0"/>
              <a:t>	</a:t>
            </a:r>
            <a:r>
              <a:rPr lang="en-US" sz="2400" b="1" i="1" dirty="0" err="1" smtClean="0">
                <a:solidFill>
                  <a:srgbClr val="CCFF66"/>
                </a:solidFill>
              </a:rPr>
              <a:t>Zilpah</a:t>
            </a:r>
            <a:r>
              <a:rPr lang="en-US" sz="2400" b="1" i="1" dirty="0" smtClean="0">
                <a:solidFill>
                  <a:srgbClr val="CCFF66"/>
                </a:solidFill>
              </a:rPr>
              <a:t> 		</a:t>
            </a:r>
            <a:r>
              <a:rPr lang="en-US" sz="2200" dirty="0" smtClean="0"/>
              <a:t>Gad</a:t>
            </a:r>
            <a:endParaRPr lang="en-US" sz="2200" dirty="0"/>
          </a:p>
          <a:p>
            <a:pPr algn="l"/>
            <a:r>
              <a:rPr lang="en-US" sz="2200" dirty="0"/>
              <a:t>	</a:t>
            </a:r>
            <a:r>
              <a:rPr lang="en-US" sz="2200" dirty="0" smtClean="0"/>
              <a:t>	Simeon</a:t>
            </a:r>
            <a:r>
              <a:rPr lang="en-US" sz="2200" dirty="0"/>
              <a:t>	</a:t>
            </a:r>
            <a:r>
              <a:rPr lang="en-US" sz="2000" b="1" i="1" dirty="0" smtClean="0">
                <a:solidFill>
                  <a:srgbClr val="CCFF66"/>
                </a:solidFill>
              </a:rPr>
              <a:t> </a:t>
            </a:r>
            <a:r>
              <a:rPr lang="en-US" sz="2400" b="1" i="1" dirty="0" smtClean="0">
                <a:solidFill>
                  <a:srgbClr val="CCFF66"/>
                </a:solidFill>
              </a:rPr>
              <a:t>(Leah’s servant) </a:t>
            </a:r>
            <a:r>
              <a:rPr lang="en-US" sz="2200" dirty="0"/>
              <a:t>	</a:t>
            </a:r>
            <a:r>
              <a:rPr lang="en-US" sz="2200" dirty="0" smtClean="0"/>
              <a:t> Asher 			Levi</a:t>
            </a:r>
            <a:endParaRPr lang="en-US" sz="2200" dirty="0"/>
          </a:p>
          <a:p>
            <a:pPr algn="l"/>
            <a:r>
              <a:rPr lang="en-US" sz="2200" dirty="0"/>
              <a:t>	</a:t>
            </a:r>
            <a:r>
              <a:rPr lang="en-US" sz="2200" dirty="0" smtClean="0"/>
              <a:t>	Judah</a:t>
            </a:r>
            <a:endParaRPr lang="en-US" sz="2200" dirty="0"/>
          </a:p>
          <a:p>
            <a:pPr algn="l"/>
            <a:r>
              <a:rPr lang="en-US" sz="2200" dirty="0"/>
              <a:t>	</a:t>
            </a:r>
            <a:r>
              <a:rPr lang="en-US" sz="2200" dirty="0" smtClean="0"/>
              <a:t>	Issachar</a:t>
            </a:r>
            <a:endParaRPr lang="en-US" sz="2200" dirty="0"/>
          </a:p>
          <a:p>
            <a:pPr algn="l"/>
            <a:r>
              <a:rPr lang="en-US" sz="2200" dirty="0"/>
              <a:t>	</a:t>
            </a:r>
            <a:r>
              <a:rPr lang="en-US" sz="2200" dirty="0" smtClean="0"/>
              <a:t>	Zebulon</a:t>
            </a:r>
            <a:endParaRPr lang="en-US" sz="2200" dirty="0"/>
          </a:p>
          <a:p>
            <a:pPr algn="l"/>
            <a:r>
              <a:rPr lang="en-US" sz="2200" dirty="0"/>
              <a:t> </a:t>
            </a:r>
          </a:p>
          <a:p>
            <a:pPr algn="l"/>
            <a:r>
              <a:rPr lang="en-US" sz="2400" b="1" i="1" dirty="0">
                <a:solidFill>
                  <a:srgbClr val="CCFF66"/>
                </a:solidFill>
              </a:rPr>
              <a:t>Rachel</a:t>
            </a:r>
            <a:r>
              <a:rPr lang="en-US" sz="2200" b="1" dirty="0"/>
              <a:t>	</a:t>
            </a:r>
            <a:r>
              <a:rPr lang="en-US" sz="2200" dirty="0"/>
              <a:t>Joseph	</a:t>
            </a:r>
            <a:r>
              <a:rPr lang="en-US" sz="2200" dirty="0" smtClean="0"/>
              <a:t>	</a:t>
            </a:r>
            <a:r>
              <a:rPr lang="en-US" sz="2400" b="1" i="1" dirty="0" err="1" smtClean="0">
                <a:solidFill>
                  <a:srgbClr val="CCFF66"/>
                </a:solidFill>
              </a:rPr>
              <a:t>Bilhah</a:t>
            </a:r>
            <a:r>
              <a:rPr lang="en-US" sz="2400" b="1" i="1" dirty="0" smtClean="0">
                <a:solidFill>
                  <a:srgbClr val="CCFF66"/>
                </a:solidFill>
              </a:rPr>
              <a:t> 	</a:t>
            </a:r>
            <a:r>
              <a:rPr lang="en-US" sz="2200" dirty="0"/>
              <a:t>	</a:t>
            </a:r>
            <a:r>
              <a:rPr lang="en-US" sz="2200" dirty="0" smtClean="0"/>
              <a:t>Dan</a:t>
            </a:r>
            <a:endParaRPr lang="en-US" sz="2200" dirty="0"/>
          </a:p>
          <a:p>
            <a:pPr algn="l"/>
            <a:r>
              <a:rPr lang="en-US" sz="2200" dirty="0"/>
              <a:t>	</a:t>
            </a:r>
            <a:r>
              <a:rPr lang="en-US" sz="2200" dirty="0" smtClean="0"/>
              <a:t>	Benjamin</a:t>
            </a:r>
            <a:r>
              <a:rPr lang="en-US" sz="2200" dirty="0"/>
              <a:t>	</a:t>
            </a:r>
            <a:r>
              <a:rPr lang="en-US" sz="2000" b="1" i="1" dirty="0" smtClean="0">
                <a:solidFill>
                  <a:srgbClr val="CCFF66"/>
                </a:solidFill>
              </a:rPr>
              <a:t> </a:t>
            </a:r>
            <a:r>
              <a:rPr lang="en-US" sz="2400" b="1" i="1" dirty="0" smtClean="0">
                <a:solidFill>
                  <a:srgbClr val="CCFF66"/>
                </a:solidFill>
              </a:rPr>
              <a:t>(Rachel’s servant) </a:t>
            </a:r>
            <a:r>
              <a:rPr lang="en-US" sz="2200" dirty="0" err="1" smtClean="0"/>
              <a:t>Naptali</a:t>
            </a:r>
            <a:endParaRPr lang="en-US" sz="2200" dirty="0"/>
          </a:p>
        </p:txBody>
      </p:sp>
      <p:sp>
        <p:nvSpPr>
          <p:cNvPr id="3" name="Rectangle 2"/>
          <p:cNvSpPr txBox="1">
            <a:spLocks noChangeArrowheads="1"/>
          </p:cNvSpPr>
          <p:nvPr/>
        </p:nvSpPr>
        <p:spPr bwMode="auto">
          <a:xfrm>
            <a:off x="914400" y="3048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800" i="1" kern="0" dirty="0" smtClean="0">
                <a:solidFill>
                  <a:srgbClr val="FFFF66"/>
                </a:solidFill>
                <a:effectLst>
                  <a:outerShdw blurRad="38100" dist="38100" dir="2700000" algn="tl">
                    <a:srgbClr val="000000"/>
                  </a:outerShdw>
                </a:effectLst>
                <a:latin typeface="Calibri" pitchFamily="34" charset="0"/>
                <a:ea typeface="+mn-ea"/>
                <a:cs typeface="+mn-cs"/>
              </a:rPr>
              <a:t>Jacob’s Family</a:t>
            </a:r>
            <a:endParaRPr kumimoji="0" lang="en-US" sz="48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506413" y="-152400"/>
            <a:ext cx="8637587" cy="9144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533400" y="990600"/>
            <a:ext cx="7924800" cy="2062103"/>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a:p>
            <a:pPr lvl="1" algn="l" eaLnBrk="1" hangingPunct="1">
              <a:buFont typeface="Wingdings" pitchFamily="2" charset="2"/>
              <a:buChar char="ü"/>
            </a:pPr>
            <a:r>
              <a:rPr lang="en-US" sz="3000" i="1" dirty="0" smtClean="0">
                <a:latin typeface="Calibri" pitchFamily="34" charset="0"/>
              </a:rPr>
              <a:t>Joseph is sold by his brothers </a:t>
            </a:r>
          </a:p>
          <a:p>
            <a:pPr lvl="1" algn="l" eaLnBrk="1" hangingPunct="1">
              <a:buFont typeface="Wingdings" pitchFamily="2" charset="2"/>
              <a:buChar char="ü"/>
            </a:pPr>
            <a:r>
              <a:rPr lang="en-US" sz="3000" i="1" dirty="0" smtClean="0">
                <a:latin typeface="Calibri" pitchFamily="34" charset="0"/>
              </a:rPr>
              <a:t>Jacob convinced of his death</a:t>
            </a:r>
          </a:p>
          <a:p>
            <a:pPr algn="l" eaLnBrk="1" hangingPunct="1">
              <a:buFont typeface="Arial" pitchFamily="34" charset="0"/>
              <a:buChar char="•"/>
            </a:pPr>
            <a:r>
              <a:rPr lang="en-US" sz="3200" i="1" dirty="0" smtClean="0">
                <a:solidFill>
                  <a:srgbClr val="FFFF00"/>
                </a:solidFill>
                <a:latin typeface="Calibri" pitchFamily="34" charset="0"/>
              </a:rPr>
              <a:t> Genesis 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anim calcmode="lin" valueType="num">
                                      <p:cBhvr>
                                        <p:cTn id="7"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1" end="1"/>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2" end="2"/>
                                            </p:txEl>
                                          </p:spTgt>
                                        </p:tgtEl>
                                        <p:attrNameLst>
                                          <p:attrName>style.visibility</p:attrName>
                                        </p:attrNameLst>
                                      </p:cBhvr>
                                      <p:to>
                                        <p:strVal val="visible"/>
                                      </p:to>
                                    </p:set>
                                    <p:anim calcmode="lin" valueType="num">
                                      <p:cBhvr>
                                        <p:cTn id="12"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anim calcmode="lin" valueType="num">
                                      <p:cBhvr>
                                        <p:cTn id="19"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506413" y="-152400"/>
            <a:ext cx="8637587" cy="9144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457200" y="579358"/>
            <a:ext cx="7924800" cy="6278642"/>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a:p>
            <a:pPr lvl="1" algn="l" eaLnBrk="1" hangingPunct="1">
              <a:buFont typeface="Wingdings" pitchFamily="2" charset="2"/>
              <a:buChar char="ü"/>
            </a:pPr>
            <a:r>
              <a:rPr lang="en-US" sz="3000" i="1" dirty="0" smtClean="0">
                <a:latin typeface="Calibri" pitchFamily="34" charset="0"/>
              </a:rPr>
              <a:t>Joseph is sold by his brothers </a:t>
            </a:r>
          </a:p>
          <a:p>
            <a:pPr lvl="1" algn="l" eaLnBrk="1" hangingPunct="1">
              <a:buFont typeface="Wingdings" pitchFamily="2" charset="2"/>
              <a:buChar char="ü"/>
            </a:pPr>
            <a:r>
              <a:rPr lang="en-US" sz="3000" i="1" dirty="0" smtClean="0">
                <a:latin typeface="Calibri" pitchFamily="34" charset="0"/>
              </a:rPr>
              <a:t>Jacob convinced of his death</a:t>
            </a:r>
          </a:p>
          <a:p>
            <a:pPr algn="l" eaLnBrk="1" hangingPunct="1">
              <a:buFont typeface="Arial" pitchFamily="34" charset="0"/>
              <a:buChar char="•"/>
            </a:pPr>
            <a:r>
              <a:rPr lang="en-US" sz="3200" i="1" dirty="0" smtClean="0">
                <a:solidFill>
                  <a:srgbClr val="FFFF00"/>
                </a:solidFill>
                <a:latin typeface="Calibri" pitchFamily="34" charset="0"/>
              </a:rPr>
              <a:t> Genesis 42</a:t>
            </a:r>
          </a:p>
          <a:p>
            <a:pPr lvl="1" algn="l" eaLnBrk="1" hangingPunct="1">
              <a:buFont typeface="Wingdings" pitchFamily="2" charset="2"/>
              <a:buChar char="ü"/>
            </a:pPr>
            <a:r>
              <a:rPr lang="en-US" sz="3000" i="1" dirty="0" smtClean="0">
                <a:latin typeface="Calibri" pitchFamily="34" charset="0"/>
              </a:rPr>
              <a:t>Ten travel to Egypt for grain</a:t>
            </a:r>
          </a:p>
          <a:p>
            <a:pPr lvl="1" algn="l" eaLnBrk="1" hangingPunct="1">
              <a:buFont typeface="Wingdings" pitchFamily="2" charset="2"/>
              <a:buChar char="ü"/>
            </a:pPr>
            <a:r>
              <a:rPr lang="en-US" sz="3000" i="1" dirty="0" smtClean="0">
                <a:latin typeface="Calibri" pitchFamily="34" charset="0"/>
              </a:rPr>
              <a:t>Simeon left</a:t>
            </a:r>
          </a:p>
          <a:p>
            <a:pPr lvl="1" algn="l" eaLnBrk="1" hangingPunct="1">
              <a:buFont typeface="Wingdings" pitchFamily="2" charset="2"/>
              <a:buChar char="ü"/>
            </a:pPr>
            <a:r>
              <a:rPr lang="en-US" sz="3000" i="1" dirty="0" smtClean="0">
                <a:latin typeface="Calibri" pitchFamily="34" charset="0"/>
              </a:rPr>
              <a:t>Jacob refuses to send Benjamin</a:t>
            </a:r>
          </a:p>
          <a:p>
            <a:pPr algn="l" eaLnBrk="1" hangingPunct="1">
              <a:buFont typeface="Arial" pitchFamily="34" charset="0"/>
              <a:buChar char="•"/>
            </a:pPr>
            <a:r>
              <a:rPr lang="en-US" sz="3200" i="1" dirty="0" smtClean="0">
                <a:solidFill>
                  <a:srgbClr val="FFFF00"/>
                </a:solidFill>
                <a:latin typeface="Calibri" pitchFamily="34" charset="0"/>
              </a:rPr>
              <a:t> Genesis 43</a:t>
            </a:r>
          </a:p>
          <a:p>
            <a:pPr lvl="1" algn="l" eaLnBrk="1" hangingPunct="1">
              <a:buFont typeface="Wingdings" pitchFamily="2" charset="2"/>
              <a:buChar char="ü"/>
            </a:pPr>
            <a:r>
              <a:rPr lang="en-US" sz="3000" i="1" dirty="0" smtClean="0">
                <a:latin typeface="Calibri" pitchFamily="34" charset="0"/>
              </a:rPr>
              <a:t>Brothers return with Benjamin</a:t>
            </a:r>
          </a:p>
          <a:p>
            <a:pPr lvl="1" algn="l" eaLnBrk="1" hangingPunct="1">
              <a:buFont typeface="Wingdings" pitchFamily="2" charset="2"/>
              <a:buChar char="ü"/>
            </a:pPr>
            <a:r>
              <a:rPr lang="en-US" sz="3000" i="1" dirty="0" smtClean="0">
                <a:latin typeface="Calibri" pitchFamily="34" charset="0"/>
              </a:rPr>
              <a:t>Simeon released</a:t>
            </a:r>
          </a:p>
          <a:p>
            <a:pPr algn="l" eaLnBrk="1" hangingPunct="1">
              <a:buFont typeface="Arial" pitchFamily="34" charset="0"/>
              <a:buChar char="•"/>
            </a:pPr>
            <a:r>
              <a:rPr lang="en-US" sz="3200" i="1" dirty="0" smtClean="0">
                <a:solidFill>
                  <a:srgbClr val="FFFF00"/>
                </a:solidFill>
                <a:latin typeface="Calibri" pitchFamily="34" charset="0"/>
              </a:rPr>
              <a:t> Genesis 44</a:t>
            </a:r>
          </a:p>
          <a:p>
            <a:pPr lvl="1" algn="l" eaLnBrk="1" hangingPunct="1">
              <a:buFont typeface="Wingdings" pitchFamily="2" charset="2"/>
              <a:buChar char="ü"/>
            </a:pPr>
            <a:r>
              <a:rPr lang="en-US" sz="3000" i="1" dirty="0" smtClean="0">
                <a:latin typeface="Calibri" pitchFamily="34" charset="0"/>
              </a:rPr>
              <a:t>Benjamin appears to be guilty</a:t>
            </a:r>
          </a:p>
          <a:p>
            <a:pPr lvl="1" algn="l" eaLnBrk="1" hangingPunct="1">
              <a:buFont typeface="Wingdings" pitchFamily="2" charset="2"/>
              <a:buChar char="ü"/>
            </a:pPr>
            <a:r>
              <a:rPr lang="en-US" sz="3000" i="1" dirty="0" smtClean="0">
                <a:latin typeface="Calibri" pitchFamily="34" charset="0"/>
              </a:rPr>
              <a:t>Judah’s plea</a:t>
            </a:r>
            <a:endParaRPr lang="en-US" sz="3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4" end="4"/>
                                            </p:txEl>
                                          </p:spTgt>
                                        </p:tgtEl>
                                        <p:attrNameLst>
                                          <p:attrName>style.visibility</p:attrName>
                                        </p:attrNameLst>
                                      </p:cBhvr>
                                      <p:to>
                                        <p:strVal val="visible"/>
                                      </p:to>
                                    </p:set>
                                    <p:anim calcmode="lin" valueType="num">
                                      <p:cBhvr>
                                        <p:cTn id="7" dur="1000" fill="hold"/>
                                        <p:tgtEl>
                                          <p:spTgt spid="164867">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4" end="4"/>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5" end="5"/>
                                            </p:txEl>
                                          </p:spTgt>
                                        </p:tgtEl>
                                        <p:attrNameLst>
                                          <p:attrName>style.visibility</p:attrName>
                                        </p:attrNameLst>
                                      </p:cBhvr>
                                      <p:to>
                                        <p:strVal val="visible"/>
                                      </p:to>
                                    </p:set>
                                    <p:anim calcmode="lin" valueType="num">
                                      <p:cBhvr>
                                        <p:cTn id="12" dur="1000" fill="hold"/>
                                        <p:tgtEl>
                                          <p:spTgt spid="164867">
                                            <p:txEl>
                                              <p:pRg st="5" end="5"/>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5" end="5"/>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5" end="5"/>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64867">
                                            <p:txEl>
                                              <p:pRg st="6" end="6"/>
                                            </p:txEl>
                                          </p:spTgt>
                                        </p:tgtEl>
                                        <p:attrNameLst>
                                          <p:attrName>style.visibility</p:attrName>
                                        </p:attrNameLst>
                                      </p:cBhvr>
                                      <p:to>
                                        <p:strVal val="visible"/>
                                      </p:to>
                                    </p:set>
                                    <p:anim calcmode="lin" valueType="num">
                                      <p:cBhvr>
                                        <p:cTn id="17" dur="1000" fill="hold"/>
                                        <p:tgtEl>
                                          <p:spTgt spid="164867">
                                            <p:txEl>
                                              <p:pRg st="6" end="6"/>
                                            </p:txEl>
                                          </p:spTgt>
                                        </p:tgtEl>
                                        <p:attrNameLst>
                                          <p:attrName>ppt_w</p:attrName>
                                        </p:attrNameLst>
                                      </p:cBhvr>
                                      <p:tavLst>
                                        <p:tav tm="0">
                                          <p:val>
                                            <p:strVal val="#ppt_w*0.70"/>
                                          </p:val>
                                        </p:tav>
                                        <p:tav tm="100000">
                                          <p:val>
                                            <p:strVal val="#ppt_w"/>
                                          </p:val>
                                        </p:tav>
                                      </p:tavLst>
                                    </p:anim>
                                    <p:anim calcmode="lin" valueType="num">
                                      <p:cBhvr>
                                        <p:cTn id="18" dur="1000" fill="hold"/>
                                        <p:tgtEl>
                                          <p:spTgt spid="164867">
                                            <p:txEl>
                                              <p:pRg st="6" end="6"/>
                                            </p:txEl>
                                          </p:spTgt>
                                        </p:tgtEl>
                                        <p:attrNameLst>
                                          <p:attrName>ppt_h</p:attrName>
                                        </p:attrNameLst>
                                      </p:cBhvr>
                                      <p:tavLst>
                                        <p:tav tm="0">
                                          <p:val>
                                            <p:strVal val="#ppt_h"/>
                                          </p:val>
                                        </p:tav>
                                        <p:tav tm="100000">
                                          <p:val>
                                            <p:strVal val="#ppt_h"/>
                                          </p:val>
                                        </p:tav>
                                      </p:tavLst>
                                    </p:anim>
                                    <p:animEffect transition="in" filter="fade">
                                      <p:cBhvr>
                                        <p:cTn id="19" dur="1000"/>
                                        <p:tgtEl>
                                          <p:spTgt spid="164867">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64867">
                                            <p:txEl>
                                              <p:pRg st="7" end="7"/>
                                            </p:txEl>
                                          </p:spTgt>
                                        </p:tgtEl>
                                        <p:attrNameLst>
                                          <p:attrName>style.visibility</p:attrName>
                                        </p:attrNameLst>
                                      </p:cBhvr>
                                      <p:to>
                                        <p:strVal val="visible"/>
                                      </p:to>
                                    </p:set>
                                    <p:anim calcmode="lin" valueType="num">
                                      <p:cBhvr>
                                        <p:cTn id="24" dur="1000" fill="hold"/>
                                        <p:tgtEl>
                                          <p:spTgt spid="164867">
                                            <p:txEl>
                                              <p:pRg st="7" end="7"/>
                                            </p:txEl>
                                          </p:spTgt>
                                        </p:tgtEl>
                                        <p:attrNameLst>
                                          <p:attrName>ppt_w</p:attrName>
                                        </p:attrNameLst>
                                      </p:cBhvr>
                                      <p:tavLst>
                                        <p:tav tm="0">
                                          <p:val>
                                            <p:strVal val="#ppt_w*0.70"/>
                                          </p:val>
                                        </p:tav>
                                        <p:tav tm="100000">
                                          <p:val>
                                            <p:strVal val="#ppt_w"/>
                                          </p:val>
                                        </p:tav>
                                      </p:tavLst>
                                    </p:anim>
                                    <p:anim calcmode="lin" valueType="num">
                                      <p:cBhvr>
                                        <p:cTn id="25" dur="1000" fill="hold"/>
                                        <p:tgtEl>
                                          <p:spTgt spid="164867">
                                            <p:txEl>
                                              <p:pRg st="7" end="7"/>
                                            </p:txEl>
                                          </p:spTgt>
                                        </p:tgtEl>
                                        <p:attrNameLst>
                                          <p:attrName>ppt_h</p:attrName>
                                        </p:attrNameLst>
                                      </p:cBhvr>
                                      <p:tavLst>
                                        <p:tav tm="0">
                                          <p:val>
                                            <p:strVal val="#ppt_h"/>
                                          </p:val>
                                        </p:tav>
                                        <p:tav tm="100000">
                                          <p:val>
                                            <p:strVal val="#ppt_h"/>
                                          </p:val>
                                        </p:tav>
                                      </p:tavLst>
                                    </p:anim>
                                    <p:animEffect transition="in" filter="fade">
                                      <p:cBhvr>
                                        <p:cTn id="26" dur="1000"/>
                                        <p:tgtEl>
                                          <p:spTgt spid="164867">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64867">
                                            <p:txEl>
                                              <p:pRg st="8" end="8"/>
                                            </p:txEl>
                                          </p:spTgt>
                                        </p:tgtEl>
                                        <p:attrNameLst>
                                          <p:attrName>style.visibility</p:attrName>
                                        </p:attrNameLst>
                                      </p:cBhvr>
                                      <p:to>
                                        <p:strVal val="visible"/>
                                      </p:to>
                                    </p:set>
                                    <p:anim calcmode="lin" valueType="num">
                                      <p:cBhvr>
                                        <p:cTn id="31" dur="1000" fill="hold"/>
                                        <p:tgtEl>
                                          <p:spTgt spid="164867">
                                            <p:txEl>
                                              <p:pRg st="8" end="8"/>
                                            </p:txEl>
                                          </p:spTgt>
                                        </p:tgtEl>
                                        <p:attrNameLst>
                                          <p:attrName>ppt_w</p:attrName>
                                        </p:attrNameLst>
                                      </p:cBhvr>
                                      <p:tavLst>
                                        <p:tav tm="0">
                                          <p:val>
                                            <p:strVal val="#ppt_w*0.70"/>
                                          </p:val>
                                        </p:tav>
                                        <p:tav tm="100000">
                                          <p:val>
                                            <p:strVal val="#ppt_w"/>
                                          </p:val>
                                        </p:tav>
                                      </p:tavLst>
                                    </p:anim>
                                    <p:anim calcmode="lin" valueType="num">
                                      <p:cBhvr>
                                        <p:cTn id="32" dur="1000" fill="hold"/>
                                        <p:tgtEl>
                                          <p:spTgt spid="164867">
                                            <p:txEl>
                                              <p:pRg st="8" end="8"/>
                                            </p:txEl>
                                          </p:spTgt>
                                        </p:tgtEl>
                                        <p:attrNameLst>
                                          <p:attrName>ppt_h</p:attrName>
                                        </p:attrNameLst>
                                      </p:cBhvr>
                                      <p:tavLst>
                                        <p:tav tm="0">
                                          <p:val>
                                            <p:strVal val="#ppt_h"/>
                                          </p:val>
                                        </p:tav>
                                        <p:tav tm="100000">
                                          <p:val>
                                            <p:strVal val="#ppt_h"/>
                                          </p:val>
                                        </p:tav>
                                      </p:tavLst>
                                    </p:anim>
                                    <p:animEffect transition="in" filter="fade">
                                      <p:cBhvr>
                                        <p:cTn id="33" dur="1000"/>
                                        <p:tgtEl>
                                          <p:spTgt spid="164867">
                                            <p:txEl>
                                              <p:pRg st="8" end="8"/>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64867">
                                            <p:txEl>
                                              <p:pRg st="9" end="9"/>
                                            </p:txEl>
                                          </p:spTgt>
                                        </p:tgtEl>
                                        <p:attrNameLst>
                                          <p:attrName>style.visibility</p:attrName>
                                        </p:attrNameLst>
                                      </p:cBhvr>
                                      <p:to>
                                        <p:strVal val="visible"/>
                                      </p:to>
                                    </p:set>
                                    <p:anim calcmode="lin" valueType="num">
                                      <p:cBhvr>
                                        <p:cTn id="36" dur="1000" fill="hold"/>
                                        <p:tgtEl>
                                          <p:spTgt spid="164867">
                                            <p:txEl>
                                              <p:pRg st="9" end="9"/>
                                            </p:txEl>
                                          </p:spTgt>
                                        </p:tgtEl>
                                        <p:attrNameLst>
                                          <p:attrName>ppt_w</p:attrName>
                                        </p:attrNameLst>
                                      </p:cBhvr>
                                      <p:tavLst>
                                        <p:tav tm="0">
                                          <p:val>
                                            <p:strVal val="#ppt_w*0.70"/>
                                          </p:val>
                                        </p:tav>
                                        <p:tav tm="100000">
                                          <p:val>
                                            <p:strVal val="#ppt_w"/>
                                          </p:val>
                                        </p:tav>
                                      </p:tavLst>
                                    </p:anim>
                                    <p:anim calcmode="lin" valueType="num">
                                      <p:cBhvr>
                                        <p:cTn id="37" dur="1000" fill="hold"/>
                                        <p:tgtEl>
                                          <p:spTgt spid="164867">
                                            <p:txEl>
                                              <p:pRg st="9" end="9"/>
                                            </p:txEl>
                                          </p:spTgt>
                                        </p:tgtEl>
                                        <p:attrNameLst>
                                          <p:attrName>ppt_h</p:attrName>
                                        </p:attrNameLst>
                                      </p:cBhvr>
                                      <p:tavLst>
                                        <p:tav tm="0">
                                          <p:val>
                                            <p:strVal val="#ppt_h"/>
                                          </p:val>
                                        </p:tav>
                                        <p:tav tm="100000">
                                          <p:val>
                                            <p:strVal val="#ppt_h"/>
                                          </p:val>
                                        </p:tav>
                                      </p:tavLst>
                                    </p:anim>
                                    <p:animEffect transition="in" filter="fade">
                                      <p:cBhvr>
                                        <p:cTn id="38" dur="1000"/>
                                        <p:tgtEl>
                                          <p:spTgt spid="164867">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164867">
                                            <p:txEl>
                                              <p:pRg st="10" end="10"/>
                                            </p:txEl>
                                          </p:spTgt>
                                        </p:tgtEl>
                                        <p:attrNameLst>
                                          <p:attrName>style.visibility</p:attrName>
                                        </p:attrNameLst>
                                      </p:cBhvr>
                                      <p:to>
                                        <p:strVal val="visible"/>
                                      </p:to>
                                    </p:set>
                                    <p:anim calcmode="lin" valueType="num">
                                      <p:cBhvr>
                                        <p:cTn id="43" dur="1000" fill="hold"/>
                                        <p:tgtEl>
                                          <p:spTgt spid="164867">
                                            <p:txEl>
                                              <p:pRg st="10" end="10"/>
                                            </p:txEl>
                                          </p:spTgt>
                                        </p:tgtEl>
                                        <p:attrNameLst>
                                          <p:attrName>ppt_w</p:attrName>
                                        </p:attrNameLst>
                                      </p:cBhvr>
                                      <p:tavLst>
                                        <p:tav tm="0">
                                          <p:val>
                                            <p:strVal val="#ppt_w*0.70"/>
                                          </p:val>
                                        </p:tav>
                                        <p:tav tm="100000">
                                          <p:val>
                                            <p:strVal val="#ppt_w"/>
                                          </p:val>
                                        </p:tav>
                                      </p:tavLst>
                                    </p:anim>
                                    <p:anim calcmode="lin" valueType="num">
                                      <p:cBhvr>
                                        <p:cTn id="44" dur="1000" fill="hold"/>
                                        <p:tgtEl>
                                          <p:spTgt spid="164867">
                                            <p:txEl>
                                              <p:pRg st="10" end="10"/>
                                            </p:txEl>
                                          </p:spTgt>
                                        </p:tgtEl>
                                        <p:attrNameLst>
                                          <p:attrName>ppt_h</p:attrName>
                                        </p:attrNameLst>
                                      </p:cBhvr>
                                      <p:tavLst>
                                        <p:tav tm="0">
                                          <p:val>
                                            <p:strVal val="#ppt_h"/>
                                          </p:val>
                                        </p:tav>
                                        <p:tav tm="100000">
                                          <p:val>
                                            <p:strVal val="#ppt_h"/>
                                          </p:val>
                                        </p:tav>
                                      </p:tavLst>
                                    </p:anim>
                                    <p:animEffect transition="in" filter="fade">
                                      <p:cBhvr>
                                        <p:cTn id="45" dur="1000"/>
                                        <p:tgtEl>
                                          <p:spTgt spid="164867">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64867">
                                            <p:txEl>
                                              <p:pRg st="11" end="11"/>
                                            </p:txEl>
                                          </p:spTgt>
                                        </p:tgtEl>
                                        <p:attrNameLst>
                                          <p:attrName>style.visibility</p:attrName>
                                        </p:attrNameLst>
                                      </p:cBhvr>
                                      <p:to>
                                        <p:strVal val="visible"/>
                                      </p:to>
                                    </p:set>
                                    <p:anim calcmode="lin" valueType="num">
                                      <p:cBhvr>
                                        <p:cTn id="50" dur="1000" fill="hold"/>
                                        <p:tgtEl>
                                          <p:spTgt spid="164867">
                                            <p:txEl>
                                              <p:pRg st="11" end="11"/>
                                            </p:txEl>
                                          </p:spTgt>
                                        </p:tgtEl>
                                        <p:attrNameLst>
                                          <p:attrName>ppt_w</p:attrName>
                                        </p:attrNameLst>
                                      </p:cBhvr>
                                      <p:tavLst>
                                        <p:tav tm="0">
                                          <p:val>
                                            <p:strVal val="#ppt_w*0.70"/>
                                          </p:val>
                                        </p:tav>
                                        <p:tav tm="100000">
                                          <p:val>
                                            <p:strVal val="#ppt_w"/>
                                          </p:val>
                                        </p:tav>
                                      </p:tavLst>
                                    </p:anim>
                                    <p:anim calcmode="lin" valueType="num">
                                      <p:cBhvr>
                                        <p:cTn id="51" dur="1000" fill="hold"/>
                                        <p:tgtEl>
                                          <p:spTgt spid="164867">
                                            <p:txEl>
                                              <p:pRg st="11" end="11"/>
                                            </p:txEl>
                                          </p:spTgt>
                                        </p:tgtEl>
                                        <p:attrNameLst>
                                          <p:attrName>ppt_h</p:attrName>
                                        </p:attrNameLst>
                                      </p:cBhvr>
                                      <p:tavLst>
                                        <p:tav tm="0">
                                          <p:val>
                                            <p:strVal val="#ppt_h"/>
                                          </p:val>
                                        </p:tav>
                                        <p:tav tm="100000">
                                          <p:val>
                                            <p:strVal val="#ppt_h"/>
                                          </p:val>
                                        </p:tav>
                                      </p:tavLst>
                                    </p:anim>
                                    <p:animEffect transition="in" filter="fade">
                                      <p:cBhvr>
                                        <p:cTn id="52" dur="1000"/>
                                        <p:tgtEl>
                                          <p:spTgt spid="164867">
                                            <p:txEl>
                                              <p:pRg st="11" end="11"/>
                                            </p:txEl>
                                          </p:spTgt>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164867">
                                            <p:txEl>
                                              <p:pRg st="12" end="12"/>
                                            </p:txEl>
                                          </p:spTgt>
                                        </p:tgtEl>
                                        <p:attrNameLst>
                                          <p:attrName>style.visibility</p:attrName>
                                        </p:attrNameLst>
                                      </p:cBhvr>
                                      <p:to>
                                        <p:strVal val="visible"/>
                                      </p:to>
                                    </p:set>
                                    <p:anim calcmode="lin" valueType="num">
                                      <p:cBhvr>
                                        <p:cTn id="55" dur="1000" fill="hold"/>
                                        <p:tgtEl>
                                          <p:spTgt spid="164867">
                                            <p:txEl>
                                              <p:pRg st="12" end="12"/>
                                            </p:txEl>
                                          </p:spTgt>
                                        </p:tgtEl>
                                        <p:attrNameLst>
                                          <p:attrName>ppt_w</p:attrName>
                                        </p:attrNameLst>
                                      </p:cBhvr>
                                      <p:tavLst>
                                        <p:tav tm="0">
                                          <p:val>
                                            <p:strVal val="#ppt_w*0.70"/>
                                          </p:val>
                                        </p:tav>
                                        <p:tav tm="100000">
                                          <p:val>
                                            <p:strVal val="#ppt_w"/>
                                          </p:val>
                                        </p:tav>
                                      </p:tavLst>
                                    </p:anim>
                                    <p:anim calcmode="lin" valueType="num">
                                      <p:cBhvr>
                                        <p:cTn id="56" dur="1000" fill="hold"/>
                                        <p:tgtEl>
                                          <p:spTgt spid="164867">
                                            <p:txEl>
                                              <p:pRg st="12" end="12"/>
                                            </p:txEl>
                                          </p:spTgt>
                                        </p:tgtEl>
                                        <p:attrNameLst>
                                          <p:attrName>ppt_h</p:attrName>
                                        </p:attrNameLst>
                                      </p:cBhvr>
                                      <p:tavLst>
                                        <p:tav tm="0">
                                          <p:val>
                                            <p:strVal val="#ppt_h"/>
                                          </p:val>
                                        </p:tav>
                                        <p:tav tm="100000">
                                          <p:val>
                                            <p:strVal val="#ppt_h"/>
                                          </p:val>
                                        </p:tav>
                                      </p:tavLst>
                                    </p:anim>
                                    <p:animEffect transition="in" filter="fade">
                                      <p:cBhvr>
                                        <p:cTn id="57" dur="1000"/>
                                        <p:tgtEl>
                                          <p:spTgt spid="16486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8637588" cy="914400"/>
          </a:xfrm>
          <a:noFill/>
        </p:spPr>
        <p:txBody>
          <a:bodyPr/>
          <a:lstStyle/>
          <a:p>
            <a:pPr eaLnBrk="1" hangingPunct="1"/>
            <a:r>
              <a:rPr lang="en-US" sz="5400" dirty="0" smtClean="0">
                <a:solidFill>
                  <a:srgbClr val="FFFFCC"/>
                </a:solidFill>
                <a:effectLst/>
                <a:latin typeface="Calibri" pitchFamily="34" charset="0"/>
              </a:rPr>
              <a:t>Genesis 44:16</a:t>
            </a:r>
          </a:p>
        </p:txBody>
      </p:sp>
      <p:sp>
        <p:nvSpPr>
          <p:cNvPr id="8195" name="Rectangle 3"/>
          <p:cNvSpPr>
            <a:spLocks noChangeArrowheads="1"/>
          </p:cNvSpPr>
          <p:nvPr/>
        </p:nvSpPr>
        <p:spPr bwMode="auto">
          <a:xfrm>
            <a:off x="533400" y="1415534"/>
            <a:ext cx="8229600" cy="3785652"/>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2800" i="1" baseline="30000" dirty="0">
                <a:solidFill>
                  <a:srgbClr val="FFFF00"/>
                </a:solidFill>
              </a:rPr>
              <a:t> </a:t>
            </a:r>
            <a:r>
              <a:rPr lang="en-US" sz="4000" i="1" dirty="0" smtClean="0">
                <a:latin typeface="Calibri" pitchFamily="34" charset="0"/>
              </a:rPr>
              <a:t>“What shall we say to my lord? What shall we speak? Or </a:t>
            </a:r>
            <a:r>
              <a:rPr lang="en-US" sz="4000" i="1" dirty="0" smtClean="0">
                <a:solidFill>
                  <a:srgbClr val="FFFF00"/>
                </a:solidFill>
                <a:latin typeface="Calibri" pitchFamily="34" charset="0"/>
              </a:rPr>
              <a:t>how can we clear ourselves?</a:t>
            </a:r>
            <a:r>
              <a:rPr lang="en-US" sz="4000" i="1" dirty="0" smtClean="0">
                <a:latin typeface="Calibri" pitchFamily="34" charset="0"/>
              </a:rPr>
              <a:t> </a:t>
            </a:r>
            <a:r>
              <a:rPr lang="en-US" sz="4000" i="1" dirty="0" smtClean="0">
                <a:solidFill>
                  <a:srgbClr val="FFFF00"/>
                </a:solidFill>
                <a:latin typeface="Calibri" pitchFamily="34" charset="0"/>
              </a:rPr>
              <a:t>God has found out the guilt of your servants</a:t>
            </a:r>
            <a:r>
              <a:rPr lang="en-US" sz="4000" i="1" dirty="0" smtClean="0">
                <a:latin typeface="Calibri" pitchFamily="34" charset="0"/>
              </a:rPr>
              <a:t>; behold, we are my lord's servants, both we and he also in whose hand the cup has been found.”</a:t>
            </a:r>
            <a:r>
              <a:rPr lang="en-US" sz="4000" dirty="0" smtClean="0">
                <a:latin typeface="Calibri" pitchFamily="34" charset="0"/>
              </a:rPr>
              <a:t> </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sz="half" idx="1"/>
          </p:nvPr>
        </p:nvSpPr>
        <p:spPr>
          <a:xfrm>
            <a:off x="152400" y="1066800"/>
            <a:ext cx="8586788" cy="40386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not deny their guilt</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they allow guilt to define them?</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Not by giving up and remaining jealous, self-seeking, cruel men – why not?</a:t>
            </a:r>
          </a:p>
        </p:txBody>
      </p:sp>
      <p:sp>
        <p:nvSpPr>
          <p:cNvPr id="4"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Guilt and the</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Ten Brothers</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09600" y="1447800"/>
            <a:ext cx="8001000" cy="3231654"/>
          </a:xfrm>
          <a:prstGeom prst="rect">
            <a:avLst/>
          </a:prstGeom>
          <a:noFill/>
          <a:ln w="9525">
            <a:noFill/>
            <a:miter lim="800000"/>
            <a:headEnd/>
            <a:tailEnd/>
          </a:ln>
        </p:spPr>
        <p:txBody>
          <a:bodyPr wrap="square" anchor="ctr">
            <a:spAutoFit/>
          </a:bodyPr>
          <a:lstStyle/>
          <a:p>
            <a:pPr algn="l"/>
            <a:r>
              <a:rPr lang="en-US" sz="2400" b="1" i="1" dirty="0" smtClean="0">
                <a:solidFill>
                  <a:srgbClr val="CCFF66"/>
                </a:solidFill>
              </a:rPr>
              <a:t>Leah</a:t>
            </a:r>
            <a:r>
              <a:rPr lang="en-US" sz="2200" dirty="0"/>
              <a:t>	</a:t>
            </a:r>
            <a:r>
              <a:rPr lang="en-US" sz="2200" dirty="0" smtClean="0"/>
              <a:t>	Reuben (4)</a:t>
            </a:r>
            <a:r>
              <a:rPr lang="en-US" sz="2200" dirty="0"/>
              <a:t>	</a:t>
            </a:r>
            <a:r>
              <a:rPr lang="en-US" sz="2400" b="1" i="1" dirty="0" err="1" smtClean="0">
                <a:solidFill>
                  <a:srgbClr val="CCFF66"/>
                </a:solidFill>
              </a:rPr>
              <a:t>Zilpah</a:t>
            </a:r>
            <a:r>
              <a:rPr lang="en-US" sz="2400" b="1" i="1" dirty="0" smtClean="0">
                <a:solidFill>
                  <a:srgbClr val="CCFF66"/>
                </a:solidFill>
              </a:rPr>
              <a:t> 		</a:t>
            </a:r>
            <a:r>
              <a:rPr lang="en-US" sz="2200" dirty="0" smtClean="0"/>
              <a:t>Gad (7)</a:t>
            </a:r>
            <a:endParaRPr lang="en-US" sz="2200" dirty="0"/>
          </a:p>
          <a:p>
            <a:pPr algn="l"/>
            <a:r>
              <a:rPr lang="en-US" sz="2200" dirty="0"/>
              <a:t>	</a:t>
            </a:r>
            <a:r>
              <a:rPr lang="en-US" sz="2200" dirty="0" smtClean="0"/>
              <a:t>	Simeon (5+1)</a:t>
            </a:r>
            <a:r>
              <a:rPr lang="en-US" sz="2200" dirty="0"/>
              <a:t>	</a:t>
            </a:r>
            <a:r>
              <a:rPr lang="en-US" sz="2000" b="1" i="1" dirty="0" smtClean="0">
                <a:solidFill>
                  <a:srgbClr val="CCFF66"/>
                </a:solidFill>
              </a:rPr>
              <a:t> </a:t>
            </a:r>
            <a:r>
              <a:rPr lang="en-US" sz="2400" b="1" i="1" dirty="0" smtClean="0">
                <a:solidFill>
                  <a:srgbClr val="CCFF66"/>
                </a:solidFill>
              </a:rPr>
              <a:t>(Leah’s servant) </a:t>
            </a:r>
            <a:r>
              <a:rPr lang="en-US" sz="2200" dirty="0"/>
              <a:t>	</a:t>
            </a:r>
            <a:r>
              <a:rPr lang="en-US" sz="2200" dirty="0" smtClean="0"/>
              <a:t> </a:t>
            </a:r>
            <a:r>
              <a:rPr lang="en-US" sz="2200" dirty="0" smtClean="0">
                <a:solidFill>
                  <a:srgbClr val="FFC000"/>
                </a:solidFill>
              </a:rPr>
              <a:t>Asher</a:t>
            </a:r>
            <a:r>
              <a:rPr lang="en-US" sz="2200" dirty="0" smtClean="0"/>
              <a:t> (4)		Levi (3)</a:t>
            </a:r>
            <a:endParaRPr lang="en-US" sz="2200" dirty="0"/>
          </a:p>
          <a:p>
            <a:pPr algn="l"/>
            <a:r>
              <a:rPr lang="en-US" sz="2200" dirty="0"/>
              <a:t>	</a:t>
            </a:r>
            <a:r>
              <a:rPr lang="en-US" sz="2200" dirty="0" smtClean="0"/>
              <a:t>	</a:t>
            </a:r>
            <a:r>
              <a:rPr lang="en-US" sz="2200" dirty="0" smtClean="0">
                <a:solidFill>
                  <a:srgbClr val="FFC000"/>
                </a:solidFill>
              </a:rPr>
              <a:t>Judah</a:t>
            </a:r>
            <a:r>
              <a:rPr lang="en-US" sz="2200" dirty="0" smtClean="0"/>
              <a:t> (3+2)</a:t>
            </a:r>
            <a:endParaRPr lang="en-US" sz="2200" dirty="0"/>
          </a:p>
          <a:p>
            <a:pPr algn="l"/>
            <a:r>
              <a:rPr lang="en-US" sz="2200" dirty="0"/>
              <a:t>	</a:t>
            </a:r>
            <a:r>
              <a:rPr lang="en-US" sz="2200" dirty="0" smtClean="0"/>
              <a:t>	Issachar (4)</a:t>
            </a:r>
            <a:endParaRPr lang="en-US" sz="2200" dirty="0"/>
          </a:p>
          <a:p>
            <a:pPr algn="l"/>
            <a:r>
              <a:rPr lang="en-US" sz="2200" dirty="0"/>
              <a:t>	</a:t>
            </a:r>
            <a:r>
              <a:rPr lang="en-US" sz="2200" dirty="0" smtClean="0"/>
              <a:t>	Zebulon (3)</a:t>
            </a:r>
            <a:endParaRPr lang="en-US" sz="2200" dirty="0"/>
          </a:p>
          <a:p>
            <a:pPr algn="l"/>
            <a:r>
              <a:rPr lang="en-US" sz="2200" dirty="0"/>
              <a:t> </a:t>
            </a:r>
          </a:p>
          <a:p>
            <a:pPr algn="l"/>
            <a:r>
              <a:rPr lang="en-US" sz="2400" b="1" i="1" dirty="0">
                <a:solidFill>
                  <a:srgbClr val="CCFF66"/>
                </a:solidFill>
              </a:rPr>
              <a:t>Rachel</a:t>
            </a:r>
            <a:r>
              <a:rPr lang="en-US" sz="2200" b="1" dirty="0"/>
              <a:t>	</a:t>
            </a:r>
            <a:r>
              <a:rPr lang="en-US" sz="2200" dirty="0"/>
              <a:t>Joseph	</a:t>
            </a:r>
            <a:r>
              <a:rPr lang="en-US" sz="2200" dirty="0" smtClean="0"/>
              <a:t>	</a:t>
            </a:r>
            <a:r>
              <a:rPr lang="en-US" sz="2400" b="1" i="1" dirty="0" err="1" smtClean="0">
                <a:solidFill>
                  <a:srgbClr val="CCFF66"/>
                </a:solidFill>
              </a:rPr>
              <a:t>Bilhah</a:t>
            </a:r>
            <a:r>
              <a:rPr lang="en-US" sz="2400" b="1" i="1" dirty="0" smtClean="0">
                <a:solidFill>
                  <a:srgbClr val="CCFF66"/>
                </a:solidFill>
              </a:rPr>
              <a:t> 	</a:t>
            </a:r>
            <a:r>
              <a:rPr lang="en-US" sz="2200" dirty="0"/>
              <a:t>	</a:t>
            </a:r>
            <a:r>
              <a:rPr lang="en-US" sz="2200" dirty="0" smtClean="0"/>
              <a:t>Dan (1)</a:t>
            </a:r>
            <a:endParaRPr lang="en-US" sz="2200" dirty="0"/>
          </a:p>
          <a:p>
            <a:pPr algn="l"/>
            <a:r>
              <a:rPr lang="en-US" sz="2200" dirty="0"/>
              <a:t>	</a:t>
            </a:r>
            <a:r>
              <a:rPr lang="en-US" sz="2200" dirty="0" smtClean="0"/>
              <a:t>	Benjamin</a:t>
            </a:r>
            <a:r>
              <a:rPr lang="en-US" sz="2200" dirty="0"/>
              <a:t>	</a:t>
            </a:r>
            <a:r>
              <a:rPr lang="en-US" sz="2000" b="1" i="1" dirty="0" smtClean="0">
                <a:solidFill>
                  <a:srgbClr val="CCFF66"/>
                </a:solidFill>
              </a:rPr>
              <a:t> </a:t>
            </a:r>
            <a:r>
              <a:rPr lang="en-US" sz="2400" b="1" i="1" dirty="0" smtClean="0">
                <a:solidFill>
                  <a:srgbClr val="CCFF66"/>
                </a:solidFill>
              </a:rPr>
              <a:t>(Rachel’s servant) </a:t>
            </a:r>
            <a:r>
              <a:rPr lang="en-US" sz="2200" dirty="0" err="1" smtClean="0"/>
              <a:t>Naptali</a:t>
            </a:r>
            <a:r>
              <a:rPr lang="en-US" sz="2200" dirty="0" smtClean="0"/>
              <a:t> (4)</a:t>
            </a:r>
            <a:endParaRPr lang="en-US" sz="2200" dirty="0"/>
          </a:p>
        </p:txBody>
      </p:sp>
      <p:sp>
        <p:nvSpPr>
          <p:cNvPr id="3" name="Rectangle 2"/>
          <p:cNvSpPr txBox="1">
            <a:spLocks noChangeArrowheads="1"/>
          </p:cNvSpPr>
          <p:nvPr/>
        </p:nvSpPr>
        <p:spPr bwMode="auto">
          <a:xfrm>
            <a:off x="914400" y="3048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800" i="1" kern="0" dirty="0" smtClean="0">
                <a:solidFill>
                  <a:srgbClr val="FFFF66"/>
                </a:solidFill>
                <a:effectLst>
                  <a:outerShdw blurRad="38100" dist="38100" dir="2700000" algn="tl">
                    <a:srgbClr val="000000"/>
                  </a:outerShdw>
                </a:effectLst>
                <a:latin typeface="Calibri" pitchFamily="34" charset="0"/>
                <a:ea typeface="+mn-ea"/>
                <a:cs typeface="+mn-cs"/>
              </a:rPr>
              <a:t>Jacob’s Family</a:t>
            </a:r>
            <a:endParaRPr kumimoji="0" lang="en-US" sz="48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sz="half" idx="1"/>
          </p:nvPr>
        </p:nvSpPr>
        <p:spPr>
          <a:xfrm>
            <a:off x="152400" y="1066800"/>
            <a:ext cx="8586788" cy="4038600"/>
          </a:xfrm>
        </p:spPr>
        <p:txBody>
          <a:bodyPr>
            <a:normAutofit fontScale="92500" lnSpcReduction="10000"/>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not deny their guilt</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they allow guilt to define them?</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Not by giving up and remaining jealous, self-seeking, cruel men – why not?</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Yet perhaps in a sense while still trying to serve God</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Who then is to be our example of using guilt as motivation to be remade (but with peace)?</a:t>
            </a:r>
          </a:p>
        </p:txBody>
      </p:sp>
      <p:sp>
        <p:nvSpPr>
          <p:cNvPr id="4"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Guilt and the</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Ten Brothers</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4" end="4"/>
                                            </p:txEl>
                                          </p:spTgt>
                                        </p:tgtEl>
                                        <p:attrNameLst>
                                          <p:attrName>style.visibility</p:attrName>
                                        </p:attrNameLst>
                                      </p:cBhvr>
                                      <p:to>
                                        <p:strVal val="visible"/>
                                      </p:to>
                                    </p:set>
                                    <p:animEffect transition="in" filter="dissolve">
                                      <p:cBhvr>
                                        <p:cTn id="12"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506413" y="0"/>
            <a:ext cx="8637587" cy="914400"/>
          </a:xfrm>
          <a:noFill/>
        </p:spPr>
        <p:txBody>
          <a:bodyPr/>
          <a:lstStyle/>
          <a:p>
            <a:pPr eaLnBrk="1" hangingPunct="1"/>
            <a:r>
              <a:rPr lang="en-US" dirty="0" smtClean="0">
                <a:solidFill>
                  <a:srgbClr val="FFFF99"/>
                </a:solidFill>
                <a:effectLst/>
                <a:latin typeface="Calibri" pitchFamily="34" charset="0"/>
              </a:rPr>
              <a:t>Example of Paul</a:t>
            </a:r>
          </a:p>
        </p:txBody>
      </p:sp>
      <p:sp>
        <p:nvSpPr>
          <p:cNvPr id="164867" name="Rectangle 3"/>
          <p:cNvSpPr>
            <a:spLocks noChangeArrowheads="1"/>
          </p:cNvSpPr>
          <p:nvPr/>
        </p:nvSpPr>
        <p:spPr bwMode="auto">
          <a:xfrm>
            <a:off x="609600" y="762000"/>
            <a:ext cx="7924800" cy="5447645"/>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I Timothy 1:15</a:t>
            </a:r>
            <a:endParaRPr lang="en-US" sz="3600" i="1" dirty="0" smtClean="0">
              <a:solidFill>
                <a:srgbClr val="FFFF00"/>
              </a:solidFill>
              <a:latin typeface="Calibri" pitchFamily="34" charset="0"/>
            </a:endParaRPr>
          </a:p>
          <a:p>
            <a:pPr lvl="1" algn="l" eaLnBrk="1" hangingPunct="1"/>
            <a:r>
              <a:rPr lang="en-US" sz="2800" i="1" dirty="0" smtClean="0">
                <a:latin typeface="Calibri" pitchFamily="34" charset="0"/>
              </a:rPr>
              <a:t>“Christ Jesus came into the world to save sinners, of whom I am the foremost”  </a:t>
            </a:r>
            <a:r>
              <a:rPr lang="en-US" sz="2800" dirty="0" smtClean="0">
                <a:latin typeface="Calibri" pitchFamily="34" charset="0"/>
              </a:rPr>
              <a:t>Yet</a:t>
            </a:r>
          </a:p>
          <a:p>
            <a:pPr lvl="1" algn="l" eaLnBrk="1" hangingPunct="1"/>
            <a:r>
              <a:rPr lang="en-US" sz="2800" i="1" baseline="30000" dirty="0" smtClean="0">
                <a:latin typeface="Calibri" pitchFamily="34" charset="0"/>
              </a:rPr>
              <a:t>12 </a:t>
            </a:r>
            <a:r>
              <a:rPr lang="en-US" sz="2800" i="1" dirty="0" smtClean="0">
                <a:solidFill>
                  <a:srgbClr val="FFFF00"/>
                </a:solidFill>
                <a:latin typeface="Calibri" pitchFamily="34" charset="0"/>
              </a:rPr>
              <a:t>I thank him </a:t>
            </a:r>
            <a:r>
              <a:rPr lang="en-US" sz="2800" i="1" dirty="0" smtClean="0">
                <a:latin typeface="Calibri" pitchFamily="34" charset="0"/>
              </a:rPr>
              <a:t>who has given me strength, Christ Jesus our Lord, because he </a:t>
            </a:r>
            <a:r>
              <a:rPr lang="en-US" sz="2800" i="1" dirty="0" smtClean="0">
                <a:solidFill>
                  <a:srgbClr val="FFFF00"/>
                </a:solidFill>
                <a:latin typeface="Calibri" pitchFamily="34" charset="0"/>
              </a:rPr>
              <a:t>judged me faithful, appointing me to his service</a:t>
            </a:r>
            <a:r>
              <a:rPr lang="en-US" sz="2800" i="1" dirty="0" smtClean="0">
                <a:latin typeface="Calibri" pitchFamily="34" charset="0"/>
              </a:rPr>
              <a:t>, </a:t>
            </a:r>
            <a:r>
              <a:rPr lang="en-US" sz="2800" i="1" baseline="30000" dirty="0" smtClean="0">
                <a:latin typeface="Calibri" pitchFamily="34" charset="0"/>
              </a:rPr>
              <a:t>13 </a:t>
            </a:r>
            <a:r>
              <a:rPr lang="en-US" sz="2800" i="1" dirty="0" smtClean="0">
                <a:latin typeface="Calibri" pitchFamily="34" charset="0"/>
              </a:rPr>
              <a:t>though </a:t>
            </a:r>
            <a:r>
              <a:rPr lang="en-US" sz="2800" i="1" dirty="0" smtClean="0">
                <a:solidFill>
                  <a:srgbClr val="FFFF00"/>
                </a:solidFill>
                <a:latin typeface="Calibri" pitchFamily="34" charset="0"/>
              </a:rPr>
              <a:t>formerly I was </a:t>
            </a:r>
            <a:r>
              <a:rPr lang="en-US" sz="2800" i="1" dirty="0" smtClean="0">
                <a:latin typeface="Calibri" pitchFamily="34" charset="0"/>
              </a:rPr>
              <a:t>a blasphemer, persecutor, and insolent opponent. But </a:t>
            </a:r>
            <a:r>
              <a:rPr lang="en-US" sz="2800" i="1" dirty="0" smtClean="0">
                <a:solidFill>
                  <a:srgbClr val="FFFF00"/>
                </a:solidFill>
                <a:latin typeface="Calibri" pitchFamily="34" charset="0"/>
              </a:rPr>
              <a:t>I received mercy </a:t>
            </a:r>
            <a:r>
              <a:rPr lang="en-US" sz="2800" i="1" dirty="0" smtClean="0">
                <a:latin typeface="Calibri" pitchFamily="34" charset="0"/>
              </a:rPr>
              <a:t>because I had acted ignorantly in unbelief, </a:t>
            </a:r>
            <a:r>
              <a:rPr lang="en-US" sz="2800" i="1" baseline="30000" dirty="0" smtClean="0">
                <a:latin typeface="Calibri" pitchFamily="34" charset="0"/>
              </a:rPr>
              <a:t>14 </a:t>
            </a:r>
            <a:r>
              <a:rPr lang="en-US" sz="2800" i="1" dirty="0" smtClean="0">
                <a:latin typeface="Calibri" pitchFamily="34" charset="0"/>
              </a:rPr>
              <a:t>and </a:t>
            </a:r>
            <a:r>
              <a:rPr lang="en-US" sz="2800" i="1" dirty="0" smtClean="0">
                <a:solidFill>
                  <a:srgbClr val="FFFF00"/>
                </a:solidFill>
                <a:latin typeface="Calibri" pitchFamily="34" charset="0"/>
              </a:rPr>
              <a:t>the grace of our Lord overflowed for me </a:t>
            </a:r>
            <a:r>
              <a:rPr lang="en-US" sz="2800" i="1" dirty="0" smtClean="0">
                <a:latin typeface="Calibri" pitchFamily="34" charset="0"/>
              </a:rPr>
              <a:t>with the faith and love that are in Christ Jesus.</a:t>
            </a:r>
            <a:endParaRPr lang="en-US" sz="2800" dirty="0" smtClean="0">
              <a:latin typeface="Calibri" pitchFamily="34" charset="0"/>
            </a:endParaRPr>
          </a:p>
          <a:p>
            <a:pPr algn="l" eaLnBrk="1" hangingPunct="1">
              <a:buFont typeface="Arial" pitchFamily="34" charset="0"/>
              <a:buChar char="•"/>
            </a:pPr>
            <a:endParaRPr lang="en-US" sz="32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4867">
                                            <p:txEl>
                                              <p:pRg st="1" end="1"/>
                                            </p:txEl>
                                          </p:spTgt>
                                        </p:tgtEl>
                                        <p:attrNameLst>
                                          <p:attrName>style.visibility</p:attrName>
                                        </p:attrNameLst>
                                      </p:cBhvr>
                                      <p:to>
                                        <p:strVal val="visible"/>
                                      </p:to>
                                    </p:set>
                                    <p:anim calcmode="lin" valueType="num">
                                      <p:cBhvr>
                                        <p:cTn id="14"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48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4867">
                                            <p:txEl>
                                              <p:pRg st="2" end="2"/>
                                            </p:txEl>
                                          </p:spTgt>
                                        </p:tgtEl>
                                        <p:attrNameLst>
                                          <p:attrName>style.visibility</p:attrName>
                                        </p:attrNameLst>
                                      </p:cBhvr>
                                      <p:to>
                                        <p:strVal val="visible"/>
                                      </p:to>
                                    </p:set>
                                    <p:anim calcmode="lin" valueType="num">
                                      <p:cBhvr>
                                        <p:cTn id="21"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4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506413" y="0"/>
            <a:ext cx="8637587" cy="914400"/>
          </a:xfrm>
          <a:noFill/>
        </p:spPr>
        <p:txBody>
          <a:bodyPr/>
          <a:lstStyle/>
          <a:p>
            <a:pPr eaLnBrk="1" hangingPunct="1"/>
            <a:r>
              <a:rPr lang="en-US" dirty="0" smtClean="0">
                <a:solidFill>
                  <a:srgbClr val="FFFF99"/>
                </a:solidFill>
                <a:effectLst/>
                <a:latin typeface="Calibri" pitchFamily="34" charset="0"/>
              </a:rPr>
              <a:t>Example of Paul</a:t>
            </a:r>
          </a:p>
        </p:txBody>
      </p:sp>
      <p:sp>
        <p:nvSpPr>
          <p:cNvPr id="164867" name="Rectangle 3"/>
          <p:cNvSpPr>
            <a:spLocks noChangeArrowheads="1"/>
          </p:cNvSpPr>
          <p:nvPr/>
        </p:nvSpPr>
        <p:spPr bwMode="auto">
          <a:xfrm>
            <a:off x="685800" y="1066800"/>
            <a:ext cx="7924800" cy="3785652"/>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I Timothy 1:15</a:t>
            </a:r>
          </a:p>
          <a:p>
            <a:pPr algn="l" eaLnBrk="1" hangingPunct="1">
              <a:buFont typeface="Arial" pitchFamily="34" charset="0"/>
              <a:buChar char="•"/>
            </a:pPr>
            <a:r>
              <a:rPr lang="en-US" sz="3600" i="1" dirty="0" smtClean="0">
                <a:solidFill>
                  <a:srgbClr val="FFFF00"/>
                </a:solidFill>
                <a:latin typeface="Calibri" pitchFamily="34" charset="0"/>
              </a:rPr>
              <a:t> Romans 7:24 – 8:1</a:t>
            </a:r>
          </a:p>
          <a:p>
            <a:pPr algn="l" eaLnBrk="1" hangingPunct="1">
              <a:buFont typeface="Arial" pitchFamily="34" charset="0"/>
              <a:buChar char="•"/>
            </a:pPr>
            <a:r>
              <a:rPr lang="en-US" sz="3600" i="1" dirty="0" smtClean="0">
                <a:solidFill>
                  <a:srgbClr val="FFFF00"/>
                </a:solidFill>
                <a:latin typeface="Calibri" pitchFamily="34" charset="0"/>
              </a:rPr>
              <a:t> Philippians 3:13-14</a:t>
            </a:r>
          </a:p>
          <a:p>
            <a:pPr algn="l" eaLnBrk="1" hangingPunct="1"/>
            <a:r>
              <a:rPr lang="en-US" sz="3600" i="1" dirty="0" smtClean="0">
                <a:solidFill>
                  <a:srgbClr val="FFFF00"/>
                </a:solidFill>
                <a:latin typeface="Calibri" pitchFamily="34" charset="0"/>
              </a:rPr>
              <a:t>	</a:t>
            </a:r>
            <a:r>
              <a:rPr lang="en-US" sz="3200" i="1" dirty="0" smtClean="0">
                <a:latin typeface="Calibri" pitchFamily="34" charset="0"/>
              </a:rPr>
              <a:t>But one thing I do: forgetting what lies behind and straining forward to what lies ahead, </a:t>
            </a:r>
            <a:r>
              <a:rPr lang="en-US" sz="3200" i="1" baseline="30000" dirty="0" smtClean="0">
                <a:latin typeface="Calibri" pitchFamily="34" charset="0"/>
              </a:rPr>
              <a:t>14 </a:t>
            </a:r>
            <a:r>
              <a:rPr lang="en-US" sz="3200" i="1" dirty="0" smtClean="0">
                <a:latin typeface="Calibri" pitchFamily="34" charset="0"/>
              </a:rPr>
              <a:t>I press on toward the goal for the prize of the upward call of God in Christ Jesus.</a:t>
            </a:r>
            <a:endParaRPr lang="en-US" sz="32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anim calcmode="lin" valueType="num">
                                      <p:cBhvr>
                                        <p:cTn id="7"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4867">
                                            <p:txEl>
                                              <p:pRg st="2" end="2"/>
                                            </p:txEl>
                                          </p:spTgt>
                                        </p:tgtEl>
                                        <p:attrNameLst>
                                          <p:attrName>style.visibility</p:attrName>
                                        </p:attrNameLst>
                                      </p:cBhvr>
                                      <p:to>
                                        <p:strVal val="visible"/>
                                      </p:to>
                                    </p:set>
                                    <p:anim calcmode="lin" valueType="num">
                                      <p:cBhvr>
                                        <p:cTn id="14"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6486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4867">
                                            <p:txEl>
                                              <p:pRg st="3" end="3"/>
                                            </p:txEl>
                                          </p:spTgt>
                                        </p:tgtEl>
                                        <p:attrNameLst>
                                          <p:attrName>style.visibility</p:attrName>
                                        </p:attrNameLst>
                                      </p:cBhvr>
                                      <p:to>
                                        <p:strVal val="visible"/>
                                      </p:to>
                                    </p:set>
                                    <p:anim calcmode="lin" valueType="num">
                                      <p:cBhvr>
                                        <p:cTn id="21"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8637588" cy="914400"/>
          </a:xfrm>
          <a:noFill/>
        </p:spPr>
        <p:txBody>
          <a:bodyPr>
            <a:normAutofit/>
          </a:bodyPr>
          <a:lstStyle/>
          <a:p>
            <a:pPr algn="ctr" eaLnBrk="1" hangingPunct="1"/>
            <a:r>
              <a:rPr lang="en-US" sz="4800" dirty="0" smtClean="0">
                <a:solidFill>
                  <a:schemeClr val="tx1"/>
                </a:solidFill>
                <a:effectLst/>
                <a:latin typeface="Calibri" pitchFamily="34" charset="0"/>
              </a:rPr>
              <a:t>I Thessalonians 1:9-10</a:t>
            </a:r>
          </a:p>
        </p:txBody>
      </p:sp>
      <p:sp>
        <p:nvSpPr>
          <p:cNvPr id="2" name="TextBox 1"/>
          <p:cNvSpPr txBox="1"/>
          <p:nvPr/>
        </p:nvSpPr>
        <p:spPr>
          <a:xfrm>
            <a:off x="762000" y="1600200"/>
            <a:ext cx="7696200" cy="3539430"/>
          </a:xfrm>
          <a:prstGeom prst="rect">
            <a:avLst/>
          </a:prstGeom>
          <a:noFill/>
        </p:spPr>
        <p:txBody>
          <a:bodyPr wrap="square" rtlCol="0">
            <a:spAutoFit/>
          </a:bodyPr>
          <a:lstStyle/>
          <a:p>
            <a:pPr algn="l"/>
            <a:r>
              <a:rPr lang="en-US" sz="3200" i="1" dirty="0">
                <a:latin typeface="Calibri" panose="020F0502020204030204" pitchFamily="34" charset="0"/>
              </a:rPr>
              <a:t>9 For they themselves report concerning us the kind of reception we had among you, and how you turned to God from idols to serve the living and true God, 10 and to wait for his Son from heaven, whom he raised from the dead, Jesus who delivers us from the wrath to come</a:t>
            </a:r>
          </a:p>
        </p:txBody>
      </p:sp>
      <p:cxnSp>
        <p:nvCxnSpPr>
          <p:cNvPr id="4" name="Straight Connector 3"/>
          <p:cNvCxnSpPr/>
          <p:nvPr/>
        </p:nvCxnSpPr>
        <p:spPr>
          <a:xfrm>
            <a:off x="6553200" y="3059430"/>
            <a:ext cx="1295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Oval Callout 6"/>
          <p:cNvSpPr/>
          <p:nvPr/>
        </p:nvSpPr>
        <p:spPr>
          <a:xfrm>
            <a:off x="3322320" y="1447800"/>
            <a:ext cx="2133600" cy="15240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Labor of Love</a:t>
            </a:r>
            <a:endParaRPr lang="en-US" sz="2800" dirty="0"/>
          </a:p>
        </p:txBody>
      </p:sp>
      <p:cxnSp>
        <p:nvCxnSpPr>
          <p:cNvPr id="9" name="Straight Connector 8"/>
          <p:cNvCxnSpPr/>
          <p:nvPr/>
        </p:nvCxnSpPr>
        <p:spPr>
          <a:xfrm>
            <a:off x="838200" y="3581400"/>
            <a:ext cx="37719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6364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000" dirty="0" smtClean="0">
                <a:solidFill>
                  <a:srgbClr val="FFFFCC"/>
                </a:solidFill>
                <a:effectLst/>
                <a:latin typeface="Calibri" pitchFamily="34" charset="0"/>
              </a:rPr>
              <a:t>#345 – 3</a:t>
            </a:r>
            <a:r>
              <a:rPr lang="en-US" sz="6000" baseline="30000" dirty="0" smtClean="0">
                <a:solidFill>
                  <a:srgbClr val="FFFFCC"/>
                </a:solidFill>
                <a:effectLst/>
                <a:latin typeface="Calibri" pitchFamily="34" charset="0"/>
              </a:rPr>
              <a:t>rd</a:t>
            </a:r>
            <a:r>
              <a:rPr lang="en-US" sz="6000" dirty="0" smtClean="0">
                <a:solidFill>
                  <a:srgbClr val="FFFFCC"/>
                </a:solidFill>
                <a:effectLst/>
                <a:latin typeface="Calibri" pitchFamily="34" charset="0"/>
              </a:rPr>
              <a:t> verse</a:t>
            </a:r>
          </a:p>
        </p:txBody>
      </p:sp>
      <p:sp>
        <p:nvSpPr>
          <p:cNvPr id="164867" name="Rectangle 3"/>
          <p:cNvSpPr>
            <a:spLocks noChangeArrowheads="1"/>
          </p:cNvSpPr>
          <p:nvPr/>
        </p:nvSpPr>
        <p:spPr bwMode="auto">
          <a:xfrm>
            <a:off x="457200" y="1752600"/>
            <a:ext cx="8229600" cy="37240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4000" b="1" i="1" baseline="30000" dirty="0">
                <a:latin typeface="Calibri" pitchFamily="34" charset="0"/>
              </a:rPr>
              <a:t> </a:t>
            </a:r>
            <a:r>
              <a:rPr lang="en-US" sz="4000" dirty="0" smtClean="0">
                <a:latin typeface="Calibri" pitchFamily="34" charset="0"/>
              </a:rPr>
              <a:t>“My sin – O, the bliss of this glorious thought, my sin – not in part but the whole, is nailed to His cross and I bear it no more, Praise the Lord, praise the Lord, O, my soul.”</a:t>
            </a:r>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smtClean="0">
                <a:solidFill>
                  <a:srgbClr val="FFFFCC"/>
                </a:solidFill>
                <a:effectLst/>
                <a:latin typeface="Calibri" pitchFamily="34" charset="0"/>
              </a:rPr>
              <a:t>Ephesians 4 - 5</a:t>
            </a:r>
          </a:p>
        </p:txBody>
      </p:sp>
      <p:sp>
        <p:nvSpPr>
          <p:cNvPr id="164867" name="Rectangle 3"/>
          <p:cNvSpPr>
            <a:spLocks noChangeArrowheads="1"/>
          </p:cNvSpPr>
          <p:nvPr/>
        </p:nvSpPr>
        <p:spPr bwMode="auto">
          <a:xfrm>
            <a:off x="457200" y="1371600"/>
            <a:ext cx="8229600" cy="4586288"/>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228600"/>
            <a:ext cx="8637588" cy="914400"/>
          </a:xfrm>
          <a:noFill/>
        </p:spPr>
        <p:txBody>
          <a:bodyPr/>
          <a:lstStyle/>
          <a:p>
            <a:pPr eaLnBrk="1" hangingPunct="1"/>
            <a:r>
              <a:rPr lang="en-US" sz="5400" smtClean="0">
                <a:solidFill>
                  <a:srgbClr val="FFFF00"/>
                </a:solidFill>
                <a:effectLst/>
                <a:latin typeface="Calibri" pitchFamily="34" charset="0"/>
              </a:rPr>
              <a:t>Lying</a:t>
            </a:r>
            <a:r>
              <a:rPr lang="en-US" sz="5400" smtClean="0">
                <a:solidFill>
                  <a:srgbClr val="FFFFCC"/>
                </a:solidFill>
                <a:effectLst/>
                <a:latin typeface="Calibri" pitchFamily="34" charset="0"/>
              </a:rPr>
              <a:t> – Ephesians 4:25</a:t>
            </a:r>
          </a:p>
        </p:txBody>
      </p:sp>
      <p:sp>
        <p:nvSpPr>
          <p:cNvPr id="164867" name="Rectangle 3"/>
          <p:cNvSpPr>
            <a:spLocks noChangeArrowheads="1"/>
          </p:cNvSpPr>
          <p:nvPr/>
        </p:nvSpPr>
        <p:spPr bwMode="auto">
          <a:xfrm>
            <a:off x="838200" y="1781175"/>
            <a:ext cx="7924800" cy="255587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25</a:t>
            </a:r>
            <a:r>
              <a:rPr lang="en-US" sz="4000" i="1">
                <a:latin typeface="Calibri" pitchFamily="34" charset="0"/>
              </a:rPr>
              <a:t>Therefore, having put away falsehood, let each one of you speak the truth with his neighbor, for we are members one of another.</a:t>
            </a:r>
            <a:endParaRPr lang="en-US" sz="3600">
              <a:latin typeface="Calibri" pitchFamily="34" charset="0"/>
            </a:endParaRPr>
          </a:p>
        </p:txBody>
      </p:sp>
      <p:cxnSp>
        <p:nvCxnSpPr>
          <p:cNvPr id="4" name="Straight Connector 3"/>
          <p:cNvCxnSpPr>
            <a:cxnSpLocks noChangeShapeType="1"/>
          </p:cNvCxnSpPr>
          <p:nvPr/>
        </p:nvCxnSpPr>
        <p:spPr bwMode="auto">
          <a:xfrm>
            <a:off x="6629400" y="3733800"/>
            <a:ext cx="15240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4267200"/>
            <a:ext cx="5943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228600"/>
            <a:ext cx="8637588" cy="914400"/>
          </a:xfrm>
          <a:noFill/>
        </p:spPr>
        <p:txBody>
          <a:bodyPr/>
          <a:lstStyle/>
          <a:p>
            <a:pPr eaLnBrk="1" hangingPunct="1"/>
            <a:r>
              <a:rPr lang="en-US" sz="5400" smtClean="0">
                <a:solidFill>
                  <a:srgbClr val="FFFF00"/>
                </a:solidFill>
                <a:effectLst/>
                <a:latin typeface="Calibri" pitchFamily="34" charset="0"/>
              </a:rPr>
              <a:t>Stealing</a:t>
            </a:r>
            <a:r>
              <a:rPr lang="en-US" sz="5400" smtClean="0">
                <a:solidFill>
                  <a:srgbClr val="FFFFCC"/>
                </a:solidFill>
                <a:effectLst/>
                <a:latin typeface="Calibri" pitchFamily="34" charset="0"/>
              </a:rPr>
              <a:t> – Ephesians 4:28</a:t>
            </a:r>
          </a:p>
        </p:txBody>
      </p:sp>
      <p:sp>
        <p:nvSpPr>
          <p:cNvPr id="164867" name="Rectangle 3"/>
          <p:cNvSpPr>
            <a:spLocks noChangeArrowheads="1"/>
          </p:cNvSpPr>
          <p:nvPr/>
        </p:nvSpPr>
        <p:spPr bwMode="auto">
          <a:xfrm>
            <a:off x="838200" y="1828800"/>
            <a:ext cx="7924800" cy="317023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324600" y="37338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42672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914400" y="48768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457200"/>
            <a:ext cx="8637588" cy="914400"/>
          </a:xfrm>
          <a:noFill/>
        </p:spPr>
        <p:txBody>
          <a:bodyPr>
            <a:normAutofit fontScale="90000"/>
          </a:bodyPr>
          <a:lstStyle/>
          <a:p>
            <a:pPr eaLnBrk="1" hangingPunct="1"/>
            <a:r>
              <a:rPr lang="en-US" sz="5400" smtClean="0">
                <a:solidFill>
                  <a:srgbClr val="FFFF00"/>
                </a:solidFill>
                <a:effectLst/>
                <a:latin typeface="Calibri" pitchFamily="34" charset="0"/>
              </a:rPr>
              <a:t>Corrupt Speech</a:t>
            </a:r>
            <a:r>
              <a:rPr lang="en-US" sz="5400" smtClean="0">
                <a:solidFill>
                  <a:srgbClr val="FFFFCC"/>
                </a:solidFill>
                <a:effectLst/>
                <a:latin typeface="Calibri" pitchFamily="34" charset="0"/>
              </a:rPr>
              <a:t> – Ephesians 4:29, 5:4</a:t>
            </a:r>
          </a:p>
        </p:txBody>
      </p:sp>
      <p:sp>
        <p:nvSpPr>
          <p:cNvPr id="164867" name="Rectangle 3"/>
          <p:cNvSpPr>
            <a:spLocks noChangeArrowheads="1"/>
          </p:cNvSpPr>
          <p:nvPr/>
        </p:nvSpPr>
        <p:spPr bwMode="auto">
          <a:xfrm>
            <a:off x="838200" y="1828800"/>
            <a:ext cx="7924800" cy="4524375"/>
          </a:xfrm>
          <a:prstGeom prst="rect">
            <a:avLst/>
          </a:prstGeom>
          <a:noFill/>
          <a:ln w="9525">
            <a:noFill/>
            <a:miter lim="800000"/>
            <a:headEnd/>
            <a:tailEnd/>
          </a:ln>
        </p:spPr>
        <p:txBody>
          <a:bodyPr anchor="ctr">
            <a:spAutoFit/>
          </a:bodyPr>
          <a:lstStyle/>
          <a:p>
            <a:r>
              <a:rPr lang="en-US">
                <a:latin typeface="Tahoma" pitchFamily="34" charset="0"/>
              </a:rPr>
              <a:t> </a:t>
            </a:r>
            <a:r>
              <a:rPr lang="en-US" sz="3600" b="1" i="1" baseline="30000"/>
              <a:t> </a:t>
            </a:r>
            <a:r>
              <a:rPr lang="en-US" sz="3600" b="1" i="1" baseline="30000">
                <a:latin typeface="Calibri" pitchFamily="34" charset="0"/>
              </a:rPr>
              <a:t>29</a:t>
            </a:r>
            <a:r>
              <a:rPr lang="en-US" sz="3600" i="1">
                <a:latin typeface="Calibri" pitchFamily="34" charset="0"/>
              </a:rPr>
              <a:t> Let no corrupting talk come out of your mouths, but only such as is good for building up, as fits the occasion, that it may give grace to those who hear.</a:t>
            </a:r>
            <a:endParaRPr lang="en-US" sz="3600">
              <a:latin typeface="Calibri" pitchFamily="34" charset="0"/>
            </a:endParaRPr>
          </a:p>
          <a:p>
            <a:r>
              <a:rPr lang="en-US" sz="3600">
                <a:latin typeface="Calibri" pitchFamily="34" charset="0"/>
              </a:rPr>
              <a:t> </a:t>
            </a:r>
            <a:r>
              <a:rPr lang="en-US" sz="3600" b="1" i="1" baseline="30000">
                <a:latin typeface="Calibri" pitchFamily="34" charset="0"/>
              </a:rPr>
              <a:t>4</a:t>
            </a:r>
            <a:r>
              <a:rPr lang="en-US" sz="3600" i="1">
                <a:latin typeface="Calibri" pitchFamily="34" charset="0"/>
              </a:rPr>
              <a:t>Let there be no filthiness nor foolish talk nor crude joking, which are out of place, but instead let there be thanksgiving</a:t>
            </a:r>
            <a:endParaRPr lang="en-US" sz="3600">
              <a:latin typeface="Calibri" pitchFamily="34" charset="0"/>
            </a:endParaRPr>
          </a:p>
          <a:p>
            <a:pPr algn="l" eaLnBrk="1" hangingPunct="1"/>
            <a:endParaRPr lang="en-US" sz="3600">
              <a:latin typeface="Calibri" pitchFamily="34" charset="0"/>
            </a:endParaRPr>
          </a:p>
        </p:txBody>
      </p:sp>
      <p:cxnSp>
        <p:nvCxnSpPr>
          <p:cNvPr id="4" name="Straight Connector 3"/>
          <p:cNvCxnSpPr>
            <a:cxnSpLocks noChangeShapeType="1"/>
          </p:cNvCxnSpPr>
          <p:nvPr/>
        </p:nvCxnSpPr>
        <p:spPr bwMode="auto">
          <a:xfrm>
            <a:off x="4267200" y="2971800"/>
            <a:ext cx="43434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1219200" y="3505200"/>
            <a:ext cx="22860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2133600" y="5715000"/>
            <a:ext cx="61722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228600"/>
            <a:ext cx="8637588" cy="914400"/>
          </a:xfrm>
          <a:noFill/>
        </p:spPr>
        <p:txBody>
          <a:bodyPr/>
          <a:lstStyle/>
          <a:p>
            <a:pPr eaLnBrk="1" hangingPunct="1"/>
            <a:r>
              <a:rPr lang="en-US" sz="5400" smtClean="0">
                <a:solidFill>
                  <a:srgbClr val="FFFFCC"/>
                </a:solidFill>
                <a:effectLst/>
                <a:latin typeface="Calibri" pitchFamily="34" charset="0"/>
              </a:rPr>
              <a:t>Ephesians 4:20-21</a:t>
            </a:r>
          </a:p>
        </p:txBody>
      </p:sp>
      <p:sp>
        <p:nvSpPr>
          <p:cNvPr id="164867" name="Rectangle 3"/>
          <p:cNvSpPr>
            <a:spLocks noChangeArrowheads="1"/>
          </p:cNvSpPr>
          <p:nvPr/>
        </p:nvSpPr>
        <p:spPr bwMode="auto">
          <a:xfrm>
            <a:off x="762000" y="2139950"/>
            <a:ext cx="7924800" cy="372427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t> </a:t>
            </a:r>
            <a:r>
              <a:rPr lang="en-US" sz="4000" b="1" i="1" baseline="30000">
                <a:latin typeface="Calibri" pitchFamily="34" charset="0"/>
              </a:rPr>
              <a:t>20</a:t>
            </a:r>
            <a:r>
              <a:rPr lang="en-US" sz="4000" i="1">
                <a:latin typeface="Calibri" pitchFamily="34" charset="0"/>
              </a:rPr>
              <a:t>But that is not the way you learned Christ!— </a:t>
            </a:r>
            <a:r>
              <a:rPr lang="en-US" sz="4000" b="1" i="1" baseline="30000">
                <a:latin typeface="Calibri" pitchFamily="34" charset="0"/>
              </a:rPr>
              <a:t>21</a:t>
            </a:r>
            <a:r>
              <a:rPr lang="en-US" sz="4000" i="1">
                <a:latin typeface="Calibri" pitchFamily="34" charset="0"/>
              </a:rPr>
              <a:t>assuming that you have heard about him and were taught in him, as the truth is in Jesus,</a:t>
            </a:r>
            <a:endParaRPr lang="en-US" sz="4000">
              <a:latin typeface="Calibri" pitchFamily="34" charset="0"/>
            </a:endParaRPr>
          </a:p>
          <a:p>
            <a:pPr algn="l" eaLnBrk="1" hangingPunct="1"/>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228600"/>
            <a:ext cx="8637588" cy="914400"/>
          </a:xfrm>
          <a:noFill/>
        </p:spPr>
        <p:txBody>
          <a:bodyPr/>
          <a:lstStyle/>
          <a:p>
            <a:pPr eaLnBrk="1" hangingPunct="1"/>
            <a:r>
              <a:rPr lang="en-US" sz="5400" smtClean="0">
                <a:solidFill>
                  <a:srgbClr val="FFFFCC"/>
                </a:solidFill>
                <a:effectLst/>
                <a:latin typeface="Calibri" pitchFamily="34" charset="0"/>
              </a:rPr>
              <a:t>Ephesians 4:31-32</a:t>
            </a:r>
          </a:p>
        </p:txBody>
      </p:sp>
      <p:sp>
        <p:nvSpPr>
          <p:cNvPr id="164867" name="Rectangle 3"/>
          <p:cNvSpPr>
            <a:spLocks noChangeArrowheads="1"/>
          </p:cNvSpPr>
          <p:nvPr/>
        </p:nvSpPr>
        <p:spPr bwMode="auto">
          <a:xfrm>
            <a:off x="457200" y="1828800"/>
            <a:ext cx="8458200" cy="4340225"/>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4000" b="1" i="1" baseline="30000" dirty="0"/>
              <a:t> </a:t>
            </a:r>
            <a:r>
              <a:rPr lang="en-US" sz="4000" b="1" i="1" baseline="30000" dirty="0">
                <a:latin typeface="Calibri" pitchFamily="34" charset="0"/>
              </a:rPr>
              <a:t>31</a:t>
            </a:r>
            <a:r>
              <a:rPr lang="en-US" sz="4000" i="1" dirty="0">
                <a:latin typeface="Calibri" pitchFamily="34" charset="0"/>
              </a:rPr>
              <a:t> Let all bitterness and wrath and anger and clamor and slander be put away from you, along with all malice.</a:t>
            </a:r>
            <a:r>
              <a:rPr lang="en-US" sz="4000" b="1" baseline="30000" dirty="0">
                <a:latin typeface="Calibri" pitchFamily="34" charset="0"/>
              </a:rPr>
              <a:t>  </a:t>
            </a:r>
            <a:r>
              <a:rPr lang="en-US" sz="4000" b="1" i="1" baseline="30000" dirty="0">
                <a:latin typeface="Calibri" pitchFamily="34" charset="0"/>
              </a:rPr>
              <a:t>32</a:t>
            </a:r>
            <a:r>
              <a:rPr lang="en-US" sz="4000" i="1" dirty="0">
                <a:latin typeface="Calibri" pitchFamily="34" charset="0"/>
              </a:rPr>
              <a:t> Be kind to one another, tenderhearted, forgiving one another, as God in Christ forgave you.</a:t>
            </a:r>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0" y="228600"/>
            <a:ext cx="8637588" cy="914400"/>
          </a:xfrm>
          <a:noFill/>
        </p:spPr>
        <p:txBody>
          <a:bodyPr/>
          <a:lstStyle/>
          <a:p>
            <a:pPr eaLnBrk="1" hangingPunct="1"/>
            <a:r>
              <a:rPr lang="en-US" sz="5400" smtClean="0">
                <a:solidFill>
                  <a:srgbClr val="FFFFCC"/>
                </a:solidFill>
                <a:effectLst/>
                <a:latin typeface="Calibri" pitchFamily="34" charset="0"/>
              </a:rPr>
              <a:t>Ephesians 5:3</a:t>
            </a:r>
          </a:p>
        </p:txBody>
      </p:sp>
      <p:sp>
        <p:nvSpPr>
          <p:cNvPr id="164867" name="Rectangle 3"/>
          <p:cNvSpPr>
            <a:spLocks noChangeArrowheads="1"/>
          </p:cNvSpPr>
          <p:nvPr/>
        </p:nvSpPr>
        <p:spPr bwMode="auto">
          <a:xfrm>
            <a:off x="1143000" y="2133600"/>
            <a:ext cx="7315200" cy="31083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latin typeface="Calibri" pitchFamily="34" charset="0"/>
              </a:rPr>
              <a:t> 3</a:t>
            </a:r>
            <a:r>
              <a:rPr lang="en-US" sz="4000" i="1">
                <a:latin typeface="Calibri" pitchFamily="34" charset="0"/>
              </a:rPr>
              <a:t>But sexual immorality and all impurity or covetousness must not even be named among you, as is proper among saints.</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506413" y="2590800"/>
            <a:ext cx="8637587" cy="914400"/>
          </a:xfrm>
        </p:spPr>
        <p:txBody>
          <a:bodyPr>
            <a:normAutofit fontScale="90000"/>
          </a:bodyPr>
          <a:lstStyle/>
          <a:p>
            <a:pPr eaLnBrk="1" hangingPunct="1">
              <a:defRPr/>
            </a:pPr>
            <a:r>
              <a:rPr lang="en-US" sz="6600" dirty="0" smtClean="0">
                <a:solidFill>
                  <a:schemeClr val="tx1"/>
                </a:solidFill>
                <a:latin typeface="Calibri" pitchFamily="34" charset="0"/>
              </a:rPr>
              <a:t>Putting on a New Self</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smtClean="0">
                <a:solidFill>
                  <a:srgbClr val="FFFFCC"/>
                </a:solidFill>
                <a:effectLst/>
                <a:latin typeface="Calibri" pitchFamily="34" charset="0"/>
              </a:rPr>
              <a:t>I John 5:18-19</a:t>
            </a:r>
          </a:p>
        </p:txBody>
      </p:sp>
      <p:sp>
        <p:nvSpPr>
          <p:cNvPr id="164867" name="Rectangle 3"/>
          <p:cNvSpPr>
            <a:spLocks noChangeArrowheads="1"/>
          </p:cNvSpPr>
          <p:nvPr/>
        </p:nvSpPr>
        <p:spPr bwMode="auto">
          <a:xfrm>
            <a:off x="838200" y="1274763"/>
            <a:ext cx="7772400" cy="4400550"/>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r>
              <a:rPr lang="en-US" sz="4000" i="1"/>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343400" y="43434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5562600" y="5486400"/>
            <a:ext cx="2971800" cy="646113"/>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8637588" cy="914400"/>
          </a:xfrm>
          <a:noFill/>
        </p:spPr>
        <p:txBody>
          <a:bodyPr>
            <a:normAutofit/>
          </a:bodyPr>
          <a:lstStyle/>
          <a:p>
            <a:pPr algn="ctr" eaLnBrk="1" hangingPunct="1"/>
            <a:r>
              <a:rPr lang="en-US" sz="4800" dirty="0" smtClean="0">
                <a:solidFill>
                  <a:schemeClr val="tx1"/>
                </a:solidFill>
                <a:effectLst/>
                <a:latin typeface="Calibri" pitchFamily="34" charset="0"/>
              </a:rPr>
              <a:t>I Thessalonians 1:9-10</a:t>
            </a:r>
          </a:p>
        </p:txBody>
      </p:sp>
      <p:sp>
        <p:nvSpPr>
          <p:cNvPr id="2" name="TextBox 1"/>
          <p:cNvSpPr txBox="1"/>
          <p:nvPr/>
        </p:nvSpPr>
        <p:spPr>
          <a:xfrm>
            <a:off x="762000" y="1600200"/>
            <a:ext cx="7696200" cy="3539430"/>
          </a:xfrm>
          <a:prstGeom prst="rect">
            <a:avLst/>
          </a:prstGeom>
          <a:noFill/>
        </p:spPr>
        <p:txBody>
          <a:bodyPr wrap="square" rtlCol="0">
            <a:spAutoFit/>
          </a:bodyPr>
          <a:lstStyle/>
          <a:p>
            <a:pPr algn="l"/>
            <a:r>
              <a:rPr lang="en-US" sz="3200" i="1" dirty="0">
                <a:latin typeface="Calibri" panose="020F0502020204030204" pitchFamily="34" charset="0"/>
              </a:rPr>
              <a:t>9 For they themselves report concerning us the kind of reception we had among you, and how you turned to God from idols to serve the living and true God, 10 and to wait for his Son from heaven, whom he raised from the dead, Jesus who delivers us from the wrath to come</a:t>
            </a:r>
          </a:p>
        </p:txBody>
      </p:sp>
      <p:cxnSp>
        <p:nvCxnSpPr>
          <p:cNvPr id="4" name="Straight Connector 3"/>
          <p:cNvCxnSpPr/>
          <p:nvPr/>
        </p:nvCxnSpPr>
        <p:spPr>
          <a:xfrm>
            <a:off x="6096000" y="3566160"/>
            <a:ext cx="2362200" cy="1524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Oval Callout 6"/>
          <p:cNvSpPr/>
          <p:nvPr/>
        </p:nvSpPr>
        <p:spPr>
          <a:xfrm>
            <a:off x="4552950" y="3810000"/>
            <a:ext cx="2914650" cy="1524000"/>
          </a:xfrm>
          <a:prstGeom prst="wedgeEllipseCallout">
            <a:avLst>
              <a:gd name="adj1" fmla="val -82440"/>
              <a:gd name="adj2" fmla="val -38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t>Steadfastness of hope</a:t>
            </a:r>
            <a:endParaRPr lang="en-US" sz="2600" dirty="0"/>
          </a:p>
        </p:txBody>
      </p:sp>
      <p:cxnSp>
        <p:nvCxnSpPr>
          <p:cNvPr id="9" name="Straight Connector 8"/>
          <p:cNvCxnSpPr/>
          <p:nvPr/>
        </p:nvCxnSpPr>
        <p:spPr>
          <a:xfrm>
            <a:off x="838200" y="4038600"/>
            <a:ext cx="2971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3829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8637588" cy="914400"/>
          </a:xfrm>
          <a:noFill/>
        </p:spPr>
        <p:txBody>
          <a:bodyPr>
            <a:normAutofit fontScale="90000"/>
          </a:bodyPr>
          <a:lstStyle/>
          <a:p>
            <a:pPr algn="ctr" eaLnBrk="1" hangingPunct="1"/>
            <a:r>
              <a:rPr lang="en-US" sz="4800" dirty="0" smtClean="0">
                <a:solidFill>
                  <a:schemeClr val="tx1"/>
                </a:solidFill>
                <a:effectLst/>
                <a:latin typeface="Calibri" pitchFamily="34" charset="0"/>
              </a:rPr>
              <a:t>Three Sermons from</a:t>
            </a:r>
            <a:br>
              <a:rPr lang="en-US" sz="4800" dirty="0" smtClean="0">
                <a:solidFill>
                  <a:schemeClr val="tx1"/>
                </a:solidFill>
                <a:effectLst/>
                <a:latin typeface="Calibri" pitchFamily="34" charset="0"/>
              </a:rPr>
            </a:br>
            <a:r>
              <a:rPr lang="en-US" sz="4800" dirty="0" smtClean="0">
                <a:solidFill>
                  <a:schemeClr val="tx1"/>
                </a:solidFill>
                <a:effectLst/>
                <a:latin typeface="Calibri" pitchFamily="34" charset="0"/>
              </a:rPr>
              <a:t>I Thessalonians 1:2-3</a:t>
            </a:r>
          </a:p>
        </p:txBody>
      </p:sp>
      <p:sp>
        <p:nvSpPr>
          <p:cNvPr id="2" name="TextBox 1"/>
          <p:cNvSpPr txBox="1"/>
          <p:nvPr/>
        </p:nvSpPr>
        <p:spPr>
          <a:xfrm>
            <a:off x="533400" y="1752600"/>
            <a:ext cx="8001000" cy="2554545"/>
          </a:xfrm>
          <a:prstGeom prst="rect">
            <a:avLst/>
          </a:prstGeom>
          <a:noFill/>
        </p:spPr>
        <p:txBody>
          <a:bodyPr wrap="square" rtlCol="0">
            <a:spAutoFit/>
          </a:bodyPr>
          <a:lstStyle/>
          <a:p>
            <a:pPr marL="514350" indent="-514350" algn="l">
              <a:buClr>
                <a:schemeClr val="accent1">
                  <a:lumMod val="50000"/>
                </a:schemeClr>
              </a:buClr>
              <a:buFont typeface="+mj-lt"/>
              <a:buAutoNum type="arabicPeriod"/>
            </a:pPr>
            <a:r>
              <a:rPr lang="en-US" sz="4000" i="1" dirty="0" smtClean="0">
                <a:latin typeface="Calibri" panose="020F0502020204030204" pitchFamily="34" charset="0"/>
              </a:rPr>
              <a:t>Foundation of Faith (this morning)</a:t>
            </a:r>
          </a:p>
          <a:p>
            <a:pPr marL="514350" indent="-514350" algn="l">
              <a:buClr>
                <a:schemeClr val="accent1">
                  <a:lumMod val="50000"/>
                </a:schemeClr>
              </a:buClr>
              <a:buFont typeface="+mj-lt"/>
              <a:buAutoNum type="arabicPeriod"/>
            </a:pPr>
            <a:r>
              <a:rPr lang="en-US" sz="4000" i="1" dirty="0" smtClean="0">
                <a:latin typeface="Calibri" panose="020F0502020204030204" pitchFamily="34" charset="0"/>
              </a:rPr>
              <a:t>Love – The Nature of Our Work (Mar. 23)</a:t>
            </a:r>
          </a:p>
          <a:p>
            <a:pPr marL="514350" indent="-514350" algn="l">
              <a:buClr>
                <a:schemeClr val="accent1">
                  <a:lumMod val="50000"/>
                </a:schemeClr>
              </a:buClr>
              <a:buFont typeface="+mj-lt"/>
              <a:buAutoNum type="arabicPeriod"/>
            </a:pPr>
            <a:r>
              <a:rPr lang="en-US" sz="4000" i="1" dirty="0" smtClean="0">
                <a:latin typeface="Calibri" panose="020F0502020204030204" pitchFamily="34" charset="0"/>
              </a:rPr>
              <a:t>Hope – The Outlook of Our Lives</a:t>
            </a:r>
            <a:endParaRPr lang="en-US" sz="4000" i="1" dirty="0">
              <a:latin typeface="Calibri" panose="020F0502020204030204" pitchFamily="34" charset="0"/>
            </a:endParaRPr>
          </a:p>
        </p:txBody>
      </p:sp>
    </p:spTree>
    <p:extLst>
      <p:ext uri="{BB962C8B-B14F-4D97-AF65-F5344CB8AC3E}">
        <p14:creationId xmlns:p14="http://schemas.microsoft.com/office/powerpoint/2010/main" xmlns="" val="125636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487363" y="2590800"/>
            <a:ext cx="8637587" cy="914400"/>
          </a:xfrm>
        </p:spPr>
        <p:txBody>
          <a:bodyPr>
            <a:normAutofit fontScale="90000"/>
          </a:bodyPr>
          <a:lstStyle/>
          <a:p>
            <a:pPr algn="ctr" eaLnBrk="1" hangingPunct="1">
              <a:defRPr/>
            </a:pPr>
            <a:r>
              <a:rPr lang="en-US" sz="6600" i="1" dirty="0" smtClean="0">
                <a:solidFill>
                  <a:schemeClr val="tx1"/>
                </a:solidFill>
                <a:latin typeface="Calibri" pitchFamily="34" charset="0"/>
              </a:rPr>
              <a:t>Foundation of Faith</a:t>
            </a:r>
          </a:p>
        </p:txBody>
      </p:sp>
    </p:spTree>
    <p:extLst>
      <p:ext uri="{BB962C8B-B14F-4D97-AF65-F5344CB8AC3E}">
        <p14:creationId xmlns:p14="http://schemas.microsoft.com/office/powerpoint/2010/main" xmlns="" val="3648403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04800" y="457200"/>
            <a:ext cx="8637587" cy="914400"/>
          </a:xfrm>
        </p:spPr>
        <p:txBody>
          <a:bodyPr>
            <a:normAutofit fontScale="90000"/>
          </a:bodyPr>
          <a:lstStyle/>
          <a:p>
            <a:pPr algn="ctr" eaLnBrk="1" hangingPunct="1">
              <a:defRPr/>
            </a:pPr>
            <a:r>
              <a:rPr lang="en-US" sz="6600" i="1" dirty="0" smtClean="0">
                <a:solidFill>
                  <a:schemeClr val="tx1"/>
                </a:solidFill>
                <a:latin typeface="Calibri" pitchFamily="34" charset="0"/>
              </a:rPr>
              <a:t>Foundation of Faith</a:t>
            </a:r>
          </a:p>
        </p:txBody>
      </p:sp>
      <p:sp>
        <p:nvSpPr>
          <p:cNvPr id="3" name="TextBox 2"/>
          <p:cNvSpPr txBox="1"/>
          <p:nvPr/>
        </p:nvSpPr>
        <p:spPr>
          <a:xfrm>
            <a:off x="1219200" y="1752600"/>
            <a:ext cx="6858000" cy="2554545"/>
          </a:xfrm>
          <a:prstGeom prst="rect">
            <a:avLst/>
          </a:prstGeom>
          <a:noFill/>
        </p:spPr>
        <p:txBody>
          <a:bodyPr wrap="square" rtlCol="0">
            <a:spAutoFit/>
          </a:bodyPr>
          <a:lstStyle/>
          <a:p>
            <a:pPr algn="l"/>
            <a:r>
              <a:rPr lang="en-US" sz="4000" i="1" dirty="0" smtClean="0">
                <a:latin typeface="Calibri" panose="020F0502020204030204" pitchFamily="34" charset="0"/>
              </a:rPr>
              <a:t>A Definition of Faith –</a:t>
            </a:r>
          </a:p>
          <a:p>
            <a:pPr algn="l"/>
            <a:r>
              <a:rPr lang="en-US" sz="4000" dirty="0" smtClean="0">
                <a:latin typeface="Calibri" panose="020F0502020204030204" pitchFamily="34" charset="0"/>
              </a:rPr>
              <a:t>Active belief in the real God and in Jesus Christ as the Son of God- crucified and resurrected</a:t>
            </a:r>
            <a:endParaRPr lang="en-US" sz="4000" dirty="0">
              <a:latin typeface="Calibri" panose="020F0502020204030204" pitchFamily="34" charset="0"/>
            </a:endParaRPr>
          </a:p>
        </p:txBody>
      </p:sp>
    </p:spTree>
    <p:extLst>
      <p:ext uri="{BB962C8B-B14F-4D97-AF65-F5344CB8AC3E}">
        <p14:creationId xmlns:p14="http://schemas.microsoft.com/office/powerpoint/2010/main" xmlns="" val="203540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8637588" cy="914400"/>
          </a:xfrm>
          <a:noFill/>
        </p:spPr>
        <p:txBody>
          <a:bodyPr>
            <a:normAutofit/>
          </a:bodyPr>
          <a:lstStyle/>
          <a:p>
            <a:pPr algn="ctr" eaLnBrk="1" hangingPunct="1"/>
            <a:r>
              <a:rPr lang="en-US" sz="5400" dirty="0" smtClean="0">
                <a:solidFill>
                  <a:schemeClr val="tx1"/>
                </a:solidFill>
                <a:effectLst/>
                <a:latin typeface="Calibri" pitchFamily="34" charset="0"/>
              </a:rPr>
              <a:t>I Peter 1:3-7</a:t>
            </a:r>
          </a:p>
        </p:txBody>
      </p:sp>
      <p:sp>
        <p:nvSpPr>
          <p:cNvPr id="2" name="TextBox 1"/>
          <p:cNvSpPr txBox="1"/>
          <p:nvPr/>
        </p:nvSpPr>
        <p:spPr>
          <a:xfrm>
            <a:off x="685800" y="1066800"/>
            <a:ext cx="8001000" cy="4524315"/>
          </a:xfrm>
          <a:prstGeom prst="rect">
            <a:avLst/>
          </a:prstGeom>
          <a:noFill/>
        </p:spPr>
        <p:txBody>
          <a:bodyPr wrap="square" rtlCol="0">
            <a:spAutoFit/>
          </a:bodyPr>
          <a:lstStyle/>
          <a:p>
            <a:pPr algn="l"/>
            <a:r>
              <a:rPr lang="en-US" sz="2400" i="1" dirty="0">
                <a:latin typeface="Calibri" panose="020F0502020204030204" pitchFamily="34" charset="0"/>
              </a:rPr>
              <a:t>3 Blessed be the God and Father of our Lord Jesus Christ! According to his great mercy, he has caused us to be born again to a living hope through the resurrection of Jesus Christ from the dead, 4 to an inheritance that is imperishable, undefiled, and unfading, kept in heaven for you, 5 who by God's power are being guarded through faith for a salvation ready to be revealed in the last time. 6 In this you rejoice, though now for a little while, if necessary, you have been grieved by various trials, 7 so that the tested genuineness of your faith—more precious than gold that perishes though it is tested by fire—may be found to result in praise and glory and honor at the revelation of Jesus Christ</a:t>
            </a:r>
          </a:p>
        </p:txBody>
      </p:sp>
      <p:cxnSp>
        <p:nvCxnSpPr>
          <p:cNvPr id="4" name="Straight Connector 3"/>
          <p:cNvCxnSpPr/>
          <p:nvPr/>
        </p:nvCxnSpPr>
        <p:spPr>
          <a:xfrm>
            <a:off x="2819400" y="3298477"/>
            <a:ext cx="3581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953000" y="4343400"/>
            <a:ext cx="3352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38200" y="4724400"/>
            <a:ext cx="12954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2386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8637588" cy="914400"/>
          </a:xfrm>
          <a:noFill/>
        </p:spPr>
        <p:txBody>
          <a:bodyPr>
            <a:normAutofit/>
          </a:bodyPr>
          <a:lstStyle/>
          <a:p>
            <a:pPr algn="ctr" eaLnBrk="1" hangingPunct="1"/>
            <a:r>
              <a:rPr lang="en-US" sz="5400" dirty="0" smtClean="0">
                <a:solidFill>
                  <a:schemeClr val="tx1"/>
                </a:solidFill>
                <a:effectLst/>
                <a:latin typeface="Calibri" pitchFamily="34" charset="0"/>
              </a:rPr>
              <a:t>I Peter 1:8-9</a:t>
            </a:r>
          </a:p>
        </p:txBody>
      </p:sp>
      <p:sp>
        <p:nvSpPr>
          <p:cNvPr id="2" name="TextBox 1"/>
          <p:cNvSpPr txBox="1"/>
          <p:nvPr/>
        </p:nvSpPr>
        <p:spPr>
          <a:xfrm>
            <a:off x="762000" y="1752600"/>
            <a:ext cx="7696200" cy="3416320"/>
          </a:xfrm>
          <a:prstGeom prst="rect">
            <a:avLst/>
          </a:prstGeom>
          <a:noFill/>
        </p:spPr>
        <p:txBody>
          <a:bodyPr wrap="square" rtlCol="0">
            <a:spAutoFit/>
          </a:bodyPr>
          <a:lstStyle/>
          <a:p>
            <a:pPr algn="l"/>
            <a:r>
              <a:rPr lang="en-US" sz="3600" i="1" dirty="0">
                <a:latin typeface="Calibri" panose="020F0502020204030204" pitchFamily="34" charset="0"/>
              </a:rPr>
              <a:t>8 Though you have not seen him, you love him. Though you do not now see him, you believe in him and rejoice with joy that is inexpressible and filled with glory, 9 obtaining the outcome of your faith, the salvation of your souls.</a:t>
            </a:r>
          </a:p>
        </p:txBody>
      </p:sp>
      <p:cxnSp>
        <p:nvCxnSpPr>
          <p:cNvPr id="4" name="Straight Connector 3"/>
          <p:cNvCxnSpPr/>
          <p:nvPr/>
        </p:nvCxnSpPr>
        <p:spPr>
          <a:xfrm>
            <a:off x="1752600" y="3455967"/>
            <a:ext cx="3352800" cy="47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191000" y="4495800"/>
            <a:ext cx="3810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81050" y="5105400"/>
            <a:ext cx="97155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5682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9413</TotalTime>
  <Words>1373</Words>
  <Application>Microsoft Office PowerPoint</Application>
  <PresentationFormat>On-screen Show (4:3)</PresentationFormat>
  <Paragraphs>162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I Thessalonians 1:2-3</vt:lpstr>
      <vt:lpstr>I Thessalonians 1:9-10</vt:lpstr>
      <vt:lpstr>I Thessalonians 1:9-10</vt:lpstr>
      <vt:lpstr>I Thessalonians 1:9-10</vt:lpstr>
      <vt:lpstr>Three Sermons from I Thessalonians 1:2-3</vt:lpstr>
      <vt:lpstr>Foundation of Faith</vt:lpstr>
      <vt:lpstr>Foundation of Faith</vt:lpstr>
      <vt:lpstr>I Peter 1:3-7</vt:lpstr>
      <vt:lpstr>I Peter 1:8-9</vt:lpstr>
      <vt:lpstr>I Peter 1:18-21</vt:lpstr>
      <vt:lpstr>Foundation of Faith</vt:lpstr>
      <vt:lpstr>Foundation of Faith</vt:lpstr>
      <vt:lpstr>Foundation of Faith</vt:lpstr>
      <vt:lpstr>Foundation of Faith</vt:lpstr>
      <vt:lpstr>Foundation of Faith</vt:lpstr>
      <vt:lpstr>Foundation of Faith</vt:lpstr>
      <vt:lpstr>Universal Nature of Guilt</vt:lpstr>
      <vt:lpstr>God’s Solution for Guilt: Romans 3:22-26</vt:lpstr>
      <vt:lpstr>Slide 19</vt:lpstr>
      <vt:lpstr>Story of Ten Brothers</vt:lpstr>
      <vt:lpstr>Slide 21</vt:lpstr>
      <vt:lpstr>Story of Ten Brothers</vt:lpstr>
      <vt:lpstr>Story of Ten Brothers</vt:lpstr>
      <vt:lpstr>Genesis 44:16</vt:lpstr>
      <vt:lpstr>Slide 25</vt:lpstr>
      <vt:lpstr>Slide 26</vt:lpstr>
      <vt:lpstr>Slide 27</vt:lpstr>
      <vt:lpstr>Example of Paul</vt:lpstr>
      <vt:lpstr>Example of Paul</vt:lpstr>
      <vt:lpstr>#345 – 3rd verse</vt:lpstr>
      <vt:lpstr>Ephesians 4 - 5</vt:lpstr>
      <vt:lpstr>Lying – Ephesians 4:25</vt:lpstr>
      <vt:lpstr>Stealing – Ephesians 4:28</vt:lpstr>
      <vt:lpstr>Corrupt Speech – Ephesians 4:29, 5:4</vt:lpstr>
      <vt:lpstr>Ephesians 4:20-21</vt:lpstr>
      <vt:lpstr>Ephesians 4:31-32</vt:lpstr>
      <vt:lpstr>Ephesians 5:3</vt:lpstr>
      <vt:lpstr>Putting on a New Self</vt:lpstr>
      <vt:lpstr>I John 5:18-19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Brad Beutjer</cp:lastModifiedBy>
  <cp:revision>163</cp:revision>
  <dcterms:created xsi:type="dcterms:W3CDTF">2002-05-07T01:10:22Z</dcterms:created>
  <dcterms:modified xsi:type="dcterms:W3CDTF">2014-03-02T13:56:42Z</dcterms:modified>
</cp:coreProperties>
</file>