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8" r:id="rId3"/>
    <p:sldId id="259" r:id="rId4"/>
    <p:sldId id="262" r:id="rId5"/>
    <p:sldId id="263" r:id="rId6"/>
    <p:sldId id="264" r:id="rId7"/>
    <p:sldId id="265" r:id="rId8"/>
    <p:sldId id="266" r:id="rId9"/>
    <p:sldId id="261" r:id="rId10"/>
    <p:sldId id="268" r:id="rId11"/>
    <p:sldId id="267" r:id="rId12"/>
    <p:sldId id="269" r:id="rId13"/>
    <p:sldId id="270" r:id="rId14"/>
    <p:sldId id="257" r:id="rId15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15620"/>
    <p:restoredTop sz="94660"/>
  </p:normalViewPr>
  <p:slideViewPr>
    <p:cSldViewPr>
      <p:cViewPr>
        <p:scale>
          <a:sx n="66" d="100"/>
          <a:sy n="66" d="100"/>
        </p:scale>
        <p:origin x="-1662" y="-1122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106A71-A134-47B7-8442-8D00CAB6F101}" type="datetimeFigureOut">
              <a:rPr lang="en-US" smtClean="0"/>
              <a:t>3/8/2015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232F8B-37F5-490D-87A8-24992943949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F9370B-24BF-4427-A2F1-A6A20268A52C}" type="datetimeFigureOut">
              <a:rPr lang="en-US" smtClean="0"/>
              <a:pPr/>
              <a:t>3/8/2015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36BF6C-38BC-4FE5-B642-3E85DCB7EAB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685800"/>
            <a:ext cx="54864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CA4172D-E32E-4A36-9E04-9412432E9E54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685800"/>
            <a:ext cx="54864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CA4172D-E32E-4A36-9E04-9412432E9E54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685800"/>
            <a:ext cx="54864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CA4172D-E32E-4A36-9E04-9412432E9E54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685800"/>
            <a:ext cx="54864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CA4172D-E32E-4A36-9E04-9412432E9E54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678DC-3325-4769-AD83-E0C687785F18}" type="datetimeFigureOut">
              <a:rPr lang="en-US" smtClean="0"/>
              <a:pPr/>
              <a:t>3/8/2015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EEA4B-6BF1-4DDB-9FA2-6385564DB3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678DC-3325-4769-AD83-E0C687785F18}" type="datetimeFigureOut">
              <a:rPr lang="en-US" smtClean="0"/>
              <a:pPr/>
              <a:t>3/8/2015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EEA4B-6BF1-4DDB-9FA2-6385564DB3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678DC-3325-4769-AD83-E0C687785F18}" type="datetimeFigureOut">
              <a:rPr lang="en-US" smtClean="0"/>
              <a:pPr/>
              <a:t>3/8/2015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EEA4B-6BF1-4DDB-9FA2-6385564DB3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678DC-3325-4769-AD83-E0C687785F18}" type="datetimeFigureOut">
              <a:rPr lang="en-US" smtClean="0"/>
              <a:pPr/>
              <a:t>3/8/2015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EEA4B-6BF1-4DDB-9FA2-6385564DB3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678DC-3325-4769-AD83-E0C687785F18}" type="datetimeFigureOut">
              <a:rPr lang="en-US" smtClean="0"/>
              <a:pPr/>
              <a:t>3/8/2015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EEA4B-6BF1-4DDB-9FA2-6385564DB3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678DC-3325-4769-AD83-E0C687785F18}" type="datetimeFigureOut">
              <a:rPr lang="en-US" smtClean="0"/>
              <a:pPr/>
              <a:t>3/8/2015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EEA4B-6BF1-4DDB-9FA2-6385564DB3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678DC-3325-4769-AD83-E0C687785F18}" type="datetimeFigureOut">
              <a:rPr lang="en-US" smtClean="0"/>
              <a:pPr/>
              <a:t>3/8/2015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EEA4B-6BF1-4DDB-9FA2-6385564DB3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678DC-3325-4769-AD83-E0C687785F18}" type="datetimeFigureOut">
              <a:rPr lang="en-US" smtClean="0"/>
              <a:pPr/>
              <a:t>3/8/2015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EEA4B-6BF1-4DDB-9FA2-6385564DB3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678DC-3325-4769-AD83-E0C687785F18}" type="datetimeFigureOut">
              <a:rPr lang="en-US" smtClean="0"/>
              <a:pPr/>
              <a:t>3/8/2015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EEA4B-6BF1-4DDB-9FA2-6385564DB3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678DC-3325-4769-AD83-E0C687785F18}" type="datetimeFigureOut">
              <a:rPr lang="en-US" smtClean="0"/>
              <a:pPr/>
              <a:t>3/8/2015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EEA4B-6BF1-4DDB-9FA2-6385564DB3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678DC-3325-4769-AD83-E0C687785F18}" type="datetimeFigureOut">
              <a:rPr lang="en-US" smtClean="0"/>
              <a:pPr/>
              <a:t>3/8/2015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EEA4B-6BF1-4DDB-9FA2-6385564DB3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4678DC-3325-4769-AD83-E0C687785F18}" type="datetimeFigureOut">
              <a:rPr lang="en-US" smtClean="0"/>
              <a:pPr/>
              <a:t>3/8/2015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EEA4B-6BF1-4DDB-9FA2-6385564DB3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b="1" i="1" dirty="0" smtClean="0"/>
              <a:t>Bringing Up Children</a:t>
            </a:r>
            <a:endParaRPr lang="en-US" sz="60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9525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b="1" dirty="0" smtClean="0">
                <a:solidFill>
                  <a:srgbClr val="FFFF00"/>
                </a:solidFill>
              </a:rPr>
              <a:t>Children are capable of more. </a:t>
            </a:r>
            <a:br>
              <a:rPr lang="en-US" altLang="en-US" b="1" dirty="0" smtClean="0">
                <a:solidFill>
                  <a:srgbClr val="FFFF00"/>
                </a:solidFill>
              </a:rPr>
            </a:br>
            <a:r>
              <a:rPr lang="en-US" altLang="en-US" b="1" dirty="0" smtClean="0">
                <a:solidFill>
                  <a:srgbClr val="FFFF00"/>
                </a:solidFill>
              </a:rPr>
              <a:t>They Can be Instructed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305800" cy="3581136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3600" b="1" smtClean="0"/>
              <a:t>They can be taught facts.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600" b="1" smtClean="0"/>
              <a:t>They can be taught principles.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600" b="1" smtClean="0"/>
              <a:t>At an early age they begin to reason and draw conclusions.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600" b="1" smtClean="0"/>
              <a:t>They learn quicker in early years.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600" b="1" smtClean="0"/>
              <a:t>They retain more of what they learn in those early years.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3"/>
          <p:cNvSpPr txBox="1">
            <a:spLocks noChangeArrowheads="1"/>
          </p:cNvSpPr>
          <p:nvPr/>
        </p:nvSpPr>
        <p:spPr bwMode="auto">
          <a:xfrm>
            <a:off x="0" y="-114300"/>
            <a:ext cx="609600" cy="6186309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4400" b="1">
              <a:solidFill>
                <a:srgbClr val="FF0000"/>
              </a:solidFill>
            </a:endParaRPr>
          </a:p>
          <a:p>
            <a:r>
              <a:rPr lang="en-US" sz="4400" b="1">
                <a:solidFill>
                  <a:srgbClr val="FF0000"/>
                </a:solidFill>
              </a:rPr>
              <a:t>Parent’s </a:t>
            </a:r>
          </a:p>
          <a:p>
            <a:endParaRPr lang="en-US" sz="4400" b="1">
              <a:solidFill>
                <a:srgbClr val="FF0000"/>
              </a:solidFill>
            </a:endParaRPr>
          </a:p>
        </p:txBody>
      </p:sp>
      <p:sp>
        <p:nvSpPr>
          <p:cNvPr id="6147" name="TextBox 4"/>
          <p:cNvSpPr txBox="1">
            <a:spLocks noChangeArrowheads="1"/>
          </p:cNvSpPr>
          <p:nvPr/>
        </p:nvSpPr>
        <p:spPr bwMode="auto">
          <a:xfrm>
            <a:off x="533400" y="0"/>
            <a:ext cx="533400" cy="630942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en-US" sz="4400" b="1" dirty="0">
              <a:solidFill>
                <a:srgbClr val="FF0000"/>
              </a:solidFill>
            </a:endParaRPr>
          </a:p>
          <a:p>
            <a:endParaRPr lang="en-US" sz="3600" b="1" dirty="0">
              <a:solidFill>
                <a:srgbClr val="FF0000"/>
              </a:solidFill>
            </a:endParaRPr>
          </a:p>
          <a:p>
            <a:r>
              <a:rPr lang="en-US" sz="3600" b="1" dirty="0">
                <a:solidFill>
                  <a:srgbClr val="FF0000"/>
                </a:solidFill>
              </a:rPr>
              <a:t>Con t r o l</a:t>
            </a:r>
          </a:p>
          <a:p>
            <a:endParaRPr lang="en-US" sz="3600" b="1" dirty="0">
              <a:solidFill>
                <a:srgbClr val="FF0000"/>
              </a:solidFill>
            </a:endParaRPr>
          </a:p>
          <a:p>
            <a:endParaRPr lang="en-US" sz="3600" b="1" dirty="0">
              <a:solidFill>
                <a:srgbClr val="FF0000"/>
              </a:solidFill>
            </a:endParaRPr>
          </a:p>
        </p:txBody>
      </p:sp>
      <p:cxnSp>
        <p:nvCxnSpPr>
          <p:cNvPr id="7" name="Straight Connector 6"/>
          <p:cNvCxnSpPr>
            <a:cxnSpLocks noChangeShapeType="1"/>
          </p:cNvCxnSpPr>
          <p:nvPr/>
        </p:nvCxnSpPr>
        <p:spPr bwMode="auto">
          <a:xfrm>
            <a:off x="1143000" y="0"/>
            <a:ext cx="6781800" cy="5715000"/>
          </a:xfrm>
          <a:prstGeom prst="line">
            <a:avLst/>
          </a:prstGeom>
          <a:noFill/>
          <a:ln w="76200" algn="ctr">
            <a:solidFill>
              <a:srgbClr val="FFFF00"/>
            </a:solidFill>
            <a:round/>
            <a:headEnd/>
            <a:tailEnd/>
          </a:ln>
        </p:spPr>
      </p:cxn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7924800" y="-190500"/>
            <a:ext cx="609600" cy="6186309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4400" b="1" dirty="0" smtClean="0">
              <a:solidFill>
                <a:srgbClr val="FFFF00"/>
              </a:solidFill>
            </a:endParaRPr>
          </a:p>
          <a:p>
            <a:endParaRPr lang="en-US" sz="4400" b="1" dirty="0">
              <a:solidFill>
                <a:srgbClr val="FFFF00"/>
              </a:solidFill>
            </a:endParaRPr>
          </a:p>
          <a:p>
            <a:endParaRPr lang="en-US" sz="4400" b="1" dirty="0" smtClean="0">
              <a:solidFill>
                <a:srgbClr val="FFFF00"/>
              </a:solidFill>
            </a:endParaRPr>
          </a:p>
          <a:p>
            <a:endParaRPr lang="en-US" sz="4400" b="1" dirty="0">
              <a:solidFill>
                <a:srgbClr val="FFFF00"/>
              </a:solidFill>
            </a:endParaRPr>
          </a:p>
          <a:p>
            <a:endParaRPr lang="en-US" sz="4400" b="1" dirty="0" smtClean="0">
              <a:solidFill>
                <a:srgbClr val="FFFF00"/>
              </a:solidFill>
            </a:endParaRPr>
          </a:p>
          <a:p>
            <a:endParaRPr lang="en-US" sz="4400" b="1" dirty="0">
              <a:solidFill>
                <a:srgbClr val="FFFF00"/>
              </a:solidFill>
            </a:endParaRPr>
          </a:p>
          <a:p>
            <a:endParaRPr lang="en-US" sz="4400" b="1" dirty="0" smtClean="0">
              <a:solidFill>
                <a:srgbClr val="FFFF00"/>
              </a:solidFill>
            </a:endParaRPr>
          </a:p>
          <a:p>
            <a:endParaRPr lang="en-US" sz="4400" b="1" dirty="0">
              <a:solidFill>
                <a:srgbClr val="FFFF00"/>
              </a:solidFill>
            </a:endParaRPr>
          </a:p>
          <a:p>
            <a:endParaRPr lang="en-US" sz="4400" b="1" dirty="0">
              <a:solidFill>
                <a:srgbClr val="FFFF00"/>
              </a:solidFill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8534400" y="-114300"/>
            <a:ext cx="609600" cy="5816977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en-US" sz="2000" b="1" dirty="0">
              <a:solidFill>
                <a:srgbClr val="FF0000"/>
              </a:solidFill>
            </a:endParaRPr>
          </a:p>
          <a:p>
            <a:pPr algn="ctr"/>
            <a:r>
              <a:rPr lang="en-US" sz="4400" b="1" dirty="0">
                <a:solidFill>
                  <a:srgbClr val="FFFF00"/>
                </a:solidFill>
              </a:rPr>
              <a:t>Cont </a:t>
            </a:r>
            <a:r>
              <a:rPr lang="en-US" sz="4400" b="1" dirty="0" err="1" smtClean="0">
                <a:solidFill>
                  <a:srgbClr val="FFFF00"/>
                </a:solidFill>
              </a:rPr>
              <a:t>ro</a:t>
            </a:r>
            <a:r>
              <a:rPr lang="en-US" sz="4400" b="1" dirty="0" smtClean="0">
                <a:solidFill>
                  <a:srgbClr val="FFFF00"/>
                </a:solidFill>
              </a:rPr>
              <a:t>          l</a:t>
            </a:r>
            <a:r>
              <a:rPr lang="en-US" sz="4400" b="1" dirty="0" smtClean="0">
                <a:solidFill>
                  <a:srgbClr val="FF0000"/>
                </a:solidFill>
              </a:rPr>
              <a:t> </a:t>
            </a:r>
          </a:p>
          <a:p>
            <a:pPr algn="ctr"/>
            <a:r>
              <a:rPr lang="en-US" sz="4400" b="1" dirty="0" smtClean="0">
                <a:solidFill>
                  <a:srgbClr val="FF0000"/>
                </a:solidFill>
              </a:rPr>
              <a:t>l</a:t>
            </a:r>
            <a:endParaRPr lang="en-US" sz="4400" b="1" dirty="0">
              <a:solidFill>
                <a:srgbClr val="FF0000"/>
              </a:solidFill>
            </a:endParaRPr>
          </a:p>
        </p:txBody>
      </p:sp>
      <p:cxnSp>
        <p:nvCxnSpPr>
          <p:cNvPr id="13" name="Straight Connector 12"/>
          <p:cNvCxnSpPr>
            <a:cxnSpLocks noChangeShapeType="1"/>
          </p:cNvCxnSpPr>
          <p:nvPr/>
        </p:nvCxnSpPr>
        <p:spPr bwMode="auto">
          <a:xfrm flipV="1">
            <a:off x="1143000" y="0"/>
            <a:ext cx="6781800" cy="5715000"/>
          </a:xfrm>
          <a:prstGeom prst="line">
            <a:avLst/>
          </a:prstGeom>
          <a:noFill/>
          <a:ln w="76200" algn="ctr">
            <a:solidFill>
              <a:srgbClr val="FF0000"/>
            </a:solidFill>
            <a:round/>
            <a:headEnd/>
            <a:tailEnd/>
          </a:ln>
        </p:spPr>
      </p:cxnSp>
      <p:sp>
        <p:nvSpPr>
          <p:cNvPr id="12" name="TextBox 11"/>
          <p:cNvSpPr txBox="1"/>
          <p:nvPr/>
        </p:nvSpPr>
        <p:spPr>
          <a:xfrm>
            <a:off x="8153400" y="1343442"/>
            <a:ext cx="3048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FFFF00"/>
                </a:solidFill>
              </a:rPr>
              <a:t>G</a:t>
            </a:r>
          </a:p>
          <a:p>
            <a:pPr algn="ctr"/>
            <a:r>
              <a:rPr lang="en-US" sz="5400" b="1" dirty="0" smtClean="0">
                <a:solidFill>
                  <a:srgbClr val="FFFF00"/>
                </a:solidFill>
              </a:rPr>
              <a:t>OD</a:t>
            </a:r>
            <a:endParaRPr lang="en-US" sz="5400" b="1" dirty="0">
              <a:solidFill>
                <a:srgbClr val="FFFF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90800" y="-13275"/>
            <a:ext cx="381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Control &amp; Guidance</a:t>
            </a:r>
            <a:endParaRPr lang="en-US" sz="32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2590800" y="419100"/>
            <a:ext cx="381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Correction</a:t>
            </a:r>
            <a:endParaRPr lang="en-US" sz="32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2590800" y="876300"/>
            <a:ext cx="381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Rewards</a:t>
            </a:r>
            <a:endParaRPr lang="en-US" sz="32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2667000" y="1333500"/>
            <a:ext cx="381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Punishment</a:t>
            </a:r>
            <a:endParaRPr lang="en-US" sz="32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2590800" y="3568125"/>
            <a:ext cx="381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Example</a:t>
            </a:r>
            <a:endParaRPr lang="en-US" sz="32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2590800" y="4025325"/>
            <a:ext cx="381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By Word</a:t>
            </a:r>
            <a:endParaRPr lang="en-US" sz="32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2590800" y="4482525"/>
            <a:ext cx="381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Teaching </a:t>
            </a:r>
            <a:r>
              <a:rPr lang="en-US" sz="3200" b="1" i="1" dirty="0" smtClean="0"/>
              <a:t>Why</a:t>
            </a:r>
            <a:endParaRPr lang="en-US" sz="32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2667000" y="4939725"/>
            <a:ext cx="419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Use of Other Teachers</a:t>
            </a:r>
            <a:endParaRPr lang="en-US" sz="32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1143000" y="1677769"/>
            <a:ext cx="17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Training</a:t>
            </a:r>
            <a:endParaRPr lang="en-US" sz="36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1143000" y="2781300"/>
            <a:ext cx="251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Admonition</a:t>
            </a:r>
            <a:endParaRPr lang="en-US" sz="36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1524000" y="2247900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 smtClean="0"/>
              <a:t>and</a:t>
            </a:r>
            <a:endParaRPr lang="en-US" sz="3600" i="1" dirty="0"/>
          </a:p>
        </p:txBody>
      </p:sp>
      <p:sp>
        <p:nvSpPr>
          <p:cNvPr id="24" name="TextBox 23"/>
          <p:cNvSpPr txBox="1"/>
          <p:nvPr/>
        </p:nvSpPr>
        <p:spPr>
          <a:xfrm>
            <a:off x="5334000" y="2324100"/>
            <a:ext cx="243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Of the Lord</a:t>
            </a:r>
            <a:endParaRPr lang="en-US" sz="3600" dirty="0"/>
          </a:p>
        </p:txBody>
      </p:sp>
      <p:sp>
        <p:nvSpPr>
          <p:cNvPr id="26" name="TextBox 25"/>
          <p:cNvSpPr txBox="1"/>
          <p:nvPr/>
        </p:nvSpPr>
        <p:spPr>
          <a:xfrm>
            <a:off x="1143000" y="3201769"/>
            <a:ext cx="251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Instruction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0" grpId="0"/>
      <p:bldP spid="22" grpId="0"/>
      <p:bldP spid="23" grpId="0"/>
      <p:bldP spid="24" grpId="0"/>
      <p:bldP spid="2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9525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4000" b="1" dirty="0" smtClean="0">
                <a:solidFill>
                  <a:srgbClr val="FFFF00"/>
                </a:solidFill>
              </a:rPr>
              <a:t>Parents are responsible for what their children learn: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97000"/>
            <a:ext cx="8229600" cy="3962136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en-US" altLang="en-US" b="1" dirty="0" smtClean="0"/>
              <a:t>By default</a:t>
            </a:r>
          </a:p>
          <a:p>
            <a:pPr eaLnBrk="1" hangingPunct="1">
              <a:buFontTx/>
              <a:buNone/>
            </a:pPr>
            <a:r>
              <a:rPr lang="en-US" altLang="en-US" b="1" dirty="0" smtClean="0"/>
              <a:t>		-- </a:t>
            </a:r>
            <a:r>
              <a:rPr lang="en-US" altLang="en-US" b="1" i="1" dirty="0" smtClean="0"/>
              <a:t>Unlimited TV watching</a:t>
            </a:r>
          </a:p>
          <a:p>
            <a:pPr eaLnBrk="1" hangingPunct="1">
              <a:buFontTx/>
              <a:buNone/>
            </a:pPr>
            <a:r>
              <a:rPr lang="en-US" altLang="en-US" b="1" i="1" dirty="0" smtClean="0"/>
              <a:t>		-- Worldly baby sitters</a:t>
            </a:r>
          </a:p>
          <a:p>
            <a:pPr eaLnBrk="1" hangingPunct="1">
              <a:buFontTx/>
              <a:buNone/>
            </a:pPr>
            <a:r>
              <a:rPr lang="en-US" altLang="en-US" b="1" i="1" dirty="0" smtClean="0"/>
              <a:t>		-- Unsupervised associations</a:t>
            </a:r>
          </a:p>
          <a:p>
            <a:pPr eaLnBrk="1" hangingPunct="1">
              <a:buFontTx/>
              <a:buNone/>
            </a:pPr>
            <a:r>
              <a:rPr lang="en-US" altLang="en-US" b="1" i="1" dirty="0" smtClean="0"/>
              <a:t>		-- Unrestricted internet activity</a:t>
            </a:r>
          </a:p>
          <a:p>
            <a:pPr eaLnBrk="1" hangingPunct="1">
              <a:buFontTx/>
              <a:buNone/>
            </a:pPr>
            <a:r>
              <a:rPr lang="en-US" altLang="en-US" b="1" i="1" dirty="0" smtClean="0"/>
              <a:t>		-- Apathy re: school influence</a:t>
            </a:r>
          </a:p>
          <a:p>
            <a:pPr eaLnBrk="1" hangingPunct="1"/>
            <a:r>
              <a:rPr lang="en-US" altLang="en-US" b="1" dirty="0" smtClean="0"/>
              <a:t>By controlling outside influences</a:t>
            </a:r>
          </a:p>
          <a:p>
            <a:pPr eaLnBrk="1" hangingPunct="1"/>
            <a:r>
              <a:rPr lang="en-US" altLang="en-US" b="1" dirty="0" smtClean="0"/>
              <a:t>By personal instruction</a:t>
            </a:r>
          </a:p>
          <a:p>
            <a:pPr eaLnBrk="1" hangingPunct="1">
              <a:buFontTx/>
              <a:buNone/>
            </a:pPr>
            <a:endParaRPr lang="en-US" alt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4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889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4000" b="1" dirty="0" smtClean="0">
                <a:solidFill>
                  <a:srgbClr val="FFFF00"/>
                </a:solidFill>
              </a:rPr>
              <a:t>Parents must decide what learning is to have priority. 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460500"/>
            <a:ext cx="8458200" cy="40005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en-US" b="1" dirty="0" smtClean="0"/>
              <a:t>Must not let the world decide for us.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b="1" dirty="0" smtClean="0"/>
              <a:t>Christians teach for eternity (I Tim 4:8).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“bring them up in the discipline and </a:t>
            </a:r>
            <a:r>
              <a:rPr lang="en-US" altLang="en-US" b="1" u="sng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instruction of the Lord</a:t>
            </a:r>
            <a:r>
              <a:rPr lang="en-US" altLang="en-US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.” – Eph. 6:4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“Scripture…is profitable for instruction” (II Tim. 3:16-17)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Importance of Bible Classes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No substitute for </a:t>
            </a:r>
            <a:r>
              <a:rPr lang="en-US" altLang="en-US" b="1" dirty="0" smtClean="0"/>
              <a:t>parental instruction!                              Deuteronomy 6:6-9; II Timothy 1:5; 3:15; </a:t>
            </a:r>
            <a:endParaRPr lang="en-US" altLang="en-US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3"/>
          <p:cNvSpPr txBox="1">
            <a:spLocks noChangeArrowheads="1"/>
          </p:cNvSpPr>
          <p:nvPr/>
        </p:nvSpPr>
        <p:spPr bwMode="auto">
          <a:xfrm>
            <a:off x="0" y="-114300"/>
            <a:ext cx="609600" cy="6186309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4400" b="1">
              <a:solidFill>
                <a:srgbClr val="FF0000"/>
              </a:solidFill>
            </a:endParaRPr>
          </a:p>
          <a:p>
            <a:r>
              <a:rPr lang="en-US" sz="4400" b="1">
                <a:solidFill>
                  <a:srgbClr val="FF0000"/>
                </a:solidFill>
              </a:rPr>
              <a:t>Parent’s </a:t>
            </a:r>
          </a:p>
          <a:p>
            <a:endParaRPr lang="en-US" sz="4400" b="1">
              <a:solidFill>
                <a:srgbClr val="FF0000"/>
              </a:solidFill>
            </a:endParaRPr>
          </a:p>
        </p:txBody>
      </p:sp>
      <p:sp>
        <p:nvSpPr>
          <p:cNvPr id="6147" name="TextBox 4"/>
          <p:cNvSpPr txBox="1">
            <a:spLocks noChangeArrowheads="1"/>
          </p:cNvSpPr>
          <p:nvPr/>
        </p:nvSpPr>
        <p:spPr bwMode="auto">
          <a:xfrm>
            <a:off x="533400" y="0"/>
            <a:ext cx="533400" cy="630942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en-US" sz="4400" b="1" dirty="0">
              <a:solidFill>
                <a:srgbClr val="FF0000"/>
              </a:solidFill>
            </a:endParaRPr>
          </a:p>
          <a:p>
            <a:endParaRPr lang="en-US" sz="3600" b="1" dirty="0">
              <a:solidFill>
                <a:srgbClr val="FF0000"/>
              </a:solidFill>
            </a:endParaRPr>
          </a:p>
          <a:p>
            <a:r>
              <a:rPr lang="en-US" sz="3600" b="1" dirty="0">
                <a:solidFill>
                  <a:srgbClr val="FF0000"/>
                </a:solidFill>
              </a:rPr>
              <a:t>Con t r o l</a:t>
            </a:r>
          </a:p>
          <a:p>
            <a:endParaRPr lang="en-US" sz="3600" b="1" dirty="0">
              <a:solidFill>
                <a:srgbClr val="FF0000"/>
              </a:solidFill>
            </a:endParaRPr>
          </a:p>
          <a:p>
            <a:endParaRPr lang="en-US" sz="3600" b="1" dirty="0">
              <a:solidFill>
                <a:srgbClr val="FF0000"/>
              </a:solidFill>
            </a:endParaRPr>
          </a:p>
        </p:txBody>
      </p:sp>
      <p:cxnSp>
        <p:nvCxnSpPr>
          <p:cNvPr id="7" name="Straight Connector 6"/>
          <p:cNvCxnSpPr>
            <a:cxnSpLocks noChangeShapeType="1"/>
          </p:cNvCxnSpPr>
          <p:nvPr/>
        </p:nvCxnSpPr>
        <p:spPr bwMode="auto">
          <a:xfrm>
            <a:off x="1143000" y="0"/>
            <a:ext cx="6781800" cy="5715000"/>
          </a:xfrm>
          <a:prstGeom prst="line">
            <a:avLst/>
          </a:prstGeom>
          <a:noFill/>
          <a:ln w="76200" algn="ctr">
            <a:solidFill>
              <a:srgbClr val="FFFF00"/>
            </a:solidFill>
            <a:round/>
            <a:headEnd/>
            <a:tailEnd/>
          </a:ln>
        </p:spPr>
      </p:cxn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8077200" y="1"/>
            <a:ext cx="457200" cy="4893647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FF00"/>
                </a:solidFill>
              </a:rPr>
              <a:t>Se l f</a:t>
            </a:r>
          </a:p>
          <a:p>
            <a:pPr algn="ctr"/>
            <a:endParaRPr lang="en-US" sz="3600" b="1" dirty="0" smtClean="0">
              <a:solidFill>
                <a:srgbClr val="FFFF00"/>
              </a:solidFill>
            </a:endParaRPr>
          </a:p>
          <a:p>
            <a:endParaRPr lang="en-US" sz="4400" b="1" dirty="0" smtClean="0">
              <a:solidFill>
                <a:srgbClr val="FFFF00"/>
              </a:solidFill>
            </a:endParaRPr>
          </a:p>
          <a:p>
            <a:endParaRPr lang="en-US" sz="4400" b="1" dirty="0" smtClean="0">
              <a:solidFill>
                <a:srgbClr val="FFFF00"/>
              </a:solidFill>
            </a:endParaRPr>
          </a:p>
          <a:p>
            <a:endParaRPr lang="en-US" sz="4400" b="1" dirty="0">
              <a:solidFill>
                <a:srgbClr val="FFFF00"/>
              </a:solidFill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8534400" y="-114300"/>
            <a:ext cx="609600" cy="7171194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en-US" sz="2000" b="1" dirty="0">
              <a:solidFill>
                <a:srgbClr val="FF0000"/>
              </a:solidFill>
            </a:endParaRPr>
          </a:p>
          <a:p>
            <a:pPr algn="ctr"/>
            <a:r>
              <a:rPr lang="en-US" sz="4400" b="1" dirty="0">
                <a:solidFill>
                  <a:srgbClr val="FFFF00"/>
                </a:solidFill>
              </a:rPr>
              <a:t>Cont </a:t>
            </a:r>
            <a:r>
              <a:rPr lang="en-US" sz="4400" b="1" dirty="0" err="1" smtClean="0">
                <a:solidFill>
                  <a:srgbClr val="FFFF00"/>
                </a:solidFill>
              </a:rPr>
              <a:t>ro</a:t>
            </a:r>
            <a:r>
              <a:rPr lang="en-US" sz="4400" b="1" dirty="0" smtClean="0">
                <a:solidFill>
                  <a:srgbClr val="FFFF00"/>
                </a:solidFill>
              </a:rPr>
              <a:t>    l </a:t>
            </a:r>
            <a:r>
              <a:rPr lang="en-US" sz="4400" b="1" dirty="0" smtClean="0">
                <a:solidFill>
                  <a:srgbClr val="FF0000"/>
                </a:solidFill>
              </a:rPr>
              <a:t> </a:t>
            </a:r>
            <a:r>
              <a:rPr lang="en-US" sz="4400" b="1" dirty="0">
                <a:solidFill>
                  <a:srgbClr val="FF0000"/>
                </a:solidFill>
              </a:rPr>
              <a:t>l</a:t>
            </a:r>
          </a:p>
          <a:p>
            <a:endParaRPr lang="en-US" sz="4400" b="1" dirty="0">
              <a:solidFill>
                <a:srgbClr val="FF0000"/>
              </a:solidFill>
            </a:endParaRPr>
          </a:p>
          <a:p>
            <a:endParaRPr lang="en-US" sz="4400" b="1" dirty="0">
              <a:solidFill>
                <a:srgbClr val="FF0000"/>
              </a:solidFill>
            </a:endParaRPr>
          </a:p>
        </p:txBody>
      </p:sp>
      <p:cxnSp>
        <p:nvCxnSpPr>
          <p:cNvPr id="13" name="Straight Connector 12"/>
          <p:cNvCxnSpPr>
            <a:cxnSpLocks noChangeShapeType="1"/>
          </p:cNvCxnSpPr>
          <p:nvPr/>
        </p:nvCxnSpPr>
        <p:spPr bwMode="auto">
          <a:xfrm flipV="1">
            <a:off x="1143000" y="0"/>
            <a:ext cx="6781800" cy="5715000"/>
          </a:xfrm>
          <a:prstGeom prst="line">
            <a:avLst/>
          </a:prstGeom>
          <a:noFill/>
          <a:ln w="76200" algn="ctr">
            <a:solidFill>
              <a:srgbClr val="FF0000"/>
            </a:solidFill>
            <a:round/>
            <a:headEnd/>
            <a:tailEnd/>
          </a:ln>
        </p:spPr>
      </p:cxn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3276600" y="1714500"/>
            <a:ext cx="2514600" cy="2209800"/>
          </a:xfrm>
          <a:prstGeom prst="ellipse">
            <a:avLst/>
          </a:prstGeom>
          <a:noFill/>
          <a:ln w="57150" algn="ctr">
            <a:solidFill>
              <a:srgbClr val="FFFF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3962400" y="1866900"/>
            <a:ext cx="1295400" cy="55399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3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Age of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276600" y="2532063"/>
            <a:ext cx="2667000" cy="55399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3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Accountability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001000" y="2476500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OR</a:t>
            </a:r>
            <a:endParaRPr lang="en-US" sz="28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8077200" y="3251180"/>
            <a:ext cx="457200" cy="341632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FF00"/>
                </a:solidFill>
              </a:rPr>
              <a:t>GOD</a:t>
            </a:r>
          </a:p>
          <a:p>
            <a:endParaRPr lang="en-US" sz="3600" b="1" dirty="0" smtClean="0">
              <a:solidFill>
                <a:srgbClr val="FFFF00"/>
              </a:solidFill>
            </a:endParaRPr>
          </a:p>
          <a:p>
            <a:endParaRPr lang="en-US" sz="3600" b="1" dirty="0" smtClean="0">
              <a:solidFill>
                <a:srgbClr val="FFFF00"/>
              </a:solidFill>
            </a:endParaRPr>
          </a:p>
          <a:p>
            <a:endParaRPr lang="en-US" sz="36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5" grpId="0" animBg="1"/>
      <p:bldP spid="16" grpId="0"/>
      <p:bldP spid="17" grpId="0"/>
      <p:bldP spid="11" grpId="0"/>
      <p:bldP spid="1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3"/>
          <p:cNvSpPr txBox="1">
            <a:spLocks noChangeArrowheads="1"/>
          </p:cNvSpPr>
          <p:nvPr/>
        </p:nvSpPr>
        <p:spPr bwMode="auto">
          <a:xfrm>
            <a:off x="0" y="-114300"/>
            <a:ext cx="609600" cy="6186309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4400" b="1">
              <a:solidFill>
                <a:srgbClr val="FF0000"/>
              </a:solidFill>
            </a:endParaRPr>
          </a:p>
          <a:p>
            <a:r>
              <a:rPr lang="en-US" sz="4400" b="1">
                <a:solidFill>
                  <a:srgbClr val="FF0000"/>
                </a:solidFill>
              </a:rPr>
              <a:t>Parent’s </a:t>
            </a:r>
          </a:p>
          <a:p>
            <a:endParaRPr lang="en-US" sz="4400" b="1">
              <a:solidFill>
                <a:srgbClr val="FF0000"/>
              </a:solidFill>
            </a:endParaRPr>
          </a:p>
        </p:txBody>
      </p:sp>
      <p:sp>
        <p:nvSpPr>
          <p:cNvPr id="6147" name="TextBox 4"/>
          <p:cNvSpPr txBox="1">
            <a:spLocks noChangeArrowheads="1"/>
          </p:cNvSpPr>
          <p:nvPr/>
        </p:nvSpPr>
        <p:spPr bwMode="auto">
          <a:xfrm>
            <a:off x="533400" y="0"/>
            <a:ext cx="533400" cy="630942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en-US" sz="4400" b="1" dirty="0">
              <a:solidFill>
                <a:srgbClr val="FF0000"/>
              </a:solidFill>
            </a:endParaRPr>
          </a:p>
          <a:p>
            <a:endParaRPr lang="en-US" sz="3600" b="1" dirty="0">
              <a:solidFill>
                <a:srgbClr val="FF0000"/>
              </a:solidFill>
            </a:endParaRPr>
          </a:p>
          <a:p>
            <a:r>
              <a:rPr lang="en-US" sz="3600" b="1" dirty="0">
                <a:solidFill>
                  <a:srgbClr val="FF0000"/>
                </a:solidFill>
              </a:rPr>
              <a:t>Con t r o l</a:t>
            </a:r>
          </a:p>
          <a:p>
            <a:endParaRPr lang="en-US" sz="3600" b="1" dirty="0">
              <a:solidFill>
                <a:srgbClr val="FF0000"/>
              </a:solidFill>
            </a:endParaRPr>
          </a:p>
          <a:p>
            <a:endParaRPr lang="en-US" sz="3600" b="1" dirty="0">
              <a:solidFill>
                <a:srgbClr val="FF0000"/>
              </a:solidFill>
            </a:endParaRPr>
          </a:p>
        </p:txBody>
      </p:sp>
      <p:cxnSp>
        <p:nvCxnSpPr>
          <p:cNvPr id="7" name="Straight Connector 6"/>
          <p:cNvCxnSpPr>
            <a:cxnSpLocks noChangeShapeType="1"/>
          </p:cNvCxnSpPr>
          <p:nvPr/>
        </p:nvCxnSpPr>
        <p:spPr bwMode="auto">
          <a:xfrm>
            <a:off x="1143000" y="0"/>
            <a:ext cx="6781800" cy="5715000"/>
          </a:xfrm>
          <a:prstGeom prst="line">
            <a:avLst/>
          </a:prstGeom>
          <a:noFill/>
          <a:ln w="76200" algn="ctr">
            <a:solidFill>
              <a:srgbClr val="FFFF00"/>
            </a:solidFill>
            <a:round/>
            <a:headEnd/>
            <a:tailEnd/>
          </a:ln>
        </p:spPr>
      </p:cxn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7924800" y="-190500"/>
            <a:ext cx="609600" cy="6186309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4400" b="1" dirty="0" smtClean="0">
              <a:solidFill>
                <a:srgbClr val="FFFF00"/>
              </a:solidFill>
            </a:endParaRPr>
          </a:p>
          <a:p>
            <a:endParaRPr lang="en-US" sz="4400" b="1" dirty="0">
              <a:solidFill>
                <a:srgbClr val="FFFF00"/>
              </a:solidFill>
            </a:endParaRPr>
          </a:p>
          <a:p>
            <a:endParaRPr lang="en-US" sz="4400" b="1" dirty="0" smtClean="0">
              <a:solidFill>
                <a:srgbClr val="FFFF00"/>
              </a:solidFill>
            </a:endParaRPr>
          </a:p>
          <a:p>
            <a:endParaRPr lang="en-US" sz="4400" b="1" dirty="0">
              <a:solidFill>
                <a:srgbClr val="FFFF00"/>
              </a:solidFill>
            </a:endParaRPr>
          </a:p>
          <a:p>
            <a:endParaRPr lang="en-US" sz="4400" b="1" dirty="0" smtClean="0">
              <a:solidFill>
                <a:srgbClr val="FFFF00"/>
              </a:solidFill>
            </a:endParaRPr>
          </a:p>
          <a:p>
            <a:endParaRPr lang="en-US" sz="4400" b="1" dirty="0">
              <a:solidFill>
                <a:srgbClr val="FFFF00"/>
              </a:solidFill>
            </a:endParaRPr>
          </a:p>
          <a:p>
            <a:endParaRPr lang="en-US" sz="4400" b="1" dirty="0" smtClean="0">
              <a:solidFill>
                <a:srgbClr val="FFFF00"/>
              </a:solidFill>
            </a:endParaRPr>
          </a:p>
          <a:p>
            <a:endParaRPr lang="en-US" sz="4400" b="1" dirty="0">
              <a:solidFill>
                <a:srgbClr val="FFFF00"/>
              </a:solidFill>
            </a:endParaRPr>
          </a:p>
          <a:p>
            <a:endParaRPr lang="en-US" sz="4400" b="1" dirty="0">
              <a:solidFill>
                <a:srgbClr val="FFFF00"/>
              </a:solidFill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8534400" y="-114300"/>
            <a:ext cx="609600" cy="5816977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en-US" sz="2000" b="1" dirty="0">
              <a:solidFill>
                <a:srgbClr val="FF0000"/>
              </a:solidFill>
            </a:endParaRPr>
          </a:p>
          <a:p>
            <a:pPr algn="ctr"/>
            <a:r>
              <a:rPr lang="en-US" sz="4400" b="1" dirty="0">
                <a:solidFill>
                  <a:srgbClr val="FFFF00"/>
                </a:solidFill>
              </a:rPr>
              <a:t>Cont </a:t>
            </a:r>
            <a:r>
              <a:rPr lang="en-US" sz="4400" b="1" dirty="0" err="1" smtClean="0">
                <a:solidFill>
                  <a:srgbClr val="FFFF00"/>
                </a:solidFill>
              </a:rPr>
              <a:t>ro</a:t>
            </a:r>
            <a:r>
              <a:rPr lang="en-US" sz="4400" b="1" dirty="0" smtClean="0">
                <a:solidFill>
                  <a:srgbClr val="FFFF00"/>
                </a:solidFill>
              </a:rPr>
              <a:t>          l</a:t>
            </a:r>
            <a:r>
              <a:rPr lang="en-US" sz="4400" b="1" dirty="0" smtClean="0">
                <a:solidFill>
                  <a:srgbClr val="FF0000"/>
                </a:solidFill>
              </a:rPr>
              <a:t> </a:t>
            </a:r>
          </a:p>
          <a:p>
            <a:pPr algn="ctr"/>
            <a:r>
              <a:rPr lang="en-US" sz="4400" b="1" dirty="0" smtClean="0">
                <a:solidFill>
                  <a:srgbClr val="FF0000"/>
                </a:solidFill>
              </a:rPr>
              <a:t>l</a:t>
            </a:r>
            <a:endParaRPr lang="en-US" sz="4400" b="1" dirty="0">
              <a:solidFill>
                <a:srgbClr val="FF0000"/>
              </a:solidFill>
            </a:endParaRPr>
          </a:p>
        </p:txBody>
      </p:sp>
      <p:cxnSp>
        <p:nvCxnSpPr>
          <p:cNvPr id="13" name="Straight Connector 12"/>
          <p:cNvCxnSpPr>
            <a:cxnSpLocks noChangeShapeType="1"/>
          </p:cNvCxnSpPr>
          <p:nvPr/>
        </p:nvCxnSpPr>
        <p:spPr bwMode="auto">
          <a:xfrm flipV="1">
            <a:off x="1143000" y="0"/>
            <a:ext cx="6781800" cy="5715000"/>
          </a:xfrm>
          <a:prstGeom prst="line">
            <a:avLst/>
          </a:prstGeom>
          <a:noFill/>
          <a:ln w="76200" algn="ctr">
            <a:solidFill>
              <a:srgbClr val="FF0000"/>
            </a:solidFill>
            <a:round/>
            <a:headEnd/>
            <a:tailEnd/>
          </a:ln>
        </p:spPr>
      </p:cxnSp>
      <p:sp>
        <p:nvSpPr>
          <p:cNvPr id="11" name="TextBox 10"/>
          <p:cNvSpPr txBox="1"/>
          <p:nvPr/>
        </p:nvSpPr>
        <p:spPr>
          <a:xfrm>
            <a:off x="8077200" y="952500"/>
            <a:ext cx="3810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FFFF00"/>
                </a:solidFill>
              </a:rPr>
              <a:t>SELF</a:t>
            </a:r>
            <a:endParaRPr lang="en-US" sz="4400" b="1" dirty="0">
              <a:solidFill>
                <a:srgbClr val="FFFF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153400" y="1343442"/>
            <a:ext cx="3048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FFFF00"/>
                </a:solidFill>
              </a:rPr>
              <a:t>G</a:t>
            </a:r>
          </a:p>
          <a:p>
            <a:pPr algn="ctr"/>
            <a:r>
              <a:rPr lang="en-US" sz="5400" b="1" dirty="0" smtClean="0">
                <a:solidFill>
                  <a:srgbClr val="FFFF00"/>
                </a:solidFill>
              </a:rPr>
              <a:t>OD</a:t>
            </a:r>
            <a:endParaRPr lang="en-US" sz="54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6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32479"/>
            <a:ext cx="7772400" cy="1225021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“And you, fathers, do not provoke your children to wrath, but bring them up in the training and admonition of the Lord.”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06800"/>
            <a:ext cx="6400800" cy="1460500"/>
          </a:xfrm>
        </p:spPr>
        <p:txBody>
          <a:bodyPr/>
          <a:lstStyle/>
          <a:p>
            <a:r>
              <a:rPr lang="en-US" dirty="0" smtClean="0"/>
              <a:t>Ephesians 6:4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953000" y="1638300"/>
            <a:ext cx="3124200" cy="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219200" y="2247900"/>
            <a:ext cx="4572000" cy="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27000"/>
            <a:ext cx="8610600" cy="7620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altLang="en-US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Some Things that provoke children: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889000"/>
            <a:ext cx="4495800" cy="47625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en-US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Efforts to fit child into world’s mold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Unreasonable expectations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Nagging Criticism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Unfavorable comparisons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Favoritism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Degrading Treatment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Emotional Responses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Intentional Teasing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Violent, angry punishment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altLang="en-US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889000"/>
            <a:ext cx="4495800" cy="4635500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en-US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Embarrassment  before  their peers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Indifference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Inconsistency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Enforcement of rules the child does not know about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Punishment for what the parents do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Parents’ Disagreeing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altLang="en-US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47109" name="Text Box 5"/>
          <p:cNvSpPr txBox="1">
            <a:spLocks noChangeArrowheads="1"/>
          </p:cNvSpPr>
          <p:nvPr/>
        </p:nvSpPr>
        <p:spPr bwMode="auto">
          <a:xfrm rot="-708304">
            <a:off x="1920875" y="2175044"/>
            <a:ext cx="4787900" cy="1015663"/>
          </a:xfrm>
          <a:prstGeom prst="rect">
            <a:avLst/>
          </a:prstGeom>
          <a:solidFill>
            <a:srgbClr val="FFFF00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en-US" sz="60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Golden Rule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7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7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7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7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7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7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7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7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7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7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7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7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7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7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71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71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47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47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47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build="p" autoUpdateAnimBg="0"/>
      <p:bldP spid="47108" grpId="0" build="p" autoUpdateAnimBg="0"/>
      <p:bldP spid="4710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en-US" altLang="en-US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This Passage Does Not Forbid:</a:t>
            </a:r>
          </a:p>
        </p:txBody>
      </p:sp>
      <p:sp>
        <p:nvSpPr>
          <p:cNvPr id="2867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04800" y="1651000"/>
            <a:ext cx="8534400" cy="3429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en-US" sz="36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Proper Exercise of Authority --  I Sam.3:13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36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Reasonable Rules and Regulations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36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Loving Rebuke – I Kings 1:6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36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Disciplinary Punishment  – Hebrews 12:11</a:t>
            </a:r>
            <a:endParaRPr lang="en-US" altLang="en-US" b="1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32479"/>
            <a:ext cx="7772400" cy="1225021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“And you, fathers, do not provoke your children to wrath, but bring them up in the training and admonition of the Lord.”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06800"/>
            <a:ext cx="6400800" cy="1460500"/>
          </a:xfrm>
        </p:spPr>
        <p:txBody>
          <a:bodyPr/>
          <a:lstStyle/>
          <a:p>
            <a:r>
              <a:rPr lang="en-US" dirty="0" smtClean="0"/>
              <a:t>Ephesians 6:4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953000" y="1638300"/>
            <a:ext cx="3124200" cy="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934200" y="2247900"/>
            <a:ext cx="1143000" cy="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676400" y="2857500"/>
            <a:ext cx="1752600" cy="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371600" y="2247900"/>
            <a:ext cx="4572000" cy="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“Bring them up”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“Nourish them.” Same word as in Eph. 5:29.</a:t>
            </a:r>
          </a:p>
          <a:p>
            <a:r>
              <a:rPr lang="en-US" dirty="0" smtClean="0"/>
              <a:t>Contrasts with “provoking to wrath.”</a:t>
            </a:r>
          </a:p>
          <a:p>
            <a:r>
              <a:rPr lang="en-US" i="1" dirty="0" smtClean="0"/>
              <a:t>“You know how we exhorted, and comforted, and charged every one of you, as a father does his own children.” </a:t>
            </a:r>
            <a:r>
              <a:rPr lang="en-US" dirty="0" smtClean="0"/>
              <a:t>(1 Thessalonians 2:11)</a:t>
            </a:r>
          </a:p>
          <a:p>
            <a:r>
              <a:rPr lang="en-US" dirty="0" smtClean="0"/>
              <a:t>Takes thought, time, energy, and prayer.</a:t>
            </a:r>
          </a:p>
          <a:p>
            <a:r>
              <a:rPr lang="en-US" dirty="0" smtClean="0"/>
              <a:t>You have just a little while in which to do it.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32479"/>
            <a:ext cx="7772400" cy="1225021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“And you, fathers, do not provoke your children to wrath, but bring them up in the training and admonition of the Lord.”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06800"/>
            <a:ext cx="6400800" cy="1460500"/>
          </a:xfrm>
        </p:spPr>
        <p:txBody>
          <a:bodyPr/>
          <a:lstStyle/>
          <a:p>
            <a:r>
              <a:rPr lang="en-US" dirty="0" smtClean="0"/>
              <a:t>Ephesians 6:4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953000" y="1638300"/>
            <a:ext cx="3124200" cy="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219200" y="2247900"/>
            <a:ext cx="4572000" cy="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934200" y="2247900"/>
            <a:ext cx="1143000" cy="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676400" y="2857500"/>
            <a:ext cx="1752600" cy="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4953000" y="2857500"/>
            <a:ext cx="2438400" cy="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057400" y="3467100"/>
            <a:ext cx="2438400" cy="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3"/>
          <p:cNvSpPr txBox="1">
            <a:spLocks noChangeArrowheads="1"/>
          </p:cNvSpPr>
          <p:nvPr/>
        </p:nvSpPr>
        <p:spPr bwMode="auto">
          <a:xfrm>
            <a:off x="0" y="-114300"/>
            <a:ext cx="609600" cy="6186309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4400" b="1">
              <a:solidFill>
                <a:srgbClr val="FF0000"/>
              </a:solidFill>
            </a:endParaRPr>
          </a:p>
          <a:p>
            <a:r>
              <a:rPr lang="en-US" sz="4400" b="1">
                <a:solidFill>
                  <a:srgbClr val="FF0000"/>
                </a:solidFill>
              </a:rPr>
              <a:t>Parent’s </a:t>
            </a:r>
          </a:p>
          <a:p>
            <a:endParaRPr lang="en-US" sz="4400" b="1">
              <a:solidFill>
                <a:srgbClr val="FF0000"/>
              </a:solidFill>
            </a:endParaRPr>
          </a:p>
        </p:txBody>
      </p:sp>
      <p:sp>
        <p:nvSpPr>
          <p:cNvPr id="6147" name="TextBox 4"/>
          <p:cNvSpPr txBox="1">
            <a:spLocks noChangeArrowheads="1"/>
          </p:cNvSpPr>
          <p:nvPr/>
        </p:nvSpPr>
        <p:spPr bwMode="auto">
          <a:xfrm>
            <a:off x="533400" y="0"/>
            <a:ext cx="533400" cy="630942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en-US" sz="4400" b="1" dirty="0">
              <a:solidFill>
                <a:srgbClr val="FF0000"/>
              </a:solidFill>
            </a:endParaRPr>
          </a:p>
          <a:p>
            <a:endParaRPr lang="en-US" sz="3600" b="1" dirty="0">
              <a:solidFill>
                <a:srgbClr val="FF0000"/>
              </a:solidFill>
            </a:endParaRPr>
          </a:p>
          <a:p>
            <a:r>
              <a:rPr lang="en-US" sz="3600" b="1" dirty="0">
                <a:solidFill>
                  <a:srgbClr val="FF0000"/>
                </a:solidFill>
              </a:rPr>
              <a:t>Con t r o l</a:t>
            </a:r>
          </a:p>
          <a:p>
            <a:endParaRPr lang="en-US" sz="3600" b="1" dirty="0">
              <a:solidFill>
                <a:srgbClr val="FF0000"/>
              </a:solidFill>
            </a:endParaRPr>
          </a:p>
          <a:p>
            <a:endParaRPr lang="en-US" sz="3600" b="1" dirty="0">
              <a:solidFill>
                <a:srgbClr val="FF0000"/>
              </a:solidFill>
            </a:endParaRPr>
          </a:p>
        </p:txBody>
      </p:sp>
      <p:cxnSp>
        <p:nvCxnSpPr>
          <p:cNvPr id="7" name="Straight Connector 6"/>
          <p:cNvCxnSpPr>
            <a:cxnSpLocks noChangeShapeType="1"/>
          </p:cNvCxnSpPr>
          <p:nvPr/>
        </p:nvCxnSpPr>
        <p:spPr bwMode="auto">
          <a:xfrm>
            <a:off x="1143000" y="0"/>
            <a:ext cx="6781800" cy="5715000"/>
          </a:xfrm>
          <a:prstGeom prst="line">
            <a:avLst/>
          </a:prstGeom>
          <a:noFill/>
          <a:ln w="76200" algn="ctr">
            <a:solidFill>
              <a:srgbClr val="FFFF00"/>
            </a:solidFill>
            <a:round/>
            <a:headEnd/>
            <a:tailEnd/>
          </a:ln>
        </p:spPr>
      </p:cxn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7924800" y="-190500"/>
            <a:ext cx="609600" cy="6186309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4400" b="1" dirty="0" smtClean="0">
              <a:solidFill>
                <a:srgbClr val="FFFF00"/>
              </a:solidFill>
            </a:endParaRPr>
          </a:p>
          <a:p>
            <a:endParaRPr lang="en-US" sz="4400" b="1" dirty="0">
              <a:solidFill>
                <a:srgbClr val="FFFF00"/>
              </a:solidFill>
            </a:endParaRPr>
          </a:p>
          <a:p>
            <a:endParaRPr lang="en-US" sz="4400" b="1" dirty="0" smtClean="0">
              <a:solidFill>
                <a:srgbClr val="FFFF00"/>
              </a:solidFill>
            </a:endParaRPr>
          </a:p>
          <a:p>
            <a:endParaRPr lang="en-US" sz="4400" b="1" dirty="0">
              <a:solidFill>
                <a:srgbClr val="FFFF00"/>
              </a:solidFill>
            </a:endParaRPr>
          </a:p>
          <a:p>
            <a:endParaRPr lang="en-US" sz="4400" b="1" dirty="0" smtClean="0">
              <a:solidFill>
                <a:srgbClr val="FFFF00"/>
              </a:solidFill>
            </a:endParaRPr>
          </a:p>
          <a:p>
            <a:endParaRPr lang="en-US" sz="4400" b="1" dirty="0">
              <a:solidFill>
                <a:srgbClr val="FFFF00"/>
              </a:solidFill>
            </a:endParaRPr>
          </a:p>
          <a:p>
            <a:endParaRPr lang="en-US" sz="4400" b="1" dirty="0" smtClean="0">
              <a:solidFill>
                <a:srgbClr val="FFFF00"/>
              </a:solidFill>
            </a:endParaRPr>
          </a:p>
          <a:p>
            <a:endParaRPr lang="en-US" sz="4400" b="1" dirty="0">
              <a:solidFill>
                <a:srgbClr val="FFFF00"/>
              </a:solidFill>
            </a:endParaRPr>
          </a:p>
          <a:p>
            <a:endParaRPr lang="en-US" sz="4400" b="1" dirty="0">
              <a:solidFill>
                <a:srgbClr val="FFFF00"/>
              </a:solidFill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8534400" y="-114300"/>
            <a:ext cx="609600" cy="5816977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en-US" sz="2000" b="1" dirty="0">
              <a:solidFill>
                <a:srgbClr val="FF0000"/>
              </a:solidFill>
            </a:endParaRPr>
          </a:p>
          <a:p>
            <a:pPr algn="ctr"/>
            <a:r>
              <a:rPr lang="en-US" sz="4400" b="1" dirty="0">
                <a:solidFill>
                  <a:srgbClr val="FFFF00"/>
                </a:solidFill>
              </a:rPr>
              <a:t>Cont </a:t>
            </a:r>
            <a:r>
              <a:rPr lang="en-US" sz="4400" b="1" dirty="0" err="1" smtClean="0">
                <a:solidFill>
                  <a:srgbClr val="FFFF00"/>
                </a:solidFill>
              </a:rPr>
              <a:t>ro</a:t>
            </a:r>
            <a:r>
              <a:rPr lang="en-US" sz="4400" b="1" dirty="0" smtClean="0">
                <a:solidFill>
                  <a:srgbClr val="FFFF00"/>
                </a:solidFill>
              </a:rPr>
              <a:t>          l</a:t>
            </a:r>
            <a:r>
              <a:rPr lang="en-US" sz="4400" b="1" dirty="0" smtClean="0">
                <a:solidFill>
                  <a:srgbClr val="FF0000"/>
                </a:solidFill>
              </a:rPr>
              <a:t> </a:t>
            </a:r>
          </a:p>
          <a:p>
            <a:pPr algn="ctr"/>
            <a:r>
              <a:rPr lang="en-US" sz="4400" b="1" dirty="0" smtClean="0">
                <a:solidFill>
                  <a:srgbClr val="FF0000"/>
                </a:solidFill>
              </a:rPr>
              <a:t>l</a:t>
            </a:r>
            <a:endParaRPr lang="en-US" sz="4400" b="1" dirty="0">
              <a:solidFill>
                <a:srgbClr val="FF0000"/>
              </a:solidFill>
            </a:endParaRPr>
          </a:p>
        </p:txBody>
      </p:sp>
      <p:cxnSp>
        <p:nvCxnSpPr>
          <p:cNvPr id="13" name="Straight Connector 12"/>
          <p:cNvCxnSpPr>
            <a:cxnSpLocks noChangeShapeType="1"/>
          </p:cNvCxnSpPr>
          <p:nvPr/>
        </p:nvCxnSpPr>
        <p:spPr bwMode="auto">
          <a:xfrm flipV="1">
            <a:off x="1143000" y="0"/>
            <a:ext cx="6781800" cy="5715000"/>
          </a:xfrm>
          <a:prstGeom prst="line">
            <a:avLst/>
          </a:prstGeom>
          <a:noFill/>
          <a:ln w="76200" algn="ctr">
            <a:solidFill>
              <a:srgbClr val="FF0000"/>
            </a:solidFill>
            <a:round/>
            <a:headEnd/>
            <a:tailEnd/>
          </a:ln>
        </p:spPr>
      </p:cxnSp>
      <p:sp>
        <p:nvSpPr>
          <p:cNvPr id="12" name="TextBox 11"/>
          <p:cNvSpPr txBox="1"/>
          <p:nvPr/>
        </p:nvSpPr>
        <p:spPr>
          <a:xfrm>
            <a:off x="8153400" y="1343442"/>
            <a:ext cx="3048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FFFF00"/>
                </a:solidFill>
              </a:rPr>
              <a:t>G</a:t>
            </a:r>
          </a:p>
          <a:p>
            <a:pPr algn="ctr"/>
            <a:r>
              <a:rPr lang="en-US" sz="5400" b="1" dirty="0" smtClean="0">
                <a:solidFill>
                  <a:srgbClr val="FFFF00"/>
                </a:solidFill>
              </a:rPr>
              <a:t>OD</a:t>
            </a:r>
            <a:endParaRPr lang="en-US" sz="5400" b="1" dirty="0">
              <a:solidFill>
                <a:srgbClr val="FFFF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90800" y="-13275"/>
            <a:ext cx="381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Control &amp; Guidance</a:t>
            </a:r>
            <a:endParaRPr lang="en-US" sz="32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2590800" y="419100"/>
            <a:ext cx="381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Correction</a:t>
            </a:r>
            <a:endParaRPr lang="en-US" sz="32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2590800" y="876300"/>
            <a:ext cx="381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Rewards</a:t>
            </a:r>
            <a:endParaRPr lang="en-US" sz="32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2667000" y="1333500"/>
            <a:ext cx="381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Punishment</a:t>
            </a:r>
            <a:endParaRPr lang="en-US" sz="32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1143000" y="1830169"/>
            <a:ext cx="17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Training</a:t>
            </a:r>
            <a:endParaRPr lang="en-US" sz="36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1600200" y="2781300"/>
            <a:ext cx="6019800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This is the way animals are trained.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4" grpId="0"/>
      <p:bldP spid="15" grpId="0"/>
      <p:bldP spid="16" grpId="0"/>
      <p:bldP spid="21" grpId="0"/>
      <p:bldP spid="2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820</TotalTime>
  <Words>482</Words>
  <Application>Microsoft Office PowerPoint</Application>
  <PresentationFormat>On-screen Show (16:10)</PresentationFormat>
  <Paragraphs>147</Paragraphs>
  <Slides>14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Bringing Up Children</vt:lpstr>
      <vt:lpstr>Slide 2</vt:lpstr>
      <vt:lpstr>“And you, fathers, do not provoke your children to wrath, but bring them up in the training and admonition of the Lord.”</vt:lpstr>
      <vt:lpstr>Some Things that provoke children:</vt:lpstr>
      <vt:lpstr>This Passage Does Not Forbid:</vt:lpstr>
      <vt:lpstr>“And you, fathers, do not provoke your children to wrath, but bring them up in the training and admonition of the Lord.”</vt:lpstr>
      <vt:lpstr>“Bring them up”</vt:lpstr>
      <vt:lpstr>“And you, fathers, do not provoke your children to wrath, but bring them up in the training and admonition of the Lord.”</vt:lpstr>
      <vt:lpstr>Slide 9</vt:lpstr>
      <vt:lpstr>Children are capable of more.  They Can be Instructed</vt:lpstr>
      <vt:lpstr>Slide 11</vt:lpstr>
      <vt:lpstr>Parents are responsible for what their children learn:</vt:lpstr>
      <vt:lpstr>Parents must decide what learning is to have priority. </vt:lpstr>
      <vt:lpstr>Slide 14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Christina</dc:creator>
  <cp:lastModifiedBy>Brad Beutjer</cp:lastModifiedBy>
  <cp:revision>11</cp:revision>
  <dcterms:created xsi:type="dcterms:W3CDTF">2015-03-07T02:32:58Z</dcterms:created>
  <dcterms:modified xsi:type="dcterms:W3CDTF">2015-03-08T12:55:29Z</dcterms:modified>
</cp:coreProperties>
</file>