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6"/>
  </p:notesMasterIdLst>
  <p:sldIdLst>
    <p:sldId id="256" r:id="rId2"/>
    <p:sldId id="257" r:id="rId3"/>
    <p:sldId id="258" r:id="rId4"/>
    <p:sldId id="259" r:id="rId5"/>
    <p:sldId id="260" r:id="rId6"/>
    <p:sldId id="271" r:id="rId7"/>
    <p:sldId id="262" r:id="rId8"/>
    <p:sldId id="263" r:id="rId9"/>
    <p:sldId id="265" r:id="rId10"/>
    <p:sldId id="266" r:id="rId11"/>
    <p:sldId id="267" r:id="rId12"/>
    <p:sldId id="269" r:id="rId13"/>
    <p:sldId id="272" r:id="rId14"/>
    <p:sldId id="270" r:id="rId15"/>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autoAdjust="0"/>
    <p:restoredTop sz="94574" autoAdjust="0"/>
  </p:normalViewPr>
  <p:slideViewPr>
    <p:cSldViewPr>
      <p:cViewPr>
        <p:scale>
          <a:sx n="66" d="100"/>
          <a:sy n="66" d="100"/>
        </p:scale>
        <p:origin x="-797" y="-58"/>
      </p:cViewPr>
      <p:guideLst>
        <p:guide orient="horz" pos="1800"/>
        <p:guide pos="2880"/>
      </p:guideLst>
    </p:cSldViewPr>
  </p:slideViewPr>
  <p:outlineViewPr>
    <p:cViewPr>
      <p:scale>
        <a:sx n="33" d="100"/>
        <a:sy n="33" d="100"/>
      </p:scale>
      <p:origin x="259" y="17744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8B910D-1C9D-4F26-8C68-4FFFC1C36E85}" type="datetimeFigureOut">
              <a:rPr lang="en-US" smtClean="0"/>
              <a:pPr/>
              <a:t>3/1/2015</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1F351F-058F-4AF0-AC4C-AC65909C2CB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1F351F-058F-4AF0-AC4C-AC65909C2CB5}"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3886789"/>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460501"/>
            <a:ext cx="7772400" cy="152480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009673"/>
            <a:ext cx="7772400" cy="999753"/>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127500"/>
            <a:ext cx="9147765" cy="1593407"/>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685FBFD-6B68-4531-8217-A5229A100227}" type="datetimeFigureOut">
              <a:rPr lang="en-US" smtClean="0"/>
              <a:pPr/>
              <a:t>3/1/2015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AF1CF90-D617-4291-B804-8D5DA7E157A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234441"/>
            <a:ext cx="8229600" cy="3655059"/>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85FBFD-6B68-4531-8217-A5229A100227}" type="datetimeFigureOut">
              <a:rPr lang="en-US" smtClean="0"/>
              <a:pPr/>
              <a:t>3/1/2015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F1CF90-D617-4291-B804-8D5DA7E157A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28867"/>
            <a:ext cx="1777470" cy="4660634"/>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28868"/>
            <a:ext cx="6324600" cy="466063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85FBFD-6B68-4531-8217-A5229A100227}" type="datetimeFigureOut">
              <a:rPr lang="en-US" smtClean="0"/>
              <a:pPr/>
              <a:t>3/1/2015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F1CF90-D617-4291-B804-8D5DA7E157A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85FBFD-6B68-4531-8217-A5229A100227}" type="datetimeFigureOut">
              <a:rPr lang="en-US" smtClean="0"/>
              <a:pPr/>
              <a:t>3/1/2015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F1CF90-D617-4291-B804-8D5DA7E157A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883093"/>
            <a:ext cx="7772400" cy="15240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443093"/>
            <a:ext cx="4572000" cy="1212407"/>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685FBFD-6B68-4531-8217-A5229A100227}" type="datetimeFigureOut">
              <a:rPr lang="en-US" smtClean="0"/>
              <a:pPr/>
              <a:t>3/1/2015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F1CF90-D617-4291-B804-8D5DA7E157AC}" type="slidenum">
              <a:rPr lang="en-US" smtClean="0"/>
              <a:pPr/>
              <a:t>‹#›</a:t>
            </a:fld>
            <a:endParaRPr lang="en-US"/>
          </a:p>
        </p:txBody>
      </p:sp>
      <p:sp>
        <p:nvSpPr>
          <p:cNvPr id="7" name="Chevron 6"/>
          <p:cNvSpPr/>
          <p:nvPr/>
        </p:nvSpPr>
        <p:spPr>
          <a:xfrm>
            <a:off x="3636680" y="2504560"/>
            <a:ext cx="182880" cy="1905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2504560"/>
            <a:ext cx="182880" cy="1905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34440"/>
            <a:ext cx="4038600" cy="3771636"/>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234440"/>
            <a:ext cx="4038600" cy="3771636"/>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85FBFD-6B68-4531-8217-A5229A100227}" type="datetimeFigureOut">
              <a:rPr lang="en-US" smtClean="0"/>
              <a:pPr/>
              <a:t>3/1/2015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AF1CF90-D617-4291-B804-8D5DA7E157A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7542"/>
            <a:ext cx="8229600" cy="9525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4508500"/>
            <a:ext cx="4040188" cy="635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4508500"/>
            <a:ext cx="4041775" cy="635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203579"/>
            <a:ext cx="4040188" cy="328480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203579"/>
            <a:ext cx="4041775" cy="328480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685FBFD-6B68-4531-8217-A5229A100227}" type="datetimeFigureOut">
              <a:rPr lang="en-US" smtClean="0"/>
              <a:pPr/>
              <a:t>3/1/2015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AF1CF90-D617-4291-B804-8D5DA7E157A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685FBFD-6B68-4531-8217-A5229A100227}" type="datetimeFigureOut">
              <a:rPr lang="en-US" smtClean="0"/>
              <a:pPr/>
              <a:t>3/1/2015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AF1CF90-D617-4291-B804-8D5DA7E157A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685FBFD-6B68-4531-8217-A5229A100227}" type="datetimeFigureOut">
              <a:rPr lang="en-US" smtClean="0"/>
              <a:pPr/>
              <a:t>3/1/2015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AF1CF90-D617-4291-B804-8D5DA7E157A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064000"/>
            <a:ext cx="7481776" cy="3810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4462585"/>
            <a:ext cx="3974592" cy="7620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28600"/>
            <a:ext cx="7479792" cy="3810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5339953"/>
            <a:ext cx="1920240" cy="304800"/>
          </a:xfrm>
        </p:spPr>
        <p:txBody>
          <a:bodyPr/>
          <a:lstStyle>
            <a:extLst/>
          </a:lstStyle>
          <a:p>
            <a:fld id="{6685FBFD-6B68-4531-8217-A5229A100227}" type="datetimeFigureOut">
              <a:rPr lang="en-US" smtClean="0"/>
              <a:pPr/>
              <a:t>3/1/2015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AF1CF90-D617-4291-B804-8D5DA7E157A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4536169"/>
            <a:ext cx="7162800" cy="540193"/>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58307"/>
            <a:ext cx="8686800" cy="365760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685FBFD-6B68-4531-8217-A5229A100227}" type="datetimeFigureOut">
              <a:rPr lang="en-US" smtClean="0"/>
              <a:pPr/>
              <a:t>3/1/2015</a:t>
            </a:fld>
            <a:endParaRPr lang="en-US"/>
          </a:p>
        </p:txBody>
      </p:sp>
      <p:sp>
        <p:nvSpPr>
          <p:cNvPr id="6" name="Footer Placeholder 5"/>
          <p:cNvSpPr>
            <a:spLocks noGrp="1"/>
          </p:cNvSpPr>
          <p:nvPr>
            <p:ph type="ftr" sz="quarter" idx="11"/>
          </p:nvPr>
        </p:nvSpPr>
        <p:spPr>
          <a:xfrm>
            <a:off x="4380073" y="5339954"/>
            <a:ext cx="2350681" cy="304271"/>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AF1CF90-D617-4291-B804-8D5DA7E157AC}" type="slidenum">
              <a:rPr lang="en-US" smtClean="0"/>
              <a:pPr/>
              <a:t>‹#›</a:t>
            </a:fld>
            <a:endParaRPr lang="en-US"/>
          </a:p>
        </p:txBody>
      </p:sp>
      <p:sp>
        <p:nvSpPr>
          <p:cNvPr id="2" name="Title 1"/>
          <p:cNvSpPr>
            <a:spLocks noGrp="1"/>
          </p:cNvSpPr>
          <p:nvPr>
            <p:ph type="title"/>
          </p:nvPr>
        </p:nvSpPr>
        <p:spPr>
          <a:xfrm>
            <a:off x="228600" y="4054269"/>
            <a:ext cx="8075432" cy="468893"/>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4954114"/>
            <a:ext cx="4940624" cy="76756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4949176"/>
            <a:ext cx="3690451" cy="777875"/>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4826044"/>
            <a:ext cx="3402314" cy="900723"/>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4823115"/>
            <a:ext cx="3405509" cy="90365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157033"/>
            <a:ext cx="182880" cy="1905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157033"/>
            <a:ext cx="182880" cy="1905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4954114"/>
            <a:ext cx="4940624" cy="76756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4949176"/>
            <a:ext cx="3690451" cy="777875"/>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4826044"/>
            <a:ext cx="3402314" cy="900723"/>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4823115"/>
            <a:ext cx="3405509" cy="90365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28865"/>
            <a:ext cx="8229600" cy="9525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234440"/>
            <a:ext cx="8229600" cy="3771636"/>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5339953"/>
            <a:ext cx="1920240" cy="304800"/>
          </a:xfrm>
          <a:prstGeom prst="rect">
            <a:avLst/>
          </a:prstGeom>
        </p:spPr>
        <p:txBody>
          <a:bodyPr vert="horz" anchor="b"/>
          <a:lstStyle>
            <a:lvl1pPr algn="l" eaLnBrk="1" latinLnBrk="0" hangingPunct="1">
              <a:defRPr kumimoji="0" sz="1000">
                <a:solidFill>
                  <a:schemeClr val="tx1"/>
                </a:solidFill>
              </a:defRPr>
            </a:lvl1pPr>
            <a:extLst/>
          </a:lstStyle>
          <a:p>
            <a:fld id="{6685FBFD-6B68-4531-8217-A5229A100227}" type="datetimeFigureOut">
              <a:rPr lang="en-US" smtClean="0"/>
              <a:pPr/>
              <a:t>3/1/2015</a:t>
            </a:fld>
            <a:endParaRPr lang="en-US"/>
          </a:p>
        </p:txBody>
      </p:sp>
      <p:sp>
        <p:nvSpPr>
          <p:cNvPr id="22" name="Footer Placeholder 21"/>
          <p:cNvSpPr>
            <a:spLocks noGrp="1"/>
          </p:cNvSpPr>
          <p:nvPr>
            <p:ph type="ftr" sz="quarter" idx="3"/>
          </p:nvPr>
        </p:nvSpPr>
        <p:spPr>
          <a:xfrm>
            <a:off x="4380073" y="5339954"/>
            <a:ext cx="2350681" cy="304271"/>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5339954"/>
            <a:ext cx="365760" cy="304271"/>
          </a:xfrm>
          <a:prstGeom prst="rect">
            <a:avLst/>
          </a:prstGeom>
        </p:spPr>
        <p:txBody>
          <a:bodyPr vert="horz" anchor="b"/>
          <a:lstStyle>
            <a:lvl1pPr algn="r" eaLnBrk="1" latinLnBrk="0" hangingPunct="1">
              <a:defRPr kumimoji="0" sz="1000" b="0">
                <a:solidFill>
                  <a:schemeClr val="tx1"/>
                </a:solidFill>
              </a:defRPr>
            </a:lvl1pPr>
            <a:extLst/>
          </a:lstStyle>
          <a:p>
            <a:fld id="{FAF1CF90-D617-4291-B804-8D5DA7E157A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1">
                    <a:lumMod val="50000"/>
                  </a:schemeClr>
                </a:solidFill>
              </a:rPr>
              <a:t>Genuine Marriage</a:t>
            </a:r>
            <a:endParaRPr lang="en-US" b="1" dirty="0">
              <a:solidFill>
                <a:schemeClr val="accent1">
                  <a:lumMod val="50000"/>
                </a:schemeClr>
              </a:solidFill>
            </a:endParaRPr>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Jesus Clarified the Law</a:t>
            </a:r>
            <a:endParaRPr lang="en-US" dirty="0"/>
          </a:p>
        </p:txBody>
      </p:sp>
      <p:sp>
        <p:nvSpPr>
          <p:cNvPr id="6" name="Content Placeholder 5"/>
          <p:cNvSpPr>
            <a:spLocks noGrp="1"/>
          </p:cNvSpPr>
          <p:nvPr>
            <p:ph sz="quarter" idx="2"/>
          </p:nvPr>
        </p:nvSpPr>
        <p:spPr>
          <a:xfrm>
            <a:off x="304800" y="1257300"/>
            <a:ext cx="3124200" cy="4191000"/>
          </a:xfrm>
        </p:spPr>
        <p:txBody>
          <a:bodyPr>
            <a:normAutofit/>
          </a:bodyPr>
          <a:lstStyle/>
          <a:p>
            <a:r>
              <a:rPr lang="en-US" sz="3200" b="1" dirty="0" smtClean="0">
                <a:solidFill>
                  <a:schemeClr val="bg1">
                    <a:lumMod val="50000"/>
                  </a:schemeClr>
                </a:solidFill>
              </a:rPr>
              <a:t>The rule re: divorce &amp; remarriage.</a:t>
            </a:r>
          </a:p>
          <a:p>
            <a:r>
              <a:rPr lang="en-US" sz="3200" b="1" dirty="0" smtClean="0"/>
              <a:t>Exception</a:t>
            </a:r>
          </a:p>
          <a:p>
            <a:endParaRPr lang="en-US" sz="3200" b="1" dirty="0" smtClean="0"/>
          </a:p>
        </p:txBody>
      </p:sp>
      <p:sp>
        <p:nvSpPr>
          <p:cNvPr id="12" name="Content Placeholder 11"/>
          <p:cNvSpPr>
            <a:spLocks noGrp="1"/>
          </p:cNvSpPr>
          <p:nvPr>
            <p:ph sz="quarter" idx="4"/>
          </p:nvPr>
        </p:nvSpPr>
        <p:spPr>
          <a:xfrm>
            <a:off x="3429000" y="1325297"/>
            <a:ext cx="5257800" cy="3284803"/>
          </a:xfrm>
        </p:spPr>
        <p:txBody>
          <a:bodyPr>
            <a:noAutofit/>
          </a:bodyPr>
          <a:lstStyle/>
          <a:p>
            <a:r>
              <a:rPr lang="en-US" sz="2800" baseline="30000" dirty="0" smtClean="0"/>
              <a:t>9 </a:t>
            </a:r>
            <a:r>
              <a:rPr lang="en-US" sz="2800" dirty="0" smtClean="0"/>
              <a:t>And I say to you, whoever divorces his wife, except for sexual immorality, and marries another, commits adultery; and whoever marries her who is divorced commits adultery.”</a:t>
            </a:r>
            <a:endParaRPr lang="en-US" sz="2800" dirty="0"/>
          </a:p>
        </p:txBody>
      </p:sp>
      <p:cxnSp>
        <p:nvCxnSpPr>
          <p:cNvPr id="15" name="Straight Connector 14"/>
          <p:cNvCxnSpPr/>
          <p:nvPr/>
        </p:nvCxnSpPr>
        <p:spPr>
          <a:xfrm>
            <a:off x="7010400" y="2171700"/>
            <a:ext cx="114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962400" y="2628900"/>
            <a:ext cx="3581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81000" y="4762500"/>
            <a:ext cx="8382000" cy="630942"/>
          </a:xfrm>
          <a:prstGeom prst="rect">
            <a:avLst/>
          </a:prstGeom>
          <a:noFill/>
        </p:spPr>
        <p:txBody>
          <a:bodyPr wrap="square" rtlCol="0">
            <a:spAutoFit/>
          </a:bodyPr>
          <a:lstStyle/>
          <a:p>
            <a:r>
              <a:rPr lang="en-US" sz="3500" b="1" dirty="0" smtClean="0">
                <a:solidFill>
                  <a:srgbClr val="C00000"/>
                </a:solidFill>
                <a:effectLst>
                  <a:outerShdw blurRad="38100" dist="38100" dir="2700000" algn="tl">
                    <a:srgbClr val="000000">
                      <a:alpha val="43137"/>
                    </a:srgbClr>
                  </a:outerShdw>
                </a:effectLst>
              </a:rPr>
              <a:t>Best to Forgive if there is Repentance.</a:t>
            </a:r>
            <a:endParaRPr lang="en-US" sz="3500" b="1"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500"/>
                                        <p:tgtEl>
                                          <p:spTgt spid="15"/>
                                        </p:tgtEl>
                                      </p:cBhvr>
                                    </p:animEffect>
                                  </p:childTnLst>
                                </p:cTn>
                              </p:par>
                            </p:childTnLst>
                          </p:cTn>
                        </p:par>
                        <p:par>
                          <p:cTn id="12" fill="hold">
                            <p:stCondLst>
                              <p:cond delay="500"/>
                            </p:stCondLst>
                            <p:childTnLst>
                              <p:par>
                                <p:cTn id="13" presetID="22" presetClass="entr" presetSubtype="8"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500"/>
                                        <p:tgtEl>
                                          <p:spTgt spid="17"/>
                                        </p:tgtEl>
                                      </p:cBhvr>
                                    </p:animEffect>
                                  </p:childTnLst>
                                </p:cTn>
                              </p:par>
                            </p:childTnLst>
                          </p:cTn>
                        </p:par>
                        <p:par>
                          <p:cTn id="16" fill="hold">
                            <p:stCondLst>
                              <p:cond delay="1000"/>
                            </p:stCondLst>
                            <p:childTnLst>
                              <p:par>
                                <p:cTn id="17" presetID="55" presetClass="entr" presetSubtype="0"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p:cTn id="19" dur="1000" fill="hold"/>
                                        <p:tgtEl>
                                          <p:spTgt spid="20"/>
                                        </p:tgtEl>
                                        <p:attrNameLst>
                                          <p:attrName>ppt_w</p:attrName>
                                        </p:attrNameLst>
                                      </p:cBhvr>
                                      <p:tavLst>
                                        <p:tav tm="0">
                                          <p:val>
                                            <p:strVal val="#ppt_w*0.70"/>
                                          </p:val>
                                        </p:tav>
                                        <p:tav tm="100000">
                                          <p:val>
                                            <p:strVal val="#ppt_w"/>
                                          </p:val>
                                        </p:tav>
                                      </p:tavLst>
                                    </p:anim>
                                    <p:anim calcmode="lin" valueType="num">
                                      <p:cBhvr>
                                        <p:cTn id="20" dur="1000" fill="hold"/>
                                        <p:tgtEl>
                                          <p:spTgt spid="20"/>
                                        </p:tgtEl>
                                        <p:attrNameLst>
                                          <p:attrName>ppt_h</p:attrName>
                                        </p:attrNameLst>
                                      </p:cBhvr>
                                      <p:tavLst>
                                        <p:tav tm="0">
                                          <p:val>
                                            <p:strVal val="#ppt_h"/>
                                          </p:val>
                                        </p:tav>
                                        <p:tav tm="100000">
                                          <p:val>
                                            <p:strVal val="#ppt_h"/>
                                          </p:val>
                                        </p:tav>
                                      </p:tavLst>
                                    </p:anim>
                                    <p:animEffect transition="in" filter="fade">
                                      <p:cBhvr>
                                        <p:cTn id="21"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solidFill>
                  <a:schemeClr val="accent1">
                    <a:lumMod val="50000"/>
                  </a:schemeClr>
                </a:solidFill>
              </a:rPr>
              <a:t>Jesus Clarified the Law</a:t>
            </a:r>
            <a:endParaRPr lang="en-US" dirty="0">
              <a:solidFill>
                <a:schemeClr val="accent1">
                  <a:lumMod val="50000"/>
                </a:schemeClr>
              </a:solidFill>
            </a:endParaRPr>
          </a:p>
        </p:txBody>
      </p:sp>
      <p:sp>
        <p:nvSpPr>
          <p:cNvPr id="6" name="Content Placeholder 5"/>
          <p:cNvSpPr>
            <a:spLocks noGrp="1"/>
          </p:cNvSpPr>
          <p:nvPr>
            <p:ph sz="quarter" idx="2"/>
          </p:nvPr>
        </p:nvSpPr>
        <p:spPr>
          <a:xfrm>
            <a:off x="304800" y="1257300"/>
            <a:ext cx="3124200" cy="4191000"/>
          </a:xfrm>
        </p:spPr>
        <p:txBody>
          <a:bodyPr>
            <a:normAutofit/>
          </a:bodyPr>
          <a:lstStyle/>
          <a:p>
            <a:r>
              <a:rPr lang="en-US" sz="3200" b="1" dirty="0" smtClean="0">
                <a:solidFill>
                  <a:schemeClr val="bg1">
                    <a:lumMod val="50000"/>
                  </a:schemeClr>
                </a:solidFill>
              </a:rPr>
              <a:t>The rule re: divorce &amp; remarriage.</a:t>
            </a:r>
          </a:p>
          <a:p>
            <a:r>
              <a:rPr lang="en-US" sz="3200" b="1" dirty="0" smtClean="0">
                <a:solidFill>
                  <a:schemeClr val="bg1">
                    <a:lumMod val="50000"/>
                  </a:schemeClr>
                </a:solidFill>
              </a:rPr>
              <a:t>Exception</a:t>
            </a:r>
          </a:p>
          <a:p>
            <a:r>
              <a:rPr lang="en-US" sz="3200" b="1" dirty="0" smtClean="0"/>
              <a:t>What of one who marries the one put away?</a:t>
            </a:r>
          </a:p>
          <a:p>
            <a:endParaRPr lang="en-US" sz="3200" b="1" dirty="0" smtClean="0"/>
          </a:p>
        </p:txBody>
      </p:sp>
      <p:sp>
        <p:nvSpPr>
          <p:cNvPr id="12" name="Content Placeholder 11"/>
          <p:cNvSpPr>
            <a:spLocks noGrp="1"/>
          </p:cNvSpPr>
          <p:nvPr>
            <p:ph sz="quarter" idx="4"/>
          </p:nvPr>
        </p:nvSpPr>
        <p:spPr>
          <a:xfrm>
            <a:off x="3429000" y="1325297"/>
            <a:ext cx="5257800" cy="3284803"/>
          </a:xfrm>
        </p:spPr>
        <p:txBody>
          <a:bodyPr>
            <a:noAutofit/>
          </a:bodyPr>
          <a:lstStyle/>
          <a:p>
            <a:r>
              <a:rPr lang="en-US" sz="2800" baseline="30000" dirty="0" smtClean="0"/>
              <a:t>9 </a:t>
            </a:r>
            <a:r>
              <a:rPr lang="en-US" sz="2800" dirty="0" smtClean="0"/>
              <a:t>And I say to you, whoever divorces his wife, except for sexual immorality, and marries another, commits adultery; and whoever marries her who is divorced commits adultery.”</a:t>
            </a:r>
            <a:endParaRPr lang="en-US" sz="2800" dirty="0"/>
          </a:p>
        </p:txBody>
      </p:sp>
      <p:cxnSp>
        <p:nvCxnSpPr>
          <p:cNvPr id="15" name="Straight Connector 14"/>
          <p:cNvCxnSpPr/>
          <p:nvPr/>
        </p:nvCxnSpPr>
        <p:spPr>
          <a:xfrm>
            <a:off x="6324600" y="3467100"/>
            <a:ext cx="1295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886200" y="3924300"/>
            <a:ext cx="3200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886200" y="4305300"/>
            <a:ext cx="3048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886200" y="4762500"/>
            <a:ext cx="1447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733800" y="4838700"/>
            <a:ext cx="5334000" cy="523220"/>
          </a:xfrm>
          <a:prstGeom prst="rect">
            <a:avLst/>
          </a:prstGeom>
          <a:noFill/>
        </p:spPr>
        <p:txBody>
          <a:bodyPr wrap="square" rtlCol="0">
            <a:spAutoFit/>
          </a:bodyPr>
          <a:lstStyle/>
          <a:p>
            <a:r>
              <a:rPr lang="en-US" sz="2800" dirty="0" smtClean="0"/>
              <a:t>(Mk.10 applies it to the man.)</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500"/>
                                        <p:tgtEl>
                                          <p:spTgt spid="15"/>
                                        </p:tgtEl>
                                      </p:cBhvr>
                                    </p:animEffect>
                                  </p:childTnLst>
                                </p:cTn>
                              </p:par>
                            </p:childTnLst>
                          </p:cTn>
                        </p:par>
                        <p:par>
                          <p:cTn id="12" fill="hold">
                            <p:stCondLst>
                              <p:cond delay="500"/>
                            </p:stCondLst>
                            <p:childTnLst>
                              <p:par>
                                <p:cTn id="13" presetID="22" presetClass="entr" presetSubtype="8"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500"/>
                                        <p:tgtEl>
                                          <p:spTgt spid="17"/>
                                        </p:tgtEl>
                                      </p:cBhvr>
                                    </p:animEffect>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par>
                          <p:cTn id="20" fill="hold">
                            <p:stCondLst>
                              <p:cond delay="1500"/>
                            </p:stCondLst>
                            <p:childTnLst>
                              <p:par>
                                <p:cTn id="21" presetID="22" presetClass="entr" presetSubtype="8"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1000" fill="hold"/>
                                        <p:tgtEl>
                                          <p:spTgt spid="10"/>
                                        </p:tgtEl>
                                        <p:attrNameLst>
                                          <p:attrName>ppt_w</p:attrName>
                                        </p:attrNameLst>
                                      </p:cBhvr>
                                      <p:tavLst>
                                        <p:tav tm="0">
                                          <p:val>
                                            <p:strVal val="#ppt_w*0.70"/>
                                          </p:val>
                                        </p:tav>
                                        <p:tav tm="100000">
                                          <p:val>
                                            <p:strVal val="#ppt_w"/>
                                          </p:val>
                                        </p:tav>
                                      </p:tavLst>
                                    </p:anim>
                                    <p:anim calcmode="lin" valueType="num">
                                      <p:cBhvr>
                                        <p:cTn id="29" dur="1000" fill="hold"/>
                                        <p:tgtEl>
                                          <p:spTgt spid="10"/>
                                        </p:tgtEl>
                                        <p:attrNameLst>
                                          <p:attrName>ppt_h</p:attrName>
                                        </p:attrNameLst>
                                      </p:cBhvr>
                                      <p:tavLst>
                                        <p:tav tm="0">
                                          <p:val>
                                            <p:strVal val="#ppt_h"/>
                                          </p:val>
                                        </p:tav>
                                        <p:tav tm="100000">
                                          <p:val>
                                            <p:strVal val="#ppt_h"/>
                                          </p:val>
                                        </p:tav>
                                      </p:tavLst>
                                    </p:anim>
                                    <p:animEffect transition="in" filter="fade">
                                      <p:cBhvr>
                                        <p:cTn id="3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7542"/>
            <a:ext cx="8458200" cy="952500"/>
          </a:xfrm>
        </p:spPr>
        <p:txBody>
          <a:bodyPr>
            <a:normAutofit fontScale="90000"/>
          </a:bodyPr>
          <a:lstStyle/>
          <a:p>
            <a:r>
              <a:rPr lang="en-US" dirty="0" smtClean="0">
                <a:solidFill>
                  <a:schemeClr val="accent1">
                    <a:lumMod val="50000"/>
                  </a:schemeClr>
                </a:solidFill>
              </a:rPr>
              <a:t>This is </a:t>
            </a:r>
            <a:r>
              <a:rPr lang="en-US" dirty="0" smtClean="0">
                <a:solidFill>
                  <a:srgbClr val="C00000"/>
                </a:solidFill>
              </a:rPr>
              <a:t>the “</a:t>
            </a:r>
            <a:r>
              <a:rPr lang="en-US" dirty="0" smtClean="0">
                <a:solidFill>
                  <a:schemeClr val="accent1">
                    <a:lumMod val="50000"/>
                  </a:schemeClr>
                </a:solidFill>
              </a:rPr>
              <a:t>One Genuine  Marriage”</a:t>
            </a:r>
            <a:endParaRPr lang="en-US" dirty="0">
              <a:solidFill>
                <a:schemeClr val="accent1">
                  <a:lumMod val="50000"/>
                </a:schemeClr>
              </a:solidFill>
            </a:endParaRPr>
          </a:p>
        </p:txBody>
      </p:sp>
      <p:sp>
        <p:nvSpPr>
          <p:cNvPr id="5" name="Content Placeholder 4"/>
          <p:cNvSpPr>
            <a:spLocks noGrp="1"/>
          </p:cNvSpPr>
          <p:nvPr>
            <p:ph sz="quarter" idx="2"/>
          </p:nvPr>
        </p:nvSpPr>
        <p:spPr>
          <a:xfrm>
            <a:off x="457200" y="1790700"/>
            <a:ext cx="4191000" cy="3733800"/>
          </a:xfrm>
        </p:spPr>
        <p:txBody>
          <a:bodyPr>
            <a:normAutofit/>
          </a:bodyPr>
          <a:lstStyle/>
          <a:p>
            <a:r>
              <a:rPr lang="en-US" dirty="0" smtClean="0"/>
              <a:t>Law 2,000 years old</a:t>
            </a:r>
          </a:p>
          <a:p>
            <a:r>
              <a:rPr lang="en-US" dirty="0" smtClean="0"/>
              <a:t>Too old to be valid</a:t>
            </a:r>
          </a:p>
          <a:p>
            <a:endParaRPr lang="en-US" sz="1400" dirty="0" smtClean="0"/>
          </a:p>
          <a:p>
            <a:r>
              <a:rPr lang="en-US" dirty="0" smtClean="0"/>
              <a:t>Govt. has redefined.</a:t>
            </a:r>
          </a:p>
          <a:p>
            <a:r>
              <a:rPr lang="en-US" dirty="0" smtClean="0"/>
              <a:t>“People have given the government its rights.”</a:t>
            </a:r>
          </a:p>
          <a:p>
            <a:endParaRPr lang="en-US" sz="1800" dirty="0" smtClean="0"/>
          </a:p>
          <a:p>
            <a:r>
              <a:rPr lang="en-US" dirty="0" smtClean="0"/>
              <a:t>God wants me to be happy.</a:t>
            </a:r>
          </a:p>
          <a:p>
            <a:endParaRPr lang="en-US" dirty="0"/>
          </a:p>
        </p:txBody>
      </p:sp>
      <p:sp>
        <p:nvSpPr>
          <p:cNvPr id="6" name="Content Placeholder 5"/>
          <p:cNvSpPr>
            <a:spLocks noGrp="1"/>
          </p:cNvSpPr>
          <p:nvPr>
            <p:ph sz="quarter" idx="4"/>
          </p:nvPr>
        </p:nvSpPr>
        <p:spPr>
          <a:xfrm>
            <a:off x="4645026" y="1790700"/>
            <a:ext cx="4270374" cy="3924300"/>
          </a:xfrm>
        </p:spPr>
        <p:txBody>
          <a:bodyPr>
            <a:normAutofit/>
          </a:bodyPr>
          <a:lstStyle/>
          <a:p>
            <a:r>
              <a:rPr lang="en-US" dirty="0" smtClean="0"/>
              <a:t>No, at least 6,000</a:t>
            </a:r>
          </a:p>
          <a:p>
            <a:r>
              <a:rPr lang="en-US" dirty="0" smtClean="0"/>
              <a:t>Same age as the law against  murder</a:t>
            </a:r>
          </a:p>
          <a:p>
            <a:r>
              <a:rPr lang="en-US" dirty="0" smtClean="0"/>
              <a:t>Who gave govt. right?</a:t>
            </a:r>
          </a:p>
          <a:p>
            <a:r>
              <a:rPr lang="en-US" dirty="0" smtClean="0"/>
              <a:t>If people voted to kill all Christians would that make it right?</a:t>
            </a:r>
          </a:p>
          <a:p>
            <a:r>
              <a:rPr lang="en-US" b="1" dirty="0" smtClean="0"/>
              <a:t>God’s plan for stable permanent marriages is the way to happiness.</a:t>
            </a:r>
          </a:p>
          <a:p>
            <a:endParaRPr lang="en-US" dirty="0"/>
          </a:p>
        </p:txBody>
      </p:sp>
      <p:sp>
        <p:nvSpPr>
          <p:cNvPr id="7" name="Rectangle 6"/>
          <p:cNvSpPr/>
          <p:nvPr/>
        </p:nvSpPr>
        <p:spPr>
          <a:xfrm>
            <a:off x="533400" y="1257300"/>
            <a:ext cx="4038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effectLst>
                  <a:outerShdw blurRad="38100" dist="38100" dir="2700000" algn="tl">
                    <a:srgbClr val="000000">
                      <a:alpha val="43137"/>
                    </a:srgbClr>
                  </a:outerShdw>
                </a:effectLst>
              </a:rPr>
              <a:t>Objections</a:t>
            </a:r>
            <a:endParaRPr lang="en-US" sz="3200" b="1" dirty="0">
              <a:effectLst>
                <a:outerShdw blurRad="38100" dist="38100" dir="2700000" algn="tl">
                  <a:srgbClr val="000000">
                    <a:alpha val="43137"/>
                  </a:srgbClr>
                </a:outerShdw>
              </a:effectLst>
            </a:endParaRPr>
          </a:p>
        </p:txBody>
      </p:sp>
      <p:sp>
        <p:nvSpPr>
          <p:cNvPr id="8" name="Rectangle 7"/>
          <p:cNvSpPr/>
          <p:nvPr/>
        </p:nvSpPr>
        <p:spPr>
          <a:xfrm>
            <a:off x="4648200" y="1257300"/>
            <a:ext cx="4038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Answers</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subTnLst>
                                    <p:animClr>
                                      <p:cBhvr override="childStyle">
                                        <p:cTn dur="1" fill="hold" display="0" masterRel="nextClick" afterEffect="1"/>
                                        <p:tgtEl>
                                          <p:spTgt spid="5">
                                            <p:txEl>
                                              <p:pRg st="0" end="0"/>
                                            </p:txEl>
                                          </p:spTgt>
                                        </p:tgtEl>
                                        <p:attrNameLst>
                                          <p:attrName>ppt_c</p:attrName>
                                        </p:attrNameLst>
                                      </p:cBhvr>
                                      <p:to>
                                        <a:srgbClr val="B2B2B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subTnLst>
                                    <p:animClr>
                                      <p:cBhvr override="childStyle">
                                        <p:cTn dur="1" fill="hold" display="0" masterRel="nextClick" afterEffect="1"/>
                                        <p:tgtEl>
                                          <p:spTgt spid="6">
                                            <p:txEl>
                                              <p:pRg st="0" end="0"/>
                                            </p:txEl>
                                          </p:spTgt>
                                        </p:tgtEl>
                                        <p:attrNameLst>
                                          <p:attrName>ppt_c</p:attrName>
                                        </p:attrNameLst>
                                      </p:cBhvr>
                                      <p:to>
                                        <a:srgbClr val="B2B2B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subTnLst>
                                    <p:animClr>
                                      <p:cBhvr override="childStyle">
                                        <p:cTn dur="1" fill="hold" display="0" masterRel="nextClick" afterEffect="1"/>
                                        <p:tgtEl>
                                          <p:spTgt spid="5">
                                            <p:txEl>
                                              <p:pRg st="1" end="1"/>
                                            </p:txEl>
                                          </p:spTgt>
                                        </p:tgtEl>
                                        <p:attrNameLst>
                                          <p:attrName>ppt_c</p:attrName>
                                        </p:attrNameLst>
                                      </p:cBhvr>
                                      <p:to>
                                        <a:srgbClr val="B2B2B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subTnLst>
                                    <p:animClr>
                                      <p:cBhvr override="childStyle">
                                        <p:cTn dur="1" fill="hold" display="0" masterRel="nextClick" afterEffect="1"/>
                                        <p:tgtEl>
                                          <p:spTgt spid="6">
                                            <p:txEl>
                                              <p:pRg st="1" end="1"/>
                                            </p:txEl>
                                          </p:spTgt>
                                        </p:tgtEl>
                                        <p:attrNameLst>
                                          <p:attrName>ppt_c</p:attrName>
                                        </p:attrNameLst>
                                      </p:cBhvr>
                                      <p:to>
                                        <a:srgbClr val="B2B2B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childTnLst>
                                  <p:subTnLst>
                                    <p:animClr>
                                      <p:cBhvr override="childStyle">
                                        <p:cTn dur="1" fill="hold" display="0" masterRel="nextClick" afterEffect="1"/>
                                        <p:tgtEl>
                                          <p:spTgt spid="5">
                                            <p:txEl>
                                              <p:pRg st="3" end="3"/>
                                            </p:txEl>
                                          </p:spTgt>
                                        </p:tgtEl>
                                        <p:attrNameLst>
                                          <p:attrName>ppt_c</p:attrName>
                                        </p:attrNameLst>
                                      </p:cBhvr>
                                      <p:to>
                                        <a:srgbClr val="B2B2B2"/>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subTnLst>
                                    <p:animClr>
                                      <p:cBhvr override="childStyle">
                                        <p:cTn dur="1" fill="hold" display="0" masterRel="nextClick" afterEffect="1"/>
                                        <p:tgtEl>
                                          <p:spTgt spid="6">
                                            <p:txEl>
                                              <p:pRg st="2" end="2"/>
                                            </p:txEl>
                                          </p:spTgt>
                                        </p:tgtEl>
                                        <p:attrNameLst>
                                          <p:attrName>ppt_c</p:attrName>
                                        </p:attrNameLst>
                                      </p:cBhvr>
                                      <p:to>
                                        <a:srgbClr val="B2B2B2"/>
                                      </p:to>
                                    </p:animClr>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childTnLst>
                                  <p:subTnLst>
                                    <p:animClr>
                                      <p:cBhvr override="childStyle">
                                        <p:cTn dur="1" fill="hold" display="0" masterRel="nextClick" afterEffect="1"/>
                                        <p:tgtEl>
                                          <p:spTgt spid="5">
                                            <p:txEl>
                                              <p:pRg st="4" end="4"/>
                                            </p:txEl>
                                          </p:spTgt>
                                        </p:tgtEl>
                                        <p:attrNameLst>
                                          <p:attrName>ppt_c</p:attrName>
                                        </p:attrNameLst>
                                      </p:cBhvr>
                                      <p:to>
                                        <a:srgbClr val="B2B2B2"/>
                                      </p:to>
                                    </p:animClr>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3" end="3"/>
                                            </p:txEl>
                                          </p:spTgt>
                                        </p:tgtEl>
                                        <p:attrNameLst>
                                          <p:attrName>style.visibility</p:attrName>
                                        </p:attrNameLst>
                                      </p:cBhvr>
                                      <p:to>
                                        <p:strVal val="visible"/>
                                      </p:to>
                                    </p:set>
                                  </p:childTnLst>
                                  <p:subTnLst>
                                    <p:animClr>
                                      <p:cBhvr override="childStyle">
                                        <p:cTn dur="1" fill="hold" display="0" masterRel="nextClick" afterEffect="1"/>
                                        <p:tgtEl>
                                          <p:spTgt spid="6">
                                            <p:txEl>
                                              <p:pRg st="3" end="3"/>
                                            </p:txEl>
                                          </p:spTgt>
                                        </p:tgtEl>
                                        <p:attrNameLst>
                                          <p:attrName>ppt_c</p:attrName>
                                        </p:attrNameLst>
                                      </p:cBhvr>
                                      <p:to>
                                        <a:srgbClr val="B2B2B2"/>
                                      </p:to>
                                    </p:animClr>
                                  </p:sub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6" end="6"/>
                                            </p:txEl>
                                          </p:spTgt>
                                        </p:tgtEl>
                                        <p:attrNameLst>
                                          <p:attrName>style.visibility</p:attrName>
                                        </p:attrNameLst>
                                      </p:cBhvr>
                                      <p:to>
                                        <p:strVal val="visible"/>
                                      </p:to>
                                    </p:set>
                                  </p:childTnLst>
                                  <p:subTnLst>
                                    <p:animClr>
                                      <p:cBhvr override="childStyle">
                                        <p:cTn dur="1" fill="hold" display="0" masterRel="nextClick" afterEffect="1"/>
                                        <p:tgtEl>
                                          <p:spTgt spid="5">
                                            <p:txEl>
                                              <p:pRg st="6" end="6"/>
                                            </p:txEl>
                                          </p:spTgt>
                                        </p:tgtEl>
                                        <p:attrNameLst>
                                          <p:attrName>ppt_c</p:attrName>
                                        </p:attrNameLst>
                                      </p:cBhvr>
                                      <p:to>
                                        <a:srgbClr val="B2B2B2"/>
                                      </p:to>
                                    </p:animClr>
                                  </p:sub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942299"/>
            <a:ext cx="7772400" cy="1524801"/>
          </a:xfrm>
        </p:spPr>
        <p:txBody>
          <a:bodyPr>
            <a:noAutofit/>
          </a:bodyPr>
          <a:lstStyle/>
          <a:p>
            <a:pPr algn="ctr"/>
            <a:r>
              <a:rPr lang="en-US" sz="4000" dirty="0" smtClean="0"/>
              <a:t>There is probably no greater test of our loyalty to Jesus than His teaching on Marriage.</a:t>
            </a:r>
            <a:endParaRPr lang="en-US" sz="4000" dirty="0"/>
          </a:p>
        </p:txBody>
      </p:sp>
      <p:sp>
        <p:nvSpPr>
          <p:cNvPr id="8" name="Subtitle 7"/>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04899"/>
            <a:ext cx="7772400" cy="2590801"/>
          </a:xfrm>
        </p:spPr>
        <p:txBody>
          <a:bodyPr>
            <a:normAutofit/>
          </a:bodyPr>
          <a:lstStyle/>
          <a:p>
            <a:pPr algn="l"/>
            <a:r>
              <a:rPr lang="en-US" sz="3200" b="0" dirty="0" smtClean="0">
                <a:solidFill>
                  <a:schemeClr val="tx1"/>
                </a:solidFill>
                <a:effectLst/>
              </a:rPr>
              <a:t>Jesus said,                                                                                 </a:t>
            </a:r>
            <a:r>
              <a:rPr lang="en-US" sz="3200" i="1" dirty="0" smtClean="0">
                <a:solidFill>
                  <a:schemeClr val="tx1"/>
                </a:solidFill>
                <a:effectLst/>
              </a:rPr>
              <a:t>“He who rejects Me, and does not receive My words, has that which judges him—the word that I have spoken will judge him in the last day</a:t>
            </a:r>
            <a:r>
              <a:rPr lang="en-US" sz="3200" dirty="0" smtClean="0">
                <a:solidFill>
                  <a:schemeClr val="tx1"/>
                </a:solidFill>
                <a:effectLst>
                  <a:outerShdw blurRad="38100" dist="38100" dir="2700000" algn="tl">
                    <a:srgbClr val="000000">
                      <a:alpha val="43137"/>
                    </a:srgbClr>
                  </a:outerShdw>
                </a:effectLst>
              </a:rPr>
              <a:t>.”</a:t>
            </a:r>
            <a:endParaRPr lang="en-US" sz="3200" dirty="0">
              <a:solidFill>
                <a:schemeClr val="tx1"/>
              </a:solidFill>
            </a:endParaRPr>
          </a:p>
        </p:txBody>
      </p:sp>
      <p:sp>
        <p:nvSpPr>
          <p:cNvPr id="8" name="Subtitle 7"/>
          <p:cNvSpPr>
            <a:spLocks noGrp="1"/>
          </p:cNvSpPr>
          <p:nvPr>
            <p:ph type="subTitle" idx="1"/>
          </p:nvPr>
        </p:nvSpPr>
        <p:spPr>
          <a:xfrm>
            <a:off x="685800" y="3686547"/>
            <a:ext cx="7772400" cy="999753"/>
          </a:xfrm>
        </p:spPr>
        <p:txBody>
          <a:bodyPr/>
          <a:lstStyle/>
          <a:p>
            <a:r>
              <a:rPr lang="en-US" dirty="0" smtClean="0"/>
              <a:t>John 12:48</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34440"/>
            <a:ext cx="8534400" cy="3771636"/>
          </a:xfrm>
        </p:spPr>
        <p:txBody>
          <a:bodyPr>
            <a:normAutofit/>
          </a:bodyPr>
          <a:lstStyle/>
          <a:p>
            <a:r>
              <a:rPr lang="en-US" dirty="0" smtClean="0"/>
              <a:t>America’s answer has changed.</a:t>
            </a:r>
          </a:p>
          <a:p>
            <a:pPr>
              <a:buNone/>
            </a:pPr>
            <a:r>
              <a:rPr lang="en-US" dirty="0" smtClean="0"/>
              <a:t>		- Until recently only one “genuine marriage”</a:t>
            </a:r>
          </a:p>
          <a:p>
            <a:pPr>
              <a:buNone/>
            </a:pPr>
            <a:r>
              <a:rPr lang="en-US" dirty="0" smtClean="0"/>
              <a:t>		- Now several different forms recognized</a:t>
            </a:r>
          </a:p>
          <a:p>
            <a:r>
              <a:rPr lang="en-US" dirty="0" smtClean="0"/>
              <a:t>Is there such a thing as a genuine marriage?</a:t>
            </a:r>
          </a:p>
          <a:p>
            <a:r>
              <a:rPr lang="en-US" dirty="0" smtClean="0"/>
              <a:t>What authority can answer the question?</a:t>
            </a:r>
          </a:p>
          <a:p>
            <a:r>
              <a:rPr lang="en-US" dirty="0" smtClean="0"/>
              <a:t>“for </a:t>
            </a:r>
            <a:r>
              <a:rPr lang="en-US" b="1" dirty="0" smtClean="0"/>
              <a:t>there is no authority except from God, </a:t>
            </a:r>
            <a:r>
              <a:rPr lang="en-US" dirty="0" smtClean="0"/>
              <a:t>and the authorities that exist are appointed by God.” (Romans 13:1)</a:t>
            </a:r>
            <a:endParaRPr lang="en-US" dirty="0"/>
          </a:p>
        </p:txBody>
      </p:sp>
      <p:sp>
        <p:nvSpPr>
          <p:cNvPr id="2" name="Title 1"/>
          <p:cNvSpPr>
            <a:spLocks noGrp="1"/>
          </p:cNvSpPr>
          <p:nvPr>
            <p:ph type="title"/>
          </p:nvPr>
        </p:nvSpPr>
        <p:spPr/>
        <p:txBody>
          <a:bodyPr/>
          <a:lstStyle/>
          <a:p>
            <a:r>
              <a:rPr lang="en-US" dirty="0" smtClean="0">
                <a:solidFill>
                  <a:schemeClr val="accent1">
                    <a:lumMod val="50000"/>
                  </a:schemeClr>
                </a:solidFill>
              </a:rPr>
              <a:t>What is it?</a:t>
            </a:r>
            <a:endParaRPr lang="en-US" dirty="0">
              <a:solidFill>
                <a:schemeClr val="accent1">
                  <a:lumMod val="50000"/>
                </a:schemeClr>
              </a:solidFill>
            </a:endParaRPr>
          </a:p>
        </p:txBody>
      </p:sp>
      <p:cxnSp>
        <p:nvCxnSpPr>
          <p:cNvPr id="5" name="Straight Connector 4"/>
          <p:cNvCxnSpPr/>
          <p:nvPr/>
        </p:nvCxnSpPr>
        <p:spPr>
          <a:xfrm>
            <a:off x="1676400" y="3924300"/>
            <a:ext cx="6324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par>
                          <p:cTn id="27" fill="hold">
                            <p:stCondLst>
                              <p:cond delay="0"/>
                            </p:stCondLst>
                            <p:childTnLst>
                              <p:par>
                                <p:cTn id="28" presetID="22" presetClass="entr" presetSubtype="8" fill="hold" nodeType="after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left)">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33500"/>
            <a:ext cx="8229600" cy="3771636"/>
          </a:xfrm>
        </p:spPr>
        <p:txBody>
          <a:bodyPr/>
          <a:lstStyle/>
          <a:p>
            <a:r>
              <a:rPr lang="en-US" dirty="0" smtClean="0"/>
              <a:t>God has appointed</a:t>
            </a:r>
          </a:p>
          <a:p>
            <a:pPr>
              <a:buNone/>
            </a:pPr>
            <a:r>
              <a:rPr lang="en-US" dirty="0" smtClean="0"/>
              <a:t>		- Government</a:t>
            </a:r>
          </a:p>
          <a:p>
            <a:pPr>
              <a:buNone/>
            </a:pPr>
            <a:r>
              <a:rPr lang="en-US" dirty="0" smtClean="0"/>
              <a:t>		- Parents</a:t>
            </a:r>
          </a:p>
          <a:p>
            <a:pPr>
              <a:buNone/>
            </a:pPr>
            <a:r>
              <a:rPr lang="en-US" dirty="0" smtClean="0"/>
              <a:t>		- Husbands</a:t>
            </a:r>
          </a:p>
          <a:p>
            <a:pPr>
              <a:buNone/>
            </a:pPr>
            <a:r>
              <a:rPr lang="en-US" dirty="0" smtClean="0"/>
              <a:t>		- Elders</a:t>
            </a:r>
          </a:p>
          <a:p>
            <a:r>
              <a:rPr lang="en-US" dirty="0" smtClean="0"/>
              <a:t>None of them have a right to overrule God.</a:t>
            </a:r>
          </a:p>
          <a:p>
            <a:r>
              <a:rPr lang="en-US" b="1" dirty="0" smtClean="0"/>
              <a:t>Only Jesus is God’s infallible spokesman. “All authority has been given unto me” </a:t>
            </a:r>
            <a:r>
              <a:rPr lang="en-US" dirty="0" smtClean="0"/>
              <a:t>(Mt. 28:19)</a:t>
            </a:r>
            <a:endParaRPr lang="en-US" dirty="0"/>
          </a:p>
        </p:txBody>
      </p:sp>
      <p:sp>
        <p:nvSpPr>
          <p:cNvPr id="3" name="Title 2"/>
          <p:cNvSpPr>
            <a:spLocks noGrp="1"/>
          </p:cNvSpPr>
          <p:nvPr>
            <p:ph type="title"/>
          </p:nvPr>
        </p:nvSpPr>
        <p:spPr/>
        <p:txBody>
          <a:bodyPr>
            <a:normAutofit fontScale="90000"/>
          </a:bodyPr>
          <a:lstStyle/>
          <a:p>
            <a:r>
              <a:rPr lang="en-US" dirty="0" smtClean="0">
                <a:solidFill>
                  <a:schemeClr val="accent1">
                    <a:lumMod val="50000"/>
                  </a:schemeClr>
                </a:solidFill>
              </a:rPr>
              <a:t>What authorities has God Appointed? </a:t>
            </a:r>
            <a:endParaRPr lang="en-US" dirty="0">
              <a:solidFill>
                <a:schemeClr val="accent1">
                  <a:lumMod val="50000"/>
                </a:schemeClr>
              </a:solidFill>
            </a:endParaRPr>
          </a:p>
        </p:txBody>
      </p:sp>
      <p:cxnSp>
        <p:nvCxnSpPr>
          <p:cNvPr id="5" name="Straight Connector 4"/>
          <p:cNvCxnSpPr/>
          <p:nvPr/>
        </p:nvCxnSpPr>
        <p:spPr>
          <a:xfrm>
            <a:off x="7924800" y="4533900"/>
            <a:ext cx="609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914400" y="4991100"/>
            <a:ext cx="7620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par>
                          <p:cTn id="31" fill="hold">
                            <p:stCondLst>
                              <p:cond delay="0"/>
                            </p:stCondLst>
                            <p:childTnLst>
                              <p:par>
                                <p:cTn id="32" presetID="22" presetClass="entr" presetSubtype="8" fill="hold" nodeType="after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wipe(left)">
                                      <p:cBhvr>
                                        <p:cTn id="34" dur="500"/>
                                        <p:tgtEl>
                                          <p:spTgt spid="5"/>
                                        </p:tgtEl>
                                      </p:cBhvr>
                                    </p:animEffect>
                                  </p:childTnLst>
                                </p:cTn>
                              </p:par>
                            </p:childTnLst>
                          </p:cTn>
                        </p:par>
                        <p:par>
                          <p:cTn id="35" fill="hold">
                            <p:stCondLst>
                              <p:cond delay="500"/>
                            </p:stCondLst>
                            <p:childTnLst>
                              <p:par>
                                <p:cTn id="36" presetID="22" presetClass="entr" presetSubtype="8" fill="hold" nodeType="after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left)">
                                      <p:cBhvr>
                                        <p:cTn id="3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028700"/>
            <a:ext cx="8229600" cy="4267200"/>
          </a:xfrm>
        </p:spPr>
        <p:txBody>
          <a:bodyPr>
            <a:normAutofit lnSpcReduction="10000"/>
          </a:bodyPr>
          <a:lstStyle/>
          <a:p>
            <a:r>
              <a:rPr lang="en-US" dirty="0" smtClean="0"/>
              <a:t>Matthew 19:3-9</a:t>
            </a:r>
          </a:p>
          <a:p>
            <a:r>
              <a:rPr lang="en-US" dirty="0" smtClean="0"/>
              <a:t>The Pharisees also came to Him, testing Him, and saying to Him, “Is it lawful for a man to divorce his wife for </a:t>
            </a:r>
            <a:r>
              <a:rPr lang="en-US" i="1" dirty="0" smtClean="0"/>
              <a:t>just</a:t>
            </a:r>
            <a:r>
              <a:rPr lang="en-US" dirty="0" smtClean="0"/>
              <a:t> any reason?”</a:t>
            </a:r>
          </a:p>
          <a:p>
            <a:r>
              <a:rPr lang="en-US" baseline="30000" dirty="0" smtClean="0"/>
              <a:t>4 </a:t>
            </a:r>
            <a:r>
              <a:rPr lang="en-US" dirty="0" smtClean="0"/>
              <a:t>And He answered and said to them, “Have you not read that He who made </a:t>
            </a:r>
            <a:r>
              <a:rPr lang="en-US" i="1" dirty="0" smtClean="0"/>
              <a:t>them</a:t>
            </a:r>
            <a:r>
              <a:rPr lang="en-US" dirty="0" smtClean="0"/>
              <a:t> at the beginning ‘made them male and female,’ </a:t>
            </a:r>
            <a:r>
              <a:rPr lang="en-US" baseline="30000" dirty="0" smtClean="0"/>
              <a:t>5 </a:t>
            </a:r>
            <a:r>
              <a:rPr lang="en-US" dirty="0" smtClean="0"/>
              <a:t>and said, ‘For this reason a man shall leave his father and mother and be joined to his wife, and the two shall become one flesh’?</a:t>
            </a:r>
            <a:endParaRPr lang="en-US" dirty="0"/>
          </a:p>
        </p:txBody>
      </p:sp>
      <p:sp>
        <p:nvSpPr>
          <p:cNvPr id="3" name="Title 2"/>
          <p:cNvSpPr>
            <a:spLocks noGrp="1"/>
          </p:cNvSpPr>
          <p:nvPr>
            <p:ph type="title"/>
          </p:nvPr>
        </p:nvSpPr>
        <p:spPr/>
        <p:txBody>
          <a:bodyPr/>
          <a:lstStyle/>
          <a:p>
            <a:r>
              <a:rPr lang="en-US" dirty="0" smtClean="0">
                <a:solidFill>
                  <a:schemeClr val="accent1">
                    <a:lumMod val="50000"/>
                  </a:schemeClr>
                </a:solidFill>
              </a:rPr>
              <a:t>Jesus has spoken on Marriage!</a:t>
            </a:r>
            <a:endParaRPr lang="en-US" dirty="0">
              <a:solidFill>
                <a:schemeClr val="accent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 Answered</a:t>
            </a:r>
            <a:endParaRPr lang="en-US" dirty="0"/>
          </a:p>
        </p:txBody>
      </p:sp>
      <p:sp>
        <p:nvSpPr>
          <p:cNvPr id="6" name="Content Placeholder 5"/>
          <p:cNvSpPr>
            <a:spLocks noGrp="1"/>
          </p:cNvSpPr>
          <p:nvPr>
            <p:ph sz="quarter" idx="2"/>
          </p:nvPr>
        </p:nvSpPr>
        <p:spPr>
          <a:xfrm>
            <a:off x="304800" y="1257300"/>
            <a:ext cx="3124200" cy="4191000"/>
          </a:xfrm>
        </p:spPr>
        <p:txBody>
          <a:bodyPr>
            <a:normAutofit/>
          </a:bodyPr>
          <a:lstStyle/>
          <a:p>
            <a:r>
              <a:rPr lang="en-US" sz="3200" b="1" dirty="0" smtClean="0"/>
              <a:t>Origin?</a:t>
            </a:r>
          </a:p>
        </p:txBody>
      </p:sp>
      <p:sp>
        <p:nvSpPr>
          <p:cNvPr id="17" name="TextBox 16"/>
          <p:cNvSpPr txBox="1"/>
          <p:nvPr/>
        </p:nvSpPr>
        <p:spPr>
          <a:xfrm>
            <a:off x="2362200" y="1028700"/>
            <a:ext cx="6553200" cy="4401205"/>
          </a:xfrm>
          <a:prstGeom prst="rect">
            <a:avLst/>
          </a:prstGeom>
          <a:noFill/>
          <a:ln w="12700">
            <a:solidFill>
              <a:schemeClr val="accent2"/>
            </a:solidFill>
          </a:ln>
        </p:spPr>
        <p:txBody>
          <a:bodyPr wrap="square" rtlCol="0">
            <a:spAutoFit/>
          </a:bodyPr>
          <a:lstStyle/>
          <a:p>
            <a:r>
              <a:rPr lang="en-US" altLang="en-US" sz="2800" b="1" dirty="0" smtClean="0">
                <a:latin typeface="Arial" charset="0"/>
              </a:rPr>
              <a:t>“What of its origin? Just how did this family life come into being? What was its earliest type? What was its prototype? These are questions we still cannot answer with certainty. …We do not know. The impenetrable curtain of antiquity baffles the keenest eyes, and we can only speculate on the enticing mystery so effectively hidden from us.”</a:t>
            </a:r>
            <a:r>
              <a:rPr lang="en-US" altLang="en-US" sz="1400" dirty="0" smtClean="0">
                <a:latin typeface="Arial" charset="0"/>
              </a:rPr>
              <a:t> Ray E. Baber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Effect transition="in" filter="fade">
                                      <p:cBhvr>
                                        <p:cTn id="1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 Answered</a:t>
            </a:r>
            <a:endParaRPr lang="en-US" dirty="0"/>
          </a:p>
        </p:txBody>
      </p:sp>
      <p:sp>
        <p:nvSpPr>
          <p:cNvPr id="6" name="Content Placeholder 5"/>
          <p:cNvSpPr>
            <a:spLocks noGrp="1"/>
          </p:cNvSpPr>
          <p:nvPr>
            <p:ph sz="quarter" idx="2"/>
          </p:nvPr>
        </p:nvSpPr>
        <p:spPr>
          <a:xfrm>
            <a:off x="304800" y="1257300"/>
            <a:ext cx="3124200" cy="4191000"/>
          </a:xfrm>
        </p:spPr>
        <p:txBody>
          <a:bodyPr>
            <a:normAutofit lnSpcReduction="10000"/>
          </a:bodyPr>
          <a:lstStyle/>
          <a:p>
            <a:r>
              <a:rPr lang="en-US" sz="3200" b="1" dirty="0" smtClean="0"/>
              <a:t>Origin?</a:t>
            </a:r>
          </a:p>
          <a:p>
            <a:r>
              <a:rPr lang="en-US" sz="3200" b="1" dirty="0" smtClean="0"/>
              <a:t>Originator?</a:t>
            </a:r>
          </a:p>
          <a:p>
            <a:r>
              <a:rPr lang="en-US" sz="3200" b="1" dirty="0" smtClean="0"/>
              <a:t>Candidates?</a:t>
            </a:r>
          </a:p>
          <a:p>
            <a:r>
              <a:rPr lang="en-US" sz="3200" b="1" dirty="0" smtClean="0"/>
              <a:t>Commitment involved?</a:t>
            </a:r>
          </a:p>
          <a:p>
            <a:r>
              <a:rPr lang="en-US" sz="3200" b="1" dirty="0" smtClean="0"/>
              <a:t>Polygamy or Monogamy?</a:t>
            </a:r>
          </a:p>
          <a:p>
            <a:r>
              <a:rPr lang="en-US" sz="3200" b="1" dirty="0" smtClean="0"/>
              <a:t>Privilege?</a:t>
            </a:r>
          </a:p>
        </p:txBody>
      </p:sp>
      <p:sp>
        <p:nvSpPr>
          <p:cNvPr id="8" name="Content Placeholder 7"/>
          <p:cNvSpPr>
            <a:spLocks noGrp="1"/>
          </p:cNvSpPr>
          <p:nvPr>
            <p:ph sz="quarter" idx="4"/>
          </p:nvPr>
        </p:nvSpPr>
        <p:spPr>
          <a:xfrm>
            <a:off x="3200400" y="1203579"/>
            <a:ext cx="5486401" cy="4244721"/>
          </a:xfrm>
        </p:spPr>
        <p:txBody>
          <a:bodyPr>
            <a:normAutofit lnSpcReduction="10000"/>
          </a:bodyPr>
          <a:lstStyle/>
          <a:p>
            <a:pPr>
              <a:buNone/>
            </a:pPr>
            <a:r>
              <a:rPr lang="en-US" baseline="30000" dirty="0" smtClean="0"/>
              <a:t>4 </a:t>
            </a:r>
            <a:r>
              <a:rPr lang="en-US" sz="2800" dirty="0" smtClean="0"/>
              <a:t>And He answered and said to them, “Have you not read that He who made </a:t>
            </a:r>
            <a:r>
              <a:rPr lang="en-US" sz="2800" i="1" dirty="0" smtClean="0"/>
              <a:t>them</a:t>
            </a:r>
            <a:r>
              <a:rPr lang="en-US" sz="2800" dirty="0" smtClean="0"/>
              <a:t>     at the beginning ‘made them male and female,’ </a:t>
            </a:r>
            <a:r>
              <a:rPr lang="en-US" sz="2800" baseline="30000" dirty="0" smtClean="0"/>
              <a:t>5 </a:t>
            </a:r>
            <a:r>
              <a:rPr lang="en-US" sz="2800" dirty="0" smtClean="0"/>
              <a:t>and said, ‘For this reason a man shall leave his father and mother and be joined to his wife, and the two shall become one flesh’?</a:t>
            </a:r>
          </a:p>
          <a:p>
            <a:pPr>
              <a:buNone/>
            </a:pPr>
            <a:endParaRPr lang="en-US" dirty="0"/>
          </a:p>
        </p:txBody>
      </p:sp>
      <p:cxnSp>
        <p:nvCxnSpPr>
          <p:cNvPr id="10" name="Straight Connector 9"/>
          <p:cNvCxnSpPr/>
          <p:nvPr/>
        </p:nvCxnSpPr>
        <p:spPr>
          <a:xfrm>
            <a:off x="3657600" y="2705100"/>
            <a:ext cx="2743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95800" y="2324100"/>
            <a:ext cx="3352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8200" y="3086100"/>
            <a:ext cx="2819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733800" y="3848100"/>
            <a:ext cx="4419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733800" y="4610100"/>
            <a:ext cx="1676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648200" y="5067300"/>
            <a:ext cx="2971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657600" y="4229100"/>
            <a:ext cx="4419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4648200" y="4229100"/>
            <a:ext cx="8382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left)">
                                      <p:cBhvr>
                                        <p:cTn id="28" dur="5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left)">
                                      <p:cBhvr>
                                        <p:cTn id="37" dur="500"/>
                                        <p:tgtEl>
                                          <p:spTgt spid="15"/>
                                        </p:tgtEl>
                                      </p:cBhvr>
                                    </p:animEffect>
                                  </p:childTnLst>
                                </p:cTn>
                              </p:par>
                            </p:childTnLst>
                          </p:cTn>
                        </p:par>
                        <p:par>
                          <p:cTn id="38" fill="hold">
                            <p:stCondLst>
                              <p:cond delay="500"/>
                            </p:stCondLst>
                            <p:childTnLst>
                              <p:par>
                                <p:cTn id="39" presetID="22" presetClass="entr" presetSubtype="8" fill="hold"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left)">
                                      <p:cBhvr>
                                        <p:cTn id="41" dur="500"/>
                                        <p:tgtEl>
                                          <p:spTgt spid="12"/>
                                        </p:tgtEl>
                                      </p:cBhvr>
                                    </p:animEffect>
                                  </p:childTnLst>
                                </p:cTn>
                              </p:par>
                            </p:childTnLst>
                          </p:cTn>
                        </p:par>
                        <p:par>
                          <p:cTn id="42" fill="hold">
                            <p:stCondLst>
                              <p:cond delay="1000"/>
                            </p:stCondLst>
                            <p:childTnLst>
                              <p:par>
                                <p:cTn id="43" presetID="22" presetClass="entr" presetSubtype="8" fill="hold" nodeType="after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wipe(left)">
                                      <p:cBhvr>
                                        <p:cTn id="45" dur="500"/>
                                        <p:tgtEl>
                                          <p:spTgt spid="21"/>
                                        </p:tgtEl>
                                      </p:cBhvr>
                                    </p:animEffect>
                                  </p:childTnLst>
                                  <p:subTnLst>
                                    <p:set>
                                      <p:cBhvr override="childStyle">
                                        <p:cTn dur="1" fill="hold" display="0" masterRel="nextClick" afterEffect="1"/>
                                        <p:tgtEl>
                                          <p:spTgt spid="21"/>
                                        </p:tgtEl>
                                        <p:attrNameLst>
                                          <p:attrName>style.visibility</p:attrName>
                                        </p:attrNameLst>
                                      </p:cBhvr>
                                      <p:to>
                                        <p:strVal val="hidden"/>
                                      </p:to>
                                    </p:set>
                                  </p:sub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6">
                                            <p:txEl>
                                              <p:pRg st="4" end="4"/>
                                            </p:txEl>
                                          </p:spTgt>
                                        </p:tgtEl>
                                        <p:attrNameLst>
                                          <p:attrName>style.visibility</p:attrName>
                                        </p:attrNameLst>
                                      </p:cBhvr>
                                      <p:to>
                                        <p:strVal val="visible"/>
                                      </p:to>
                                    </p:set>
                                  </p:childTnLst>
                                </p:cTn>
                              </p:par>
                            </p:childTnLst>
                          </p:cTn>
                        </p:par>
                        <p:par>
                          <p:cTn id="50" fill="hold">
                            <p:stCondLst>
                              <p:cond delay="0"/>
                            </p:stCondLst>
                            <p:childTnLst>
                              <p:par>
                                <p:cTn id="51" presetID="53" presetClass="entr" presetSubtype="0" fill="hold" grpId="0" nodeType="after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p:cTn id="53" dur="500" fill="hold"/>
                                        <p:tgtEl>
                                          <p:spTgt spid="16"/>
                                        </p:tgtEl>
                                        <p:attrNameLst>
                                          <p:attrName>ppt_w</p:attrName>
                                        </p:attrNameLst>
                                      </p:cBhvr>
                                      <p:tavLst>
                                        <p:tav tm="0">
                                          <p:val>
                                            <p:fltVal val="0"/>
                                          </p:val>
                                        </p:tav>
                                        <p:tav tm="100000">
                                          <p:val>
                                            <p:strVal val="#ppt_w"/>
                                          </p:val>
                                        </p:tav>
                                      </p:tavLst>
                                    </p:anim>
                                    <p:anim calcmode="lin" valueType="num">
                                      <p:cBhvr>
                                        <p:cTn id="54" dur="500" fill="hold"/>
                                        <p:tgtEl>
                                          <p:spTgt spid="16"/>
                                        </p:tgtEl>
                                        <p:attrNameLst>
                                          <p:attrName>ppt_h</p:attrName>
                                        </p:attrNameLst>
                                      </p:cBhvr>
                                      <p:tavLst>
                                        <p:tav tm="0">
                                          <p:val>
                                            <p:fltVal val="0"/>
                                          </p:val>
                                        </p:tav>
                                        <p:tav tm="100000">
                                          <p:val>
                                            <p:strVal val="#ppt_h"/>
                                          </p:val>
                                        </p:tav>
                                      </p:tavLst>
                                    </p:anim>
                                    <p:animEffect transition="in" filter="fade">
                                      <p:cBhvr>
                                        <p:cTn id="55" dur="500"/>
                                        <p:tgtEl>
                                          <p:spTgt spid="16"/>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6">
                                            <p:txEl>
                                              <p:pRg st="5" end="5"/>
                                            </p:txEl>
                                          </p:spTgt>
                                        </p:tgtEl>
                                        <p:attrNameLst>
                                          <p:attrName>style.visibility</p:attrName>
                                        </p:attrNameLst>
                                      </p:cBhvr>
                                      <p:to>
                                        <p:strVal val="visible"/>
                                      </p:to>
                                    </p:set>
                                  </p:childTnLst>
                                </p:cTn>
                              </p:par>
                            </p:childTnLst>
                          </p:cTn>
                        </p:par>
                        <p:par>
                          <p:cTn id="60" fill="hold">
                            <p:stCondLst>
                              <p:cond delay="0"/>
                            </p:stCondLst>
                            <p:childTnLst>
                              <p:par>
                                <p:cTn id="61" presetID="22" presetClass="entr" presetSubtype="8" fill="hold" nodeType="after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wipe(left)">
                                      <p:cBhvr>
                                        <p:cTn id="6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Jesus drew conclusions:</a:t>
            </a:r>
            <a:endParaRPr lang="en-US" dirty="0"/>
          </a:p>
        </p:txBody>
      </p:sp>
      <p:sp>
        <p:nvSpPr>
          <p:cNvPr id="6" name="Content Placeholder 5"/>
          <p:cNvSpPr>
            <a:spLocks noGrp="1"/>
          </p:cNvSpPr>
          <p:nvPr>
            <p:ph sz="quarter" idx="2"/>
          </p:nvPr>
        </p:nvSpPr>
        <p:spPr>
          <a:xfrm>
            <a:off x="304800" y="1257300"/>
            <a:ext cx="3124200" cy="4191000"/>
          </a:xfrm>
        </p:spPr>
        <p:txBody>
          <a:bodyPr>
            <a:normAutofit/>
          </a:bodyPr>
          <a:lstStyle/>
          <a:p>
            <a:r>
              <a:rPr lang="en-US" sz="3200" b="1" dirty="0" smtClean="0"/>
              <a:t>Change?</a:t>
            </a:r>
          </a:p>
          <a:p>
            <a:r>
              <a:rPr lang="en-US" sz="3200" b="1" dirty="0" smtClean="0"/>
              <a:t>Who joins man &amp; wife?</a:t>
            </a:r>
          </a:p>
          <a:p>
            <a:r>
              <a:rPr lang="en-US" sz="3200" b="1" dirty="0" smtClean="0"/>
              <a:t>What is the consequence of this?</a:t>
            </a:r>
          </a:p>
          <a:p>
            <a:endParaRPr lang="en-US" sz="3200" b="1" dirty="0" smtClean="0"/>
          </a:p>
        </p:txBody>
      </p:sp>
      <p:sp>
        <p:nvSpPr>
          <p:cNvPr id="8" name="Content Placeholder 7"/>
          <p:cNvSpPr>
            <a:spLocks noGrp="1"/>
          </p:cNvSpPr>
          <p:nvPr>
            <p:ph sz="quarter" idx="4"/>
          </p:nvPr>
        </p:nvSpPr>
        <p:spPr>
          <a:xfrm>
            <a:off x="3200400" y="1203579"/>
            <a:ext cx="5486401" cy="4244721"/>
          </a:xfrm>
        </p:spPr>
        <p:txBody>
          <a:bodyPr>
            <a:normAutofit/>
          </a:bodyPr>
          <a:lstStyle/>
          <a:p>
            <a:pPr>
              <a:buNone/>
            </a:pPr>
            <a:r>
              <a:rPr lang="en-US" sz="3200" dirty="0" smtClean="0"/>
              <a:t>“So then, they are           no longer two but one flesh. Therefore what God has joined together, let not man separate.”  (Matthew 19:6)</a:t>
            </a:r>
          </a:p>
          <a:p>
            <a:pPr>
              <a:buNone/>
            </a:pPr>
            <a:r>
              <a:rPr lang="en-US" sz="3200" b="1" dirty="0" smtClean="0"/>
              <a:t>  </a:t>
            </a:r>
            <a:endParaRPr lang="en-US" sz="3200" b="1" dirty="0"/>
          </a:p>
        </p:txBody>
      </p:sp>
      <p:cxnSp>
        <p:nvCxnSpPr>
          <p:cNvPr id="16" name="Straight Connector 15"/>
          <p:cNvCxnSpPr/>
          <p:nvPr/>
        </p:nvCxnSpPr>
        <p:spPr>
          <a:xfrm>
            <a:off x="3657600" y="2171700"/>
            <a:ext cx="4343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733800" y="3162300"/>
            <a:ext cx="4648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657600" y="3619500"/>
            <a:ext cx="4114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57200" y="4381500"/>
            <a:ext cx="8305800" cy="584775"/>
          </a:xfrm>
          <a:prstGeom prst="rect">
            <a:avLst/>
          </a:prstGeom>
          <a:noFill/>
        </p:spPr>
        <p:txBody>
          <a:bodyPr wrap="square" rtlCol="0">
            <a:spAutoFit/>
          </a:bodyPr>
          <a:lstStyle/>
          <a:p>
            <a:r>
              <a:rPr lang="en-US" sz="3200" b="1" dirty="0" smtClean="0">
                <a:solidFill>
                  <a:srgbClr val="C00000"/>
                </a:solidFill>
                <a:effectLst>
                  <a:outerShdw blurRad="38100" dist="38100" dir="2700000" algn="tl">
                    <a:srgbClr val="000000">
                      <a:alpha val="43137"/>
                    </a:srgbClr>
                  </a:outerShdw>
                </a:effectLst>
              </a:rPr>
              <a:t>A Marriage is intended to be permanent!</a:t>
            </a:r>
            <a:endParaRPr lang="en-US" sz="3200" b="1"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left)">
                                      <p:cBhvr>
                                        <p:cTn id="19" dur="500"/>
                                        <p:tgtEl>
                                          <p:spTgt spid="16"/>
                                        </p:tgtEl>
                                      </p:cBhvr>
                                    </p:animEffec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wipe(left)">
                                      <p:cBhvr>
                                        <p:cTn id="28" dur="500"/>
                                        <p:tgtEl>
                                          <p:spTgt spid="17"/>
                                        </p:tgtEl>
                                      </p:cBhvr>
                                    </p:animEffect>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left)">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1000" fill="hold"/>
                                        <p:tgtEl>
                                          <p:spTgt spid="9"/>
                                        </p:tgtEl>
                                        <p:attrNameLst>
                                          <p:attrName>ppt_w</p:attrName>
                                        </p:attrNameLst>
                                      </p:cBhvr>
                                      <p:tavLst>
                                        <p:tav tm="0">
                                          <p:val>
                                            <p:strVal val="#ppt_w*0.70"/>
                                          </p:val>
                                        </p:tav>
                                        <p:tav tm="100000">
                                          <p:val>
                                            <p:strVal val="#ppt_w"/>
                                          </p:val>
                                        </p:tav>
                                      </p:tavLst>
                                    </p:anim>
                                    <p:anim calcmode="lin" valueType="num">
                                      <p:cBhvr>
                                        <p:cTn id="43" dur="1000" fill="hold"/>
                                        <p:tgtEl>
                                          <p:spTgt spid="9"/>
                                        </p:tgtEl>
                                        <p:attrNameLst>
                                          <p:attrName>ppt_h</p:attrName>
                                        </p:attrNameLst>
                                      </p:cBhvr>
                                      <p:tavLst>
                                        <p:tav tm="0">
                                          <p:val>
                                            <p:strVal val="#ppt_h"/>
                                          </p:val>
                                        </p:tav>
                                        <p:tav tm="100000">
                                          <p:val>
                                            <p:strVal val="#ppt_h"/>
                                          </p:val>
                                        </p:tav>
                                      </p:tavLst>
                                    </p:anim>
                                    <p:animEffect transition="in" filter="fade">
                                      <p:cBhvr>
                                        <p:cTn id="4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81000" y="1104900"/>
            <a:ext cx="8229600" cy="4267200"/>
          </a:xfrm>
        </p:spPr>
        <p:txBody>
          <a:bodyPr>
            <a:normAutofit/>
          </a:bodyPr>
          <a:lstStyle/>
          <a:p>
            <a:r>
              <a:rPr lang="en-US" sz="2800" dirty="0" smtClean="0"/>
              <a:t>Matthew 19:7-8</a:t>
            </a:r>
          </a:p>
          <a:p>
            <a:r>
              <a:rPr lang="en-US" sz="2800" dirty="0" smtClean="0"/>
              <a:t>They said to Him, “Why then did Moses command to give a certificate of divorce, and to put her away?”</a:t>
            </a:r>
          </a:p>
          <a:p>
            <a:r>
              <a:rPr lang="en-US" sz="2800" baseline="30000" dirty="0" smtClean="0"/>
              <a:t>8 </a:t>
            </a:r>
            <a:r>
              <a:rPr lang="en-US" sz="2800" dirty="0" smtClean="0"/>
              <a:t>He said to them, “Moses, because of the hardness of your hearts, permitted you to divorce your wives, but from the beginning it was not so. </a:t>
            </a:r>
          </a:p>
          <a:p>
            <a:endParaRPr lang="en-US" sz="2800" dirty="0" smtClean="0"/>
          </a:p>
        </p:txBody>
      </p:sp>
      <p:sp>
        <p:nvSpPr>
          <p:cNvPr id="3" name="Title 2"/>
          <p:cNvSpPr>
            <a:spLocks noGrp="1"/>
          </p:cNvSpPr>
          <p:nvPr>
            <p:ph type="title"/>
          </p:nvPr>
        </p:nvSpPr>
        <p:spPr/>
        <p:txBody>
          <a:bodyPr/>
          <a:lstStyle/>
          <a:p>
            <a:r>
              <a:rPr lang="en-US" dirty="0" smtClean="0">
                <a:solidFill>
                  <a:schemeClr val="accent1">
                    <a:lumMod val="50000"/>
                  </a:schemeClr>
                </a:solidFill>
              </a:rPr>
              <a:t>The Pharisees not satisfied:</a:t>
            </a:r>
            <a:endParaRPr lang="en-US" dirty="0">
              <a:solidFill>
                <a:schemeClr val="accent1">
                  <a:lumMod val="50000"/>
                </a:schemeClr>
              </a:solidFill>
            </a:endParaRPr>
          </a:p>
        </p:txBody>
      </p:sp>
      <p:cxnSp>
        <p:nvCxnSpPr>
          <p:cNvPr id="6" name="Straight Connector 5"/>
          <p:cNvCxnSpPr/>
          <p:nvPr/>
        </p:nvCxnSpPr>
        <p:spPr>
          <a:xfrm>
            <a:off x="5181600" y="3771900"/>
            <a:ext cx="28956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838200" y="4229100"/>
            <a:ext cx="32004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828800" y="4686300"/>
            <a:ext cx="6858000" cy="584775"/>
          </a:xfrm>
          <a:prstGeom prst="rect">
            <a:avLst/>
          </a:prstGeom>
          <a:noFill/>
        </p:spPr>
        <p:txBody>
          <a:bodyPr wrap="square" rtlCol="0">
            <a:spAutoFit/>
          </a:bodyPr>
          <a:lstStyle/>
          <a:p>
            <a:r>
              <a:rPr lang="en-US" sz="3200" b="1" dirty="0" smtClean="0">
                <a:solidFill>
                  <a:srgbClr val="C00000"/>
                </a:solidFill>
                <a:effectLst>
                  <a:outerShdw blurRad="38100" dist="38100" dir="2700000" algn="tl">
                    <a:srgbClr val="000000">
                      <a:alpha val="43137"/>
                    </a:srgbClr>
                  </a:outerShdw>
                </a:effectLst>
              </a:rPr>
              <a:t>Jesus reinforced the original law!</a:t>
            </a:r>
            <a:endParaRPr lang="en-US" sz="3200" b="1" dirty="0">
              <a:solidFill>
                <a:srgbClr val="C00000"/>
              </a:solidFill>
              <a:effectLst>
                <a:outerShdw blurRad="38100" dist="38100" dir="2700000" algn="tl">
                  <a:srgbClr val="000000">
                    <a:alpha val="43137"/>
                  </a:srgbClr>
                </a:outerShdw>
              </a:effectLst>
            </a:endParaRPr>
          </a:p>
        </p:txBody>
      </p:sp>
      <p:sp>
        <p:nvSpPr>
          <p:cNvPr id="8" name="TextBox 7"/>
          <p:cNvSpPr txBox="1"/>
          <p:nvPr/>
        </p:nvSpPr>
        <p:spPr>
          <a:xfrm>
            <a:off x="3048000" y="4152900"/>
            <a:ext cx="5715000" cy="523220"/>
          </a:xfrm>
          <a:prstGeom prst="rect">
            <a:avLst/>
          </a:prstGeom>
          <a:noFill/>
        </p:spPr>
        <p:txBody>
          <a:bodyPr wrap="square" rtlCol="0">
            <a:spAutoFit/>
          </a:bodyPr>
          <a:lstStyle/>
          <a:p>
            <a:r>
              <a:rPr lang="en-US" sz="2800" dirty="0" smtClean="0">
                <a:latin typeface="Arial Narrow" pitchFamily="34" charset="0"/>
              </a:rPr>
              <a:t>(</a:t>
            </a:r>
            <a:r>
              <a:rPr lang="en-US" sz="2800" i="1" dirty="0" smtClean="0">
                <a:latin typeface="Arial Narrow" pitchFamily="34" charset="0"/>
              </a:rPr>
              <a:t>has not been so from the very beginning</a:t>
            </a:r>
            <a:r>
              <a:rPr lang="en-US" sz="2800" dirty="0" smtClean="0">
                <a:latin typeface="Arial Narrow" pitchFamily="34" charset="0"/>
              </a:rPr>
              <a:t>)</a:t>
            </a:r>
            <a:endParaRPr lang="en-US" sz="2800" dirty="0">
              <a:latin typeface="Arial Narrow" pitchFamily="34" charset="0"/>
            </a:endParaRPr>
          </a:p>
        </p:txBody>
      </p:sp>
      <p:cxnSp>
        <p:nvCxnSpPr>
          <p:cNvPr id="12" name="Straight Connector 11"/>
          <p:cNvCxnSpPr/>
          <p:nvPr/>
        </p:nvCxnSpPr>
        <p:spPr>
          <a:xfrm>
            <a:off x="4953000" y="4229100"/>
            <a:ext cx="32766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63600" y="4610100"/>
            <a:ext cx="22098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par>
                          <p:cTn id="15" fill="hold">
                            <p:stCondLst>
                              <p:cond delay="0"/>
                            </p:stCondLst>
                            <p:childTnLst>
                              <p:par>
                                <p:cTn id="16" presetID="22" presetClass="entr" presetSubtype="8"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500"/>
                                        <p:tgtEl>
                                          <p:spTgt spid="6"/>
                                        </p:tgtEl>
                                      </p:cBhvr>
                                    </p:animEffect>
                                  </p:childTnLst>
                                </p:cTn>
                              </p:par>
                            </p:childTnLst>
                          </p:cTn>
                        </p:par>
                        <p:par>
                          <p:cTn id="19" fill="hold">
                            <p:stCondLst>
                              <p:cond delay="500"/>
                            </p:stCondLst>
                            <p:childTnLst>
                              <p:par>
                                <p:cTn id="20" presetID="22" presetClass="entr" presetSubtype="8"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par>
                          <p:cTn id="28" fill="hold">
                            <p:stCondLst>
                              <p:cond delay="500"/>
                            </p:stCondLst>
                            <p:childTnLst>
                              <p:par>
                                <p:cTn id="29" presetID="22" presetClass="entr" presetSubtype="8"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left)">
                                      <p:cBhvr>
                                        <p:cTn id="31" dur="500"/>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left)">
                                      <p:cBhvr>
                                        <p:cTn id="36" dur="5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55"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p:cTn id="41" dur="1000" fill="hold"/>
                                        <p:tgtEl>
                                          <p:spTgt spid="11"/>
                                        </p:tgtEl>
                                        <p:attrNameLst>
                                          <p:attrName>ppt_w</p:attrName>
                                        </p:attrNameLst>
                                      </p:cBhvr>
                                      <p:tavLst>
                                        <p:tav tm="0">
                                          <p:val>
                                            <p:strVal val="#ppt_w*0.70"/>
                                          </p:val>
                                        </p:tav>
                                        <p:tav tm="100000">
                                          <p:val>
                                            <p:strVal val="#ppt_w"/>
                                          </p:val>
                                        </p:tav>
                                      </p:tavLst>
                                    </p:anim>
                                    <p:anim calcmode="lin" valueType="num">
                                      <p:cBhvr>
                                        <p:cTn id="42" dur="1000" fill="hold"/>
                                        <p:tgtEl>
                                          <p:spTgt spid="11"/>
                                        </p:tgtEl>
                                        <p:attrNameLst>
                                          <p:attrName>ppt_h</p:attrName>
                                        </p:attrNameLst>
                                      </p:cBhvr>
                                      <p:tavLst>
                                        <p:tav tm="0">
                                          <p:val>
                                            <p:strVal val="#ppt_h"/>
                                          </p:val>
                                        </p:tav>
                                        <p:tav tm="100000">
                                          <p:val>
                                            <p:strVal val="#ppt_h"/>
                                          </p:val>
                                        </p:tav>
                                      </p:tavLst>
                                    </p:anim>
                                    <p:animEffect transition="in" filter="fade">
                                      <p:cBhvr>
                                        <p:cTn id="43"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11"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Jesus Clarified the Law</a:t>
            </a:r>
            <a:endParaRPr lang="en-US" dirty="0"/>
          </a:p>
        </p:txBody>
      </p:sp>
      <p:sp>
        <p:nvSpPr>
          <p:cNvPr id="6" name="Content Placeholder 5"/>
          <p:cNvSpPr>
            <a:spLocks noGrp="1"/>
          </p:cNvSpPr>
          <p:nvPr>
            <p:ph sz="quarter" idx="2"/>
          </p:nvPr>
        </p:nvSpPr>
        <p:spPr>
          <a:xfrm>
            <a:off x="304800" y="1257300"/>
            <a:ext cx="3124200" cy="4191000"/>
          </a:xfrm>
        </p:spPr>
        <p:txBody>
          <a:bodyPr>
            <a:normAutofit/>
          </a:bodyPr>
          <a:lstStyle/>
          <a:p>
            <a:r>
              <a:rPr lang="en-US" sz="3200" b="1" dirty="0" smtClean="0"/>
              <a:t>The rule re: divorce &amp; remarriage.</a:t>
            </a:r>
          </a:p>
        </p:txBody>
      </p:sp>
      <p:sp>
        <p:nvSpPr>
          <p:cNvPr id="12" name="Content Placeholder 11"/>
          <p:cNvSpPr>
            <a:spLocks noGrp="1"/>
          </p:cNvSpPr>
          <p:nvPr>
            <p:ph sz="quarter" idx="4"/>
          </p:nvPr>
        </p:nvSpPr>
        <p:spPr>
          <a:xfrm>
            <a:off x="3429000" y="1325297"/>
            <a:ext cx="5257800" cy="3284803"/>
          </a:xfrm>
        </p:spPr>
        <p:txBody>
          <a:bodyPr>
            <a:noAutofit/>
          </a:bodyPr>
          <a:lstStyle/>
          <a:p>
            <a:r>
              <a:rPr lang="en-US" sz="2800" baseline="30000" dirty="0" smtClean="0"/>
              <a:t>9 </a:t>
            </a:r>
            <a:r>
              <a:rPr lang="en-US" sz="2800" dirty="0" smtClean="0"/>
              <a:t>And I say to you, whoever divorces his wife, except for sexual immorality, and marries another, commits adultery; and whoever marries her who is divorced commits adultery.”</a:t>
            </a:r>
            <a:endParaRPr lang="en-US" sz="2800" dirty="0"/>
          </a:p>
        </p:txBody>
      </p:sp>
      <p:cxnSp>
        <p:nvCxnSpPr>
          <p:cNvPr id="16" name="Straight Connector 15"/>
          <p:cNvCxnSpPr/>
          <p:nvPr/>
        </p:nvCxnSpPr>
        <p:spPr>
          <a:xfrm>
            <a:off x="7162800" y="1714500"/>
            <a:ext cx="1371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962400" y="2171700"/>
            <a:ext cx="2743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772400" y="2628900"/>
            <a:ext cx="685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962400" y="3009900"/>
            <a:ext cx="4267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62400" y="3467100"/>
            <a:ext cx="1295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133600" y="4762500"/>
            <a:ext cx="7696200" cy="707886"/>
          </a:xfrm>
          <a:prstGeom prst="rect">
            <a:avLst/>
          </a:prstGeom>
          <a:noFill/>
        </p:spPr>
        <p:txBody>
          <a:bodyPr wrap="square" rtlCol="0">
            <a:spAutoFit/>
          </a:bodyPr>
          <a:lstStyle/>
          <a:p>
            <a:r>
              <a:rPr lang="en-US" sz="4000" b="1" dirty="0" smtClean="0">
                <a:solidFill>
                  <a:srgbClr val="C00000"/>
                </a:solidFill>
                <a:effectLst>
                  <a:outerShdw blurRad="38100" dist="38100" dir="2700000" algn="tl">
                    <a:srgbClr val="000000">
                      <a:alpha val="43137"/>
                    </a:srgbClr>
                  </a:outerShdw>
                </a:effectLst>
              </a:rPr>
              <a:t>Learn the rule first!</a:t>
            </a:r>
            <a:endParaRPr lang="en-US" sz="4000" b="1"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left)">
                                      <p:cBhvr>
                                        <p:cTn id="11" dur="500"/>
                                        <p:tgtEl>
                                          <p:spTgt spid="16"/>
                                        </p:tgtEl>
                                      </p:cBhvr>
                                    </p:animEffect>
                                  </p:childTnLst>
                                </p:cTn>
                              </p:par>
                            </p:childTnLst>
                          </p:cTn>
                        </p:par>
                        <p:par>
                          <p:cTn id="12" fill="hold">
                            <p:stCondLst>
                              <p:cond delay="500"/>
                            </p:stCondLst>
                            <p:childTnLst>
                              <p:par>
                                <p:cTn id="13" presetID="22" presetClass="entr" presetSubtype="8"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childTnLst>
                          </p:cTn>
                        </p:par>
                        <p:par>
                          <p:cTn id="20" fill="hold">
                            <p:stCondLst>
                              <p:cond delay="1500"/>
                            </p:stCondLst>
                            <p:childTnLst>
                              <p:par>
                                <p:cTn id="21" presetID="22" presetClass="entr" presetSubtype="8" fill="hold"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left)">
                                      <p:cBhvr>
                                        <p:cTn id="23" dur="500"/>
                                        <p:tgtEl>
                                          <p:spTgt spid="13"/>
                                        </p:tgtEl>
                                      </p:cBhvr>
                                    </p:animEffect>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left)">
                                      <p:cBhvr>
                                        <p:cTn id="27" dur="500"/>
                                        <p:tgtEl>
                                          <p:spTgt spid="15"/>
                                        </p:tgtEl>
                                      </p:cBhvr>
                                    </p:animEffect>
                                  </p:childTnLst>
                                </p:cTn>
                              </p:par>
                            </p:childTnLst>
                          </p:cTn>
                        </p:par>
                        <p:par>
                          <p:cTn id="28" fill="hold">
                            <p:stCondLst>
                              <p:cond delay="2500"/>
                            </p:stCondLst>
                            <p:childTnLst>
                              <p:par>
                                <p:cTn id="29" presetID="55" presetClass="entr" presetSubtype="0"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1000" fill="hold"/>
                                        <p:tgtEl>
                                          <p:spTgt spid="18"/>
                                        </p:tgtEl>
                                        <p:attrNameLst>
                                          <p:attrName>ppt_w</p:attrName>
                                        </p:attrNameLst>
                                      </p:cBhvr>
                                      <p:tavLst>
                                        <p:tav tm="0">
                                          <p:val>
                                            <p:strVal val="#ppt_w*0.70"/>
                                          </p:val>
                                        </p:tav>
                                        <p:tav tm="100000">
                                          <p:val>
                                            <p:strVal val="#ppt_w"/>
                                          </p:val>
                                        </p:tav>
                                      </p:tavLst>
                                    </p:anim>
                                    <p:anim calcmode="lin" valueType="num">
                                      <p:cBhvr>
                                        <p:cTn id="32" dur="1000" fill="hold"/>
                                        <p:tgtEl>
                                          <p:spTgt spid="18"/>
                                        </p:tgtEl>
                                        <p:attrNameLst>
                                          <p:attrName>ppt_h</p:attrName>
                                        </p:attrNameLst>
                                      </p:cBhvr>
                                      <p:tavLst>
                                        <p:tav tm="0">
                                          <p:val>
                                            <p:strVal val="#ppt_h"/>
                                          </p:val>
                                        </p:tav>
                                        <p:tav tm="100000">
                                          <p:val>
                                            <p:strVal val="#ppt_h"/>
                                          </p:val>
                                        </p:tav>
                                      </p:tavLst>
                                    </p:anim>
                                    <p:animEffect transition="in" filter="fade">
                                      <p:cBhvr>
                                        <p:cTn id="33"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692</TotalTime>
  <Words>468</Words>
  <Application>Microsoft Office PowerPoint</Application>
  <PresentationFormat>On-screen Show (16:10)</PresentationFormat>
  <Paragraphs>78</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Genuine Marriage</vt:lpstr>
      <vt:lpstr>What is it?</vt:lpstr>
      <vt:lpstr>What authorities has God Appointed? </vt:lpstr>
      <vt:lpstr>Jesus has spoken on Marriage!</vt:lpstr>
      <vt:lpstr>Questions Answered</vt:lpstr>
      <vt:lpstr>Questions Answered</vt:lpstr>
      <vt:lpstr>Jesus drew conclusions:</vt:lpstr>
      <vt:lpstr>The Pharisees not satisfied:</vt:lpstr>
      <vt:lpstr>Jesus Clarified the Law</vt:lpstr>
      <vt:lpstr>Jesus Clarified the Law</vt:lpstr>
      <vt:lpstr>Jesus Clarified the Law</vt:lpstr>
      <vt:lpstr>This is the “One Genuine  Marriage”</vt:lpstr>
      <vt:lpstr>There is probably no greater test of our loyalty to Jesus than His teaching on Marriage.</vt:lpstr>
      <vt:lpstr>Jesus said,                                                                                 “He who rejects Me, and does not receive My words, has that which judges him—the word that I have spoken will judge him in the last day.”</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Genuine Marriage</dc:title>
  <dc:creator>Christina</dc:creator>
  <cp:lastModifiedBy>Christina</cp:lastModifiedBy>
  <cp:revision>29</cp:revision>
  <dcterms:created xsi:type="dcterms:W3CDTF">2015-02-26T21:04:12Z</dcterms:created>
  <dcterms:modified xsi:type="dcterms:W3CDTF">2015-03-01T13:38:32Z</dcterms:modified>
</cp:coreProperties>
</file>