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notesMasterIdLst>
    <p:notesMasterId r:id="rId22"/>
  </p:notesMasterIdLst>
  <p:sldIdLst>
    <p:sldId id="256" r:id="rId2"/>
    <p:sldId id="265" r:id="rId3"/>
    <p:sldId id="266" r:id="rId4"/>
    <p:sldId id="267" r:id="rId5"/>
    <p:sldId id="268" r:id="rId6"/>
    <p:sldId id="264" r:id="rId7"/>
    <p:sldId id="270" r:id="rId8"/>
    <p:sldId id="262" r:id="rId9"/>
    <p:sldId id="263" r:id="rId10"/>
    <p:sldId id="271" r:id="rId11"/>
    <p:sldId id="272" r:id="rId12"/>
    <p:sldId id="273" r:id="rId13"/>
    <p:sldId id="275" r:id="rId14"/>
    <p:sldId id="276" r:id="rId15"/>
    <p:sldId id="277" r:id="rId16"/>
    <p:sldId id="261" r:id="rId17"/>
    <p:sldId id="278" r:id="rId18"/>
    <p:sldId id="279" r:id="rId19"/>
    <p:sldId id="280" r:id="rId20"/>
    <p:sldId id="281" r:id="rId21"/>
  </p:sldIdLst>
  <p:sldSz cx="9144000" cy="5143500" type="screen16x9"/>
  <p:notesSz cx="6858000" cy="9144000"/>
  <p:defaultText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varScale="1">
        <p:scale>
          <a:sx n="90" d="100"/>
          <a:sy n="90" d="100"/>
        </p:scale>
        <p:origin x="-108" y="-22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51CEA-17C0-4C7E-8468-2DB19A4AB5BF}" type="datetimeFigureOut">
              <a:rPr lang="en-US"/>
              <a:pPr/>
              <a:t>4/11/2015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5C3A2-0322-42B6-BC5D-7638A3A53ACC}" type="slidenum">
              <a:rPr lang="en-US"/>
              <a:pPr/>
              <a:t>‹#›</a:t>
            </a:fld>
            <a:endParaRPr lang="en-US"/>
          </a:p>
        </p:txBody>
      </p:sp>
    </p:spTree>
    <p:extLst>
      <p:ext uri="{BB962C8B-B14F-4D97-AF65-F5344CB8AC3E}">
        <p14:creationId xmlns:p14="http://schemas.microsoft.com/office/powerpoint/2010/main" xmlns="" val="259893077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05C3A2-0322-42B6-BC5D-7638A3A53ACC}" type="slidenum">
              <a:rPr lang="en-US"/>
              <a:pPr/>
              <a:t>1</a:t>
            </a:fld>
            <a:endParaRPr lang="en-US"/>
          </a:p>
        </p:txBody>
      </p:sp>
    </p:spTree>
    <p:extLst>
      <p:ext uri="{BB962C8B-B14F-4D97-AF65-F5344CB8AC3E}">
        <p14:creationId xmlns:p14="http://schemas.microsoft.com/office/powerpoint/2010/main" xmlns="" val="4230491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dirty="0"/>
              <a:t>Click to edit Master title style</a:t>
            </a:r>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28032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dirty="0"/>
              <a:t>Click to edit Master title style</a:t>
            </a:r>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38478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dirty="0"/>
              <a:t>Click to edit Master title style</a:t>
            </a:r>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08221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dirty="0"/>
              <a:t>Click to edit Master title style</a:t>
            </a:r>
          </a:p>
        </p:txBody>
      </p:sp>
      <p:sp>
        <p:nvSpPr>
          <p:cNvPr id="14" name="Text Placeholder 3"/>
          <p:cNvSpPr>
            <a:spLocks noGrp="1"/>
          </p:cNvSpPr>
          <p:nvPr>
            <p:ph type="body" sz="half" idx="13"/>
          </p:nvPr>
        </p:nvSpPr>
        <p:spPr>
          <a:xfrm>
            <a:off x="1447800" y="2828380"/>
            <a:ext cx="5459737" cy="256631"/>
          </a:xfrm>
        </p:spPr>
        <p:txBody>
          <a:bodyPr anchor="t">
            <a:normAutofit/>
          </a:bodyPr>
          <a:lstStyle>
            <a:lvl1pPr marL="0" indent="0">
              <a:buNone/>
              <a:defRPr lang="en-US" sz="1100" b="0" i="0" kern="1200" cap="small" dirty="0">
                <a:solidFill>
                  <a:schemeClr val="accent1"/>
                </a:solidFill>
                <a:latin typeface="+mj-lt"/>
                <a:ea typeface="+mj-ea"/>
                <a:cs typeface="+mj-cs"/>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4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673721" y="7284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6997868" y="1960340"/>
            <a:ext cx="601434" cy="1946687"/>
          </a:xfrm>
          <a:prstGeom prst="rect">
            <a:avLst/>
          </a:prstGeom>
          <a:noFill/>
        </p:spPr>
        <p:txBody>
          <a:bodyPr wrap="square" lIns="68580" tIns="34290" rIns="68580" bIns="34290"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24051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94652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4/11/2015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5891125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dirty="0"/>
              <a:pPr/>
              <a:t>4/11/2015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60430396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824961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694652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742013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dirty="0"/>
              <a:t>Click to edit Master title style</a:t>
            </a:r>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4/11/2015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01946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27485" y="1545432"/>
            <a:ext cx="3297254" cy="3146822"/>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40870" y="1542069"/>
            <a:ext cx="3297256" cy="315018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pPr/>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12611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pPr/>
              <a:t>4/11/2015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59360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45434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1916998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dirty="0"/>
              <a:t>Click to edit Master title style</a:t>
            </a:r>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398245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dirty="0"/>
              <a:t>Click to edit Master title style</a:t>
            </a:r>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86202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645675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68580" tIns="34290" rIns="68580" bIns="34290" rtlCol="0" anchor="t">
            <a:noAutofit/>
          </a:bodyPr>
          <a:lstStyle/>
          <a:p>
            <a:r>
              <a:rPr lang="en-US" dirty="0"/>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68580" tIns="34290" rIns="68580" bIns="3429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68580" tIns="34290" rIns="68580" bIns="34290" rtlCol="0" anchor="t"/>
          <a:lstStyle>
            <a:lvl1pPr algn="l">
              <a:defRPr sz="800" b="0" i="0">
                <a:solidFill>
                  <a:schemeClr val="tx1">
                    <a:tint val="75000"/>
                    <a:alpha val="60000"/>
                  </a:schemeClr>
                </a:solidFill>
              </a:defRPr>
            </a:lvl1pPr>
          </a:lstStyle>
          <a:p>
            <a:fld id="{4AAD347D-5ACD-4C99-B74B-A9C85AD731AF}" type="datetimeFigureOut">
              <a:rPr lang="en-US" dirty="0"/>
              <a:pPr/>
              <a:t>4/11/2015</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68580" tIns="34290" rIns="68580" bIns="34290" rtlCol="0" anchor="b"/>
          <a:lstStyle>
            <a:lvl1pPr algn="l">
              <a:defRPr sz="8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68580" tIns="34290" rIns="68580" bIns="34290" rtlCol="0" anchor="b"/>
          <a:lstStyle>
            <a:lvl1pPr algn="ctr">
              <a:defRPr sz="2100" b="0" i="0">
                <a:solidFill>
                  <a:schemeClr val="tx1">
                    <a:tint val="75000"/>
                  </a:schemeClr>
                </a:solidFill>
              </a:defRPr>
            </a:lvl1pPr>
          </a:lstStyle>
          <a:p>
            <a:fld id="{D57F1E4F-1CFF-5643-939E-02111984F565}" type="slidenum">
              <a:rPr lang="en-US" dirty="0"/>
              <a:pPr/>
              <a:t>‹#›</a:t>
            </a:fld>
            <a:endParaRPr lang="en-US" dirty="0"/>
          </a:p>
        </p:txBody>
      </p:sp>
    </p:spTree>
    <p:extLst>
      <p:ext uri="{BB962C8B-B14F-4D97-AF65-F5344CB8AC3E}">
        <p14:creationId xmlns:p14="http://schemas.microsoft.com/office/powerpoint/2010/main" xmlns="" val="2244149658"/>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hf sldNum="0" hdr="0" ftr="0" dt="0"/>
  <p:txStyles>
    <p:titleStyle>
      <a:lvl1pPr algn="l" defTabSz="342900" rtl="0" eaLnBrk="1" latinLnBrk="0" hangingPunct="1">
        <a:spcBef>
          <a:spcPct val="0"/>
        </a:spcBef>
        <a:buNone/>
        <a:defRPr sz="3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40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100" b="0" i="0" kern="1200">
          <a:solidFill>
            <a:schemeClr val="tx1"/>
          </a:solidFill>
          <a:latin typeface="+mj-lt"/>
          <a:ea typeface="+mj-ea"/>
          <a:cs typeface="+mj-cs"/>
        </a:defRPr>
      </a:lvl9pPr>
    </p:bodyStyle>
    <p:otherStyle>
      <a:defPPr>
        <a:defRPr lang="en-US"/>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1 &amp; 2 Timothy</a:t>
            </a:r>
            <a:endParaRPr lang="en-US" dirty="0"/>
          </a:p>
        </p:txBody>
      </p:sp>
      <p:sp>
        <p:nvSpPr>
          <p:cNvPr id="3" name="Subtitle 2"/>
          <p:cNvSpPr>
            <a:spLocks noGrp="1"/>
          </p:cNvSpPr>
          <p:nvPr>
            <p:ph type="subTitle" idx="1"/>
          </p:nvPr>
        </p:nvSpPr>
        <p:spPr>
          <a:xfrm>
            <a:off x="1060315" y="3583035"/>
            <a:ext cx="6425144" cy="646065"/>
          </a:xfrm>
        </p:spPr>
        <p:txBody>
          <a:bodyPr/>
          <a:lstStyle/>
          <a:p>
            <a:r>
              <a:rPr lang="en-US" dirty="0" smtClean="0"/>
              <a:t>SEGMENT FIVE:  April 12  –  May </a:t>
            </a:r>
            <a:endParaRPr lang="en-US" dirty="0"/>
          </a:p>
        </p:txBody>
      </p:sp>
    </p:spTree>
    <p:extLst>
      <p:ext uri="{BB962C8B-B14F-4D97-AF65-F5344CB8AC3E}">
        <p14:creationId xmlns:p14="http://schemas.microsoft.com/office/powerpoint/2010/main" xmlns="" val="229973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srcRect/>
          <a:stretch>
            <a:fillRect/>
          </a:stretch>
        </p:blipFill>
        <p:spPr bwMode="auto">
          <a:xfrm>
            <a:off x="768485" y="0"/>
            <a:ext cx="7579132" cy="5143500"/>
          </a:xfrm>
          <a:prstGeom prst="rect">
            <a:avLst/>
          </a:prstGeom>
          <a:noFill/>
          <a:ln w="9525">
            <a:noFill/>
            <a:miter lim="800000"/>
            <a:headEnd/>
            <a:tailEnd/>
          </a:ln>
        </p:spPr>
      </p:pic>
      <p:sp>
        <p:nvSpPr>
          <p:cNvPr id="7" name="TextBox 6"/>
          <p:cNvSpPr txBox="1"/>
          <p:nvPr/>
        </p:nvSpPr>
        <p:spPr>
          <a:xfrm>
            <a:off x="1848255" y="3813243"/>
            <a:ext cx="1050588" cy="307777"/>
          </a:xfrm>
          <a:prstGeom prst="rect">
            <a:avLst/>
          </a:prstGeom>
          <a:solidFill>
            <a:srgbClr val="0070C0"/>
          </a:solidFill>
        </p:spPr>
        <p:txBody>
          <a:bodyPr wrap="square" rtlCol="0">
            <a:spAutoFit/>
          </a:bodyPr>
          <a:lstStyle/>
          <a:p>
            <a:pPr algn="ctr"/>
            <a:r>
              <a:rPr lang="en-CA" b="1" dirty="0" smtClean="0"/>
              <a:t>45-48 AD</a:t>
            </a:r>
            <a:endParaRPr lang="en-CA" b="1" dirty="0"/>
          </a:p>
        </p:txBody>
      </p:sp>
      <p:sp>
        <p:nvSpPr>
          <p:cNvPr id="8" name="TextBox 7"/>
          <p:cNvSpPr txBox="1"/>
          <p:nvPr/>
        </p:nvSpPr>
        <p:spPr>
          <a:xfrm>
            <a:off x="1177047" y="3375498"/>
            <a:ext cx="6877455" cy="1477328"/>
          </a:xfrm>
          <a:prstGeom prst="rect">
            <a:avLst/>
          </a:prstGeom>
          <a:solidFill>
            <a:schemeClr val="tx1"/>
          </a:solidFill>
        </p:spPr>
        <p:txBody>
          <a:bodyPr wrap="square" rtlCol="0">
            <a:spAutoFit/>
          </a:bodyPr>
          <a:lstStyle/>
          <a:p>
            <a:r>
              <a:rPr lang="en-CA" sz="1800" i="1" dirty="0" smtClean="0">
                <a:solidFill>
                  <a:schemeClr val="bg1"/>
                </a:solidFill>
              </a:rPr>
              <a:t>“And when they had preached the gospel to that city and made many disciples, they returned to </a:t>
            </a:r>
            <a:r>
              <a:rPr lang="en-CA" sz="1800" i="1" dirty="0" err="1" smtClean="0">
                <a:solidFill>
                  <a:schemeClr val="bg1"/>
                </a:solidFill>
              </a:rPr>
              <a:t>Lystra</a:t>
            </a:r>
            <a:r>
              <a:rPr lang="en-CA" sz="1800" i="1" dirty="0" smtClean="0">
                <a:solidFill>
                  <a:schemeClr val="bg1"/>
                </a:solidFill>
              </a:rPr>
              <a:t>, </a:t>
            </a:r>
            <a:r>
              <a:rPr lang="en-CA" sz="1800" i="1" dirty="0" err="1" smtClean="0">
                <a:solidFill>
                  <a:schemeClr val="bg1"/>
                </a:solidFill>
              </a:rPr>
              <a:t>Iconium</a:t>
            </a:r>
            <a:r>
              <a:rPr lang="en-CA" sz="1800" i="1" dirty="0" smtClean="0">
                <a:solidFill>
                  <a:schemeClr val="bg1"/>
                </a:solidFill>
              </a:rPr>
              <a:t>, and Antioch, strengthening the souls of the disciples, exhorting them to continue in the faith, and saying, ‘We must through many tribulations enter the kingdom of God.”</a:t>
            </a:r>
            <a:r>
              <a:rPr lang="en-CA" sz="1800" dirty="0" smtClean="0">
                <a:solidFill>
                  <a:schemeClr val="bg1"/>
                </a:solidFill>
              </a:rPr>
              <a:t>(Acts 14:21-22)</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srcRect/>
          <a:stretch>
            <a:fillRect/>
          </a:stretch>
        </p:blipFill>
        <p:spPr bwMode="auto">
          <a:xfrm>
            <a:off x="768485" y="0"/>
            <a:ext cx="7579132" cy="5143500"/>
          </a:xfrm>
          <a:prstGeom prst="rect">
            <a:avLst/>
          </a:prstGeom>
          <a:noFill/>
          <a:ln w="9525">
            <a:noFill/>
            <a:miter lim="800000"/>
            <a:headEnd/>
            <a:tailEnd/>
          </a:ln>
        </p:spPr>
      </p:pic>
      <p:sp>
        <p:nvSpPr>
          <p:cNvPr id="7" name="TextBox 6"/>
          <p:cNvSpPr txBox="1"/>
          <p:nvPr/>
        </p:nvSpPr>
        <p:spPr>
          <a:xfrm>
            <a:off x="1848255" y="3813243"/>
            <a:ext cx="1050588" cy="307777"/>
          </a:xfrm>
          <a:prstGeom prst="rect">
            <a:avLst/>
          </a:prstGeom>
          <a:solidFill>
            <a:srgbClr val="0070C0"/>
          </a:solidFill>
        </p:spPr>
        <p:txBody>
          <a:bodyPr wrap="square" rtlCol="0">
            <a:spAutoFit/>
          </a:bodyPr>
          <a:lstStyle/>
          <a:p>
            <a:pPr algn="ctr"/>
            <a:r>
              <a:rPr lang="en-CA" b="1" dirty="0" smtClean="0"/>
              <a:t>45-48 AD</a:t>
            </a:r>
            <a:endParaRPr lang="en-CA" b="1" dirty="0"/>
          </a:p>
        </p:txBody>
      </p:sp>
      <p:sp>
        <p:nvSpPr>
          <p:cNvPr id="8" name="TextBox 7"/>
          <p:cNvSpPr txBox="1"/>
          <p:nvPr/>
        </p:nvSpPr>
        <p:spPr>
          <a:xfrm>
            <a:off x="1177047" y="3375498"/>
            <a:ext cx="6877455" cy="1477328"/>
          </a:xfrm>
          <a:prstGeom prst="rect">
            <a:avLst/>
          </a:prstGeom>
          <a:solidFill>
            <a:schemeClr val="tx1"/>
          </a:solidFill>
        </p:spPr>
        <p:txBody>
          <a:bodyPr wrap="square" rtlCol="0">
            <a:spAutoFit/>
          </a:bodyPr>
          <a:lstStyle/>
          <a:p>
            <a:r>
              <a:rPr lang="en-CA" sz="1800" i="1" dirty="0" smtClean="0">
                <a:solidFill>
                  <a:schemeClr val="bg1"/>
                </a:solidFill>
              </a:rPr>
              <a:t>“But you have carefully followed my doctrine, manner of life, purpose, faith, longsuffering, love, perseverance, persecutions, afflictions, which happened to me at Antioch, at </a:t>
            </a:r>
            <a:r>
              <a:rPr lang="en-CA" sz="1800" i="1" dirty="0" err="1" smtClean="0">
                <a:solidFill>
                  <a:schemeClr val="bg1"/>
                </a:solidFill>
              </a:rPr>
              <a:t>Iconium</a:t>
            </a:r>
            <a:r>
              <a:rPr lang="en-CA" sz="1800" i="1" dirty="0" smtClean="0">
                <a:solidFill>
                  <a:schemeClr val="bg1"/>
                </a:solidFill>
              </a:rPr>
              <a:t>, at </a:t>
            </a:r>
            <a:r>
              <a:rPr lang="en-CA" sz="1800" i="1" dirty="0" err="1" smtClean="0">
                <a:solidFill>
                  <a:schemeClr val="bg1"/>
                </a:solidFill>
              </a:rPr>
              <a:t>Lystra</a:t>
            </a:r>
            <a:r>
              <a:rPr lang="en-CA" sz="1800" i="1" dirty="0" smtClean="0">
                <a:solidFill>
                  <a:schemeClr val="bg1"/>
                </a:solidFill>
              </a:rPr>
              <a:t> – what persecutions I endured.  And out of them all the Lord delivered me.” </a:t>
            </a:r>
            <a:r>
              <a:rPr lang="en-CA" sz="1800" dirty="0" smtClean="0">
                <a:solidFill>
                  <a:schemeClr val="bg1"/>
                </a:solidFill>
              </a:rPr>
              <a:t>(2 Timothy 3:10-11)</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sz="3000" b="1" dirty="0" smtClean="0"/>
              <a:t>Timothy’s Background (Acts 16:1-5)</a:t>
            </a:r>
            <a:r>
              <a:rPr lang="en-CA" b="1" dirty="0" smtClean="0"/>
              <a:t/>
            </a:r>
            <a:br>
              <a:rPr lang="en-CA" b="1" dirty="0" smtClean="0"/>
            </a:br>
            <a:endParaRPr lang="en-CA" dirty="0"/>
          </a:p>
        </p:txBody>
      </p:sp>
      <p:sp>
        <p:nvSpPr>
          <p:cNvPr id="3" name="Content Placeholder 2"/>
          <p:cNvSpPr>
            <a:spLocks noGrp="1"/>
          </p:cNvSpPr>
          <p:nvPr>
            <p:ph idx="1"/>
          </p:nvPr>
        </p:nvSpPr>
        <p:spPr>
          <a:xfrm>
            <a:off x="827483" y="1420238"/>
            <a:ext cx="7596669" cy="3723262"/>
          </a:xfrm>
        </p:spPr>
        <p:txBody>
          <a:bodyPr>
            <a:normAutofit/>
          </a:bodyPr>
          <a:lstStyle/>
          <a:p>
            <a:pPr marL="342900" indent="-342900">
              <a:spcBef>
                <a:spcPts val="0"/>
              </a:spcBef>
              <a:spcAft>
                <a:spcPts val="3600"/>
              </a:spcAft>
              <a:buFont typeface="+mj-lt"/>
              <a:buAutoNum type="arabicPeriod"/>
            </a:pPr>
            <a:r>
              <a:rPr lang="en-CA" sz="2400" dirty="0" smtClean="0"/>
              <a:t>What was Timothy’s hometown?	______________</a:t>
            </a:r>
          </a:p>
          <a:p>
            <a:pPr marL="342900" indent="-342900">
              <a:spcBef>
                <a:spcPts val="0"/>
              </a:spcBef>
              <a:spcAft>
                <a:spcPts val="3600"/>
              </a:spcAft>
              <a:buFont typeface="+mj-lt"/>
              <a:buAutoNum type="arabicPeriod"/>
            </a:pPr>
            <a:r>
              <a:rPr lang="en-CA" sz="2400" dirty="0" smtClean="0"/>
              <a:t>What was his family situation?	________________</a:t>
            </a:r>
          </a:p>
          <a:p>
            <a:pPr marL="642938" lvl="1" indent="-342900">
              <a:spcBef>
                <a:spcPts val="0"/>
              </a:spcBef>
              <a:spcAft>
                <a:spcPts val="1800"/>
              </a:spcAft>
            </a:pPr>
            <a:r>
              <a:rPr lang="en-CA" sz="1700" dirty="0" smtClean="0"/>
              <a:t>“…when I call to remembrance the genuine faith that is in you, which dwelt first in your grandmother Lois and your mother Eunice, and I am persuaded is in you also.” (2 Timothy 1:5)</a:t>
            </a:r>
          </a:p>
          <a:p>
            <a:pPr marL="642938" lvl="1" indent="-342900">
              <a:spcBef>
                <a:spcPts val="0"/>
              </a:spcBef>
              <a:spcAft>
                <a:spcPts val="1800"/>
              </a:spcAft>
            </a:pPr>
            <a:r>
              <a:rPr lang="en-CA" sz="1700" dirty="0" smtClean="0"/>
              <a:t>“and that from childhood you have known the Holy Scriptures, which are able to make you wise for salvation through faith which is in Christ Jesus” (2 Timothy 3:15)</a:t>
            </a:r>
          </a:p>
        </p:txBody>
      </p:sp>
      <p:sp>
        <p:nvSpPr>
          <p:cNvPr id="5" name="TextBox 4"/>
          <p:cNvSpPr txBox="1"/>
          <p:nvPr/>
        </p:nvSpPr>
        <p:spPr>
          <a:xfrm>
            <a:off x="5612857" y="2010406"/>
            <a:ext cx="2684835" cy="584775"/>
          </a:xfrm>
          <a:prstGeom prst="rect">
            <a:avLst/>
          </a:prstGeom>
          <a:noFill/>
        </p:spPr>
        <p:txBody>
          <a:bodyPr wrap="square" rtlCol="0">
            <a:spAutoFit/>
          </a:bodyPr>
          <a:lstStyle/>
          <a:p>
            <a:pPr algn="ctr"/>
            <a:r>
              <a:rPr lang="en-CA" sz="1600" dirty="0" smtClean="0">
                <a:solidFill>
                  <a:srgbClr val="FFFF00"/>
                </a:solidFill>
              </a:rPr>
              <a:t>Mother a Jewish Christian</a:t>
            </a:r>
          </a:p>
          <a:p>
            <a:pPr algn="ctr"/>
            <a:r>
              <a:rPr lang="en-CA" sz="1600" dirty="0" smtClean="0">
                <a:solidFill>
                  <a:srgbClr val="FFFF00"/>
                </a:solidFill>
              </a:rPr>
              <a:t>But Father a Greek</a:t>
            </a:r>
            <a:endParaRPr lang="en-CA" sz="1600" dirty="0">
              <a:solidFill>
                <a:srgbClr val="FFFF00"/>
              </a:solidFill>
            </a:endParaRPr>
          </a:p>
        </p:txBody>
      </p:sp>
      <p:sp>
        <p:nvSpPr>
          <p:cNvPr id="7" name="TextBox 6"/>
          <p:cNvSpPr txBox="1"/>
          <p:nvPr/>
        </p:nvSpPr>
        <p:spPr>
          <a:xfrm>
            <a:off x="6070060" y="1400788"/>
            <a:ext cx="2071991" cy="338554"/>
          </a:xfrm>
          <a:prstGeom prst="rect">
            <a:avLst/>
          </a:prstGeom>
          <a:noFill/>
        </p:spPr>
        <p:txBody>
          <a:bodyPr wrap="square" rtlCol="0">
            <a:spAutoFit/>
          </a:bodyPr>
          <a:lstStyle/>
          <a:p>
            <a:pPr algn="ctr"/>
            <a:r>
              <a:rPr lang="en-CA" sz="1600" dirty="0" err="1" smtClean="0">
                <a:solidFill>
                  <a:srgbClr val="FFFF00"/>
                </a:solidFill>
              </a:rPr>
              <a:t>Lystra</a:t>
            </a:r>
            <a:endParaRPr lang="en-CA" sz="16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Teach them the </a:t>
            </a:r>
            <a:r>
              <a:rPr lang="en-CA" b="1" dirty="0" smtClean="0"/>
              <a:t>Holy Scriptures</a:t>
            </a:r>
            <a:r>
              <a:rPr lang="en-CA" dirty="0" smtClean="0"/>
              <a:t/>
            </a:r>
            <a:br>
              <a:rPr lang="en-CA" dirty="0" smtClean="0"/>
            </a:br>
            <a:r>
              <a:rPr lang="en-CA" dirty="0" smtClean="0"/>
              <a:t>2. Live out a </a:t>
            </a:r>
            <a:r>
              <a:rPr lang="en-CA" b="1" dirty="0" smtClean="0"/>
              <a:t>genuine faith</a:t>
            </a:r>
            <a:endParaRPr lang="en-CA" b="1" dirty="0"/>
          </a:p>
        </p:txBody>
      </p:sp>
      <p:sp>
        <p:nvSpPr>
          <p:cNvPr id="3" name="Text Placeholder 2"/>
          <p:cNvSpPr>
            <a:spLocks noGrp="1"/>
          </p:cNvSpPr>
          <p:nvPr>
            <p:ph type="body" idx="1"/>
          </p:nvPr>
        </p:nvSpPr>
        <p:spPr>
          <a:xfrm>
            <a:off x="866215" y="3583036"/>
            <a:ext cx="7003461" cy="645300"/>
          </a:xfrm>
        </p:spPr>
        <p:txBody>
          <a:bodyPr/>
          <a:lstStyle/>
          <a:p>
            <a:r>
              <a:rPr lang="en-CA" dirty="0" smtClean="0"/>
              <a:t>To make a difference in a child’s LIFE, </a:t>
            </a:r>
            <a:r>
              <a:rPr lang="en-CA" u="sng" dirty="0" smtClean="0"/>
              <a:t>no matter their background</a:t>
            </a:r>
            <a:endParaRPr lang="en-CA" u="sng"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sz="3000" b="1" dirty="0" smtClean="0"/>
              <a:t>Timothy’s Background (Acts 16:1-5)</a:t>
            </a:r>
            <a:r>
              <a:rPr lang="en-CA" b="1" dirty="0" smtClean="0"/>
              <a:t/>
            </a:r>
            <a:br>
              <a:rPr lang="en-CA" b="1" dirty="0" smtClean="0"/>
            </a:br>
            <a:endParaRPr lang="en-CA" dirty="0"/>
          </a:p>
        </p:txBody>
      </p:sp>
      <p:sp>
        <p:nvSpPr>
          <p:cNvPr id="3" name="Content Placeholder 2"/>
          <p:cNvSpPr>
            <a:spLocks noGrp="1"/>
          </p:cNvSpPr>
          <p:nvPr>
            <p:ph idx="1"/>
          </p:nvPr>
        </p:nvSpPr>
        <p:spPr>
          <a:xfrm>
            <a:off x="827483" y="1420238"/>
            <a:ext cx="7596669" cy="3266062"/>
          </a:xfrm>
        </p:spPr>
        <p:txBody>
          <a:bodyPr>
            <a:normAutofit/>
          </a:bodyPr>
          <a:lstStyle/>
          <a:p>
            <a:pPr marL="342900" indent="-342900">
              <a:spcBef>
                <a:spcPts val="0"/>
              </a:spcBef>
              <a:spcAft>
                <a:spcPts val="3600"/>
              </a:spcAft>
              <a:buFont typeface="+mj-lt"/>
              <a:buAutoNum type="arabicPeriod"/>
            </a:pPr>
            <a:r>
              <a:rPr lang="en-CA" sz="2400" dirty="0" smtClean="0"/>
              <a:t>What was Timothy’s hometown?	______________</a:t>
            </a:r>
          </a:p>
          <a:p>
            <a:pPr marL="342900" indent="-342900">
              <a:spcBef>
                <a:spcPts val="0"/>
              </a:spcBef>
              <a:spcAft>
                <a:spcPts val="3600"/>
              </a:spcAft>
              <a:buFont typeface="+mj-lt"/>
              <a:buAutoNum type="arabicPeriod"/>
            </a:pPr>
            <a:r>
              <a:rPr lang="en-CA" sz="2400" dirty="0" smtClean="0"/>
              <a:t>What was his family situation?	________________</a:t>
            </a:r>
          </a:p>
          <a:p>
            <a:pPr marL="342900" indent="-342900">
              <a:spcBef>
                <a:spcPts val="0"/>
              </a:spcBef>
              <a:spcAft>
                <a:spcPts val="3600"/>
              </a:spcAft>
              <a:buFont typeface="+mj-lt"/>
              <a:buAutoNum type="arabicPeriod"/>
            </a:pPr>
            <a:r>
              <a:rPr lang="en-CA" sz="2400" dirty="0" smtClean="0"/>
              <a:t>What was his reputation?	 ____________________</a:t>
            </a:r>
          </a:p>
          <a:p>
            <a:pPr marL="342900" indent="-342900">
              <a:spcBef>
                <a:spcPts val="0"/>
              </a:spcBef>
              <a:spcAft>
                <a:spcPts val="3600"/>
              </a:spcAft>
              <a:buFont typeface="+mj-lt"/>
              <a:buAutoNum type="arabicPeriod"/>
            </a:pPr>
            <a:r>
              <a:rPr lang="en-CA" sz="2400" dirty="0" smtClean="0"/>
              <a:t>What did he do for the Jews’ sake?</a:t>
            </a:r>
            <a:r>
              <a:rPr lang="en-CA" sz="2400" dirty="0" smtClean="0"/>
              <a:t> 	</a:t>
            </a:r>
            <a:r>
              <a:rPr lang="en-CA" sz="2400" dirty="0" smtClean="0"/>
              <a:t>_________</a:t>
            </a:r>
            <a:endParaRPr lang="en-CA" sz="1800" b="1" dirty="0" smtClean="0"/>
          </a:p>
        </p:txBody>
      </p:sp>
      <p:sp>
        <p:nvSpPr>
          <p:cNvPr id="4" name="TextBox 3"/>
          <p:cNvSpPr txBox="1"/>
          <p:nvPr/>
        </p:nvSpPr>
        <p:spPr>
          <a:xfrm>
            <a:off x="6070060" y="1400788"/>
            <a:ext cx="2071991" cy="338554"/>
          </a:xfrm>
          <a:prstGeom prst="rect">
            <a:avLst/>
          </a:prstGeom>
          <a:noFill/>
        </p:spPr>
        <p:txBody>
          <a:bodyPr wrap="square" rtlCol="0">
            <a:spAutoFit/>
          </a:bodyPr>
          <a:lstStyle/>
          <a:p>
            <a:pPr algn="ctr"/>
            <a:r>
              <a:rPr lang="en-CA" sz="1600" dirty="0" err="1" smtClean="0">
                <a:solidFill>
                  <a:srgbClr val="FFFF00"/>
                </a:solidFill>
              </a:rPr>
              <a:t>Lystra</a:t>
            </a:r>
            <a:endParaRPr lang="en-CA" sz="1600" dirty="0">
              <a:solidFill>
                <a:srgbClr val="FFFF00"/>
              </a:solidFill>
            </a:endParaRPr>
          </a:p>
        </p:txBody>
      </p:sp>
      <p:sp>
        <p:nvSpPr>
          <p:cNvPr id="5" name="TextBox 4"/>
          <p:cNvSpPr txBox="1"/>
          <p:nvPr/>
        </p:nvSpPr>
        <p:spPr>
          <a:xfrm>
            <a:off x="5612857" y="2010406"/>
            <a:ext cx="2684835" cy="584775"/>
          </a:xfrm>
          <a:prstGeom prst="rect">
            <a:avLst/>
          </a:prstGeom>
          <a:noFill/>
        </p:spPr>
        <p:txBody>
          <a:bodyPr wrap="square" rtlCol="0">
            <a:spAutoFit/>
          </a:bodyPr>
          <a:lstStyle/>
          <a:p>
            <a:pPr algn="ctr"/>
            <a:r>
              <a:rPr lang="en-CA" sz="1600" dirty="0" smtClean="0">
                <a:solidFill>
                  <a:srgbClr val="FFFF00"/>
                </a:solidFill>
              </a:rPr>
              <a:t>Mother a Jewish Christian</a:t>
            </a:r>
          </a:p>
          <a:p>
            <a:pPr algn="ctr"/>
            <a:r>
              <a:rPr lang="en-CA" sz="1600" dirty="0" smtClean="0">
                <a:solidFill>
                  <a:srgbClr val="FFFF00"/>
                </a:solidFill>
              </a:rPr>
              <a:t>But Father a Greek</a:t>
            </a:r>
            <a:endParaRPr lang="en-CA" sz="1600" dirty="0">
              <a:solidFill>
                <a:srgbClr val="FFFF00"/>
              </a:solidFill>
            </a:endParaRPr>
          </a:p>
        </p:txBody>
      </p:sp>
      <p:sp>
        <p:nvSpPr>
          <p:cNvPr id="6" name="TextBox 5"/>
          <p:cNvSpPr txBox="1"/>
          <p:nvPr/>
        </p:nvSpPr>
        <p:spPr>
          <a:xfrm>
            <a:off x="5087568" y="3048032"/>
            <a:ext cx="3083668" cy="338554"/>
          </a:xfrm>
          <a:prstGeom prst="rect">
            <a:avLst/>
          </a:prstGeom>
          <a:noFill/>
        </p:spPr>
        <p:txBody>
          <a:bodyPr wrap="square" rtlCol="0">
            <a:spAutoFit/>
          </a:bodyPr>
          <a:lstStyle/>
          <a:p>
            <a:pPr algn="ctr"/>
            <a:r>
              <a:rPr lang="en-CA" sz="1600" dirty="0" smtClean="0">
                <a:solidFill>
                  <a:srgbClr val="FFFF00"/>
                </a:solidFill>
              </a:rPr>
              <a:t>Well-spoken of by brethren</a:t>
            </a:r>
            <a:endParaRPr lang="en-CA" sz="1600" dirty="0">
              <a:solidFill>
                <a:srgbClr val="FFFF00"/>
              </a:solidFill>
            </a:endParaRPr>
          </a:p>
        </p:txBody>
      </p:sp>
      <p:sp>
        <p:nvSpPr>
          <p:cNvPr id="7" name="TextBox 6"/>
          <p:cNvSpPr txBox="1"/>
          <p:nvPr/>
        </p:nvSpPr>
        <p:spPr>
          <a:xfrm>
            <a:off x="6702358" y="3881369"/>
            <a:ext cx="1452663" cy="338554"/>
          </a:xfrm>
          <a:prstGeom prst="rect">
            <a:avLst/>
          </a:prstGeom>
          <a:noFill/>
        </p:spPr>
        <p:txBody>
          <a:bodyPr wrap="square" rtlCol="0">
            <a:spAutoFit/>
          </a:bodyPr>
          <a:lstStyle/>
          <a:p>
            <a:pPr algn="ctr"/>
            <a:r>
              <a:rPr lang="en-CA" sz="1600" dirty="0" smtClean="0">
                <a:solidFill>
                  <a:srgbClr val="FFFF00"/>
                </a:solidFill>
              </a:rPr>
              <a:t>Circumcised</a:t>
            </a:r>
            <a:endParaRPr lang="en-CA" sz="16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85750"/>
            <a:ext cx="8534400" cy="4572000"/>
            <a:chOff x="144" y="336"/>
            <a:chExt cx="5472" cy="3552"/>
          </a:xfrm>
        </p:grpSpPr>
        <p:pic>
          <p:nvPicPr>
            <p:cNvPr id="58396" name="Picture 3"/>
            <p:cNvPicPr>
              <a:picLocks noChangeAspect="1" noChangeArrowheads="1"/>
            </p:cNvPicPr>
            <p:nvPr/>
          </p:nvPicPr>
          <p:blipFill>
            <a:blip r:embed="rId2"/>
            <a:srcRect r="183" b="365"/>
            <a:stretch>
              <a:fillRect/>
            </a:stretch>
          </p:blipFill>
          <p:spPr bwMode="auto">
            <a:xfrm>
              <a:off x="144" y="336"/>
              <a:ext cx="5472" cy="3552"/>
            </a:xfrm>
            <a:prstGeom prst="rect">
              <a:avLst/>
            </a:prstGeom>
            <a:noFill/>
            <a:ln w="9525">
              <a:noFill/>
              <a:miter lim="800000"/>
              <a:headEnd/>
              <a:tailEnd/>
            </a:ln>
          </p:spPr>
        </p:pic>
        <p:sp>
          <p:nvSpPr>
            <p:cNvPr id="58397" name="Rectangle 4"/>
            <p:cNvSpPr>
              <a:spLocks noChangeArrowheads="1"/>
            </p:cNvSpPr>
            <p:nvPr/>
          </p:nvSpPr>
          <p:spPr bwMode="auto">
            <a:xfrm>
              <a:off x="4320" y="611"/>
              <a:ext cx="752" cy="385"/>
            </a:xfrm>
            <a:prstGeom prst="rect">
              <a:avLst/>
            </a:prstGeom>
            <a:solidFill>
              <a:srgbClr val="F79833"/>
            </a:solidFill>
            <a:ln w="9525">
              <a:noFill/>
              <a:miter lim="800000"/>
              <a:headEnd/>
              <a:tailEnd/>
            </a:ln>
          </p:spPr>
          <p:txBody>
            <a:bodyPr wrap="none" anchor="ctr"/>
            <a:lstStyle/>
            <a:p>
              <a:endParaRPr lang="en-CA"/>
            </a:p>
          </p:txBody>
        </p:sp>
      </p:grpSp>
      <p:sp>
        <p:nvSpPr>
          <p:cNvPr id="53254" name="Text Box 6"/>
          <p:cNvSpPr txBox="1">
            <a:spLocks noChangeArrowheads="1"/>
          </p:cNvSpPr>
          <p:nvPr/>
        </p:nvSpPr>
        <p:spPr bwMode="auto">
          <a:xfrm>
            <a:off x="6096000" y="514350"/>
            <a:ext cx="2362200" cy="307777"/>
          </a:xfrm>
          <a:prstGeom prst="rect">
            <a:avLst/>
          </a:prstGeom>
          <a:noFill/>
          <a:ln w="12700">
            <a:noFill/>
            <a:miter lim="800000"/>
            <a:headEnd/>
            <a:tailEnd/>
          </a:ln>
          <a:effectLst>
            <a:outerShdw dist="17961" dir="2700000" algn="ctr" rotWithShape="0">
              <a:schemeClr val="tx1"/>
            </a:outerShdw>
          </a:effectLst>
        </p:spPr>
        <p:txBody>
          <a:bodyPr>
            <a:spAutoFit/>
          </a:bodyPr>
          <a:lstStyle/>
          <a:p>
            <a:pPr algn="ctr">
              <a:spcBef>
                <a:spcPct val="50000"/>
              </a:spcBef>
              <a:defRPr/>
            </a:pPr>
            <a:r>
              <a:rPr lang="en-US" b="1" dirty="0">
                <a:solidFill>
                  <a:srgbClr val="006600"/>
                </a:solidFill>
              </a:rPr>
              <a:t>Acts 15:36-18:22</a:t>
            </a:r>
          </a:p>
        </p:txBody>
      </p:sp>
      <p:sp>
        <p:nvSpPr>
          <p:cNvPr id="58373" name="Rectangle 8"/>
          <p:cNvSpPr>
            <a:spLocks noChangeArrowheads="1"/>
          </p:cNvSpPr>
          <p:nvPr/>
        </p:nvSpPr>
        <p:spPr bwMode="auto">
          <a:xfrm>
            <a:off x="304800" y="3714750"/>
            <a:ext cx="4876800" cy="1143000"/>
          </a:xfrm>
          <a:prstGeom prst="rect">
            <a:avLst/>
          </a:prstGeom>
          <a:solidFill>
            <a:srgbClr val="006600">
              <a:alpha val="90000"/>
            </a:srgbClr>
          </a:solidFill>
          <a:ln w="12700">
            <a:noFill/>
            <a:miter lim="800000"/>
            <a:headEnd/>
            <a:tailEnd/>
          </a:ln>
        </p:spPr>
        <p:txBody>
          <a:bodyPr wrap="none" anchor="ctr"/>
          <a:lstStyle/>
          <a:p>
            <a:endParaRPr lang="en-CA"/>
          </a:p>
        </p:txBody>
      </p:sp>
      <p:sp>
        <p:nvSpPr>
          <p:cNvPr id="53257" name="Rectangle 9"/>
          <p:cNvSpPr>
            <a:spLocks noChangeArrowheads="1"/>
          </p:cNvSpPr>
          <p:nvPr/>
        </p:nvSpPr>
        <p:spPr bwMode="auto">
          <a:xfrm>
            <a:off x="333985" y="3725693"/>
            <a:ext cx="4850860" cy="1089498"/>
          </a:xfrm>
          <a:prstGeom prst="rect">
            <a:avLst/>
          </a:prstGeom>
          <a:noFill/>
          <a:ln w="12700">
            <a:noFill/>
            <a:miter lim="800000"/>
            <a:headEnd/>
            <a:tailEnd/>
          </a:ln>
        </p:spPr>
        <p:txBody>
          <a:bodyPr lIns="90488" tIns="44450" rIns="90488" bIns="44450"/>
          <a:lstStyle/>
          <a:p>
            <a:pPr>
              <a:spcBef>
                <a:spcPct val="20000"/>
              </a:spcBef>
              <a:buSzPct val="100000"/>
            </a:pPr>
            <a:r>
              <a:rPr lang="en-US" sz="1600" dirty="0" smtClean="0"/>
              <a:t>“Therefore, when we could no longer endure it, we though it good to be left in Athens alone, and sent Timothy … to establish you and encourage you…” (1 Thessalonians 3:1-2)</a:t>
            </a:r>
            <a:endParaRPr lang="en-US" sz="1600" dirty="0"/>
          </a:p>
        </p:txBody>
      </p:sp>
      <p:sp>
        <p:nvSpPr>
          <p:cNvPr id="58375" name="Line 11"/>
          <p:cNvSpPr>
            <a:spLocks noChangeShapeType="1"/>
          </p:cNvSpPr>
          <p:nvPr/>
        </p:nvSpPr>
        <p:spPr bwMode="auto">
          <a:xfrm flipH="1" flipV="1">
            <a:off x="5638800" y="2171700"/>
            <a:ext cx="228600" cy="171450"/>
          </a:xfrm>
          <a:prstGeom prst="line">
            <a:avLst/>
          </a:prstGeom>
          <a:noFill/>
          <a:ln w="38100">
            <a:solidFill>
              <a:schemeClr val="tx1"/>
            </a:solidFill>
            <a:round/>
            <a:headEnd/>
            <a:tailEnd type="triangle" w="med" len="med"/>
          </a:ln>
        </p:spPr>
        <p:txBody>
          <a:bodyPr/>
          <a:lstStyle/>
          <a:p>
            <a:endParaRPr lang="en-CA"/>
          </a:p>
        </p:txBody>
      </p:sp>
      <p:sp>
        <p:nvSpPr>
          <p:cNvPr id="58376" name="Line 12"/>
          <p:cNvSpPr>
            <a:spLocks noChangeShapeType="1"/>
          </p:cNvSpPr>
          <p:nvPr/>
        </p:nvSpPr>
        <p:spPr bwMode="auto">
          <a:xfrm flipV="1">
            <a:off x="5638800" y="2057400"/>
            <a:ext cx="76200" cy="114300"/>
          </a:xfrm>
          <a:prstGeom prst="line">
            <a:avLst/>
          </a:prstGeom>
          <a:noFill/>
          <a:ln w="38100">
            <a:solidFill>
              <a:schemeClr val="tx1"/>
            </a:solidFill>
            <a:round/>
            <a:headEnd/>
            <a:tailEnd type="triangle" w="med" len="med"/>
          </a:ln>
        </p:spPr>
        <p:txBody>
          <a:bodyPr/>
          <a:lstStyle/>
          <a:p>
            <a:endParaRPr lang="en-CA"/>
          </a:p>
        </p:txBody>
      </p:sp>
      <p:sp>
        <p:nvSpPr>
          <p:cNvPr id="58377" name="Line 13"/>
          <p:cNvSpPr>
            <a:spLocks noChangeShapeType="1"/>
          </p:cNvSpPr>
          <p:nvPr/>
        </p:nvSpPr>
        <p:spPr bwMode="auto">
          <a:xfrm flipH="1" flipV="1">
            <a:off x="5181600" y="1828800"/>
            <a:ext cx="533400" cy="228600"/>
          </a:xfrm>
          <a:prstGeom prst="line">
            <a:avLst/>
          </a:prstGeom>
          <a:noFill/>
          <a:ln w="38100">
            <a:solidFill>
              <a:schemeClr val="tx1"/>
            </a:solidFill>
            <a:round/>
            <a:headEnd/>
            <a:tailEnd type="triangle" w="med" len="med"/>
          </a:ln>
        </p:spPr>
        <p:txBody>
          <a:bodyPr/>
          <a:lstStyle/>
          <a:p>
            <a:endParaRPr lang="en-CA"/>
          </a:p>
        </p:txBody>
      </p:sp>
      <p:sp>
        <p:nvSpPr>
          <p:cNvPr id="58378" name="Line 14"/>
          <p:cNvSpPr>
            <a:spLocks noChangeShapeType="1"/>
          </p:cNvSpPr>
          <p:nvPr/>
        </p:nvSpPr>
        <p:spPr bwMode="auto">
          <a:xfrm flipH="1" flipV="1">
            <a:off x="5029200" y="1485900"/>
            <a:ext cx="152400" cy="342900"/>
          </a:xfrm>
          <a:prstGeom prst="line">
            <a:avLst/>
          </a:prstGeom>
          <a:noFill/>
          <a:ln w="38100">
            <a:solidFill>
              <a:schemeClr val="tx1"/>
            </a:solidFill>
            <a:round/>
            <a:headEnd/>
            <a:tailEnd type="triangle" w="med" len="med"/>
          </a:ln>
        </p:spPr>
        <p:txBody>
          <a:bodyPr/>
          <a:lstStyle/>
          <a:p>
            <a:endParaRPr lang="en-CA"/>
          </a:p>
        </p:txBody>
      </p:sp>
      <p:sp>
        <p:nvSpPr>
          <p:cNvPr id="58379" name="Line 15"/>
          <p:cNvSpPr>
            <a:spLocks noChangeShapeType="1"/>
          </p:cNvSpPr>
          <p:nvPr/>
        </p:nvSpPr>
        <p:spPr bwMode="auto">
          <a:xfrm flipH="1" flipV="1">
            <a:off x="3124200" y="1085850"/>
            <a:ext cx="1905000" cy="400050"/>
          </a:xfrm>
          <a:prstGeom prst="line">
            <a:avLst/>
          </a:prstGeom>
          <a:noFill/>
          <a:ln w="38100">
            <a:solidFill>
              <a:schemeClr val="tx1"/>
            </a:solidFill>
            <a:round/>
            <a:headEnd/>
            <a:tailEnd type="triangle" w="med" len="med"/>
          </a:ln>
        </p:spPr>
        <p:txBody>
          <a:bodyPr/>
          <a:lstStyle/>
          <a:p>
            <a:endParaRPr lang="en-CA"/>
          </a:p>
        </p:txBody>
      </p:sp>
      <p:sp>
        <p:nvSpPr>
          <p:cNvPr id="58380" name="Line 18"/>
          <p:cNvSpPr>
            <a:spLocks noChangeShapeType="1"/>
          </p:cNvSpPr>
          <p:nvPr/>
        </p:nvSpPr>
        <p:spPr bwMode="auto">
          <a:xfrm flipH="1">
            <a:off x="1828800" y="400050"/>
            <a:ext cx="533400" cy="114300"/>
          </a:xfrm>
          <a:prstGeom prst="line">
            <a:avLst/>
          </a:prstGeom>
          <a:noFill/>
          <a:ln w="38100">
            <a:solidFill>
              <a:schemeClr val="tx1"/>
            </a:solidFill>
            <a:round/>
            <a:headEnd/>
            <a:tailEnd type="triangle" w="med" len="med"/>
          </a:ln>
        </p:spPr>
        <p:txBody>
          <a:bodyPr/>
          <a:lstStyle/>
          <a:p>
            <a:endParaRPr lang="en-CA"/>
          </a:p>
        </p:txBody>
      </p:sp>
      <p:sp>
        <p:nvSpPr>
          <p:cNvPr id="58381" name="Line 19"/>
          <p:cNvSpPr>
            <a:spLocks noChangeShapeType="1"/>
          </p:cNvSpPr>
          <p:nvPr/>
        </p:nvSpPr>
        <p:spPr bwMode="auto">
          <a:xfrm flipH="1">
            <a:off x="1524000" y="514350"/>
            <a:ext cx="304800" cy="57150"/>
          </a:xfrm>
          <a:prstGeom prst="line">
            <a:avLst/>
          </a:prstGeom>
          <a:noFill/>
          <a:ln w="38100">
            <a:solidFill>
              <a:schemeClr val="tx1"/>
            </a:solidFill>
            <a:round/>
            <a:headEnd/>
            <a:tailEnd type="triangle" w="med" len="med"/>
          </a:ln>
        </p:spPr>
        <p:txBody>
          <a:bodyPr/>
          <a:lstStyle/>
          <a:p>
            <a:endParaRPr lang="en-CA"/>
          </a:p>
        </p:txBody>
      </p:sp>
      <p:sp>
        <p:nvSpPr>
          <p:cNvPr id="58382" name="Freeform 26"/>
          <p:cNvSpPr>
            <a:spLocks/>
          </p:cNvSpPr>
          <p:nvPr/>
        </p:nvSpPr>
        <p:spPr bwMode="auto">
          <a:xfrm>
            <a:off x="6792914" y="2394348"/>
            <a:ext cx="687387" cy="431006"/>
          </a:xfrm>
          <a:custGeom>
            <a:avLst/>
            <a:gdLst>
              <a:gd name="T0" fmla="*/ 356 w 433"/>
              <a:gd name="T1" fmla="*/ 362 h 362"/>
              <a:gd name="T2" fmla="*/ 370 w 433"/>
              <a:gd name="T3" fmla="*/ 341 h 362"/>
              <a:gd name="T4" fmla="*/ 391 w 433"/>
              <a:gd name="T5" fmla="*/ 327 h 362"/>
              <a:gd name="T6" fmla="*/ 404 w 433"/>
              <a:gd name="T7" fmla="*/ 279 h 362"/>
              <a:gd name="T8" fmla="*/ 418 w 433"/>
              <a:gd name="T9" fmla="*/ 259 h 362"/>
              <a:gd name="T10" fmla="*/ 432 w 433"/>
              <a:gd name="T11" fmla="*/ 218 h 362"/>
              <a:gd name="T12" fmla="*/ 425 w 433"/>
              <a:gd name="T13" fmla="*/ 94 h 362"/>
              <a:gd name="T14" fmla="*/ 308 w 433"/>
              <a:gd name="T15" fmla="*/ 26 h 362"/>
              <a:gd name="T16" fmla="*/ 0 w 433"/>
              <a:gd name="T17" fmla="*/ 87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3"/>
              <a:gd name="T28" fmla="*/ 0 h 362"/>
              <a:gd name="T29" fmla="*/ 433 w 433"/>
              <a:gd name="T30" fmla="*/ 362 h 3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3" h="362">
                <a:moveTo>
                  <a:pt x="356" y="362"/>
                </a:moveTo>
                <a:cubicBezTo>
                  <a:pt x="361" y="355"/>
                  <a:pt x="364" y="347"/>
                  <a:pt x="370" y="341"/>
                </a:cubicBezTo>
                <a:cubicBezTo>
                  <a:pt x="376" y="335"/>
                  <a:pt x="387" y="334"/>
                  <a:pt x="391" y="327"/>
                </a:cubicBezTo>
                <a:cubicBezTo>
                  <a:pt x="399" y="312"/>
                  <a:pt x="400" y="295"/>
                  <a:pt x="404" y="279"/>
                </a:cubicBezTo>
                <a:cubicBezTo>
                  <a:pt x="406" y="271"/>
                  <a:pt x="413" y="266"/>
                  <a:pt x="418" y="259"/>
                </a:cubicBezTo>
                <a:cubicBezTo>
                  <a:pt x="423" y="245"/>
                  <a:pt x="433" y="232"/>
                  <a:pt x="432" y="218"/>
                </a:cubicBezTo>
                <a:cubicBezTo>
                  <a:pt x="430" y="177"/>
                  <a:pt x="431" y="135"/>
                  <a:pt x="425" y="94"/>
                </a:cubicBezTo>
                <a:cubicBezTo>
                  <a:pt x="419" y="51"/>
                  <a:pt x="341" y="36"/>
                  <a:pt x="308" y="26"/>
                </a:cubicBezTo>
                <a:cubicBezTo>
                  <a:pt x="182" y="29"/>
                  <a:pt x="87" y="0"/>
                  <a:pt x="0" y="87"/>
                </a:cubicBezTo>
              </a:path>
            </a:pathLst>
          </a:custGeom>
          <a:noFill/>
          <a:ln w="38100" cap="flat" cmpd="sng">
            <a:solidFill>
              <a:schemeClr val="tx1"/>
            </a:solidFill>
            <a:prstDash val="solid"/>
            <a:round/>
            <a:headEnd type="none" w="med" len="med"/>
            <a:tailEnd type="triangle" w="med" len="med"/>
          </a:ln>
        </p:spPr>
        <p:txBody>
          <a:bodyPr/>
          <a:lstStyle/>
          <a:p>
            <a:endParaRPr lang="en-CA"/>
          </a:p>
        </p:txBody>
      </p:sp>
      <p:sp>
        <p:nvSpPr>
          <p:cNvPr id="58383" name="Freeform 28"/>
          <p:cNvSpPr>
            <a:spLocks/>
          </p:cNvSpPr>
          <p:nvPr/>
        </p:nvSpPr>
        <p:spPr bwMode="auto">
          <a:xfrm>
            <a:off x="5867401" y="2226469"/>
            <a:ext cx="860425" cy="278606"/>
          </a:xfrm>
          <a:custGeom>
            <a:avLst/>
            <a:gdLst>
              <a:gd name="T0" fmla="*/ 542 w 542"/>
              <a:gd name="T1" fmla="*/ 234 h 234"/>
              <a:gd name="T2" fmla="*/ 525 w 542"/>
              <a:gd name="T3" fmla="*/ 120 h 234"/>
              <a:gd name="T4" fmla="*/ 485 w 542"/>
              <a:gd name="T5" fmla="*/ 35 h 234"/>
              <a:gd name="T6" fmla="*/ 439 w 542"/>
              <a:gd name="T7" fmla="*/ 6 h 234"/>
              <a:gd name="T8" fmla="*/ 23 w 542"/>
              <a:gd name="T9" fmla="*/ 52 h 234"/>
              <a:gd name="T10" fmla="*/ 0 w 542"/>
              <a:gd name="T11" fmla="*/ 75 h 234"/>
              <a:gd name="T12" fmla="*/ 0 60000 65536"/>
              <a:gd name="T13" fmla="*/ 0 60000 65536"/>
              <a:gd name="T14" fmla="*/ 0 60000 65536"/>
              <a:gd name="T15" fmla="*/ 0 60000 65536"/>
              <a:gd name="T16" fmla="*/ 0 60000 65536"/>
              <a:gd name="T17" fmla="*/ 0 60000 65536"/>
              <a:gd name="T18" fmla="*/ 0 w 542"/>
              <a:gd name="T19" fmla="*/ 0 h 234"/>
              <a:gd name="T20" fmla="*/ 542 w 542"/>
              <a:gd name="T21" fmla="*/ 234 h 234"/>
            </a:gdLst>
            <a:ahLst/>
            <a:cxnLst>
              <a:cxn ang="T12">
                <a:pos x="T0" y="T1"/>
              </a:cxn>
              <a:cxn ang="T13">
                <a:pos x="T2" y="T3"/>
              </a:cxn>
              <a:cxn ang="T14">
                <a:pos x="T4" y="T5"/>
              </a:cxn>
              <a:cxn ang="T15">
                <a:pos x="T6" y="T7"/>
              </a:cxn>
              <a:cxn ang="T16">
                <a:pos x="T8" y="T9"/>
              </a:cxn>
              <a:cxn ang="T17">
                <a:pos x="T10" y="T11"/>
              </a:cxn>
            </a:cxnLst>
            <a:rect l="T18" t="T19" r="T20" b="T21"/>
            <a:pathLst>
              <a:path w="542" h="234">
                <a:moveTo>
                  <a:pt x="542" y="234"/>
                </a:moveTo>
                <a:cubicBezTo>
                  <a:pt x="538" y="188"/>
                  <a:pt x="532" y="162"/>
                  <a:pt x="525" y="120"/>
                </a:cubicBezTo>
                <a:cubicBezTo>
                  <a:pt x="519" y="83"/>
                  <a:pt x="526" y="47"/>
                  <a:pt x="485" y="35"/>
                </a:cubicBezTo>
                <a:cubicBezTo>
                  <a:pt x="468" y="23"/>
                  <a:pt x="458" y="13"/>
                  <a:pt x="439" y="6"/>
                </a:cubicBezTo>
                <a:cubicBezTo>
                  <a:pt x="253" y="10"/>
                  <a:pt x="169" y="0"/>
                  <a:pt x="23" y="52"/>
                </a:cubicBezTo>
                <a:cubicBezTo>
                  <a:pt x="15" y="60"/>
                  <a:pt x="8" y="67"/>
                  <a:pt x="0" y="75"/>
                </a:cubicBezTo>
              </a:path>
            </a:pathLst>
          </a:custGeom>
          <a:noFill/>
          <a:ln w="38100" cmpd="sng">
            <a:solidFill>
              <a:schemeClr val="tx1"/>
            </a:solidFill>
            <a:round/>
            <a:headEnd type="none" w="med" len="med"/>
            <a:tailEnd type="triangle" w="med" len="med"/>
          </a:ln>
        </p:spPr>
        <p:txBody>
          <a:bodyPr/>
          <a:lstStyle/>
          <a:p>
            <a:endParaRPr lang="en-CA"/>
          </a:p>
        </p:txBody>
      </p:sp>
      <p:sp>
        <p:nvSpPr>
          <p:cNvPr id="58384" name="Freeform 29"/>
          <p:cNvSpPr>
            <a:spLocks/>
          </p:cNvSpPr>
          <p:nvPr/>
        </p:nvSpPr>
        <p:spPr bwMode="auto">
          <a:xfrm>
            <a:off x="3313113" y="1906191"/>
            <a:ext cx="3414712" cy="2568178"/>
          </a:xfrm>
          <a:custGeom>
            <a:avLst/>
            <a:gdLst>
              <a:gd name="T0" fmla="*/ 121 w 2151"/>
              <a:gd name="T1" fmla="*/ 4 h 2157"/>
              <a:gd name="T2" fmla="*/ 73 w 2151"/>
              <a:gd name="T3" fmla="*/ 10 h 2157"/>
              <a:gd name="T4" fmla="*/ 59 w 2151"/>
              <a:gd name="T5" fmla="*/ 52 h 2157"/>
              <a:gd name="T6" fmla="*/ 18 w 2151"/>
              <a:gd name="T7" fmla="*/ 113 h 2157"/>
              <a:gd name="T8" fmla="*/ 52 w 2151"/>
              <a:gd name="T9" fmla="*/ 237 h 2157"/>
              <a:gd name="T10" fmla="*/ 87 w 2151"/>
              <a:gd name="T11" fmla="*/ 381 h 2157"/>
              <a:gd name="T12" fmla="*/ 100 w 2151"/>
              <a:gd name="T13" fmla="*/ 449 h 2157"/>
              <a:gd name="T14" fmla="*/ 59 w 2151"/>
              <a:gd name="T15" fmla="*/ 463 h 2157"/>
              <a:gd name="T16" fmla="*/ 279 w 2151"/>
              <a:gd name="T17" fmla="*/ 566 h 2157"/>
              <a:gd name="T18" fmla="*/ 306 w 2151"/>
              <a:gd name="T19" fmla="*/ 573 h 2157"/>
              <a:gd name="T20" fmla="*/ 347 w 2151"/>
              <a:gd name="T21" fmla="*/ 586 h 2157"/>
              <a:gd name="T22" fmla="*/ 430 w 2151"/>
              <a:gd name="T23" fmla="*/ 682 h 2157"/>
              <a:gd name="T24" fmla="*/ 594 w 2151"/>
              <a:gd name="T25" fmla="*/ 806 h 2157"/>
              <a:gd name="T26" fmla="*/ 635 w 2151"/>
              <a:gd name="T27" fmla="*/ 833 h 2157"/>
              <a:gd name="T28" fmla="*/ 656 w 2151"/>
              <a:gd name="T29" fmla="*/ 847 h 2157"/>
              <a:gd name="T30" fmla="*/ 800 w 2151"/>
              <a:gd name="T31" fmla="*/ 984 h 2157"/>
              <a:gd name="T32" fmla="*/ 862 w 2151"/>
              <a:gd name="T33" fmla="*/ 1087 h 2157"/>
              <a:gd name="T34" fmla="*/ 903 w 2151"/>
              <a:gd name="T35" fmla="*/ 1128 h 2157"/>
              <a:gd name="T36" fmla="*/ 985 w 2151"/>
              <a:gd name="T37" fmla="*/ 1210 h 2157"/>
              <a:gd name="T38" fmla="*/ 1047 w 2151"/>
              <a:gd name="T39" fmla="*/ 1245 h 2157"/>
              <a:gd name="T40" fmla="*/ 1067 w 2151"/>
              <a:gd name="T41" fmla="*/ 1265 h 2157"/>
              <a:gd name="T42" fmla="*/ 1108 w 2151"/>
              <a:gd name="T43" fmla="*/ 1293 h 2157"/>
              <a:gd name="T44" fmla="*/ 1150 w 2151"/>
              <a:gd name="T45" fmla="*/ 1313 h 2157"/>
              <a:gd name="T46" fmla="*/ 1218 w 2151"/>
              <a:gd name="T47" fmla="*/ 1368 h 2157"/>
              <a:gd name="T48" fmla="*/ 1252 w 2151"/>
              <a:gd name="T49" fmla="*/ 1402 h 2157"/>
              <a:gd name="T50" fmla="*/ 1266 w 2151"/>
              <a:gd name="T51" fmla="*/ 1423 h 2157"/>
              <a:gd name="T52" fmla="*/ 1307 w 2151"/>
              <a:gd name="T53" fmla="*/ 1450 h 2157"/>
              <a:gd name="T54" fmla="*/ 1383 w 2151"/>
              <a:gd name="T55" fmla="*/ 1512 h 2157"/>
              <a:gd name="T56" fmla="*/ 1527 w 2151"/>
              <a:gd name="T57" fmla="*/ 1546 h 2157"/>
              <a:gd name="T58" fmla="*/ 1575 w 2151"/>
              <a:gd name="T59" fmla="*/ 1560 h 2157"/>
              <a:gd name="T60" fmla="*/ 1691 w 2151"/>
              <a:gd name="T61" fmla="*/ 1677 h 2157"/>
              <a:gd name="T62" fmla="*/ 1780 w 2151"/>
              <a:gd name="T63" fmla="*/ 1738 h 2157"/>
              <a:gd name="T64" fmla="*/ 1870 w 2151"/>
              <a:gd name="T65" fmla="*/ 1821 h 2157"/>
              <a:gd name="T66" fmla="*/ 1931 w 2151"/>
              <a:gd name="T67" fmla="*/ 1862 h 2157"/>
              <a:gd name="T68" fmla="*/ 1952 w 2151"/>
              <a:gd name="T69" fmla="*/ 1876 h 2157"/>
              <a:gd name="T70" fmla="*/ 1986 w 2151"/>
              <a:gd name="T71" fmla="*/ 1937 h 2157"/>
              <a:gd name="T72" fmla="*/ 2062 w 2151"/>
              <a:gd name="T73" fmla="*/ 2033 h 2157"/>
              <a:gd name="T74" fmla="*/ 2082 w 2151"/>
              <a:gd name="T75" fmla="*/ 2074 h 2157"/>
              <a:gd name="T76" fmla="*/ 2137 w 2151"/>
              <a:gd name="T77" fmla="*/ 2136 h 2157"/>
              <a:gd name="T78" fmla="*/ 2151 w 2151"/>
              <a:gd name="T79" fmla="*/ 2157 h 21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51"/>
              <a:gd name="T121" fmla="*/ 0 h 2157"/>
              <a:gd name="T122" fmla="*/ 2151 w 2151"/>
              <a:gd name="T123" fmla="*/ 2157 h 215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51" h="2157">
                <a:moveTo>
                  <a:pt x="121" y="4"/>
                </a:moveTo>
                <a:cubicBezTo>
                  <a:pt x="105" y="6"/>
                  <a:pt x="86" y="0"/>
                  <a:pt x="73" y="10"/>
                </a:cubicBezTo>
                <a:cubicBezTo>
                  <a:pt x="61" y="19"/>
                  <a:pt x="64" y="38"/>
                  <a:pt x="59" y="52"/>
                </a:cubicBezTo>
                <a:cubicBezTo>
                  <a:pt x="50" y="78"/>
                  <a:pt x="34" y="91"/>
                  <a:pt x="18" y="113"/>
                </a:cubicBezTo>
                <a:cubicBezTo>
                  <a:pt x="0" y="166"/>
                  <a:pt x="17" y="200"/>
                  <a:pt x="52" y="237"/>
                </a:cubicBezTo>
                <a:cubicBezTo>
                  <a:pt x="70" y="289"/>
                  <a:pt x="27" y="361"/>
                  <a:pt x="87" y="381"/>
                </a:cubicBezTo>
                <a:cubicBezTo>
                  <a:pt x="107" y="401"/>
                  <a:pt x="129" y="412"/>
                  <a:pt x="100" y="449"/>
                </a:cubicBezTo>
                <a:cubicBezTo>
                  <a:pt x="91" y="460"/>
                  <a:pt x="59" y="463"/>
                  <a:pt x="59" y="463"/>
                </a:cubicBezTo>
                <a:cubicBezTo>
                  <a:pt x="10" y="610"/>
                  <a:pt x="185" y="563"/>
                  <a:pt x="279" y="566"/>
                </a:cubicBezTo>
                <a:cubicBezTo>
                  <a:pt x="288" y="568"/>
                  <a:pt x="297" y="570"/>
                  <a:pt x="306" y="573"/>
                </a:cubicBezTo>
                <a:cubicBezTo>
                  <a:pt x="320" y="577"/>
                  <a:pt x="347" y="586"/>
                  <a:pt x="347" y="586"/>
                </a:cubicBezTo>
                <a:cubicBezTo>
                  <a:pt x="370" y="621"/>
                  <a:pt x="394" y="660"/>
                  <a:pt x="430" y="682"/>
                </a:cubicBezTo>
                <a:cubicBezTo>
                  <a:pt x="458" y="727"/>
                  <a:pt x="550" y="774"/>
                  <a:pt x="594" y="806"/>
                </a:cubicBezTo>
                <a:cubicBezTo>
                  <a:pt x="601" y="811"/>
                  <a:pt x="627" y="828"/>
                  <a:pt x="635" y="833"/>
                </a:cubicBezTo>
                <a:cubicBezTo>
                  <a:pt x="642" y="838"/>
                  <a:pt x="656" y="847"/>
                  <a:pt x="656" y="847"/>
                </a:cubicBezTo>
                <a:cubicBezTo>
                  <a:pt x="689" y="891"/>
                  <a:pt x="752" y="952"/>
                  <a:pt x="800" y="984"/>
                </a:cubicBezTo>
                <a:cubicBezTo>
                  <a:pt x="806" y="993"/>
                  <a:pt x="852" y="1077"/>
                  <a:pt x="862" y="1087"/>
                </a:cubicBezTo>
                <a:cubicBezTo>
                  <a:pt x="916" y="1142"/>
                  <a:pt x="868" y="1078"/>
                  <a:pt x="903" y="1128"/>
                </a:cubicBezTo>
                <a:cubicBezTo>
                  <a:pt x="916" y="1166"/>
                  <a:pt x="947" y="1199"/>
                  <a:pt x="985" y="1210"/>
                </a:cubicBezTo>
                <a:cubicBezTo>
                  <a:pt x="1005" y="1224"/>
                  <a:pt x="1028" y="1229"/>
                  <a:pt x="1047" y="1245"/>
                </a:cubicBezTo>
                <a:cubicBezTo>
                  <a:pt x="1054" y="1251"/>
                  <a:pt x="1060" y="1259"/>
                  <a:pt x="1067" y="1265"/>
                </a:cubicBezTo>
                <a:cubicBezTo>
                  <a:pt x="1080" y="1275"/>
                  <a:pt x="1094" y="1284"/>
                  <a:pt x="1108" y="1293"/>
                </a:cubicBezTo>
                <a:cubicBezTo>
                  <a:pt x="1121" y="1302"/>
                  <a:pt x="1137" y="1304"/>
                  <a:pt x="1150" y="1313"/>
                </a:cubicBezTo>
                <a:cubicBezTo>
                  <a:pt x="1175" y="1329"/>
                  <a:pt x="1194" y="1351"/>
                  <a:pt x="1218" y="1368"/>
                </a:cubicBezTo>
                <a:cubicBezTo>
                  <a:pt x="1256" y="1426"/>
                  <a:pt x="1206" y="1356"/>
                  <a:pt x="1252" y="1402"/>
                </a:cubicBezTo>
                <a:cubicBezTo>
                  <a:pt x="1258" y="1408"/>
                  <a:pt x="1260" y="1417"/>
                  <a:pt x="1266" y="1423"/>
                </a:cubicBezTo>
                <a:cubicBezTo>
                  <a:pt x="1278" y="1434"/>
                  <a:pt x="1307" y="1450"/>
                  <a:pt x="1307" y="1450"/>
                </a:cubicBezTo>
                <a:cubicBezTo>
                  <a:pt x="1325" y="1477"/>
                  <a:pt x="1352" y="1502"/>
                  <a:pt x="1383" y="1512"/>
                </a:cubicBezTo>
                <a:cubicBezTo>
                  <a:pt x="1428" y="1543"/>
                  <a:pt x="1473" y="1542"/>
                  <a:pt x="1527" y="1546"/>
                </a:cubicBezTo>
                <a:cubicBezTo>
                  <a:pt x="1529" y="1547"/>
                  <a:pt x="1571" y="1557"/>
                  <a:pt x="1575" y="1560"/>
                </a:cubicBezTo>
                <a:cubicBezTo>
                  <a:pt x="1620" y="1595"/>
                  <a:pt x="1645" y="1645"/>
                  <a:pt x="1691" y="1677"/>
                </a:cubicBezTo>
                <a:cubicBezTo>
                  <a:pt x="1712" y="1707"/>
                  <a:pt x="1751" y="1712"/>
                  <a:pt x="1780" y="1738"/>
                </a:cubicBezTo>
                <a:cubicBezTo>
                  <a:pt x="1811" y="1765"/>
                  <a:pt x="1838" y="1796"/>
                  <a:pt x="1870" y="1821"/>
                </a:cubicBezTo>
                <a:cubicBezTo>
                  <a:pt x="1889" y="1836"/>
                  <a:pt x="1911" y="1848"/>
                  <a:pt x="1931" y="1862"/>
                </a:cubicBezTo>
                <a:cubicBezTo>
                  <a:pt x="1938" y="1867"/>
                  <a:pt x="1952" y="1876"/>
                  <a:pt x="1952" y="1876"/>
                </a:cubicBezTo>
                <a:cubicBezTo>
                  <a:pt x="1966" y="1897"/>
                  <a:pt x="1972" y="1916"/>
                  <a:pt x="1986" y="1937"/>
                </a:cubicBezTo>
                <a:cubicBezTo>
                  <a:pt x="2000" y="1980"/>
                  <a:pt x="2037" y="1997"/>
                  <a:pt x="2062" y="2033"/>
                </a:cubicBezTo>
                <a:cubicBezTo>
                  <a:pt x="2080" y="2097"/>
                  <a:pt x="2053" y="2009"/>
                  <a:pt x="2082" y="2074"/>
                </a:cubicBezTo>
                <a:cubicBezTo>
                  <a:pt x="2105" y="2124"/>
                  <a:pt x="2082" y="2118"/>
                  <a:pt x="2137" y="2136"/>
                </a:cubicBezTo>
                <a:cubicBezTo>
                  <a:pt x="2142" y="2143"/>
                  <a:pt x="2151" y="2157"/>
                  <a:pt x="2151" y="2157"/>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sp>
        <p:nvSpPr>
          <p:cNvPr id="58385" name="Freeform 30"/>
          <p:cNvSpPr>
            <a:spLocks/>
          </p:cNvSpPr>
          <p:nvPr/>
        </p:nvSpPr>
        <p:spPr bwMode="auto">
          <a:xfrm>
            <a:off x="1557338" y="1771650"/>
            <a:ext cx="1947862" cy="294085"/>
          </a:xfrm>
          <a:custGeom>
            <a:avLst/>
            <a:gdLst>
              <a:gd name="T0" fmla="*/ 0 w 1227"/>
              <a:gd name="T1" fmla="*/ 0 h 247"/>
              <a:gd name="T2" fmla="*/ 103 w 1227"/>
              <a:gd name="T3" fmla="*/ 21 h 247"/>
              <a:gd name="T4" fmla="*/ 185 w 1227"/>
              <a:gd name="T5" fmla="*/ 151 h 247"/>
              <a:gd name="T6" fmla="*/ 267 w 1227"/>
              <a:gd name="T7" fmla="*/ 185 h 247"/>
              <a:gd name="T8" fmla="*/ 308 w 1227"/>
              <a:gd name="T9" fmla="*/ 213 h 247"/>
              <a:gd name="T10" fmla="*/ 329 w 1227"/>
              <a:gd name="T11" fmla="*/ 219 h 247"/>
              <a:gd name="T12" fmla="*/ 432 w 1227"/>
              <a:gd name="T13" fmla="*/ 247 h 247"/>
              <a:gd name="T14" fmla="*/ 699 w 1227"/>
              <a:gd name="T15" fmla="*/ 240 h 247"/>
              <a:gd name="T16" fmla="*/ 754 w 1227"/>
              <a:gd name="T17" fmla="*/ 213 h 247"/>
              <a:gd name="T18" fmla="*/ 932 w 1227"/>
              <a:gd name="T19" fmla="*/ 137 h 247"/>
              <a:gd name="T20" fmla="*/ 1227 w 1227"/>
              <a:gd name="T21" fmla="*/ 123 h 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7"/>
              <a:gd name="T34" fmla="*/ 0 h 247"/>
              <a:gd name="T35" fmla="*/ 1227 w 1227"/>
              <a:gd name="T36" fmla="*/ 247 h 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7" h="247">
                <a:moveTo>
                  <a:pt x="0" y="0"/>
                </a:moveTo>
                <a:cubicBezTo>
                  <a:pt x="38" y="5"/>
                  <a:pt x="68" y="9"/>
                  <a:pt x="103" y="21"/>
                </a:cubicBezTo>
                <a:cubicBezTo>
                  <a:pt x="130" y="63"/>
                  <a:pt x="131" y="133"/>
                  <a:pt x="185" y="151"/>
                </a:cubicBezTo>
                <a:cubicBezTo>
                  <a:pt x="211" y="169"/>
                  <a:pt x="236" y="175"/>
                  <a:pt x="267" y="185"/>
                </a:cubicBezTo>
                <a:cubicBezTo>
                  <a:pt x="283" y="190"/>
                  <a:pt x="292" y="208"/>
                  <a:pt x="308" y="213"/>
                </a:cubicBezTo>
                <a:cubicBezTo>
                  <a:pt x="315" y="215"/>
                  <a:pt x="322" y="217"/>
                  <a:pt x="329" y="219"/>
                </a:cubicBezTo>
                <a:cubicBezTo>
                  <a:pt x="361" y="241"/>
                  <a:pt x="394" y="241"/>
                  <a:pt x="432" y="247"/>
                </a:cubicBezTo>
                <a:cubicBezTo>
                  <a:pt x="521" y="245"/>
                  <a:pt x="610" y="244"/>
                  <a:pt x="699" y="240"/>
                </a:cubicBezTo>
                <a:cubicBezTo>
                  <a:pt x="733" y="238"/>
                  <a:pt x="725" y="229"/>
                  <a:pt x="754" y="213"/>
                </a:cubicBezTo>
                <a:cubicBezTo>
                  <a:pt x="775" y="201"/>
                  <a:pt x="910" y="140"/>
                  <a:pt x="932" y="137"/>
                </a:cubicBezTo>
                <a:cubicBezTo>
                  <a:pt x="1033" y="122"/>
                  <a:pt x="1122" y="123"/>
                  <a:pt x="1227" y="123"/>
                </a:cubicBezTo>
              </a:path>
            </a:pathLst>
          </a:custGeom>
          <a:noFill/>
          <a:ln w="38100" cap="flat" cmpd="sng">
            <a:solidFill>
              <a:schemeClr val="tx1"/>
            </a:solidFill>
            <a:prstDash val="solid"/>
            <a:round/>
            <a:headEnd type="none" w="med" len="med"/>
            <a:tailEnd type="triangle" w="med" len="med"/>
          </a:ln>
        </p:spPr>
        <p:txBody>
          <a:bodyPr/>
          <a:lstStyle/>
          <a:p>
            <a:endParaRPr lang="en-CA"/>
          </a:p>
        </p:txBody>
      </p:sp>
      <p:sp>
        <p:nvSpPr>
          <p:cNvPr id="58386" name="Freeform 31"/>
          <p:cNvSpPr>
            <a:spLocks/>
          </p:cNvSpPr>
          <p:nvPr/>
        </p:nvSpPr>
        <p:spPr bwMode="auto">
          <a:xfrm>
            <a:off x="1566864" y="1663303"/>
            <a:ext cx="414337" cy="100013"/>
          </a:xfrm>
          <a:custGeom>
            <a:avLst/>
            <a:gdLst>
              <a:gd name="T0" fmla="*/ 259 w 261"/>
              <a:gd name="T1" fmla="*/ 84 h 84"/>
              <a:gd name="T2" fmla="*/ 252 w 261"/>
              <a:gd name="T3" fmla="*/ 36 h 84"/>
              <a:gd name="T4" fmla="*/ 190 w 261"/>
              <a:gd name="T5" fmla="*/ 2 h 84"/>
              <a:gd name="T6" fmla="*/ 121 w 261"/>
              <a:gd name="T7" fmla="*/ 9 h 84"/>
              <a:gd name="T8" fmla="*/ 60 w 261"/>
              <a:gd name="T9" fmla="*/ 64 h 84"/>
              <a:gd name="T10" fmla="*/ 5 w 261"/>
              <a:gd name="T11" fmla="*/ 84 h 84"/>
              <a:gd name="T12" fmla="*/ 0 60000 65536"/>
              <a:gd name="T13" fmla="*/ 0 60000 65536"/>
              <a:gd name="T14" fmla="*/ 0 60000 65536"/>
              <a:gd name="T15" fmla="*/ 0 60000 65536"/>
              <a:gd name="T16" fmla="*/ 0 60000 65536"/>
              <a:gd name="T17" fmla="*/ 0 60000 65536"/>
              <a:gd name="T18" fmla="*/ 0 w 261"/>
              <a:gd name="T19" fmla="*/ 0 h 84"/>
              <a:gd name="T20" fmla="*/ 261 w 261"/>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261" h="84">
                <a:moveTo>
                  <a:pt x="259" y="84"/>
                </a:moveTo>
                <a:cubicBezTo>
                  <a:pt x="257" y="68"/>
                  <a:pt x="261" y="50"/>
                  <a:pt x="252" y="36"/>
                </a:cubicBezTo>
                <a:cubicBezTo>
                  <a:pt x="240" y="17"/>
                  <a:pt x="211" y="9"/>
                  <a:pt x="190" y="2"/>
                </a:cubicBezTo>
                <a:cubicBezTo>
                  <a:pt x="167" y="4"/>
                  <a:pt x="142" y="0"/>
                  <a:pt x="121" y="9"/>
                </a:cubicBezTo>
                <a:cubicBezTo>
                  <a:pt x="96" y="20"/>
                  <a:pt x="86" y="55"/>
                  <a:pt x="60" y="64"/>
                </a:cubicBezTo>
                <a:cubicBezTo>
                  <a:pt x="0" y="84"/>
                  <a:pt x="35" y="54"/>
                  <a:pt x="5" y="84"/>
                </a:cubicBezTo>
              </a:path>
            </a:pathLst>
          </a:custGeom>
          <a:noFill/>
          <a:ln w="38100" cap="flat" cmpd="sng">
            <a:solidFill>
              <a:schemeClr val="tx1"/>
            </a:solidFill>
            <a:prstDash val="solid"/>
            <a:round/>
            <a:headEnd type="none" w="med" len="med"/>
            <a:tailEnd type="triangle" w="med" len="med"/>
          </a:ln>
        </p:spPr>
        <p:txBody>
          <a:bodyPr/>
          <a:lstStyle/>
          <a:p>
            <a:endParaRPr lang="en-CA"/>
          </a:p>
        </p:txBody>
      </p:sp>
      <p:sp>
        <p:nvSpPr>
          <p:cNvPr id="58387" name="Freeform 32"/>
          <p:cNvSpPr>
            <a:spLocks/>
          </p:cNvSpPr>
          <p:nvPr/>
        </p:nvSpPr>
        <p:spPr bwMode="auto">
          <a:xfrm>
            <a:off x="1524000" y="571500"/>
            <a:ext cx="685800" cy="1371600"/>
          </a:xfrm>
          <a:custGeom>
            <a:avLst/>
            <a:gdLst>
              <a:gd name="T0" fmla="*/ 0 w 412"/>
              <a:gd name="T1" fmla="*/ 0 h 1248"/>
              <a:gd name="T2" fmla="*/ 83 w 412"/>
              <a:gd name="T3" fmla="*/ 75 h 1248"/>
              <a:gd name="T4" fmla="*/ 131 w 412"/>
              <a:gd name="T5" fmla="*/ 301 h 1248"/>
              <a:gd name="T6" fmla="*/ 165 w 412"/>
              <a:gd name="T7" fmla="*/ 384 h 1248"/>
              <a:gd name="T8" fmla="*/ 179 w 412"/>
              <a:gd name="T9" fmla="*/ 466 h 1248"/>
              <a:gd name="T10" fmla="*/ 220 w 412"/>
              <a:gd name="T11" fmla="*/ 500 h 1248"/>
              <a:gd name="T12" fmla="*/ 247 w 412"/>
              <a:gd name="T13" fmla="*/ 541 h 1248"/>
              <a:gd name="T14" fmla="*/ 233 w 412"/>
              <a:gd name="T15" fmla="*/ 617 h 1248"/>
              <a:gd name="T16" fmla="*/ 137 w 412"/>
              <a:gd name="T17" fmla="*/ 637 h 1248"/>
              <a:gd name="T18" fmla="*/ 103 w 412"/>
              <a:gd name="T19" fmla="*/ 699 h 1248"/>
              <a:gd name="T20" fmla="*/ 144 w 412"/>
              <a:gd name="T21" fmla="*/ 733 h 1248"/>
              <a:gd name="T22" fmla="*/ 172 w 412"/>
              <a:gd name="T23" fmla="*/ 774 h 1248"/>
              <a:gd name="T24" fmla="*/ 179 w 412"/>
              <a:gd name="T25" fmla="*/ 795 h 1248"/>
              <a:gd name="T26" fmla="*/ 199 w 412"/>
              <a:gd name="T27" fmla="*/ 802 h 1248"/>
              <a:gd name="T28" fmla="*/ 206 w 412"/>
              <a:gd name="T29" fmla="*/ 850 h 1248"/>
              <a:gd name="T30" fmla="*/ 329 w 412"/>
              <a:gd name="T31" fmla="*/ 925 h 1248"/>
              <a:gd name="T32" fmla="*/ 391 w 412"/>
              <a:gd name="T33" fmla="*/ 1021 h 1248"/>
              <a:gd name="T34" fmla="*/ 398 w 412"/>
              <a:gd name="T35" fmla="*/ 1213 h 1248"/>
              <a:gd name="T36" fmla="*/ 343 w 412"/>
              <a:gd name="T37" fmla="*/ 1248 h 1248"/>
              <a:gd name="T38" fmla="*/ 288 w 412"/>
              <a:gd name="T39" fmla="*/ 1206 h 1248"/>
              <a:gd name="T40" fmla="*/ 275 w 412"/>
              <a:gd name="T41" fmla="*/ 1186 h 1248"/>
              <a:gd name="T42" fmla="*/ 261 w 412"/>
              <a:gd name="T43" fmla="*/ 1145 h 1248"/>
              <a:gd name="T44" fmla="*/ 268 w 412"/>
              <a:gd name="T45" fmla="*/ 1083 h 1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2"/>
              <a:gd name="T70" fmla="*/ 0 h 1248"/>
              <a:gd name="T71" fmla="*/ 412 w 412"/>
              <a:gd name="T72" fmla="*/ 1248 h 12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2" h="1248">
                <a:moveTo>
                  <a:pt x="0" y="0"/>
                </a:moveTo>
                <a:cubicBezTo>
                  <a:pt x="16" y="63"/>
                  <a:pt x="37" y="44"/>
                  <a:pt x="83" y="75"/>
                </a:cubicBezTo>
                <a:cubicBezTo>
                  <a:pt x="126" y="144"/>
                  <a:pt x="83" y="232"/>
                  <a:pt x="131" y="301"/>
                </a:cubicBezTo>
                <a:cubicBezTo>
                  <a:pt x="140" y="331"/>
                  <a:pt x="155" y="355"/>
                  <a:pt x="165" y="384"/>
                </a:cubicBezTo>
                <a:cubicBezTo>
                  <a:pt x="168" y="412"/>
                  <a:pt x="162" y="444"/>
                  <a:pt x="179" y="466"/>
                </a:cubicBezTo>
                <a:cubicBezTo>
                  <a:pt x="190" y="480"/>
                  <a:pt x="209" y="486"/>
                  <a:pt x="220" y="500"/>
                </a:cubicBezTo>
                <a:cubicBezTo>
                  <a:pt x="230" y="513"/>
                  <a:pt x="238" y="528"/>
                  <a:pt x="247" y="541"/>
                </a:cubicBezTo>
                <a:cubicBezTo>
                  <a:pt x="242" y="566"/>
                  <a:pt x="252" y="599"/>
                  <a:pt x="233" y="617"/>
                </a:cubicBezTo>
                <a:cubicBezTo>
                  <a:pt x="209" y="639"/>
                  <a:pt x="165" y="620"/>
                  <a:pt x="137" y="637"/>
                </a:cubicBezTo>
                <a:cubicBezTo>
                  <a:pt x="124" y="658"/>
                  <a:pt x="111" y="675"/>
                  <a:pt x="103" y="699"/>
                </a:cubicBezTo>
                <a:cubicBezTo>
                  <a:pt x="116" y="712"/>
                  <a:pt x="132" y="720"/>
                  <a:pt x="144" y="733"/>
                </a:cubicBezTo>
                <a:cubicBezTo>
                  <a:pt x="155" y="745"/>
                  <a:pt x="172" y="774"/>
                  <a:pt x="172" y="774"/>
                </a:cubicBezTo>
                <a:cubicBezTo>
                  <a:pt x="174" y="781"/>
                  <a:pt x="174" y="790"/>
                  <a:pt x="179" y="795"/>
                </a:cubicBezTo>
                <a:cubicBezTo>
                  <a:pt x="184" y="800"/>
                  <a:pt x="196" y="796"/>
                  <a:pt x="199" y="802"/>
                </a:cubicBezTo>
                <a:cubicBezTo>
                  <a:pt x="206" y="817"/>
                  <a:pt x="201" y="835"/>
                  <a:pt x="206" y="850"/>
                </a:cubicBezTo>
                <a:cubicBezTo>
                  <a:pt x="224" y="908"/>
                  <a:pt x="282" y="908"/>
                  <a:pt x="329" y="925"/>
                </a:cubicBezTo>
                <a:cubicBezTo>
                  <a:pt x="354" y="962"/>
                  <a:pt x="352" y="996"/>
                  <a:pt x="391" y="1021"/>
                </a:cubicBezTo>
                <a:cubicBezTo>
                  <a:pt x="410" y="1079"/>
                  <a:pt x="412" y="1153"/>
                  <a:pt x="398" y="1213"/>
                </a:cubicBezTo>
                <a:cubicBezTo>
                  <a:pt x="393" y="1234"/>
                  <a:pt x="343" y="1248"/>
                  <a:pt x="343" y="1248"/>
                </a:cubicBezTo>
                <a:cubicBezTo>
                  <a:pt x="317" y="1239"/>
                  <a:pt x="311" y="1221"/>
                  <a:pt x="288" y="1206"/>
                </a:cubicBezTo>
                <a:cubicBezTo>
                  <a:pt x="284" y="1199"/>
                  <a:pt x="278" y="1193"/>
                  <a:pt x="275" y="1186"/>
                </a:cubicBezTo>
                <a:cubicBezTo>
                  <a:pt x="269" y="1173"/>
                  <a:pt x="261" y="1145"/>
                  <a:pt x="261" y="1145"/>
                </a:cubicBezTo>
                <a:cubicBezTo>
                  <a:pt x="269" y="1092"/>
                  <a:pt x="268" y="1113"/>
                  <a:pt x="268" y="1083"/>
                </a:cubicBezTo>
              </a:path>
            </a:pathLst>
          </a:custGeom>
          <a:noFill/>
          <a:ln w="38100" cmpd="sng">
            <a:solidFill>
              <a:schemeClr val="tx1"/>
            </a:solidFill>
            <a:round/>
            <a:headEnd type="none" w="med" len="med"/>
            <a:tailEnd type="triangle" w="med" len="med"/>
          </a:ln>
        </p:spPr>
        <p:txBody>
          <a:bodyPr/>
          <a:lstStyle/>
          <a:p>
            <a:endParaRPr lang="en-CA"/>
          </a:p>
        </p:txBody>
      </p:sp>
      <p:sp>
        <p:nvSpPr>
          <p:cNvPr id="58388" name="Freeform 33"/>
          <p:cNvSpPr>
            <a:spLocks/>
          </p:cNvSpPr>
          <p:nvPr/>
        </p:nvSpPr>
        <p:spPr bwMode="auto">
          <a:xfrm>
            <a:off x="2362200" y="400050"/>
            <a:ext cx="304800" cy="114300"/>
          </a:xfrm>
          <a:custGeom>
            <a:avLst/>
            <a:gdLst>
              <a:gd name="T0" fmla="*/ 267 w 267"/>
              <a:gd name="T1" fmla="*/ 103 h 103"/>
              <a:gd name="T2" fmla="*/ 89 w 267"/>
              <a:gd name="T3" fmla="*/ 76 h 103"/>
              <a:gd name="T4" fmla="*/ 34 w 267"/>
              <a:gd name="T5" fmla="*/ 28 h 103"/>
              <a:gd name="T6" fmla="*/ 20 w 267"/>
              <a:gd name="T7" fmla="*/ 7 h 103"/>
              <a:gd name="T8" fmla="*/ 0 w 267"/>
              <a:gd name="T9" fmla="*/ 0 h 103"/>
              <a:gd name="T10" fmla="*/ 0 60000 65536"/>
              <a:gd name="T11" fmla="*/ 0 60000 65536"/>
              <a:gd name="T12" fmla="*/ 0 60000 65536"/>
              <a:gd name="T13" fmla="*/ 0 60000 65536"/>
              <a:gd name="T14" fmla="*/ 0 60000 65536"/>
              <a:gd name="T15" fmla="*/ 0 w 267"/>
              <a:gd name="T16" fmla="*/ 0 h 103"/>
              <a:gd name="T17" fmla="*/ 267 w 267"/>
              <a:gd name="T18" fmla="*/ 103 h 103"/>
            </a:gdLst>
            <a:ahLst/>
            <a:cxnLst>
              <a:cxn ang="T10">
                <a:pos x="T0" y="T1"/>
              </a:cxn>
              <a:cxn ang="T11">
                <a:pos x="T2" y="T3"/>
              </a:cxn>
              <a:cxn ang="T12">
                <a:pos x="T4" y="T5"/>
              </a:cxn>
              <a:cxn ang="T13">
                <a:pos x="T6" y="T7"/>
              </a:cxn>
              <a:cxn ang="T14">
                <a:pos x="T8" y="T9"/>
              </a:cxn>
            </a:cxnLst>
            <a:rect l="T15" t="T16" r="T17" b="T18"/>
            <a:pathLst>
              <a:path w="267" h="103">
                <a:moveTo>
                  <a:pt x="267" y="103"/>
                </a:moveTo>
                <a:cubicBezTo>
                  <a:pt x="195" y="98"/>
                  <a:pt x="153" y="93"/>
                  <a:pt x="89" y="76"/>
                </a:cubicBezTo>
                <a:cubicBezTo>
                  <a:pt x="66" y="61"/>
                  <a:pt x="57" y="43"/>
                  <a:pt x="34" y="28"/>
                </a:cubicBezTo>
                <a:cubicBezTo>
                  <a:pt x="29" y="21"/>
                  <a:pt x="26" y="12"/>
                  <a:pt x="20" y="7"/>
                </a:cubicBezTo>
                <a:cubicBezTo>
                  <a:pt x="15" y="3"/>
                  <a:pt x="0" y="0"/>
                  <a:pt x="0" y="0"/>
                </a:cubicBezTo>
              </a:path>
            </a:pathLst>
          </a:custGeom>
          <a:noFill/>
          <a:ln w="38100" cap="flat" cmpd="sng">
            <a:solidFill>
              <a:schemeClr val="tx1"/>
            </a:solidFill>
            <a:prstDash val="solid"/>
            <a:round/>
            <a:headEnd type="none" w="med" len="med"/>
            <a:tailEnd type="triangle" w="med" len="med"/>
          </a:ln>
        </p:spPr>
        <p:txBody>
          <a:bodyPr/>
          <a:lstStyle/>
          <a:p>
            <a:endParaRPr lang="en-CA"/>
          </a:p>
        </p:txBody>
      </p:sp>
      <p:sp>
        <p:nvSpPr>
          <p:cNvPr id="58389" name="Freeform 34"/>
          <p:cNvSpPr>
            <a:spLocks/>
          </p:cNvSpPr>
          <p:nvPr/>
        </p:nvSpPr>
        <p:spPr bwMode="auto">
          <a:xfrm>
            <a:off x="2667001" y="514351"/>
            <a:ext cx="423863" cy="554831"/>
          </a:xfrm>
          <a:custGeom>
            <a:avLst/>
            <a:gdLst>
              <a:gd name="T0" fmla="*/ 178 w 178"/>
              <a:gd name="T1" fmla="*/ 445 h 445"/>
              <a:gd name="T2" fmla="*/ 137 w 178"/>
              <a:gd name="T3" fmla="*/ 390 h 445"/>
              <a:gd name="T4" fmla="*/ 130 w 178"/>
              <a:gd name="T5" fmla="*/ 370 h 445"/>
              <a:gd name="T6" fmla="*/ 89 w 178"/>
              <a:gd name="T7" fmla="*/ 342 h 445"/>
              <a:gd name="T8" fmla="*/ 41 w 178"/>
              <a:gd name="T9" fmla="*/ 281 h 445"/>
              <a:gd name="T10" fmla="*/ 21 w 178"/>
              <a:gd name="T11" fmla="*/ 68 h 445"/>
              <a:gd name="T12" fmla="*/ 0 w 178"/>
              <a:gd name="T13" fmla="*/ 0 h 445"/>
              <a:gd name="T14" fmla="*/ 0 60000 65536"/>
              <a:gd name="T15" fmla="*/ 0 60000 65536"/>
              <a:gd name="T16" fmla="*/ 0 60000 65536"/>
              <a:gd name="T17" fmla="*/ 0 60000 65536"/>
              <a:gd name="T18" fmla="*/ 0 60000 65536"/>
              <a:gd name="T19" fmla="*/ 0 60000 65536"/>
              <a:gd name="T20" fmla="*/ 0 60000 65536"/>
              <a:gd name="T21" fmla="*/ 0 w 178"/>
              <a:gd name="T22" fmla="*/ 0 h 445"/>
              <a:gd name="T23" fmla="*/ 178 w 178"/>
              <a:gd name="T24" fmla="*/ 445 h 4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8" h="445">
                <a:moveTo>
                  <a:pt x="178" y="445"/>
                </a:moveTo>
                <a:cubicBezTo>
                  <a:pt x="170" y="417"/>
                  <a:pt x="161" y="406"/>
                  <a:pt x="137" y="390"/>
                </a:cubicBezTo>
                <a:cubicBezTo>
                  <a:pt x="135" y="383"/>
                  <a:pt x="135" y="375"/>
                  <a:pt x="130" y="370"/>
                </a:cubicBezTo>
                <a:cubicBezTo>
                  <a:pt x="118" y="358"/>
                  <a:pt x="89" y="342"/>
                  <a:pt x="89" y="342"/>
                </a:cubicBezTo>
                <a:cubicBezTo>
                  <a:pt x="75" y="320"/>
                  <a:pt x="56" y="303"/>
                  <a:pt x="41" y="281"/>
                </a:cubicBezTo>
                <a:cubicBezTo>
                  <a:pt x="15" y="203"/>
                  <a:pt x="29" y="188"/>
                  <a:pt x="21" y="68"/>
                </a:cubicBezTo>
                <a:cubicBezTo>
                  <a:pt x="20" y="49"/>
                  <a:pt x="16" y="14"/>
                  <a:pt x="0" y="0"/>
                </a:cubicBezTo>
              </a:path>
            </a:pathLst>
          </a:custGeom>
          <a:noFill/>
          <a:ln w="38100" cap="flat" cmpd="sng">
            <a:solidFill>
              <a:schemeClr val="tx1"/>
            </a:solidFill>
            <a:prstDash val="solid"/>
            <a:round/>
            <a:headEnd type="none" w="med" len="med"/>
            <a:tailEnd type="triangle" w="med" len="med"/>
          </a:ln>
        </p:spPr>
        <p:txBody>
          <a:bodyPr/>
          <a:lstStyle/>
          <a:p>
            <a:endParaRPr lang="en-CA"/>
          </a:p>
        </p:txBody>
      </p:sp>
      <p:sp>
        <p:nvSpPr>
          <p:cNvPr id="58390" name="Freeform 37"/>
          <p:cNvSpPr>
            <a:spLocks/>
          </p:cNvSpPr>
          <p:nvPr/>
        </p:nvSpPr>
        <p:spPr bwMode="auto">
          <a:xfrm>
            <a:off x="6688139" y="4482704"/>
            <a:ext cx="147637" cy="342900"/>
          </a:xfrm>
          <a:custGeom>
            <a:avLst/>
            <a:gdLst>
              <a:gd name="T0" fmla="*/ 11 w 93"/>
              <a:gd name="T1" fmla="*/ 0 h 288"/>
              <a:gd name="T2" fmla="*/ 32 w 93"/>
              <a:gd name="T3" fmla="*/ 219 h 288"/>
              <a:gd name="T4" fmla="*/ 93 w 93"/>
              <a:gd name="T5" fmla="*/ 288 h 288"/>
              <a:gd name="T6" fmla="*/ 0 60000 65536"/>
              <a:gd name="T7" fmla="*/ 0 60000 65536"/>
              <a:gd name="T8" fmla="*/ 0 60000 65536"/>
              <a:gd name="T9" fmla="*/ 0 w 93"/>
              <a:gd name="T10" fmla="*/ 0 h 288"/>
              <a:gd name="T11" fmla="*/ 93 w 93"/>
              <a:gd name="T12" fmla="*/ 288 h 288"/>
            </a:gdLst>
            <a:ahLst/>
            <a:cxnLst>
              <a:cxn ang="T6">
                <a:pos x="T0" y="T1"/>
              </a:cxn>
              <a:cxn ang="T7">
                <a:pos x="T2" y="T3"/>
              </a:cxn>
              <a:cxn ang="T8">
                <a:pos x="T4" y="T5"/>
              </a:cxn>
            </a:cxnLst>
            <a:rect l="T9" t="T10" r="T11" b="T12"/>
            <a:pathLst>
              <a:path w="93" h="288">
                <a:moveTo>
                  <a:pt x="11" y="0"/>
                </a:moveTo>
                <a:cubicBezTo>
                  <a:pt x="30" y="72"/>
                  <a:pt x="0" y="152"/>
                  <a:pt x="32" y="219"/>
                </a:cubicBezTo>
                <a:cubicBezTo>
                  <a:pt x="47" y="250"/>
                  <a:pt x="71" y="264"/>
                  <a:pt x="93" y="288"/>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sp>
        <p:nvSpPr>
          <p:cNvPr id="53286" name="Freeform 38"/>
          <p:cNvSpPr>
            <a:spLocks/>
          </p:cNvSpPr>
          <p:nvPr/>
        </p:nvSpPr>
        <p:spPr bwMode="auto">
          <a:xfrm>
            <a:off x="6880226" y="2882504"/>
            <a:ext cx="500063" cy="1926431"/>
          </a:xfrm>
          <a:custGeom>
            <a:avLst/>
            <a:gdLst>
              <a:gd name="T0" fmla="*/ 0 w 315"/>
              <a:gd name="T1" fmla="*/ 1618 h 1618"/>
              <a:gd name="T2" fmla="*/ 7 w 315"/>
              <a:gd name="T3" fmla="*/ 1440 h 1618"/>
              <a:gd name="T4" fmla="*/ 27 w 315"/>
              <a:gd name="T5" fmla="*/ 1357 h 1618"/>
              <a:gd name="T6" fmla="*/ 55 w 315"/>
              <a:gd name="T7" fmla="*/ 1076 h 1618"/>
              <a:gd name="T8" fmla="*/ 61 w 315"/>
              <a:gd name="T9" fmla="*/ 1035 h 1618"/>
              <a:gd name="T10" fmla="*/ 89 w 315"/>
              <a:gd name="T11" fmla="*/ 994 h 1618"/>
              <a:gd name="T12" fmla="*/ 178 w 315"/>
              <a:gd name="T13" fmla="*/ 829 h 1618"/>
              <a:gd name="T14" fmla="*/ 199 w 315"/>
              <a:gd name="T15" fmla="*/ 754 h 1618"/>
              <a:gd name="T16" fmla="*/ 240 w 315"/>
              <a:gd name="T17" fmla="*/ 713 h 1618"/>
              <a:gd name="T18" fmla="*/ 315 w 315"/>
              <a:gd name="T19" fmla="*/ 637 h 1618"/>
              <a:gd name="T20" fmla="*/ 308 w 315"/>
              <a:gd name="T21" fmla="*/ 466 h 1618"/>
              <a:gd name="T22" fmla="*/ 295 w 315"/>
              <a:gd name="T23" fmla="*/ 411 h 1618"/>
              <a:gd name="T24" fmla="*/ 267 w 315"/>
              <a:gd name="T25" fmla="*/ 370 h 1618"/>
              <a:gd name="T26" fmla="*/ 260 w 315"/>
              <a:gd name="T27" fmla="*/ 0 h 16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5"/>
              <a:gd name="T43" fmla="*/ 0 h 1618"/>
              <a:gd name="T44" fmla="*/ 315 w 315"/>
              <a:gd name="T45" fmla="*/ 1618 h 16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5" h="1618">
                <a:moveTo>
                  <a:pt x="0" y="1618"/>
                </a:moveTo>
                <a:cubicBezTo>
                  <a:pt x="2" y="1559"/>
                  <a:pt x="3" y="1499"/>
                  <a:pt x="7" y="1440"/>
                </a:cubicBezTo>
                <a:cubicBezTo>
                  <a:pt x="9" y="1412"/>
                  <a:pt x="27" y="1357"/>
                  <a:pt x="27" y="1357"/>
                </a:cubicBezTo>
                <a:cubicBezTo>
                  <a:pt x="30" y="1273"/>
                  <a:pt x="26" y="1162"/>
                  <a:pt x="55" y="1076"/>
                </a:cubicBezTo>
                <a:cubicBezTo>
                  <a:pt x="57" y="1062"/>
                  <a:pt x="56" y="1048"/>
                  <a:pt x="61" y="1035"/>
                </a:cubicBezTo>
                <a:cubicBezTo>
                  <a:pt x="67" y="1020"/>
                  <a:pt x="89" y="994"/>
                  <a:pt x="89" y="994"/>
                </a:cubicBezTo>
                <a:cubicBezTo>
                  <a:pt x="106" y="942"/>
                  <a:pt x="147" y="876"/>
                  <a:pt x="178" y="829"/>
                </a:cubicBezTo>
                <a:cubicBezTo>
                  <a:pt x="188" y="781"/>
                  <a:pt x="181" y="806"/>
                  <a:pt x="199" y="754"/>
                </a:cubicBezTo>
                <a:cubicBezTo>
                  <a:pt x="205" y="736"/>
                  <a:pt x="226" y="727"/>
                  <a:pt x="240" y="713"/>
                </a:cubicBezTo>
                <a:cubicBezTo>
                  <a:pt x="266" y="687"/>
                  <a:pt x="294" y="668"/>
                  <a:pt x="315" y="637"/>
                </a:cubicBezTo>
                <a:cubicBezTo>
                  <a:pt x="313" y="580"/>
                  <a:pt x="312" y="523"/>
                  <a:pt x="308" y="466"/>
                </a:cubicBezTo>
                <a:cubicBezTo>
                  <a:pt x="307" y="447"/>
                  <a:pt x="303" y="428"/>
                  <a:pt x="295" y="411"/>
                </a:cubicBezTo>
                <a:cubicBezTo>
                  <a:pt x="288" y="396"/>
                  <a:pt x="267" y="370"/>
                  <a:pt x="267" y="370"/>
                </a:cubicBezTo>
                <a:cubicBezTo>
                  <a:pt x="223" y="239"/>
                  <a:pt x="260" y="356"/>
                  <a:pt x="260" y="0"/>
                </a:cubicBezTo>
              </a:path>
            </a:pathLst>
          </a:custGeom>
          <a:noFill/>
          <a:ln w="38100" cap="flat" cmpd="sng">
            <a:solidFill>
              <a:srgbClr val="FF0000"/>
            </a:solidFill>
            <a:prstDash val="solid"/>
            <a:round/>
            <a:headEnd type="none" w="med" len="med"/>
            <a:tailEnd type="triangle" w="med" len="med"/>
          </a:ln>
        </p:spPr>
        <p:txBody>
          <a:bodyPr/>
          <a:lstStyle/>
          <a:p>
            <a:endParaRPr lang="en-CA"/>
          </a:p>
        </p:txBody>
      </p:sp>
      <p:sp>
        <p:nvSpPr>
          <p:cNvPr id="58392" name="Rectangle 39"/>
          <p:cNvSpPr>
            <a:spLocks noChangeArrowheads="1"/>
          </p:cNvSpPr>
          <p:nvPr/>
        </p:nvSpPr>
        <p:spPr bwMode="auto">
          <a:xfrm>
            <a:off x="0" y="0"/>
            <a:ext cx="152400" cy="5143500"/>
          </a:xfrm>
          <a:prstGeom prst="rect">
            <a:avLst/>
          </a:prstGeom>
          <a:solidFill>
            <a:srgbClr val="FFCC00"/>
          </a:solidFill>
          <a:ln w="12700">
            <a:noFill/>
            <a:miter lim="800000"/>
            <a:headEnd/>
            <a:tailEnd/>
          </a:ln>
        </p:spPr>
        <p:txBody>
          <a:bodyPr wrap="none" anchor="ctr"/>
          <a:lstStyle/>
          <a:p>
            <a:endParaRPr lang="en-CA"/>
          </a:p>
        </p:txBody>
      </p:sp>
      <p:sp>
        <p:nvSpPr>
          <p:cNvPr id="58393" name="Rectangle 40"/>
          <p:cNvSpPr>
            <a:spLocks noChangeArrowheads="1"/>
          </p:cNvSpPr>
          <p:nvPr/>
        </p:nvSpPr>
        <p:spPr bwMode="auto">
          <a:xfrm>
            <a:off x="8991600" y="0"/>
            <a:ext cx="152400" cy="5143500"/>
          </a:xfrm>
          <a:prstGeom prst="rect">
            <a:avLst/>
          </a:prstGeom>
          <a:solidFill>
            <a:srgbClr val="FFCC00"/>
          </a:solidFill>
          <a:ln w="12700">
            <a:noFill/>
            <a:miter lim="800000"/>
            <a:headEnd/>
            <a:tailEnd/>
          </a:ln>
        </p:spPr>
        <p:txBody>
          <a:bodyPr wrap="none" anchor="ctr"/>
          <a:lstStyle/>
          <a:p>
            <a:endParaRPr lang="en-CA"/>
          </a:p>
        </p:txBody>
      </p:sp>
      <p:sp>
        <p:nvSpPr>
          <p:cNvPr id="58394" name="Rectangle 41"/>
          <p:cNvSpPr>
            <a:spLocks noChangeArrowheads="1"/>
          </p:cNvSpPr>
          <p:nvPr/>
        </p:nvSpPr>
        <p:spPr bwMode="auto">
          <a:xfrm>
            <a:off x="0" y="0"/>
            <a:ext cx="9144000" cy="114300"/>
          </a:xfrm>
          <a:prstGeom prst="rect">
            <a:avLst/>
          </a:prstGeom>
          <a:solidFill>
            <a:srgbClr val="FFCC00"/>
          </a:solidFill>
          <a:ln w="12700">
            <a:noFill/>
            <a:miter lim="800000"/>
            <a:headEnd/>
            <a:tailEnd/>
          </a:ln>
        </p:spPr>
        <p:txBody>
          <a:bodyPr wrap="none" anchor="ctr"/>
          <a:lstStyle/>
          <a:p>
            <a:endParaRPr lang="en-CA"/>
          </a:p>
        </p:txBody>
      </p:sp>
      <p:sp>
        <p:nvSpPr>
          <p:cNvPr id="58395" name="Rectangle 42"/>
          <p:cNvSpPr>
            <a:spLocks noChangeArrowheads="1"/>
          </p:cNvSpPr>
          <p:nvPr/>
        </p:nvSpPr>
        <p:spPr bwMode="auto">
          <a:xfrm>
            <a:off x="0" y="5029200"/>
            <a:ext cx="9144000" cy="114300"/>
          </a:xfrm>
          <a:prstGeom prst="rect">
            <a:avLst/>
          </a:prstGeom>
          <a:solidFill>
            <a:srgbClr val="FFCC00"/>
          </a:solidFill>
          <a:ln w="12700">
            <a:noFill/>
            <a:miter lim="800000"/>
            <a:headEnd/>
            <a:tailEnd/>
          </a:ln>
        </p:spPr>
        <p:txBody>
          <a:bodyPr wrap="none" anchor="ctr"/>
          <a:lstStyle/>
          <a:p>
            <a:endParaRPr lang="en-CA"/>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7">
                                            <p:txEl>
                                              <p:pRg st="0" end="0"/>
                                            </p:txEl>
                                          </p:spTgt>
                                        </p:tgtEl>
                                        <p:attrNameLst>
                                          <p:attrName>style.visibility</p:attrName>
                                        </p:attrNameLst>
                                      </p:cBhvr>
                                      <p:to>
                                        <p:strVal val="visible"/>
                                      </p:to>
                                    </p:set>
                                    <p:animEffect transition="in" filter="dissolve">
                                      <p:cBhvr>
                                        <p:cTn id="7" dur="500"/>
                                        <p:tgtEl>
                                          <p:spTgt spid="53257">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3286"/>
                                        </p:tgtEl>
                                        <p:attrNameLst>
                                          <p:attrName>style.visibility</p:attrName>
                                        </p:attrNameLst>
                                      </p:cBhvr>
                                      <p:to>
                                        <p:strVal val="visible"/>
                                      </p:to>
                                    </p:set>
                                    <p:animEffect transition="in" filter="wipe(down)">
                                      <p:cBhvr>
                                        <p:cTn id="11" dur="3000"/>
                                        <p:tgtEl>
                                          <p:spTgt spid="53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37" y="496111"/>
            <a:ext cx="7441660" cy="4190189"/>
          </a:xfrm>
        </p:spPr>
        <p:txBody>
          <a:bodyPr>
            <a:normAutofit/>
          </a:bodyPr>
          <a:lstStyle/>
          <a:p>
            <a:pPr>
              <a:buNone/>
            </a:pPr>
            <a:r>
              <a:rPr lang="en-CA" sz="2200" i="1" dirty="0" smtClean="0"/>
              <a:t>“I do not write these things to shame you, but as my beloved children I warn you … Therefore I urge you, imitate me.  For this reason I have sent Timothy to you, who is my beloved and faithful son in the Lord, who will remind you of my ways in Christ, as I teach everywhere in every church.” </a:t>
            </a:r>
            <a:r>
              <a:rPr lang="en-CA" sz="1600" dirty="0" smtClean="0"/>
              <a:t>(1 Corinthians 4:14-17)</a:t>
            </a:r>
          </a:p>
          <a:p>
            <a:pPr>
              <a:buNone/>
            </a:pPr>
            <a:endParaRPr lang="en-CA" sz="2200" i="1" dirty="0" smtClean="0"/>
          </a:p>
          <a:p>
            <a:pPr>
              <a:buNone/>
            </a:pPr>
            <a:r>
              <a:rPr lang="en-CA" sz="2200" i="1" dirty="0" smtClean="0"/>
              <a:t>“And if Timothy comes, see that he may be with you without fear; for he does the word of the Lord, as I also do.  Therefore let no one despise him.  But send him on his journey in peace…”</a:t>
            </a:r>
            <a:r>
              <a:rPr lang="en-CA" sz="2200" dirty="0" smtClean="0"/>
              <a:t> </a:t>
            </a:r>
            <a:r>
              <a:rPr lang="en-CA" sz="1600" dirty="0" smtClean="0"/>
              <a:t>(1 Corinthians 16:10-11)</a:t>
            </a:r>
            <a:endParaRPr lang="en-CA" sz="1600" i="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7810855" cy="1436735"/>
          </a:xfrm>
        </p:spPr>
        <p:txBody>
          <a:bodyPr/>
          <a:lstStyle/>
          <a:p>
            <a:r>
              <a:rPr lang="en-CA" dirty="0" smtClean="0"/>
              <a:t>1. Let no one despise your youth </a:t>
            </a:r>
            <a:r>
              <a:rPr lang="en-CA" sz="2000" dirty="0" smtClean="0"/>
              <a:t>(1 Tim. 4:12)</a:t>
            </a:r>
            <a:r>
              <a:rPr lang="en-CA" dirty="0" smtClean="0"/>
              <a:t/>
            </a:r>
            <a:br>
              <a:rPr lang="en-CA" dirty="0" smtClean="0"/>
            </a:br>
            <a:r>
              <a:rPr lang="en-CA" dirty="0" smtClean="0"/>
              <a:t>2. Don’t despise your </a:t>
            </a:r>
            <a:r>
              <a:rPr lang="en-CA" i="1" dirty="0" smtClean="0"/>
              <a:t>own</a:t>
            </a:r>
            <a:r>
              <a:rPr lang="en-CA" dirty="0" smtClean="0"/>
              <a:t> youth.</a:t>
            </a:r>
            <a:br>
              <a:rPr lang="en-CA" dirty="0" smtClean="0"/>
            </a:br>
            <a:r>
              <a:rPr lang="en-CA" dirty="0" smtClean="0"/>
              <a:t>3. Don’t despise your ability to do anything that God </a:t>
            </a:r>
            <a:r>
              <a:rPr lang="en-CA" i="1" dirty="0" smtClean="0"/>
              <a:t>expects</a:t>
            </a:r>
            <a:r>
              <a:rPr lang="en-CA" dirty="0" smtClean="0"/>
              <a:t> you to do.</a:t>
            </a:r>
            <a:endParaRPr lang="en-CA" b="1" dirty="0"/>
          </a:p>
        </p:txBody>
      </p:sp>
      <p:sp>
        <p:nvSpPr>
          <p:cNvPr id="3" name="Text Placeholder 2"/>
          <p:cNvSpPr>
            <a:spLocks noGrp="1"/>
          </p:cNvSpPr>
          <p:nvPr>
            <p:ph type="body" idx="1"/>
          </p:nvPr>
        </p:nvSpPr>
        <p:spPr>
          <a:xfrm>
            <a:off x="866215" y="3583036"/>
            <a:ext cx="7003461" cy="645300"/>
          </a:xfrm>
        </p:spPr>
        <p:txBody>
          <a:bodyPr/>
          <a:lstStyle/>
          <a:p>
            <a:r>
              <a:rPr lang="en-CA" dirty="0" smtClean="0"/>
              <a:t>EXPECTATIONS OF OURSELVES AND OTHERS</a:t>
            </a:r>
            <a:endParaRPr lang="en-CA" u="sng"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p:txBody>
          <a:bodyPr/>
          <a:lstStyle/>
          <a:p>
            <a:r>
              <a:rPr lang="en-CA" dirty="0" smtClean="0"/>
              <a:t>Godliness</a:t>
            </a:r>
            <a:endParaRPr lang="en-CA" dirty="0"/>
          </a:p>
        </p:txBody>
      </p:sp>
      <p:sp>
        <p:nvSpPr>
          <p:cNvPr id="12" name="Subtitle 11"/>
          <p:cNvSpPr>
            <a:spLocks noGrp="1"/>
          </p:cNvSpPr>
          <p:nvPr>
            <p:ph type="subTitle" idx="1"/>
          </p:nvPr>
        </p:nvSpPr>
        <p:spPr/>
        <p:txBody>
          <a:bodyPr/>
          <a:lstStyle/>
          <a:p>
            <a:r>
              <a:rPr lang="en-US" dirty="0" smtClean="0"/>
              <a:t>1 Timothy </a:t>
            </a:r>
            <a:r>
              <a:rPr lang="en-US" dirty="0" smtClean="0"/>
              <a:t>2:2,10; </a:t>
            </a:r>
            <a:r>
              <a:rPr lang="en-US" dirty="0" smtClean="0"/>
              <a:t> 3:16</a:t>
            </a:r>
            <a:r>
              <a:rPr lang="en-US" dirty="0" smtClean="0"/>
              <a:t>; </a:t>
            </a:r>
            <a:r>
              <a:rPr lang="en-US" dirty="0" smtClean="0"/>
              <a:t> 4:7-8</a:t>
            </a:r>
            <a:r>
              <a:rPr lang="en-US" dirty="0" smtClean="0"/>
              <a:t>; </a:t>
            </a:r>
            <a:r>
              <a:rPr lang="en-US" dirty="0" smtClean="0"/>
              <a:t> 6:3,5,6,11</a:t>
            </a:r>
            <a:r>
              <a:rPr lang="en-US" dirty="0" smtClean="0"/>
              <a:t>; </a:t>
            </a:r>
            <a:r>
              <a:rPr lang="en-US" dirty="0" smtClean="0"/>
              <a:t> 2 Timothy 3:5</a:t>
            </a:r>
            <a:endParaRPr lang="en-CA"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37" y="496111"/>
            <a:ext cx="7441660" cy="4458661"/>
          </a:xfrm>
        </p:spPr>
        <p:txBody>
          <a:bodyPr>
            <a:normAutofit/>
          </a:bodyPr>
          <a:lstStyle/>
          <a:p>
            <a:pPr>
              <a:buNone/>
            </a:pPr>
            <a:r>
              <a:rPr lang="en-CA" sz="2000" baseline="30000" dirty="0" smtClean="0"/>
              <a:t>	14</a:t>
            </a:r>
            <a:r>
              <a:rPr lang="en-CA" sz="2000" baseline="30000" dirty="0" smtClean="0"/>
              <a:t> </a:t>
            </a:r>
            <a:r>
              <a:rPr lang="en-CA" sz="2000" dirty="0" smtClean="0"/>
              <a:t>These things I write to you, though I hope to come to you shortly; </a:t>
            </a:r>
            <a:r>
              <a:rPr lang="en-CA" sz="2000" baseline="30000" dirty="0" smtClean="0"/>
              <a:t>15 </a:t>
            </a:r>
            <a:r>
              <a:rPr lang="en-CA" sz="2000" dirty="0" smtClean="0"/>
              <a:t>but if I am delayed, </a:t>
            </a:r>
            <a:r>
              <a:rPr lang="en-CA" sz="2000" i="1" dirty="0" smtClean="0"/>
              <a:t>I write</a:t>
            </a:r>
            <a:r>
              <a:rPr lang="en-CA" sz="2000" dirty="0" smtClean="0"/>
              <a:t> so that you may know how you ought to conduct yourself in the house of God, which is the church of the living God, the pillar and ground of the truth. </a:t>
            </a:r>
            <a:r>
              <a:rPr lang="en-CA" sz="2000" baseline="30000" dirty="0" smtClean="0"/>
              <a:t>16 </a:t>
            </a:r>
            <a:r>
              <a:rPr lang="en-CA" sz="2000" dirty="0" smtClean="0"/>
              <a:t>And without controversy great is the mystery of </a:t>
            </a:r>
            <a:r>
              <a:rPr lang="en-CA" sz="2000" b="1" u="sng" dirty="0" smtClean="0">
                <a:solidFill>
                  <a:srgbClr val="FFFF00"/>
                </a:solidFill>
              </a:rPr>
              <a:t>godliness</a:t>
            </a:r>
            <a:r>
              <a:rPr lang="en-CA" sz="2000" dirty="0" smtClean="0"/>
              <a:t>:</a:t>
            </a:r>
          </a:p>
          <a:p>
            <a:pPr>
              <a:buNone/>
            </a:pPr>
            <a:r>
              <a:rPr lang="en-CA" sz="2000" dirty="0" smtClean="0"/>
              <a:t>	God </a:t>
            </a:r>
            <a:r>
              <a:rPr lang="en-CA" sz="2000" dirty="0" smtClean="0"/>
              <a:t>was manifested in the flesh,</a:t>
            </a:r>
            <a:br>
              <a:rPr lang="en-CA" sz="2000" dirty="0" smtClean="0"/>
            </a:br>
            <a:r>
              <a:rPr lang="en-CA" sz="2000" dirty="0" smtClean="0"/>
              <a:t>Justified in the Spirit,</a:t>
            </a:r>
            <a:br>
              <a:rPr lang="en-CA" sz="2000" dirty="0" smtClean="0"/>
            </a:br>
            <a:r>
              <a:rPr lang="en-CA" sz="2000" dirty="0" smtClean="0"/>
              <a:t>Seen by angels,</a:t>
            </a:r>
            <a:br>
              <a:rPr lang="en-CA" sz="2000" dirty="0" smtClean="0"/>
            </a:br>
            <a:r>
              <a:rPr lang="en-CA" sz="2000" dirty="0" smtClean="0"/>
              <a:t>Preached among the Gentiles,</a:t>
            </a:r>
            <a:br>
              <a:rPr lang="en-CA" sz="2000" dirty="0" smtClean="0"/>
            </a:br>
            <a:r>
              <a:rPr lang="en-CA" sz="2000" dirty="0" smtClean="0"/>
              <a:t>Believed on in the world,</a:t>
            </a:r>
            <a:br>
              <a:rPr lang="en-CA" sz="2000" dirty="0" smtClean="0"/>
            </a:br>
            <a:r>
              <a:rPr lang="en-CA" sz="2000" dirty="0" smtClean="0"/>
              <a:t>Received up in glory</a:t>
            </a:r>
            <a:r>
              <a:rPr lang="en-CA" sz="2000" dirty="0" smtClean="0"/>
              <a:t>.</a:t>
            </a:r>
          </a:p>
          <a:p>
            <a:pPr>
              <a:buNone/>
            </a:pPr>
            <a:r>
              <a:rPr lang="en-CA" sz="2000" dirty="0" smtClean="0"/>
              <a:t>	(1 Timothy 3:14-16)</a:t>
            </a:r>
            <a:endParaRPr lang="en-CA" sz="2000" dirty="0" smtClean="0"/>
          </a:p>
          <a:p>
            <a:pPr>
              <a:buNone/>
            </a:pPr>
            <a:endParaRPr lang="en-CA" sz="1600" i="1"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dirty="0" smtClean="0"/>
              <a:t>Schedule</a:t>
            </a:r>
            <a:endParaRPr lang="en-CA" dirty="0"/>
          </a:p>
        </p:txBody>
      </p:sp>
      <p:graphicFrame>
        <p:nvGraphicFramePr>
          <p:cNvPr id="6" name="Content Placeholder 5"/>
          <p:cNvGraphicFramePr>
            <a:graphicFrameLocks noGrp="1"/>
          </p:cNvGraphicFramePr>
          <p:nvPr>
            <p:ph idx="1"/>
          </p:nvPr>
        </p:nvGraphicFramePr>
        <p:xfrm>
          <a:off x="184857" y="1079293"/>
          <a:ext cx="4319047" cy="3774808"/>
        </p:xfrm>
        <a:graphic>
          <a:graphicData uri="http://schemas.openxmlformats.org/drawingml/2006/table">
            <a:tbl>
              <a:tblPr firstRow="1" bandRow="1">
                <a:tableStyleId>{5C22544A-7EE6-4342-B048-85BDC9FD1C3A}</a:tableStyleId>
              </a:tblPr>
              <a:tblGrid>
                <a:gridCol w="603082"/>
                <a:gridCol w="1147863"/>
                <a:gridCol w="2568102"/>
              </a:tblGrid>
              <a:tr h="471851">
                <a:tc>
                  <a:txBody>
                    <a:bodyPr/>
                    <a:lstStyle/>
                    <a:p>
                      <a:pPr algn="ctr"/>
                      <a:r>
                        <a:rPr lang="en-CA" dirty="0" smtClean="0"/>
                        <a:t>Date</a:t>
                      </a:r>
                      <a:endParaRPr lang="en-CA" dirty="0"/>
                    </a:p>
                  </a:txBody>
                  <a:tcPr anchor="ctr"/>
                </a:tc>
                <a:tc>
                  <a:txBody>
                    <a:bodyPr/>
                    <a:lstStyle/>
                    <a:p>
                      <a:pPr algn="ctr"/>
                      <a:r>
                        <a:rPr lang="en-CA" dirty="0" smtClean="0"/>
                        <a:t>Text</a:t>
                      </a:r>
                      <a:endParaRPr lang="en-CA" dirty="0"/>
                    </a:p>
                  </a:txBody>
                  <a:tcPr anchor="ctr"/>
                </a:tc>
                <a:tc>
                  <a:txBody>
                    <a:bodyPr/>
                    <a:lstStyle/>
                    <a:p>
                      <a:pPr algn="ctr"/>
                      <a:r>
                        <a:rPr lang="en-CA" dirty="0" smtClean="0"/>
                        <a:t>Title</a:t>
                      </a:r>
                      <a:endParaRPr lang="en-CA" dirty="0"/>
                    </a:p>
                  </a:txBody>
                  <a:tcPr anchor="ctr"/>
                </a:tc>
              </a:tr>
              <a:tr h="471851">
                <a:tc>
                  <a:txBody>
                    <a:bodyPr/>
                    <a:lstStyle/>
                    <a:p>
                      <a:pPr algn="ctr"/>
                      <a:r>
                        <a:rPr lang="en-CA" sz="1200" dirty="0" smtClean="0"/>
                        <a:t>4/12</a:t>
                      </a:r>
                      <a:endParaRPr lang="en-CA" sz="1200" dirty="0"/>
                    </a:p>
                  </a:txBody>
                  <a:tcPr anchor="ctr"/>
                </a:tc>
                <a:tc>
                  <a:txBody>
                    <a:bodyPr/>
                    <a:lstStyle/>
                    <a:p>
                      <a:pPr algn="ctr"/>
                      <a:r>
                        <a:rPr lang="en-CA" sz="1200" dirty="0" smtClean="0"/>
                        <a:t>-</a:t>
                      </a:r>
                      <a:endParaRPr lang="en-CA" sz="1200" dirty="0"/>
                    </a:p>
                  </a:txBody>
                  <a:tcPr anchor="ctr"/>
                </a:tc>
                <a:tc>
                  <a:txBody>
                    <a:bodyPr/>
                    <a:lstStyle/>
                    <a:p>
                      <a:pPr algn="ctr"/>
                      <a:r>
                        <a:rPr lang="en-CA" sz="1200" dirty="0" smtClean="0"/>
                        <a:t>Timothy</a:t>
                      </a:r>
                      <a:endParaRPr lang="en-CA" sz="1200" dirty="0"/>
                    </a:p>
                  </a:txBody>
                  <a:tcPr anchor="ctr"/>
                </a:tc>
              </a:tr>
              <a:tr h="471851">
                <a:tc>
                  <a:txBody>
                    <a:bodyPr/>
                    <a:lstStyle/>
                    <a:p>
                      <a:pPr algn="ctr"/>
                      <a:r>
                        <a:rPr lang="en-CA" sz="1200" dirty="0" smtClean="0"/>
                        <a:t>4/15</a:t>
                      </a:r>
                      <a:endParaRPr lang="en-CA" sz="1200" dirty="0"/>
                    </a:p>
                  </a:txBody>
                  <a:tcPr anchor="ctr"/>
                </a:tc>
                <a:tc>
                  <a:txBody>
                    <a:bodyPr/>
                    <a:lstStyle/>
                    <a:p>
                      <a:pPr algn="ctr"/>
                      <a:r>
                        <a:rPr lang="en-CA" sz="1200" dirty="0" smtClean="0"/>
                        <a:t>1 Tim.</a:t>
                      </a:r>
                      <a:r>
                        <a:rPr lang="en-CA" sz="1200" baseline="0" dirty="0" smtClean="0"/>
                        <a:t> 1</a:t>
                      </a:r>
                      <a:endParaRPr lang="en-CA" sz="1200" dirty="0"/>
                    </a:p>
                  </a:txBody>
                  <a:tcPr anchor="ctr"/>
                </a:tc>
                <a:tc>
                  <a:txBody>
                    <a:bodyPr/>
                    <a:lstStyle/>
                    <a:p>
                      <a:pPr algn="ctr"/>
                      <a:r>
                        <a:rPr lang="en-CA" sz="1200" dirty="0" smtClean="0"/>
                        <a:t>Sound Doctrine</a:t>
                      </a:r>
                      <a:r>
                        <a:rPr lang="en-CA" sz="1200" baseline="0" dirty="0" smtClean="0"/>
                        <a:t> and Godliness</a:t>
                      </a:r>
                      <a:endParaRPr lang="en-CA" sz="1200" dirty="0"/>
                    </a:p>
                  </a:txBody>
                  <a:tcPr anchor="ctr"/>
                </a:tc>
              </a:tr>
              <a:tr h="471851">
                <a:tc>
                  <a:txBody>
                    <a:bodyPr/>
                    <a:lstStyle/>
                    <a:p>
                      <a:pPr algn="ctr"/>
                      <a:r>
                        <a:rPr lang="en-CA" sz="1200" dirty="0" smtClean="0"/>
                        <a:t>4/19</a:t>
                      </a:r>
                      <a:endParaRPr lang="en-CA" sz="1200" dirty="0"/>
                    </a:p>
                  </a:txBody>
                  <a:tcPr anchor="ctr"/>
                </a:tc>
                <a:tc>
                  <a:txBody>
                    <a:bodyPr/>
                    <a:lstStyle/>
                    <a:p>
                      <a:pPr algn="ctr"/>
                      <a:r>
                        <a:rPr lang="en-CA" sz="1200" dirty="0" smtClean="0"/>
                        <a:t>1 Tim. 2</a:t>
                      </a:r>
                      <a:endParaRPr lang="en-CA" sz="1200" dirty="0"/>
                    </a:p>
                  </a:txBody>
                  <a:tcPr anchor="ctr"/>
                </a:tc>
                <a:tc>
                  <a:txBody>
                    <a:bodyPr/>
                    <a:lstStyle/>
                    <a:p>
                      <a:pPr algn="ctr"/>
                      <a:r>
                        <a:rPr lang="en-CA" sz="1200" dirty="0" smtClean="0"/>
                        <a:t>Gender</a:t>
                      </a:r>
                      <a:r>
                        <a:rPr lang="en-CA" sz="1200" baseline="0" dirty="0" smtClean="0"/>
                        <a:t> Roles and Godliness</a:t>
                      </a:r>
                      <a:endParaRPr lang="en-CA" sz="1200" dirty="0"/>
                    </a:p>
                  </a:txBody>
                  <a:tcPr anchor="ctr"/>
                </a:tc>
              </a:tr>
              <a:tr h="471851">
                <a:tc>
                  <a:txBody>
                    <a:bodyPr/>
                    <a:lstStyle/>
                    <a:p>
                      <a:pPr algn="ctr"/>
                      <a:r>
                        <a:rPr lang="en-CA" sz="1200" dirty="0" smtClean="0"/>
                        <a:t>4/22</a:t>
                      </a:r>
                      <a:endParaRPr lang="en-CA" sz="1200" dirty="0"/>
                    </a:p>
                  </a:txBody>
                  <a:tcPr anchor="ctr"/>
                </a:tc>
                <a:tc>
                  <a:txBody>
                    <a:bodyPr/>
                    <a:lstStyle/>
                    <a:p>
                      <a:pPr algn="ctr"/>
                      <a:endParaRPr lang="en-CA" sz="1200" dirty="0"/>
                    </a:p>
                  </a:txBody>
                  <a:tcPr anchor="ctr"/>
                </a:tc>
                <a:tc>
                  <a:txBody>
                    <a:bodyPr/>
                    <a:lstStyle/>
                    <a:p>
                      <a:pPr algn="ctr"/>
                      <a:r>
                        <a:rPr lang="en-CA" sz="1200" dirty="0" smtClean="0"/>
                        <a:t>GOSPEL MEETING: Robin Bauer</a:t>
                      </a:r>
                      <a:endParaRPr lang="en-CA" sz="1200" dirty="0"/>
                    </a:p>
                  </a:txBody>
                  <a:tcPr anchor="ctr"/>
                </a:tc>
              </a:tr>
              <a:tr h="471851">
                <a:tc>
                  <a:txBody>
                    <a:bodyPr/>
                    <a:lstStyle/>
                    <a:p>
                      <a:pPr algn="ctr"/>
                      <a:r>
                        <a:rPr lang="en-CA" sz="1200" dirty="0" smtClean="0"/>
                        <a:t>4/26</a:t>
                      </a:r>
                      <a:endParaRPr lang="en-CA" sz="1200" dirty="0"/>
                    </a:p>
                  </a:txBody>
                  <a:tcPr anchor="ctr"/>
                </a:tc>
                <a:tc>
                  <a:txBody>
                    <a:bodyPr/>
                    <a:lstStyle/>
                    <a:p>
                      <a:pPr algn="ctr"/>
                      <a:r>
                        <a:rPr lang="en-CA" sz="1200" dirty="0" smtClean="0"/>
                        <a:t>1 Tim. 3</a:t>
                      </a:r>
                      <a:endParaRPr lang="en-CA" sz="1200" dirty="0"/>
                    </a:p>
                  </a:txBody>
                  <a:tcPr anchor="ctr"/>
                </a:tc>
                <a:tc>
                  <a:txBody>
                    <a:bodyPr/>
                    <a:lstStyle/>
                    <a:p>
                      <a:pPr algn="ctr"/>
                      <a:r>
                        <a:rPr lang="en-CA" sz="1200" dirty="0" smtClean="0"/>
                        <a:t>Church Leaders and Godliness</a:t>
                      </a:r>
                      <a:endParaRPr lang="en-CA" sz="1200" dirty="0"/>
                    </a:p>
                  </a:txBody>
                  <a:tcPr anchor="ctr"/>
                </a:tc>
              </a:tr>
              <a:tr h="471851">
                <a:tc>
                  <a:txBody>
                    <a:bodyPr/>
                    <a:lstStyle/>
                    <a:p>
                      <a:pPr algn="ctr"/>
                      <a:r>
                        <a:rPr lang="en-CA" sz="1200" dirty="0" smtClean="0"/>
                        <a:t>4/29</a:t>
                      </a:r>
                      <a:endParaRPr lang="en-CA" sz="1200" dirty="0"/>
                    </a:p>
                  </a:txBody>
                  <a:tcPr anchor="ctr"/>
                </a:tc>
                <a:tc>
                  <a:txBody>
                    <a:bodyPr/>
                    <a:lstStyle/>
                    <a:p>
                      <a:pPr algn="ctr"/>
                      <a:r>
                        <a:rPr lang="en-CA" sz="1200" dirty="0" smtClean="0"/>
                        <a:t>1 Tim. 4</a:t>
                      </a:r>
                      <a:endParaRPr lang="en-CA" sz="1200" dirty="0"/>
                    </a:p>
                  </a:txBody>
                  <a:tcPr anchor="ctr"/>
                </a:tc>
                <a:tc>
                  <a:txBody>
                    <a:bodyPr/>
                    <a:lstStyle/>
                    <a:p>
                      <a:pPr algn="ctr"/>
                      <a:r>
                        <a:rPr lang="en-CA" sz="1200" dirty="0" smtClean="0"/>
                        <a:t>Exercise</a:t>
                      </a:r>
                      <a:r>
                        <a:rPr lang="en-CA" sz="1200" baseline="0" dirty="0" smtClean="0"/>
                        <a:t> and Godliness</a:t>
                      </a:r>
                      <a:endParaRPr lang="en-CA" sz="1200" dirty="0"/>
                    </a:p>
                  </a:txBody>
                  <a:tcPr anchor="ctr"/>
                </a:tc>
              </a:tr>
              <a:tr h="471851">
                <a:tc>
                  <a:txBody>
                    <a:bodyPr/>
                    <a:lstStyle/>
                    <a:p>
                      <a:pPr algn="ctr"/>
                      <a:r>
                        <a:rPr lang="en-CA" sz="1200" dirty="0" smtClean="0"/>
                        <a:t>5/3</a:t>
                      </a:r>
                      <a:endParaRPr lang="en-CA" sz="1200" dirty="0"/>
                    </a:p>
                  </a:txBody>
                  <a:tcPr anchor="ctr"/>
                </a:tc>
                <a:tc>
                  <a:txBody>
                    <a:bodyPr/>
                    <a:lstStyle/>
                    <a:p>
                      <a:pPr algn="ctr"/>
                      <a:r>
                        <a:rPr lang="en-CA" sz="1200" dirty="0" smtClean="0"/>
                        <a:t>1 Tim.</a:t>
                      </a:r>
                      <a:r>
                        <a:rPr lang="en-CA" sz="1200" baseline="0" dirty="0" smtClean="0"/>
                        <a:t> 5</a:t>
                      </a:r>
                      <a:endParaRPr lang="en-CA" sz="1200" dirty="0"/>
                    </a:p>
                  </a:txBody>
                  <a:tcPr anchor="ctr"/>
                </a:tc>
                <a:tc>
                  <a:txBody>
                    <a:bodyPr/>
                    <a:lstStyle/>
                    <a:p>
                      <a:pPr algn="ctr"/>
                      <a:r>
                        <a:rPr lang="en-CA" sz="1200" dirty="0" smtClean="0"/>
                        <a:t>Benevolence and Godliness</a:t>
                      </a:r>
                      <a:endParaRPr lang="en-CA" sz="1200" dirty="0"/>
                    </a:p>
                  </a:txBody>
                  <a:tcPr anchor="ctr"/>
                </a:tc>
              </a:tr>
            </a:tbl>
          </a:graphicData>
        </a:graphic>
      </p:graphicFrame>
      <p:graphicFrame>
        <p:nvGraphicFramePr>
          <p:cNvPr id="7" name="Content Placeholder 5"/>
          <p:cNvGraphicFramePr>
            <a:graphicFrameLocks/>
          </p:cNvGraphicFramePr>
          <p:nvPr/>
        </p:nvGraphicFramePr>
        <p:xfrm>
          <a:off x="4620665" y="1076050"/>
          <a:ext cx="4319047" cy="3774808"/>
        </p:xfrm>
        <a:graphic>
          <a:graphicData uri="http://schemas.openxmlformats.org/drawingml/2006/table">
            <a:tbl>
              <a:tblPr firstRow="1" bandRow="1">
                <a:tableStyleId>{5C22544A-7EE6-4342-B048-85BDC9FD1C3A}</a:tableStyleId>
              </a:tblPr>
              <a:tblGrid>
                <a:gridCol w="603082"/>
                <a:gridCol w="1147863"/>
                <a:gridCol w="2568102"/>
              </a:tblGrid>
              <a:tr h="471851">
                <a:tc>
                  <a:txBody>
                    <a:bodyPr/>
                    <a:lstStyle/>
                    <a:p>
                      <a:pPr algn="ctr"/>
                      <a:r>
                        <a:rPr lang="en-CA" dirty="0" smtClean="0"/>
                        <a:t>Date</a:t>
                      </a:r>
                      <a:endParaRPr lang="en-CA" dirty="0"/>
                    </a:p>
                  </a:txBody>
                  <a:tcPr anchor="ctr"/>
                </a:tc>
                <a:tc>
                  <a:txBody>
                    <a:bodyPr/>
                    <a:lstStyle/>
                    <a:p>
                      <a:pPr algn="ctr"/>
                      <a:r>
                        <a:rPr lang="en-CA" dirty="0" smtClean="0"/>
                        <a:t>Text</a:t>
                      </a:r>
                      <a:endParaRPr lang="en-CA" dirty="0"/>
                    </a:p>
                  </a:txBody>
                  <a:tcPr anchor="ctr"/>
                </a:tc>
                <a:tc>
                  <a:txBody>
                    <a:bodyPr/>
                    <a:lstStyle/>
                    <a:p>
                      <a:pPr algn="ctr"/>
                      <a:r>
                        <a:rPr lang="en-CA" dirty="0" smtClean="0"/>
                        <a:t>Title</a:t>
                      </a:r>
                      <a:endParaRPr lang="en-CA" dirty="0"/>
                    </a:p>
                  </a:txBody>
                  <a:tcPr anchor="ctr"/>
                </a:tc>
              </a:tr>
              <a:tr h="471851">
                <a:tc>
                  <a:txBody>
                    <a:bodyPr/>
                    <a:lstStyle/>
                    <a:p>
                      <a:pPr algn="ctr"/>
                      <a:r>
                        <a:rPr lang="en-CA" sz="1200" dirty="0" smtClean="0"/>
                        <a:t>5/6</a:t>
                      </a:r>
                      <a:endParaRPr lang="en-CA" sz="1200" dirty="0"/>
                    </a:p>
                  </a:txBody>
                  <a:tcPr anchor="ctr"/>
                </a:tc>
                <a:tc>
                  <a:txBody>
                    <a:bodyPr/>
                    <a:lstStyle/>
                    <a:p>
                      <a:pPr algn="ctr"/>
                      <a:r>
                        <a:rPr lang="en-CA" sz="1200" dirty="0" smtClean="0"/>
                        <a:t>1</a:t>
                      </a:r>
                      <a:r>
                        <a:rPr lang="en-CA" sz="1200" baseline="0" dirty="0" smtClean="0"/>
                        <a:t> Tim. 6</a:t>
                      </a:r>
                      <a:endParaRPr lang="en-CA" sz="1200" dirty="0"/>
                    </a:p>
                  </a:txBody>
                  <a:tcPr anchor="ctr"/>
                </a:tc>
                <a:tc>
                  <a:txBody>
                    <a:bodyPr/>
                    <a:lstStyle/>
                    <a:p>
                      <a:pPr algn="ctr"/>
                      <a:r>
                        <a:rPr lang="en-CA" sz="1200" dirty="0" smtClean="0"/>
                        <a:t>Worldliness</a:t>
                      </a:r>
                      <a:r>
                        <a:rPr lang="en-CA" sz="1200" baseline="0" dirty="0" smtClean="0"/>
                        <a:t> and Godliness</a:t>
                      </a:r>
                      <a:endParaRPr lang="en-CA" sz="1200" dirty="0"/>
                    </a:p>
                  </a:txBody>
                  <a:tcPr anchor="ctr"/>
                </a:tc>
              </a:tr>
              <a:tr h="471851">
                <a:tc>
                  <a:txBody>
                    <a:bodyPr/>
                    <a:lstStyle/>
                    <a:p>
                      <a:pPr algn="ctr"/>
                      <a:r>
                        <a:rPr lang="en-CA" sz="1200" dirty="0" smtClean="0"/>
                        <a:t>5/10</a:t>
                      </a:r>
                      <a:endParaRPr lang="en-CA" sz="1200" dirty="0"/>
                    </a:p>
                  </a:txBody>
                  <a:tcPr anchor="ctr"/>
                </a:tc>
                <a:tc>
                  <a:txBody>
                    <a:bodyPr/>
                    <a:lstStyle/>
                    <a:p>
                      <a:pPr algn="ctr"/>
                      <a:r>
                        <a:rPr lang="en-CA" sz="1200" dirty="0" smtClean="0"/>
                        <a:t>2</a:t>
                      </a:r>
                      <a:r>
                        <a:rPr lang="en-CA" sz="1200" baseline="0" dirty="0" smtClean="0"/>
                        <a:t> Tim. 1</a:t>
                      </a:r>
                      <a:endParaRPr lang="en-CA" sz="1200" dirty="0"/>
                    </a:p>
                  </a:txBody>
                  <a:tcPr anchor="ctr"/>
                </a:tc>
                <a:tc>
                  <a:txBody>
                    <a:bodyPr/>
                    <a:lstStyle/>
                    <a:p>
                      <a:pPr algn="ctr"/>
                      <a:r>
                        <a:rPr lang="en-CA" sz="1200" dirty="0" smtClean="0"/>
                        <a:t>Don’t Be Afraid or</a:t>
                      </a:r>
                      <a:r>
                        <a:rPr lang="en-CA" sz="1200" baseline="0" dirty="0" smtClean="0"/>
                        <a:t> Ashamed</a:t>
                      </a:r>
                      <a:endParaRPr lang="en-CA" sz="1200" dirty="0"/>
                    </a:p>
                  </a:txBody>
                  <a:tcPr anchor="ctr"/>
                </a:tc>
              </a:tr>
              <a:tr h="471851">
                <a:tc>
                  <a:txBody>
                    <a:bodyPr/>
                    <a:lstStyle/>
                    <a:p>
                      <a:pPr algn="ctr"/>
                      <a:r>
                        <a:rPr lang="en-CA" sz="1200" dirty="0" smtClean="0"/>
                        <a:t>5/13</a:t>
                      </a:r>
                      <a:endParaRPr lang="en-CA" sz="1200" dirty="0"/>
                    </a:p>
                  </a:txBody>
                  <a:tcPr anchor="ctr"/>
                </a:tc>
                <a:tc>
                  <a:txBody>
                    <a:bodyPr/>
                    <a:lstStyle/>
                    <a:p>
                      <a:pPr algn="ctr"/>
                      <a:r>
                        <a:rPr lang="en-CA" sz="1100" dirty="0" smtClean="0"/>
                        <a:t>2 Tim. 2:1-13</a:t>
                      </a:r>
                      <a:endParaRPr lang="en-CA" sz="1100" dirty="0"/>
                    </a:p>
                  </a:txBody>
                  <a:tcPr anchor="ctr"/>
                </a:tc>
                <a:tc>
                  <a:txBody>
                    <a:bodyPr/>
                    <a:lstStyle/>
                    <a:p>
                      <a:pPr algn="ctr"/>
                      <a:r>
                        <a:rPr lang="en-CA" sz="1200" dirty="0" smtClean="0"/>
                        <a:t>Images of Ministry</a:t>
                      </a:r>
                      <a:endParaRPr lang="en-CA" sz="1200" dirty="0"/>
                    </a:p>
                  </a:txBody>
                  <a:tcPr anchor="ctr"/>
                </a:tc>
              </a:tr>
              <a:tr h="471851">
                <a:tc>
                  <a:txBody>
                    <a:bodyPr/>
                    <a:lstStyle/>
                    <a:p>
                      <a:pPr algn="ctr"/>
                      <a:r>
                        <a:rPr lang="en-CA" sz="1200" dirty="0" smtClean="0"/>
                        <a:t>5/17</a:t>
                      </a:r>
                      <a:endParaRPr lang="en-CA" sz="1200" dirty="0"/>
                    </a:p>
                  </a:txBody>
                  <a:tcPr anchor="ctr"/>
                </a:tc>
                <a:tc>
                  <a:txBody>
                    <a:bodyPr/>
                    <a:lstStyle/>
                    <a:p>
                      <a:pPr algn="ctr"/>
                      <a:r>
                        <a:rPr lang="en-CA" sz="1100" dirty="0" smtClean="0"/>
                        <a:t>2 Tim. 2:14-26</a:t>
                      </a:r>
                      <a:endParaRPr lang="en-CA" sz="1100" dirty="0"/>
                    </a:p>
                  </a:txBody>
                  <a:tcPr anchor="ctr"/>
                </a:tc>
                <a:tc>
                  <a:txBody>
                    <a:bodyPr/>
                    <a:lstStyle/>
                    <a:p>
                      <a:pPr algn="ctr"/>
                      <a:r>
                        <a:rPr lang="en-CA" sz="1200" dirty="0" smtClean="0"/>
                        <a:t>God’s Workers</a:t>
                      </a:r>
                      <a:endParaRPr lang="en-CA" sz="1200" dirty="0"/>
                    </a:p>
                  </a:txBody>
                  <a:tcPr anchor="ctr"/>
                </a:tc>
              </a:tr>
              <a:tr h="471851">
                <a:tc>
                  <a:txBody>
                    <a:bodyPr/>
                    <a:lstStyle/>
                    <a:p>
                      <a:pPr algn="ctr"/>
                      <a:r>
                        <a:rPr lang="en-CA" sz="1200" dirty="0" smtClean="0"/>
                        <a:t>5/20</a:t>
                      </a:r>
                      <a:endParaRPr lang="en-CA" sz="1200" dirty="0"/>
                    </a:p>
                  </a:txBody>
                  <a:tcPr anchor="ctr"/>
                </a:tc>
                <a:tc>
                  <a:txBody>
                    <a:bodyPr/>
                    <a:lstStyle/>
                    <a:p>
                      <a:pPr algn="ctr"/>
                      <a:r>
                        <a:rPr lang="en-CA" sz="1200" dirty="0" smtClean="0"/>
                        <a:t>2.</a:t>
                      </a:r>
                      <a:r>
                        <a:rPr lang="en-CA" sz="1200" baseline="0" dirty="0" smtClean="0"/>
                        <a:t> Tim. 3</a:t>
                      </a:r>
                      <a:endParaRPr lang="en-CA" sz="1200" dirty="0"/>
                    </a:p>
                  </a:txBody>
                  <a:tcPr anchor="ctr"/>
                </a:tc>
                <a:tc>
                  <a:txBody>
                    <a:bodyPr/>
                    <a:lstStyle/>
                    <a:p>
                      <a:pPr algn="ctr"/>
                      <a:r>
                        <a:rPr lang="en-CA" sz="1200" dirty="0" smtClean="0"/>
                        <a:t>Perilous Times</a:t>
                      </a:r>
                      <a:endParaRPr lang="en-CA" sz="1200" dirty="0"/>
                    </a:p>
                  </a:txBody>
                  <a:tcPr anchor="ctr"/>
                </a:tc>
              </a:tr>
              <a:tr h="471851">
                <a:tc>
                  <a:txBody>
                    <a:bodyPr/>
                    <a:lstStyle/>
                    <a:p>
                      <a:pPr algn="ctr"/>
                      <a:r>
                        <a:rPr lang="en-CA" sz="1200" dirty="0" smtClean="0"/>
                        <a:t>5/24</a:t>
                      </a:r>
                      <a:endParaRPr lang="en-CA" sz="1200" dirty="0"/>
                    </a:p>
                  </a:txBody>
                  <a:tcPr anchor="ctr"/>
                </a:tc>
                <a:tc>
                  <a:txBody>
                    <a:bodyPr/>
                    <a:lstStyle/>
                    <a:p>
                      <a:pPr algn="ctr"/>
                      <a:r>
                        <a:rPr lang="en-CA" sz="1200" dirty="0" smtClean="0"/>
                        <a:t>2.</a:t>
                      </a:r>
                      <a:r>
                        <a:rPr lang="en-CA" sz="1200" baseline="0" dirty="0" smtClean="0"/>
                        <a:t> Tim. 4</a:t>
                      </a:r>
                      <a:endParaRPr lang="en-CA" sz="1200" dirty="0"/>
                    </a:p>
                  </a:txBody>
                  <a:tcPr anchor="ctr"/>
                </a:tc>
                <a:tc>
                  <a:txBody>
                    <a:bodyPr/>
                    <a:lstStyle/>
                    <a:p>
                      <a:pPr algn="ctr"/>
                      <a:r>
                        <a:rPr lang="en-CA" sz="1200" dirty="0" smtClean="0"/>
                        <a:t>Final Charge and Instructions</a:t>
                      </a:r>
                      <a:endParaRPr lang="en-CA" sz="1200" dirty="0"/>
                    </a:p>
                  </a:txBody>
                  <a:tcPr anchor="ctr"/>
                </a:tc>
              </a:tr>
              <a:tr h="471851">
                <a:tc>
                  <a:txBody>
                    <a:bodyPr/>
                    <a:lstStyle/>
                    <a:p>
                      <a:pPr algn="ctr"/>
                      <a:r>
                        <a:rPr lang="en-CA" sz="1200" dirty="0" smtClean="0"/>
                        <a:t>5/27</a:t>
                      </a:r>
                      <a:endParaRPr lang="en-CA" sz="1200" dirty="0"/>
                    </a:p>
                  </a:txBody>
                  <a:tcPr anchor="ctr"/>
                </a:tc>
                <a:tc>
                  <a:txBody>
                    <a:bodyPr/>
                    <a:lstStyle/>
                    <a:p>
                      <a:pPr algn="ctr"/>
                      <a:endParaRPr lang="en-CA" sz="1200" dirty="0"/>
                    </a:p>
                  </a:txBody>
                  <a:tcPr anchor="ctr"/>
                </a:tc>
                <a:tc>
                  <a:txBody>
                    <a:bodyPr/>
                    <a:lstStyle/>
                    <a:p>
                      <a:pPr algn="ctr"/>
                      <a:r>
                        <a:rPr lang="en-CA" sz="1200" dirty="0" smtClean="0"/>
                        <a:t>REVIEW</a:t>
                      </a:r>
                      <a:endParaRPr lang="en-CA" sz="1200" dirty="0"/>
                    </a:p>
                  </a:txBody>
                  <a:tcPr anchor="ctr"/>
                </a:tc>
              </a:tr>
            </a:tbl>
          </a:graphicData>
        </a:graphic>
      </p:graphicFrame>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617392"/>
          </a:xfrm>
        </p:spPr>
        <p:txBody>
          <a:bodyPr/>
          <a:lstStyle/>
          <a:p>
            <a:r>
              <a:rPr lang="en-CA" dirty="0" smtClean="0"/>
              <a:t>What is “godliness”?</a:t>
            </a:r>
            <a:endParaRPr lang="en-CA" dirty="0"/>
          </a:p>
        </p:txBody>
      </p:sp>
      <p:sp>
        <p:nvSpPr>
          <p:cNvPr id="3" name="Content Placeholder 2"/>
          <p:cNvSpPr>
            <a:spLocks noGrp="1"/>
          </p:cNvSpPr>
          <p:nvPr>
            <p:ph idx="1"/>
          </p:nvPr>
        </p:nvSpPr>
        <p:spPr>
          <a:xfrm>
            <a:off x="404037" y="1052623"/>
            <a:ext cx="8165805" cy="3721396"/>
          </a:xfrm>
        </p:spPr>
        <p:txBody>
          <a:bodyPr>
            <a:normAutofit/>
          </a:bodyPr>
          <a:lstStyle/>
          <a:p>
            <a:pPr>
              <a:buNone/>
            </a:pPr>
            <a:r>
              <a:rPr lang="en-CA" sz="2000" b="1" dirty="0" smtClean="0"/>
              <a:t>Vine’s:	</a:t>
            </a:r>
            <a:r>
              <a:rPr lang="en-CA" sz="2000" dirty="0" smtClean="0"/>
              <a:t>D</a:t>
            </a:r>
            <a:r>
              <a:rPr lang="en-CA" sz="2000" dirty="0" smtClean="0"/>
              <a:t>enotes that piety which, characterized by a </a:t>
            </a:r>
            <a:r>
              <a:rPr lang="en-CA" sz="2000" dirty="0" err="1" smtClean="0"/>
              <a:t>Godward</a:t>
            </a:r>
            <a:r>
              <a:rPr lang="en-CA" sz="2000" dirty="0" smtClean="0"/>
              <a:t> 			attitude, does that which is well-pleasing to Him</a:t>
            </a:r>
          </a:p>
          <a:p>
            <a:pPr>
              <a:spcBef>
                <a:spcPts val="600"/>
              </a:spcBef>
              <a:buNone/>
            </a:pPr>
            <a:endParaRPr lang="en-CA" b="1" dirty="0" smtClean="0"/>
          </a:p>
          <a:p>
            <a:pPr>
              <a:buNone/>
            </a:pPr>
            <a:r>
              <a:rPr lang="en-CA" sz="2000" b="1" dirty="0" err="1" smtClean="0"/>
              <a:t>Mounce</a:t>
            </a:r>
            <a:r>
              <a:rPr lang="en-CA" sz="2000" b="1" dirty="0" smtClean="0"/>
              <a:t>:	</a:t>
            </a:r>
            <a:r>
              <a:rPr lang="en-CA" sz="2000" dirty="0" smtClean="0"/>
              <a:t>A particular manner of life in which the believer is 						devoted to God</a:t>
            </a:r>
          </a:p>
          <a:p>
            <a:pPr>
              <a:spcBef>
                <a:spcPts val="600"/>
              </a:spcBef>
              <a:buNone/>
            </a:pPr>
            <a:endParaRPr lang="en-CA" b="1" dirty="0" smtClean="0"/>
          </a:p>
          <a:p>
            <a:pPr>
              <a:buNone/>
            </a:pPr>
            <a:r>
              <a:rPr lang="en-CA" sz="2000" b="1" dirty="0" smtClean="0"/>
              <a:t>BDAG:</a:t>
            </a:r>
            <a:r>
              <a:rPr lang="en-CA" sz="2000" dirty="0" smtClean="0"/>
              <a:t>	Awesome respect accorded to God, devoutness, piety, 			godliness</a:t>
            </a:r>
          </a:p>
          <a:p>
            <a:pPr>
              <a:spcBef>
                <a:spcPts val="600"/>
              </a:spcBef>
              <a:buNone/>
            </a:pPr>
            <a:endParaRPr lang="en-CA" sz="2000" b="1" dirty="0" smtClean="0"/>
          </a:p>
          <a:p>
            <a:pPr algn="ctr">
              <a:buNone/>
            </a:pPr>
            <a:r>
              <a:rPr lang="en-CA" sz="2000" b="1" i="1" dirty="0" smtClean="0"/>
              <a:t>Deep reverence for God that is demonstrated in devotion to Him</a:t>
            </a:r>
            <a:endParaRPr lang="en-CA" sz="2000" b="1" i="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b="1" dirty="0" smtClean="0"/>
              <a:t>1. In how many of the 27 NT books is Timothy mentioned by name?</a:t>
            </a:r>
            <a:endParaRPr lang="en-CA" b="1" dirty="0"/>
          </a:p>
        </p:txBody>
      </p:sp>
      <p:sp>
        <p:nvSpPr>
          <p:cNvPr id="3" name="Content Placeholder 2"/>
          <p:cNvSpPr>
            <a:spLocks noGrp="1"/>
          </p:cNvSpPr>
          <p:nvPr>
            <p:ph idx="1"/>
          </p:nvPr>
        </p:nvSpPr>
        <p:spPr>
          <a:xfrm>
            <a:off x="554477" y="1478604"/>
            <a:ext cx="8258783" cy="680936"/>
          </a:xfrm>
        </p:spPr>
        <p:txBody>
          <a:bodyPr>
            <a:normAutofit/>
          </a:bodyPr>
          <a:lstStyle/>
          <a:p>
            <a:pPr marL="342900" indent="-342900">
              <a:buNone/>
            </a:pPr>
            <a:r>
              <a:rPr lang="en-CA" sz="3400" b="1" dirty="0" smtClean="0">
                <a:solidFill>
                  <a:srgbClr val="FFFF00"/>
                </a:solidFill>
              </a:rPr>
              <a:t>(A) 4		     (B) 8			</a:t>
            </a:r>
            <a:r>
              <a:rPr lang="en-CA" sz="3400" b="1" dirty="0" smtClean="0">
                <a:solidFill>
                  <a:srgbClr val="FFFF00"/>
                </a:solidFill>
              </a:rPr>
              <a:t> </a:t>
            </a:r>
            <a:r>
              <a:rPr lang="en-CA" sz="3400" b="1" dirty="0" smtClean="0">
                <a:solidFill>
                  <a:srgbClr val="FFFF00"/>
                </a:solidFill>
              </a:rPr>
              <a:t>(C) 12		 (D) 16	</a:t>
            </a:r>
          </a:p>
          <a:p>
            <a:pPr marL="342900" indent="-342900">
              <a:buNone/>
            </a:pPr>
            <a:endParaRPr lang="en-CA" sz="1800" b="1" dirty="0" smtClean="0"/>
          </a:p>
          <a:p>
            <a:pPr>
              <a:buNone/>
            </a:pPr>
            <a:endParaRPr lang="en-CA" sz="1800" dirty="0"/>
          </a:p>
        </p:txBody>
      </p:sp>
      <p:sp>
        <p:nvSpPr>
          <p:cNvPr id="4" name="Oval 3"/>
          <p:cNvSpPr/>
          <p:nvPr/>
        </p:nvSpPr>
        <p:spPr>
          <a:xfrm>
            <a:off x="4426015" y="1342416"/>
            <a:ext cx="1439694" cy="97276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96111" y="2519464"/>
            <a:ext cx="8180961" cy="2092881"/>
          </a:xfrm>
          <a:prstGeom prst="rect">
            <a:avLst/>
          </a:prstGeom>
          <a:noFill/>
        </p:spPr>
        <p:txBody>
          <a:bodyPr wrap="square" rtlCol="0">
            <a:spAutoFit/>
          </a:bodyPr>
          <a:lstStyle/>
          <a:p>
            <a:r>
              <a:rPr lang="en-CA" sz="2800" dirty="0" smtClean="0"/>
              <a:t>He’s in all but three of Paul’s letters,</a:t>
            </a:r>
          </a:p>
          <a:p>
            <a:r>
              <a:rPr lang="en-CA" sz="2800" dirty="0" smtClean="0"/>
              <a:t>plus Acts (and Hebrews)</a:t>
            </a:r>
          </a:p>
          <a:p>
            <a:endParaRPr lang="en-CA" sz="2800" dirty="0" smtClean="0"/>
          </a:p>
          <a:p>
            <a:r>
              <a:rPr lang="en-CA" sz="2800" dirty="0" smtClean="0"/>
              <a:t>Paul includes him as an addressee in </a:t>
            </a:r>
            <a:r>
              <a:rPr lang="en-CA" sz="2800" i="1" dirty="0" smtClean="0"/>
              <a:t>six</a:t>
            </a:r>
            <a:r>
              <a:rPr lang="en-CA" sz="2800" dirty="0" smtClean="0"/>
              <a:t> letters</a:t>
            </a:r>
          </a:p>
          <a:p>
            <a:r>
              <a:rPr lang="en-CA" sz="1800" dirty="0" smtClean="0"/>
              <a:t>(2 Corinthians, Philippians, Colossians, 1&amp;2 Thessalonians, Philemon)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b="1" dirty="0" smtClean="0"/>
              <a:t>2</a:t>
            </a:r>
            <a:r>
              <a:rPr lang="en-CA" b="1" dirty="0" smtClean="0"/>
              <a:t>. What was Timothy’s likely age when 1 Timothy was written?</a:t>
            </a:r>
            <a:endParaRPr lang="en-CA" b="1" dirty="0"/>
          </a:p>
        </p:txBody>
      </p:sp>
      <p:sp>
        <p:nvSpPr>
          <p:cNvPr id="3" name="Content Placeholder 2"/>
          <p:cNvSpPr>
            <a:spLocks noGrp="1"/>
          </p:cNvSpPr>
          <p:nvPr>
            <p:ph idx="1"/>
          </p:nvPr>
        </p:nvSpPr>
        <p:spPr>
          <a:xfrm>
            <a:off x="554477" y="1478604"/>
            <a:ext cx="8258783" cy="680936"/>
          </a:xfrm>
        </p:spPr>
        <p:txBody>
          <a:bodyPr>
            <a:normAutofit fontScale="85000" lnSpcReduction="10000"/>
          </a:bodyPr>
          <a:lstStyle/>
          <a:p>
            <a:pPr marL="342900" indent="-342900">
              <a:buNone/>
            </a:pPr>
            <a:r>
              <a:rPr lang="en-CA" sz="3400" b="1" dirty="0" smtClean="0">
                <a:solidFill>
                  <a:srgbClr val="FFFF00"/>
                </a:solidFill>
              </a:rPr>
              <a:t>(A) 20-30		(B) 30-40		(C) 40-50	</a:t>
            </a:r>
            <a:r>
              <a:rPr lang="en-CA" sz="3400" b="1" dirty="0" smtClean="0">
                <a:solidFill>
                  <a:srgbClr val="FFFF00"/>
                </a:solidFill>
              </a:rPr>
              <a:t> </a:t>
            </a:r>
            <a:r>
              <a:rPr lang="en-CA" sz="3400" b="1" dirty="0" smtClean="0">
                <a:solidFill>
                  <a:srgbClr val="FFFF00"/>
                </a:solidFill>
              </a:rPr>
              <a:t>  (D) 50-60	</a:t>
            </a:r>
          </a:p>
          <a:p>
            <a:pPr marL="342900" indent="-342900">
              <a:buNone/>
            </a:pPr>
            <a:endParaRPr lang="en-CA" sz="1800" b="1" dirty="0" smtClean="0"/>
          </a:p>
          <a:p>
            <a:pPr>
              <a:buNone/>
            </a:pPr>
            <a:endParaRPr lang="en-CA" sz="1800" dirty="0"/>
          </a:p>
        </p:txBody>
      </p:sp>
      <p:sp>
        <p:nvSpPr>
          <p:cNvPr id="4" name="Oval 3"/>
          <p:cNvSpPr/>
          <p:nvPr/>
        </p:nvSpPr>
        <p:spPr>
          <a:xfrm>
            <a:off x="2509664" y="1254866"/>
            <a:ext cx="1916419" cy="97276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96111" y="2519464"/>
            <a:ext cx="8180961" cy="2308324"/>
          </a:xfrm>
          <a:prstGeom prst="rect">
            <a:avLst/>
          </a:prstGeom>
          <a:noFill/>
        </p:spPr>
        <p:txBody>
          <a:bodyPr wrap="square" rtlCol="0">
            <a:spAutoFit/>
          </a:bodyPr>
          <a:lstStyle/>
          <a:p>
            <a:r>
              <a:rPr lang="en-CA" sz="2400" dirty="0" smtClean="0"/>
              <a:t>1 Timothy 4:12</a:t>
            </a:r>
          </a:p>
          <a:p>
            <a:r>
              <a:rPr lang="en-US" sz="2400" i="1" dirty="0" smtClean="0"/>
              <a:t>“Let no one despise your </a:t>
            </a:r>
            <a:r>
              <a:rPr lang="en-US" sz="2400" b="1" i="1" u="sng" dirty="0" smtClean="0"/>
              <a:t>youth</a:t>
            </a:r>
            <a:r>
              <a:rPr lang="en-US" sz="2400" i="1" dirty="0" smtClean="0"/>
              <a:t>, but be an example to the believers in word, in conduct, in love, in spirit, in faith, in purity</a:t>
            </a:r>
            <a:r>
              <a:rPr lang="en-US" sz="2400" i="1" dirty="0" smtClean="0"/>
              <a:t>.”</a:t>
            </a:r>
          </a:p>
          <a:p>
            <a:endParaRPr lang="en-US" sz="2400" i="1" dirty="0" smtClean="0"/>
          </a:p>
          <a:p>
            <a:r>
              <a:rPr lang="en-CA" sz="2400" dirty="0" smtClean="0"/>
              <a:t>1 Timothy one of the last of Paul’s letters, about 63 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b="1" dirty="0" smtClean="0"/>
              <a:t>3. What was Timothy’s likely age when he first joined Paul in work?</a:t>
            </a:r>
            <a:endParaRPr lang="en-CA" b="1" dirty="0"/>
          </a:p>
        </p:txBody>
      </p:sp>
      <p:sp>
        <p:nvSpPr>
          <p:cNvPr id="3" name="Content Placeholder 2"/>
          <p:cNvSpPr>
            <a:spLocks noGrp="1"/>
          </p:cNvSpPr>
          <p:nvPr>
            <p:ph idx="1"/>
          </p:nvPr>
        </p:nvSpPr>
        <p:spPr>
          <a:xfrm>
            <a:off x="554477" y="1478604"/>
            <a:ext cx="8258783" cy="680936"/>
          </a:xfrm>
        </p:spPr>
        <p:txBody>
          <a:bodyPr>
            <a:normAutofit fontScale="85000" lnSpcReduction="10000"/>
          </a:bodyPr>
          <a:lstStyle/>
          <a:p>
            <a:pPr marL="342900" indent="-342900">
              <a:buNone/>
            </a:pPr>
            <a:r>
              <a:rPr lang="en-CA" sz="3400" b="1" dirty="0" smtClean="0">
                <a:solidFill>
                  <a:srgbClr val="FFFF00"/>
                </a:solidFill>
              </a:rPr>
              <a:t>(A) 20-30		(B) 30-40		(C) 40-50	</a:t>
            </a:r>
            <a:r>
              <a:rPr lang="en-CA" sz="3400" b="1" dirty="0" smtClean="0">
                <a:solidFill>
                  <a:srgbClr val="FFFF00"/>
                </a:solidFill>
              </a:rPr>
              <a:t> </a:t>
            </a:r>
            <a:r>
              <a:rPr lang="en-CA" sz="3400" b="1" dirty="0" smtClean="0">
                <a:solidFill>
                  <a:srgbClr val="FFFF00"/>
                </a:solidFill>
              </a:rPr>
              <a:t>  (D) 50-60	</a:t>
            </a:r>
          </a:p>
          <a:p>
            <a:pPr marL="342900" indent="-342900">
              <a:buNone/>
            </a:pPr>
            <a:endParaRPr lang="en-CA" sz="1800" b="1" dirty="0" smtClean="0"/>
          </a:p>
          <a:p>
            <a:pPr>
              <a:buNone/>
            </a:pPr>
            <a:endParaRPr lang="en-CA" sz="1800" dirty="0"/>
          </a:p>
        </p:txBody>
      </p:sp>
      <p:sp>
        <p:nvSpPr>
          <p:cNvPr id="4" name="Oval 3"/>
          <p:cNvSpPr/>
          <p:nvPr/>
        </p:nvSpPr>
        <p:spPr>
          <a:xfrm>
            <a:off x="476583" y="1254866"/>
            <a:ext cx="1916419" cy="972766"/>
          </a:xfrm>
          <a:prstGeom prst="ellipse">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496111" y="2519464"/>
            <a:ext cx="8180961" cy="1938992"/>
          </a:xfrm>
          <a:prstGeom prst="rect">
            <a:avLst/>
          </a:prstGeom>
          <a:noFill/>
        </p:spPr>
        <p:txBody>
          <a:bodyPr wrap="square" rtlCol="0">
            <a:spAutoFit/>
          </a:bodyPr>
          <a:lstStyle/>
          <a:p>
            <a:r>
              <a:rPr lang="en-CA" sz="2400" dirty="0" smtClean="0"/>
              <a:t>Timothy joined Paul’s second missionary journey in about 50/51 AD (Acts 16:1-5).</a:t>
            </a:r>
          </a:p>
          <a:p>
            <a:endParaRPr lang="en-CA" sz="2400" dirty="0" smtClean="0"/>
          </a:p>
          <a:p>
            <a:r>
              <a:rPr lang="en-CA" sz="2400" dirty="0" smtClean="0"/>
              <a:t>This would likely put him in his early 20s and maybe even as young as 18.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sz="3000" b="1" dirty="0" smtClean="0"/>
              <a:t>Timothy’s Background (Acts 16:1-5)</a:t>
            </a:r>
            <a:r>
              <a:rPr lang="en-CA" b="1" dirty="0" smtClean="0"/>
              <a:t/>
            </a:r>
            <a:br>
              <a:rPr lang="en-CA" b="1" dirty="0" smtClean="0"/>
            </a:br>
            <a:endParaRPr lang="en-CA" dirty="0"/>
          </a:p>
        </p:txBody>
      </p:sp>
      <p:sp>
        <p:nvSpPr>
          <p:cNvPr id="3" name="Content Placeholder 2"/>
          <p:cNvSpPr>
            <a:spLocks noGrp="1"/>
          </p:cNvSpPr>
          <p:nvPr>
            <p:ph idx="1"/>
          </p:nvPr>
        </p:nvSpPr>
        <p:spPr>
          <a:xfrm>
            <a:off x="827483" y="1420238"/>
            <a:ext cx="7596669" cy="3266062"/>
          </a:xfrm>
        </p:spPr>
        <p:txBody>
          <a:bodyPr>
            <a:normAutofit/>
          </a:bodyPr>
          <a:lstStyle/>
          <a:p>
            <a:pPr marL="342900" indent="-342900">
              <a:spcBef>
                <a:spcPts val="0"/>
              </a:spcBef>
              <a:spcAft>
                <a:spcPts val="3600"/>
              </a:spcAft>
              <a:buFont typeface="+mj-lt"/>
              <a:buAutoNum type="arabicPeriod"/>
            </a:pPr>
            <a:r>
              <a:rPr lang="en-CA" sz="2400" dirty="0" smtClean="0"/>
              <a:t>What was Timothy’s hometown?	______________</a:t>
            </a:r>
          </a:p>
          <a:p>
            <a:pPr marL="342900" indent="-342900">
              <a:spcBef>
                <a:spcPts val="0"/>
              </a:spcBef>
              <a:spcAft>
                <a:spcPts val="3600"/>
              </a:spcAft>
              <a:buFont typeface="+mj-lt"/>
              <a:buAutoNum type="arabicPeriod"/>
            </a:pPr>
            <a:r>
              <a:rPr lang="en-CA" sz="2400" dirty="0" smtClean="0"/>
              <a:t>What was his family situation?	________________</a:t>
            </a:r>
          </a:p>
          <a:p>
            <a:pPr marL="342900" indent="-342900">
              <a:spcBef>
                <a:spcPts val="0"/>
              </a:spcBef>
              <a:spcAft>
                <a:spcPts val="3600"/>
              </a:spcAft>
              <a:buFont typeface="+mj-lt"/>
              <a:buAutoNum type="arabicPeriod"/>
            </a:pPr>
            <a:r>
              <a:rPr lang="en-CA" sz="2400" dirty="0" smtClean="0"/>
              <a:t>What was his reputation?	 ____________________</a:t>
            </a:r>
          </a:p>
          <a:p>
            <a:pPr marL="342900" indent="-342900">
              <a:spcBef>
                <a:spcPts val="0"/>
              </a:spcBef>
              <a:spcAft>
                <a:spcPts val="3600"/>
              </a:spcAft>
              <a:buFont typeface="+mj-lt"/>
              <a:buAutoNum type="arabicPeriod"/>
            </a:pPr>
            <a:r>
              <a:rPr lang="en-CA" sz="2400" dirty="0" smtClean="0"/>
              <a:t>What did he do for the Jews’ sake?</a:t>
            </a:r>
            <a:r>
              <a:rPr lang="en-CA" sz="2400" dirty="0" smtClean="0"/>
              <a:t> 	</a:t>
            </a:r>
            <a:r>
              <a:rPr lang="en-CA" sz="2400" dirty="0" smtClean="0"/>
              <a:t>_________</a:t>
            </a:r>
            <a:endParaRPr lang="en-CA" sz="1800" b="1" dirty="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7053542" cy="574862"/>
          </a:xfrm>
        </p:spPr>
        <p:txBody>
          <a:bodyPr/>
          <a:lstStyle/>
          <a:p>
            <a:r>
              <a:rPr lang="en-CA" sz="3000" b="1" dirty="0" smtClean="0"/>
              <a:t>Timothy’s Background (Acts 16:1-5)</a:t>
            </a:r>
            <a:r>
              <a:rPr lang="en-CA" b="1" dirty="0" smtClean="0"/>
              <a:t/>
            </a:r>
            <a:br>
              <a:rPr lang="en-CA" b="1" dirty="0" smtClean="0"/>
            </a:br>
            <a:endParaRPr lang="en-CA" dirty="0"/>
          </a:p>
        </p:txBody>
      </p:sp>
      <p:sp>
        <p:nvSpPr>
          <p:cNvPr id="3" name="Content Placeholder 2"/>
          <p:cNvSpPr>
            <a:spLocks noGrp="1"/>
          </p:cNvSpPr>
          <p:nvPr>
            <p:ph idx="1"/>
          </p:nvPr>
        </p:nvSpPr>
        <p:spPr>
          <a:xfrm>
            <a:off x="827483" y="1420238"/>
            <a:ext cx="7596669" cy="3266062"/>
          </a:xfrm>
        </p:spPr>
        <p:txBody>
          <a:bodyPr>
            <a:normAutofit/>
          </a:bodyPr>
          <a:lstStyle/>
          <a:p>
            <a:pPr marL="342900" indent="-342900">
              <a:spcBef>
                <a:spcPts val="0"/>
              </a:spcBef>
              <a:spcAft>
                <a:spcPts val="3600"/>
              </a:spcAft>
              <a:buFont typeface="+mj-lt"/>
              <a:buAutoNum type="arabicPeriod"/>
            </a:pPr>
            <a:r>
              <a:rPr lang="en-CA" sz="2400" dirty="0" smtClean="0"/>
              <a:t>What was Timothy’s hometown?	______________</a:t>
            </a:r>
          </a:p>
          <a:p>
            <a:pPr marL="642938" lvl="1" indent="-342900">
              <a:spcBef>
                <a:spcPts val="0"/>
              </a:spcBef>
              <a:spcAft>
                <a:spcPts val="3600"/>
              </a:spcAft>
              <a:buNone/>
            </a:pPr>
            <a:endParaRPr lang="en-CA" sz="1700" dirty="0" smtClean="0"/>
          </a:p>
          <a:p>
            <a:pPr marL="642938" lvl="1" indent="-342900">
              <a:spcBef>
                <a:spcPts val="0"/>
              </a:spcBef>
              <a:spcAft>
                <a:spcPts val="3600"/>
              </a:spcAft>
            </a:pPr>
            <a:endParaRPr lang="en-CA" sz="1700" dirty="0" smtClean="0"/>
          </a:p>
        </p:txBody>
      </p:sp>
      <p:sp>
        <p:nvSpPr>
          <p:cNvPr id="5" name="TextBox 4"/>
          <p:cNvSpPr txBox="1"/>
          <p:nvPr/>
        </p:nvSpPr>
        <p:spPr>
          <a:xfrm>
            <a:off x="6070060" y="1400788"/>
            <a:ext cx="2071991" cy="338554"/>
          </a:xfrm>
          <a:prstGeom prst="rect">
            <a:avLst/>
          </a:prstGeom>
          <a:noFill/>
        </p:spPr>
        <p:txBody>
          <a:bodyPr wrap="square" rtlCol="0">
            <a:spAutoFit/>
          </a:bodyPr>
          <a:lstStyle/>
          <a:p>
            <a:pPr algn="ctr"/>
            <a:r>
              <a:rPr lang="en-CA" sz="1600" dirty="0" err="1" smtClean="0">
                <a:solidFill>
                  <a:srgbClr val="FFFF00"/>
                </a:solidFill>
              </a:rPr>
              <a:t>Lystra</a:t>
            </a:r>
            <a:endParaRPr lang="en-CA" sz="1600" dirty="0">
              <a:solidFill>
                <a:srgbClr val="FFFF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srcRect/>
          <a:stretch>
            <a:fillRect/>
          </a:stretch>
        </p:blipFill>
        <p:spPr bwMode="auto">
          <a:xfrm>
            <a:off x="768485" y="0"/>
            <a:ext cx="7579132" cy="5143500"/>
          </a:xfrm>
          <a:prstGeom prst="rect">
            <a:avLst/>
          </a:prstGeom>
          <a:noFill/>
          <a:ln w="9525">
            <a:noFill/>
            <a:miter lim="800000"/>
            <a:headEnd/>
            <a:tailEnd/>
          </a:ln>
        </p:spPr>
      </p:pic>
      <p:sp>
        <p:nvSpPr>
          <p:cNvPr id="7" name="TextBox 6"/>
          <p:cNvSpPr txBox="1"/>
          <p:nvPr/>
        </p:nvSpPr>
        <p:spPr>
          <a:xfrm>
            <a:off x="1848255" y="3813243"/>
            <a:ext cx="1050588" cy="307777"/>
          </a:xfrm>
          <a:prstGeom prst="rect">
            <a:avLst/>
          </a:prstGeom>
          <a:solidFill>
            <a:srgbClr val="0070C0"/>
          </a:solidFill>
        </p:spPr>
        <p:txBody>
          <a:bodyPr wrap="square" rtlCol="0">
            <a:spAutoFit/>
          </a:bodyPr>
          <a:lstStyle/>
          <a:p>
            <a:pPr algn="ctr"/>
            <a:r>
              <a:rPr lang="en-CA" b="1" dirty="0" smtClean="0"/>
              <a:t>45-48 AD</a:t>
            </a:r>
            <a:endParaRPr lang="en-CA" b="1" dirty="0"/>
          </a:p>
        </p:txBody>
      </p:sp>
      <p:sp>
        <p:nvSpPr>
          <p:cNvPr id="8" name="TextBox 7"/>
          <p:cNvSpPr txBox="1"/>
          <p:nvPr/>
        </p:nvSpPr>
        <p:spPr>
          <a:xfrm>
            <a:off x="1177047" y="3375498"/>
            <a:ext cx="6877455" cy="1477328"/>
          </a:xfrm>
          <a:prstGeom prst="rect">
            <a:avLst/>
          </a:prstGeom>
          <a:solidFill>
            <a:schemeClr val="tx1"/>
          </a:solidFill>
        </p:spPr>
        <p:txBody>
          <a:bodyPr wrap="square" rtlCol="0">
            <a:spAutoFit/>
          </a:bodyPr>
          <a:lstStyle/>
          <a:p>
            <a:r>
              <a:rPr lang="en-CA" sz="1800" b="1" dirty="0" err="1" smtClean="0">
                <a:solidFill>
                  <a:schemeClr val="bg1"/>
                </a:solidFill>
              </a:rPr>
              <a:t>Iconium</a:t>
            </a:r>
            <a:r>
              <a:rPr lang="en-CA" sz="1800" b="1" dirty="0" smtClean="0">
                <a:solidFill>
                  <a:schemeClr val="bg1"/>
                </a:solidFill>
              </a:rPr>
              <a:t>:</a:t>
            </a:r>
            <a:r>
              <a:rPr lang="en-CA" sz="1800" dirty="0" smtClean="0">
                <a:solidFill>
                  <a:schemeClr val="bg1"/>
                </a:solidFill>
              </a:rPr>
              <a:t> </a:t>
            </a:r>
            <a:r>
              <a:rPr lang="en-CA" sz="1800" i="1" dirty="0" smtClean="0">
                <a:solidFill>
                  <a:schemeClr val="bg1"/>
                </a:solidFill>
              </a:rPr>
              <a:t>“But the unbelieving Jews stirred up the Gentiles and poisoned their minds against the brethren … And when a violent attempt was made by both the Gentiles and Jews, with their rulers, to abuse and stone them, they became aware of it and fled to </a:t>
            </a:r>
            <a:r>
              <a:rPr lang="en-CA" sz="1800" i="1" dirty="0" err="1" smtClean="0">
                <a:solidFill>
                  <a:schemeClr val="bg1"/>
                </a:solidFill>
              </a:rPr>
              <a:t>Lystra</a:t>
            </a:r>
            <a:r>
              <a:rPr lang="en-CA" sz="1800" i="1" dirty="0" smtClean="0">
                <a:solidFill>
                  <a:schemeClr val="bg1"/>
                </a:solidFill>
              </a:rPr>
              <a:t> and </a:t>
            </a:r>
            <a:r>
              <a:rPr lang="en-CA" sz="1800" i="1" dirty="0" err="1" smtClean="0">
                <a:solidFill>
                  <a:schemeClr val="bg1"/>
                </a:solidFill>
              </a:rPr>
              <a:t>Derbe</a:t>
            </a:r>
            <a:r>
              <a:rPr lang="en-CA" sz="1800" i="1" dirty="0" smtClean="0">
                <a:solidFill>
                  <a:schemeClr val="bg1"/>
                </a:solidFill>
              </a:rPr>
              <a:t> …”</a:t>
            </a:r>
            <a:r>
              <a:rPr lang="en-CA" sz="1800" dirty="0" smtClean="0">
                <a:solidFill>
                  <a:schemeClr val="bg1"/>
                </a:solidFill>
              </a:rPr>
              <a:t> (Acts 14:2,5-6)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a:srcRect/>
          <a:stretch>
            <a:fillRect/>
          </a:stretch>
        </p:blipFill>
        <p:spPr bwMode="auto">
          <a:xfrm>
            <a:off x="768485" y="0"/>
            <a:ext cx="7579132" cy="5143500"/>
          </a:xfrm>
          <a:prstGeom prst="rect">
            <a:avLst/>
          </a:prstGeom>
          <a:noFill/>
          <a:ln w="9525">
            <a:noFill/>
            <a:miter lim="800000"/>
            <a:headEnd/>
            <a:tailEnd/>
          </a:ln>
        </p:spPr>
      </p:pic>
      <p:sp>
        <p:nvSpPr>
          <p:cNvPr id="7" name="TextBox 6"/>
          <p:cNvSpPr txBox="1"/>
          <p:nvPr/>
        </p:nvSpPr>
        <p:spPr>
          <a:xfrm>
            <a:off x="1848255" y="3813243"/>
            <a:ext cx="1050588" cy="307777"/>
          </a:xfrm>
          <a:prstGeom prst="rect">
            <a:avLst/>
          </a:prstGeom>
          <a:solidFill>
            <a:srgbClr val="0070C0"/>
          </a:solidFill>
        </p:spPr>
        <p:txBody>
          <a:bodyPr wrap="square" rtlCol="0">
            <a:spAutoFit/>
          </a:bodyPr>
          <a:lstStyle/>
          <a:p>
            <a:pPr algn="ctr"/>
            <a:r>
              <a:rPr lang="en-CA" b="1" dirty="0" smtClean="0"/>
              <a:t>45-48 AD</a:t>
            </a:r>
            <a:endParaRPr lang="en-CA" b="1" dirty="0"/>
          </a:p>
        </p:txBody>
      </p:sp>
      <p:sp>
        <p:nvSpPr>
          <p:cNvPr id="8" name="TextBox 7"/>
          <p:cNvSpPr txBox="1"/>
          <p:nvPr/>
        </p:nvSpPr>
        <p:spPr>
          <a:xfrm>
            <a:off x="1177047" y="3375498"/>
            <a:ext cx="6877455" cy="1477328"/>
          </a:xfrm>
          <a:prstGeom prst="rect">
            <a:avLst/>
          </a:prstGeom>
          <a:solidFill>
            <a:schemeClr val="tx1"/>
          </a:solidFill>
        </p:spPr>
        <p:txBody>
          <a:bodyPr wrap="square" rtlCol="0">
            <a:spAutoFit/>
          </a:bodyPr>
          <a:lstStyle/>
          <a:p>
            <a:r>
              <a:rPr lang="en-CA" sz="1800" b="1" dirty="0" err="1" smtClean="0">
                <a:solidFill>
                  <a:schemeClr val="bg1"/>
                </a:solidFill>
              </a:rPr>
              <a:t>Lystra</a:t>
            </a:r>
            <a:r>
              <a:rPr lang="en-CA" sz="1800" b="1" dirty="0" smtClean="0">
                <a:solidFill>
                  <a:schemeClr val="bg1"/>
                </a:solidFill>
              </a:rPr>
              <a:t>:</a:t>
            </a:r>
            <a:r>
              <a:rPr lang="en-CA" sz="1800" dirty="0" smtClean="0">
                <a:solidFill>
                  <a:schemeClr val="bg1"/>
                </a:solidFill>
              </a:rPr>
              <a:t> </a:t>
            </a:r>
            <a:r>
              <a:rPr lang="en-CA" sz="1800" i="1" dirty="0" smtClean="0">
                <a:solidFill>
                  <a:schemeClr val="bg1"/>
                </a:solidFill>
              </a:rPr>
              <a:t>“Then Jews from Antioch and </a:t>
            </a:r>
            <a:r>
              <a:rPr lang="en-CA" sz="1800" i="1" dirty="0" err="1" smtClean="0">
                <a:solidFill>
                  <a:schemeClr val="bg1"/>
                </a:solidFill>
              </a:rPr>
              <a:t>Iconium</a:t>
            </a:r>
            <a:r>
              <a:rPr lang="en-CA" sz="1800" i="1" dirty="0" smtClean="0">
                <a:solidFill>
                  <a:schemeClr val="bg1"/>
                </a:solidFill>
              </a:rPr>
              <a:t> came there; and having persuaded the multitudes, they stoned Paul and dragged him out of the city, supposing him to be dead.  However, when the disciples gathered around him, he rose up and went into the city.” </a:t>
            </a:r>
            <a:r>
              <a:rPr lang="en-CA" sz="1800" dirty="0" smtClean="0">
                <a:solidFill>
                  <a:schemeClr val="bg1"/>
                </a:solidFill>
              </a:rPr>
              <a:t>(Acts 14:19-20)</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1163</TotalTime>
  <Words>832</Words>
  <Application>Microsoft Office PowerPoint</Application>
  <PresentationFormat>On-screen Show (16:9)</PresentationFormat>
  <Paragraphs>124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vt:lpstr>
      <vt:lpstr>1 &amp; 2 Timothy</vt:lpstr>
      <vt:lpstr>Schedule</vt:lpstr>
      <vt:lpstr>1. In how many of the 27 NT books is Timothy mentioned by name?</vt:lpstr>
      <vt:lpstr>2. What was Timothy’s likely age when 1 Timothy was written?</vt:lpstr>
      <vt:lpstr>3. What was Timothy’s likely age when he first joined Paul in work?</vt:lpstr>
      <vt:lpstr>Timothy’s Background (Acts 16:1-5) </vt:lpstr>
      <vt:lpstr>Timothy’s Background (Acts 16:1-5) </vt:lpstr>
      <vt:lpstr>Slide 8</vt:lpstr>
      <vt:lpstr>Slide 9</vt:lpstr>
      <vt:lpstr>Slide 10</vt:lpstr>
      <vt:lpstr>Slide 11</vt:lpstr>
      <vt:lpstr>Timothy’s Background (Acts 16:1-5) </vt:lpstr>
      <vt:lpstr>1. Teach them the Holy Scriptures 2. Live out a genuine faith</vt:lpstr>
      <vt:lpstr>Timothy’s Background (Acts 16:1-5) </vt:lpstr>
      <vt:lpstr>Slide 15</vt:lpstr>
      <vt:lpstr>Slide 16</vt:lpstr>
      <vt:lpstr>1. Let no one despise your youth (1 Tim. 4:12) 2. Don’t despise your own youth. 3. Don’t despise your ability to do anything that God expects you to do.</vt:lpstr>
      <vt:lpstr>Godliness</vt:lpstr>
      <vt:lpstr>Slide 19</vt:lpstr>
      <vt:lpstr>What is “godliness”?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Dave</cp:lastModifiedBy>
  <cp:revision>7</cp:revision>
  <dcterms:created xsi:type="dcterms:W3CDTF">2014-09-12T17:24:29Z</dcterms:created>
  <dcterms:modified xsi:type="dcterms:W3CDTF">2015-04-12T11:53:58Z</dcterms:modified>
</cp:coreProperties>
</file>