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8"/>
  </p:notesMasterIdLst>
  <p:sldIdLst>
    <p:sldId id="261" r:id="rId2"/>
    <p:sldId id="259" r:id="rId3"/>
    <p:sldId id="256" r:id="rId4"/>
    <p:sldId id="269" r:id="rId5"/>
    <p:sldId id="271" r:id="rId6"/>
    <p:sldId id="258" r:id="rId7"/>
    <p:sldId id="257" r:id="rId8"/>
    <p:sldId id="274" r:id="rId9"/>
    <p:sldId id="262" r:id="rId10"/>
    <p:sldId id="263" r:id="rId11"/>
    <p:sldId id="264" r:id="rId12"/>
    <p:sldId id="273" r:id="rId13"/>
    <p:sldId id="265" r:id="rId14"/>
    <p:sldId id="266" r:id="rId15"/>
    <p:sldId id="267" r:id="rId16"/>
    <p:sldId id="268" r:id="rId17"/>
  </p:sldIdLst>
  <p:sldSz cx="9144000" cy="5715000" type="screen16x1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81" autoAdjust="0"/>
  </p:normalViewPr>
  <p:slideViewPr>
    <p:cSldViewPr showGuides="1">
      <p:cViewPr>
        <p:scale>
          <a:sx n="66" d="100"/>
          <a:sy n="66" d="100"/>
        </p:scale>
        <p:origin x="-1200" y="-99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A467F0F-30C3-45CB-8DB4-E5D40F829BBF}" type="datetimeFigureOut">
              <a:rPr lang="en-US"/>
              <a:pPr>
                <a:defRPr/>
              </a:pPr>
              <a:t>4/8/2015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21EE22D-3394-488A-8D46-5E45A000BD0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Sporting Goods Store on Peachtree Pkwy.</a:t>
            </a:r>
          </a:p>
          <a:p>
            <a:pPr eaLnBrk="1" hangingPunct="1"/>
            <a:r>
              <a:rPr lang="en-US" smtClean="0"/>
              <a:t>o Took down signo </a:t>
            </a:r>
          </a:p>
          <a:p>
            <a:pPr eaLnBrk="1" hangingPunct="1"/>
            <a:r>
              <a:rPr lang="en-US" smtClean="0"/>
              <a:t>Moved out furnishingso </a:t>
            </a:r>
          </a:p>
          <a:p>
            <a:pPr eaLnBrk="1" hangingPunct="1"/>
            <a:r>
              <a:rPr lang="en-US" smtClean="0"/>
              <a:t>Added rooms on the sideo </a:t>
            </a:r>
          </a:p>
          <a:p>
            <a:pPr eaLnBrk="1" hangingPunct="1"/>
            <a:r>
              <a:rPr lang="en-US" smtClean="0"/>
              <a:t>Moved in seatingo </a:t>
            </a:r>
          </a:p>
          <a:p>
            <a:pPr eaLnBrk="1" hangingPunct="1"/>
            <a:r>
              <a:rPr lang="en-US" smtClean="0"/>
              <a:t>Added a steeple and a crosso </a:t>
            </a:r>
          </a:p>
          <a:p>
            <a:pPr eaLnBrk="1" hangingPunct="1"/>
            <a:r>
              <a:rPr lang="en-US" smtClean="0"/>
              <a:t>Different people began to come in and outo </a:t>
            </a:r>
          </a:p>
          <a:p>
            <a:pPr eaLnBrk="1" hangingPunct="1"/>
            <a:r>
              <a:rPr lang="en-US" smtClean="0"/>
              <a:t>It had been converted into a church building.</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96AB62-D478-45CC-89FF-DA40589051DD}" type="slidenum">
              <a:rPr lang="en-US" smtClean="0"/>
              <a:pPr/>
              <a:t>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D93431-899D-433D-B98C-6C3FA90918D6}" type="slidenum">
              <a:rPr lang="en-US" smtClean="0"/>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251200"/>
            <a:ext cx="3400425" cy="2459038"/>
            <a:chOff x="0" y="2458"/>
            <a:chExt cx="2142" cy="1858"/>
          </a:xfrm>
        </p:grpSpPr>
        <p:sp>
          <p:nvSpPr>
            <p:cNvPr id="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extLst>
          </p:spPr>
          <p:txBody>
            <a:bodyPr/>
            <a:lstStyle/>
            <a:p>
              <a:pPr>
                <a:defRPr/>
              </a:pPr>
              <a:endParaRPr lang="en-US"/>
            </a:p>
          </p:txBody>
        </p:sp>
        <p:sp>
          <p:nvSpPr>
            <p:cNvPr id="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extLst>
          </p:spPr>
          <p:txBody>
            <a:bodyPr/>
            <a:lstStyle/>
            <a:p>
              <a:pPr>
                <a:defRPr/>
              </a:pPr>
              <a:endParaRPr lang="en-US"/>
            </a:p>
          </p:txBody>
        </p:sp>
        <p:sp>
          <p:nvSpPr>
            <p:cNvPr id="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extLst>
          </p:spPr>
          <p:txBody>
            <a:bodyPr/>
            <a:lstStyle/>
            <a:p>
              <a:pPr>
                <a:defRPr/>
              </a:pPr>
              <a:endParaRPr lang="en-US"/>
            </a:p>
          </p:txBody>
        </p:sp>
        <p:sp>
          <p:nvSpPr>
            <p:cNvPr id="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extLst>
          </p:spPr>
          <p:txBody>
            <a:bodyPr/>
            <a:lstStyle/>
            <a:p>
              <a:pPr>
                <a:defRPr/>
              </a:pPr>
              <a:endParaRPr lang="en-US"/>
            </a:p>
          </p:txBody>
        </p:sp>
        <p:sp>
          <p:nvSpPr>
            <p:cNvPr id="9" name="Oval 7"/>
            <p:cNvSpPr>
              <a:spLocks noChangeArrowheads="1"/>
            </p:cNvSpPr>
            <p:nvPr/>
          </p:nvSpPr>
          <p:spPr bwMode="ltGray">
            <a:xfrm>
              <a:off x="209" y="2784"/>
              <a:ext cx="86" cy="85"/>
            </a:xfrm>
            <a:prstGeom prst="ellipse">
              <a:avLst/>
            </a:pr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grpSp>
      <p:sp>
        <p:nvSpPr>
          <p:cNvPr id="38922" name="Rectangle 10"/>
          <p:cNvSpPr>
            <a:spLocks noGrp="1" noChangeArrowheads="1"/>
          </p:cNvSpPr>
          <p:nvPr>
            <p:ph type="ctrTitle" sz="quarter"/>
          </p:nvPr>
        </p:nvSpPr>
        <p:spPr>
          <a:xfrm>
            <a:off x="685800" y="1561042"/>
            <a:ext cx="7772400" cy="1296458"/>
          </a:xfrm>
        </p:spPr>
        <p:txBody>
          <a:bodyPr/>
          <a:lstStyle>
            <a:lvl1pPr>
              <a:defRPr sz="4800"/>
            </a:lvl1pPr>
          </a:lstStyle>
          <a:p>
            <a:pPr lvl="0"/>
            <a:r>
              <a:rPr lang="en-US" altLang="en-US" noProof="0" smtClean="0"/>
              <a:t>Click to edit Master title style</a:t>
            </a:r>
          </a:p>
        </p:txBody>
      </p:sp>
      <p:sp>
        <p:nvSpPr>
          <p:cNvPr id="38923" name="Rectangle 11"/>
          <p:cNvSpPr>
            <a:spLocks noGrp="1" noChangeArrowheads="1"/>
          </p:cNvSpPr>
          <p:nvPr>
            <p:ph type="subTitle" sz="quarter" idx="1"/>
          </p:nvPr>
        </p:nvSpPr>
        <p:spPr>
          <a:xfrm>
            <a:off x="1371600" y="3238500"/>
            <a:ext cx="6400800" cy="14605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ltLang="en-US"/>
          </a:p>
        </p:txBody>
      </p:sp>
      <p:sp>
        <p:nvSpPr>
          <p:cNvPr id="13" name="Rectangle 13"/>
          <p:cNvSpPr>
            <a:spLocks noGrp="1" noChangeArrowheads="1"/>
          </p:cNvSpPr>
          <p:nvPr>
            <p:ph type="ftr" sz="quarter" idx="11"/>
          </p:nvPr>
        </p:nvSpPr>
        <p:spPr/>
        <p:txBody>
          <a:bodyPr/>
          <a:lstStyle>
            <a:lvl1pPr>
              <a:defRPr/>
            </a:lvl1pPr>
          </a:lstStyle>
          <a:p>
            <a:pPr>
              <a:defRPr/>
            </a:pPr>
            <a:endParaRPr lang="en-US" altLang="en-US"/>
          </a:p>
        </p:txBody>
      </p:sp>
      <p:sp>
        <p:nvSpPr>
          <p:cNvPr id="14" name="Rectangle 14"/>
          <p:cNvSpPr>
            <a:spLocks noGrp="1" noChangeArrowheads="1"/>
          </p:cNvSpPr>
          <p:nvPr>
            <p:ph type="sldNum" sz="quarter" idx="12"/>
          </p:nvPr>
        </p:nvSpPr>
        <p:spPr/>
        <p:txBody>
          <a:bodyPr/>
          <a:lstStyle>
            <a:lvl1pPr>
              <a:defRPr/>
            </a:lvl1pPr>
          </a:lstStyle>
          <a:p>
            <a:pPr>
              <a:defRPr/>
            </a:pPr>
            <a:fld id="{E1E2D997-3325-4C85-8042-A2DFFB8C603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FCAA6664-CAF2-4DDF-AFF2-8CA3D68CD4CE}"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1511"/>
            <a:ext cx="2057400" cy="48775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1511"/>
            <a:ext cx="6019800" cy="48775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AB662264-0C4C-4719-9D5A-9A942C72BEA8}"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A315857E-CFAD-4322-A42B-674ACB697AB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B0CC99DA-D258-4315-92CB-E9ADC0A8DAD9}"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1"/>
            <a:ext cx="4038600" cy="37756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1"/>
            <a:ext cx="4038600" cy="37756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CEC1486F-BD27-441E-983B-B4DCFC5A164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4"/>
          <p:cNvSpPr>
            <a:spLocks noGrp="1" noChangeArrowheads="1"/>
          </p:cNvSpPr>
          <p:nvPr>
            <p:ph type="sldNum" sz="quarter" idx="12"/>
          </p:nvPr>
        </p:nvSpPr>
        <p:spPr>
          <a:ln/>
        </p:spPr>
        <p:txBody>
          <a:bodyPr/>
          <a:lstStyle>
            <a:lvl1pPr>
              <a:defRPr/>
            </a:lvl1pPr>
          </a:lstStyle>
          <a:p>
            <a:pPr>
              <a:defRPr/>
            </a:pPr>
            <a:fld id="{F6B60BFF-7F3C-4CFA-A83F-4B5486E5236D}"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4"/>
          <p:cNvSpPr>
            <a:spLocks noGrp="1" noChangeArrowheads="1"/>
          </p:cNvSpPr>
          <p:nvPr>
            <p:ph type="sldNum" sz="quarter" idx="12"/>
          </p:nvPr>
        </p:nvSpPr>
        <p:spPr>
          <a:ln/>
        </p:spPr>
        <p:txBody>
          <a:bodyPr/>
          <a:lstStyle>
            <a:lvl1pPr>
              <a:defRPr/>
            </a:lvl1pPr>
          </a:lstStyle>
          <a:p>
            <a:pPr>
              <a:defRPr/>
            </a:pPr>
            <a:fld id="{6FFA5B0C-4FF8-4D8C-884E-4AE9A2F4EB4E}"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4"/>
          <p:cNvSpPr>
            <a:spLocks noGrp="1" noChangeArrowheads="1"/>
          </p:cNvSpPr>
          <p:nvPr>
            <p:ph type="sldNum" sz="quarter" idx="12"/>
          </p:nvPr>
        </p:nvSpPr>
        <p:spPr>
          <a:ln/>
        </p:spPr>
        <p:txBody>
          <a:bodyPr/>
          <a:lstStyle>
            <a:lvl1pPr>
              <a:defRPr/>
            </a:lvl1pPr>
          </a:lstStyle>
          <a:p>
            <a:pPr>
              <a:defRPr/>
            </a:pPr>
            <a:fld id="{F52651E6-C51C-4494-8586-5868503F7604}"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B7A98A6D-46B5-4FBC-A279-32625C8D3546}"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0A8FAFBA-3503-40B8-A9FD-BEB91427BF88}"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251200"/>
            <a:ext cx="3400425" cy="2459038"/>
            <a:chOff x="0" y="2458"/>
            <a:chExt cx="2142" cy="1858"/>
          </a:xfrm>
        </p:grpSpPr>
        <p:sp>
          <p:nvSpPr>
            <p:cNvPr id="37891"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extLst>
          </p:spPr>
          <p:txBody>
            <a:bodyPr/>
            <a:lstStyle/>
            <a:p>
              <a:pPr>
                <a:defRPr/>
              </a:pPr>
              <a:endParaRPr lang="en-US"/>
            </a:p>
          </p:txBody>
        </p:sp>
        <p:sp>
          <p:nvSpPr>
            <p:cNvPr id="37892"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extLst>
          </p:spPr>
          <p:txBody>
            <a:bodyPr/>
            <a:lstStyle/>
            <a:p>
              <a:pPr>
                <a:defRPr/>
              </a:pPr>
              <a:endParaRPr lang="en-US"/>
            </a:p>
          </p:txBody>
        </p:sp>
        <p:sp>
          <p:nvSpPr>
            <p:cNvPr id="37893"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extLst>
          </p:spPr>
          <p:txBody>
            <a:bodyPr/>
            <a:lstStyle/>
            <a:p>
              <a:pPr>
                <a:defRPr/>
              </a:pPr>
              <a:endParaRPr lang="en-US"/>
            </a:p>
          </p:txBody>
        </p:sp>
        <p:sp>
          <p:nvSpPr>
            <p:cNvPr id="37894"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extLst>
          </p:spPr>
          <p:txBody>
            <a:bodyPr/>
            <a:lstStyle/>
            <a:p>
              <a:pPr>
                <a:defRPr/>
              </a:pPr>
              <a:endParaRPr lang="en-US"/>
            </a:p>
          </p:txBody>
        </p:sp>
        <p:sp>
          <p:nvSpPr>
            <p:cNvPr id="1036" name="Oval 7"/>
            <p:cNvSpPr>
              <a:spLocks noChangeArrowheads="1"/>
            </p:cNvSpPr>
            <p:nvPr/>
          </p:nvSpPr>
          <p:spPr bwMode="ltGray">
            <a:xfrm>
              <a:off x="209" y="2784"/>
              <a:ext cx="86" cy="85"/>
            </a:xfrm>
            <a:prstGeom prst="ellipse">
              <a:avLst/>
            </a:pr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grpSp>
      <p:sp>
        <p:nvSpPr>
          <p:cNvPr id="37898" name="Rectangle 10"/>
          <p:cNvSpPr>
            <a:spLocks noGrp="1" noChangeArrowheads="1"/>
          </p:cNvSpPr>
          <p:nvPr>
            <p:ph type="title"/>
          </p:nvPr>
        </p:nvSpPr>
        <p:spPr bwMode="auto">
          <a:xfrm>
            <a:off x="457200" y="231775"/>
            <a:ext cx="8229600" cy="94932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37899" name="Rectangle 11"/>
          <p:cNvSpPr>
            <a:spLocks noGrp="1" noChangeArrowheads="1"/>
          </p:cNvSpPr>
          <p:nvPr>
            <p:ph type="body" idx="1"/>
          </p:nvPr>
        </p:nvSpPr>
        <p:spPr bwMode="auto">
          <a:xfrm>
            <a:off x="457200" y="1333500"/>
            <a:ext cx="8229600" cy="37750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7900" name="Rectangle 12"/>
          <p:cNvSpPr>
            <a:spLocks noGrp="1" noChangeArrowheads="1"/>
          </p:cNvSpPr>
          <p:nvPr>
            <p:ph type="dt" sz="half" idx="2"/>
          </p:nvPr>
        </p:nvSpPr>
        <p:spPr bwMode="auto">
          <a:xfrm>
            <a:off x="457200" y="5207000"/>
            <a:ext cx="2133600" cy="381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pPr>
              <a:defRPr/>
            </a:pPr>
            <a:endParaRPr lang="en-US" altLang="en-US"/>
          </a:p>
        </p:txBody>
      </p:sp>
      <p:sp>
        <p:nvSpPr>
          <p:cNvPr id="37901" name="Rectangle 13"/>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pPr>
              <a:defRPr/>
            </a:pPr>
            <a:endParaRPr lang="en-US" altLang="en-US"/>
          </a:p>
        </p:txBody>
      </p:sp>
      <p:sp>
        <p:nvSpPr>
          <p:cNvPr id="37902" name="Rectangle 14"/>
          <p:cNvSpPr>
            <a:spLocks noGrp="1" noChangeArrowheads="1"/>
          </p:cNvSpPr>
          <p:nvPr>
            <p:ph type="sldNum" sz="quarter" idx="4"/>
          </p:nvPr>
        </p:nvSpPr>
        <p:spPr bwMode="auto">
          <a:xfrm>
            <a:off x="6553200" y="5207000"/>
            <a:ext cx="2133600" cy="381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pPr>
              <a:defRPr/>
            </a:pPr>
            <a:fld id="{FA712F7F-27AC-4FFE-A8DF-4444DA89A9D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560513"/>
            <a:ext cx="7772400" cy="1296987"/>
          </a:xfrm>
        </p:spPr>
        <p:txBody>
          <a:bodyPr/>
          <a:lstStyle/>
          <a:p>
            <a:pPr>
              <a:defRPr/>
            </a:pPr>
            <a:r>
              <a:rPr lang="en-US" dirty="0" smtClean="0">
                <a:solidFill>
                  <a:schemeClr val="accent1"/>
                </a:solidFill>
              </a:rPr>
              <a:t>Conversion</a:t>
            </a:r>
            <a:endParaRPr lang="en-US" dirty="0">
              <a:solidFill>
                <a:schemeClr val="accent1"/>
              </a:solidFill>
            </a:endParaRPr>
          </a:p>
        </p:txBody>
      </p:sp>
      <p:sp>
        <p:nvSpPr>
          <p:cNvPr id="3" name="Subtitle 2"/>
          <p:cNvSpPr>
            <a:spLocks noGrp="1"/>
          </p:cNvSpPr>
          <p:nvPr>
            <p:ph type="subTitle" sz="quarter" idx="1"/>
          </p:nvPr>
        </p:nvSpPr>
        <p:spPr/>
        <p:txBody>
          <a:bodyPr/>
          <a:lstStyle/>
          <a:p>
            <a:pPr>
              <a:defRPr/>
            </a:pPr>
            <a:r>
              <a:rPr lang="en-US" sz="3600" dirty="0" smtClean="0"/>
              <a:t>Last Lesson in Series</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266700"/>
            <a:ext cx="8458200" cy="949325"/>
          </a:xfrm>
        </p:spPr>
        <p:txBody>
          <a:bodyPr/>
          <a:lstStyle/>
          <a:p>
            <a:pPr>
              <a:defRPr/>
            </a:pPr>
            <a:r>
              <a:rPr lang="en-US" dirty="0" smtClean="0">
                <a:solidFill>
                  <a:schemeClr val="accent1"/>
                </a:solidFill>
              </a:rPr>
              <a:t>Hebrew Writer’s Encouragement</a:t>
            </a:r>
            <a:endParaRPr lang="en-US" dirty="0">
              <a:solidFill>
                <a:schemeClr val="accent1"/>
              </a:solidFill>
            </a:endParaRPr>
          </a:p>
        </p:txBody>
      </p:sp>
      <p:sp>
        <p:nvSpPr>
          <p:cNvPr id="8" name="Content Placeholder 7"/>
          <p:cNvSpPr>
            <a:spLocks noGrp="1"/>
          </p:cNvSpPr>
          <p:nvPr>
            <p:ph idx="1"/>
          </p:nvPr>
        </p:nvSpPr>
        <p:spPr>
          <a:xfrm>
            <a:off x="228600" y="1333500"/>
            <a:ext cx="8610600" cy="4114800"/>
          </a:xfrm>
        </p:spPr>
        <p:txBody>
          <a:bodyPr/>
          <a:lstStyle/>
          <a:p>
            <a:pPr>
              <a:defRPr/>
            </a:pPr>
            <a:r>
              <a:rPr lang="en-US" dirty="0" smtClean="0"/>
              <a:t>“Now </a:t>
            </a:r>
            <a:r>
              <a:rPr lang="en-US" b="1" dirty="0" smtClean="0">
                <a:solidFill>
                  <a:srgbClr val="FFFF00"/>
                </a:solidFill>
              </a:rPr>
              <a:t>faith</a:t>
            </a:r>
            <a:r>
              <a:rPr lang="en-US" dirty="0" smtClean="0"/>
              <a:t> is the substance of things hoped for, the evidence of things </a:t>
            </a:r>
            <a:r>
              <a:rPr lang="en-US" b="1" dirty="0" smtClean="0">
                <a:solidFill>
                  <a:srgbClr val="FFFF00"/>
                </a:solidFill>
              </a:rPr>
              <a:t>not seen</a:t>
            </a:r>
            <a:r>
              <a:rPr lang="en-US" dirty="0" smtClean="0"/>
              <a:t>”  (11:1)</a:t>
            </a:r>
          </a:p>
          <a:p>
            <a:pPr>
              <a:defRPr/>
            </a:pPr>
            <a:r>
              <a:rPr lang="en-US" dirty="0" smtClean="0"/>
              <a:t>Heavenly temple not made with hands.(9:11)</a:t>
            </a:r>
          </a:p>
          <a:p>
            <a:pPr>
              <a:defRPr/>
            </a:pPr>
            <a:r>
              <a:rPr lang="en-US" dirty="0" smtClean="0"/>
              <a:t>Perfect High Priest serving in Heaven (9:24)</a:t>
            </a:r>
          </a:p>
          <a:p>
            <a:pPr>
              <a:defRPr/>
            </a:pPr>
            <a:r>
              <a:rPr lang="en-US" dirty="0" smtClean="0"/>
              <a:t>“Most Holy Place” open to all (10:19-23)</a:t>
            </a:r>
          </a:p>
          <a:p>
            <a:pPr>
              <a:defRPr/>
            </a:pPr>
            <a:r>
              <a:rPr lang="en-US" dirty="0" smtClean="0"/>
              <a:t>One final, sufficient, perfect sacrifice. (9:14)</a:t>
            </a:r>
          </a:p>
          <a:p>
            <a:pPr>
              <a:defRPr/>
            </a:pPr>
            <a:r>
              <a:rPr lang="en-US" dirty="0" smtClean="0"/>
              <a:t>Worship with “fruit of lips.” (13:15)</a:t>
            </a:r>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accent1"/>
                </a:solidFill>
              </a:rPr>
              <a:t>Differences in Our Practices</a:t>
            </a:r>
            <a:endParaRPr lang="en-US" b="1" dirty="0">
              <a:solidFill>
                <a:schemeClr val="accent1"/>
              </a:solidFill>
            </a:endParaRPr>
          </a:p>
        </p:txBody>
      </p:sp>
      <p:sp>
        <p:nvSpPr>
          <p:cNvPr id="3" name="Content Placeholder 2"/>
          <p:cNvSpPr>
            <a:spLocks noGrp="1"/>
          </p:cNvSpPr>
          <p:nvPr>
            <p:ph idx="1"/>
          </p:nvPr>
        </p:nvSpPr>
        <p:spPr>
          <a:xfrm>
            <a:off x="457200" y="1292225"/>
            <a:ext cx="8229600" cy="3165475"/>
          </a:xfrm>
        </p:spPr>
        <p:txBody>
          <a:bodyPr/>
          <a:lstStyle/>
          <a:p>
            <a:pPr>
              <a:defRPr/>
            </a:pPr>
            <a:endParaRPr lang="en-US" dirty="0" smtClean="0"/>
          </a:p>
          <a:p>
            <a:pPr>
              <a:defRPr/>
            </a:pPr>
            <a:r>
              <a:rPr lang="en-US" dirty="0" smtClean="0"/>
              <a:t>No Instrumental Music</a:t>
            </a:r>
          </a:p>
          <a:p>
            <a:pPr>
              <a:defRPr/>
            </a:pPr>
            <a:r>
              <a:rPr lang="en-US" dirty="0" smtClean="0"/>
              <a:t>Believers Baptism by Immersion</a:t>
            </a:r>
          </a:p>
          <a:p>
            <a:pPr>
              <a:defRPr/>
            </a:pPr>
            <a:r>
              <a:rPr lang="en-US" dirty="0" smtClean="0"/>
              <a:t>No Christmas and Easter Celebration</a:t>
            </a:r>
          </a:p>
          <a:p>
            <a:pPr>
              <a:defRPr/>
            </a:pPr>
            <a:r>
              <a:rPr lang="en-US" dirty="0" smtClean="0"/>
              <a:t>No Gymnasium or Sports program</a:t>
            </a:r>
          </a:p>
          <a:p>
            <a:pPr>
              <a:defRPr/>
            </a:pPr>
            <a:r>
              <a:rPr lang="en-US" dirty="0" smtClean="0"/>
              <a:t>No Denominational Affiliation </a:t>
            </a:r>
          </a:p>
          <a:p>
            <a:pPr>
              <a:defRPr/>
            </a:pPr>
            <a:endParaRPr lang="en-US" dirty="0" smtClean="0"/>
          </a:p>
        </p:txBody>
      </p:sp>
      <p:sp>
        <p:nvSpPr>
          <p:cNvPr id="4" name="TextBox 3"/>
          <p:cNvSpPr txBox="1">
            <a:spLocks noChangeArrowheads="1"/>
          </p:cNvSpPr>
          <p:nvPr/>
        </p:nvSpPr>
        <p:spPr bwMode="auto">
          <a:xfrm>
            <a:off x="381000" y="1358900"/>
            <a:ext cx="8229600" cy="584200"/>
          </a:xfrm>
          <a:prstGeom prst="rect">
            <a:avLst/>
          </a:prstGeom>
          <a:noFill/>
          <a:ln w="9525">
            <a:noFill/>
            <a:miter lim="800000"/>
            <a:headEnd/>
            <a:tailEnd/>
          </a:ln>
        </p:spPr>
        <p:txBody>
          <a:bodyPr>
            <a:spAutoFit/>
          </a:bodyPr>
          <a:lstStyle/>
          <a:p>
            <a:pPr>
              <a:buFont typeface="Wingdings" pitchFamily="2" charset="2"/>
              <a:buChar char="q"/>
            </a:pPr>
            <a:r>
              <a:rPr lang="en-US" sz="3200"/>
              <a:t> </a:t>
            </a:r>
            <a:r>
              <a:rPr lang="en-US" sz="3200" b="1">
                <a:solidFill>
                  <a:srgbClr val="FFFF00"/>
                </a:solidFill>
              </a:rPr>
              <a:t>Insistence on Scriptural Authority</a:t>
            </a:r>
          </a:p>
        </p:txBody>
      </p:sp>
      <p:sp>
        <p:nvSpPr>
          <p:cNvPr id="5" name="TextBox 4"/>
          <p:cNvSpPr txBox="1">
            <a:spLocks noChangeArrowheads="1"/>
          </p:cNvSpPr>
          <p:nvPr/>
        </p:nvSpPr>
        <p:spPr bwMode="auto">
          <a:xfrm>
            <a:off x="228600" y="4838700"/>
            <a:ext cx="8763000" cy="646113"/>
          </a:xfrm>
          <a:prstGeom prst="rect">
            <a:avLst/>
          </a:prstGeom>
          <a:noFill/>
          <a:ln w="9525">
            <a:noFill/>
            <a:miter lim="800000"/>
            <a:headEnd/>
            <a:tailEnd/>
          </a:ln>
        </p:spPr>
        <p:txBody>
          <a:bodyPr>
            <a:spAutoFit/>
          </a:bodyPr>
          <a:lstStyle/>
          <a:p>
            <a:r>
              <a:rPr lang="en-US" sz="3600" b="1">
                <a:solidFill>
                  <a:srgbClr val="FFFF00"/>
                </a:solidFill>
                <a:latin typeface="Arial Narrow" pitchFamily="34" charset="0"/>
              </a:rPr>
              <a:t>This is the reason for all the other differences!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1000" fill="hold"/>
                                        <p:tgtEl>
                                          <p:spTgt spid="5"/>
                                        </p:tgtEl>
                                        <p:attrNameLst>
                                          <p:attrName>ppt_w</p:attrName>
                                        </p:attrNameLst>
                                      </p:cBhvr>
                                      <p:tavLst>
                                        <p:tav tm="0">
                                          <p:val>
                                            <p:strVal val="#ppt_w*0.70"/>
                                          </p:val>
                                        </p:tav>
                                        <p:tav tm="100000">
                                          <p:val>
                                            <p:strVal val="#ppt_w"/>
                                          </p:val>
                                        </p:tav>
                                      </p:tavLst>
                                    </p:anim>
                                    <p:anim calcmode="lin" valueType="num">
                                      <p:cBhvr>
                                        <p:cTn id="38" dur="1000" fill="hold"/>
                                        <p:tgtEl>
                                          <p:spTgt spid="5"/>
                                        </p:tgtEl>
                                        <p:attrNameLst>
                                          <p:attrName>ppt_h</p:attrName>
                                        </p:attrNameLst>
                                      </p:cBhvr>
                                      <p:tavLst>
                                        <p:tav tm="0">
                                          <p:val>
                                            <p:strVal val="#ppt_h"/>
                                          </p:val>
                                        </p:tav>
                                        <p:tav tm="100000">
                                          <p:val>
                                            <p:strVal val="#ppt_h"/>
                                          </p:val>
                                        </p:tav>
                                      </p:tavLst>
                                    </p:anim>
                                    <p:animEffect transition="in" filter="fade">
                                      <p:cBhvr>
                                        <p:cTn id="3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457200" y="266700"/>
            <a:ext cx="8229600" cy="4114800"/>
          </a:xfrm>
        </p:spPr>
        <p:txBody>
          <a:bodyPr>
            <a:noAutofit/>
          </a:bodyPr>
          <a:lstStyle/>
          <a:p>
            <a:pPr>
              <a:defRPr/>
            </a:pPr>
            <a:r>
              <a:rPr lang="en-US" sz="2800" dirty="0" smtClean="0">
                <a:effectLst>
                  <a:outerShdw blurRad="38100" dist="38100" dir="2700000" algn="tl">
                    <a:srgbClr val="000000">
                      <a:alpha val="43137"/>
                    </a:srgbClr>
                  </a:outerShdw>
                </a:effectLst>
                <a:latin typeface="Arial Narrow" pitchFamily="34" charset="0"/>
              </a:rPr>
              <a:t>“We walk by </a:t>
            </a:r>
            <a:r>
              <a:rPr lang="en-US" sz="2800" b="1" dirty="0" smtClean="0">
                <a:solidFill>
                  <a:srgbClr val="FFFF00"/>
                </a:solidFill>
                <a:effectLst>
                  <a:outerShdw blurRad="38100" dist="38100" dir="2700000" algn="tl">
                    <a:srgbClr val="000000">
                      <a:alpha val="43137"/>
                    </a:srgbClr>
                  </a:outerShdw>
                </a:effectLst>
                <a:latin typeface="Arial Narrow" pitchFamily="34" charset="0"/>
              </a:rPr>
              <a:t>faith</a:t>
            </a:r>
            <a:r>
              <a:rPr lang="en-US" sz="2800" dirty="0" smtClean="0">
                <a:effectLst>
                  <a:outerShdw blurRad="38100" dist="38100" dir="2700000" algn="tl">
                    <a:srgbClr val="000000">
                      <a:alpha val="43137"/>
                    </a:srgbClr>
                  </a:outerShdw>
                </a:effectLst>
                <a:latin typeface="Arial Narrow" pitchFamily="34" charset="0"/>
              </a:rPr>
              <a:t>; not by sight (2 Cor. 5:7)</a:t>
            </a:r>
          </a:p>
          <a:p>
            <a:pPr>
              <a:defRPr/>
            </a:pPr>
            <a:r>
              <a:rPr lang="en-US" sz="2800" dirty="0" smtClean="0">
                <a:effectLst>
                  <a:outerShdw blurRad="38100" dist="38100" dir="2700000" algn="tl">
                    <a:srgbClr val="000000">
                      <a:alpha val="43137"/>
                    </a:srgbClr>
                  </a:outerShdw>
                </a:effectLst>
                <a:latin typeface="Arial Narrow" pitchFamily="34" charset="0"/>
              </a:rPr>
              <a:t>“So then, </a:t>
            </a:r>
            <a:r>
              <a:rPr lang="en-US" sz="2800" b="1" dirty="0" smtClean="0">
                <a:solidFill>
                  <a:srgbClr val="FFFF00"/>
                </a:solidFill>
                <a:effectLst>
                  <a:outerShdw blurRad="38100" dist="38100" dir="2700000" algn="tl">
                    <a:srgbClr val="000000">
                      <a:alpha val="43137"/>
                    </a:srgbClr>
                  </a:outerShdw>
                </a:effectLst>
                <a:latin typeface="Arial Narrow" pitchFamily="34" charset="0"/>
              </a:rPr>
              <a:t>faith</a:t>
            </a:r>
            <a:r>
              <a:rPr lang="en-US" sz="2800" dirty="0" smtClean="0">
                <a:effectLst>
                  <a:outerShdw blurRad="38100" dist="38100" dir="2700000" algn="tl">
                    <a:srgbClr val="000000">
                      <a:alpha val="43137"/>
                    </a:srgbClr>
                  </a:outerShdw>
                </a:effectLst>
                <a:latin typeface="Arial Narrow" pitchFamily="34" charset="0"/>
              </a:rPr>
              <a:t> comes by hearing and  hearing by the word of God.” (Rom. 10:17)</a:t>
            </a:r>
          </a:p>
          <a:p>
            <a:pPr>
              <a:defRPr/>
            </a:pPr>
            <a:r>
              <a:rPr lang="en-US" sz="2800" dirty="0" smtClean="0">
                <a:latin typeface="Arial Narrow" pitchFamily="34" charset="0"/>
              </a:rPr>
              <a:t>Jesus asked, “Is it from Heaven or from Men?</a:t>
            </a:r>
          </a:p>
          <a:p>
            <a:pPr>
              <a:defRPr/>
            </a:pPr>
            <a:r>
              <a:rPr lang="en-US" sz="2800" dirty="0" smtClean="0">
                <a:latin typeface="Arial Narrow" pitchFamily="34" charset="0"/>
              </a:rPr>
              <a:t>“…learn in us not to think beyond what is written.”</a:t>
            </a:r>
          </a:p>
          <a:p>
            <a:pPr>
              <a:defRPr/>
            </a:pPr>
            <a:r>
              <a:rPr lang="en-US" sz="2800" dirty="0" smtClean="0">
                <a:latin typeface="Arial Narrow" pitchFamily="34" charset="0"/>
              </a:rPr>
              <a:t>“All scripture is given…that the man of God may be compete, thoroughly equipped for every good work.”</a:t>
            </a:r>
          </a:p>
          <a:p>
            <a:pPr>
              <a:defRPr/>
            </a:pPr>
            <a:r>
              <a:rPr lang="en-US" sz="2800" dirty="0" smtClean="0">
                <a:latin typeface="Arial Narrow" pitchFamily="34" charset="0"/>
              </a:rPr>
              <a:t>“Whoever transgresses and does not abide in the doctrine of Christ does not have God.”</a:t>
            </a:r>
            <a:endParaRPr lang="en-US" sz="2800" dirty="0">
              <a:latin typeface="Arial Narrow" pitchFamily="34" charset="0"/>
            </a:endParaRPr>
          </a:p>
        </p:txBody>
      </p:sp>
      <p:sp>
        <p:nvSpPr>
          <p:cNvPr id="9" name="TextBox 8"/>
          <p:cNvSpPr txBox="1">
            <a:spLocks noChangeArrowheads="1"/>
          </p:cNvSpPr>
          <p:nvPr/>
        </p:nvSpPr>
        <p:spPr bwMode="auto">
          <a:xfrm>
            <a:off x="533400" y="4533900"/>
            <a:ext cx="8001000" cy="1077913"/>
          </a:xfrm>
          <a:prstGeom prst="rect">
            <a:avLst/>
          </a:prstGeom>
          <a:noFill/>
          <a:ln w="9525">
            <a:noFill/>
            <a:miter lim="800000"/>
            <a:headEnd/>
            <a:tailEnd/>
          </a:ln>
        </p:spPr>
        <p:txBody>
          <a:bodyPr>
            <a:spAutoFit/>
          </a:bodyPr>
          <a:lstStyle/>
          <a:p>
            <a:pPr algn="ctr"/>
            <a:r>
              <a:rPr lang="en-US" sz="3200" b="1">
                <a:solidFill>
                  <a:srgbClr val="FFFF00"/>
                </a:solidFill>
              </a:rPr>
              <a:t>We must abandon this concept if we are to be like those around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2" end="2"/>
                                            </p:txEl>
                                          </p:spTgt>
                                        </p:tgtEl>
                                      </p:cBhvr>
                                    </p:animEffect>
                                  </p:childTnLst>
                                  <p:subTnLst>
                                    <p:animClr clrSpc="rgb" dir="cw">
                                      <p:cBhvr override="childStyle">
                                        <p:cTn dur="1" fill="hold" display="0" masterRel="nextClick" afterEffect="1"/>
                                        <p:tgtEl>
                                          <p:spTgt spid="5">
                                            <p:txEl>
                                              <p:pRg st="2" end="2"/>
                                            </p:txEl>
                                          </p:spTgt>
                                        </p:tgtEl>
                                        <p:attrNameLst>
                                          <p:attrName>ppt_c</p:attrName>
                                        </p:attrNameLst>
                                      </p:cBhvr>
                                      <p:to>
                                        <a:srgbClr val="808080"/>
                                      </p:to>
                                    </p:animClr>
                                  </p:sub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
                                            <p:txEl>
                                              <p:pRg st="3" end="3"/>
                                            </p:txEl>
                                          </p:spTgt>
                                        </p:tgtEl>
                                      </p:cBhvr>
                                    </p:animEffect>
                                  </p:childTnLst>
                                  <p:subTnLst>
                                    <p:animClr clrSpc="rgb" dir="cw">
                                      <p:cBhvr override="childStyle">
                                        <p:cTn dur="1" fill="hold" display="0" masterRel="nextClick" afterEffect="1"/>
                                        <p:tgtEl>
                                          <p:spTgt spid="5">
                                            <p:txEl>
                                              <p:pRg st="3" end="3"/>
                                            </p:txEl>
                                          </p:spTgt>
                                        </p:tgtEl>
                                        <p:attrNameLst>
                                          <p:attrName>ppt_c</p:attrName>
                                        </p:attrNameLst>
                                      </p:cBhvr>
                                      <p:to>
                                        <a:srgbClr val="808080"/>
                                      </p:to>
                                    </p:animClr>
                                  </p:sub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4" end="4"/>
                                            </p:txEl>
                                          </p:spTgt>
                                        </p:tgtEl>
                                      </p:cBhvr>
                                    </p:animEffect>
                                  </p:childTnLst>
                                  <p:subTnLst>
                                    <p:animClr clrSpc="rgb" dir="cw">
                                      <p:cBhvr override="childStyle">
                                        <p:cTn dur="1" fill="hold" display="0" masterRel="nextClick" afterEffect="1"/>
                                        <p:tgtEl>
                                          <p:spTgt spid="5">
                                            <p:txEl>
                                              <p:pRg st="4" end="4"/>
                                            </p:txEl>
                                          </p:spTgt>
                                        </p:tgtEl>
                                        <p:attrNameLst>
                                          <p:attrName>ppt_c</p:attrName>
                                        </p:attrNameLst>
                                      </p:cBhvr>
                                      <p:to>
                                        <a:srgbClr val="808080"/>
                                      </p:to>
                                    </p:animClr>
                                  </p:sub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5">
                                            <p:txEl>
                                              <p:pRg st="5" end="5"/>
                                            </p:txEl>
                                          </p:spTgt>
                                        </p:tgtEl>
                                      </p:cBhvr>
                                    </p:animEffect>
                                  </p:childTnLst>
                                  <p:subTnLst>
                                    <p:animClr clrSpc="rgb" dir="cw">
                                      <p:cBhvr override="childStyle">
                                        <p:cTn dur="1" fill="hold" display="0" masterRel="nextClick" afterEffect="1"/>
                                        <p:tgtEl>
                                          <p:spTgt spid="5">
                                            <p:txEl>
                                              <p:pRg st="5" end="5"/>
                                            </p:txEl>
                                          </p:spTgt>
                                        </p:tgtEl>
                                        <p:attrNameLst>
                                          <p:attrName>ppt_c</p:attrName>
                                        </p:attrNameLst>
                                      </p:cBhvr>
                                      <p:to>
                                        <a:srgbClr val="969696"/>
                                      </p:to>
                                    </p:animClr>
                                  </p:sub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1000" fill="hold"/>
                                        <p:tgtEl>
                                          <p:spTgt spid="9"/>
                                        </p:tgtEl>
                                        <p:attrNameLst>
                                          <p:attrName>ppt_w</p:attrName>
                                        </p:attrNameLst>
                                      </p:cBhvr>
                                      <p:tavLst>
                                        <p:tav tm="0">
                                          <p:val>
                                            <p:strVal val="#ppt_w*0.70"/>
                                          </p:val>
                                        </p:tav>
                                        <p:tav tm="100000">
                                          <p:val>
                                            <p:strVal val="#ppt_w"/>
                                          </p:val>
                                        </p:tav>
                                      </p:tavLst>
                                    </p:anim>
                                    <p:anim calcmode="lin" valueType="num">
                                      <p:cBhvr>
                                        <p:cTn id="50" dur="1000" fill="hold"/>
                                        <p:tgtEl>
                                          <p:spTgt spid="9"/>
                                        </p:tgtEl>
                                        <p:attrNameLst>
                                          <p:attrName>ppt_h</p:attrName>
                                        </p:attrNameLst>
                                      </p:cBhvr>
                                      <p:tavLst>
                                        <p:tav tm="0">
                                          <p:val>
                                            <p:strVal val="#ppt_h"/>
                                          </p:val>
                                        </p:tav>
                                        <p:tav tm="100000">
                                          <p:val>
                                            <p:strVal val="#ppt_h"/>
                                          </p:val>
                                        </p:tav>
                                      </p:tavLst>
                                    </p:anim>
                                    <p:animEffect transition="in" filter="fade">
                                      <p:cBhvr>
                                        <p:cTn id="5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560513"/>
            <a:ext cx="7772400" cy="1296987"/>
          </a:xfrm>
        </p:spPr>
        <p:txBody>
          <a:bodyPr/>
          <a:lstStyle/>
          <a:p>
            <a:pPr>
              <a:defRPr/>
            </a:pPr>
            <a:r>
              <a:rPr lang="en-US" b="1" dirty="0" smtClean="0">
                <a:solidFill>
                  <a:schemeClr val="accent1"/>
                </a:solidFill>
              </a:rPr>
              <a:t>Churches Adding Instrumental Music</a:t>
            </a:r>
            <a:endParaRPr lang="en-US" b="1" dirty="0">
              <a:solidFill>
                <a:schemeClr val="accent1"/>
              </a:solidFill>
            </a:endParaRPr>
          </a:p>
        </p:txBody>
      </p:sp>
      <p:sp>
        <p:nvSpPr>
          <p:cNvPr id="4" name="Subtitle 3"/>
          <p:cNvSpPr>
            <a:spLocks noGrp="1"/>
          </p:cNvSpPr>
          <p:nvPr>
            <p:ph type="subTitle" sz="quarter" idx="1"/>
          </p:nvPr>
        </p:nvSpPr>
        <p:spPr>
          <a:xfrm>
            <a:off x="838200" y="3238500"/>
            <a:ext cx="7467600" cy="1460500"/>
          </a:xfrm>
        </p:spPr>
        <p:txBody>
          <a:bodyPr/>
          <a:lstStyle/>
          <a:p>
            <a:pPr>
              <a:defRPr/>
            </a:pPr>
            <a:r>
              <a:rPr lang="en-US" dirty="0" smtClean="0"/>
              <a:t>Do you suppose they were studying the scriptures and reached the conclusion that they should be using instruments?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4300"/>
            <a:ext cx="8915400" cy="4318000"/>
          </a:xfrm>
        </p:spPr>
        <p:txBody>
          <a:bodyPr>
            <a:noAutofit/>
          </a:bodyPr>
          <a:lstStyle/>
          <a:p>
            <a:pPr>
              <a:defRPr/>
            </a:pPr>
            <a:r>
              <a:rPr lang="en-US" sz="2800" i="1" dirty="0" smtClean="0"/>
              <a:t>“Scriptural citations backing the a cappella </a:t>
            </a:r>
            <a:r>
              <a:rPr lang="en-US" sz="2800" b="1" i="1" dirty="0" smtClean="0">
                <a:solidFill>
                  <a:srgbClr val="FFFF00"/>
                </a:solidFill>
              </a:rPr>
              <a:t>tradition</a:t>
            </a:r>
            <a:r>
              <a:rPr lang="en-US" sz="2800" i="1" dirty="0" smtClean="0"/>
              <a:t> include a passage in Ephesians  but church history is a stronger influence.”  (Tradition)</a:t>
            </a:r>
          </a:p>
          <a:p>
            <a:pPr>
              <a:defRPr/>
            </a:pPr>
            <a:r>
              <a:rPr lang="en-US" sz="2800" i="1" dirty="0" smtClean="0"/>
              <a:t>“But the </a:t>
            </a:r>
            <a:r>
              <a:rPr lang="en-US" sz="2800" b="1" i="1" dirty="0" smtClean="0">
                <a:solidFill>
                  <a:srgbClr val="FFFF00"/>
                </a:solidFill>
              </a:rPr>
              <a:t>larger Churches of Christ </a:t>
            </a:r>
            <a:r>
              <a:rPr lang="en-US" sz="2800" i="1" dirty="0" smtClean="0"/>
              <a:t>— they were actually very firm in embracing us.“</a:t>
            </a:r>
          </a:p>
          <a:p>
            <a:pPr>
              <a:defRPr/>
            </a:pPr>
            <a:r>
              <a:rPr lang="en-US" sz="2800" i="1" dirty="0" smtClean="0"/>
              <a:t>. "A cappella is like Latin,  It is beautiful, it speaks to people at a certain level, but the problem is that a lot of people don't speak Latin. "What people in the Churches of Christ call instrumental music, </a:t>
            </a:r>
            <a:r>
              <a:rPr lang="en-US" sz="2800" b="1" i="1" dirty="0" smtClean="0">
                <a:solidFill>
                  <a:srgbClr val="FFFF00"/>
                </a:solidFill>
              </a:rPr>
              <a:t>other people just call music. It's English."</a:t>
            </a:r>
          </a:p>
          <a:p>
            <a:pPr>
              <a:defRPr/>
            </a:pPr>
            <a:r>
              <a:rPr lang="en-US" sz="2800" i="1" dirty="0" smtClean="0"/>
              <a:t>And in Music City, its appeal is undeniable</a:t>
            </a:r>
            <a:r>
              <a:rPr lang="en-US" sz="2800" b="1" i="1" dirty="0" smtClean="0">
                <a:solidFill>
                  <a:srgbClr val="FFFF00"/>
                </a:solidFill>
              </a:rPr>
              <a:t>… better connecting to Nashville and Brentwood…. </a:t>
            </a:r>
            <a:endParaRPr lang="en-US" sz="2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80808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723900"/>
            <a:ext cx="7772400" cy="1296988"/>
          </a:xfrm>
        </p:spPr>
        <p:txBody>
          <a:bodyPr/>
          <a:lstStyle/>
          <a:p>
            <a:pPr>
              <a:defRPr/>
            </a:pPr>
            <a:r>
              <a:rPr lang="en-US" dirty="0" smtClean="0"/>
              <a:t>Other Churches are Beginning to Use Women for Public Roles</a:t>
            </a:r>
            <a:endParaRPr lang="en-US" dirty="0"/>
          </a:p>
        </p:txBody>
      </p:sp>
      <p:sp>
        <p:nvSpPr>
          <p:cNvPr id="3" name="Subtitle 2"/>
          <p:cNvSpPr>
            <a:spLocks noGrp="1"/>
          </p:cNvSpPr>
          <p:nvPr>
            <p:ph type="subTitle" sz="quarter" idx="1"/>
          </p:nvPr>
        </p:nvSpPr>
        <p:spPr>
          <a:xfrm>
            <a:off x="1371600" y="2705100"/>
            <a:ext cx="6400800" cy="2438400"/>
          </a:xfrm>
        </p:spPr>
        <p:txBody>
          <a:bodyPr/>
          <a:lstStyle/>
          <a:p>
            <a:pPr>
              <a:buFont typeface="Arial" pitchFamily="34" charset="0"/>
              <a:buChar char="•"/>
              <a:defRPr/>
            </a:pPr>
            <a:r>
              <a:rPr lang="en-US" dirty="0" smtClean="0"/>
              <a:t> Justified by saying prohibitions were to local situations.</a:t>
            </a:r>
          </a:p>
          <a:p>
            <a:pPr>
              <a:buFont typeface="Arial" pitchFamily="34" charset="0"/>
              <a:buChar char="•"/>
              <a:defRPr/>
            </a:pPr>
            <a:r>
              <a:rPr lang="en-US" dirty="0" smtClean="0"/>
              <a:t> Such reasoning was never thought of until churches around us began the practice.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457200" y="1028700"/>
            <a:ext cx="8305800" cy="1296988"/>
          </a:xfrm>
        </p:spPr>
        <p:txBody>
          <a:bodyPr/>
          <a:lstStyle/>
          <a:p>
            <a:pPr algn="l">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When community practices begin to be our authority the church is being converted--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5" name="Subtitle 4"/>
          <p:cNvSpPr>
            <a:spLocks noGrp="1"/>
          </p:cNvSpPr>
          <p:nvPr>
            <p:ph type="subTitle" sz="quarter" idx="1"/>
          </p:nvPr>
        </p:nvSpPr>
        <p:spPr>
          <a:xfrm>
            <a:off x="762000" y="3162300"/>
            <a:ext cx="7696200" cy="1460500"/>
          </a:xfrm>
        </p:spPr>
        <p:txBody>
          <a:bodyPr/>
          <a:lstStyle/>
          <a:p>
            <a:pPr>
              <a:defRPr/>
            </a:pPr>
            <a:r>
              <a:rPr lang="en-US" sz="3600" dirty="0" smtClean="0"/>
              <a:t>We become “Community Churches” Not                                            “churches </a:t>
            </a:r>
            <a:r>
              <a:rPr lang="en-US" sz="3600" b="1" dirty="0" smtClean="0">
                <a:solidFill>
                  <a:srgbClr val="FFFF00"/>
                </a:solidFill>
              </a:rPr>
              <a:t>of Christ</a:t>
            </a:r>
            <a:r>
              <a:rPr lang="en-US" sz="36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152400" y="254000"/>
            <a:ext cx="8991600" cy="952500"/>
          </a:xfrm>
        </p:spPr>
        <p:txBody>
          <a:bodyPr/>
          <a:lstStyle/>
          <a:p>
            <a:pPr eaLnBrk="1" hangingPunct="1">
              <a:defRPr/>
            </a:pPr>
            <a:r>
              <a:rPr lang="en-US" altLang="en-US" b="1" dirty="0" smtClean="0">
                <a:solidFill>
                  <a:schemeClr val="accent1"/>
                </a:solidFill>
              </a:rPr>
              <a:t>Conversion of 3,000 </a:t>
            </a:r>
            <a:r>
              <a:rPr lang="en-US" altLang="en-US" dirty="0" smtClean="0">
                <a:solidFill>
                  <a:schemeClr val="accent1"/>
                </a:solidFill>
              </a:rPr>
              <a:t>(</a:t>
            </a:r>
            <a:r>
              <a:rPr lang="en-US" altLang="en-US" dirty="0" smtClean="0">
                <a:solidFill>
                  <a:schemeClr val="accent1"/>
                </a:solidFill>
                <a:latin typeface="Arial Narrow" pitchFamily="34" charset="0"/>
              </a:rPr>
              <a:t>Acts 2:36-42</a:t>
            </a:r>
            <a:r>
              <a:rPr lang="en-US" altLang="en-US" dirty="0" smtClean="0">
                <a:solidFill>
                  <a:schemeClr val="accent1"/>
                </a:solidFill>
              </a:rPr>
              <a:t>)</a:t>
            </a:r>
            <a:endParaRPr lang="en-US" altLang="en-US" b="1" dirty="0" smtClean="0">
              <a:solidFill>
                <a:schemeClr val="accent1"/>
              </a:solidFill>
            </a:endParaRPr>
          </a:p>
        </p:txBody>
      </p:sp>
      <p:sp>
        <p:nvSpPr>
          <p:cNvPr id="32774" name="Text Box 6"/>
          <p:cNvSpPr txBox="1">
            <a:spLocks noChangeArrowheads="1"/>
          </p:cNvSpPr>
          <p:nvPr/>
        </p:nvSpPr>
        <p:spPr bwMode="auto">
          <a:xfrm>
            <a:off x="228600" y="1181100"/>
            <a:ext cx="6553200" cy="4400550"/>
          </a:xfrm>
          <a:prstGeom prst="rect">
            <a:avLst/>
          </a:prstGeom>
          <a:noFill/>
          <a:ln w="9525">
            <a:noFill/>
            <a:miter lim="800000"/>
            <a:headEnd/>
            <a:tailEnd/>
          </a:ln>
        </p:spPr>
        <p:txBody>
          <a:bodyPr>
            <a:spAutoFit/>
          </a:bodyPr>
          <a:lstStyle/>
          <a:p>
            <a:pPr eaLnBrk="1" hangingPunct="1">
              <a:spcBef>
                <a:spcPct val="50000"/>
              </a:spcBef>
            </a:pPr>
            <a:r>
              <a:rPr lang="en-US" altLang="en-US" sz="2800">
                <a:latin typeface="Arial Narrow" pitchFamily="34" charset="0"/>
              </a:rPr>
              <a:t>36 Therefore let all the house of Israel know assuredly that God has made this Jesus whom you crucified  both Lord and Christ.                   37 Now when they heard this they were pierced to the heart, and said to Peter and the rest of the apostles, “Brethren, what shall we do?              38 Peter said to them, “Repent and each of you be baptized in the name of Jesus Christ for the forgiveness of your sins; and you will receive the gift of the Holy Spirit.”</a:t>
            </a:r>
          </a:p>
        </p:txBody>
      </p:sp>
      <p:sp>
        <p:nvSpPr>
          <p:cNvPr id="32775" name="Line 7"/>
          <p:cNvSpPr>
            <a:spLocks noChangeShapeType="1"/>
          </p:cNvSpPr>
          <p:nvPr/>
        </p:nvSpPr>
        <p:spPr bwMode="auto">
          <a:xfrm flipV="1">
            <a:off x="5334000" y="1638300"/>
            <a:ext cx="685800" cy="0"/>
          </a:xfrm>
          <a:prstGeom prst="line">
            <a:avLst/>
          </a:prstGeom>
          <a:noFill/>
          <a:ln w="57150">
            <a:solidFill>
              <a:srgbClr val="FFFF00"/>
            </a:solidFill>
            <a:round/>
            <a:headEnd/>
            <a:tailEnd/>
          </a:ln>
        </p:spPr>
        <p:txBody>
          <a:bodyPr wrap="none"/>
          <a:lstStyle/>
          <a:p>
            <a:endParaRPr lang="en-US"/>
          </a:p>
        </p:txBody>
      </p:sp>
      <p:sp>
        <p:nvSpPr>
          <p:cNvPr id="32776" name="Text Box 8"/>
          <p:cNvSpPr txBox="1">
            <a:spLocks noChangeArrowheads="1"/>
          </p:cNvSpPr>
          <p:nvPr/>
        </p:nvSpPr>
        <p:spPr bwMode="auto">
          <a:xfrm>
            <a:off x="6477000" y="1397000"/>
            <a:ext cx="2438400" cy="1200150"/>
          </a:xfrm>
          <a:prstGeom prst="rect">
            <a:avLst/>
          </a:prstGeom>
          <a:noFill/>
          <a:ln w="9525">
            <a:noFill/>
            <a:miter lim="800000"/>
            <a:headEnd/>
            <a:tailEnd/>
          </a:ln>
        </p:spPr>
        <p:txBody>
          <a:bodyPr>
            <a:spAutoFit/>
          </a:bodyPr>
          <a:lstStyle/>
          <a:p>
            <a:pPr algn="ctr" eaLnBrk="1" hangingPunct="1">
              <a:spcBef>
                <a:spcPct val="50000"/>
              </a:spcBef>
            </a:pPr>
            <a:r>
              <a:rPr lang="en-US" altLang="en-US" sz="3600" b="1" i="1">
                <a:solidFill>
                  <a:srgbClr val="FFFF00"/>
                </a:solidFill>
                <a:latin typeface="Times New Roman" pitchFamily="18" charset="0"/>
              </a:rPr>
              <a:t>Change of mind</a:t>
            </a:r>
          </a:p>
        </p:txBody>
      </p:sp>
      <p:sp>
        <p:nvSpPr>
          <p:cNvPr id="32777" name="Line 9"/>
          <p:cNvSpPr>
            <a:spLocks noChangeShapeType="1"/>
          </p:cNvSpPr>
          <p:nvPr/>
        </p:nvSpPr>
        <p:spPr bwMode="auto">
          <a:xfrm flipV="1">
            <a:off x="1676400" y="3771900"/>
            <a:ext cx="3505200" cy="0"/>
          </a:xfrm>
          <a:prstGeom prst="line">
            <a:avLst/>
          </a:prstGeom>
          <a:noFill/>
          <a:ln w="57150">
            <a:solidFill>
              <a:srgbClr val="FFFF00"/>
            </a:solidFill>
            <a:round/>
            <a:headEnd/>
            <a:tailEnd/>
          </a:ln>
        </p:spPr>
        <p:txBody>
          <a:bodyPr wrap="none"/>
          <a:lstStyle/>
          <a:p>
            <a:endParaRPr lang="en-US"/>
          </a:p>
        </p:txBody>
      </p:sp>
      <p:sp>
        <p:nvSpPr>
          <p:cNvPr id="32778" name="Text Box 10"/>
          <p:cNvSpPr txBox="1">
            <a:spLocks noChangeArrowheads="1"/>
          </p:cNvSpPr>
          <p:nvPr/>
        </p:nvSpPr>
        <p:spPr bwMode="auto">
          <a:xfrm>
            <a:off x="6248400" y="2794000"/>
            <a:ext cx="2895600" cy="1754188"/>
          </a:xfrm>
          <a:prstGeom prst="rect">
            <a:avLst/>
          </a:prstGeom>
          <a:noFill/>
          <a:ln w="9525">
            <a:noFill/>
            <a:miter lim="800000"/>
            <a:headEnd/>
            <a:tailEnd/>
          </a:ln>
        </p:spPr>
        <p:txBody>
          <a:bodyPr>
            <a:spAutoFit/>
          </a:bodyPr>
          <a:lstStyle/>
          <a:p>
            <a:pPr algn="ctr" eaLnBrk="1" hangingPunct="1">
              <a:spcBef>
                <a:spcPct val="50000"/>
              </a:spcBef>
            </a:pPr>
            <a:r>
              <a:rPr lang="en-US" altLang="en-US" sz="3600" b="1" i="1">
                <a:solidFill>
                  <a:srgbClr val="FFFF00"/>
                </a:solidFill>
                <a:latin typeface="Times New Roman" pitchFamily="18" charset="0"/>
              </a:rPr>
              <a:t>Change of will</a:t>
            </a:r>
          </a:p>
          <a:p>
            <a:pPr eaLnBrk="1" hangingPunct="1">
              <a:spcBef>
                <a:spcPct val="50000"/>
              </a:spcBef>
            </a:pPr>
            <a:endParaRPr lang="en-US" altLang="en-US" sz="2400">
              <a:latin typeface="Times New Roman" pitchFamily="18" charset="0"/>
            </a:endParaRPr>
          </a:p>
        </p:txBody>
      </p:sp>
      <p:sp>
        <p:nvSpPr>
          <p:cNvPr id="32779" name="Line 11"/>
          <p:cNvSpPr>
            <a:spLocks noChangeShapeType="1"/>
          </p:cNvSpPr>
          <p:nvPr/>
        </p:nvSpPr>
        <p:spPr bwMode="auto">
          <a:xfrm>
            <a:off x="3352800" y="4152900"/>
            <a:ext cx="914400" cy="0"/>
          </a:xfrm>
          <a:prstGeom prst="line">
            <a:avLst/>
          </a:prstGeom>
          <a:noFill/>
          <a:ln w="57150">
            <a:solidFill>
              <a:srgbClr val="FFFF00"/>
            </a:solidFill>
            <a:round/>
            <a:headEnd/>
            <a:tailEnd/>
          </a:ln>
        </p:spPr>
        <p:txBody>
          <a:bodyPr wrap="none"/>
          <a:lstStyle/>
          <a:p>
            <a:endParaRPr lang="en-US"/>
          </a:p>
        </p:txBody>
      </p:sp>
      <p:sp>
        <p:nvSpPr>
          <p:cNvPr id="32780" name="Line 12"/>
          <p:cNvSpPr>
            <a:spLocks noChangeShapeType="1"/>
          </p:cNvSpPr>
          <p:nvPr/>
        </p:nvSpPr>
        <p:spPr bwMode="auto">
          <a:xfrm>
            <a:off x="304800" y="4686300"/>
            <a:ext cx="5943600" cy="0"/>
          </a:xfrm>
          <a:prstGeom prst="line">
            <a:avLst/>
          </a:prstGeom>
          <a:noFill/>
          <a:ln w="57150">
            <a:solidFill>
              <a:srgbClr val="FFFF00"/>
            </a:solidFill>
            <a:round/>
            <a:headEnd/>
            <a:tailEnd/>
          </a:ln>
        </p:spPr>
        <p:txBody>
          <a:bodyPr wrap="none"/>
          <a:lstStyle/>
          <a:p>
            <a:endParaRPr lang="en-US"/>
          </a:p>
        </p:txBody>
      </p:sp>
      <p:sp>
        <p:nvSpPr>
          <p:cNvPr id="32781" name="Line 13"/>
          <p:cNvSpPr>
            <a:spLocks noChangeShapeType="1"/>
          </p:cNvSpPr>
          <p:nvPr/>
        </p:nvSpPr>
        <p:spPr bwMode="auto">
          <a:xfrm flipV="1">
            <a:off x="381000" y="5067300"/>
            <a:ext cx="2971800" cy="0"/>
          </a:xfrm>
          <a:prstGeom prst="line">
            <a:avLst/>
          </a:prstGeom>
          <a:noFill/>
          <a:ln w="57150">
            <a:solidFill>
              <a:srgbClr val="FFFF00"/>
            </a:solidFill>
            <a:round/>
            <a:headEnd/>
            <a:tailEnd/>
          </a:ln>
        </p:spPr>
        <p:txBody>
          <a:bodyPr wrap="none"/>
          <a:lstStyle/>
          <a:p>
            <a:endParaRPr lang="en-US"/>
          </a:p>
        </p:txBody>
      </p:sp>
      <p:sp>
        <p:nvSpPr>
          <p:cNvPr id="4107" name="Text Box 14"/>
          <p:cNvSpPr txBox="1">
            <a:spLocks noChangeArrowheads="1"/>
          </p:cNvSpPr>
          <p:nvPr/>
        </p:nvSpPr>
        <p:spPr bwMode="auto">
          <a:xfrm>
            <a:off x="6781800" y="4127500"/>
            <a:ext cx="2133600" cy="461963"/>
          </a:xfrm>
          <a:prstGeom prst="rect">
            <a:avLst/>
          </a:prstGeom>
          <a:noFill/>
          <a:ln w="9525">
            <a:noFill/>
            <a:miter lim="800000"/>
            <a:headEnd/>
            <a:tailEnd/>
          </a:ln>
        </p:spPr>
        <p:txBody>
          <a:bodyPr>
            <a:spAutoFit/>
          </a:bodyPr>
          <a:lstStyle/>
          <a:p>
            <a:pPr eaLnBrk="1" hangingPunct="1">
              <a:spcBef>
                <a:spcPct val="50000"/>
              </a:spcBef>
            </a:pPr>
            <a:endParaRPr lang="en-US" altLang="en-US" sz="2400">
              <a:latin typeface="Times New Roman" pitchFamily="18" charset="0"/>
            </a:endParaRPr>
          </a:p>
        </p:txBody>
      </p:sp>
      <p:sp>
        <p:nvSpPr>
          <p:cNvPr id="32784" name="Text Box 16"/>
          <p:cNvSpPr txBox="1">
            <a:spLocks noChangeArrowheads="1"/>
          </p:cNvSpPr>
          <p:nvPr/>
        </p:nvSpPr>
        <p:spPr bwMode="auto">
          <a:xfrm>
            <a:off x="6553200" y="4127500"/>
            <a:ext cx="2286000" cy="2032000"/>
          </a:xfrm>
          <a:prstGeom prst="rect">
            <a:avLst/>
          </a:prstGeom>
          <a:noFill/>
          <a:ln w="9525">
            <a:noFill/>
            <a:miter lim="800000"/>
            <a:headEnd/>
            <a:tailEnd/>
          </a:ln>
        </p:spPr>
        <p:txBody>
          <a:bodyPr>
            <a:spAutoFit/>
          </a:bodyPr>
          <a:lstStyle/>
          <a:p>
            <a:pPr algn="ctr" eaLnBrk="1" hangingPunct="1">
              <a:spcBef>
                <a:spcPct val="50000"/>
              </a:spcBef>
            </a:pPr>
            <a:r>
              <a:rPr lang="en-US" altLang="en-US" sz="3600" b="1" i="1">
                <a:solidFill>
                  <a:srgbClr val="FFFF00"/>
                </a:solidFill>
                <a:latin typeface="Times New Roman" pitchFamily="18" charset="0"/>
              </a:rPr>
              <a:t>Change of state</a:t>
            </a:r>
          </a:p>
          <a:p>
            <a:pPr eaLnBrk="1" hangingPunct="1">
              <a:spcBef>
                <a:spcPct val="50000"/>
              </a:spcBef>
            </a:pPr>
            <a:endParaRPr lang="en-US" altLang="en-US" sz="3600">
              <a:latin typeface="Times New Roman" pitchFamily="18" charset="0"/>
            </a:endParaRPr>
          </a:p>
        </p:txBody>
      </p:sp>
      <p:sp>
        <p:nvSpPr>
          <p:cNvPr id="13" name="Line 7"/>
          <p:cNvSpPr>
            <a:spLocks noChangeShapeType="1"/>
          </p:cNvSpPr>
          <p:nvPr/>
        </p:nvSpPr>
        <p:spPr bwMode="auto">
          <a:xfrm flipV="1">
            <a:off x="381000" y="2095500"/>
            <a:ext cx="1143000" cy="0"/>
          </a:xfrm>
          <a:prstGeom prst="line">
            <a:avLst/>
          </a:prstGeom>
          <a:noFill/>
          <a:ln w="57150">
            <a:solidFill>
              <a:srgbClr val="FFFF00"/>
            </a:solidFill>
            <a:round/>
            <a:headEnd/>
            <a:tailEn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anim calcmode="lin" valueType="num">
                                      <p:cBhvr>
                                        <p:cTn id="7" dur="500" fill="hold"/>
                                        <p:tgtEl>
                                          <p:spTgt spid="32774"/>
                                        </p:tgtEl>
                                        <p:attrNameLst>
                                          <p:attrName>ppt_w</p:attrName>
                                        </p:attrNameLst>
                                      </p:cBhvr>
                                      <p:tavLst>
                                        <p:tav tm="0">
                                          <p:val>
                                            <p:fltVal val="0"/>
                                          </p:val>
                                        </p:tav>
                                        <p:tav tm="100000">
                                          <p:val>
                                            <p:strVal val="#ppt_w"/>
                                          </p:val>
                                        </p:tav>
                                      </p:tavLst>
                                    </p:anim>
                                    <p:anim calcmode="lin" valueType="num">
                                      <p:cBhvr>
                                        <p:cTn id="8" dur="500" fill="hold"/>
                                        <p:tgtEl>
                                          <p:spTgt spid="32774"/>
                                        </p:tgtEl>
                                        <p:attrNameLst>
                                          <p:attrName>ppt_h</p:attrName>
                                        </p:attrNameLst>
                                      </p:cBhvr>
                                      <p:tavLst>
                                        <p:tav tm="0">
                                          <p:val>
                                            <p:fltVal val="0"/>
                                          </p:val>
                                        </p:tav>
                                        <p:tav tm="100000">
                                          <p:val>
                                            <p:strVal val="#ppt_h"/>
                                          </p:val>
                                        </p:tav>
                                      </p:tavLst>
                                    </p:anim>
                                    <p:animEffect transition="in" filter="fade">
                                      <p:cBhvr>
                                        <p:cTn id="9" dur="500"/>
                                        <p:tgtEl>
                                          <p:spTgt spid="327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2776"/>
                                        </p:tgtEl>
                                        <p:attrNameLst>
                                          <p:attrName>style.visibility</p:attrName>
                                        </p:attrNameLst>
                                      </p:cBhvr>
                                      <p:to>
                                        <p:strVal val="visible"/>
                                      </p:to>
                                    </p:set>
                                    <p:anim calcmode="lin" valueType="num">
                                      <p:cBhvr>
                                        <p:cTn id="14" dur="500" fill="hold"/>
                                        <p:tgtEl>
                                          <p:spTgt spid="32776"/>
                                        </p:tgtEl>
                                        <p:attrNameLst>
                                          <p:attrName>ppt_w</p:attrName>
                                        </p:attrNameLst>
                                      </p:cBhvr>
                                      <p:tavLst>
                                        <p:tav tm="0">
                                          <p:val>
                                            <p:fltVal val="0"/>
                                          </p:val>
                                        </p:tav>
                                        <p:tav tm="100000">
                                          <p:val>
                                            <p:strVal val="#ppt_w"/>
                                          </p:val>
                                        </p:tav>
                                      </p:tavLst>
                                    </p:anim>
                                    <p:anim calcmode="lin" valueType="num">
                                      <p:cBhvr>
                                        <p:cTn id="15" dur="500" fill="hold"/>
                                        <p:tgtEl>
                                          <p:spTgt spid="32776"/>
                                        </p:tgtEl>
                                        <p:attrNameLst>
                                          <p:attrName>ppt_h</p:attrName>
                                        </p:attrNameLst>
                                      </p:cBhvr>
                                      <p:tavLst>
                                        <p:tav tm="0">
                                          <p:val>
                                            <p:fltVal val="0"/>
                                          </p:val>
                                        </p:tav>
                                        <p:tav tm="100000">
                                          <p:val>
                                            <p:strVal val="#ppt_h"/>
                                          </p:val>
                                        </p:tav>
                                      </p:tavLst>
                                    </p:anim>
                                    <p:animEffect transition="in" filter="fade">
                                      <p:cBhvr>
                                        <p:cTn id="16" dur="500"/>
                                        <p:tgtEl>
                                          <p:spTgt spid="3277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2775"/>
                                        </p:tgtEl>
                                        <p:attrNameLst>
                                          <p:attrName>style.visibility</p:attrName>
                                        </p:attrNameLst>
                                      </p:cBhvr>
                                      <p:to>
                                        <p:strVal val="visible"/>
                                      </p:to>
                                    </p:set>
                                    <p:animEffect transition="in" filter="wipe(left)">
                                      <p:cBhvr>
                                        <p:cTn id="21" dur="500"/>
                                        <p:tgtEl>
                                          <p:spTgt spid="32775"/>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2777"/>
                                        </p:tgtEl>
                                        <p:attrNameLst>
                                          <p:attrName>style.visibility</p:attrName>
                                        </p:attrNameLst>
                                      </p:cBhvr>
                                      <p:to>
                                        <p:strVal val="visible"/>
                                      </p:to>
                                    </p:set>
                                    <p:animEffect transition="in" filter="wipe(left)">
                                      <p:cBhvr>
                                        <p:cTn id="30" dur="500"/>
                                        <p:tgtEl>
                                          <p:spTgt spid="3277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2778"/>
                                        </p:tgtEl>
                                        <p:attrNameLst>
                                          <p:attrName>style.visibility</p:attrName>
                                        </p:attrNameLst>
                                      </p:cBhvr>
                                      <p:to>
                                        <p:strVal val="visible"/>
                                      </p:to>
                                    </p:set>
                                    <p:anim calcmode="lin" valueType="num">
                                      <p:cBhvr>
                                        <p:cTn id="35" dur="500" fill="hold"/>
                                        <p:tgtEl>
                                          <p:spTgt spid="32778"/>
                                        </p:tgtEl>
                                        <p:attrNameLst>
                                          <p:attrName>ppt_w</p:attrName>
                                        </p:attrNameLst>
                                      </p:cBhvr>
                                      <p:tavLst>
                                        <p:tav tm="0">
                                          <p:val>
                                            <p:fltVal val="0"/>
                                          </p:val>
                                        </p:tav>
                                        <p:tav tm="100000">
                                          <p:val>
                                            <p:strVal val="#ppt_w"/>
                                          </p:val>
                                        </p:tav>
                                      </p:tavLst>
                                    </p:anim>
                                    <p:anim calcmode="lin" valueType="num">
                                      <p:cBhvr>
                                        <p:cTn id="36" dur="500" fill="hold"/>
                                        <p:tgtEl>
                                          <p:spTgt spid="32778"/>
                                        </p:tgtEl>
                                        <p:attrNameLst>
                                          <p:attrName>ppt_h</p:attrName>
                                        </p:attrNameLst>
                                      </p:cBhvr>
                                      <p:tavLst>
                                        <p:tav tm="0">
                                          <p:val>
                                            <p:fltVal val="0"/>
                                          </p:val>
                                        </p:tav>
                                        <p:tav tm="100000">
                                          <p:val>
                                            <p:strVal val="#ppt_h"/>
                                          </p:val>
                                        </p:tav>
                                      </p:tavLst>
                                    </p:anim>
                                    <p:animEffect transition="in" filter="fade">
                                      <p:cBhvr>
                                        <p:cTn id="37" dur="500"/>
                                        <p:tgtEl>
                                          <p:spTgt spid="3277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779"/>
                                        </p:tgtEl>
                                        <p:attrNameLst>
                                          <p:attrName>style.visibility</p:attrName>
                                        </p:attrNameLst>
                                      </p:cBhvr>
                                      <p:to>
                                        <p:strVal val="visible"/>
                                      </p:to>
                                    </p:set>
                                    <p:animEffect transition="in" filter="wipe(left)">
                                      <p:cBhvr>
                                        <p:cTn id="42" dur="500"/>
                                        <p:tgtEl>
                                          <p:spTgt spid="32779"/>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32784">
                                            <p:txEl>
                                              <p:pRg st="0" end="0"/>
                                            </p:txEl>
                                          </p:spTgt>
                                        </p:tgtEl>
                                        <p:attrNameLst>
                                          <p:attrName>style.visibility</p:attrName>
                                        </p:attrNameLst>
                                      </p:cBhvr>
                                      <p:to>
                                        <p:strVal val="visible"/>
                                      </p:to>
                                    </p:set>
                                    <p:anim calcmode="lin" valueType="num">
                                      <p:cBhvr>
                                        <p:cTn id="47" dur="500" fill="hold"/>
                                        <p:tgtEl>
                                          <p:spTgt spid="32784">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32784">
                                            <p:txEl>
                                              <p:pRg st="0" end="0"/>
                                            </p:txEl>
                                          </p:spTgt>
                                        </p:tgtEl>
                                        <p:attrNameLst>
                                          <p:attrName>ppt_h</p:attrName>
                                        </p:attrNameLst>
                                      </p:cBhvr>
                                      <p:tavLst>
                                        <p:tav tm="0">
                                          <p:val>
                                            <p:fltVal val="0"/>
                                          </p:val>
                                        </p:tav>
                                        <p:tav tm="100000">
                                          <p:val>
                                            <p:strVal val="#ppt_h"/>
                                          </p:val>
                                        </p:tav>
                                      </p:tavLst>
                                    </p:anim>
                                    <p:animEffect transition="in" filter="fade">
                                      <p:cBhvr>
                                        <p:cTn id="49" dur="500"/>
                                        <p:tgtEl>
                                          <p:spTgt spid="32784">
                                            <p:txEl>
                                              <p:pRg st="0" end="0"/>
                                            </p:txEl>
                                          </p:spTgt>
                                        </p:tgtEl>
                                      </p:cBhvr>
                                    </p:animEffect>
                                  </p:childTnLst>
                                </p:cTn>
                              </p:par>
                            </p:childTnLst>
                          </p:cTn>
                        </p:par>
                        <p:par>
                          <p:cTn id="50" fill="hold" nodeType="afterGroup">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32780"/>
                                        </p:tgtEl>
                                        <p:attrNameLst>
                                          <p:attrName>style.visibility</p:attrName>
                                        </p:attrNameLst>
                                      </p:cBhvr>
                                      <p:to>
                                        <p:strVal val="visible"/>
                                      </p:to>
                                    </p:set>
                                    <p:animEffect transition="in" filter="wipe(left)">
                                      <p:cBhvr>
                                        <p:cTn id="53" dur="500"/>
                                        <p:tgtEl>
                                          <p:spTgt spid="32780"/>
                                        </p:tgtEl>
                                      </p:cBhvr>
                                    </p:animEffect>
                                  </p:childTnLst>
                                </p:cTn>
                              </p:par>
                            </p:childTnLst>
                          </p:cTn>
                        </p:par>
                        <p:par>
                          <p:cTn id="54" fill="hold" nodeType="afterGroup">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32781"/>
                                        </p:tgtEl>
                                        <p:attrNameLst>
                                          <p:attrName>style.visibility</p:attrName>
                                        </p:attrNameLst>
                                      </p:cBhvr>
                                      <p:to>
                                        <p:strVal val="visible"/>
                                      </p:to>
                                    </p:set>
                                    <p:animEffect transition="in" filter="wipe(left)">
                                      <p:cBhvr>
                                        <p:cTn id="57" dur="500"/>
                                        <p:tgtEl>
                                          <p:spTgt spid="32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P spid="32775" grpId="0" animBg="1"/>
      <p:bldP spid="32776" grpId="0"/>
      <p:bldP spid="32777" grpId="0" animBg="1"/>
      <p:bldP spid="32778" grpId="0"/>
      <p:bldP spid="32779" grpId="0" animBg="1"/>
      <p:bldP spid="32780" grpId="0" animBg="1"/>
      <p:bldP spid="3278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31775"/>
            <a:ext cx="8229600" cy="1177925"/>
          </a:xfrm>
          <a:ln>
            <a:solidFill>
              <a:schemeClr val="accent1"/>
            </a:solidFill>
            <a:miter lim="800000"/>
            <a:headEnd/>
            <a:tailEnd/>
          </a:ln>
        </p:spPr>
        <p:txBody>
          <a:bodyPr/>
          <a:lstStyle/>
          <a:p>
            <a:pPr eaLnBrk="1" hangingPunct="1">
              <a:defRPr/>
            </a:pPr>
            <a:r>
              <a:rPr lang="en-US" altLang="en-US" b="1" dirty="0" smtClean="0">
                <a:solidFill>
                  <a:schemeClr val="accent1"/>
                </a:solidFill>
              </a:rPr>
              <a:t>Evidences of Conversion       </a:t>
            </a:r>
            <a:r>
              <a:rPr lang="en-US" altLang="en-US" sz="3600" b="1" dirty="0" smtClean="0">
                <a:solidFill>
                  <a:schemeClr val="accent1"/>
                </a:solidFill>
              </a:rPr>
              <a:t>Acts 2:42</a:t>
            </a:r>
          </a:p>
        </p:txBody>
      </p:sp>
      <p:sp>
        <p:nvSpPr>
          <p:cNvPr id="27653" name="Text Box 5"/>
          <p:cNvSpPr txBox="1">
            <a:spLocks noChangeArrowheads="1"/>
          </p:cNvSpPr>
          <p:nvPr/>
        </p:nvSpPr>
        <p:spPr bwMode="auto">
          <a:xfrm>
            <a:off x="1219200" y="1485900"/>
            <a:ext cx="7924800" cy="2308225"/>
          </a:xfrm>
          <a:prstGeom prst="rect">
            <a:avLst/>
          </a:prstGeom>
          <a:noFill/>
          <a:ln w="9525">
            <a:noFill/>
            <a:miter lim="800000"/>
            <a:headEnd/>
            <a:tailEnd/>
          </a:ln>
        </p:spPr>
        <p:txBody>
          <a:bodyPr>
            <a:spAutoFit/>
          </a:bodyPr>
          <a:lstStyle/>
          <a:p>
            <a:pPr eaLnBrk="1" hangingPunct="1">
              <a:spcBef>
                <a:spcPct val="50000"/>
              </a:spcBef>
            </a:pPr>
            <a:r>
              <a:rPr lang="en-US" altLang="en-US" sz="3600" b="1">
                <a:latin typeface="Times New Roman" pitchFamily="18" charset="0"/>
              </a:rPr>
              <a:t>“They were continually devoting themselves to the apostles’ teaching, and to fellowship, to the breaking of bread and to prayer”  (NASV)</a:t>
            </a:r>
            <a:endParaRPr lang="en-US" altLang="en-US" sz="3600">
              <a:latin typeface="Times New Roman" pitchFamily="18" charset="0"/>
            </a:endParaRPr>
          </a:p>
        </p:txBody>
      </p:sp>
      <p:sp>
        <p:nvSpPr>
          <p:cNvPr id="27660" name="Text Box 12"/>
          <p:cNvSpPr txBox="1">
            <a:spLocks noChangeArrowheads="1"/>
          </p:cNvSpPr>
          <p:nvPr/>
        </p:nvSpPr>
        <p:spPr bwMode="auto">
          <a:xfrm>
            <a:off x="1295400" y="3582988"/>
            <a:ext cx="2286000" cy="646112"/>
          </a:xfrm>
          <a:prstGeom prst="rect">
            <a:avLst/>
          </a:prstGeom>
          <a:noFill/>
          <a:ln w="9525">
            <a:noFill/>
            <a:miter lim="800000"/>
            <a:headEnd/>
            <a:tailEnd/>
          </a:ln>
        </p:spPr>
        <p:txBody>
          <a:bodyPr>
            <a:spAutoFit/>
          </a:bodyPr>
          <a:lstStyle/>
          <a:p>
            <a:pPr eaLnBrk="1" hangingPunct="1">
              <a:spcBef>
                <a:spcPct val="50000"/>
              </a:spcBef>
            </a:pPr>
            <a:r>
              <a:rPr lang="en-US" altLang="en-US" sz="3600" b="1" i="1">
                <a:solidFill>
                  <a:srgbClr val="FFFF00"/>
                </a:solidFill>
                <a:latin typeface="Times New Roman" pitchFamily="18" charset="0"/>
              </a:rPr>
              <a:t>Authority?</a:t>
            </a:r>
          </a:p>
        </p:txBody>
      </p:sp>
      <p:sp>
        <p:nvSpPr>
          <p:cNvPr id="27663" name="Text Box 15"/>
          <p:cNvSpPr txBox="1">
            <a:spLocks noChangeArrowheads="1"/>
          </p:cNvSpPr>
          <p:nvPr/>
        </p:nvSpPr>
        <p:spPr bwMode="auto">
          <a:xfrm>
            <a:off x="1219200" y="4000500"/>
            <a:ext cx="2819400" cy="646113"/>
          </a:xfrm>
          <a:prstGeom prst="rect">
            <a:avLst/>
          </a:prstGeom>
          <a:noFill/>
          <a:ln w="9525">
            <a:noFill/>
            <a:miter lim="800000"/>
            <a:headEnd/>
            <a:tailEnd/>
          </a:ln>
        </p:spPr>
        <p:txBody>
          <a:bodyPr>
            <a:spAutoFit/>
          </a:bodyPr>
          <a:lstStyle/>
          <a:p>
            <a:pPr eaLnBrk="1" hangingPunct="1">
              <a:spcBef>
                <a:spcPct val="50000"/>
              </a:spcBef>
            </a:pPr>
            <a:r>
              <a:rPr lang="en-US" altLang="en-US" sz="3600" b="1" i="1">
                <a:solidFill>
                  <a:srgbClr val="FFFF00"/>
                </a:solidFill>
                <a:latin typeface="Times New Roman" pitchFamily="18" charset="0"/>
              </a:rPr>
              <a:t>Involvement?</a:t>
            </a:r>
          </a:p>
        </p:txBody>
      </p:sp>
      <p:sp>
        <p:nvSpPr>
          <p:cNvPr id="27664" name="Text Box 16"/>
          <p:cNvSpPr txBox="1">
            <a:spLocks noChangeArrowheads="1"/>
          </p:cNvSpPr>
          <p:nvPr/>
        </p:nvSpPr>
        <p:spPr bwMode="auto">
          <a:xfrm>
            <a:off x="1219200" y="4497388"/>
            <a:ext cx="3581400" cy="646112"/>
          </a:xfrm>
          <a:prstGeom prst="rect">
            <a:avLst/>
          </a:prstGeom>
          <a:noFill/>
          <a:ln w="9525">
            <a:noFill/>
            <a:miter lim="800000"/>
            <a:headEnd/>
            <a:tailEnd/>
          </a:ln>
        </p:spPr>
        <p:txBody>
          <a:bodyPr>
            <a:spAutoFit/>
          </a:bodyPr>
          <a:lstStyle/>
          <a:p>
            <a:pPr eaLnBrk="1" hangingPunct="1">
              <a:spcBef>
                <a:spcPct val="50000"/>
              </a:spcBef>
            </a:pPr>
            <a:r>
              <a:rPr lang="en-US" altLang="en-US" sz="3600" b="1" i="1">
                <a:solidFill>
                  <a:srgbClr val="FFFF00"/>
                </a:solidFill>
                <a:latin typeface="Times New Roman" pitchFamily="18" charset="0"/>
              </a:rPr>
              <a:t>Public Worship?</a:t>
            </a:r>
          </a:p>
        </p:txBody>
      </p:sp>
      <p:sp>
        <p:nvSpPr>
          <p:cNvPr id="27665" name="Text Box 17"/>
          <p:cNvSpPr txBox="1">
            <a:spLocks noChangeArrowheads="1"/>
          </p:cNvSpPr>
          <p:nvPr/>
        </p:nvSpPr>
        <p:spPr bwMode="auto">
          <a:xfrm>
            <a:off x="1219200" y="4991100"/>
            <a:ext cx="3810000" cy="646113"/>
          </a:xfrm>
          <a:prstGeom prst="rect">
            <a:avLst/>
          </a:prstGeom>
          <a:noFill/>
          <a:ln w="9525">
            <a:noFill/>
            <a:miter lim="800000"/>
            <a:headEnd/>
            <a:tailEnd/>
          </a:ln>
        </p:spPr>
        <p:txBody>
          <a:bodyPr>
            <a:spAutoFit/>
          </a:bodyPr>
          <a:lstStyle/>
          <a:p>
            <a:pPr eaLnBrk="1" hangingPunct="1">
              <a:spcBef>
                <a:spcPct val="50000"/>
              </a:spcBef>
            </a:pPr>
            <a:r>
              <a:rPr lang="en-US" altLang="en-US" sz="3600" b="1" i="1">
                <a:solidFill>
                  <a:srgbClr val="FFFF00"/>
                </a:solidFill>
                <a:latin typeface="Times New Roman" pitchFamily="18" charset="0"/>
              </a:rPr>
              <a:t>Private Devotions?</a:t>
            </a:r>
          </a:p>
        </p:txBody>
      </p:sp>
      <p:sp>
        <p:nvSpPr>
          <p:cNvPr id="27666" name="Line 18"/>
          <p:cNvSpPr>
            <a:spLocks noChangeShapeType="1"/>
          </p:cNvSpPr>
          <p:nvPr/>
        </p:nvSpPr>
        <p:spPr bwMode="auto">
          <a:xfrm>
            <a:off x="3733800" y="2159000"/>
            <a:ext cx="4038600" cy="0"/>
          </a:xfrm>
          <a:prstGeom prst="line">
            <a:avLst/>
          </a:prstGeom>
          <a:noFill/>
          <a:ln w="57150">
            <a:solidFill>
              <a:srgbClr val="FFFF00"/>
            </a:solidFill>
            <a:round/>
            <a:headEnd/>
            <a:tailEnd/>
          </a:ln>
        </p:spPr>
        <p:txBody>
          <a:bodyPr wrap="none"/>
          <a:lstStyle/>
          <a:p>
            <a:endParaRPr lang="en-US"/>
          </a:p>
        </p:txBody>
      </p:sp>
      <p:sp>
        <p:nvSpPr>
          <p:cNvPr id="27667" name="Line 19"/>
          <p:cNvSpPr>
            <a:spLocks noChangeShapeType="1"/>
          </p:cNvSpPr>
          <p:nvPr/>
        </p:nvSpPr>
        <p:spPr bwMode="auto">
          <a:xfrm>
            <a:off x="1295400" y="2603500"/>
            <a:ext cx="2133600" cy="0"/>
          </a:xfrm>
          <a:prstGeom prst="line">
            <a:avLst/>
          </a:prstGeom>
          <a:noFill/>
          <a:ln w="57150">
            <a:solidFill>
              <a:srgbClr val="FFFF00"/>
            </a:solidFill>
            <a:round/>
            <a:headEnd/>
            <a:tailEnd/>
          </a:ln>
        </p:spPr>
        <p:txBody>
          <a:bodyPr wrap="none"/>
          <a:lstStyle/>
          <a:p>
            <a:endParaRPr lang="en-US"/>
          </a:p>
        </p:txBody>
      </p:sp>
      <p:sp>
        <p:nvSpPr>
          <p:cNvPr id="27668" name="Line 20"/>
          <p:cNvSpPr>
            <a:spLocks noChangeShapeType="1"/>
          </p:cNvSpPr>
          <p:nvPr/>
        </p:nvSpPr>
        <p:spPr bwMode="auto">
          <a:xfrm>
            <a:off x="4038600" y="2603500"/>
            <a:ext cx="4267200" cy="0"/>
          </a:xfrm>
          <a:prstGeom prst="line">
            <a:avLst/>
          </a:prstGeom>
          <a:noFill/>
          <a:ln w="57150">
            <a:solidFill>
              <a:srgbClr val="FFFF00"/>
            </a:solidFill>
            <a:round/>
            <a:headEnd/>
            <a:tailEnd/>
          </a:ln>
        </p:spPr>
        <p:txBody>
          <a:bodyPr wrap="none"/>
          <a:lstStyle/>
          <a:p>
            <a:endParaRPr lang="en-US"/>
          </a:p>
        </p:txBody>
      </p:sp>
      <p:sp>
        <p:nvSpPr>
          <p:cNvPr id="27669" name="Line 21"/>
          <p:cNvSpPr>
            <a:spLocks noChangeShapeType="1"/>
          </p:cNvSpPr>
          <p:nvPr/>
        </p:nvSpPr>
        <p:spPr bwMode="auto">
          <a:xfrm>
            <a:off x="2133600" y="3162300"/>
            <a:ext cx="2438400" cy="0"/>
          </a:xfrm>
          <a:prstGeom prst="line">
            <a:avLst/>
          </a:prstGeom>
          <a:noFill/>
          <a:ln w="57150">
            <a:solidFill>
              <a:srgbClr val="FFFF00"/>
            </a:solidFill>
            <a:round/>
            <a:headEnd/>
            <a:tailEnd/>
          </a:ln>
        </p:spPr>
        <p:txBody>
          <a:bodyPr wrap="none"/>
          <a:lstStyle/>
          <a:p>
            <a:endParaRPr lang="en-US"/>
          </a:p>
        </p:txBody>
      </p:sp>
      <p:sp>
        <p:nvSpPr>
          <p:cNvPr id="27670" name="Line 22"/>
          <p:cNvSpPr>
            <a:spLocks noChangeShapeType="1"/>
          </p:cNvSpPr>
          <p:nvPr/>
        </p:nvSpPr>
        <p:spPr bwMode="auto">
          <a:xfrm>
            <a:off x="5334000" y="3162300"/>
            <a:ext cx="3048000" cy="0"/>
          </a:xfrm>
          <a:prstGeom prst="line">
            <a:avLst/>
          </a:prstGeom>
          <a:noFill/>
          <a:ln w="57150">
            <a:solidFill>
              <a:srgbClr val="FFFF00"/>
            </a:solidFill>
            <a:round/>
            <a:headEnd/>
            <a:tailEnd/>
          </a:ln>
        </p:spPr>
        <p:txBody>
          <a:bodyPr wrap="none"/>
          <a:lstStyle/>
          <a:p>
            <a:endParaRPr lang="en-US"/>
          </a:p>
        </p:txBody>
      </p:sp>
      <p:sp>
        <p:nvSpPr>
          <p:cNvPr id="27671" name="Line 23"/>
          <p:cNvSpPr>
            <a:spLocks noChangeShapeType="1"/>
          </p:cNvSpPr>
          <p:nvPr/>
        </p:nvSpPr>
        <p:spPr bwMode="auto">
          <a:xfrm>
            <a:off x="1371600" y="3695700"/>
            <a:ext cx="1143000" cy="0"/>
          </a:xfrm>
          <a:prstGeom prst="line">
            <a:avLst/>
          </a:prstGeom>
          <a:noFill/>
          <a:ln w="57150">
            <a:solidFill>
              <a:srgbClr val="FFFF00"/>
            </a:solidFill>
            <a:round/>
            <a:headEnd/>
            <a:tailEnd/>
          </a:ln>
        </p:spPr>
        <p:txBody>
          <a:bodyPr wrap="none"/>
          <a:lstStyle/>
          <a:p>
            <a:endParaRPr lang="en-US"/>
          </a:p>
        </p:txBody>
      </p:sp>
      <p:sp>
        <p:nvSpPr>
          <p:cNvPr id="27672" name="Line 24"/>
          <p:cNvSpPr>
            <a:spLocks noChangeShapeType="1"/>
          </p:cNvSpPr>
          <p:nvPr/>
        </p:nvSpPr>
        <p:spPr bwMode="auto">
          <a:xfrm>
            <a:off x="3429000" y="3695700"/>
            <a:ext cx="1828800" cy="0"/>
          </a:xfrm>
          <a:prstGeom prst="line">
            <a:avLst/>
          </a:prstGeom>
          <a:noFill/>
          <a:ln w="57150">
            <a:solidFill>
              <a:srgbClr val="FFFF00"/>
            </a:solidFill>
            <a:round/>
            <a:headEnd/>
            <a:tailEn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 calcmode="lin" valueType="num">
                                      <p:cBhvr>
                                        <p:cTn id="7" dur="500" fill="hold"/>
                                        <p:tgtEl>
                                          <p:spTgt spid="27653"/>
                                        </p:tgtEl>
                                        <p:attrNameLst>
                                          <p:attrName>ppt_w</p:attrName>
                                        </p:attrNameLst>
                                      </p:cBhvr>
                                      <p:tavLst>
                                        <p:tav tm="0">
                                          <p:val>
                                            <p:fltVal val="0"/>
                                          </p:val>
                                        </p:tav>
                                        <p:tav tm="100000">
                                          <p:val>
                                            <p:strVal val="#ppt_w"/>
                                          </p:val>
                                        </p:tav>
                                      </p:tavLst>
                                    </p:anim>
                                    <p:anim calcmode="lin" valueType="num">
                                      <p:cBhvr>
                                        <p:cTn id="8" dur="500" fill="hold"/>
                                        <p:tgtEl>
                                          <p:spTgt spid="2765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7666"/>
                                        </p:tgtEl>
                                        <p:attrNameLst>
                                          <p:attrName>style.visibility</p:attrName>
                                        </p:attrNameLst>
                                      </p:cBhvr>
                                      <p:to>
                                        <p:strVal val="visible"/>
                                      </p:to>
                                    </p:set>
                                    <p:animEffect transition="in" filter="wipe(left)">
                                      <p:cBhvr>
                                        <p:cTn id="13" dur="500"/>
                                        <p:tgtEl>
                                          <p:spTgt spid="27666"/>
                                        </p:tgtEl>
                                      </p:cBhvr>
                                    </p:animEffect>
                                  </p:childTnLst>
                                </p:cTn>
                              </p:par>
                            </p:childTnLst>
                          </p:cTn>
                        </p:par>
                        <p:par>
                          <p:cTn id="14" fill="hold" nodeType="afterGroup">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7667"/>
                                        </p:tgtEl>
                                        <p:attrNameLst>
                                          <p:attrName>style.visibility</p:attrName>
                                        </p:attrNameLst>
                                      </p:cBhvr>
                                      <p:to>
                                        <p:strVal val="visible"/>
                                      </p:to>
                                    </p:set>
                                    <p:animEffect transition="in" filter="wipe(left)">
                                      <p:cBhvr>
                                        <p:cTn id="17" dur="500"/>
                                        <p:tgtEl>
                                          <p:spTgt spid="276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60"/>
                                        </p:tgtEl>
                                        <p:attrNameLst>
                                          <p:attrName>style.visibility</p:attrName>
                                        </p:attrNameLst>
                                      </p:cBhvr>
                                      <p:to>
                                        <p:strVal val="visible"/>
                                      </p:to>
                                    </p:set>
                                    <p:animEffect transition="in" filter="wipe(left)">
                                      <p:cBhvr>
                                        <p:cTn id="22" dur="500"/>
                                        <p:tgtEl>
                                          <p:spTgt spid="2766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68"/>
                                        </p:tgtEl>
                                        <p:attrNameLst>
                                          <p:attrName>style.visibility</p:attrName>
                                        </p:attrNameLst>
                                      </p:cBhvr>
                                      <p:to>
                                        <p:strVal val="visible"/>
                                      </p:to>
                                    </p:set>
                                    <p:animEffect transition="in" filter="wipe(left)">
                                      <p:cBhvr>
                                        <p:cTn id="27" dur="500"/>
                                        <p:tgtEl>
                                          <p:spTgt spid="276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663"/>
                                        </p:tgtEl>
                                        <p:attrNameLst>
                                          <p:attrName>style.visibility</p:attrName>
                                        </p:attrNameLst>
                                      </p:cBhvr>
                                      <p:to>
                                        <p:strVal val="visible"/>
                                      </p:to>
                                    </p:set>
                                    <p:animEffect transition="in" filter="wipe(left)">
                                      <p:cBhvr>
                                        <p:cTn id="32" dur="500"/>
                                        <p:tgtEl>
                                          <p:spTgt spid="2766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7669"/>
                                        </p:tgtEl>
                                        <p:attrNameLst>
                                          <p:attrName>style.visibility</p:attrName>
                                        </p:attrNameLst>
                                      </p:cBhvr>
                                      <p:to>
                                        <p:strVal val="visible"/>
                                      </p:to>
                                    </p:set>
                                    <p:animEffect transition="in" filter="wipe(left)">
                                      <p:cBhvr>
                                        <p:cTn id="37" dur="500"/>
                                        <p:tgtEl>
                                          <p:spTgt spid="2766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7664"/>
                                        </p:tgtEl>
                                        <p:attrNameLst>
                                          <p:attrName>style.visibility</p:attrName>
                                        </p:attrNameLst>
                                      </p:cBhvr>
                                      <p:to>
                                        <p:strVal val="visible"/>
                                      </p:to>
                                    </p:set>
                                    <p:animEffect transition="in" filter="wipe(left)">
                                      <p:cBhvr>
                                        <p:cTn id="42" dur="500"/>
                                        <p:tgtEl>
                                          <p:spTgt spid="2766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7670"/>
                                        </p:tgtEl>
                                        <p:attrNameLst>
                                          <p:attrName>style.visibility</p:attrName>
                                        </p:attrNameLst>
                                      </p:cBhvr>
                                      <p:to>
                                        <p:strVal val="visible"/>
                                      </p:to>
                                    </p:set>
                                    <p:animEffect transition="in" filter="wipe(left)">
                                      <p:cBhvr>
                                        <p:cTn id="47" dur="500"/>
                                        <p:tgtEl>
                                          <p:spTgt spid="27670"/>
                                        </p:tgtEl>
                                      </p:cBhvr>
                                    </p:animEffect>
                                  </p:childTnLst>
                                </p:cTn>
                              </p:par>
                            </p:childTnLst>
                          </p:cTn>
                        </p:par>
                        <p:par>
                          <p:cTn id="48" fill="hold" nodeType="afterGroup">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27671"/>
                                        </p:tgtEl>
                                        <p:attrNameLst>
                                          <p:attrName>style.visibility</p:attrName>
                                        </p:attrNameLst>
                                      </p:cBhvr>
                                      <p:to>
                                        <p:strVal val="visible"/>
                                      </p:to>
                                    </p:set>
                                    <p:animEffect transition="in" filter="wipe(left)">
                                      <p:cBhvr>
                                        <p:cTn id="51" dur="500"/>
                                        <p:tgtEl>
                                          <p:spTgt spid="2767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7665"/>
                                        </p:tgtEl>
                                        <p:attrNameLst>
                                          <p:attrName>style.visibility</p:attrName>
                                        </p:attrNameLst>
                                      </p:cBhvr>
                                      <p:to>
                                        <p:strVal val="visible"/>
                                      </p:to>
                                    </p:set>
                                    <p:animEffect transition="in" filter="wipe(left)">
                                      <p:cBhvr>
                                        <p:cTn id="56" dur="500"/>
                                        <p:tgtEl>
                                          <p:spTgt spid="2766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7672"/>
                                        </p:tgtEl>
                                        <p:attrNameLst>
                                          <p:attrName>style.visibility</p:attrName>
                                        </p:attrNameLst>
                                      </p:cBhvr>
                                      <p:to>
                                        <p:strVal val="visible"/>
                                      </p:to>
                                    </p:set>
                                    <p:animEffect transition="in" filter="wipe(left)">
                                      <p:cBhvr>
                                        <p:cTn id="61" dur="500"/>
                                        <p:tgtEl>
                                          <p:spTgt spid="27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utoUpdateAnimBg="0"/>
      <p:bldP spid="27660" grpId="0" autoUpdateAnimBg="0"/>
      <p:bldP spid="27663" grpId="0" autoUpdateAnimBg="0"/>
      <p:bldP spid="27664" grpId="0" autoUpdateAnimBg="0"/>
      <p:bldP spid="27665" grpId="0" autoUpdateAnimBg="0"/>
      <p:bldP spid="27666" grpId="0" animBg="1"/>
      <p:bldP spid="27667" grpId="0" animBg="1"/>
      <p:bldP spid="27668" grpId="0" animBg="1"/>
      <p:bldP spid="27669" grpId="0" animBg="1"/>
      <p:bldP spid="27670" grpId="0" animBg="1"/>
      <p:bldP spid="27671" grpId="0" animBg="1"/>
      <p:bldP spid="2767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685800" y="1560513"/>
            <a:ext cx="7772400" cy="1296987"/>
          </a:xfrm>
        </p:spPr>
        <p:txBody>
          <a:bodyPr/>
          <a:lstStyle/>
          <a:p>
            <a:pPr>
              <a:defRPr/>
            </a:pPr>
            <a:r>
              <a:rPr lang="en-US" dirty="0" smtClean="0">
                <a:solidFill>
                  <a:schemeClr val="accent1"/>
                </a:solidFill>
              </a:rPr>
              <a:t>Question in this Lesson:</a:t>
            </a:r>
            <a:endParaRPr lang="en-US" dirty="0">
              <a:solidFill>
                <a:schemeClr val="accent1"/>
              </a:solidFill>
            </a:endParaRPr>
          </a:p>
        </p:txBody>
      </p:sp>
      <p:sp>
        <p:nvSpPr>
          <p:cNvPr id="4" name="Subtitle 3"/>
          <p:cNvSpPr>
            <a:spLocks noGrp="1"/>
          </p:cNvSpPr>
          <p:nvPr>
            <p:ph type="subTitle" sz="quarter" idx="1"/>
          </p:nvPr>
        </p:nvSpPr>
        <p:spPr>
          <a:xfrm>
            <a:off x="1371600" y="3238500"/>
            <a:ext cx="6705600" cy="1460500"/>
          </a:xfrm>
        </p:spPr>
        <p:txBody>
          <a:bodyPr/>
          <a:lstStyle/>
          <a:p>
            <a:pPr>
              <a:defRPr/>
            </a:pPr>
            <a:r>
              <a:rPr lang="en-US" dirty="0" smtClean="0"/>
              <a:t>Is it possible for one who has been converted                                         to be reconverted?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73794" name="Picture 2" descr="http://www.swoffordconstruction.com/uploads/images/religious/ChristtheKing72.jpg"/>
          <p:cNvPicPr>
            <a:picLocks noChangeAspect="1" noChangeArrowheads="1"/>
          </p:cNvPicPr>
          <p:nvPr/>
        </p:nvPicPr>
        <p:blipFill>
          <a:blip r:embed="rId3" cstate="print"/>
          <a:srcRect/>
          <a:stretch>
            <a:fillRect/>
          </a:stretch>
        </p:blipFill>
        <p:spPr bwMode="auto">
          <a:xfrm>
            <a:off x="3886200" y="1943100"/>
            <a:ext cx="1676400" cy="13709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228600" y="233363"/>
            <a:ext cx="8686800" cy="1630362"/>
          </a:xfrm>
          <a:prstGeom prst="rect">
            <a:avLst/>
          </a:prstGeom>
        </p:spPr>
        <p:txBody>
          <a:bodyPr>
            <a:spAutoFit/>
          </a:bodyPr>
          <a:lstStyle/>
          <a:p>
            <a:pPr marL="347663" indent="-347663">
              <a:lnSpc>
                <a:spcPct val="150000"/>
              </a:lnSpc>
              <a:buFont typeface="Wingdings" pitchFamily="2" charset="2"/>
              <a:buChar char="Ø"/>
              <a:defRPr/>
            </a:pPr>
            <a:endParaRPr lang="en-US" sz="2400" dirty="0">
              <a:latin typeface="Cambria" pitchFamily="18" charset="0"/>
            </a:endParaRPr>
          </a:p>
          <a:p>
            <a:pPr marL="285750" indent="-285750">
              <a:buFont typeface="Wingdings" pitchFamily="2" charset="2"/>
              <a:buChar char="Ø"/>
              <a:defRPr/>
            </a:pPr>
            <a:r>
              <a:rPr lang="en-US" sz="3200" dirty="0">
                <a:latin typeface="Cambria" pitchFamily="18" charset="0"/>
              </a:rPr>
              <a:t>The Sporting Goods Store on Peachtree Pkwy was converted into a church building.</a:t>
            </a:r>
          </a:p>
        </p:txBody>
      </p:sp>
      <p:sp>
        <p:nvSpPr>
          <p:cNvPr id="7172" name="TextBox 6"/>
          <p:cNvSpPr txBox="1">
            <a:spLocks noChangeArrowheads="1"/>
          </p:cNvSpPr>
          <p:nvPr/>
        </p:nvSpPr>
        <p:spPr bwMode="auto">
          <a:xfrm>
            <a:off x="3581400" y="0"/>
            <a:ext cx="1712913" cy="523875"/>
          </a:xfrm>
          <a:prstGeom prst="rect">
            <a:avLst/>
          </a:prstGeom>
          <a:noFill/>
          <a:ln w="9525">
            <a:noFill/>
            <a:miter lim="800000"/>
            <a:headEnd/>
            <a:tailEnd/>
          </a:ln>
        </p:spPr>
        <p:txBody>
          <a:bodyPr wrap="none">
            <a:spAutoFit/>
          </a:bodyPr>
          <a:lstStyle/>
          <a:p>
            <a:r>
              <a:rPr lang="en-US" sz="2800" b="1" i="1">
                <a:solidFill>
                  <a:srgbClr val="FFFF00"/>
                </a:solidFill>
                <a:latin typeface="Cambria" pitchFamily="18" charset="0"/>
              </a:rPr>
              <a:t>“</a:t>
            </a:r>
            <a:r>
              <a:rPr lang="en-US" sz="2800" b="1" i="1" u="sng">
                <a:solidFill>
                  <a:srgbClr val="FFFF00"/>
                </a:solidFill>
                <a:latin typeface="Cambria" pitchFamily="18" charset="0"/>
              </a:rPr>
              <a:t>Convert</a:t>
            </a:r>
            <a:r>
              <a:rPr lang="en-US" sz="2800" b="1" i="1">
                <a:solidFill>
                  <a:srgbClr val="FFFF00"/>
                </a:solidFill>
                <a:latin typeface="Cambria" pitchFamily="18" charset="0"/>
              </a:rPr>
              <a:t>”</a:t>
            </a:r>
          </a:p>
        </p:txBody>
      </p:sp>
      <p:pic>
        <p:nvPicPr>
          <p:cNvPr id="3453954" name="Picture 2" descr="http://upload.wikimedia.org/wikipedia/commons/f/f9/Sports_Authority.JPG"/>
          <p:cNvPicPr>
            <a:picLocks noChangeAspect="1" noChangeArrowheads="1"/>
          </p:cNvPicPr>
          <p:nvPr/>
        </p:nvPicPr>
        <p:blipFill>
          <a:blip r:embed="rId4" cstate="print"/>
          <a:srcRect/>
          <a:stretch>
            <a:fillRect/>
          </a:stretch>
        </p:blipFill>
        <p:spPr bwMode="auto">
          <a:xfrm>
            <a:off x="533400" y="2019300"/>
            <a:ext cx="1882140" cy="13443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ight Arrow 7"/>
          <p:cNvSpPr>
            <a:spLocks noChangeArrowheads="1"/>
          </p:cNvSpPr>
          <p:nvPr/>
        </p:nvSpPr>
        <p:spPr bwMode="auto">
          <a:xfrm>
            <a:off x="2514600" y="2324100"/>
            <a:ext cx="1066800" cy="457200"/>
          </a:xfrm>
          <a:prstGeom prst="rightArrow">
            <a:avLst>
              <a:gd name="adj1" fmla="val 50000"/>
              <a:gd name="adj2" fmla="val 50005"/>
            </a:avLst>
          </a:prstGeom>
          <a:solidFill>
            <a:schemeClr val="accent1"/>
          </a:solidFill>
          <a:ln w="9525" algn="ctr">
            <a:solidFill>
              <a:schemeClr val="tx1"/>
            </a:solidFill>
            <a:round/>
            <a:headEnd/>
            <a:tailEnd/>
          </a:ln>
        </p:spPr>
        <p:txBody>
          <a:bodyPr wrap="none"/>
          <a:lstStyle/>
          <a:p>
            <a:endParaRPr lang="en-US"/>
          </a:p>
        </p:txBody>
      </p:sp>
      <p:sp>
        <p:nvSpPr>
          <p:cNvPr id="9" name="Rectangle 8"/>
          <p:cNvSpPr/>
          <p:nvPr/>
        </p:nvSpPr>
        <p:spPr>
          <a:xfrm>
            <a:off x="304800" y="3086100"/>
            <a:ext cx="8686800" cy="1631950"/>
          </a:xfrm>
          <a:prstGeom prst="rect">
            <a:avLst/>
          </a:prstGeom>
        </p:spPr>
        <p:txBody>
          <a:bodyPr>
            <a:spAutoFit/>
          </a:bodyPr>
          <a:lstStyle/>
          <a:p>
            <a:pPr marL="347663" indent="-347663">
              <a:lnSpc>
                <a:spcPct val="150000"/>
              </a:lnSpc>
              <a:buFont typeface="Wingdings" pitchFamily="2" charset="2"/>
              <a:buChar char="Ø"/>
              <a:defRPr/>
            </a:pPr>
            <a:endParaRPr lang="en-US" sz="2400" dirty="0">
              <a:latin typeface="Cambria" pitchFamily="18" charset="0"/>
            </a:endParaRPr>
          </a:p>
          <a:p>
            <a:pPr marL="285750" indent="-285750">
              <a:buFont typeface="Wingdings" pitchFamily="2" charset="2"/>
              <a:buChar char="Ø"/>
              <a:defRPr/>
            </a:pPr>
            <a:r>
              <a:rPr lang="en-US" sz="3200" dirty="0">
                <a:latin typeface="Cambria" pitchFamily="18" charset="0"/>
              </a:rPr>
              <a:t>Could it be reconverted back into a Sporting Goods Store?</a:t>
            </a:r>
          </a:p>
        </p:txBody>
      </p:sp>
      <p:pic>
        <p:nvPicPr>
          <p:cNvPr id="10" name="Picture 2" descr="http://upload.wikimedia.org/wikipedia/commons/f/f9/Sports_Authority.JPG"/>
          <p:cNvPicPr>
            <a:picLocks noChangeAspect="1" noChangeArrowheads="1"/>
          </p:cNvPicPr>
          <p:nvPr/>
        </p:nvPicPr>
        <p:blipFill>
          <a:blip r:embed="rId4" cstate="print"/>
          <a:srcRect/>
          <a:stretch>
            <a:fillRect/>
          </a:stretch>
        </p:blipFill>
        <p:spPr bwMode="auto">
          <a:xfrm>
            <a:off x="6880860" y="1970314"/>
            <a:ext cx="1882140" cy="13443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Right Arrow 10"/>
          <p:cNvSpPr>
            <a:spLocks noChangeArrowheads="1"/>
          </p:cNvSpPr>
          <p:nvPr/>
        </p:nvSpPr>
        <p:spPr bwMode="auto">
          <a:xfrm>
            <a:off x="5638800" y="2324100"/>
            <a:ext cx="1066800" cy="457200"/>
          </a:xfrm>
          <a:prstGeom prst="rightArrow">
            <a:avLst>
              <a:gd name="adj1" fmla="val 50000"/>
              <a:gd name="adj2" fmla="val 50005"/>
            </a:avLst>
          </a:prstGeom>
          <a:solidFill>
            <a:schemeClr val="accent1"/>
          </a:solidFill>
          <a:ln w="9525" algn="ctr">
            <a:solidFill>
              <a:schemeClr val="tx1"/>
            </a:solidFill>
            <a:round/>
            <a:headEnd/>
            <a:tailEn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53954"/>
                                        </p:tgtEl>
                                        <p:attrNameLst>
                                          <p:attrName>style.visibility</p:attrName>
                                        </p:attrNameLst>
                                      </p:cBhvr>
                                      <p:to>
                                        <p:strVal val="visible"/>
                                      </p:to>
                                    </p:set>
                                  </p:childTnLst>
                                </p:cTn>
                              </p:par>
                            </p:childTnLst>
                          </p:cTn>
                        </p:par>
                        <p:par>
                          <p:cTn id="11" fill="hold">
                            <p:stCondLst>
                              <p:cond delay="0"/>
                            </p:stCondLst>
                            <p:childTnLst>
                              <p:par>
                                <p:cTn id="12" presetID="2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387379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2400" y="384175"/>
            <a:ext cx="8763000" cy="949325"/>
          </a:xfrm>
        </p:spPr>
        <p:txBody>
          <a:bodyPr/>
          <a:lstStyle/>
          <a:p>
            <a:pPr eaLnBrk="1" hangingPunct="1">
              <a:defRPr/>
            </a:pPr>
            <a:r>
              <a:rPr lang="en-US" altLang="en-US" b="1" dirty="0" smtClean="0">
                <a:solidFill>
                  <a:schemeClr val="accent1"/>
                </a:solidFill>
              </a:rPr>
              <a:t>Warnings of Possible Regression of Hebrew Converts</a:t>
            </a:r>
          </a:p>
        </p:txBody>
      </p:sp>
      <p:sp>
        <p:nvSpPr>
          <p:cNvPr id="30723" name="Rectangle 3"/>
          <p:cNvSpPr>
            <a:spLocks noGrp="1" noChangeArrowheads="1"/>
          </p:cNvSpPr>
          <p:nvPr>
            <p:ph type="body" idx="1"/>
          </p:nvPr>
        </p:nvSpPr>
        <p:spPr>
          <a:xfrm>
            <a:off x="457200" y="1524000"/>
            <a:ext cx="8229600" cy="3584575"/>
          </a:xfrm>
        </p:spPr>
        <p:txBody>
          <a:bodyPr/>
          <a:lstStyle/>
          <a:p>
            <a:pPr eaLnBrk="1" hangingPunct="1">
              <a:lnSpc>
                <a:spcPct val="130000"/>
              </a:lnSpc>
              <a:defRPr/>
            </a:pPr>
            <a:r>
              <a:rPr lang="en-US" altLang="en-US" sz="3600" b="1" smtClean="0"/>
              <a:t>Hebrews 2:1 (Pew Bible NT p. 169)</a:t>
            </a:r>
          </a:p>
          <a:p>
            <a:pPr eaLnBrk="1" hangingPunct="1">
              <a:lnSpc>
                <a:spcPct val="130000"/>
              </a:lnSpc>
              <a:defRPr/>
            </a:pPr>
            <a:r>
              <a:rPr lang="en-US" altLang="en-US" sz="3600" b="1" smtClean="0"/>
              <a:t>Hebrews 3:12  (p. 170)</a:t>
            </a:r>
          </a:p>
          <a:p>
            <a:pPr eaLnBrk="1" hangingPunct="1">
              <a:lnSpc>
                <a:spcPct val="130000"/>
              </a:lnSpc>
              <a:defRPr/>
            </a:pPr>
            <a:r>
              <a:rPr lang="en-US" altLang="en-US" sz="3600" b="1" smtClean="0"/>
              <a:t>Hebrews 4:1  (P. 170)</a:t>
            </a:r>
          </a:p>
          <a:p>
            <a:pPr eaLnBrk="1" hangingPunct="1">
              <a:lnSpc>
                <a:spcPct val="130000"/>
              </a:lnSpc>
              <a:defRPr/>
            </a:pPr>
            <a:r>
              <a:rPr lang="en-US" altLang="en-US" sz="3600" b="1" smtClean="0"/>
              <a:t>Hebrews 6:4-6  (p. 171) </a:t>
            </a:r>
          </a:p>
          <a:p>
            <a:pPr eaLnBrk="1" hangingPunct="1">
              <a:lnSpc>
                <a:spcPct val="130000"/>
              </a:lnSpc>
              <a:defRPr/>
            </a:pPr>
            <a:r>
              <a:rPr lang="en-US" altLang="en-US" sz="3600" b="1" smtClean="0"/>
              <a:t>Hebrews 10:32-39 (p. 174)</a:t>
            </a:r>
          </a:p>
          <a:p>
            <a:pPr eaLnBrk="1" hangingPunct="1">
              <a:lnSpc>
                <a:spcPct val="130000"/>
              </a:lnSpc>
              <a:buFont typeface="Wingdings" pitchFamily="2" charset="2"/>
              <a:buNone/>
              <a:defRPr/>
            </a:pPr>
            <a:endParaRPr lang="en-US" altLang="en-US" sz="3600" b="1" smtClean="0"/>
          </a:p>
          <a:p>
            <a:pPr eaLnBrk="1" hangingPunct="1">
              <a:defRPr/>
            </a:pPr>
            <a:endParaRPr lang="en-US" altLang="en-US" sz="36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subTnLst>
                                    <p:animClr clrSpc="rgb" dir="cw">
                                      <p:cBhvr override="childStyle">
                                        <p:cTn dur="1" fill="hold" display="0" masterRel="nextClick" afterEffect="1"/>
                                        <p:tgtEl>
                                          <p:spTgt spid="30723">
                                            <p:txEl>
                                              <p:pRg st="0" end="0"/>
                                            </p:txEl>
                                          </p:spTgt>
                                        </p:tgtEl>
                                        <p:attrNameLst>
                                          <p:attrName>ppt_c</p:attrName>
                                        </p:attrNameLst>
                                      </p:cBhvr>
                                      <p:to>
                                        <a:schemeClr val="accent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subTnLst>
                                    <p:animClr clrSpc="rgb" dir="cw">
                                      <p:cBhvr override="childStyle">
                                        <p:cTn dur="1" fill="hold" display="0" masterRel="nextClick" afterEffect="1"/>
                                        <p:tgtEl>
                                          <p:spTgt spid="30723">
                                            <p:txEl>
                                              <p:pRg st="1" end="1"/>
                                            </p:txEl>
                                          </p:spTgt>
                                        </p:tgtEl>
                                        <p:attrNameLst>
                                          <p:attrName>ppt_c</p:attrName>
                                        </p:attrNameLst>
                                      </p:cBhvr>
                                      <p:to>
                                        <a:schemeClr val="accent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subTnLst>
                                    <p:animClr clrSpc="rgb" dir="cw">
                                      <p:cBhvr override="childStyle">
                                        <p:cTn dur="1" fill="hold" display="0" masterRel="nextClick" afterEffect="1"/>
                                        <p:tgtEl>
                                          <p:spTgt spid="30723">
                                            <p:txEl>
                                              <p:pRg st="2" end="2"/>
                                            </p:txEl>
                                          </p:spTgt>
                                        </p:tgtEl>
                                        <p:attrNameLst>
                                          <p:attrName>ppt_c</p:attrName>
                                        </p:attrNameLst>
                                      </p:cBhvr>
                                      <p:to>
                                        <a:schemeClr val="accent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subTnLst>
                                    <p:animClr clrSpc="rgb" dir="cw">
                                      <p:cBhvr override="childStyle">
                                        <p:cTn dur="1" fill="hold" display="0" masterRel="nextClick" afterEffect="1"/>
                                        <p:tgtEl>
                                          <p:spTgt spid="30723">
                                            <p:txEl>
                                              <p:pRg st="3" end="3"/>
                                            </p:txEl>
                                          </p:spTgt>
                                        </p:tgtEl>
                                        <p:attrNameLst>
                                          <p:attrName>ppt_c</p:attrName>
                                        </p:attrNameLst>
                                      </p:cBhvr>
                                      <p:to>
                                        <a:schemeClr val="accent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left)">
                                      <p:cBhvr>
                                        <p:cTn id="27" dur="500"/>
                                        <p:tgtEl>
                                          <p:spTgt spid="30723">
                                            <p:txEl>
                                              <p:pRg st="4" end="4"/>
                                            </p:txEl>
                                          </p:spTgt>
                                        </p:tgtEl>
                                      </p:cBhvr>
                                    </p:animEffect>
                                  </p:childTnLst>
                                  <p:subTnLst>
                                    <p:animClr clrSpc="rgb" dir="cw">
                                      <p:cBhvr override="childStyle">
                                        <p:cTn dur="1" fill="hold" display="0" masterRel="nextClick" afterEffect="1"/>
                                        <p:tgtEl>
                                          <p:spTgt spid="30723">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defRPr/>
            </a:pPr>
            <a:r>
              <a:rPr lang="en-US" altLang="en-US" b="1" dirty="0" smtClean="0">
                <a:solidFill>
                  <a:schemeClr val="accent1"/>
                </a:solidFill>
              </a:rPr>
              <a:t>  Evidences of Drifting	   </a:t>
            </a:r>
            <a:r>
              <a:rPr lang="en-US" altLang="en-US" sz="3600" b="1" dirty="0" smtClean="0">
                <a:solidFill>
                  <a:schemeClr val="accent1"/>
                </a:solidFill>
              </a:rPr>
              <a:t>Hebrews 2:1-2</a:t>
            </a:r>
          </a:p>
        </p:txBody>
      </p:sp>
      <p:sp>
        <p:nvSpPr>
          <p:cNvPr id="29699" name="Rectangle 1027"/>
          <p:cNvSpPr>
            <a:spLocks noGrp="1" noChangeArrowheads="1"/>
          </p:cNvSpPr>
          <p:nvPr>
            <p:ph type="body" idx="1"/>
          </p:nvPr>
        </p:nvSpPr>
        <p:spPr>
          <a:xfrm>
            <a:off x="533400" y="1485900"/>
            <a:ext cx="8256588" cy="3556000"/>
          </a:xfrm>
        </p:spPr>
        <p:txBody>
          <a:bodyPr/>
          <a:lstStyle/>
          <a:p>
            <a:pPr eaLnBrk="1" hangingPunct="1">
              <a:defRPr/>
            </a:pPr>
            <a:r>
              <a:rPr lang="en-US" altLang="en-US" b="1" dirty="0" smtClean="0"/>
              <a:t>Loss of Concern for </a:t>
            </a:r>
            <a:r>
              <a:rPr lang="en-US" altLang="en-US" b="1" u="sng" dirty="0" smtClean="0"/>
              <a:t>study</a:t>
            </a:r>
            <a:r>
              <a:rPr lang="en-US" altLang="en-US" b="1" dirty="0" smtClean="0"/>
              <a:t> of and </a:t>
            </a:r>
            <a:r>
              <a:rPr lang="en-US" altLang="en-US" b="1" u="sng" dirty="0" smtClean="0"/>
              <a:t>adherence</a:t>
            </a:r>
            <a:r>
              <a:rPr lang="en-US" altLang="en-US" b="1" dirty="0" smtClean="0"/>
              <a:t> to “the Apostles’ teaching”</a:t>
            </a:r>
          </a:p>
          <a:p>
            <a:pPr eaLnBrk="1" hangingPunct="1">
              <a:defRPr/>
            </a:pPr>
            <a:r>
              <a:rPr lang="en-US" altLang="en-US" b="1" dirty="0" smtClean="0"/>
              <a:t>Increasing involvement with the </a:t>
            </a:r>
            <a:r>
              <a:rPr lang="en-US" altLang="en-US" b="1" u="sng" dirty="0" smtClean="0"/>
              <a:t>world</a:t>
            </a:r>
            <a:r>
              <a:rPr lang="en-US" altLang="en-US" b="1" dirty="0" smtClean="0"/>
              <a:t> &amp; less with Christ &amp; Christians</a:t>
            </a:r>
          </a:p>
          <a:p>
            <a:pPr eaLnBrk="1" hangingPunct="1">
              <a:defRPr/>
            </a:pPr>
            <a:r>
              <a:rPr lang="en-US" altLang="en-US" b="1" dirty="0" smtClean="0"/>
              <a:t>Loss of interest in </a:t>
            </a:r>
            <a:r>
              <a:rPr lang="en-US" altLang="en-US" b="1" u="sng" dirty="0" smtClean="0"/>
              <a:t>attendance</a:t>
            </a:r>
            <a:r>
              <a:rPr lang="en-US" altLang="en-US" b="1" dirty="0" smtClean="0"/>
              <a:t> to public worship</a:t>
            </a:r>
          </a:p>
          <a:p>
            <a:pPr eaLnBrk="1" hangingPunct="1">
              <a:defRPr/>
            </a:pPr>
            <a:r>
              <a:rPr lang="en-US" altLang="en-US" b="1" dirty="0" smtClean="0"/>
              <a:t>Neglect of private devotions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0" end="0"/>
                                            </p:txEl>
                                          </p:spTgt>
                                        </p:tgtEl>
                                        <p:attrNameLst>
                                          <p:attrName>ppt_c</p:attrName>
                                        </p:attrNameLst>
                                      </p:cBhvr>
                                      <p:to>
                                        <a:schemeClr val="accent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1" end="1"/>
                                            </p:txEl>
                                          </p:spTgt>
                                        </p:tgtEl>
                                        <p:attrNameLst>
                                          <p:attrName>ppt_c</p:attrName>
                                        </p:attrNameLst>
                                      </p:cBhvr>
                                      <p:to>
                                        <a:schemeClr val="accent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2" end="2"/>
                                            </p:txEl>
                                          </p:spTgt>
                                        </p:tgtEl>
                                        <p:attrNameLst>
                                          <p:attrName>ppt_c</p:attrName>
                                        </p:attrNameLst>
                                      </p:cBhvr>
                                      <p:to>
                                        <a:schemeClr val="accent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699">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1560513"/>
            <a:ext cx="7772400" cy="1296987"/>
          </a:xfrm>
        </p:spPr>
        <p:txBody>
          <a:bodyPr/>
          <a:lstStyle/>
          <a:p>
            <a:pPr>
              <a:defRPr/>
            </a:pPr>
            <a:r>
              <a:rPr lang="en-US" dirty="0" smtClean="0"/>
              <a:t>What May have Contributed to their “Drifting Away?”</a:t>
            </a:r>
            <a:endParaRPr lang="en-US" dirty="0"/>
          </a:p>
        </p:txBody>
      </p:sp>
      <p:sp>
        <p:nvSpPr>
          <p:cNvPr id="5" name="Subtitle 4"/>
          <p:cNvSpPr>
            <a:spLocks noGrp="1"/>
          </p:cNvSpPr>
          <p:nvPr>
            <p:ph type="subTitle" sz="quarter" idx="1"/>
          </p:nvPr>
        </p:nvSpPr>
        <p:spPr/>
        <p:txBody>
          <a:bodyPr/>
          <a:lstStyle/>
          <a:p>
            <a:pPr>
              <a:defRPr/>
            </a:pPr>
            <a:r>
              <a:rPr lang="en-US" dirty="0" smtClean="0"/>
              <a:t>Could it have been a comparison of their Religion with the Jewish Religion they had left?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952500"/>
          </a:xfrm>
        </p:spPr>
        <p:txBody>
          <a:bodyPr/>
          <a:lstStyle/>
          <a:p>
            <a:pPr>
              <a:defRPr/>
            </a:pPr>
            <a:r>
              <a:rPr lang="en-US" b="1" dirty="0" smtClean="0">
                <a:solidFill>
                  <a:srgbClr val="00B0F0"/>
                </a:solidFill>
              </a:rPr>
              <a:t>Some  Differences</a:t>
            </a:r>
            <a:endParaRPr lang="en-US" b="1" dirty="0">
              <a:solidFill>
                <a:srgbClr val="00B0F0"/>
              </a:solidFill>
            </a:endParaRPr>
          </a:p>
        </p:txBody>
      </p:sp>
      <p:sp>
        <p:nvSpPr>
          <p:cNvPr id="5" name="Text Placeholder 4"/>
          <p:cNvSpPr>
            <a:spLocks noGrp="1"/>
          </p:cNvSpPr>
          <p:nvPr>
            <p:ph type="body" idx="1"/>
          </p:nvPr>
        </p:nvSpPr>
        <p:spPr>
          <a:xfrm>
            <a:off x="457200" y="1279525"/>
            <a:ext cx="4040188" cy="533400"/>
          </a:xfrm>
        </p:spPr>
        <p:txBody>
          <a:bodyPr/>
          <a:lstStyle/>
          <a:p>
            <a:pPr algn="ctr">
              <a:defRPr/>
            </a:pPr>
            <a:r>
              <a:rPr lang="en-US" sz="2800" dirty="0" smtClean="0">
                <a:solidFill>
                  <a:srgbClr val="FFFF00"/>
                </a:solidFill>
              </a:rPr>
              <a:t>Jewish Worship</a:t>
            </a:r>
            <a:endParaRPr lang="en-US" sz="2800" dirty="0">
              <a:solidFill>
                <a:srgbClr val="FFFF00"/>
              </a:solidFill>
            </a:endParaRPr>
          </a:p>
        </p:txBody>
      </p:sp>
      <p:sp>
        <p:nvSpPr>
          <p:cNvPr id="6" name="Content Placeholder 5"/>
          <p:cNvSpPr>
            <a:spLocks noGrp="1"/>
          </p:cNvSpPr>
          <p:nvPr>
            <p:ph sz="half" idx="2"/>
          </p:nvPr>
        </p:nvSpPr>
        <p:spPr>
          <a:xfrm>
            <a:off x="457200" y="1812925"/>
            <a:ext cx="4040188" cy="3292475"/>
          </a:xfrm>
        </p:spPr>
        <p:txBody>
          <a:bodyPr/>
          <a:lstStyle/>
          <a:p>
            <a:pPr>
              <a:defRPr/>
            </a:pPr>
            <a:r>
              <a:rPr lang="en-US" sz="2800" dirty="0" smtClean="0"/>
              <a:t>Beautiful Temple</a:t>
            </a:r>
          </a:p>
          <a:p>
            <a:pPr>
              <a:defRPr/>
            </a:pPr>
            <a:r>
              <a:rPr lang="en-US" sz="2800" dirty="0" smtClean="0"/>
              <a:t>Robed High Priest</a:t>
            </a:r>
          </a:p>
          <a:p>
            <a:pPr>
              <a:defRPr/>
            </a:pPr>
            <a:r>
              <a:rPr lang="en-US" sz="2800" dirty="0" err="1" smtClean="0"/>
              <a:t>Levitical</a:t>
            </a:r>
            <a:r>
              <a:rPr lang="en-US" sz="2800" dirty="0" smtClean="0"/>
              <a:t> Priests</a:t>
            </a:r>
          </a:p>
          <a:p>
            <a:pPr>
              <a:defRPr/>
            </a:pPr>
            <a:r>
              <a:rPr lang="en-US" sz="2800" dirty="0" smtClean="0"/>
              <a:t>Animal Sacrifices</a:t>
            </a:r>
          </a:p>
          <a:p>
            <a:pPr>
              <a:defRPr/>
            </a:pPr>
            <a:r>
              <a:rPr lang="en-US" sz="2800" dirty="0" smtClean="0"/>
              <a:t>Instruments &amp; Choirs</a:t>
            </a:r>
          </a:p>
          <a:p>
            <a:pPr>
              <a:defRPr/>
            </a:pPr>
            <a:r>
              <a:rPr lang="en-US" sz="2800" dirty="0" smtClean="0"/>
              <a:t>Millennia of History</a:t>
            </a:r>
          </a:p>
          <a:p>
            <a:pPr>
              <a:defRPr/>
            </a:pPr>
            <a:r>
              <a:rPr lang="en-US" sz="2800" dirty="0" smtClean="0"/>
              <a:t>Ordained by Moses</a:t>
            </a:r>
            <a:endParaRPr lang="en-US" sz="2800" dirty="0"/>
          </a:p>
        </p:txBody>
      </p:sp>
      <p:sp>
        <p:nvSpPr>
          <p:cNvPr id="7" name="Text Placeholder 6"/>
          <p:cNvSpPr>
            <a:spLocks noGrp="1"/>
          </p:cNvSpPr>
          <p:nvPr>
            <p:ph type="body" sz="quarter" idx="3"/>
          </p:nvPr>
        </p:nvSpPr>
        <p:spPr>
          <a:xfrm>
            <a:off x="4645025" y="1279525"/>
            <a:ext cx="4041775" cy="533400"/>
          </a:xfrm>
        </p:spPr>
        <p:txBody>
          <a:bodyPr/>
          <a:lstStyle/>
          <a:p>
            <a:pPr algn="ctr">
              <a:defRPr/>
            </a:pPr>
            <a:r>
              <a:rPr lang="en-US" sz="2800" dirty="0" smtClean="0">
                <a:solidFill>
                  <a:srgbClr val="FFFF00"/>
                </a:solidFill>
              </a:rPr>
              <a:t>Christian Worship</a:t>
            </a:r>
            <a:endParaRPr lang="en-US" sz="2800" dirty="0">
              <a:solidFill>
                <a:srgbClr val="FFFF00"/>
              </a:solidFill>
            </a:endParaRPr>
          </a:p>
        </p:txBody>
      </p:sp>
      <p:sp>
        <p:nvSpPr>
          <p:cNvPr id="8" name="Content Placeholder 7"/>
          <p:cNvSpPr>
            <a:spLocks noGrp="1"/>
          </p:cNvSpPr>
          <p:nvPr>
            <p:ph sz="quarter" idx="4"/>
          </p:nvPr>
        </p:nvSpPr>
        <p:spPr>
          <a:xfrm>
            <a:off x="4419600" y="1812925"/>
            <a:ext cx="4267200" cy="3711575"/>
          </a:xfrm>
        </p:spPr>
        <p:txBody>
          <a:bodyPr/>
          <a:lstStyle/>
          <a:p>
            <a:pPr>
              <a:defRPr/>
            </a:pPr>
            <a:r>
              <a:rPr lang="en-US" sz="2800" dirty="0" smtClean="0"/>
              <a:t>No Material Temples</a:t>
            </a:r>
          </a:p>
          <a:p>
            <a:pPr>
              <a:defRPr/>
            </a:pPr>
            <a:r>
              <a:rPr lang="en-US" sz="2800" dirty="0" smtClean="0"/>
              <a:t>Invisible High Priest</a:t>
            </a:r>
          </a:p>
          <a:p>
            <a:pPr>
              <a:defRPr/>
            </a:pPr>
            <a:r>
              <a:rPr lang="en-US" sz="2800" dirty="0" smtClean="0"/>
              <a:t>Common People</a:t>
            </a:r>
          </a:p>
          <a:p>
            <a:pPr>
              <a:defRPr/>
            </a:pPr>
            <a:r>
              <a:rPr lang="en-US" sz="2800" dirty="0" smtClean="0"/>
              <a:t>No animal sacrifices</a:t>
            </a:r>
          </a:p>
          <a:p>
            <a:pPr>
              <a:defRPr/>
            </a:pPr>
            <a:r>
              <a:rPr lang="en-US" sz="2800" dirty="0" smtClean="0"/>
              <a:t>No instruments, choirs</a:t>
            </a:r>
          </a:p>
          <a:p>
            <a:pPr>
              <a:defRPr/>
            </a:pPr>
            <a:r>
              <a:rPr lang="en-US" sz="2800" dirty="0" smtClean="0"/>
              <a:t>No long history</a:t>
            </a:r>
          </a:p>
          <a:p>
            <a:pPr>
              <a:defRPr/>
            </a:pPr>
            <a:r>
              <a:rPr lang="en-US" sz="2800" dirty="0" smtClean="0"/>
              <a:t>Taught by fishermen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413</TotalTime>
  <Words>818</Words>
  <Application>Microsoft Office PowerPoint</Application>
  <PresentationFormat>On-screen Show (16:10)</PresentationFormat>
  <Paragraphs>96</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Wingdings</vt:lpstr>
      <vt:lpstr>Calibri</vt:lpstr>
      <vt:lpstr>Arial Narrow</vt:lpstr>
      <vt:lpstr>Times New Roman</vt:lpstr>
      <vt:lpstr>Cambria</vt:lpstr>
      <vt:lpstr>Orbit</vt:lpstr>
      <vt:lpstr>Conversion</vt:lpstr>
      <vt:lpstr>Conversion of 3,000 (Acts 2:36-42)</vt:lpstr>
      <vt:lpstr>Evidences of Conversion       Acts 2:42</vt:lpstr>
      <vt:lpstr>Question in this Lesson:</vt:lpstr>
      <vt:lpstr>Slide 5</vt:lpstr>
      <vt:lpstr>Warnings of Possible Regression of Hebrew Converts</vt:lpstr>
      <vt:lpstr>  Evidences of Drifting    Hebrews 2:1-2</vt:lpstr>
      <vt:lpstr>What May have Contributed to their “Drifting Away?”</vt:lpstr>
      <vt:lpstr>Some  Differences</vt:lpstr>
      <vt:lpstr>Hebrew Writer’s Encouragement</vt:lpstr>
      <vt:lpstr>Differences in Our Practices</vt:lpstr>
      <vt:lpstr>Slide 12</vt:lpstr>
      <vt:lpstr>Churches Adding Instrumental Music</vt:lpstr>
      <vt:lpstr>Slide 14</vt:lpstr>
      <vt:lpstr>Other Churches are Beginning to Use Women for Public Roles</vt:lpstr>
      <vt:lpstr>      When community practices begin to be our authority the church is being converted--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Evidences of Conversion and Backsliding</dc:title>
  <dc:creator>Sewall Hall</dc:creator>
  <cp:lastModifiedBy>Brad Beutjer</cp:lastModifiedBy>
  <cp:revision>15</cp:revision>
  <cp:lastPrinted>1601-01-01T00:00:00Z</cp:lastPrinted>
  <dcterms:created xsi:type="dcterms:W3CDTF">2002-04-28T01:55:27Z</dcterms:created>
  <dcterms:modified xsi:type="dcterms:W3CDTF">2015-04-08T23:15:33Z</dcterms:modified>
</cp:coreProperties>
</file>