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0"/>
  </p:notesMasterIdLst>
  <p:handoutMasterIdLst>
    <p:handoutMasterId r:id="rId21"/>
  </p:handoutMasterIdLst>
  <p:sldIdLst>
    <p:sldId id="851" r:id="rId3"/>
    <p:sldId id="882" r:id="rId4"/>
    <p:sldId id="883" r:id="rId5"/>
    <p:sldId id="884" r:id="rId6"/>
    <p:sldId id="878" r:id="rId7"/>
    <p:sldId id="860" r:id="rId8"/>
    <p:sldId id="861" r:id="rId9"/>
    <p:sldId id="889" r:id="rId10"/>
    <p:sldId id="886" r:id="rId11"/>
    <p:sldId id="887" r:id="rId12"/>
    <p:sldId id="890" r:id="rId13"/>
    <p:sldId id="888" r:id="rId14"/>
    <p:sldId id="891" r:id="rId15"/>
    <p:sldId id="892" r:id="rId16"/>
    <p:sldId id="893" r:id="rId17"/>
    <p:sldId id="895" r:id="rId18"/>
    <p:sldId id="859" r:id="rId19"/>
  </p:sldIdLst>
  <p:sldSz cx="9144000" cy="5715000" type="screen16x10"/>
  <p:notesSz cx="7315200" cy="9601200"/>
  <p:defaultTextStyle>
    <a:defPPr>
      <a:defRPr lang="en-US"/>
    </a:defPPr>
    <a:lvl1pPr algn="l" rtl="0" fontAlgn="base">
      <a:spcBef>
        <a:spcPct val="0"/>
      </a:spcBef>
      <a:spcAft>
        <a:spcPct val="0"/>
      </a:spcAft>
      <a:defRPr sz="2000" b="1"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000" b="1"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000" b="1"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000" b="1"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000" b="1" kern="1200">
        <a:solidFill>
          <a:schemeClr val="tx1"/>
        </a:solidFill>
        <a:latin typeface="Times New Roman" charset="0"/>
        <a:ea typeface="ＭＳ Ｐゴシック" charset="0"/>
        <a:cs typeface="+mn-cs"/>
      </a:defRPr>
    </a:lvl5pPr>
    <a:lvl6pPr marL="2286000" algn="l" defTabSz="457200" rtl="0" eaLnBrk="1" latinLnBrk="0" hangingPunct="1">
      <a:defRPr sz="2000" b="1" kern="1200">
        <a:solidFill>
          <a:schemeClr val="tx1"/>
        </a:solidFill>
        <a:latin typeface="Times New Roman" charset="0"/>
        <a:ea typeface="ＭＳ Ｐゴシック" charset="0"/>
        <a:cs typeface="+mn-cs"/>
      </a:defRPr>
    </a:lvl6pPr>
    <a:lvl7pPr marL="2743200" algn="l" defTabSz="457200" rtl="0" eaLnBrk="1" latinLnBrk="0" hangingPunct="1">
      <a:defRPr sz="2000" b="1" kern="1200">
        <a:solidFill>
          <a:schemeClr val="tx1"/>
        </a:solidFill>
        <a:latin typeface="Times New Roman" charset="0"/>
        <a:ea typeface="ＭＳ Ｐゴシック" charset="0"/>
        <a:cs typeface="+mn-cs"/>
      </a:defRPr>
    </a:lvl7pPr>
    <a:lvl8pPr marL="3200400" algn="l" defTabSz="457200" rtl="0" eaLnBrk="1" latinLnBrk="0" hangingPunct="1">
      <a:defRPr sz="2000" b="1" kern="1200">
        <a:solidFill>
          <a:schemeClr val="tx1"/>
        </a:solidFill>
        <a:latin typeface="Times New Roman" charset="0"/>
        <a:ea typeface="ＭＳ Ｐゴシック" charset="0"/>
        <a:cs typeface="+mn-cs"/>
      </a:defRPr>
    </a:lvl8pPr>
    <a:lvl9pPr marL="3657600" algn="l" defTabSz="457200" rtl="0" eaLnBrk="1" latinLnBrk="0" hangingPunct="1">
      <a:defRPr sz="2000" b="1"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6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0000FF"/>
    <a:srgbClr val="FF0000"/>
    <a:srgbClr val="7575FF"/>
    <a:srgbClr val="3268A9"/>
    <a:srgbClr val="A50021"/>
    <a:srgbClr val="FF3399"/>
    <a:srgbClr val="CC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9238" autoAdjust="0"/>
  </p:normalViewPr>
  <p:slideViewPr>
    <p:cSldViewPr snapToGrid="0">
      <p:cViewPr varScale="1">
        <p:scale>
          <a:sx n="120" d="100"/>
          <a:sy n="120" d="100"/>
        </p:scale>
        <p:origin x="156" y="372"/>
      </p:cViewPr>
      <p:guideLst>
        <p:guide orient="horz" pos="600"/>
        <p:guide pos="2880"/>
      </p:guideLst>
    </p:cSldViewPr>
  </p:slideViewPr>
  <p:outlineViewPr>
    <p:cViewPr>
      <p:scale>
        <a:sx n="33" d="100"/>
        <a:sy n="33" d="100"/>
      </p:scale>
      <p:origin x="0" y="277356"/>
    </p:cViewPr>
  </p:outlineViewPr>
  <p:notesTextViewPr>
    <p:cViewPr>
      <p:scale>
        <a:sx n="100" d="100"/>
        <a:sy n="100" d="100"/>
      </p:scale>
      <p:origin x="0" y="0"/>
    </p:cViewPr>
  </p:notesTextViewPr>
  <p:sorterViewPr>
    <p:cViewPr>
      <p:scale>
        <a:sx n="100" d="100"/>
        <a:sy n="100" d="100"/>
      </p:scale>
      <p:origin x="0" y="-25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1825"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3" name="Rectangle 3"/>
          <p:cNvSpPr>
            <a:spLocks noGrp="1" noChangeArrowheads="1"/>
          </p:cNvSpPr>
          <p:nvPr>
            <p:ph type="dt" sz="quarter" idx="1"/>
          </p:nvPr>
        </p:nvSpPr>
        <p:spPr bwMode="auto">
          <a:xfrm>
            <a:off x="4143375" y="0"/>
            <a:ext cx="3171825"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algn="r" defTabSz="978915">
              <a:defRPr sz="1200" b="0">
                <a:latin typeface="Times New Roman" pitchFamily="18" charset="0"/>
                <a:ea typeface="+mn-ea"/>
              </a:defRPr>
            </a:lvl1pPr>
          </a:lstStyle>
          <a:p>
            <a:pPr>
              <a:defRPr/>
            </a:pPr>
            <a:endParaRPr lang="en-US" altLang="en-US"/>
          </a:p>
        </p:txBody>
      </p:sp>
      <p:sp>
        <p:nvSpPr>
          <p:cNvPr id="5124" name="Rectangle 4"/>
          <p:cNvSpPr>
            <a:spLocks noGrp="1" noChangeArrowheads="1"/>
          </p:cNvSpPr>
          <p:nvPr>
            <p:ph type="ftr" sz="quarter" idx="2"/>
          </p:nvPr>
        </p:nvSpPr>
        <p:spPr bwMode="auto">
          <a:xfrm>
            <a:off x="0" y="9120188"/>
            <a:ext cx="3171825"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defTabSz="978915">
              <a:defRPr sz="1200" b="0">
                <a:latin typeface="Times New Roman" pitchFamily="18" charset="0"/>
                <a:ea typeface="+mn-ea"/>
              </a:defRPr>
            </a:lvl1pPr>
          </a:lstStyle>
          <a:p>
            <a:pPr>
              <a:defRPr/>
            </a:pPr>
            <a:endParaRPr lang="en-US" altLang="en-US"/>
          </a:p>
        </p:txBody>
      </p:sp>
      <p:sp>
        <p:nvSpPr>
          <p:cNvPr id="5125" name="Rectangle 5"/>
          <p:cNvSpPr>
            <a:spLocks noGrp="1" noChangeArrowheads="1"/>
          </p:cNvSpPr>
          <p:nvPr>
            <p:ph type="sldNum" sz="quarter" idx="3"/>
          </p:nvPr>
        </p:nvSpPr>
        <p:spPr bwMode="auto">
          <a:xfrm>
            <a:off x="4143375" y="9120188"/>
            <a:ext cx="3171825"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algn="r" defTabSz="977900">
              <a:defRPr sz="1200" b="0"/>
            </a:lvl1pPr>
          </a:lstStyle>
          <a:p>
            <a:fld id="{D38D59FA-AB46-8749-9F35-513D8324D116}" type="slidenum">
              <a:rPr lang="en-US"/>
              <a:pPr/>
              <a:t>‹#›</a:t>
            </a:fld>
            <a:endParaRPr lang="en-US"/>
          </a:p>
        </p:txBody>
      </p:sp>
    </p:spTree>
    <p:extLst>
      <p:ext uri="{BB962C8B-B14F-4D97-AF65-F5344CB8AC3E}">
        <p14:creationId xmlns:p14="http://schemas.microsoft.com/office/powerpoint/2010/main" val="254677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Times New Roman" pitchFamily="18" charset="0"/>
                <a:ea typeface="+mn-ea"/>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F9CE83F-4461-CB42-AE5D-D17CC5C901DD}" type="datetimeFigureOut">
              <a:rPr lang="en-US"/>
              <a:pPr/>
              <a:t>7/19/2015</a:t>
            </a:fld>
            <a:endParaRPr lang="en-US"/>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atin typeface="Times New Roman" pitchFamily="18" charset="0"/>
                <a:ea typeface="+mn-ea"/>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A0708A6-711C-F443-A8CA-40934E155AA1}" type="slidenum">
              <a:rPr lang="en-US"/>
              <a:pPr/>
              <a:t>‹#›</a:t>
            </a:fld>
            <a:endParaRPr lang="en-US"/>
          </a:p>
        </p:txBody>
      </p:sp>
    </p:spTree>
    <p:extLst>
      <p:ext uri="{BB962C8B-B14F-4D97-AF65-F5344CB8AC3E}">
        <p14:creationId xmlns:p14="http://schemas.microsoft.com/office/powerpoint/2010/main" val="230784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Slide Image Placeholder 1"/>
          <p:cNvSpPr>
            <a:spLocks noGrp="1" noRot="1" noChangeAspect="1" noTextEdit="1"/>
          </p:cNvSpPr>
          <p:nvPr>
            <p:ph type="sldImg"/>
          </p:nvPr>
        </p:nvSpPr>
        <p:spPr bwMode="auto">
          <a:xfrm>
            <a:off x="777875" y="720725"/>
            <a:ext cx="5759450" cy="36004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04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Note the exclusiveness in these descriptions:  sheep will not follow a stranger;  only entry is through Jesus</a:t>
            </a:r>
          </a:p>
        </p:txBody>
      </p:sp>
      <p:sp>
        <p:nvSpPr>
          <p:cNvPr id="404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297A4981-BB8C-8B4A-BE87-EDDE5B799EC8}" type="slidenum">
              <a:rPr lang="en-US">
                <a:latin typeface="Times New Roman" charset="0"/>
              </a:rPr>
              <a:pPr/>
              <a:t>10</a:t>
            </a:fld>
            <a:endParaRPr lang="en-US">
              <a:latin typeface="Times New Roman" charset="0"/>
            </a:endParaRPr>
          </a:p>
        </p:txBody>
      </p:sp>
    </p:spTree>
    <p:extLst>
      <p:ext uri="{BB962C8B-B14F-4D97-AF65-F5344CB8AC3E}">
        <p14:creationId xmlns:p14="http://schemas.microsoft.com/office/powerpoint/2010/main" val="277970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5461000"/>
            <a:ext cx="1905000" cy="190500"/>
          </a:xfrm>
          <a:prstGeom prst="rect">
            <a:avLst/>
          </a:prstGeom>
          <a:ln/>
        </p:spPr>
        <p:txBody>
          <a:bodyPr/>
          <a:lstStyle>
            <a:lvl1pPr>
              <a:defRPr sz="875" b="0">
                <a:latin typeface="+mj-lt"/>
              </a:defRPr>
            </a:lvl1pPr>
          </a:lstStyle>
          <a:p>
            <a:pPr>
              <a:defRPr/>
            </a:pPr>
            <a:endParaRPr lang="en-US" altLang="en-US"/>
          </a:p>
        </p:txBody>
      </p:sp>
      <p:sp>
        <p:nvSpPr>
          <p:cNvPr id="5" name="Rectangle 5"/>
          <p:cNvSpPr>
            <a:spLocks noGrp="1" noChangeArrowheads="1"/>
          </p:cNvSpPr>
          <p:nvPr>
            <p:ph type="ftr" sz="quarter" idx="11"/>
          </p:nvPr>
        </p:nvSpPr>
        <p:spPr>
          <a:xfrm>
            <a:off x="3124200" y="5461000"/>
            <a:ext cx="2895600" cy="190500"/>
          </a:xfrm>
          <a:prstGeom prst="rect">
            <a:avLst/>
          </a:prstGeom>
          <a:ln/>
        </p:spPr>
        <p:txBody>
          <a:bodyPr/>
          <a:lstStyle>
            <a:lvl1pPr>
              <a:defRPr sz="875" b="0">
                <a:latin typeface="+mj-lt"/>
              </a:defRPr>
            </a:lvl1pPr>
          </a:lstStyle>
          <a:p>
            <a:pPr>
              <a:defRPr/>
            </a:pPr>
            <a:endParaRPr lang="en-US" altLang="en-US"/>
          </a:p>
        </p:txBody>
      </p:sp>
      <p:sp>
        <p:nvSpPr>
          <p:cNvPr id="6" name="Rectangle 6"/>
          <p:cNvSpPr>
            <a:spLocks noGrp="1" noChangeArrowheads="1"/>
          </p:cNvSpPr>
          <p:nvPr>
            <p:ph type="sldNum" sz="quarter" idx="12"/>
          </p:nvPr>
        </p:nvSpPr>
        <p:spPr>
          <a:xfrm>
            <a:off x="6553200" y="5461000"/>
            <a:ext cx="1905000" cy="190500"/>
          </a:xfrm>
          <a:prstGeom prst="rect">
            <a:avLst/>
          </a:prstGeom>
          <a:ln/>
        </p:spPr>
        <p:txBody>
          <a:bodyPr/>
          <a:lstStyle>
            <a:lvl1pPr>
              <a:defRPr sz="875" b="0">
                <a:latin typeface="+mj-lt"/>
              </a:defRPr>
            </a:lvl1pPr>
          </a:lstStyle>
          <a:p>
            <a:fld id="{7D249463-05C3-0443-9658-EE6750BED0B3}" type="slidenum">
              <a:rPr lang="en-US" smtClean="0"/>
              <a:pPr/>
              <a:t>‹#›</a:t>
            </a:fld>
            <a:endParaRPr lang="en-US"/>
          </a:p>
        </p:txBody>
      </p:sp>
    </p:spTree>
    <p:extLst>
      <p:ext uri="{BB962C8B-B14F-4D97-AF65-F5344CB8AC3E}">
        <p14:creationId xmlns:p14="http://schemas.microsoft.com/office/powerpoint/2010/main" val="28334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78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3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9532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45732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7195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3421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5593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0287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636006"/>
            <a:ext cx="4040188"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0287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636006"/>
            <a:ext cx="4041775"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24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1855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343414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92"/>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253"/>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372714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2209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4713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24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extLst>
      <p:ext uri="{BB962C8B-B14F-4D97-AF65-F5344CB8AC3E}">
        <p14:creationId xmlns:p14="http://schemas.microsoft.com/office/powerpoint/2010/main" val="326946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657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179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390674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03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1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194"/>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5553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5567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1734" y="235183"/>
            <a:ext cx="8768564" cy="50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952500"/>
            <a:ext cx="8763000" cy="46407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b="1">
          <a:solidFill>
            <a:schemeClr val="tx1">
              <a:lumMod val="75000"/>
              <a:lumOff val="25000"/>
            </a:schemeClr>
          </a:solidFill>
          <a:latin typeface="Calibri"/>
          <a:ea typeface="ＭＳ Ｐゴシック" charset="0"/>
          <a:cs typeface="Calibri"/>
        </a:defRPr>
      </a:lvl1pPr>
      <a:lvl2pPr marL="619100" indent="-238115" algn="l" rtl="0" eaLnBrk="0" fontAlgn="base" hangingPunct="0">
        <a:spcBef>
          <a:spcPct val="20000"/>
        </a:spcBef>
        <a:spcAft>
          <a:spcPct val="0"/>
        </a:spcAft>
        <a:buChar char="–"/>
        <a:defRPr sz="2333" b="1">
          <a:solidFill>
            <a:schemeClr val="tx1">
              <a:lumMod val="75000"/>
              <a:lumOff val="25000"/>
            </a:schemeClr>
          </a:solidFill>
          <a:latin typeface="Calibri"/>
          <a:ea typeface="ＭＳ Ｐゴシック" charset="0"/>
          <a:cs typeface="Calibri"/>
        </a:defRPr>
      </a:lvl2pPr>
      <a:lvl3pPr marL="952462" indent="-190492" algn="l" rtl="0" eaLnBrk="0" fontAlgn="base" hangingPunct="0">
        <a:spcBef>
          <a:spcPct val="20000"/>
        </a:spcBef>
        <a:spcAft>
          <a:spcPct val="0"/>
        </a:spcAft>
        <a:buChar char="•"/>
        <a:defRPr sz="2000" b="1">
          <a:solidFill>
            <a:schemeClr val="tx1">
              <a:lumMod val="75000"/>
              <a:lumOff val="25000"/>
            </a:schemeClr>
          </a:solidFill>
          <a:latin typeface="Calibri"/>
          <a:ea typeface="ＭＳ Ｐゴシック" charset="0"/>
          <a:cs typeface="Calibri"/>
        </a:defRPr>
      </a:lvl3pPr>
      <a:lvl4pPr marL="1333447"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4pPr>
      <a:lvl5pPr marL="1714431"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5pPr>
      <a:lvl6pPr marL="2095416" indent="-190492" algn="l" rtl="0" fontAlgn="base">
        <a:spcBef>
          <a:spcPct val="20000"/>
        </a:spcBef>
        <a:spcAft>
          <a:spcPct val="0"/>
        </a:spcAft>
        <a:buChar char="»"/>
        <a:defRPr sz="1667" b="1">
          <a:solidFill>
            <a:schemeClr val="tx1"/>
          </a:solidFill>
          <a:latin typeface="+mn-lt"/>
        </a:defRPr>
      </a:lvl6pPr>
      <a:lvl7pPr marL="2476401" indent="-190492" algn="l" rtl="0" fontAlgn="base">
        <a:spcBef>
          <a:spcPct val="20000"/>
        </a:spcBef>
        <a:spcAft>
          <a:spcPct val="0"/>
        </a:spcAft>
        <a:buChar char="»"/>
        <a:defRPr sz="1667" b="1">
          <a:solidFill>
            <a:schemeClr val="tx1"/>
          </a:solidFill>
          <a:latin typeface="+mn-lt"/>
        </a:defRPr>
      </a:lvl7pPr>
      <a:lvl8pPr marL="2857386" indent="-190492" algn="l" rtl="0" fontAlgn="base">
        <a:spcBef>
          <a:spcPct val="20000"/>
        </a:spcBef>
        <a:spcAft>
          <a:spcPct val="0"/>
        </a:spcAft>
        <a:buChar char="»"/>
        <a:defRPr sz="1667" b="1">
          <a:solidFill>
            <a:schemeClr val="tx1"/>
          </a:solidFill>
          <a:latin typeface="+mn-lt"/>
        </a:defRPr>
      </a:lvl8pPr>
      <a:lvl9pPr marL="3238370" indent="-190492" algn="l" rtl="0" fontAlgn="base">
        <a:spcBef>
          <a:spcPct val="20000"/>
        </a:spcBef>
        <a:spcAft>
          <a:spcPct val="0"/>
        </a:spcAft>
        <a:buChar char="»"/>
        <a:defRPr sz="1667" b="1">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64602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4223"/>
            <a:ext cx="8229600" cy="45084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8308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380985" rtl="0" eaLnBrk="1" latinLnBrk="0" hangingPunct="1">
        <a:spcBef>
          <a:spcPct val="0"/>
        </a:spcBef>
        <a:buNone/>
        <a:defRPr sz="2667" b="1" kern="1200">
          <a:solidFill>
            <a:schemeClr val="tx1">
              <a:lumMod val="75000"/>
              <a:lumOff val="25000"/>
            </a:schemeClr>
          </a:solidFill>
          <a:latin typeface="+mn-lt"/>
          <a:ea typeface="+mj-ea"/>
          <a:cs typeface="+mj-cs"/>
        </a:defRPr>
      </a:lvl1pPr>
    </p:titleStyle>
    <p:bodyStyle>
      <a:lvl1pPr marL="285739" indent="-285739" algn="l" defTabSz="380985" rtl="0" eaLnBrk="1" latinLnBrk="0" hangingPunct="1">
        <a:spcBef>
          <a:spcPct val="20000"/>
        </a:spcBef>
        <a:buFont typeface="Arial"/>
        <a:buChar char="•"/>
        <a:defRPr sz="2333" b="1" kern="1200">
          <a:solidFill>
            <a:schemeClr val="tx1">
              <a:lumMod val="75000"/>
              <a:lumOff val="25000"/>
            </a:schemeClr>
          </a:solidFill>
          <a:latin typeface="+mn-lt"/>
          <a:ea typeface="+mn-ea"/>
          <a:cs typeface="+mn-cs"/>
        </a:defRPr>
      </a:lvl1pPr>
      <a:lvl2pPr marL="619100" indent="-238115" algn="l" defTabSz="380985"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2pPr>
      <a:lvl3pPr marL="952462" indent="-190492" algn="l" defTabSz="380985" rtl="0" eaLnBrk="1" latinLnBrk="0" hangingPunct="1">
        <a:spcBef>
          <a:spcPct val="20000"/>
        </a:spcBef>
        <a:buFont typeface="Arial"/>
        <a:buChar char="•"/>
        <a:defRPr sz="1667" kern="1200">
          <a:solidFill>
            <a:schemeClr val="tx1">
              <a:lumMod val="75000"/>
              <a:lumOff val="25000"/>
            </a:schemeClr>
          </a:solidFill>
          <a:latin typeface="+mn-lt"/>
          <a:ea typeface="+mn-ea"/>
          <a:cs typeface="+mn-cs"/>
        </a:defRPr>
      </a:lvl3pPr>
      <a:lvl4pPr marL="1333447"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4pPr>
      <a:lvl5pPr marL="1714431"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06099" y="381000"/>
            <a:ext cx="7131802" cy="4953000"/>
          </a:xfrm>
          <a:prstGeom prst="rect">
            <a:avLst/>
          </a:prstGeom>
          <a:noFill/>
          <a:ln>
            <a:noFill/>
          </a:ln>
        </p:spPr>
      </p:pic>
      <p:sp>
        <p:nvSpPr>
          <p:cNvPr id="2051" name="Rectangle 3"/>
          <p:cNvSpPr>
            <a:spLocks noGrp="1" noChangeArrowheads="1"/>
          </p:cNvSpPr>
          <p:nvPr>
            <p:ph type="subTitle" idx="1"/>
          </p:nvPr>
        </p:nvSpPr>
        <p:spPr>
          <a:xfrm>
            <a:off x="5628217" y="4891290"/>
            <a:ext cx="2335538" cy="317500"/>
          </a:xfrm>
        </p:spPr>
        <p:txBody>
          <a:bodyPr anchor="ctr"/>
          <a:lstStyle/>
          <a:p>
            <a:pPr eaLnBrk="1" hangingPunct="1">
              <a:lnSpc>
                <a:spcPct val="90000"/>
              </a:lnSpc>
            </a:pPr>
            <a:r>
              <a:rPr lang="en-US" dirty="0" smtClean="0">
                <a:solidFill>
                  <a:schemeClr val="tx1"/>
                </a:solidFill>
                <a:latin typeface="Papyrus" panose="03070502060502030205" pitchFamily="66" charset="0"/>
                <a:cs typeface="Miriam" panose="020B0502050101010101" pitchFamily="34" charset="-79"/>
              </a:rPr>
              <a:t>Summer 2015</a:t>
            </a:r>
            <a:endParaRPr lang="en-US" dirty="0">
              <a:solidFill>
                <a:schemeClr val="tx1"/>
              </a:solidFill>
              <a:latin typeface="Papyrus" panose="03070502060502030205" pitchFamily="66" charset="0"/>
              <a:cs typeface="Miriam" panose="020B0502050101010101" pitchFamily="34" charset="-79"/>
            </a:endParaRPr>
          </a:p>
        </p:txBody>
      </p:sp>
      <p:sp>
        <p:nvSpPr>
          <p:cNvPr id="2" name="TextBox 1"/>
          <p:cNvSpPr txBox="1"/>
          <p:nvPr/>
        </p:nvSpPr>
        <p:spPr>
          <a:xfrm>
            <a:off x="3757612" y="3807031"/>
            <a:ext cx="3097323" cy="769441"/>
          </a:xfrm>
          <a:prstGeom prst="rect">
            <a:avLst/>
          </a:prstGeom>
          <a:noFill/>
        </p:spPr>
        <p:txBody>
          <a:bodyPr wrap="none" rtlCol="0">
            <a:spAutoFit/>
          </a:bodyPr>
          <a:lstStyle/>
          <a:p>
            <a:r>
              <a:rPr lang="en-US" sz="4400" dirty="0" smtClean="0">
                <a:latin typeface="Papyrus" panose="03070502060502030205" pitchFamily="66" charset="0"/>
                <a:cs typeface="Miriam" panose="020B0502050101010101" pitchFamily="34" charset="-79"/>
              </a:rPr>
              <a:t>Chapter 10</a:t>
            </a:r>
            <a:endParaRPr lang="en-US" sz="4400" dirty="0">
              <a:latin typeface="Papyrus" panose="03070502060502030205" pitchFamily="66" charset="0"/>
              <a:cs typeface="Miriam" panose="020B0502050101010101" pitchFamily="34" charset="-79"/>
            </a:endParaRPr>
          </a:p>
        </p:txBody>
      </p:sp>
    </p:spTree>
    <p:extLst>
      <p:ext uri="{BB962C8B-B14F-4D97-AF65-F5344CB8AC3E}">
        <p14:creationId xmlns:p14="http://schemas.microsoft.com/office/powerpoint/2010/main" val="92012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a:xfrm>
            <a:off x="2463418" y="40460"/>
            <a:ext cx="5479521" cy="411428"/>
          </a:xfrm>
        </p:spPr>
        <p:txBody>
          <a:bodyPr/>
          <a:lstStyle/>
          <a:p>
            <a:r>
              <a:rPr lang="en-US" sz="2667" dirty="0">
                <a:latin typeface="+mn-lt"/>
              </a:rPr>
              <a:t>John 10:1-10</a:t>
            </a:r>
          </a:p>
        </p:txBody>
      </p:sp>
      <p:sp>
        <p:nvSpPr>
          <p:cNvPr id="231427" name="Content Placeholder 2"/>
          <p:cNvSpPr>
            <a:spLocks noGrp="1"/>
          </p:cNvSpPr>
          <p:nvPr>
            <p:ph idx="1"/>
          </p:nvPr>
        </p:nvSpPr>
        <p:spPr>
          <a:xfrm>
            <a:off x="1464658" y="419366"/>
            <a:ext cx="7477041" cy="5277114"/>
          </a:xfrm>
        </p:spPr>
        <p:txBody>
          <a:bodyPr>
            <a:normAutofit/>
          </a:bodyPr>
          <a:lstStyle/>
          <a:p>
            <a:pPr marL="0" indent="0">
              <a:spcBef>
                <a:spcPts val="0"/>
              </a:spcBef>
              <a:buNone/>
            </a:pPr>
            <a:r>
              <a:rPr lang="en-US" sz="2000" dirty="0">
                <a:latin typeface="+mn-lt"/>
              </a:rPr>
              <a:t>“Most assuredly, I say to you, he who does not enter the sheepfold by the door, but climbs up some other way, the same is a thief and a robber. </a:t>
            </a:r>
            <a:r>
              <a:rPr lang="en-US" sz="2000" baseline="30000" dirty="0">
                <a:latin typeface="+mn-lt"/>
              </a:rPr>
              <a:t>2 </a:t>
            </a:r>
            <a:r>
              <a:rPr lang="en-US" sz="2000" dirty="0">
                <a:latin typeface="+mn-lt"/>
              </a:rPr>
              <a:t>But he who enters by the door is the shepherd of the sheep. </a:t>
            </a:r>
            <a:r>
              <a:rPr lang="en-US" sz="2000" baseline="30000" dirty="0">
                <a:latin typeface="+mn-lt"/>
              </a:rPr>
              <a:t>3 </a:t>
            </a:r>
            <a:r>
              <a:rPr lang="en-US" sz="2000" dirty="0">
                <a:latin typeface="+mn-lt"/>
              </a:rPr>
              <a:t>To him the doorkeeper opens, and the sheep hear his voice; and he calls his own sheep by name and leads them out. </a:t>
            </a:r>
            <a:r>
              <a:rPr lang="en-US" sz="2000" baseline="30000" dirty="0">
                <a:latin typeface="+mn-lt"/>
              </a:rPr>
              <a:t>4 </a:t>
            </a:r>
            <a:r>
              <a:rPr lang="en-US" sz="2000" dirty="0">
                <a:latin typeface="+mn-lt"/>
              </a:rPr>
              <a:t>And when he brings out his own sheep, he goes before them; and the sheep follow him, for they know his voice. </a:t>
            </a:r>
            <a:r>
              <a:rPr lang="en-US" sz="2000" baseline="30000" dirty="0">
                <a:latin typeface="+mn-lt"/>
              </a:rPr>
              <a:t>5 </a:t>
            </a:r>
            <a:r>
              <a:rPr lang="en-US" sz="2000" dirty="0">
                <a:latin typeface="+mn-lt"/>
              </a:rPr>
              <a:t>Yet they will by no means follow a stranger, but will flee from him, for they do not know the voice of strangers.” </a:t>
            </a:r>
            <a:r>
              <a:rPr lang="en-US" sz="2000" baseline="30000" dirty="0">
                <a:latin typeface="+mn-lt"/>
              </a:rPr>
              <a:t>6 </a:t>
            </a:r>
            <a:r>
              <a:rPr lang="en-US" sz="2000" dirty="0">
                <a:latin typeface="+mn-lt"/>
              </a:rPr>
              <a:t>Jesus used this illustration, but they did not understand the things which He spoke to them.</a:t>
            </a:r>
          </a:p>
          <a:p>
            <a:pPr marL="0" indent="0">
              <a:spcBef>
                <a:spcPts val="0"/>
              </a:spcBef>
              <a:buNone/>
            </a:pPr>
            <a:r>
              <a:rPr lang="en-US" sz="2000" baseline="30000" dirty="0">
                <a:latin typeface="+mn-lt"/>
              </a:rPr>
              <a:t>7 </a:t>
            </a:r>
            <a:r>
              <a:rPr lang="en-US" sz="2000" dirty="0">
                <a:latin typeface="+mn-lt"/>
              </a:rPr>
              <a:t>Then Jesus said to them again, “Most assuredly, I say to you, I am the door of the sheep. </a:t>
            </a:r>
            <a:r>
              <a:rPr lang="en-US" sz="2000" baseline="30000" dirty="0">
                <a:latin typeface="+mn-lt"/>
              </a:rPr>
              <a:t>8 </a:t>
            </a:r>
            <a:r>
              <a:rPr lang="en-US" sz="2000" dirty="0">
                <a:latin typeface="+mn-lt"/>
              </a:rPr>
              <a:t>All who ever came before Me are thieves and robbers, but the sheep did not hear them.  </a:t>
            </a:r>
            <a:r>
              <a:rPr lang="en-US" sz="2000" baseline="30000" dirty="0">
                <a:latin typeface="+mn-lt"/>
              </a:rPr>
              <a:t>9 </a:t>
            </a:r>
            <a:r>
              <a:rPr lang="en-US" sz="2000" dirty="0">
                <a:latin typeface="+mn-lt"/>
              </a:rPr>
              <a:t>I am the door. If anyone enters by Me, he will be saved, and will go in and out and find pasture. </a:t>
            </a:r>
            <a:r>
              <a:rPr lang="en-US" sz="2000" baseline="30000" dirty="0">
                <a:latin typeface="+mn-lt"/>
              </a:rPr>
              <a:t>10 </a:t>
            </a:r>
            <a:r>
              <a:rPr lang="en-US" sz="2000" dirty="0">
                <a:latin typeface="+mn-lt"/>
              </a:rPr>
              <a:t>The thief does not come except to steal, and to kill, and to destroy.  I have come that they may have life, and that they may have it more abundantly.</a:t>
            </a:r>
          </a:p>
        </p:txBody>
      </p:sp>
      <p:cxnSp>
        <p:nvCxnSpPr>
          <p:cNvPr id="26" name="Straight Connector 25"/>
          <p:cNvCxnSpPr>
            <a:cxnSpLocks noChangeShapeType="1"/>
          </p:cNvCxnSpPr>
          <p:nvPr/>
        </p:nvCxnSpPr>
        <p:spPr bwMode="auto">
          <a:xfrm>
            <a:off x="2536295" y="1378214"/>
            <a:ext cx="5577840" cy="1323"/>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1" name="TextBox 10">
            <a:hlinkClick r:id="" action="ppaction://noaction"/>
          </p:cNvPr>
          <p:cNvSpPr txBox="1">
            <a:spLocks noChangeArrowheads="1"/>
          </p:cNvSpPr>
          <p:nvPr/>
        </p:nvSpPr>
        <p:spPr bwMode="auto">
          <a:xfrm>
            <a:off x="180788" y="1135063"/>
            <a:ext cx="118872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n-lt"/>
              </a:rPr>
              <a:t>Appropriate coming.</a:t>
            </a:r>
          </a:p>
        </p:txBody>
      </p:sp>
      <p:cxnSp>
        <p:nvCxnSpPr>
          <p:cNvPr id="12" name="Straight Connector 11"/>
          <p:cNvCxnSpPr>
            <a:cxnSpLocks noChangeShapeType="1"/>
          </p:cNvCxnSpPr>
          <p:nvPr/>
        </p:nvCxnSpPr>
        <p:spPr bwMode="auto">
          <a:xfrm>
            <a:off x="1545165" y="4111096"/>
            <a:ext cx="23774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4" name="TextBox 13">
            <a:hlinkClick r:id="" action="ppaction://noaction"/>
          </p:cNvPr>
          <p:cNvSpPr txBox="1">
            <a:spLocks noChangeArrowheads="1"/>
          </p:cNvSpPr>
          <p:nvPr/>
        </p:nvSpPr>
        <p:spPr bwMode="auto">
          <a:xfrm>
            <a:off x="102314" y="4119563"/>
            <a:ext cx="1267194"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smtClean="0">
                <a:solidFill>
                  <a:srgbClr val="0000FF"/>
                </a:solidFill>
                <a:latin typeface="+mn-lt"/>
              </a:rPr>
              <a:t>Protection, the way </a:t>
            </a:r>
            <a:r>
              <a:rPr lang="en-US" sz="1500" i="1" dirty="0">
                <a:solidFill>
                  <a:srgbClr val="0000FF"/>
                </a:solidFill>
                <a:latin typeface="+mn-lt"/>
              </a:rPr>
              <a:t>to </a:t>
            </a:r>
            <a:r>
              <a:rPr lang="en-US" sz="1500" i="1" dirty="0" smtClean="0">
                <a:solidFill>
                  <a:srgbClr val="0000FF"/>
                </a:solidFill>
                <a:latin typeface="+mn-lt"/>
              </a:rPr>
              <a:t>enter, and abundant life</a:t>
            </a:r>
            <a:endParaRPr lang="en-US" sz="1500" i="1" dirty="0">
              <a:solidFill>
                <a:srgbClr val="0000FF"/>
              </a:solidFill>
              <a:latin typeface="+mn-lt"/>
            </a:endParaRPr>
          </a:p>
        </p:txBody>
      </p:sp>
      <p:cxnSp>
        <p:nvCxnSpPr>
          <p:cNvPr id="15" name="Straight Connector 14"/>
          <p:cNvCxnSpPr>
            <a:cxnSpLocks noChangeShapeType="1"/>
          </p:cNvCxnSpPr>
          <p:nvPr/>
        </p:nvCxnSpPr>
        <p:spPr bwMode="auto">
          <a:xfrm>
            <a:off x="1550459" y="3478479"/>
            <a:ext cx="1205177"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7" name="TextBox 16">
            <a:hlinkClick r:id="" action="ppaction://noaction"/>
          </p:cNvPr>
          <p:cNvSpPr txBox="1">
            <a:spLocks noChangeArrowheads="1"/>
          </p:cNvSpPr>
          <p:nvPr/>
        </p:nvSpPr>
        <p:spPr bwMode="auto">
          <a:xfrm>
            <a:off x="5725808" y="3218868"/>
            <a:ext cx="335623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n-lt"/>
              </a:rPr>
              <a:t>“obscure saying,” </a:t>
            </a:r>
            <a:r>
              <a:rPr lang="en-US" sz="1500" i="1" dirty="0" err="1">
                <a:solidFill>
                  <a:srgbClr val="0000FF"/>
                </a:solidFill>
                <a:latin typeface="+mn-lt"/>
              </a:rPr>
              <a:t>cf</a:t>
            </a:r>
            <a:r>
              <a:rPr lang="en-US" sz="1500" i="1" dirty="0">
                <a:solidFill>
                  <a:srgbClr val="0000FF"/>
                </a:solidFill>
                <a:latin typeface="+mn-lt"/>
              </a:rPr>
              <a:t> 16:25</a:t>
            </a:r>
          </a:p>
        </p:txBody>
      </p:sp>
      <p:cxnSp>
        <p:nvCxnSpPr>
          <p:cNvPr id="18" name="Straight Connector 17"/>
          <p:cNvCxnSpPr>
            <a:cxnSpLocks noChangeShapeType="1"/>
          </p:cNvCxnSpPr>
          <p:nvPr/>
        </p:nvCxnSpPr>
        <p:spPr bwMode="auto">
          <a:xfrm>
            <a:off x="2398712" y="4711133"/>
            <a:ext cx="320040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3" name="Straight Connector 12"/>
          <p:cNvCxnSpPr>
            <a:cxnSpLocks noChangeShapeType="1"/>
          </p:cNvCxnSpPr>
          <p:nvPr/>
        </p:nvCxnSpPr>
        <p:spPr bwMode="auto">
          <a:xfrm>
            <a:off x="4708526" y="759620"/>
            <a:ext cx="393192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6" name="Straight Connector 15"/>
          <p:cNvCxnSpPr>
            <a:cxnSpLocks noChangeShapeType="1"/>
          </p:cNvCxnSpPr>
          <p:nvPr/>
        </p:nvCxnSpPr>
        <p:spPr bwMode="auto">
          <a:xfrm>
            <a:off x="2463007" y="2895866"/>
            <a:ext cx="91440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9" name="Straight Connector 18"/>
          <p:cNvCxnSpPr>
            <a:cxnSpLocks noChangeShapeType="1"/>
          </p:cNvCxnSpPr>
          <p:nvPr/>
        </p:nvCxnSpPr>
        <p:spPr bwMode="auto">
          <a:xfrm>
            <a:off x="2430202" y="3197225"/>
            <a:ext cx="100584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1" name="Straight Connector 20"/>
          <p:cNvCxnSpPr>
            <a:cxnSpLocks noChangeShapeType="1"/>
          </p:cNvCxnSpPr>
          <p:nvPr/>
        </p:nvCxnSpPr>
        <p:spPr bwMode="auto">
          <a:xfrm>
            <a:off x="4080219" y="4119563"/>
            <a:ext cx="438912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3" name="Straight Connector 22"/>
          <p:cNvCxnSpPr>
            <a:cxnSpLocks noChangeShapeType="1"/>
          </p:cNvCxnSpPr>
          <p:nvPr/>
        </p:nvCxnSpPr>
        <p:spPr bwMode="auto">
          <a:xfrm>
            <a:off x="3600844" y="5028935"/>
            <a:ext cx="530489"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8" name="Straight Connector 27"/>
          <p:cNvCxnSpPr>
            <a:cxnSpLocks noChangeShapeType="1"/>
          </p:cNvCxnSpPr>
          <p:nvPr/>
        </p:nvCxnSpPr>
        <p:spPr bwMode="auto">
          <a:xfrm>
            <a:off x="6820430" y="5028935"/>
            <a:ext cx="530489"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9" name="Straight Connector 28"/>
          <p:cNvCxnSpPr>
            <a:cxnSpLocks noChangeShapeType="1"/>
          </p:cNvCxnSpPr>
          <p:nvPr/>
        </p:nvCxnSpPr>
        <p:spPr bwMode="auto">
          <a:xfrm>
            <a:off x="8180679" y="5028935"/>
            <a:ext cx="382323"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 name="Straight Connector 30"/>
          <p:cNvCxnSpPr>
            <a:cxnSpLocks noChangeShapeType="1"/>
          </p:cNvCxnSpPr>
          <p:nvPr/>
        </p:nvCxnSpPr>
        <p:spPr bwMode="auto">
          <a:xfrm>
            <a:off x="2274834" y="5330541"/>
            <a:ext cx="82296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6" name="TextBox 35">
            <a:hlinkClick r:id="" action="ppaction://noaction"/>
          </p:cNvPr>
          <p:cNvSpPr txBox="1">
            <a:spLocks noChangeArrowheads="1"/>
          </p:cNvSpPr>
          <p:nvPr/>
        </p:nvSpPr>
        <p:spPr bwMode="auto">
          <a:xfrm>
            <a:off x="180788" y="435506"/>
            <a:ext cx="118872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FF0000"/>
                </a:solidFill>
                <a:latin typeface="+mn-lt"/>
              </a:rPr>
              <a:t>Emphasis on ‘bad guys’</a:t>
            </a:r>
          </a:p>
        </p:txBody>
      </p:sp>
      <p:cxnSp>
        <p:nvCxnSpPr>
          <p:cNvPr id="39" name="Straight Connector 38"/>
          <p:cNvCxnSpPr>
            <a:cxnSpLocks noChangeShapeType="1"/>
          </p:cNvCxnSpPr>
          <p:nvPr/>
        </p:nvCxnSpPr>
        <p:spPr bwMode="auto">
          <a:xfrm>
            <a:off x="3759067" y="3214159"/>
            <a:ext cx="46634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2" name="Straight Connector 21"/>
          <p:cNvCxnSpPr>
            <a:cxnSpLocks noChangeShapeType="1"/>
          </p:cNvCxnSpPr>
          <p:nvPr/>
        </p:nvCxnSpPr>
        <p:spPr bwMode="auto">
          <a:xfrm>
            <a:off x="1550459" y="1064420"/>
            <a:ext cx="722376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4" name="Straight Connector 23"/>
          <p:cNvCxnSpPr>
            <a:cxnSpLocks noChangeShapeType="1"/>
          </p:cNvCxnSpPr>
          <p:nvPr/>
        </p:nvCxnSpPr>
        <p:spPr bwMode="auto">
          <a:xfrm>
            <a:off x="1558131" y="1378214"/>
            <a:ext cx="77724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5" name="Straight Connector 24"/>
          <p:cNvCxnSpPr>
            <a:cxnSpLocks noChangeShapeType="1"/>
          </p:cNvCxnSpPr>
          <p:nvPr/>
        </p:nvCxnSpPr>
        <p:spPr bwMode="auto">
          <a:xfrm>
            <a:off x="1543315" y="1687738"/>
            <a:ext cx="731520" cy="1323"/>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7" name="Straight Connector 26"/>
          <p:cNvCxnSpPr>
            <a:cxnSpLocks noChangeShapeType="1"/>
          </p:cNvCxnSpPr>
          <p:nvPr/>
        </p:nvCxnSpPr>
        <p:spPr bwMode="auto">
          <a:xfrm>
            <a:off x="1564507" y="4425137"/>
            <a:ext cx="1280160" cy="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 name="Straight Connector 29"/>
          <p:cNvCxnSpPr>
            <a:cxnSpLocks noChangeShapeType="1"/>
          </p:cNvCxnSpPr>
          <p:nvPr/>
        </p:nvCxnSpPr>
        <p:spPr bwMode="auto">
          <a:xfrm>
            <a:off x="3267392" y="5327367"/>
            <a:ext cx="53035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2" name="Straight Connector 31"/>
          <p:cNvCxnSpPr>
            <a:cxnSpLocks noChangeShapeType="1"/>
          </p:cNvCxnSpPr>
          <p:nvPr/>
        </p:nvCxnSpPr>
        <p:spPr bwMode="auto">
          <a:xfrm>
            <a:off x="1551782" y="5642504"/>
            <a:ext cx="31089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8555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10" presetClass="entr" presetSubtype="0"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par>
                                <p:cTn id="44" presetID="10" presetClass="entr" presetSubtype="0" fill="hold"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par>
                                <p:cTn id="52" presetID="10" presetClass="entr" presetSubtype="0" fill="hold"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fade">
                                      <p:cBhvr>
                                        <p:cTn id="54" dur="500"/>
                                        <p:tgtEl>
                                          <p:spTgt spid="26"/>
                                        </p:tgtEl>
                                      </p:cBhvr>
                                    </p:animEffect>
                                  </p:childTnLst>
                                </p:cTn>
                              </p:par>
                              <p:par>
                                <p:cTn id="55" presetID="10"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par>
                                <p:cTn id="63" presetID="10" presetClass="entr" presetSubtype="0"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par>
                                <p:cTn id="66" presetID="10" presetClass="entr" presetSubtype="0"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par>
                                <p:cTn id="74" presetID="10" presetClass="entr" presetSubtype="0" fill="hold"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fade">
                                      <p:cBhvr>
                                        <p:cTn id="81" dur="500"/>
                                        <p:tgtEl>
                                          <p:spTgt spid="39"/>
                                        </p:tgtEl>
                                      </p:cBhvr>
                                    </p:animEffect>
                                  </p:childTnLst>
                                </p:cTn>
                              </p:par>
                              <p:par>
                                <p:cTn id="82" presetID="10" presetClass="entr" presetSubtype="0"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500"/>
                                        <p:tgtEl>
                                          <p:spTgt spid="1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7"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221734" y="470927"/>
            <a:ext cx="8768564" cy="508000"/>
          </a:xfrm>
        </p:spPr>
        <p:txBody>
          <a:bodyPr/>
          <a:lstStyle/>
          <a:p>
            <a:pPr eaLnBrk="1" hangingPunct="1"/>
            <a:r>
              <a:rPr lang="en-US" sz="3600" dirty="0">
                <a:latin typeface="+mn-lt"/>
              </a:rPr>
              <a:t>The Sheep</a:t>
            </a:r>
          </a:p>
        </p:txBody>
      </p:sp>
      <p:sp>
        <p:nvSpPr>
          <p:cNvPr id="234499" name="Rectangle 3"/>
          <p:cNvSpPr>
            <a:spLocks noGrp="1" noChangeArrowheads="1"/>
          </p:cNvSpPr>
          <p:nvPr>
            <p:ph type="body" idx="1"/>
          </p:nvPr>
        </p:nvSpPr>
        <p:spPr>
          <a:xfrm>
            <a:off x="923016" y="1105231"/>
            <a:ext cx="7366000" cy="2504661"/>
          </a:xfrm>
        </p:spPr>
        <p:txBody>
          <a:bodyPr>
            <a:normAutofit/>
          </a:bodyPr>
          <a:lstStyle/>
          <a:p>
            <a:pPr eaLnBrk="1" hangingPunct="1">
              <a:spcBef>
                <a:spcPts val="0"/>
              </a:spcBef>
              <a:spcAft>
                <a:spcPts val="1200"/>
              </a:spcAft>
              <a:tabLst>
                <a:tab pos="6095756" algn="l"/>
              </a:tabLst>
            </a:pPr>
            <a:r>
              <a:rPr lang="en-US" sz="3200" dirty="0">
                <a:latin typeface="Calibri" panose="020F0502020204030204" pitchFamily="34" charset="0"/>
              </a:rPr>
              <a:t>Recognize the Shepherd’s voice	3</a:t>
            </a:r>
          </a:p>
          <a:p>
            <a:pPr eaLnBrk="1" hangingPunct="1">
              <a:spcBef>
                <a:spcPts val="0"/>
              </a:spcBef>
              <a:spcAft>
                <a:spcPts val="1200"/>
              </a:spcAft>
              <a:tabLst>
                <a:tab pos="6095756" algn="l"/>
              </a:tabLst>
            </a:pPr>
            <a:r>
              <a:rPr lang="en-US" sz="3200" dirty="0">
                <a:latin typeface="Calibri" panose="020F0502020204030204" pitchFamily="34" charset="0"/>
              </a:rPr>
              <a:t>Follow the Shepherd	4</a:t>
            </a:r>
          </a:p>
          <a:p>
            <a:pPr eaLnBrk="1" hangingPunct="1">
              <a:spcBef>
                <a:spcPts val="0"/>
              </a:spcBef>
              <a:spcAft>
                <a:spcPts val="1200"/>
              </a:spcAft>
              <a:tabLst>
                <a:tab pos="6095756" algn="l"/>
              </a:tabLst>
            </a:pPr>
            <a:r>
              <a:rPr lang="en-US" sz="3200" dirty="0">
                <a:latin typeface="Calibri" panose="020F0502020204030204" pitchFamily="34" charset="0"/>
              </a:rPr>
              <a:t>Do not follow strangers	5, 8</a:t>
            </a:r>
          </a:p>
          <a:p>
            <a:pPr eaLnBrk="1" hangingPunct="1">
              <a:spcBef>
                <a:spcPts val="0"/>
              </a:spcBef>
              <a:spcAft>
                <a:spcPts val="1200"/>
              </a:spcAft>
              <a:tabLst>
                <a:tab pos="6095756" algn="l"/>
              </a:tabLst>
            </a:pPr>
            <a:r>
              <a:rPr lang="en-US" sz="3200" dirty="0">
                <a:latin typeface="Calibri" panose="020F0502020204030204" pitchFamily="34" charset="0"/>
              </a:rPr>
              <a:t>Get their Safety &amp; care from Him	9</a:t>
            </a:r>
          </a:p>
        </p:txBody>
      </p:sp>
      <p:sp>
        <p:nvSpPr>
          <p:cNvPr id="2" name="TextBox 1"/>
          <p:cNvSpPr txBox="1">
            <a:spLocks noChangeArrowheads="1"/>
          </p:cNvSpPr>
          <p:nvPr/>
        </p:nvSpPr>
        <p:spPr bwMode="auto">
          <a:xfrm>
            <a:off x="820548" y="3889431"/>
            <a:ext cx="7570937" cy="1464444"/>
          </a:xfrm>
          <a:prstGeom prst="roundRect">
            <a:avLst/>
          </a:prstGeom>
          <a:solidFill>
            <a:srgbClr val="0000FF"/>
          </a:solidFill>
          <a:ln w="9525">
            <a:solidFill>
              <a:srgbClr val="0000FF"/>
            </a:solidFill>
            <a:miter lim="800000"/>
            <a:headEnd/>
            <a:tailEnd/>
          </a:ln>
          <a:effectLst>
            <a:outerShdw blurRad="50800" dist="38100" dir="2700000" algn="tl" rotWithShape="0">
              <a:srgbClr val="000000">
                <a:alpha val="39999"/>
              </a:srgbClr>
            </a:outerShdw>
          </a:effectLst>
        </p:spPr>
        <p:txBody>
          <a:bodyPr wrap="square">
            <a:spAutoFit/>
          </a:bodyPr>
          <a:lstStyle/>
          <a:p>
            <a:pPr>
              <a:defRPr/>
            </a:pPr>
            <a:r>
              <a:rPr lang="en-US" sz="2667" i="1" dirty="0">
                <a:solidFill>
                  <a:schemeClr val="bg1"/>
                </a:solidFill>
                <a:latin typeface="Calibri" panose="020F0502020204030204" pitchFamily="34" charset="0"/>
                <a:ea typeface="+mn-ea"/>
              </a:rPr>
              <a:t>But you do not believe, because you are not of My sheep, as I said to you.  </a:t>
            </a:r>
            <a:r>
              <a:rPr lang="en-US" sz="2667" i="1" baseline="30000" dirty="0">
                <a:solidFill>
                  <a:schemeClr val="bg1"/>
                </a:solidFill>
                <a:latin typeface="Calibri" panose="020F0502020204030204" pitchFamily="34" charset="0"/>
                <a:ea typeface="+mn-ea"/>
              </a:rPr>
              <a:t>27</a:t>
            </a:r>
            <a:r>
              <a:rPr lang="en-US" sz="2667" i="1" dirty="0">
                <a:solidFill>
                  <a:schemeClr val="bg1"/>
                </a:solidFill>
                <a:latin typeface="Calibri" panose="020F0502020204030204" pitchFamily="34" charset="0"/>
                <a:ea typeface="+mn-ea"/>
              </a:rPr>
              <a:t>My sheep hear My voice, and I know them, and they follow Me.  (10:26-27)</a:t>
            </a:r>
          </a:p>
        </p:txBody>
      </p:sp>
    </p:spTree>
    <p:extLst>
      <p:ext uri="{BB962C8B-B14F-4D97-AF65-F5344CB8AC3E}">
        <p14:creationId xmlns:p14="http://schemas.microsoft.com/office/powerpoint/2010/main" val="302598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fade">
                                      <p:cBhvr>
                                        <p:cTn id="7" dur="500"/>
                                        <p:tgtEl>
                                          <p:spTgt spid="234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4499">
                                            <p:txEl>
                                              <p:pRg st="1" end="1"/>
                                            </p:txEl>
                                          </p:spTgt>
                                        </p:tgtEl>
                                        <p:attrNameLst>
                                          <p:attrName>style.visibility</p:attrName>
                                        </p:attrNameLst>
                                      </p:cBhvr>
                                      <p:to>
                                        <p:strVal val="visible"/>
                                      </p:to>
                                    </p:set>
                                    <p:animEffect transition="in" filter="fade">
                                      <p:cBhvr>
                                        <p:cTn id="12" dur="500"/>
                                        <p:tgtEl>
                                          <p:spTgt spid="234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4499">
                                            <p:txEl>
                                              <p:pRg st="2" end="2"/>
                                            </p:txEl>
                                          </p:spTgt>
                                        </p:tgtEl>
                                        <p:attrNameLst>
                                          <p:attrName>style.visibility</p:attrName>
                                        </p:attrNameLst>
                                      </p:cBhvr>
                                      <p:to>
                                        <p:strVal val="visible"/>
                                      </p:to>
                                    </p:set>
                                    <p:animEffect transition="in" filter="fade">
                                      <p:cBhvr>
                                        <p:cTn id="17" dur="500"/>
                                        <p:tgtEl>
                                          <p:spTgt spid="234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4499">
                                            <p:txEl>
                                              <p:pRg st="3" end="3"/>
                                            </p:txEl>
                                          </p:spTgt>
                                        </p:tgtEl>
                                        <p:attrNameLst>
                                          <p:attrName>style.visibility</p:attrName>
                                        </p:attrNameLst>
                                      </p:cBhvr>
                                      <p:to>
                                        <p:strVal val="visible"/>
                                      </p:to>
                                    </p:set>
                                    <p:animEffect transition="in" filter="fade">
                                      <p:cBhvr>
                                        <p:cTn id="22" dur="500"/>
                                        <p:tgtEl>
                                          <p:spTgt spid="234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a:spLocks noGrp="1"/>
          </p:cNvSpPr>
          <p:nvPr>
            <p:ph type="title"/>
          </p:nvPr>
        </p:nvSpPr>
        <p:spPr>
          <a:xfrm>
            <a:off x="2735792" y="71439"/>
            <a:ext cx="4425157" cy="411428"/>
          </a:xfrm>
        </p:spPr>
        <p:txBody>
          <a:bodyPr/>
          <a:lstStyle/>
          <a:p>
            <a:r>
              <a:rPr lang="en-US" sz="2667" dirty="0">
                <a:latin typeface="+mj-lt"/>
              </a:rPr>
              <a:t>John 10:11-22</a:t>
            </a:r>
          </a:p>
        </p:txBody>
      </p:sp>
      <p:sp>
        <p:nvSpPr>
          <p:cNvPr id="3" name="Content Placeholder 2"/>
          <p:cNvSpPr>
            <a:spLocks noGrp="1"/>
          </p:cNvSpPr>
          <p:nvPr>
            <p:ph idx="1"/>
          </p:nvPr>
        </p:nvSpPr>
        <p:spPr>
          <a:xfrm>
            <a:off x="1507331" y="550071"/>
            <a:ext cx="7500937" cy="4891055"/>
          </a:xfrm>
        </p:spPr>
        <p:txBody>
          <a:bodyPr>
            <a:normAutofit lnSpcReduction="10000"/>
          </a:bodyPr>
          <a:lstStyle/>
          <a:p>
            <a:pPr marL="0" indent="0">
              <a:spcBef>
                <a:spcPts val="0"/>
              </a:spcBef>
              <a:buNone/>
            </a:pPr>
            <a:r>
              <a:rPr lang="ja-JP" altLang="en-US" sz="1833" dirty="0">
                <a:latin typeface="+mj-lt"/>
              </a:rPr>
              <a:t>“</a:t>
            </a:r>
            <a:r>
              <a:rPr lang="en-US" sz="1833" dirty="0">
                <a:latin typeface="+mj-lt"/>
              </a:rPr>
              <a:t>I am the good shepherd. The good shepherd gives His life for the sheep. </a:t>
            </a:r>
            <a:r>
              <a:rPr lang="en-US" sz="1833" baseline="30000" dirty="0">
                <a:latin typeface="+mj-lt"/>
              </a:rPr>
              <a:t>12 </a:t>
            </a:r>
            <a:r>
              <a:rPr lang="en-US" sz="1833" dirty="0">
                <a:latin typeface="+mj-lt"/>
              </a:rPr>
              <a:t>But a hireling, he who is not the shepherd, one who does not own the sheep, sees the wolf coming and leaves the sheep and flees; and the wolf catches the sheep and scatters them. </a:t>
            </a:r>
            <a:r>
              <a:rPr lang="en-US" sz="1833" baseline="30000" dirty="0">
                <a:latin typeface="+mj-lt"/>
              </a:rPr>
              <a:t>13 </a:t>
            </a:r>
            <a:r>
              <a:rPr lang="en-US" sz="1833" dirty="0">
                <a:latin typeface="+mj-lt"/>
              </a:rPr>
              <a:t>The hireling flees because he is a hireling and does not care about the sheep. </a:t>
            </a:r>
            <a:r>
              <a:rPr lang="en-US" sz="1833" baseline="30000" dirty="0">
                <a:latin typeface="+mj-lt"/>
              </a:rPr>
              <a:t>14 </a:t>
            </a:r>
            <a:r>
              <a:rPr lang="en-US" sz="1833" dirty="0">
                <a:latin typeface="+mj-lt"/>
              </a:rPr>
              <a:t>I am the good shepherd; and I know My sheep, and am known by My own. </a:t>
            </a:r>
            <a:r>
              <a:rPr lang="en-US" sz="1833" baseline="30000" dirty="0">
                <a:latin typeface="+mj-lt"/>
              </a:rPr>
              <a:t>15 </a:t>
            </a:r>
            <a:r>
              <a:rPr lang="en-US" sz="1833" dirty="0">
                <a:latin typeface="+mj-lt"/>
              </a:rPr>
              <a:t>As the Father knows Me, even so I know the Father; and I lay down My life for the sheep. </a:t>
            </a:r>
            <a:r>
              <a:rPr lang="en-US" sz="1833" baseline="30000" dirty="0">
                <a:latin typeface="+mj-lt"/>
              </a:rPr>
              <a:t>16 </a:t>
            </a:r>
            <a:r>
              <a:rPr lang="en-US" sz="1833" dirty="0">
                <a:latin typeface="+mj-lt"/>
              </a:rPr>
              <a:t>And other sheep I have which are not of this fold; them also I must bring, and they will hear My voice; and there will be one flock and one shepherd.</a:t>
            </a:r>
          </a:p>
          <a:p>
            <a:pPr marL="0" indent="0">
              <a:spcBef>
                <a:spcPts val="0"/>
              </a:spcBef>
              <a:buNone/>
            </a:pPr>
            <a:r>
              <a:rPr lang="en-US" sz="1833" baseline="30000" dirty="0">
                <a:latin typeface="+mj-lt"/>
              </a:rPr>
              <a:t>17 </a:t>
            </a:r>
            <a:r>
              <a:rPr lang="ja-JP" altLang="en-US" sz="1833" dirty="0">
                <a:latin typeface="+mj-lt"/>
              </a:rPr>
              <a:t>“</a:t>
            </a:r>
            <a:r>
              <a:rPr lang="en-US" sz="1833" dirty="0">
                <a:latin typeface="+mj-lt"/>
              </a:rPr>
              <a:t>Therefore My Father loves Me, because I lay down My life that I may take it again. </a:t>
            </a:r>
            <a:r>
              <a:rPr lang="en-US" sz="1833" baseline="30000" dirty="0">
                <a:latin typeface="+mj-lt"/>
              </a:rPr>
              <a:t>18 </a:t>
            </a:r>
            <a:r>
              <a:rPr lang="en-US" sz="1833" dirty="0">
                <a:latin typeface="+mj-lt"/>
              </a:rPr>
              <a:t>No one takes it from Me, but I lay it down of Myself.  I have power to lay it down, and I have power to take it again. This command I have received from My Father.</a:t>
            </a:r>
            <a:r>
              <a:rPr lang="ja-JP" altLang="en-US" sz="1833" dirty="0">
                <a:latin typeface="+mj-lt"/>
              </a:rPr>
              <a:t>”</a:t>
            </a:r>
            <a:endParaRPr lang="en-US" sz="1833" dirty="0">
              <a:latin typeface="+mj-lt"/>
            </a:endParaRPr>
          </a:p>
          <a:p>
            <a:pPr marL="0" indent="0">
              <a:spcBef>
                <a:spcPts val="0"/>
              </a:spcBef>
              <a:buNone/>
            </a:pPr>
            <a:r>
              <a:rPr lang="en-US" sz="1833" baseline="30000" dirty="0">
                <a:latin typeface="+mj-lt"/>
              </a:rPr>
              <a:t>19 </a:t>
            </a:r>
            <a:r>
              <a:rPr lang="en-US" sz="1833" dirty="0">
                <a:latin typeface="+mj-lt"/>
              </a:rPr>
              <a:t>Therefore there was a division again among the Jews because of these sayings. </a:t>
            </a:r>
            <a:r>
              <a:rPr lang="en-US" sz="1833" baseline="30000" dirty="0">
                <a:latin typeface="+mj-lt"/>
              </a:rPr>
              <a:t>20 </a:t>
            </a:r>
            <a:r>
              <a:rPr lang="en-US" sz="1833" dirty="0">
                <a:latin typeface="+mj-lt"/>
              </a:rPr>
              <a:t>And many of them said, </a:t>
            </a:r>
            <a:r>
              <a:rPr lang="ja-JP" altLang="en-US" sz="1833" dirty="0">
                <a:latin typeface="+mj-lt"/>
              </a:rPr>
              <a:t>“</a:t>
            </a:r>
            <a:r>
              <a:rPr lang="en-US" sz="1833" dirty="0">
                <a:latin typeface="+mj-lt"/>
              </a:rPr>
              <a:t>He has a demon and is mad. Why do you listen to Him?</a:t>
            </a:r>
            <a:r>
              <a:rPr lang="ja-JP" altLang="en-US" sz="1833" dirty="0">
                <a:latin typeface="+mj-lt"/>
              </a:rPr>
              <a:t>”</a:t>
            </a:r>
            <a:endParaRPr lang="en-US" sz="1833" dirty="0">
              <a:latin typeface="+mj-lt"/>
            </a:endParaRPr>
          </a:p>
          <a:p>
            <a:pPr marL="0" indent="0">
              <a:spcBef>
                <a:spcPts val="0"/>
              </a:spcBef>
              <a:buNone/>
            </a:pPr>
            <a:r>
              <a:rPr lang="en-US" sz="1833" baseline="30000" dirty="0">
                <a:latin typeface="+mj-lt"/>
              </a:rPr>
              <a:t>21 </a:t>
            </a:r>
            <a:r>
              <a:rPr lang="en-US" sz="1833" dirty="0">
                <a:latin typeface="+mj-lt"/>
              </a:rPr>
              <a:t>Others said, </a:t>
            </a:r>
            <a:r>
              <a:rPr lang="ja-JP" altLang="en-US" sz="1833" dirty="0">
                <a:latin typeface="+mj-lt"/>
              </a:rPr>
              <a:t>“</a:t>
            </a:r>
            <a:r>
              <a:rPr lang="en-US" sz="1833" dirty="0">
                <a:latin typeface="+mj-lt"/>
              </a:rPr>
              <a:t>These are not the words of one who has a demon. Can a demon open the eyes of the blind?</a:t>
            </a:r>
            <a:r>
              <a:rPr lang="ja-JP" altLang="en-US" sz="1833" dirty="0">
                <a:latin typeface="+mj-lt"/>
              </a:rPr>
              <a:t>”</a:t>
            </a:r>
            <a:endParaRPr lang="en-US" sz="1833" dirty="0">
              <a:latin typeface="+mj-lt"/>
            </a:endParaRPr>
          </a:p>
          <a:p>
            <a:pPr marL="0" indent="0">
              <a:spcBef>
                <a:spcPts val="0"/>
              </a:spcBef>
              <a:buNone/>
            </a:pPr>
            <a:r>
              <a:rPr lang="en-US" sz="1833" baseline="30000" dirty="0">
                <a:latin typeface="+mj-lt"/>
              </a:rPr>
              <a:t>22 </a:t>
            </a:r>
            <a:r>
              <a:rPr lang="en-US" sz="1833" dirty="0">
                <a:latin typeface="+mj-lt"/>
              </a:rPr>
              <a:t>Now it was the Feast of Dedication in Jerusalem, and it was winter. </a:t>
            </a:r>
          </a:p>
        </p:txBody>
      </p:sp>
      <p:cxnSp>
        <p:nvCxnSpPr>
          <p:cNvPr id="26" name="Straight Connector 25"/>
          <p:cNvCxnSpPr>
            <a:cxnSpLocks noChangeShapeType="1"/>
          </p:cNvCxnSpPr>
          <p:nvPr/>
        </p:nvCxnSpPr>
        <p:spPr bwMode="auto">
          <a:xfrm>
            <a:off x="1684203" y="841375"/>
            <a:ext cx="23774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7" name="Straight Connector 6"/>
          <p:cNvCxnSpPr>
            <a:cxnSpLocks noChangeShapeType="1"/>
          </p:cNvCxnSpPr>
          <p:nvPr/>
        </p:nvCxnSpPr>
        <p:spPr bwMode="auto">
          <a:xfrm>
            <a:off x="6512136" y="2086504"/>
            <a:ext cx="21031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8" name="TextBox 7">
            <a:hlinkClick r:id="" action="ppaction://noaction"/>
          </p:cNvPr>
          <p:cNvSpPr txBox="1">
            <a:spLocks noChangeArrowheads="1"/>
          </p:cNvSpPr>
          <p:nvPr/>
        </p:nvSpPr>
        <p:spPr bwMode="auto">
          <a:xfrm>
            <a:off x="25926" y="257970"/>
            <a:ext cx="2198420"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Claim of deity (e.g. Ps 23)</a:t>
            </a:r>
          </a:p>
        </p:txBody>
      </p:sp>
      <p:sp>
        <p:nvSpPr>
          <p:cNvPr id="10" name="TextBox 9">
            <a:hlinkClick r:id="" action="ppaction://noaction"/>
          </p:cNvPr>
          <p:cNvSpPr txBox="1">
            <a:spLocks noChangeArrowheads="1"/>
          </p:cNvSpPr>
          <p:nvPr/>
        </p:nvSpPr>
        <p:spPr bwMode="auto">
          <a:xfrm>
            <a:off x="4976790" y="4881637"/>
            <a:ext cx="1880549" cy="281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80000"/>
              </a:lnSpc>
            </a:pPr>
            <a:r>
              <a:rPr lang="en-US" sz="1500" i="1" dirty="0">
                <a:solidFill>
                  <a:srgbClr val="0000FF"/>
                </a:solidFill>
                <a:latin typeface="+mj-lt"/>
              </a:rPr>
              <a:t>Connection to </a:t>
            </a:r>
            <a:r>
              <a:rPr lang="en-US" sz="1500" i="1" dirty="0" smtClean="0">
                <a:solidFill>
                  <a:srgbClr val="0000FF"/>
                </a:solidFill>
                <a:latin typeface="+mj-lt"/>
              </a:rPr>
              <a:t>Ch. </a:t>
            </a:r>
            <a:r>
              <a:rPr lang="en-US" sz="1500" i="1" dirty="0">
                <a:solidFill>
                  <a:srgbClr val="0000FF"/>
                </a:solidFill>
                <a:latin typeface="+mj-lt"/>
              </a:rPr>
              <a:t>9</a:t>
            </a:r>
          </a:p>
        </p:txBody>
      </p:sp>
      <p:cxnSp>
        <p:nvCxnSpPr>
          <p:cNvPr id="11" name="Straight Connector 10"/>
          <p:cNvCxnSpPr>
            <a:cxnSpLocks noChangeShapeType="1"/>
          </p:cNvCxnSpPr>
          <p:nvPr/>
        </p:nvCxnSpPr>
        <p:spPr bwMode="auto">
          <a:xfrm>
            <a:off x="1594219" y="5110692"/>
            <a:ext cx="32918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5" name="Straight Connector 14"/>
          <p:cNvCxnSpPr>
            <a:cxnSpLocks noChangeShapeType="1"/>
          </p:cNvCxnSpPr>
          <p:nvPr/>
        </p:nvCxnSpPr>
        <p:spPr bwMode="auto">
          <a:xfrm>
            <a:off x="4627616" y="2334495"/>
            <a:ext cx="31089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8" name="Straight Connector 17"/>
          <p:cNvCxnSpPr>
            <a:cxnSpLocks noChangeShapeType="1"/>
          </p:cNvCxnSpPr>
          <p:nvPr/>
        </p:nvCxnSpPr>
        <p:spPr bwMode="auto">
          <a:xfrm>
            <a:off x="1587365" y="2600087"/>
            <a:ext cx="658368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9" name="TextBox 18">
            <a:hlinkClick r:id="" action="ppaction://noaction"/>
          </p:cNvPr>
          <p:cNvSpPr txBox="1">
            <a:spLocks noChangeArrowheads="1"/>
          </p:cNvSpPr>
          <p:nvPr/>
        </p:nvSpPr>
        <p:spPr bwMode="auto">
          <a:xfrm>
            <a:off x="352635" y="2350315"/>
            <a:ext cx="109728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Non-Jewish sheep</a:t>
            </a:r>
          </a:p>
        </p:txBody>
      </p:sp>
      <p:cxnSp>
        <p:nvCxnSpPr>
          <p:cNvPr id="21" name="Straight Connector 20"/>
          <p:cNvCxnSpPr>
            <a:cxnSpLocks noChangeShapeType="1"/>
          </p:cNvCxnSpPr>
          <p:nvPr/>
        </p:nvCxnSpPr>
        <p:spPr bwMode="auto">
          <a:xfrm>
            <a:off x="1587366" y="3346108"/>
            <a:ext cx="12801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2" name="Straight Connector 21"/>
          <p:cNvCxnSpPr>
            <a:cxnSpLocks noChangeShapeType="1"/>
          </p:cNvCxnSpPr>
          <p:nvPr/>
        </p:nvCxnSpPr>
        <p:spPr bwMode="auto">
          <a:xfrm>
            <a:off x="4124325" y="3598070"/>
            <a:ext cx="43891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3" name="TextBox 22">
            <a:hlinkClick r:id="" action="ppaction://noaction"/>
          </p:cNvPr>
          <p:cNvSpPr txBox="1">
            <a:spLocks noChangeArrowheads="1"/>
          </p:cNvSpPr>
          <p:nvPr/>
        </p:nvSpPr>
        <p:spPr bwMode="auto">
          <a:xfrm>
            <a:off x="166419" y="3091657"/>
            <a:ext cx="1283496"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smtClean="0">
                <a:solidFill>
                  <a:srgbClr val="0000FF"/>
                </a:solidFill>
                <a:latin typeface="+mj-lt"/>
              </a:rPr>
              <a:t>Resurrection</a:t>
            </a:r>
            <a:endParaRPr lang="en-US" sz="1500" i="1" dirty="0">
              <a:solidFill>
                <a:srgbClr val="0000FF"/>
              </a:solidFill>
              <a:latin typeface="+mj-lt"/>
            </a:endParaRPr>
          </a:p>
        </p:txBody>
      </p:sp>
      <p:sp>
        <p:nvSpPr>
          <p:cNvPr id="24" name="Oval 23"/>
          <p:cNvSpPr>
            <a:spLocks noChangeArrowheads="1"/>
          </p:cNvSpPr>
          <p:nvPr/>
        </p:nvSpPr>
        <p:spPr bwMode="auto">
          <a:xfrm>
            <a:off x="3907631" y="3786697"/>
            <a:ext cx="1458379" cy="398198"/>
          </a:xfrm>
          <a:prstGeom prst="ellipse">
            <a:avLst/>
          </a:prstGeom>
          <a:noFill/>
          <a:ln w="28575">
            <a:solidFill>
              <a:srgbClr val="FF0000"/>
            </a:solidFill>
            <a:prstDash val="sys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sz="1667">
              <a:latin typeface="+mj-lt"/>
            </a:endParaRPr>
          </a:p>
        </p:txBody>
      </p:sp>
      <p:sp>
        <p:nvSpPr>
          <p:cNvPr id="25" name="TextBox 24">
            <a:hlinkClick r:id="" action="ppaction://noaction"/>
          </p:cNvPr>
          <p:cNvSpPr txBox="1">
            <a:spLocks noChangeArrowheads="1"/>
          </p:cNvSpPr>
          <p:nvPr/>
        </p:nvSpPr>
        <p:spPr bwMode="auto">
          <a:xfrm>
            <a:off x="5338631" y="4318145"/>
            <a:ext cx="2583656"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1500" i="1" dirty="0">
                <a:solidFill>
                  <a:srgbClr val="0000FF"/>
                </a:solidFill>
                <a:latin typeface="+mj-lt"/>
              </a:rPr>
              <a:t>More divisions, (</a:t>
            </a:r>
            <a:r>
              <a:rPr lang="en-US" sz="1500" i="1" dirty="0" err="1">
                <a:solidFill>
                  <a:srgbClr val="0000FF"/>
                </a:solidFill>
                <a:latin typeface="+mj-lt"/>
              </a:rPr>
              <a:t>cf</a:t>
            </a:r>
            <a:r>
              <a:rPr lang="en-US" sz="1500" i="1" dirty="0">
                <a:solidFill>
                  <a:srgbClr val="0000FF"/>
                </a:solidFill>
                <a:latin typeface="+mj-lt"/>
              </a:rPr>
              <a:t> 9:16)</a:t>
            </a:r>
          </a:p>
        </p:txBody>
      </p:sp>
      <p:sp>
        <p:nvSpPr>
          <p:cNvPr id="20" name="TextBox 19">
            <a:hlinkClick r:id="" action="ppaction://noaction"/>
          </p:cNvPr>
          <p:cNvSpPr txBox="1">
            <a:spLocks noChangeArrowheads="1"/>
          </p:cNvSpPr>
          <p:nvPr/>
        </p:nvSpPr>
        <p:spPr bwMode="auto">
          <a:xfrm>
            <a:off x="25926" y="3907896"/>
            <a:ext cx="1423989"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“Sayings” cause problems</a:t>
            </a:r>
          </a:p>
        </p:txBody>
      </p:sp>
      <p:sp>
        <p:nvSpPr>
          <p:cNvPr id="27" name="TextBox 26">
            <a:hlinkClick r:id="" action="ppaction://noaction"/>
          </p:cNvPr>
          <p:cNvSpPr txBox="1">
            <a:spLocks noChangeArrowheads="1"/>
          </p:cNvSpPr>
          <p:nvPr/>
        </p:nvSpPr>
        <p:spPr bwMode="auto">
          <a:xfrm>
            <a:off x="238122" y="4700849"/>
            <a:ext cx="1211793"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Reference to Words &amp; Works</a:t>
            </a:r>
          </a:p>
        </p:txBody>
      </p:sp>
      <p:cxnSp>
        <p:nvCxnSpPr>
          <p:cNvPr id="28" name="Straight Connector 27"/>
          <p:cNvCxnSpPr>
            <a:cxnSpLocks noChangeShapeType="1"/>
          </p:cNvCxnSpPr>
          <p:nvPr/>
        </p:nvCxnSpPr>
        <p:spPr bwMode="auto">
          <a:xfrm>
            <a:off x="1584186" y="4354514"/>
            <a:ext cx="7772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 name="Straight Connector 29"/>
          <p:cNvCxnSpPr>
            <a:cxnSpLocks noChangeShapeType="1"/>
          </p:cNvCxnSpPr>
          <p:nvPr/>
        </p:nvCxnSpPr>
        <p:spPr bwMode="auto">
          <a:xfrm flipV="1">
            <a:off x="4124326" y="842039"/>
            <a:ext cx="4480560" cy="2646"/>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1" name="TextBox 30">
            <a:hlinkClick r:id="" action="ppaction://noaction"/>
          </p:cNvPr>
          <p:cNvSpPr txBox="1">
            <a:spLocks noChangeArrowheads="1"/>
          </p:cNvSpPr>
          <p:nvPr/>
        </p:nvSpPr>
        <p:spPr bwMode="auto">
          <a:xfrm>
            <a:off x="6857339" y="250136"/>
            <a:ext cx="2165614"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Sacrifice to defend</a:t>
            </a:r>
          </a:p>
        </p:txBody>
      </p:sp>
      <p:sp>
        <p:nvSpPr>
          <p:cNvPr id="32" name="TextBox 31">
            <a:hlinkClick r:id="" action="ppaction://noaction"/>
          </p:cNvPr>
          <p:cNvSpPr txBox="1">
            <a:spLocks noChangeArrowheads="1"/>
          </p:cNvSpPr>
          <p:nvPr/>
        </p:nvSpPr>
        <p:spPr bwMode="auto">
          <a:xfrm>
            <a:off x="333900" y="1526646"/>
            <a:ext cx="1116015"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j-lt"/>
              </a:rPr>
              <a:t>Relation to the Father is Key</a:t>
            </a:r>
          </a:p>
        </p:txBody>
      </p:sp>
      <p:cxnSp>
        <p:nvCxnSpPr>
          <p:cNvPr id="33" name="Straight Connector 32"/>
          <p:cNvCxnSpPr>
            <a:cxnSpLocks noChangeShapeType="1"/>
          </p:cNvCxnSpPr>
          <p:nvPr/>
        </p:nvCxnSpPr>
        <p:spPr bwMode="auto">
          <a:xfrm flipV="1">
            <a:off x="1940190" y="3097212"/>
            <a:ext cx="6583680" cy="2646"/>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4" name="Straight Connector 33"/>
          <p:cNvCxnSpPr>
            <a:cxnSpLocks noChangeShapeType="1"/>
          </p:cNvCxnSpPr>
          <p:nvPr/>
        </p:nvCxnSpPr>
        <p:spPr bwMode="auto">
          <a:xfrm>
            <a:off x="3961339" y="4092443"/>
            <a:ext cx="46634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7" name="Straight Connector 36"/>
          <p:cNvCxnSpPr>
            <a:cxnSpLocks noChangeShapeType="1"/>
          </p:cNvCxnSpPr>
          <p:nvPr/>
        </p:nvCxnSpPr>
        <p:spPr bwMode="auto">
          <a:xfrm>
            <a:off x="1584186" y="3852335"/>
            <a:ext cx="30175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1" name="Straight Connector 40"/>
          <p:cNvCxnSpPr>
            <a:cxnSpLocks noChangeShapeType="1"/>
          </p:cNvCxnSpPr>
          <p:nvPr/>
        </p:nvCxnSpPr>
        <p:spPr bwMode="auto">
          <a:xfrm>
            <a:off x="4102892" y="4843727"/>
            <a:ext cx="384048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5" name="Straight Connector 34"/>
          <p:cNvCxnSpPr>
            <a:cxnSpLocks noChangeShapeType="1"/>
          </p:cNvCxnSpPr>
          <p:nvPr/>
        </p:nvCxnSpPr>
        <p:spPr bwMode="auto">
          <a:xfrm>
            <a:off x="8013275" y="4834654"/>
            <a:ext cx="5486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 name="Straight Connector 3"/>
          <p:cNvCxnSpPr/>
          <p:nvPr/>
        </p:nvCxnSpPr>
        <p:spPr bwMode="auto">
          <a:xfrm flipV="1">
            <a:off x="6318885" y="411718"/>
            <a:ext cx="1072728" cy="169417"/>
          </a:xfrm>
          <a:prstGeom prst="line">
            <a:avLst/>
          </a:prstGeom>
          <a:solidFill>
            <a:schemeClr val="accent1"/>
          </a:solidFill>
          <a:ln w="9525" cap="flat" cmpd="sng" algn="ctr">
            <a:solidFill>
              <a:srgbClr val="0000FF"/>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Straight Connector 35"/>
          <p:cNvCxnSpPr>
            <a:cxnSpLocks noChangeShapeType="1"/>
          </p:cNvCxnSpPr>
          <p:nvPr/>
        </p:nvCxnSpPr>
        <p:spPr bwMode="auto">
          <a:xfrm>
            <a:off x="1594219" y="2346081"/>
            <a:ext cx="25603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8" name="Straight Connector 37"/>
          <p:cNvCxnSpPr/>
          <p:nvPr/>
        </p:nvCxnSpPr>
        <p:spPr bwMode="auto">
          <a:xfrm flipV="1">
            <a:off x="5645426" y="564119"/>
            <a:ext cx="1898587" cy="1606587"/>
          </a:xfrm>
          <a:prstGeom prst="line">
            <a:avLst/>
          </a:prstGeom>
          <a:solidFill>
            <a:schemeClr val="accent1"/>
          </a:solidFill>
          <a:ln w="9525" cap="flat" cmpd="sng" algn="ctr">
            <a:solidFill>
              <a:srgbClr val="0000FF"/>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711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par>
                                <p:cTn id="24" presetID="10"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par>
                                <p:cTn id="35" presetID="10"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10" presetClass="entr" presetSubtype="0" fill="hold"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par>
                                <p:cTn id="57" presetID="10" presetClass="entr" presetSubtype="0"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10"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par>
                                <p:cTn id="63" presetID="10" presetClass="entr" presetSubtype="0" fill="hold"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500"/>
                                        <p:tgtEl>
                                          <p:spTgt spid="20"/>
                                        </p:tgtEl>
                                      </p:cBhvr>
                                    </p:animEffect>
                                  </p:childTnLst>
                                </p:cTn>
                              </p:par>
                              <p:par>
                                <p:cTn id="71" presetID="10" presetClass="entr" presetSubtype="0" fill="hold"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par>
                                <p:cTn id="88" presetID="10" presetClass="entr" presetSubtype="0" fill="hold" nodeType="with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fade">
                                      <p:cBhvr>
                                        <p:cTn id="90" dur="500"/>
                                        <p:tgtEl>
                                          <p:spTgt spid="41"/>
                                        </p:tgtEl>
                                      </p:cBhvr>
                                    </p:animEffect>
                                  </p:childTnLst>
                                </p:cTn>
                              </p:par>
                              <p:par>
                                <p:cTn id="91" presetID="10" presetClass="entr" presetSubtype="0" fill="hold"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childTnLst>
                                </p:cTn>
                              </p:par>
                              <p:par>
                                <p:cTn id="94" presetID="10" presetClass="entr" presetSubtype="0"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fade">
                                      <p:cBhvr>
                                        <p:cTn id="96" dur="500"/>
                                        <p:tgtEl>
                                          <p:spTgt spid="1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9" grpId="0"/>
      <p:bldP spid="23" grpId="0"/>
      <p:bldP spid="24" grpId="0" animBg="1"/>
      <p:bldP spid="25" grpId="0"/>
      <p:bldP spid="20" grpId="0"/>
      <p:bldP spid="27"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a:xfrm>
            <a:off x="221734" y="235182"/>
            <a:ext cx="8768564" cy="745099"/>
          </a:xfrm>
        </p:spPr>
        <p:txBody>
          <a:bodyPr>
            <a:noAutofit/>
          </a:bodyPr>
          <a:lstStyle/>
          <a:p>
            <a:r>
              <a:rPr lang="en-US" sz="2800" dirty="0">
                <a:latin typeface="+mn-lt"/>
              </a:rPr>
              <a:t>John 10:22-39 Summary</a:t>
            </a:r>
            <a:br>
              <a:rPr lang="en-US" sz="2800" dirty="0">
                <a:latin typeface="+mn-lt"/>
              </a:rPr>
            </a:br>
            <a:r>
              <a:rPr lang="en-US" sz="2400" dirty="0">
                <a:latin typeface="+mn-lt"/>
              </a:rPr>
              <a:t>(Feast of Dedication)</a:t>
            </a:r>
          </a:p>
        </p:txBody>
      </p:sp>
      <p:sp>
        <p:nvSpPr>
          <p:cNvPr id="3" name="Content Placeholder 2"/>
          <p:cNvSpPr>
            <a:spLocks noGrp="1"/>
          </p:cNvSpPr>
          <p:nvPr>
            <p:ph idx="1"/>
          </p:nvPr>
        </p:nvSpPr>
        <p:spPr>
          <a:xfrm>
            <a:off x="614362" y="1214438"/>
            <a:ext cx="8377237" cy="4378788"/>
          </a:xfrm>
        </p:spPr>
        <p:txBody>
          <a:bodyPr>
            <a:noAutofit/>
          </a:bodyPr>
          <a:lstStyle/>
          <a:p>
            <a:pPr>
              <a:spcBef>
                <a:spcPct val="0"/>
              </a:spcBef>
            </a:pPr>
            <a:r>
              <a:rPr lang="en-US" sz="2800" dirty="0">
                <a:latin typeface="+mn-lt"/>
              </a:rPr>
              <a:t>Challenge of Jews (22-30)</a:t>
            </a:r>
          </a:p>
          <a:p>
            <a:pPr lvl="1">
              <a:spcBef>
                <a:spcPct val="0"/>
              </a:spcBef>
            </a:pPr>
            <a:r>
              <a:rPr lang="en-US" sz="2400" dirty="0">
                <a:latin typeface="+mn-lt"/>
              </a:rPr>
              <a:t>Jews:  “tell us plainly” (22-24)</a:t>
            </a:r>
          </a:p>
          <a:p>
            <a:pPr lvl="1">
              <a:spcBef>
                <a:spcPct val="0"/>
              </a:spcBef>
            </a:pPr>
            <a:r>
              <a:rPr lang="en-US" sz="2400" dirty="0">
                <a:latin typeface="+mn-lt"/>
              </a:rPr>
              <a:t>Jesus: “I did” (25-30)</a:t>
            </a:r>
          </a:p>
          <a:p>
            <a:pPr lvl="2">
              <a:spcBef>
                <a:spcPct val="0"/>
              </a:spcBef>
            </a:pPr>
            <a:r>
              <a:rPr lang="en-US" dirty="0">
                <a:latin typeface="+mn-lt"/>
              </a:rPr>
              <a:t>Can’t hear, because not my sheep (25-26)</a:t>
            </a:r>
          </a:p>
          <a:p>
            <a:pPr lvl="1">
              <a:spcBef>
                <a:spcPct val="0"/>
              </a:spcBef>
              <a:spcAft>
                <a:spcPts val="1200"/>
              </a:spcAft>
            </a:pPr>
            <a:r>
              <a:rPr lang="en-US" sz="2400" dirty="0">
                <a:latin typeface="+mn-lt"/>
              </a:rPr>
              <a:t>My sheep are protected (27-30</a:t>
            </a:r>
            <a:r>
              <a:rPr lang="en-US" sz="2400" dirty="0" smtClean="0">
                <a:latin typeface="+mn-lt"/>
              </a:rPr>
              <a:t>)</a:t>
            </a:r>
            <a:endParaRPr lang="en-US" sz="1100" dirty="0">
              <a:latin typeface="+mn-lt"/>
            </a:endParaRPr>
          </a:p>
          <a:p>
            <a:pPr>
              <a:spcBef>
                <a:spcPct val="0"/>
              </a:spcBef>
            </a:pPr>
            <a:r>
              <a:rPr lang="en-US" sz="2800" dirty="0">
                <a:latin typeface="+mn-lt"/>
              </a:rPr>
              <a:t>Discussion of stoning (31-39)</a:t>
            </a:r>
          </a:p>
          <a:p>
            <a:pPr lvl="1">
              <a:spcBef>
                <a:spcPct val="0"/>
              </a:spcBef>
            </a:pPr>
            <a:r>
              <a:rPr lang="en-US" sz="2400" dirty="0">
                <a:latin typeface="+mn-lt"/>
              </a:rPr>
              <a:t>Jesus: “Why?”  (31-32)</a:t>
            </a:r>
          </a:p>
          <a:p>
            <a:pPr lvl="1">
              <a:spcBef>
                <a:spcPct val="0"/>
              </a:spcBef>
            </a:pPr>
            <a:r>
              <a:rPr lang="en-US" sz="2400" dirty="0">
                <a:latin typeface="+mn-lt"/>
              </a:rPr>
              <a:t>Jews:  “You make yourself God.”  (33)</a:t>
            </a:r>
          </a:p>
          <a:p>
            <a:pPr lvl="1">
              <a:spcBef>
                <a:spcPct val="0"/>
              </a:spcBef>
            </a:pPr>
            <a:r>
              <a:rPr lang="en-US" sz="2400" dirty="0">
                <a:latin typeface="+mn-lt"/>
              </a:rPr>
              <a:t>Jesus:  “Not blasphemy” (34)</a:t>
            </a:r>
          </a:p>
          <a:p>
            <a:pPr lvl="1">
              <a:spcBef>
                <a:spcPct val="0"/>
              </a:spcBef>
            </a:pPr>
            <a:r>
              <a:rPr lang="en-US" sz="2400" dirty="0">
                <a:latin typeface="+mn-lt"/>
              </a:rPr>
              <a:t>Jesus:  “Believe the works.” (37-39)</a:t>
            </a:r>
          </a:p>
          <a:p>
            <a:pPr lvl="1">
              <a:spcBef>
                <a:spcPct val="0"/>
              </a:spcBef>
            </a:pPr>
            <a:endParaRPr lang="en-US" sz="2667" dirty="0">
              <a:latin typeface="+mn-lt"/>
            </a:endParaRPr>
          </a:p>
          <a:p>
            <a:pPr>
              <a:spcBef>
                <a:spcPct val="0"/>
              </a:spcBef>
            </a:pPr>
            <a:endParaRPr lang="en-US" sz="3000" dirty="0">
              <a:latin typeface="+mn-lt"/>
            </a:endParaRPr>
          </a:p>
        </p:txBody>
      </p:sp>
      <p:sp>
        <p:nvSpPr>
          <p:cNvPr id="4" name="Oval 3"/>
          <p:cNvSpPr>
            <a:spLocks noChangeArrowheads="1"/>
          </p:cNvSpPr>
          <p:nvPr/>
        </p:nvSpPr>
        <p:spPr bwMode="auto">
          <a:xfrm>
            <a:off x="6555053" y="1547915"/>
            <a:ext cx="1737360" cy="640080"/>
          </a:xfrm>
          <a:prstGeom prst="ellipse">
            <a:avLst/>
          </a:prstGeom>
          <a:solidFill>
            <a:schemeClr val="accent6">
              <a:lumMod val="75000"/>
            </a:schemeClr>
          </a:solidFill>
          <a:ln w="9525">
            <a:noFill/>
            <a:round/>
            <a:headEnd/>
            <a:tailEnd/>
          </a:ln>
          <a:effectLst>
            <a:outerShdw blurRad="50800" dist="38100" dir="8100000" algn="tr" rotWithShape="0">
              <a:prstClr val="black">
                <a:alpha val="40000"/>
              </a:prstClr>
            </a:outerShdw>
          </a:effectLst>
        </p:spPr>
        <p:txBody>
          <a:bodyPr lIns="0" rIns="0" anchor="ctr"/>
          <a:lstStyle/>
          <a:p>
            <a:pPr algn="ctr">
              <a:lnSpc>
                <a:spcPct val="80000"/>
              </a:lnSpc>
            </a:pPr>
            <a:r>
              <a:rPr lang="en-US" sz="1667">
                <a:solidFill>
                  <a:schemeClr val="bg1"/>
                </a:solidFill>
                <a:latin typeface="+mn-lt"/>
              </a:rPr>
              <a:t>Surrounded Him (24)</a:t>
            </a:r>
          </a:p>
        </p:txBody>
      </p:sp>
      <p:sp>
        <p:nvSpPr>
          <p:cNvPr id="5" name="Oval 4"/>
          <p:cNvSpPr>
            <a:spLocks noChangeArrowheads="1"/>
          </p:cNvSpPr>
          <p:nvPr/>
        </p:nvSpPr>
        <p:spPr bwMode="auto">
          <a:xfrm>
            <a:off x="6555053" y="3147220"/>
            <a:ext cx="1737360" cy="640080"/>
          </a:xfrm>
          <a:prstGeom prst="ellipse">
            <a:avLst/>
          </a:prstGeom>
          <a:solidFill>
            <a:schemeClr val="accent6">
              <a:lumMod val="75000"/>
            </a:schemeClr>
          </a:solidFill>
          <a:ln w="9525">
            <a:noFill/>
            <a:round/>
            <a:headEnd/>
            <a:tailEnd/>
          </a:ln>
          <a:effectLst>
            <a:outerShdw blurRad="50800" dist="38100" dir="8100000" algn="tr" rotWithShape="0">
              <a:prstClr val="black">
                <a:alpha val="40000"/>
              </a:prstClr>
            </a:outerShdw>
          </a:effectLst>
        </p:spPr>
        <p:txBody>
          <a:bodyPr lIns="0" rIns="0" anchor="ctr"/>
          <a:lstStyle/>
          <a:p>
            <a:pPr algn="ctr">
              <a:lnSpc>
                <a:spcPct val="80000"/>
              </a:lnSpc>
            </a:pPr>
            <a:r>
              <a:rPr lang="en-US" sz="1667">
                <a:solidFill>
                  <a:schemeClr val="bg1"/>
                </a:solidFill>
                <a:latin typeface="+mn-lt"/>
              </a:rPr>
              <a:t>Took up stones… (31)</a:t>
            </a:r>
          </a:p>
        </p:txBody>
      </p:sp>
      <p:sp>
        <p:nvSpPr>
          <p:cNvPr id="6" name="Oval 5"/>
          <p:cNvSpPr>
            <a:spLocks noChangeArrowheads="1"/>
          </p:cNvSpPr>
          <p:nvPr/>
        </p:nvSpPr>
        <p:spPr bwMode="auto">
          <a:xfrm>
            <a:off x="6555053" y="4650543"/>
            <a:ext cx="1737360" cy="640080"/>
          </a:xfrm>
          <a:prstGeom prst="ellipse">
            <a:avLst/>
          </a:prstGeom>
          <a:solidFill>
            <a:schemeClr val="accent6">
              <a:lumMod val="75000"/>
            </a:schemeClr>
          </a:solidFill>
          <a:ln w="9525">
            <a:noFill/>
            <a:round/>
            <a:headEnd/>
            <a:tailEnd/>
          </a:ln>
          <a:effectLst>
            <a:outerShdw blurRad="50800" dist="38100" dir="8100000" algn="tr" rotWithShape="0">
              <a:prstClr val="black">
                <a:alpha val="40000"/>
              </a:prstClr>
            </a:outerShdw>
          </a:effectLst>
        </p:spPr>
        <p:txBody>
          <a:bodyPr lIns="0" rIns="0" anchor="ctr"/>
          <a:lstStyle/>
          <a:p>
            <a:pPr algn="ctr">
              <a:lnSpc>
                <a:spcPct val="80000"/>
              </a:lnSpc>
            </a:pPr>
            <a:r>
              <a:rPr lang="en-US" sz="1667">
                <a:solidFill>
                  <a:schemeClr val="bg1"/>
                </a:solidFill>
                <a:latin typeface="+mn-lt"/>
              </a:rPr>
              <a:t>Sought to seize… (39)</a:t>
            </a:r>
          </a:p>
        </p:txBody>
      </p:sp>
    </p:spTree>
    <p:extLst>
      <p:ext uri="{BB962C8B-B14F-4D97-AF65-F5344CB8AC3E}">
        <p14:creationId xmlns:p14="http://schemas.microsoft.com/office/powerpoint/2010/main" val="3055223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le 1"/>
          <p:cNvSpPr>
            <a:spLocks noGrp="1"/>
          </p:cNvSpPr>
          <p:nvPr>
            <p:ph type="title"/>
          </p:nvPr>
        </p:nvSpPr>
        <p:spPr>
          <a:xfrm>
            <a:off x="1832240" y="0"/>
            <a:ext cx="5479521" cy="411428"/>
          </a:xfrm>
        </p:spPr>
        <p:txBody>
          <a:bodyPr/>
          <a:lstStyle/>
          <a:p>
            <a:r>
              <a:rPr lang="en-US" sz="2667" dirty="0">
                <a:latin typeface="+mj-lt"/>
              </a:rPr>
              <a:t>John 10:22-39</a:t>
            </a:r>
          </a:p>
        </p:txBody>
      </p:sp>
      <p:sp>
        <p:nvSpPr>
          <p:cNvPr id="236547" name="Content Placeholder 2"/>
          <p:cNvSpPr>
            <a:spLocks noGrp="1"/>
          </p:cNvSpPr>
          <p:nvPr>
            <p:ph idx="1"/>
          </p:nvPr>
        </p:nvSpPr>
        <p:spPr>
          <a:xfrm>
            <a:off x="235744" y="443177"/>
            <a:ext cx="8672513" cy="5212080"/>
          </a:xfrm>
        </p:spPr>
        <p:txBody>
          <a:bodyPr>
            <a:noAutofit/>
          </a:bodyPr>
          <a:lstStyle/>
          <a:p>
            <a:pPr marL="0" indent="0">
              <a:spcBef>
                <a:spcPts val="500"/>
              </a:spcBef>
              <a:buNone/>
            </a:pPr>
            <a:r>
              <a:rPr lang="en-US" sz="1650" baseline="30000" dirty="0">
                <a:latin typeface="+mj-lt"/>
              </a:rPr>
              <a:t>22 </a:t>
            </a:r>
            <a:r>
              <a:rPr lang="en-US" sz="1650" dirty="0">
                <a:latin typeface="+mj-lt"/>
              </a:rPr>
              <a:t>Now it was the Feast of Dedication in Jerusalem, and it was winter. </a:t>
            </a:r>
            <a:br>
              <a:rPr lang="en-US" sz="1650" dirty="0">
                <a:latin typeface="+mj-lt"/>
              </a:rPr>
            </a:br>
            <a:r>
              <a:rPr lang="en-US" sz="1650" baseline="30000" dirty="0">
                <a:latin typeface="+mj-lt"/>
              </a:rPr>
              <a:t>23 </a:t>
            </a:r>
            <a:r>
              <a:rPr lang="en-US" sz="1650" dirty="0">
                <a:latin typeface="+mj-lt"/>
              </a:rPr>
              <a:t>And Jesus walked in the temple, in Solomon’s porch. </a:t>
            </a:r>
            <a:r>
              <a:rPr lang="en-US" sz="1650" baseline="30000" dirty="0">
                <a:latin typeface="+mj-lt"/>
              </a:rPr>
              <a:t>24 </a:t>
            </a:r>
            <a:r>
              <a:rPr lang="en-US" sz="1650" dirty="0">
                <a:latin typeface="+mj-lt"/>
              </a:rPr>
              <a:t>Then the Jews surrounded Him and said to Him, “How long do You keep us in doubt? If You are the Christ, tell us plainly.”</a:t>
            </a:r>
          </a:p>
          <a:p>
            <a:pPr marL="0" indent="0">
              <a:spcBef>
                <a:spcPts val="500"/>
              </a:spcBef>
              <a:buNone/>
            </a:pPr>
            <a:r>
              <a:rPr lang="en-US" sz="1650" baseline="30000" dirty="0">
                <a:latin typeface="+mj-lt"/>
              </a:rPr>
              <a:t>25 </a:t>
            </a:r>
            <a:r>
              <a:rPr lang="en-US" sz="1650" dirty="0">
                <a:latin typeface="+mj-lt"/>
              </a:rPr>
              <a:t>Jesus answered them, “I told you, and you do not believe. The works that I do in My Father’s name, they bear witness of Me. </a:t>
            </a:r>
            <a:r>
              <a:rPr lang="en-US" sz="1650" baseline="30000" dirty="0">
                <a:latin typeface="+mj-lt"/>
              </a:rPr>
              <a:t>26 </a:t>
            </a:r>
            <a:r>
              <a:rPr lang="en-US" sz="1650" dirty="0">
                <a:latin typeface="+mj-lt"/>
              </a:rPr>
              <a:t>But you do not believe, because you are not of My sheep, as I said to you.</a:t>
            </a:r>
            <a:r>
              <a:rPr lang="en-US" sz="1650" baseline="30000" dirty="0">
                <a:latin typeface="+mj-lt"/>
              </a:rPr>
              <a:t> </a:t>
            </a:r>
            <a:r>
              <a:rPr lang="en-US" sz="1650" dirty="0">
                <a:latin typeface="+mj-lt"/>
              </a:rPr>
              <a:t> </a:t>
            </a:r>
            <a:r>
              <a:rPr lang="en-US" sz="1650" baseline="30000" dirty="0">
                <a:latin typeface="+mj-lt"/>
              </a:rPr>
              <a:t>27 </a:t>
            </a:r>
            <a:r>
              <a:rPr lang="en-US" sz="1650" dirty="0">
                <a:latin typeface="+mj-lt"/>
              </a:rPr>
              <a:t>My sheep hear My voice, and I know them, and they follow Me. </a:t>
            </a:r>
            <a:r>
              <a:rPr lang="en-US" sz="1650" baseline="30000" dirty="0">
                <a:latin typeface="+mj-lt"/>
              </a:rPr>
              <a:t>28 </a:t>
            </a:r>
            <a:r>
              <a:rPr lang="en-US" sz="1650" dirty="0">
                <a:latin typeface="+mj-lt"/>
              </a:rPr>
              <a:t>And I give them eternal life, and they shall never perish; neither shall anyone snatch them out of My hand. </a:t>
            </a:r>
            <a:r>
              <a:rPr lang="en-US" sz="1650" baseline="30000" dirty="0">
                <a:latin typeface="+mj-lt"/>
              </a:rPr>
              <a:t>29 </a:t>
            </a:r>
            <a:r>
              <a:rPr lang="en-US" sz="1650" dirty="0">
                <a:latin typeface="+mj-lt"/>
              </a:rPr>
              <a:t>My Father, who has given them to Me, is greater than all; and no one is able to snatch them out of My Father’s hand. </a:t>
            </a:r>
            <a:r>
              <a:rPr lang="en-US" sz="1650" baseline="30000" dirty="0">
                <a:latin typeface="+mj-lt"/>
              </a:rPr>
              <a:t>30 </a:t>
            </a:r>
            <a:r>
              <a:rPr lang="en-US" sz="1650" dirty="0">
                <a:latin typeface="+mj-lt"/>
              </a:rPr>
              <a:t>I and My Father are one.”</a:t>
            </a:r>
          </a:p>
          <a:p>
            <a:pPr marL="0" indent="0">
              <a:spcBef>
                <a:spcPts val="500"/>
              </a:spcBef>
              <a:buNone/>
            </a:pPr>
            <a:r>
              <a:rPr lang="en-US" sz="1650" baseline="30000" dirty="0">
                <a:latin typeface="+mj-lt"/>
              </a:rPr>
              <a:t>31 </a:t>
            </a:r>
            <a:r>
              <a:rPr lang="en-US" sz="1650" dirty="0">
                <a:latin typeface="+mj-lt"/>
              </a:rPr>
              <a:t>Then the Jews took up stones again to stone Him. </a:t>
            </a:r>
            <a:r>
              <a:rPr lang="en-US" sz="1650" baseline="30000" dirty="0">
                <a:latin typeface="+mj-lt"/>
              </a:rPr>
              <a:t>32 </a:t>
            </a:r>
            <a:r>
              <a:rPr lang="en-US" sz="1650" dirty="0">
                <a:latin typeface="+mj-lt"/>
              </a:rPr>
              <a:t>Jesus answered them, “Many good works I have shown you from My Father.   For which of those works do you stone Me?”</a:t>
            </a:r>
          </a:p>
          <a:p>
            <a:pPr marL="0" indent="0">
              <a:spcBef>
                <a:spcPts val="500"/>
              </a:spcBef>
              <a:buNone/>
            </a:pPr>
            <a:r>
              <a:rPr lang="en-US" sz="1650" baseline="30000" dirty="0">
                <a:latin typeface="+mj-lt"/>
              </a:rPr>
              <a:t>33 </a:t>
            </a:r>
            <a:r>
              <a:rPr lang="en-US" sz="1650" dirty="0">
                <a:latin typeface="+mj-lt"/>
              </a:rPr>
              <a:t>The Jews answered Him, saying, “For a good work we do not stone You, but for blasphemy, and because You, being a Man, make Yourself God.”</a:t>
            </a:r>
          </a:p>
          <a:p>
            <a:pPr marL="0" indent="0">
              <a:spcBef>
                <a:spcPts val="500"/>
              </a:spcBef>
              <a:buNone/>
            </a:pPr>
            <a:r>
              <a:rPr lang="en-US" sz="1650" baseline="30000" dirty="0">
                <a:latin typeface="+mj-lt"/>
              </a:rPr>
              <a:t>34 </a:t>
            </a:r>
            <a:r>
              <a:rPr lang="en-US" sz="1650" dirty="0">
                <a:latin typeface="+mj-lt"/>
              </a:rPr>
              <a:t>Jesus answered them, “Is it not written in your law, ‘I said, “You are gods”’?</a:t>
            </a:r>
            <a:r>
              <a:rPr lang="en-US" sz="1650" baseline="30000" dirty="0">
                <a:latin typeface="+mj-lt"/>
              </a:rPr>
              <a:t> </a:t>
            </a:r>
            <a:r>
              <a:rPr lang="en-US" sz="1650" dirty="0">
                <a:latin typeface="+mj-lt"/>
              </a:rPr>
              <a:t> </a:t>
            </a:r>
            <a:r>
              <a:rPr lang="en-US" sz="1650" baseline="30000" dirty="0">
                <a:latin typeface="+mj-lt"/>
              </a:rPr>
              <a:t>35 </a:t>
            </a:r>
            <a:r>
              <a:rPr lang="en-US" sz="1650" dirty="0">
                <a:latin typeface="+mj-lt"/>
              </a:rPr>
              <a:t>If He called them gods, to whom the word of God came (and the Scripture cannot be broken), </a:t>
            </a:r>
            <a:r>
              <a:rPr lang="en-US" sz="1650" baseline="30000" dirty="0">
                <a:latin typeface="+mj-lt"/>
              </a:rPr>
              <a:t>36 </a:t>
            </a:r>
            <a:r>
              <a:rPr lang="en-US" sz="1650" dirty="0">
                <a:latin typeface="+mj-lt"/>
              </a:rPr>
              <a:t>do you say of Him whom the Father sanctified and sent into the world, ‘You are blaspheming,’ because I said, ‘I am the Son of God’? </a:t>
            </a:r>
            <a:r>
              <a:rPr lang="en-US" sz="1650" baseline="30000" dirty="0">
                <a:latin typeface="+mj-lt"/>
              </a:rPr>
              <a:t>37 </a:t>
            </a:r>
            <a:r>
              <a:rPr lang="en-US" sz="1650" dirty="0">
                <a:latin typeface="+mj-lt"/>
              </a:rPr>
              <a:t>If I do not do the works of My Father, do not believe Me; </a:t>
            </a:r>
            <a:r>
              <a:rPr lang="en-US" sz="1650" baseline="30000" dirty="0">
                <a:latin typeface="+mj-lt"/>
              </a:rPr>
              <a:t>38 </a:t>
            </a:r>
            <a:r>
              <a:rPr lang="en-US" sz="1650" dirty="0">
                <a:latin typeface="+mj-lt"/>
              </a:rPr>
              <a:t>but if I do, though you do not believe Me, believe the works, that you may know and believe that the Father is in Me, and I in Him.” </a:t>
            </a:r>
            <a:r>
              <a:rPr lang="en-US" sz="1650" baseline="30000" dirty="0">
                <a:latin typeface="+mj-lt"/>
              </a:rPr>
              <a:t>39 </a:t>
            </a:r>
            <a:r>
              <a:rPr lang="en-US" sz="1650" dirty="0">
                <a:latin typeface="+mj-lt"/>
              </a:rPr>
              <a:t>Therefore they sought again to seize Him, but He escaped out of their </a:t>
            </a:r>
            <a:r>
              <a:rPr lang="en-US" sz="1650" dirty="0" smtClean="0">
                <a:latin typeface="+mj-lt"/>
              </a:rPr>
              <a:t>hand.</a:t>
            </a:r>
            <a:endParaRPr lang="en-US" sz="1650" dirty="0">
              <a:latin typeface="+mj-lt"/>
            </a:endParaRPr>
          </a:p>
        </p:txBody>
      </p:sp>
      <p:cxnSp>
        <p:nvCxnSpPr>
          <p:cNvPr id="20" name="Straight Connector 19"/>
          <p:cNvCxnSpPr>
            <a:cxnSpLocks noChangeShapeType="1"/>
          </p:cNvCxnSpPr>
          <p:nvPr/>
        </p:nvCxnSpPr>
        <p:spPr bwMode="auto">
          <a:xfrm>
            <a:off x="2527299" y="1553636"/>
            <a:ext cx="60350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8" name="Straight Connector 27"/>
          <p:cNvCxnSpPr>
            <a:cxnSpLocks noChangeShapeType="1"/>
          </p:cNvCxnSpPr>
          <p:nvPr/>
        </p:nvCxnSpPr>
        <p:spPr bwMode="auto">
          <a:xfrm flipV="1">
            <a:off x="1578768" y="2054489"/>
            <a:ext cx="7132320" cy="2646"/>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 name="Straight Connector 29"/>
          <p:cNvCxnSpPr>
            <a:cxnSpLocks noChangeShapeType="1"/>
          </p:cNvCxnSpPr>
          <p:nvPr/>
        </p:nvCxnSpPr>
        <p:spPr bwMode="auto">
          <a:xfrm>
            <a:off x="324513" y="1811073"/>
            <a:ext cx="795528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4" name="Straight Connector 33"/>
          <p:cNvCxnSpPr>
            <a:cxnSpLocks noChangeShapeType="1"/>
          </p:cNvCxnSpPr>
          <p:nvPr/>
        </p:nvCxnSpPr>
        <p:spPr bwMode="auto">
          <a:xfrm>
            <a:off x="324513" y="2306108"/>
            <a:ext cx="338328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6" name="Straight Connector 35"/>
          <p:cNvCxnSpPr>
            <a:cxnSpLocks noChangeShapeType="1"/>
          </p:cNvCxnSpPr>
          <p:nvPr/>
        </p:nvCxnSpPr>
        <p:spPr bwMode="auto">
          <a:xfrm>
            <a:off x="8397875" y="2320396"/>
            <a:ext cx="2743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8" name="Straight Connector 37"/>
          <p:cNvCxnSpPr>
            <a:cxnSpLocks noChangeShapeType="1"/>
          </p:cNvCxnSpPr>
          <p:nvPr/>
        </p:nvCxnSpPr>
        <p:spPr bwMode="auto">
          <a:xfrm>
            <a:off x="317256" y="2553003"/>
            <a:ext cx="5943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0" name="Straight Connector 39"/>
          <p:cNvCxnSpPr>
            <a:cxnSpLocks noChangeShapeType="1"/>
          </p:cNvCxnSpPr>
          <p:nvPr/>
        </p:nvCxnSpPr>
        <p:spPr bwMode="auto">
          <a:xfrm>
            <a:off x="3403356" y="3695738"/>
            <a:ext cx="502920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48" name="Straight Connector 47"/>
          <p:cNvCxnSpPr>
            <a:cxnSpLocks noChangeShapeType="1"/>
          </p:cNvCxnSpPr>
          <p:nvPr/>
        </p:nvCxnSpPr>
        <p:spPr bwMode="auto">
          <a:xfrm>
            <a:off x="327083" y="3940969"/>
            <a:ext cx="411480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50" name="Straight Connector 49"/>
          <p:cNvCxnSpPr>
            <a:cxnSpLocks noChangeShapeType="1"/>
          </p:cNvCxnSpPr>
          <p:nvPr/>
        </p:nvCxnSpPr>
        <p:spPr bwMode="auto">
          <a:xfrm>
            <a:off x="5296163" y="984250"/>
            <a:ext cx="347472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52" name="Straight Connector 51"/>
          <p:cNvCxnSpPr>
            <a:cxnSpLocks noChangeShapeType="1"/>
          </p:cNvCxnSpPr>
          <p:nvPr/>
        </p:nvCxnSpPr>
        <p:spPr bwMode="auto">
          <a:xfrm>
            <a:off x="515258" y="3114411"/>
            <a:ext cx="429768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58" name="Straight Connector 57"/>
          <p:cNvCxnSpPr>
            <a:cxnSpLocks noChangeShapeType="1"/>
          </p:cNvCxnSpPr>
          <p:nvPr/>
        </p:nvCxnSpPr>
        <p:spPr bwMode="auto">
          <a:xfrm>
            <a:off x="2149891" y="5525482"/>
            <a:ext cx="658368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3" name="TextBox 62">
            <a:hlinkClick r:id="" action="ppaction://noaction"/>
          </p:cNvPr>
          <p:cNvSpPr txBox="1">
            <a:spLocks noChangeArrowheads="1"/>
          </p:cNvSpPr>
          <p:nvPr/>
        </p:nvSpPr>
        <p:spPr bwMode="auto">
          <a:xfrm>
            <a:off x="7273953" y="3095972"/>
            <a:ext cx="870380"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500" i="1" dirty="0">
                <a:solidFill>
                  <a:srgbClr val="0000FF"/>
                </a:solidFill>
                <a:latin typeface="+mn-lt"/>
              </a:rPr>
              <a:t>See 8:46</a:t>
            </a:r>
          </a:p>
        </p:txBody>
      </p:sp>
      <p:cxnSp>
        <p:nvCxnSpPr>
          <p:cNvPr id="64" name="Straight Connector 63"/>
          <p:cNvCxnSpPr>
            <a:cxnSpLocks noChangeShapeType="1"/>
          </p:cNvCxnSpPr>
          <p:nvPr/>
        </p:nvCxnSpPr>
        <p:spPr bwMode="auto">
          <a:xfrm>
            <a:off x="3370518" y="3363422"/>
            <a:ext cx="37490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7" name="Straight Connector 66"/>
          <p:cNvCxnSpPr>
            <a:cxnSpLocks noChangeShapeType="1"/>
          </p:cNvCxnSpPr>
          <p:nvPr/>
        </p:nvCxnSpPr>
        <p:spPr bwMode="auto">
          <a:xfrm>
            <a:off x="324513" y="1238780"/>
            <a:ext cx="6949440" cy="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5" name="Straight Connector 24"/>
          <p:cNvCxnSpPr>
            <a:cxnSpLocks noChangeShapeType="1"/>
          </p:cNvCxnSpPr>
          <p:nvPr/>
        </p:nvCxnSpPr>
        <p:spPr bwMode="auto">
          <a:xfrm>
            <a:off x="3410613" y="2566006"/>
            <a:ext cx="49377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1" name="Straight Connector 20"/>
          <p:cNvCxnSpPr>
            <a:cxnSpLocks noChangeShapeType="1"/>
          </p:cNvCxnSpPr>
          <p:nvPr/>
        </p:nvCxnSpPr>
        <p:spPr bwMode="auto">
          <a:xfrm>
            <a:off x="2084070" y="2821773"/>
            <a:ext cx="219456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2581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fade">
                                      <p:cBhvr>
                                        <p:cTn id="10" dur="500"/>
                                        <p:tgtEl>
                                          <p:spTgt spid="6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par>
                                <p:cTn id="32" presetID="10" presetClass="entr" presetSubtype="0" fill="hold"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500"/>
                                        <p:tgtEl>
                                          <p:spTgt spid="5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500"/>
                                        <p:tgtEl>
                                          <p:spTgt spid="6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par>
                                <p:cTn id="61" presetID="10" presetClass="entr" presetSubtype="0"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500"/>
                                        <p:tgtEl>
                                          <p:spTgt spid="4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fade">
                                      <p:cBhvr>
                                        <p:cTn id="6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le 1"/>
          <p:cNvSpPr>
            <a:spLocks noGrp="1"/>
          </p:cNvSpPr>
          <p:nvPr>
            <p:ph type="title"/>
          </p:nvPr>
        </p:nvSpPr>
        <p:spPr>
          <a:xfrm>
            <a:off x="762000" y="27782"/>
            <a:ext cx="7620000" cy="402167"/>
          </a:xfrm>
        </p:spPr>
        <p:txBody>
          <a:bodyPr/>
          <a:lstStyle/>
          <a:p>
            <a:r>
              <a:rPr lang="en-US" sz="2600" dirty="0">
                <a:latin typeface="+mj-lt"/>
              </a:rPr>
              <a:t>John 10:35-36 – “Called them gods.”</a:t>
            </a:r>
          </a:p>
        </p:txBody>
      </p:sp>
      <p:sp>
        <p:nvSpPr>
          <p:cNvPr id="4" name="TextBox 3"/>
          <p:cNvSpPr txBox="1"/>
          <p:nvPr/>
        </p:nvSpPr>
        <p:spPr>
          <a:xfrm>
            <a:off x="118405" y="1653138"/>
            <a:ext cx="4108977" cy="2811475"/>
          </a:xfrm>
          <a:prstGeom prst="rect">
            <a:avLst/>
          </a:prstGeom>
          <a:noFill/>
        </p:spPr>
        <p:txBody>
          <a:bodyPr wrap="square">
            <a:spAutoFit/>
          </a:bodyPr>
          <a:lstStyle>
            <a:lvl1pPr eaLnBrk="0" hangingPunct="0">
              <a:defRPr sz="2000" b="1">
                <a:solidFill>
                  <a:schemeClr val="tx1"/>
                </a:solidFill>
                <a:latin typeface="Times New Roman" charset="0"/>
                <a:ea typeface="ＭＳ Ｐゴシック" charset="0"/>
              </a:defRPr>
            </a:lvl1pPr>
            <a:lvl2pPr marL="688975" indent="-231775" eaLnBrk="0" hangingPunct="0">
              <a:defRPr sz="2000" b="1">
                <a:solidFill>
                  <a:schemeClr val="tx1"/>
                </a:solidFill>
                <a:latin typeface="Times New Roman" charset="0"/>
                <a:ea typeface="ＭＳ Ｐゴシック" charset="0"/>
              </a:defRPr>
            </a:lvl2pPr>
            <a:lvl3pPr marL="1143000" indent="-228600" eaLnBrk="0" hangingPunct="0">
              <a:defRPr sz="2000" b="1">
                <a:solidFill>
                  <a:schemeClr val="tx1"/>
                </a:solidFill>
                <a:latin typeface="Times New Roman" charset="0"/>
                <a:ea typeface="ＭＳ Ｐゴシック" charset="0"/>
              </a:defRPr>
            </a:lvl3pPr>
            <a:lvl4pPr marL="1600200" indent="-228600" eaLnBrk="0" hangingPunct="0">
              <a:defRPr sz="2000" b="1">
                <a:solidFill>
                  <a:schemeClr val="tx1"/>
                </a:solidFill>
                <a:latin typeface="Times New Roman" charset="0"/>
                <a:ea typeface="ＭＳ Ｐゴシック" charset="0"/>
              </a:defRPr>
            </a:lvl4pPr>
            <a:lvl5pPr marL="2057400" indent="-228600" eaLnBrk="0" hangingPunct="0">
              <a:defRPr sz="20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b="1">
                <a:solidFill>
                  <a:schemeClr val="tx1"/>
                </a:solidFill>
                <a:latin typeface="Times New Roman" charset="0"/>
                <a:ea typeface="ＭＳ Ｐゴシック" charset="0"/>
              </a:defRPr>
            </a:lvl9pPr>
          </a:lstStyle>
          <a:p>
            <a:pPr eaLnBrk="1" hangingPunct="1"/>
            <a:r>
              <a:rPr lang="en-US" i="1" dirty="0">
                <a:latin typeface="+mj-lt"/>
              </a:rPr>
              <a:t>Who are called </a:t>
            </a:r>
            <a:r>
              <a:rPr lang="ja-JP" altLang="en-US" i="1" dirty="0">
                <a:latin typeface="+mj-lt"/>
              </a:rPr>
              <a:t>‘</a:t>
            </a:r>
            <a:r>
              <a:rPr lang="en-US" i="1" dirty="0">
                <a:latin typeface="+mj-lt"/>
              </a:rPr>
              <a:t>gods</a:t>
            </a:r>
            <a:r>
              <a:rPr lang="ja-JP" altLang="en-US" i="1" dirty="0">
                <a:latin typeface="+mj-lt"/>
              </a:rPr>
              <a:t>’</a:t>
            </a:r>
            <a:r>
              <a:rPr lang="en-US" i="1" dirty="0">
                <a:latin typeface="+mj-lt"/>
              </a:rPr>
              <a:t>?</a:t>
            </a:r>
          </a:p>
          <a:p>
            <a:pPr marL="182880" indent="-182880" eaLnBrk="1" hangingPunct="1">
              <a:spcAft>
                <a:spcPts val="600"/>
              </a:spcAft>
              <a:buFont typeface="Arial" panose="020B0604020202020204" pitchFamily="34" charset="0"/>
              <a:buChar char="•"/>
            </a:pPr>
            <a:r>
              <a:rPr lang="en-US" sz="1667" dirty="0">
                <a:latin typeface="+mj-lt"/>
              </a:rPr>
              <a:t>Those who act on God</a:t>
            </a:r>
            <a:r>
              <a:rPr lang="ja-JP" altLang="en-US" sz="1667" dirty="0">
                <a:latin typeface="+mj-lt"/>
              </a:rPr>
              <a:t>’</a:t>
            </a:r>
            <a:r>
              <a:rPr lang="en-US" sz="1667" dirty="0">
                <a:latin typeface="+mj-lt"/>
              </a:rPr>
              <a:t>s behalf (v. 1b) </a:t>
            </a:r>
          </a:p>
          <a:p>
            <a:pPr marL="182880" indent="-182880" eaLnBrk="1" hangingPunct="1">
              <a:spcAft>
                <a:spcPts val="600"/>
              </a:spcAft>
              <a:buFont typeface="Arial" panose="020B0604020202020204" pitchFamily="34" charset="0"/>
              <a:buChar char="•"/>
            </a:pPr>
            <a:r>
              <a:rPr lang="en-US" sz="1667" dirty="0">
                <a:latin typeface="+mj-lt"/>
              </a:rPr>
              <a:t>Those who can deliver the poor &amp; afflicted from evil (v. 3-4)</a:t>
            </a:r>
          </a:p>
          <a:p>
            <a:pPr marL="182880" indent="-182880" eaLnBrk="1" hangingPunct="1">
              <a:spcAft>
                <a:spcPts val="600"/>
              </a:spcAft>
              <a:buFont typeface="Arial" panose="020B0604020202020204" pitchFamily="34" charset="0"/>
              <a:buChar char="•"/>
            </a:pPr>
            <a:r>
              <a:rPr lang="en-US" sz="1667" dirty="0">
                <a:latin typeface="+mj-lt"/>
              </a:rPr>
              <a:t>Those who know the Law (v. 5)</a:t>
            </a:r>
          </a:p>
          <a:p>
            <a:pPr marL="365760" lvl="1" indent="-182880" eaLnBrk="1" hangingPunct="1">
              <a:spcAft>
                <a:spcPts val="600"/>
              </a:spcAft>
              <a:buFont typeface="Calibri" panose="020F0502020204030204" pitchFamily="34" charset="0"/>
              <a:buChar char="‒"/>
            </a:pPr>
            <a:r>
              <a:rPr lang="ja-JP" altLang="en-US" sz="1500" dirty="0">
                <a:latin typeface="+mj-lt"/>
              </a:rPr>
              <a:t>‘</a:t>
            </a:r>
            <a:r>
              <a:rPr lang="en-US" sz="1500" dirty="0">
                <a:latin typeface="+mj-lt"/>
              </a:rPr>
              <a:t>to whom the Word of God came</a:t>
            </a:r>
            <a:r>
              <a:rPr lang="ja-JP" altLang="en-US" sz="1500" dirty="0" smtClean="0">
                <a:latin typeface="+mj-lt"/>
              </a:rPr>
              <a:t>’</a:t>
            </a:r>
            <a:r>
              <a:rPr lang="en-US" sz="1500" dirty="0" smtClean="0">
                <a:latin typeface="+mj-lt"/>
              </a:rPr>
              <a:t>(JN </a:t>
            </a:r>
            <a:r>
              <a:rPr lang="en-US" sz="1500" dirty="0">
                <a:latin typeface="+mj-lt"/>
              </a:rPr>
              <a:t>10:35)</a:t>
            </a:r>
          </a:p>
          <a:p>
            <a:pPr marL="182880" indent="-182880" eaLnBrk="1" hangingPunct="1">
              <a:spcAft>
                <a:spcPts val="600"/>
              </a:spcAft>
              <a:buFont typeface="Arial" panose="020B0604020202020204" pitchFamily="34" charset="0"/>
              <a:buChar char="•"/>
            </a:pPr>
            <a:r>
              <a:rPr lang="en-US" sz="1667" dirty="0">
                <a:latin typeface="+mj-lt"/>
              </a:rPr>
              <a:t>Children of God (v. 6b)</a:t>
            </a:r>
          </a:p>
          <a:p>
            <a:pPr marL="285750" indent="-285750" eaLnBrk="1" hangingPunct="1">
              <a:buSzPct val="85000"/>
              <a:buFont typeface="Wingdings 3" panose="05040102010807070707" pitchFamily="18" charset="2"/>
              <a:buChar char="Æ"/>
            </a:pPr>
            <a:r>
              <a:rPr lang="en-US" sz="1667" dirty="0" smtClean="0">
                <a:latin typeface="+mj-lt"/>
              </a:rPr>
              <a:t>Israel </a:t>
            </a:r>
            <a:r>
              <a:rPr lang="en-US" sz="1667" dirty="0">
                <a:latin typeface="+mj-lt"/>
              </a:rPr>
              <a:t>or Israel</a:t>
            </a:r>
            <a:r>
              <a:rPr lang="ja-JP" altLang="en-US" sz="1667" dirty="0">
                <a:latin typeface="+mj-lt"/>
              </a:rPr>
              <a:t>’</a:t>
            </a:r>
            <a:r>
              <a:rPr lang="en-US" sz="1667" dirty="0">
                <a:latin typeface="+mj-lt"/>
              </a:rPr>
              <a:t>s Judges (but mortal, </a:t>
            </a:r>
            <a:br>
              <a:rPr lang="en-US" sz="1667" dirty="0">
                <a:latin typeface="+mj-lt"/>
              </a:rPr>
            </a:br>
            <a:r>
              <a:rPr lang="en-US" sz="1667" dirty="0">
                <a:latin typeface="+mj-lt"/>
              </a:rPr>
              <a:t>&amp; subject to God</a:t>
            </a:r>
            <a:r>
              <a:rPr lang="ja-JP" altLang="en-US" sz="1667" dirty="0">
                <a:latin typeface="+mj-lt"/>
              </a:rPr>
              <a:t>’</a:t>
            </a:r>
            <a:r>
              <a:rPr lang="en-US" sz="1667" dirty="0">
                <a:latin typeface="+mj-lt"/>
              </a:rPr>
              <a:t>s punishment)</a:t>
            </a:r>
          </a:p>
        </p:txBody>
      </p:sp>
      <p:sp>
        <p:nvSpPr>
          <p:cNvPr id="6" name="TextBox 5"/>
          <p:cNvSpPr txBox="1">
            <a:spLocks noChangeArrowheads="1"/>
          </p:cNvSpPr>
          <p:nvPr/>
        </p:nvSpPr>
        <p:spPr bwMode="auto">
          <a:xfrm>
            <a:off x="348344" y="4758532"/>
            <a:ext cx="8631612"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dirty="0">
                <a:solidFill>
                  <a:srgbClr val="0000FF"/>
                </a:solidFill>
                <a:latin typeface="+mj-lt"/>
              </a:rPr>
              <a:t>Meaning:  </a:t>
            </a:r>
            <a:r>
              <a:rPr lang="en-US" sz="2000" dirty="0" smtClean="0">
                <a:solidFill>
                  <a:srgbClr val="0000FF"/>
                </a:solidFill>
                <a:latin typeface="+mj-lt"/>
              </a:rPr>
              <a:t>“</a:t>
            </a:r>
            <a:r>
              <a:rPr lang="en-US" sz="2000" dirty="0">
                <a:solidFill>
                  <a:srgbClr val="0000FF"/>
                </a:solidFill>
                <a:latin typeface="+mj-lt"/>
              </a:rPr>
              <a:t>If those judges of Israel who knew &amp; delivered God’s law were in the role of gods to the poor &amp; afflicted, how much more am I the Son of God, who delivers His Saving Word directly.”</a:t>
            </a:r>
          </a:p>
        </p:txBody>
      </p:sp>
      <p:sp>
        <p:nvSpPr>
          <p:cNvPr id="7" name="Rectangle 6"/>
          <p:cNvSpPr>
            <a:spLocks noChangeArrowheads="1"/>
          </p:cNvSpPr>
          <p:nvPr/>
        </p:nvSpPr>
        <p:spPr bwMode="auto">
          <a:xfrm>
            <a:off x="4775201" y="1342571"/>
            <a:ext cx="4204756" cy="3329971"/>
          </a:xfrm>
          <a:prstGeom prst="rect">
            <a:avLst/>
          </a:prstGeom>
          <a:solidFill>
            <a:srgbClr val="EAEAEA"/>
          </a:solidFill>
          <a:ln w="12700">
            <a:noFill/>
            <a:round/>
            <a:headEnd/>
            <a:tailEnd/>
          </a:ln>
          <a:effectLst>
            <a:outerShdw blurRad="50800" dist="38100" dir="2700000" algn="tl" rotWithShape="0">
              <a:srgbClr val="000000">
                <a:alpha val="39999"/>
              </a:srgbClr>
            </a:outerShdw>
          </a:effectLst>
        </p:spPr>
        <p:txBody>
          <a:bodyPr/>
          <a:lstStyle/>
          <a:p>
            <a:pPr algn="ctr"/>
            <a:r>
              <a:rPr lang="en-US" sz="1400" dirty="0">
                <a:latin typeface="+mn-lt"/>
              </a:rPr>
              <a:t>Ps 82:6</a:t>
            </a:r>
          </a:p>
          <a:p>
            <a:pPr>
              <a:lnSpc>
                <a:spcPct val="90000"/>
              </a:lnSpc>
            </a:pPr>
            <a:r>
              <a:rPr lang="en-US" sz="1300" b="0" dirty="0">
                <a:latin typeface="+mn-lt"/>
              </a:rPr>
              <a:t>God stands in the congregation of the mighty</a:t>
            </a:r>
            <a:r>
              <a:rPr lang="en-US" sz="1300" b="0" dirty="0" smtClean="0">
                <a:latin typeface="+mn-lt"/>
              </a:rPr>
              <a:t>;</a:t>
            </a:r>
            <a:br>
              <a:rPr lang="en-US" sz="1300" b="0" dirty="0" smtClean="0">
                <a:latin typeface="+mn-lt"/>
              </a:rPr>
            </a:br>
            <a:r>
              <a:rPr lang="en-US" sz="1300" dirty="0" smtClean="0">
                <a:solidFill>
                  <a:srgbClr val="FF0000"/>
                </a:solidFill>
                <a:latin typeface="+mn-lt"/>
              </a:rPr>
              <a:t>He </a:t>
            </a:r>
            <a:r>
              <a:rPr lang="en-US" sz="1300" dirty="0">
                <a:solidFill>
                  <a:srgbClr val="FF0000"/>
                </a:solidFill>
                <a:latin typeface="+mn-lt"/>
              </a:rPr>
              <a:t>judges </a:t>
            </a:r>
            <a:r>
              <a:rPr lang="en-US" sz="1300" b="0" dirty="0">
                <a:latin typeface="+mn-lt"/>
              </a:rPr>
              <a:t>among the gods.</a:t>
            </a:r>
          </a:p>
          <a:p>
            <a:pPr>
              <a:lnSpc>
                <a:spcPct val="90000"/>
              </a:lnSpc>
            </a:pPr>
            <a:r>
              <a:rPr lang="en-US" sz="1300" b="0" baseline="30000" dirty="0">
                <a:latin typeface="+mn-lt"/>
              </a:rPr>
              <a:t>2 </a:t>
            </a:r>
            <a:r>
              <a:rPr lang="en-US" sz="1300" b="0" dirty="0">
                <a:latin typeface="+mn-lt"/>
              </a:rPr>
              <a:t>How long will </a:t>
            </a:r>
            <a:r>
              <a:rPr lang="en-US" sz="1300" dirty="0">
                <a:solidFill>
                  <a:srgbClr val="FF0000"/>
                </a:solidFill>
                <a:latin typeface="+mn-lt"/>
              </a:rPr>
              <a:t>you judge </a:t>
            </a:r>
            <a:r>
              <a:rPr lang="en-US" sz="1300" b="0" dirty="0" smtClean="0">
                <a:latin typeface="+mn-lt"/>
              </a:rPr>
              <a:t>unjustly, And </a:t>
            </a:r>
            <a:r>
              <a:rPr lang="en-US" sz="1300" b="0" dirty="0">
                <a:latin typeface="+mn-lt"/>
              </a:rPr>
              <a:t>show partiality to the wicked? Selah</a:t>
            </a:r>
          </a:p>
          <a:p>
            <a:pPr>
              <a:lnSpc>
                <a:spcPct val="90000"/>
              </a:lnSpc>
            </a:pPr>
            <a:r>
              <a:rPr lang="en-US" sz="1300" b="0" baseline="30000" dirty="0">
                <a:latin typeface="+mn-lt"/>
              </a:rPr>
              <a:t>3 </a:t>
            </a:r>
            <a:r>
              <a:rPr lang="en-US" sz="1300" dirty="0">
                <a:solidFill>
                  <a:srgbClr val="FF0000"/>
                </a:solidFill>
                <a:latin typeface="+mn-lt"/>
              </a:rPr>
              <a:t>Defend</a:t>
            </a:r>
            <a:r>
              <a:rPr lang="en-US" sz="1300" b="0" dirty="0">
                <a:latin typeface="+mn-lt"/>
              </a:rPr>
              <a:t> the poor and fatherless</a:t>
            </a:r>
            <a:r>
              <a:rPr lang="en-US" sz="1300" b="0" dirty="0" smtClean="0">
                <a:latin typeface="+mn-lt"/>
              </a:rPr>
              <a:t>;</a:t>
            </a:r>
            <a:br>
              <a:rPr lang="en-US" sz="1300" b="0" dirty="0" smtClean="0">
                <a:latin typeface="+mn-lt"/>
              </a:rPr>
            </a:br>
            <a:r>
              <a:rPr lang="en-US" sz="1300" dirty="0" smtClean="0">
                <a:solidFill>
                  <a:srgbClr val="FF0000"/>
                </a:solidFill>
                <a:latin typeface="+mn-lt"/>
              </a:rPr>
              <a:t>Do </a:t>
            </a:r>
            <a:r>
              <a:rPr lang="en-US" sz="1300" dirty="0">
                <a:solidFill>
                  <a:srgbClr val="FF0000"/>
                </a:solidFill>
                <a:latin typeface="+mn-lt"/>
              </a:rPr>
              <a:t>justice </a:t>
            </a:r>
            <a:r>
              <a:rPr lang="en-US" sz="1300" b="0" dirty="0">
                <a:latin typeface="+mn-lt"/>
              </a:rPr>
              <a:t>to the afflicted and needy.</a:t>
            </a:r>
          </a:p>
          <a:p>
            <a:pPr>
              <a:lnSpc>
                <a:spcPct val="90000"/>
              </a:lnSpc>
            </a:pPr>
            <a:r>
              <a:rPr lang="en-US" sz="1300" b="0" baseline="30000" dirty="0">
                <a:latin typeface="+mn-lt"/>
              </a:rPr>
              <a:t>4 </a:t>
            </a:r>
            <a:r>
              <a:rPr lang="en-US" sz="1300" dirty="0">
                <a:solidFill>
                  <a:srgbClr val="FF0000"/>
                </a:solidFill>
                <a:latin typeface="+mn-lt"/>
              </a:rPr>
              <a:t>Deliver</a:t>
            </a:r>
            <a:r>
              <a:rPr lang="en-US" sz="1300" b="0" dirty="0">
                <a:latin typeface="+mn-lt"/>
              </a:rPr>
              <a:t> the poor and needy</a:t>
            </a:r>
            <a:r>
              <a:rPr lang="en-US" sz="1300" b="0" dirty="0" smtClean="0">
                <a:latin typeface="+mn-lt"/>
              </a:rPr>
              <a:t>;</a:t>
            </a:r>
            <a:br>
              <a:rPr lang="en-US" sz="1300" b="0" dirty="0" smtClean="0">
                <a:latin typeface="+mn-lt"/>
              </a:rPr>
            </a:br>
            <a:r>
              <a:rPr lang="en-US" sz="1300" dirty="0" smtClean="0">
                <a:solidFill>
                  <a:srgbClr val="FF0000"/>
                </a:solidFill>
                <a:latin typeface="+mn-lt"/>
              </a:rPr>
              <a:t>Free</a:t>
            </a:r>
            <a:r>
              <a:rPr lang="en-US" sz="1300" dirty="0" smtClean="0">
                <a:latin typeface="+mn-lt"/>
              </a:rPr>
              <a:t> </a:t>
            </a:r>
            <a:r>
              <a:rPr lang="en-US" sz="1300" b="0" dirty="0">
                <a:latin typeface="+mn-lt"/>
              </a:rPr>
              <a:t>them from the hand of the wicked.</a:t>
            </a:r>
          </a:p>
          <a:p>
            <a:pPr>
              <a:lnSpc>
                <a:spcPct val="90000"/>
              </a:lnSpc>
            </a:pPr>
            <a:r>
              <a:rPr lang="en-US" sz="1300" b="0" baseline="30000" dirty="0">
                <a:latin typeface="+mn-lt"/>
              </a:rPr>
              <a:t>5 </a:t>
            </a:r>
            <a:r>
              <a:rPr lang="en-US" sz="1300" b="0" dirty="0">
                <a:latin typeface="+mn-lt"/>
              </a:rPr>
              <a:t>They </a:t>
            </a:r>
            <a:r>
              <a:rPr lang="en-US" sz="1300" dirty="0">
                <a:solidFill>
                  <a:srgbClr val="FF0000"/>
                </a:solidFill>
                <a:latin typeface="+mn-lt"/>
              </a:rPr>
              <a:t>do not know</a:t>
            </a:r>
            <a:r>
              <a:rPr lang="en-US" sz="1300" b="0" dirty="0">
                <a:latin typeface="+mn-lt"/>
              </a:rPr>
              <a:t>, nor do they understand;</a:t>
            </a:r>
            <a:br>
              <a:rPr lang="en-US" sz="1300" b="0" dirty="0">
                <a:latin typeface="+mn-lt"/>
              </a:rPr>
            </a:br>
            <a:r>
              <a:rPr lang="en-US" sz="1300" b="0" dirty="0">
                <a:latin typeface="+mn-lt"/>
              </a:rPr>
              <a:t>They </a:t>
            </a:r>
            <a:r>
              <a:rPr lang="en-US" sz="1300" b="0" dirty="0">
                <a:solidFill>
                  <a:srgbClr val="FF0000"/>
                </a:solidFill>
                <a:latin typeface="+mn-lt"/>
              </a:rPr>
              <a:t>walk about in darkness</a:t>
            </a:r>
            <a:r>
              <a:rPr lang="en-US" sz="1300" b="0" dirty="0" smtClean="0">
                <a:latin typeface="+mn-lt"/>
              </a:rPr>
              <a:t>; All </a:t>
            </a:r>
            <a:r>
              <a:rPr lang="en-US" sz="1300" b="0" dirty="0">
                <a:latin typeface="+mn-lt"/>
              </a:rPr>
              <a:t>the foundations of the earth are unstable.</a:t>
            </a:r>
          </a:p>
          <a:p>
            <a:pPr>
              <a:lnSpc>
                <a:spcPct val="90000"/>
              </a:lnSpc>
            </a:pPr>
            <a:r>
              <a:rPr lang="en-US" sz="1300" b="0" baseline="30000" dirty="0">
                <a:latin typeface="+mn-lt"/>
              </a:rPr>
              <a:t>6 </a:t>
            </a:r>
            <a:r>
              <a:rPr lang="en-US" sz="1300" b="0" dirty="0">
                <a:solidFill>
                  <a:srgbClr val="FF0000"/>
                </a:solidFill>
                <a:latin typeface="+mn-lt"/>
              </a:rPr>
              <a:t>I said, </a:t>
            </a:r>
            <a:r>
              <a:rPr lang="ja-JP" altLang="en-US" sz="1300" b="0" dirty="0">
                <a:solidFill>
                  <a:srgbClr val="FF0000"/>
                </a:solidFill>
                <a:latin typeface="+mn-lt"/>
              </a:rPr>
              <a:t>“</a:t>
            </a:r>
            <a:r>
              <a:rPr lang="en-US" sz="1300" b="0" dirty="0">
                <a:solidFill>
                  <a:srgbClr val="FF0000"/>
                </a:solidFill>
                <a:latin typeface="+mn-lt"/>
              </a:rPr>
              <a:t>You are gods</a:t>
            </a:r>
            <a:r>
              <a:rPr lang="en-US" sz="1300" b="0" dirty="0" smtClean="0">
                <a:solidFill>
                  <a:srgbClr val="FF0000"/>
                </a:solidFill>
                <a:latin typeface="+mn-lt"/>
              </a:rPr>
              <a:t>,</a:t>
            </a:r>
            <a:r>
              <a:rPr lang="en-US" sz="1300" b="0" dirty="0" smtClean="0">
                <a:latin typeface="+mn-lt"/>
              </a:rPr>
              <a:t/>
            </a:r>
            <a:br>
              <a:rPr lang="en-US" sz="1300" b="0" dirty="0" smtClean="0">
                <a:latin typeface="+mn-lt"/>
              </a:rPr>
            </a:br>
            <a:r>
              <a:rPr lang="en-US" sz="1300" b="0" dirty="0" smtClean="0">
                <a:latin typeface="+mn-lt"/>
              </a:rPr>
              <a:t>And </a:t>
            </a:r>
            <a:r>
              <a:rPr lang="en-US" sz="1300" b="0" dirty="0">
                <a:latin typeface="+mn-lt"/>
              </a:rPr>
              <a:t>all of you are </a:t>
            </a:r>
            <a:r>
              <a:rPr lang="en-US" sz="1300" dirty="0">
                <a:solidFill>
                  <a:srgbClr val="FF0000"/>
                </a:solidFill>
                <a:latin typeface="+mn-lt"/>
              </a:rPr>
              <a:t>children of the Most High</a:t>
            </a:r>
            <a:r>
              <a:rPr lang="en-US" sz="1300" b="0" dirty="0">
                <a:latin typeface="+mn-lt"/>
              </a:rPr>
              <a:t>.</a:t>
            </a:r>
            <a:br>
              <a:rPr lang="en-US" sz="1300" b="0" dirty="0">
                <a:latin typeface="+mn-lt"/>
              </a:rPr>
            </a:br>
            <a:r>
              <a:rPr lang="en-US" sz="1300" b="0" baseline="30000" dirty="0">
                <a:latin typeface="+mn-lt"/>
              </a:rPr>
              <a:t>7 </a:t>
            </a:r>
            <a:r>
              <a:rPr lang="en-US" sz="1300" b="0" dirty="0">
                <a:latin typeface="+mn-lt"/>
              </a:rPr>
              <a:t>But </a:t>
            </a:r>
            <a:r>
              <a:rPr lang="en-US" sz="1300" b="0" dirty="0">
                <a:solidFill>
                  <a:srgbClr val="FF0000"/>
                </a:solidFill>
                <a:latin typeface="+mn-lt"/>
              </a:rPr>
              <a:t>you shall die like men</a:t>
            </a:r>
            <a:r>
              <a:rPr lang="en-US" sz="1300" b="0" dirty="0" smtClean="0">
                <a:latin typeface="+mn-lt"/>
              </a:rPr>
              <a:t>,</a:t>
            </a:r>
            <a:br>
              <a:rPr lang="en-US" sz="1300" b="0" dirty="0" smtClean="0">
                <a:latin typeface="+mn-lt"/>
              </a:rPr>
            </a:br>
            <a:r>
              <a:rPr lang="en-US" sz="1300" b="0" dirty="0" smtClean="0">
                <a:latin typeface="+mn-lt"/>
              </a:rPr>
              <a:t>And </a:t>
            </a:r>
            <a:r>
              <a:rPr lang="en-US" sz="1300" dirty="0">
                <a:solidFill>
                  <a:srgbClr val="FF0000"/>
                </a:solidFill>
                <a:latin typeface="+mn-lt"/>
              </a:rPr>
              <a:t>fall</a:t>
            </a:r>
            <a:r>
              <a:rPr lang="en-US" sz="1300" b="0" dirty="0">
                <a:latin typeface="+mn-lt"/>
              </a:rPr>
              <a:t> like one of the princes.</a:t>
            </a:r>
            <a:r>
              <a:rPr lang="ja-JP" altLang="en-US" sz="1300" b="0" dirty="0">
                <a:latin typeface="+mn-lt"/>
              </a:rPr>
              <a:t>”</a:t>
            </a:r>
            <a:endParaRPr lang="en-US" sz="1300" b="0" dirty="0">
              <a:latin typeface="+mn-lt"/>
            </a:endParaRPr>
          </a:p>
          <a:p>
            <a:pPr>
              <a:lnSpc>
                <a:spcPct val="90000"/>
              </a:lnSpc>
            </a:pPr>
            <a:r>
              <a:rPr lang="en-US" sz="1300" b="0" baseline="30000" dirty="0">
                <a:latin typeface="+mn-lt"/>
              </a:rPr>
              <a:t>8 </a:t>
            </a:r>
            <a:r>
              <a:rPr lang="en-US" sz="1300" b="0" dirty="0">
                <a:latin typeface="+mn-lt"/>
              </a:rPr>
              <a:t>Arise, O God, judge the </a:t>
            </a:r>
            <a:r>
              <a:rPr lang="en-US" sz="1300" b="0" dirty="0" smtClean="0">
                <a:latin typeface="+mn-lt"/>
              </a:rPr>
              <a:t>earth; For </a:t>
            </a:r>
            <a:r>
              <a:rPr lang="en-US" sz="1300" b="0" dirty="0">
                <a:latin typeface="+mn-lt"/>
              </a:rPr>
              <a:t>You shall inherit all nations.</a:t>
            </a:r>
          </a:p>
        </p:txBody>
      </p:sp>
      <p:sp>
        <p:nvSpPr>
          <p:cNvPr id="237574" name="Content Placeholder 7"/>
          <p:cNvSpPr>
            <a:spLocks noGrp="1"/>
          </p:cNvSpPr>
          <p:nvPr>
            <p:ph idx="1"/>
          </p:nvPr>
        </p:nvSpPr>
        <p:spPr>
          <a:xfrm>
            <a:off x="188686" y="443179"/>
            <a:ext cx="8791270" cy="982926"/>
          </a:xfrm>
        </p:spPr>
        <p:txBody>
          <a:bodyPr/>
          <a:lstStyle/>
          <a:p>
            <a:pPr marL="0" indent="0">
              <a:lnSpc>
                <a:spcPct val="90000"/>
              </a:lnSpc>
              <a:spcBef>
                <a:spcPct val="0"/>
              </a:spcBef>
              <a:buNone/>
            </a:pPr>
            <a:r>
              <a:rPr lang="en-US" sz="2000" baseline="30000" dirty="0">
                <a:latin typeface="+mj-lt"/>
              </a:rPr>
              <a:t>35 </a:t>
            </a:r>
            <a:r>
              <a:rPr lang="en-US" sz="2000" dirty="0">
                <a:latin typeface="+mj-lt"/>
              </a:rPr>
              <a:t>If </a:t>
            </a:r>
            <a:r>
              <a:rPr lang="en-US" sz="2000" dirty="0">
                <a:solidFill>
                  <a:srgbClr val="0000FF"/>
                </a:solidFill>
                <a:latin typeface="+mj-lt"/>
              </a:rPr>
              <a:t>He called them gods</a:t>
            </a:r>
            <a:r>
              <a:rPr lang="en-US" sz="2000" dirty="0">
                <a:latin typeface="+mj-lt"/>
              </a:rPr>
              <a:t>, to whom the word of God came (and the Scripture cannot be broken), </a:t>
            </a:r>
            <a:r>
              <a:rPr lang="en-US" sz="2000" baseline="30000" dirty="0">
                <a:latin typeface="+mj-lt"/>
              </a:rPr>
              <a:t>36 </a:t>
            </a:r>
            <a:r>
              <a:rPr lang="en-US" sz="2000" dirty="0">
                <a:latin typeface="+mj-lt"/>
              </a:rPr>
              <a:t>do you say of Him whom the Father sanctified and sent into the world, ‘You are blaspheming,’ because I said, ‘I am the Son of God’? </a:t>
            </a:r>
          </a:p>
        </p:txBody>
      </p:sp>
      <p:cxnSp>
        <p:nvCxnSpPr>
          <p:cNvPr id="10" name="Straight Connector 9"/>
          <p:cNvCxnSpPr>
            <a:cxnSpLocks noChangeShapeType="1"/>
          </p:cNvCxnSpPr>
          <p:nvPr/>
        </p:nvCxnSpPr>
        <p:spPr bwMode="auto">
          <a:xfrm flipV="1">
            <a:off x="3766457" y="1878543"/>
            <a:ext cx="954373" cy="259953"/>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1" name="Straight Connector 10"/>
          <p:cNvCxnSpPr>
            <a:cxnSpLocks noChangeShapeType="1"/>
          </p:cNvCxnSpPr>
          <p:nvPr/>
        </p:nvCxnSpPr>
        <p:spPr bwMode="auto">
          <a:xfrm>
            <a:off x="4166858" y="2502959"/>
            <a:ext cx="553972" cy="189441"/>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3" name="Straight Connector 12"/>
          <p:cNvCxnSpPr>
            <a:cxnSpLocks noChangeShapeType="1"/>
          </p:cNvCxnSpPr>
          <p:nvPr/>
        </p:nvCxnSpPr>
        <p:spPr bwMode="auto">
          <a:xfrm>
            <a:off x="3219979" y="3069771"/>
            <a:ext cx="1500851" cy="23587"/>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7" name="Straight Connector 16"/>
          <p:cNvCxnSpPr>
            <a:cxnSpLocks noChangeShapeType="1"/>
          </p:cNvCxnSpPr>
          <p:nvPr/>
        </p:nvCxnSpPr>
        <p:spPr bwMode="auto">
          <a:xfrm>
            <a:off x="2402114" y="3717774"/>
            <a:ext cx="2318716" cy="85897"/>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9" name="Straight Connector 18"/>
          <p:cNvCxnSpPr>
            <a:cxnSpLocks noChangeShapeType="1"/>
          </p:cNvCxnSpPr>
          <p:nvPr/>
        </p:nvCxnSpPr>
        <p:spPr bwMode="auto">
          <a:xfrm>
            <a:off x="3620937" y="4014921"/>
            <a:ext cx="1099893" cy="173697"/>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907199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childTnLst>
                                </p:cTn>
                              </p:par>
                            </p:childTnLst>
                          </p:cTn>
                        </p:par>
                        <p:par>
                          <p:cTn id="34" fill="hold" nodeType="afterGroup">
                            <p:stCondLst>
                              <p:cond delay="0"/>
                            </p:stCondLst>
                            <p:childTnLst>
                              <p:par>
                                <p:cTn id="35" presetID="22" presetClass="entr" presetSubtype="8"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childTnLst>
                                </p:cTn>
                              </p:par>
                            </p:childTnLst>
                          </p:cTn>
                        </p:par>
                        <p:par>
                          <p:cTn id="46" fill="hold" nodeType="afterGroup">
                            <p:stCondLst>
                              <p:cond delay="0"/>
                            </p:stCondLst>
                            <p:childTnLst>
                              <p:par>
                                <p:cTn id="47" presetID="22" presetClass="entr" presetSubtype="8"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left)">
                                      <p:cBhvr>
                                        <p:cTn id="49" dur="500"/>
                                        <p:tgtEl>
                                          <p:spTgt spid="1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childTnLst>
                                </p:cTn>
                              </p:par>
                            </p:childTnLst>
                          </p:cTn>
                        </p:par>
                        <p:par>
                          <p:cTn id="54" fill="hold" nodeType="afterGroup">
                            <p:stCondLst>
                              <p:cond delay="0"/>
                            </p:stCondLst>
                            <p:childTnLst>
                              <p:par>
                                <p:cTn id="55" presetID="22" presetClass="entr" presetSubtype="8" fill="hold"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left)">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1"/>
          <p:cNvSpPr>
            <a:spLocks noGrp="1"/>
          </p:cNvSpPr>
          <p:nvPr>
            <p:ph type="title"/>
          </p:nvPr>
        </p:nvSpPr>
        <p:spPr/>
        <p:txBody>
          <a:bodyPr/>
          <a:lstStyle/>
          <a:p>
            <a:r>
              <a:rPr lang="en-US" sz="3200" dirty="0">
                <a:latin typeface="+mj-lt"/>
              </a:rPr>
              <a:t>John 10:40-42</a:t>
            </a:r>
          </a:p>
        </p:txBody>
      </p:sp>
      <p:sp>
        <p:nvSpPr>
          <p:cNvPr id="239619" name="Content Placeholder 2"/>
          <p:cNvSpPr>
            <a:spLocks noGrp="1"/>
          </p:cNvSpPr>
          <p:nvPr>
            <p:ph idx="1"/>
          </p:nvPr>
        </p:nvSpPr>
        <p:spPr>
          <a:xfrm>
            <a:off x="2078831" y="878246"/>
            <a:ext cx="6918611" cy="1990725"/>
          </a:xfrm>
        </p:spPr>
        <p:txBody>
          <a:bodyPr>
            <a:noAutofit/>
          </a:bodyPr>
          <a:lstStyle/>
          <a:p>
            <a:pPr marL="0" indent="0">
              <a:spcBef>
                <a:spcPts val="0"/>
              </a:spcBef>
              <a:buNone/>
            </a:pPr>
            <a:r>
              <a:rPr lang="en-US" sz="2400" dirty="0">
                <a:latin typeface="+mj-lt"/>
              </a:rPr>
              <a:t>And He went away again beyond the Jordan to the place where John was baptizing at first, and there He stayed. </a:t>
            </a:r>
            <a:r>
              <a:rPr lang="en-US" sz="2400" baseline="30000" dirty="0">
                <a:latin typeface="+mj-lt"/>
              </a:rPr>
              <a:t>41 </a:t>
            </a:r>
            <a:r>
              <a:rPr lang="en-US" sz="2400" dirty="0">
                <a:latin typeface="+mj-lt"/>
              </a:rPr>
              <a:t>Then many came to Him and said, “John performed no sign, but all the things that John spoke about this Man were true.” </a:t>
            </a:r>
            <a:r>
              <a:rPr lang="en-US" sz="2400" baseline="30000" dirty="0">
                <a:latin typeface="+mj-lt"/>
              </a:rPr>
              <a:t>42 </a:t>
            </a:r>
            <a:r>
              <a:rPr lang="en-US" sz="2400" dirty="0">
                <a:latin typeface="+mj-lt"/>
              </a:rPr>
              <a:t>And many believed in Him there.</a:t>
            </a:r>
          </a:p>
        </p:txBody>
      </p:sp>
      <p:sp>
        <p:nvSpPr>
          <p:cNvPr id="8" name="TextBox 7">
            <a:hlinkClick r:id="" action="ppaction://noaction"/>
          </p:cNvPr>
          <p:cNvSpPr txBox="1">
            <a:spLocks noChangeArrowheads="1"/>
          </p:cNvSpPr>
          <p:nvPr/>
        </p:nvSpPr>
        <p:spPr bwMode="auto">
          <a:xfrm>
            <a:off x="121441" y="1277847"/>
            <a:ext cx="1771649"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1600" i="1" dirty="0">
                <a:solidFill>
                  <a:srgbClr val="0000FF"/>
                </a:solidFill>
                <a:latin typeface="+mj-lt"/>
              </a:rPr>
              <a:t>Note the contrast of reception &amp; belief, based on ‘works’ and ‘words’.</a:t>
            </a:r>
          </a:p>
        </p:txBody>
      </p:sp>
      <p:sp>
        <p:nvSpPr>
          <p:cNvPr id="21" name="TextBox 20">
            <a:hlinkClick r:id="" action="ppaction://noaction"/>
          </p:cNvPr>
          <p:cNvSpPr txBox="1">
            <a:spLocks noChangeArrowheads="1"/>
          </p:cNvSpPr>
          <p:nvPr/>
        </p:nvSpPr>
        <p:spPr bwMode="auto">
          <a:xfrm>
            <a:off x="3689284" y="2951848"/>
            <a:ext cx="2177872" cy="458153"/>
          </a:xfrm>
          <a:prstGeom prst="roundRect">
            <a:avLst>
              <a:gd name="adj" fmla="val 22661"/>
            </a:avLst>
          </a:prstGeom>
          <a:noFill/>
          <a:ln w="19050">
            <a:solidFill>
              <a:srgbClr val="0000FF"/>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gn="r"/>
            <a:r>
              <a:rPr lang="en-US" sz="2000" i="1" dirty="0" smtClean="0">
                <a:solidFill>
                  <a:srgbClr val="0000FF"/>
                </a:solidFill>
                <a:latin typeface="+mj-lt"/>
              </a:rPr>
              <a:t>Repeat </a:t>
            </a:r>
            <a:r>
              <a:rPr lang="en-US" sz="2000" i="1" dirty="0">
                <a:solidFill>
                  <a:srgbClr val="0000FF"/>
                </a:solidFill>
                <a:latin typeface="+mj-lt"/>
              </a:rPr>
              <a:t>of 3:34-36:</a:t>
            </a:r>
          </a:p>
        </p:txBody>
      </p:sp>
      <p:sp>
        <p:nvSpPr>
          <p:cNvPr id="2" name="TextBox 1"/>
          <p:cNvSpPr txBox="1">
            <a:spLocks noChangeArrowheads="1"/>
          </p:cNvSpPr>
          <p:nvPr/>
        </p:nvSpPr>
        <p:spPr bwMode="auto">
          <a:xfrm>
            <a:off x="542925" y="3612886"/>
            <a:ext cx="8313416" cy="2020979"/>
          </a:xfrm>
          <a:prstGeom prst="roundRect">
            <a:avLst/>
          </a:prstGeom>
          <a:solidFill>
            <a:srgbClr val="0000FF"/>
          </a:solidFill>
          <a:ln w="9525">
            <a:solidFill>
              <a:srgbClr val="0000FF"/>
            </a:solid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defRPr sz="2667" i="1">
                <a:solidFill>
                  <a:schemeClr val="bg1"/>
                </a:solidFill>
                <a:latin typeface="Calibri" panose="020F0502020204030204" pitchFamily="34" charset="0"/>
                <a:ea typeface="+mn-ea"/>
              </a:defRPr>
            </a:lvl1pPr>
          </a:lstStyle>
          <a:p>
            <a:pPr>
              <a:lnSpc>
                <a:spcPct val="114000"/>
              </a:lnSpc>
            </a:pPr>
            <a:r>
              <a:rPr lang="en-US" sz="2000" dirty="0"/>
              <a:t>“…For He whom God has sent speaks the words of God, for God does not give the Spirit by measure.  35 The Father loves the Son, and has given all things into His hand.  36 He who believes in the Son has everlasting life; and he who does not believe the Son shall not see life, but the wrath of God abides on him.” (John 3:34-36)</a:t>
            </a:r>
          </a:p>
        </p:txBody>
      </p:sp>
      <p:cxnSp>
        <p:nvCxnSpPr>
          <p:cNvPr id="24" name="Straight Connector 23"/>
          <p:cNvCxnSpPr>
            <a:cxnSpLocks noChangeShapeType="1"/>
          </p:cNvCxnSpPr>
          <p:nvPr/>
        </p:nvCxnSpPr>
        <p:spPr bwMode="auto">
          <a:xfrm>
            <a:off x="5153021" y="2358191"/>
            <a:ext cx="370332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 name="Straight Connector 30"/>
          <p:cNvCxnSpPr>
            <a:cxnSpLocks noChangeShapeType="1"/>
          </p:cNvCxnSpPr>
          <p:nvPr/>
        </p:nvCxnSpPr>
        <p:spPr bwMode="auto">
          <a:xfrm flipH="1">
            <a:off x="5900186" y="2399922"/>
            <a:ext cx="312758" cy="82296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3" name="Straight Connector 32"/>
          <p:cNvCxnSpPr>
            <a:cxnSpLocks noChangeShapeType="1"/>
          </p:cNvCxnSpPr>
          <p:nvPr/>
        </p:nvCxnSpPr>
        <p:spPr bwMode="auto">
          <a:xfrm>
            <a:off x="4123532" y="2004444"/>
            <a:ext cx="237744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5" name="Straight Connector 34"/>
          <p:cNvCxnSpPr>
            <a:cxnSpLocks noChangeShapeType="1"/>
          </p:cNvCxnSpPr>
          <p:nvPr/>
        </p:nvCxnSpPr>
        <p:spPr bwMode="auto">
          <a:xfrm>
            <a:off x="6534414" y="2736809"/>
            <a:ext cx="182880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1" name="Straight Connector 10"/>
          <p:cNvCxnSpPr>
            <a:cxnSpLocks noChangeShapeType="1"/>
          </p:cNvCxnSpPr>
          <p:nvPr/>
        </p:nvCxnSpPr>
        <p:spPr bwMode="auto">
          <a:xfrm>
            <a:off x="2169314" y="2753741"/>
            <a:ext cx="3429000"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4107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870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333" dirty="0">
                <a:latin typeface="+mj-lt"/>
              </a:rPr>
              <a:t>Purpose</a:t>
            </a:r>
          </a:p>
        </p:txBody>
      </p:sp>
      <p:sp>
        <p:nvSpPr>
          <p:cNvPr id="9219" name="Rectangle 3"/>
          <p:cNvSpPr>
            <a:spLocks noGrp="1" noChangeArrowheads="1"/>
          </p:cNvSpPr>
          <p:nvPr>
            <p:ph idx="1"/>
          </p:nvPr>
        </p:nvSpPr>
        <p:spPr/>
        <p:txBody>
          <a:bodyPr/>
          <a:lstStyle/>
          <a:p>
            <a:pPr marL="0" indent="0" eaLnBrk="1" hangingPunct="1">
              <a:buNone/>
            </a:pPr>
            <a:r>
              <a:rPr lang="en-US" i="1" dirty="0">
                <a:latin typeface="+mj-lt"/>
              </a:rPr>
              <a:t>And he who has seen has testified, and his testimony is true; and he knows that he is telling the truth, </a:t>
            </a:r>
            <a:r>
              <a:rPr lang="en-US" i="1" u="sng" dirty="0">
                <a:solidFill>
                  <a:schemeClr val="accent4"/>
                </a:solidFill>
                <a:latin typeface="+mj-lt"/>
              </a:rPr>
              <a:t>so that you may believe…</a:t>
            </a:r>
            <a:r>
              <a:rPr lang="en-US" dirty="0">
                <a:solidFill>
                  <a:schemeClr val="accent4"/>
                </a:solidFill>
                <a:latin typeface="+mj-lt"/>
              </a:rPr>
              <a:t> </a:t>
            </a:r>
            <a:endParaRPr lang="en-US" i="1" dirty="0">
              <a:solidFill>
                <a:schemeClr val="accent4"/>
              </a:solidFill>
              <a:latin typeface="+mj-lt"/>
            </a:endParaRPr>
          </a:p>
          <a:p>
            <a:pPr marL="0" indent="0" algn="r" eaLnBrk="1" hangingPunct="1">
              <a:buNone/>
            </a:pPr>
            <a:r>
              <a:rPr lang="en-US" dirty="0">
                <a:latin typeface="+mj-lt"/>
              </a:rPr>
              <a:t>John 19:35</a:t>
            </a:r>
            <a:br>
              <a:rPr lang="en-US" dirty="0">
                <a:latin typeface="+mj-lt"/>
              </a:rPr>
            </a:br>
            <a:endParaRPr lang="en-US" dirty="0">
              <a:latin typeface="+mj-lt"/>
            </a:endParaRPr>
          </a:p>
          <a:p>
            <a:pPr marL="0" indent="0" eaLnBrk="1" hangingPunct="1">
              <a:buNone/>
            </a:pPr>
            <a:r>
              <a:rPr lang="en-US" i="1" dirty="0">
                <a:latin typeface="+mj-lt"/>
              </a:rPr>
              <a:t>Therefore, when He had risen from the dead, His disciples remembered that He had said this to them;  and </a:t>
            </a:r>
            <a:r>
              <a:rPr lang="en-US" i="1" u="sng" dirty="0">
                <a:solidFill>
                  <a:schemeClr val="accent4"/>
                </a:solidFill>
                <a:latin typeface="+mj-lt"/>
              </a:rPr>
              <a:t>they believed</a:t>
            </a:r>
            <a:r>
              <a:rPr lang="en-US" i="1" dirty="0">
                <a:solidFill>
                  <a:schemeClr val="accent4"/>
                </a:solidFill>
                <a:latin typeface="+mj-lt"/>
              </a:rPr>
              <a:t> </a:t>
            </a:r>
            <a:r>
              <a:rPr lang="en-US" i="1" dirty="0">
                <a:latin typeface="+mj-lt"/>
              </a:rPr>
              <a:t>the Scripture and the word which Jesus had said.</a:t>
            </a:r>
            <a:r>
              <a:rPr lang="en-US" dirty="0">
                <a:latin typeface="+mj-lt"/>
              </a:rPr>
              <a:t> </a:t>
            </a:r>
            <a:endParaRPr lang="en-US" i="1" dirty="0">
              <a:latin typeface="+mj-lt"/>
            </a:endParaRPr>
          </a:p>
          <a:p>
            <a:pPr marL="0" indent="0" algn="r" eaLnBrk="1" hangingPunct="1">
              <a:buNone/>
            </a:pPr>
            <a:r>
              <a:rPr lang="en-US" dirty="0">
                <a:latin typeface="+mj-lt"/>
              </a:rPr>
              <a:t>John 2:22</a:t>
            </a:r>
          </a:p>
        </p:txBody>
      </p:sp>
    </p:spTree>
    <p:extLst>
      <p:ext uri="{BB962C8B-B14F-4D97-AF65-F5344CB8AC3E}">
        <p14:creationId xmlns:p14="http://schemas.microsoft.com/office/powerpoint/2010/main" val="259830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46778" y="157570"/>
            <a:ext cx="7307137" cy="456264"/>
          </a:xfrm>
        </p:spPr>
        <p:txBody>
          <a:bodyPr/>
          <a:lstStyle/>
          <a:p>
            <a:pPr eaLnBrk="1" hangingPunct="1"/>
            <a:r>
              <a:rPr lang="en-US" dirty="0" smtClean="0">
                <a:latin typeface="+mj-lt"/>
              </a:rPr>
              <a:t>4 Themes</a:t>
            </a:r>
            <a:endParaRPr lang="en-US" dirty="0">
              <a:latin typeface="+mj-lt"/>
            </a:endParaRPr>
          </a:p>
        </p:txBody>
      </p:sp>
      <p:sp>
        <p:nvSpPr>
          <p:cNvPr id="22531" name="Rectangle 3"/>
          <p:cNvSpPr>
            <a:spLocks noGrp="1" noChangeArrowheads="1"/>
          </p:cNvSpPr>
          <p:nvPr>
            <p:ph idx="1"/>
          </p:nvPr>
        </p:nvSpPr>
        <p:spPr>
          <a:xfrm>
            <a:off x="905712" y="675496"/>
            <a:ext cx="7302500" cy="4640726"/>
          </a:xfrm>
        </p:spPr>
        <p:txBody>
          <a:bodyPr>
            <a:noAutofit/>
          </a:bodyPr>
          <a:lstStyle/>
          <a:p>
            <a:pPr marL="380985" indent="-380985" eaLnBrk="1" hangingPunct="1">
              <a:spcBef>
                <a:spcPts val="0"/>
              </a:spcBef>
              <a:spcAft>
                <a:spcPts val="0"/>
              </a:spcAft>
              <a:buFontTx/>
              <a:buAutoNum type="arabicPeriod"/>
            </a:pPr>
            <a:r>
              <a:rPr lang="en-US" sz="2167" dirty="0">
                <a:solidFill>
                  <a:srgbClr val="0000FF"/>
                </a:solidFill>
                <a:latin typeface="+mj-lt"/>
              </a:rPr>
              <a:t>Jesus is God</a:t>
            </a:r>
          </a:p>
          <a:p>
            <a:pPr marL="761970" indent="-380985" eaLnBrk="1" hangingPunct="1">
              <a:spcBef>
                <a:spcPts val="0"/>
              </a:spcBef>
              <a:spcAft>
                <a:spcPts val="0"/>
              </a:spcAft>
              <a:buSzPct val="90000"/>
            </a:pPr>
            <a:r>
              <a:rPr lang="en-US" sz="2000" dirty="0">
                <a:latin typeface="+mj-lt"/>
              </a:rPr>
              <a:t>God in the flesh</a:t>
            </a:r>
          </a:p>
          <a:p>
            <a:pPr marL="761970" indent="-380985" eaLnBrk="1" hangingPunct="1">
              <a:spcBef>
                <a:spcPts val="0"/>
              </a:spcBef>
              <a:spcAft>
                <a:spcPts val="0"/>
              </a:spcAft>
              <a:buSzPct val="90000"/>
            </a:pPr>
            <a:r>
              <a:rPr lang="en-US" sz="2000" dirty="0">
                <a:latin typeface="+mj-lt"/>
              </a:rPr>
              <a:t>Son of God</a:t>
            </a:r>
          </a:p>
          <a:p>
            <a:pPr marL="761970" indent="-380985" eaLnBrk="1" hangingPunct="1">
              <a:spcBef>
                <a:spcPts val="0"/>
              </a:spcBef>
              <a:spcAft>
                <a:spcPts val="1000"/>
              </a:spcAft>
              <a:buSzPct val="90000"/>
            </a:pPr>
            <a:r>
              <a:rPr lang="en-US" sz="2000" dirty="0">
                <a:latin typeface="+mj-lt"/>
              </a:rPr>
              <a:t>Oneness with God</a:t>
            </a:r>
          </a:p>
          <a:p>
            <a:pPr marL="428608" indent="-428608" eaLnBrk="1" hangingPunct="1">
              <a:spcBef>
                <a:spcPts val="0"/>
              </a:spcBef>
              <a:spcAft>
                <a:spcPts val="0"/>
              </a:spcAft>
              <a:buFont typeface="+mj-lt"/>
              <a:buAutoNum type="arabicPeriod" startAt="2"/>
            </a:pPr>
            <a:r>
              <a:rPr lang="en-US" sz="2167" dirty="0">
                <a:solidFill>
                  <a:srgbClr val="0000FF"/>
                </a:solidFill>
                <a:latin typeface="+mj-lt"/>
              </a:rPr>
              <a:t>Images of the Christ</a:t>
            </a:r>
          </a:p>
          <a:p>
            <a:pPr marL="761970" indent="-380985" eaLnBrk="1" hangingPunct="1">
              <a:spcBef>
                <a:spcPts val="0"/>
              </a:spcBef>
              <a:spcAft>
                <a:spcPts val="833"/>
              </a:spcAft>
              <a:buSzPct val="90000"/>
            </a:pPr>
            <a:r>
              <a:rPr lang="en-US" sz="2000" dirty="0"/>
              <a:t>Lamb, King, Water, </a:t>
            </a:r>
            <a:r>
              <a:rPr lang="en-US" sz="2000" dirty="0">
                <a:latin typeface="+mj-lt"/>
              </a:rPr>
              <a:t>Bread, Light, Door, </a:t>
            </a:r>
            <a:r>
              <a:rPr lang="en-US" sz="2000" dirty="0"/>
              <a:t>Shepherd, </a:t>
            </a:r>
            <a:r>
              <a:rPr lang="en-US" sz="2000" dirty="0">
                <a:latin typeface="+mj-lt"/>
              </a:rPr>
              <a:t>Life, Vine</a:t>
            </a:r>
          </a:p>
          <a:p>
            <a:pPr marL="380985" indent="0" eaLnBrk="1" hangingPunct="1">
              <a:spcBef>
                <a:spcPts val="0"/>
              </a:spcBef>
              <a:spcAft>
                <a:spcPts val="0"/>
              </a:spcAft>
              <a:buSzPct val="90000"/>
              <a:buNone/>
            </a:pPr>
            <a:endParaRPr lang="en-US" sz="2000" dirty="0">
              <a:latin typeface="+mj-lt"/>
            </a:endParaRPr>
          </a:p>
          <a:p>
            <a:pPr marL="428608" indent="-428608" eaLnBrk="1" hangingPunct="1">
              <a:spcBef>
                <a:spcPts val="0"/>
              </a:spcBef>
              <a:spcAft>
                <a:spcPts val="0"/>
              </a:spcAft>
              <a:buFont typeface="+mj-lt"/>
              <a:buAutoNum type="arabicPeriod" startAt="3"/>
            </a:pPr>
            <a:r>
              <a:rPr lang="en-US" sz="2167" dirty="0">
                <a:solidFill>
                  <a:srgbClr val="0000FF"/>
                </a:solidFill>
                <a:latin typeface="+mj-lt"/>
              </a:rPr>
              <a:t>Belief and Unbelief </a:t>
            </a:r>
          </a:p>
          <a:p>
            <a:pPr marL="761970" indent="-380985" eaLnBrk="1" hangingPunct="1">
              <a:spcBef>
                <a:spcPts val="0"/>
              </a:spcBef>
              <a:spcAft>
                <a:spcPts val="0"/>
              </a:spcAft>
              <a:buSzPct val="90000"/>
            </a:pPr>
            <a:r>
              <a:rPr lang="en-US" sz="2000" dirty="0">
                <a:latin typeface="+mj-lt"/>
              </a:rPr>
              <a:t>Evidence for believers</a:t>
            </a:r>
          </a:p>
          <a:p>
            <a:pPr marL="761970" indent="-380985" eaLnBrk="1" hangingPunct="1">
              <a:spcBef>
                <a:spcPts val="0"/>
              </a:spcBef>
              <a:spcAft>
                <a:spcPts val="1000"/>
              </a:spcAft>
              <a:buSzPct val="90000"/>
            </a:pPr>
            <a:r>
              <a:rPr lang="en-US" sz="2000" dirty="0">
                <a:latin typeface="+mj-lt"/>
              </a:rPr>
              <a:t>Explaining why some do not believe</a:t>
            </a:r>
          </a:p>
          <a:p>
            <a:pPr marL="428608" indent="-428608" eaLnBrk="1" hangingPunct="1">
              <a:spcBef>
                <a:spcPts val="0"/>
              </a:spcBef>
              <a:spcAft>
                <a:spcPts val="0"/>
              </a:spcAft>
              <a:buFont typeface="+mj-lt"/>
              <a:buAutoNum type="arabicPeriod" startAt="4"/>
            </a:pPr>
            <a:r>
              <a:rPr lang="en-US" sz="2167" dirty="0">
                <a:solidFill>
                  <a:srgbClr val="0000FF"/>
                </a:solidFill>
                <a:latin typeface="+mj-lt"/>
              </a:rPr>
              <a:t>Mission of the Christ </a:t>
            </a:r>
          </a:p>
          <a:p>
            <a:pPr marL="761970" indent="-380985" eaLnBrk="1" hangingPunct="1">
              <a:spcBef>
                <a:spcPts val="0"/>
              </a:spcBef>
              <a:spcAft>
                <a:spcPts val="0"/>
              </a:spcAft>
              <a:buSzPct val="90000"/>
              <a:buFont typeface="+mj-lt"/>
              <a:buChar char="•"/>
            </a:pPr>
            <a:r>
              <a:rPr lang="en-US" sz="2000" dirty="0">
                <a:latin typeface="+mj-lt"/>
              </a:rPr>
              <a:t>His purpose was a sacrificial death</a:t>
            </a:r>
          </a:p>
          <a:p>
            <a:pPr marL="761970" indent="-380985" eaLnBrk="1" hangingPunct="1">
              <a:spcBef>
                <a:spcPts val="0"/>
              </a:spcBef>
              <a:spcAft>
                <a:spcPts val="0"/>
              </a:spcAft>
              <a:buSzPct val="90000"/>
              <a:buFont typeface="+mj-lt"/>
              <a:buChar char="•"/>
            </a:pPr>
            <a:r>
              <a:rPr lang="en-US" sz="2000" dirty="0">
                <a:latin typeface="+mj-lt"/>
              </a:rPr>
              <a:t>He controlled events</a:t>
            </a:r>
          </a:p>
          <a:p>
            <a:pPr marL="761970" indent="-380985" eaLnBrk="1" hangingPunct="1">
              <a:spcBef>
                <a:spcPts val="0"/>
              </a:spcBef>
              <a:spcAft>
                <a:spcPts val="500"/>
              </a:spcAft>
              <a:buSzPct val="90000"/>
              <a:buFont typeface="+mj-lt"/>
              <a:buChar char="•"/>
            </a:pPr>
            <a:r>
              <a:rPr lang="en-US" sz="2000" dirty="0">
                <a:latin typeface="+mj-lt"/>
              </a:rPr>
              <a:t>He only did the will of the Father</a:t>
            </a:r>
          </a:p>
        </p:txBody>
      </p:sp>
      <p:sp>
        <p:nvSpPr>
          <p:cNvPr id="4" name="TextBox 3"/>
          <p:cNvSpPr txBox="1"/>
          <p:nvPr/>
        </p:nvSpPr>
        <p:spPr>
          <a:xfrm>
            <a:off x="1838116"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1:29</a:t>
            </a:r>
          </a:p>
        </p:txBody>
      </p:sp>
      <p:sp>
        <p:nvSpPr>
          <p:cNvPr id="5" name="TextBox 4"/>
          <p:cNvSpPr txBox="1"/>
          <p:nvPr/>
        </p:nvSpPr>
        <p:spPr>
          <a:xfrm>
            <a:off x="5929160" y="2711443"/>
            <a:ext cx="735458"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10:11,14</a:t>
            </a:r>
          </a:p>
        </p:txBody>
      </p:sp>
      <p:sp>
        <p:nvSpPr>
          <p:cNvPr id="6" name="TextBox 5"/>
          <p:cNvSpPr txBox="1"/>
          <p:nvPr/>
        </p:nvSpPr>
        <p:spPr>
          <a:xfrm>
            <a:off x="6907531" y="2711443"/>
            <a:ext cx="490199"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11:25</a:t>
            </a:r>
          </a:p>
        </p:txBody>
      </p:sp>
      <p:sp>
        <p:nvSpPr>
          <p:cNvPr id="7" name="TextBox 6"/>
          <p:cNvSpPr txBox="1"/>
          <p:nvPr/>
        </p:nvSpPr>
        <p:spPr>
          <a:xfrm>
            <a:off x="3152468"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4:10</a:t>
            </a:r>
          </a:p>
        </p:txBody>
      </p:sp>
      <p:sp>
        <p:nvSpPr>
          <p:cNvPr id="8" name="TextBox 7"/>
          <p:cNvSpPr txBox="1"/>
          <p:nvPr/>
        </p:nvSpPr>
        <p:spPr>
          <a:xfrm>
            <a:off x="7524895"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15:1</a:t>
            </a:r>
          </a:p>
        </p:txBody>
      </p:sp>
      <p:sp>
        <p:nvSpPr>
          <p:cNvPr id="9" name="TextBox 8"/>
          <p:cNvSpPr txBox="1"/>
          <p:nvPr/>
        </p:nvSpPr>
        <p:spPr>
          <a:xfrm>
            <a:off x="3926860"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6:35</a:t>
            </a:r>
          </a:p>
        </p:txBody>
      </p:sp>
      <p:sp>
        <p:nvSpPr>
          <p:cNvPr id="10" name="TextBox 9"/>
          <p:cNvSpPr txBox="1"/>
          <p:nvPr/>
        </p:nvSpPr>
        <p:spPr>
          <a:xfrm>
            <a:off x="4613374" y="2711443"/>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8:12</a:t>
            </a:r>
          </a:p>
        </p:txBody>
      </p:sp>
      <p:sp>
        <p:nvSpPr>
          <p:cNvPr id="11" name="TextBox 10"/>
          <p:cNvSpPr txBox="1"/>
          <p:nvPr/>
        </p:nvSpPr>
        <p:spPr>
          <a:xfrm>
            <a:off x="5179523" y="2711443"/>
            <a:ext cx="539891"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10:7,9</a:t>
            </a:r>
          </a:p>
        </p:txBody>
      </p:sp>
      <p:sp>
        <p:nvSpPr>
          <p:cNvPr id="12" name="TextBox 11"/>
          <p:cNvSpPr txBox="1"/>
          <p:nvPr/>
        </p:nvSpPr>
        <p:spPr>
          <a:xfrm>
            <a:off x="2465953" y="2711442"/>
            <a:ext cx="392416" cy="230832"/>
          </a:xfrm>
          <a:prstGeom prst="rect">
            <a:avLst/>
          </a:prstGeom>
          <a:noFill/>
          <a:ln>
            <a:noFill/>
          </a:ln>
        </p:spPr>
        <p:txBody>
          <a:bodyPr wrap="none" lIns="22860" tIns="0" rIns="22860" bIns="0" rtlCol="0">
            <a:spAutoFit/>
          </a:bodyPr>
          <a:lstStyle/>
          <a:p>
            <a:pPr algn="ctr"/>
            <a:r>
              <a:rPr lang="en-US" sz="1500" dirty="0">
                <a:solidFill>
                  <a:schemeClr val="tx1">
                    <a:lumMod val="75000"/>
                    <a:lumOff val="25000"/>
                  </a:schemeClr>
                </a:solidFill>
                <a:latin typeface="+mj-lt"/>
              </a:rPr>
              <a:t>1:49</a:t>
            </a:r>
          </a:p>
        </p:txBody>
      </p:sp>
      <p:sp>
        <p:nvSpPr>
          <p:cNvPr id="2" name="Rounded Rectangle 1"/>
          <p:cNvSpPr/>
          <p:nvPr/>
        </p:nvSpPr>
        <p:spPr bwMode="auto">
          <a:xfrm>
            <a:off x="5179524" y="2301766"/>
            <a:ext cx="1759540" cy="811924"/>
          </a:xfrm>
          <a:prstGeom prst="roundRect">
            <a:avLst/>
          </a:prstGeom>
          <a:noFill/>
          <a:ln w="28575" cap="flat" cmpd="sng" algn="ctr">
            <a:solidFill>
              <a:schemeClr val="accent6">
                <a:lumMod val="75000"/>
              </a:schemeClr>
            </a:solidFill>
            <a:prstDash val="sysDot"/>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365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500"/>
                                        <p:tgtEl>
                                          <p:spTgt spid="6">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fade">
                                      <p:cBhvr>
                                        <p:cTn id="34" dur="500"/>
                                        <p:tgtEl>
                                          <p:spTgt spid="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500"/>
                                        <p:tgtEl>
                                          <p:spTgt spid="11">
                                            <p:txEl>
                                              <p:pRg st="0" end="0"/>
                                            </p:txEl>
                                          </p:spTgt>
                                        </p:tgtEl>
                                      </p:cBhvr>
                                    </p:animEffect>
                                  </p:childTnLst>
                                </p:cTn>
                              </p:par>
                              <p:par>
                                <p:cTn id="41" presetID="1" presetClass="entr" presetSubtype="0" fill="hold" nodeType="with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childTnLst>
                                </p:cTn>
                              </p:par>
                              <p:par>
                                <p:cTn id="43" presetID="10" presetClass="entr" presetSubtype="0" fill="hold" grpId="0" nodeType="with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Effect transition="in" filter="fade">
                                      <p:cBhvr>
                                        <p:cTn id="45" dur="500"/>
                                        <p:tgtEl>
                                          <p:spTgt spid="1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531">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2531">
                                            <p:txEl>
                                              <p:pRg st="8" end="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531">
                                            <p:txEl>
                                              <p:pRg st="10" end="10"/>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2531">
                                            <p:txEl>
                                              <p:pRg st="11" end="11"/>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2531">
                                            <p:txEl>
                                              <p:pRg st="12" end="12"/>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25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P spid="10" grpId="0" build="allAtOnce"/>
      <p:bldP spid="11" grpId="0" build="allAtOnce"/>
      <p:bldP spid="12" grpId="0" build="allAtOnce"/>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1734" y="235183"/>
            <a:ext cx="8768564" cy="508000"/>
          </a:xfrm>
        </p:spPr>
        <p:txBody>
          <a:bodyPr/>
          <a:lstStyle/>
          <a:p>
            <a:pPr eaLnBrk="1" hangingPunct="1"/>
            <a:r>
              <a:rPr lang="en-US" sz="3333" dirty="0">
                <a:latin typeface="+mj-lt"/>
              </a:rPr>
              <a:t>Outline </a:t>
            </a:r>
            <a:r>
              <a:rPr lang="en-US" sz="2000" dirty="0"/>
              <a:t>(adapted from R. </a:t>
            </a:r>
            <a:r>
              <a:rPr lang="en-US" sz="2000" dirty="0" err="1"/>
              <a:t>Harkrider</a:t>
            </a:r>
            <a:r>
              <a:rPr lang="en-US" sz="2000" dirty="0"/>
              <a:t> and M. </a:t>
            </a:r>
            <a:r>
              <a:rPr lang="en-US" sz="2000" dirty="0" err="1"/>
              <a:t>Tenney</a:t>
            </a:r>
            <a:r>
              <a:rPr lang="en-US" sz="2000" dirty="0"/>
              <a:t>)</a:t>
            </a:r>
            <a:endParaRPr lang="en-US" sz="3333" dirty="0">
              <a:latin typeface="+mj-lt"/>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871476872"/>
              </p:ext>
            </p:extLst>
          </p:nvPr>
        </p:nvGraphicFramePr>
        <p:xfrm>
          <a:off x="1072394" y="1063914"/>
          <a:ext cx="7067244" cy="4290455"/>
        </p:xfrm>
        <a:graphic>
          <a:graphicData uri="http://schemas.openxmlformats.org/drawingml/2006/table">
            <a:tbl>
              <a:tblPr firstRow="1" bandRow="1">
                <a:tableStyleId>{073A0DAA-6AF3-43AB-8588-CEC1D06C72B9}</a:tableStyleId>
              </a:tblPr>
              <a:tblGrid>
                <a:gridCol w="948968"/>
                <a:gridCol w="4707050"/>
                <a:gridCol w="1411226"/>
              </a:tblGrid>
              <a:tr h="600749">
                <a:tc>
                  <a:txBody>
                    <a:bodyPr/>
                    <a:lstStyle/>
                    <a:p>
                      <a:pPr algn="ctr"/>
                      <a:r>
                        <a:rPr lang="en-US" sz="2000" dirty="0" smtClean="0"/>
                        <a:t>Part</a:t>
                      </a:r>
                    </a:p>
                  </a:txBody>
                  <a:tcPr marL="76200" marR="76200" marT="38100" marB="38100" anchor="ctr">
                    <a:solidFill>
                      <a:schemeClr val="tx1">
                        <a:lumMod val="75000"/>
                        <a:lumOff val="25000"/>
                      </a:schemeClr>
                    </a:solidFill>
                  </a:tcPr>
                </a:tc>
                <a:tc>
                  <a:txBody>
                    <a:bodyPr/>
                    <a:lstStyle/>
                    <a:p>
                      <a:pPr algn="l"/>
                      <a:r>
                        <a:rPr lang="en-US" sz="2000" dirty="0" smtClean="0"/>
                        <a:t>Description</a:t>
                      </a:r>
                      <a:endParaRPr lang="en-US" sz="2000" dirty="0"/>
                    </a:p>
                  </a:txBody>
                  <a:tcPr marL="76200" marR="76200" marT="38100" marB="38100" anchor="ctr">
                    <a:solidFill>
                      <a:schemeClr val="tx1">
                        <a:lumMod val="75000"/>
                        <a:lumOff val="25000"/>
                      </a:schemeClr>
                    </a:solidFill>
                  </a:tcPr>
                </a:tc>
                <a:tc>
                  <a:txBody>
                    <a:bodyPr/>
                    <a:lstStyle/>
                    <a:p>
                      <a:pPr algn="l"/>
                      <a:r>
                        <a:rPr lang="en-US" sz="2000" dirty="0" smtClean="0"/>
                        <a:t>Text</a:t>
                      </a:r>
                      <a:endParaRPr lang="en-US" sz="2000" dirty="0"/>
                    </a:p>
                  </a:txBody>
                  <a:tcPr marL="76200" marR="76200" marT="38100" marB="38100" anchor="ctr">
                    <a:solidFill>
                      <a:schemeClr val="tx1">
                        <a:lumMod val="75000"/>
                        <a:lumOff val="25000"/>
                      </a:schemeClr>
                    </a:solidFill>
                  </a:tcPr>
                </a:tc>
              </a:tr>
              <a:tr h="614951">
                <a:tc>
                  <a:txBody>
                    <a:bodyPr/>
                    <a:lstStyle/>
                    <a:p>
                      <a:pPr algn="ctr"/>
                      <a:r>
                        <a:rPr lang="en-US" sz="2000" dirty="0" smtClean="0"/>
                        <a:t>One</a:t>
                      </a:r>
                      <a:endParaRPr lang="en-US" sz="2000" dirty="0"/>
                    </a:p>
                  </a:txBody>
                  <a:tcPr marL="76200" marR="76200" marT="38100" marB="38100" anchor="ctr"/>
                </a:tc>
                <a:tc>
                  <a:txBody>
                    <a:bodyPr/>
                    <a:lstStyle/>
                    <a:p>
                      <a:r>
                        <a:rPr lang="en-US" sz="2000" dirty="0" smtClean="0"/>
                        <a:t>Prologue</a:t>
                      </a:r>
                      <a:endParaRPr lang="en-US" sz="2000" dirty="0"/>
                    </a:p>
                  </a:txBody>
                  <a:tcPr marL="76200" marR="76200" marT="38100" marB="38100" anchor="ctr"/>
                </a:tc>
                <a:tc>
                  <a:txBody>
                    <a:bodyPr/>
                    <a:lstStyle/>
                    <a:p>
                      <a:r>
                        <a:rPr lang="en-US" sz="2000" dirty="0" smtClean="0"/>
                        <a:t>1:1-18</a:t>
                      </a:r>
                      <a:endParaRPr lang="en-US" sz="2000" dirty="0"/>
                    </a:p>
                  </a:txBody>
                  <a:tcPr marL="76200" marR="76200" marT="38100" marB="38100" anchor="ctr"/>
                </a:tc>
              </a:tr>
              <a:tr h="614951">
                <a:tc>
                  <a:txBody>
                    <a:bodyPr/>
                    <a:lstStyle/>
                    <a:p>
                      <a:pPr algn="ctr"/>
                      <a:r>
                        <a:rPr lang="en-US" sz="2000" dirty="0" smtClean="0"/>
                        <a:t>Two</a:t>
                      </a:r>
                      <a:endParaRPr lang="en-US" sz="2000" dirty="0"/>
                    </a:p>
                  </a:txBody>
                  <a:tcPr marL="76200" marR="76200" marT="38100" marB="38100" anchor="ctr"/>
                </a:tc>
                <a:tc>
                  <a:txBody>
                    <a:bodyPr/>
                    <a:lstStyle/>
                    <a:p>
                      <a:r>
                        <a:rPr lang="en-US" sz="2000" u="none" strike="noStrike" kern="1200" baseline="0" dirty="0" smtClean="0"/>
                        <a:t>Presentation of Jesus Christ, the Son of God</a:t>
                      </a:r>
                      <a:endParaRPr lang="en-US" sz="2000" dirty="0"/>
                    </a:p>
                  </a:txBody>
                  <a:tcPr marL="76200" marR="76200" marT="38100" marB="38100" anchor="ctr"/>
                </a:tc>
                <a:tc>
                  <a:txBody>
                    <a:bodyPr/>
                    <a:lstStyle/>
                    <a:p>
                      <a:r>
                        <a:rPr lang="en-US" sz="2000" dirty="0" smtClean="0"/>
                        <a:t>1:19 - 4:54</a:t>
                      </a:r>
                      <a:endParaRPr lang="en-US" sz="2000" dirty="0"/>
                    </a:p>
                  </a:txBody>
                  <a:tcPr marL="76200" marR="76200" marT="38100" marB="38100" anchor="ctr"/>
                </a:tc>
              </a:tr>
              <a:tr h="614951">
                <a:tc>
                  <a:txBody>
                    <a:bodyPr/>
                    <a:lstStyle/>
                    <a:p>
                      <a:pPr algn="ctr"/>
                      <a:r>
                        <a:rPr lang="en-US" sz="2000" dirty="0" smtClean="0"/>
                        <a:t>Three</a:t>
                      </a:r>
                      <a:endParaRPr lang="en-US" sz="2000" dirty="0"/>
                    </a:p>
                  </a:txBody>
                  <a:tcPr marL="76200" marR="76200" marT="38100" marB="38100" anchor="ctr"/>
                </a:tc>
                <a:tc>
                  <a:txBody>
                    <a:bodyPr/>
                    <a:lstStyle/>
                    <a:p>
                      <a:r>
                        <a:rPr lang="en-US" sz="2000" u="none" strike="noStrike" kern="1200" baseline="0" dirty="0" smtClean="0"/>
                        <a:t>Controversial Reactions &amp; Conflict</a:t>
                      </a:r>
                      <a:endParaRPr lang="en-US" sz="2000" dirty="0"/>
                    </a:p>
                  </a:txBody>
                  <a:tcPr marL="76200" marR="76200" marT="38100" marB="38100" anchor="ctr"/>
                </a:tc>
                <a:tc>
                  <a:txBody>
                    <a:bodyPr/>
                    <a:lstStyle/>
                    <a:p>
                      <a:r>
                        <a:rPr lang="en-US" sz="2000" dirty="0" smtClean="0"/>
                        <a:t>5 - 12</a:t>
                      </a:r>
                      <a:endParaRPr lang="en-US" sz="2000" dirty="0"/>
                    </a:p>
                  </a:txBody>
                  <a:tcPr marL="76200" marR="76200" marT="38100" marB="38100" anchor="ctr"/>
                </a:tc>
              </a:tr>
              <a:tr h="614951">
                <a:tc>
                  <a:txBody>
                    <a:bodyPr/>
                    <a:lstStyle/>
                    <a:p>
                      <a:pPr algn="ctr"/>
                      <a:r>
                        <a:rPr lang="en-US" sz="2000" dirty="0" smtClean="0"/>
                        <a:t>Four</a:t>
                      </a:r>
                      <a:endParaRPr lang="en-US" sz="2000" dirty="0"/>
                    </a:p>
                  </a:txBody>
                  <a:tcPr marL="76200" marR="76200" marT="38100" marB="38100" anchor="ctr"/>
                </a:tc>
                <a:tc>
                  <a:txBody>
                    <a:bodyPr/>
                    <a:lstStyle/>
                    <a:p>
                      <a:r>
                        <a:rPr lang="en-US" sz="2000" u="none" strike="noStrike" kern="1200" baseline="0" dirty="0" smtClean="0"/>
                        <a:t>Words of Comfort</a:t>
                      </a:r>
                      <a:endParaRPr lang="en-US" sz="2000" dirty="0"/>
                    </a:p>
                  </a:txBody>
                  <a:tcPr marL="76200" marR="76200" marT="38100" marB="38100" anchor="ctr"/>
                </a:tc>
                <a:tc>
                  <a:txBody>
                    <a:bodyPr/>
                    <a:lstStyle/>
                    <a:p>
                      <a:r>
                        <a:rPr lang="en-US" sz="2000" dirty="0" smtClean="0"/>
                        <a:t>13 - 17</a:t>
                      </a:r>
                      <a:endParaRPr lang="en-US" sz="2000" dirty="0"/>
                    </a:p>
                  </a:txBody>
                  <a:tcPr marL="76200" marR="76200" marT="38100" marB="38100" anchor="ctr"/>
                </a:tc>
              </a:tr>
              <a:tr h="614951">
                <a:tc>
                  <a:txBody>
                    <a:bodyPr/>
                    <a:lstStyle/>
                    <a:p>
                      <a:pPr algn="ctr"/>
                      <a:r>
                        <a:rPr lang="en-US" sz="2000" dirty="0" smtClean="0"/>
                        <a:t>Five</a:t>
                      </a:r>
                      <a:endParaRPr lang="en-US" sz="2000" dirty="0"/>
                    </a:p>
                  </a:txBody>
                  <a:tcPr marL="76200" marR="76200" marT="38100" marB="38100" anchor="ctr"/>
                </a:tc>
                <a:tc>
                  <a:txBody>
                    <a:bodyPr/>
                    <a:lstStyle/>
                    <a:p>
                      <a:r>
                        <a:rPr lang="en-US" sz="2000" u="none" strike="noStrike" kern="1200" baseline="0" dirty="0" smtClean="0"/>
                        <a:t>The Trial, Crucifixion, and Resurrection</a:t>
                      </a:r>
                      <a:endParaRPr lang="en-US" sz="2000" dirty="0"/>
                    </a:p>
                  </a:txBody>
                  <a:tcPr marL="76200" marR="76200" marT="38100" marB="38100" anchor="ctr"/>
                </a:tc>
                <a:tc>
                  <a:txBody>
                    <a:bodyPr/>
                    <a:lstStyle/>
                    <a:p>
                      <a:r>
                        <a:rPr lang="en-US" sz="2000" dirty="0" smtClean="0"/>
                        <a:t>18 -20</a:t>
                      </a:r>
                      <a:endParaRPr lang="en-US" sz="2000" dirty="0"/>
                    </a:p>
                  </a:txBody>
                  <a:tcPr marL="76200" marR="76200" marT="38100" marB="38100" anchor="ctr"/>
                </a:tc>
              </a:tr>
              <a:tr h="614951">
                <a:tc>
                  <a:txBody>
                    <a:bodyPr/>
                    <a:lstStyle/>
                    <a:p>
                      <a:pPr algn="ctr"/>
                      <a:r>
                        <a:rPr lang="en-US" sz="2000" dirty="0" smtClean="0"/>
                        <a:t>Six</a:t>
                      </a:r>
                      <a:endParaRPr lang="en-US" sz="2000" dirty="0"/>
                    </a:p>
                  </a:txBody>
                  <a:tcPr marL="76200" marR="76200" marT="38100" marB="38100" anchor="ctr"/>
                </a:tc>
                <a:tc>
                  <a:txBody>
                    <a:bodyPr/>
                    <a:lstStyle/>
                    <a:p>
                      <a:r>
                        <a:rPr lang="en-US" sz="2000" dirty="0" smtClean="0"/>
                        <a:t>Epilogue</a:t>
                      </a:r>
                      <a:endParaRPr lang="en-US" sz="2000" dirty="0"/>
                    </a:p>
                  </a:txBody>
                  <a:tcPr marL="76200" marR="76200" marT="38100" marB="38100" anchor="ctr"/>
                </a:tc>
                <a:tc>
                  <a:txBody>
                    <a:bodyPr/>
                    <a:lstStyle/>
                    <a:p>
                      <a:r>
                        <a:rPr lang="en-US" sz="2000" dirty="0" smtClean="0"/>
                        <a:t>21:1-25</a:t>
                      </a:r>
                      <a:endParaRPr lang="en-US" sz="2000" dirty="0"/>
                    </a:p>
                  </a:txBody>
                  <a:tcPr marL="76200" marR="76200" marT="38100" marB="38100" anchor="ctr"/>
                </a:tc>
              </a:tr>
            </a:tbl>
          </a:graphicData>
        </a:graphic>
      </p:graphicFrame>
      <p:sp>
        <p:nvSpPr>
          <p:cNvPr id="4" name="Rounded Rectangle 3"/>
          <p:cNvSpPr/>
          <p:nvPr/>
        </p:nvSpPr>
        <p:spPr bwMode="auto">
          <a:xfrm>
            <a:off x="948416" y="2788783"/>
            <a:ext cx="7315200" cy="811924"/>
          </a:xfrm>
          <a:prstGeom prst="roundRect">
            <a:avLst/>
          </a:prstGeom>
          <a:noFill/>
          <a:ln w="28575" cap="flat" cmpd="sng" algn="ctr">
            <a:solidFill>
              <a:srgbClr val="0000FF"/>
            </a:solidFill>
            <a:prstDash val="sysDot"/>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23242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a:xfrm>
            <a:off x="221734" y="78015"/>
            <a:ext cx="8768564" cy="707798"/>
          </a:xfrm>
        </p:spPr>
        <p:txBody>
          <a:bodyPr/>
          <a:lstStyle/>
          <a:p>
            <a:r>
              <a:rPr lang="en-US" sz="3200" dirty="0" smtClean="0">
                <a:latin typeface="Calibri" charset="0"/>
              </a:rPr>
              <a:t>Controversial Reactions &amp; Conflict </a:t>
            </a:r>
            <a:r>
              <a:rPr lang="en-US" sz="2800" dirty="0" smtClean="0">
                <a:latin typeface="Calibri" charset="0"/>
              </a:rPr>
              <a:t>(</a:t>
            </a:r>
            <a:r>
              <a:rPr lang="en-US" sz="2800" dirty="0">
                <a:latin typeface="Calibri" charset="0"/>
              </a:rPr>
              <a:t>John </a:t>
            </a:r>
            <a:r>
              <a:rPr lang="en-US" sz="2800" dirty="0" smtClean="0">
                <a:latin typeface="Calibri" charset="0"/>
              </a:rPr>
              <a:t>5-12)</a:t>
            </a:r>
            <a:endParaRPr lang="en-US" sz="2800" dirty="0">
              <a:latin typeface="Calibri" charset="0"/>
            </a:endParaRPr>
          </a:p>
        </p:txBody>
      </p:sp>
      <p:sp>
        <p:nvSpPr>
          <p:cNvPr id="229379" name="Content Placeholder 2"/>
          <p:cNvSpPr>
            <a:spLocks noGrp="1"/>
          </p:cNvSpPr>
          <p:nvPr>
            <p:ph idx="1"/>
          </p:nvPr>
        </p:nvSpPr>
        <p:spPr>
          <a:xfrm>
            <a:off x="1333500" y="892969"/>
            <a:ext cx="6921500" cy="4693443"/>
          </a:xfrm>
        </p:spPr>
        <p:txBody>
          <a:bodyPr>
            <a:normAutofit fontScale="92500" lnSpcReduction="10000"/>
          </a:bodyPr>
          <a:lstStyle/>
          <a:p>
            <a:pPr marL="0" indent="0">
              <a:buNone/>
              <a:tabLst>
                <a:tab pos="3809848" algn="l"/>
              </a:tabLst>
            </a:pPr>
            <a:r>
              <a:rPr lang="en-US" dirty="0" smtClean="0">
                <a:latin typeface="Calibri" charset="0"/>
              </a:rPr>
              <a:t>5 </a:t>
            </a:r>
            <a:r>
              <a:rPr lang="en-US" dirty="0">
                <a:latin typeface="Calibri" charset="0"/>
              </a:rPr>
              <a:t>– </a:t>
            </a:r>
            <a:r>
              <a:rPr lang="en-US" dirty="0" smtClean="0">
                <a:latin typeface="Calibri" charset="0"/>
              </a:rPr>
              <a:t>Jews Sought the more to Kill Him</a:t>
            </a:r>
          </a:p>
          <a:p>
            <a:pPr marL="0" indent="0">
              <a:buNone/>
              <a:tabLst>
                <a:tab pos="3809848" algn="l"/>
              </a:tabLst>
            </a:pPr>
            <a:r>
              <a:rPr lang="en-US" dirty="0" smtClean="0">
                <a:latin typeface="Calibri" charset="0"/>
              </a:rPr>
              <a:t>6 </a:t>
            </a:r>
            <a:r>
              <a:rPr lang="en-US" dirty="0">
                <a:latin typeface="Calibri" charset="0"/>
              </a:rPr>
              <a:t>– </a:t>
            </a:r>
            <a:r>
              <a:rPr lang="en-US" dirty="0" smtClean="0">
                <a:latin typeface="Calibri" charset="0"/>
              </a:rPr>
              <a:t>Many Disciples turn back from Following Him</a:t>
            </a:r>
          </a:p>
          <a:p>
            <a:pPr marL="0" indent="0">
              <a:buNone/>
              <a:tabLst>
                <a:tab pos="3809848" algn="l"/>
              </a:tabLst>
            </a:pPr>
            <a:r>
              <a:rPr lang="en-US" dirty="0" smtClean="0">
                <a:latin typeface="Calibri" charset="0"/>
              </a:rPr>
              <a:t>7 </a:t>
            </a:r>
            <a:r>
              <a:rPr lang="en-US" dirty="0">
                <a:latin typeface="Calibri" charset="0"/>
              </a:rPr>
              <a:t>– Disagreements at Feast of Tabernacles</a:t>
            </a:r>
          </a:p>
          <a:p>
            <a:pPr marL="0" indent="0">
              <a:buNone/>
              <a:tabLst>
                <a:tab pos="3809848" algn="l"/>
              </a:tabLst>
            </a:pPr>
            <a:r>
              <a:rPr lang="en-US" dirty="0">
                <a:latin typeface="Calibri" charset="0"/>
              </a:rPr>
              <a:t>8 – Adulterous Woman</a:t>
            </a:r>
          </a:p>
          <a:p>
            <a:pPr marL="0" indent="0">
              <a:buNone/>
              <a:tabLst>
                <a:tab pos="3809848" algn="l"/>
              </a:tabLst>
            </a:pPr>
            <a:r>
              <a:rPr lang="en-US" dirty="0">
                <a:latin typeface="Calibri" charset="0"/>
              </a:rPr>
              <a:t>8 – Free and Slaves</a:t>
            </a:r>
          </a:p>
          <a:p>
            <a:pPr marL="0" indent="0">
              <a:buNone/>
              <a:tabLst>
                <a:tab pos="3809848" algn="l"/>
              </a:tabLst>
            </a:pPr>
            <a:r>
              <a:rPr lang="en-US" dirty="0">
                <a:latin typeface="Calibri" charset="0"/>
              </a:rPr>
              <a:t>8 – Father the Devil</a:t>
            </a:r>
          </a:p>
          <a:p>
            <a:pPr marL="0" indent="0">
              <a:buNone/>
              <a:tabLst>
                <a:tab pos="3809848" algn="l"/>
              </a:tabLst>
            </a:pPr>
            <a:r>
              <a:rPr lang="en-US" dirty="0">
                <a:latin typeface="Calibri" charset="0"/>
              </a:rPr>
              <a:t>9 – Man born blind</a:t>
            </a:r>
          </a:p>
          <a:p>
            <a:pPr marL="0" indent="0">
              <a:buNone/>
              <a:tabLst>
                <a:tab pos="3809848" algn="l"/>
              </a:tabLst>
            </a:pPr>
            <a:r>
              <a:rPr lang="en-US" dirty="0">
                <a:latin typeface="Calibri" charset="0"/>
              </a:rPr>
              <a:t>10 – Shepherds and </a:t>
            </a:r>
            <a:r>
              <a:rPr lang="en-US" dirty="0" smtClean="0">
                <a:latin typeface="Calibri" charset="0"/>
              </a:rPr>
              <a:t>Flocks</a:t>
            </a:r>
            <a:endParaRPr lang="en-US" dirty="0">
              <a:latin typeface="Calibri" charset="0"/>
            </a:endParaRPr>
          </a:p>
          <a:p>
            <a:pPr marL="0" indent="0">
              <a:buNone/>
              <a:tabLst>
                <a:tab pos="3809848" algn="l"/>
              </a:tabLst>
            </a:pPr>
            <a:r>
              <a:rPr lang="en-US" dirty="0">
                <a:latin typeface="Calibri" charset="0"/>
              </a:rPr>
              <a:t>10 – I &amp; the Father are </a:t>
            </a:r>
            <a:r>
              <a:rPr lang="en-US" dirty="0" smtClean="0">
                <a:latin typeface="Calibri" charset="0"/>
              </a:rPr>
              <a:t>One</a:t>
            </a:r>
            <a:endParaRPr lang="en-US" dirty="0">
              <a:latin typeface="Calibri" charset="0"/>
            </a:endParaRPr>
          </a:p>
          <a:p>
            <a:pPr marL="0" indent="0">
              <a:buNone/>
              <a:tabLst>
                <a:tab pos="3809848" algn="l"/>
              </a:tabLst>
            </a:pPr>
            <a:r>
              <a:rPr lang="en-US" dirty="0">
                <a:latin typeface="Calibri" charset="0"/>
              </a:rPr>
              <a:t>11 – Raising </a:t>
            </a:r>
            <a:r>
              <a:rPr lang="en-US" dirty="0" smtClean="0">
                <a:latin typeface="Calibri" charset="0"/>
              </a:rPr>
              <a:t>Lazarus</a:t>
            </a:r>
          </a:p>
          <a:p>
            <a:pPr marL="0" indent="0">
              <a:buNone/>
              <a:tabLst>
                <a:tab pos="3809848" algn="l"/>
              </a:tabLst>
            </a:pPr>
            <a:r>
              <a:rPr lang="en-US" sz="2800" dirty="0" smtClean="0">
                <a:latin typeface="Calibri" charset="0"/>
              </a:rPr>
              <a:t>12 </a:t>
            </a:r>
            <a:r>
              <a:rPr lang="en-US" sz="2800" dirty="0">
                <a:latin typeface="Calibri" charset="0"/>
              </a:rPr>
              <a:t>– </a:t>
            </a:r>
            <a:r>
              <a:rPr lang="en-US" dirty="0" smtClean="0">
                <a:latin typeface="Calibri" charset="0"/>
              </a:rPr>
              <a:t>Some Chief Rulers Believe, but do not Confess</a:t>
            </a:r>
            <a:endParaRPr lang="en-US" dirty="0">
              <a:latin typeface="Calibri" charset="0"/>
            </a:endParaRPr>
          </a:p>
        </p:txBody>
      </p:sp>
      <p:sp>
        <p:nvSpPr>
          <p:cNvPr id="4" name="Rounded Rectangle 3"/>
          <p:cNvSpPr/>
          <p:nvPr/>
        </p:nvSpPr>
        <p:spPr bwMode="auto">
          <a:xfrm>
            <a:off x="1277031" y="3807618"/>
            <a:ext cx="3796675" cy="869577"/>
          </a:xfrm>
          <a:prstGeom prst="roundRect">
            <a:avLst/>
          </a:prstGeom>
          <a:noFill/>
          <a:ln w="28575" cap="flat" cmpd="sng" algn="ctr">
            <a:solidFill>
              <a:srgbClr val="0000FF"/>
            </a:solidFill>
            <a:prstDash val="sysDot"/>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53233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fade">
                                      <p:cBhvr>
                                        <p:cTn id="7" dur="500"/>
                                        <p:tgtEl>
                                          <p:spTgt spid="229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fade">
                                      <p:cBhvr>
                                        <p:cTn id="12" dur="500"/>
                                        <p:tgtEl>
                                          <p:spTgt spid="229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fade">
                                      <p:cBhvr>
                                        <p:cTn id="17" dur="500"/>
                                        <p:tgtEl>
                                          <p:spTgt spid="229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9379">
                                            <p:txEl>
                                              <p:pRg st="3" end="3"/>
                                            </p:txEl>
                                          </p:spTgt>
                                        </p:tgtEl>
                                        <p:attrNameLst>
                                          <p:attrName>style.visibility</p:attrName>
                                        </p:attrNameLst>
                                      </p:cBhvr>
                                      <p:to>
                                        <p:strVal val="visible"/>
                                      </p:to>
                                    </p:set>
                                    <p:animEffect transition="in" filter="fade">
                                      <p:cBhvr>
                                        <p:cTn id="22" dur="500"/>
                                        <p:tgtEl>
                                          <p:spTgt spid="229379">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29379">
                                            <p:txEl>
                                              <p:pRg st="4" end="4"/>
                                            </p:txEl>
                                          </p:spTgt>
                                        </p:tgtEl>
                                        <p:attrNameLst>
                                          <p:attrName>style.visibility</p:attrName>
                                        </p:attrNameLst>
                                      </p:cBhvr>
                                      <p:to>
                                        <p:strVal val="visible"/>
                                      </p:to>
                                    </p:set>
                                    <p:animEffect transition="in" filter="fade">
                                      <p:cBhvr>
                                        <p:cTn id="25" dur="500"/>
                                        <p:tgtEl>
                                          <p:spTgt spid="229379">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29379">
                                            <p:txEl>
                                              <p:pRg st="5" end="5"/>
                                            </p:txEl>
                                          </p:spTgt>
                                        </p:tgtEl>
                                        <p:attrNameLst>
                                          <p:attrName>style.visibility</p:attrName>
                                        </p:attrNameLst>
                                      </p:cBhvr>
                                      <p:to>
                                        <p:strVal val="visible"/>
                                      </p:to>
                                    </p:set>
                                    <p:animEffect transition="in" filter="fade">
                                      <p:cBhvr>
                                        <p:cTn id="28" dur="500"/>
                                        <p:tgtEl>
                                          <p:spTgt spid="22937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29379">
                                            <p:txEl>
                                              <p:pRg st="6" end="6"/>
                                            </p:txEl>
                                          </p:spTgt>
                                        </p:tgtEl>
                                        <p:attrNameLst>
                                          <p:attrName>style.visibility</p:attrName>
                                        </p:attrNameLst>
                                      </p:cBhvr>
                                      <p:to>
                                        <p:strVal val="visible"/>
                                      </p:to>
                                    </p:set>
                                    <p:animEffect transition="in" filter="fade">
                                      <p:cBhvr>
                                        <p:cTn id="33" dur="500"/>
                                        <p:tgtEl>
                                          <p:spTgt spid="22937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29379">
                                            <p:txEl>
                                              <p:pRg st="7" end="7"/>
                                            </p:txEl>
                                          </p:spTgt>
                                        </p:tgtEl>
                                        <p:attrNameLst>
                                          <p:attrName>style.visibility</p:attrName>
                                        </p:attrNameLst>
                                      </p:cBhvr>
                                      <p:to>
                                        <p:strVal val="visible"/>
                                      </p:to>
                                    </p:set>
                                    <p:animEffect transition="in" filter="fade">
                                      <p:cBhvr>
                                        <p:cTn id="38" dur="500"/>
                                        <p:tgtEl>
                                          <p:spTgt spid="229379">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229379">
                                            <p:txEl>
                                              <p:pRg st="8" end="8"/>
                                            </p:txEl>
                                          </p:spTgt>
                                        </p:tgtEl>
                                        <p:attrNameLst>
                                          <p:attrName>style.visibility</p:attrName>
                                        </p:attrNameLst>
                                      </p:cBhvr>
                                      <p:to>
                                        <p:strVal val="visible"/>
                                      </p:to>
                                    </p:set>
                                    <p:animEffect transition="in" filter="fade">
                                      <p:cBhvr>
                                        <p:cTn id="41" dur="500"/>
                                        <p:tgtEl>
                                          <p:spTgt spid="229379">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500"/>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29379">
                                            <p:txEl>
                                              <p:pRg st="9" end="9"/>
                                            </p:txEl>
                                          </p:spTgt>
                                        </p:tgtEl>
                                        <p:attrNameLst>
                                          <p:attrName>style.visibility</p:attrName>
                                        </p:attrNameLst>
                                      </p:cBhvr>
                                      <p:to>
                                        <p:strVal val="visible"/>
                                      </p:to>
                                    </p:set>
                                    <p:animEffect transition="in" filter="fade">
                                      <p:cBhvr>
                                        <p:cTn id="51" dur="500"/>
                                        <p:tgtEl>
                                          <p:spTgt spid="229379">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29379">
                                            <p:txEl>
                                              <p:pRg st="10" end="10"/>
                                            </p:txEl>
                                          </p:spTgt>
                                        </p:tgtEl>
                                        <p:attrNameLst>
                                          <p:attrName>style.visibility</p:attrName>
                                        </p:attrNameLst>
                                      </p:cBhvr>
                                      <p:to>
                                        <p:strVal val="visible"/>
                                      </p:to>
                                    </p:set>
                                    <p:animEffect transition="in" filter="fade">
                                      <p:cBhvr>
                                        <p:cTn id="56" dur="500"/>
                                        <p:tgtEl>
                                          <p:spTgt spid="2293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Content Placeholder 2"/>
          <p:cNvSpPr>
            <a:spLocks noGrp="1"/>
          </p:cNvSpPr>
          <p:nvPr>
            <p:ph idx="1"/>
          </p:nvPr>
        </p:nvSpPr>
        <p:spPr>
          <a:xfrm>
            <a:off x="1200156" y="571500"/>
            <a:ext cx="6660313" cy="5016500"/>
          </a:xfrm>
        </p:spPr>
        <p:txBody>
          <a:bodyPr>
            <a:normAutofit fontScale="85000" lnSpcReduction="10000"/>
          </a:bodyPr>
          <a:lstStyle/>
          <a:p>
            <a:pPr marL="428608" indent="-428608">
              <a:lnSpc>
                <a:spcPct val="180000"/>
              </a:lnSpc>
              <a:spcBef>
                <a:spcPts val="0"/>
              </a:spcBef>
              <a:buFontTx/>
              <a:buAutoNum type="arabicPeriod"/>
            </a:pPr>
            <a:r>
              <a:rPr lang="en-US" sz="2000" dirty="0" smtClean="0">
                <a:latin typeface="+mn-lt"/>
              </a:rPr>
              <a:t>_________________________________________________ </a:t>
            </a:r>
            <a:endParaRPr lang="en-US" sz="2000" dirty="0">
              <a:latin typeface="+mn-lt"/>
            </a:endParaRPr>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p:txBody>
      </p:sp>
      <p:sp>
        <p:nvSpPr>
          <p:cNvPr id="4" name="Text Box 22"/>
          <p:cNvSpPr txBox="1">
            <a:spLocks noChangeArrowheads="1"/>
          </p:cNvSpPr>
          <p:nvPr/>
        </p:nvSpPr>
        <p:spPr bwMode="auto">
          <a:xfrm>
            <a:off x="1725613" y="638849"/>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Prologue, John’s witness; first disciples</a:t>
            </a:r>
          </a:p>
        </p:txBody>
      </p:sp>
      <p:sp>
        <p:nvSpPr>
          <p:cNvPr id="5" name="Text Box 22"/>
          <p:cNvSpPr txBox="1">
            <a:spLocks noChangeArrowheads="1"/>
          </p:cNvSpPr>
          <p:nvPr/>
        </p:nvSpPr>
        <p:spPr bwMode="auto">
          <a:xfrm>
            <a:off x="1725613" y="1087320"/>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Water to wine miracle;  </a:t>
            </a:r>
            <a:r>
              <a:rPr lang="en-US" sz="2000" i="1" dirty="0" smtClean="0">
                <a:solidFill>
                  <a:srgbClr val="0000FF"/>
                </a:solidFill>
                <a:latin typeface="+mn-lt"/>
              </a:rPr>
              <a:t>first Temple </a:t>
            </a:r>
            <a:r>
              <a:rPr lang="en-US" sz="2000" i="1" dirty="0">
                <a:solidFill>
                  <a:srgbClr val="0000FF"/>
                </a:solidFill>
                <a:latin typeface="+mn-lt"/>
              </a:rPr>
              <a:t>cleansing</a:t>
            </a:r>
          </a:p>
        </p:txBody>
      </p:sp>
      <p:sp>
        <p:nvSpPr>
          <p:cNvPr id="6" name="Text Box 22"/>
          <p:cNvSpPr txBox="1">
            <a:spLocks noChangeArrowheads="1"/>
          </p:cNvSpPr>
          <p:nvPr/>
        </p:nvSpPr>
        <p:spPr bwMode="auto">
          <a:xfrm>
            <a:off x="1725613" y="1527849"/>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Nicodemus;  interaction with John’s disciples</a:t>
            </a:r>
          </a:p>
        </p:txBody>
      </p:sp>
      <p:sp>
        <p:nvSpPr>
          <p:cNvPr id="7" name="Text Box 22"/>
          <p:cNvSpPr txBox="1">
            <a:spLocks noChangeArrowheads="1"/>
          </p:cNvSpPr>
          <p:nvPr/>
        </p:nvSpPr>
        <p:spPr bwMode="auto">
          <a:xfrm>
            <a:off x="1725613" y="1976319"/>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Samaritan woman;  healing nobleman’s son </a:t>
            </a:r>
          </a:p>
        </p:txBody>
      </p:sp>
      <p:sp>
        <p:nvSpPr>
          <p:cNvPr id="8" name="Text Box 22"/>
          <p:cNvSpPr txBox="1">
            <a:spLocks noChangeArrowheads="1"/>
          </p:cNvSpPr>
          <p:nvPr/>
        </p:nvSpPr>
        <p:spPr bwMode="auto">
          <a:xfrm>
            <a:off x="1725613" y="2416850"/>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Healing lame man at pool,  “Witnesses” discourse</a:t>
            </a:r>
          </a:p>
        </p:txBody>
      </p:sp>
      <p:sp>
        <p:nvSpPr>
          <p:cNvPr id="9" name="Text Box 22"/>
          <p:cNvSpPr txBox="1">
            <a:spLocks noChangeArrowheads="1"/>
          </p:cNvSpPr>
          <p:nvPr/>
        </p:nvSpPr>
        <p:spPr bwMode="auto">
          <a:xfrm>
            <a:off x="1725613" y="2865320"/>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Feeding 5000;  </a:t>
            </a:r>
            <a:r>
              <a:rPr lang="en-US" sz="2000" i="1" dirty="0" smtClean="0">
                <a:solidFill>
                  <a:srgbClr val="0000FF"/>
                </a:solidFill>
                <a:latin typeface="+mn-lt"/>
              </a:rPr>
              <a:t>walking </a:t>
            </a:r>
            <a:r>
              <a:rPr lang="en-US" sz="2000" i="1" dirty="0">
                <a:solidFill>
                  <a:srgbClr val="0000FF"/>
                </a:solidFill>
                <a:latin typeface="+mn-lt"/>
              </a:rPr>
              <a:t>on water;  “Bread of life”</a:t>
            </a:r>
          </a:p>
        </p:txBody>
      </p:sp>
      <p:sp>
        <p:nvSpPr>
          <p:cNvPr id="10" name="Text Box 22"/>
          <p:cNvSpPr txBox="1">
            <a:spLocks noChangeArrowheads="1"/>
          </p:cNvSpPr>
          <p:nvPr/>
        </p:nvSpPr>
        <p:spPr bwMode="auto">
          <a:xfrm>
            <a:off x="1725613" y="3305850"/>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smtClean="0">
                <a:solidFill>
                  <a:srgbClr val="0000FF"/>
                </a:solidFill>
                <a:latin typeface="+mn-lt"/>
              </a:rPr>
              <a:t>Questioning </a:t>
            </a:r>
            <a:r>
              <a:rPr lang="en-US" sz="2000" i="1" dirty="0">
                <a:solidFill>
                  <a:srgbClr val="0000FF"/>
                </a:solidFill>
                <a:latin typeface="+mn-lt"/>
              </a:rPr>
              <a:t>of </a:t>
            </a:r>
            <a:r>
              <a:rPr lang="en-US" sz="2000" i="1" dirty="0" smtClean="0">
                <a:solidFill>
                  <a:srgbClr val="0000FF"/>
                </a:solidFill>
                <a:latin typeface="+mn-lt"/>
              </a:rPr>
              <a:t>the people </a:t>
            </a:r>
            <a:r>
              <a:rPr lang="en-US" sz="2000" i="1" dirty="0">
                <a:solidFill>
                  <a:srgbClr val="0000FF"/>
                </a:solidFill>
                <a:latin typeface="+mn-lt"/>
              </a:rPr>
              <a:t>in </a:t>
            </a:r>
            <a:r>
              <a:rPr lang="en-US" sz="2000" i="1" dirty="0" smtClean="0">
                <a:solidFill>
                  <a:srgbClr val="0000FF"/>
                </a:solidFill>
                <a:latin typeface="+mn-lt"/>
              </a:rPr>
              <a:t>Jerusalem</a:t>
            </a:r>
            <a:endParaRPr lang="en-US" sz="2000" i="1" dirty="0">
              <a:solidFill>
                <a:srgbClr val="0000FF"/>
              </a:solidFill>
              <a:latin typeface="+mn-lt"/>
            </a:endParaRPr>
          </a:p>
        </p:txBody>
      </p:sp>
      <p:sp>
        <p:nvSpPr>
          <p:cNvPr id="11" name="Text Box 22"/>
          <p:cNvSpPr txBox="1">
            <a:spLocks noChangeArrowheads="1"/>
          </p:cNvSpPr>
          <p:nvPr/>
        </p:nvSpPr>
        <p:spPr bwMode="auto">
          <a:xfrm>
            <a:off x="1725613" y="3754320"/>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Woman taken in adultery;  “father is Abraham?”</a:t>
            </a:r>
          </a:p>
        </p:txBody>
      </p:sp>
      <p:sp>
        <p:nvSpPr>
          <p:cNvPr id="12" name="Text Box 22"/>
          <p:cNvSpPr txBox="1">
            <a:spLocks noChangeArrowheads="1"/>
          </p:cNvSpPr>
          <p:nvPr/>
        </p:nvSpPr>
        <p:spPr bwMode="auto">
          <a:xfrm>
            <a:off x="1725613" y="4194849"/>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Healing the man born blind</a:t>
            </a:r>
          </a:p>
        </p:txBody>
      </p:sp>
      <p:sp>
        <p:nvSpPr>
          <p:cNvPr id="13" name="Text Box 22"/>
          <p:cNvSpPr txBox="1">
            <a:spLocks noChangeArrowheads="1"/>
          </p:cNvSpPr>
          <p:nvPr/>
        </p:nvSpPr>
        <p:spPr bwMode="auto">
          <a:xfrm>
            <a:off x="1725613" y="4635381"/>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smtClean="0">
                <a:solidFill>
                  <a:srgbClr val="0000FF"/>
                </a:solidFill>
                <a:latin typeface="+mn-lt"/>
              </a:rPr>
              <a:t>“</a:t>
            </a:r>
            <a:r>
              <a:rPr lang="en-US" sz="2000" i="1" dirty="0">
                <a:solidFill>
                  <a:srgbClr val="0000FF"/>
                </a:solidFill>
                <a:latin typeface="+mn-lt"/>
              </a:rPr>
              <a:t>Good Shepherd”</a:t>
            </a:r>
          </a:p>
        </p:txBody>
      </p:sp>
      <p:sp>
        <p:nvSpPr>
          <p:cNvPr id="14" name="Text Box 22"/>
          <p:cNvSpPr txBox="1">
            <a:spLocks noChangeArrowheads="1"/>
          </p:cNvSpPr>
          <p:nvPr/>
        </p:nvSpPr>
        <p:spPr bwMode="auto">
          <a:xfrm>
            <a:off x="1725613" y="5083849"/>
            <a:ext cx="5303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Raising Lazarus;  council of the Pharisees</a:t>
            </a:r>
          </a:p>
        </p:txBody>
      </p:sp>
      <p:sp>
        <p:nvSpPr>
          <p:cNvPr id="119810" name="Title 1"/>
          <p:cNvSpPr>
            <a:spLocks noGrp="1"/>
          </p:cNvSpPr>
          <p:nvPr>
            <p:ph type="title"/>
          </p:nvPr>
        </p:nvSpPr>
        <p:spPr>
          <a:xfrm>
            <a:off x="1218148" y="128027"/>
            <a:ext cx="6707704" cy="334417"/>
          </a:xfrm>
        </p:spPr>
        <p:txBody>
          <a:bodyPr/>
          <a:lstStyle/>
          <a:p>
            <a:r>
              <a:rPr lang="en-US" sz="3200" dirty="0" smtClean="0">
                <a:latin typeface="+mn-lt"/>
              </a:rPr>
              <a:t>Review</a:t>
            </a:r>
            <a:endParaRPr lang="en-US" sz="3200" dirty="0">
              <a:latin typeface="+mn-lt"/>
            </a:endParaRPr>
          </a:p>
        </p:txBody>
      </p:sp>
      <p:sp>
        <p:nvSpPr>
          <p:cNvPr id="22" name="Oval 21"/>
          <p:cNvSpPr/>
          <p:nvPr/>
        </p:nvSpPr>
        <p:spPr bwMode="auto">
          <a:xfrm>
            <a:off x="7141816" y="5004713"/>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M7</a:t>
            </a:r>
          </a:p>
        </p:txBody>
      </p:sp>
      <p:sp>
        <p:nvSpPr>
          <p:cNvPr id="24" name="Oval 23"/>
          <p:cNvSpPr/>
          <p:nvPr/>
        </p:nvSpPr>
        <p:spPr bwMode="auto">
          <a:xfrm>
            <a:off x="7124651" y="4131230"/>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M6</a:t>
            </a:r>
          </a:p>
        </p:txBody>
      </p:sp>
      <p:sp>
        <p:nvSpPr>
          <p:cNvPr id="25" name="Oval 24"/>
          <p:cNvSpPr/>
          <p:nvPr/>
        </p:nvSpPr>
        <p:spPr bwMode="auto">
          <a:xfrm>
            <a:off x="7098534" y="2824722"/>
            <a:ext cx="1075752"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j-lt"/>
              </a:rPr>
              <a:t>M4,5</a:t>
            </a:r>
          </a:p>
        </p:txBody>
      </p:sp>
      <p:sp>
        <p:nvSpPr>
          <p:cNvPr id="26" name="Oval 25"/>
          <p:cNvSpPr/>
          <p:nvPr/>
        </p:nvSpPr>
        <p:spPr bwMode="auto">
          <a:xfrm>
            <a:off x="7102214" y="2410966"/>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M3</a:t>
            </a:r>
          </a:p>
        </p:txBody>
      </p:sp>
      <p:sp>
        <p:nvSpPr>
          <p:cNvPr id="27" name="Oval 26"/>
          <p:cNvSpPr/>
          <p:nvPr/>
        </p:nvSpPr>
        <p:spPr bwMode="auto">
          <a:xfrm>
            <a:off x="7102214" y="1923739"/>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M2</a:t>
            </a:r>
          </a:p>
        </p:txBody>
      </p:sp>
      <p:sp>
        <p:nvSpPr>
          <p:cNvPr id="28" name="Oval 27"/>
          <p:cNvSpPr/>
          <p:nvPr/>
        </p:nvSpPr>
        <p:spPr bwMode="auto">
          <a:xfrm>
            <a:off x="7102214" y="1030746"/>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M1</a:t>
            </a:r>
          </a:p>
        </p:txBody>
      </p:sp>
      <p:sp>
        <p:nvSpPr>
          <p:cNvPr id="29" name="Oval 28"/>
          <p:cNvSpPr/>
          <p:nvPr/>
        </p:nvSpPr>
        <p:spPr bwMode="auto">
          <a:xfrm>
            <a:off x="260883" y="1084389"/>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400" dirty="0">
                <a:solidFill>
                  <a:schemeClr val="bg1"/>
                </a:solidFill>
                <a:latin typeface="+mj-lt"/>
              </a:rPr>
              <a:t>P</a:t>
            </a:r>
            <a:r>
              <a:rPr kumimoji="0" lang="en-US" sz="2400" b="1" i="0" u="none" strike="noStrike" cap="none" normalizeH="0" baseline="0" dirty="0" smtClean="0">
                <a:ln>
                  <a:noFill/>
                </a:ln>
                <a:solidFill>
                  <a:schemeClr val="bg1"/>
                </a:solidFill>
                <a:effectLst/>
                <a:latin typeface="+mj-lt"/>
              </a:rPr>
              <a:t>1</a:t>
            </a:r>
          </a:p>
        </p:txBody>
      </p:sp>
      <p:sp>
        <p:nvSpPr>
          <p:cNvPr id="30" name="Oval 29"/>
          <p:cNvSpPr/>
          <p:nvPr/>
        </p:nvSpPr>
        <p:spPr bwMode="auto">
          <a:xfrm>
            <a:off x="305286" y="2895084"/>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P3</a:t>
            </a:r>
          </a:p>
        </p:txBody>
      </p:sp>
      <p:sp>
        <p:nvSpPr>
          <p:cNvPr id="31" name="Oval 30"/>
          <p:cNvSpPr/>
          <p:nvPr/>
        </p:nvSpPr>
        <p:spPr bwMode="auto">
          <a:xfrm>
            <a:off x="290485" y="2433556"/>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P2</a:t>
            </a:r>
          </a:p>
        </p:txBody>
      </p:sp>
      <p:sp>
        <p:nvSpPr>
          <p:cNvPr id="32" name="Oval 31"/>
          <p:cNvSpPr/>
          <p:nvPr/>
        </p:nvSpPr>
        <p:spPr bwMode="auto">
          <a:xfrm>
            <a:off x="331448" y="4635381"/>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FD</a:t>
            </a:r>
          </a:p>
        </p:txBody>
      </p:sp>
      <p:sp>
        <p:nvSpPr>
          <p:cNvPr id="33" name="Oval 32"/>
          <p:cNvSpPr/>
          <p:nvPr/>
        </p:nvSpPr>
        <p:spPr bwMode="auto">
          <a:xfrm>
            <a:off x="320086" y="3305850"/>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FT</a:t>
            </a:r>
          </a:p>
        </p:txBody>
      </p:sp>
    </p:spTree>
    <p:extLst>
      <p:ext uri="{BB962C8B-B14F-4D97-AF65-F5344CB8AC3E}">
        <p14:creationId xmlns:p14="http://schemas.microsoft.com/office/powerpoint/2010/main" val="2247968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left)">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left)">
                                      <p:cBhvr>
                                        <p:cTn id="87" dur="500"/>
                                        <p:tgtEl>
                                          <p:spTgt spid="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left)">
                                      <p:cBhvr>
                                        <p:cTn id="97" dur="500"/>
                                        <p:tgtEl>
                                          <p:spTgt spid="1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fade">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wipe(left)">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138343"/>
            <a:ext cx="7620000" cy="317500"/>
          </a:xfrm>
        </p:spPr>
        <p:txBody>
          <a:bodyPr/>
          <a:lstStyle/>
          <a:p>
            <a:pPr eaLnBrk="1" hangingPunct="1"/>
            <a:r>
              <a:rPr lang="en-US" sz="2400" dirty="0" smtClean="0">
                <a:latin typeface="Arial" charset="0"/>
              </a:rPr>
              <a:t>Review </a:t>
            </a:r>
            <a:endParaRPr lang="en-US" sz="2400" dirty="0">
              <a:latin typeface="Arial" charset="0"/>
            </a:endParaRPr>
          </a:p>
        </p:txBody>
      </p:sp>
      <p:sp>
        <p:nvSpPr>
          <p:cNvPr id="72707" name="Rectangle 3"/>
          <p:cNvSpPr>
            <a:spLocks noGrp="1" noChangeArrowheads="1"/>
          </p:cNvSpPr>
          <p:nvPr>
            <p:ph type="body" idx="1"/>
          </p:nvPr>
        </p:nvSpPr>
        <p:spPr>
          <a:xfrm>
            <a:off x="642938" y="549057"/>
            <a:ext cx="8115300" cy="5097992"/>
          </a:xfrm>
        </p:spPr>
        <p:txBody>
          <a:bodyPr>
            <a:noAutofit/>
          </a:bodyPr>
          <a:lstStyle/>
          <a:p>
            <a:pPr marL="0" indent="0" eaLnBrk="1" hangingPunct="1">
              <a:lnSpc>
                <a:spcPct val="90000"/>
              </a:lnSpc>
              <a:spcAft>
                <a:spcPts val="600"/>
              </a:spcAft>
              <a:buNone/>
              <a:tabLst>
                <a:tab pos="761970" algn="l"/>
              </a:tabLst>
            </a:pPr>
            <a:r>
              <a:rPr lang="en-US" sz="2400" dirty="0" smtClean="0">
                <a:latin typeface="+mn-lt"/>
              </a:rPr>
              <a:t>List </a:t>
            </a:r>
            <a:r>
              <a:rPr lang="en-US" sz="2400" dirty="0">
                <a:latin typeface="+mn-lt"/>
              </a:rPr>
              <a:t>the chapters in which these events are found:</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Destroy this temple and in 3 days I will raise it up.”</a:t>
            </a:r>
          </a:p>
          <a:p>
            <a:pPr marL="748741" lvl="1" indent="-272510" eaLnBrk="1" hangingPunct="1">
              <a:spcBef>
                <a:spcPts val="0"/>
              </a:spcBef>
              <a:spcAft>
                <a:spcPts val="600"/>
              </a:spcAft>
              <a:buNone/>
              <a:tabLst>
                <a:tab pos="761970" algn="l"/>
              </a:tabLst>
            </a:pPr>
            <a:r>
              <a:rPr lang="en-US" sz="2000" dirty="0" smtClean="0">
                <a:latin typeface="+mn-lt"/>
              </a:rPr>
              <a:t>____  2</a:t>
            </a:r>
            <a:r>
              <a:rPr lang="en-US" sz="2000" baseline="30000" dirty="0" smtClean="0">
                <a:latin typeface="+mn-lt"/>
              </a:rPr>
              <a:t>nd</a:t>
            </a:r>
            <a:r>
              <a:rPr lang="en-US" sz="2000" dirty="0" smtClean="0">
                <a:latin typeface="+mn-lt"/>
              </a:rPr>
              <a:t> miracle</a:t>
            </a:r>
            <a:endParaRPr lang="en-US" sz="2000" dirty="0">
              <a:latin typeface="+mn-lt"/>
            </a:endParaRP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Behold the Lamb of God…”</a:t>
            </a:r>
          </a:p>
          <a:p>
            <a:pPr marL="748741" lvl="1" indent="-272510" eaLnBrk="1" hangingPunct="1">
              <a:spcBef>
                <a:spcPts val="0"/>
              </a:spcBef>
              <a:spcAft>
                <a:spcPts val="600"/>
              </a:spcAft>
              <a:buNone/>
              <a:tabLst>
                <a:tab pos="761970" algn="l"/>
              </a:tabLst>
            </a:pPr>
            <a:r>
              <a:rPr lang="en-US" sz="2000" dirty="0" smtClean="0">
                <a:latin typeface="+mn-lt"/>
              </a:rPr>
              <a:t>____  Walking </a:t>
            </a:r>
            <a:r>
              <a:rPr lang="en-US" sz="2000" dirty="0">
                <a:latin typeface="+mn-lt"/>
              </a:rPr>
              <a:t>on the Water</a:t>
            </a:r>
          </a:p>
          <a:p>
            <a:pPr marL="748741" lvl="1" indent="-272510" eaLnBrk="1" hangingPunct="1">
              <a:spcBef>
                <a:spcPts val="0"/>
              </a:spcBef>
              <a:spcAft>
                <a:spcPts val="600"/>
              </a:spcAft>
              <a:buNone/>
              <a:tabLst>
                <a:tab pos="761970" algn="l"/>
              </a:tabLst>
            </a:pPr>
            <a:r>
              <a:rPr lang="en-US" sz="2000" dirty="0" smtClean="0">
                <a:latin typeface="+mn-lt"/>
              </a:rPr>
              <a:t>____  2</a:t>
            </a:r>
            <a:r>
              <a:rPr lang="en-US" sz="2000" baseline="30000" dirty="0" smtClean="0">
                <a:latin typeface="+mn-lt"/>
              </a:rPr>
              <a:t>nd</a:t>
            </a:r>
            <a:r>
              <a:rPr lang="en-US" sz="2000" dirty="0" smtClean="0">
                <a:latin typeface="+mn-lt"/>
              </a:rPr>
              <a:t> </a:t>
            </a:r>
            <a:r>
              <a:rPr lang="en-US" sz="2000" dirty="0">
                <a:latin typeface="+mn-lt"/>
              </a:rPr>
              <a:t>Passover</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I am the living bread…”</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Now you say, ‘we see’: your sins remain.”</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I am the resurrection, and the life…”</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Take up thy bed, and walk.”</a:t>
            </a:r>
          </a:p>
          <a:p>
            <a:pPr marL="748741" lvl="1" indent="-272510" eaLnBrk="1" hangingPunct="1">
              <a:spcBef>
                <a:spcPts val="0"/>
              </a:spcBef>
              <a:spcAft>
                <a:spcPts val="600"/>
              </a:spcAft>
              <a:buNone/>
              <a:tabLst>
                <a:tab pos="761970" algn="l"/>
              </a:tabLst>
            </a:pPr>
            <a:r>
              <a:rPr lang="en-US" sz="2000" dirty="0" smtClean="0">
                <a:latin typeface="+mn-lt"/>
              </a:rPr>
              <a:t>____  “</a:t>
            </a:r>
            <a:r>
              <a:rPr lang="en-US" sz="2000" dirty="0">
                <a:latin typeface="+mn-lt"/>
              </a:rPr>
              <a:t>Living Water” discourse</a:t>
            </a:r>
          </a:p>
          <a:p>
            <a:pPr marL="748741" lvl="1" indent="-272510" eaLnBrk="1" hangingPunct="1">
              <a:spcBef>
                <a:spcPts val="0"/>
              </a:spcBef>
              <a:spcAft>
                <a:spcPts val="600"/>
              </a:spcAft>
              <a:buNone/>
              <a:tabLst>
                <a:tab pos="761970" algn="l"/>
              </a:tabLst>
            </a:pPr>
            <a:r>
              <a:rPr lang="en-US" sz="2000" dirty="0" smtClean="0">
                <a:latin typeface="+mn-lt"/>
              </a:rPr>
              <a:t>____  Wedding </a:t>
            </a:r>
            <a:r>
              <a:rPr lang="en-US" sz="2000" dirty="0">
                <a:latin typeface="+mn-lt"/>
              </a:rPr>
              <a:t>at Cana</a:t>
            </a:r>
          </a:p>
          <a:p>
            <a:pPr marL="748741" lvl="1" indent="-272510" eaLnBrk="1" hangingPunct="1">
              <a:lnSpc>
                <a:spcPct val="90000"/>
              </a:lnSpc>
              <a:spcAft>
                <a:spcPts val="600"/>
              </a:spcAft>
              <a:buNone/>
              <a:tabLst>
                <a:tab pos="761970" algn="l"/>
              </a:tabLst>
            </a:pPr>
            <a:r>
              <a:rPr lang="en-US" sz="2000" dirty="0" smtClean="0">
                <a:latin typeface="+mn-lt"/>
              </a:rPr>
              <a:t>____  Nobleman’s </a:t>
            </a:r>
            <a:r>
              <a:rPr lang="en-US" sz="2000" dirty="0">
                <a:latin typeface="+mn-lt"/>
              </a:rPr>
              <a:t>son </a:t>
            </a:r>
            <a:r>
              <a:rPr lang="en-US" sz="2000" dirty="0" smtClean="0">
                <a:latin typeface="+mn-lt"/>
              </a:rPr>
              <a:t>healed</a:t>
            </a:r>
            <a:endParaRPr lang="en-US" sz="2000" dirty="0">
              <a:latin typeface="+mn-lt"/>
            </a:endParaRPr>
          </a:p>
        </p:txBody>
      </p:sp>
      <p:sp>
        <p:nvSpPr>
          <p:cNvPr id="2" name="TextBox 1"/>
          <p:cNvSpPr txBox="1"/>
          <p:nvPr/>
        </p:nvSpPr>
        <p:spPr>
          <a:xfrm>
            <a:off x="1409625" y="952488"/>
            <a:ext cx="117020" cy="276999"/>
          </a:xfrm>
          <a:prstGeom prst="rect">
            <a:avLst/>
          </a:prstGeom>
          <a:noFill/>
        </p:spPr>
        <p:txBody>
          <a:bodyPr wrap="none" lIns="0" tIns="0" rIns="0" bIns="0" rtlCol="0">
            <a:spAutoFit/>
          </a:bodyPr>
          <a:lstStyle/>
          <a:p>
            <a:r>
              <a:rPr lang="en-US" sz="1800" dirty="0" smtClean="0">
                <a:solidFill>
                  <a:srgbClr val="0000FF"/>
                </a:solidFill>
                <a:latin typeface="+mn-lt"/>
              </a:rPr>
              <a:t>2</a:t>
            </a:r>
            <a:endParaRPr lang="en-US" sz="1800" dirty="0">
              <a:solidFill>
                <a:srgbClr val="0000FF"/>
              </a:solidFill>
              <a:latin typeface="+mn-lt"/>
            </a:endParaRPr>
          </a:p>
        </p:txBody>
      </p:sp>
      <p:sp>
        <p:nvSpPr>
          <p:cNvPr id="21" name="TextBox 20"/>
          <p:cNvSpPr txBox="1"/>
          <p:nvPr/>
        </p:nvSpPr>
        <p:spPr>
          <a:xfrm>
            <a:off x="1409625" y="1329653"/>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4</a:t>
            </a:r>
            <a:endParaRPr lang="en-US" sz="1800" dirty="0">
              <a:solidFill>
                <a:srgbClr val="0000FF"/>
              </a:solidFill>
              <a:latin typeface="+mn-lt"/>
            </a:endParaRPr>
          </a:p>
        </p:txBody>
      </p:sp>
      <p:sp>
        <p:nvSpPr>
          <p:cNvPr id="22" name="TextBox 21"/>
          <p:cNvSpPr txBox="1"/>
          <p:nvPr/>
        </p:nvSpPr>
        <p:spPr>
          <a:xfrm>
            <a:off x="1409625" y="1714115"/>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1</a:t>
            </a:r>
            <a:endParaRPr lang="en-US" sz="1800" dirty="0">
              <a:solidFill>
                <a:srgbClr val="0000FF"/>
              </a:solidFill>
              <a:latin typeface="+mn-lt"/>
            </a:endParaRPr>
          </a:p>
        </p:txBody>
      </p:sp>
      <p:sp>
        <p:nvSpPr>
          <p:cNvPr id="23" name="TextBox 22"/>
          <p:cNvSpPr txBox="1"/>
          <p:nvPr/>
        </p:nvSpPr>
        <p:spPr>
          <a:xfrm>
            <a:off x="1409625" y="2098577"/>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6</a:t>
            </a:r>
            <a:endParaRPr lang="en-US" sz="1800" dirty="0">
              <a:solidFill>
                <a:srgbClr val="0000FF"/>
              </a:solidFill>
              <a:latin typeface="+mn-lt"/>
            </a:endParaRPr>
          </a:p>
        </p:txBody>
      </p:sp>
      <p:sp>
        <p:nvSpPr>
          <p:cNvPr id="24" name="TextBox 23"/>
          <p:cNvSpPr txBox="1"/>
          <p:nvPr/>
        </p:nvSpPr>
        <p:spPr>
          <a:xfrm>
            <a:off x="1409625" y="2483039"/>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5</a:t>
            </a:r>
            <a:endParaRPr lang="en-US" sz="1800" dirty="0">
              <a:solidFill>
                <a:srgbClr val="0000FF"/>
              </a:solidFill>
              <a:latin typeface="+mn-lt"/>
            </a:endParaRPr>
          </a:p>
        </p:txBody>
      </p:sp>
      <p:sp>
        <p:nvSpPr>
          <p:cNvPr id="25" name="TextBox 24"/>
          <p:cNvSpPr txBox="1"/>
          <p:nvPr/>
        </p:nvSpPr>
        <p:spPr>
          <a:xfrm>
            <a:off x="1409625" y="2867501"/>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6</a:t>
            </a:r>
            <a:endParaRPr lang="en-US" sz="1800" dirty="0">
              <a:solidFill>
                <a:srgbClr val="0000FF"/>
              </a:solidFill>
              <a:latin typeface="+mn-lt"/>
            </a:endParaRPr>
          </a:p>
        </p:txBody>
      </p:sp>
      <p:sp>
        <p:nvSpPr>
          <p:cNvPr id="26" name="TextBox 25"/>
          <p:cNvSpPr txBox="1"/>
          <p:nvPr/>
        </p:nvSpPr>
        <p:spPr>
          <a:xfrm>
            <a:off x="1409625" y="3243871"/>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9</a:t>
            </a:r>
            <a:endParaRPr lang="en-US" sz="1800" dirty="0">
              <a:solidFill>
                <a:srgbClr val="0000FF"/>
              </a:solidFill>
              <a:latin typeface="+mn-lt"/>
            </a:endParaRPr>
          </a:p>
        </p:txBody>
      </p:sp>
      <p:sp>
        <p:nvSpPr>
          <p:cNvPr id="27" name="TextBox 26"/>
          <p:cNvSpPr txBox="1"/>
          <p:nvPr/>
        </p:nvSpPr>
        <p:spPr>
          <a:xfrm>
            <a:off x="1357627" y="3612149"/>
            <a:ext cx="234038" cy="276999"/>
          </a:xfrm>
          <a:prstGeom prst="rect">
            <a:avLst/>
          </a:prstGeom>
          <a:noFill/>
        </p:spPr>
        <p:txBody>
          <a:bodyPr wrap="none" lIns="0" tIns="0" rIns="0" bIns="0" rtlCol="0" anchor="ctr">
            <a:spAutoFit/>
          </a:bodyPr>
          <a:lstStyle/>
          <a:p>
            <a:r>
              <a:rPr lang="en-US" sz="1800" dirty="0" smtClean="0">
                <a:solidFill>
                  <a:srgbClr val="0000FF"/>
                </a:solidFill>
                <a:latin typeface="+mn-lt"/>
              </a:rPr>
              <a:t>11</a:t>
            </a:r>
            <a:endParaRPr lang="en-US" sz="1800" dirty="0">
              <a:solidFill>
                <a:srgbClr val="0000FF"/>
              </a:solidFill>
              <a:latin typeface="+mn-lt"/>
            </a:endParaRPr>
          </a:p>
        </p:txBody>
      </p:sp>
      <p:sp>
        <p:nvSpPr>
          <p:cNvPr id="28" name="TextBox 27"/>
          <p:cNvSpPr txBox="1"/>
          <p:nvPr/>
        </p:nvSpPr>
        <p:spPr>
          <a:xfrm>
            <a:off x="1409625" y="4004703"/>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5</a:t>
            </a:r>
            <a:endParaRPr lang="en-US" sz="1800" dirty="0">
              <a:solidFill>
                <a:srgbClr val="0000FF"/>
              </a:solidFill>
              <a:latin typeface="+mn-lt"/>
            </a:endParaRPr>
          </a:p>
        </p:txBody>
      </p:sp>
      <p:sp>
        <p:nvSpPr>
          <p:cNvPr id="29" name="TextBox 28"/>
          <p:cNvSpPr txBox="1"/>
          <p:nvPr/>
        </p:nvSpPr>
        <p:spPr>
          <a:xfrm>
            <a:off x="1409524" y="4372981"/>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4</a:t>
            </a:r>
            <a:endParaRPr lang="en-US" sz="1800" dirty="0">
              <a:solidFill>
                <a:srgbClr val="0000FF"/>
              </a:solidFill>
              <a:latin typeface="+mn-lt"/>
            </a:endParaRPr>
          </a:p>
        </p:txBody>
      </p:sp>
      <p:sp>
        <p:nvSpPr>
          <p:cNvPr id="30" name="TextBox 29"/>
          <p:cNvSpPr txBox="1"/>
          <p:nvPr/>
        </p:nvSpPr>
        <p:spPr>
          <a:xfrm>
            <a:off x="1409625" y="4749351"/>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2</a:t>
            </a:r>
            <a:endParaRPr lang="en-US" sz="1800" dirty="0">
              <a:solidFill>
                <a:srgbClr val="0000FF"/>
              </a:solidFill>
              <a:latin typeface="+mn-lt"/>
            </a:endParaRPr>
          </a:p>
        </p:txBody>
      </p:sp>
      <p:sp>
        <p:nvSpPr>
          <p:cNvPr id="31" name="TextBox 30"/>
          <p:cNvSpPr txBox="1"/>
          <p:nvPr/>
        </p:nvSpPr>
        <p:spPr>
          <a:xfrm>
            <a:off x="1409625" y="5174277"/>
            <a:ext cx="117020" cy="276999"/>
          </a:xfrm>
          <a:prstGeom prst="rect">
            <a:avLst/>
          </a:prstGeom>
          <a:noFill/>
        </p:spPr>
        <p:txBody>
          <a:bodyPr wrap="none" lIns="0" tIns="0" rIns="0" bIns="0" rtlCol="0" anchor="ctr">
            <a:spAutoFit/>
          </a:bodyPr>
          <a:lstStyle/>
          <a:p>
            <a:r>
              <a:rPr lang="en-US" sz="1800" dirty="0" smtClean="0">
                <a:solidFill>
                  <a:srgbClr val="0000FF"/>
                </a:solidFill>
                <a:latin typeface="+mn-lt"/>
              </a:rPr>
              <a:t>4</a:t>
            </a:r>
            <a:endParaRPr lang="en-US" sz="1800" dirty="0">
              <a:solidFill>
                <a:srgbClr val="0000FF"/>
              </a:solidFill>
              <a:latin typeface="+mn-lt"/>
            </a:endParaRPr>
          </a:p>
        </p:txBody>
      </p:sp>
    </p:spTree>
    <p:extLst>
      <p:ext uri="{BB962C8B-B14F-4D97-AF65-F5344CB8AC3E}">
        <p14:creationId xmlns:p14="http://schemas.microsoft.com/office/powerpoint/2010/main" val="2133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fade">
                                      <p:cBhvr>
                                        <p:cTn id="7" dur="500"/>
                                        <p:tgtEl>
                                          <p:spTgt spid="727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2707">
                                            <p:txEl>
                                              <p:pRg st="2" end="2"/>
                                            </p:txEl>
                                          </p:spTgt>
                                        </p:tgtEl>
                                        <p:attrNameLst>
                                          <p:attrName>style.visibility</p:attrName>
                                        </p:attrNameLst>
                                      </p:cBhvr>
                                      <p:to>
                                        <p:strVal val="visible"/>
                                      </p:to>
                                    </p:set>
                                    <p:animEffect transition="in" filter="fade">
                                      <p:cBhvr>
                                        <p:cTn id="16" dur="500"/>
                                        <p:tgtEl>
                                          <p:spTgt spid="727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Effect transition="in" filter="fade">
                                      <p:cBhvr>
                                        <p:cTn id="25" dur="500"/>
                                        <p:tgtEl>
                                          <p:spTgt spid="727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2707">
                                            <p:txEl>
                                              <p:pRg st="4" end="4"/>
                                            </p:txEl>
                                          </p:spTgt>
                                        </p:tgtEl>
                                        <p:attrNameLst>
                                          <p:attrName>style.visibility</p:attrName>
                                        </p:attrNameLst>
                                      </p:cBhvr>
                                      <p:to>
                                        <p:strVal val="visible"/>
                                      </p:to>
                                    </p:set>
                                    <p:animEffect transition="in" filter="fade">
                                      <p:cBhvr>
                                        <p:cTn id="34" dur="500"/>
                                        <p:tgtEl>
                                          <p:spTgt spid="7270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2707">
                                            <p:txEl>
                                              <p:pRg st="5" end="5"/>
                                            </p:txEl>
                                          </p:spTgt>
                                        </p:tgtEl>
                                        <p:attrNameLst>
                                          <p:attrName>style.visibility</p:attrName>
                                        </p:attrNameLst>
                                      </p:cBhvr>
                                      <p:to>
                                        <p:strVal val="visible"/>
                                      </p:to>
                                    </p:set>
                                    <p:animEffect transition="in" filter="fade">
                                      <p:cBhvr>
                                        <p:cTn id="43" dur="500"/>
                                        <p:tgtEl>
                                          <p:spTgt spid="72707">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2707">
                                            <p:txEl>
                                              <p:pRg st="6" end="6"/>
                                            </p:txEl>
                                          </p:spTgt>
                                        </p:tgtEl>
                                        <p:attrNameLst>
                                          <p:attrName>style.visibility</p:attrName>
                                        </p:attrNameLst>
                                      </p:cBhvr>
                                      <p:to>
                                        <p:strVal val="visible"/>
                                      </p:to>
                                    </p:set>
                                    <p:animEffect transition="in" filter="fade">
                                      <p:cBhvr>
                                        <p:cTn id="52" dur="500"/>
                                        <p:tgtEl>
                                          <p:spTgt spid="7270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72707">
                                            <p:txEl>
                                              <p:pRg st="7" end="7"/>
                                            </p:txEl>
                                          </p:spTgt>
                                        </p:tgtEl>
                                        <p:attrNameLst>
                                          <p:attrName>style.visibility</p:attrName>
                                        </p:attrNameLst>
                                      </p:cBhvr>
                                      <p:to>
                                        <p:strVal val="visible"/>
                                      </p:to>
                                    </p:set>
                                    <p:animEffect transition="in" filter="fade">
                                      <p:cBhvr>
                                        <p:cTn id="61" dur="500"/>
                                        <p:tgtEl>
                                          <p:spTgt spid="72707">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72707">
                                            <p:txEl>
                                              <p:pRg st="8" end="8"/>
                                            </p:txEl>
                                          </p:spTgt>
                                        </p:tgtEl>
                                        <p:attrNameLst>
                                          <p:attrName>style.visibility</p:attrName>
                                        </p:attrNameLst>
                                      </p:cBhvr>
                                      <p:to>
                                        <p:strVal val="visible"/>
                                      </p:to>
                                    </p:set>
                                    <p:animEffect transition="in" filter="fade">
                                      <p:cBhvr>
                                        <p:cTn id="70" dur="500"/>
                                        <p:tgtEl>
                                          <p:spTgt spid="72707">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72707">
                                            <p:txEl>
                                              <p:pRg st="9" end="9"/>
                                            </p:txEl>
                                          </p:spTgt>
                                        </p:tgtEl>
                                        <p:attrNameLst>
                                          <p:attrName>style.visibility</p:attrName>
                                        </p:attrNameLst>
                                      </p:cBhvr>
                                      <p:to>
                                        <p:strVal val="visible"/>
                                      </p:to>
                                    </p:set>
                                    <p:animEffect transition="in" filter="fade">
                                      <p:cBhvr>
                                        <p:cTn id="79" dur="500"/>
                                        <p:tgtEl>
                                          <p:spTgt spid="72707">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72707">
                                            <p:txEl>
                                              <p:pRg st="10" end="10"/>
                                            </p:txEl>
                                          </p:spTgt>
                                        </p:tgtEl>
                                        <p:attrNameLst>
                                          <p:attrName>style.visibility</p:attrName>
                                        </p:attrNameLst>
                                      </p:cBhvr>
                                      <p:to>
                                        <p:strVal val="visible"/>
                                      </p:to>
                                    </p:set>
                                    <p:animEffect transition="in" filter="fade">
                                      <p:cBhvr>
                                        <p:cTn id="88" dur="10"/>
                                        <p:tgtEl>
                                          <p:spTgt spid="72707">
                                            <p:txEl>
                                              <p:pRg st="10" end="1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2707">
                                            <p:txEl>
                                              <p:pRg st="11" end="11"/>
                                            </p:txEl>
                                          </p:spTgt>
                                        </p:tgtEl>
                                        <p:attrNameLst>
                                          <p:attrName>style.visibility</p:attrName>
                                        </p:attrNameLst>
                                      </p:cBhvr>
                                      <p:to>
                                        <p:strVal val="visible"/>
                                      </p:to>
                                    </p:set>
                                    <p:animEffect transition="in" filter="fade">
                                      <p:cBhvr>
                                        <p:cTn id="97" dur="500"/>
                                        <p:tgtEl>
                                          <p:spTgt spid="72707">
                                            <p:txEl>
                                              <p:pRg st="11" end="1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72707">
                                            <p:txEl>
                                              <p:pRg st="12" end="12"/>
                                            </p:txEl>
                                          </p:spTgt>
                                        </p:tgtEl>
                                        <p:attrNameLst>
                                          <p:attrName>style.visibility</p:attrName>
                                        </p:attrNameLst>
                                      </p:cBhvr>
                                      <p:to>
                                        <p:strVal val="visible"/>
                                      </p:to>
                                    </p:set>
                                    <p:animEffect transition="in" filter="fade">
                                      <p:cBhvr>
                                        <p:cTn id="106" dur="500"/>
                                        <p:tgtEl>
                                          <p:spTgt spid="72707">
                                            <p:txEl>
                                              <p:pRg st="12" end="12"/>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P spid="24" grpId="0"/>
      <p:bldP spid="25" grpId="0"/>
      <p:bldP spid="26" grpId="0"/>
      <p:bldP spid="27" grpId="0"/>
      <p:bldP spid="28" grpId="0"/>
      <p:bldP spid="29"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21734" y="120879"/>
            <a:ext cx="8768564" cy="508000"/>
          </a:xfrm>
        </p:spPr>
        <p:txBody>
          <a:bodyPr/>
          <a:lstStyle/>
          <a:p>
            <a:pPr eaLnBrk="1" hangingPunct="1"/>
            <a:r>
              <a:rPr lang="en-US" sz="3200" dirty="0">
                <a:latin typeface="+mj-lt"/>
              </a:rPr>
              <a:t>The Good Shepherd</a:t>
            </a:r>
          </a:p>
        </p:txBody>
      </p:sp>
      <p:sp>
        <p:nvSpPr>
          <p:cNvPr id="233475" name="Rectangle 3"/>
          <p:cNvSpPr>
            <a:spLocks noGrp="1" noChangeArrowheads="1"/>
          </p:cNvSpPr>
          <p:nvPr>
            <p:ph type="body" idx="1"/>
          </p:nvPr>
        </p:nvSpPr>
        <p:spPr>
          <a:xfrm>
            <a:off x="756179" y="743182"/>
            <a:ext cx="7560469" cy="4871805"/>
          </a:xfrm>
        </p:spPr>
        <p:txBody>
          <a:bodyPr>
            <a:normAutofit lnSpcReduction="10000"/>
          </a:bodyPr>
          <a:lstStyle/>
          <a:p>
            <a:pPr eaLnBrk="1" hangingPunct="1">
              <a:lnSpc>
                <a:spcPct val="110000"/>
              </a:lnSpc>
              <a:spcBef>
                <a:spcPts val="0"/>
              </a:spcBef>
              <a:spcAft>
                <a:spcPts val="200"/>
              </a:spcAft>
              <a:tabLst>
                <a:tab pos="5663180" algn="l"/>
              </a:tabLst>
            </a:pPr>
            <a:r>
              <a:rPr lang="en-US" sz="2200" dirty="0">
                <a:latin typeface="+mj-lt"/>
              </a:rPr>
              <a:t>Enters through the door	2</a:t>
            </a:r>
          </a:p>
          <a:p>
            <a:pPr eaLnBrk="1" hangingPunct="1">
              <a:lnSpc>
                <a:spcPct val="110000"/>
              </a:lnSpc>
              <a:spcBef>
                <a:spcPts val="0"/>
              </a:spcBef>
              <a:spcAft>
                <a:spcPts val="200"/>
              </a:spcAft>
              <a:tabLst>
                <a:tab pos="5663180" algn="l"/>
              </a:tabLst>
            </a:pPr>
            <a:r>
              <a:rPr lang="en-US" sz="2200" dirty="0">
                <a:latin typeface="+mj-lt"/>
              </a:rPr>
              <a:t>Has support of the porter	3</a:t>
            </a:r>
          </a:p>
          <a:p>
            <a:pPr eaLnBrk="1" hangingPunct="1">
              <a:lnSpc>
                <a:spcPct val="110000"/>
              </a:lnSpc>
              <a:spcBef>
                <a:spcPts val="0"/>
              </a:spcBef>
              <a:spcAft>
                <a:spcPts val="200"/>
              </a:spcAft>
              <a:tabLst>
                <a:tab pos="5663180" algn="l"/>
              </a:tabLst>
            </a:pPr>
            <a:r>
              <a:rPr lang="en-US" sz="2200" dirty="0">
                <a:latin typeface="+mj-lt"/>
              </a:rPr>
              <a:t>Is heard &amp; obeyed by the sheep	3</a:t>
            </a:r>
          </a:p>
          <a:p>
            <a:pPr eaLnBrk="1" hangingPunct="1">
              <a:lnSpc>
                <a:spcPct val="110000"/>
              </a:lnSpc>
              <a:spcBef>
                <a:spcPts val="0"/>
              </a:spcBef>
              <a:spcAft>
                <a:spcPts val="200"/>
              </a:spcAft>
              <a:tabLst>
                <a:tab pos="5663180" algn="l"/>
              </a:tabLst>
            </a:pPr>
            <a:r>
              <a:rPr lang="en-US" sz="2200" dirty="0">
                <a:latin typeface="+mj-lt"/>
              </a:rPr>
              <a:t>Calls the sheep by name	3,16</a:t>
            </a:r>
          </a:p>
          <a:p>
            <a:pPr eaLnBrk="1" hangingPunct="1">
              <a:lnSpc>
                <a:spcPct val="110000"/>
              </a:lnSpc>
              <a:spcBef>
                <a:spcPts val="0"/>
              </a:spcBef>
              <a:spcAft>
                <a:spcPts val="200"/>
              </a:spcAft>
              <a:tabLst>
                <a:tab pos="5663180" algn="l"/>
              </a:tabLst>
            </a:pPr>
            <a:r>
              <a:rPr lang="en-US" sz="2200" dirty="0">
                <a:latin typeface="+mj-lt"/>
              </a:rPr>
              <a:t>Leads the sheep	3, 4</a:t>
            </a:r>
          </a:p>
          <a:p>
            <a:pPr eaLnBrk="1" hangingPunct="1">
              <a:lnSpc>
                <a:spcPct val="110000"/>
              </a:lnSpc>
              <a:spcBef>
                <a:spcPts val="0"/>
              </a:spcBef>
              <a:spcAft>
                <a:spcPts val="200"/>
              </a:spcAft>
              <a:tabLst>
                <a:tab pos="5663180" algn="l"/>
              </a:tabLst>
            </a:pPr>
            <a:r>
              <a:rPr lang="en-US" sz="2200" dirty="0">
                <a:latin typeface="+mj-lt"/>
              </a:rPr>
              <a:t>Goes before the sheep	4</a:t>
            </a:r>
          </a:p>
          <a:p>
            <a:pPr eaLnBrk="1" hangingPunct="1">
              <a:lnSpc>
                <a:spcPct val="110000"/>
              </a:lnSpc>
              <a:spcBef>
                <a:spcPts val="0"/>
              </a:spcBef>
              <a:spcAft>
                <a:spcPts val="200"/>
              </a:spcAft>
              <a:tabLst>
                <a:tab pos="5663180" algn="l"/>
              </a:tabLst>
            </a:pPr>
            <a:r>
              <a:rPr lang="en-US" sz="2200" dirty="0">
                <a:latin typeface="+mj-lt"/>
              </a:rPr>
              <a:t>Is the door (way in/out &amp; protection)	7</a:t>
            </a:r>
          </a:p>
          <a:p>
            <a:pPr eaLnBrk="1" hangingPunct="1">
              <a:lnSpc>
                <a:spcPct val="110000"/>
              </a:lnSpc>
              <a:spcBef>
                <a:spcPts val="0"/>
              </a:spcBef>
              <a:spcAft>
                <a:spcPts val="200"/>
              </a:spcAft>
              <a:tabLst>
                <a:tab pos="5663180" algn="l"/>
              </a:tabLst>
            </a:pPr>
            <a:r>
              <a:rPr lang="en-US" sz="2200" dirty="0">
                <a:latin typeface="+mj-lt"/>
              </a:rPr>
              <a:t>(Is the </a:t>
            </a:r>
            <a:r>
              <a:rPr lang="en-US" sz="2200" u="sng" dirty="0">
                <a:latin typeface="+mj-lt"/>
              </a:rPr>
              <a:t>only</a:t>
            </a:r>
            <a:r>
              <a:rPr lang="en-US" sz="2200" dirty="0">
                <a:latin typeface="+mj-lt"/>
              </a:rPr>
              <a:t> true shepherd)	8</a:t>
            </a:r>
          </a:p>
          <a:p>
            <a:pPr eaLnBrk="1" hangingPunct="1">
              <a:lnSpc>
                <a:spcPct val="110000"/>
              </a:lnSpc>
              <a:spcBef>
                <a:spcPts val="0"/>
              </a:spcBef>
              <a:spcAft>
                <a:spcPts val="200"/>
              </a:spcAft>
              <a:tabLst>
                <a:tab pos="5663180" algn="l"/>
              </a:tabLst>
            </a:pPr>
            <a:r>
              <a:rPr lang="en-US" sz="2200" dirty="0">
                <a:latin typeface="+mj-lt"/>
              </a:rPr>
              <a:t>Protects &amp; provides for the sheep	9</a:t>
            </a:r>
          </a:p>
          <a:p>
            <a:pPr eaLnBrk="1" hangingPunct="1">
              <a:lnSpc>
                <a:spcPct val="110000"/>
              </a:lnSpc>
              <a:spcBef>
                <a:spcPts val="0"/>
              </a:spcBef>
              <a:spcAft>
                <a:spcPts val="200"/>
              </a:spcAft>
              <a:tabLst>
                <a:tab pos="5663180" algn="l"/>
              </a:tabLst>
            </a:pPr>
            <a:r>
              <a:rPr lang="en-US" sz="2200" dirty="0">
                <a:latin typeface="+mj-lt"/>
              </a:rPr>
              <a:t>Brings life to the sheep	10</a:t>
            </a:r>
          </a:p>
          <a:p>
            <a:pPr eaLnBrk="1" hangingPunct="1">
              <a:lnSpc>
                <a:spcPct val="110000"/>
              </a:lnSpc>
              <a:spcBef>
                <a:spcPts val="0"/>
              </a:spcBef>
              <a:spcAft>
                <a:spcPts val="200"/>
              </a:spcAft>
              <a:tabLst>
                <a:tab pos="5663180" algn="l"/>
              </a:tabLst>
            </a:pPr>
            <a:r>
              <a:rPr lang="en-US" sz="2200" dirty="0">
                <a:latin typeface="+mj-lt"/>
              </a:rPr>
              <a:t>Lays down His life for the sheep	11,15,17,18</a:t>
            </a:r>
          </a:p>
          <a:p>
            <a:pPr eaLnBrk="1" hangingPunct="1">
              <a:lnSpc>
                <a:spcPct val="110000"/>
              </a:lnSpc>
              <a:spcBef>
                <a:spcPts val="0"/>
              </a:spcBef>
              <a:spcAft>
                <a:spcPts val="200"/>
              </a:spcAft>
              <a:tabLst>
                <a:tab pos="5663180" algn="l"/>
              </a:tabLst>
            </a:pPr>
            <a:r>
              <a:rPr lang="en-US" sz="2200" dirty="0">
                <a:latin typeface="+mj-lt"/>
              </a:rPr>
              <a:t>Knows the sheep	14</a:t>
            </a:r>
          </a:p>
          <a:p>
            <a:pPr eaLnBrk="1" hangingPunct="1">
              <a:lnSpc>
                <a:spcPct val="110000"/>
              </a:lnSpc>
              <a:spcBef>
                <a:spcPts val="0"/>
              </a:spcBef>
              <a:spcAft>
                <a:spcPts val="200"/>
              </a:spcAft>
              <a:tabLst>
                <a:tab pos="5663180" algn="l"/>
              </a:tabLst>
            </a:pPr>
            <a:r>
              <a:rPr lang="en-US" sz="2200" dirty="0">
                <a:latin typeface="+mj-lt"/>
              </a:rPr>
              <a:t>Finds all the sheep (other “folds”)	16</a:t>
            </a:r>
          </a:p>
        </p:txBody>
      </p:sp>
    </p:spTree>
    <p:extLst>
      <p:ext uri="{BB962C8B-B14F-4D97-AF65-F5344CB8AC3E}">
        <p14:creationId xmlns:p14="http://schemas.microsoft.com/office/powerpoint/2010/main" val="77328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fade">
                                      <p:cBhvr>
                                        <p:cTn id="7" dur="500"/>
                                        <p:tgtEl>
                                          <p:spTgt spid="233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3475">
                                            <p:txEl>
                                              <p:pRg st="1" end="1"/>
                                            </p:txEl>
                                          </p:spTgt>
                                        </p:tgtEl>
                                        <p:attrNameLst>
                                          <p:attrName>style.visibility</p:attrName>
                                        </p:attrNameLst>
                                      </p:cBhvr>
                                      <p:to>
                                        <p:strVal val="visible"/>
                                      </p:to>
                                    </p:set>
                                    <p:animEffect transition="in" filter="fade">
                                      <p:cBhvr>
                                        <p:cTn id="12" dur="500"/>
                                        <p:tgtEl>
                                          <p:spTgt spid="233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3475">
                                            <p:txEl>
                                              <p:pRg st="2" end="2"/>
                                            </p:txEl>
                                          </p:spTgt>
                                        </p:tgtEl>
                                        <p:attrNameLst>
                                          <p:attrName>style.visibility</p:attrName>
                                        </p:attrNameLst>
                                      </p:cBhvr>
                                      <p:to>
                                        <p:strVal val="visible"/>
                                      </p:to>
                                    </p:set>
                                    <p:animEffect transition="in" filter="fade">
                                      <p:cBhvr>
                                        <p:cTn id="17" dur="500"/>
                                        <p:tgtEl>
                                          <p:spTgt spid="233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3475">
                                            <p:txEl>
                                              <p:pRg st="3" end="3"/>
                                            </p:txEl>
                                          </p:spTgt>
                                        </p:tgtEl>
                                        <p:attrNameLst>
                                          <p:attrName>style.visibility</p:attrName>
                                        </p:attrNameLst>
                                      </p:cBhvr>
                                      <p:to>
                                        <p:strVal val="visible"/>
                                      </p:to>
                                    </p:set>
                                    <p:animEffect transition="in" filter="fade">
                                      <p:cBhvr>
                                        <p:cTn id="22" dur="500"/>
                                        <p:tgtEl>
                                          <p:spTgt spid="233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3475">
                                            <p:txEl>
                                              <p:pRg st="4" end="4"/>
                                            </p:txEl>
                                          </p:spTgt>
                                        </p:tgtEl>
                                        <p:attrNameLst>
                                          <p:attrName>style.visibility</p:attrName>
                                        </p:attrNameLst>
                                      </p:cBhvr>
                                      <p:to>
                                        <p:strVal val="visible"/>
                                      </p:to>
                                    </p:set>
                                    <p:animEffect transition="in" filter="fade">
                                      <p:cBhvr>
                                        <p:cTn id="27" dur="500"/>
                                        <p:tgtEl>
                                          <p:spTgt spid="233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3475">
                                            <p:txEl>
                                              <p:pRg st="5" end="5"/>
                                            </p:txEl>
                                          </p:spTgt>
                                        </p:tgtEl>
                                        <p:attrNameLst>
                                          <p:attrName>style.visibility</p:attrName>
                                        </p:attrNameLst>
                                      </p:cBhvr>
                                      <p:to>
                                        <p:strVal val="visible"/>
                                      </p:to>
                                    </p:set>
                                    <p:animEffect transition="in" filter="fade">
                                      <p:cBhvr>
                                        <p:cTn id="32" dur="500"/>
                                        <p:tgtEl>
                                          <p:spTgt spid="2334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3475">
                                            <p:txEl>
                                              <p:pRg st="6" end="6"/>
                                            </p:txEl>
                                          </p:spTgt>
                                        </p:tgtEl>
                                        <p:attrNameLst>
                                          <p:attrName>style.visibility</p:attrName>
                                        </p:attrNameLst>
                                      </p:cBhvr>
                                      <p:to>
                                        <p:strVal val="visible"/>
                                      </p:to>
                                    </p:set>
                                    <p:animEffect transition="in" filter="fade">
                                      <p:cBhvr>
                                        <p:cTn id="37" dur="500"/>
                                        <p:tgtEl>
                                          <p:spTgt spid="2334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3475">
                                            <p:txEl>
                                              <p:pRg st="7" end="7"/>
                                            </p:txEl>
                                          </p:spTgt>
                                        </p:tgtEl>
                                        <p:attrNameLst>
                                          <p:attrName>style.visibility</p:attrName>
                                        </p:attrNameLst>
                                      </p:cBhvr>
                                      <p:to>
                                        <p:strVal val="visible"/>
                                      </p:to>
                                    </p:set>
                                    <p:animEffect transition="in" filter="fade">
                                      <p:cBhvr>
                                        <p:cTn id="42" dur="500"/>
                                        <p:tgtEl>
                                          <p:spTgt spid="2334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3475">
                                            <p:txEl>
                                              <p:pRg st="8" end="8"/>
                                            </p:txEl>
                                          </p:spTgt>
                                        </p:tgtEl>
                                        <p:attrNameLst>
                                          <p:attrName>style.visibility</p:attrName>
                                        </p:attrNameLst>
                                      </p:cBhvr>
                                      <p:to>
                                        <p:strVal val="visible"/>
                                      </p:to>
                                    </p:set>
                                    <p:animEffect transition="in" filter="fade">
                                      <p:cBhvr>
                                        <p:cTn id="47" dur="500"/>
                                        <p:tgtEl>
                                          <p:spTgt spid="2334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33475">
                                            <p:txEl>
                                              <p:pRg st="9" end="9"/>
                                            </p:txEl>
                                          </p:spTgt>
                                        </p:tgtEl>
                                        <p:attrNameLst>
                                          <p:attrName>style.visibility</p:attrName>
                                        </p:attrNameLst>
                                      </p:cBhvr>
                                      <p:to>
                                        <p:strVal val="visible"/>
                                      </p:to>
                                    </p:set>
                                    <p:animEffect transition="in" filter="fade">
                                      <p:cBhvr>
                                        <p:cTn id="52" dur="500"/>
                                        <p:tgtEl>
                                          <p:spTgt spid="23347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33475">
                                            <p:txEl>
                                              <p:pRg st="10" end="10"/>
                                            </p:txEl>
                                          </p:spTgt>
                                        </p:tgtEl>
                                        <p:attrNameLst>
                                          <p:attrName>style.visibility</p:attrName>
                                        </p:attrNameLst>
                                      </p:cBhvr>
                                      <p:to>
                                        <p:strVal val="visible"/>
                                      </p:to>
                                    </p:set>
                                    <p:animEffect transition="in" filter="fade">
                                      <p:cBhvr>
                                        <p:cTn id="57" dur="500"/>
                                        <p:tgtEl>
                                          <p:spTgt spid="2334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33475">
                                            <p:txEl>
                                              <p:pRg st="11" end="11"/>
                                            </p:txEl>
                                          </p:spTgt>
                                        </p:tgtEl>
                                        <p:attrNameLst>
                                          <p:attrName>style.visibility</p:attrName>
                                        </p:attrNameLst>
                                      </p:cBhvr>
                                      <p:to>
                                        <p:strVal val="visible"/>
                                      </p:to>
                                    </p:set>
                                    <p:animEffect transition="in" filter="fade">
                                      <p:cBhvr>
                                        <p:cTn id="62" dur="500"/>
                                        <p:tgtEl>
                                          <p:spTgt spid="23347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33475">
                                            <p:txEl>
                                              <p:pRg st="12" end="12"/>
                                            </p:txEl>
                                          </p:spTgt>
                                        </p:tgtEl>
                                        <p:attrNameLst>
                                          <p:attrName>style.visibility</p:attrName>
                                        </p:attrNameLst>
                                      </p:cBhvr>
                                      <p:to>
                                        <p:strVal val="visible"/>
                                      </p:to>
                                    </p:set>
                                    <p:animEffect transition="in" filter="fade">
                                      <p:cBhvr>
                                        <p:cTn id="67" dur="500"/>
                                        <p:tgtEl>
                                          <p:spTgt spid="2334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a:xfrm>
            <a:off x="762000" y="112931"/>
            <a:ext cx="7620000" cy="508000"/>
          </a:xfrm>
        </p:spPr>
        <p:txBody>
          <a:bodyPr/>
          <a:lstStyle/>
          <a:p>
            <a:r>
              <a:rPr lang="en-US" dirty="0">
                <a:latin typeface="+mn-lt"/>
              </a:rPr>
              <a:t>John </a:t>
            </a:r>
            <a:r>
              <a:rPr lang="en-US" dirty="0" smtClean="0">
                <a:latin typeface="+mn-lt"/>
              </a:rPr>
              <a:t>10:1-21 Summary </a:t>
            </a:r>
            <a:r>
              <a:rPr lang="en-US" sz="2333" dirty="0" smtClean="0">
                <a:latin typeface="+mn-lt"/>
              </a:rPr>
              <a:t>(</a:t>
            </a:r>
            <a:r>
              <a:rPr lang="en-US" sz="2333" dirty="0">
                <a:latin typeface="+mn-lt"/>
              </a:rPr>
              <a:t>Feast of Tabernacles)</a:t>
            </a:r>
          </a:p>
        </p:txBody>
      </p:sp>
      <p:sp>
        <p:nvSpPr>
          <p:cNvPr id="3" name="Content Placeholder 2"/>
          <p:cNvSpPr>
            <a:spLocks noGrp="1"/>
          </p:cNvSpPr>
          <p:nvPr>
            <p:ph idx="1"/>
          </p:nvPr>
        </p:nvSpPr>
        <p:spPr>
          <a:xfrm>
            <a:off x="940595" y="712099"/>
            <a:ext cx="7441406" cy="4932787"/>
          </a:xfrm>
        </p:spPr>
        <p:txBody>
          <a:bodyPr>
            <a:normAutofit fontScale="77500" lnSpcReduction="20000"/>
          </a:bodyPr>
          <a:lstStyle/>
          <a:p>
            <a:pPr>
              <a:defRPr/>
            </a:pPr>
            <a:r>
              <a:rPr lang="en-US" dirty="0" smtClean="0">
                <a:latin typeface="+mn-lt"/>
                <a:ea typeface="+mn-ea"/>
              </a:rPr>
              <a:t>Shepherds </a:t>
            </a:r>
            <a:r>
              <a:rPr lang="en-US" dirty="0" err="1" smtClean="0">
                <a:latin typeface="+mn-lt"/>
                <a:ea typeface="+mn-ea"/>
              </a:rPr>
              <a:t>vs</a:t>
            </a:r>
            <a:r>
              <a:rPr lang="en-US" dirty="0" smtClean="0">
                <a:latin typeface="+mn-lt"/>
                <a:ea typeface="+mn-ea"/>
              </a:rPr>
              <a:t> Robbers &amp; Strangers (1-7)</a:t>
            </a:r>
          </a:p>
          <a:p>
            <a:pPr lvl="1">
              <a:defRPr/>
            </a:pPr>
            <a:r>
              <a:rPr lang="en-US" dirty="0" smtClean="0">
                <a:latin typeface="+mn-lt"/>
              </a:rPr>
              <a:t>Contrast to </a:t>
            </a:r>
            <a:r>
              <a:rPr lang="en-US" dirty="0" smtClean="0">
                <a:solidFill>
                  <a:srgbClr val="0000FF"/>
                </a:solidFill>
                <a:latin typeface="+mn-lt"/>
              </a:rPr>
              <a:t>robber</a:t>
            </a:r>
            <a:r>
              <a:rPr lang="en-US" dirty="0" smtClean="0">
                <a:latin typeface="+mn-lt"/>
              </a:rPr>
              <a:t>:  way of entry (1-2)</a:t>
            </a:r>
          </a:p>
          <a:p>
            <a:pPr lvl="1">
              <a:defRPr/>
            </a:pPr>
            <a:r>
              <a:rPr lang="en-US" dirty="0" smtClean="0">
                <a:latin typeface="+mn-lt"/>
              </a:rPr>
              <a:t>Work of the shepherd (3-4)</a:t>
            </a:r>
          </a:p>
          <a:p>
            <a:pPr lvl="1">
              <a:spcAft>
                <a:spcPts val="600"/>
              </a:spcAft>
              <a:defRPr/>
            </a:pPr>
            <a:r>
              <a:rPr lang="en-US" dirty="0" smtClean="0">
                <a:latin typeface="+mn-lt"/>
              </a:rPr>
              <a:t>Contrast to </a:t>
            </a:r>
            <a:r>
              <a:rPr lang="en-US" dirty="0" smtClean="0">
                <a:solidFill>
                  <a:srgbClr val="0000FF"/>
                </a:solidFill>
                <a:latin typeface="+mn-lt"/>
              </a:rPr>
              <a:t>stranger</a:t>
            </a:r>
            <a:r>
              <a:rPr lang="en-US" dirty="0" smtClean="0">
                <a:latin typeface="+mn-lt"/>
              </a:rPr>
              <a:t>:  sheep will not hear (5-6)</a:t>
            </a:r>
          </a:p>
          <a:p>
            <a:pPr>
              <a:defRPr/>
            </a:pPr>
            <a:r>
              <a:rPr lang="en-US" dirty="0" smtClean="0">
                <a:latin typeface="+mn-lt"/>
                <a:ea typeface="+mn-ea"/>
              </a:rPr>
              <a:t>I am the Door (7-10) </a:t>
            </a:r>
          </a:p>
          <a:p>
            <a:pPr lvl="1">
              <a:defRPr/>
            </a:pPr>
            <a:r>
              <a:rPr lang="en-US" dirty="0" smtClean="0">
                <a:latin typeface="+mn-lt"/>
              </a:rPr>
              <a:t>The way in (and how to be protected)</a:t>
            </a:r>
          </a:p>
          <a:p>
            <a:pPr lvl="1">
              <a:spcAft>
                <a:spcPts val="600"/>
              </a:spcAft>
              <a:defRPr/>
            </a:pPr>
            <a:r>
              <a:rPr lang="en-US" dirty="0" smtClean="0">
                <a:latin typeface="+mn-lt"/>
              </a:rPr>
              <a:t>Contrast to </a:t>
            </a:r>
            <a:r>
              <a:rPr lang="en-US" dirty="0" smtClean="0">
                <a:solidFill>
                  <a:srgbClr val="0000FF"/>
                </a:solidFill>
                <a:latin typeface="+mn-lt"/>
              </a:rPr>
              <a:t>thief</a:t>
            </a:r>
            <a:r>
              <a:rPr lang="en-US" dirty="0" smtClean="0">
                <a:latin typeface="+mn-lt"/>
              </a:rPr>
              <a:t>:  destroys </a:t>
            </a:r>
            <a:r>
              <a:rPr lang="en-US" dirty="0" err="1" smtClean="0">
                <a:latin typeface="+mn-lt"/>
              </a:rPr>
              <a:t>vs</a:t>
            </a:r>
            <a:r>
              <a:rPr lang="en-US" dirty="0" smtClean="0">
                <a:latin typeface="+mn-lt"/>
              </a:rPr>
              <a:t> saves</a:t>
            </a:r>
          </a:p>
          <a:p>
            <a:pPr>
              <a:defRPr/>
            </a:pPr>
            <a:r>
              <a:rPr lang="en-US" dirty="0" smtClean="0">
                <a:latin typeface="+mn-lt"/>
                <a:ea typeface="+mn-ea"/>
              </a:rPr>
              <a:t>I am the Good Shepherd (11-14)</a:t>
            </a:r>
          </a:p>
          <a:p>
            <a:pPr lvl="1">
              <a:defRPr/>
            </a:pPr>
            <a:r>
              <a:rPr lang="en-US" dirty="0" smtClean="0">
                <a:latin typeface="+mn-lt"/>
              </a:rPr>
              <a:t>Gives life to save sheep (11)</a:t>
            </a:r>
          </a:p>
          <a:p>
            <a:pPr lvl="1">
              <a:defRPr/>
            </a:pPr>
            <a:r>
              <a:rPr lang="en-US" dirty="0" smtClean="0">
                <a:latin typeface="+mn-lt"/>
              </a:rPr>
              <a:t>Contrast to </a:t>
            </a:r>
            <a:r>
              <a:rPr lang="en-US" dirty="0" smtClean="0">
                <a:solidFill>
                  <a:srgbClr val="0000FF"/>
                </a:solidFill>
                <a:latin typeface="+mn-lt"/>
              </a:rPr>
              <a:t>hireling</a:t>
            </a:r>
            <a:r>
              <a:rPr lang="en-US" dirty="0" smtClean="0">
                <a:latin typeface="+mn-lt"/>
              </a:rPr>
              <a:t>:  runs away (12-13)</a:t>
            </a:r>
          </a:p>
          <a:p>
            <a:pPr lvl="1">
              <a:spcAft>
                <a:spcPts val="600"/>
              </a:spcAft>
              <a:defRPr/>
            </a:pPr>
            <a:r>
              <a:rPr lang="en-US" dirty="0" smtClean="0">
                <a:latin typeface="+mn-lt"/>
              </a:rPr>
              <a:t>Knows sheep  (14)</a:t>
            </a:r>
          </a:p>
          <a:p>
            <a:pPr>
              <a:defRPr/>
            </a:pPr>
            <a:r>
              <a:rPr lang="en-US" dirty="0" smtClean="0">
                <a:latin typeface="+mn-lt"/>
                <a:ea typeface="+mn-ea"/>
              </a:rPr>
              <a:t>I lay down My life (15-18)</a:t>
            </a:r>
          </a:p>
          <a:p>
            <a:pPr lvl="1">
              <a:defRPr/>
            </a:pPr>
            <a:r>
              <a:rPr lang="en-US" dirty="0" smtClean="0">
                <a:latin typeface="+mn-lt"/>
              </a:rPr>
              <a:t>Known, loved by the </a:t>
            </a:r>
            <a:r>
              <a:rPr lang="en-US" dirty="0" smtClean="0">
                <a:latin typeface="+mn-lt"/>
              </a:rPr>
              <a:t>Father:  </a:t>
            </a:r>
            <a:r>
              <a:rPr lang="en-US" dirty="0" smtClean="0">
                <a:latin typeface="+mn-lt"/>
              </a:rPr>
              <a:t>reason &amp; result (15, 17)</a:t>
            </a:r>
          </a:p>
          <a:p>
            <a:pPr lvl="1">
              <a:defRPr/>
            </a:pPr>
            <a:r>
              <a:rPr lang="en-US" dirty="0" smtClean="0">
                <a:latin typeface="+mn-lt"/>
              </a:rPr>
              <a:t>Other Sheep (16)</a:t>
            </a:r>
          </a:p>
          <a:p>
            <a:pPr lvl="1">
              <a:defRPr/>
            </a:pPr>
            <a:r>
              <a:rPr lang="en-US" dirty="0" smtClean="0">
                <a:latin typeface="+mn-lt"/>
              </a:rPr>
              <a:t>Voluntarily lays down His life (15, 17-18)</a:t>
            </a:r>
          </a:p>
          <a:p>
            <a:pPr lvl="1">
              <a:defRPr/>
            </a:pPr>
            <a:r>
              <a:rPr lang="en-US" dirty="0" smtClean="0">
                <a:latin typeface="+mn-lt"/>
              </a:rPr>
              <a:t>Will take His life up again (18)</a:t>
            </a:r>
            <a:endParaRPr lang="en-US" dirty="0">
              <a:latin typeface="+mn-lt"/>
              <a:ea typeface="+mn-ea"/>
            </a:endParaRPr>
          </a:p>
        </p:txBody>
      </p:sp>
      <p:sp>
        <p:nvSpPr>
          <p:cNvPr id="4" name="Oval 3"/>
          <p:cNvSpPr>
            <a:spLocks noChangeArrowheads="1"/>
          </p:cNvSpPr>
          <p:nvPr/>
        </p:nvSpPr>
        <p:spPr bwMode="auto">
          <a:xfrm>
            <a:off x="6202230" y="1427367"/>
            <a:ext cx="2018771" cy="611826"/>
          </a:xfrm>
          <a:prstGeom prst="ellipse">
            <a:avLst/>
          </a:prstGeom>
          <a:solidFill>
            <a:schemeClr val="accent6">
              <a:lumMod val="75000"/>
            </a:schemeClr>
          </a:solidFill>
          <a:ln w="9525">
            <a:noFill/>
            <a:round/>
            <a:headEnd/>
            <a:tailEnd/>
          </a:ln>
          <a:effectLst>
            <a:outerShdw blurRad="50800" dist="38100" dir="8100000" algn="tr" rotWithShape="0">
              <a:prstClr val="black">
                <a:alpha val="40000"/>
              </a:prstClr>
            </a:outerShdw>
          </a:effectLst>
        </p:spPr>
        <p:txBody>
          <a:bodyPr lIns="0" rIns="0" anchor="ctr"/>
          <a:lstStyle/>
          <a:p>
            <a:pPr algn="ctr">
              <a:lnSpc>
                <a:spcPct val="80000"/>
              </a:lnSpc>
            </a:pPr>
            <a:r>
              <a:rPr lang="en-US" sz="1667">
                <a:solidFill>
                  <a:schemeClr val="bg1"/>
                </a:solidFill>
                <a:latin typeface="+mn-lt"/>
              </a:rPr>
              <a:t>Did not understand (6)</a:t>
            </a:r>
          </a:p>
        </p:txBody>
      </p:sp>
      <p:sp>
        <p:nvSpPr>
          <p:cNvPr id="5" name="Oval 4"/>
          <p:cNvSpPr>
            <a:spLocks noChangeArrowheads="1"/>
          </p:cNvSpPr>
          <p:nvPr/>
        </p:nvSpPr>
        <p:spPr bwMode="auto">
          <a:xfrm>
            <a:off x="5687219" y="4847130"/>
            <a:ext cx="2866062" cy="734258"/>
          </a:xfrm>
          <a:prstGeom prst="ellipse">
            <a:avLst/>
          </a:prstGeom>
          <a:solidFill>
            <a:schemeClr val="accent6">
              <a:lumMod val="75000"/>
            </a:schemeClr>
          </a:solidFill>
          <a:ln w="9525">
            <a:noFill/>
            <a:round/>
            <a:headEnd/>
            <a:tailEnd/>
          </a:ln>
          <a:effectLst>
            <a:outerShdw blurRad="50800" dist="38100" dir="8100000" algn="tr" rotWithShape="0">
              <a:prstClr val="black">
                <a:alpha val="40000"/>
              </a:prstClr>
            </a:outerShdw>
          </a:effectLst>
        </p:spPr>
        <p:txBody>
          <a:bodyPr lIns="0" rIns="0" anchor="ctr"/>
          <a:lstStyle/>
          <a:p>
            <a:pPr algn="ctr">
              <a:lnSpc>
                <a:spcPct val="80000"/>
              </a:lnSpc>
            </a:pPr>
            <a:r>
              <a:rPr lang="en-US" sz="1667" dirty="0">
                <a:solidFill>
                  <a:schemeClr val="bg1"/>
                </a:solidFill>
                <a:latin typeface="+mn-lt"/>
              </a:rPr>
              <a:t>Division (19)</a:t>
            </a:r>
          </a:p>
          <a:p>
            <a:pPr algn="ctr">
              <a:lnSpc>
                <a:spcPct val="80000"/>
              </a:lnSpc>
            </a:pPr>
            <a:r>
              <a:rPr lang="en-US" sz="1667" dirty="0">
                <a:solidFill>
                  <a:schemeClr val="bg1"/>
                </a:solidFill>
                <a:latin typeface="+mn-lt"/>
              </a:rPr>
              <a:t>‘Has a demon’ (</a:t>
            </a:r>
            <a:r>
              <a:rPr lang="en-US" sz="1667" dirty="0" smtClean="0">
                <a:solidFill>
                  <a:schemeClr val="bg1"/>
                </a:solidFill>
                <a:latin typeface="+mn-lt"/>
              </a:rPr>
              <a:t>20,21)</a:t>
            </a:r>
            <a:endParaRPr lang="en-US" sz="1667" dirty="0">
              <a:solidFill>
                <a:schemeClr val="bg1"/>
              </a:solidFill>
              <a:latin typeface="+mn-lt"/>
            </a:endParaRPr>
          </a:p>
        </p:txBody>
      </p:sp>
    </p:spTree>
    <p:extLst>
      <p:ext uri="{BB962C8B-B14F-4D97-AF65-F5344CB8AC3E}">
        <p14:creationId xmlns:p14="http://schemas.microsoft.com/office/powerpoint/2010/main" val="4040644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solidFill>
        <a:ln w="19050" cap="flat" cmpd="sng" algn="ctr">
          <a:solidFill>
            <a:srgbClr val="00B05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600" b="1"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85600</TotalTime>
  <Words>1158</Words>
  <Application>Microsoft Office PowerPoint</Application>
  <PresentationFormat>On-screen Show (16:10)</PresentationFormat>
  <Paragraphs>233</Paragraphs>
  <Slides>17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ＭＳ Ｐゴシック</vt:lpstr>
      <vt:lpstr>Arial</vt:lpstr>
      <vt:lpstr>Calibri</vt:lpstr>
      <vt:lpstr>Miriam</vt:lpstr>
      <vt:lpstr>Papyrus</vt:lpstr>
      <vt:lpstr>Times New Roman</vt:lpstr>
      <vt:lpstr>Wingdings 3</vt:lpstr>
      <vt:lpstr>Default Design</vt:lpstr>
      <vt:lpstr>Custom Design</vt:lpstr>
      <vt:lpstr>PowerPoint Presentation</vt:lpstr>
      <vt:lpstr>Purpose</vt:lpstr>
      <vt:lpstr>4 Themes</vt:lpstr>
      <vt:lpstr>Outline (adapted from R. Harkrider and M. Tenney)</vt:lpstr>
      <vt:lpstr>Controversial Reactions &amp; Conflict (John 5-12)</vt:lpstr>
      <vt:lpstr>Review</vt:lpstr>
      <vt:lpstr>Review </vt:lpstr>
      <vt:lpstr>The Good Shepherd</vt:lpstr>
      <vt:lpstr>John 10:1-21 Summary (Feast of Tabernacles)</vt:lpstr>
      <vt:lpstr>John 10:1-10</vt:lpstr>
      <vt:lpstr>The Sheep</vt:lpstr>
      <vt:lpstr>John 10:11-22</vt:lpstr>
      <vt:lpstr>John 10:22-39 Summary (Feast of Dedication)</vt:lpstr>
      <vt:lpstr>John 10:22-39</vt:lpstr>
      <vt:lpstr>John 10:35-36 – “Called them gods.”</vt:lpstr>
      <vt:lpstr>John 10:40-42</vt:lpstr>
      <vt:lpstr>PowerPoint Presentation</vt:lpstr>
    </vt:vector>
  </TitlesOfParts>
  <Company>Broadwell Family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Broadwell</dc:creator>
  <cp:lastModifiedBy>GREEN, STEVE</cp:lastModifiedBy>
  <cp:revision>967</cp:revision>
  <cp:lastPrinted>2014-02-21T01:57:11Z</cp:lastPrinted>
  <dcterms:created xsi:type="dcterms:W3CDTF">2004-04-14T22:24:59Z</dcterms:created>
  <dcterms:modified xsi:type="dcterms:W3CDTF">2015-07-19T11:59:31Z</dcterms:modified>
</cp:coreProperties>
</file>