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7"/>
  </p:notesMasterIdLst>
  <p:handoutMasterIdLst>
    <p:handoutMasterId r:id="rId38"/>
  </p:handoutMasterIdLst>
  <p:sldIdLst>
    <p:sldId id="851" r:id="rId3"/>
    <p:sldId id="916" r:id="rId4"/>
    <p:sldId id="917" r:id="rId5"/>
    <p:sldId id="899" r:id="rId6"/>
    <p:sldId id="913" r:id="rId7"/>
    <p:sldId id="908" r:id="rId8"/>
    <p:sldId id="914" r:id="rId9"/>
    <p:sldId id="912" r:id="rId10"/>
    <p:sldId id="910" r:id="rId11"/>
    <p:sldId id="915" r:id="rId12"/>
    <p:sldId id="911" r:id="rId13"/>
    <p:sldId id="906" r:id="rId14"/>
    <p:sldId id="918" r:id="rId15"/>
    <p:sldId id="919" r:id="rId16"/>
    <p:sldId id="920" r:id="rId17"/>
    <p:sldId id="921" r:id="rId18"/>
    <p:sldId id="927" r:id="rId19"/>
    <p:sldId id="928" r:id="rId20"/>
    <p:sldId id="922" r:id="rId21"/>
    <p:sldId id="929" r:id="rId22"/>
    <p:sldId id="930" r:id="rId23"/>
    <p:sldId id="931" r:id="rId24"/>
    <p:sldId id="932" r:id="rId25"/>
    <p:sldId id="923" r:id="rId26"/>
    <p:sldId id="933" r:id="rId27"/>
    <p:sldId id="934" r:id="rId28"/>
    <p:sldId id="935" r:id="rId29"/>
    <p:sldId id="924" r:id="rId30"/>
    <p:sldId id="936" r:id="rId31"/>
    <p:sldId id="925" r:id="rId32"/>
    <p:sldId id="937" r:id="rId33"/>
    <p:sldId id="938" r:id="rId34"/>
    <p:sldId id="926" r:id="rId35"/>
    <p:sldId id="939" r:id="rId36"/>
  </p:sldIdLst>
  <p:sldSz cx="9144000" cy="5715000" type="screen16x10"/>
  <p:notesSz cx="7077075" cy="9051925"/>
  <p:defaultTextStyle>
    <a:defPPr>
      <a:defRPr lang="en-US"/>
    </a:defPPr>
    <a:lvl1pPr algn="l" rtl="0" fontAlgn="base">
      <a:spcBef>
        <a:spcPct val="0"/>
      </a:spcBef>
      <a:spcAft>
        <a:spcPct val="0"/>
      </a:spcAft>
      <a:defRPr sz="2000" b="1" kern="1200">
        <a:solidFill>
          <a:schemeClr val="tx1"/>
        </a:solidFill>
        <a:latin typeface="Times New Roman" charset="0"/>
        <a:ea typeface="ＭＳ Ｐゴシック" charset="0"/>
        <a:cs typeface="+mn-cs"/>
      </a:defRPr>
    </a:lvl1pPr>
    <a:lvl2pPr marL="457200" algn="l" rtl="0" fontAlgn="base">
      <a:spcBef>
        <a:spcPct val="0"/>
      </a:spcBef>
      <a:spcAft>
        <a:spcPct val="0"/>
      </a:spcAft>
      <a:defRPr sz="2000" b="1" kern="1200">
        <a:solidFill>
          <a:schemeClr val="tx1"/>
        </a:solidFill>
        <a:latin typeface="Times New Roman" charset="0"/>
        <a:ea typeface="ＭＳ Ｐゴシック" charset="0"/>
        <a:cs typeface="+mn-cs"/>
      </a:defRPr>
    </a:lvl2pPr>
    <a:lvl3pPr marL="914400" algn="l" rtl="0" fontAlgn="base">
      <a:spcBef>
        <a:spcPct val="0"/>
      </a:spcBef>
      <a:spcAft>
        <a:spcPct val="0"/>
      </a:spcAft>
      <a:defRPr sz="2000" b="1" kern="1200">
        <a:solidFill>
          <a:schemeClr val="tx1"/>
        </a:solidFill>
        <a:latin typeface="Times New Roman" charset="0"/>
        <a:ea typeface="ＭＳ Ｐゴシック" charset="0"/>
        <a:cs typeface="+mn-cs"/>
      </a:defRPr>
    </a:lvl3pPr>
    <a:lvl4pPr marL="1371600" algn="l" rtl="0" fontAlgn="base">
      <a:spcBef>
        <a:spcPct val="0"/>
      </a:spcBef>
      <a:spcAft>
        <a:spcPct val="0"/>
      </a:spcAft>
      <a:defRPr sz="2000" b="1" kern="1200">
        <a:solidFill>
          <a:schemeClr val="tx1"/>
        </a:solidFill>
        <a:latin typeface="Times New Roman" charset="0"/>
        <a:ea typeface="ＭＳ Ｐゴシック" charset="0"/>
        <a:cs typeface="+mn-cs"/>
      </a:defRPr>
    </a:lvl4pPr>
    <a:lvl5pPr marL="1828800" algn="l" rtl="0" fontAlgn="base">
      <a:spcBef>
        <a:spcPct val="0"/>
      </a:spcBef>
      <a:spcAft>
        <a:spcPct val="0"/>
      </a:spcAft>
      <a:defRPr sz="2000" b="1" kern="1200">
        <a:solidFill>
          <a:schemeClr val="tx1"/>
        </a:solidFill>
        <a:latin typeface="Times New Roman" charset="0"/>
        <a:ea typeface="ＭＳ Ｐゴシック" charset="0"/>
        <a:cs typeface="+mn-cs"/>
      </a:defRPr>
    </a:lvl5pPr>
    <a:lvl6pPr marL="2286000" algn="l" defTabSz="457200" rtl="0" eaLnBrk="1" latinLnBrk="0" hangingPunct="1">
      <a:defRPr sz="2000" b="1" kern="1200">
        <a:solidFill>
          <a:schemeClr val="tx1"/>
        </a:solidFill>
        <a:latin typeface="Times New Roman" charset="0"/>
        <a:ea typeface="ＭＳ Ｐゴシック" charset="0"/>
        <a:cs typeface="+mn-cs"/>
      </a:defRPr>
    </a:lvl6pPr>
    <a:lvl7pPr marL="2743200" algn="l" defTabSz="457200" rtl="0" eaLnBrk="1" latinLnBrk="0" hangingPunct="1">
      <a:defRPr sz="2000" b="1" kern="1200">
        <a:solidFill>
          <a:schemeClr val="tx1"/>
        </a:solidFill>
        <a:latin typeface="Times New Roman" charset="0"/>
        <a:ea typeface="ＭＳ Ｐゴシック" charset="0"/>
        <a:cs typeface="+mn-cs"/>
      </a:defRPr>
    </a:lvl7pPr>
    <a:lvl8pPr marL="3200400" algn="l" defTabSz="457200" rtl="0" eaLnBrk="1" latinLnBrk="0" hangingPunct="1">
      <a:defRPr sz="2000" b="1" kern="1200">
        <a:solidFill>
          <a:schemeClr val="tx1"/>
        </a:solidFill>
        <a:latin typeface="Times New Roman" charset="0"/>
        <a:ea typeface="ＭＳ Ｐゴシック" charset="0"/>
        <a:cs typeface="+mn-cs"/>
      </a:defRPr>
    </a:lvl8pPr>
    <a:lvl9pPr marL="3657600" algn="l" defTabSz="457200" rtl="0" eaLnBrk="1" latinLnBrk="0" hangingPunct="1">
      <a:defRPr sz="2000" b="1"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xmlns="">
        <p15:guide id="1" orient="horz" pos="60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011893"/>
    <a:srgbClr val="FFFD78"/>
    <a:srgbClr val="EAEAEA"/>
    <a:srgbClr val="7575FF"/>
    <a:srgbClr val="3268A9"/>
    <a:srgbClr val="A50021"/>
    <a:srgbClr val="FF33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9" autoAdjust="0"/>
    <p:restoredTop sz="95976" autoAdjust="0"/>
  </p:normalViewPr>
  <p:slideViewPr>
    <p:cSldViewPr snapToGrid="0">
      <p:cViewPr varScale="1">
        <p:scale>
          <a:sx n="85" d="100"/>
          <a:sy n="85" d="100"/>
        </p:scale>
        <p:origin x="-702" y="-84"/>
      </p:cViewPr>
      <p:guideLst>
        <p:guide orient="horz" pos="600"/>
        <p:guide pos="2880"/>
      </p:guideLst>
    </p:cSldViewPr>
  </p:slideViewPr>
  <p:outlineViewPr>
    <p:cViewPr>
      <p:scale>
        <a:sx n="33" d="100"/>
        <a:sy n="33" d="100"/>
      </p:scale>
      <p:origin x="0" y="277356"/>
    </p:cViewPr>
  </p:outlineViewPr>
  <p:notesTextViewPr>
    <p:cViewPr>
      <p:scale>
        <a:sx n="100" d="100"/>
        <a:sy n="100" d="100"/>
      </p:scale>
      <p:origin x="0" y="0"/>
    </p:cViewPr>
  </p:notesTextViewPr>
  <p:sorterViewPr>
    <p:cViewPr>
      <p:scale>
        <a:sx n="100" d="100"/>
        <a:sy n="100" d="100"/>
      </p:scale>
      <p:origin x="0" y="-25360"/>
    </p:cViewPr>
  </p:sorterViewPr>
  <p:notesViewPr>
    <p:cSldViewPr snapToGrid="0">
      <p:cViewPr>
        <p:scale>
          <a:sx n="120" d="100"/>
          <a:sy n="120" d="100"/>
        </p:scale>
        <p:origin x="-1290" y="-72"/>
      </p:cViewPr>
      <p:guideLst>
        <p:guide orient="horz" pos="2851"/>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3068575" cy="453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14" tIns="46708" rIns="93414" bIns="46708" numCol="1" anchor="t" anchorCtr="0" compatLnSpc="1">
            <a:prstTxWarp prst="textNoShape">
              <a:avLst/>
            </a:prstTxWarp>
          </a:bodyPr>
          <a:lstStyle>
            <a:lvl1pPr defTabSz="933298">
              <a:defRPr sz="1100" b="0">
                <a:latin typeface="Times New Roman" pitchFamily="18" charset="0"/>
                <a:ea typeface="+mn-ea"/>
              </a:defRPr>
            </a:lvl1pPr>
          </a:lstStyle>
          <a:p>
            <a:pPr>
              <a:defRPr/>
            </a:pPr>
            <a:endParaRPr lang="en-US" altLang="en-US"/>
          </a:p>
        </p:txBody>
      </p:sp>
      <p:sp>
        <p:nvSpPr>
          <p:cNvPr id="5123" name="Rectangle 3"/>
          <p:cNvSpPr>
            <a:spLocks noGrp="1" noChangeArrowheads="1"/>
          </p:cNvSpPr>
          <p:nvPr>
            <p:ph type="dt" sz="quarter" idx="1"/>
          </p:nvPr>
        </p:nvSpPr>
        <p:spPr bwMode="auto">
          <a:xfrm>
            <a:off x="4008500" y="0"/>
            <a:ext cx="3068575" cy="453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14" tIns="46708" rIns="93414" bIns="46708" numCol="1" anchor="t" anchorCtr="0" compatLnSpc="1">
            <a:prstTxWarp prst="textNoShape">
              <a:avLst/>
            </a:prstTxWarp>
          </a:bodyPr>
          <a:lstStyle>
            <a:lvl1pPr algn="r" defTabSz="933298">
              <a:defRPr sz="1100" b="0">
                <a:latin typeface="Times New Roman" pitchFamily="18" charset="0"/>
                <a:ea typeface="+mn-ea"/>
              </a:defRPr>
            </a:lvl1pPr>
          </a:lstStyle>
          <a:p>
            <a:pPr>
              <a:defRPr/>
            </a:pPr>
            <a:endParaRPr lang="en-US" altLang="en-US"/>
          </a:p>
        </p:txBody>
      </p:sp>
      <p:sp>
        <p:nvSpPr>
          <p:cNvPr id="5124" name="Rectangle 4"/>
          <p:cNvSpPr>
            <a:spLocks noGrp="1" noChangeArrowheads="1"/>
          </p:cNvSpPr>
          <p:nvPr>
            <p:ph type="ftr" sz="quarter" idx="2"/>
          </p:nvPr>
        </p:nvSpPr>
        <p:spPr bwMode="auto">
          <a:xfrm>
            <a:off x="1" y="8598431"/>
            <a:ext cx="3068575" cy="45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14" tIns="46708" rIns="93414" bIns="46708" numCol="1" anchor="b" anchorCtr="0" compatLnSpc="1">
            <a:prstTxWarp prst="textNoShape">
              <a:avLst/>
            </a:prstTxWarp>
          </a:bodyPr>
          <a:lstStyle>
            <a:lvl1pPr defTabSz="933298">
              <a:defRPr sz="1100" b="0">
                <a:latin typeface="Times New Roman" pitchFamily="18" charset="0"/>
                <a:ea typeface="+mn-ea"/>
              </a:defRPr>
            </a:lvl1pPr>
          </a:lstStyle>
          <a:p>
            <a:pPr>
              <a:defRPr/>
            </a:pPr>
            <a:endParaRPr lang="en-US" altLang="en-US"/>
          </a:p>
        </p:txBody>
      </p:sp>
      <p:sp>
        <p:nvSpPr>
          <p:cNvPr id="5125" name="Rectangle 5"/>
          <p:cNvSpPr>
            <a:spLocks noGrp="1" noChangeArrowheads="1"/>
          </p:cNvSpPr>
          <p:nvPr>
            <p:ph type="sldNum" sz="quarter" idx="3"/>
          </p:nvPr>
        </p:nvSpPr>
        <p:spPr bwMode="auto">
          <a:xfrm>
            <a:off x="4008500" y="8598431"/>
            <a:ext cx="3068575" cy="45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14" tIns="46708" rIns="93414" bIns="46708" numCol="1" anchor="b" anchorCtr="0" compatLnSpc="1">
            <a:prstTxWarp prst="textNoShape">
              <a:avLst/>
            </a:prstTxWarp>
          </a:bodyPr>
          <a:lstStyle>
            <a:lvl1pPr algn="r" defTabSz="932330">
              <a:defRPr sz="1100" b="0"/>
            </a:lvl1pPr>
          </a:lstStyle>
          <a:p>
            <a:fld id="{D38D59FA-AB46-8749-9F35-513D8324D116}" type="slidenum">
              <a:rPr lang="en-US"/>
              <a:pPr/>
              <a:t>‹#›</a:t>
            </a:fld>
            <a:endParaRPr lang="en-US"/>
          </a:p>
        </p:txBody>
      </p:sp>
    </p:spTree>
    <p:extLst>
      <p:ext uri="{BB962C8B-B14F-4D97-AF65-F5344CB8AC3E}">
        <p14:creationId xmlns:p14="http://schemas.microsoft.com/office/powerpoint/2010/main" val="2546772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40" cy="451998"/>
          </a:xfrm>
          <a:prstGeom prst="rect">
            <a:avLst/>
          </a:prstGeom>
        </p:spPr>
        <p:txBody>
          <a:bodyPr vert="horz" lIns="87179" tIns="43589" rIns="87179" bIns="43589" rtlCol="0"/>
          <a:lstStyle>
            <a:lvl1pPr algn="l">
              <a:defRPr sz="1100">
                <a:latin typeface="Times New Roman" pitchFamily="18" charset="0"/>
                <a:ea typeface="+mn-ea"/>
              </a:defRPr>
            </a:lvl1pPr>
          </a:lstStyle>
          <a:p>
            <a:pPr>
              <a:defRPr/>
            </a:pPr>
            <a:endParaRPr lang="en-US"/>
          </a:p>
        </p:txBody>
      </p:sp>
      <p:sp>
        <p:nvSpPr>
          <p:cNvPr id="3" name="Date Placeholder 2"/>
          <p:cNvSpPr>
            <a:spLocks noGrp="1"/>
          </p:cNvSpPr>
          <p:nvPr>
            <p:ph type="dt" idx="1"/>
          </p:nvPr>
        </p:nvSpPr>
        <p:spPr>
          <a:xfrm>
            <a:off x="4008500" y="0"/>
            <a:ext cx="3067040" cy="451998"/>
          </a:xfrm>
          <a:prstGeom prst="rect">
            <a:avLst/>
          </a:prstGeom>
        </p:spPr>
        <p:txBody>
          <a:bodyPr vert="horz" wrap="square" lIns="87179" tIns="43589" rIns="87179" bIns="43589" numCol="1" anchor="t" anchorCtr="0" compatLnSpc="1">
            <a:prstTxWarp prst="textNoShape">
              <a:avLst/>
            </a:prstTxWarp>
          </a:bodyPr>
          <a:lstStyle>
            <a:lvl1pPr algn="r">
              <a:defRPr sz="1100"/>
            </a:lvl1pPr>
          </a:lstStyle>
          <a:p>
            <a:fld id="{5F9CE83F-4461-CB42-AE5D-D17CC5C901DD}" type="datetimeFigureOut">
              <a:rPr lang="en-US"/>
              <a:pPr/>
              <a:t>7/25/2015</a:t>
            </a:fld>
            <a:endParaRPr lang="en-US"/>
          </a:p>
        </p:txBody>
      </p:sp>
      <p:sp>
        <p:nvSpPr>
          <p:cNvPr id="4" name="Slide Image Placeholder 3"/>
          <p:cNvSpPr>
            <a:spLocks noGrp="1" noRot="1" noChangeAspect="1"/>
          </p:cNvSpPr>
          <p:nvPr>
            <p:ph type="sldImg" idx="2"/>
          </p:nvPr>
        </p:nvSpPr>
        <p:spPr>
          <a:xfrm>
            <a:off x="823913" y="679450"/>
            <a:ext cx="5429250" cy="3394075"/>
          </a:xfrm>
          <a:prstGeom prst="rect">
            <a:avLst/>
          </a:prstGeom>
          <a:noFill/>
          <a:ln w="12700">
            <a:solidFill>
              <a:prstClr val="black"/>
            </a:solidFill>
          </a:ln>
        </p:spPr>
        <p:txBody>
          <a:bodyPr vert="horz" lIns="87179" tIns="43589" rIns="87179" bIns="43589" rtlCol="0" anchor="ctr"/>
          <a:lstStyle/>
          <a:p>
            <a:pPr lvl="0"/>
            <a:endParaRPr lang="en-US" noProof="0" smtClean="0"/>
          </a:p>
        </p:txBody>
      </p:sp>
      <p:sp>
        <p:nvSpPr>
          <p:cNvPr id="5" name="Notes Placeholder 4"/>
          <p:cNvSpPr>
            <a:spLocks noGrp="1"/>
          </p:cNvSpPr>
          <p:nvPr>
            <p:ph type="body" sz="quarter" idx="3"/>
          </p:nvPr>
        </p:nvSpPr>
        <p:spPr>
          <a:xfrm>
            <a:off x="708015" y="4299965"/>
            <a:ext cx="5661046" cy="4072468"/>
          </a:xfrm>
          <a:prstGeom prst="rect">
            <a:avLst/>
          </a:prstGeom>
        </p:spPr>
        <p:txBody>
          <a:bodyPr vert="horz" lIns="87179" tIns="43589" rIns="87179" bIns="43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598431"/>
            <a:ext cx="3067040" cy="451998"/>
          </a:xfrm>
          <a:prstGeom prst="rect">
            <a:avLst/>
          </a:prstGeom>
        </p:spPr>
        <p:txBody>
          <a:bodyPr vert="horz" lIns="87179" tIns="43589" rIns="87179" bIns="43589" rtlCol="0" anchor="b"/>
          <a:lstStyle>
            <a:lvl1pPr algn="l">
              <a:defRPr sz="1100">
                <a:latin typeface="Times New Roman" pitchFamily="18" charset="0"/>
                <a:ea typeface="+mn-ea"/>
              </a:defRPr>
            </a:lvl1pPr>
          </a:lstStyle>
          <a:p>
            <a:pPr>
              <a:defRPr/>
            </a:pPr>
            <a:endParaRPr lang="en-US"/>
          </a:p>
        </p:txBody>
      </p:sp>
      <p:sp>
        <p:nvSpPr>
          <p:cNvPr id="7" name="Slide Number Placeholder 6"/>
          <p:cNvSpPr>
            <a:spLocks noGrp="1"/>
          </p:cNvSpPr>
          <p:nvPr>
            <p:ph type="sldNum" sz="quarter" idx="5"/>
          </p:nvPr>
        </p:nvSpPr>
        <p:spPr>
          <a:xfrm>
            <a:off x="4008500" y="8598431"/>
            <a:ext cx="3067040" cy="451998"/>
          </a:xfrm>
          <a:prstGeom prst="rect">
            <a:avLst/>
          </a:prstGeom>
        </p:spPr>
        <p:txBody>
          <a:bodyPr vert="horz" wrap="square" lIns="87179" tIns="43589" rIns="87179" bIns="43589" numCol="1" anchor="b" anchorCtr="0" compatLnSpc="1">
            <a:prstTxWarp prst="textNoShape">
              <a:avLst/>
            </a:prstTxWarp>
          </a:bodyPr>
          <a:lstStyle>
            <a:lvl1pPr algn="r">
              <a:defRPr sz="1100"/>
            </a:lvl1pPr>
          </a:lstStyle>
          <a:p>
            <a:fld id="{8A0708A6-711C-F443-A8CA-40934E155AA1}" type="slidenum">
              <a:rPr lang="en-US"/>
              <a:pPr/>
              <a:t>‹#›</a:t>
            </a:fld>
            <a:endParaRPr lang="en-US"/>
          </a:p>
        </p:txBody>
      </p:sp>
    </p:spTree>
    <p:extLst>
      <p:ext uri="{BB962C8B-B14F-4D97-AF65-F5344CB8AC3E}">
        <p14:creationId xmlns:p14="http://schemas.microsoft.com/office/powerpoint/2010/main" val="23078479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biblia.com/bible/esv/John%205.24" TargetMode="External"/><Relationship Id="rId13" Type="http://schemas.openxmlformats.org/officeDocument/2006/relationships/hyperlink" Target="http://biblia.com/bible/esv/John%2010.28" TargetMode="External"/><Relationship Id="rId18" Type="http://schemas.openxmlformats.org/officeDocument/2006/relationships/hyperlink" Target="http://biblia.com/bible/esv/Zech%203.8" TargetMode="External"/><Relationship Id="rId3" Type="http://schemas.openxmlformats.org/officeDocument/2006/relationships/hyperlink" Target="http://biblia.com/bible/esv/John%206.27" TargetMode="External"/><Relationship Id="rId7" Type="http://schemas.openxmlformats.org/officeDocument/2006/relationships/hyperlink" Target="http://biblia.com/bible/esv/Eph%205.8-10" TargetMode="External"/><Relationship Id="rId12" Type="http://schemas.openxmlformats.org/officeDocument/2006/relationships/hyperlink" Target="http://biblia.com/bible/esv/1%20John%205.20" TargetMode="External"/><Relationship Id="rId17" Type="http://schemas.openxmlformats.org/officeDocument/2006/relationships/hyperlink" Target="http://biblia.com/bible/esv/1%20Peter%202.21" TargetMode="External"/><Relationship Id="rId2" Type="http://schemas.openxmlformats.org/officeDocument/2006/relationships/slide" Target="../slides/slide8.xml"/><Relationship Id="rId16" Type="http://schemas.openxmlformats.org/officeDocument/2006/relationships/hyperlink" Target="http://biblia.com/bible/esv/John%206.68" TargetMode="External"/><Relationship Id="rId20" Type="http://schemas.openxmlformats.org/officeDocument/2006/relationships/hyperlink" Target="http://biblia.com/bible/esv/Acts%204.12" TargetMode="External"/><Relationship Id="rId1" Type="http://schemas.openxmlformats.org/officeDocument/2006/relationships/notesMaster" Target="../notesMasters/notesMaster1.xml"/><Relationship Id="rId6" Type="http://schemas.openxmlformats.org/officeDocument/2006/relationships/hyperlink" Target="http://biblia.com/bible/esv/John%2012.46" TargetMode="External"/><Relationship Id="rId11" Type="http://schemas.openxmlformats.org/officeDocument/2006/relationships/hyperlink" Target="http://biblia.com/bible/esv/1%20Peter%202.24-25" TargetMode="External"/><Relationship Id="rId5" Type="http://schemas.openxmlformats.org/officeDocument/2006/relationships/hyperlink" Target="http://biblia.com/bible/esv/John%201.4-5" TargetMode="External"/><Relationship Id="rId15" Type="http://schemas.openxmlformats.org/officeDocument/2006/relationships/hyperlink" Target="http://biblia.com/bible/esv/Heb%209.27-28" TargetMode="External"/><Relationship Id="rId10" Type="http://schemas.openxmlformats.org/officeDocument/2006/relationships/hyperlink" Target="http://biblia.com/bible/esv/Heb%2013.20-21" TargetMode="External"/><Relationship Id="rId19" Type="http://schemas.openxmlformats.org/officeDocument/2006/relationships/hyperlink" Target="http://biblia.com/bible/esv/Gal%202.20" TargetMode="External"/><Relationship Id="rId4" Type="http://schemas.openxmlformats.org/officeDocument/2006/relationships/hyperlink" Target="http://biblia.com/bible/esv/John%204.14" TargetMode="External"/><Relationship Id="rId9" Type="http://schemas.openxmlformats.org/officeDocument/2006/relationships/hyperlink" Target="http://biblia.com/bible/esv/Ps%20100.3-4" TargetMode="External"/><Relationship Id="rId14" Type="http://schemas.openxmlformats.org/officeDocument/2006/relationships/hyperlink" Target="http://biblia.com/bible/esv/1%20Corinthians%201.30"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1</a:t>
            </a:fld>
            <a:endParaRPr lang="en-US"/>
          </a:p>
        </p:txBody>
      </p:sp>
    </p:spTree>
    <p:extLst>
      <p:ext uri="{BB962C8B-B14F-4D97-AF65-F5344CB8AC3E}">
        <p14:creationId xmlns:p14="http://schemas.microsoft.com/office/powerpoint/2010/main" val="111559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10</a:t>
            </a:fld>
            <a:endParaRPr lang="en-US"/>
          </a:p>
        </p:txBody>
      </p:sp>
    </p:spTree>
    <p:extLst>
      <p:ext uri="{BB962C8B-B14F-4D97-AF65-F5344CB8AC3E}">
        <p14:creationId xmlns:p14="http://schemas.microsoft.com/office/powerpoint/2010/main" val="725465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Jesus tried to strengthen the faith of the spectators.</a:t>
            </a:r>
          </a:p>
          <a:p>
            <a:r>
              <a:rPr lang="en-US" dirty="0" smtClean="0"/>
              <a:t>The condition of Lazarus is the condition of us all. (</a:t>
            </a:r>
            <a:r>
              <a:rPr lang="en-US" dirty="0" err="1" smtClean="0"/>
              <a:t>Eph</a:t>
            </a:r>
            <a:r>
              <a:rPr lang="en-US" dirty="0" smtClean="0"/>
              <a:t> 2:1-10)</a:t>
            </a:r>
          </a:p>
          <a:p>
            <a:endParaRPr lang="en-US" dirty="0"/>
          </a:p>
          <a:p>
            <a:r>
              <a:rPr lang="en-US" dirty="0" smtClean="0"/>
              <a:t>Caiaphas – an arrogant, ruthless man, with not sense of justice.  It is expedient that one man die (no matter how innocent) than the rest of the nation be destroyed.</a:t>
            </a:r>
          </a:p>
          <a:p>
            <a:r>
              <a:rPr lang="en-US" dirty="0" smtClean="0"/>
              <a:t>He does not have any deep emotional distress for the safety of the people, but rather a concern for his high office.</a:t>
            </a:r>
          </a:p>
          <a:p>
            <a:endParaRPr lang="en-US" dirty="0"/>
          </a:p>
          <a:p>
            <a:r>
              <a:rPr lang="en-US" dirty="0" smtClean="0"/>
              <a:t>Two questions arise;</a:t>
            </a:r>
          </a:p>
          <a:p>
            <a:pPr marL="217947" indent="-217947">
              <a:buAutoNum type="arabicPeriod"/>
            </a:pPr>
            <a:r>
              <a:rPr lang="en-US" dirty="0" smtClean="0"/>
              <a:t>“How can I not believe in Him now?”</a:t>
            </a:r>
          </a:p>
          <a:p>
            <a:pPr marL="217947" indent="-217947">
              <a:buAutoNum type="arabicPeriod"/>
            </a:pPr>
            <a:r>
              <a:rPr lang="en-US" dirty="0" smtClean="0"/>
              <a:t>“How can we dispose of Him now?”</a:t>
            </a:r>
          </a:p>
          <a:p>
            <a:pPr marL="653842" lvl="1" indent="-217947">
              <a:buAutoNum type="arabicPeriod"/>
            </a:pPr>
            <a:r>
              <a:rPr lang="en-US" dirty="0" smtClean="0"/>
              <a:t>We ask the same questions today “</a:t>
            </a:r>
            <a:r>
              <a:rPr lang="en-US" smtClean="0"/>
              <a:t>He hurts my conscience so I wont listen to Him.”, “He makes me feel ashamed or guilty”</a:t>
            </a:r>
            <a:endParaRPr lang="en-US" dirty="0" smtClean="0"/>
          </a:p>
          <a:p>
            <a:endParaRPr lang="en-US" dirty="0"/>
          </a:p>
        </p:txBody>
      </p:sp>
      <p:sp>
        <p:nvSpPr>
          <p:cNvPr id="4" name="Slide Number Placeholder 3"/>
          <p:cNvSpPr>
            <a:spLocks noGrp="1"/>
          </p:cNvSpPr>
          <p:nvPr>
            <p:ph type="sldNum" sz="quarter" idx="10"/>
          </p:nvPr>
        </p:nvSpPr>
        <p:spPr/>
        <p:txBody>
          <a:bodyPr/>
          <a:lstStyle/>
          <a:p>
            <a:fld id="{8A0708A6-711C-F443-A8CA-40934E155AA1}" type="slidenum">
              <a:rPr lang="en-US" smtClean="0"/>
              <a:pPr/>
              <a:t>11</a:t>
            </a:fld>
            <a:endParaRPr lang="en-US"/>
          </a:p>
        </p:txBody>
      </p:sp>
    </p:spTree>
    <p:extLst>
      <p:ext uri="{BB962C8B-B14F-4D97-AF65-F5344CB8AC3E}">
        <p14:creationId xmlns:p14="http://schemas.microsoft.com/office/powerpoint/2010/main" val="12189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12</a:t>
            </a:fld>
            <a:endParaRPr lang="en-US"/>
          </a:p>
        </p:txBody>
      </p:sp>
    </p:spTree>
    <p:extLst>
      <p:ext uri="{BB962C8B-B14F-4D97-AF65-F5344CB8AC3E}">
        <p14:creationId xmlns:p14="http://schemas.microsoft.com/office/powerpoint/2010/main" val="1200641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13</a:t>
            </a:fld>
            <a:endParaRPr lang="en-US"/>
          </a:p>
        </p:txBody>
      </p:sp>
    </p:spTree>
    <p:extLst>
      <p:ext uri="{BB962C8B-B14F-4D97-AF65-F5344CB8AC3E}">
        <p14:creationId xmlns:p14="http://schemas.microsoft.com/office/powerpoint/2010/main" val="111559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14</a:t>
            </a:fld>
            <a:endParaRPr lang="en-US"/>
          </a:p>
        </p:txBody>
      </p:sp>
    </p:spTree>
    <p:extLst>
      <p:ext uri="{BB962C8B-B14F-4D97-AF65-F5344CB8AC3E}">
        <p14:creationId xmlns:p14="http://schemas.microsoft.com/office/powerpoint/2010/main" val="3152666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15</a:t>
            </a:fld>
            <a:endParaRPr lang="en-US"/>
          </a:p>
        </p:txBody>
      </p:sp>
    </p:spTree>
    <p:extLst>
      <p:ext uri="{BB962C8B-B14F-4D97-AF65-F5344CB8AC3E}">
        <p14:creationId xmlns:p14="http://schemas.microsoft.com/office/powerpoint/2010/main" val="2897730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16</a:t>
            </a:fld>
            <a:endParaRPr lang="en-US"/>
          </a:p>
        </p:txBody>
      </p:sp>
    </p:spTree>
    <p:extLst>
      <p:ext uri="{BB962C8B-B14F-4D97-AF65-F5344CB8AC3E}">
        <p14:creationId xmlns:p14="http://schemas.microsoft.com/office/powerpoint/2010/main" val="2350878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17</a:t>
            </a:fld>
            <a:endParaRPr lang="en-US"/>
          </a:p>
        </p:txBody>
      </p:sp>
    </p:spTree>
    <p:extLst>
      <p:ext uri="{BB962C8B-B14F-4D97-AF65-F5344CB8AC3E}">
        <p14:creationId xmlns:p14="http://schemas.microsoft.com/office/powerpoint/2010/main" val="1646755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18</a:t>
            </a:fld>
            <a:endParaRPr lang="en-US"/>
          </a:p>
        </p:txBody>
      </p:sp>
    </p:spTree>
    <p:extLst>
      <p:ext uri="{BB962C8B-B14F-4D97-AF65-F5344CB8AC3E}">
        <p14:creationId xmlns:p14="http://schemas.microsoft.com/office/powerpoint/2010/main" val="2115440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19</a:t>
            </a:fld>
            <a:endParaRPr lang="en-US"/>
          </a:p>
        </p:txBody>
      </p:sp>
    </p:spTree>
    <p:extLst>
      <p:ext uri="{BB962C8B-B14F-4D97-AF65-F5344CB8AC3E}">
        <p14:creationId xmlns:p14="http://schemas.microsoft.com/office/powerpoint/2010/main" val="3526097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2</a:t>
            </a:fld>
            <a:endParaRPr lang="en-US"/>
          </a:p>
        </p:txBody>
      </p:sp>
    </p:spTree>
    <p:extLst>
      <p:ext uri="{BB962C8B-B14F-4D97-AF65-F5344CB8AC3E}">
        <p14:creationId xmlns:p14="http://schemas.microsoft.com/office/powerpoint/2010/main" val="2107477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20</a:t>
            </a:fld>
            <a:endParaRPr lang="en-US"/>
          </a:p>
        </p:txBody>
      </p:sp>
    </p:spTree>
    <p:extLst>
      <p:ext uri="{BB962C8B-B14F-4D97-AF65-F5344CB8AC3E}">
        <p14:creationId xmlns:p14="http://schemas.microsoft.com/office/powerpoint/2010/main" val="27278950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21</a:t>
            </a:fld>
            <a:endParaRPr lang="en-US"/>
          </a:p>
        </p:txBody>
      </p:sp>
    </p:spTree>
    <p:extLst>
      <p:ext uri="{BB962C8B-B14F-4D97-AF65-F5344CB8AC3E}">
        <p14:creationId xmlns:p14="http://schemas.microsoft.com/office/powerpoint/2010/main" val="243790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22</a:t>
            </a:fld>
            <a:endParaRPr lang="en-US"/>
          </a:p>
        </p:txBody>
      </p:sp>
    </p:spTree>
    <p:extLst>
      <p:ext uri="{BB962C8B-B14F-4D97-AF65-F5344CB8AC3E}">
        <p14:creationId xmlns:p14="http://schemas.microsoft.com/office/powerpoint/2010/main" val="13834825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23</a:t>
            </a:fld>
            <a:endParaRPr lang="en-US"/>
          </a:p>
        </p:txBody>
      </p:sp>
    </p:spTree>
    <p:extLst>
      <p:ext uri="{BB962C8B-B14F-4D97-AF65-F5344CB8AC3E}">
        <p14:creationId xmlns:p14="http://schemas.microsoft.com/office/powerpoint/2010/main" val="2143082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24</a:t>
            </a:fld>
            <a:endParaRPr lang="en-US"/>
          </a:p>
        </p:txBody>
      </p:sp>
    </p:spTree>
    <p:extLst>
      <p:ext uri="{BB962C8B-B14F-4D97-AF65-F5344CB8AC3E}">
        <p14:creationId xmlns:p14="http://schemas.microsoft.com/office/powerpoint/2010/main" val="24172316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25</a:t>
            </a:fld>
            <a:endParaRPr lang="en-US"/>
          </a:p>
        </p:txBody>
      </p:sp>
    </p:spTree>
    <p:extLst>
      <p:ext uri="{BB962C8B-B14F-4D97-AF65-F5344CB8AC3E}">
        <p14:creationId xmlns:p14="http://schemas.microsoft.com/office/powerpoint/2010/main" val="36707828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26</a:t>
            </a:fld>
            <a:endParaRPr lang="en-US"/>
          </a:p>
        </p:txBody>
      </p:sp>
    </p:spTree>
    <p:extLst>
      <p:ext uri="{BB962C8B-B14F-4D97-AF65-F5344CB8AC3E}">
        <p14:creationId xmlns:p14="http://schemas.microsoft.com/office/powerpoint/2010/main" val="34704781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27</a:t>
            </a:fld>
            <a:endParaRPr lang="en-US"/>
          </a:p>
        </p:txBody>
      </p:sp>
    </p:spTree>
    <p:extLst>
      <p:ext uri="{BB962C8B-B14F-4D97-AF65-F5344CB8AC3E}">
        <p14:creationId xmlns:p14="http://schemas.microsoft.com/office/powerpoint/2010/main" val="5249843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28</a:t>
            </a:fld>
            <a:endParaRPr lang="en-US"/>
          </a:p>
        </p:txBody>
      </p:sp>
    </p:spTree>
    <p:extLst>
      <p:ext uri="{BB962C8B-B14F-4D97-AF65-F5344CB8AC3E}">
        <p14:creationId xmlns:p14="http://schemas.microsoft.com/office/powerpoint/2010/main" val="33966784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29</a:t>
            </a:fld>
            <a:endParaRPr lang="en-US"/>
          </a:p>
        </p:txBody>
      </p:sp>
    </p:spTree>
    <p:extLst>
      <p:ext uri="{BB962C8B-B14F-4D97-AF65-F5344CB8AC3E}">
        <p14:creationId xmlns:p14="http://schemas.microsoft.com/office/powerpoint/2010/main" val="3380936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3</a:t>
            </a:fld>
            <a:endParaRPr lang="en-US"/>
          </a:p>
        </p:txBody>
      </p:sp>
    </p:spTree>
    <p:extLst>
      <p:ext uri="{BB962C8B-B14F-4D97-AF65-F5344CB8AC3E}">
        <p14:creationId xmlns:p14="http://schemas.microsoft.com/office/powerpoint/2010/main" val="2816312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30</a:t>
            </a:fld>
            <a:endParaRPr lang="en-US"/>
          </a:p>
        </p:txBody>
      </p:sp>
    </p:spTree>
    <p:extLst>
      <p:ext uri="{BB962C8B-B14F-4D97-AF65-F5344CB8AC3E}">
        <p14:creationId xmlns:p14="http://schemas.microsoft.com/office/powerpoint/2010/main" val="10618311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31</a:t>
            </a:fld>
            <a:endParaRPr lang="en-US"/>
          </a:p>
        </p:txBody>
      </p:sp>
    </p:spTree>
    <p:extLst>
      <p:ext uri="{BB962C8B-B14F-4D97-AF65-F5344CB8AC3E}">
        <p14:creationId xmlns:p14="http://schemas.microsoft.com/office/powerpoint/2010/main" val="28243055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32</a:t>
            </a:fld>
            <a:endParaRPr lang="en-US"/>
          </a:p>
        </p:txBody>
      </p:sp>
    </p:spTree>
    <p:extLst>
      <p:ext uri="{BB962C8B-B14F-4D97-AF65-F5344CB8AC3E}">
        <p14:creationId xmlns:p14="http://schemas.microsoft.com/office/powerpoint/2010/main" val="25009067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33</a:t>
            </a:fld>
            <a:endParaRPr lang="en-US"/>
          </a:p>
        </p:txBody>
      </p:sp>
    </p:spTree>
    <p:extLst>
      <p:ext uri="{BB962C8B-B14F-4D97-AF65-F5344CB8AC3E}">
        <p14:creationId xmlns:p14="http://schemas.microsoft.com/office/powerpoint/2010/main" val="228388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4</a:t>
            </a:fld>
            <a:endParaRPr lang="en-US"/>
          </a:p>
        </p:txBody>
      </p:sp>
    </p:spTree>
    <p:extLst>
      <p:ext uri="{BB962C8B-B14F-4D97-AF65-F5344CB8AC3E}">
        <p14:creationId xmlns:p14="http://schemas.microsoft.com/office/powerpoint/2010/main" val="1563081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4388" y="679450"/>
            <a:ext cx="4719637" cy="2949575"/>
          </a:xfrm>
        </p:spPr>
      </p:sp>
      <p:sp>
        <p:nvSpPr>
          <p:cNvPr id="3" name="Notes Placeholder 2"/>
          <p:cNvSpPr>
            <a:spLocks noGrp="1"/>
          </p:cNvSpPr>
          <p:nvPr>
            <p:ph type="body" idx="1"/>
          </p:nvPr>
        </p:nvSpPr>
        <p:spPr>
          <a:xfrm>
            <a:off x="454604" y="3779154"/>
            <a:ext cx="6247730" cy="4593279"/>
          </a:xfrm>
        </p:spPr>
        <p:txBody>
          <a:bodyPr/>
          <a:lstStyle/>
          <a:p>
            <a:r>
              <a:rPr lang="en-US" dirty="0" smtClean="0"/>
              <a:t>Lazarus (</a:t>
            </a:r>
            <a:r>
              <a:rPr lang="en-US" dirty="0" err="1" smtClean="0"/>
              <a:t>Eleazar</a:t>
            </a:r>
            <a:r>
              <a:rPr lang="en-US" dirty="0" smtClean="0"/>
              <a:t>) = God is my Help</a:t>
            </a:r>
          </a:p>
          <a:p>
            <a:endParaRPr lang="en-US" dirty="0"/>
          </a:p>
          <a:p>
            <a:r>
              <a:rPr lang="en-US" dirty="0" smtClean="0"/>
              <a:t>Only about 3-1/2 months remain in Jesus’ earthly ministry</a:t>
            </a:r>
          </a:p>
          <a:p>
            <a:endParaRPr lang="en-US" dirty="0"/>
          </a:p>
          <a:p>
            <a:r>
              <a:rPr lang="en-US" dirty="0" smtClean="0"/>
              <a:t>While the other gospel writers do not include this miracle in their stories, the raising of Lazarus was one of His greatest, and aroused the most response from both His friends and His enemies.</a:t>
            </a:r>
          </a:p>
          <a:p>
            <a:r>
              <a:rPr lang="en-US" dirty="0" smtClean="0"/>
              <a:t>John selected this miracle as the 7</a:t>
            </a:r>
            <a:r>
              <a:rPr lang="en-US" baseline="30000" dirty="0" smtClean="0"/>
              <a:t>th</a:t>
            </a:r>
            <a:r>
              <a:rPr lang="en-US" dirty="0" smtClean="0"/>
              <a:t> in the series recorded in his book because it was really the climatic miracle of our Lord’s earthly ministry.</a:t>
            </a:r>
          </a:p>
          <a:p>
            <a:r>
              <a:rPr lang="en-US" dirty="0" smtClean="0"/>
              <a:t>He had raised others from the dead, but Lazarus had been in the grave four days.</a:t>
            </a:r>
          </a:p>
          <a:p>
            <a:r>
              <a:rPr lang="en-US" dirty="0" smtClean="0"/>
              <a:t>It was a miracle that could not be denied or avoided by the Jewish leaders.</a:t>
            </a:r>
          </a:p>
          <a:p>
            <a:endParaRPr lang="en-US" dirty="0"/>
          </a:p>
          <a:p>
            <a:r>
              <a:rPr lang="en-US" b="1" dirty="0" smtClean="0"/>
              <a:t>If Jesus can do nothing about death, then whatever else He can do amounts to nothing.</a:t>
            </a:r>
          </a:p>
          <a:p>
            <a:endParaRPr lang="en-US" dirty="0"/>
          </a:p>
          <a:p>
            <a:r>
              <a:rPr lang="en-US" i="1" dirty="0" smtClean="0"/>
              <a:t>1 </a:t>
            </a:r>
            <a:r>
              <a:rPr lang="en-US" i="1" dirty="0" err="1" smtClean="0"/>
              <a:t>Cor</a:t>
            </a:r>
            <a:r>
              <a:rPr lang="en-US" i="1" dirty="0" smtClean="0"/>
              <a:t> 15:19 – if in Christ we have hope in this life only, we are of all people most to be pitied.</a:t>
            </a:r>
          </a:p>
          <a:p>
            <a:r>
              <a:rPr lang="en-US" i="1" dirty="0" smtClean="0"/>
              <a:t>1 </a:t>
            </a:r>
            <a:r>
              <a:rPr lang="en-US" i="1" dirty="0" err="1" smtClean="0"/>
              <a:t>Cor</a:t>
            </a:r>
            <a:r>
              <a:rPr lang="en-US" i="1" dirty="0" smtClean="0"/>
              <a:t> 15:26 – the last enemy to be destroyed is death.</a:t>
            </a:r>
          </a:p>
          <a:p>
            <a:endParaRPr lang="en-US" dirty="0"/>
          </a:p>
          <a:p>
            <a:r>
              <a:rPr lang="en-US" b="1" dirty="0" smtClean="0"/>
              <a:t>A couple of repeated words are used in this test, which give us an idea of John’s theme</a:t>
            </a:r>
          </a:p>
          <a:p>
            <a:r>
              <a:rPr lang="en-US" dirty="0" smtClean="0"/>
              <a:t>FAITH – used 8 times in this account</a:t>
            </a:r>
          </a:p>
          <a:p>
            <a:r>
              <a:rPr lang="en-US" dirty="0" smtClean="0"/>
              <a:t>Glory of God</a:t>
            </a:r>
          </a:p>
          <a:p>
            <a:r>
              <a:rPr lang="en-US" dirty="0" smtClean="0"/>
              <a:t>Light</a:t>
            </a:r>
          </a:p>
          <a:p>
            <a:endParaRPr lang="en-US" dirty="0" smtClean="0"/>
          </a:p>
          <a:p>
            <a:r>
              <a:rPr lang="en-US" dirty="0" smtClean="0"/>
              <a:t>Jesus seeks to strengthen the faith of three groups of people</a:t>
            </a:r>
            <a:endParaRPr lang="en-US" dirty="0"/>
          </a:p>
        </p:txBody>
      </p:sp>
      <p:sp>
        <p:nvSpPr>
          <p:cNvPr id="4" name="Slide Number Placeholder 3"/>
          <p:cNvSpPr>
            <a:spLocks noGrp="1"/>
          </p:cNvSpPr>
          <p:nvPr>
            <p:ph type="sldNum" sz="quarter" idx="10"/>
          </p:nvPr>
        </p:nvSpPr>
        <p:spPr/>
        <p:txBody>
          <a:bodyPr/>
          <a:lstStyle/>
          <a:p>
            <a:fld id="{8A0708A6-711C-F443-A8CA-40934E155AA1}" type="slidenum">
              <a:rPr lang="en-US" smtClean="0"/>
              <a:pPr/>
              <a:t>5</a:t>
            </a:fld>
            <a:endParaRPr lang="en-US"/>
          </a:p>
        </p:txBody>
      </p:sp>
    </p:spTree>
    <p:extLst>
      <p:ext uri="{BB962C8B-B14F-4D97-AF65-F5344CB8AC3E}">
        <p14:creationId xmlns:p14="http://schemas.microsoft.com/office/powerpoint/2010/main" val="589818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5050" y="198438"/>
            <a:ext cx="4421188" cy="2762250"/>
          </a:xfrm>
        </p:spPr>
      </p:sp>
      <p:sp>
        <p:nvSpPr>
          <p:cNvPr id="3" name="Notes Placeholder 2"/>
          <p:cNvSpPr>
            <a:spLocks noGrp="1"/>
          </p:cNvSpPr>
          <p:nvPr>
            <p:ph type="body" idx="1"/>
          </p:nvPr>
        </p:nvSpPr>
        <p:spPr>
          <a:xfrm>
            <a:off x="546754" y="2960878"/>
            <a:ext cx="6098291" cy="5761778"/>
          </a:xfrm>
        </p:spPr>
        <p:txBody>
          <a:bodyPr/>
          <a:lstStyle/>
          <a:p>
            <a:r>
              <a:rPr lang="en-US" b="1" u="sng" dirty="0" smtClean="0"/>
              <a:t>Message</a:t>
            </a:r>
            <a:r>
              <a:rPr lang="en-US" dirty="0" smtClean="0"/>
              <a:t>: while Jesus love them dearly, His feelings had to take a back seat to that which would give God the Glory.  (2 </a:t>
            </a:r>
            <a:r>
              <a:rPr lang="en-US" dirty="0" err="1" smtClean="0"/>
              <a:t>Cor</a:t>
            </a:r>
            <a:r>
              <a:rPr lang="en-US" dirty="0" smtClean="0"/>
              <a:t> 1 = reason for suffering – So That god Would Get The Glory!!</a:t>
            </a:r>
          </a:p>
          <a:p>
            <a:endParaRPr lang="en-US" b="1" u="sng" dirty="0"/>
          </a:p>
          <a:p>
            <a:r>
              <a:rPr lang="en-US" b="1" u="sng" dirty="0" smtClean="0"/>
              <a:t>Believe HIS WORD no matter how discouraging circumstances might appear</a:t>
            </a:r>
          </a:p>
          <a:p>
            <a:pPr marL="599355" lvl="1" indent="-163460">
              <a:buFont typeface="Arial" charset="0"/>
              <a:buChar char="•"/>
            </a:pPr>
            <a:r>
              <a:rPr lang="en-US" dirty="0" smtClean="0"/>
              <a:t>They knew Jesus could help, why didn’t he come.</a:t>
            </a:r>
          </a:p>
          <a:p>
            <a:pPr marL="599355" lvl="1" indent="-163460">
              <a:buFont typeface="Arial" charset="0"/>
              <a:buChar char="•"/>
            </a:pPr>
            <a:r>
              <a:rPr lang="en-US" dirty="0" smtClean="0"/>
              <a:t>When they saw their messenger return without Jesus following – imagine their disappoint</a:t>
            </a:r>
          </a:p>
          <a:p>
            <a:pPr marL="599355" lvl="1" indent="-163460">
              <a:buFont typeface="Arial" charset="0"/>
              <a:buChar char="•"/>
            </a:pPr>
            <a:r>
              <a:rPr lang="en-US" dirty="0" smtClean="0"/>
              <a:t>Have people ever let you down?</a:t>
            </a:r>
          </a:p>
          <a:p>
            <a:pPr marL="599355" lvl="1" indent="-163460">
              <a:buFont typeface="Arial" charset="0"/>
              <a:buChar char="•"/>
            </a:pPr>
            <a:r>
              <a:rPr lang="en-US" dirty="0" smtClean="0"/>
              <a:t>Have you ever prayed to God and didn’t get the answer you wanted?</a:t>
            </a:r>
          </a:p>
          <a:p>
            <a:pPr marL="599355" lvl="1" indent="-163460">
              <a:buFont typeface="Arial" charset="0"/>
              <a:buChar char="•"/>
            </a:pPr>
            <a:r>
              <a:rPr lang="en-US" dirty="0" smtClean="0"/>
              <a:t>That is what happened to Martha, Mary and Lazarus – </a:t>
            </a:r>
          </a:p>
          <a:p>
            <a:pPr marL="599355" lvl="1" indent="-163460">
              <a:buFont typeface="Arial" charset="0"/>
              <a:buChar char="•"/>
            </a:pPr>
            <a:r>
              <a:rPr lang="en-US" dirty="0" smtClean="0"/>
              <a:t>God has His own time table</a:t>
            </a:r>
          </a:p>
          <a:p>
            <a:r>
              <a:rPr lang="en-US" b="1" u="sng" dirty="0" smtClean="0"/>
              <a:t>Believe – Real Love is not Pampering, but Perfecting</a:t>
            </a:r>
          </a:p>
          <a:p>
            <a:pPr marL="599355" lvl="1" indent="-163460">
              <a:buFont typeface="Arial" charset="0"/>
              <a:buChar char="•"/>
            </a:pPr>
            <a:r>
              <a:rPr lang="en-US" dirty="0" smtClean="0"/>
              <a:t>We need to know His goal for us, His plan, His aim, and His desire for us</a:t>
            </a:r>
          </a:p>
          <a:p>
            <a:pPr marL="599355" lvl="1" indent="-163460">
              <a:buFont typeface="Arial" charset="0"/>
              <a:buChar char="•"/>
            </a:pPr>
            <a:r>
              <a:rPr lang="en-US" dirty="0" smtClean="0"/>
              <a:t>Love and Suffering are not incompatible (or rather – they are compatible).</a:t>
            </a:r>
          </a:p>
          <a:p>
            <a:r>
              <a:rPr lang="en-US" b="1" u="sng" dirty="0" smtClean="0"/>
              <a:t>Believe – we must look to Glorify God in every circumstance (11:39-40)</a:t>
            </a:r>
          </a:p>
          <a:p>
            <a:pPr marL="599355" lvl="1" indent="-163460">
              <a:buFont typeface="Arial" charset="0"/>
              <a:buChar char="•"/>
            </a:pPr>
            <a:r>
              <a:rPr lang="en-US" dirty="0" smtClean="0"/>
              <a:t>Jesus coming to Bethany was dangerous – but He came anyway – to Glorify God (courage)</a:t>
            </a:r>
          </a:p>
          <a:p>
            <a:pPr marL="599355" lvl="1" indent="-163460">
              <a:buFont typeface="Arial" charset="0"/>
              <a:buChar char="•"/>
            </a:pPr>
            <a:r>
              <a:rPr lang="en-US" dirty="0" smtClean="0"/>
              <a:t>Ask Him, Remind Him, but don’t tell Him what to do.  God knows what to do</a:t>
            </a:r>
          </a:p>
          <a:p>
            <a:pPr marL="599355" lvl="1" indent="-163460">
              <a:buFont typeface="Arial" charset="0"/>
              <a:buChar char="•"/>
            </a:pPr>
            <a:r>
              <a:rPr lang="en-US" dirty="0" smtClean="0"/>
              <a:t>Our role is to Believe Him!</a:t>
            </a:r>
          </a:p>
          <a:p>
            <a:r>
              <a:rPr lang="en-US" b="1" u="sng" dirty="0" smtClean="0"/>
              <a:t>Believe – The Result of God’s Glory is the Strengthening of Our Faith</a:t>
            </a:r>
            <a:endParaRPr lang="en-US" b="1" u="sng" dirty="0"/>
          </a:p>
          <a:p>
            <a:pPr marL="599355" lvl="1" indent="-163460">
              <a:buFont typeface="Arial" charset="0"/>
              <a:buChar char="•"/>
            </a:pPr>
            <a:r>
              <a:rPr lang="en-US" dirty="0" smtClean="0"/>
              <a:t>When we face disappointment, delay, death – our only encouragement is the Word of God</a:t>
            </a:r>
          </a:p>
          <a:p>
            <a:pPr marL="599355" lvl="1" indent="-163460">
              <a:buFont typeface="Arial" charset="0"/>
              <a:buChar char="•"/>
            </a:pPr>
            <a:r>
              <a:rPr lang="en-US" dirty="0" smtClean="0"/>
              <a:t>The situation seemed hopeless, but they must believe that Jesus is the Master of every situation.</a:t>
            </a:r>
          </a:p>
          <a:p>
            <a:endParaRPr lang="en-US" dirty="0"/>
          </a:p>
          <a:p>
            <a:r>
              <a:rPr lang="en-US" dirty="0" smtClean="0"/>
              <a:t>Do we have the Courage of Thomas?</a:t>
            </a:r>
          </a:p>
        </p:txBody>
      </p:sp>
      <p:sp>
        <p:nvSpPr>
          <p:cNvPr id="4" name="Slide Number Placeholder 3"/>
          <p:cNvSpPr>
            <a:spLocks noGrp="1"/>
          </p:cNvSpPr>
          <p:nvPr>
            <p:ph type="sldNum" sz="quarter" idx="10"/>
          </p:nvPr>
        </p:nvSpPr>
        <p:spPr/>
        <p:txBody>
          <a:bodyPr/>
          <a:lstStyle/>
          <a:p>
            <a:fld id="{8A0708A6-711C-F443-A8CA-40934E155AA1}" type="slidenum">
              <a:rPr lang="en-US" smtClean="0"/>
              <a:pPr/>
              <a:t>6</a:t>
            </a:fld>
            <a:endParaRPr lang="en-US"/>
          </a:p>
        </p:txBody>
      </p:sp>
    </p:spTree>
    <p:extLst>
      <p:ext uri="{BB962C8B-B14F-4D97-AF65-F5344CB8AC3E}">
        <p14:creationId xmlns:p14="http://schemas.microsoft.com/office/powerpoint/2010/main" val="733045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708A6-711C-F443-A8CA-40934E155AA1}" type="slidenum">
              <a:rPr lang="en-US" smtClean="0"/>
              <a:pPr/>
              <a:t>7</a:t>
            </a:fld>
            <a:endParaRPr lang="en-US"/>
          </a:p>
        </p:txBody>
      </p:sp>
    </p:spTree>
    <p:extLst>
      <p:ext uri="{BB962C8B-B14F-4D97-AF65-F5344CB8AC3E}">
        <p14:creationId xmlns:p14="http://schemas.microsoft.com/office/powerpoint/2010/main" val="1801240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95450" y="196850"/>
            <a:ext cx="3536950" cy="2209800"/>
          </a:xfrm>
        </p:spPr>
      </p:sp>
      <p:sp>
        <p:nvSpPr>
          <p:cNvPr id="3" name="Notes Placeholder 2"/>
          <p:cNvSpPr>
            <a:spLocks noGrp="1"/>
          </p:cNvSpPr>
          <p:nvPr>
            <p:ph type="body" idx="1"/>
          </p:nvPr>
        </p:nvSpPr>
        <p:spPr>
          <a:xfrm>
            <a:off x="464808" y="2406334"/>
            <a:ext cx="6222429" cy="6389888"/>
          </a:xfrm>
        </p:spPr>
        <p:txBody>
          <a:bodyPr>
            <a:normAutofit fontScale="85000" lnSpcReduction="20000"/>
          </a:bodyPr>
          <a:lstStyle/>
          <a:p>
            <a:r>
              <a:rPr lang="en-US" i="1" dirty="0"/>
              <a:t>“</a:t>
            </a:r>
            <a:r>
              <a:rPr lang="en-US" b="1" i="1" u="sng" dirty="0"/>
              <a:t>I AM the bread of life” (John 6:35)</a:t>
            </a:r>
          </a:p>
          <a:p>
            <a:pPr lvl="1"/>
            <a:r>
              <a:rPr lang="en-US" dirty="0"/>
              <a:t>Does this mean we will never have to physically eat or drink?</a:t>
            </a:r>
          </a:p>
          <a:p>
            <a:pPr lvl="1"/>
            <a:r>
              <a:rPr lang="en-US" dirty="0"/>
              <a:t>We no longer hunger for meaning; we have found it</a:t>
            </a:r>
            <a:r>
              <a:rPr lang="en-US" dirty="0" smtClean="0"/>
              <a:t>. Mann a must be sought every day, and trus</a:t>
            </a:r>
            <a:r>
              <a:rPr lang="en-US" dirty="0"/>
              <a:t>t</a:t>
            </a:r>
          </a:p>
          <a:p>
            <a:pPr lvl="1"/>
            <a:r>
              <a:rPr lang="en-US" dirty="0"/>
              <a:t>Jesus sustains our eternal destiny; we don’t have to continually seek it.</a:t>
            </a:r>
          </a:p>
          <a:p>
            <a:pPr lvl="1"/>
            <a:r>
              <a:rPr lang="en-US" dirty="0">
                <a:hlinkClick r:id="rId3" invalidUrl="http://biblia.com/bible/esv/John 6.27"/>
              </a:rPr>
              <a:t>John 6:27, </a:t>
            </a:r>
            <a:r>
              <a:rPr lang="en-US" dirty="0">
                <a:hlinkClick r:id="rId4" invalidUrl="http://biblia.com/bible/esv/John 4.14"/>
              </a:rPr>
              <a:t>4:14</a:t>
            </a:r>
          </a:p>
          <a:p>
            <a:r>
              <a:rPr lang="en-US" b="1" i="1" u="sng" dirty="0"/>
              <a:t>“I AM the light of the world” (John 8:12)</a:t>
            </a:r>
          </a:p>
          <a:p>
            <a:pPr lvl="1"/>
            <a:r>
              <a:rPr lang="en-US" dirty="0"/>
              <a:t>We have a reliable pattern/model to follow (our prototype)</a:t>
            </a:r>
          </a:p>
          <a:p>
            <a:pPr lvl="1"/>
            <a:r>
              <a:rPr lang="en-US" dirty="0"/>
              <a:t>Jesus gives us the power to walk through the darkness in our lives.</a:t>
            </a:r>
          </a:p>
          <a:p>
            <a:pPr lvl="1"/>
            <a:r>
              <a:rPr lang="en-US" dirty="0"/>
              <a:t>We will follow Jesus to our eternal home, Heaven</a:t>
            </a:r>
          </a:p>
          <a:p>
            <a:pPr lvl="1"/>
            <a:r>
              <a:rPr lang="en-US" dirty="0">
                <a:hlinkClick r:id="rId5" invalidUrl="http://biblia.com/bible/esv/John 1.4-5"/>
              </a:rPr>
              <a:t>John 1:4-5, </a:t>
            </a:r>
            <a:r>
              <a:rPr lang="en-US" dirty="0">
                <a:hlinkClick r:id="rId6" invalidUrl="http://biblia.com/bible/esv/John 12.46"/>
              </a:rPr>
              <a:t>12:46; </a:t>
            </a:r>
            <a:r>
              <a:rPr lang="en-US" dirty="0">
                <a:hlinkClick r:id="rId7" invalidUrl="http://biblia.com/bible/esv/Eph 5.8-10"/>
              </a:rPr>
              <a:t>Ephesians 5:8-10</a:t>
            </a:r>
          </a:p>
          <a:p>
            <a:r>
              <a:rPr lang="en-US" b="1" i="1" u="sng" dirty="0"/>
              <a:t>“I AM the door” (John 10:9)</a:t>
            </a:r>
          </a:p>
          <a:p>
            <a:pPr lvl="1"/>
            <a:r>
              <a:rPr lang="en-US" dirty="0"/>
              <a:t>Christ is the way to salvation</a:t>
            </a:r>
          </a:p>
          <a:p>
            <a:pPr lvl="1"/>
            <a:r>
              <a:rPr lang="en-US" dirty="0"/>
              <a:t>“Saved” - restoration and healing; being made whole</a:t>
            </a:r>
          </a:p>
          <a:p>
            <a:pPr lvl="1"/>
            <a:r>
              <a:rPr lang="en-US" dirty="0"/>
              <a:t>A place of safety &amp; comfort (pasture)</a:t>
            </a:r>
          </a:p>
          <a:p>
            <a:pPr lvl="1"/>
            <a:r>
              <a:rPr lang="en-US" dirty="0">
                <a:hlinkClick r:id="rId8" invalidUrl="http://biblia.com/bible/esv/John 5.24"/>
              </a:rPr>
              <a:t>John 5:24, </a:t>
            </a:r>
            <a:r>
              <a:rPr lang="en-US" dirty="0">
                <a:hlinkClick r:id="rId9" invalidUrl="http://biblia.com/bible/esv/Ps 100.3-4"/>
              </a:rPr>
              <a:t>Psalm 100:3-4</a:t>
            </a:r>
          </a:p>
          <a:p>
            <a:r>
              <a:rPr lang="en-US" i="1" dirty="0"/>
              <a:t>“</a:t>
            </a:r>
            <a:r>
              <a:rPr lang="en-US" b="1" i="1" u="sng" dirty="0"/>
              <a:t>I AM the good shepherd” (John 10:11,14)</a:t>
            </a:r>
          </a:p>
          <a:p>
            <a:pPr lvl="1"/>
            <a:r>
              <a:rPr lang="en-US" dirty="0"/>
              <a:t>Christ is willing to do all that is necessary to defend and save the flock.</a:t>
            </a:r>
          </a:p>
          <a:p>
            <a:pPr lvl="1"/>
            <a:r>
              <a:rPr lang="en-US" dirty="0"/>
              <a:t>The shepherd dies in the place of the sheep. Christ does likewise.</a:t>
            </a:r>
          </a:p>
          <a:p>
            <a:pPr lvl="1"/>
            <a:r>
              <a:rPr lang="en-US" dirty="0"/>
              <a:t>“Know” - a deep interest in our welfare. As He knows us, let us know Him.</a:t>
            </a:r>
          </a:p>
          <a:p>
            <a:pPr lvl="1"/>
            <a:r>
              <a:rPr lang="pl-PL" dirty="0">
                <a:hlinkClick r:id="rId10" invalidUrl="http://biblia.com/bible/esv/Heb 13.20-21"/>
              </a:rPr>
              <a:t>Hebrews 13:20-21, </a:t>
            </a:r>
            <a:r>
              <a:rPr lang="pl-PL" dirty="0">
                <a:hlinkClick r:id="rId11" invalidUrl="http://biblia.com/bible/esv/1 Peter 2.24-25"/>
              </a:rPr>
              <a:t>1 Peter 2:24-25, </a:t>
            </a:r>
            <a:r>
              <a:rPr lang="pl-PL" dirty="0">
                <a:hlinkClick r:id="rId12" invalidUrl="http://biblia.com/bible/esv/1 John 5.20"/>
              </a:rPr>
              <a:t>1 John 5:20</a:t>
            </a:r>
          </a:p>
          <a:p>
            <a:r>
              <a:rPr lang="pl-PL" b="1" i="1" u="sng" dirty="0"/>
              <a:t>“I AM the </a:t>
            </a:r>
            <a:r>
              <a:rPr lang="pl-PL" b="1" i="1" u="sng" dirty="0" err="1"/>
              <a:t>resurrection</a:t>
            </a:r>
            <a:r>
              <a:rPr lang="pl-PL" b="1" i="1" u="sng" dirty="0"/>
              <a:t> and the life” (John 11:25-26)</a:t>
            </a:r>
          </a:p>
          <a:p>
            <a:pPr lvl="1"/>
            <a:r>
              <a:rPr lang="pl-PL" dirty="0" err="1"/>
              <a:t>Jesus</a:t>
            </a:r>
            <a:r>
              <a:rPr lang="pl-PL" dirty="0"/>
              <a:t> </a:t>
            </a:r>
            <a:r>
              <a:rPr lang="pl-PL" dirty="0" err="1"/>
              <a:t>is</a:t>
            </a:r>
            <a:r>
              <a:rPr lang="pl-PL" dirty="0"/>
              <a:t> the </a:t>
            </a:r>
            <a:r>
              <a:rPr lang="pl-PL" dirty="0" err="1"/>
              <a:t>author</a:t>
            </a:r>
            <a:r>
              <a:rPr lang="pl-PL" dirty="0"/>
              <a:t> </a:t>
            </a:r>
            <a:r>
              <a:rPr lang="pl-PL" dirty="0" err="1"/>
              <a:t>or</a:t>
            </a:r>
            <a:r>
              <a:rPr lang="pl-PL" dirty="0"/>
              <a:t> </a:t>
            </a:r>
            <a:r>
              <a:rPr lang="pl-PL" dirty="0" err="1"/>
              <a:t>cause</a:t>
            </a:r>
            <a:r>
              <a:rPr lang="pl-PL" dirty="0"/>
              <a:t> of </a:t>
            </a:r>
            <a:r>
              <a:rPr lang="pl-PL" dirty="0" err="1"/>
              <a:t>eternal</a:t>
            </a:r>
            <a:r>
              <a:rPr lang="pl-PL" dirty="0"/>
              <a:t> life; the </a:t>
            </a:r>
            <a:r>
              <a:rPr lang="pl-PL" dirty="0" err="1"/>
              <a:t>very</a:t>
            </a:r>
            <a:r>
              <a:rPr lang="pl-PL" dirty="0"/>
              <a:t> </a:t>
            </a:r>
            <a:r>
              <a:rPr lang="pl-PL" dirty="0" err="1"/>
              <a:t>definition</a:t>
            </a:r>
            <a:r>
              <a:rPr lang="pl-PL" dirty="0"/>
              <a:t> of life </a:t>
            </a:r>
            <a:r>
              <a:rPr lang="pl-PL" dirty="0" err="1"/>
              <a:t>itself</a:t>
            </a:r>
            <a:r>
              <a:rPr lang="pl-PL" dirty="0"/>
              <a:t>.</a:t>
            </a:r>
          </a:p>
          <a:p>
            <a:pPr lvl="1"/>
            <a:r>
              <a:rPr lang="pl-PL" dirty="0"/>
              <a:t>We </a:t>
            </a:r>
            <a:r>
              <a:rPr lang="pl-PL" dirty="0" err="1"/>
              <a:t>will</a:t>
            </a:r>
            <a:r>
              <a:rPr lang="pl-PL" dirty="0"/>
              <a:t> </a:t>
            </a:r>
            <a:r>
              <a:rPr lang="pl-PL" dirty="0" err="1"/>
              <a:t>die</a:t>
            </a:r>
            <a:r>
              <a:rPr lang="pl-PL" dirty="0"/>
              <a:t> </a:t>
            </a:r>
            <a:r>
              <a:rPr lang="pl-PL" dirty="0" err="1"/>
              <a:t>physically</a:t>
            </a:r>
            <a:r>
              <a:rPr lang="pl-PL" dirty="0"/>
              <a:t> on </a:t>
            </a:r>
            <a:r>
              <a:rPr lang="pl-PL" dirty="0" err="1"/>
              <a:t>earth</a:t>
            </a:r>
            <a:r>
              <a:rPr lang="pl-PL" dirty="0"/>
              <a:t>, but </a:t>
            </a:r>
            <a:r>
              <a:rPr lang="pl-PL" dirty="0" err="1"/>
              <a:t>our</a:t>
            </a:r>
            <a:r>
              <a:rPr lang="pl-PL" dirty="0"/>
              <a:t> </a:t>
            </a:r>
            <a:r>
              <a:rPr lang="pl-PL" dirty="0" err="1"/>
              <a:t>spirit</a:t>
            </a:r>
            <a:r>
              <a:rPr lang="pl-PL" dirty="0"/>
              <a:t> </a:t>
            </a:r>
            <a:r>
              <a:rPr lang="pl-PL" dirty="0" err="1"/>
              <a:t>will</a:t>
            </a:r>
            <a:r>
              <a:rPr lang="pl-PL" dirty="0"/>
              <a:t> </a:t>
            </a:r>
            <a:r>
              <a:rPr lang="pl-PL" dirty="0" err="1"/>
              <a:t>never</a:t>
            </a:r>
            <a:r>
              <a:rPr lang="pl-PL" dirty="0"/>
              <a:t> </a:t>
            </a:r>
            <a:r>
              <a:rPr lang="pl-PL" dirty="0" err="1"/>
              <a:t>die</a:t>
            </a:r>
            <a:r>
              <a:rPr lang="pl-PL" dirty="0"/>
              <a:t>.</a:t>
            </a:r>
          </a:p>
          <a:p>
            <a:pPr lvl="1"/>
            <a:r>
              <a:rPr lang="pl-PL" dirty="0"/>
              <a:t>Do </a:t>
            </a:r>
            <a:r>
              <a:rPr lang="pl-PL" dirty="0" err="1"/>
              <a:t>you</a:t>
            </a:r>
            <a:r>
              <a:rPr lang="pl-PL" dirty="0"/>
              <a:t> </a:t>
            </a:r>
            <a:r>
              <a:rPr lang="pl-PL" dirty="0" err="1"/>
              <a:t>believe</a:t>
            </a:r>
            <a:r>
              <a:rPr lang="pl-PL" dirty="0"/>
              <a:t> the </a:t>
            </a:r>
            <a:r>
              <a:rPr lang="pl-PL" dirty="0" err="1"/>
              <a:t>trustworthy</a:t>
            </a:r>
            <a:r>
              <a:rPr lang="pl-PL" dirty="0"/>
              <a:t> </a:t>
            </a:r>
            <a:r>
              <a:rPr lang="pl-PL" dirty="0" err="1"/>
              <a:t>Jesus</a:t>
            </a:r>
            <a:r>
              <a:rPr lang="pl-PL" dirty="0"/>
              <a:t>?</a:t>
            </a:r>
          </a:p>
          <a:p>
            <a:pPr lvl="1"/>
            <a:r>
              <a:rPr lang="en-US" dirty="0">
                <a:hlinkClick r:id="rId13" invalidUrl="http://biblia.com/bible/esv/John 10.28"/>
              </a:rPr>
              <a:t>John 10:28, </a:t>
            </a:r>
            <a:r>
              <a:rPr lang="en-US" dirty="0">
                <a:hlinkClick r:id="rId14" invalidUrl="http://biblia.com/bible/esv/1 Corinthians 1.30"/>
              </a:rPr>
              <a:t>1 Corinthians 1:30, </a:t>
            </a:r>
            <a:r>
              <a:rPr lang="en-US" dirty="0">
                <a:hlinkClick r:id="rId15" invalidUrl="http://biblia.com/bible/esv/Heb 9.27-28"/>
              </a:rPr>
              <a:t>Hebrews 9:27-28</a:t>
            </a:r>
          </a:p>
          <a:p>
            <a:r>
              <a:rPr lang="en-US" b="1" i="1" u="sng" dirty="0"/>
              <a:t>“I AM the way, the truth, and the life” (John 14:6)</a:t>
            </a:r>
          </a:p>
          <a:p>
            <a:pPr lvl="1"/>
            <a:r>
              <a:rPr lang="en-US" dirty="0"/>
              <a:t>“Way” - the road; the only path that leads to eternal life</a:t>
            </a:r>
          </a:p>
          <a:p>
            <a:pPr lvl="1"/>
            <a:r>
              <a:rPr lang="en-US" dirty="0"/>
              <a:t>“Truth” - the source of truth; the very essence of truth; Jesus is the perfect representation of the truth of eternal things</a:t>
            </a:r>
          </a:p>
          <a:p>
            <a:pPr lvl="1"/>
            <a:r>
              <a:rPr lang="en-US" dirty="0"/>
              <a:t>No matter what someone does with their life, the only way to enter into eternal life is by accepting Jesus as your Savior.</a:t>
            </a:r>
          </a:p>
          <a:p>
            <a:pPr lvl="1"/>
            <a:r>
              <a:rPr lang="en-US" dirty="0">
                <a:hlinkClick r:id="rId16" invalidUrl="http://biblia.com/bible/esv/John 6.68"/>
              </a:rPr>
              <a:t>John 6:68, </a:t>
            </a:r>
            <a:r>
              <a:rPr lang="en-US" dirty="0">
                <a:hlinkClick r:id="rId17" invalidUrl="http://biblia.com/bible/esv/1 Peter 2.21"/>
              </a:rPr>
              <a:t>1 Peter 2:21</a:t>
            </a:r>
          </a:p>
          <a:p>
            <a:r>
              <a:rPr lang="en-US" b="1" i="1" u="sng" dirty="0"/>
              <a:t>“I AM the true vine” (John 15:1,4-5)</a:t>
            </a:r>
          </a:p>
          <a:p>
            <a:pPr lvl="1"/>
            <a:r>
              <a:rPr lang="en-US" dirty="0"/>
              <a:t>Jesus is the real, genuine source of nourishment</a:t>
            </a:r>
          </a:p>
          <a:p>
            <a:pPr lvl="1"/>
            <a:r>
              <a:rPr lang="en-US" dirty="0"/>
              <a:t>We are totally dependent on God for our very existence; we thrive on His nourishment</a:t>
            </a:r>
          </a:p>
          <a:p>
            <a:pPr lvl="1"/>
            <a:r>
              <a:rPr lang="en-US" dirty="0"/>
              <a:t>We cannot do good apart from Him</a:t>
            </a:r>
          </a:p>
          <a:p>
            <a:pPr lvl="1"/>
            <a:r>
              <a:rPr lang="en-US" dirty="0">
                <a:hlinkClick r:id="rId18" invalidUrl="http://biblia.com/bible/esv/Zech 3.8"/>
              </a:rPr>
              <a:t>Zechariah 3:8, </a:t>
            </a:r>
            <a:r>
              <a:rPr lang="en-US" dirty="0">
                <a:hlinkClick r:id="rId19" invalidUrl="http://biblia.com/bible/esv/Gal 2.20"/>
              </a:rPr>
              <a:t>Galatians 2:20, </a:t>
            </a:r>
            <a:r>
              <a:rPr lang="en-US" dirty="0">
                <a:hlinkClick r:id="rId20" invalidUrl="http://biblia.com/bible/esv/Acts 4.12"/>
              </a:rPr>
              <a:t>Acts 4:12</a:t>
            </a:r>
            <a:endParaRPr lang="en-US" dirty="0" smtClean="0"/>
          </a:p>
        </p:txBody>
      </p:sp>
      <p:sp>
        <p:nvSpPr>
          <p:cNvPr id="4" name="Slide Number Placeholder 3"/>
          <p:cNvSpPr>
            <a:spLocks noGrp="1"/>
          </p:cNvSpPr>
          <p:nvPr>
            <p:ph type="sldNum" sz="quarter" idx="10"/>
          </p:nvPr>
        </p:nvSpPr>
        <p:spPr/>
        <p:txBody>
          <a:bodyPr/>
          <a:lstStyle/>
          <a:p>
            <a:fld id="{8A0708A6-711C-F443-A8CA-40934E155AA1}" type="slidenum">
              <a:rPr lang="en-US" smtClean="0"/>
              <a:pPr/>
              <a:t>8</a:t>
            </a:fld>
            <a:endParaRPr lang="en-US"/>
          </a:p>
        </p:txBody>
      </p:sp>
    </p:spTree>
    <p:extLst>
      <p:ext uri="{BB962C8B-B14F-4D97-AF65-F5344CB8AC3E}">
        <p14:creationId xmlns:p14="http://schemas.microsoft.com/office/powerpoint/2010/main" val="184476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54063" y="238125"/>
            <a:ext cx="3540125" cy="2212975"/>
          </a:xfrm>
        </p:spPr>
      </p:sp>
      <p:sp>
        <p:nvSpPr>
          <p:cNvPr id="3" name="Notes Placeholder 2"/>
          <p:cNvSpPr>
            <a:spLocks noGrp="1"/>
          </p:cNvSpPr>
          <p:nvPr>
            <p:ph type="body" idx="1"/>
          </p:nvPr>
        </p:nvSpPr>
        <p:spPr>
          <a:xfrm>
            <a:off x="432031" y="2596290"/>
            <a:ext cx="6285019" cy="5776143"/>
          </a:xfrm>
        </p:spPr>
        <p:txBody>
          <a:bodyPr/>
          <a:lstStyle/>
          <a:p>
            <a:r>
              <a:rPr lang="en-US" dirty="0" smtClean="0"/>
              <a:t>Trials and Struggles are intended to purify us, and strengthen us.</a:t>
            </a:r>
          </a:p>
          <a:p>
            <a:r>
              <a:rPr lang="en-US" dirty="0" smtClean="0"/>
              <a:t>But that depends on how we respond to the trial.</a:t>
            </a:r>
          </a:p>
          <a:p>
            <a:r>
              <a:rPr lang="en-US" dirty="0" smtClean="0"/>
              <a:t>11:22 – Martha is quick to affirm her faith in Jesus</a:t>
            </a:r>
          </a:p>
          <a:p>
            <a:endParaRPr lang="en-US" dirty="0" smtClean="0"/>
          </a:p>
          <a:p>
            <a:r>
              <a:rPr lang="en-US" dirty="0" smtClean="0"/>
              <a:t>REAL:  the old testament was not very clear about death and resurrection</a:t>
            </a:r>
          </a:p>
          <a:p>
            <a:r>
              <a:rPr lang="en-US" dirty="0" smtClean="0"/>
              <a:t>Everything about Jesus and His ministry teaches us about the resurrection of the body</a:t>
            </a:r>
          </a:p>
          <a:p>
            <a:r>
              <a:rPr lang="en-US" dirty="0" smtClean="0"/>
              <a:t>Death is Real, and so is the Resurrection.</a:t>
            </a:r>
          </a:p>
          <a:p>
            <a:endParaRPr lang="en-US" dirty="0"/>
          </a:p>
          <a:p>
            <a:r>
              <a:rPr lang="en-US" dirty="0" smtClean="0"/>
              <a:t>Personal:  in Christ, every doctrine is made personal. When you belong to Him, you have all that you ever need in life, death, time, and eternity.</a:t>
            </a:r>
          </a:p>
          <a:p>
            <a:endParaRPr lang="en-US" dirty="0"/>
          </a:p>
          <a:p>
            <a:r>
              <a:rPr lang="en-US" dirty="0" smtClean="0"/>
              <a:t>JESUS WEPT</a:t>
            </a:r>
          </a:p>
          <a:p>
            <a:endParaRPr lang="en-US" dirty="0"/>
          </a:p>
          <a:p>
            <a:r>
              <a:rPr lang="en-US" dirty="0" smtClean="0"/>
              <a:t>Roll Away the Stone</a:t>
            </a:r>
          </a:p>
          <a:p>
            <a:endParaRPr lang="en-US" dirty="0"/>
          </a:p>
          <a:p>
            <a:r>
              <a:rPr lang="en-US" dirty="0" smtClean="0"/>
              <a:t>Martha’s trust is absolute, but it seems that she does not think Jesus’ power resides in Himself.  She must think that he is a Holy man with a deep relationship with God, and that God would not deny His request.  Jesus needed to take her faith further.</a:t>
            </a:r>
          </a:p>
          <a:p>
            <a:endParaRPr lang="en-US" dirty="0"/>
          </a:p>
          <a:p>
            <a:r>
              <a:rPr lang="en-US" dirty="0" smtClean="0"/>
              <a:t>“I Am the Resurrection and the Life” – “Shall never die”: having a relationship with the Son of God is so all important that it is as if death did not exist at all.</a:t>
            </a:r>
          </a:p>
          <a:p>
            <a:r>
              <a:rPr lang="en-US" dirty="0" smtClean="0"/>
              <a:t>When those who Trust, Obey, and have faith in Christ die, it is as if nothing unpleasant or </a:t>
            </a:r>
            <a:r>
              <a:rPr lang="en-US" dirty="0" err="1" smtClean="0"/>
              <a:t>distastful</a:t>
            </a:r>
            <a:r>
              <a:rPr lang="en-US" dirty="0" smtClean="0"/>
              <a:t> has happened at all</a:t>
            </a:r>
          </a:p>
          <a:p>
            <a:r>
              <a:rPr lang="en-US" dirty="0" smtClean="0"/>
              <a:t>Phil 1:21 – to live is Christ and to die is gain</a:t>
            </a:r>
          </a:p>
          <a:p>
            <a:r>
              <a:rPr lang="en-US" dirty="0" smtClean="0"/>
              <a:t>2 </a:t>
            </a:r>
            <a:r>
              <a:rPr lang="en-US" dirty="0" err="1" smtClean="0"/>
              <a:t>Cor</a:t>
            </a:r>
            <a:r>
              <a:rPr lang="en-US" dirty="0" smtClean="0"/>
              <a:t> 5:1 – if our earthly tent is destroyed we have a house not mad3 with hands – eternal</a:t>
            </a:r>
          </a:p>
          <a:p>
            <a:r>
              <a:rPr lang="en-US" dirty="0" smtClean="0"/>
              <a:t>1 </a:t>
            </a:r>
            <a:r>
              <a:rPr lang="en-US" dirty="0" err="1" smtClean="0"/>
              <a:t>Cor</a:t>
            </a:r>
            <a:r>
              <a:rPr lang="en-US" dirty="0" smtClean="0"/>
              <a:t> 15 – O death where is your sting.</a:t>
            </a:r>
            <a:endParaRPr lang="en-US" dirty="0"/>
          </a:p>
        </p:txBody>
      </p:sp>
      <p:sp>
        <p:nvSpPr>
          <p:cNvPr id="4" name="Slide Number Placeholder 3"/>
          <p:cNvSpPr>
            <a:spLocks noGrp="1"/>
          </p:cNvSpPr>
          <p:nvPr>
            <p:ph type="sldNum" sz="quarter" idx="10"/>
          </p:nvPr>
        </p:nvSpPr>
        <p:spPr/>
        <p:txBody>
          <a:bodyPr/>
          <a:lstStyle/>
          <a:p>
            <a:fld id="{8A0708A6-711C-F443-A8CA-40934E155AA1}" type="slidenum">
              <a:rPr lang="en-US" smtClean="0"/>
              <a:pPr/>
              <a:t>9</a:t>
            </a:fld>
            <a:endParaRPr lang="en-US"/>
          </a:p>
        </p:txBody>
      </p:sp>
    </p:spTree>
    <p:extLst>
      <p:ext uri="{BB962C8B-B14F-4D97-AF65-F5344CB8AC3E}">
        <p14:creationId xmlns:p14="http://schemas.microsoft.com/office/powerpoint/2010/main" val="14574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380985" indent="0" algn="ctr">
              <a:buNone/>
              <a:defRPr/>
            </a:lvl2pPr>
            <a:lvl3pPr marL="761970" indent="0" algn="ctr">
              <a:buNone/>
              <a:defRPr/>
            </a:lvl3pPr>
            <a:lvl4pPr marL="1142954" indent="0" algn="ctr">
              <a:buNone/>
              <a:defRPr/>
            </a:lvl4pPr>
            <a:lvl5pPr marL="1523939" indent="0" algn="ctr">
              <a:buNone/>
              <a:defRPr/>
            </a:lvl5pPr>
            <a:lvl6pPr marL="1904924" indent="0" algn="ctr">
              <a:buNone/>
              <a:defRPr/>
            </a:lvl6pPr>
            <a:lvl7pPr marL="2285909" indent="0" algn="ctr">
              <a:buNone/>
              <a:defRPr/>
            </a:lvl7pPr>
            <a:lvl8pPr marL="2666893" indent="0" algn="ctr">
              <a:buNone/>
              <a:defRPr/>
            </a:lvl8pPr>
            <a:lvl9pPr marL="3047878"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5461000"/>
            <a:ext cx="1905000" cy="190500"/>
          </a:xfrm>
          <a:prstGeom prst="rect">
            <a:avLst/>
          </a:prstGeom>
          <a:ln/>
        </p:spPr>
        <p:txBody>
          <a:bodyPr/>
          <a:lstStyle>
            <a:lvl1pPr>
              <a:defRPr sz="875" b="0">
                <a:latin typeface="+mj-lt"/>
              </a:defRPr>
            </a:lvl1pPr>
          </a:lstStyle>
          <a:p>
            <a:pPr>
              <a:defRPr/>
            </a:pPr>
            <a:endParaRPr lang="en-US" altLang="en-US"/>
          </a:p>
        </p:txBody>
      </p:sp>
      <p:sp>
        <p:nvSpPr>
          <p:cNvPr id="5" name="Rectangle 5"/>
          <p:cNvSpPr>
            <a:spLocks noGrp="1" noChangeArrowheads="1"/>
          </p:cNvSpPr>
          <p:nvPr>
            <p:ph type="ftr" sz="quarter" idx="11"/>
          </p:nvPr>
        </p:nvSpPr>
        <p:spPr>
          <a:xfrm>
            <a:off x="3124200" y="5461000"/>
            <a:ext cx="2895600" cy="190500"/>
          </a:xfrm>
          <a:prstGeom prst="rect">
            <a:avLst/>
          </a:prstGeom>
          <a:ln/>
        </p:spPr>
        <p:txBody>
          <a:bodyPr/>
          <a:lstStyle>
            <a:lvl1pPr>
              <a:defRPr sz="875" b="0">
                <a:latin typeface="+mj-lt"/>
              </a:defRPr>
            </a:lvl1pPr>
          </a:lstStyle>
          <a:p>
            <a:pPr>
              <a:defRPr/>
            </a:pPr>
            <a:endParaRPr lang="en-US" altLang="en-US"/>
          </a:p>
        </p:txBody>
      </p:sp>
      <p:sp>
        <p:nvSpPr>
          <p:cNvPr id="6" name="Rectangle 6"/>
          <p:cNvSpPr>
            <a:spLocks noGrp="1" noChangeArrowheads="1"/>
          </p:cNvSpPr>
          <p:nvPr>
            <p:ph type="sldNum" sz="quarter" idx="12"/>
          </p:nvPr>
        </p:nvSpPr>
        <p:spPr>
          <a:xfrm>
            <a:off x="6553200" y="5461000"/>
            <a:ext cx="1905000" cy="190500"/>
          </a:xfrm>
          <a:prstGeom prst="rect">
            <a:avLst/>
          </a:prstGeom>
          <a:ln/>
        </p:spPr>
        <p:txBody>
          <a:bodyPr/>
          <a:lstStyle>
            <a:lvl1pPr>
              <a:defRPr sz="875" b="0">
                <a:latin typeface="+mj-lt"/>
              </a:defRPr>
            </a:lvl1pPr>
          </a:lstStyle>
          <a:p>
            <a:fld id="{7D249463-05C3-0443-9658-EE6750BED0B3}" type="slidenum">
              <a:rPr lang="en-US" smtClean="0"/>
              <a:pPr/>
              <a:t>‹#›</a:t>
            </a:fld>
            <a:endParaRPr lang="en-US"/>
          </a:p>
        </p:txBody>
      </p:sp>
    </p:spTree>
    <p:extLst>
      <p:ext uri="{BB962C8B-B14F-4D97-AF65-F5344CB8AC3E}">
        <p14:creationId xmlns:p14="http://schemas.microsoft.com/office/powerpoint/2010/main" val="2833422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789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482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482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4135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99532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45732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7195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34211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423333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423333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5593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10287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0" y="1636006"/>
            <a:ext cx="4040188" cy="3944938"/>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110287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4645026" y="1636006"/>
            <a:ext cx="4041775" cy="3944938"/>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0247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51855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49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3434141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5339292"/>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4279253"/>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val="3372714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val="4222095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47130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824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lvl1pPr>
            <a:lvl2pPr marL="380985" indent="0">
              <a:buNone/>
              <a:defRPr sz="1500"/>
            </a:lvl2pPr>
            <a:lvl3pPr marL="761970" indent="0">
              <a:buNone/>
              <a:defRPr sz="1333"/>
            </a:lvl3pPr>
            <a:lvl4pPr marL="1142954" indent="0">
              <a:buNone/>
              <a:defRPr sz="1167"/>
            </a:lvl4pPr>
            <a:lvl5pPr marL="1523939" indent="0">
              <a:buNone/>
              <a:defRPr sz="1167"/>
            </a:lvl5pPr>
            <a:lvl6pPr marL="1904924" indent="0">
              <a:buNone/>
              <a:defRPr sz="1167"/>
            </a:lvl6pPr>
            <a:lvl7pPr marL="2285909" indent="0">
              <a:buNone/>
              <a:defRPr sz="1167"/>
            </a:lvl7pPr>
            <a:lvl8pPr marL="2666893" indent="0">
              <a:buNone/>
              <a:defRPr sz="1167"/>
            </a:lvl8pPr>
            <a:lvl9pPr marL="3047878" indent="0">
              <a:buNone/>
              <a:defRPr sz="1167"/>
            </a:lvl9pPr>
          </a:lstStyle>
          <a:p>
            <a:pPr lvl="0"/>
            <a:r>
              <a:rPr lang="en-US" smtClean="0"/>
              <a:t>Click to edit Master text styles</a:t>
            </a:r>
          </a:p>
        </p:txBody>
      </p:sp>
    </p:spTree>
    <p:extLst>
      <p:ext uri="{BB962C8B-B14F-4D97-AF65-F5344CB8AC3E}">
        <p14:creationId xmlns:p14="http://schemas.microsoft.com/office/powerpoint/2010/main" val="3269464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952499"/>
            <a:ext cx="4305300" cy="460022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52499"/>
            <a:ext cx="4305300" cy="4600223"/>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657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761493"/>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761493"/>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1793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ffectLst/>
        </p:spPr>
        <p:txBody>
          <a:bodyPr vert="horz" wrap="square" lIns="91440" tIns="45720" rIns="91440" bIns="45720" numCol="1" anchor="ctr" anchorCtr="0" compatLnSpc="1">
            <a:prstTxWarp prst="textNoShape">
              <a:avLst/>
            </a:prstTxWarp>
          </a:bodyPr>
          <a:lstStyle>
            <a:lvl1pPr>
              <a:defRPr lang="en-US" dirty="0"/>
            </a:lvl1pPr>
          </a:lstStyle>
          <a:p>
            <a:pPr lvl="0"/>
            <a:r>
              <a:rPr lang="en-US" dirty="0" smtClean="0"/>
              <a:t>Click to edit Master title style</a:t>
            </a:r>
            <a:endParaRPr lang="en-US" dirty="0"/>
          </a:p>
        </p:txBody>
      </p:sp>
    </p:spTree>
    <p:extLst>
      <p:ext uri="{BB962C8B-B14F-4D97-AF65-F5344CB8AC3E}">
        <p14:creationId xmlns:p14="http://schemas.microsoft.com/office/powerpoint/2010/main" val="3906742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2035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5339218"/>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4279194"/>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val="3555356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Tree>
    <p:extLst>
      <p:ext uri="{BB962C8B-B14F-4D97-AF65-F5344CB8AC3E}">
        <p14:creationId xmlns:p14="http://schemas.microsoft.com/office/powerpoint/2010/main" val="4255670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1734" y="235183"/>
            <a:ext cx="8768564"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228600" y="952500"/>
            <a:ext cx="8763000" cy="4640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000" b="1">
          <a:solidFill>
            <a:schemeClr val="tx1">
              <a:lumMod val="75000"/>
              <a:lumOff val="25000"/>
            </a:schemeClr>
          </a:solidFill>
          <a:latin typeface="Calibri"/>
          <a:ea typeface="ＭＳ Ｐゴシック" charset="0"/>
          <a:cs typeface="Calibri"/>
        </a:defRPr>
      </a:lvl1pPr>
      <a:lvl2pPr algn="ctr" rtl="0" eaLnBrk="0" fontAlgn="base" hangingPunct="0">
        <a:spcBef>
          <a:spcPct val="0"/>
        </a:spcBef>
        <a:spcAft>
          <a:spcPct val="0"/>
        </a:spcAft>
        <a:defRPr sz="3667" b="1">
          <a:solidFill>
            <a:schemeClr val="tx2"/>
          </a:solidFill>
          <a:latin typeface="Arial" charset="0"/>
          <a:ea typeface="ＭＳ Ｐゴシック" charset="0"/>
        </a:defRPr>
      </a:lvl2pPr>
      <a:lvl3pPr algn="ctr" rtl="0" eaLnBrk="0" fontAlgn="base" hangingPunct="0">
        <a:spcBef>
          <a:spcPct val="0"/>
        </a:spcBef>
        <a:spcAft>
          <a:spcPct val="0"/>
        </a:spcAft>
        <a:defRPr sz="3667" b="1">
          <a:solidFill>
            <a:schemeClr val="tx2"/>
          </a:solidFill>
          <a:latin typeface="Arial" charset="0"/>
          <a:ea typeface="ＭＳ Ｐゴシック" charset="0"/>
        </a:defRPr>
      </a:lvl3pPr>
      <a:lvl4pPr algn="ctr" rtl="0" eaLnBrk="0" fontAlgn="base" hangingPunct="0">
        <a:spcBef>
          <a:spcPct val="0"/>
        </a:spcBef>
        <a:spcAft>
          <a:spcPct val="0"/>
        </a:spcAft>
        <a:defRPr sz="3667" b="1">
          <a:solidFill>
            <a:schemeClr val="tx2"/>
          </a:solidFill>
          <a:latin typeface="Arial" charset="0"/>
          <a:ea typeface="ＭＳ Ｐゴシック" charset="0"/>
        </a:defRPr>
      </a:lvl4pPr>
      <a:lvl5pPr algn="ctr" rtl="0" eaLnBrk="0" fontAlgn="base" hangingPunct="0">
        <a:spcBef>
          <a:spcPct val="0"/>
        </a:spcBef>
        <a:spcAft>
          <a:spcPct val="0"/>
        </a:spcAft>
        <a:defRPr sz="3667" b="1">
          <a:solidFill>
            <a:schemeClr val="tx2"/>
          </a:solidFill>
          <a:latin typeface="Arial" charset="0"/>
          <a:ea typeface="ＭＳ Ｐゴシック" charset="0"/>
        </a:defRPr>
      </a:lvl5pPr>
      <a:lvl6pPr marL="380985" algn="ctr" rtl="0" fontAlgn="base">
        <a:spcBef>
          <a:spcPct val="0"/>
        </a:spcBef>
        <a:spcAft>
          <a:spcPct val="0"/>
        </a:spcAft>
        <a:defRPr sz="3667" b="1">
          <a:solidFill>
            <a:schemeClr val="tx2"/>
          </a:solidFill>
          <a:latin typeface="Arial" charset="0"/>
        </a:defRPr>
      </a:lvl6pPr>
      <a:lvl7pPr marL="761970" algn="ctr" rtl="0" fontAlgn="base">
        <a:spcBef>
          <a:spcPct val="0"/>
        </a:spcBef>
        <a:spcAft>
          <a:spcPct val="0"/>
        </a:spcAft>
        <a:defRPr sz="3667" b="1">
          <a:solidFill>
            <a:schemeClr val="tx2"/>
          </a:solidFill>
          <a:latin typeface="Arial" charset="0"/>
        </a:defRPr>
      </a:lvl7pPr>
      <a:lvl8pPr marL="1142954" algn="ctr" rtl="0" fontAlgn="base">
        <a:spcBef>
          <a:spcPct val="0"/>
        </a:spcBef>
        <a:spcAft>
          <a:spcPct val="0"/>
        </a:spcAft>
        <a:defRPr sz="3667" b="1">
          <a:solidFill>
            <a:schemeClr val="tx2"/>
          </a:solidFill>
          <a:latin typeface="Arial" charset="0"/>
        </a:defRPr>
      </a:lvl8pPr>
      <a:lvl9pPr marL="1523939" algn="ctr" rtl="0" fontAlgn="base">
        <a:spcBef>
          <a:spcPct val="0"/>
        </a:spcBef>
        <a:spcAft>
          <a:spcPct val="0"/>
        </a:spcAft>
        <a:defRPr sz="3667" b="1">
          <a:solidFill>
            <a:schemeClr val="tx2"/>
          </a:solidFill>
          <a:latin typeface="Arial" charset="0"/>
        </a:defRPr>
      </a:lvl9pPr>
    </p:titleStyle>
    <p:bodyStyle>
      <a:lvl1pPr marL="285739" indent="-285739" algn="l" rtl="0" eaLnBrk="0" fontAlgn="base" hangingPunct="0">
        <a:spcBef>
          <a:spcPct val="20000"/>
        </a:spcBef>
        <a:spcAft>
          <a:spcPct val="0"/>
        </a:spcAft>
        <a:buChar char="•"/>
        <a:defRPr sz="2667" b="1">
          <a:solidFill>
            <a:schemeClr val="tx1">
              <a:lumMod val="75000"/>
              <a:lumOff val="25000"/>
            </a:schemeClr>
          </a:solidFill>
          <a:latin typeface="Calibri"/>
          <a:ea typeface="ＭＳ Ｐゴシック" charset="0"/>
          <a:cs typeface="Calibri"/>
        </a:defRPr>
      </a:lvl1pPr>
      <a:lvl2pPr marL="619100" indent="-238115" algn="l" rtl="0" eaLnBrk="0" fontAlgn="base" hangingPunct="0">
        <a:spcBef>
          <a:spcPct val="20000"/>
        </a:spcBef>
        <a:spcAft>
          <a:spcPct val="0"/>
        </a:spcAft>
        <a:buChar char="–"/>
        <a:defRPr sz="2333" b="1">
          <a:solidFill>
            <a:schemeClr val="tx1">
              <a:lumMod val="75000"/>
              <a:lumOff val="25000"/>
            </a:schemeClr>
          </a:solidFill>
          <a:latin typeface="Calibri"/>
          <a:ea typeface="ＭＳ Ｐゴシック" charset="0"/>
          <a:cs typeface="Calibri"/>
        </a:defRPr>
      </a:lvl2pPr>
      <a:lvl3pPr marL="952462" indent="-190492" algn="l" rtl="0" eaLnBrk="0" fontAlgn="base" hangingPunct="0">
        <a:spcBef>
          <a:spcPct val="20000"/>
        </a:spcBef>
        <a:spcAft>
          <a:spcPct val="0"/>
        </a:spcAft>
        <a:buChar char="•"/>
        <a:defRPr sz="2000" b="1">
          <a:solidFill>
            <a:schemeClr val="tx1">
              <a:lumMod val="75000"/>
              <a:lumOff val="25000"/>
            </a:schemeClr>
          </a:solidFill>
          <a:latin typeface="Calibri"/>
          <a:ea typeface="ＭＳ Ｐゴシック" charset="0"/>
          <a:cs typeface="Calibri"/>
        </a:defRPr>
      </a:lvl3pPr>
      <a:lvl4pPr marL="1333447" indent="-190492" algn="l" rtl="0" eaLnBrk="0" fontAlgn="base" hangingPunct="0">
        <a:spcBef>
          <a:spcPct val="20000"/>
        </a:spcBef>
        <a:spcAft>
          <a:spcPct val="0"/>
        </a:spcAft>
        <a:buChar char="–"/>
        <a:defRPr sz="1667" b="1">
          <a:solidFill>
            <a:schemeClr val="tx1">
              <a:lumMod val="75000"/>
              <a:lumOff val="25000"/>
            </a:schemeClr>
          </a:solidFill>
          <a:latin typeface="Calibri"/>
          <a:ea typeface="ＭＳ Ｐゴシック" charset="0"/>
          <a:cs typeface="Calibri"/>
        </a:defRPr>
      </a:lvl4pPr>
      <a:lvl5pPr marL="1714431" indent="-190492" algn="l" rtl="0" eaLnBrk="0" fontAlgn="base" hangingPunct="0">
        <a:spcBef>
          <a:spcPct val="20000"/>
        </a:spcBef>
        <a:spcAft>
          <a:spcPct val="0"/>
        </a:spcAft>
        <a:buChar char="»"/>
        <a:defRPr sz="1667" b="1">
          <a:solidFill>
            <a:schemeClr val="tx1">
              <a:lumMod val="75000"/>
              <a:lumOff val="25000"/>
            </a:schemeClr>
          </a:solidFill>
          <a:latin typeface="Calibri"/>
          <a:ea typeface="ＭＳ Ｐゴシック" charset="0"/>
          <a:cs typeface="Calibri"/>
        </a:defRPr>
      </a:lvl5pPr>
      <a:lvl6pPr marL="2095416" indent="-190492" algn="l" rtl="0" fontAlgn="base">
        <a:spcBef>
          <a:spcPct val="20000"/>
        </a:spcBef>
        <a:spcAft>
          <a:spcPct val="0"/>
        </a:spcAft>
        <a:buChar char="»"/>
        <a:defRPr sz="1667" b="1">
          <a:solidFill>
            <a:schemeClr val="tx1"/>
          </a:solidFill>
          <a:latin typeface="+mn-lt"/>
        </a:defRPr>
      </a:lvl6pPr>
      <a:lvl7pPr marL="2476401" indent="-190492" algn="l" rtl="0" fontAlgn="base">
        <a:spcBef>
          <a:spcPct val="20000"/>
        </a:spcBef>
        <a:spcAft>
          <a:spcPct val="0"/>
        </a:spcAft>
        <a:buChar char="»"/>
        <a:defRPr sz="1667" b="1">
          <a:solidFill>
            <a:schemeClr val="tx1"/>
          </a:solidFill>
          <a:latin typeface="+mn-lt"/>
        </a:defRPr>
      </a:lvl7pPr>
      <a:lvl8pPr marL="2857386" indent="-190492" algn="l" rtl="0" fontAlgn="base">
        <a:spcBef>
          <a:spcPct val="20000"/>
        </a:spcBef>
        <a:spcAft>
          <a:spcPct val="0"/>
        </a:spcAft>
        <a:buChar char="»"/>
        <a:defRPr sz="1667" b="1">
          <a:solidFill>
            <a:schemeClr val="tx1"/>
          </a:solidFill>
          <a:latin typeface="+mn-lt"/>
        </a:defRPr>
      </a:lvl8pPr>
      <a:lvl9pPr marL="3238370" indent="-190492" algn="l" rtl="0" fontAlgn="base">
        <a:spcBef>
          <a:spcPct val="20000"/>
        </a:spcBef>
        <a:spcAft>
          <a:spcPct val="0"/>
        </a:spcAft>
        <a:buChar char="»"/>
        <a:defRPr sz="1667" b="1">
          <a:solidFill>
            <a:schemeClr val="tx1"/>
          </a:solidFill>
          <a:latin typeface="+mn-lt"/>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64602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44223"/>
            <a:ext cx="8229600" cy="450849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583088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380985" rtl="0" eaLnBrk="1" latinLnBrk="0" hangingPunct="1">
        <a:spcBef>
          <a:spcPct val="0"/>
        </a:spcBef>
        <a:buNone/>
        <a:defRPr sz="2667" b="1" kern="1200">
          <a:solidFill>
            <a:schemeClr val="tx1">
              <a:lumMod val="75000"/>
              <a:lumOff val="25000"/>
            </a:schemeClr>
          </a:solidFill>
          <a:latin typeface="+mn-lt"/>
          <a:ea typeface="+mj-ea"/>
          <a:cs typeface="+mj-cs"/>
        </a:defRPr>
      </a:lvl1pPr>
    </p:titleStyle>
    <p:bodyStyle>
      <a:lvl1pPr marL="285739" indent="-285739" algn="l" defTabSz="380985" rtl="0" eaLnBrk="1" latinLnBrk="0" hangingPunct="1">
        <a:spcBef>
          <a:spcPct val="20000"/>
        </a:spcBef>
        <a:buFont typeface="Arial"/>
        <a:buChar char="•"/>
        <a:defRPr sz="2333" b="1" kern="1200">
          <a:solidFill>
            <a:schemeClr val="tx1">
              <a:lumMod val="75000"/>
              <a:lumOff val="25000"/>
            </a:schemeClr>
          </a:solidFill>
          <a:latin typeface="+mn-lt"/>
          <a:ea typeface="+mn-ea"/>
          <a:cs typeface="+mn-cs"/>
        </a:defRPr>
      </a:lvl1pPr>
      <a:lvl2pPr marL="619100" indent="-238115" algn="l" defTabSz="380985"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2pPr>
      <a:lvl3pPr marL="952462" indent="-190492" algn="l" defTabSz="380985" rtl="0" eaLnBrk="1" latinLnBrk="0" hangingPunct="1">
        <a:spcBef>
          <a:spcPct val="20000"/>
        </a:spcBef>
        <a:buFont typeface="Arial"/>
        <a:buChar char="•"/>
        <a:defRPr sz="1667" kern="1200">
          <a:solidFill>
            <a:schemeClr val="tx1">
              <a:lumMod val="75000"/>
              <a:lumOff val="25000"/>
            </a:schemeClr>
          </a:solidFill>
          <a:latin typeface="+mn-lt"/>
          <a:ea typeface="+mn-ea"/>
          <a:cs typeface="+mn-cs"/>
        </a:defRPr>
      </a:lvl3pPr>
      <a:lvl4pPr marL="1333447" indent="-190492" algn="l" defTabSz="380985" rtl="0" eaLnBrk="1" latinLnBrk="0" hangingPunct="1">
        <a:spcBef>
          <a:spcPct val="20000"/>
        </a:spcBef>
        <a:buFont typeface="Arial"/>
        <a:buChar char="–"/>
        <a:defRPr sz="1500" kern="1200">
          <a:solidFill>
            <a:schemeClr val="tx1">
              <a:lumMod val="75000"/>
              <a:lumOff val="25000"/>
            </a:schemeClr>
          </a:solidFill>
          <a:latin typeface="+mn-lt"/>
          <a:ea typeface="+mn-ea"/>
          <a:cs typeface="+mn-cs"/>
        </a:defRPr>
      </a:lvl4pPr>
      <a:lvl5pPr marL="1714431" indent="-190492" algn="l" defTabSz="380985" rtl="0" eaLnBrk="1" latinLnBrk="0" hangingPunct="1">
        <a:spcBef>
          <a:spcPct val="20000"/>
        </a:spcBef>
        <a:buFont typeface="Arial"/>
        <a:buChar char="»"/>
        <a:defRPr sz="1500" kern="1200">
          <a:solidFill>
            <a:schemeClr val="tx1">
              <a:lumMod val="75000"/>
              <a:lumOff val="25000"/>
            </a:schemeClr>
          </a:solidFill>
          <a:latin typeface="+mn-lt"/>
          <a:ea typeface="+mn-ea"/>
          <a:cs typeface="+mn-cs"/>
        </a:defRPr>
      </a:lvl5pPr>
      <a:lvl6pPr marL="2095416" indent="-190492" algn="l" defTabSz="380985" rtl="0" eaLnBrk="1" latinLnBrk="0" hangingPunct="1">
        <a:spcBef>
          <a:spcPct val="20000"/>
        </a:spcBef>
        <a:buFont typeface="Arial"/>
        <a:buChar char="•"/>
        <a:defRPr sz="1667" kern="1200">
          <a:solidFill>
            <a:schemeClr val="tx1"/>
          </a:solidFill>
          <a:latin typeface="+mn-lt"/>
          <a:ea typeface="+mn-ea"/>
          <a:cs typeface="+mn-cs"/>
        </a:defRPr>
      </a:lvl6pPr>
      <a:lvl7pPr marL="2476401" indent="-190492" algn="l" defTabSz="380985" rtl="0" eaLnBrk="1" latinLnBrk="0" hangingPunct="1">
        <a:spcBef>
          <a:spcPct val="20000"/>
        </a:spcBef>
        <a:buFont typeface="Arial"/>
        <a:buChar char="•"/>
        <a:defRPr sz="1667" kern="1200">
          <a:solidFill>
            <a:schemeClr val="tx1"/>
          </a:solidFill>
          <a:latin typeface="+mn-lt"/>
          <a:ea typeface="+mn-ea"/>
          <a:cs typeface="+mn-cs"/>
        </a:defRPr>
      </a:lvl7pPr>
      <a:lvl8pPr marL="2857386" indent="-190492" algn="l" defTabSz="380985" rtl="0" eaLnBrk="1" latinLnBrk="0" hangingPunct="1">
        <a:spcBef>
          <a:spcPct val="20000"/>
        </a:spcBef>
        <a:buFont typeface="Arial"/>
        <a:buChar char="•"/>
        <a:defRPr sz="1667" kern="1200">
          <a:solidFill>
            <a:schemeClr val="tx1"/>
          </a:solidFill>
          <a:latin typeface="+mn-lt"/>
          <a:ea typeface="+mn-ea"/>
          <a:cs typeface="+mn-cs"/>
        </a:defRPr>
      </a:lvl8pPr>
      <a:lvl9pPr marL="3238370" indent="-190492" algn="l" defTabSz="380985" rtl="0" eaLnBrk="1" latinLnBrk="0" hangingPunct="1">
        <a:spcBef>
          <a:spcPct val="20000"/>
        </a:spcBef>
        <a:buFont typeface="Arial"/>
        <a:buChar char="•"/>
        <a:defRPr sz="1667" kern="1200">
          <a:solidFill>
            <a:schemeClr val="tx1"/>
          </a:solidFill>
          <a:latin typeface="+mn-lt"/>
          <a:ea typeface="+mn-ea"/>
          <a:cs typeface="+mn-cs"/>
        </a:defRPr>
      </a:lvl9pPr>
    </p:bodyStyle>
    <p:otherStyle>
      <a:defPPr>
        <a:defRPr lang="en-US"/>
      </a:defPPr>
      <a:lvl1pPr marL="0" algn="l" defTabSz="380985" rtl="0" eaLnBrk="1" latinLnBrk="0" hangingPunct="1">
        <a:defRPr sz="1500" kern="1200">
          <a:solidFill>
            <a:schemeClr val="tx1"/>
          </a:solidFill>
          <a:latin typeface="+mn-lt"/>
          <a:ea typeface="+mn-ea"/>
          <a:cs typeface="+mn-cs"/>
        </a:defRPr>
      </a:lvl1pPr>
      <a:lvl2pPr marL="380985" algn="l" defTabSz="380985" rtl="0" eaLnBrk="1" latinLnBrk="0" hangingPunct="1">
        <a:defRPr sz="1500" kern="1200">
          <a:solidFill>
            <a:schemeClr val="tx1"/>
          </a:solidFill>
          <a:latin typeface="+mn-lt"/>
          <a:ea typeface="+mn-ea"/>
          <a:cs typeface="+mn-cs"/>
        </a:defRPr>
      </a:lvl2pPr>
      <a:lvl3pPr marL="761970" algn="l" defTabSz="380985" rtl="0" eaLnBrk="1" latinLnBrk="0" hangingPunct="1">
        <a:defRPr sz="1500" kern="1200">
          <a:solidFill>
            <a:schemeClr val="tx1"/>
          </a:solidFill>
          <a:latin typeface="+mn-lt"/>
          <a:ea typeface="+mn-ea"/>
          <a:cs typeface="+mn-cs"/>
        </a:defRPr>
      </a:lvl3pPr>
      <a:lvl4pPr marL="1142954" algn="l" defTabSz="380985" rtl="0" eaLnBrk="1" latinLnBrk="0" hangingPunct="1">
        <a:defRPr sz="1500" kern="1200">
          <a:solidFill>
            <a:schemeClr val="tx1"/>
          </a:solidFill>
          <a:latin typeface="+mn-lt"/>
          <a:ea typeface="+mn-ea"/>
          <a:cs typeface="+mn-cs"/>
        </a:defRPr>
      </a:lvl4pPr>
      <a:lvl5pPr marL="1523939" algn="l" defTabSz="380985" rtl="0" eaLnBrk="1" latinLnBrk="0" hangingPunct="1">
        <a:defRPr sz="1500" kern="1200">
          <a:solidFill>
            <a:schemeClr val="tx1"/>
          </a:solidFill>
          <a:latin typeface="+mn-lt"/>
          <a:ea typeface="+mn-ea"/>
          <a:cs typeface="+mn-cs"/>
        </a:defRPr>
      </a:lvl5pPr>
      <a:lvl6pPr marL="1904924" algn="l" defTabSz="380985" rtl="0" eaLnBrk="1" latinLnBrk="0" hangingPunct="1">
        <a:defRPr sz="1500" kern="1200">
          <a:solidFill>
            <a:schemeClr val="tx1"/>
          </a:solidFill>
          <a:latin typeface="+mn-lt"/>
          <a:ea typeface="+mn-ea"/>
          <a:cs typeface="+mn-cs"/>
        </a:defRPr>
      </a:lvl6pPr>
      <a:lvl7pPr marL="2285909" algn="l" defTabSz="380985" rtl="0" eaLnBrk="1" latinLnBrk="0" hangingPunct="1">
        <a:defRPr sz="1500" kern="1200">
          <a:solidFill>
            <a:schemeClr val="tx1"/>
          </a:solidFill>
          <a:latin typeface="+mn-lt"/>
          <a:ea typeface="+mn-ea"/>
          <a:cs typeface="+mn-cs"/>
        </a:defRPr>
      </a:lvl7pPr>
      <a:lvl8pPr marL="2666893" algn="l" defTabSz="380985" rtl="0" eaLnBrk="1" latinLnBrk="0" hangingPunct="1">
        <a:defRPr sz="1500" kern="1200">
          <a:solidFill>
            <a:schemeClr val="tx1"/>
          </a:solidFill>
          <a:latin typeface="+mn-lt"/>
          <a:ea typeface="+mn-ea"/>
          <a:cs typeface="+mn-cs"/>
        </a:defRPr>
      </a:lvl8pPr>
      <a:lvl9pPr marL="3047878" algn="l" defTabSz="38098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65922" y="124041"/>
            <a:ext cx="7807104" cy="5421994"/>
          </a:xfrm>
          <a:prstGeom prst="rect">
            <a:avLst/>
          </a:prstGeom>
          <a:noFill/>
          <a:ln>
            <a:noFill/>
          </a:ln>
          <a:effectLst>
            <a:outerShdw blurRad="50800" dist="50800" dir="5400000" algn="ctr" rotWithShape="0">
              <a:srgbClr val="000000"/>
            </a:outerShdw>
          </a:effectLst>
        </p:spPr>
      </p:pic>
      <p:sp>
        <p:nvSpPr>
          <p:cNvPr id="2051" name="Rectangle 3"/>
          <p:cNvSpPr>
            <a:spLocks noGrp="1" noChangeArrowheads="1"/>
          </p:cNvSpPr>
          <p:nvPr>
            <p:ph type="subTitle" idx="1"/>
          </p:nvPr>
        </p:nvSpPr>
        <p:spPr>
          <a:xfrm>
            <a:off x="5976086" y="5139769"/>
            <a:ext cx="2335538" cy="317500"/>
          </a:xfrm>
        </p:spPr>
        <p:txBody>
          <a:bodyPr anchor="ctr"/>
          <a:lstStyle/>
          <a:p>
            <a:pPr eaLnBrk="1" hangingPunct="1">
              <a:lnSpc>
                <a:spcPct val="90000"/>
              </a:lnSpc>
            </a:pPr>
            <a:r>
              <a:rPr lang="en-US" dirty="0" smtClean="0">
                <a:solidFill>
                  <a:schemeClr val="tx1"/>
                </a:solidFill>
                <a:latin typeface="Papyrus" panose="03070502060502030205" pitchFamily="66" charset="0"/>
                <a:cs typeface="Miriam" panose="020B0502050101010101" pitchFamily="34" charset="-79"/>
              </a:rPr>
              <a:t>Summer 2015</a:t>
            </a:r>
            <a:endParaRPr lang="en-US" dirty="0">
              <a:solidFill>
                <a:schemeClr val="tx1"/>
              </a:solidFill>
              <a:latin typeface="Papyrus" panose="03070502060502030205" pitchFamily="66" charset="0"/>
              <a:cs typeface="Miriam" panose="020B0502050101010101" pitchFamily="34" charset="-79"/>
            </a:endParaRPr>
          </a:p>
        </p:txBody>
      </p:sp>
      <p:sp>
        <p:nvSpPr>
          <p:cNvPr id="2" name="TextBox 1"/>
          <p:cNvSpPr txBox="1"/>
          <p:nvPr/>
        </p:nvSpPr>
        <p:spPr>
          <a:xfrm>
            <a:off x="3757612" y="3807031"/>
            <a:ext cx="3217547" cy="769441"/>
          </a:xfrm>
          <a:prstGeom prst="rect">
            <a:avLst/>
          </a:prstGeom>
          <a:noFill/>
        </p:spPr>
        <p:txBody>
          <a:bodyPr wrap="none" rtlCol="0">
            <a:spAutoFit/>
          </a:bodyPr>
          <a:lstStyle/>
          <a:p>
            <a:r>
              <a:rPr lang="en-US" sz="4400" dirty="0" smtClean="0">
                <a:latin typeface="Papyrus" panose="03070502060502030205" pitchFamily="66" charset="0"/>
                <a:cs typeface="Miriam" panose="020B0502050101010101" pitchFamily="34" charset="-79"/>
              </a:rPr>
              <a:t>Chapter </a:t>
            </a:r>
            <a:r>
              <a:rPr lang="en-US" sz="4400" dirty="0" smtClean="0">
                <a:latin typeface="Papyrus" panose="03070502060502030205" pitchFamily="66" charset="0"/>
                <a:cs typeface="Miriam" panose="020B0502050101010101" pitchFamily="34" charset="-79"/>
              </a:rPr>
              <a:t> 12</a:t>
            </a:r>
            <a:endParaRPr lang="en-US" sz="4400" dirty="0">
              <a:latin typeface="Papyrus" panose="03070502060502030205" pitchFamily="66" charset="0"/>
              <a:cs typeface="Miriam" panose="020B0502050101010101" pitchFamily="34" charset="-79"/>
            </a:endParaRPr>
          </a:p>
        </p:txBody>
      </p:sp>
    </p:spTree>
    <p:extLst>
      <p:ext uri="{BB962C8B-B14F-4D97-AF65-F5344CB8AC3E}">
        <p14:creationId xmlns:p14="http://schemas.microsoft.com/office/powerpoint/2010/main" val="920120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8155"/>
            <a:ext cx="8763000" cy="5485071"/>
          </a:xfrm>
        </p:spPr>
        <p:txBody>
          <a:bodyPr>
            <a:normAutofit fontScale="55000" lnSpcReduction="20000"/>
          </a:bodyPr>
          <a:lstStyle/>
          <a:p>
            <a:pPr marL="0" indent="0">
              <a:buNone/>
            </a:pPr>
            <a:r>
              <a:rPr lang="en-US" sz="2800" u="sng" dirty="0">
                <a:solidFill>
                  <a:srgbClr val="C00000"/>
                </a:solidFill>
              </a:rPr>
              <a:t>John </a:t>
            </a:r>
            <a:r>
              <a:rPr lang="en-US" sz="2800" u="sng" dirty="0" smtClean="0">
                <a:solidFill>
                  <a:srgbClr val="C00000"/>
                </a:solidFill>
              </a:rPr>
              <a:t>11:41-57</a:t>
            </a:r>
          </a:p>
          <a:p>
            <a:pPr marL="0" indent="0">
              <a:buNone/>
            </a:pPr>
            <a:r>
              <a:rPr lang="en-US" dirty="0"/>
              <a:t> </a:t>
            </a:r>
            <a:endParaRPr lang="en-US" dirty="0" smtClean="0"/>
          </a:p>
          <a:p>
            <a:pPr marL="0" indent="0">
              <a:buNone/>
            </a:pPr>
            <a:r>
              <a:rPr lang="en-US" b="0" dirty="0" smtClean="0"/>
              <a:t>	So </a:t>
            </a:r>
            <a:r>
              <a:rPr lang="en-US" b="0" dirty="0"/>
              <a:t>they took away the stone. And Jesus lifted up his eyes and said, “</a:t>
            </a:r>
            <a:r>
              <a:rPr lang="en-US" b="0" dirty="0">
                <a:solidFill>
                  <a:srgbClr val="FF0000"/>
                </a:solidFill>
              </a:rPr>
              <a:t>Father, I thank you that you have heard me. </a:t>
            </a:r>
            <a:r>
              <a:rPr lang="en-US" dirty="0">
                <a:solidFill>
                  <a:srgbClr val="FF0000"/>
                </a:solidFill>
              </a:rPr>
              <a:t>42 </a:t>
            </a:r>
            <a:r>
              <a:rPr lang="en-US" b="0" dirty="0">
                <a:solidFill>
                  <a:srgbClr val="FF0000"/>
                </a:solidFill>
              </a:rPr>
              <a:t>I knew that you always hear me, but I said this on account of the people standing around, that they may believe that you sent me</a:t>
            </a:r>
            <a:r>
              <a:rPr lang="en-US" b="0" dirty="0"/>
              <a:t>.” </a:t>
            </a:r>
            <a:r>
              <a:rPr lang="en-US" dirty="0"/>
              <a:t>43 </a:t>
            </a:r>
            <a:r>
              <a:rPr lang="en-US" b="0" dirty="0"/>
              <a:t>When he had said these things, he cried out with a loud voice, “</a:t>
            </a:r>
            <a:r>
              <a:rPr lang="en-US" b="0" dirty="0">
                <a:solidFill>
                  <a:srgbClr val="FF0000"/>
                </a:solidFill>
              </a:rPr>
              <a:t>Lazarus, come out</a:t>
            </a:r>
            <a:r>
              <a:rPr lang="en-US" b="0" dirty="0"/>
              <a:t>.” </a:t>
            </a:r>
            <a:r>
              <a:rPr lang="en-US" dirty="0"/>
              <a:t>44 </a:t>
            </a:r>
            <a:r>
              <a:rPr lang="en-US" b="0" dirty="0"/>
              <a:t>The man who had died came out, his hands and feet bound with linen strips, and his face wrapped with a cloth. Jesus said to them, “</a:t>
            </a:r>
            <a:r>
              <a:rPr lang="en-US" dirty="0">
                <a:solidFill>
                  <a:srgbClr val="FF0000"/>
                </a:solidFill>
              </a:rPr>
              <a:t>Unbind him, and let him go</a:t>
            </a:r>
            <a:r>
              <a:rPr lang="en-US" b="0" dirty="0"/>
              <a:t>.”</a:t>
            </a:r>
          </a:p>
          <a:p>
            <a:pPr marL="0" indent="0">
              <a:buNone/>
            </a:pPr>
            <a:endParaRPr lang="en-US" dirty="0" smtClean="0"/>
          </a:p>
          <a:p>
            <a:pPr marL="0" indent="0">
              <a:buNone/>
            </a:pPr>
            <a:r>
              <a:rPr lang="en-US" dirty="0" smtClean="0"/>
              <a:t>	45</a:t>
            </a:r>
            <a:r>
              <a:rPr lang="en-US" dirty="0"/>
              <a:t> </a:t>
            </a:r>
            <a:r>
              <a:rPr lang="en-US" b="0" dirty="0"/>
              <a:t>Many of the Jews therefore, who had come with Mary and had seen what he did, believed in him, </a:t>
            </a:r>
            <a:r>
              <a:rPr lang="en-US" dirty="0"/>
              <a:t>46 </a:t>
            </a:r>
            <a:r>
              <a:rPr lang="en-US" b="0" dirty="0"/>
              <a:t>but some of them went to the Pharisees and told them what Jesus had done. </a:t>
            </a:r>
            <a:r>
              <a:rPr lang="en-US" dirty="0"/>
              <a:t>47 </a:t>
            </a:r>
            <a:r>
              <a:rPr lang="en-US" b="0" dirty="0"/>
              <a:t>So the chief priests and the Pharisees gathered the council and said, “</a:t>
            </a:r>
            <a:r>
              <a:rPr lang="en-US" b="0" dirty="0">
                <a:solidFill>
                  <a:srgbClr val="0000FF"/>
                </a:solidFill>
              </a:rPr>
              <a:t>What are we to do? For this man performs many signs. </a:t>
            </a:r>
            <a:r>
              <a:rPr lang="en-US" dirty="0">
                <a:solidFill>
                  <a:srgbClr val="0000FF"/>
                </a:solidFill>
              </a:rPr>
              <a:t>48 </a:t>
            </a:r>
            <a:r>
              <a:rPr lang="en-US" b="0" dirty="0">
                <a:solidFill>
                  <a:srgbClr val="0000FF"/>
                </a:solidFill>
              </a:rPr>
              <a:t>If we let him go on like this, everyone will believe in him, and the Romans will come and take away both our place and our nation</a:t>
            </a:r>
            <a:r>
              <a:rPr lang="en-US" b="0" dirty="0"/>
              <a:t>.” </a:t>
            </a:r>
            <a:r>
              <a:rPr lang="en-US" dirty="0"/>
              <a:t>49 </a:t>
            </a:r>
            <a:r>
              <a:rPr lang="en-US" b="0" dirty="0"/>
              <a:t>But one of them, Caiaphas, who was high priest that year, said to them, “</a:t>
            </a:r>
            <a:r>
              <a:rPr lang="en-US" b="0" dirty="0">
                <a:solidFill>
                  <a:srgbClr val="0000FF"/>
                </a:solidFill>
              </a:rPr>
              <a:t>You know nothing at all. </a:t>
            </a:r>
            <a:r>
              <a:rPr lang="en-US" dirty="0">
                <a:solidFill>
                  <a:srgbClr val="0000FF"/>
                </a:solidFill>
              </a:rPr>
              <a:t>50 </a:t>
            </a:r>
            <a:r>
              <a:rPr lang="en-US" b="0" dirty="0">
                <a:solidFill>
                  <a:srgbClr val="0000FF"/>
                </a:solidFill>
              </a:rPr>
              <a:t>Nor do you understand that it is better for you that one man should die for the people, not that the whole nation should perish</a:t>
            </a:r>
            <a:r>
              <a:rPr lang="en-US" b="0" dirty="0"/>
              <a:t>.” </a:t>
            </a:r>
            <a:r>
              <a:rPr lang="en-US" dirty="0"/>
              <a:t>51 </a:t>
            </a:r>
            <a:r>
              <a:rPr lang="en-US" b="0" dirty="0"/>
              <a:t>He did not say this of his own accord, but being high priest that year he prophesied that Jesus would die for the nation, </a:t>
            </a:r>
            <a:r>
              <a:rPr lang="en-US" dirty="0"/>
              <a:t>52 </a:t>
            </a:r>
            <a:r>
              <a:rPr lang="en-US" b="0" dirty="0"/>
              <a:t>and not for the nation only, but also to gather into one the children of God who are scattered abroad. </a:t>
            </a:r>
            <a:r>
              <a:rPr lang="en-US" dirty="0"/>
              <a:t>53 </a:t>
            </a:r>
            <a:r>
              <a:rPr lang="en-US" b="0" dirty="0"/>
              <a:t>So from that day on they made plans to put him to death.</a:t>
            </a:r>
          </a:p>
          <a:p>
            <a:pPr marL="0" indent="0">
              <a:buNone/>
            </a:pPr>
            <a:r>
              <a:rPr lang="en-US" dirty="0" smtClean="0"/>
              <a:t>54</a:t>
            </a:r>
            <a:r>
              <a:rPr lang="en-US" dirty="0"/>
              <a:t> </a:t>
            </a:r>
            <a:r>
              <a:rPr lang="en-US" b="0" dirty="0"/>
              <a:t>Jesus therefore no longer walked openly among the Jews, but went from there to the region near the wilderness, to a town called Ephraim, and there he stayed with the disciples</a:t>
            </a:r>
            <a:r>
              <a:rPr lang="en-US" b="0" dirty="0" smtClean="0"/>
              <a:t>. </a:t>
            </a:r>
          </a:p>
          <a:p>
            <a:pPr marL="0" indent="0">
              <a:buNone/>
            </a:pPr>
            <a:endParaRPr lang="en-US" b="0" dirty="0"/>
          </a:p>
          <a:p>
            <a:pPr marL="0" indent="0">
              <a:buNone/>
            </a:pPr>
            <a:r>
              <a:rPr lang="en-US" dirty="0" smtClean="0"/>
              <a:t>55</a:t>
            </a:r>
            <a:r>
              <a:rPr lang="en-US" dirty="0"/>
              <a:t> </a:t>
            </a:r>
            <a:r>
              <a:rPr lang="en-US" b="0" dirty="0"/>
              <a:t>Now the Passover of the Jews was at hand, and many went up from the country to Jerusalem before the Passover to purify themselves. </a:t>
            </a:r>
            <a:r>
              <a:rPr lang="en-US" dirty="0"/>
              <a:t>56 </a:t>
            </a:r>
            <a:r>
              <a:rPr lang="en-US" b="0" dirty="0"/>
              <a:t>They were looking </a:t>
            </a:r>
            <a:r>
              <a:rPr lang="en-US" b="0" dirty="0" smtClean="0"/>
              <a:t>for </a:t>
            </a:r>
            <a:r>
              <a:rPr lang="en-US" b="0" dirty="0"/>
              <a:t>Jesus and saying to one another as they stood in the temple, “</a:t>
            </a:r>
            <a:r>
              <a:rPr lang="en-US" b="0" dirty="0">
                <a:solidFill>
                  <a:srgbClr val="0000FF"/>
                </a:solidFill>
              </a:rPr>
              <a:t>What do you think? That he will not come to the feast at all</a:t>
            </a:r>
            <a:r>
              <a:rPr lang="en-US" b="0" dirty="0"/>
              <a:t>?” </a:t>
            </a:r>
            <a:r>
              <a:rPr lang="en-US" dirty="0"/>
              <a:t>57 </a:t>
            </a:r>
            <a:r>
              <a:rPr lang="en-US" b="0" dirty="0"/>
              <a:t>Now the chief priests and the Pharisees had given orders that if anyone knew where he was, he should let them know, so that they might arrest him.</a:t>
            </a:r>
          </a:p>
          <a:p>
            <a:pPr marL="0" indent="0">
              <a:buNone/>
            </a:pPr>
            <a:endParaRPr lang="en-US" dirty="0"/>
          </a:p>
        </p:txBody>
      </p:sp>
    </p:spTree>
    <p:extLst>
      <p:ext uri="{BB962C8B-B14F-4D97-AF65-F5344CB8AC3E}">
        <p14:creationId xmlns:p14="http://schemas.microsoft.com/office/powerpoint/2010/main" val="1771787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a:ln>
            <a:solidFill>
              <a:schemeClr val="tx1"/>
            </a:solidFill>
          </a:ln>
        </p:spPr>
        <p:txBody>
          <a:bodyPr/>
          <a:lstStyle/>
          <a:p>
            <a:r>
              <a:rPr lang="en-US">
                <a:solidFill>
                  <a:srgbClr val="0000FF"/>
                </a:solidFill>
              </a:rPr>
              <a:t>John 11 – Faith, Glory of God, and Light</a:t>
            </a:r>
            <a:endParaRPr lang="en-US"/>
          </a:p>
        </p:txBody>
      </p:sp>
      <p:sp>
        <p:nvSpPr>
          <p:cNvPr id="3" name="Content Placeholder 2"/>
          <p:cNvSpPr>
            <a:spLocks noGrp="1"/>
          </p:cNvSpPr>
          <p:nvPr>
            <p:ph idx="1"/>
          </p:nvPr>
        </p:nvSpPr>
        <p:spPr>
          <a:xfrm>
            <a:off x="228600" y="847023"/>
            <a:ext cx="8763000" cy="4746203"/>
          </a:xfrm>
        </p:spPr>
        <p:txBody>
          <a:bodyPr>
            <a:normAutofit fontScale="92500" lnSpcReduction="20000"/>
          </a:bodyPr>
          <a:lstStyle/>
          <a:p>
            <a:pPr marL="0" indent="0" algn="ctr">
              <a:buNone/>
            </a:pPr>
            <a:r>
              <a:rPr lang="en-US" u="sng" dirty="0" smtClean="0">
                <a:solidFill>
                  <a:srgbClr val="C00000"/>
                </a:solidFill>
              </a:rPr>
              <a:t>Strengthen the Jews (11:41-57)</a:t>
            </a:r>
          </a:p>
          <a:p>
            <a:r>
              <a:rPr lang="en-US" dirty="0" smtClean="0"/>
              <a:t>Lazarus was Dead </a:t>
            </a:r>
            <a:r>
              <a:rPr lang="en-US" b="0" i="1" dirty="0" smtClean="0"/>
              <a:t>(11:14)</a:t>
            </a:r>
          </a:p>
          <a:p>
            <a:r>
              <a:rPr lang="en-US" dirty="0" smtClean="0"/>
              <a:t>Lazarus was Decayed </a:t>
            </a:r>
            <a:r>
              <a:rPr lang="en-US" b="0" i="1" dirty="0" smtClean="0"/>
              <a:t>(11:39)</a:t>
            </a:r>
          </a:p>
          <a:p>
            <a:r>
              <a:rPr lang="en-US" dirty="0" smtClean="0"/>
              <a:t>Lazarus was Raised by the Power of God </a:t>
            </a:r>
            <a:r>
              <a:rPr lang="en-US" b="0" i="1" dirty="0" smtClean="0"/>
              <a:t>(11:42)</a:t>
            </a:r>
          </a:p>
          <a:p>
            <a:r>
              <a:rPr lang="en-US" dirty="0" smtClean="0"/>
              <a:t>Lazarus was Bound </a:t>
            </a:r>
            <a:r>
              <a:rPr lang="en-US" b="0" i="1" dirty="0" smtClean="0"/>
              <a:t>(11:44)</a:t>
            </a:r>
          </a:p>
          <a:p>
            <a:r>
              <a:rPr lang="en-US" dirty="0" smtClean="0"/>
              <a:t>Lazarus was Seated </a:t>
            </a:r>
            <a:r>
              <a:rPr lang="en-US" b="0" i="1" dirty="0" smtClean="0"/>
              <a:t>(12:2)</a:t>
            </a:r>
          </a:p>
          <a:p>
            <a:r>
              <a:rPr lang="en-US" dirty="0" smtClean="0"/>
              <a:t>Lazarus Caused Faith </a:t>
            </a:r>
            <a:r>
              <a:rPr lang="en-US" b="0" i="1" dirty="0" smtClean="0"/>
              <a:t>(11:45; 12:9-11)</a:t>
            </a:r>
          </a:p>
          <a:p>
            <a:pPr lvl="1"/>
            <a:r>
              <a:rPr lang="en-US" dirty="0" smtClean="0"/>
              <a:t>The Change in Lazarus caused by Jesus resulted in Faith!</a:t>
            </a:r>
          </a:p>
          <a:p>
            <a:r>
              <a:rPr lang="en-US" dirty="0" smtClean="0"/>
              <a:t>Caiaphas Prophesied “One (Jesus) would die for the People” </a:t>
            </a:r>
            <a:r>
              <a:rPr lang="en-US" b="0" dirty="0" smtClean="0"/>
              <a:t>(vs </a:t>
            </a:r>
            <a:r>
              <a:rPr lang="en-US" b="0" i="1" dirty="0" smtClean="0"/>
              <a:t>50)</a:t>
            </a:r>
          </a:p>
          <a:p>
            <a:pPr lvl="1"/>
            <a:r>
              <a:rPr lang="en-US" b="0" i="1" dirty="0" smtClean="0"/>
              <a:t>Isaiah 53:8 – for the transgression of the people , He was stricken</a:t>
            </a:r>
            <a:r>
              <a:rPr lang="en-US" dirty="0" smtClean="0"/>
              <a:t>.</a:t>
            </a:r>
          </a:p>
          <a:p>
            <a:r>
              <a:rPr lang="en-US" dirty="0" smtClean="0"/>
              <a:t>God is Always In Control </a:t>
            </a:r>
            <a:r>
              <a:rPr lang="en-US" b="0" dirty="0" smtClean="0"/>
              <a:t>(we are not) – Acts 2:23</a:t>
            </a:r>
            <a:endParaRPr lang="en-US" b="0" dirty="0"/>
          </a:p>
        </p:txBody>
      </p:sp>
    </p:spTree>
    <p:extLst>
      <p:ext uri="{BB962C8B-B14F-4D97-AF65-F5344CB8AC3E}">
        <p14:creationId xmlns:p14="http://schemas.microsoft.com/office/powerpoint/2010/main" val="148340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itle 1"/>
          <p:cNvSpPr>
            <a:spLocks noGrp="1"/>
          </p:cNvSpPr>
          <p:nvPr>
            <p:ph type="title"/>
          </p:nvPr>
        </p:nvSpPr>
        <p:spPr>
          <a:xfrm>
            <a:off x="698500" y="0"/>
            <a:ext cx="7620000" cy="508000"/>
          </a:xfrm>
        </p:spPr>
        <p:txBody>
          <a:bodyPr/>
          <a:lstStyle/>
          <a:p>
            <a:r>
              <a:rPr lang="en-US" dirty="0" smtClean="0">
                <a:latin typeface="+mj-lt"/>
              </a:rPr>
              <a:t>4 Themes </a:t>
            </a:r>
            <a:r>
              <a:rPr lang="en-US" dirty="0">
                <a:latin typeface="+mj-lt"/>
              </a:rPr>
              <a:t>in John 11</a:t>
            </a:r>
          </a:p>
        </p:txBody>
      </p:sp>
      <p:sp>
        <p:nvSpPr>
          <p:cNvPr id="3" name="Content Placeholder 2"/>
          <p:cNvSpPr>
            <a:spLocks noGrp="1"/>
          </p:cNvSpPr>
          <p:nvPr>
            <p:ph idx="1"/>
          </p:nvPr>
        </p:nvSpPr>
        <p:spPr>
          <a:xfrm>
            <a:off x="822854" y="519907"/>
            <a:ext cx="7356740" cy="5298281"/>
          </a:xfrm>
        </p:spPr>
        <p:txBody>
          <a:bodyPr/>
          <a:lstStyle/>
          <a:p>
            <a:pPr marL="0" indent="0">
              <a:lnSpc>
                <a:spcPct val="90000"/>
              </a:lnSpc>
              <a:spcBef>
                <a:spcPct val="0"/>
              </a:spcBef>
              <a:buNone/>
            </a:pPr>
            <a:r>
              <a:rPr lang="en-US" sz="2333" dirty="0">
                <a:solidFill>
                  <a:srgbClr val="0000FF"/>
                </a:solidFill>
                <a:latin typeface="+mj-lt"/>
              </a:rPr>
              <a:t>Jesus is God</a:t>
            </a:r>
          </a:p>
          <a:p>
            <a:pPr marL="387599" lvl="1" indent="-194461">
              <a:lnSpc>
                <a:spcPct val="90000"/>
              </a:lnSpc>
              <a:spcBef>
                <a:spcPct val="0"/>
              </a:spcBef>
            </a:pPr>
            <a:r>
              <a:rPr lang="en-US" sz="2000" dirty="0">
                <a:latin typeface="+mj-lt"/>
              </a:rPr>
              <a:t>“Son of God glorified” (4, &amp; see 40)</a:t>
            </a:r>
          </a:p>
          <a:p>
            <a:pPr marL="387599" lvl="1" indent="-194461">
              <a:lnSpc>
                <a:spcPct val="90000"/>
              </a:lnSpc>
              <a:spcBef>
                <a:spcPct val="0"/>
              </a:spcBef>
            </a:pPr>
            <a:r>
              <a:rPr lang="en-US" sz="2000" dirty="0">
                <a:latin typeface="+mj-lt"/>
              </a:rPr>
              <a:t>“You are the Christ, the Son of God</a:t>
            </a:r>
            <a:br>
              <a:rPr lang="en-US" sz="2000" dirty="0">
                <a:latin typeface="+mj-lt"/>
              </a:rPr>
            </a:br>
            <a:r>
              <a:rPr lang="en-US" sz="2000" dirty="0">
                <a:latin typeface="+mj-lt"/>
              </a:rPr>
              <a:t> who is come into the World.” (27)</a:t>
            </a:r>
          </a:p>
          <a:p>
            <a:pPr marL="0" indent="0">
              <a:lnSpc>
                <a:spcPct val="90000"/>
              </a:lnSpc>
              <a:spcBef>
                <a:spcPct val="0"/>
              </a:spcBef>
              <a:buNone/>
            </a:pPr>
            <a:r>
              <a:rPr lang="en-US" sz="2333" dirty="0">
                <a:solidFill>
                  <a:srgbClr val="0000FF"/>
                </a:solidFill>
                <a:latin typeface="+mj-lt"/>
              </a:rPr>
              <a:t>Images of the Christ</a:t>
            </a:r>
          </a:p>
          <a:p>
            <a:pPr marL="387599" lvl="1" indent="-194461">
              <a:lnSpc>
                <a:spcPct val="90000"/>
              </a:lnSpc>
              <a:spcBef>
                <a:spcPct val="0"/>
              </a:spcBef>
            </a:pPr>
            <a:r>
              <a:rPr lang="en-US" sz="2000" dirty="0">
                <a:latin typeface="+mj-lt"/>
              </a:rPr>
              <a:t>“Sees the </a:t>
            </a:r>
            <a:r>
              <a:rPr lang="en-US" sz="2000" dirty="0">
                <a:solidFill>
                  <a:srgbClr val="0000FF"/>
                </a:solidFill>
                <a:latin typeface="+mj-lt"/>
              </a:rPr>
              <a:t>light</a:t>
            </a:r>
            <a:r>
              <a:rPr lang="en-US" sz="2000" dirty="0">
                <a:latin typeface="+mj-lt"/>
              </a:rPr>
              <a:t> of the World” (9)</a:t>
            </a:r>
          </a:p>
          <a:p>
            <a:pPr marL="387599" lvl="1" indent="-194461">
              <a:lnSpc>
                <a:spcPct val="90000"/>
              </a:lnSpc>
              <a:spcBef>
                <a:spcPct val="0"/>
              </a:spcBef>
            </a:pPr>
            <a:r>
              <a:rPr lang="en-US" sz="2000" dirty="0">
                <a:latin typeface="+mj-lt"/>
              </a:rPr>
              <a:t>“I am the </a:t>
            </a:r>
            <a:r>
              <a:rPr lang="en-US" sz="2000" dirty="0">
                <a:solidFill>
                  <a:srgbClr val="0000FF"/>
                </a:solidFill>
                <a:latin typeface="+mj-lt"/>
              </a:rPr>
              <a:t>resurrection</a:t>
            </a:r>
            <a:r>
              <a:rPr lang="en-US" sz="2000" dirty="0">
                <a:latin typeface="+mj-lt"/>
              </a:rPr>
              <a:t> &amp; </a:t>
            </a:r>
            <a:r>
              <a:rPr lang="en-US" sz="2000" dirty="0">
                <a:solidFill>
                  <a:srgbClr val="0000FF"/>
                </a:solidFill>
                <a:latin typeface="+mj-lt"/>
              </a:rPr>
              <a:t>life</a:t>
            </a:r>
            <a:r>
              <a:rPr lang="en-US" sz="2000" dirty="0">
                <a:latin typeface="+mj-lt"/>
              </a:rPr>
              <a:t>” (25)</a:t>
            </a:r>
          </a:p>
          <a:p>
            <a:pPr marL="0" indent="0">
              <a:lnSpc>
                <a:spcPct val="90000"/>
              </a:lnSpc>
              <a:spcBef>
                <a:spcPct val="0"/>
              </a:spcBef>
              <a:buNone/>
            </a:pPr>
            <a:r>
              <a:rPr lang="en-US" sz="2333" dirty="0">
                <a:solidFill>
                  <a:srgbClr val="0000FF"/>
                </a:solidFill>
                <a:latin typeface="+mj-lt"/>
              </a:rPr>
              <a:t>Belief &amp; Unbelief</a:t>
            </a:r>
          </a:p>
          <a:p>
            <a:pPr marL="387599" lvl="1" indent="-194461">
              <a:lnSpc>
                <a:spcPct val="90000"/>
              </a:lnSpc>
              <a:spcBef>
                <a:spcPct val="0"/>
              </a:spcBef>
            </a:pPr>
            <a:r>
              <a:rPr lang="en-US" sz="2000" dirty="0">
                <a:latin typeface="+mj-lt"/>
              </a:rPr>
              <a:t>“I am glad that I was not there, </a:t>
            </a:r>
            <a:br>
              <a:rPr lang="en-US" sz="2000" dirty="0">
                <a:latin typeface="+mj-lt"/>
              </a:rPr>
            </a:br>
            <a:r>
              <a:rPr lang="en-US" sz="2000" dirty="0">
                <a:latin typeface="+mj-lt"/>
              </a:rPr>
              <a:t> </a:t>
            </a:r>
            <a:r>
              <a:rPr lang="en-US" sz="2000" dirty="0">
                <a:latin typeface="+mj-lt"/>
                <a:sym typeface="Wingdings" charset="0"/>
              </a:rPr>
              <a:t>that you may believe”  (15</a:t>
            </a:r>
            <a:r>
              <a:rPr lang="en-US" sz="2000" dirty="0">
                <a:latin typeface="+mj-lt"/>
              </a:rPr>
              <a:t>)</a:t>
            </a:r>
          </a:p>
          <a:p>
            <a:pPr marL="387599" lvl="1" indent="-194461">
              <a:lnSpc>
                <a:spcPct val="90000"/>
              </a:lnSpc>
              <a:spcBef>
                <a:spcPct val="0"/>
              </a:spcBef>
            </a:pPr>
            <a:r>
              <a:rPr lang="en-US" sz="2000" dirty="0">
                <a:latin typeface="+mj-lt"/>
              </a:rPr>
              <a:t>“He who believes will not die” (25)</a:t>
            </a:r>
          </a:p>
          <a:p>
            <a:pPr marL="387599" lvl="1" indent="-194461">
              <a:lnSpc>
                <a:spcPct val="90000"/>
              </a:lnSpc>
              <a:spcBef>
                <a:spcPct val="0"/>
              </a:spcBef>
            </a:pPr>
            <a:r>
              <a:rPr lang="en-US" sz="2000" dirty="0">
                <a:latin typeface="+mj-lt"/>
              </a:rPr>
              <a:t>“Believe… see the glory of God” (40)</a:t>
            </a:r>
          </a:p>
          <a:p>
            <a:pPr marL="387599" lvl="1" indent="-194461">
              <a:lnSpc>
                <a:spcPct val="90000"/>
              </a:lnSpc>
              <a:spcBef>
                <a:spcPct val="0"/>
              </a:spcBef>
            </a:pPr>
            <a:r>
              <a:rPr lang="en-US" sz="2000" dirty="0">
                <a:latin typeface="+mj-lt"/>
              </a:rPr>
              <a:t>“…That they may believe” (42)</a:t>
            </a:r>
          </a:p>
          <a:p>
            <a:pPr marL="387599" lvl="1" indent="-194461">
              <a:lnSpc>
                <a:spcPct val="90000"/>
              </a:lnSpc>
              <a:spcBef>
                <a:spcPct val="0"/>
              </a:spcBef>
            </a:pPr>
            <a:r>
              <a:rPr lang="en-US" sz="2000" dirty="0">
                <a:latin typeface="+mj-lt"/>
              </a:rPr>
              <a:t>Many believed, but some went away to the Pharisees</a:t>
            </a:r>
          </a:p>
          <a:p>
            <a:pPr marL="0" indent="0">
              <a:lnSpc>
                <a:spcPct val="90000"/>
              </a:lnSpc>
              <a:spcBef>
                <a:spcPct val="0"/>
              </a:spcBef>
              <a:buNone/>
            </a:pPr>
            <a:r>
              <a:rPr lang="en-US" sz="2333" dirty="0">
                <a:solidFill>
                  <a:srgbClr val="0000FF"/>
                </a:solidFill>
                <a:latin typeface="+mj-lt"/>
              </a:rPr>
              <a:t>Mission of the Christ</a:t>
            </a:r>
          </a:p>
          <a:p>
            <a:pPr marL="387599" lvl="1" indent="-194461">
              <a:lnSpc>
                <a:spcPct val="90000"/>
              </a:lnSpc>
              <a:spcBef>
                <a:spcPct val="0"/>
              </a:spcBef>
            </a:pPr>
            <a:r>
              <a:rPr lang="en-US" sz="2000" dirty="0">
                <a:latin typeface="+mj-lt"/>
              </a:rPr>
              <a:t>For the glory of God  (4)</a:t>
            </a:r>
          </a:p>
          <a:p>
            <a:pPr marL="387599" lvl="1" indent="-194461">
              <a:lnSpc>
                <a:spcPct val="90000"/>
              </a:lnSpc>
              <a:spcBef>
                <a:spcPct val="0"/>
              </a:spcBef>
            </a:pPr>
            <a:r>
              <a:rPr lang="en-US" sz="2000" dirty="0">
                <a:latin typeface="+mj-lt"/>
                <a:sym typeface="Wingdings" charset="0"/>
              </a:rPr>
              <a:t>12 hours in a day… walk  (8)</a:t>
            </a:r>
          </a:p>
          <a:p>
            <a:pPr marL="387599" lvl="1" indent="-194461">
              <a:lnSpc>
                <a:spcPct val="90000"/>
              </a:lnSpc>
              <a:spcBef>
                <a:spcPct val="0"/>
              </a:spcBef>
            </a:pPr>
            <a:r>
              <a:rPr lang="en-US" sz="2000" dirty="0">
                <a:latin typeface="+mj-lt"/>
                <a:sym typeface="Wingdings" charset="0"/>
              </a:rPr>
              <a:t>…Jesus would die for the nation, &amp; whole world (52)</a:t>
            </a:r>
          </a:p>
          <a:p>
            <a:pPr marL="387599" lvl="1" indent="-194461">
              <a:lnSpc>
                <a:spcPct val="90000"/>
              </a:lnSpc>
              <a:spcBef>
                <a:spcPct val="0"/>
              </a:spcBef>
            </a:pPr>
            <a:endParaRPr lang="en-US" sz="2000" dirty="0">
              <a:latin typeface="+mj-lt"/>
              <a:sym typeface="Wingdings" charset="0"/>
            </a:endParaRPr>
          </a:p>
          <a:p>
            <a:pPr marL="387599" lvl="1" indent="-194461">
              <a:lnSpc>
                <a:spcPct val="90000"/>
              </a:lnSpc>
              <a:spcBef>
                <a:spcPct val="0"/>
              </a:spcBef>
            </a:pPr>
            <a:endParaRPr lang="en-US" sz="2000" dirty="0">
              <a:latin typeface="+mj-lt"/>
            </a:endParaRPr>
          </a:p>
          <a:p>
            <a:pPr marL="387599" lvl="1" indent="-194461">
              <a:lnSpc>
                <a:spcPct val="90000"/>
              </a:lnSpc>
              <a:spcBef>
                <a:spcPct val="0"/>
              </a:spcBef>
            </a:pPr>
            <a:endParaRPr lang="en-US" sz="2000" dirty="0">
              <a:latin typeface="+mj-lt"/>
            </a:endParaRPr>
          </a:p>
          <a:p>
            <a:pPr marL="387599" lvl="1" indent="-194461">
              <a:lnSpc>
                <a:spcPct val="90000"/>
              </a:lnSpc>
              <a:spcBef>
                <a:spcPct val="0"/>
              </a:spcBef>
            </a:pPr>
            <a:endParaRPr lang="en-US" sz="2000" dirty="0">
              <a:latin typeface="+mj-lt"/>
            </a:endParaRPr>
          </a:p>
        </p:txBody>
      </p:sp>
      <p:pic>
        <p:nvPicPr>
          <p:cNvPr id="25395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521854" y="728265"/>
            <a:ext cx="3254375" cy="2440782"/>
          </a:xfrm>
          <a:prstGeom prst="rect">
            <a:avLst/>
          </a:prstGeom>
          <a:noFill/>
          <a:ln w="9525">
            <a:solidFill>
              <a:schemeClr val="tx1"/>
            </a:solidFill>
            <a:miter lim="800000"/>
            <a:headEnd/>
            <a:tailEnd/>
          </a:ln>
          <a:effectLst>
            <a:outerShdw blurRad="63500" dist="38099" dir="2700000" algn="ctr" rotWithShape="0">
              <a:schemeClr val="bg2">
                <a:alpha val="74998"/>
              </a:scheme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067463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65922" y="124041"/>
            <a:ext cx="7807104" cy="5421994"/>
          </a:xfrm>
          <a:prstGeom prst="rect">
            <a:avLst/>
          </a:prstGeom>
          <a:noFill/>
          <a:ln>
            <a:noFill/>
          </a:ln>
          <a:effectLst>
            <a:outerShdw blurRad="50800" dist="50800" dir="5400000" algn="ctr" rotWithShape="0">
              <a:srgbClr val="000000"/>
            </a:outerShdw>
          </a:effectLst>
        </p:spPr>
      </p:pic>
      <p:sp>
        <p:nvSpPr>
          <p:cNvPr id="2051" name="Rectangle 3"/>
          <p:cNvSpPr>
            <a:spLocks noGrp="1" noChangeArrowheads="1"/>
          </p:cNvSpPr>
          <p:nvPr>
            <p:ph type="subTitle" idx="1"/>
          </p:nvPr>
        </p:nvSpPr>
        <p:spPr>
          <a:xfrm>
            <a:off x="5976086" y="5139769"/>
            <a:ext cx="2335538" cy="317500"/>
          </a:xfrm>
        </p:spPr>
        <p:txBody>
          <a:bodyPr anchor="ctr"/>
          <a:lstStyle/>
          <a:p>
            <a:pPr eaLnBrk="1" hangingPunct="1">
              <a:lnSpc>
                <a:spcPct val="90000"/>
              </a:lnSpc>
            </a:pPr>
            <a:r>
              <a:rPr lang="en-US" dirty="0" smtClean="0">
                <a:solidFill>
                  <a:schemeClr val="tx1"/>
                </a:solidFill>
                <a:latin typeface="Papyrus" panose="03070502060502030205" pitchFamily="66" charset="0"/>
                <a:cs typeface="Miriam" panose="020B0502050101010101" pitchFamily="34" charset="-79"/>
              </a:rPr>
              <a:t>Summer 2015</a:t>
            </a:r>
            <a:endParaRPr lang="en-US" dirty="0">
              <a:solidFill>
                <a:schemeClr val="tx1"/>
              </a:solidFill>
              <a:latin typeface="Papyrus" panose="03070502060502030205" pitchFamily="66" charset="0"/>
              <a:cs typeface="Miriam" panose="020B0502050101010101" pitchFamily="34" charset="-79"/>
            </a:endParaRPr>
          </a:p>
        </p:txBody>
      </p:sp>
      <p:sp>
        <p:nvSpPr>
          <p:cNvPr id="2" name="TextBox 1"/>
          <p:cNvSpPr txBox="1"/>
          <p:nvPr/>
        </p:nvSpPr>
        <p:spPr>
          <a:xfrm>
            <a:off x="3757612" y="3807031"/>
            <a:ext cx="3217547" cy="769441"/>
          </a:xfrm>
          <a:prstGeom prst="rect">
            <a:avLst/>
          </a:prstGeom>
          <a:noFill/>
        </p:spPr>
        <p:txBody>
          <a:bodyPr wrap="none" rtlCol="0">
            <a:spAutoFit/>
          </a:bodyPr>
          <a:lstStyle/>
          <a:p>
            <a:r>
              <a:rPr lang="en-US" sz="4400" dirty="0" smtClean="0">
                <a:latin typeface="Papyrus" panose="03070502060502030205" pitchFamily="66" charset="0"/>
                <a:cs typeface="Miriam" panose="020B0502050101010101" pitchFamily="34" charset="-79"/>
              </a:rPr>
              <a:t>Chapter </a:t>
            </a:r>
            <a:r>
              <a:rPr lang="en-US" sz="4400" dirty="0" smtClean="0">
                <a:latin typeface="Papyrus" panose="03070502060502030205" pitchFamily="66" charset="0"/>
                <a:cs typeface="Miriam" panose="020B0502050101010101" pitchFamily="34" charset="-79"/>
              </a:rPr>
              <a:t> 12</a:t>
            </a:r>
            <a:endParaRPr lang="en-US" sz="4400" dirty="0">
              <a:latin typeface="Papyrus" panose="03070502060502030205" pitchFamily="66" charset="0"/>
              <a:cs typeface="Miriam" panose="020B0502050101010101" pitchFamily="34" charset="-79"/>
            </a:endParaRPr>
          </a:p>
        </p:txBody>
      </p:sp>
    </p:spTree>
    <p:extLst>
      <p:ext uri="{BB962C8B-B14F-4D97-AF65-F5344CB8AC3E}">
        <p14:creationId xmlns:p14="http://schemas.microsoft.com/office/powerpoint/2010/main" val="3083775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02" name="Picture 5" descr="structure - timeline chart"/>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8575" y="-9261"/>
            <a:ext cx="9144000" cy="5724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03" name="Oval 8"/>
          <p:cNvSpPr>
            <a:spLocks noChangeArrowheads="1"/>
          </p:cNvSpPr>
          <p:nvPr/>
        </p:nvSpPr>
        <p:spPr bwMode="auto">
          <a:xfrm>
            <a:off x="914400" y="2794000"/>
            <a:ext cx="457200" cy="254000"/>
          </a:xfrm>
          <a:prstGeom prst="ellipse">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400"/>
              <a:t>2:13</a:t>
            </a:r>
          </a:p>
        </p:txBody>
      </p:sp>
      <p:sp>
        <p:nvSpPr>
          <p:cNvPr id="256004" name="Oval 9"/>
          <p:cNvSpPr>
            <a:spLocks noChangeArrowheads="1"/>
          </p:cNvSpPr>
          <p:nvPr/>
        </p:nvSpPr>
        <p:spPr bwMode="auto">
          <a:xfrm>
            <a:off x="2895600" y="2794000"/>
            <a:ext cx="533400" cy="254000"/>
          </a:xfrm>
          <a:prstGeom prst="ellipse">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400"/>
              <a:t>5:1?</a:t>
            </a:r>
          </a:p>
        </p:txBody>
      </p:sp>
      <p:sp>
        <p:nvSpPr>
          <p:cNvPr id="256005" name="Oval 10"/>
          <p:cNvSpPr>
            <a:spLocks noChangeArrowheads="1"/>
          </p:cNvSpPr>
          <p:nvPr/>
        </p:nvSpPr>
        <p:spPr bwMode="auto">
          <a:xfrm>
            <a:off x="4572000" y="2794000"/>
            <a:ext cx="457200" cy="254000"/>
          </a:xfrm>
          <a:prstGeom prst="ellipse">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400"/>
              <a:t>6:4</a:t>
            </a:r>
          </a:p>
        </p:txBody>
      </p:sp>
      <p:sp>
        <p:nvSpPr>
          <p:cNvPr id="256006" name="Oval 11"/>
          <p:cNvSpPr>
            <a:spLocks noChangeArrowheads="1"/>
          </p:cNvSpPr>
          <p:nvPr/>
        </p:nvSpPr>
        <p:spPr bwMode="auto">
          <a:xfrm>
            <a:off x="5486400" y="2794000"/>
            <a:ext cx="457200" cy="254000"/>
          </a:xfrm>
          <a:prstGeom prst="ellipse">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400"/>
              <a:t>7:2</a:t>
            </a:r>
          </a:p>
        </p:txBody>
      </p:sp>
      <p:sp>
        <p:nvSpPr>
          <p:cNvPr id="256007" name="Oval 12"/>
          <p:cNvSpPr>
            <a:spLocks noChangeArrowheads="1"/>
          </p:cNvSpPr>
          <p:nvPr/>
        </p:nvSpPr>
        <p:spPr bwMode="auto">
          <a:xfrm>
            <a:off x="6553200" y="2794000"/>
            <a:ext cx="533400" cy="254000"/>
          </a:xfrm>
          <a:prstGeom prst="ellipse">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400"/>
              <a:t>10:22</a:t>
            </a:r>
          </a:p>
        </p:txBody>
      </p:sp>
      <p:sp>
        <p:nvSpPr>
          <p:cNvPr id="256008" name="Oval 13"/>
          <p:cNvSpPr>
            <a:spLocks noChangeArrowheads="1"/>
          </p:cNvSpPr>
          <p:nvPr/>
        </p:nvSpPr>
        <p:spPr bwMode="auto">
          <a:xfrm>
            <a:off x="7772400" y="2794000"/>
            <a:ext cx="457200" cy="254000"/>
          </a:xfrm>
          <a:prstGeom prst="ellipse">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400"/>
              <a:t>13:1</a:t>
            </a:r>
          </a:p>
        </p:txBody>
      </p:sp>
      <p:sp>
        <p:nvSpPr>
          <p:cNvPr id="2" name="Rectangle 1"/>
          <p:cNvSpPr>
            <a:spLocks noChangeArrowheads="1"/>
          </p:cNvSpPr>
          <p:nvPr/>
        </p:nvSpPr>
        <p:spPr bwMode="auto">
          <a:xfrm>
            <a:off x="4598988" y="1076854"/>
            <a:ext cx="1344612" cy="736865"/>
          </a:xfrm>
          <a:prstGeom prst="rect">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endParaRPr lang="en-US" altLang="en-US" sz="2000">
              <a:latin typeface="Times New Roman" pitchFamily="18" charset="0"/>
            </a:endParaRPr>
          </a:p>
        </p:txBody>
      </p:sp>
      <p:sp>
        <p:nvSpPr>
          <p:cNvPr id="11" name="Right Arrow 10"/>
          <p:cNvSpPr/>
          <p:nvPr/>
        </p:nvSpPr>
        <p:spPr bwMode="auto">
          <a:xfrm>
            <a:off x="7255726" y="3607594"/>
            <a:ext cx="609600" cy="444500"/>
          </a:xfrm>
          <a:prstGeom prst="rightArrow">
            <a:avLst/>
          </a:prstGeom>
          <a:solidFill>
            <a:srgbClr val="FF000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a:lstStyle/>
          <a:p>
            <a:pPr>
              <a:defRPr/>
            </a:pPr>
            <a:endParaRPr lang="en-US"/>
          </a:p>
        </p:txBody>
      </p:sp>
    </p:spTree>
    <p:extLst>
      <p:ext uri="{BB962C8B-B14F-4D97-AF65-F5344CB8AC3E}">
        <p14:creationId xmlns:p14="http://schemas.microsoft.com/office/powerpoint/2010/main" val="1056425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3000" fill="hold"/>
                                        <p:tgtEl>
                                          <p:spTgt spid="11"/>
                                        </p:tgtEl>
                                        <p:attrNameLst>
                                          <p:attrName>ppt_x</p:attrName>
                                        </p:attrNameLst>
                                      </p:cBhvr>
                                      <p:tavLst>
                                        <p:tav tm="0">
                                          <p:val>
                                            <p:strVal val="0-#ppt_w/2"/>
                                          </p:val>
                                        </p:tav>
                                        <p:tav tm="100000">
                                          <p:val>
                                            <p:strVal val="#ppt_x"/>
                                          </p:val>
                                        </p:tav>
                                      </p:tavLst>
                                    </p:anim>
                                    <p:anim calcmode="lin" valueType="num">
                                      <p:cBhvr additive="base">
                                        <p:cTn id="13" dur="3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itle 1"/>
          <p:cNvSpPr>
            <a:spLocks noGrp="1"/>
          </p:cNvSpPr>
          <p:nvPr>
            <p:ph type="title"/>
          </p:nvPr>
        </p:nvSpPr>
        <p:spPr/>
        <p:txBody>
          <a:bodyPr/>
          <a:lstStyle/>
          <a:p>
            <a:r>
              <a:rPr lang="en-US" altLang="en-US" smtClean="0"/>
              <a:t>Jerusalem &amp; Surroundings</a:t>
            </a:r>
          </a:p>
        </p:txBody>
      </p:sp>
      <p:sp>
        <p:nvSpPr>
          <p:cNvPr id="258051" name="Content Placeholder 2"/>
          <p:cNvSpPr>
            <a:spLocks noGrp="1"/>
          </p:cNvSpPr>
          <p:nvPr>
            <p:ph idx="1"/>
          </p:nvPr>
        </p:nvSpPr>
        <p:spPr/>
        <p:txBody>
          <a:bodyPr/>
          <a:lstStyle/>
          <a:p>
            <a:endParaRPr lang="en-US" altLang="en-US" smtClean="0"/>
          </a:p>
        </p:txBody>
      </p:sp>
      <p:pic>
        <p:nvPicPr>
          <p:cNvPr id="258052" name="Picture 2"/>
          <p:cNvPicPr>
            <a:picLocks noChangeAspect="1" noChangeArrowheads="1"/>
          </p:cNvPicPr>
          <p:nvPr/>
        </p:nvPicPr>
        <p:blipFill>
          <a:blip r:embed="rId3">
            <a:extLst>
              <a:ext uri="{28A0092B-C50C-407E-A947-70E740481C1C}">
                <a14:useLocalDpi xmlns:a14="http://schemas.microsoft.com/office/drawing/2010/main" val="0"/>
              </a:ext>
            </a:extLst>
          </a:blip>
          <a:srcRect l="1578" t="1312" r="1324" b="2032"/>
          <a:stretch>
            <a:fillRect/>
          </a:stretch>
        </p:blipFill>
        <p:spPr bwMode="auto">
          <a:xfrm>
            <a:off x="130175" y="726282"/>
            <a:ext cx="8885238" cy="48061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9276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12: 1-11</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aseline="30000" dirty="0" smtClean="0"/>
              <a:t>	1 </a:t>
            </a:r>
            <a:r>
              <a:rPr lang="en-US" b="0" dirty="0" smtClean="0"/>
              <a:t>Six </a:t>
            </a:r>
            <a:r>
              <a:rPr lang="en-US" b="0" dirty="0"/>
              <a:t>days before the Passover, Jesus therefore came to Bethany, where Lazarus was, whom Jesus had raised from the dead. </a:t>
            </a:r>
            <a:r>
              <a:rPr lang="en-US" b="0" baseline="30000" dirty="0"/>
              <a:t>2 </a:t>
            </a:r>
            <a:r>
              <a:rPr lang="en-US" b="0" dirty="0"/>
              <a:t>So they gave a dinner for him there. Martha served, and Lazarus was one of those reclining with him at table. </a:t>
            </a:r>
            <a:r>
              <a:rPr lang="en-US" b="0" baseline="30000" dirty="0"/>
              <a:t>3 </a:t>
            </a:r>
            <a:r>
              <a:rPr lang="en-US" b="0" dirty="0"/>
              <a:t>Mary therefore took a </a:t>
            </a:r>
            <a:r>
              <a:rPr lang="en-US" b="0" dirty="0" smtClean="0"/>
              <a:t>pound </a:t>
            </a:r>
            <a:r>
              <a:rPr lang="en-US" b="0" dirty="0"/>
              <a:t>of expensive ointment made from pure nard, and anointed the feet of Jesus and wiped his feet with her hair. The house was filled with the fragrance of the perfume. </a:t>
            </a:r>
            <a:endParaRPr lang="en-US" b="0" dirty="0" smtClean="0"/>
          </a:p>
          <a:p>
            <a:pPr marL="0" indent="0">
              <a:buNone/>
            </a:pPr>
            <a:r>
              <a:rPr lang="en-US" b="0" baseline="30000" dirty="0"/>
              <a:t>	</a:t>
            </a:r>
            <a:r>
              <a:rPr lang="en-US" b="0" baseline="30000" dirty="0" smtClean="0"/>
              <a:t>4</a:t>
            </a:r>
            <a:r>
              <a:rPr lang="en-US" b="0" baseline="30000" dirty="0"/>
              <a:t> </a:t>
            </a:r>
            <a:r>
              <a:rPr lang="en-US" b="0" dirty="0"/>
              <a:t>But Judas Iscariot, one of his disciples (he who was about to betray him), said</a:t>
            </a:r>
            <a:r>
              <a:rPr lang="en-US" dirty="0"/>
              <a:t>, </a:t>
            </a:r>
            <a:r>
              <a:rPr lang="en-US" baseline="30000" dirty="0"/>
              <a:t>5 </a:t>
            </a:r>
            <a:r>
              <a:rPr lang="en-US" dirty="0"/>
              <a:t>“</a:t>
            </a:r>
            <a:r>
              <a:rPr lang="en-US" dirty="0">
                <a:solidFill>
                  <a:srgbClr val="0000FF"/>
                </a:solidFill>
              </a:rPr>
              <a:t>Why was this ointment not sold for three hundred </a:t>
            </a:r>
            <a:r>
              <a:rPr lang="en-US" dirty="0" smtClean="0">
                <a:solidFill>
                  <a:srgbClr val="0000FF"/>
                </a:solidFill>
              </a:rPr>
              <a:t>denarii </a:t>
            </a:r>
            <a:r>
              <a:rPr lang="en-US" dirty="0">
                <a:solidFill>
                  <a:srgbClr val="0000FF"/>
                </a:solidFill>
              </a:rPr>
              <a:t>and given to the poor</a:t>
            </a:r>
            <a:r>
              <a:rPr lang="en-US" dirty="0"/>
              <a:t>?” </a:t>
            </a:r>
            <a:r>
              <a:rPr lang="en-US" baseline="30000" dirty="0"/>
              <a:t>6 </a:t>
            </a:r>
            <a:r>
              <a:rPr lang="en-US" b="0" dirty="0"/>
              <a:t>He said this, not because he cared about the poor, but because he was a thief, and having charge of the moneybag he used to help himself to what was put into it. </a:t>
            </a:r>
            <a:r>
              <a:rPr lang="en-US" b="0" baseline="30000" dirty="0"/>
              <a:t>7 </a:t>
            </a:r>
            <a:r>
              <a:rPr lang="en-US" b="0" dirty="0"/>
              <a:t>Jesus said</a:t>
            </a:r>
            <a:r>
              <a:rPr lang="en-US" dirty="0"/>
              <a:t>, “</a:t>
            </a:r>
            <a:r>
              <a:rPr lang="en-US" dirty="0">
                <a:solidFill>
                  <a:srgbClr val="FF0000"/>
                </a:solidFill>
              </a:rPr>
              <a:t>Leave her alone, so that she may keep </a:t>
            </a:r>
            <a:r>
              <a:rPr lang="en-US" dirty="0" smtClean="0">
                <a:solidFill>
                  <a:srgbClr val="FF0000"/>
                </a:solidFill>
              </a:rPr>
              <a:t>it </a:t>
            </a:r>
            <a:r>
              <a:rPr lang="en-US" dirty="0">
                <a:solidFill>
                  <a:srgbClr val="FF0000"/>
                </a:solidFill>
              </a:rPr>
              <a:t>for the day of my burial. </a:t>
            </a:r>
            <a:r>
              <a:rPr lang="en-US" baseline="30000" dirty="0">
                <a:solidFill>
                  <a:srgbClr val="FF0000"/>
                </a:solidFill>
              </a:rPr>
              <a:t>8 </a:t>
            </a:r>
            <a:r>
              <a:rPr lang="en-US" dirty="0">
                <a:solidFill>
                  <a:srgbClr val="FF0000"/>
                </a:solidFill>
              </a:rPr>
              <a:t>For the poor you always have with you, but you do not always have me</a:t>
            </a:r>
            <a:r>
              <a:rPr lang="en-US" dirty="0" smtClean="0"/>
              <a:t>.”</a:t>
            </a:r>
          </a:p>
          <a:p>
            <a:pPr marL="0" indent="0">
              <a:buNone/>
            </a:pPr>
            <a:endParaRPr lang="en-US" baseline="30000" dirty="0" smtClean="0"/>
          </a:p>
          <a:p>
            <a:pPr marL="0" indent="0">
              <a:buNone/>
            </a:pPr>
            <a:r>
              <a:rPr lang="en-US" baseline="30000" dirty="0"/>
              <a:t>	</a:t>
            </a:r>
            <a:r>
              <a:rPr lang="en-US" baseline="30000" dirty="0" smtClean="0"/>
              <a:t>9 </a:t>
            </a:r>
            <a:r>
              <a:rPr lang="en-US" b="0" dirty="0" smtClean="0"/>
              <a:t>When </a:t>
            </a:r>
            <a:r>
              <a:rPr lang="en-US" b="0" dirty="0"/>
              <a:t>the large crowd of the Jews learned that </a:t>
            </a:r>
            <a:r>
              <a:rPr lang="en-US" b="0" dirty="0" smtClean="0"/>
              <a:t>Jesus </a:t>
            </a:r>
            <a:r>
              <a:rPr lang="en-US" b="0" dirty="0"/>
              <a:t>was there, they came, not only on account of him but also to see Lazarus, whom he had raised from the dead. </a:t>
            </a:r>
            <a:r>
              <a:rPr lang="en-US" b="0" baseline="30000" dirty="0"/>
              <a:t>10 </a:t>
            </a:r>
            <a:r>
              <a:rPr lang="en-US" b="0" dirty="0"/>
              <a:t>So the chief priests made plans to put Lazarus to death as well, </a:t>
            </a:r>
            <a:r>
              <a:rPr lang="en-US" b="0" baseline="30000" dirty="0"/>
              <a:t>11 </a:t>
            </a:r>
            <a:r>
              <a:rPr lang="en-US" b="0" dirty="0"/>
              <a:t>because on account of him many of the Jews were going away and believing in Jesus</a:t>
            </a:r>
            <a:r>
              <a:rPr lang="en-US" dirty="0"/>
              <a:t>.</a:t>
            </a:r>
          </a:p>
        </p:txBody>
      </p:sp>
    </p:spTree>
    <p:extLst>
      <p:ext uri="{BB962C8B-B14F-4D97-AF65-F5344CB8AC3E}">
        <p14:creationId xmlns:p14="http://schemas.microsoft.com/office/powerpoint/2010/main" val="1675094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Dinner at Bethany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Jesus is in control of events and timetable.</a:t>
            </a:r>
          </a:p>
          <a:p>
            <a:pPr lvl="1"/>
            <a:r>
              <a:rPr lang="en-US" b="0" dirty="0" err="1" smtClean="0"/>
              <a:t>Jn</a:t>
            </a:r>
            <a:r>
              <a:rPr lang="en-US" b="0" dirty="0" smtClean="0"/>
              <a:t> 11:54 – He no longer walked openly among the Jews.</a:t>
            </a:r>
          </a:p>
          <a:p>
            <a:pPr lvl="1"/>
            <a:r>
              <a:rPr lang="en-US" b="0" dirty="0" err="1" smtClean="0"/>
              <a:t>Jn</a:t>
            </a:r>
            <a:r>
              <a:rPr lang="en-US" b="0" dirty="0" smtClean="0"/>
              <a:t> 11:56 – “What do you think? That he will not come to the feast at all?”</a:t>
            </a:r>
          </a:p>
          <a:p>
            <a:pPr lvl="1"/>
            <a:r>
              <a:rPr lang="en-US" b="0" dirty="0" err="1" smtClean="0"/>
              <a:t>Jn</a:t>
            </a:r>
            <a:r>
              <a:rPr lang="en-US" b="0" dirty="0" smtClean="0"/>
              <a:t> 11:57 – Orders given that if anyone knew where Jesus was the chief priest and Pharisees were to be notified.</a:t>
            </a:r>
          </a:p>
          <a:p>
            <a:pPr lvl="1"/>
            <a:r>
              <a:rPr lang="en-US" b="0" dirty="0"/>
              <a:t>6 days before the Passover</a:t>
            </a:r>
          </a:p>
          <a:p>
            <a:pPr lvl="1"/>
            <a:r>
              <a:rPr lang="en-US" b="0" dirty="0" smtClean="0"/>
              <a:t>Bethany approximately </a:t>
            </a:r>
            <a:r>
              <a:rPr lang="en-US" b="0" dirty="0"/>
              <a:t>2 miles from </a:t>
            </a:r>
            <a:r>
              <a:rPr lang="en-US" b="0" dirty="0" smtClean="0"/>
              <a:t>Jerusalem</a:t>
            </a:r>
          </a:p>
          <a:p>
            <a:pPr lvl="1"/>
            <a:r>
              <a:rPr lang="en-US" b="0" dirty="0" smtClean="0"/>
              <a:t>There is risk involved with being in Bethany but Jesus is in control.</a:t>
            </a:r>
          </a:p>
          <a:p>
            <a:pPr lvl="1"/>
            <a:endParaRPr lang="en-US" b="0" dirty="0" smtClean="0"/>
          </a:p>
          <a:p>
            <a:pPr marL="285739" lvl="1" indent="-285739">
              <a:buFont typeface="Arial" panose="020B0604020202020204" pitchFamily="34" charset="0"/>
              <a:buChar char="•"/>
            </a:pPr>
            <a:r>
              <a:rPr lang="en-US" sz="2667" dirty="0"/>
              <a:t>Are relationships important to </a:t>
            </a:r>
            <a:r>
              <a:rPr lang="en-US" sz="2667" dirty="0" smtClean="0"/>
              <a:t>Jesus?</a:t>
            </a:r>
            <a:endParaRPr lang="en-US" sz="2667" dirty="0"/>
          </a:p>
          <a:p>
            <a:pPr lvl="1"/>
            <a:r>
              <a:rPr lang="en-US" b="0" dirty="0" smtClean="0"/>
              <a:t>Are relationships within the brotherhood important to us?</a:t>
            </a:r>
            <a:endParaRPr lang="en-US" b="0" dirty="0"/>
          </a:p>
          <a:p>
            <a:pPr lvl="1"/>
            <a:endParaRPr lang="en-US" b="0" dirty="0"/>
          </a:p>
        </p:txBody>
      </p:sp>
    </p:spTree>
    <p:extLst>
      <p:ext uri="{BB962C8B-B14F-4D97-AF65-F5344CB8AC3E}">
        <p14:creationId xmlns:p14="http://schemas.microsoft.com/office/powerpoint/2010/main" val="368117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Dinner at Bethany</a:t>
            </a:r>
            <a:endParaRPr lang="en-US" dirty="0"/>
          </a:p>
        </p:txBody>
      </p:sp>
      <p:sp>
        <p:nvSpPr>
          <p:cNvPr id="3" name="Content Placeholder 2"/>
          <p:cNvSpPr>
            <a:spLocks noGrp="1"/>
          </p:cNvSpPr>
          <p:nvPr>
            <p:ph idx="1"/>
          </p:nvPr>
        </p:nvSpPr>
        <p:spPr/>
        <p:txBody>
          <a:bodyPr>
            <a:normAutofit lnSpcReduction="10000"/>
          </a:bodyPr>
          <a:lstStyle/>
          <a:p>
            <a:r>
              <a:rPr lang="en-US" dirty="0" smtClean="0"/>
              <a:t>Contrast the belief/actions of Mary and Judas.</a:t>
            </a:r>
          </a:p>
          <a:p>
            <a:pPr lvl="1"/>
            <a:r>
              <a:rPr lang="en-US" b="0" dirty="0" smtClean="0"/>
              <a:t>Why was Mary anointing the feet of Jesus?</a:t>
            </a:r>
          </a:p>
          <a:p>
            <a:pPr lvl="1"/>
            <a:r>
              <a:rPr lang="en-US" b="0" dirty="0" smtClean="0"/>
              <a:t>What was the cost of the ointment?</a:t>
            </a:r>
          </a:p>
          <a:p>
            <a:pPr lvl="1"/>
            <a:r>
              <a:rPr lang="en-US" b="0" dirty="0" smtClean="0"/>
              <a:t>Why was Judas following Jesus?</a:t>
            </a:r>
          </a:p>
          <a:p>
            <a:pPr lvl="1"/>
            <a:r>
              <a:rPr lang="en-US" b="0" dirty="0" smtClean="0"/>
              <a:t>Didn’t Judas see Jesus raise Lazarus the same as Mary?</a:t>
            </a:r>
          </a:p>
          <a:p>
            <a:pPr lvl="1"/>
            <a:r>
              <a:rPr lang="en-US" b="0" dirty="0" smtClean="0"/>
              <a:t>Didn’t Judas see many other signs? (vs 37)</a:t>
            </a:r>
          </a:p>
          <a:p>
            <a:pPr lvl="1"/>
            <a:r>
              <a:rPr lang="en-US" b="0" dirty="0" smtClean="0"/>
              <a:t>Foreshadowing of burial and betrayal.</a:t>
            </a:r>
          </a:p>
          <a:p>
            <a:pPr lvl="1"/>
            <a:endParaRPr lang="en-US" b="0" dirty="0" smtClean="0"/>
          </a:p>
          <a:p>
            <a:pPr marL="285739" lvl="1" indent="-285739">
              <a:buFont typeface="Arial" panose="020B0604020202020204" pitchFamily="34" charset="0"/>
              <a:buChar char="•"/>
            </a:pPr>
            <a:r>
              <a:rPr lang="en-US" sz="2667" dirty="0" smtClean="0"/>
              <a:t>Jesus is working in all of our lives.</a:t>
            </a:r>
            <a:endParaRPr lang="en-US" sz="2667" dirty="0"/>
          </a:p>
          <a:p>
            <a:pPr lvl="1"/>
            <a:r>
              <a:rPr lang="en-US" b="0" dirty="0" smtClean="0"/>
              <a:t>How are we responding?</a:t>
            </a:r>
          </a:p>
          <a:p>
            <a:pPr lvl="1"/>
            <a:r>
              <a:rPr lang="en-US" b="0" dirty="0" smtClean="0"/>
              <a:t>Luke 17 – Healing of the 10 lepers. Only 1 returns to give praise.</a:t>
            </a:r>
            <a:endParaRPr lang="en-US" b="0" dirty="0"/>
          </a:p>
          <a:p>
            <a:pPr lvl="1"/>
            <a:endParaRPr lang="en-US" b="0" dirty="0"/>
          </a:p>
        </p:txBody>
      </p:sp>
    </p:spTree>
    <p:extLst>
      <p:ext uri="{BB962C8B-B14F-4D97-AF65-F5344CB8AC3E}">
        <p14:creationId xmlns:p14="http://schemas.microsoft.com/office/powerpoint/2010/main" val="412603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12: 12-19</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aseline="30000" dirty="0" smtClean="0"/>
              <a:t>	12</a:t>
            </a:r>
            <a:r>
              <a:rPr lang="en-US" baseline="30000" dirty="0"/>
              <a:t> </a:t>
            </a:r>
            <a:r>
              <a:rPr lang="en-US" b="0" dirty="0"/>
              <a:t>The next day the large crowd that had come to the feast heard that Jesus was coming to Jerusalem. </a:t>
            </a:r>
            <a:r>
              <a:rPr lang="en-US" b="0" baseline="30000" dirty="0"/>
              <a:t>13 </a:t>
            </a:r>
            <a:r>
              <a:rPr lang="en-US" b="0" dirty="0"/>
              <a:t>So they took branches of palm trees and went out to meet him, crying out</a:t>
            </a:r>
            <a:r>
              <a:rPr lang="en-US" dirty="0"/>
              <a:t>, “</a:t>
            </a:r>
            <a:r>
              <a:rPr lang="en-US" dirty="0">
                <a:solidFill>
                  <a:srgbClr val="0000FF"/>
                </a:solidFill>
              </a:rPr>
              <a:t>Hosanna! Blessed is he who comes in the name of the Lord, even the King of Israel</a:t>
            </a:r>
            <a:r>
              <a:rPr lang="en-US" dirty="0"/>
              <a:t>!” </a:t>
            </a:r>
            <a:r>
              <a:rPr lang="en-US" baseline="30000" dirty="0"/>
              <a:t>14 </a:t>
            </a:r>
            <a:r>
              <a:rPr lang="en-US" b="0" dirty="0"/>
              <a:t>And Jesus found a young donkey and sat on it, just as it is written</a:t>
            </a:r>
            <a:r>
              <a:rPr lang="en-US" dirty="0"/>
              <a:t>,</a:t>
            </a:r>
          </a:p>
          <a:p>
            <a:pPr marL="0" indent="0">
              <a:buNone/>
            </a:pPr>
            <a:endParaRPr lang="en-US" baseline="30000" dirty="0" smtClean="0"/>
          </a:p>
          <a:p>
            <a:pPr marL="0" indent="0">
              <a:buNone/>
            </a:pPr>
            <a:r>
              <a:rPr lang="en-US" baseline="30000" dirty="0" smtClean="0"/>
              <a:t>	15</a:t>
            </a:r>
            <a:r>
              <a:rPr lang="en-US" baseline="30000" dirty="0"/>
              <a:t> </a:t>
            </a:r>
            <a:r>
              <a:rPr lang="en-US" dirty="0"/>
              <a:t>“</a:t>
            </a:r>
            <a:r>
              <a:rPr lang="en-US" i="1" dirty="0"/>
              <a:t>Fear not, daughter of </a:t>
            </a:r>
            <a:r>
              <a:rPr lang="en-US" i="1" dirty="0" smtClean="0"/>
              <a:t>Zion; behold</a:t>
            </a:r>
            <a:r>
              <a:rPr lang="en-US" i="1" dirty="0"/>
              <a:t>, your king is coming</a:t>
            </a:r>
            <a:r>
              <a:rPr lang="en-US" i="1" dirty="0" smtClean="0"/>
              <a:t>,</a:t>
            </a:r>
            <a:r>
              <a:rPr lang="en-US" i="1" dirty="0"/>
              <a:t> </a:t>
            </a:r>
            <a:r>
              <a:rPr lang="en-US" i="1" dirty="0" smtClean="0"/>
              <a:t>sitting </a:t>
            </a:r>
            <a:r>
              <a:rPr lang="en-US" i="1" dirty="0"/>
              <a:t>on a donkey's colt</a:t>
            </a:r>
            <a:r>
              <a:rPr lang="en-US" dirty="0"/>
              <a:t>!”</a:t>
            </a:r>
          </a:p>
          <a:p>
            <a:endParaRPr lang="en-US" baseline="30000" dirty="0" smtClean="0"/>
          </a:p>
          <a:p>
            <a:pPr marL="0" indent="0">
              <a:buNone/>
            </a:pPr>
            <a:r>
              <a:rPr lang="en-US" baseline="30000" dirty="0"/>
              <a:t>	</a:t>
            </a:r>
            <a:r>
              <a:rPr lang="en-US" baseline="30000" dirty="0" smtClean="0"/>
              <a:t>16</a:t>
            </a:r>
            <a:r>
              <a:rPr lang="en-US" baseline="30000" dirty="0"/>
              <a:t> </a:t>
            </a:r>
            <a:r>
              <a:rPr lang="en-US" b="0" dirty="0"/>
              <a:t>His disciples did not understand these things at first, but when Jesus was glorified, then they remembered that these things had been written about him and had been done to him. </a:t>
            </a:r>
            <a:r>
              <a:rPr lang="en-US" b="0" baseline="30000" dirty="0"/>
              <a:t>17 </a:t>
            </a:r>
            <a:r>
              <a:rPr lang="en-US" b="0" dirty="0"/>
              <a:t>The crowd that had been with him when he called Lazarus out of the tomb and raised him from the dead continued to bear witness. </a:t>
            </a:r>
            <a:r>
              <a:rPr lang="en-US" b="0" baseline="30000" dirty="0"/>
              <a:t>18 </a:t>
            </a:r>
            <a:r>
              <a:rPr lang="en-US" b="0" dirty="0"/>
              <a:t>The reason why the crowd went to meet him was that they heard he had done this sign. </a:t>
            </a:r>
            <a:r>
              <a:rPr lang="en-US" b="0" baseline="30000" dirty="0"/>
              <a:t>19 </a:t>
            </a:r>
            <a:r>
              <a:rPr lang="en-US" b="0" dirty="0"/>
              <a:t>So the Pharisees said to one another,</a:t>
            </a:r>
            <a:r>
              <a:rPr lang="en-US" dirty="0"/>
              <a:t> “</a:t>
            </a:r>
            <a:r>
              <a:rPr lang="en-US" dirty="0">
                <a:solidFill>
                  <a:srgbClr val="0000FF"/>
                </a:solidFill>
              </a:rPr>
              <a:t>You see that you are gaining nothing. Look, the world has gone after him</a:t>
            </a:r>
            <a:r>
              <a:rPr lang="en-US" dirty="0"/>
              <a:t>.”</a:t>
            </a:r>
          </a:p>
          <a:p>
            <a:endParaRPr lang="en-US" dirty="0"/>
          </a:p>
        </p:txBody>
      </p:sp>
    </p:spTree>
    <p:extLst>
      <p:ext uri="{BB962C8B-B14F-4D97-AF65-F5344CB8AC3E}">
        <p14:creationId xmlns:p14="http://schemas.microsoft.com/office/powerpoint/2010/main" val="3354216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2"/>
          <p:cNvSpPr txBox="1">
            <a:spLocks noChangeArrowheads="1"/>
          </p:cNvSpPr>
          <p:nvPr/>
        </p:nvSpPr>
        <p:spPr bwMode="auto">
          <a:xfrm>
            <a:off x="1725613" y="638849"/>
            <a:ext cx="5303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dirty="0">
                <a:solidFill>
                  <a:srgbClr val="0000FF"/>
                </a:solidFill>
                <a:latin typeface="+mn-lt"/>
              </a:rPr>
              <a:t>Prologue, John’s witness; first disciples</a:t>
            </a:r>
          </a:p>
        </p:txBody>
      </p:sp>
      <p:sp>
        <p:nvSpPr>
          <p:cNvPr id="5" name="Text Box 22"/>
          <p:cNvSpPr txBox="1">
            <a:spLocks noChangeArrowheads="1"/>
          </p:cNvSpPr>
          <p:nvPr/>
        </p:nvSpPr>
        <p:spPr bwMode="auto">
          <a:xfrm>
            <a:off x="1725613" y="1087320"/>
            <a:ext cx="5303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dirty="0">
                <a:solidFill>
                  <a:srgbClr val="0000FF"/>
                </a:solidFill>
                <a:latin typeface="+mn-lt"/>
              </a:rPr>
              <a:t>Water to wine miracle;  </a:t>
            </a:r>
            <a:r>
              <a:rPr lang="en-US" sz="2000" i="1" dirty="0" smtClean="0">
                <a:solidFill>
                  <a:srgbClr val="0000FF"/>
                </a:solidFill>
                <a:latin typeface="+mn-lt"/>
              </a:rPr>
              <a:t>first Temple </a:t>
            </a:r>
            <a:r>
              <a:rPr lang="en-US" sz="2000" i="1" dirty="0">
                <a:solidFill>
                  <a:srgbClr val="0000FF"/>
                </a:solidFill>
                <a:latin typeface="+mn-lt"/>
              </a:rPr>
              <a:t>cleansing</a:t>
            </a:r>
          </a:p>
        </p:txBody>
      </p:sp>
      <p:sp>
        <p:nvSpPr>
          <p:cNvPr id="6" name="Text Box 22"/>
          <p:cNvSpPr txBox="1">
            <a:spLocks noChangeArrowheads="1"/>
          </p:cNvSpPr>
          <p:nvPr/>
        </p:nvSpPr>
        <p:spPr bwMode="auto">
          <a:xfrm>
            <a:off x="1725613" y="1527849"/>
            <a:ext cx="5303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a:solidFill>
                  <a:srgbClr val="0000FF"/>
                </a:solidFill>
                <a:latin typeface="+mn-lt"/>
              </a:rPr>
              <a:t>Nicodemus;  interaction with John’s disciples</a:t>
            </a:r>
          </a:p>
        </p:txBody>
      </p:sp>
      <p:sp>
        <p:nvSpPr>
          <p:cNvPr id="7" name="Text Box 22"/>
          <p:cNvSpPr txBox="1">
            <a:spLocks noChangeArrowheads="1"/>
          </p:cNvSpPr>
          <p:nvPr/>
        </p:nvSpPr>
        <p:spPr bwMode="auto">
          <a:xfrm>
            <a:off x="1725613" y="1976319"/>
            <a:ext cx="5303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a:solidFill>
                  <a:srgbClr val="0000FF"/>
                </a:solidFill>
                <a:latin typeface="+mn-lt"/>
              </a:rPr>
              <a:t>Samaritan woman;  healing nobleman’s son </a:t>
            </a:r>
          </a:p>
        </p:txBody>
      </p:sp>
      <p:sp>
        <p:nvSpPr>
          <p:cNvPr id="8" name="Text Box 22"/>
          <p:cNvSpPr txBox="1">
            <a:spLocks noChangeArrowheads="1"/>
          </p:cNvSpPr>
          <p:nvPr/>
        </p:nvSpPr>
        <p:spPr bwMode="auto">
          <a:xfrm>
            <a:off x="1725613" y="2416850"/>
            <a:ext cx="5303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a:solidFill>
                  <a:srgbClr val="0000FF"/>
                </a:solidFill>
                <a:latin typeface="+mn-lt"/>
              </a:rPr>
              <a:t>Healing lame man at pool,  “Witnesses” discourse</a:t>
            </a:r>
          </a:p>
        </p:txBody>
      </p:sp>
      <p:sp>
        <p:nvSpPr>
          <p:cNvPr id="9" name="Text Box 22"/>
          <p:cNvSpPr txBox="1">
            <a:spLocks noChangeArrowheads="1"/>
          </p:cNvSpPr>
          <p:nvPr/>
        </p:nvSpPr>
        <p:spPr bwMode="auto">
          <a:xfrm>
            <a:off x="1725613" y="2865320"/>
            <a:ext cx="5303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dirty="0">
                <a:solidFill>
                  <a:srgbClr val="0000FF"/>
                </a:solidFill>
                <a:latin typeface="+mn-lt"/>
              </a:rPr>
              <a:t>Feeding 5000;  </a:t>
            </a:r>
            <a:r>
              <a:rPr lang="en-US" sz="2000" i="1" dirty="0" smtClean="0">
                <a:solidFill>
                  <a:srgbClr val="0000FF"/>
                </a:solidFill>
                <a:latin typeface="+mn-lt"/>
              </a:rPr>
              <a:t>walking </a:t>
            </a:r>
            <a:r>
              <a:rPr lang="en-US" sz="2000" i="1" dirty="0">
                <a:solidFill>
                  <a:srgbClr val="0000FF"/>
                </a:solidFill>
                <a:latin typeface="+mn-lt"/>
              </a:rPr>
              <a:t>on water;  “Bread of life”</a:t>
            </a:r>
          </a:p>
        </p:txBody>
      </p:sp>
      <p:sp>
        <p:nvSpPr>
          <p:cNvPr id="10" name="Text Box 22"/>
          <p:cNvSpPr txBox="1">
            <a:spLocks noChangeArrowheads="1"/>
          </p:cNvSpPr>
          <p:nvPr/>
        </p:nvSpPr>
        <p:spPr bwMode="auto">
          <a:xfrm>
            <a:off x="1725613" y="3305850"/>
            <a:ext cx="5303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dirty="0" smtClean="0">
                <a:solidFill>
                  <a:srgbClr val="0000FF"/>
                </a:solidFill>
                <a:latin typeface="+mn-lt"/>
              </a:rPr>
              <a:t>Questioning </a:t>
            </a:r>
            <a:r>
              <a:rPr lang="en-US" sz="2000" i="1" dirty="0">
                <a:solidFill>
                  <a:srgbClr val="0000FF"/>
                </a:solidFill>
                <a:latin typeface="+mn-lt"/>
              </a:rPr>
              <a:t>of people in </a:t>
            </a:r>
            <a:r>
              <a:rPr lang="en-US" sz="2000" i="1" dirty="0" smtClean="0">
                <a:solidFill>
                  <a:srgbClr val="0000FF"/>
                </a:solidFill>
                <a:latin typeface="+mn-lt"/>
              </a:rPr>
              <a:t>Jerusalem</a:t>
            </a:r>
            <a:endParaRPr lang="en-US" sz="2000" i="1" dirty="0">
              <a:solidFill>
                <a:srgbClr val="0000FF"/>
              </a:solidFill>
              <a:latin typeface="+mn-lt"/>
            </a:endParaRPr>
          </a:p>
        </p:txBody>
      </p:sp>
      <p:sp>
        <p:nvSpPr>
          <p:cNvPr id="11" name="Text Box 22"/>
          <p:cNvSpPr txBox="1">
            <a:spLocks noChangeArrowheads="1"/>
          </p:cNvSpPr>
          <p:nvPr/>
        </p:nvSpPr>
        <p:spPr bwMode="auto">
          <a:xfrm>
            <a:off x="1725613" y="3754320"/>
            <a:ext cx="5303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a:solidFill>
                  <a:srgbClr val="0000FF"/>
                </a:solidFill>
                <a:latin typeface="+mn-lt"/>
              </a:rPr>
              <a:t>Woman taken in adultery;  “father is Abraham?”</a:t>
            </a:r>
          </a:p>
        </p:txBody>
      </p:sp>
      <p:sp>
        <p:nvSpPr>
          <p:cNvPr id="12" name="Text Box 22"/>
          <p:cNvSpPr txBox="1">
            <a:spLocks noChangeArrowheads="1"/>
          </p:cNvSpPr>
          <p:nvPr/>
        </p:nvSpPr>
        <p:spPr bwMode="auto">
          <a:xfrm>
            <a:off x="1725613" y="4194849"/>
            <a:ext cx="5303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dirty="0">
                <a:solidFill>
                  <a:srgbClr val="0000FF"/>
                </a:solidFill>
                <a:latin typeface="+mn-lt"/>
              </a:rPr>
              <a:t>Healing the man born blind</a:t>
            </a:r>
          </a:p>
        </p:txBody>
      </p:sp>
      <p:sp>
        <p:nvSpPr>
          <p:cNvPr id="13" name="Text Box 22"/>
          <p:cNvSpPr txBox="1">
            <a:spLocks noChangeArrowheads="1"/>
          </p:cNvSpPr>
          <p:nvPr/>
        </p:nvSpPr>
        <p:spPr bwMode="auto">
          <a:xfrm>
            <a:off x="1725613" y="4635381"/>
            <a:ext cx="5303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dirty="0" smtClean="0">
                <a:solidFill>
                  <a:srgbClr val="0000FF"/>
                </a:solidFill>
                <a:latin typeface="+mn-lt"/>
              </a:rPr>
              <a:t>“</a:t>
            </a:r>
            <a:r>
              <a:rPr lang="en-US" sz="2000" i="1" dirty="0">
                <a:solidFill>
                  <a:srgbClr val="0000FF"/>
                </a:solidFill>
                <a:latin typeface="+mn-lt"/>
              </a:rPr>
              <a:t>Good Shepherd”</a:t>
            </a:r>
          </a:p>
        </p:txBody>
      </p:sp>
      <p:sp>
        <p:nvSpPr>
          <p:cNvPr id="14" name="Text Box 22"/>
          <p:cNvSpPr txBox="1">
            <a:spLocks noChangeArrowheads="1"/>
          </p:cNvSpPr>
          <p:nvPr/>
        </p:nvSpPr>
        <p:spPr bwMode="auto">
          <a:xfrm>
            <a:off x="1725613" y="5083849"/>
            <a:ext cx="53035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pPr>
              <a:lnSpc>
                <a:spcPct val="90000"/>
              </a:lnSpc>
            </a:pPr>
            <a:r>
              <a:rPr lang="en-US" sz="2000" i="1">
                <a:solidFill>
                  <a:srgbClr val="0000FF"/>
                </a:solidFill>
                <a:latin typeface="+mn-lt"/>
              </a:rPr>
              <a:t>Raising Lazarus;  council of the Pharisees</a:t>
            </a:r>
          </a:p>
        </p:txBody>
      </p:sp>
      <p:sp>
        <p:nvSpPr>
          <p:cNvPr id="119811" name="Content Placeholder 2"/>
          <p:cNvSpPr>
            <a:spLocks noGrp="1"/>
          </p:cNvSpPr>
          <p:nvPr>
            <p:ph idx="1"/>
          </p:nvPr>
        </p:nvSpPr>
        <p:spPr>
          <a:xfrm>
            <a:off x="1200156" y="571500"/>
            <a:ext cx="6660313" cy="5016500"/>
          </a:xfrm>
        </p:spPr>
        <p:txBody>
          <a:bodyPr>
            <a:normAutofit fontScale="85000" lnSpcReduction="10000"/>
          </a:bodyPr>
          <a:lstStyle/>
          <a:p>
            <a:pPr marL="428608" indent="-428608">
              <a:lnSpc>
                <a:spcPct val="180000"/>
              </a:lnSpc>
              <a:spcBef>
                <a:spcPts val="0"/>
              </a:spcBef>
              <a:buFontTx/>
              <a:buAutoNum type="arabicPeriod"/>
            </a:pPr>
            <a:r>
              <a:rPr lang="en-US" sz="2000" dirty="0" smtClean="0">
                <a:latin typeface="+mn-lt"/>
              </a:rPr>
              <a:t>_________________________________________________ </a:t>
            </a:r>
            <a:endParaRPr lang="en-US" sz="2000" dirty="0">
              <a:latin typeface="+mn-lt"/>
            </a:endParaRPr>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a:p>
            <a:pPr marL="428608" indent="-428608">
              <a:lnSpc>
                <a:spcPct val="180000"/>
              </a:lnSpc>
              <a:spcBef>
                <a:spcPts val="0"/>
              </a:spcBef>
              <a:buFontTx/>
              <a:buAutoNum type="arabicPeriod"/>
            </a:pPr>
            <a:r>
              <a:rPr lang="en-US" sz="2000" dirty="0" smtClean="0"/>
              <a:t>_________________________________________________ </a:t>
            </a:r>
            <a:endParaRPr lang="en-US" sz="2000" dirty="0"/>
          </a:p>
        </p:txBody>
      </p:sp>
      <p:sp>
        <p:nvSpPr>
          <p:cNvPr id="119810" name="Title 1"/>
          <p:cNvSpPr>
            <a:spLocks noGrp="1"/>
          </p:cNvSpPr>
          <p:nvPr>
            <p:ph type="title"/>
          </p:nvPr>
        </p:nvSpPr>
        <p:spPr>
          <a:xfrm>
            <a:off x="1218148" y="128027"/>
            <a:ext cx="6707704" cy="334417"/>
          </a:xfrm>
        </p:spPr>
        <p:txBody>
          <a:bodyPr/>
          <a:lstStyle/>
          <a:p>
            <a:r>
              <a:rPr lang="en-US" sz="3200" dirty="0" smtClean="0">
                <a:latin typeface="+mn-lt"/>
              </a:rPr>
              <a:t>Review</a:t>
            </a:r>
            <a:endParaRPr lang="en-US" sz="3200" dirty="0">
              <a:latin typeface="+mn-lt"/>
            </a:endParaRPr>
          </a:p>
        </p:txBody>
      </p:sp>
      <p:sp>
        <p:nvSpPr>
          <p:cNvPr id="22" name="Oval 21"/>
          <p:cNvSpPr/>
          <p:nvPr/>
        </p:nvSpPr>
        <p:spPr bwMode="auto">
          <a:xfrm>
            <a:off x="7141816" y="5004713"/>
            <a:ext cx="880070" cy="369332"/>
          </a:xfrm>
          <a:prstGeom prst="ellipse">
            <a:avLst/>
          </a:prstGeom>
          <a:solidFill>
            <a:srgbClr val="0000FF"/>
          </a:solid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M7</a:t>
            </a:r>
          </a:p>
        </p:txBody>
      </p:sp>
      <p:sp>
        <p:nvSpPr>
          <p:cNvPr id="24" name="Oval 23"/>
          <p:cNvSpPr/>
          <p:nvPr/>
        </p:nvSpPr>
        <p:spPr bwMode="auto">
          <a:xfrm>
            <a:off x="7124651" y="4131230"/>
            <a:ext cx="880070" cy="369332"/>
          </a:xfrm>
          <a:prstGeom prst="ellipse">
            <a:avLst/>
          </a:prstGeom>
          <a:solidFill>
            <a:srgbClr val="0000FF"/>
          </a:solid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M6</a:t>
            </a:r>
          </a:p>
        </p:txBody>
      </p:sp>
      <p:sp>
        <p:nvSpPr>
          <p:cNvPr id="25" name="Oval 24"/>
          <p:cNvSpPr/>
          <p:nvPr/>
        </p:nvSpPr>
        <p:spPr bwMode="auto">
          <a:xfrm>
            <a:off x="7098534" y="2824722"/>
            <a:ext cx="1075752" cy="369332"/>
          </a:xfrm>
          <a:prstGeom prst="ellipse">
            <a:avLst/>
          </a:prstGeom>
          <a:solidFill>
            <a:srgbClr val="0000FF"/>
          </a:solid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mj-lt"/>
              </a:rPr>
              <a:t>M4,5</a:t>
            </a:r>
          </a:p>
        </p:txBody>
      </p:sp>
      <p:sp>
        <p:nvSpPr>
          <p:cNvPr id="26" name="Oval 25"/>
          <p:cNvSpPr/>
          <p:nvPr/>
        </p:nvSpPr>
        <p:spPr bwMode="auto">
          <a:xfrm>
            <a:off x="7102214" y="2410966"/>
            <a:ext cx="880070" cy="369332"/>
          </a:xfrm>
          <a:prstGeom prst="ellipse">
            <a:avLst/>
          </a:prstGeom>
          <a:solidFill>
            <a:srgbClr val="0000FF"/>
          </a:solid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M3</a:t>
            </a:r>
          </a:p>
        </p:txBody>
      </p:sp>
      <p:sp>
        <p:nvSpPr>
          <p:cNvPr id="27" name="Oval 26"/>
          <p:cNvSpPr/>
          <p:nvPr/>
        </p:nvSpPr>
        <p:spPr bwMode="auto">
          <a:xfrm>
            <a:off x="7102214" y="1923739"/>
            <a:ext cx="880070" cy="369332"/>
          </a:xfrm>
          <a:prstGeom prst="ellipse">
            <a:avLst/>
          </a:prstGeom>
          <a:solidFill>
            <a:srgbClr val="0000FF"/>
          </a:solid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M2</a:t>
            </a:r>
          </a:p>
        </p:txBody>
      </p:sp>
      <p:sp>
        <p:nvSpPr>
          <p:cNvPr id="28" name="Oval 27"/>
          <p:cNvSpPr/>
          <p:nvPr/>
        </p:nvSpPr>
        <p:spPr bwMode="auto">
          <a:xfrm>
            <a:off x="7102214" y="1030746"/>
            <a:ext cx="880070" cy="369332"/>
          </a:xfrm>
          <a:prstGeom prst="ellipse">
            <a:avLst/>
          </a:prstGeom>
          <a:solidFill>
            <a:srgbClr val="0000FF"/>
          </a:solid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M1</a:t>
            </a:r>
          </a:p>
        </p:txBody>
      </p:sp>
      <p:sp>
        <p:nvSpPr>
          <p:cNvPr id="29" name="Oval 28"/>
          <p:cNvSpPr/>
          <p:nvPr/>
        </p:nvSpPr>
        <p:spPr bwMode="auto">
          <a:xfrm>
            <a:off x="260883" y="1084389"/>
            <a:ext cx="880070" cy="369332"/>
          </a:xfrm>
          <a:prstGeom prst="ellipse">
            <a:avLst/>
          </a:prstGeom>
          <a:solidFill>
            <a:schemeClr val="tx1">
              <a:lumMod val="75000"/>
              <a:lumOff val="25000"/>
            </a:schemeClr>
          </a:solid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400" dirty="0">
                <a:solidFill>
                  <a:schemeClr val="bg1"/>
                </a:solidFill>
                <a:latin typeface="+mj-lt"/>
              </a:rPr>
              <a:t>P</a:t>
            </a:r>
            <a:r>
              <a:rPr kumimoji="0" lang="en-US" sz="2400" b="1" i="0" u="none" strike="noStrike" cap="none" normalizeH="0" baseline="0" dirty="0" smtClean="0">
                <a:ln>
                  <a:noFill/>
                </a:ln>
                <a:solidFill>
                  <a:schemeClr val="bg1"/>
                </a:solidFill>
                <a:effectLst/>
                <a:latin typeface="+mj-lt"/>
              </a:rPr>
              <a:t>1</a:t>
            </a:r>
          </a:p>
        </p:txBody>
      </p:sp>
      <p:sp>
        <p:nvSpPr>
          <p:cNvPr id="30" name="Oval 29"/>
          <p:cNvSpPr/>
          <p:nvPr/>
        </p:nvSpPr>
        <p:spPr bwMode="auto">
          <a:xfrm>
            <a:off x="305286" y="2895084"/>
            <a:ext cx="880070" cy="369332"/>
          </a:xfrm>
          <a:prstGeom prst="ellipse">
            <a:avLst/>
          </a:prstGeom>
          <a:solidFill>
            <a:schemeClr val="tx1">
              <a:lumMod val="75000"/>
              <a:lumOff val="25000"/>
            </a:schemeClr>
          </a:solid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P3</a:t>
            </a:r>
          </a:p>
        </p:txBody>
      </p:sp>
      <p:sp>
        <p:nvSpPr>
          <p:cNvPr id="31" name="Oval 30"/>
          <p:cNvSpPr/>
          <p:nvPr/>
        </p:nvSpPr>
        <p:spPr bwMode="auto">
          <a:xfrm>
            <a:off x="290485" y="2433556"/>
            <a:ext cx="880070" cy="369332"/>
          </a:xfrm>
          <a:prstGeom prst="ellipse">
            <a:avLst/>
          </a:prstGeom>
          <a:solidFill>
            <a:schemeClr val="tx1">
              <a:lumMod val="75000"/>
              <a:lumOff val="25000"/>
            </a:schemeClr>
          </a:solid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P2</a:t>
            </a:r>
          </a:p>
        </p:txBody>
      </p:sp>
      <p:sp>
        <p:nvSpPr>
          <p:cNvPr id="32" name="Oval 31"/>
          <p:cNvSpPr/>
          <p:nvPr/>
        </p:nvSpPr>
        <p:spPr bwMode="auto">
          <a:xfrm>
            <a:off x="331448" y="4635381"/>
            <a:ext cx="880070" cy="369332"/>
          </a:xfrm>
          <a:prstGeom prst="ellipse">
            <a:avLst/>
          </a:prstGeom>
          <a:solidFill>
            <a:schemeClr val="tx1">
              <a:lumMod val="75000"/>
              <a:lumOff val="25000"/>
            </a:schemeClr>
          </a:solid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FD</a:t>
            </a:r>
          </a:p>
        </p:txBody>
      </p:sp>
      <p:sp>
        <p:nvSpPr>
          <p:cNvPr id="33" name="Oval 32"/>
          <p:cNvSpPr/>
          <p:nvPr/>
        </p:nvSpPr>
        <p:spPr bwMode="auto">
          <a:xfrm>
            <a:off x="320086" y="3305850"/>
            <a:ext cx="880070" cy="369332"/>
          </a:xfrm>
          <a:prstGeom prst="ellipse">
            <a:avLst/>
          </a:prstGeom>
          <a:solidFill>
            <a:schemeClr val="tx1">
              <a:lumMod val="75000"/>
              <a:lumOff val="25000"/>
            </a:schemeClr>
          </a:solid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mj-lt"/>
              </a:rPr>
              <a:t>FT</a:t>
            </a:r>
          </a:p>
        </p:txBody>
      </p:sp>
    </p:spTree>
    <p:extLst>
      <p:ext uri="{BB962C8B-B14F-4D97-AF65-F5344CB8AC3E}">
        <p14:creationId xmlns:p14="http://schemas.microsoft.com/office/powerpoint/2010/main" val="36620663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left)">
                                      <p:cBhvr>
                                        <p:cTn id="57" dur="5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500"/>
                                        <p:tgtEl>
                                          <p:spTgt spid="2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wipe(left)">
                                      <p:cBhvr>
                                        <p:cTn id="72" dur="500"/>
                                        <p:tgtEl>
                                          <p:spTgt spid="1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500"/>
                                        <p:tgtEl>
                                          <p:spTgt spid="3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wipe(left)">
                                      <p:cBhvr>
                                        <p:cTn id="82" dur="500"/>
                                        <p:tgtEl>
                                          <p:spTgt spid="1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wipe(left)">
                                      <p:cBhvr>
                                        <p:cTn id="87" dur="500"/>
                                        <p:tgtEl>
                                          <p:spTgt spid="1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500"/>
                                        <p:tgtEl>
                                          <p:spTgt spid="24"/>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wipe(left)">
                                      <p:cBhvr>
                                        <p:cTn id="97" dur="500"/>
                                        <p:tgtEl>
                                          <p:spTgt spid="13"/>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fade">
                                      <p:cBhvr>
                                        <p:cTn id="102" dur="500"/>
                                        <p:tgtEl>
                                          <p:spTgt spid="32"/>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childTnLst>
                                    <p:set>
                                      <p:cBhvr>
                                        <p:cTn id="106" dur="1" fill="hold">
                                          <p:stCondLst>
                                            <p:cond delay="0"/>
                                          </p:stCondLst>
                                        </p:cTn>
                                        <p:tgtEl>
                                          <p:spTgt spid="14"/>
                                        </p:tgtEl>
                                        <p:attrNameLst>
                                          <p:attrName>style.visibility</p:attrName>
                                        </p:attrNameLst>
                                      </p:cBhvr>
                                      <p:to>
                                        <p:strVal val="visible"/>
                                      </p:to>
                                    </p:set>
                                    <p:animEffect transition="in" filter="wipe(left)">
                                      <p:cBhvr>
                                        <p:cTn id="107" dur="500"/>
                                        <p:tgtEl>
                                          <p:spTgt spid="14"/>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fade">
                                      <p:cBhvr>
                                        <p:cTn id="1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22"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Triumphal Entry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Who made up the large crowd?</a:t>
            </a:r>
          </a:p>
          <a:p>
            <a:pPr lvl="1"/>
            <a:r>
              <a:rPr lang="en-US" b="0" dirty="0" smtClean="0"/>
              <a:t>Witnesses of Lazarus’ raising.</a:t>
            </a:r>
          </a:p>
          <a:p>
            <a:pPr lvl="1"/>
            <a:r>
              <a:rPr lang="en-US" b="0" dirty="0"/>
              <a:t>Vs 17 – </a:t>
            </a:r>
            <a:r>
              <a:rPr lang="en-US" b="0" dirty="0" smtClean="0"/>
              <a:t>Those </a:t>
            </a:r>
            <a:r>
              <a:rPr lang="en-US" b="0" dirty="0"/>
              <a:t>who heard when the crowds continued to bear </a:t>
            </a:r>
            <a:r>
              <a:rPr lang="en-US" b="0" dirty="0" smtClean="0"/>
              <a:t>witness of Lazarus’ raising.</a:t>
            </a:r>
            <a:endParaRPr lang="en-US" b="0" dirty="0"/>
          </a:p>
          <a:p>
            <a:pPr lvl="1"/>
            <a:r>
              <a:rPr lang="en-US" b="0" dirty="0" smtClean="0"/>
              <a:t>Others?</a:t>
            </a:r>
          </a:p>
          <a:p>
            <a:pPr lvl="1"/>
            <a:r>
              <a:rPr lang="en-US" b="0" dirty="0" smtClean="0"/>
              <a:t>Those who had witnessed the feeding the 5,000?</a:t>
            </a:r>
          </a:p>
          <a:p>
            <a:pPr lvl="1"/>
            <a:r>
              <a:rPr lang="en-US" b="0" dirty="0" smtClean="0"/>
              <a:t>Those who saw the blind man healed?</a:t>
            </a:r>
          </a:p>
          <a:p>
            <a:pPr lvl="1"/>
            <a:r>
              <a:rPr lang="en-US" b="0" dirty="0" smtClean="0"/>
              <a:t>Nobleman?</a:t>
            </a:r>
          </a:p>
          <a:p>
            <a:pPr lvl="1"/>
            <a:r>
              <a:rPr lang="en-US" b="0" dirty="0" smtClean="0"/>
              <a:t>Servants at the wedding feast?</a:t>
            </a:r>
          </a:p>
          <a:p>
            <a:pPr marL="380985" lvl="1" indent="0">
              <a:buNone/>
            </a:pPr>
            <a:endParaRPr lang="en-US" b="0" dirty="0" smtClean="0"/>
          </a:p>
          <a:p>
            <a:pPr marL="285739" lvl="1" indent="-285739">
              <a:buChar char="•"/>
            </a:pPr>
            <a:r>
              <a:rPr lang="en-US" sz="2667" dirty="0" smtClean="0"/>
              <a:t>“Hosanna! Blessed is He who comes in the name of the Lord, even the King of Israel!”</a:t>
            </a:r>
            <a:endParaRPr lang="en-US" sz="2667" dirty="0"/>
          </a:p>
          <a:p>
            <a:pPr marL="380985" lvl="1" indent="0">
              <a:buNone/>
            </a:pPr>
            <a:endParaRPr lang="en-US" b="0" dirty="0" smtClean="0"/>
          </a:p>
          <a:p>
            <a:pPr lvl="1"/>
            <a:endParaRPr lang="en-US" b="0" dirty="0"/>
          </a:p>
        </p:txBody>
      </p:sp>
    </p:spTree>
    <p:extLst>
      <p:ext uri="{BB962C8B-B14F-4D97-AF65-F5344CB8AC3E}">
        <p14:creationId xmlns:p14="http://schemas.microsoft.com/office/powerpoint/2010/main" val="110758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Zechariah 9:9-11</a:t>
            </a:r>
            <a:endParaRPr lang="en-US" dirty="0"/>
          </a:p>
        </p:txBody>
      </p:sp>
      <p:sp>
        <p:nvSpPr>
          <p:cNvPr id="3" name="Content Placeholder 2"/>
          <p:cNvSpPr>
            <a:spLocks noGrp="1"/>
          </p:cNvSpPr>
          <p:nvPr>
            <p:ph idx="1"/>
          </p:nvPr>
        </p:nvSpPr>
        <p:spPr>
          <a:xfrm>
            <a:off x="1483112" y="952500"/>
            <a:ext cx="6233532" cy="4640726"/>
          </a:xfrm>
        </p:spPr>
        <p:txBody>
          <a:bodyPr>
            <a:normAutofit fontScale="77500" lnSpcReduction="20000"/>
          </a:bodyPr>
          <a:lstStyle/>
          <a:p>
            <a:pPr marL="0" indent="0">
              <a:buNone/>
            </a:pPr>
            <a:r>
              <a:rPr lang="en-US" baseline="30000" dirty="0" smtClean="0"/>
              <a:t>9</a:t>
            </a:r>
            <a:r>
              <a:rPr lang="en-US" baseline="30000" dirty="0"/>
              <a:t> </a:t>
            </a:r>
            <a:r>
              <a:rPr lang="en-US" dirty="0"/>
              <a:t>Rejoice greatly, O daughter of Zion!</a:t>
            </a:r>
            <a:br>
              <a:rPr lang="en-US" dirty="0"/>
            </a:br>
            <a:r>
              <a:rPr lang="en-US" dirty="0"/>
              <a:t>    Shout aloud, O daughter of Jerusalem!</a:t>
            </a:r>
            <a:br>
              <a:rPr lang="en-US" dirty="0"/>
            </a:br>
            <a:r>
              <a:rPr lang="en-US" dirty="0"/>
              <a:t>Behold, your king is coming to you;</a:t>
            </a:r>
            <a:br>
              <a:rPr lang="en-US" dirty="0"/>
            </a:br>
            <a:r>
              <a:rPr lang="en-US" dirty="0"/>
              <a:t>    righteous and having salvation is he,</a:t>
            </a:r>
            <a:br>
              <a:rPr lang="en-US" dirty="0"/>
            </a:br>
            <a:r>
              <a:rPr lang="en-US" dirty="0"/>
              <a:t>humble and mounted on a donkey,</a:t>
            </a:r>
            <a:br>
              <a:rPr lang="en-US" dirty="0"/>
            </a:br>
            <a:r>
              <a:rPr lang="en-US" dirty="0"/>
              <a:t>    on a colt, the foal of a donkey</a:t>
            </a:r>
            <a:r>
              <a:rPr lang="en-US" b="0" dirty="0" smtClean="0"/>
              <a:t>.</a:t>
            </a:r>
          </a:p>
          <a:p>
            <a:pPr marL="0" indent="0">
              <a:buNone/>
            </a:pPr>
            <a:r>
              <a:rPr lang="en-US" b="0" dirty="0"/>
              <a:t/>
            </a:r>
            <a:br>
              <a:rPr lang="en-US" b="0" dirty="0"/>
            </a:br>
            <a:r>
              <a:rPr lang="en-US" b="0" baseline="30000" dirty="0"/>
              <a:t>10 </a:t>
            </a:r>
            <a:r>
              <a:rPr lang="en-US" b="0" dirty="0"/>
              <a:t>I will cut off the chariot from Ephraim</a:t>
            </a:r>
            <a:br>
              <a:rPr lang="en-US" b="0" dirty="0"/>
            </a:br>
            <a:r>
              <a:rPr lang="en-US" b="0" dirty="0"/>
              <a:t>    and the war horse from Jerusalem;</a:t>
            </a:r>
            <a:br>
              <a:rPr lang="en-US" b="0" dirty="0"/>
            </a:br>
            <a:r>
              <a:rPr lang="en-US" b="0" dirty="0"/>
              <a:t>and the battle bow shall be cut off,</a:t>
            </a:r>
            <a:br>
              <a:rPr lang="en-US" b="0" dirty="0"/>
            </a:br>
            <a:r>
              <a:rPr lang="en-US" b="0" dirty="0"/>
              <a:t>    </a:t>
            </a:r>
            <a:r>
              <a:rPr lang="en-US" dirty="0"/>
              <a:t>and he shall speak peace to the nations;</a:t>
            </a:r>
            <a:br>
              <a:rPr lang="en-US" dirty="0"/>
            </a:br>
            <a:r>
              <a:rPr lang="en-US" dirty="0"/>
              <a:t>his rule shall be from sea to sea,</a:t>
            </a:r>
            <a:br>
              <a:rPr lang="en-US" dirty="0"/>
            </a:br>
            <a:r>
              <a:rPr lang="en-US" dirty="0"/>
              <a:t>    and from the River to the ends of the earth</a:t>
            </a:r>
            <a:r>
              <a:rPr lang="en-US" b="0" dirty="0" smtClean="0"/>
              <a:t>.</a:t>
            </a:r>
          </a:p>
          <a:p>
            <a:pPr marL="0" indent="0">
              <a:buNone/>
            </a:pPr>
            <a:r>
              <a:rPr lang="en-US" b="0" dirty="0"/>
              <a:t/>
            </a:r>
            <a:br>
              <a:rPr lang="en-US" b="0" dirty="0"/>
            </a:br>
            <a:r>
              <a:rPr lang="en-US" b="0" baseline="30000" dirty="0"/>
              <a:t>11 </a:t>
            </a:r>
            <a:r>
              <a:rPr lang="en-US" b="0" dirty="0"/>
              <a:t>As for you also, because of the blood of my covenant with you,</a:t>
            </a:r>
            <a:br>
              <a:rPr lang="en-US" b="0" dirty="0"/>
            </a:br>
            <a:r>
              <a:rPr lang="en-US" b="0" dirty="0"/>
              <a:t>    I will set your prisoners free from the waterless pit.</a:t>
            </a:r>
          </a:p>
        </p:txBody>
      </p:sp>
      <p:cxnSp>
        <p:nvCxnSpPr>
          <p:cNvPr id="6" name="Straight Connector 5"/>
          <p:cNvCxnSpPr/>
          <p:nvPr/>
        </p:nvCxnSpPr>
        <p:spPr bwMode="auto">
          <a:xfrm>
            <a:off x="1873405" y="3858322"/>
            <a:ext cx="4337824"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a:off x="1594624" y="4092498"/>
            <a:ext cx="3490332" cy="1115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1873405" y="4348976"/>
            <a:ext cx="4728117"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8745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Mission of Salvation</a:t>
            </a:r>
            <a:endParaRPr lang="en-US" dirty="0"/>
          </a:p>
        </p:txBody>
      </p:sp>
      <p:sp>
        <p:nvSpPr>
          <p:cNvPr id="3" name="Content Placeholder 2"/>
          <p:cNvSpPr>
            <a:spLocks noGrp="1"/>
          </p:cNvSpPr>
          <p:nvPr>
            <p:ph idx="1"/>
          </p:nvPr>
        </p:nvSpPr>
        <p:spPr/>
        <p:txBody>
          <a:bodyPr/>
          <a:lstStyle/>
          <a:p>
            <a:r>
              <a:rPr lang="en-US" dirty="0" smtClean="0"/>
              <a:t>Zechariah 9:9-11</a:t>
            </a:r>
          </a:p>
          <a:p>
            <a:endParaRPr lang="en-US" dirty="0" smtClean="0"/>
          </a:p>
          <a:p>
            <a:r>
              <a:rPr lang="en-US" dirty="0" smtClean="0"/>
              <a:t>Salvation not just for the Jews</a:t>
            </a:r>
          </a:p>
          <a:p>
            <a:r>
              <a:rPr lang="en-US" dirty="0" smtClean="0"/>
              <a:t>For the entire world (sea to sea; ends of the earth)</a:t>
            </a:r>
          </a:p>
          <a:p>
            <a:endParaRPr lang="en-US" dirty="0"/>
          </a:p>
          <a:p>
            <a:r>
              <a:rPr lang="en-US" dirty="0" smtClean="0"/>
              <a:t>“Blood of my covenant” = New covenant</a:t>
            </a:r>
          </a:p>
          <a:p>
            <a:endParaRPr lang="en-US" dirty="0"/>
          </a:p>
          <a:p>
            <a:r>
              <a:rPr lang="en-US" dirty="0" smtClean="0"/>
              <a:t>“free from the waterless pit” = Living Water</a:t>
            </a:r>
          </a:p>
          <a:p>
            <a:endParaRPr lang="en-US" dirty="0"/>
          </a:p>
        </p:txBody>
      </p:sp>
    </p:spTree>
    <p:extLst>
      <p:ext uri="{BB962C8B-B14F-4D97-AF65-F5344CB8AC3E}">
        <p14:creationId xmlns:p14="http://schemas.microsoft.com/office/powerpoint/2010/main" val="109461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 7: 9-10</a:t>
            </a:r>
            <a:endParaRPr lang="en-US" dirty="0"/>
          </a:p>
        </p:txBody>
      </p:sp>
      <p:sp>
        <p:nvSpPr>
          <p:cNvPr id="3" name="Content Placeholder 2"/>
          <p:cNvSpPr>
            <a:spLocks noGrp="1"/>
          </p:cNvSpPr>
          <p:nvPr>
            <p:ph idx="1"/>
          </p:nvPr>
        </p:nvSpPr>
        <p:spPr/>
        <p:txBody>
          <a:bodyPr/>
          <a:lstStyle/>
          <a:p>
            <a:pPr marL="0" indent="0">
              <a:buNone/>
            </a:pPr>
            <a:r>
              <a:rPr lang="en-US" baseline="30000" dirty="0" smtClean="0"/>
              <a:t>	</a:t>
            </a:r>
          </a:p>
          <a:p>
            <a:pPr marL="0" indent="0">
              <a:buNone/>
            </a:pPr>
            <a:r>
              <a:rPr lang="en-US" baseline="30000" dirty="0"/>
              <a:t>	</a:t>
            </a:r>
            <a:r>
              <a:rPr lang="en-US" baseline="30000" dirty="0" smtClean="0"/>
              <a:t>9</a:t>
            </a:r>
            <a:r>
              <a:rPr lang="en-US" baseline="30000" dirty="0"/>
              <a:t> </a:t>
            </a:r>
            <a:r>
              <a:rPr lang="en-US" dirty="0"/>
              <a:t>After this I looked, and behold, a great multitude that no one could number, from every nation, from all tribes and peoples and languages, standing before the throne and before the Lamb, clothed in white robes, with palm branches in their hands, </a:t>
            </a:r>
            <a:r>
              <a:rPr lang="en-US" baseline="30000" dirty="0"/>
              <a:t>10 </a:t>
            </a:r>
            <a:r>
              <a:rPr lang="en-US" dirty="0"/>
              <a:t>and crying out with a loud voice, “Salvation belongs to our God who sits on the throne, and to the Lamb!” </a:t>
            </a:r>
          </a:p>
        </p:txBody>
      </p:sp>
    </p:spTree>
    <p:extLst>
      <p:ext uri="{BB962C8B-B14F-4D97-AF65-F5344CB8AC3E}">
        <p14:creationId xmlns:p14="http://schemas.microsoft.com/office/powerpoint/2010/main" val="17103428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12: 20-26</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aseline="30000" dirty="0" smtClean="0"/>
              <a:t>	20</a:t>
            </a:r>
            <a:r>
              <a:rPr lang="en-US" baseline="30000" dirty="0"/>
              <a:t> </a:t>
            </a:r>
            <a:r>
              <a:rPr lang="en-US" b="0" dirty="0"/>
              <a:t>Now among those who went up to worship at the feast were some Greeks. </a:t>
            </a:r>
            <a:r>
              <a:rPr lang="en-US" b="0" baseline="30000" dirty="0"/>
              <a:t>21 </a:t>
            </a:r>
            <a:r>
              <a:rPr lang="en-US" b="0" dirty="0"/>
              <a:t>So these came to Philip, who was from Bethsaida in Galilee, and asked him</a:t>
            </a:r>
            <a:r>
              <a:rPr lang="en-US" dirty="0"/>
              <a:t>, “</a:t>
            </a:r>
            <a:r>
              <a:rPr lang="en-US" dirty="0">
                <a:solidFill>
                  <a:srgbClr val="0000FF"/>
                </a:solidFill>
              </a:rPr>
              <a:t>Sir, we wish to see Jesus</a:t>
            </a:r>
            <a:r>
              <a:rPr lang="en-US" dirty="0"/>
              <a:t>.” </a:t>
            </a:r>
            <a:r>
              <a:rPr lang="en-US" baseline="30000" dirty="0"/>
              <a:t>22 </a:t>
            </a:r>
            <a:r>
              <a:rPr lang="en-US" b="0" dirty="0"/>
              <a:t>Philip went and told Andrew; Andrew and Philip went and told Jesus. </a:t>
            </a:r>
            <a:endParaRPr lang="en-US" b="0" dirty="0" smtClean="0"/>
          </a:p>
          <a:p>
            <a:pPr marL="0" indent="0">
              <a:buNone/>
            </a:pPr>
            <a:r>
              <a:rPr lang="en-US" b="0" baseline="30000" dirty="0"/>
              <a:t>	</a:t>
            </a:r>
            <a:r>
              <a:rPr lang="en-US" b="0" baseline="30000" dirty="0" smtClean="0"/>
              <a:t>23</a:t>
            </a:r>
            <a:r>
              <a:rPr lang="en-US" b="0" baseline="30000" dirty="0"/>
              <a:t> </a:t>
            </a:r>
            <a:r>
              <a:rPr lang="en-US" b="0" dirty="0"/>
              <a:t>And Jesus answered them</a:t>
            </a:r>
            <a:r>
              <a:rPr lang="en-US" dirty="0"/>
              <a:t>, “</a:t>
            </a:r>
            <a:r>
              <a:rPr lang="en-US" dirty="0">
                <a:solidFill>
                  <a:srgbClr val="FF0000"/>
                </a:solidFill>
              </a:rPr>
              <a:t>The hour has come for the Son of Man to be glorified. </a:t>
            </a:r>
            <a:r>
              <a:rPr lang="en-US" baseline="30000" dirty="0">
                <a:solidFill>
                  <a:srgbClr val="FF0000"/>
                </a:solidFill>
              </a:rPr>
              <a:t>24 </a:t>
            </a:r>
            <a:r>
              <a:rPr lang="en-US" dirty="0">
                <a:solidFill>
                  <a:srgbClr val="FF0000"/>
                </a:solidFill>
              </a:rPr>
              <a:t>Truly, truly, I say to you, unless a grain of wheat falls into the earth and dies, it remains alone; but if it dies, it bears much fruit. </a:t>
            </a:r>
            <a:r>
              <a:rPr lang="en-US" baseline="30000" dirty="0">
                <a:solidFill>
                  <a:srgbClr val="FF0000"/>
                </a:solidFill>
              </a:rPr>
              <a:t>25 </a:t>
            </a:r>
            <a:r>
              <a:rPr lang="en-US" dirty="0">
                <a:solidFill>
                  <a:srgbClr val="FF0000"/>
                </a:solidFill>
              </a:rPr>
              <a:t>Whoever loves his life loses it, and whoever hates his life in this world will keep it for eternal life. </a:t>
            </a:r>
            <a:r>
              <a:rPr lang="en-US" baseline="30000" dirty="0">
                <a:solidFill>
                  <a:srgbClr val="FF0000"/>
                </a:solidFill>
              </a:rPr>
              <a:t>26 </a:t>
            </a:r>
            <a:r>
              <a:rPr lang="en-US" dirty="0">
                <a:solidFill>
                  <a:srgbClr val="FF0000"/>
                </a:solidFill>
              </a:rPr>
              <a:t>If anyone serves me, he must follow me; and where I am, there will my servant be also. If anyone serves me, the Father will honor him</a:t>
            </a:r>
            <a:r>
              <a:rPr lang="en-US" dirty="0" smtClean="0"/>
              <a:t>.”</a:t>
            </a:r>
            <a:endParaRPr lang="en-US" dirty="0"/>
          </a:p>
        </p:txBody>
      </p:sp>
    </p:spTree>
    <p:extLst>
      <p:ext uri="{BB962C8B-B14F-4D97-AF65-F5344CB8AC3E}">
        <p14:creationId xmlns:p14="http://schemas.microsoft.com/office/powerpoint/2010/main" val="17911949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Greeks seek Jesus</a:t>
            </a:r>
            <a:endParaRPr lang="en-US" dirty="0"/>
          </a:p>
        </p:txBody>
      </p:sp>
      <p:sp>
        <p:nvSpPr>
          <p:cNvPr id="3" name="Content Placeholder 2"/>
          <p:cNvSpPr>
            <a:spLocks noGrp="1"/>
          </p:cNvSpPr>
          <p:nvPr>
            <p:ph idx="1"/>
          </p:nvPr>
        </p:nvSpPr>
        <p:spPr/>
        <p:txBody>
          <a:bodyPr/>
          <a:lstStyle/>
          <a:p>
            <a:r>
              <a:rPr lang="en-US" dirty="0" smtClean="0"/>
              <a:t>John 10:16-17</a:t>
            </a:r>
          </a:p>
          <a:p>
            <a:endParaRPr lang="en-US" sz="900" dirty="0"/>
          </a:p>
          <a:p>
            <a:pPr marL="0" indent="0">
              <a:buNone/>
            </a:pPr>
            <a:r>
              <a:rPr lang="en-US" baseline="30000" dirty="0" smtClean="0"/>
              <a:t>	16</a:t>
            </a:r>
            <a:r>
              <a:rPr lang="en-US" baseline="30000" dirty="0"/>
              <a:t> </a:t>
            </a:r>
            <a:r>
              <a:rPr lang="en-US" baseline="30000" dirty="0" smtClean="0"/>
              <a:t>”</a:t>
            </a:r>
            <a:r>
              <a:rPr lang="en-US" dirty="0" smtClean="0">
                <a:solidFill>
                  <a:srgbClr val="FF0000"/>
                </a:solidFill>
              </a:rPr>
              <a:t>And </a:t>
            </a:r>
            <a:r>
              <a:rPr lang="en-US" dirty="0">
                <a:solidFill>
                  <a:srgbClr val="FF0000"/>
                </a:solidFill>
              </a:rPr>
              <a:t>I have other sheep that are not of this fold. I must bring them also, and they will listen to my voice. So there will be one flock, one shepherd. </a:t>
            </a:r>
            <a:r>
              <a:rPr lang="en-US" baseline="30000" dirty="0">
                <a:solidFill>
                  <a:srgbClr val="FF0000"/>
                </a:solidFill>
              </a:rPr>
              <a:t>17 </a:t>
            </a:r>
            <a:r>
              <a:rPr lang="en-US" dirty="0">
                <a:solidFill>
                  <a:srgbClr val="FF0000"/>
                </a:solidFill>
              </a:rPr>
              <a:t>For this reason the Father loves me, because I lay down my life that I may take it up again</a:t>
            </a:r>
            <a:r>
              <a:rPr lang="en-US" dirty="0" smtClean="0"/>
              <a:t>.” </a:t>
            </a:r>
          </a:p>
          <a:p>
            <a:pPr marL="0" indent="0">
              <a:buNone/>
            </a:pPr>
            <a:endParaRPr lang="en-US" dirty="0"/>
          </a:p>
          <a:p>
            <a:r>
              <a:rPr lang="en-US" dirty="0" err="1" smtClean="0"/>
              <a:t>Jn</a:t>
            </a:r>
            <a:r>
              <a:rPr lang="en-US" dirty="0" smtClean="0"/>
              <a:t> 12:26 – “</a:t>
            </a:r>
            <a:r>
              <a:rPr lang="en-US" dirty="0" smtClean="0">
                <a:solidFill>
                  <a:srgbClr val="FF0000"/>
                </a:solidFill>
              </a:rPr>
              <a:t>If anyone serves me the Father will honor him</a:t>
            </a:r>
            <a:r>
              <a:rPr lang="en-US" dirty="0" smtClean="0"/>
              <a:t>.”</a:t>
            </a:r>
            <a:endParaRPr lang="en-US" dirty="0"/>
          </a:p>
        </p:txBody>
      </p:sp>
    </p:spTree>
    <p:extLst>
      <p:ext uri="{BB962C8B-B14F-4D97-AF65-F5344CB8AC3E}">
        <p14:creationId xmlns:p14="http://schemas.microsoft.com/office/powerpoint/2010/main" val="381834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hour has come….”</a:t>
            </a:r>
            <a:endParaRPr lang="en-US" dirty="0"/>
          </a:p>
        </p:txBody>
      </p:sp>
      <p:sp>
        <p:nvSpPr>
          <p:cNvPr id="3" name="Content Placeholder 2"/>
          <p:cNvSpPr>
            <a:spLocks noGrp="1"/>
          </p:cNvSpPr>
          <p:nvPr>
            <p:ph idx="1"/>
          </p:nvPr>
        </p:nvSpPr>
        <p:spPr/>
        <p:txBody>
          <a:bodyPr/>
          <a:lstStyle/>
          <a:p>
            <a:r>
              <a:rPr lang="en-US" dirty="0" smtClean="0"/>
              <a:t>For the Son of Man to be Glorified. (23)</a:t>
            </a:r>
          </a:p>
          <a:p>
            <a:endParaRPr lang="en-US" dirty="0"/>
          </a:p>
          <a:p>
            <a:r>
              <a:rPr lang="en-US" dirty="0" smtClean="0"/>
              <a:t>Grain of wheat symbolism? (24)</a:t>
            </a:r>
          </a:p>
          <a:p>
            <a:endParaRPr lang="en-US" dirty="0"/>
          </a:p>
          <a:p>
            <a:r>
              <a:rPr lang="en-US" dirty="0" smtClean="0"/>
              <a:t>How will His death bear much fruit?</a:t>
            </a:r>
          </a:p>
          <a:p>
            <a:endParaRPr lang="en-US" dirty="0"/>
          </a:p>
          <a:p>
            <a:r>
              <a:rPr lang="en-US" dirty="0" smtClean="0"/>
              <a:t>Suffer </a:t>
            </a:r>
            <a:r>
              <a:rPr lang="en-US" dirty="0"/>
              <a:t>death through the unbelief of the Jews, and to be multiplied in the faith of many </a:t>
            </a:r>
            <a:r>
              <a:rPr lang="en-US" dirty="0" smtClean="0"/>
              <a:t>nations.</a:t>
            </a:r>
          </a:p>
        </p:txBody>
      </p:sp>
    </p:spTree>
    <p:extLst>
      <p:ext uri="{BB962C8B-B14F-4D97-AF65-F5344CB8AC3E}">
        <p14:creationId xmlns:p14="http://schemas.microsoft.com/office/powerpoint/2010/main" val="360839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for self?</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John 12:25 - </a:t>
            </a:r>
            <a:r>
              <a:rPr lang="en-US" baseline="30000" dirty="0" smtClean="0"/>
              <a:t>25</a:t>
            </a:r>
            <a:r>
              <a:rPr lang="en-US" baseline="30000" dirty="0"/>
              <a:t> </a:t>
            </a:r>
            <a:r>
              <a:rPr lang="en-US" baseline="30000" dirty="0" smtClean="0"/>
              <a:t>”</a:t>
            </a:r>
            <a:r>
              <a:rPr lang="en-US" dirty="0" smtClean="0">
                <a:solidFill>
                  <a:srgbClr val="FF0000"/>
                </a:solidFill>
              </a:rPr>
              <a:t>Whoever </a:t>
            </a:r>
            <a:r>
              <a:rPr lang="en-US" dirty="0">
                <a:solidFill>
                  <a:srgbClr val="FF0000"/>
                </a:solidFill>
              </a:rPr>
              <a:t>loves his life loses it, and whoever hates his life in this world will keep it for eternal </a:t>
            </a:r>
            <a:r>
              <a:rPr lang="en-US" dirty="0" smtClean="0">
                <a:solidFill>
                  <a:srgbClr val="FF0000"/>
                </a:solidFill>
              </a:rPr>
              <a:t>life</a:t>
            </a:r>
            <a:r>
              <a:rPr lang="en-US" dirty="0" smtClean="0"/>
              <a:t>.”</a:t>
            </a:r>
          </a:p>
          <a:p>
            <a:r>
              <a:rPr lang="en-US" dirty="0" smtClean="0"/>
              <a:t>Temporal vs Eternal</a:t>
            </a:r>
          </a:p>
          <a:p>
            <a:r>
              <a:rPr lang="en-US" dirty="0" smtClean="0"/>
              <a:t>Relationships that will last for eternity.</a:t>
            </a:r>
          </a:p>
          <a:p>
            <a:endParaRPr lang="en-US" dirty="0"/>
          </a:p>
          <a:p>
            <a:r>
              <a:rPr lang="en-US" dirty="0" smtClean="0"/>
              <a:t>CS Lewis – “</a:t>
            </a:r>
            <a:r>
              <a:rPr lang="en-US" b="0" dirty="0" smtClean="0"/>
              <a:t>There </a:t>
            </a:r>
            <a:r>
              <a:rPr lang="en-US" b="0" dirty="0"/>
              <a:t>is no safe investment. To love at all is to be vulnerable. Love anything, and your heart will certainly be wrung and possibly be broken. If you want to make sure of keeping it intact, you must give your heart to no one, not even to an animal. Wrap it carefully round with hobbies and little luxuries; avoid all entanglements; lock it up safe in the casket or coffin of your selfishness. But in that casket—safe, dark, motionless, airless—it will change. It will not be broken; it will become unbreakable, impenetrable, </a:t>
            </a:r>
            <a:r>
              <a:rPr lang="en-US" b="0" dirty="0" smtClean="0"/>
              <a:t>irredeemable…...”</a:t>
            </a:r>
            <a:endParaRPr lang="en-US" b="0" dirty="0"/>
          </a:p>
        </p:txBody>
      </p:sp>
    </p:spTree>
    <p:extLst>
      <p:ext uri="{BB962C8B-B14F-4D97-AF65-F5344CB8AC3E}">
        <p14:creationId xmlns:p14="http://schemas.microsoft.com/office/powerpoint/2010/main" val="163446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12: 27-36</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aseline="30000" dirty="0" smtClean="0"/>
              <a:t>	27</a:t>
            </a:r>
            <a:r>
              <a:rPr lang="en-US" baseline="30000" dirty="0"/>
              <a:t> </a:t>
            </a:r>
            <a:r>
              <a:rPr lang="en-US" dirty="0"/>
              <a:t>“</a:t>
            </a:r>
            <a:r>
              <a:rPr lang="en-US" dirty="0">
                <a:solidFill>
                  <a:srgbClr val="FF0000"/>
                </a:solidFill>
              </a:rPr>
              <a:t>Now is my soul troubled. And what shall I say? ‘Father, save me from this hour’? But for this purpose I have come to this hour. </a:t>
            </a:r>
            <a:r>
              <a:rPr lang="en-US" baseline="30000" dirty="0">
                <a:solidFill>
                  <a:srgbClr val="FF0000"/>
                </a:solidFill>
              </a:rPr>
              <a:t>28 </a:t>
            </a:r>
            <a:r>
              <a:rPr lang="en-US" dirty="0">
                <a:solidFill>
                  <a:srgbClr val="FF0000"/>
                </a:solidFill>
              </a:rPr>
              <a:t>Father, glorify your name</a:t>
            </a:r>
            <a:r>
              <a:rPr lang="en-US" dirty="0"/>
              <a:t>.” </a:t>
            </a:r>
            <a:r>
              <a:rPr lang="en-US" b="0" dirty="0"/>
              <a:t>Then a voice came from heaven</a:t>
            </a:r>
            <a:r>
              <a:rPr lang="en-US" dirty="0"/>
              <a:t>: “</a:t>
            </a:r>
            <a:r>
              <a:rPr lang="en-US" u="sng" dirty="0"/>
              <a:t>I have glorified it, and I will glorify it again</a:t>
            </a:r>
            <a:r>
              <a:rPr lang="en-US" dirty="0"/>
              <a:t>.” </a:t>
            </a:r>
            <a:r>
              <a:rPr lang="en-US" baseline="30000" dirty="0"/>
              <a:t>29 </a:t>
            </a:r>
            <a:r>
              <a:rPr lang="en-US" b="0" dirty="0"/>
              <a:t>The crowd that stood there and heard it said that it had thundered. Others said</a:t>
            </a:r>
            <a:r>
              <a:rPr lang="en-US" dirty="0"/>
              <a:t>, “</a:t>
            </a:r>
            <a:r>
              <a:rPr lang="en-US" dirty="0">
                <a:solidFill>
                  <a:srgbClr val="0000FF"/>
                </a:solidFill>
              </a:rPr>
              <a:t>An angel has spoken to him</a:t>
            </a:r>
            <a:r>
              <a:rPr lang="en-US" dirty="0"/>
              <a:t>.” </a:t>
            </a:r>
            <a:endParaRPr lang="en-US" dirty="0" smtClean="0"/>
          </a:p>
          <a:p>
            <a:pPr marL="0" indent="0">
              <a:buNone/>
            </a:pPr>
            <a:r>
              <a:rPr lang="en-US" baseline="30000" dirty="0"/>
              <a:t>	</a:t>
            </a:r>
            <a:r>
              <a:rPr lang="en-US" baseline="30000" dirty="0" smtClean="0"/>
              <a:t>30</a:t>
            </a:r>
            <a:r>
              <a:rPr lang="en-US" baseline="30000" dirty="0"/>
              <a:t> </a:t>
            </a:r>
            <a:r>
              <a:rPr lang="en-US" b="0" dirty="0"/>
              <a:t>Jesus answered</a:t>
            </a:r>
            <a:r>
              <a:rPr lang="en-US" dirty="0"/>
              <a:t>, “</a:t>
            </a:r>
            <a:r>
              <a:rPr lang="en-US" dirty="0">
                <a:solidFill>
                  <a:srgbClr val="FF0000"/>
                </a:solidFill>
              </a:rPr>
              <a:t>This voice has come for your sake, not mine. </a:t>
            </a:r>
            <a:r>
              <a:rPr lang="en-US" baseline="30000" dirty="0">
                <a:solidFill>
                  <a:srgbClr val="FF0000"/>
                </a:solidFill>
              </a:rPr>
              <a:t>31 </a:t>
            </a:r>
            <a:r>
              <a:rPr lang="en-US" dirty="0">
                <a:solidFill>
                  <a:srgbClr val="FF0000"/>
                </a:solidFill>
              </a:rPr>
              <a:t>Now is the judgment of this world; now will the ruler of this world be cast out. </a:t>
            </a:r>
            <a:r>
              <a:rPr lang="en-US" baseline="30000" dirty="0">
                <a:solidFill>
                  <a:srgbClr val="FF0000"/>
                </a:solidFill>
              </a:rPr>
              <a:t>32 </a:t>
            </a:r>
            <a:r>
              <a:rPr lang="en-US" dirty="0">
                <a:solidFill>
                  <a:srgbClr val="FF0000"/>
                </a:solidFill>
              </a:rPr>
              <a:t>And I, when I am lifted up from the earth, will draw all people to myself</a:t>
            </a:r>
            <a:r>
              <a:rPr lang="en-US" dirty="0"/>
              <a:t>.” </a:t>
            </a:r>
            <a:r>
              <a:rPr lang="en-US" baseline="30000" dirty="0"/>
              <a:t>33 </a:t>
            </a:r>
            <a:r>
              <a:rPr lang="en-US" b="0" dirty="0"/>
              <a:t>He said this to show by what kind of death he was going to die. </a:t>
            </a:r>
            <a:r>
              <a:rPr lang="en-US" b="0" baseline="30000" dirty="0"/>
              <a:t>34 </a:t>
            </a:r>
            <a:r>
              <a:rPr lang="en-US" b="0" dirty="0"/>
              <a:t>So the crowd answered him</a:t>
            </a:r>
            <a:r>
              <a:rPr lang="en-US" dirty="0"/>
              <a:t>, “</a:t>
            </a:r>
            <a:r>
              <a:rPr lang="en-US" dirty="0">
                <a:solidFill>
                  <a:srgbClr val="0000FF"/>
                </a:solidFill>
              </a:rPr>
              <a:t>We have heard from the Law that the Christ remains forever. How can you say that the Son of Man must be lifted up? Who is this Son of Man</a:t>
            </a:r>
            <a:r>
              <a:rPr lang="en-US" dirty="0"/>
              <a:t>?” </a:t>
            </a:r>
            <a:endParaRPr lang="en-US" dirty="0" smtClean="0"/>
          </a:p>
          <a:p>
            <a:pPr marL="0" indent="0">
              <a:buNone/>
            </a:pPr>
            <a:r>
              <a:rPr lang="en-US" baseline="30000" dirty="0"/>
              <a:t>	</a:t>
            </a:r>
            <a:r>
              <a:rPr lang="en-US" baseline="30000" dirty="0" smtClean="0"/>
              <a:t>35</a:t>
            </a:r>
            <a:r>
              <a:rPr lang="en-US" baseline="30000" dirty="0"/>
              <a:t> </a:t>
            </a:r>
            <a:r>
              <a:rPr lang="en-US" b="0" dirty="0"/>
              <a:t>So Jesus said to them</a:t>
            </a:r>
            <a:r>
              <a:rPr lang="en-US" dirty="0"/>
              <a:t>, “</a:t>
            </a:r>
            <a:r>
              <a:rPr lang="en-US" dirty="0">
                <a:solidFill>
                  <a:srgbClr val="FF0000"/>
                </a:solidFill>
              </a:rPr>
              <a:t>The light is among you for a little while longer. Walk while you have the light, lest darkness overtake you. The one who walks in the darkness does not know where he is going. </a:t>
            </a:r>
            <a:r>
              <a:rPr lang="en-US" baseline="30000" dirty="0">
                <a:solidFill>
                  <a:srgbClr val="FF0000"/>
                </a:solidFill>
              </a:rPr>
              <a:t>36 </a:t>
            </a:r>
            <a:r>
              <a:rPr lang="en-US" dirty="0">
                <a:solidFill>
                  <a:srgbClr val="FF0000"/>
                </a:solidFill>
              </a:rPr>
              <a:t>While you have the light, believe in the light, that you may become sons of light</a:t>
            </a:r>
            <a:r>
              <a:rPr lang="en-US" dirty="0"/>
              <a:t>.”</a:t>
            </a:r>
          </a:p>
        </p:txBody>
      </p:sp>
    </p:spTree>
    <p:extLst>
      <p:ext uri="{BB962C8B-B14F-4D97-AF65-F5344CB8AC3E}">
        <p14:creationId xmlns:p14="http://schemas.microsoft.com/office/powerpoint/2010/main" val="39038657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What Shall I Say?</a:t>
            </a:r>
            <a:endParaRPr lang="en-US" dirty="0"/>
          </a:p>
        </p:txBody>
      </p:sp>
      <p:sp>
        <p:nvSpPr>
          <p:cNvPr id="3" name="Content Placeholder 2"/>
          <p:cNvSpPr>
            <a:spLocks noGrp="1"/>
          </p:cNvSpPr>
          <p:nvPr>
            <p:ph idx="1"/>
          </p:nvPr>
        </p:nvSpPr>
        <p:spPr/>
        <p:txBody>
          <a:bodyPr>
            <a:normAutofit lnSpcReduction="10000"/>
          </a:bodyPr>
          <a:lstStyle/>
          <a:p>
            <a:r>
              <a:rPr lang="en-US" dirty="0" smtClean="0"/>
              <a:t>Father save me from this hour?</a:t>
            </a:r>
          </a:p>
          <a:p>
            <a:endParaRPr lang="en-US" dirty="0"/>
          </a:p>
          <a:p>
            <a:r>
              <a:rPr lang="en-US" dirty="0" smtClean="0"/>
              <a:t>“But for this very purpose I have come to this hour.”</a:t>
            </a:r>
          </a:p>
          <a:p>
            <a:endParaRPr lang="en-US" dirty="0"/>
          </a:p>
          <a:p>
            <a:r>
              <a:rPr lang="en-US" dirty="0" smtClean="0"/>
              <a:t>How often do we fail in our purpose/mission?</a:t>
            </a:r>
          </a:p>
          <a:p>
            <a:endParaRPr lang="en-US" dirty="0"/>
          </a:p>
          <a:p>
            <a:r>
              <a:rPr lang="en-US" dirty="0" smtClean="0"/>
              <a:t>Are we hearing the voice of God or just thunder?</a:t>
            </a:r>
          </a:p>
          <a:p>
            <a:endParaRPr lang="en-US" dirty="0"/>
          </a:p>
          <a:p>
            <a:r>
              <a:rPr lang="en-US" dirty="0" smtClean="0"/>
              <a:t>Vs 35 – We have a finite amount of time to respond. There is a period of light and then darkness.</a:t>
            </a:r>
            <a:endParaRPr lang="en-US" dirty="0"/>
          </a:p>
        </p:txBody>
      </p:sp>
    </p:spTree>
    <p:extLst>
      <p:ext uri="{BB962C8B-B14F-4D97-AF65-F5344CB8AC3E}">
        <p14:creationId xmlns:p14="http://schemas.microsoft.com/office/powerpoint/2010/main" val="136265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734" y="6586"/>
            <a:ext cx="8768564" cy="400919"/>
          </a:xfrm>
          <a:solidFill>
            <a:schemeClr val="bg1">
              <a:lumMod val="85000"/>
            </a:schemeClr>
          </a:solidFill>
          <a:ln>
            <a:solidFill>
              <a:schemeClr val="tx1"/>
            </a:solidFill>
          </a:ln>
        </p:spPr>
        <p:txBody>
          <a:bodyPr/>
          <a:lstStyle/>
          <a:p>
            <a:r>
              <a:rPr lang="en-US" sz="2400" dirty="0" smtClean="0">
                <a:solidFill>
                  <a:srgbClr val="0000FF"/>
                </a:solidFill>
              </a:rPr>
              <a:t>The Miracles In John</a:t>
            </a:r>
            <a:endParaRPr lang="en-US" sz="2400" dirty="0">
              <a:solidFill>
                <a:srgbClr val="0000FF"/>
              </a:solidFill>
            </a:endParaRPr>
          </a:p>
        </p:txBody>
      </p:sp>
      <p:sp>
        <p:nvSpPr>
          <p:cNvPr id="3" name="Content Placeholder 2"/>
          <p:cNvSpPr>
            <a:spLocks noGrp="1"/>
          </p:cNvSpPr>
          <p:nvPr>
            <p:ph idx="1"/>
          </p:nvPr>
        </p:nvSpPr>
        <p:spPr>
          <a:xfrm>
            <a:off x="228600" y="407506"/>
            <a:ext cx="8763000" cy="5307494"/>
          </a:xfrm>
        </p:spPr>
        <p:txBody>
          <a:bodyPr>
            <a:normAutofit fontScale="62500" lnSpcReduction="20000"/>
          </a:bodyPr>
          <a:lstStyle/>
          <a:p>
            <a:pPr marL="514350" indent="-514350">
              <a:buFont typeface="+mj-lt"/>
              <a:buAutoNum type="arabicPeriod"/>
            </a:pPr>
            <a:r>
              <a:rPr lang="en-US" dirty="0" smtClean="0">
                <a:solidFill>
                  <a:srgbClr val="C00000"/>
                </a:solidFill>
              </a:rPr>
              <a:t>Water to Wine </a:t>
            </a:r>
            <a:r>
              <a:rPr lang="en-US" b="0" i="1" dirty="0" smtClean="0"/>
              <a:t>(Chapter 2)</a:t>
            </a:r>
          </a:p>
          <a:p>
            <a:pPr marL="847711" lvl="1" indent="-514350">
              <a:buFont typeface="Wingdings" charset="2"/>
              <a:buChar char="§"/>
            </a:pPr>
            <a:r>
              <a:rPr lang="en-US" b="0" i="1" dirty="0" smtClean="0"/>
              <a:t>Jesus was called to action even when it wasn’t necessarily in His plan.</a:t>
            </a:r>
          </a:p>
          <a:p>
            <a:pPr marL="847711" lvl="1" indent="-514350">
              <a:buFont typeface="Wingdings" charset="2"/>
              <a:buChar char="§"/>
            </a:pPr>
            <a:r>
              <a:rPr lang="en-US" b="0" i="1" dirty="0" smtClean="0"/>
              <a:t>“What does this have to do with me? My hour has not yet come.”</a:t>
            </a:r>
            <a:endParaRPr lang="en-US" b="0" i="1" dirty="0" smtClean="0"/>
          </a:p>
          <a:p>
            <a:pPr marL="514350" indent="-514350">
              <a:buFont typeface="+mj-lt"/>
              <a:buAutoNum type="arabicPeriod"/>
            </a:pPr>
            <a:r>
              <a:rPr lang="en-US" dirty="0" smtClean="0">
                <a:solidFill>
                  <a:srgbClr val="C00000"/>
                </a:solidFill>
              </a:rPr>
              <a:t>Healing </a:t>
            </a:r>
            <a:r>
              <a:rPr lang="en-US" dirty="0" smtClean="0">
                <a:solidFill>
                  <a:srgbClr val="C00000"/>
                </a:solidFill>
              </a:rPr>
              <a:t>the Nobleman’s Son </a:t>
            </a:r>
            <a:r>
              <a:rPr lang="en-US" b="0" i="1" dirty="0" smtClean="0"/>
              <a:t>(Chapter 4)</a:t>
            </a:r>
          </a:p>
          <a:p>
            <a:pPr marL="847711" lvl="1" indent="-514350">
              <a:buFont typeface="Wingdings" charset="2"/>
              <a:buChar char="§"/>
            </a:pPr>
            <a:r>
              <a:rPr lang="en-US" b="0" i="1" dirty="0" smtClean="0"/>
              <a:t>Power </a:t>
            </a:r>
            <a:r>
              <a:rPr lang="en-US" b="0" i="1" dirty="0" smtClean="0"/>
              <a:t>Not Limited by </a:t>
            </a:r>
            <a:r>
              <a:rPr lang="en-US" b="0" i="1" dirty="0" smtClean="0"/>
              <a:t>Distance</a:t>
            </a:r>
          </a:p>
          <a:p>
            <a:pPr marL="847711" lvl="1" indent="-514350">
              <a:buFont typeface="Wingdings" charset="2"/>
              <a:buChar char="§"/>
            </a:pPr>
            <a:r>
              <a:rPr lang="en-US" b="0" i="1" dirty="0" smtClean="0"/>
              <a:t>Power in prayer even for those in far away places.</a:t>
            </a:r>
            <a:endParaRPr lang="en-US" b="0" i="1" dirty="0" smtClean="0"/>
          </a:p>
          <a:p>
            <a:pPr marL="514350" indent="-514350">
              <a:buFont typeface="+mj-lt"/>
              <a:buAutoNum type="arabicPeriod"/>
            </a:pPr>
            <a:r>
              <a:rPr lang="en-US" dirty="0" smtClean="0">
                <a:solidFill>
                  <a:srgbClr val="C00000"/>
                </a:solidFill>
              </a:rPr>
              <a:t>Healing the Lame Man at the Pool </a:t>
            </a:r>
            <a:r>
              <a:rPr lang="en-US" b="0" i="1" dirty="0" smtClean="0"/>
              <a:t>(Chapter 5)</a:t>
            </a:r>
          </a:p>
          <a:p>
            <a:pPr marL="847711" lvl="1" indent="-514350">
              <a:buFont typeface="Wingdings" charset="2"/>
              <a:buChar char="§"/>
            </a:pPr>
            <a:r>
              <a:rPr lang="en-US" b="0" i="1" dirty="0" smtClean="0"/>
              <a:t>We need help in Healing, We need Hope In Saving</a:t>
            </a:r>
          </a:p>
          <a:p>
            <a:pPr marL="847711" lvl="1" indent="-514350">
              <a:buFont typeface="Wingdings" charset="2"/>
              <a:buChar char="§"/>
            </a:pPr>
            <a:r>
              <a:rPr lang="en-US" b="0" i="1" dirty="0" smtClean="0"/>
              <a:t>Power that is Real (not tradition, not what man invented)</a:t>
            </a:r>
          </a:p>
          <a:p>
            <a:pPr marL="514350" indent="-514350">
              <a:buFont typeface="+mj-lt"/>
              <a:buAutoNum type="arabicPeriod"/>
            </a:pPr>
            <a:r>
              <a:rPr lang="en-US" dirty="0" smtClean="0">
                <a:solidFill>
                  <a:srgbClr val="C00000"/>
                </a:solidFill>
              </a:rPr>
              <a:t>Feeding the 5,000 </a:t>
            </a:r>
            <a:r>
              <a:rPr lang="en-US" b="0" i="1" dirty="0" smtClean="0"/>
              <a:t>(Chapter 6)</a:t>
            </a:r>
          </a:p>
          <a:p>
            <a:pPr marL="847711" lvl="1" indent="-514350">
              <a:buFont typeface="Wingdings" charset="2"/>
              <a:buChar char="§"/>
            </a:pPr>
            <a:r>
              <a:rPr lang="en-US" b="0" i="1" dirty="0" smtClean="0"/>
              <a:t>Jesus desired to be alone with his disciples but, having compassion, served the multitudes.</a:t>
            </a:r>
            <a:endParaRPr lang="en-US" b="0" i="1" dirty="0" smtClean="0"/>
          </a:p>
          <a:p>
            <a:pPr marL="847711" lvl="1" indent="-514350">
              <a:buFont typeface="Wingdings" charset="2"/>
              <a:buChar char="§"/>
            </a:pPr>
            <a:r>
              <a:rPr lang="en-US" b="0" i="1" dirty="0" smtClean="0"/>
              <a:t>Power to Multiply (my Offerings, My Talents, My Skills, My Blessings)</a:t>
            </a:r>
          </a:p>
          <a:p>
            <a:pPr marL="514350" indent="-514350">
              <a:buFont typeface="+mj-lt"/>
              <a:buAutoNum type="arabicPeriod"/>
            </a:pPr>
            <a:r>
              <a:rPr lang="en-US" dirty="0" smtClean="0">
                <a:solidFill>
                  <a:srgbClr val="C00000"/>
                </a:solidFill>
              </a:rPr>
              <a:t>Walking </a:t>
            </a:r>
            <a:r>
              <a:rPr lang="en-US" dirty="0" smtClean="0">
                <a:solidFill>
                  <a:srgbClr val="C00000"/>
                </a:solidFill>
              </a:rPr>
              <a:t>on Water </a:t>
            </a:r>
            <a:r>
              <a:rPr lang="en-US" b="0" i="1" dirty="0" smtClean="0"/>
              <a:t>(Chapter 6)</a:t>
            </a:r>
          </a:p>
          <a:p>
            <a:pPr marL="847711" lvl="1" indent="-514350">
              <a:buFont typeface="Wingdings" charset="2"/>
              <a:buChar char="§"/>
            </a:pPr>
            <a:r>
              <a:rPr lang="en-US" b="0" i="1" dirty="0" smtClean="0"/>
              <a:t>Keep our hope focused on Jesus in the storms of life. </a:t>
            </a:r>
            <a:endParaRPr lang="en-US" b="0" i="1" dirty="0" smtClean="0"/>
          </a:p>
          <a:p>
            <a:pPr marL="847711" lvl="1" indent="-514350">
              <a:buFont typeface="Wingdings" charset="2"/>
              <a:buChar char="§"/>
            </a:pPr>
            <a:r>
              <a:rPr lang="en-US" b="0" i="1" dirty="0" smtClean="0"/>
              <a:t>“To whom shall we go?” </a:t>
            </a:r>
            <a:endParaRPr lang="en-US" b="0" i="1" dirty="0" smtClean="0"/>
          </a:p>
          <a:p>
            <a:pPr marL="514350" indent="-514350">
              <a:buFont typeface="+mj-lt"/>
              <a:buAutoNum type="arabicPeriod"/>
            </a:pPr>
            <a:r>
              <a:rPr lang="en-US" dirty="0" smtClean="0">
                <a:solidFill>
                  <a:srgbClr val="C00000"/>
                </a:solidFill>
              </a:rPr>
              <a:t>Healing the Man Born Blind</a:t>
            </a:r>
            <a:r>
              <a:rPr lang="en-US" dirty="0" smtClean="0"/>
              <a:t> </a:t>
            </a:r>
            <a:r>
              <a:rPr lang="en-US" b="0" i="1" dirty="0" smtClean="0"/>
              <a:t>(Chapter 9)</a:t>
            </a:r>
          </a:p>
          <a:p>
            <a:pPr marL="847711" lvl="1" indent="-514350">
              <a:buFont typeface="Wingdings" charset="2"/>
              <a:buChar char="§"/>
            </a:pPr>
            <a:r>
              <a:rPr lang="en-US" b="0" i="1" dirty="0" smtClean="0"/>
              <a:t>Confess Jesus no matter the consequences.</a:t>
            </a:r>
            <a:endParaRPr lang="en-US" b="0" i="1" dirty="0" smtClean="0"/>
          </a:p>
          <a:p>
            <a:pPr marL="847711" lvl="1" indent="-514350">
              <a:buFont typeface="Wingdings" charset="2"/>
              <a:buChar char="§"/>
            </a:pPr>
            <a:r>
              <a:rPr lang="en-US" b="0" i="1" dirty="0" smtClean="0"/>
              <a:t>“If this man were not from God, he could do nothing.”</a:t>
            </a:r>
            <a:endParaRPr lang="en-US" b="0" i="1" dirty="0" smtClean="0"/>
          </a:p>
          <a:p>
            <a:pPr marL="847711" lvl="1" indent="-514350">
              <a:buFont typeface="Wingdings" charset="2"/>
              <a:buChar char="§"/>
            </a:pPr>
            <a:r>
              <a:rPr lang="en-US" b="0" i="1" dirty="0" smtClean="0"/>
              <a:t>Submission is Key – Must Obey </a:t>
            </a:r>
          </a:p>
          <a:p>
            <a:pPr marL="514350" indent="-514350">
              <a:buFont typeface="+mj-lt"/>
              <a:buAutoNum type="arabicPeriod"/>
            </a:pPr>
            <a:r>
              <a:rPr lang="en-US" dirty="0" smtClean="0">
                <a:solidFill>
                  <a:srgbClr val="C00000"/>
                </a:solidFill>
              </a:rPr>
              <a:t>Raising of Lazarus </a:t>
            </a:r>
            <a:r>
              <a:rPr lang="en-US" b="0" i="1" dirty="0" smtClean="0"/>
              <a:t>(Chapter 11)</a:t>
            </a:r>
          </a:p>
          <a:p>
            <a:pPr marL="847711" lvl="1" indent="-514350">
              <a:buFont typeface="Wingdings" charset="2"/>
              <a:buChar char="§"/>
            </a:pPr>
            <a:r>
              <a:rPr lang="en-US" b="0" i="1" dirty="0" smtClean="0"/>
              <a:t>“Unbind him and let him go.”</a:t>
            </a:r>
          </a:p>
          <a:p>
            <a:pPr marL="847711" lvl="1" indent="-514350">
              <a:buFont typeface="Wingdings" charset="2"/>
              <a:buChar char="§"/>
            </a:pPr>
            <a:r>
              <a:rPr lang="en-US" b="0" i="1" dirty="0" smtClean="0"/>
              <a:t>Be free from sin and death.</a:t>
            </a:r>
            <a:endParaRPr lang="en-US" b="0" i="1" dirty="0" smtClean="0"/>
          </a:p>
          <a:p>
            <a:endParaRPr lang="en-US" dirty="0" smtClean="0"/>
          </a:p>
          <a:p>
            <a:endParaRPr lang="en-US" dirty="0"/>
          </a:p>
        </p:txBody>
      </p:sp>
    </p:spTree>
    <p:extLst>
      <p:ext uri="{BB962C8B-B14F-4D97-AF65-F5344CB8AC3E}">
        <p14:creationId xmlns:p14="http://schemas.microsoft.com/office/powerpoint/2010/main" val="23822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 calcmode="lin" valueType="num">
                                      <p:cBhvr additive="base">
                                        <p:cTn id="6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anim calcmode="lin" valueType="num">
                                      <p:cBhvr additive="base">
                                        <p:cTn id="7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 calcmode="lin" valueType="num">
                                      <p:cBhvr additive="base">
                                        <p:cTn id="7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anim calcmode="lin" valueType="num">
                                      <p:cBhvr additive="base">
                                        <p:cTn id="8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3">
                                            <p:txEl>
                                              <p:pRg st="15" end="15"/>
                                            </p:txEl>
                                          </p:spTgt>
                                        </p:tgtEl>
                                        <p:attrNameLst>
                                          <p:attrName>style.visibility</p:attrName>
                                        </p:attrNameLst>
                                      </p:cBhvr>
                                      <p:to>
                                        <p:strVal val="visible"/>
                                      </p:to>
                                    </p:set>
                                    <p:anim calcmode="lin" valueType="num">
                                      <p:cBhvr additive="base">
                                        <p:cTn id="89"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3">
                                            <p:txEl>
                                              <p:pRg st="16" end="16"/>
                                            </p:txEl>
                                          </p:spTgt>
                                        </p:tgtEl>
                                        <p:attrNameLst>
                                          <p:attrName>style.visibility</p:attrName>
                                        </p:attrNameLst>
                                      </p:cBhvr>
                                      <p:to>
                                        <p:strVal val="visible"/>
                                      </p:to>
                                    </p:set>
                                    <p:anim calcmode="lin" valueType="num">
                                      <p:cBhvr additive="base">
                                        <p:cTn id="95"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3">
                                            <p:txEl>
                                              <p:pRg st="17" end="17"/>
                                            </p:txEl>
                                          </p:spTgt>
                                        </p:tgtEl>
                                        <p:attrNameLst>
                                          <p:attrName>style.visibility</p:attrName>
                                        </p:attrNameLst>
                                      </p:cBhvr>
                                      <p:to>
                                        <p:strVal val="visible"/>
                                      </p:to>
                                    </p:set>
                                    <p:anim calcmode="lin" valueType="num">
                                      <p:cBhvr additive="base">
                                        <p:cTn id="9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00"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3">
                                            <p:txEl>
                                              <p:pRg st="18" end="18"/>
                                            </p:txEl>
                                          </p:spTgt>
                                        </p:tgtEl>
                                        <p:attrNameLst>
                                          <p:attrName>style.visibility</p:attrName>
                                        </p:attrNameLst>
                                      </p:cBhvr>
                                      <p:to>
                                        <p:strVal val="visible"/>
                                      </p:to>
                                    </p:set>
                                    <p:anim calcmode="lin" valueType="num">
                                      <p:cBhvr additive="base">
                                        <p:cTn id="103"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3">
                                            <p:txEl>
                                              <p:pRg st="19" end="19"/>
                                            </p:txEl>
                                          </p:spTgt>
                                        </p:tgtEl>
                                        <p:attrNameLst>
                                          <p:attrName>style.visibility</p:attrName>
                                        </p:attrNameLst>
                                      </p:cBhvr>
                                      <p:to>
                                        <p:strVal val="visible"/>
                                      </p:to>
                                    </p:set>
                                    <p:anim calcmode="lin" valueType="num">
                                      <p:cBhvr additive="base">
                                        <p:cTn id="109" dur="500" fill="hold"/>
                                        <p:tgtEl>
                                          <p:spTgt spid="3">
                                            <p:txEl>
                                              <p:pRg st="19" end="19"/>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3">
                                            <p:txEl>
                                              <p:pRg st="20" end="20"/>
                                            </p:txEl>
                                          </p:spTgt>
                                        </p:tgtEl>
                                        <p:attrNameLst>
                                          <p:attrName>style.visibility</p:attrName>
                                        </p:attrNameLst>
                                      </p:cBhvr>
                                      <p:to>
                                        <p:strVal val="visible"/>
                                      </p:to>
                                    </p:set>
                                    <p:anim calcmode="lin" valueType="num">
                                      <p:cBhvr additive="base">
                                        <p:cTn id="115" dur="500" fill="hold"/>
                                        <p:tgtEl>
                                          <p:spTgt spid="3">
                                            <p:txEl>
                                              <p:pRg st="20" end="20"/>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3">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3">
                                            <p:txEl>
                                              <p:pRg st="21" end="21"/>
                                            </p:txEl>
                                          </p:spTgt>
                                        </p:tgtEl>
                                        <p:attrNameLst>
                                          <p:attrName>style.visibility</p:attrName>
                                        </p:attrNameLst>
                                      </p:cBhvr>
                                      <p:to>
                                        <p:strVal val="visible"/>
                                      </p:to>
                                    </p:set>
                                    <p:anim calcmode="lin" valueType="num">
                                      <p:cBhvr additive="base">
                                        <p:cTn id="121" dur="500" fill="hold"/>
                                        <p:tgtEl>
                                          <p:spTgt spid="3">
                                            <p:txEl>
                                              <p:pRg st="21" end="21"/>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3">
                                            <p:txEl>
                                              <p:pRg st="21" end="2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12: 37-43</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aseline="30000" dirty="0" smtClean="0"/>
              <a:t>	</a:t>
            </a:r>
            <a:r>
              <a:rPr lang="en-US" dirty="0"/>
              <a:t> </a:t>
            </a:r>
            <a:r>
              <a:rPr lang="en-US" b="0" dirty="0"/>
              <a:t>When Jesus had said these things, he departed and hid himself from them. </a:t>
            </a:r>
            <a:r>
              <a:rPr lang="en-US" b="0" baseline="30000" dirty="0" smtClean="0"/>
              <a:t>37</a:t>
            </a:r>
            <a:r>
              <a:rPr lang="en-US" b="0" baseline="30000" dirty="0"/>
              <a:t> </a:t>
            </a:r>
            <a:r>
              <a:rPr lang="en-US" b="0" dirty="0"/>
              <a:t>Though he had done so many signs before them, they still did not believe in him, </a:t>
            </a:r>
            <a:r>
              <a:rPr lang="en-US" b="0" baseline="30000" dirty="0"/>
              <a:t>38 </a:t>
            </a:r>
            <a:r>
              <a:rPr lang="en-US" b="0" dirty="0"/>
              <a:t>so that the word spoken by the prophet Isaiah might be fulfilled</a:t>
            </a:r>
            <a:r>
              <a:rPr lang="en-US" dirty="0" smtClean="0"/>
              <a:t>:</a:t>
            </a:r>
            <a:endParaRPr lang="en-US" dirty="0"/>
          </a:p>
          <a:p>
            <a:pPr marL="0" indent="0">
              <a:buNone/>
            </a:pPr>
            <a:r>
              <a:rPr lang="en-US" dirty="0" smtClean="0"/>
              <a:t>	</a:t>
            </a:r>
            <a:r>
              <a:rPr lang="en-US" i="1" dirty="0" smtClean="0"/>
              <a:t>“</a:t>
            </a:r>
            <a:r>
              <a:rPr lang="en-US" i="1" dirty="0"/>
              <a:t>Lord, who has believed what he heard from us,</a:t>
            </a:r>
            <a:br>
              <a:rPr lang="en-US" i="1" dirty="0"/>
            </a:br>
            <a:r>
              <a:rPr lang="en-US" i="1" dirty="0"/>
              <a:t>    </a:t>
            </a:r>
            <a:r>
              <a:rPr lang="en-US" i="1" dirty="0" smtClean="0"/>
              <a:t>	and </a:t>
            </a:r>
            <a:r>
              <a:rPr lang="en-US" i="1" dirty="0"/>
              <a:t>to whom has the arm of the Lord been revealed</a:t>
            </a:r>
            <a:r>
              <a:rPr lang="en-US" i="1" dirty="0" smtClean="0"/>
              <a:t>?”</a:t>
            </a:r>
          </a:p>
          <a:p>
            <a:pPr marL="0" indent="0">
              <a:buNone/>
            </a:pPr>
            <a:r>
              <a:rPr lang="en-US" baseline="30000" dirty="0" smtClean="0"/>
              <a:t>39</a:t>
            </a:r>
            <a:r>
              <a:rPr lang="en-US" baseline="30000" dirty="0"/>
              <a:t> </a:t>
            </a:r>
            <a:r>
              <a:rPr lang="en-US" b="0" dirty="0"/>
              <a:t>Therefore they could not believe. For again Isaiah said</a:t>
            </a:r>
            <a:r>
              <a:rPr lang="en-US" dirty="0" smtClean="0"/>
              <a:t>,</a:t>
            </a:r>
          </a:p>
          <a:p>
            <a:pPr marL="0" indent="0">
              <a:buNone/>
            </a:pPr>
            <a:r>
              <a:rPr lang="en-US" baseline="30000" dirty="0" smtClean="0"/>
              <a:t>	40</a:t>
            </a:r>
            <a:r>
              <a:rPr lang="en-US" baseline="30000" dirty="0"/>
              <a:t> </a:t>
            </a:r>
            <a:r>
              <a:rPr lang="en-US" dirty="0"/>
              <a:t>“</a:t>
            </a:r>
            <a:r>
              <a:rPr lang="en-US" i="1" dirty="0"/>
              <a:t>He has blinded their eyes</a:t>
            </a:r>
            <a:br>
              <a:rPr lang="en-US" i="1" dirty="0"/>
            </a:br>
            <a:r>
              <a:rPr lang="en-US" i="1" dirty="0"/>
              <a:t>   </a:t>
            </a:r>
            <a:r>
              <a:rPr lang="en-US" i="1" dirty="0" smtClean="0"/>
              <a:t>	</a:t>
            </a:r>
            <a:r>
              <a:rPr lang="en-US" i="1" dirty="0"/>
              <a:t> and hardened their heart,</a:t>
            </a:r>
            <a:br>
              <a:rPr lang="en-US" i="1" dirty="0"/>
            </a:br>
            <a:r>
              <a:rPr lang="en-US" i="1" dirty="0" smtClean="0"/>
              <a:t>	lest </a:t>
            </a:r>
            <a:r>
              <a:rPr lang="en-US" i="1" dirty="0"/>
              <a:t>they see with their eyes,</a:t>
            </a:r>
            <a:br>
              <a:rPr lang="en-US" i="1" dirty="0"/>
            </a:br>
            <a:r>
              <a:rPr lang="en-US" i="1" dirty="0"/>
              <a:t>   </a:t>
            </a:r>
            <a:r>
              <a:rPr lang="en-US" i="1" dirty="0" smtClean="0"/>
              <a:t>	</a:t>
            </a:r>
            <a:r>
              <a:rPr lang="en-US" i="1" dirty="0"/>
              <a:t> and understand with their heart, and turn,</a:t>
            </a:r>
            <a:br>
              <a:rPr lang="en-US" i="1" dirty="0"/>
            </a:br>
            <a:r>
              <a:rPr lang="en-US" i="1" dirty="0"/>
              <a:t>    </a:t>
            </a:r>
            <a:r>
              <a:rPr lang="en-US" i="1" dirty="0" smtClean="0"/>
              <a:t>	and </a:t>
            </a:r>
            <a:r>
              <a:rPr lang="en-US" i="1" dirty="0"/>
              <a:t>I would heal them</a:t>
            </a:r>
            <a:r>
              <a:rPr lang="en-US" i="1" dirty="0" smtClean="0"/>
              <a:t>.”</a:t>
            </a:r>
          </a:p>
          <a:p>
            <a:pPr marL="0" indent="0">
              <a:buNone/>
            </a:pPr>
            <a:r>
              <a:rPr lang="en-US" baseline="30000" dirty="0" smtClean="0"/>
              <a:t>41</a:t>
            </a:r>
            <a:r>
              <a:rPr lang="en-US" baseline="30000" dirty="0"/>
              <a:t> </a:t>
            </a:r>
            <a:r>
              <a:rPr lang="en-US" b="0" dirty="0"/>
              <a:t>Isaiah said these things because he saw his glory and spoke of him. </a:t>
            </a:r>
            <a:r>
              <a:rPr lang="en-US" b="0" baseline="30000" dirty="0"/>
              <a:t>42 </a:t>
            </a:r>
            <a:r>
              <a:rPr lang="en-US" b="0" dirty="0"/>
              <a:t>Nevertheless, many even of the authorities believed in him, but for fear of the Pharisees they did not confess it, so that they would not be put out of the synagogue; </a:t>
            </a:r>
            <a:r>
              <a:rPr lang="en-US" b="0" baseline="30000" dirty="0"/>
              <a:t>43 </a:t>
            </a:r>
            <a:r>
              <a:rPr lang="en-US" b="0" dirty="0"/>
              <a:t>for they loved the glory that comes from man more than the glory that comes from God</a:t>
            </a:r>
            <a:r>
              <a:rPr lang="en-US" dirty="0"/>
              <a:t>.</a:t>
            </a:r>
          </a:p>
          <a:p>
            <a:endParaRPr lang="en-US" dirty="0"/>
          </a:p>
        </p:txBody>
      </p:sp>
    </p:spTree>
    <p:extLst>
      <p:ext uri="{BB962C8B-B14F-4D97-AF65-F5344CB8AC3E}">
        <p14:creationId xmlns:p14="http://schemas.microsoft.com/office/powerpoint/2010/main" val="22936219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Fulfilling His Mission</a:t>
            </a:r>
            <a:endParaRPr lang="en-US" dirty="0"/>
          </a:p>
        </p:txBody>
      </p:sp>
      <p:sp>
        <p:nvSpPr>
          <p:cNvPr id="3" name="Content Placeholder 2"/>
          <p:cNvSpPr>
            <a:spLocks noGrp="1"/>
          </p:cNvSpPr>
          <p:nvPr>
            <p:ph idx="1"/>
          </p:nvPr>
        </p:nvSpPr>
        <p:spPr/>
        <p:txBody>
          <a:bodyPr/>
          <a:lstStyle/>
          <a:p>
            <a:r>
              <a:rPr lang="en-US" dirty="0"/>
              <a:t>To be glorified (23</a:t>
            </a:r>
            <a:r>
              <a:rPr lang="en-US" dirty="0" smtClean="0"/>
              <a:t>)</a:t>
            </a:r>
          </a:p>
          <a:p>
            <a:r>
              <a:rPr lang="en-US" dirty="0" smtClean="0"/>
              <a:t>To die (24)</a:t>
            </a:r>
          </a:p>
          <a:p>
            <a:r>
              <a:rPr lang="en-US" dirty="0"/>
              <a:t>Cast out the ruler of this world. (31)</a:t>
            </a:r>
          </a:p>
          <a:p>
            <a:r>
              <a:rPr lang="en-US" dirty="0" smtClean="0"/>
              <a:t>To be lifted up. (32)</a:t>
            </a:r>
          </a:p>
          <a:p>
            <a:r>
              <a:rPr lang="en-US" dirty="0" smtClean="0"/>
              <a:t>Draw all people to himself. (32)</a:t>
            </a:r>
          </a:p>
          <a:p>
            <a:r>
              <a:rPr lang="en-US" dirty="0" smtClean="0"/>
              <a:t>Produce belief in the Light. (36)</a:t>
            </a:r>
          </a:p>
          <a:p>
            <a:r>
              <a:rPr lang="en-US" dirty="0" smtClean="0"/>
              <a:t>Produce belief through the signs (37)</a:t>
            </a:r>
          </a:p>
          <a:p>
            <a:r>
              <a:rPr lang="en-US" dirty="0" smtClean="0"/>
              <a:t>Fulfill prophesy (38)</a:t>
            </a:r>
          </a:p>
          <a:p>
            <a:r>
              <a:rPr lang="en-US" dirty="0" smtClean="0"/>
              <a:t>Save the world (47)</a:t>
            </a:r>
            <a:endParaRPr lang="en-US" dirty="0"/>
          </a:p>
        </p:txBody>
      </p:sp>
    </p:spTree>
    <p:extLst>
      <p:ext uri="{BB962C8B-B14F-4D97-AF65-F5344CB8AC3E}">
        <p14:creationId xmlns:p14="http://schemas.microsoft.com/office/powerpoint/2010/main" val="286208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Belief and Unbelief</a:t>
            </a:r>
            <a:endParaRPr lang="en-US" dirty="0"/>
          </a:p>
        </p:txBody>
      </p:sp>
      <p:sp>
        <p:nvSpPr>
          <p:cNvPr id="3" name="Content Placeholder 2"/>
          <p:cNvSpPr>
            <a:spLocks noGrp="1"/>
          </p:cNvSpPr>
          <p:nvPr>
            <p:ph idx="1"/>
          </p:nvPr>
        </p:nvSpPr>
        <p:spPr/>
        <p:txBody>
          <a:bodyPr>
            <a:normAutofit lnSpcReduction="10000"/>
          </a:bodyPr>
          <a:lstStyle/>
          <a:p>
            <a:r>
              <a:rPr lang="en-US" dirty="0" smtClean="0"/>
              <a:t>Vs 42 - </a:t>
            </a:r>
            <a:r>
              <a:rPr lang="en-US" baseline="30000" dirty="0"/>
              <a:t>42 </a:t>
            </a:r>
            <a:r>
              <a:rPr lang="en-US" dirty="0"/>
              <a:t>Nevertheless, many even of the authorities believed in him, but for fear of the Pharisees they did not confess it, so that they would not be put out of the synagogue</a:t>
            </a:r>
            <a:r>
              <a:rPr lang="en-US" dirty="0" smtClean="0"/>
              <a:t>;…”</a:t>
            </a:r>
          </a:p>
          <a:p>
            <a:endParaRPr lang="en-US" dirty="0"/>
          </a:p>
          <a:p>
            <a:r>
              <a:rPr lang="en-US" dirty="0" smtClean="0"/>
              <a:t>Man born blind’s testimony resulted in being cast out.</a:t>
            </a:r>
          </a:p>
          <a:p>
            <a:endParaRPr lang="en-US" dirty="0"/>
          </a:p>
          <a:p>
            <a:r>
              <a:rPr lang="en-US" dirty="0" smtClean="0"/>
              <a:t>His parents feared being put out of the synagogue.</a:t>
            </a:r>
          </a:p>
          <a:p>
            <a:endParaRPr lang="en-US" dirty="0"/>
          </a:p>
          <a:p>
            <a:r>
              <a:rPr lang="en-US" dirty="0" smtClean="0"/>
              <a:t>Nicodemus came to Jesus by night.</a:t>
            </a:r>
          </a:p>
        </p:txBody>
      </p:sp>
    </p:spTree>
    <p:extLst>
      <p:ext uri="{BB962C8B-B14F-4D97-AF65-F5344CB8AC3E}">
        <p14:creationId xmlns:p14="http://schemas.microsoft.com/office/powerpoint/2010/main" val="368238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12: 44-50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aseline="30000" dirty="0" smtClean="0"/>
              <a:t>	44</a:t>
            </a:r>
            <a:r>
              <a:rPr lang="en-US" baseline="30000" dirty="0"/>
              <a:t> </a:t>
            </a:r>
            <a:r>
              <a:rPr lang="en-US" b="0" dirty="0"/>
              <a:t>And Jesus cried out and said</a:t>
            </a:r>
            <a:r>
              <a:rPr lang="en-US" dirty="0"/>
              <a:t>, </a:t>
            </a:r>
            <a:r>
              <a:rPr lang="en-US" dirty="0">
                <a:solidFill>
                  <a:srgbClr val="FF0000"/>
                </a:solidFill>
              </a:rPr>
              <a:t>“Whoever believes in me, believes not in me but in him who sent me. </a:t>
            </a:r>
            <a:r>
              <a:rPr lang="en-US" baseline="30000" dirty="0">
                <a:solidFill>
                  <a:srgbClr val="FF0000"/>
                </a:solidFill>
              </a:rPr>
              <a:t>45 </a:t>
            </a:r>
            <a:r>
              <a:rPr lang="en-US" dirty="0">
                <a:solidFill>
                  <a:srgbClr val="FF0000"/>
                </a:solidFill>
              </a:rPr>
              <a:t>And whoever sees me sees him who sent me. </a:t>
            </a:r>
            <a:r>
              <a:rPr lang="en-US" baseline="30000" dirty="0">
                <a:solidFill>
                  <a:srgbClr val="FF0000"/>
                </a:solidFill>
              </a:rPr>
              <a:t>46 </a:t>
            </a:r>
            <a:r>
              <a:rPr lang="en-US" dirty="0">
                <a:solidFill>
                  <a:srgbClr val="FF0000"/>
                </a:solidFill>
              </a:rPr>
              <a:t>I have come into the world as light, so that whoever believes in me may not remain in darkness. </a:t>
            </a:r>
            <a:r>
              <a:rPr lang="en-US" baseline="30000" dirty="0">
                <a:solidFill>
                  <a:srgbClr val="FF0000"/>
                </a:solidFill>
              </a:rPr>
              <a:t>47 </a:t>
            </a:r>
            <a:r>
              <a:rPr lang="en-US" dirty="0">
                <a:solidFill>
                  <a:srgbClr val="FF0000"/>
                </a:solidFill>
              </a:rPr>
              <a:t>If anyone hears my words and does not keep them, I do not judge him; for I did not come to judge the world but to save the world. </a:t>
            </a:r>
            <a:endParaRPr lang="en-US" dirty="0" smtClean="0">
              <a:solidFill>
                <a:srgbClr val="FF0000"/>
              </a:solidFill>
            </a:endParaRPr>
          </a:p>
          <a:p>
            <a:pPr marL="0" indent="0">
              <a:buNone/>
            </a:pPr>
            <a:r>
              <a:rPr lang="en-US" baseline="30000" dirty="0">
                <a:solidFill>
                  <a:srgbClr val="FF0000"/>
                </a:solidFill>
              </a:rPr>
              <a:t>	</a:t>
            </a:r>
            <a:r>
              <a:rPr lang="en-US" baseline="30000" dirty="0" smtClean="0">
                <a:solidFill>
                  <a:srgbClr val="FF0000"/>
                </a:solidFill>
              </a:rPr>
              <a:t>48</a:t>
            </a:r>
            <a:r>
              <a:rPr lang="en-US" baseline="30000" dirty="0">
                <a:solidFill>
                  <a:srgbClr val="FF0000"/>
                </a:solidFill>
              </a:rPr>
              <a:t> </a:t>
            </a:r>
            <a:r>
              <a:rPr lang="en-US" dirty="0">
                <a:solidFill>
                  <a:srgbClr val="FF0000"/>
                </a:solidFill>
              </a:rPr>
              <a:t>The one who rejects me and does not receive my words has a judge; the word that I have spoken will judge him on the last day. </a:t>
            </a:r>
            <a:r>
              <a:rPr lang="en-US" baseline="30000" dirty="0">
                <a:solidFill>
                  <a:srgbClr val="FF0000"/>
                </a:solidFill>
              </a:rPr>
              <a:t>49 </a:t>
            </a:r>
            <a:r>
              <a:rPr lang="en-US" dirty="0">
                <a:solidFill>
                  <a:srgbClr val="FF0000"/>
                </a:solidFill>
              </a:rPr>
              <a:t>For I have not spoken on my own authority, but the Father who sent me has himself given me a commandment—what to say and what to speak. </a:t>
            </a:r>
            <a:r>
              <a:rPr lang="en-US" baseline="30000" dirty="0">
                <a:solidFill>
                  <a:srgbClr val="FF0000"/>
                </a:solidFill>
              </a:rPr>
              <a:t>50 </a:t>
            </a:r>
            <a:r>
              <a:rPr lang="en-US" dirty="0">
                <a:solidFill>
                  <a:srgbClr val="FF0000"/>
                </a:solidFill>
              </a:rPr>
              <a:t>And I know that his commandment is eternal life. What I say, therefore, I say as the Father has told me</a:t>
            </a:r>
            <a:r>
              <a:rPr lang="en-US" dirty="0"/>
              <a:t>.”</a:t>
            </a:r>
          </a:p>
        </p:txBody>
      </p:sp>
      <p:cxnSp>
        <p:nvCxnSpPr>
          <p:cNvPr id="7" name="Straight Connector 6"/>
          <p:cNvCxnSpPr/>
          <p:nvPr/>
        </p:nvCxnSpPr>
        <p:spPr bwMode="auto">
          <a:xfrm>
            <a:off x="2007220" y="3757961"/>
            <a:ext cx="6590370" cy="0"/>
          </a:xfrm>
          <a:prstGeom prst="line">
            <a:avLst/>
          </a:pr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312234" y="4137102"/>
            <a:ext cx="1059366" cy="0"/>
          </a:xfrm>
          <a:prstGeom prst="line">
            <a:avLst/>
          </a:pr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5551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His Public Ministry</a:t>
            </a:r>
            <a:endParaRPr lang="en-US" dirty="0"/>
          </a:p>
        </p:txBody>
      </p:sp>
      <p:sp>
        <p:nvSpPr>
          <p:cNvPr id="3" name="Content Placeholder 2"/>
          <p:cNvSpPr>
            <a:spLocks noGrp="1"/>
          </p:cNvSpPr>
          <p:nvPr>
            <p:ph idx="1"/>
          </p:nvPr>
        </p:nvSpPr>
        <p:spPr/>
        <p:txBody>
          <a:bodyPr>
            <a:normAutofit lnSpcReduction="10000"/>
          </a:bodyPr>
          <a:lstStyle/>
          <a:p>
            <a:r>
              <a:rPr lang="en-US" dirty="0" smtClean="0"/>
              <a:t>Summarizes his mission and message.</a:t>
            </a:r>
          </a:p>
          <a:p>
            <a:r>
              <a:rPr lang="en-US" dirty="0" smtClean="0"/>
              <a:t>Contrasts again light and darkness.</a:t>
            </a:r>
          </a:p>
          <a:p>
            <a:r>
              <a:rPr lang="en-US" dirty="0" smtClean="0"/>
              <a:t>Repeats mission is to save the world.</a:t>
            </a:r>
          </a:p>
          <a:p>
            <a:r>
              <a:rPr lang="en-US" dirty="0" smtClean="0"/>
              <a:t>His words will judge the world because they are from the Father.</a:t>
            </a:r>
          </a:p>
          <a:p>
            <a:r>
              <a:rPr lang="en-US" dirty="0" smtClean="0"/>
              <a:t>Does not say keeping the Father’s commandments leads to eternal life, but the commandment IS eternal life.</a:t>
            </a:r>
          </a:p>
          <a:p>
            <a:r>
              <a:rPr lang="en-US" dirty="0" smtClean="0"/>
              <a:t>Result of the words and works of Jesus fulfilling his mission are the source of eternal life.</a:t>
            </a:r>
          </a:p>
          <a:p>
            <a:r>
              <a:rPr lang="en-US" dirty="0" smtClean="0"/>
              <a:t>BELIEF!!</a:t>
            </a:r>
            <a:endParaRPr lang="en-US" dirty="0"/>
          </a:p>
        </p:txBody>
      </p:sp>
    </p:spTree>
    <p:extLst>
      <p:ext uri="{BB962C8B-B14F-4D97-AF65-F5344CB8AC3E}">
        <p14:creationId xmlns:p14="http://schemas.microsoft.com/office/powerpoint/2010/main" val="2500318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Title 1"/>
          <p:cNvSpPr>
            <a:spLocks noGrp="1"/>
          </p:cNvSpPr>
          <p:nvPr>
            <p:ph type="title"/>
          </p:nvPr>
        </p:nvSpPr>
        <p:spPr>
          <a:xfrm>
            <a:off x="221734" y="142311"/>
            <a:ext cx="8768564" cy="508000"/>
          </a:xfrm>
        </p:spPr>
        <p:txBody>
          <a:bodyPr/>
          <a:lstStyle/>
          <a:p>
            <a:r>
              <a:rPr lang="en-US" sz="2800" dirty="0">
                <a:latin typeface="+mn-lt"/>
              </a:rPr>
              <a:t>Geography of Final Weeks</a:t>
            </a:r>
          </a:p>
        </p:txBody>
      </p:sp>
      <p:pic>
        <p:nvPicPr>
          <p:cNvPr id="24678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2872" t="16590" r="3432"/>
          <a:stretch/>
        </p:blipFill>
        <p:spPr bwMode="auto">
          <a:xfrm>
            <a:off x="1135329" y="2035969"/>
            <a:ext cx="6868127" cy="3640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942447" y="814652"/>
            <a:ext cx="3129492" cy="1321329"/>
          </a:xfrm>
        </p:spPr>
        <p:txBody>
          <a:bodyPr/>
          <a:lstStyle/>
          <a:p>
            <a:pPr marL="193138" indent="-193138">
              <a:spcBef>
                <a:spcPct val="0"/>
              </a:spcBef>
              <a:buClr>
                <a:schemeClr val="tx1"/>
              </a:buClr>
              <a:buSzPct val="80000"/>
              <a:buFont typeface="Calibri" charset="0"/>
              <a:buChar char="X"/>
            </a:pPr>
            <a:r>
              <a:rPr lang="en-US" sz="2000" dirty="0">
                <a:solidFill>
                  <a:srgbClr val="0000FF"/>
                </a:solidFill>
                <a:latin typeface="Calibri" charset="0"/>
              </a:rPr>
              <a:t>Beyond Jordan (</a:t>
            </a:r>
            <a:r>
              <a:rPr lang="en-US" sz="2000" dirty="0" err="1">
                <a:solidFill>
                  <a:srgbClr val="0000FF"/>
                </a:solidFill>
                <a:latin typeface="Calibri" charset="0"/>
              </a:rPr>
              <a:t>Jn</a:t>
            </a:r>
            <a:r>
              <a:rPr lang="en-US" sz="2000" dirty="0">
                <a:solidFill>
                  <a:srgbClr val="0000FF"/>
                </a:solidFill>
                <a:latin typeface="Calibri" charset="0"/>
              </a:rPr>
              <a:t> 10:40)</a:t>
            </a:r>
          </a:p>
          <a:p>
            <a:pPr marL="193138" indent="-193138">
              <a:spcBef>
                <a:spcPct val="0"/>
              </a:spcBef>
            </a:pPr>
            <a:r>
              <a:rPr lang="en-US" sz="2000" dirty="0">
                <a:solidFill>
                  <a:srgbClr val="0000FF"/>
                </a:solidFill>
                <a:latin typeface="Calibri" charset="0"/>
              </a:rPr>
              <a:t>To Bethany (</a:t>
            </a:r>
            <a:r>
              <a:rPr lang="en-US" sz="2000" dirty="0" err="1">
                <a:solidFill>
                  <a:srgbClr val="0000FF"/>
                </a:solidFill>
                <a:latin typeface="Calibri" charset="0"/>
              </a:rPr>
              <a:t>Jn</a:t>
            </a:r>
            <a:r>
              <a:rPr lang="en-US" sz="2000" dirty="0">
                <a:solidFill>
                  <a:srgbClr val="0000FF"/>
                </a:solidFill>
                <a:latin typeface="Calibri" charset="0"/>
              </a:rPr>
              <a:t> 11:18)</a:t>
            </a:r>
          </a:p>
          <a:p>
            <a:pPr marL="193138" indent="-193138">
              <a:spcBef>
                <a:spcPct val="0"/>
              </a:spcBef>
            </a:pPr>
            <a:r>
              <a:rPr lang="en-US" sz="2000" dirty="0">
                <a:solidFill>
                  <a:srgbClr val="0000FF"/>
                </a:solidFill>
                <a:latin typeface="Calibri" charset="0"/>
              </a:rPr>
              <a:t>To Ephraim (</a:t>
            </a:r>
            <a:r>
              <a:rPr lang="en-US" sz="2000" dirty="0" err="1">
                <a:solidFill>
                  <a:srgbClr val="0000FF"/>
                </a:solidFill>
                <a:latin typeface="Calibri" charset="0"/>
              </a:rPr>
              <a:t>Jn</a:t>
            </a:r>
            <a:r>
              <a:rPr lang="en-US" sz="2000" dirty="0">
                <a:solidFill>
                  <a:srgbClr val="0000FF"/>
                </a:solidFill>
                <a:latin typeface="Calibri" charset="0"/>
              </a:rPr>
              <a:t> 11:54)</a:t>
            </a:r>
          </a:p>
          <a:p>
            <a:pPr marL="193138" indent="-193138">
              <a:spcBef>
                <a:spcPct val="0"/>
              </a:spcBef>
            </a:pPr>
            <a:r>
              <a:rPr lang="en-US" sz="2000" dirty="0">
                <a:solidFill>
                  <a:srgbClr val="0000FF"/>
                </a:solidFill>
                <a:latin typeface="Calibri" charset="0"/>
              </a:rPr>
              <a:t>Back to </a:t>
            </a:r>
            <a:r>
              <a:rPr lang="en-US" sz="2000" dirty="0" err="1">
                <a:solidFill>
                  <a:srgbClr val="0000FF"/>
                </a:solidFill>
                <a:latin typeface="Calibri" charset="0"/>
              </a:rPr>
              <a:t>Perea</a:t>
            </a:r>
            <a:r>
              <a:rPr lang="en-US" sz="2000" dirty="0">
                <a:solidFill>
                  <a:srgbClr val="0000FF"/>
                </a:solidFill>
                <a:latin typeface="Calibri" charset="0"/>
              </a:rPr>
              <a:t> (Mk 10:1)</a:t>
            </a:r>
          </a:p>
        </p:txBody>
      </p:sp>
      <p:sp>
        <p:nvSpPr>
          <p:cNvPr id="6" name="Content Placeholder 2"/>
          <p:cNvSpPr txBox="1">
            <a:spLocks/>
          </p:cNvSpPr>
          <p:nvPr/>
        </p:nvSpPr>
        <p:spPr bwMode="auto">
          <a:xfrm>
            <a:off x="4566116" y="814652"/>
            <a:ext cx="3095624" cy="1072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a:lstStyle>
          <a:p>
            <a:pPr marL="193138" indent="-193138">
              <a:spcBef>
                <a:spcPts val="0"/>
              </a:spcBef>
              <a:defRPr/>
            </a:pPr>
            <a:r>
              <a:rPr lang="en-US" sz="2000" kern="0" dirty="0">
                <a:solidFill>
                  <a:srgbClr val="0000FF"/>
                </a:solidFill>
                <a:latin typeface="Calibri" panose="020F0502020204030204" pitchFamily="34" charset="0"/>
              </a:rPr>
              <a:t>To Jericho (</a:t>
            </a:r>
            <a:r>
              <a:rPr lang="en-US" sz="2000" kern="0" dirty="0" err="1">
                <a:solidFill>
                  <a:srgbClr val="0000FF"/>
                </a:solidFill>
                <a:latin typeface="Calibri" panose="020F0502020204030204" pitchFamily="34" charset="0"/>
              </a:rPr>
              <a:t>Lk</a:t>
            </a:r>
            <a:r>
              <a:rPr lang="en-US" sz="2000" kern="0" dirty="0">
                <a:solidFill>
                  <a:srgbClr val="0000FF"/>
                </a:solidFill>
                <a:latin typeface="Calibri" panose="020F0502020204030204" pitchFamily="34" charset="0"/>
              </a:rPr>
              <a:t> 18:35)</a:t>
            </a:r>
          </a:p>
          <a:p>
            <a:pPr marL="193138" indent="-193138">
              <a:spcBef>
                <a:spcPts val="0"/>
              </a:spcBef>
              <a:defRPr/>
            </a:pPr>
            <a:r>
              <a:rPr lang="en-US" sz="2000" kern="0" dirty="0">
                <a:solidFill>
                  <a:srgbClr val="0000FF"/>
                </a:solidFill>
                <a:latin typeface="Calibri" panose="020F0502020204030204" pitchFamily="34" charset="0"/>
              </a:rPr>
              <a:t>Bethany (</a:t>
            </a:r>
            <a:r>
              <a:rPr lang="en-US" sz="2000" kern="0" dirty="0" err="1">
                <a:solidFill>
                  <a:srgbClr val="0000FF"/>
                </a:solidFill>
                <a:latin typeface="Calibri" panose="020F0502020204030204" pitchFamily="34" charset="0"/>
              </a:rPr>
              <a:t>Jn</a:t>
            </a:r>
            <a:r>
              <a:rPr lang="en-US" sz="2000" kern="0" dirty="0">
                <a:solidFill>
                  <a:srgbClr val="0000FF"/>
                </a:solidFill>
                <a:latin typeface="Calibri" panose="020F0502020204030204" pitchFamily="34" charset="0"/>
              </a:rPr>
              <a:t> 12:1)</a:t>
            </a:r>
          </a:p>
          <a:p>
            <a:pPr marL="193138" indent="-193138">
              <a:spcBef>
                <a:spcPts val="0"/>
              </a:spcBef>
              <a:defRPr/>
            </a:pPr>
            <a:r>
              <a:rPr lang="en-US" sz="2000" kern="0" dirty="0">
                <a:solidFill>
                  <a:srgbClr val="0000FF"/>
                </a:solidFill>
                <a:latin typeface="Calibri" panose="020F0502020204030204" pitchFamily="34" charset="0"/>
              </a:rPr>
              <a:t>To Jerusalem (</a:t>
            </a:r>
            <a:r>
              <a:rPr lang="en-US" sz="2000" kern="0" dirty="0" err="1">
                <a:solidFill>
                  <a:srgbClr val="0000FF"/>
                </a:solidFill>
                <a:latin typeface="Calibri" panose="020F0502020204030204" pitchFamily="34" charset="0"/>
              </a:rPr>
              <a:t>Jn</a:t>
            </a:r>
            <a:r>
              <a:rPr lang="en-US" sz="2000" kern="0" dirty="0">
                <a:solidFill>
                  <a:srgbClr val="0000FF"/>
                </a:solidFill>
                <a:latin typeface="Calibri" panose="020F0502020204030204" pitchFamily="34" charset="0"/>
              </a:rPr>
              <a:t> 12:12)</a:t>
            </a:r>
          </a:p>
        </p:txBody>
      </p:sp>
      <p:sp>
        <p:nvSpPr>
          <p:cNvPr id="246790" name="TextBox 1"/>
          <p:cNvSpPr txBox="1">
            <a:spLocks noChangeArrowheads="1"/>
          </p:cNvSpPr>
          <p:nvPr/>
        </p:nvSpPr>
        <p:spPr bwMode="auto">
          <a:xfrm>
            <a:off x="5414698" y="4974167"/>
            <a:ext cx="69923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defRPr>
            </a:lvl1pPr>
            <a:lvl2pPr>
              <a:defRPr sz="28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000" b="1">
                <a:solidFill>
                  <a:schemeClr val="tx1"/>
                </a:solidFill>
                <a:latin typeface="Arial" charset="0"/>
                <a:ea typeface="ＭＳ Ｐゴシック" charset="0"/>
              </a:defRPr>
            </a:lvl4pPr>
            <a:lvl5pPr>
              <a:defRPr sz="2000" b="1">
                <a:solidFill>
                  <a:schemeClr val="tx1"/>
                </a:solidFill>
                <a:latin typeface="Arial" charset="0"/>
                <a:ea typeface="ＭＳ Ｐゴシック" charset="0"/>
              </a:defRPr>
            </a:lvl5pPr>
            <a:lvl6pPr eaLnBrk="0" hangingPunct="0">
              <a:defRPr sz="2000" b="1">
                <a:solidFill>
                  <a:schemeClr val="tx1"/>
                </a:solidFill>
                <a:latin typeface="Arial" charset="0"/>
                <a:ea typeface="ＭＳ Ｐゴシック" charset="0"/>
              </a:defRPr>
            </a:lvl6pPr>
            <a:lvl7pPr eaLnBrk="0" hangingPunct="0">
              <a:defRPr sz="2000" b="1">
                <a:solidFill>
                  <a:schemeClr val="tx1"/>
                </a:solidFill>
                <a:latin typeface="Arial" charset="0"/>
                <a:ea typeface="ＭＳ Ｐゴシック" charset="0"/>
              </a:defRPr>
            </a:lvl7pPr>
            <a:lvl8pPr eaLnBrk="0" hangingPunct="0">
              <a:defRPr sz="2000" b="1">
                <a:solidFill>
                  <a:schemeClr val="tx1"/>
                </a:solidFill>
                <a:latin typeface="Arial" charset="0"/>
                <a:ea typeface="ＭＳ Ｐゴシック" charset="0"/>
              </a:defRPr>
            </a:lvl8pPr>
            <a:lvl9pPr eaLnBrk="0" hangingPunct="0">
              <a:defRPr sz="2000" b="1">
                <a:solidFill>
                  <a:schemeClr val="tx1"/>
                </a:solidFill>
                <a:latin typeface="Arial" charset="0"/>
                <a:ea typeface="ＭＳ Ｐゴシック" charset="0"/>
              </a:defRPr>
            </a:lvl9pPr>
          </a:lstStyle>
          <a:p>
            <a:r>
              <a:rPr lang="en-US" sz="2000">
                <a:latin typeface="Arial Narrow" charset="0"/>
              </a:rPr>
              <a:t>Dead</a:t>
            </a:r>
            <a:br>
              <a:rPr lang="en-US" sz="2000">
                <a:latin typeface="Arial Narrow" charset="0"/>
              </a:rPr>
            </a:br>
            <a:r>
              <a:rPr lang="en-US" sz="2000">
                <a:latin typeface="Arial Narrow" charset="0"/>
              </a:rPr>
              <a:t>Sea</a:t>
            </a:r>
          </a:p>
        </p:txBody>
      </p:sp>
    </p:spTree>
    <p:extLst>
      <p:ext uri="{BB962C8B-B14F-4D97-AF65-F5344CB8AC3E}">
        <p14:creationId xmlns:p14="http://schemas.microsoft.com/office/powerpoint/2010/main" val="11704731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8658"/>
            <a:ext cx="8763000" cy="5514568"/>
          </a:xfrm>
        </p:spPr>
        <p:txBody>
          <a:bodyPr>
            <a:normAutofit fontScale="77500" lnSpcReduction="20000"/>
          </a:bodyPr>
          <a:lstStyle/>
          <a:p>
            <a:pPr marL="0" indent="0">
              <a:buNone/>
            </a:pPr>
            <a:r>
              <a:rPr lang="en-US" u="sng" dirty="0" smtClean="0">
                <a:solidFill>
                  <a:srgbClr val="C00000"/>
                </a:solidFill>
              </a:rPr>
              <a:t>John 11:1-16</a:t>
            </a:r>
            <a:r>
              <a:rPr lang="en-US" dirty="0"/>
              <a:t> </a:t>
            </a:r>
            <a:r>
              <a:rPr lang="en-US" b="0" dirty="0" smtClean="0"/>
              <a:t>Now </a:t>
            </a:r>
            <a:r>
              <a:rPr lang="en-US" b="0" dirty="0"/>
              <a:t>a certain man was ill, Lazarus of Bethany, the village of Mary and her sister Martha. </a:t>
            </a:r>
            <a:r>
              <a:rPr lang="en-US" dirty="0"/>
              <a:t>2 </a:t>
            </a:r>
            <a:r>
              <a:rPr lang="en-US" b="0" dirty="0"/>
              <a:t>It was Mary who anointed the Lord with ointment and wiped his feet with her hair, whose brother Lazarus was ill. </a:t>
            </a:r>
            <a:r>
              <a:rPr lang="en-US" dirty="0"/>
              <a:t>3 </a:t>
            </a:r>
            <a:r>
              <a:rPr lang="en-US" b="0" dirty="0"/>
              <a:t>So the sisters sent to him, saying, “Lord, he whom you love is ill.” </a:t>
            </a:r>
            <a:r>
              <a:rPr lang="en-US" dirty="0"/>
              <a:t>4 </a:t>
            </a:r>
            <a:r>
              <a:rPr lang="en-US" b="0" dirty="0"/>
              <a:t>But when Jesus heard it he said, “This illness does not lead to death. It is for the glory of God, so that the Son of God may be glorified through it.”</a:t>
            </a:r>
          </a:p>
          <a:p>
            <a:pPr marL="0" indent="0">
              <a:buNone/>
            </a:pPr>
            <a:r>
              <a:rPr lang="en-US" dirty="0"/>
              <a:t>5 </a:t>
            </a:r>
            <a:r>
              <a:rPr lang="en-US" b="0" dirty="0"/>
              <a:t>Now Jesus loved Martha and her sister and Lazarus. </a:t>
            </a:r>
            <a:r>
              <a:rPr lang="en-US" dirty="0"/>
              <a:t>6 </a:t>
            </a:r>
            <a:r>
              <a:rPr lang="en-US" b="0" dirty="0"/>
              <a:t>So, when he heard that Lazarus[a] was ill, he stayed two days longer in the place where he was. </a:t>
            </a:r>
            <a:r>
              <a:rPr lang="en-US" dirty="0"/>
              <a:t>7 </a:t>
            </a:r>
            <a:r>
              <a:rPr lang="en-US" b="0" dirty="0"/>
              <a:t>Then after this he said to the disciples, “Let us go to Judea again.” </a:t>
            </a:r>
            <a:r>
              <a:rPr lang="en-US" dirty="0"/>
              <a:t>8 </a:t>
            </a:r>
            <a:r>
              <a:rPr lang="en-US" b="0" dirty="0"/>
              <a:t>The disciples said to him, “Rabbi, the Jews were just now seeking to stone you, and are you going there again?” </a:t>
            </a:r>
            <a:r>
              <a:rPr lang="en-US" dirty="0"/>
              <a:t>9 </a:t>
            </a:r>
            <a:r>
              <a:rPr lang="en-US" b="0" dirty="0"/>
              <a:t>Jesus answered, “Are there not twelve hours in the day? If anyone walks in the day, he does not stumble, because he sees the light of this world. </a:t>
            </a:r>
            <a:r>
              <a:rPr lang="en-US" dirty="0"/>
              <a:t>10 </a:t>
            </a:r>
            <a:r>
              <a:rPr lang="en-US" b="0" dirty="0"/>
              <a:t>But if anyone walks in the night, he stumbles, because the light is not in him.” </a:t>
            </a:r>
            <a:r>
              <a:rPr lang="en-US" dirty="0"/>
              <a:t>11 </a:t>
            </a:r>
            <a:r>
              <a:rPr lang="en-US" b="0" dirty="0"/>
              <a:t>After saying these things, he said to them, “Our friend Lazarus has fallen asleep, but I go to awaken him.” </a:t>
            </a:r>
            <a:r>
              <a:rPr lang="en-US" dirty="0"/>
              <a:t>12 </a:t>
            </a:r>
            <a:r>
              <a:rPr lang="en-US" b="0" dirty="0"/>
              <a:t>The disciples said to him, “Lord, if he has fallen asleep, he will recover.” </a:t>
            </a:r>
            <a:r>
              <a:rPr lang="en-US" dirty="0"/>
              <a:t>13 </a:t>
            </a:r>
            <a:r>
              <a:rPr lang="en-US" b="0" dirty="0"/>
              <a:t>Now Jesus had spoken of his death, but they thought that he meant taking rest in sleep. </a:t>
            </a:r>
            <a:r>
              <a:rPr lang="en-US" dirty="0"/>
              <a:t>14 </a:t>
            </a:r>
            <a:r>
              <a:rPr lang="en-US" b="0" dirty="0"/>
              <a:t>Then Jesus told them plainly, “Lazarus has died, </a:t>
            </a:r>
            <a:r>
              <a:rPr lang="en-US" dirty="0"/>
              <a:t>15 </a:t>
            </a:r>
            <a:r>
              <a:rPr lang="en-US" b="0" dirty="0"/>
              <a:t>and for your sake I am glad that I was not there, so that you may believe. But let us go to him.” </a:t>
            </a:r>
            <a:r>
              <a:rPr lang="en-US" dirty="0"/>
              <a:t>16 </a:t>
            </a:r>
            <a:r>
              <a:rPr lang="en-US" b="0" dirty="0"/>
              <a:t>So Thomas, called the Twin,[b] said to his fellow disciples, “Let us also go, that we may die with him.”</a:t>
            </a:r>
          </a:p>
          <a:p>
            <a:endParaRPr lang="en-US" dirty="0"/>
          </a:p>
        </p:txBody>
      </p:sp>
    </p:spTree>
    <p:extLst>
      <p:ext uri="{BB962C8B-B14F-4D97-AF65-F5344CB8AC3E}">
        <p14:creationId xmlns:p14="http://schemas.microsoft.com/office/powerpoint/2010/main" val="1340593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a:ln>
            <a:solidFill>
              <a:schemeClr val="tx1"/>
            </a:solidFill>
          </a:ln>
        </p:spPr>
        <p:txBody>
          <a:bodyPr/>
          <a:lstStyle/>
          <a:p>
            <a:r>
              <a:rPr lang="en-US" dirty="0" smtClean="0">
                <a:solidFill>
                  <a:srgbClr val="0000FF"/>
                </a:solidFill>
              </a:rPr>
              <a:t>John 11 – Faith, Glory of God, and Light</a:t>
            </a:r>
            <a:endParaRPr lang="en-US" dirty="0">
              <a:solidFill>
                <a:srgbClr val="0000FF"/>
              </a:solidFill>
            </a:endParaRPr>
          </a:p>
        </p:txBody>
      </p:sp>
      <p:sp>
        <p:nvSpPr>
          <p:cNvPr id="3" name="Content Placeholder 2"/>
          <p:cNvSpPr>
            <a:spLocks noGrp="1"/>
          </p:cNvSpPr>
          <p:nvPr>
            <p:ph idx="1"/>
          </p:nvPr>
        </p:nvSpPr>
        <p:spPr>
          <a:xfrm>
            <a:off x="228600" y="743183"/>
            <a:ext cx="8763000" cy="4971817"/>
          </a:xfrm>
        </p:spPr>
        <p:txBody>
          <a:bodyPr>
            <a:normAutofit fontScale="85000" lnSpcReduction="10000"/>
          </a:bodyPr>
          <a:lstStyle/>
          <a:p>
            <a:pPr marL="0" indent="0" algn="ctr">
              <a:buNone/>
            </a:pPr>
            <a:r>
              <a:rPr lang="en-US" u="sng" dirty="0" smtClean="0">
                <a:solidFill>
                  <a:srgbClr val="C00000"/>
                </a:solidFill>
              </a:rPr>
              <a:t>Strengthen the Disciples (11:1-16)</a:t>
            </a:r>
          </a:p>
          <a:p>
            <a:r>
              <a:rPr lang="en-US" u="sng" dirty="0" smtClean="0"/>
              <a:t>Believe</a:t>
            </a:r>
            <a:r>
              <a:rPr lang="en-US" dirty="0" smtClean="0"/>
              <a:t> no matter how discouraging circumstances might appear</a:t>
            </a:r>
          </a:p>
          <a:p>
            <a:pPr lvl="1"/>
            <a:r>
              <a:rPr lang="en-US" b="0" dirty="0" smtClean="0"/>
              <a:t>If Jesus Loved Lazarus so much, why did He permit him to be sick?</a:t>
            </a:r>
          </a:p>
          <a:p>
            <a:pPr lvl="1"/>
            <a:r>
              <a:rPr lang="en-US" b="0" dirty="0" smtClean="0"/>
              <a:t>Why did He Delay to go to the sisters?</a:t>
            </a:r>
          </a:p>
          <a:p>
            <a:pPr lvl="1"/>
            <a:r>
              <a:rPr lang="en-US" b="0" dirty="0" smtClean="0"/>
              <a:t>Could He not have healed at a Distance?</a:t>
            </a:r>
          </a:p>
          <a:p>
            <a:pPr lvl="1"/>
            <a:r>
              <a:rPr lang="en-US" b="0" dirty="0" smtClean="0"/>
              <a:t>Jesus’ Action seems to Contradict his Love.</a:t>
            </a:r>
          </a:p>
          <a:p>
            <a:r>
              <a:rPr lang="en-US" u="sng" dirty="0" smtClean="0"/>
              <a:t>Believe</a:t>
            </a:r>
            <a:r>
              <a:rPr lang="en-US" dirty="0" smtClean="0"/>
              <a:t> - Real Love is not a Pampering Love, but Perfecting Love.</a:t>
            </a:r>
          </a:p>
          <a:p>
            <a:r>
              <a:rPr lang="en-US" dirty="0" smtClean="0"/>
              <a:t>Believe – Trust in the Will of God (His time had not yet come) 8-10</a:t>
            </a:r>
          </a:p>
          <a:p>
            <a:r>
              <a:rPr lang="en-US" u="sng" dirty="0" smtClean="0"/>
              <a:t>Believe</a:t>
            </a:r>
            <a:r>
              <a:rPr lang="en-US" dirty="0" smtClean="0"/>
              <a:t> - We must look to Glorify God in Every Circumstance</a:t>
            </a:r>
          </a:p>
          <a:p>
            <a:pPr lvl="1"/>
            <a:r>
              <a:rPr lang="en-US" b="0" i="1" dirty="0" smtClean="0"/>
              <a:t>Psalms 50:15-call upon me in the day of trouble: I will deliver you and you shall glorify me.</a:t>
            </a:r>
          </a:p>
          <a:p>
            <a:r>
              <a:rPr lang="en-US" u="sng" dirty="0" smtClean="0"/>
              <a:t>Believe</a:t>
            </a:r>
            <a:r>
              <a:rPr lang="en-US" dirty="0" smtClean="0"/>
              <a:t>- The Result of God’s Glory is the Strengthening of Our Faith</a:t>
            </a:r>
            <a:endParaRPr lang="en-US" dirty="0"/>
          </a:p>
        </p:txBody>
      </p:sp>
    </p:spTree>
    <p:extLst>
      <p:ext uri="{BB962C8B-B14F-4D97-AF65-F5344CB8AC3E}">
        <p14:creationId xmlns:p14="http://schemas.microsoft.com/office/powerpoint/2010/main" val="23802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7987"/>
            <a:ext cx="8763000" cy="5475239"/>
          </a:xfrm>
        </p:spPr>
        <p:txBody>
          <a:bodyPr>
            <a:normAutofit fontScale="55000" lnSpcReduction="20000"/>
          </a:bodyPr>
          <a:lstStyle/>
          <a:p>
            <a:pPr marL="0" indent="0">
              <a:buNone/>
            </a:pPr>
            <a:r>
              <a:rPr lang="en-US" sz="3600" u="sng" dirty="0">
                <a:solidFill>
                  <a:srgbClr val="C00000"/>
                </a:solidFill>
              </a:rPr>
              <a:t>John </a:t>
            </a:r>
            <a:r>
              <a:rPr lang="en-US" sz="3600" u="sng" dirty="0" smtClean="0">
                <a:solidFill>
                  <a:srgbClr val="C00000"/>
                </a:solidFill>
              </a:rPr>
              <a:t>11:17-40 </a:t>
            </a:r>
          </a:p>
          <a:p>
            <a:pPr marL="0" indent="0">
              <a:buNone/>
            </a:pPr>
            <a:endParaRPr lang="en-US" sz="3600" u="sng" dirty="0">
              <a:solidFill>
                <a:srgbClr val="C00000"/>
              </a:solidFill>
            </a:endParaRPr>
          </a:p>
          <a:p>
            <a:pPr marL="0" indent="0">
              <a:buNone/>
            </a:pPr>
            <a:r>
              <a:rPr lang="en-US" dirty="0" smtClean="0"/>
              <a:t>17</a:t>
            </a:r>
            <a:r>
              <a:rPr lang="en-US" dirty="0"/>
              <a:t> </a:t>
            </a:r>
            <a:r>
              <a:rPr lang="en-US" b="0" dirty="0"/>
              <a:t>Now when Jesus came, he found that Lazarus had already been in the tomb four days. </a:t>
            </a:r>
            <a:r>
              <a:rPr lang="en-US" dirty="0"/>
              <a:t>18 </a:t>
            </a:r>
            <a:r>
              <a:rPr lang="en-US" b="0" dirty="0"/>
              <a:t>Bethany was near Jerusalem, about two miles[c] off, </a:t>
            </a:r>
            <a:r>
              <a:rPr lang="en-US" dirty="0"/>
              <a:t>19 </a:t>
            </a:r>
            <a:r>
              <a:rPr lang="en-US" b="0" dirty="0"/>
              <a:t>and many of the Jews had come to Martha and Mary to console them concerning their brother. </a:t>
            </a:r>
            <a:r>
              <a:rPr lang="en-US" dirty="0"/>
              <a:t>20 </a:t>
            </a:r>
            <a:r>
              <a:rPr lang="en-US" b="0" dirty="0"/>
              <a:t>So when Martha heard that Jesus was coming, she went and met him, but Mary remained seated in the house. </a:t>
            </a:r>
            <a:r>
              <a:rPr lang="en-US" dirty="0"/>
              <a:t>21 </a:t>
            </a:r>
            <a:r>
              <a:rPr lang="en-US" b="0" dirty="0"/>
              <a:t>Martha said to Jesus, “</a:t>
            </a:r>
            <a:r>
              <a:rPr lang="en-US" b="0" dirty="0">
                <a:solidFill>
                  <a:srgbClr val="0000FF"/>
                </a:solidFill>
              </a:rPr>
              <a:t>Lord, if you had been here, my brother would not have died. </a:t>
            </a:r>
            <a:r>
              <a:rPr lang="en-US" dirty="0">
                <a:solidFill>
                  <a:srgbClr val="0000FF"/>
                </a:solidFill>
              </a:rPr>
              <a:t>22 </a:t>
            </a:r>
            <a:r>
              <a:rPr lang="en-US" b="0" dirty="0">
                <a:solidFill>
                  <a:srgbClr val="0000FF"/>
                </a:solidFill>
              </a:rPr>
              <a:t>But even now I know that whatever you ask from God, God will give you</a:t>
            </a:r>
            <a:r>
              <a:rPr lang="en-US" b="0" dirty="0"/>
              <a:t>.” </a:t>
            </a:r>
            <a:r>
              <a:rPr lang="en-US" dirty="0"/>
              <a:t>23 </a:t>
            </a:r>
            <a:r>
              <a:rPr lang="en-US" b="0" dirty="0"/>
              <a:t>Jesus said to her, “</a:t>
            </a:r>
            <a:r>
              <a:rPr lang="en-US" b="0" dirty="0">
                <a:solidFill>
                  <a:srgbClr val="FF0000"/>
                </a:solidFill>
              </a:rPr>
              <a:t>Your brother will rise again</a:t>
            </a:r>
            <a:r>
              <a:rPr lang="en-US" b="0" dirty="0"/>
              <a:t>.” </a:t>
            </a:r>
            <a:r>
              <a:rPr lang="en-US" dirty="0"/>
              <a:t>24 </a:t>
            </a:r>
            <a:r>
              <a:rPr lang="en-US" b="0" dirty="0"/>
              <a:t>Martha said to him, “</a:t>
            </a:r>
            <a:r>
              <a:rPr lang="en-US" b="0" dirty="0">
                <a:solidFill>
                  <a:srgbClr val="0000FF"/>
                </a:solidFill>
              </a:rPr>
              <a:t>I know that he will rise again in the resurrection on the last day</a:t>
            </a:r>
            <a:r>
              <a:rPr lang="en-US" b="0" dirty="0"/>
              <a:t>.” </a:t>
            </a:r>
            <a:r>
              <a:rPr lang="en-US" dirty="0"/>
              <a:t>25 </a:t>
            </a:r>
            <a:r>
              <a:rPr lang="en-US" b="0" dirty="0"/>
              <a:t>Jesus said to her, “</a:t>
            </a:r>
            <a:r>
              <a:rPr lang="en-US" dirty="0">
                <a:solidFill>
                  <a:srgbClr val="FF0000"/>
                </a:solidFill>
              </a:rPr>
              <a:t>I am the resurrection and the life</a:t>
            </a:r>
            <a:r>
              <a:rPr lang="en-US" dirty="0" smtClean="0">
                <a:solidFill>
                  <a:srgbClr val="FF0000"/>
                </a:solidFill>
              </a:rPr>
              <a:t>. </a:t>
            </a:r>
            <a:r>
              <a:rPr lang="en-US" dirty="0">
                <a:solidFill>
                  <a:srgbClr val="FF0000"/>
                </a:solidFill>
              </a:rPr>
              <a:t>Whoever believes in me, though he die, yet shall he live, 26 and everyone who lives and believes in me shall never die. Do you believe this</a:t>
            </a:r>
            <a:r>
              <a:rPr lang="en-US" b="0" dirty="0"/>
              <a:t>?” </a:t>
            </a:r>
            <a:r>
              <a:rPr lang="en-US" dirty="0"/>
              <a:t>27 </a:t>
            </a:r>
            <a:r>
              <a:rPr lang="en-US" b="0" dirty="0"/>
              <a:t>She said to him, “</a:t>
            </a:r>
            <a:r>
              <a:rPr lang="en-US" b="0" dirty="0">
                <a:solidFill>
                  <a:srgbClr val="0000FF"/>
                </a:solidFill>
              </a:rPr>
              <a:t>Yes, Lord; I believe that you are the Christ, the Son of God, who is coming into the world</a:t>
            </a:r>
            <a:r>
              <a:rPr lang="en-US" b="0" dirty="0" smtClean="0"/>
              <a:t>.”</a:t>
            </a:r>
            <a:endParaRPr lang="en-US" b="0" dirty="0"/>
          </a:p>
          <a:p>
            <a:pPr marL="0" indent="0">
              <a:buNone/>
            </a:pPr>
            <a:r>
              <a:rPr lang="en-US" dirty="0"/>
              <a:t>28 </a:t>
            </a:r>
            <a:r>
              <a:rPr lang="en-US" b="0" dirty="0"/>
              <a:t>When she had said this, she went and called her sister Mary, saying in private, “</a:t>
            </a:r>
            <a:r>
              <a:rPr lang="en-US" b="0" dirty="0">
                <a:solidFill>
                  <a:srgbClr val="0000FF"/>
                </a:solidFill>
              </a:rPr>
              <a:t>The Teacher is here and is calling for you</a:t>
            </a:r>
            <a:r>
              <a:rPr lang="en-US" b="0" dirty="0"/>
              <a:t>.” </a:t>
            </a:r>
            <a:r>
              <a:rPr lang="en-US" dirty="0"/>
              <a:t>29 </a:t>
            </a:r>
            <a:r>
              <a:rPr lang="en-US" b="0" dirty="0"/>
              <a:t>And when she heard it, she rose quickly and went to him. </a:t>
            </a:r>
            <a:r>
              <a:rPr lang="en-US" dirty="0"/>
              <a:t>30 </a:t>
            </a:r>
            <a:r>
              <a:rPr lang="en-US" b="0" dirty="0"/>
              <a:t>Now Jesus had not yet come into the village, but was still in the place where Martha had met him. </a:t>
            </a:r>
            <a:r>
              <a:rPr lang="en-US" dirty="0"/>
              <a:t>31 </a:t>
            </a:r>
            <a:r>
              <a:rPr lang="en-US" b="0" dirty="0"/>
              <a:t>When the Jews who were with her in the house, consoling her, saw Mary rise quickly and go out, they followed her, supposing that she was going to the tomb to weep there. </a:t>
            </a:r>
            <a:r>
              <a:rPr lang="en-US" dirty="0"/>
              <a:t>32 </a:t>
            </a:r>
            <a:r>
              <a:rPr lang="en-US" b="0" dirty="0"/>
              <a:t>Now when Mary came to where Jesus was and saw him, she fell at his feet, saying to him, “</a:t>
            </a:r>
            <a:r>
              <a:rPr lang="en-US" b="0" dirty="0">
                <a:solidFill>
                  <a:srgbClr val="0000FF"/>
                </a:solidFill>
              </a:rPr>
              <a:t>Lord, if you had been here, my brother would not have died</a:t>
            </a:r>
            <a:r>
              <a:rPr lang="en-US" b="0" dirty="0"/>
              <a:t>.” </a:t>
            </a:r>
            <a:r>
              <a:rPr lang="en-US" dirty="0"/>
              <a:t>33 </a:t>
            </a:r>
            <a:r>
              <a:rPr lang="en-US" b="0" dirty="0"/>
              <a:t>When Jesus saw her weeping, and the Jews who had come with her also weeping, he was deeply </a:t>
            </a:r>
            <a:r>
              <a:rPr lang="en-US" b="0" dirty="0" smtClean="0"/>
              <a:t>moved </a:t>
            </a:r>
            <a:r>
              <a:rPr lang="en-US" b="0" dirty="0"/>
              <a:t>in his spirit and greatly troubled. </a:t>
            </a:r>
            <a:r>
              <a:rPr lang="en-US" dirty="0"/>
              <a:t>34 </a:t>
            </a:r>
            <a:r>
              <a:rPr lang="en-US" b="0" dirty="0"/>
              <a:t>And he said, “</a:t>
            </a:r>
            <a:r>
              <a:rPr lang="en-US" b="0" dirty="0">
                <a:solidFill>
                  <a:srgbClr val="FF0000"/>
                </a:solidFill>
              </a:rPr>
              <a:t>Where have you laid him</a:t>
            </a:r>
            <a:r>
              <a:rPr lang="en-US" b="0" dirty="0"/>
              <a:t>?” They said to him, “</a:t>
            </a:r>
            <a:r>
              <a:rPr lang="en-US" b="0" dirty="0">
                <a:solidFill>
                  <a:srgbClr val="0000FF"/>
                </a:solidFill>
              </a:rPr>
              <a:t>Lord, come and see</a:t>
            </a:r>
            <a:r>
              <a:rPr lang="en-US" b="0" dirty="0"/>
              <a:t>.” </a:t>
            </a:r>
            <a:r>
              <a:rPr lang="en-US" dirty="0"/>
              <a:t>35 </a:t>
            </a:r>
            <a:r>
              <a:rPr lang="en-US" b="0" dirty="0"/>
              <a:t>Jesus wept. </a:t>
            </a:r>
            <a:r>
              <a:rPr lang="en-US" dirty="0"/>
              <a:t>36 </a:t>
            </a:r>
            <a:r>
              <a:rPr lang="en-US" b="0" dirty="0"/>
              <a:t>So the Jews said, “</a:t>
            </a:r>
            <a:r>
              <a:rPr lang="en-US" b="0" dirty="0">
                <a:solidFill>
                  <a:srgbClr val="0000FF"/>
                </a:solidFill>
              </a:rPr>
              <a:t>See how he loved him</a:t>
            </a:r>
            <a:r>
              <a:rPr lang="en-US" b="0" dirty="0"/>
              <a:t>!” </a:t>
            </a:r>
            <a:r>
              <a:rPr lang="en-US" dirty="0"/>
              <a:t>37 </a:t>
            </a:r>
            <a:r>
              <a:rPr lang="en-US" b="0" dirty="0"/>
              <a:t>But some of them said, “</a:t>
            </a:r>
            <a:r>
              <a:rPr lang="en-US" b="0" dirty="0">
                <a:solidFill>
                  <a:srgbClr val="0000FF"/>
                </a:solidFill>
              </a:rPr>
              <a:t>Could not he who opened the eyes of the blind man also have kept this man from dying</a:t>
            </a:r>
            <a:r>
              <a:rPr lang="en-US" b="0" dirty="0"/>
              <a:t>?”</a:t>
            </a:r>
          </a:p>
          <a:p>
            <a:pPr marL="0" indent="0">
              <a:buNone/>
            </a:pPr>
            <a:r>
              <a:rPr lang="en-US" dirty="0" smtClean="0"/>
              <a:t>38</a:t>
            </a:r>
            <a:r>
              <a:rPr lang="en-US" dirty="0"/>
              <a:t> </a:t>
            </a:r>
            <a:r>
              <a:rPr lang="en-US" b="0" dirty="0"/>
              <a:t>Then Jesus, deeply moved again, came to the tomb. It was a cave, and a stone lay against it. </a:t>
            </a:r>
            <a:r>
              <a:rPr lang="en-US" dirty="0"/>
              <a:t>39 </a:t>
            </a:r>
            <a:r>
              <a:rPr lang="en-US" b="0" dirty="0"/>
              <a:t>Jesus said, “</a:t>
            </a:r>
            <a:r>
              <a:rPr lang="en-US" b="0" dirty="0">
                <a:solidFill>
                  <a:srgbClr val="FF0000"/>
                </a:solidFill>
              </a:rPr>
              <a:t>Take away the stone</a:t>
            </a:r>
            <a:r>
              <a:rPr lang="en-US" b="0" dirty="0"/>
              <a:t>.” Martha, the sister of the dead man, said to him, “</a:t>
            </a:r>
            <a:r>
              <a:rPr lang="en-US" b="0" dirty="0">
                <a:solidFill>
                  <a:srgbClr val="0000FF"/>
                </a:solidFill>
              </a:rPr>
              <a:t>Lord, by this time there will be an odor, for he has been dead four days</a:t>
            </a:r>
            <a:r>
              <a:rPr lang="en-US" b="0" dirty="0"/>
              <a:t>.” </a:t>
            </a:r>
            <a:r>
              <a:rPr lang="en-US" dirty="0"/>
              <a:t>40 </a:t>
            </a:r>
            <a:r>
              <a:rPr lang="en-US" b="0" dirty="0"/>
              <a:t>Jesus said to her, “</a:t>
            </a:r>
            <a:r>
              <a:rPr lang="en-US" b="0" dirty="0">
                <a:solidFill>
                  <a:srgbClr val="FF0000"/>
                </a:solidFill>
              </a:rPr>
              <a:t>Did I not tell you that if you believed you would see the glory of God</a:t>
            </a:r>
            <a:r>
              <a:rPr lang="en-US" b="0" dirty="0"/>
              <a:t>?” </a:t>
            </a:r>
            <a:endParaRPr lang="en-US" dirty="0"/>
          </a:p>
        </p:txBody>
      </p:sp>
    </p:spTree>
    <p:extLst>
      <p:ext uri="{BB962C8B-B14F-4D97-AF65-F5344CB8AC3E}">
        <p14:creationId xmlns:p14="http://schemas.microsoft.com/office/powerpoint/2010/main" val="616588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a:ln>
            <a:solidFill>
              <a:schemeClr val="tx1"/>
            </a:solidFill>
          </a:ln>
        </p:spPr>
        <p:txBody>
          <a:bodyPr/>
          <a:lstStyle/>
          <a:p>
            <a:r>
              <a:rPr lang="en-US" dirty="0" smtClean="0"/>
              <a:t>“I AM” Statement of Jesus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I </a:t>
            </a:r>
            <a:r>
              <a:rPr lang="en-US" dirty="0"/>
              <a:t>am the bread of </a:t>
            </a:r>
            <a:r>
              <a:rPr lang="en-US" dirty="0" smtClean="0"/>
              <a:t>life (John 6:35, 48, 51)</a:t>
            </a:r>
            <a:endParaRPr lang="en-US" dirty="0"/>
          </a:p>
          <a:p>
            <a:pPr marL="514350" indent="-514350">
              <a:buFont typeface="+mj-lt"/>
              <a:buAutoNum type="arabicPeriod"/>
            </a:pPr>
            <a:r>
              <a:rPr lang="en-US" dirty="0" smtClean="0"/>
              <a:t>I </a:t>
            </a:r>
            <a:r>
              <a:rPr lang="en-US" dirty="0"/>
              <a:t>am the light of the </a:t>
            </a:r>
            <a:r>
              <a:rPr lang="en-US" dirty="0" smtClean="0"/>
              <a:t>world (John 8:12; 9:5)</a:t>
            </a:r>
            <a:endParaRPr lang="en-US" dirty="0"/>
          </a:p>
          <a:p>
            <a:pPr marL="514350" indent="-514350">
              <a:buFont typeface="+mj-lt"/>
              <a:buAutoNum type="arabicPeriod"/>
            </a:pPr>
            <a:r>
              <a:rPr lang="en-US" dirty="0" smtClean="0"/>
              <a:t>I </a:t>
            </a:r>
            <a:r>
              <a:rPr lang="en-US" dirty="0"/>
              <a:t>am the </a:t>
            </a:r>
            <a:r>
              <a:rPr lang="en-US" dirty="0" smtClean="0"/>
              <a:t>door (John 10:7, 9)</a:t>
            </a:r>
            <a:endParaRPr lang="en-US" dirty="0"/>
          </a:p>
          <a:p>
            <a:pPr marL="514350" indent="-514350">
              <a:buFont typeface="+mj-lt"/>
              <a:buAutoNum type="arabicPeriod"/>
            </a:pPr>
            <a:r>
              <a:rPr lang="en-US" dirty="0" smtClean="0"/>
              <a:t>I </a:t>
            </a:r>
            <a:r>
              <a:rPr lang="en-US" dirty="0"/>
              <a:t>am the good </a:t>
            </a:r>
            <a:r>
              <a:rPr lang="en-US" dirty="0" smtClean="0"/>
              <a:t>shepherd (10:11, 14)</a:t>
            </a:r>
            <a:endParaRPr lang="en-US" dirty="0"/>
          </a:p>
          <a:p>
            <a:pPr marL="514350" indent="-514350">
              <a:buFont typeface="+mj-lt"/>
              <a:buAutoNum type="arabicPeriod"/>
            </a:pPr>
            <a:r>
              <a:rPr lang="en-US" dirty="0" smtClean="0"/>
              <a:t>I </a:t>
            </a:r>
            <a:r>
              <a:rPr lang="en-US" dirty="0"/>
              <a:t>am the resurrection and the </a:t>
            </a:r>
            <a:r>
              <a:rPr lang="en-US" dirty="0" smtClean="0"/>
              <a:t>life (John 11:25)</a:t>
            </a:r>
            <a:endParaRPr lang="en-US" dirty="0"/>
          </a:p>
          <a:p>
            <a:pPr marL="514350" indent="-514350">
              <a:buFont typeface="+mj-lt"/>
              <a:buAutoNum type="arabicPeriod"/>
            </a:pPr>
            <a:r>
              <a:rPr lang="en-US" dirty="0" smtClean="0"/>
              <a:t>I </a:t>
            </a:r>
            <a:r>
              <a:rPr lang="en-US" dirty="0"/>
              <a:t>am the way, the truth, and the life </a:t>
            </a:r>
            <a:r>
              <a:rPr lang="en-US" dirty="0" smtClean="0"/>
              <a:t>(14:6)</a:t>
            </a:r>
          </a:p>
          <a:p>
            <a:pPr marL="514350" indent="-514350">
              <a:buFont typeface="+mj-lt"/>
              <a:buAutoNum type="arabicPeriod"/>
            </a:pPr>
            <a:r>
              <a:rPr lang="en-US" dirty="0" smtClean="0"/>
              <a:t>I </a:t>
            </a:r>
            <a:r>
              <a:rPr lang="en-US" dirty="0"/>
              <a:t>am the true vine </a:t>
            </a:r>
            <a:r>
              <a:rPr lang="en-US" dirty="0" smtClean="0"/>
              <a:t>(15:1)</a:t>
            </a:r>
          </a:p>
          <a:p>
            <a:pPr marL="0" indent="0">
              <a:buNone/>
            </a:pPr>
            <a:endParaRPr lang="en-US" dirty="0"/>
          </a:p>
          <a:p>
            <a:pPr>
              <a:buFont typeface="Wingdings" charset="2"/>
              <a:buChar char="Ø"/>
            </a:pPr>
            <a:r>
              <a:rPr lang="en-US" dirty="0"/>
              <a:t>Before Abraham was, I am (John 8:58)</a:t>
            </a:r>
            <a:br>
              <a:rPr lang="en-US" dirty="0"/>
            </a:br>
            <a:endParaRPr lang="en-US" dirty="0"/>
          </a:p>
          <a:p>
            <a:endParaRPr lang="en-US" dirty="0"/>
          </a:p>
        </p:txBody>
      </p:sp>
    </p:spTree>
    <p:extLst>
      <p:ext uri="{BB962C8B-B14F-4D97-AF65-F5344CB8AC3E}">
        <p14:creationId xmlns:p14="http://schemas.microsoft.com/office/powerpoint/2010/main" val="18187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734" y="72809"/>
            <a:ext cx="8768564" cy="508000"/>
          </a:xfrm>
          <a:solidFill>
            <a:schemeClr val="accent3">
              <a:lumMod val="20000"/>
              <a:lumOff val="80000"/>
            </a:schemeClr>
          </a:solidFill>
          <a:ln>
            <a:solidFill>
              <a:schemeClr val="tx1"/>
            </a:solidFill>
          </a:ln>
        </p:spPr>
        <p:txBody>
          <a:bodyPr/>
          <a:lstStyle/>
          <a:p>
            <a:r>
              <a:rPr lang="en-US" dirty="0">
                <a:solidFill>
                  <a:srgbClr val="0000FF"/>
                </a:solidFill>
              </a:rPr>
              <a:t>John 11 – Faith, Glory of God, and Light</a:t>
            </a:r>
            <a:endParaRPr lang="en-US" dirty="0"/>
          </a:p>
        </p:txBody>
      </p:sp>
      <p:sp>
        <p:nvSpPr>
          <p:cNvPr id="3" name="Content Placeholder 2"/>
          <p:cNvSpPr>
            <a:spLocks noGrp="1"/>
          </p:cNvSpPr>
          <p:nvPr>
            <p:ph idx="1"/>
          </p:nvPr>
        </p:nvSpPr>
        <p:spPr>
          <a:xfrm>
            <a:off x="0" y="580809"/>
            <a:ext cx="9144000" cy="5134191"/>
          </a:xfrm>
        </p:spPr>
        <p:txBody>
          <a:bodyPr>
            <a:normAutofit fontScale="85000" lnSpcReduction="20000"/>
          </a:bodyPr>
          <a:lstStyle/>
          <a:p>
            <a:pPr marL="0" indent="0" algn="ctr">
              <a:buNone/>
            </a:pPr>
            <a:r>
              <a:rPr lang="en-US" u="sng" dirty="0" smtClean="0">
                <a:solidFill>
                  <a:srgbClr val="C00000"/>
                </a:solidFill>
              </a:rPr>
              <a:t>Strengthen the Sisters – Mary and Martha (11:17-40)</a:t>
            </a:r>
            <a:endParaRPr lang="en-US" u="sng" dirty="0" smtClean="0">
              <a:solidFill>
                <a:srgbClr val="011893"/>
              </a:solidFill>
            </a:endParaRPr>
          </a:p>
          <a:p>
            <a:r>
              <a:rPr lang="en-US" dirty="0" smtClean="0"/>
              <a:t>Faith – “IF” you were here, our brother would not have died.</a:t>
            </a:r>
          </a:p>
          <a:p>
            <a:r>
              <a:rPr lang="en-US" dirty="0" smtClean="0"/>
              <a:t>“ I AM the Resurrection and the Life” (11:25)</a:t>
            </a:r>
          </a:p>
          <a:p>
            <a:pPr lvl="1"/>
            <a:r>
              <a:rPr lang="en-US" dirty="0" smtClean="0"/>
              <a:t>The Resurrection is Real</a:t>
            </a:r>
          </a:p>
          <a:p>
            <a:pPr lvl="1"/>
            <a:r>
              <a:rPr lang="en-US" dirty="0" smtClean="0"/>
              <a:t>The Resurrection is Personal</a:t>
            </a:r>
          </a:p>
          <a:p>
            <a:pPr lvl="1"/>
            <a:r>
              <a:rPr lang="en-US" dirty="0" smtClean="0"/>
              <a:t>The Resurrection is Present and not just Future </a:t>
            </a:r>
            <a:r>
              <a:rPr lang="en-US" b="0" i="1" dirty="0" smtClean="0"/>
              <a:t>(Ro 6:4; Gal 2:20; Phil 3:10)</a:t>
            </a:r>
          </a:p>
          <a:p>
            <a:pPr lvl="1"/>
            <a:r>
              <a:rPr lang="en-US" i="1" dirty="0" smtClean="0"/>
              <a:t>“I believe You are the Lord, You are the Christ, Your are the Son of God” </a:t>
            </a:r>
            <a:r>
              <a:rPr lang="en-US" b="0" i="1" dirty="0" smtClean="0"/>
              <a:t>(27)</a:t>
            </a:r>
            <a:endParaRPr lang="en-US" dirty="0" smtClean="0"/>
          </a:p>
          <a:p>
            <a:r>
              <a:rPr lang="en-US" dirty="0" smtClean="0"/>
              <a:t>Mary is always found at the feet of Jesus</a:t>
            </a:r>
          </a:p>
          <a:p>
            <a:pPr lvl="1"/>
            <a:r>
              <a:rPr lang="en-US" b="0" i="1" dirty="0" smtClean="0"/>
              <a:t>Sat at His Feet and Listened to His word (</a:t>
            </a:r>
            <a:r>
              <a:rPr lang="en-US" b="0" i="1" dirty="0" err="1" smtClean="0"/>
              <a:t>Lk</a:t>
            </a:r>
            <a:r>
              <a:rPr lang="en-US" b="0" i="1" dirty="0" smtClean="0"/>
              <a:t> 10.39), Fell at his Feet to express her sorrow (Jo 11.32), and She Came to His Feet to give Him Praise and Glory (Jo 12.3)</a:t>
            </a:r>
          </a:p>
          <a:p>
            <a:r>
              <a:rPr lang="en-US" dirty="0" smtClean="0"/>
              <a:t>Jesus Wept (11:35) – For Sin, for Love</a:t>
            </a:r>
          </a:p>
          <a:p>
            <a:r>
              <a:rPr lang="en-US" dirty="0" smtClean="0"/>
              <a:t>Faith – Relies on God’s Promises, it Releases His Strength</a:t>
            </a:r>
          </a:p>
          <a:p>
            <a:pPr lvl="1"/>
            <a:r>
              <a:rPr lang="en-US" dirty="0" smtClean="0"/>
              <a:t>“Take away the stone”</a:t>
            </a:r>
          </a:p>
          <a:p>
            <a:pPr lvl="1"/>
            <a:r>
              <a:rPr lang="en-US" dirty="0" smtClean="0"/>
              <a:t>Martha is challenged to believe.  If she believed He could heal her brother, then believe He has power over death.</a:t>
            </a:r>
            <a:endParaRPr lang="en-US" dirty="0"/>
          </a:p>
        </p:txBody>
      </p:sp>
    </p:spTree>
    <p:extLst>
      <p:ext uri="{BB962C8B-B14F-4D97-AF65-F5344CB8AC3E}">
        <p14:creationId xmlns:p14="http://schemas.microsoft.com/office/powerpoint/2010/main" val="191596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 calcmode="lin" valueType="num">
                                      <p:cBhvr additive="base">
                                        <p:cTn id="5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 calcmode="lin" valueType="num">
                                      <p:cBhvr additive="base">
                                        <p:cTn id="6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anim calcmode="lin" valueType="num">
                                      <p:cBhvr additive="base">
                                        <p:cTn id="7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050"/>
        </a:solidFill>
        <a:ln w="1905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600" b="1"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88239</TotalTime>
  <Words>2992</Words>
  <Application>Microsoft Office PowerPoint</Application>
  <PresentationFormat>On-screen Show (16:10)</PresentationFormat>
  <Paragraphs>432</Paragraphs>
  <Slides>34</Slides>
  <Notes>33</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Default Design</vt:lpstr>
      <vt:lpstr>Custom Design</vt:lpstr>
      <vt:lpstr>PowerPoint Presentation</vt:lpstr>
      <vt:lpstr>Review</vt:lpstr>
      <vt:lpstr>The Miracles In John</vt:lpstr>
      <vt:lpstr>Geography of Final Weeks</vt:lpstr>
      <vt:lpstr>PowerPoint Presentation</vt:lpstr>
      <vt:lpstr>John 11 – Faith, Glory of God, and Light</vt:lpstr>
      <vt:lpstr>PowerPoint Presentation</vt:lpstr>
      <vt:lpstr>“I AM” Statement of Jesus</vt:lpstr>
      <vt:lpstr>John 11 – Faith, Glory of God, and Light</vt:lpstr>
      <vt:lpstr>PowerPoint Presentation</vt:lpstr>
      <vt:lpstr>John 11 – Faith, Glory of God, and Light</vt:lpstr>
      <vt:lpstr>4 Themes in John 11</vt:lpstr>
      <vt:lpstr>PowerPoint Presentation</vt:lpstr>
      <vt:lpstr>PowerPoint Presentation</vt:lpstr>
      <vt:lpstr>Jerusalem &amp; Surroundings</vt:lpstr>
      <vt:lpstr>John 12: 1-11</vt:lpstr>
      <vt:lpstr>Dinner at Bethany</vt:lpstr>
      <vt:lpstr>Dinner at Bethany</vt:lpstr>
      <vt:lpstr>John 12: 12-19</vt:lpstr>
      <vt:lpstr>Triumphal Entry</vt:lpstr>
      <vt:lpstr>Zechariah 9:9-11</vt:lpstr>
      <vt:lpstr>Jesus’ Mission of Salvation</vt:lpstr>
      <vt:lpstr>Rev 7: 9-10</vt:lpstr>
      <vt:lpstr>John 12: 20-26</vt:lpstr>
      <vt:lpstr>Greeks seek Jesus</vt:lpstr>
      <vt:lpstr>“The hour has come….”</vt:lpstr>
      <vt:lpstr>Living for self?</vt:lpstr>
      <vt:lpstr>John 12: 27-36</vt:lpstr>
      <vt:lpstr>And What Shall I Say?</vt:lpstr>
      <vt:lpstr>John 12: 37-43</vt:lpstr>
      <vt:lpstr>Fulfilling His Mission</vt:lpstr>
      <vt:lpstr>Belief and Unbelief</vt:lpstr>
      <vt:lpstr>John 12: 44-50</vt:lpstr>
      <vt:lpstr>Closing His Public Ministry</vt:lpstr>
    </vt:vector>
  </TitlesOfParts>
  <Company>Broadwell Family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Broadwell</dc:creator>
  <cp:lastModifiedBy>Jason McIlvain</cp:lastModifiedBy>
  <cp:revision>1057</cp:revision>
  <cp:lastPrinted>2015-07-25T23:59:13Z</cp:lastPrinted>
  <dcterms:created xsi:type="dcterms:W3CDTF">2004-04-14T22:24:59Z</dcterms:created>
  <dcterms:modified xsi:type="dcterms:W3CDTF">2015-07-26T01:26:54Z</dcterms:modified>
</cp:coreProperties>
</file>