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5" r:id="rId19"/>
    <p:sldId id="276" r:id="rId20"/>
    <p:sldId id="274" r:id="rId21"/>
  </p:sldIdLst>
  <p:sldSz cx="9144000" cy="5715000" type="screen16x1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66FFFF"/>
    <a:srgbClr val="99FF66"/>
    <a:srgbClr val="0000FF"/>
    <a:srgbClr val="FF0000"/>
    <a:srgbClr val="00FF00"/>
    <a:srgbClr val="C0C0C0"/>
    <a:srgbClr val="CC9900"/>
    <a:srgbClr val="DDDDDD"/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261" autoAdjust="0"/>
    <p:restoredTop sz="90724" autoAdjust="0"/>
  </p:normalViewPr>
  <p:slideViewPr>
    <p:cSldViewPr>
      <p:cViewPr varScale="1">
        <p:scale>
          <a:sx n="59" d="100"/>
          <a:sy n="59" d="100"/>
        </p:scale>
        <p:origin x="-84" y="-924"/>
      </p:cViewPr>
      <p:guideLst>
        <p:guide orient="horz" pos="72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172" y="-10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8722183-28E7-4A62-A956-B5CF2CB3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645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23900"/>
            <a:ext cx="5775325" cy="3609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73588"/>
            <a:ext cx="5365750" cy="433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7175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47175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677BD1-F61E-4A8A-93FD-955EDF7E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0847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090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16FFD-C5B2-416E-9E3C-46C6C8AFCEF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546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AEC61-8A34-429C-B08E-BC2D5EFBF1C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206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0"/>
            <a:ext cx="2133600" cy="45336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248400" cy="45336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668A3-CE3C-474F-A282-D32E85B4E70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475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1887E-1B57-4900-8170-0B8DDED98D3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531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C4BB7-2ADA-492A-A34D-220EE71C717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426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762000"/>
            <a:ext cx="41910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762000"/>
            <a:ext cx="41910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CDA18-CBCF-4038-86CD-D7713C2CC1D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631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370F5-E025-4FC0-9D7C-14B741B6A26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468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AC5EB-5321-43BB-A45B-9D9C87174BB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046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25B02-3917-4A4F-8215-43A6CF3DF4F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562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674FC-84F8-4C68-86B5-EA81CE9F6E4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435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BD4B9-FA4A-46BA-B1F7-A8368D32945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887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5715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762000"/>
            <a:ext cx="8534400" cy="37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4354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4354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4354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BCD342-E62D-41A5-9B66-6631F08F409A}" type="slidenum">
              <a:rPr lang="en-US" altLang="en-US" smtClean="0">
                <a:solidFill>
                  <a:srgbClr val="FFFFFF"/>
                </a:solidFill>
              </a:rPr>
              <a:pPr/>
              <a:t>‹#›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471097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143000" y="3365500"/>
            <a:ext cx="6858000" cy="635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endParaRPr lang="en-US" altLang="en-US" sz="4400" smtClean="0">
              <a:solidFill>
                <a:srgbClr val="FFFFFF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600200" y="2730500"/>
            <a:ext cx="2743200" cy="635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4000" smtClean="0">
              <a:solidFill>
                <a:srgbClr val="FFFFFF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419600" y="2730500"/>
            <a:ext cx="3048000" cy="635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4000" smtClean="0">
              <a:solidFill>
                <a:srgbClr val="FFFFFF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905000" y="1968500"/>
            <a:ext cx="1524000" cy="762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505200" y="1968500"/>
            <a:ext cx="1447800" cy="762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029200" y="1968500"/>
            <a:ext cx="1905000" cy="762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352800" y="1270000"/>
            <a:ext cx="1219200" cy="698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en-US" altLang="en-US" sz="2000" smtClean="0">
              <a:solidFill>
                <a:srgbClr val="FFFFFF"/>
              </a:solidFill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2362200" y="1270000"/>
            <a:ext cx="914400" cy="698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en-US" altLang="en-US" sz="2000" smtClean="0">
              <a:solidFill>
                <a:srgbClr val="FFFFFF"/>
              </a:solidFill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4648200" y="1270000"/>
            <a:ext cx="990600" cy="698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2000" smtClean="0">
              <a:solidFill>
                <a:srgbClr val="FFFFFF"/>
              </a:solidFill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5715000" y="1270000"/>
            <a:ext cx="990600" cy="698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2000" smtClean="0">
              <a:solidFill>
                <a:srgbClr val="FFFFFF"/>
              </a:solidFill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667000" y="762000"/>
            <a:ext cx="693738" cy="508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2800" b="1" smtClean="0">
              <a:solidFill>
                <a:srgbClr val="FFFFFF"/>
              </a:solidFill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3429000" y="762000"/>
            <a:ext cx="693738" cy="508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2800" b="1" smtClean="0">
              <a:solidFill>
                <a:srgbClr val="FFFFFF"/>
              </a:solidFill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191000" y="762000"/>
            <a:ext cx="693738" cy="508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2800" b="1" smtClean="0">
              <a:solidFill>
                <a:srgbClr val="FFFFFF"/>
              </a:solidFill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953000" y="762000"/>
            <a:ext cx="693738" cy="508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2800" b="1" smtClean="0">
              <a:solidFill>
                <a:srgbClr val="FFFFFF"/>
              </a:solidFill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5707066" y="762000"/>
            <a:ext cx="693737" cy="508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altLang="en-US" sz="2800" b="1" smtClean="0">
              <a:solidFill>
                <a:srgbClr val="FFFF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064000"/>
            <a:ext cx="6400800" cy="1460500"/>
          </a:xfrm>
        </p:spPr>
        <p:txBody>
          <a:bodyPr/>
          <a:lstStyle/>
          <a:p>
            <a:r>
              <a:rPr lang="en-US" altLang="en-US" dirty="0" smtClean="0"/>
              <a:t>Young Professionals Forum </a:t>
            </a:r>
            <a:r>
              <a:rPr lang="en-US" altLang="en-US" dirty="0"/>
              <a:t>– </a:t>
            </a:r>
            <a:r>
              <a:rPr lang="en-US" altLang="en-US" dirty="0" smtClean="0"/>
              <a:t>2015</a:t>
            </a:r>
            <a:endParaRPr lang="en-US" altLang="en-US" dirty="0"/>
          </a:p>
          <a:p>
            <a:r>
              <a:rPr lang="en-US" altLang="en-US" dirty="0"/>
              <a:t>Embry Hills Church of Christ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2222500"/>
          </a:xfrm>
          <a:noFill/>
          <a:ln/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r>
              <a:rPr lang="en-US" altLang="en-US" sz="6600" dirty="0" smtClean="0"/>
              <a:t>Spirit-Led</a:t>
            </a:r>
            <a:br>
              <a:rPr lang="en-US" altLang="en-US" sz="6600" dirty="0" smtClean="0"/>
            </a:br>
            <a:r>
              <a:rPr lang="en-US" altLang="en-US" sz="6600" dirty="0" smtClean="0"/>
              <a:t>Decision </a:t>
            </a:r>
            <a:r>
              <a:rPr lang="en-US" altLang="en-US" sz="6600" dirty="0"/>
              <a:t>Making</a:t>
            </a:r>
          </a:p>
        </p:txBody>
      </p:sp>
    </p:spTree>
    <p:extLst>
      <p:ext uri="{BB962C8B-B14F-4D97-AF65-F5344CB8AC3E}">
        <p14:creationId xmlns:p14="http://schemas.microsoft.com/office/powerpoint/2010/main" xmlns="" val="361847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Paul’s Decision Structure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990600" y="4191000"/>
            <a:ext cx="7162800" cy="635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4000" smtClean="0">
                <a:solidFill>
                  <a:srgbClr val="FFFFFF"/>
                </a:solidFill>
              </a:rPr>
              <a:t>Please God (II Cor 5:9)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295400" y="3556000"/>
            <a:ext cx="3200400" cy="635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3600" smtClean="0">
                <a:solidFill>
                  <a:srgbClr val="FFFFFF"/>
                </a:solidFill>
              </a:rPr>
              <a:t>Save Self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495800" y="3556000"/>
            <a:ext cx="3352800" cy="635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3600" smtClean="0">
                <a:solidFill>
                  <a:srgbClr val="FFFFFF"/>
                </a:solidFill>
              </a:rPr>
              <a:t>Save Others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447800" y="2794000"/>
            <a:ext cx="2286000" cy="76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Grow &amp; Be Encouraged</a:t>
            </a:r>
          </a:p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Himself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733800" y="2794000"/>
            <a:ext cx="1752600" cy="76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Strengthen Others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5486400" y="2794000"/>
            <a:ext cx="2209800" cy="76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dirty="0" smtClean="0">
                <a:solidFill>
                  <a:srgbClr val="FFFFFF"/>
                </a:solidFill>
              </a:rPr>
              <a:t>Preach to Gentiles (in New Places)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581400" y="2095500"/>
            <a:ext cx="1219200" cy="6985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Preach in Rome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600200" y="2095500"/>
            <a:ext cx="1981200" cy="6985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en-US" sz="1800" dirty="0" smtClean="0">
                <a:solidFill>
                  <a:srgbClr val="FFFFFF"/>
                </a:solidFill>
              </a:rPr>
              <a:t>Be Encouraged &amp; Refreshed by Christians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800600" y="2095500"/>
            <a:ext cx="990600" cy="6985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smtClean="0">
                <a:solidFill>
                  <a:srgbClr val="FFFFFF"/>
                </a:solidFill>
              </a:rPr>
              <a:t>Impart</a:t>
            </a:r>
          </a:p>
          <a:p>
            <a:pPr algn="ctr"/>
            <a:r>
              <a:rPr lang="en-US" altLang="en-US" sz="2000" smtClean="0">
                <a:solidFill>
                  <a:srgbClr val="FFFFFF"/>
                </a:solidFill>
              </a:rPr>
              <a:t>Gifts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791200" y="2095500"/>
            <a:ext cx="1752600" cy="6985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000" smtClean="0">
                <a:solidFill>
                  <a:srgbClr val="FFFFFF"/>
                </a:solidFill>
              </a:rPr>
              <a:t>[be helped to] Go to Spain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3048000" y="1587500"/>
            <a:ext cx="3124200" cy="508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b="1" smtClean="0">
                <a:solidFill>
                  <a:srgbClr val="FFFFFF"/>
                </a:solidFill>
              </a:rPr>
              <a:t>Go to Rome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352800" y="1333500"/>
            <a:ext cx="3810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FFFFFF"/>
              </a:solidFill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3886200" y="1333500"/>
            <a:ext cx="3810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FFFFFF"/>
              </a:solidFill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4495800" y="1333500"/>
            <a:ext cx="3810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FFFFFF"/>
              </a:solidFill>
            </a:endParaRP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5105400" y="1333500"/>
            <a:ext cx="3810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FFFFFF"/>
              </a:solidFill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2133600" y="1587500"/>
            <a:ext cx="914400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FFFFFF"/>
              </a:solidFill>
            </a:endParaRP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6172200" y="1587500"/>
            <a:ext cx="914400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FFFFFF"/>
              </a:solidFill>
            </a:endParaRPr>
          </a:p>
        </p:txBody>
      </p:sp>
      <p:grpSp>
        <p:nvGrpSpPr>
          <p:cNvPr id="6172" name="Group 28"/>
          <p:cNvGrpSpPr>
            <a:grpSpLocks/>
          </p:cNvGrpSpPr>
          <p:nvPr/>
        </p:nvGrpSpPr>
        <p:grpSpPr bwMode="auto">
          <a:xfrm>
            <a:off x="8089910" y="1105959"/>
            <a:ext cx="523875" cy="2132542"/>
            <a:chOff x="5096" y="836"/>
            <a:chExt cx="330" cy="1612"/>
          </a:xfrm>
        </p:grpSpPr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 rot="5400000">
              <a:off x="4767" y="1165"/>
              <a:ext cx="9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800" b="1" dirty="0" smtClean="0">
                  <a:solidFill>
                    <a:srgbClr val="CCFFFF"/>
                  </a:solidFill>
                </a:rPr>
                <a:t>WHY?</a:t>
              </a:r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5280" y="1776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6171" name="Group 27"/>
          <p:cNvGrpSpPr>
            <a:grpSpLocks/>
          </p:cNvGrpSpPr>
          <p:nvPr/>
        </p:nvGrpSpPr>
        <p:grpSpPr bwMode="auto">
          <a:xfrm>
            <a:off x="455614" y="1460502"/>
            <a:ext cx="523875" cy="2235729"/>
            <a:chOff x="287" y="1104"/>
            <a:chExt cx="330" cy="1690"/>
          </a:xfrm>
        </p:grpSpPr>
        <p:sp>
          <p:nvSpPr>
            <p:cNvPr id="6167" name="Text Box 23"/>
            <p:cNvSpPr txBox="1">
              <a:spLocks noChangeArrowheads="1"/>
            </p:cNvSpPr>
            <p:nvPr/>
          </p:nvSpPr>
          <p:spPr bwMode="auto">
            <a:xfrm rot="16200000">
              <a:off x="-57" y="2120"/>
              <a:ext cx="101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800" b="1" dirty="0" smtClean="0">
                  <a:solidFill>
                    <a:srgbClr val="CCFFFF"/>
                  </a:solidFill>
                </a:rPr>
                <a:t>HOW?</a:t>
              </a:r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 flipV="1">
              <a:off x="433" y="1104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6169" name="Oval 25"/>
          <p:cNvSpPr>
            <a:spLocks noChangeArrowheads="1"/>
          </p:cNvSpPr>
          <p:nvPr/>
        </p:nvSpPr>
        <p:spPr bwMode="auto">
          <a:xfrm>
            <a:off x="5334000" y="4635500"/>
            <a:ext cx="3733800" cy="889000"/>
          </a:xfrm>
          <a:prstGeom prst="ellipse">
            <a:avLst/>
          </a:prstGeom>
          <a:solidFill>
            <a:schemeClr val="accent1">
              <a:alpha val="50999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/>
            <a:r>
              <a:rPr lang="en-US" altLang="en-US" smtClean="0">
                <a:solidFill>
                  <a:srgbClr val="FFFFFF"/>
                </a:solidFill>
              </a:rPr>
              <a:t>Most Important, &amp; Unchanging Goals</a:t>
            </a:r>
          </a:p>
        </p:txBody>
      </p:sp>
      <p:sp>
        <p:nvSpPr>
          <p:cNvPr id="6170" name="Oval 26"/>
          <p:cNvSpPr>
            <a:spLocks noChangeArrowheads="1"/>
          </p:cNvSpPr>
          <p:nvPr/>
        </p:nvSpPr>
        <p:spPr bwMode="auto">
          <a:xfrm>
            <a:off x="76200" y="762000"/>
            <a:ext cx="6400800" cy="889000"/>
          </a:xfrm>
          <a:prstGeom prst="ellipse">
            <a:avLst/>
          </a:prstGeom>
          <a:solidFill>
            <a:schemeClr val="accent1">
              <a:alpha val="50999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ctr"/>
          <a:lstStyle/>
          <a:p>
            <a:pPr algn="ctr"/>
            <a:r>
              <a:rPr lang="en-US" altLang="en-US" smtClean="0">
                <a:solidFill>
                  <a:srgbClr val="FFFFFF"/>
                </a:solidFill>
              </a:rPr>
              <a:t>Most likely to change, when they do not satisfy lower-level goals</a:t>
            </a:r>
          </a:p>
        </p:txBody>
      </p:sp>
    </p:spTree>
    <p:extLst>
      <p:ext uri="{BB962C8B-B14F-4D97-AF65-F5344CB8AC3E}">
        <p14:creationId xmlns:p14="http://schemas.microsoft.com/office/powerpoint/2010/main" xmlns="" val="154082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9" grpId="0" animBg="1"/>
      <p:bldP spid="61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/>
          <a:lstStyle/>
          <a:p>
            <a:r>
              <a:rPr lang="en-US" altLang="en-US" sz="3600"/>
              <a:t>Spirit-Led Decision Structure </a:t>
            </a:r>
            <a:r>
              <a:rPr lang="en-US" altLang="en-US" sz="3200" b="0"/>
              <a:t>(example)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295400" y="4572000"/>
            <a:ext cx="6477000" cy="635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4000" b="1" smtClean="0">
                <a:solidFill>
                  <a:srgbClr val="FFFFFF"/>
                </a:solidFill>
              </a:rPr>
              <a:t>Please God (II Cor 5:9)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524000" y="3937000"/>
            <a:ext cx="2895600" cy="635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3600" smtClean="0">
                <a:solidFill>
                  <a:srgbClr val="FFFFFF"/>
                </a:solidFill>
              </a:rPr>
              <a:t>Save Self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419600" y="3937000"/>
            <a:ext cx="3133725" cy="635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3600" smtClean="0">
                <a:solidFill>
                  <a:srgbClr val="FFFFFF"/>
                </a:solidFill>
              </a:rPr>
              <a:t>Save Others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670050" y="3175000"/>
            <a:ext cx="1905000" cy="762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dirty="0" smtClean="0">
                <a:solidFill>
                  <a:srgbClr val="FFFFFF"/>
                </a:solidFill>
              </a:rPr>
              <a:t>Grow &amp; be Encouraged</a:t>
            </a:r>
          </a:p>
          <a:p>
            <a:pPr algn="ctr">
              <a:lnSpc>
                <a:spcPct val="80000"/>
              </a:lnSpc>
            </a:pPr>
            <a:r>
              <a:rPr lang="en-US" altLang="en-US" sz="2000" dirty="0" smtClean="0">
                <a:solidFill>
                  <a:srgbClr val="FFFFFF"/>
                </a:solidFill>
              </a:rPr>
              <a:t>Spiritually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943600" y="3175000"/>
            <a:ext cx="1447800" cy="762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Teach Others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800600" y="3175000"/>
            <a:ext cx="1143000" cy="762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Edify Others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191001" y="2603500"/>
            <a:ext cx="860425" cy="571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800" smtClean="0">
                <a:solidFill>
                  <a:srgbClr val="FFFFFF"/>
                </a:solidFill>
              </a:rPr>
              <a:t>Marry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029203" y="2603500"/>
            <a:ext cx="1089025" cy="571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800" smtClean="0">
                <a:solidFill>
                  <a:srgbClr val="FFFFFF"/>
                </a:solidFill>
              </a:rPr>
              <a:t>Have Children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3048003" y="2603500"/>
            <a:ext cx="1146175" cy="571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800" smtClean="0">
                <a:solidFill>
                  <a:srgbClr val="FFFFFF"/>
                </a:solidFill>
              </a:rPr>
              <a:t>Work in a Church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905000" y="2603500"/>
            <a:ext cx="1146175" cy="571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800" smtClean="0">
                <a:solidFill>
                  <a:srgbClr val="FFFFFF"/>
                </a:solidFill>
              </a:rPr>
              <a:t>Personal</a:t>
            </a:r>
          </a:p>
          <a:p>
            <a:pPr algn="ctr">
              <a:lnSpc>
                <a:spcPct val="80000"/>
              </a:lnSpc>
            </a:pPr>
            <a:r>
              <a:rPr lang="en-US" altLang="en-US" sz="1800" smtClean="0">
                <a:solidFill>
                  <a:srgbClr val="FFFFFF"/>
                </a:solidFill>
              </a:rPr>
              <a:t>Devotion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096003" y="2603500"/>
            <a:ext cx="1031875" cy="571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800" smtClean="0">
                <a:solidFill>
                  <a:srgbClr val="FFFFFF"/>
                </a:solidFill>
              </a:rPr>
              <a:t>Have Friends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276603" y="1460500"/>
            <a:ext cx="779463" cy="571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400" b="1" dirty="0" smtClean="0">
                <a:solidFill>
                  <a:srgbClr val="FFFFFF"/>
                </a:solidFill>
              </a:rPr>
              <a:t>Have a </a:t>
            </a:r>
          </a:p>
          <a:p>
            <a:pPr algn="ctr">
              <a:lnSpc>
                <a:spcPct val="80000"/>
              </a:lnSpc>
            </a:pPr>
            <a:r>
              <a:rPr lang="en-US" altLang="en-US" sz="1400" b="1" dirty="0" smtClean="0">
                <a:solidFill>
                  <a:srgbClr val="FFFFFF"/>
                </a:solidFill>
              </a:rPr>
              <a:t>Job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715000" y="2032000"/>
            <a:ext cx="1219200" cy="571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600" smtClean="0">
                <a:solidFill>
                  <a:srgbClr val="FFFFFF"/>
                </a:solidFill>
              </a:rPr>
              <a:t>Social</a:t>
            </a:r>
          </a:p>
          <a:p>
            <a:pPr algn="ctr">
              <a:lnSpc>
                <a:spcPct val="80000"/>
              </a:lnSpc>
            </a:pPr>
            <a:r>
              <a:rPr lang="en-US" altLang="en-US" sz="1600" smtClean="0">
                <a:solidFill>
                  <a:srgbClr val="FFFFFF"/>
                </a:solidFill>
              </a:rPr>
              <a:t>Activities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3124200" y="2032000"/>
            <a:ext cx="1066800" cy="571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600" smtClean="0">
                <a:solidFill>
                  <a:srgbClr val="FFFFFF"/>
                </a:solidFill>
              </a:rPr>
              <a:t>Support/ Care for</a:t>
            </a:r>
          </a:p>
          <a:p>
            <a:pPr algn="ctr">
              <a:lnSpc>
                <a:spcPct val="80000"/>
              </a:lnSpc>
            </a:pPr>
            <a:r>
              <a:rPr lang="en-US" altLang="en-US" sz="1600" smtClean="0">
                <a:solidFill>
                  <a:srgbClr val="FFFFFF"/>
                </a:solidFill>
              </a:rPr>
              <a:t> Family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514600" y="1016000"/>
            <a:ext cx="838200" cy="444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400" b="1" smtClean="0">
                <a:solidFill>
                  <a:srgbClr val="FFFFFF"/>
                </a:solidFill>
              </a:rPr>
              <a:t>Go to School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4876800" y="1460500"/>
            <a:ext cx="1066800" cy="571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en-US" sz="1400" b="1" dirty="0" smtClean="0">
                <a:solidFill>
                  <a:srgbClr val="FFFFFF"/>
                </a:solidFill>
              </a:rPr>
              <a:t>Stay Healthy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133600" y="2032000"/>
            <a:ext cx="990600" cy="571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600" dirty="0" smtClean="0">
                <a:solidFill>
                  <a:srgbClr val="FFFFFF"/>
                </a:solidFill>
              </a:rPr>
              <a:t>Build My Skills</a:t>
            </a: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2286003" y="1460500"/>
            <a:ext cx="1012825" cy="571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400" b="1" dirty="0" smtClean="0">
                <a:solidFill>
                  <a:srgbClr val="FFFFFF"/>
                </a:solidFill>
              </a:rPr>
              <a:t>Get </a:t>
            </a:r>
          </a:p>
          <a:p>
            <a:pPr algn="ctr">
              <a:lnSpc>
                <a:spcPct val="80000"/>
              </a:lnSpc>
            </a:pPr>
            <a:r>
              <a:rPr lang="en-US" altLang="en-US" sz="1400" b="1" dirty="0" smtClean="0">
                <a:solidFill>
                  <a:srgbClr val="FFFFFF"/>
                </a:solidFill>
              </a:rPr>
              <a:t>Training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4419600" y="1016000"/>
            <a:ext cx="990600" cy="444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400" b="1" smtClean="0">
                <a:solidFill>
                  <a:srgbClr val="FFFFFF"/>
                </a:solidFill>
              </a:rPr>
              <a:t>Get Exercise</a:t>
            </a: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4191000" y="2032000"/>
            <a:ext cx="1524000" cy="571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en-US" sz="1400" b="1" smtClean="0">
                <a:solidFill>
                  <a:srgbClr val="FFFFFF"/>
                </a:solidFill>
              </a:rPr>
              <a:t>(Have Time for Spiritual Activities)</a:t>
            </a:r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5410200" y="1016000"/>
            <a:ext cx="1176338" cy="444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400" b="1" smtClean="0">
                <a:solidFill>
                  <a:srgbClr val="FFFFFF"/>
                </a:solidFill>
              </a:rPr>
              <a:t>Recreation /Hobbies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4038600" y="1460500"/>
            <a:ext cx="838200" cy="571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400" b="1" dirty="0" smtClean="0">
                <a:solidFill>
                  <a:srgbClr val="FFFFFF"/>
                </a:solidFill>
              </a:rPr>
              <a:t>Have a House</a:t>
            </a: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5943600" y="1460500"/>
            <a:ext cx="838200" cy="571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en-US" sz="1400" b="1" smtClean="0">
                <a:solidFill>
                  <a:srgbClr val="FFFFFF"/>
                </a:solidFill>
              </a:rPr>
              <a:t>Devel. Social Skills</a:t>
            </a: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3575050" y="3175000"/>
            <a:ext cx="1225550" cy="7620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Care for Others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3352800" y="1016000"/>
            <a:ext cx="1066800" cy="444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400" b="1" smtClean="0">
                <a:solidFill>
                  <a:srgbClr val="FFFFFF"/>
                </a:solidFill>
              </a:rPr>
              <a:t>Learn life  Skills</a:t>
            </a:r>
          </a:p>
        </p:txBody>
      </p:sp>
      <p:grpSp>
        <p:nvGrpSpPr>
          <p:cNvPr id="32" name="Group 28"/>
          <p:cNvGrpSpPr>
            <a:grpSpLocks/>
          </p:cNvGrpSpPr>
          <p:nvPr/>
        </p:nvGrpSpPr>
        <p:grpSpPr bwMode="auto">
          <a:xfrm>
            <a:off x="8089910" y="1105959"/>
            <a:ext cx="523875" cy="2132542"/>
            <a:chOff x="5096" y="836"/>
            <a:chExt cx="330" cy="1612"/>
          </a:xfrm>
        </p:grpSpPr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 rot="5400000">
              <a:off x="4767" y="1165"/>
              <a:ext cx="9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800" b="1" dirty="0" smtClean="0">
                  <a:solidFill>
                    <a:srgbClr val="CCFFFF"/>
                  </a:solidFill>
                </a:rPr>
                <a:t>WHY?</a:t>
              </a:r>
            </a:p>
          </p:txBody>
        </p:sp>
        <p:sp>
          <p:nvSpPr>
            <p:cNvPr id="34" name="Line 22"/>
            <p:cNvSpPr>
              <a:spLocks noChangeShapeType="1"/>
            </p:cNvSpPr>
            <p:nvPr/>
          </p:nvSpPr>
          <p:spPr bwMode="auto">
            <a:xfrm>
              <a:off x="5280" y="1776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35" name="Group 27"/>
          <p:cNvGrpSpPr>
            <a:grpSpLocks/>
          </p:cNvGrpSpPr>
          <p:nvPr/>
        </p:nvGrpSpPr>
        <p:grpSpPr bwMode="auto">
          <a:xfrm>
            <a:off x="455614" y="1460502"/>
            <a:ext cx="523875" cy="2235729"/>
            <a:chOff x="287" y="1104"/>
            <a:chExt cx="330" cy="1690"/>
          </a:xfrm>
        </p:grpSpPr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 rot="16200000">
              <a:off x="-57" y="2120"/>
              <a:ext cx="101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800" b="1" dirty="0" smtClean="0">
                  <a:solidFill>
                    <a:srgbClr val="CCFFFF"/>
                  </a:solidFill>
                </a:rPr>
                <a:t>HOW?</a:t>
              </a:r>
            </a:p>
          </p:txBody>
        </p:sp>
        <p:sp>
          <p:nvSpPr>
            <p:cNvPr id="37" name="Line 24"/>
            <p:cNvSpPr>
              <a:spLocks noChangeShapeType="1"/>
            </p:cNvSpPr>
            <p:nvPr/>
          </p:nvSpPr>
          <p:spPr bwMode="auto">
            <a:xfrm flipV="1">
              <a:off x="433" y="1104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smtClean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6719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  <p:bldP spid="8207" grpId="0" animBg="1"/>
      <p:bldP spid="8208" grpId="0" animBg="1"/>
      <p:bldP spid="8209" grpId="0" animBg="1"/>
      <p:bldP spid="8210" grpId="0" animBg="1"/>
      <p:bldP spid="8211" grpId="0" animBg="1"/>
      <p:bldP spid="8212" grpId="0" animBg="1"/>
      <p:bldP spid="8213" grpId="0" animBg="1"/>
      <p:bldP spid="8214" grpId="0" animBg="1"/>
      <p:bldP spid="8215" grpId="0" animBg="1"/>
      <p:bldP spid="8216" grpId="0" animBg="1"/>
      <p:bldP spid="8217" grpId="0" animBg="1"/>
      <p:bldP spid="8218" grpId="0" animBg="1"/>
      <p:bldP spid="8219" grpId="0" animBg="1"/>
      <p:bldP spid="82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/>
          <a:lstStyle/>
          <a:p>
            <a:r>
              <a:rPr lang="en-US" altLang="en-US" sz="3600"/>
              <a:t>Decisions Guided by the Flesh </a:t>
            </a:r>
            <a:r>
              <a:rPr lang="en-US" altLang="en-US" sz="3200" b="0"/>
              <a:t>(example)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066800" y="4238625"/>
            <a:ext cx="68580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3600" b="1" smtClean="0">
                <a:solidFill>
                  <a:srgbClr val="FFFFFF"/>
                </a:solidFill>
              </a:rPr>
              <a:t>Pleasure – Be Happy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219200" y="3476625"/>
            <a:ext cx="14859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b="1" smtClean="0">
                <a:solidFill>
                  <a:srgbClr val="FFFFFF"/>
                </a:solidFill>
              </a:rPr>
              <a:t>Sexual Partner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267200" y="3476625"/>
            <a:ext cx="16383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b="1" smtClean="0">
                <a:solidFill>
                  <a:srgbClr val="FFFFFF"/>
                </a:solidFill>
              </a:rPr>
              <a:t>“Fun” Activities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371600" y="2714625"/>
            <a:ext cx="15240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b="1" smtClean="0">
                <a:solidFill>
                  <a:srgbClr val="FFFFFF"/>
                </a:solidFill>
              </a:rPr>
              <a:t>Marry &amp; Have Family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181600" y="2714625"/>
            <a:ext cx="12192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b="1" smtClean="0">
                <a:solidFill>
                  <a:srgbClr val="FFFFFF"/>
                </a:solidFill>
              </a:rPr>
              <a:t>Get Power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6400800" y="2714625"/>
            <a:ext cx="12954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b="1" smtClean="0">
                <a:solidFill>
                  <a:srgbClr val="FFFFFF"/>
                </a:solidFill>
              </a:rPr>
              <a:t>Get</a:t>
            </a:r>
          </a:p>
          <a:p>
            <a:pPr algn="ctr">
              <a:lnSpc>
                <a:spcPct val="80000"/>
              </a:lnSpc>
            </a:pPr>
            <a:r>
              <a:rPr lang="en-US" altLang="en-US" sz="2000" b="1" smtClean="0">
                <a:solidFill>
                  <a:srgbClr val="FFFFFF"/>
                </a:solidFill>
              </a:rPr>
              <a:t>Money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352800" y="2143125"/>
            <a:ext cx="16764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en-US" sz="2000" b="1" smtClean="0">
                <a:solidFill>
                  <a:srgbClr val="FFFFFF"/>
                </a:solidFill>
              </a:rPr>
              <a:t>Be Popular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524000" y="2143125"/>
            <a:ext cx="18288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en-US" sz="2000" b="1" smtClean="0">
                <a:solidFill>
                  <a:srgbClr val="FFFFFF"/>
                </a:solidFill>
              </a:rPr>
              <a:t>Meet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 smtClean="0">
                <a:solidFill>
                  <a:srgbClr val="FFFFFF"/>
                </a:solidFill>
              </a:rPr>
              <a:t>People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048000" y="1571625"/>
            <a:ext cx="12192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Join a Church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676400" y="1571625"/>
            <a:ext cx="13716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Join Clubs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5257800" y="1571625"/>
            <a:ext cx="10668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Buy a House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029200" y="2143125"/>
            <a:ext cx="25146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en-US" sz="2000" b="1" smtClean="0">
                <a:solidFill>
                  <a:srgbClr val="FFFFFF"/>
                </a:solidFill>
              </a:rPr>
              <a:t>Good Income &amp; Investments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4267200" y="1571625"/>
            <a:ext cx="9906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Good Job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4600" y="1571625"/>
            <a:ext cx="10668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Civic Service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2705100" y="3476625"/>
            <a:ext cx="15621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b="1" smtClean="0">
                <a:solidFill>
                  <a:srgbClr val="FFFFFF"/>
                </a:solidFill>
              </a:rPr>
              <a:t>“Fun” Friends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5905500" y="3476625"/>
            <a:ext cx="18669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b="1" smtClean="0">
                <a:solidFill>
                  <a:srgbClr val="FFFFFF"/>
                </a:solidFill>
              </a:rPr>
              <a:t>Have (lots of) Things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2895600" y="2714625"/>
            <a:ext cx="22860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b="1" smtClean="0">
                <a:solidFill>
                  <a:srgbClr val="FFFFFF"/>
                </a:solidFill>
              </a:rPr>
              <a:t>Other Relationships</a:t>
            </a: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2362200" y="1000125"/>
            <a:ext cx="13716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Stay</a:t>
            </a:r>
          </a:p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Healthy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953000" y="1000125"/>
            <a:ext cx="15240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Get an Education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3810000" y="952501"/>
            <a:ext cx="11079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smtClean="0">
                <a:solidFill>
                  <a:srgbClr val="FFFFFF"/>
                </a:solidFill>
                <a:latin typeface="Times New Roman" pitchFamily="18" charset="0"/>
              </a:rPr>
              <a:t>. . . . .</a:t>
            </a:r>
          </a:p>
        </p:txBody>
      </p:sp>
      <p:grpSp>
        <p:nvGrpSpPr>
          <p:cNvPr id="27" name="Group 28"/>
          <p:cNvGrpSpPr>
            <a:grpSpLocks/>
          </p:cNvGrpSpPr>
          <p:nvPr/>
        </p:nvGrpSpPr>
        <p:grpSpPr bwMode="auto">
          <a:xfrm>
            <a:off x="8089910" y="1105959"/>
            <a:ext cx="523875" cy="2132542"/>
            <a:chOff x="5096" y="836"/>
            <a:chExt cx="330" cy="1612"/>
          </a:xfrm>
        </p:grpSpPr>
        <p:sp>
          <p:nvSpPr>
            <p:cNvPr id="28" name="Text Box 21"/>
            <p:cNvSpPr txBox="1">
              <a:spLocks noChangeArrowheads="1"/>
            </p:cNvSpPr>
            <p:nvPr/>
          </p:nvSpPr>
          <p:spPr bwMode="auto">
            <a:xfrm rot="5400000">
              <a:off x="4767" y="1165"/>
              <a:ext cx="9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800" b="1" dirty="0" smtClean="0">
                  <a:solidFill>
                    <a:srgbClr val="CCFFFF"/>
                  </a:solidFill>
                </a:rPr>
                <a:t>WHY?</a:t>
              </a:r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>
              <a:off x="5280" y="1776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30" name="Group 27"/>
          <p:cNvGrpSpPr>
            <a:grpSpLocks/>
          </p:cNvGrpSpPr>
          <p:nvPr/>
        </p:nvGrpSpPr>
        <p:grpSpPr bwMode="auto">
          <a:xfrm>
            <a:off x="455614" y="1460502"/>
            <a:ext cx="523875" cy="2235729"/>
            <a:chOff x="287" y="1104"/>
            <a:chExt cx="330" cy="1690"/>
          </a:xfrm>
        </p:grpSpPr>
        <p:sp>
          <p:nvSpPr>
            <p:cNvPr id="31" name="Text Box 23"/>
            <p:cNvSpPr txBox="1">
              <a:spLocks noChangeArrowheads="1"/>
            </p:cNvSpPr>
            <p:nvPr/>
          </p:nvSpPr>
          <p:spPr bwMode="auto">
            <a:xfrm rot="16200000">
              <a:off x="-57" y="2120"/>
              <a:ext cx="101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800" b="1" dirty="0" smtClean="0">
                  <a:solidFill>
                    <a:srgbClr val="CCFFFF"/>
                  </a:solidFill>
                </a:rPr>
                <a:t>HOW?</a:t>
              </a:r>
            </a:p>
          </p:txBody>
        </p:sp>
        <p:sp>
          <p:nvSpPr>
            <p:cNvPr id="32" name="Line 24"/>
            <p:cNvSpPr>
              <a:spLocks noChangeShapeType="1"/>
            </p:cNvSpPr>
            <p:nvPr/>
          </p:nvSpPr>
          <p:spPr bwMode="auto">
            <a:xfrm flipV="1">
              <a:off x="433" y="1104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smtClean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1165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34" grpId="0" animBg="1"/>
      <p:bldP spid="9235" grpId="0" animBg="1"/>
      <p:bldP spid="9236" grpId="0" animBg="1"/>
      <p:bldP spid="9237" grpId="0" animBg="1"/>
      <p:bldP spid="9238" grpId="0" animBg="1"/>
      <p:bldP spid="92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/>
          <a:lstStyle/>
          <a:p>
            <a:r>
              <a:rPr lang="en-US" altLang="en-US" sz="3600"/>
              <a:t>Who is this Person?</a:t>
            </a:r>
            <a:endParaRPr lang="en-US" altLang="en-US" sz="3200" b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066800" y="4238625"/>
            <a:ext cx="68580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3600" b="1" smtClean="0">
                <a:solidFill>
                  <a:srgbClr val="FFFFFF"/>
                </a:solidFill>
              </a:rPr>
              <a:t>Pleasure – Be Happy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219200" y="3476625"/>
            <a:ext cx="14859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b="1" smtClean="0">
                <a:solidFill>
                  <a:srgbClr val="FFFFFF"/>
                </a:solidFill>
              </a:rPr>
              <a:t>Sexual Partner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267200" y="3476625"/>
            <a:ext cx="16383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b="1" smtClean="0">
                <a:solidFill>
                  <a:srgbClr val="FFFFFF"/>
                </a:solidFill>
              </a:rPr>
              <a:t>“Fun” Activities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371600" y="2714625"/>
            <a:ext cx="15240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b="1" dirty="0" smtClean="0">
                <a:solidFill>
                  <a:srgbClr val="FFFFFF"/>
                </a:solidFill>
              </a:rPr>
              <a:t>Marry &amp; Have Family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181600" y="2714625"/>
            <a:ext cx="12192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b="1" dirty="0" smtClean="0">
                <a:solidFill>
                  <a:srgbClr val="FFFFFF"/>
                </a:solidFill>
              </a:rPr>
              <a:t>Get Power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400800" y="2714625"/>
            <a:ext cx="12954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b="1" dirty="0" smtClean="0">
                <a:solidFill>
                  <a:srgbClr val="FFFFFF"/>
                </a:solidFill>
              </a:rPr>
              <a:t>Get</a:t>
            </a:r>
          </a:p>
          <a:p>
            <a:pPr algn="ctr">
              <a:lnSpc>
                <a:spcPct val="80000"/>
              </a:lnSpc>
            </a:pPr>
            <a:r>
              <a:rPr lang="en-US" altLang="en-US" sz="2000" b="1" dirty="0" smtClean="0">
                <a:solidFill>
                  <a:srgbClr val="FFFFFF"/>
                </a:solidFill>
              </a:rPr>
              <a:t>Money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352800" y="2143125"/>
            <a:ext cx="16764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en-US" sz="2000" b="1" smtClean="0">
                <a:solidFill>
                  <a:srgbClr val="FFFFFF"/>
                </a:solidFill>
              </a:rPr>
              <a:t>Be Popular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1524000" y="2143125"/>
            <a:ext cx="18288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en-US" sz="2000" b="1" smtClean="0">
                <a:solidFill>
                  <a:srgbClr val="FFFFFF"/>
                </a:solidFill>
              </a:rPr>
              <a:t>Meet</a:t>
            </a:r>
          </a:p>
          <a:p>
            <a:pPr algn="ctr">
              <a:lnSpc>
                <a:spcPct val="90000"/>
              </a:lnSpc>
            </a:pPr>
            <a:r>
              <a:rPr lang="en-US" altLang="en-US" sz="2000" b="1" smtClean="0">
                <a:solidFill>
                  <a:srgbClr val="FFFFFF"/>
                </a:solidFill>
              </a:rPr>
              <a:t>People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048000" y="1571625"/>
            <a:ext cx="12192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Join a Church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676400" y="1571625"/>
            <a:ext cx="13716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Join Clubs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257800" y="1571625"/>
            <a:ext cx="10668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Buy a House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5029200" y="2143125"/>
            <a:ext cx="25146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altLang="en-US" sz="2000" b="1" smtClean="0">
                <a:solidFill>
                  <a:srgbClr val="FFFFFF"/>
                </a:solidFill>
              </a:rPr>
              <a:t>Good Income &amp; Investments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267200" y="1571625"/>
            <a:ext cx="9906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Good Job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6324600" y="1571625"/>
            <a:ext cx="10668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Civic Service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2705100" y="3476625"/>
            <a:ext cx="15621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b="1" smtClean="0">
                <a:solidFill>
                  <a:srgbClr val="FFFFFF"/>
                </a:solidFill>
              </a:rPr>
              <a:t>“Fun” Friends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905500" y="3476625"/>
            <a:ext cx="18669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b="1" smtClean="0">
                <a:solidFill>
                  <a:srgbClr val="FFFFFF"/>
                </a:solidFill>
              </a:rPr>
              <a:t>Have (lots of) Things</a:t>
            </a: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2895600" y="2714625"/>
            <a:ext cx="22860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b="1" dirty="0" smtClean="0">
                <a:solidFill>
                  <a:srgbClr val="FFFFFF"/>
                </a:solidFill>
              </a:rPr>
              <a:t>Other Relationships</a:t>
            </a: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2362200" y="1000125"/>
            <a:ext cx="13716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Stay</a:t>
            </a:r>
          </a:p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Healthy</a:t>
            </a: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4953000" y="1000125"/>
            <a:ext cx="15240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000" smtClean="0">
                <a:solidFill>
                  <a:srgbClr val="FFFFFF"/>
                </a:solidFill>
              </a:rPr>
              <a:t>Get an Education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3810000" y="952501"/>
            <a:ext cx="11079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smtClean="0">
                <a:solidFill>
                  <a:srgbClr val="FFFFFF"/>
                </a:solidFill>
                <a:latin typeface="Times New Roman" pitchFamily="18" charset="0"/>
              </a:rPr>
              <a:t>. . . . .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1019908" y="2714625"/>
            <a:ext cx="7010400" cy="234950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FFFFFF"/>
              </a:solidFill>
            </a:endParaRPr>
          </a:p>
        </p:txBody>
      </p: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8089910" y="1105959"/>
            <a:ext cx="523875" cy="2132542"/>
            <a:chOff x="5096" y="836"/>
            <a:chExt cx="330" cy="1612"/>
          </a:xfrm>
        </p:grpSpPr>
        <p:sp>
          <p:nvSpPr>
            <p:cNvPr id="29" name="Text Box 21"/>
            <p:cNvSpPr txBox="1">
              <a:spLocks noChangeArrowheads="1"/>
            </p:cNvSpPr>
            <p:nvPr/>
          </p:nvSpPr>
          <p:spPr bwMode="auto">
            <a:xfrm rot="5400000">
              <a:off x="4767" y="1165"/>
              <a:ext cx="9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800" b="1" dirty="0" smtClean="0">
                  <a:solidFill>
                    <a:srgbClr val="CCFFFF"/>
                  </a:solidFill>
                </a:rPr>
                <a:t>WHY?</a:t>
              </a:r>
            </a:p>
          </p:txBody>
        </p:sp>
        <p:sp>
          <p:nvSpPr>
            <p:cNvPr id="30" name="Line 22"/>
            <p:cNvSpPr>
              <a:spLocks noChangeShapeType="1"/>
            </p:cNvSpPr>
            <p:nvPr/>
          </p:nvSpPr>
          <p:spPr bwMode="auto">
            <a:xfrm>
              <a:off x="5280" y="1776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31" name="Group 27"/>
          <p:cNvGrpSpPr>
            <a:grpSpLocks/>
          </p:cNvGrpSpPr>
          <p:nvPr/>
        </p:nvGrpSpPr>
        <p:grpSpPr bwMode="auto">
          <a:xfrm>
            <a:off x="455614" y="1460502"/>
            <a:ext cx="523875" cy="2235729"/>
            <a:chOff x="287" y="1104"/>
            <a:chExt cx="330" cy="1690"/>
          </a:xfrm>
        </p:grpSpPr>
        <p:sp>
          <p:nvSpPr>
            <p:cNvPr id="32" name="Text Box 23"/>
            <p:cNvSpPr txBox="1">
              <a:spLocks noChangeArrowheads="1"/>
            </p:cNvSpPr>
            <p:nvPr/>
          </p:nvSpPr>
          <p:spPr bwMode="auto">
            <a:xfrm rot="16200000">
              <a:off x="-57" y="2120"/>
              <a:ext cx="101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800" b="1" dirty="0" smtClean="0">
                  <a:solidFill>
                    <a:srgbClr val="CCFFFF"/>
                  </a:solidFill>
                </a:rPr>
                <a:t>HOW?</a:t>
              </a:r>
            </a:p>
          </p:txBody>
        </p:sp>
        <p:sp>
          <p:nvSpPr>
            <p:cNvPr id="33" name="Line 24"/>
            <p:cNvSpPr>
              <a:spLocks noChangeShapeType="1"/>
            </p:cNvSpPr>
            <p:nvPr/>
          </p:nvSpPr>
          <p:spPr bwMode="auto">
            <a:xfrm flipV="1">
              <a:off x="433" y="1104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smtClean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0054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/>
          <a:lstStyle/>
          <a:p>
            <a:r>
              <a:rPr lang="en-US" altLang="en-US" sz="3600"/>
              <a:t>What are the reasons for our activities?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4876800" y="1206500"/>
            <a:ext cx="9144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600" smtClean="0">
                <a:solidFill>
                  <a:srgbClr val="FFFFFF"/>
                </a:solidFill>
              </a:rPr>
              <a:t>Learn Music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057400" y="762000"/>
            <a:ext cx="762000" cy="444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400" smtClean="0">
                <a:solidFill>
                  <a:srgbClr val="FFFFFF"/>
                </a:solidFill>
              </a:rPr>
              <a:t>Tutors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886200" y="1206500"/>
            <a:ext cx="9906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600" smtClean="0">
                <a:solidFill>
                  <a:srgbClr val="FFFFFF"/>
                </a:solidFill>
              </a:rPr>
              <a:t>Be Healthy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981200" y="1206500"/>
            <a:ext cx="9906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600" smtClean="0">
                <a:solidFill>
                  <a:srgbClr val="FFFFFF"/>
                </a:solidFill>
              </a:rPr>
              <a:t>Make good grades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6019800" y="762000"/>
            <a:ext cx="914400" cy="444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400" smtClean="0">
                <a:solidFill>
                  <a:srgbClr val="FFFFFF"/>
                </a:solidFill>
              </a:rPr>
              <a:t>Sports teams/ training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5181600" y="762000"/>
            <a:ext cx="914400" cy="444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400" smtClean="0">
                <a:solidFill>
                  <a:srgbClr val="FFFFFF"/>
                </a:solidFill>
              </a:rPr>
              <a:t>Music Lessons</a:t>
            </a: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2971800" y="1206500"/>
            <a:ext cx="9144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600" smtClean="0">
                <a:solidFill>
                  <a:srgbClr val="FFFFFF"/>
                </a:solidFill>
              </a:rPr>
              <a:t>Learn social skills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5791200" y="1206500"/>
            <a:ext cx="1219200" cy="571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600" smtClean="0">
                <a:solidFill>
                  <a:srgbClr val="FFFFFF"/>
                </a:solidFill>
              </a:rPr>
              <a:t>Excel in Sports</a:t>
            </a: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438650" y="762000"/>
            <a:ext cx="819150" cy="444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400" smtClean="0">
                <a:solidFill>
                  <a:srgbClr val="FFFFFF"/>
                </a:solidFill>
              </a:rPr>
              <a:t>Braces</a:t>
            </a:r>
          </a:p>
        </p:txBody>
      </p:sp>
      <p:grpSp>
        <p:nvGrpSpPr>
          <p:cNvPr id="12324" name="Group 36"/>
          <p:cNvGrpSpPr>
            <a:grpSpLocks/>
          </p:cNvGrpSpPr>
          <p:nvPr/>
        </p:nvGrpSpPr>
        <p:grpSpPr bwMode="auto">
          <a:xfrm>
            <a:off x="1219200" y="1905000"/>
            <a:ext cx="6553200" cy="3429000"/>
            <a:chOff x="768" y="1440"/>
            <a:chExt cx="4128" cy="2592"/>
          </a:xfrm>
        </p:grpSpPr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768" y="3456"/>
              <a:ext cx="4128" cy="576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3600" smtClean="0">
                  <a:solidFill>
                    <a:srgbClr val="FFFFFF"/>
                  </a:solidFill>
                </a:rPr>
                <a:t>Pleasure – Be Happy</a:t>
              </a:r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888" y="2880"/>
              <a:ext cx="1800" cy="576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3200" smtClean="0">
                  <a:solidFill>
                    <a:srgbClr val="FFFFFF"/>
                  </a:solidFill>
                </a:rPr>
                <a:t>Get Things</a:t>
              </a: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2688" y="2880"/>
              <a:ext cx="2088" cy="576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3200" smtClean="0">
                  <a:solidFill>
                    <a:srgbClr val="FFFFFF"/>
                  </a:solidFill>
                </a:rPr>
                <a:t>Have Fun</a:t>
              </a: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960" y="2304"/>
              <a:ext cx="1260" cy="576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mtClean="0">
                  <a:solidFill>
                    <a:srgbClr val="FFFFFF"/>
                  </a:solidFill>
                </a:rPr>
                <a:t>Make Money</a:t>
              </a: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2208" y="2304"/>
              <a:ext cx="756" cy="576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80000"/>
                </a:lnSpc>
              </a:pPr>
              <a:r>
                <a:rPr lang="en-US" altLang="en-US" smtClean="0">
                  <a:solidFill>
                    <a:srgbClr val="FFFFFF"/>
                  </a:solidFill>
                </a:rPr>
                <a:t>Get Power</a:t>
              </a: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2964" y="2304"/>
              <a:ext cx="1692" cy="576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80000"/>
                </a:lnSpc>
              </a:pPr>
              <a:r>
                <a:rPr lang="en-US" altLang="en-US" smtClean="0">
                  <a:solidFill>
                    <a:srgbClr val="FFFFFF"/>
                  </a:solidFill>
                </a:rPr>
                <a:t>Have Friends/ Partners</a:t>
              </a: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2400" y="1872"/>
              <a:ext cx="792" cy="43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80000"/>
                </a:lnSpc>
              </a:pPr>
              <a:r>
                <a:rPr lang="en-US" altLang="en-US" sz="1600" smtClean="0">
                  <a:solidFill>
                    <a:srgbClr val="FFFFFF"/>
                  </a:solidFill>
                </a:rPr>
                <a:t>Live in Right Place</a:t>
              </a: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1608" y="1872"/>
              <a:ext cx="792" cy="43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80000"/>
                </a:lnSpc>
              </a:pPr>
              <a:r>
                <a:rPr lang="en-US" altLang="en-US" sz="1600" smtClean="0">
                  <a:solidFill>
                    <a:srgbClr val="FFFFFF"/>
                  </a:solidFill>
                </a:rPr>
                <a:t>Know Right People</a:t>
              </a: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1104" y="1872"/>
              <a:ext cx="504" cy="43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80000"/>
                </a:lnSpc>
              </a:pPr>
              <a:r>
                <a:rPr lang="en-US" altLang="en-US" sz="1600" smtClean="0">
                  <a:solidFill>
                    <a:srgbClr val="FFFFFF"/>
                  </a:solidFill>
                </a:rPr>
                <a:t>Get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en-US" sz="1600" smtClean="0">
                  <a:solidFill>
                    <a:srgbClr val="FFFFFF"/>
                  </a:solidFill>
                </a:rPr>
                <a:t>Job</a:t>
              </a:r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2160" y="1440"/>
              <a:ext cx="528" cy="43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80000"/>
                </a:lnSpc>
              </a:pPr>
              <a:r>
                <a:rPr lang="en-US" altLang="en-US" sz="1600" smtClean="0">
                  <a:solidFill>
                    <a:srgbClr val="FFFFFF"/>
                  </a:solidFill>
                </a:rPr>
                <a:t>Do Social Things</a:t>
              </a:r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1200" y="1440"/>
              <a:ext cx="972" cy="43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80000"/>
                </a:lnSpc>
              </a:pPr>
              <a:r>
                <a:rPr lang="en-US" altLang="en-US" sz="1600" smtClean="0">
                  <a:solidFill>
                    <a:srgbClr val="FFFFFF"/>
                  </a:solidFill>
                </a:rPr>
                <a:t>Get Impressive Education</a:t>
              </a:r>
            </a:p>
          </p:txBody>
        </p:sp>
        <p:sp>
          <p:nvSpPr>
            <p:cNvPr id="12308" name="Rectangle 20"/>
            <p:cNvSpPr>
              <a:spLocks noChangeArrowheads="1"/>
            </p:cNvSpPr>
            <p:nvPr/>
          </p:nvSpPr>
          <p:spPr bwMode="auto">
            <a:xfrm>
              <a:off x="3360" y="1440"/>
              <a:ext cx="600" cy="43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80000"/>
                </a:lnSpc>
              </a:pPr>
              <a:r>
                <a:rPr lang="en-US" altLang="en-US" sz="1600" smtClean="0">
                  <a:solidFill>
                    <a:srgbClr val="FFFFFF"/>
                  </a:solidFill>
                </a:rPr>
                <a:t>Have Talents</a:t>
              </a:r>
            </a:p>
          </p:txBody>
        </p:sp>
        <p:sp>
          <p:nvSpPr>
            <p:cNvPr id="12313" name="Rectangle 25"/>
            <p:cNvSpPr>
              <a:spLocks noChangeArrowheads="1"/>
            </p:cNvSpPr>
            <p:nvPr/>
          </p:nvSpPr>
          <p:spPr bwMode="auto">
            <a:xfrm>
              <a:off x="3648" y="1872"/>
              <a:ext cx="936" cy="43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80000"/>
                </a:lnSpc>
              </a:pPr>
              <a:r>
                <a:rPr lang="en-US" altLang="en-US" sz="1600" smtClean="0">
                  <a:solidFill>
                    <a:srgbClr val="FFFFFF"/>
                  </a:solidFill>
                </a:rPr>
                <a:t>Be Popular (even famous)</a:t>
              </a:r>
            </a:p>
          </p:txBody>
        </p:sp>
        <p:sp>
          <p:nvSpPr>
            <p:cNvPr id="12314" name="Rectangle 26"/>
            <p:cNvSpPr>
              <a:spLocks noChangeArrowheads="1"/>
            </p:cNvSpPr>
            <p:nvPr/>
          </p:nvSpPr>
          <p:spPr bwMode="auto">
            <a:xfrm>
              <a:off x="3180" y="1872"/>
              <a:ext cx="468" cy="43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80000"/>
                </a:lnSpc>
              </a:pPr>
              <a:r>
                <a:rPr lang="en-US" altLang="en-US" sz="1600" smtClean="0">
                  <a:solidFill>
                    <a:srgbClr val="FFFFFF"/>
                  </a:solidFill>
                </a:rPr>
                <a:t>Marry Well</a:t>
              </a:r>
            </a:p>
          </p:txBody>
        </p:sp>
        <p:sp>
          <p:nvSpPr>
            <p:cNvPr id="12315" name="Rectangle 27"/>
            <p:cNvSpPr>
              <a:spLocks noChangeArrowheads="1"/>
            </p:cNvSpPr>
            <p:nvPr/>
          </p:nvSpPr>
          <p:spPr bwMode="auto">
            <a:xfrm>
              <a:off x="2688" y="1440"/>
              <a:ext cx="693" cy="43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80000"/>
                </a:lnSpc>
              </a:pPr>
              <a:r>
                <a:rPr lang="en-US" altLang="en-US" sz="1600" smtClean="0">
                  <a:solidFill>
                    <a:srgbClr val="FFFFFF"/>
                  </a:solidFill>
                </a:rPr>
                <a:t>Be Attractive</a:t>
              </a:r>
            </a:p>
          </p:txBody>
        </p:sp>
        <p:sp>
          <p:nvSpPr>
            <p:cNvPr id="12316" name="Rectangle 28"/>
            <p:cNvSpPr>
              <a:spLocks noChangeArrowheads="1"/>
            </p:cNvSpPr>
            <p:nvPr/>
          </p:nvSpPr>
          <p:spPr bwMode="auto">
            <a:xfrm>
              <a:off x="3936" y="1440"/>
              <a:ext cx="576" cy="43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80000"/>
                </a:lnSpc>
              </a:pPr>
              <a:r>
                <a:rPr lang="en-US" altLang="en-US" sz="1600" smtClean="0">
                  <a:solidFill>
                    <a:srgbClr val="FFFFFF"/>
                  </a:solidFill>
                </a:rPr>
                <a:t>Be Athletic</a:t>
              </a:r>
            </a:p>
          </p:txBody>
        </p:sp>
      </p:grp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819400" y="762000"/>
            <a:ext cx="762000" cy="444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400" smtClean="0">
                <a:solidFill>
                  <a:srgbClr val="FFFFFF"/>
                </a:solidFill>
              </a:rPr>
              <a:t>Private School</a:t>
            </a:r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524250" y="762000"/>
            <a:ext cx="971550" cy="4445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1400" smtClean="0">
                <a:solidFill>
                  <a:srgbClr val="FFFFFF"/>
                </a:solidFill>
              </a:rPr>
              <a:t>School Activities</a:t>
            </a:r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1200150" y="1841500"/>
            <a:ext cx="6572250" cy="132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smtClean="0">
              <a:solidFill>
                <a:srgbClr val="FFFFFF"/>
              </a:solidFill>
            </a:endParaRPr>
          </a:p>
        </p:txBody>
      </p:sp>
      <p:sp>
        <p:nvSpPr>
          <p:cNvPr id="12325" name="Oval 37"/>
          <p:cNvSpPr>
            <a:spLocks noChangeArrowheads="1"/>
          </p:cNvSpPr>
          <p:nvPr/>
        </p:nvSpPr>
        <p:spPr bwMode="auto">
          <a:xfrm>
            <a:off x="1524000" y="2349500"/>
            <a:ext cx="1219200" cy="8255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FFFFFF"/>
              </a:solidFill>
            </a:endParaRPr>
          </a:p>
        </p:txBody>
      </p:sp>
      <p:sp>
        <p:nvSpPr>
          <p:cNvPr id="12326" name="Oval 38"/>
          <p:cNvSpPr>
            <a:spLocks noChangeArrowheads="1"/>
          </p:cNvSpPr>
          <p:nvPr/>
        </p:nvSpPr>
        <p:spPr bwMode="auto">
          <a:xfrm>
            <a:off x="4800600" y="2349500"/>
            <a:ext cx="1219200" cy="8255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smtClean="0">
              <a:solidFill>
                <a:srgbClr val="FFFFFF"/>
              </a:solidFill>
            </a:endParaRPr>
          </a:p>
        </p:txBody>
      </p:sp>
      <p:grpSp>
        <p:nvGrpSpPr>
          <p:cNvPr id="38" name="Group 28"/>
          <p:cNvGrpSpPr>
            <a:grpSpLocks/>
          </p:cNvGrpSpPr>
          <p:nvPr/>
        </p:nvGrpSpPr>
        <p:grpSpPr bwMode="auto">
          <a:xfrm>
            <a:off x="8089910" y="1105959"/>
            <a:ext cx="523875" cy="2132542"/>
            <a:chOff x="5096" y="836"/>
            <a:chExt cx="330" cy="1612"/>
          </a:xfrm>
        </p:grpSpPr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 rot="5400000">
              <a:off x="4767" y="1165"/>
              <a:ext cx="9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800" b="1" dirty="0" smtClean="0">
                  <a:solidFill>
                    <a:srgbClr val="CCFFFF"/>
                  </a:solidFill>
                </a:rPr>
                <a:t>WHY?</a:t>
              </a:r>
            </a:p>
          </p:txBody>
        </p:sp>
        <p:sp>
          <p:nvSpPr>
            <p:cNvPr id="40" name="Line 22"/>
            <p:cNvSpPr>
              <a:spLocks noChangeShapeType="1"/>
            </p:cNvSpPr>
            <p:nvPr/>
          </p:nvSpPr>
          <p:spPr bwMode="auto">
            <a:xfrm>
              <a:off x="5280" y="1776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41" name="Group 27"/>
          <p:cNvGrpSpPr>
            <a:grpSpLocks/>
          </p:cNvGrpSpPr>
          <p:nvPr/>
        </p:nvGrpSpPr>
        <p:grpSpPr bwMode="auto">
          <a:xfrm>
            <a:off x="455614" y="1460502"/>
            <a:ext cx="523875" cy="2235729"/>
            <a:chOff x="287" y="1104"/>
            <a:chExt cx="330" cy="1690"/>
          </a:xfrm>
        </p:grpSpPr>
        <p:sp>
          <p:nvSpPr>
            <p:cNvPr id="42" name="Text Box 23"/>
            <p:cNvSpPr txBox="1">
              <a:spLocks noChangeArrowheads="1"/>
            </p:cNvSpPr>
            <p:nvPr/>
          </p:nvSpPr>
          <p:spPr bwMode="auto">
            <a:xfrm rot="16200000">
              <a:off x="-57" y="2120"/>
              <a:ext cx="101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sz="2800" b="1" dirty="0" smtClean="0">
                  <a:solidFill>
                    <a:srgbClr val="CCFFFF"/>
                  </a:solidFill>
                </a:rPr>
                <a:t>HOW?</a:t>
              </a:r>
            </a:p>
          </p:txBody>
        </p:sp>
        <p:sp>
          <p:nvSpPr>
            <p:cNvPr id="43" name="Line 24"/>
            <p:cNvSpPr>
              <a:spLocks noChangeShapeType="1"/>
            </p:cNvSpPr>
            <p:nvPr/>
          </p:nvSpPr>
          <p:spPr bwMode="auto">
            <a:xfrm flipV="1">
              <a:off x="433" y="1104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smtClean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3413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5" grpId="0" animBg="1"/>
      <p:bldP spid="123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Symptoms of Fleshly Thinking…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31885" y="7239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2500" lnSpcReduction="10000"/>
          </a:bodyPr>
          <a:lstStyle/>
          <a:p>
            <a:pPr>
              <a:lnSpc>
                <a:spcPct val="140000"/>
              </a:lnSpc>
            </a:pPr>
            <a:r>
              <a:rPr lang="en-US" altLang="en-US" b="1" dirty="0" smtClean="0">
                <a:solidFill>
                  <a:srgbClr val="FFFFFF"/>
                </a:solidFill>
              </a:rPr>
              <a:t>“But it makes me happy.”   “I just really like it.”</a:t>
            </a:r>
          </a:p>
          <a:p>
            <a:pPr>
              <a:lnSpc>
                <a:spcPct val="140000"/>
              </a:lnSpc>
            </a:pPr>
            <a:r>
              <a:rPr lang="en-US" altLang="en-US" b="1" dirty="0" smtClean="0">
                <a:solidFill>
                  <a:srgbClr val="FFFFFF"/>
                </a:solidFill>
              </a:rPr>
              <a:t>“I just don’t like it.”  “I don’t think I’ll like it”</a:t>
            </a:r>
          </a:p>
          <a:p>
            <a:pPr>
              <a:lnSpc>
                <a:spcPct val="140000"/>
              </a:lnSpc>
            </a:pPr>
            <a:r>
              <a:rPr lang="en-US" altLang="en-US" b="1" dirty="0" smtClean="0">
                <a:solidFill>
                  <a:srgbClr val="FFFFFF"/>
                </a:solidFill>
              </a:rPr>
              <a:t>“I don’t want to…” “It’s boring.”</a:t>
            </a:r>
            <a:r>
              <a:rPr lang="en-US" altLang="en-US" dirty="0" smtClean="0">
                <a:solidFill>
                  <a:srgbClr val="FFFFFF"/>
                </a:solidFill>
              </a:rPr>
              <a:t> </a:t>
            </a:r>
            <a:endParaRPr lang="en-US" altLang="en-US" b="1" dirty="0" smtClean="0">
              <a:solidFill>
                <a:srgbClr val="FFFFFF"/>
              </a:solidFill>
            </a:endParaRPr>
          </a:p>
          <a:p>
            <a:pPr>
              <a:lnSpc>
                <a:spcPct val="140000"/>
              </a:lnSpc>
            </a:pPr>
            <a:r>
              <a:rPr lang="en-US" altLang="en-US" b="1" dirty="0" smtClean="0">
                <a:solidFill>
                  <a:srgbClr val="FFFFFF"/>
                </a:solidFill>
              </a:rPr>
              <a:t>“I just want to have some fun.”</a:t>
            </a:r>
          </a:p>
          <a:p>
            <a:pPr>
              <a:lnSpc>
                <a:spcPct val="140000"/>
              </a:lnSpc>
            </a:pPr>
            <a:r>
              <a:rPr lang="en-US" altLang="en-US" b="1" dirty="0" smtClean="0">
                <a:solidFill>
                  <a:srgbClr val="FFFFFF"/>
                </a:solidFill>
              </a:rPr>
              <a:t>“I don’t see anything wrong with…  no harm done…”</a:t>
            </a:r>
          </a:p>
          <a:p>
            <a:pPr>
              <a:lnSpc>
                <a:spcPct val="140000"/>
              </a:lnSpc>
            </a:pPr>
            <a:r>
              <a:rPr lang="en-US" altLang="en-US" b="1" dirty="0" smtClean="0">
                <a:solidFill>
                  <a:srgbClr val="FFFFFF"/>
                </a:solidFill>
              </a:rPr>
              <a:t>“Nobody would expect me to…  Everyone else is doing it.”</a:t>
            </a:r>
          </a:p>
          <a:p>
            <a:pPr>
              <a:lnSpc>
                <a:spcPct val="140000"/>
              </a:lnSpc>
            </a:pPr>
            <a:r>
              <a:rPr lang="en-US" altLang="en-US" b="1" dirty="0" smtClean="0">
                <a:solidFill>
                  <a:srgbClr val="FFFFFF"/>
                </a:solidFill>
              </a:rPr>
              <a:t>“Do you think it’s a sin [just] to…”</a:t>
            </a:r>
          </a:p>
          <a:p>
            <a:pPr>
              <a:lnSpc>
                <a:spcPct val="140000"/>
              </a:lnSpc>
            </a:pPr>
            <a:r>
              <a:rPr lang="en-US" altLang="en-US" b="1" dirty="0" smtClean="0">
                <a:solidFill>
                  <a:srgbClr val="FFFFFF"/>
                </a:solidFill>
              </a:rPr>
              <a:t>“Show me the Bible </a:t>
            </a:r>
            <a:r>
              <a:rPr lang="en-US" altLang="en-US" b="1" dirty="0" smtClean="0">
                <a:solidFill>
                  <a:srgbClr val="FFFFFF"/>
                </a:solidFill>
              </a:rPr>
              <a:t>verse that says it’s wrong…”</a:t>
            </a:r>
          </a:p>
          <a:p>
            <a:pPr>
              <a:lnSpc>
                <a:spcPct val="140000"/>
              </a:lnSpc>
            </a:pPr>
            <a:r>
              <a:rPr lang="en-US" altLang="en-US" b="1" dirty="0" smtClean="0">
                <a:solidFill>
                  <a:srgbClr val="FFFFFF"/>
                </a:solidFill>
              </a:rPr>
              <a:t>“That’s too strict [fanatical].”</a:t>
            </a:r>
          </a:p>
          <a:p>
            <a:pPr>
              <a:lnSpc>
                <a:spcPct val="140000"/>
              </a:lnSpc>
            </a:pPr>
            <a:r>
              <a:rPr lang="en-US" altLang="en-US" b="1" dirty="0" smtClean="0">
                <a:solidFill>
                  <a:srgbClr val="FFFFFF"/>
                </a:solidFill>
              </a:rPr>
              <a:t>“Surely God wouldn’t expect me to…”</a:t>
            </a:r>
          </a:p>
          <a:p>
            <a:pPr>
              <a:lnSpc>
                <a:spcPct val="140000"/>
              </a:lnSpc>
            </a:pPr>
            <a:r>
              <a:rPr lang="en-US" altLang="en-US" b="1" dirty="0" smtClean="0">
                <a:solidFill>
                  <a:srgbClr val="FFFFFF"/>
                </a:solidFill>
              </a:rPr>
              <a:t>“[so-and-so] Does it, and it works out okay.”</a:t>
            </a:r>
          </a:p>
        </p:txBody>
      </p:sp>
    </p:spTree>
    <p:extLst>
      <p:ext uri="{BB962C8B-B14F-4D97-AF65-F5344CB8AC3E}">
        <p14:creationId xmlns:p14="http://schemas.microsoft.com/office/powerpoint/2010/main" xmlns="" val="277388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/>
          <a:lstStyle/>
          <a:p>
            <a:r>
              <a:rPr lang="en-US" altLang="en-US" sz="3600"/>
              <a:t>“Small” Decisions… Practice Questions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876300"/>
            <a:ext cx="8763000" cy="4724400"/>
          </a:xfrm>
          <a:noFill/>
          <a:ln/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i="1" u="sng" dirty="0">
                <a:latin typeface="Calibri" panose="020F0502020204030204" pitchFamily="34" charset="0"/>
              </a:rPr>
              <a:t>“Do you think it’s a sin to</a:t>
            </a:r>
            <a:r>
              <a:rPr lang="en-US" altLang="en-US" i="1" u="sng" dirty="0" smtClean="0">
                <a:latin typeface="Calibri" panose="020F0502020204030204" pitchFamily="34" charset="0"/>
              </a:rPr>
              <a:t>…”</a:t>
            </a:r>
            <a:endParaRPr lang="en-US" altLang="en-US" i="1" u="sng" dirty="0">
              <a:latin typeface="Calibri" panose="020F0502020204030204" pitchFamily="34" charset="0"/>
            </a:endParaRPr>
          </a:p>
          <a:p>
            <a:pPr marL="227013" indent="-227013">
              <a:lnSpc>
                <a:spcPct val="80000"/>
              </a:lnSpc>
            </a:pPr>
            <a:r>
              <a:rPr lang="en-US" altLang="en-US" b="0" dirty="0">
                <a:latin typeface="Calibri" panose="020F0502020204030204" pitchFamily="34" charset="0"/>
              </a:rPr>
              <a:t>Miss one worship service?  (Even Wednesday night?)</a:t>
            </a:r>
          </a:p>
          <a:p>
            <a:pPr marL="227013" indent="-227013">
              <a:lnSpc>
                <a:spcPct val="80000"/>
              </a:lnSpc>
            </a:pPr>
            <a:r>
              <a:rPr lang="en-US" altLang="en-US" b="0" dirty="0">
                <a:latin typeface="Calibri" panose="020F0502020204030204" pitchFamily="34" charset="0"/>
              </a:rPr>
              <a:t>Go to a R rated movie?</a:t>
            </a:r>
          </a:p>
          <a:p>
            <a:pPr marL="227013" indent="-227013">
              <a:lnSpc>
                <a:spcPct val="80000"/>
              </a:lnSpc>
            </a:pPr>
            <a:r>
              <a:rPr lang="en-US" altLang="en-US" b="0" dirty="0">
                <a:latin typeface="Calibri" panose="020F0502020204030204" pitchFamily="34" charset="0"/>
              </a:rPr>
              <a:t>Date a non-Christian?</a:t>
            </a:r>
          </a:p>
          <a:p>
            <a:pPr marL="227013" indent="-227013">
              <a:lnSpc>
                <a:spcPct val="80000"/>
              </a:lnSpc>
            </a:pPr>
            <a:r>
              <a:rPr lang="en-US" altLang="en-US" b="0" dirty="0">
                <a:latin typeface="Calibri" panose="020F0502020204030204" pitchFamily="34" charset="0"/>
              </a:rPr>
              <a:t>Marry a non-Christian?</a:t>
            </a:r>
          </a:p>
          <a:p>
            <a:pPr marL="227013" indent="-227013">
              <a:lnSpc>
                <a:spcPct val="80000"/>
              </a:lnSpc>
            </a:pPr>
            <a:r>
              <a:rPr lang="en-US" altLang="en-US" b="0" dirty="0">
                <a:latin typeface="Calibri" panose="020F0502020204030204" pitchFamily="34" charset="0"/>
              </a:rPr>
              <a:t>Go to a College where there is no </a:t>
            </a:r>
            <a:r>
              <a:rPr lang="en-US" altLang="en-US" b="0" dirty="0" smtClean="0">
                <a:latin typeface="Calibri" panose="020F0502020204030204" pitchFamily="34" charset="0"/>
              </a:rPr>
              <a:t>nearby church</a:t>
            </a:r>
            <a:r>
              <a:rPr lang="en-US" altLang="en-US" b="0" dirty="0">
                <a:latin typeface="Calibri" panose="020F0502020204030204" pitchFamily="34" charset="0"/>
              </a:rPr>
              <a:t>?</a:t>
            </a:r>
          </a:p>
          <a:p>
            <a:pPr marL="227013" indent="-227013">
              <a:lnSpc>
                <a:spcPct val="80000"/>
              </a:lnSpc>
            </a:pPr>
            <a:r>
              <a:rPr lang="en-US" altLang="en-US" b="0" dirty="0">
                <a:latin typeface="Calibri" panose="020F0502020204030204" pitchFamily="34" charset="0"/>
              </a:rPr>
              <a:t>Join a college fraternity?</a:t>
            </a:r>
          </a:p>
          <a:p>
            <a:pPr marL="227013" indent="-227013">
              <a:lnSpc>
                <a:spcPct val="80000"/>
              </a:lnSpc>
            </a:pPr>
            <a:r>
              <a:rPr lang="en-US" altLang="en-US" b="0" dirty="0">
                <a:latin typeface="Calibri" panose="020F0502020204030204" pitchFamily="34" charset="0"/>
              </a:rPr>
              <a:t>Go to a dance (even if you don’t dance)?</a:t>
            </a:r>
          </a:p>
          <a:p>
            <a:pPr marL="227013" indent="-227013">
              <a:lnSpc>
                <a:spcPct val="80000"/>
              </a:lnSpc>
            </a:pPr>
            <a:r>
              <a:rPr lang="en-US" altLang="en-US" b="0" dirty="0">
                <a:latin typeface="Calibri" panose="020F0502020204030204" pitchFamily="34" charset="0"/>
              </a:rPr>
              <a:t>Hang </a:t>
            </a:r>
            <a:r>
              <a:rPr lang="en-US" altLang="en-US" b="0" dirty="0" smtClean="0">
                <a:latin typeface="Calibri" panose="020F0502020204030204" pitchFamily="34" charset="0"/>
              </a:rPr>
              <a:t>out with </a:t>
            </a:r>
            <a:r>
              <a:rPr lang="en-US" altLang="en-US" b="0" dirty="0">
                <a:latin typeface="Calibri" panose="020F0502020204030204" pitchFamily="34" charset="0"/>
              </a:rPr>
              <a:t>people who do drugs (even though I don’t)?</a:t>
            </a:r>
          </a:p>
          <a:p>
            <a:pPr marL="227013" indent="-227013">
              <a:lnSpc>
                <a:spcPct val="80000"/>
              </a:lnSpc>
            </a:pPr>
            <a:r>
              <a:rPr lang="en-US" altLang="en-US" b="0" dirty="0">
                <a:latin typeface="Calibri" panose="020F0502020204030204" pitchFamily="34" charset="0"/>
              </a:rPr>
              <a:t>Have a job that requires support of immoral activities?</a:t>
            </a:r>
          </a:p>
          <a:p>
            <a:pPr marL="227013" indent="-227013">
              <a:lnSpc>
                <a:spcPct val="80000"/>
              </a:lnSpc>
            </a:pPr>
            <a:r>
              <a:rPr lang="en-US" altLang="en-US" b="0" dirty="0">
                <a:latin typeface="Calibri" panose="020F0502020204030204" pitchFamily="34" charset="0"/>
              </a:rPr>
              <a:t>Have a hobby that requires immodest dress.</a:t>
            </a:r>
          </a:p>
          <a:p>
            <a:pPr marL="227013" indent="-227013">
              <a:lnSpc>
                <a:spcPct val="80000"/>
              </a:lnSpc>
            </a:pPr>
            <a:r>
              <a:rPr lang="en-US" altLang="en-US" b="0" dirty="0">
                <a:latin typeface="Calibri" panose="020F0502020204030204" pitchFamily="34" charset="0"/>
              </a:rPr>
              <a:t>Play computer games all day?</a:t>
            </a:r>
          </a:p>
          <a:p>
            <a:pPr marL="227013" indent="-227013">
              <a:lnSpc>
                <a:spcPct val="80000"/>
              </a:lnSpc>
            </a:pPr>
            <a:r>
              <a:rPr lang="en-US" altLang="en-US" b="0" dirty="0">
                <a:latin typeface="Calibri" panose="020F0502020204030204" pitchFamily="34" charset="0"/>
              </a:rPr>
              <a:t>Take one drink?</a:t>
            </a:r>
          </a:p>
        </p:txBody>
      </p:sp>
    </p:spTree>
    <p:extLst>
      <p:ext uri="{BB962C8B-B14F-4D97-AF65-F5344CB8AC3E}">
        <p14:creationId xmlns:p14="http://schemas.microsoft.com/office/powerpoint/2010/main" xmlns="" val="278855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08000"/>
          </a:xfrm>
        </p:spPr>
        <p:txBody>
          <a:bodyPr/>
          <a:lstStyle/>
          <a:p>
            <a:r>
              <a:rPr lang="en-US" altLang="en-US" sz="3200"/>
              <a:t>God Does </a:t>
            </a:r>
            <a:r>
              <a:rPr lang="en-US" altLang="en-US" sz="3200" u="sng"/>
              <a:t>Not</a:t>
            </a:r>
            <a:r>
              <a:rPr lang="en-US" altLang="en-US" sz="3200"/>
              <a:t> Judge Our Decisions Based 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09083"/>
            <a:ext cx="8991600" cy="3619501"/>
          </a:xfrm>
          <a:noFill/>
          <a:ln/>
        </p:spPr>
        <p:txBody>
          <a:bodyPr>
            <a:normAutofit lnSpcReduction="10000"/>
          </a:bodyPr>
          <a:lstStyle/>
          <a:p>
            <a:pPr marL="284163" indent="-284163">
              <a:lnSpc>
                <a:spcPct val="120000"/>
              </a:lnSpc>
            </a:pPr>
            <a:r>
              <a:rPr lang="en-US" altLang="en-US" dirty="0"/>
              <a:t>How </a:t>
            </a:r>
            <a:r>
              <a:rPr lang="en-US" altLang="en-US" dirty="0" smtClean="0"/>
              <a:t>the</a:t>
            </a:r>
            <a:r>
              <a:rPr lang="en-US" altLang="en-US" dirty="0" smtClean="0"/>
              <a:t> </a:t>
            </a:r>
            <a:r>
              <a:rPr lang="en-US" altLang="en-US" dirty="0" smtClean="0"/>
              <a:t>decisions turn out?</a:t>
            </a:r>
            <a:endParaRPr lang="en-US" altLang="en-US" dirty="0"/>
          </a:p>
          <a:p>
            <a:pPr lvl="1">
              <a:lnSpc>
                <a:spcPct val="120000"/>
              </a:lnSpc>
            </a:pPr>
            <a:r>
              <a:rPr lang="en-US" altLang="en-US" b="0" dirty="0">
                <a:solidFill>
                  <a:schemeClr val="tx2"/>
                </a:solidFill>
              </a:rPr>
              <a:t>Rom 1:13</a:t>
            </a:r>
            <a:r>
              <a:rPr lang="en-US" altLang="en-US" b="0" dirty="0"/>
              <a:t> – “Intended to come… Have been hindered.”</a:t>
            </a:r>
          </a:p>
          <a:p>
            <a:pPr lvl="1">
              <a:lnSpc>
                <a:spcPct val="120000"/>
              </a:lnSpc>
            </a:pPr>
            <a:r>
              <a:rPr lang="en-US" altLang="en-US" b="0" dirty="0">
                <a:solidFill>
                  <a:schemeClr val="tx2"/>
                </a:solidFill>
              </a:rPr>
              <a:t>Rom 15:22,23</a:t>
            </a:r>
            <a:r>
              <a:rPr lang="en-US" altLang="en-US" b="0" dirty="0"/>
              <a:t> – “I have often been hindered from …”</a:t>
            </a:r>
          </a:p>
          <a:p>
            <a:pPr lvl="1">
              <a:lnSpc>
                <a:spcPct val="120000"/>
              </a:lnSpc>
            </a:pPr>
            <a:r>
              <a:rPr lang="en-US" altLang="en-US" b="0" dirty="0">
                <a:solidFill>
                  <a:schemeClr val="tx2"/>
                </a:solidFill>
              </a:rPr>
              <a:t>I </a:t>
            </a:r>
            <a:r>
              <a:rPr lang="en-US" altLang="en-US" b="0" dirty="0" err="1">
                <a:solidFill>
                  <a:schemeClr val="tx2"/>
                </a:solidFill>
              </a:rPr>
              <a:t>Thes</a:t>
            </a:r>
            <a:r>
              <a:rPr lang="en-US" altLang="en-US" b="0" dirty="0">
                <a:solidFill>
                  <a:schemeClr val="tx2"/>
                </a:solidFill>
              </a:rPr>
              <a:t> 2:17,18</a:t>
            </a:r>
            <a:r>
              <a:rPr lang="en-US" altLang="en-US" b="0" dirty="0"/>
              <a:t> – “Wanted to come… Satan Hindered”</a:t>
            </a:r>
          </a:p>
          <a:p>
            <a:pPr lvl="1">
              <a:lnSpc>
                <a:spcPct val="120000"/>
              </a:lnSpc>
            </a:pPr>
            <a:r>
              <a:rPr lang="en-US" altLang="en-US" b="0" dirty="0">
                <a:solidFill>
                  <a:schemeClr val="tx2"/>
                </a:solidFill>
              </a:rPr>
              <a:t>Acts 12:25, 13:13; 15:36-40</a:t>
            </a:r>
            <a:r>
              <a:rPr lang="en-US" altLang="en-US" b="0" dirty="0"/>
              <a:t> – (Decision to take Mark)</a:t>
            </a:r>
          </a:p>
          <a:p>
            <a:pPr marL="284163" indent="-284163">
              <a:lnSpc>
                <a:spcPct val="120000"/>
              </a:lnSpc>
            </a:pPr>
            <a:r>
              <a:rPr lang="en-US" altLang="en-US" dirty="0"/>
              <a:t>Our Ability to Predict the Future</a:t>
            </a:r>
          </a:p>
          <a:p>
            <a:pPr lvl="1">
              <a:lnSpc>
                <a:spcPct val="120000"/>
              </a:lnSpc>
            </a:pPr>
            <a:r>
              <a:rPr lang="en-US" altLang="en-US" b="0" dirty="0">
                <a:solidFill>
                  <a:schemeClr val="tx2"/>
                </a:solidFill>
              </a:rPr>
              <a:t>Jas 4:13,14</a:t>
            </a:r>
            <a:r>
              <a:rPr lang="en-US" altLang="en-US" b="0" dirty="0"/>
              <a:t> – “You do not know what tomorrow may bring.”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4328584"/>
            <a:ext cx="8686800" cy="97872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altLang="en-US" b="1" i="1" smtClean="0">
                <a:solidFill>
                  <a:srgbClr val="000000"/>
                </a:solidFill>
              </a:rPr>
              <a:t>Prov 19:21 – “The human mind may devise many plans, </a:t>
            </a:r>
            <a:br>
              <a:rPr lang="en-US" altLang="en-US" b="1" i="1" smtClean="0">
                <a:solidFill>
                  <a:srgbClr val="000000"/>
                </a:solidFill>
              </a:rPr>
            </a:br>
            <a:r>
              <a:rPr lang="en-US" altLang="en-US" b="1" i="1" smtClean="0">
                <a:solidFill>
                  <a:srgbClr val="000000"/>
                </a:solidFill>
              </a:rPr>
              <a:t>but it is the purpose of the LORD that will be established.”</a:t>
            </a:r>
          </a:p>
        </p:txBody>
      </p:sp>
    </p:spTree>
    <p:extLst>
      <p:ext uri="{BB962C8B-B14F-4D97-AF65-F5344CB8AC3E}">
        <p14:creationId xmlns:p14="http://schemas.microsoft.com/office/powerpoint/2010/main" xmlns="" val="375426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Spirit-led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4686300"/>
          </a:xfrm>
        </p:spPr>
        <p:txBody>
          <a:bodyPr/>
          <a:lstStyle/>
          <a:p>
            <a:pPr marL="227013" indent="-227013">
              <a:lnSpc>
                <a:spcPct val="200000"/>
              </a:lnSpc>
            </a:pPr>
            <a:r>
              <a:rPr lang="en-US" altLang="en-US" sz="3200" dirty="0" smtClean="0">
                <a:latin typeface="Calibri" pitchFamily="34" charset="0"/>
              </a:rPr>
              <a:t>[First…] </a:t>
            </a:r>
            <a:r>
              <a:rPr lang="en-US" altLang="en-US" sz="3200" dirty="0" smtClean="0">
                <a:latin typeface="Calibri" pitchFamily="34" charset="0"/>
              </a:rPr>
              <a:t> Is </a:t>
            </a:r>
            <a:r>
              <a:rPr lang="en-US" altLang="en-US" sz="3200" dirty="0" smtClean="0">
                <a:latin typeface="Calibri" pitchFamily="34" charset="0"/>
              </a:rPr>
              <a:t>it explicitly required or forbidden?</a:t>
            </a:r>
          </a:p>
          <a:p>
            <a:pPr marL="227013" indent="-227013">
              <a:lnSpc>
                <a:spcPct val="200000"/>
              </a:lnSpc>
            </a:pPr>
            <a:r>
              <a:rPr lang="en-US" altLang="en-US" sz="3200" dirty="0" smtClean="0">
                <a:latin typeface="Calibri" pitchFamily="34" charset="0"/>
              </a:rPr>
              <a:t>[Next…]  Is it based on the proper goals?</a:t>
            </a:r>
          </a:p>
          <a:p>
            <a:pPr marL="227013" indent="-227013">
              <a:lnSpc>
                <a:spcPct val="200000"/>
              </a:lnSpc>
            </a:pPr>
            <a:r>
              <a:rPr lang="en-US" altLang="en-US" sz="3200" dirty="0" smtClean="0">
                <a:latin typeface="Calibri" pitchFamily="34" charset="0"/>
              </a:rPr>
              <a:t>[While…]  </a:t>
            </a:r>
            <a:r>
              <a:rPr lang="en-US" altLang="en-US" sz="3200" dirty="0" smtClean="0">
                <a:latin typeface="Calibri" pitchFamily="34" charset="0"/>
              </a:rPr>
              <a:t>Trusting God for how things work out.</a:t>
            </a:r>
            <a:endParaRPr lang="en-US" altLang="en-US" sz="32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led by the Spirit?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3500"/>
            <a:ext cx="8763000" cy="2374636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i="1" dirty="0" smtClean="0"/>
              <a:t>For as many as are led by the Spirit of God, these are sons of God.  </a:t>
            </a:r>
            <a:r>
              <a:rPr lang="en-US" sz="4000" dirty="0" smtClean="0"/>
              <a:t>(Rom 8:14)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82948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08000"/>
          </a:xfrm>
        </p:spPr>
        <p:txBody>
          <a:bodyPr/>
          <a:lstStyle/>
          <a:p>
            <a:r>
              <a:rPr lang="en-US" altLang="en-US" sz="3200"/>
              <a:t>God </a:t>
            </a:r>
            <a:r>
              <a:rPr lang="en-US" altLang="en-US" sz="3200" u="sng"/>
              <a:t>Does</a:t>
            </a:r>
            <a:r>
              <a:rPr lang="en-US" altLang="en-US" sz="3200"/>
              <a:t> Judge Our Decisions Based on…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47700"/>
            <a:ext cx="8839200" cy="5067300"/>
          </a:xfrm>
          <a:noFill/>
          <a:ln/>
        </p:spPr>
        <p:txBody>
          <a:bodyPr>
            <a:normAutofit fontScale="92500" lnSpcReduction="10000"/>
          </a:bodyPr>
          <a:lstStyle/>
          <a:p>
            <a:pPr marL="227013" indent="-227013">
              <a:lnSpc>
                <a:spcPct val="110000"/>
              </a:lnSpc>
            </a:pPr>
            <a:r>
              <a:rPr lang="en-US" altLang="en-US" sz="2400" dirty="0"/>
              <a:t>[First…]  Is it explicitly required or forbidden?</a:t>
            </a:r>
          </a:p>
          <a:p>
            <a:pPr marL="227013" indent="-227013">
              <a:lnSpc>
                <a:spcPct val="110000"/>
              </a:lnSpc>
            </a:pPr>
            <a:r>
              <a:rPr lang="en-US" altLang="en-US" sz="2400" dirty="0"/>
              <a:t>[Next…]  Is it based on the proper goals?</a:t>
            </a:r>
          </a:p>
          <a:p>
            <a:pPr marL="227013" indent="-227013">
              <a:lnSpc>
                <a:spcPct val="110000"/>
              </a:lnSpc>
            </a:pPr>
            <a:r>
              <a:rPr lang="en-US" altLang="en-US" sz="2400" dirty="0"/>
              <a:t>[While…] Accepting our lack of vision &amp; trusting His care</a:t>
            </a:r>
          </a:p>
          <a:p>
            <a:pPr marL="630238" lvl="1" indent="-288925">
              <a:lnSpc>
                <a:spcPct val="110000"/>
              </a:lnSpc>
            </a:pPr>
            <a:r>
              <a:rPr lang="en-US" altLang="en-US" sz="2000" b="0" i="1" dirty="0">
                <a:solidFill>
                  <a:srgbClr val="CCFFFF"/>
                </a:solidFill>
                <a:cs typeface="Times New Roman" pitchFamily="18" charset="0"/>
              </a:rPr>
              <a:t>Rom 1:10</a:t>
            </a:r>
            <a:r>
              <a:rPr lang="en-US" altLang="en-US" sz="2000" b="0" dirty="0">
                <a:cs typeface="Times New Roman" pitchFamily="18" charset="0"/>
              </a:rPr>
              <a:t> – making request if, by some means, now at last </a:t>
            </a:r>
            <a:r>
              <a:rPr lang="en-US" altLang="en-US" sz="2000" i="1" dirty="0">
                <a:solidFill>
                  <a:srgbClr val="FFFF00"/>
                </a:solidFill>
                <a:cs typeface="Times New Roman" pitchFamily="18" charset="0"/>
              </a:rPr>
              <a:t>I may find a way in the will</a:t>
            </a:r>
            <a:r>
              <a:rPr lang="en-US" altLang="en-US" sz="2000" b="0" i="1" dirty="0">
                <a:cs typeface="Times New Roman" pitchFamily="18" charset="0"/>
              </a:rPr>
              <a:t> of God</a:t>
            </a:r>
            <a:r>
              <a:rPr lang="en-US" altLang="en-US" sz="2000" b="0" dirty="0">
                <a:cs typeface="Times New Roman" pitchFamily="18" charset="0"/>
              </a:rPr>
              <a:t> to come to you.</a:t>
            </a:r>
          </a:p>
          <a:p>
            <a:pPr marL="630238" lvl="1" indent="-288925">
              <a:lnSpc>
                <a:spcPct val="110000"/>
              </a:lnSpc>
            </a:pPr>
            <a:r>
              <a:rPr lang="en-US" altLang="en-US" sz="2000" b="0" i="1" dirty="0">
                <a:solidFill>
                  <a:srgbClr val="CCFFFF"/>
                </a:solidFill>
                <a:cs typeface="Times New Roman" pitchFamily="18" charset="0"/>
              </a:rPr>
              <a:t>Rom 15:30</a:t>
            </a:r>
            <a:r>
              <a:rPr lang="en-US" altLang="en-US" sz="2000" b="0" dirty="0">
                <a:cs typeface="Times New Roman" pitchFamily="18" charset="0"/>
              </a:rPr>
              <a:t> – Now I beg you, brethren, through the Lord Jesus Christ, and through the love of the Spirit, that you </a:t>
            </a:r>
            <a:r>
              <a:rPr lang="en-US" altLang="en-US" sz="2000" i="1" dirty="0">
                <a:solidFill>
                  <a:srgbClr val="FFFF00"/>
                </a:solidFill>
                <a:cs typeface="Times New Roman" pitchFamily="18" charset="0"/>
              </a:rPr>
              <a:t>strive together with me in your prayers to God for me,  </a:t>
            </a:r>
            <a:r>
              <a:rPr lang="en-US" altLang="en-US" sz="2000" i="1" baseline="30000" dirty="0">
                <a:solidFill>
                  <a:srgbClr val="FFFF00"/>
                </a:solidFill>
                <a:cs typeface="Times New Roman" pitchFamily="18" charset="0"/>
              </a:rPr>
              <a:t>31</a:t>
            </a:r>
            <a:r>
              <a:rPr lang="en-US" altLang="en-US" sz="2000" i="1" dirty="0">
                <a:solidFill>
                  <a:srgbClr val="FFFF00"/>
                </a:solidFill>
                <a:cs typeface="Times New Roman" pitchFamily="18" charset="0"/>
              </a:rPr>
              <a:t> that I may be delivered</a:t>
            </a:r>
            <a:r>
              <a:rPr lang="en-US" altLang="en-US" sz="2000" b="0" dirty="0">
                <a:cs typeface="Times New Roman" pitchFamily="18" charset="0"/>
              </a:rPr>
              <a:t> from those in Judea who do not believe, and that my service for Jerusalem may be acceptable for the </a:t>
            </a:r>
            <a:r>
              <a:rPr lang="en-US" altLang="en-US" sz="2000" b="0" dirty="0" smtClean="0">
                <a:cs typeface="Times New Roman" pitchFamily="18" charset="0"/>
              </a:rPr>
              <a:t>saints…</a:t>
            </a:r>
            <a:endParaRPr lang="en-US" altLang="en-US" sz="2000" b="0" dirty="0">
              <a:cs typeface="Times New Roman" pitchFamily="18" charset="0"/>
            </a:endParaRPr>
          </a:p>
          <a:p>
            <a:pPr marL="630238" lvl="1" indent="-288925">
              <a:lnSpc>
                <a:spcPct val="110000"/>
              </a:lnSpc>
            </a:pPr>
            <a:r>
              <a:rPr lang="en-US" altLang="en-US" sz="2000" b="0" i="1" dirty="0">
                <a:solidFill>
                  <a:srgbClr val="CCFFFF"/>
                </a:solidFill>
                <a:cs typeface="Times New Roman" pitchFamily="18" charset="0"/>
              </a:rPr>
              <a:t>Rom 15:32</a:t>
            </a:r>
            <a:r>
              <a:rPr lang="en-US" altLang="en-US" sz="2000" b="0" dirty="0">
                <a:cs typeface="Times New Roman" pitchFamily="18" charset="0"/>
              </a:rPr>
              <a:t> …that I may come to you with joy </a:t>
            </a:r>
            <a:r>
              <a:rPr lang="en-US" altLang="en-US" sz="2000" i="1" dirty="0">
                <a:solidFill>
                  <a:srgbClr val="FFFF00"/>
                </a:solidFill>
                <a:cs typeface="Times New Roman" pitchFamily="18" charset="0"/>
              </a:rPr>
              <a:t>by the will of God</a:t>
            </a:r>
            <a:r>
              <a:rPr lang="en-US" altLang="en-US" sz="2000" b="0" dirty="0">
                <a:cs typeface="Times New Roman" pitchFamily="18" charset="0"/>
              </a:rPr>
              <a:t>…</a:t>
            </a:r>
          </a:p>
          <a:p>
            <a:pPr marL="630238" lvl="1" indent="-288925">
              <a:lnSpc>
                <a:spcPct val="110000"/>
              </a:lnSpc>
            </a:pPr>
            <a:r>
              <a:rPr lang="en-US" altLang="en-US" sz="2000" b="0" i="1" dirty="0">
                <a:solidFill>
                  <a:srgbClr val="CCFFFF"/>
                </a:solidFill>
                <a:cs typeface="Times New Roman" pitchFamily="18" charset="0"/>
              </a:rPr>
              <a:t>James 4:14</a:t>
            </a:r>
            <a:r>
              <a:rPr lang="en-US" altLang="en-US" sz="2000" b="0" dirty="0">
                <a:cs typeface="Times New Roman" pitchFamily="18" charset="0"/>
              </a:rPr>
              <a:t>  whereas </a:t>
            </a:r>
            <a:r>
              <a:rPr lang="en-US" altLang="en-US" sz="2000" i="1" dirty="0">
                <a:solidFill>
                  <a:srgbClr val="FFFF00"/>
                </a:solidFill>
                <a:cs typeface="Times New Roman" pitchFamily="18" charset="0"/>
              </a:rPr>
              <a:t>you do not know what will happen tomorrow</a:t>
            </a:r>
            <a:r>
              <a:rPr lang="en-US" altLang="en-US" sz="2000" b="0" dirty="0">
                <a:cs typeface="Times New Roman" pitchFamily="18" charset="0"/>
              </a:rPr>
              <a:t>. For what is your life? It is even a vapor that appears for a little time and then vanishes away  </a:t>
            </a:r>
            <a:r>
              <a:rPr lang="en-US" altLang="en-US" sz="2000" b="0" baseline="30000" dirty="0">
                <a:cs typeface="Times New Roman" pitchFamily="18" charset="0"/>
              </a:rPr>
              <a:t>15</a:t>
            </a:r>
            <a:r>
              <a:rPr lang="en-US" altLang="en-US" sz="2000" b="0" dirty="0">
                <a:cs typeface="Times New Roman" pitchFamily="18" charset="0"/>
              </a:rPr>
              <a:t> Instead you ought to say, </a:t>
            </a:r>
            <a:r>
              <a:rPr lang="en-US" altLang="en-US" sz="2000" dirty="0">
                <a:solidFill>
                  <a:srgbClr val="FFFF00"/>
                </a:solidFill>
                <a:cs typeface="Times New Roman" pitchFamily="18" charset="0"/>
              </a:rPr>
              <a:t>‘</a:t>
            </a:r>
            <a:r>
              <a:rPr lang="en-US" altLang="en-US" sz="2000" i="1" dirty="0">
                <a:solidFill>
                  <a:srgbClr val="FFFF00"/>
                </a:solidFill>
                <a:cs typeface="Times New Roman" pitchFamily="18" charset="0"/>
              </a:rPr>
              <a:t>If the Lord wills, we shall live and do this or that.’</a:t>
            </a:r>
          </a:p>
        </p:txBody>
      </p:sp>
    </p:spTree>
    <p:extLst>
      <p:ext uri="{BB962C8B-B14F-4D97-AF65-F5344CB8AC3E}">
        <p14:creationId xmlns:p14="http://schemas.microsoft.com/office/powerpoint/2010/main" xmlns="" val="203782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Spirit-led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98500"/>
            <a:ext cx="8763000" cy="4978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  Subject to the Law of God</a:t>
            </a:r>
          </a:p>
          <a:p>
            <a:pPr lvl="1"/>
            <a:r>
              <a:rPr lang="en-US" i="1" dirty="0" smtClean="0"/>
              <a:t>Because the </a:t>
            </a:r>
            <a:r>
              <a:rPr lang="en-US" i="1" dirty="0" smtClean="0">
                <a:solidFill>
                  <a:srgbClr val="FFFF00"/>
                </a:solidFill>
              </a:rPr>
              <a:t>carnal mind </a:t>
            </a:r>
            <a:r>
              <a:rPr lang="en-US" i="1" dirty="0" smtClean="0"/>
              <a:t>is enmity against God; for it is </a:t>
            </a:r>
            <a:r>
              <a:rPr lang="en-US" i="1" dirty="0" smtClean="0">
                <a:solidFill>
                  <a:srgbClr val="FFFF00"/>
                </a:solidFill>
              </a:rPr>
              <a:t>not subject to the law of God</a:t>
            </a:r>
            <a:r>
              <a:rPr lang="en-US" i="1" dirty="0" smtClean="0"/>
              <a:t>, nor indeed can be. </a:t>
            </a:r>
            <a:r>
              <a:rPr lang="en-US" i="1" baseline="30000" dirty="0" smtClean="0"/>
              <a:t>8 </a:t>
            </a:r>
            <a:r>
              <a:rPr lang="en-US" i="1" dirty="0" smtClean="0"/>
              <a:t>So then, those who are in the flesh cannot please God.  </a:t>
            </a:r>
            <a:r>
              <a:rPr lang="en-US" dirty="0" smtClean="0"/>
              <a:t>(Rom 8:7-8)</a:t>
            </a:r>
          </a:p>
          <a:p>
            <a:pPr marL="0" indent="0">
              <a:buNone/>
            </a:pPr>
            <a:r>
              <a:rPr lang="en-US" dirty="0" smtClean="0"/>
              <a:t>2.  Motivated by spiritual things, not fleshly</a:t>
            </a:r>
          </a:p>
          <a:p>
            <a:pPr lvl="1"/>
            <a:r>
              <a:rPr lang="en-US" baseline="30000" dirty="0" smtClean="0"/>
              <a:t> </a:t>
            </a:r>
            <a:r>
              <a:rPr lang="en-US" i="1" dirty="0" smtClean="0"/>
              <a:t>For those who live according to the flesh </a:t>
            </a:r>
            <a:r>
              <a:rPr lang="en-US" i="1" dirty="0" smtClean="0">
                <a:solidFill>
                  <a:srgbClr val="FFFF00"/>
                </a:solidFill>
              </a:rPr>
              <a:t>set their minds on the things of the flesh</a:t>
            </a:r>
            <a:r>
              <a:rPr lang="en-US" i="1" dirty="0" smtClean="0"/>
              <a:t>, but those who live according to the Spirit, the things of the Spirit.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(Rom </a:t>
            </a:r>
            <a:r>
              <a:rPr lang="en-US" dirty="0" smtClean="0"/>
              <a:t>8:5)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 Confident in God to direct the future</a:t>
            </a:r>
          </a:p>
          <a:p>
            <a:pPr lvl="1"/>
            <a:r>
              <a:rPr lang="en-US" baseline="30000" dirty="0" smtClean="0"/>
              <a:t> </a:t>
            </a:r>
            <a:r>
              <a:rPr lang="en-US" i="1" dirty="0" smtClean="0"/>
              <a:t>And we know that all things work together for good to those who love God, to those who are the called according to His purpose</a:t>
            </a:r>
            <a:r>
              <a:rPr lang="en-US" dirty="0" smtClean="0"/>
              <a:t>.  (Rom 8:28)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112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 3:12-20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23900"/>
            <a:ext cx="8915400" cy="50165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altLang="en-US" dirty="0" smtClean="0"/>
              <a:t>Not that I have already attained, or am already perfected;  but I press on, that I may lay hold of that for which Christ Jesus has also laid hold of me.  Brethren, I do not count myself to have apprehended; but one thing I do, forgetting those things which are behind and reaching forward to those things which are ahead, </a:t>
            </a:r>
            <a:r>
              <a:rPr lang="en-US" altLang="en-US" baseline="30000" dirty="0" smtClean="0"/>
              <a:t>14</a:t>
            </a:r>
            <a:r>
              <a:rPr lang="en-US" altLang="en-US" dirty="0" smtClean="0"/>
              <a:t>I </a:t>
            </a:r>
            <a:r>
              <a:rPr lang="en-US" altLang="en-US" dirty="0" smtClean="0">
                <a:solidFill>
                  <a:srgbClr val="00B0F0"/>
                </a:solidFill>
              </a:rPr>
              <a:t>press toward the goal for the prize </a:t>
            </a:r>
            <a:r>
              <a:rPr lang="en-US" altLang="en-US" dirty="0" smtClean="0"/>
              <a:t>of the upward call of God in Christ Jesus.  </a:t>
            </a:r>
            <a:r>
              <a:rPr lang="en-US" altLang="en-US" baseline="30000" dirty="0" smtClean="0"/>
              <a:t>15</a:t>
            </a:r>
            <a:r>
              <a:rPr lang="en-US" altLang="en-US" dirty="0" smtClean="0"/>
              <a:t> Therefore let us, as many as are mature, </a:t>
            </a:r>
            <a:r>
              <a:rPr lang="en-US" altLang="en-US" dirty="0" smtClean="0">
                <a:solidFill>
                  <a:srgbClr val="00B0F0"/>
                </a:solidFill>
              </a:rPr>
              <a:t>have this mind</a:t>
            </a:r>
            <a:r>
              <a:rPr lang="en-US" altLang="en-US" dirty="0" smtClean="0"/>
              <a:t>; and if in anything you think otherwise, God will reveal even this to you. </a:t>
            </a:r>
            <a:r>
              <a:rPr lang="en-US" altLang="en-US" baseline="30000" dirty="0" smtClean="0"/>
              <a:t>16</a:t>
            </a:r>
            <a:r>
              <a:rPr lang="en-US" altLang="en-US" dirty="0" smtClean="0"/>
              <a:t> Nevertheless, to the degree that we have already attained, </a:t>
            </a:r>
            <a:r>
              <a:rPr lang="en-US" altLang="en-US" dirty="0" smtClean="0">
                <a:solidFill>
                  <a:srgbClr val="00B0F0"/>
                </a:solidFill>
              </a:rPr>
              <a:t>let us walk by the same rule</a:t>
            </a:r>
            <a:r>
              <a:rPr lang="en-US" altLang="en-US" dirty="0" smtClean="0"/>
              <a:t>, let us </a:t>
            </a:r>
            <a:r>
              <a:rPr lang="en-US" altLang="en-US" dirty="0" smtClean="0">
                <a:solidFill>
                  <a:srgbClr val="00B0F0"/>
                </a:solidFill>
              </a:rPr>
              <a:t>be of the same mind</a:t>
            </a:r>
            <a:r>
              <a:rPr lang="en-US" altLang="en-US" dirty="0" smtClean="0"/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altLang="en-US" baseline="30000" dirty="0" smtClean="0"/>
              <a:t>17</a:t>
            </a:r>
            <a:r>
              <a:rPr lang="en-US" altLang="en-US" dirty="0" smtClean="0"/>
              <a:t> Brethren, join in following my example, and not those who so walk, as you have us for a pattern. </a:t>
            </a:r>
            <a:r>
              <a:rPr lang="en-US" altLang="en-US" baseline="30000" dirty="0" smtClean="0"/>
              <a:t>18</a:t>
            </a:r>
            <a:r>
              <a:rPr lang="en-US" altLang="en-US" dirty="0" smtClean="0"/>
              <a:t>  For many walk, of whom I have told you often, and now tell you even weeping, that they are the </a:t>
            </a:r>
            <a:r>
              <a:rPr lang="en-US" altLang="en-US" dirty="0" smtClean="0">
                <a:solidFill>
                  <a:srgbClr val="FFFF00"/>
                </a:solidFill>
              </a:rPr>
              <a:t>enemies of the cross of Christ</a:t>
            </a:r>
            <a:r>
              <a:rPr lang="en-US" altLang="en-US" dirty="0" smtClean="0"/>
              <a:t>:  </a:t>
            </a:r>
            <a:r>
              <a:rPr lang="en-US" altLang="en-US" baseline="30000" dirty="0" smtClean="0"/>
              <a:t>19</a:t>
            </a:r>
            <a:r>
              <a:rPr lang="en-US" altLang="en-US" dirty="0" smtClean="0"/>
              <a:t> whose end is destruction, </a:t>
            </a:r>
            <a:r>
              <a:rPr lang="en-US" altLang="en-US" dirty="0" smtClean="0">
                <a:solidFill>
                  <a:srgbClr val="FFFF00"/>
                </a:solidFill>
              </a:rPr>
              <a:t>whose god is their belly, </a:t>
            </a:r>
            <a:r>
              <a:rPr lang="en-US" altLang="en-US" dirty="0" smtClean="0"/>
              <a:t>and whose </a:t>
            </a:r>
            <a:r>
              <a:rPr lang="en-US" altLang="en-US" dirty="0" smtClean="0">
                <a:solidFill>
                  <a:srgbClr val="FFFF00"/>
                </a:solidFill>
              </a:rPr>
              <a:t>glory is in their shame</a:t>
            </a:r>
            <a:r>
              <a:rPr lang="en-US" altLang="en-US" dirty="0" smtClean="0"/>
              <a:t>—who </a:t>
            </a:r>
            <a:r>
              <a:rPr lang="en-US" altLang="en-US" dirty="0" smtClean="0">
                <a:solidFill>
                  <a:srgbClr val="FFFF00"/>
                </a:solidFill>
              </a:rPr>
              <a:t>set their mind on earthly things</a:t>
            </a:r>
            <a:r>
              <a:rPr lang="en-US" altLang="en-US" dirty="0" smtClean="0"/>
              <a:t>. </a:t>
            </a:r>
            <a:r>
              <a:rPr lang="en-US" altLang="en-US" baseline="30000" dirty="0" smtClean="0"/>
              <a:t>20</a:t>
            </a:r>
            <a:r>
              <a:rPr lang="en-US" altLang="en-US" dirty="0" smtClean="0"/>
              <a:t> For our </a:t>
            </a:r>
            <a:r>
              <a:rPr lang="en-US" altLang="en-US" dirty="0" smtClean="0">
                <a:solidFill>
                  <a:srgbClr val="00B0F0"/>
                </a:solidFill>
              </a:rPr>
              <a:t>citizenship is in heaven</a:t>
            </a:r>
            <a:r>
              <a:rPr lang="en-US" altLang="en-US" dirty="0" smtClean="0"/>
              <a:t>, from which we also eagerly wait for the Savior, the Lord Jesus Christ…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133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 8:5-14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15400" cy="47625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altLang="en-US" dirty="0" smtClean="0"/>
              <a:t>For </a:t>
            </a:r>
            <a:r>
              <a:rPr lang="en-US" altLang="en-US" dirty="0"/>
              <a:t>those who </a:t>
            </a:r>
            <a:r>
              <a:rPr lang="en-US" altLang="en-US" dirty="0">
                <a:solidFill>
                  <a:srgbClr val="FFFF00"/>
                </a:solidFill>
              </a:rPr>
              <a:t>live according to the flesh </a:t>
            </a:r>
            <a:r>
              <a:rPr lang="en-US" altLang="en-US" dirty="0"/>
              <a:t>set their minds on the things of the flesh, but those who </a:t>
            </a:r>
            <a:r>
              <a:rPr lang="en-US" altLang="en-US" dirty="0">
                <a:solidFill>
                  <a:srgbClr val="00B0F0"/>
                </a:solidFill>
              </a:rPr>
              <a:t>live according to the Spirit</a:t>
            </a:r>
            <a:r>
              <a:rPr lang="en-US" altLang="en-US" dirty="0"/>
              <a:t>, the things of the Spirit.  </a:t>
            </a:r>
            <a:r>
              <a:rPr lang="en-US" altLang="en-US" baseline="30000" dirty="0"/>
              <a:t>6 </a:t>
            </a:r>
            <a:r>
              <a:rPr lang="en-US" altLang="en-US" dirty="0"/>
              <a:t>For to be </a:t>
            </a:r>
            <a:r>
              <a:rPr lang="en-US" altLang="en-US" dirty="0">
                <a:solidFill>
                  <a:srgbClr val="FFFF00"/>
                </a:solidFill>
              </a:rPr>
              <a:t>carnally minded </a:t>
            </a:r>
            <a:r>
              <a:rPr lang="en-US" altLang="en-US" dirty="0"/>
              <a:t>is death, but to be </a:t>
            </a:r>
            <a:r>
              <a:rPr lang="en-US" altLang="en-US" dirty="0">
                <a:solidFill>
                  <a:srgbClr val="00B0F0"/>
                </a:solidFill>
              </a:rPr>
              <a:t>spiritually minded </a:t>
            </a:r>
            <a:r>
              <a:rPr lang="en-US" altLang="en-US" dirty="0"/>
              <a:t>is life and peace. </a:t>
            </a:r>
            <a:r>
              <a:rPr lang="en-US" altLang="en-US" baseline="30000" dirty="0"/>
              <a:t>7</a:t>
            </a:r>
            <a:r>
              <a:rPr lang="en-US" altLang="en-US" dirty="0"/>
              <a:t> Because the </a:t>
            </a:r>
            <a:r>
              <a:rPr lang="en-US" altLang="en-US" dirty="0">
                <a:solidFill>
                  <a:srgbClr val="FFFF00"/>
                </a:solidFill>
              </a:rPr>
              <a:t>carnal mind </a:t>
            </a:r>
            <a:r>
              <a:rPr lang="en-US" altLang="en-US" dirty="0"/>
              <a:t>is enmity against God; for it is not subject to the law of God, now indeed can be.  </a:t>
            </a:r>
            <a:r>
              <a:rPr lang="en-US" altLang="en-US" baseline="30000" dirty="0"/>
              <a:t>8 </a:t>
            </a:r>
            <a:r>
              <a:rPr lang="en-US" altLang="en-US" dirty="0"/>
              <a:t>So then, those who are </a:t>
            </a:r>
            <a:r>
              <a:rPr lang="en-US" altLang="en-US" dirty="0">
                <a:solidFill>
                  <a:srgbClr val="FFFF00"/>
                </a:solidFill>
              </a:rPr>
              <a:t>in the flesh </a:t>
            </a:r>
            <a:r>
              <a:rPr lang="en-US" altLang="en-US" dirty="0"/>
              <a:t>cannot please God. </a:t>
            </a:r>
            <a:r>
              <a:rPr lang="en-US" altLang="en-US" baseline="30000" dirty="0"/>
              <a:t>9 </a:t>
            </a:r>
            <a:r>
              <a:rPr lang="en-US" altLang="en-US" dirty="0"/>
              <a:t>But you are </a:t>
            </a:r>
            <a:r>
              <a:rPr lang="en-US" altLang="en-US" dirty="0">
                <a:solidFill>
                  <a:srgbClr val="FFFF00"/>
                </a:solidFill>
              </a:rPr>
              <a:t>not in the flesh but in the Spirit</a:t>
            </a:r>
            <a:r>
              <a:rPr lang="en-US" altLang="en-US" dirty="0"/>
              <a:t>, if indeed the </a:t>
            </a:r>
            <a:r>
              <a:rPr lang="en-US" altLang="en-US" dirty="0">
                <a:solidFill>
                  <a:srgbClr val="00B0F0"/>
                </a:solidFill>
              </a:rPr>
              <a:t>Spirit of God dwells in you</a:t>
            </a:r>
            <a:r>
              <a:rPr lang="en-US" altLang="en-US" dirty="0"/>
              <a:t>. Now if anyone does not </a:t>
            </a:r>
            <a:r>
              <a:rPr lang="en-US" altLang="en-US" dirty="0">
                <a:solidFill>
                  <a:srgbClr val="00B0F0"/>
                </a:solidFill>
              </a:rPr>
              <a:t>have the Spirit of Christ</a:t>
            </a:r>
            <a:r>
              <a:rPr lang="en-US" altLang="en-US" dirty="0"/>
              <a:t>, he is not His. </a:t>
            </a:r>
            <a:r>
              <a:rPr lang="en-US" altLang="en-US" baseline="30000" dirty="0"/>
              <a:t>10</a:t>
            </a:r>
            <a:r>
              <a:rPr lang="en-US" altLang="en-US" dirty="0"/>
              <a:t> And if </a:t>
            </a:r>
            <a:r>
              <a:rPr lang="en-US" altLang="en-US" dirty="0">
                <a:solidFill>
                  <a:srgbClr val="00B0F0"/>
                </a:solidFill>
              </a:rPr>
              <a:t>Christ is in you</a:t>
            </a:r>
            <a:r>
              <a:rPr lang="en-US" altLang="en-US" dirty="0"/>
              <a:t>, the body is dead because of sin, but the Spirit is life because of righteousness. </a:t>
            </a:r>
            <a:r>
              <a:rPr lang="en-US" altLang="en-US" baseline="30000" dirty="0"/>
              <a:t>11</a:t>
            </a:r>
            <a:r>
              <a:rPr lang="en-US" altLang="en-US" dirty="0"/>
              <a:t> But if the </a:t>
            </a:r>
            <a:r>
              <a:rPr lang="en-US" altLang="en-US" dirty="0">
                <a:solidFill>
                  <a:srgbClr val="00B0F0"/>
                </a:solidFill>
              </a:rPr>
              <a:t>Spirit</a:t>
            </a:r>
            <a:r>
              <a:rPr lang="en-US" altLang="en-US" dirty="0"/>
              <a:t> of Him who raised Jesus from the dead </a:t>
            </a:r>
            <a:r>
              <a:rPr lang="en-US" altLang="en-US" dirty="0">
                <a:solidFill>
                  <a:srgbClr val="00B0F0"/>
                </a:solidFill>
              </a:rPr>
              <a:t>dwells in you</a:t>
            </a:r>
            <a:r>
              <a:rPr lang="en-US" altLang="en-US" dirty="0"/>
              <a:t>, He who raised Christ from the dead will also give life to your mortal bodies through His </a:t>
            </a:r>
            <a:r>
              <a:rPr lang="en-US" altLang="en-US" dirty="0">
                <a:solidFill>
                  <a:srgbClr val="00B0F0"/>
                </a:solidFill>
              </a:rPr>
              <a:t>Spirit who dwells in you</a:t>
            </a:r>
            <a:r>
              <a:rPr lang="en-US" altLang="en-US" dirty="0"/>
              <a:t>.  </a:t>
            </a:r>
            <a:r>
              <a:rPr lang="en-US" altLang="en-US" baseline="30000" dirty="0"/>
              <a:t>12 </a:t>
            </a:r>
            <a:r>
              <a:rPr lang="en-US" altLang="en-US" dirty="0"/>
              <a:t>Therefore, brethren, we are debtors -- not to the flesh, to </a:t>
            </a:r>
            <a:r>
              <a:rPr lang="en-US" altLang="en-US" dirty="0">
                <a:solidFill>
                  <a:srgbClr val="FFFF00"/>
                </a:solidFill>
              </a:rPr>
              <a:t>live according to the flesh</a:t>
            </a:r>
            <a:r>
              <a:rPr lang="en-US" altLang="en-US" dirty="0"/>
              <a:t>.  </a:t>
            </a:r>
            <a:r>
              <a:rPr lang="en-US" altLang="en-US" baseline="30000" dirty="0"/>
              <a:t>13</a:t>
            </a:r>
            <a:r>
              <a:rPr lang="en-US" altLang="en-US" dirty="0"/>
              <a:t> For if you </a:t>
            </a:r>
            <a:r>
              <a:rPr lang="en-US" altLang="en-US" dirty="0">
                <a:solidFill>
                  <a:srgbClr val="FFFF00"/>
                </a:solidFill>
              </a:rPr>
              <a:t>live according to the flesh </a:t>
            </a:r>
            <a:r>
              <a:rPr lang="en-US" altLang="en-US" dirty="0"/>
              <a:t>you will die; but if by the Spirit you put to death the deeds of the body, you will live. </a:t>
            </a:r>
            <a:r>
              <a:rPr lang="en-US" altLang="en-US" baseline="30000" dirty="0"/>
              <a:t>14</a:t>
            </a:r>
            <a:r>
              <a:rPr lang="en-US" altLang="en-US" dirty="0"/>
              <a:t> For as many as are </a:t>
            </a:r>
            <a:r>
              <a:rPr lang="en-US" altLang="en-US" dirty="0">
                <a:solidFill>
                  <a:srgbClr val="00B0F0"/>
                </a:solidFill>
              </a:rPr>
              <a:t>led by the Spirit of God</a:t>
            </a:r>
            <a:r>
              <a:rPr lang="en-US" altLang="en-US" dirty="0"/>
              <a:t>, these are sons of God</a:t>
            </a:r>
            <a:r>
              <a:rPr lang="en-US" alt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552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4:3-4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97000"/>
            <a:ext cx="8763000" cy="41275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dirty="0" smtClean="0">
                <a:cs typeface="Times New Roman" pitchFamily="18" charset="0"/>
              </a:rPr>
              <a:t>You ask and do not receive, because you ask amiss, that you may </a:t>
            </a:r>
            <a:r>
              <a:rPr lang="en-US" altLang="en-US" dirty="0" smtClean="0">
                <a:solidFill>
                  <a:srgbClr val="FFFF00"/>
                </a:solidFill>
                <a:cs typeface="Times New Roman" pitchFamily="18" charset="0"/>
              </a:rPr>
              <a:t>spend it on your pleasures</a:t>
            </a:r>
            <a:r>
              <a:rPr lang="en-US" altLang="en-US" dirty="0" smtClean="0">
                <a:cs typeface="Times New Roman" pitchFamily="18" charset="0"/>
              </a:rPr>
              <a:t>.  </a:t>
            </a:r>
            <a:r>
              <a:rPr lang="en-US" altLang="en-US" baseline="30000" dirty="0" smtClean="0">
                <a:cs typeface="Times New Roman" pitchFamily="18" charset="0"/>
              </a:rPr>
              <a:t>4</a:t>
            </a:r>
            <a:r>
              <a:rPr lang="en-US" altLang="en-US" dirty="0" smtClean="0">
                <a:cs typeface="Times New Roman" pitchFamily="18" charset="0"/>
              </a:rPr>
              <a:t>Adulterers and adulteresses! Do you not know that </a:t>
            </a:r>
            <a:r>
              <a:rPr lang="en-US" altLang="en-US" dirty="0" smtClean="0">
                <a:solidFill>
                  <a:srgbClr val="FFFF00"/>
                </a:solidFill>
                <a:cs typeface="Times New Roman" pitchFamily="18" charset="0"/>
              </a:rPr>
              <a:t>friendship with the world</a:t>
            </a:r>
            <a:r>
              <a:rPr lang="en-US" altLang="en-US" dirty="0" smtClean="0">
                <a:cs typeface="Times New Roman" pitchFamily="18" charset="0"/>
              </a:rPr>
              <a:t> is enmity with God?  Whoever therefore wants to be a </a:t>
            </a:r>
            <a:r>
              <a:rPr lang="en-US" altLang="en-US" dirty="0" smtClean="0">
                <a:solidFill>
                  <a:srgbClr val="FFFF00"/>
                </a:solidFill>
                <a:cs typeface="Times New Roman" pitchFamily="18" charset="0"/>
              </a:rPr>
              <a:t>friend of the world</a:t>
            </a:r>
            <a:r>
              <a:rPr lang="en-US" altLang="en-US" dirty="0" smtClean="0">
                <a:cs typeface="Times New Roman" pitchFamily="18" charset="0"/>
              </a:rPr>
              <a:t> makes himself an enemy of God.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60719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Two Value Systems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25500"/>
            <a:ext cx="3048000" cy="4762500"/>
          </a:xfrm>
        </p:spPr>
        <p:txBody>
          <a:bodyPr/>
          <a:lstStyle/>
          <a:p>
            <a:r>
              <a:rPr lang="en-US" altLang="en-US" dirty="0"/>
              <a:t>Phil 3:12-20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Rom 8:5-14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Jas 4:3,4</a:t>
            </a:r>
          </a:p>
        </p:txBody>
      </p:sp>
      <p:grpSp>
        <p:nvGrpSpPr>
          <p:cNvPr id="7188" name="Group 20"/>
          <p:cNvGrpSpPr>
            <a:grpSpLocks/>
          </p:cNvGrpSpPr>
          <p:nvPr/>
        </p:nvGrpSpPr>
        <p:grpSpPr bwMode="auto">
          <a:xfrm>
            <a:off x="3733800" y="635000"/>
            <a:ext cx="5257800" cy="2032000"/>
            <a:chOff x="2352" y="480"/>
            <a:chExt cx="3312" cy="1536"/>
          </a:xfrm>
        </p:grpSpPr>
        <p:sp>
          <p:nvSpPr>
            <p:cNvPr id="7172" name="Oval 4"/>
            <p:cNvSpPr>
              <a:spLocks noChangeArrowheads="1"/>
            </p:cNvSpPr>
            <p:nvPr/>
          </p:nvSpPr>
          <p:spPr bwMode="auto">
            <a:xfrm>
              <a:off x="3552" y="480"/>
              <a:ext cx="2112" cy="72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/>
            <a:lstStyle/>
            <a:p>
              <a:pPr algn="ctr">
                <a:lnSpc>
                  <a:spcPct val="80000"/>
                </a:lnSpc>
              </a:pPr>
              <a:r>
                <a:rPr lang="en-US" altLang="en-US" b="1" dirty="0" smtClean="0">
                  <a:solidFill>
                    <a:srgbClr val="FFFFFF"/>
                  </a:solidFill>
                </a:rPr>
                <a:t>Press Toward Goal:  Upward Call of God</a:t>
              </a:r>
            </a:p>
          </p:txBody>
        </p:sp>
        <p:sp>
          <p:nvSpPr>
            <p:cNvPr id="7173" name="Oval 5"/>
            <p:cNvSpPr>
              <a:spLocks noChangeArrowheads="1"/>
            </p:cNvSpPr>
            <p:nvPr/>
          </p:nvSpPr>
          <p:spPr bwMode="auto">
            <a:xfrm>
              <a:off x="2352" y="1152"/>
              <a:ext cx="240" cy="1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 flipV="1">
              <a:off x="2592" y="864"/>
              <a:ext cx="96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2592" y="1248"/>
              <a:ext cx="96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7176" name="Oval 8"/>
            <p:cNvSpPr>
              <a:spLocks noChangeArrowheads="1"/>
            </p:cNvSpPr>
            <p:nvPr/>
          </p:nvSpPr>
          <p:spPr bwMode="auto">
            <a:xfrm>
              <a:off x="3552" y="1248"/>
              <a:ext cx="2112" cy="768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80000"/>
                </a:lnSpc>
              </a:pPr>
              <a:r>
                <a:rPr lang="en-US" altLang="en-US" b="1" dirty="0" smtClean="0">
                  <a:solidFill>
                    <a:srgbClr val="000000"/>
                  </a:solidFill>
                </a:rPr>
                <a:t>Mind Set on Earthly Things (god is Belly)</a:t>
              </a:r>
            </a:p>
          </p:txBody>
        </p:sp>
      </p:grpSp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2438400" y="2159000"/>
            <a:ext cx="2209800" cy="2032000"/>
            <a:chOff x="1536" y="1632"/>
            <a:chExt cx="1392" cy="1536"/>
          </a:xfrm>
        </p:grpSpPr>
        <p:sp>
          <p:nvSpPr>
            <p:cNvPr id="7179" name="Cloud"/>
            <p:cNvSpPr>
              <a:spLocks noChangeAspect="1" noEditPoints="1" noChangeArrowheads="1"/>
            </p:cNvSpPr>
            <p:nvPr/>
          </p:nvSpPr>
          <p:spPr bwMode="auto">
            <a:xfrm>
              <a:off x="1536" y="1632"/>
              <a:ext cx="1194" cy="57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33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altLang="en-US" sz="3200" b="1" smtClean="0">
                  <a:solidFill>
                    <a:srgbClr val="FFFFFF"/>
                  </a:solidFill>
                </a:rPr>
                <a:t>Spirit</a:t>
              </a:r>
            </a:p>
          </p:txBody>
        </p:sp>
        <p:sp>
          <p:nvSpPr>
            <p:cNvPr id="7180" name="Cloud"/>
            <p:cNvSpPr>
              <a:spLocks noChangeAspect="1" noEditPoints="1" noChangeArrowheads="1"/>
            </p:cNvSpPr>
            <p:nvPr/>
          </p:nvSpPr>
          <p:spPr bwMode="auto">
            <a:xfrm>
              <a:off x="1680" y="2592"/>
              <a:ext cx="1248" cy="57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/>
              <a:r>
                <a:rPr lang="en-US" altLang="en-US" sz="3200" b="1" smtClean="0">
                  <a:solidFill>
                    <a:srgbClr val="000000"/>
                  </a:solidFill>
                </a:rPr>
                <a:t>Flesh</a:t>
              </a:r>
            </a:p>
          </p:txBody>
        </p:sp>
        <p:sp>
          <p:nvSpPr>
            <p:cNvPr id="7177" name="Oval 9"/>
            <p:cNvSpPr>
              <a:spLocks noChangeArrowheads="1"/>
            </p:cNvSpPr>
            <p:nvPr/>
          </p:nvSpPr>
          <p:spPr bwMode="auto">
            <a:xfrm>
              <a:off x="1872" y="2208"/>
              <a:ext cx="720" cy="384"/>
            </a:xfrm>
            <a:prstGeom prst="ellipse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sz="2000" b="1" smtClean="0">
                  <a:solidFill>
                    <a:srgbClr val="000000"/>
                  </a:solidFill>
                </a:rPr>
                <a:t>Mind</a:t>
              </a:r>
            </a:p>
          </p:txBody>
        </p:sp>
        <p:sp>
          <p:nvSpPr>
            <p:cNvPr id="7181" name="AutoShape 13"/>
            <p:cNvSpPr>
              <a:spLocks noChangeArrowheads="1"/>
            </p:cNvSpPr>
            <p:nvPr/>
          </p:nvSpPr>
          <p:spPr bwMode="auto">
            <a:xfrm>
              <a:off x="2112" y="2112"/>
              <a:ext cx="240" cy="144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7182" name="AutoShape 14"/>
            <p:cNvSpPr>
              <a:spLocks noChangeArrowheads="1"/>
            </p:cNvSpPr>
            <p:nvPr/>
          </p:nvSpPr>
          <p:spPr bwMode="auto">
            <a:xfrm rot="10800000">
              <a:off x="2160" y="2544"/>
              <a:ext cx="240" cy="144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1800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7190" name="Group 22"/>
          <p:cNvGrpSpPr>
            <a:grpSpLocks/>
          </p:cNvGrpSpPr>
          <p:nvPr/>
        </p:nvGrpSpPr>
        <p:grpSpPr bwMode="auto">
          <a:xfrm>
            <a:off x="2362200" y="4381500"/>
            <a:ext cx="6400800" cy="1242219"/>
            <a:chOff x="1488" y="3425"/>
            <a:chExt cx="4032" cy="939"/>
          </a:xfrm>
        </p:grpSpPr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2352" y="3792"/>
              <a:ext cx="3168" cy="57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b="1" dirty="0" smtClean="0">
                  <a:solidFill>
                    <a:srgbClr val="000000"/>
                  </a:solidFill>
                </a:rPr>
                <a:t>Friend of World (Enemy of God)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en-US" b="1" dirty="0" smtClean="0">
                  <a:solidFill>
                    <a:srgbClr val="000000"/>
                  </a:solidFill>
                </a:rPr>
                <a:t>“Spend on Own Pleasures”</a:t>
              </a:r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2352" y="3425"/>
              <a:ext cx="3168" cy="3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en-US" b="1" smtClean="0">
                  <a:solidFill>
                    <a:srgbClr val="FFFFFF"/>
                  </a:solidFill>
                </a:rPr>
                <a:t>(Friend of God)</a:t>
              </a:r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1488" y="3744"/>
              <a:ext cx="240" cy="144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CC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 flipV="1">
              <a:off x="1728" y="3552"/>
              <a:ext cx="62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smtClean="0">
                <a:solidFill>
                  <a:srgbClr val="FFFFFF"/>
                </a:solidFill>
              </a:endParaRPr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1728" y="3840"/>
              <a:ext cx="62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 smtClean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6578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Spirit-led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0000"/>
            <a:ext cx="8763000" cy="326363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When these things were accomplished, Paul </a:t>
            </a:r>
            <a:r>
              <a:rPr lang="en-US" sz="3200" dirty="0" smtClean="0">
                <a:solidFill>
                  <a:srgbClr val="FFFF00"/>
                </a:solidFill>
              </a:rPr>
              <a:t>purposed in the Spirit</a:t>
            </a:r>
            <a:r>
              <a:rPr lang="en-US" sz="3200" dirty="0" smtClean="0"/>
              <a:t>, when he had passed through Macedonia and Achaia, to go to Jerusalem, saying, “After I have been there, I must also see Rome.”  (Acts 19:21)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72062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Paul’s Reasons to Go to Rome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4699000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110000"/>
              </a:lnSpc>
              <a:buFontTx/>
              <a:buAutoNum type="arabicPeriod"/>
            </a:pPr>
            <a:r>
              <a:rPr lang="en-US" altLang="en-US" dirty="0"/>
              <a:t>Please God  </a:t>
            </a:r>
            <a:r>
              <a:rPr lang="en-US" altLang="en-US" dirty="0">
                <a:solidFill>
                  <a:srgbClr val="CCFFFF"/>
                </a:solidFill>
              </a:rPr>
              <a:t>(II </a:t>
            </a:r>
            <a:r>
              <a:rPr lang="en-US" altLang="en-US" dirty="0" err="1">
                <a:solidFill>
                  <a:srgbClr val="CCFFFF"/>
                </a:solidFill>
              </a:rPr>
              <a:t>Cor</a:t>
            </a:r>
            <a:r>
              <a:rPr lang="en-US" altLang="en-US" dirty="0">
                <a:solidFill>
                  <a:srgbClr val="CCFFFF"/>
                </a:solidFill>
              </a:rPr>
              <a:t> 5:9)</a:t>
            </a:r>
          </a:p>
          <a:p>
            <a:pPr marL="533400" indent="-533400">
              <a:lnSpc>
                <a:spcPct val="110000"/>
              </a:lnSpc>
              <a:buFontTx/>
              <a:buAutoNum type="arabicPeriod"/>
            </a:pPr>
            <a:r>
              <a:rPr lang="en-US" altLang="en-US" dirty="0"/>
              <a:t>Preach to Gentiles  </a:t>
            </a:r>
            <a:r>
              <a:rPr lang="en-US" altLang="en-US" dirty="0">
                <a:solidFill>
                  <a:srgbClr val="CCFFFF"/>
                </a:solidFill>
              </a:rPr>
              <a:t>(Acts 9:15,16)</a:t>
            </a:r>
          </a:p>
          <a:p>
            <a:pPr marL="533400" indent="-533400">
              <a:lnSpc>
                <a:spcPct val="110000"/>
              </a:lnSpc>
              <a:buFontTx/>
              <a:buAutoNum type="arabicPeriod"/>
            </a:pPr>
            <a:r>
              <a:rPr lang="en-US" altLang="en-US" dirty="0"/>
              <a:t>Preach in New Places  </a:t>
            </a:r>
            <a:r>
              <a:rPr lang="en-US" altLang="en-US" dirty="0">
                <a:solidFill>
                  <a:srgbClr val="CCFFFF"/>
                </a:solidFill>
              </a:rPr>
              <a:t>(Rom15:20)</a:t>
            </a:r>
          </a:p>
          <a:p>
            <a:pPr marL="533400" indent="-533400">
              <a:lnSpc>
                <a:spcPct val="110000"/>
              </a:lnSpc>
              <a:buFontTx/>
              <a:buAutoNum type="arabicPeriod"/>
            </a:pPr>
            <a:r>
              <a:rPr lang="en-US" altLang="en-US" dirty="0"/>
              <a:t>Preach in Rome  </a:t>
            </a:r>
            <a:r>
              <a:rPr lang="en-US" altLang="en-US" dirty="0">
                <a:solidFill>
                  <a:srgbClr val="CCFFFF"/>
                </a:solidFill>
              </a:rPr>
              <a:t>(Rom 1:15)</a:t>
            </a:r>
          </a:p>
          <a:p>
            <a:pPr marL="533400" indent="-533400">
              <a:lnSpc>
                <a:spcPct val="110000"/>
              </a:lnSpc>
              <a:buFontTx/>
              <a:buAutoNum type="arabicPeriod"/>
            </a:pPr>
            <a:r>
              <a:rPr lang="en-US" altLang="en-US" dirty="0"/>
              <a:t>Bear Fruit (Teach People) in Rome  </a:t>
            </a:r>
            <a:r>
              <a:rPr lang="en-US" altLang="en-US" dirty="0">
                <a:solidFill>
                  <a:srgbClr val="CCFFFF"/>
                </a:solidFill>
              </a:rPr>
              <a:t>(Rom 1:13)</a:t>
            </a:r>
          </a:p>
          <a:p>
            <a:pPr marL="533400" indent="-533400">
              <a:lnSpc>
                <a:spcPct val="110000"/>
              </a:lnSpc>
              <a:buFontTx/>
              <a:buAutoNum type="arabicPeriod"/>
            </a:pPr>
            <a:r>
              <a:rPr lang="en-US" altLang="en-US" dirty="0"/>
              <a:t>Give Spiritual Gifts to Christians  </a:t>
            </a:r>
            <a:r>
              <a:rPr lang="en-US" altLang="en-US" dirty="0">
                <a:solidFill>
                  <a:srgbClr val="CCFFFF"/>
                </a:solidFill>
              </a:rPr>
              <a:t>(Rom 1:11)</a:t>
            </a:r>
          </a:p>
          <a:p>
            <a:pPr marL="533400" indent="-533400">
              <a:lnSpc>
                <a:spcPct val="110000"/>
              </a:lnSpc>
              <a:buFontTx/>
              <a:buAutoNum type="arabicPeriod"/>
            </a:pPr>
            <a:r>
              <a:rPr lang="en-US" altLang="en-US" dirty="0"/>
              <a:t>Be Encouraged Himself  </a:t>
            </a:r>
            <a:r>
              <a:rPr lang="en-US" altLang="en-US" dirty="0">
                <a:solidFill>
                  <a:srgbClr val="CCFFFF"/>
                </a:solidFill>
              </a:rPr>
              <a:t>(Rom 1:12)</a:t>
            </a:r>
          </a:p>
          <a:p>
            <a:pPr marL="533400" indent="-533400">
              <a:lnSpc>
                <a:spcPct val="110000"/>
              </a:lnSpc>
              <a:buFontTx/>
              <a:buAutoNum type="arabicPeriod"/>
            </a:pPr>
            <a:r>
              <a:rPr lang="en-US" altLang="en-US" dirty="0"/>
              <a:t>Enjoy &amp; Be Refreshed by Roman Christians 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>
                <a:solidFill>
                  <a:srgbClr val="CCFFFF"/>
                </a:solidFill>
              </a:rPr>
              <a:t>(</a:t>
            </a:r>
            <a:r>
              <a:rPr lang="en-US" altLang="en-US" dirty="0">
                <a:solidFill>
                  <a:srgbClr val="CCFFFF"/>
                </a:solidFill>
              </a:rPr>
              <a:t>Rom 15:24, 32)</a:t>
            </a:r>
          </a:p>
          <a:p>
            <a:pPr marL="533400" indent="-533400">
              <a:lnSpc>
                <a:spcPct val="110000"/>
              </a:lnSpc>
              <a:buFontTx/>
              <a:buAutoNum type="arabicPeriod"/>
            </a:pPr>
            <a:r>
              <a:rPr lang="en-US" altLang="en-US" dirty="0"/>
              <a:t>Be Helped to go to Spain  </a:t>
            </a:r>
            <a:r>
              <a:rPr lang="en-US" altLang="en-US" dirty="0">
                <a:solidFill>
                  <a:srgbClr val="CCFFFF"/>
                </a:solidFill>
              </a:rPr>
              <a:t>(Rom 15:24, 28)</a:t>
            </a:r>
          </a:p>
        </p:txBody>
      </p:sp>
    </p:spTree>
    <p:extLst>
      <p:ext uri="{BB962C8B-B14F-4D97-AF65-F5344CB8AC3E}">
        <p14:creationId xmlns:p14="http://schemas.microsoft.com/office/powerpoint/2010/main" xmlns="" val="418847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theme1.xml><?xml version="1.0" encoding="utf-8"?>
<a:theme xmlns:a="http://schemas.openxmlformats.org/drawingml/2006/main" name="1_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66048</TotalTime>
  <Words>1779</Words>
  <Application>Microsoft Office PowerPoint</Application>
  <PresentationFormat>On-screen Show (16:10)</PresentationFormat>
  <Paragraphs>231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1_Default Design</vt:lpstr>
      <vt:lpstr>Spirit-Led Decision Making</vt:lpstr>
      <vt:lpstr>Are you led by the Spirit?</vt:lpstr>
      <vt:lpstr>Spirit-led Decision Making</vt:lpstr>
      <vt:lpstr>Phil 3:12-20</vt:lpstr>
      <vt:lpstr>Rom 8:5-14</vt:lpstr>
      <vt:lpstr>James 4:3-4</vt:lpstr>
      <vt:lpstr>Two Value Systems</vt:lpstr>
      <vt:lpstr>Paul’s Spirit-led Decision</vt:lpstr>
      <vt:lpstr>Paul’s Reasons to Go to Rome</vt:lpstr>
      <vt:lpstr>Paul’s Decision Structure</vt:lpstr>
      <vt:lpstr>Spirit-Led Decision Structure (example)</vt:lpstr>
      <vt:lpstr>Decisions Guided by the Flesh (example)</vt:lpstr>
      <vt:lpstr>Who is this Person?</vt:lpstr>
      <vt:lpstr>What are the reasons for our activities?</vt:lpstr>
      <vt:lpstr>Symptoms of Fleshly Thinking…</vt:lpstr>
      <vt:lpstr>“Small” Decisions… Practice Questions</vt:lpstr>
      <vt:lpstr>God Does Not Judge Our Decisions Based on</vt:lpstr>
      <vt:lpstr>Spirit-led Decision Making</vt:lpstr>
      <vt:lpstr>Slide 19</vt:lpstr>
      <vt:lpstr>God Does Judge Our Decisions Based on…</vt:lpstr>
    </vt:vector>
  </TitlesOfParts>
  <Company>EMS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Brad Beutjer</cp:lastModifiedBy>
  <cp:revision>659</cp:revision>
  <cp:lastPrinted>2015-07-17T21:03:18Z</cp:lastPrinted>
  <dcterms:created xsi:type="dcterms:W3CDTF">2002-06-13T20:47:56Z</dcterms:created>
  <dcterms:modified xsi:type="dcterms:W3CDTF">2015-07-18T16:05:14Z</dcterms:modified>
</cp:coreProperties>
</file>