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90" y="-306"/>
      </p:cViewPr>
      <p:guideLst>
        <p:guide orient="horz" pos="180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810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solidFill>
                  <a:srgbClr val="FFFFFF"/>
                </a:solidFill>
              </a:rPr>
              <a:pPr/>
              <a:t>6/28/2015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238500"/>
            <a:ext cx="6400800" cy="14605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673241"/>
            <a:ext cx="7772400" cy="122502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 xmlns:p14="http://schemas.microsoft.com/office/powerpoint/2010/main" val="296798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solidFill>
                  <a:srgbClr val="FFFFFF"/>
                </a:solidFill>
              </a:rPr>
              <a:pPr/>
              <a:t>6/28/2015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30150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solidFill>
                  <a:srgbClr val="FFFFFF"/>
                </a:solidFill>
              </a:rPr>
              <a:pPr/>
              <a:t>6/28/2015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42865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solidFill>
                  <a:srgbClr val="FFFFFF"/>
                </a:solidFill>
              </a:rPr>
              <a:pPr/>
              <a:t>6/28/2015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333500"/>
            <a:ext cx="7924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74511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3" y="4135439"/>
            <a:ext cx="7885113" cy="1135063"/>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3" y="2885283"/>
            <a:ext cx="7885113" cy="1250156"/>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solidFill>
                  <a:srgbClr val="FFFFFF"/>
                </a:solidFill>
              </a:rPr>
              <a:pPr/>
              <a:t>6/28/2015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1523C92-45F4-4C30-810D-4886C1BA6969}"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84691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333500"/>
            <a:ext cx="3733800" cy="34290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333500"/>
            <a:ext cx="3733800" cy="3429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solidFill>
                  <a:srgbClr val="FFFFFF"/>
                </a:solidFill>
              </a:rPr>
              <a:pPr/>
              <a:t>6/28/2015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166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28865"/>
            <a:ext cx="7924800" cy="9525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solidFill>
                  <a:srgbClr val="FFFFFF"/>
                </a:solidFill>
              </a:rPr>
              <a:pPr/>
              <a:t>6/28/2015</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47797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solidFill>
                  <a:srgbClr val="FFFFFF"/>
                </a:solidFill>
              </a:rPr>
              <a:pPr/>
              <a:t>6/28/2015</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6074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solidFill>
                  <a:srgbClr val="FFFFFF"/>
                </a:solidFill>
              </a:rPr>
              <a:pPr/>
              <a:t>6/28/2015</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82088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206500"/>
            <a:ext cx="4648200" cy="355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206500"/>
            <a:ext cx="2971800" cy="91440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123243"/>
            <a:ext cx="2971800" cy="2639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solidFill>
                  <a:srgbClr val="FFFFFF"/>
                </a:solidFill>
              </a:rPr>
              <a:pPr/>
              <a:t>6/28/2015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88100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715000"/>
          </a:xfrm>
          <a:prstGeom prst="rect">
            <a:avLst/>
          </a:prstGeom>
        </p:spPr>
      </p:pic>
      <p:sp>
        <p:nvSpPr>
          <p:cNvPr id="2" name="Title 1"/>
          <p:cNvSpPr>
            <a:spLocks noGrp="1"/>
          </p:cNvSpPr>
          <p:nvPr>
            <p:ph type="title"/>
          </p:nvPr>
        </p:nvSpPr>
        <p:spPr>
          <a:xfrm>
            <a:off x="609600" y="1206500"/>
            <a:ext cx="2971800" cy="91440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206500"/>
            <a:ext cx="3419856" cy="289560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123242"/>
            <a:ext cx="2971800" cy="2004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solidFill>
                  <a:srgbClr val="FFFFFF"/>
                </a:solidFill>
              </a:rPr>
              <a:pPr/>
              <a:t>6/28/2015</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24374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715000"/>
          </a:xfrm>
          <a:prstGeom prst="rect">
            <a:avLst/>
          </a:prstGeom>
        </p:spPr>
      </p:pic>
      <p:sp>
        <p:nvSpPr>
          <p:cNvPr id="2" name="Title Placeholder 1"/>
          <p:cNvSpPr>
            <a:spLocks noGrp="1"/>
          </p:cNvSpPr>
          <p:nvPr>
            <p:ph type="title"/>
          </p:nvPr>
        </p:nvSpPr>
        <p:spPr>
          <a:xfrm>
            <a:off x="609600" y="228865"/>
            <a:ext cx="7924800" cy="9525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33500"/>
            <a:ext cx="79248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5296960"/>
            <a:ext cx="1524000" cy="304271"/>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solidFill>
                  <a:srgbClr val="FFFFFF"/>
                </a:solidFill>
              </a:rPr>
              <a:pPr/>
              <a:t>6/28/2015</a:t>
            </a:fld>
            <a:endParaRPr lang="en-US" dirty="0">
              <a:solidFill>
                <a:srgbClr val="FFFFFF"/>
              </a:solidFill>
            </a:endParaRPr>
          </a:p>
        </p:txBody>
      </p:sp>
      <p:sp>
        <p:nvSpPr>
          <p:cNvPr id="5" name="Footer Placeholder 4"/>
          <p:cNvSpPr>
            <a:spLocks noGrp="1"/>
          </p:cNvSpPr>
          <p:nvPr>
            <p:ph type="ftr" sz="quarter" idx="3"/>
          </p:nvPr>
        </p:nvSpPr>
        <p:spPr>
          <a:xfrm>
            <a:off x="609600" y="5296960"/>
            <a:ext cx="2895600" cy="304271"/>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7543800" y="5296960"/>
            <a:ext cx="990600" cy="304271"/>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solidFill>
                  <a:srgbClr val="FFFFFF"/>
                </a:solidFill>
              </a:rPr>
              <a:pPr/>
              <a:t>‹#›</a:t>
            </a:fld>
            <a:endParaRPr lang="en-US" dirty="0">
              <a:solidFill>
                <a:srgbClr val="FFFFFF"/>
              </a:solidFill>
            </a:endParaRPr>
          </a:p>
        </p:txBody>
      </p:sp>
    </p:spTree>
    <p:extLst>
      <p:ext uri="{BB962C8B-B14F-4D97-AF65-F5344CB8AC3E}">
        <p14:creationId xmlns="" xmlns:p14="http://schemas.microsoft.com/office/powerpoint/2010/main" val="1098335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7"/>
            <a:ext cx="7924800" cy="594245"/>
          </a:xfrm>
        </p:spPr>
        <p:txBody>
          <a:bodyPr/>
          <a:lstStyle/>
          <a:p>
            <a:pPr algn="ctr"/>
            <a:r>
              <a:rPr lang="en-US" cap="none" dirty="0">
                <a:solidFill>
                  <a:srgbClr val="F9ECD2"/>
                </a:solidFill>
              </a:rPr>
              <a:t>W</a:t>
            </a:r>
            <a:r>
              <a:rPr lang="en-US" cap="none" dirty="0" smtClean="0">
                <a:solidFill>
                  <a:srgbClr val="F9ECD2"/>
                </a:solidFill>
              </a:rPr>
              <a:t>atch </a:t>
            </a:r>
            <a:r>
              <a:rPr lang="en-US" cap="none" dirty="0">
                <a:solidFill>
                  <a:srgbClr val="F9ECD2"/>
                </a:solidFill>
              </a:rPr>
              <a:t>O</a:t>
            </a:r>
            <a:r>
              <a:rPr lang="en-US" cap="none" dirty="0" smtClean="0">
                <a:solidFill>
                  <a:srgbClr val="F9ECD2"/>
                </a:solidFill>
              </a:rPr>
              <a:t>ut </a:t>
            </a:r>
            <a:r>
              <a:rPr lang="en-US" cap="none" dirty="0">
                <a:solidFill>
                  <a:srgbClr val="F9ECD2"/>
                </a:solidFill>
              </a:rPr>
              <a:t>F</a:t>
            </a:r>
            <a:r>
              <a:rPr lang="en-US" cap="none" dirty="0" smtClean="0">
                <a:solidFill>
                  <a:srgbClr val="F9ECD2"/>
                </a:solidFill>
              </a:rPr>
              <a:t>or the Undertow”</a:t>
            </a:r>
            <a:endParaRPr lang="en-US" cap="none" dirty="0">
              <a:solidFill>
                <a:srgbClr val="F9ECD2"/>
              </a:solidFill>
            </a:endParaRPr>
          </a:p>
        </p:txBody>
      </p:sp>
      <p:pic>
        <p:nvPicPr>
          <p:cNvPr id="5" name="Picture 4"/>
          <p:cNvPicPr>
            <a:picLocks noChangeAspect="1"/>
          </p:cNvPicPr>
          <p:nvPr/>
        </p:nvPicPr>
        <p:blipFill>
          <a:blip r:embed="rId2" cstate="print"/>
          <a:stretch>
            <a:fillRect/>
          </a:stretch>
        </p:blipFill>
        <p:spPr>
          <a:xfrm>
            <a:off x="1163895" y="228865"/>
            <a:ext cx="7240309" cy="5346220"/>
          </a:xfrm>
          <a:prstGeom prst="rect">
            <a:avLst/>
          </a:prstGeom>
        </p:spPr>
      </p:pic>
    </p:spTree>
    <p:extLst>
      <p:ext uri="{BB962C8B-B14F-4D97-AF65-F5344CB8AC3E}">
        <p14:creationId xmlns="" xmlns:p14="http://schemas.microsoft.com/office/powerpoint/2010/main" val="3049875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897"/>
            <a:ext cx="7924800" cy="743901"/>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5" y="833798"/>
            <a:ext cx="9143999" cy="4789005"/>
          </a:xfrm>
        </p:spPr>
        <p:txBody>
          <a:bodyPr>
            <a:normAutofit fontScale="77500" lnSpcReduction="20000"/>
          </a:bodyPr>
          <a:lstStyle/>
          <a:p>
            <a:pPr marL="514350" indent="-514350">
              <a:buFont typeface="+mj-lt"/>
              <a:buAutoNum type="arabicPeriod"/>
            </a:pPr>
            <a:r>
              <a:rPr lang="en-US" sz="3200" b="1" dirty="0" smtClean="0">
                <a:solidFill>
                  <a:schemeClr val="tx1">
                    <a:lumMod val="50000"/>
                  </a:schemeClr>
                </a:solidFill>
              </a:rPr>
              <a:t>SOLITARY</a:t>
            </a:r>
          </a:p>
          <a:p>
            <a:pPr marL="514350" indent="-514350">
              <a:buFont typeface="+mj-lt"/>
              <a:buAutoNum type="arabicPeriod"/>
            </a:pPr>
            <a:r>
              <a:rPr lang="en-US" sz="3200" b="1" dirty="0" smtClean="0">
                <a:solidFill>
                  <a:schemeClr val="tx1">
                    <a:lumMod val="50000"/>
                  </a:schemeClr>
                </a:solidFill>
              </a:rPr>
              <a:t>PRIORITY</a:t>
            </a:r>
          </a:p>
          <a:p>
            <a:pPr marL="514350" indent="-514350">
              <a:buFont typeface="+mj-lt"/>
              <a:buAutoNum type="arabicPeriod"/>
            </a:pPr>
            <a:r>
              <a:rPr lang="en-US" sz="3200" b="1" dirty="0" smtClean="0">
                <a:solidFill>
                  <a:schemeClr val="tx1">
                    <a:lumMod val="50000"/>
                  </a:schemeClr>
                </a:solidFill>
              </a:rPr>
              <a:t>LEVERAGE</a:t>
            </a:r>
          </a:p>
          <a:p>
            <a:pPr marL="514350" indent="-514350">
              <a:buFont typeface="+mj-lt"/>
              <a:buAutoNum type="arabicPeriod"/>
            </a:pPr>
            <a:r>
              <a:rPr lang="en-US" sz="3200" b="1" dirty="0" smtClean="0">
                <a:solidFill>
                  <a:schemeClr val="tx1">
                    <a:lumMod val="50000"/>
                  </a:schemeClr>
                </a:solidFill>
              </a:rPr>
              <a:t>HOLD ON</a:t>
            </a:r>
            <a:endParaRPr lang="en-US" sz="3200" b="1" dirty="0" smtClean="0">
              <a:solidFill>
                <a:srgbClr val="FFFF00"/>
              </a:solidFill>
            </a:endParaRPr>
          </a:p>
          <a:p>
            <a:pPr marL="514350" indent="-514350">
              <a:buFont typeface="+mj-lt"/>
              <a:buAutoNum type="arabicPeriod"/>
            </a:pPr>
            <a:r>
              <a:rPr lang="en-US" sz="3200" b="1" dirty="0" smtClean="0">
                <a:solidFill>
                  <a:srgbClr val="FFFF00"/>
                </a:solidFill>
              </a:rPr>
              <a:t>OUR IDENTITY CHANGES</a:t>
            </a:r>
          </a:p>
          <a:p>
            <a:pPr marL="857250" lvl="1" indent="-457200"/>
            <a:r>
              <a:rPr lang="en-US" sz="3200" i="1" dirty="0" smtClean="0"/>
              <a:t>“And he said to him ‘What is your name?’, the he said “Jacob” Your name shall no longer be called Jacob, but Israel, for you have striven with God and with men, and have prevailed” (32:27-28)</a:t>
            </a:r>
          </a:p>
          <a:p>
            <a:pPr marL="914400" lvl="1" indent="-514350"/>
            <a:r>
              <a:rPr lang="en-US" sz="3200" i="1" dirty="0"/>
              <a:t>“Jacob” – one who grabs at the heel, </a:t>
            </a:r>
            <a:r>
              <a:rPr lang="en-US" sz="3200" i="1" dirty="0" err="1"/>
              <a:t>Supplanter</a:t>
            </a:r>
            <a:r>
              <a:rPr lang="en-US" sz="3200" i="1" dirty="0"/>
              <a:t>, Deceiver, Trickster</a:t>
            </a:r>
          </a:p>
          <a:p>
            <a:pPr marL="914400" lvl="1" indent="-514350"/>
            <a:r>
              <a:rPr lang="en-US" sz="3200" i="1" dirty="0"/>
              <a:t>“Israel” – one who wrestles with God and </a:t>
            </a:r>
            <a:r>
              <a:rPr lang="en-US" sz="3200" i="1" dirty="0" smtClean="0"/>
              <a:t>prevails</a:t>
            </a:r>
            <a:endParaRPr lang="en-US" sz="3200" i="1" dirty="0"/>
          </a:p>
        </p:txBody>
      </p:sp>
    </p:spTree>
    <p:extLst>
      <p:ext uri="{BB962C8B-B14F-4D97-AF65-F5344CB8AC3E}">
        <p14:creationId xmlns="" xmlns:p14="http://schemas.microsoft.com/office/powerpoint/2010/main" val="34665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755"/>
            <a:ext cx="7924800" cy="604938"/>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205267" y="630693"/>
            <a:ext cx="8659698" cy="4329345"/>
          </a:xfrm>
        </p:spPr>
        <p:txBody>
          <a:bodyPr>
            <a:normAutofit fontScale="77500" lnSpcReduction="20000"/>
          </a:bodyPr>
          <a:lstStyle/>
          <a:p>
            <a:pPr marL="514350" indent="-514350">
              <a:buFont typeface="+mj-lt"/>
              <a:buAutoNum type="arabicPeriod"/>
            </a:pPr>
            <a:r>
              <a:rPr lang="en-US" sz="3200" b="1" dirty="0" smtClean="0">
                <a:solidFill>
                  <a:schemeClr val="tx1">
                    <a:lumMod val="50000"/>
                  </a:schemeClr>
                </a:solidFill>
              </a:rPr>
              <a:t>SOLITARY</a:t>
            </a:r>
          </a:p>
          <a:p>
            <a:pPr marL="514350" indent="-514350">
              <a:buFont typeface="+mj-lt"/>
              <a:buAutoNum type="arabicPeriod"/>
            </a:pPr>
            <a:r>
              <a:rPr lang="en-US" sz="3200" b="1" dirty="0" smtClean="0">
                <a:solidFill>
                  <a:schemeClr val="tx1">
                    <a:lumMod val="50000"/>
                  </a:schemeClr>
                </a:solidFill>
              </a:rPr>
              <a:t>PRIORITY</a:t>
            </a:r>
          </a:p>
          <a:p>
            <a:pPr marL="514350" indent="-514350">
              <a:buFont typeface="+mj-lt"/>
              <a:buAutoNum type="arabicPeriod"/>
            </a:pPr>
            <a:r>
              <a:rPr lang="en-US" sz="3200" b="1" dirty="0" smtClean="0">
                <a:solidFill>
                  <a:schemeClr val="tx1">
                    <a:lumMod val="50000"/>
                  </a:schemeClr>
                </a:solidFill>
              </a:rPr>
              <a:t>LEVERAGE</a:t>
            </a:r>
          </a:p>
          <a:p>
            <a:pPr marL="514350" indent="-514350">
              <a:buFont typeface="+mj-lt"/>
              <a:buAutoNum type="arabicPeriod"/>
            </a:pPr>
            <a:r>
              <a:rPr lang="en-US" sz="3200" b="1" dirty="0" smtClean="0">
                <a:solidFill>
                  <a:schemeClr val="tx1">
                    <a:lumMod val="50000"/>
                  </a:schemeClr>
                </a:solidFill>
              </a:rPr>
              <a:t>HOLD ON</a:t>
            </a:r>
          </a:p>
          <a:p>
            <a:pPr marL="514350" indent="-514350">
              <a:buFont typeface="+mj-lt"/>
              <a:buAutoNum type="arabicPeriod"/>
            </a:pPr>
            <a:r>
              <a:rPr lang="en-US" sz="3200" b="1" dirty="0" smtClean="0">
                <a:solidFill>
                  <a:schemeClr val="tx1">
                    <a:lumMod val="50000"/>
                  </a:schemeClr>
                </a:solidFill>
              </a:rPr>
              <a:t>MY IDENTITY CHANGES</a:t>
            </a:r>
          </a:p>
          <a:p>
            <a:pPr marL="514350" indent="-514350">
              <a:buFont typeface="+mj-lt"/>
              <a:buAutoNum type="arabicPeriod"/>
            </a:pPr>
            <a:r>
              <a:rPr lang="en-US" sz="3200" b="1" dirty="0" smtClean="0">
                <a:solidFill>
                  <a:srgbClr val="FFFF00"/>
                </a:solidFill>
              </a:rPr>
              <a:t>MY VIEW OF GOD CHANGES</a:t>
            </a:r>
          </a:p>
          <a:p>
            <a:pPr marL="914400" lvl="1" indent="-514350"/>
            <a:r>
              <a:rPr lang="en-US" sz="3200" i="1" dirty="0" smtClean="0"/>
              <a:t>“Please tell me your name”.  But he said, “Why is it that you ask my name?” And there He blessed him.  So Jacob called the name of the place </a:t>
            </a:r>
            <a:r>
              <a:rPr lang="en-US" sz="3200" i="1" dirty="0" err="1" smtClean="0"/>
              <a:t>Peniel</a:t>
            </a:r>
            <a:r>
              <a:rPr lang="en-US" sz="3200" i="1" dirty="0" smtClean="0"/>
              <a:t>, saying “For I have seen God face to face, and yet my life has been delivered” (29-30)</a:t>
            </a:r>
            <a:endParaRPr lang="en-US" sz="3200" i="1" dirty="0"/>
          </a:p>
        </p:txBody>
      </p:sp>
    </p:spTree>
    <p:extLst>
      <p:ext uri="{BB962C8B-B14F-4D97-AF65-F5344CB8AC3E}">
        <p14:creationId xmlns="" xmlns:p14="http://schemas.microsoft.com/office/powerpoint/2010/main" val="41952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5"/>
            <a:ext cx="7924800" cy="369760"/>
          </a:xfrm>
        </p:spPr>
        <p:txBody>
          <a:bodyPr/>
          <a:lstStyle/>
          <a:p>
            <a:r>
              <a:rPr lang="en-US" dirty="0" smtClean="0">
                <a:solidFill>
                  <a:srgbClr val="FF8000"/>
                </a:solidFill>
              </a:rPr>
              <a:t>The promises of god</a:t>
            </a:r>
            <a:endParaRPr lang="en-US" dirty="0">
              <a:solidFill>
                <a:srgbClr val="FF8000"/>
              </a:solidFill>
            </a:endParaRPr>
          </a:p>
        </p:txBody>
      </p:sp>
      <p:sp>
        <p:nvSpPr>
          <p:cNvPr id="3" name="Content Placeholder 2"/>
          <p:cNvSpPr>
            <a:spLocks noGrp="1"/>
          </p:cNvSpPr>
          <p:nvPr>
            <p:ph sz="quarter" idx="13"/>
          </p:nvPr>
        </p:nvSpPr>
        <p:spPr>
          <a:xfrm>
            <a:off x="89805" y="555867"/>
            <a:ext cx="8749502" cy="4842450"/>
          </a:xfrm>
        </p:spPr>
        <p:txBody>
          <a:bodyPr>
            <a:normAutofit lnSpcReduction="10000"/>
          </a:bodyPr>
          <a:lstStyle/>
          <a:p>
            <a:r>
              <a:rPr lang="en-US" sz="2800" b="1" u="sng" dirty="0" smtClean="0">
                <a:solidFill>
                  <a:srgbClr val="F9ECD2"/>
                </a:solidFill>
              </a:rPr>
              <a:t>God has promised that His grace is sufficient for us.       </a:t>
            </a:r>
            <a:r>
              <a:rPr lang="en-US" sz="2800" i="1" dirty="0" smtClean="0"/>
              <a:t>(II Corinthians 12:9). </a:t>
            </a:r>
          </a:p>
          <a:p>
            <a:r>
              <a:rPr lang="en-US" sz="2800" b="1" u="sng" dirty="0" smtClean="0">
                <a:solidFill>
                  <a:srgbClr val="F9ECD2"/>
                </a:solidFill>
              </a:rPr>
              <a:t>God has promised us victory over death. </a:t>
            </a:r>
            <a:r>
              <a:rPr lang="en-US" sz="2800" dirty="0" smtClean="0"/>
              <a:t>(I Corinthians 15:3,4; I Corinthians 15:57).</a:t>
            </a:r>
          </a:p>
          <a:p>
            <a:r>
              <a:rPr lang="en-US" sz="2800" b="1" u="sng" dirty="0" smtClean="0">
                <a:solidFill>
                  <a:srgbClr val="F9ECD2"/>
                </a:solidFill>
              </a:rPr>
              <a:t>God has promised that all things work together for good to those who love and serve Him faithfully </a:t>
            </a:r>
            <a:r>
              <a:rPr lang="en-US" sz="2800" i="1" u="sng" dirty="0" smtClean="0">
                <a:solidFill>
                  <a:srgbClr val="FFFFFF"/>
                </a:solidFill>
              </a:rPr>
              <a:t>(Romans 8:28)</a:t>
            </a:r>
            <a:r>
              <a:rPr lang="en-US" sz="2800" i="1" dirty="0" smtClean="0">
                <a:solidFill>
                  <a:srgbClr val="FFFFFF"/>
                </a:solidFill>
              </a:rPr>
              <a:t>. </a:t>
            </a:r>
          </a:p>
          <a:p>
            <a:r>
              <a:rPr lang="en-US" sz="2800" b="1" u="sng" dirty="0" smtClean="0">
                <a:solidFill>
                  <a:srgbClr val="F9ECD2"/>
                </a:solidFill>
              </a:rPr>
              <a:t>God </a:t>
            </a:r>
            <a:r>
              <a:rPr lang="en-US" sz="2800" b="1" u="sng" dirty="0">
                <a:solidFill>
                  <a:srgbClr val="F9ECD2"/>
                </a:solidFill>
              </a:rPr>
              <a:t>promised that if we search for Him we will find Him </a:t>
            </a:r>
            <a:r>
              <a:rPr lang="en-US" sz="2800" b="1" u="sng" dirty="0" smtClean="0"/>
              <a:t>Deuteronomy 4:29</a:t>
            </a:r>
          </a:p>
          <a:p>
            <a:r>
              <a:rPr lang="en-US" sz="2800" b="1" u="sng" dirty="0" smtClean="0">
                <a:solidFill>
                  <a:srgbClr val="F9ECD2"/>
                </a:solidFill>
              </a:rPr>
              <a:t>For all of God’s promises find their YES in Him (Jesus Christ) </a:t>
            </a:r>
            <a:r>
              <a:rPr lang="en-US" sz="2800" b="1" u="sng" dirty="0" smtClean="0">
                <a:solidFill>
                  <a:srgbClr val="FFFFFF"/>
                </a:solidFill>
              </a:rPr>
              <a:t>2 Corinthians 1:20</a:t>
            </a:r>
            <a:endParaRPr lang="en-US" sz="2800" dirty="0">
              <a:solidFill>
                <a:srgbClr val="FFFFFF"/>
              </a:solidFill>
            </a:endParaRPr>
          </a:p>
          <a:p>
            <a:endParaRPr lang="en-US" dirty="0" smtClean="0"/>
          </a:p>
          <a:p>
            <a:endParaRPr lang="en-US" dirty="0"/>
          </a:p>
        </p:txBody>
      </p:sp>
    </p:spTree>
    <p:extLst>
      <p:ext uri="{BB962C8B-B14F-4D97-AF65-F5344CB8AC3E}">
        <p14:creationId xmlns="" xmlns:p14="http://schemas.microsoft.com/office/powerpoint/2010/main" val="20838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755"/>
            <a:ext cx="7924800" cy="604938"/>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205267" y="630693"/>
            <a:ext cx="8659698" cy="4329345"/>
          </a:xfrm>
        </p:spPr>
        <p:txBody>
          <a:bodyPr>
            <a:normAutofit/>
          </a:bodyPr>
          <a:lstStyle/>
          <a:p>
            <a:pPr marL="514350" indent="-514350">
              <a:buFont typeface="+mj-lt"/>
              <a:buAutoNum type="arabicPeriod"/>
            </a:pPr>
            <a:r>
              <a:rPr lang="en-US" sz="3200" b="1" dirty="0" smtClean="0">
                <a:solidFill>
                  <a:srgbClr val="FFFF00"/>
                </a:solidFill>
              </a:rPr>
              <a:t>SOLITARY</a:t>
            </a:r>
          </a:p>
          <a:p>
            <a:pPr marL="514350" indent="-514350">
              <a:buFont typeface="+mj-lt"/>
              <a:buAutoNum type="arabicPeriod"/>
            </a:pPr>
            <a:r>
              <a:rPr lang="en-US" sz="3200" b="1" dirty="0" smtClean="0">
                <a:solidFill>
                  <a:srgbClr val="FFFF00"/>
                </a:solidFill>
              </a:rPr>
              <a:t>PRIORITY</a:t>
            </a:r>
          </a:p>
          <a:p>
            <a:pPr marL="514350" indent="-514350">
              <a:buFont typeface="+mj-lt"/>
              <a:buAutoNum type="arabicPeriod"/>
            </a:pPr>
            <a:r>
              <a:rPr lang="en-US" sz="3200" b="1" dirty="0" smtClean="0">
                <a:solidFill>
                  <a:srgbClr val="FFFF00"/>
                </a:solidFill>
              </a:rPr>
              <a:t>LEVERAGE</a:t>
            </a:r>
          </a:p>
          <a:p>
            <a:pPr marL="514350" indent="-514350">
              <a:buFont typeface="+mj-lt"/>
              <a:buAutoNum type="arabicPeriod"/>
            </a:pPr>
            <a:r>
              <a:rPr lang="en-US" sz="3200" b="1" dirty="0" smtClean="0">
                <a:solidFill>
                  <a:srgbClr val="FFFF00"/>
                </a:solidFill>
              </a:rPr>
              <a:t>HOLD ON</a:t>
            </a:r>
          </a:p>
          <a:p>
            <a:pPr marL="514350" indent="-514350">
              <a:buFont typeface="+mj-lt"/>
              <a:buAutoNum type="arabicPeriod"/>
            </a:pPr>
            <a:r>
              <a:rPr lang="en-US" sz="3200" b="1" dirty="0" smtClean="0">
                <a:solidFill>
                  <a:srgbClr val="FFFF00"/>
                </a:solidFill>
              </a:rPr>
              <a:t>MY IDENTITY CHANGES</a:t>
            </a:r>
          </a:p>
          <a:p>
            <a:pPr marL="514350" indent="-514350">
              <a:buFont typeface="+mj-lt"/>
              <a:buAutoNum type="arabicPeriod"/>
            </a:pPr>
            <a:r>
              <a:rPr lang="en-US" sz="3200" b="1" dirty="0" smtClean="0">
                <a:solidFill>
                  <a:srgbClr val="FFFF00"/>
                </a:solidFill>
              </a:rPr>
              <a:t>MY VIEW OF GOD CHANGES</a:t>
            </a:r>
          </a:p>
        </p:txBody>
      </p:sp>
    </p:spTree>
    <p:extLst>
      <p:ext uri="{BB962C8B-B14F-4D97-AF65-F5344CB8AC3E}">
        <p14:creationId xmlns="" xmlns:p14="http://schemas.microsoft.com/office/powerpoint/2010/main" val="278326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GENESIS 32:24-30</a:t>
            </a:r>
            <a:endParaRPr lang="en-US" dirty="0"/>
          </a:p>
        </p:txBody>
      </p:sp>
      <p:sp>
        <p:nvSpPr>
          <p:cNvPr id="3" name="Title 2"/>
          <p:cNvSpPr>
            <a:spLocks noGrp="1"/>
          </p:cNvSpPr>
          <p:nvPr>
            <p:ph type="ctrTitle"/>
          </p:nvPr>
        </p:nvSpPr>
        <p:spPr/>
        <p:txBody>
          <a:bodyPr/>
          <a:lstStyle/>
          <a:p>
            <a:r>
              <a:rPr lang="en-US" sz="4400" dirty="0" smtClean="0">
                <a:solidFill>
                  <a:schemeClr val="tx2">
                    <a:lumMod val="20000"/>
                    <a:lumOff val="80000"/>
                  </a:schemeClr>
                </a:solidFill>
              </a:rPr>
              <a:t>Struggling with God</a:t>
            </a:r>
            <a:endParaRPr lang="en-US" sz="4400" dirty="0">
              <a:solidFill>
                <a:schemeClr val="tx2">
                  <a:lumMod val="20000"/>
                  <a:lumOff val="80000"/>
                </a:schemeClr>
              </a:solidFill>
            </a:endParaRPr>
          </a:p>
        </p:txBody>
      </p:sp>
    </p:spTree>
    <p:extLst>
      <p:ext uri="{BB962C8B-B14F-4D97-AF65-F5344CB8AC3E}">
        <p14:creationId xmlns="" xmlns:p14="http://schemas.microsoft.com/office/powerpoint/2010/main" val="9452455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9" y="68516"/>
            <a:ext cx="8775160" cy="626314"/>
          </a:xfrm>
        </p:spPr>
        <p:txBody>
          <a:bodyPr/>
          <a:lstStyle/>
          <a:p>
            <a:pPr algn="ctr"/>
            <a:r>
              <a:rPr lang="en-US" u="sng" dirty="0" smtClean="0">
                <a:solidFill>
                  <a:srgbClr val="ECC577"/>
                </a:solidFill>
              </a:rPr>
              <a:t>GENESIS 32:24-30 – JACOB WRESTLES WITH GOD</a:t>
            </a:r>
            <a:endParaRPr lang="en-US" u="sng" dirty="0">
              <a:solidFill>
                <a:srgbClr val="ECC577"/>
              </a:solidFill>
            </a:endParaRPr>
          </a:p>
        </p:txBody>
      </p:sp>
      <p:sp>
        <p:nvSpPr>
          <p:cNvPr id="3" name="Content Placeholder 2"/>
          <p:cNvSpPr>
            <a:spLocks noGrp="1"/>
          </p:cNvSpPr>
          <p:nvPr>
            <p:ph sz="quarter" idx="13"/>
          </p:nvPr>
        </p:nvSpPr>
        <p:spPr>
          <a:xfrm>
            <a:off x="89804" y="823112"/>
            <a:ext cx="9054196" cy="4243825"/>
          </a:xfrm>
        </p:spPr>
        <p:txBody>
          <a:bodyPr>
            <a:normAutofit fontScale="92500" lnSpcReduction="20000"/>
          </a:bodyPr>
          <a:lstStyle/>
          <a:p>
            <a:pPr marL="0" indent="0">
              <a:buNone/>
            </a:pPr>
            <a:r>
              <a:rPr lang="en-US" sz="2800" b="1" i="1" dirty="0">
                <a:solidFill>
                  <a:schemeClr val="tx2">
                    <a:lumMod val="20000"/>
                    <a:lumOff val="80000"/>
                  </a:schemeClr>
                </a:solidFill>
              </a:rPr>
              <a:t>Genesis 32</a:t>
            </a:r>
            <a:r>
              <a:rPr lang="en-US" sz="2800" i="1" dirty="0">
                <a:solidFill>
                  <a:schemeClr val="tx2">
                    <a:lumMod val="20000"/>
                    <a:lumOff val="80000"/>
                  </a:schemeClr>
                </a:solidFill>
              </a:rPr>
              <a:t>: </a:t>
            </a:r>
            <a:r>
              <a:rPr lang="en-US" sz="2800" b="1" i="1" dirty="0" smtClean="0">
                <a:solidFill>
                  <a:schemeClr val="tx2">
                    <a:lumMod val="20000"/>
                    <a:lumOff val="80000"/>
                  </a:schemeClr>
                </a:solidFill>
              </a:rPr>
              <a:t>24-30</a:t>
            </a:r>
            <a:r>
              <a:rPr lang="en-US" sz="2800" b="1" i="1" dirty="0" smtClean="0"/>
              <a:t> </a:t>
            </a:r>
            <a:r>
              <a:rPr lang="en-US" sz="2800" i="1" dirty="0" smtClean="0"/>
              <a:t> </a:t>
            </a:r>
            <a:r>
              <a:rPr lang="en-US" sz="2800" i="1" dirty="0"/>
              <a:t>And Jacob was left alone. And a man wrestled with him until the breaking of the day. </a:t>
            </a:r>
            <a:r>
              <a:rPr lang="en-US" sz="2800" b="1" i="1" dirty="0" smtClean="0">
                <a:solidFill>
                  <a:srgbClr val="F9ECD2"/>
                </a:solidFill>
              </a:rPr>
              <a:t>25</a:t>
            </a:r>
            <a:r>
              <a:rPr lang="en-US" sz="2800" i="1" dirty="0" smtClean="0"/>
              <a:t> </a:t>
            </a:r>
            <a:r>
              <a:rPr lang="en-US" sz="2800" i="1" dirty="0"/>
              <a:t>When the man saw that he did not prevail against Jacob, he touched his hip socket, and Jacob’s hip was put out of joint as he wrestled with him. </a:t>
            </a:r>
            <a:r>
              <a:rPr lang="en-US" sz="2800" b="1" i="1" dirty="0" smtClean="0">
                <a:solidFill>
                  <a:srgbClr val="F9ECD2"/>
                </a:solidFill>
              </a:rPr>
              <a:t>26</a:t>
            </a:r>
            <a:r>
              <a:rPr lang="en-US" sz="2800" i="1" dirty="0"/>
              <a:t> </a:t>
            </a:r>
            <a:r>
              <a:rPr lang="en-US" sz="2800" i="1" dirty="0" smtClean="0"/>
              <a:t>Then </a:t>
            </a:r>
            <a:r>
              <a:rPr lang="en-US" sz="2800" i="1" dirty="0"/>
              <a:t>he said, “Let me go, for the day has broken.” But Jacob said, “I will not let you go unless you bless me.” </a:t>
            </a:r>
            <a:r>
              <a:rPr lang="en-US" sz="2800" b="1" i="1" dirty="0">
                <a:solidFill>
                  <a:srgbClr val="F9ECD2"/>
                </a:solidFill>
              </a:rPr>
              <a:t>27</a:t>
            </a:r>
            <a:r>
              <a:rPr lang="en-US" sz="2800" i="1" dirty="0"/>
              <a:t> And he said to him, “What is your name?” And he said, “Jacob.” </a:t>
            </a:r>
            <a:r>
              <a:rPr lang="en-US" sz="2800" b="1" i="1" dirty="0" smtClean="0">
                <a:solidFill>
                  <a:srgbClr val="F9ECD2"/>
                </a:solidFill>
              </a:rPr>
              <a:t>28</a:t>
            </a:r>
            <a:r>
              <a:rPr lang="en-US" sz="2800" i="1" dirty="0"/>
              <a:t> </a:t>
            </a:r>
            <a:r>
              <a:rPr lang="en-US" sz="2800" i="1" dirty="0" smtClean="0"/>
              <a:t>Then </a:t>
            </a:r>
            <a:r>
              <a:rPr lang="en-US" sz="2800" i="1" dirty="0"/>
              <a:t>he said, “Your name shall no longer be called Jacob, but Israel</a:t>
            </a:r>
            <a:r>
              <a:rPr lang="en-US" sz="2800" i="1" dirty="0" smtClean="0"/>
              <a:t>, </a:t>
            </a:r>
            <a:r>
              <a:rPr lang="en-US" sz="2800" i="1" dirty="0"/>
              <a:t>for you have striven with God and with men, and have prevailed.” </a:t>
            </a:r>
            <a:r>
              <a:rPr lang="en-US" sz="2800" b="1" i="1" dirty="0">
                <a:solidFill>
                  <a:srgbClr val="F9ECD2"/>
                </a:solidFill>
              </a:rPr>
              <a:t>29</a:t>
            </a:r>
            <a:r>
              <a:rPr lang="en-US" sz="2800" i="1" dirty="0"/>
              <a:t> Then Jacob asked him, “Please tell me your name.” But he said, “Why is it that you ask my name?” And there he blessed him. </a:t>
            </a:r>
            <a:r>
              <a:rPr lang="en-US" sz="2800" b="1" i="1" dirty="0" smtClean="0">
                <a:solidFill>
                  <a:srgbClr val="F9ECD2"/>
                </a:solidFill>
              </a:rPr>
              <a:t>30</a:t>
            </a:r>
            <a:r>
              <a:rPr lang="en-US" sz="2800" i="1" dirty="0"/>
              <a:t> </a:t>
            </a:r>
            <a:r>
              <a:rPr lang="en-US" sz="2800" i="1" dirty="0" smtClean="0"/>
              <a:t>So </a:t>
            </a:r>
            <a:r>
              <a:rPr lang="en-US" sz="2800" i="1" dirty="0"/>
              <a:t>Jacob called the name of the place </a:t>
            </a:r>
            <a:r>
              <a:rPr lang="en-US" sz="2800" i="1" dirty="0" err="1"/>
              <a:t>Peniel</a:t>
            </a:r>
            <a:r>
              <a:rPr lang="en-US" sz="2800" i="1" dirty="0" smtClean="0"/>
              <a:t>, </a:t>
            </a:r>
            <a:r>
              <a:rPr lang="en-US" sz="2800" i="1" dirty="0"/>
              <a:t>saying, “For I have seen God face to face, and yet my life has been delivered.”</a:t>
            </a:r>
            <a:endParaRPr lang="en-US" sz="2800" dirty="0"/>
          </a:p>
          <a:p>
            <a:endParaRPr lang="en-US" dirty="0"/>
          </a:p>
        </p:txBody>
      </p:sp>
    </p:spTree>
    <p:extLst>
      <p:ext uri="{BB962C8B-B14F-4D97-AF65-F5344CB8AC3E}">
        <p14:creationId xmlns="" xmlns:p14="http://schemas.microsoft.com/office/powerpoint/2010/main" val="243240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6"/>
            <a:ext cx="7924800" cy="604934"/>
          </a:xfrm>
        </p:spPr>
        <p:txBody>
          <a:bodyPr/>
          <a:lstStyle/>
          <a:p>
            <a:pPr algn="ctr"/>
            <a:r>
              <a:rPr lang="en-US" b="1" u="sng" dirty="0" smtClean="0">
                <a:solidFill>
                  <a:schemeClr val="tx2">
                    <a:lumMod val="60000"/>
                    <a:lumOff val="40000"/>
                  </a:schemeClr>
                </a:solidFill>
              </a:rPr>
              <a:t>GENESIS 32:9-12 – JACOB’S PRAYER</a:t>
            </a:r>
            <a:endParaRPr lang="en-US" b="1" u="sng" dirty="0">
              <a:solidFill>
                <a:schemeClr val="tx2">
                  <a:lumMod val="60000"/>
                  <a:lumOff val="40000"/>
                </a:schemeClr>
              </a:solidFill>
            </a:endParaRPr>
          </a:p>
        </p:txBody>
      </p:sp>
      <p:sp>
        <p:nvSpPr>
          <p:cNvPr id="3" name="Content Placeholder 2"/>
          <p:cNvSpPr>
            <a:spLocks noGrp="1"/>
          </p:cNvSpPr>
          <p:nvPr>
            <p:ph sz="quarter" idx="13"/>
          </p:nvPr>
        </p:nvSpPr>
        <p:spPr>
          <a:xfrm>
            <a:off x="0" y="1026217"/>
            <a:ext cx="9144000" cy="3736285"/>
          </a:xfrm>
        </p:spPr>
        <p:txBody>
          <a:bodyPr>
            <a:normAutofit fontScale="92500" lnSpcReduction="10000"/>
          </a:bodyPr>
          <a:lstStyle/>
          <a:p>
            <a:pPr marL="0" lvl="0" indent="0">
              <a:buNone/>
            </a:pPr>
            <a:r>
              <a:rPr lang="en-US" sz="2800" b="1" i="1" dirty="0">
                <a:solidFill>
                  <a:schemeClr val="tx2">
                    <a:lumMod val="20000"/>
                    <a:lumOff val="80000"/>
                  </a:schemeClr>
                </a:solidFill>
              </a:rPr>
              <a:t>Genesis 32:9-12:</a:t>
            </a:r>
            <a:r>
              <a:rPr lang="en-US" sz="2800" i="1" dirty="0">
                <a:solidFill>
                  <a:schemeClr val="tx2">
                    <a:lumMod val="20000"/>
                    <a:lumOff val="80000"/>
                  </a:schemeClr>
                </a:solidFill>
              </a:rPr>
              <a:t> </a:t>
            </a:r>
            <a:r>
              <a:rPr lang="en-US" sz="2800" i="1" dirty="0"/>
              <a:t>And Jacob said, “O God of my father Abraham and God of my father Isaac, O LORD who said to me, ‘Return to your country and to your kindred, </a:t>
            </a:r>
            <a:r>
              <a:rPr lang="en-US" sz="2800" i="1" u="sng" dirty="0"/>
              <a:t>that I may do you good</a:t>
            </a:r>
            <a:r>
              <a:rPr lang="en-US" sz="2800" i="1" dirty="0"/>
              <a:t>,’ </a:t>
            </a:r>
            <a:r>
              <a:rPr lang="en-US" sz="2800" b="1" i="1" dirty="0">
                <a:solidFill>
                  <a:srgbClr val="F9ECD2"/>
                </a:solidFill>
              </a:rPr>
              <a:t>10</a:t>
            </a:r>
            <a:r>
              <a:rPr lang="en-US" sz="2800" i="1" dirty="0"/>
              <a:t>  </a:t>
            </a:r>
            <a:r>
              <a:rPr lang="en-US" sz="2800" i="1" u="sng" dirty="0"/>
              <a:t>I am not worthy of the least of all the deeds of steadfast love and all the faithfulness that you have shown to your servant</a:t>
            </a:r>
            <a:r>
              <a:rPr lang="en-US" sz="2800" i="1" dirty="0"/>
              <a:t>, for with only my staff I crossed this Jordan, and now I have become two camps. </a:t>
            </a:r>
            <a:r>
              <a:rPr lang="en-US" sz="2800" b="1" i="1" dirty="0">
                <a:solidFill>
                  <a:srgbClr val="F9ECD2"/>
                </a:solidFill>
              </a:rPr>
              <a:t>11</a:t>
            </a:r>
            <a:r>
              <a:rPr lang="en-US" sz="2800" i="1" dirty="0"/>
              <a:t>  </a:t>
            </a:r>
            <a:r>
              <a:rPr lang="en-US" sz="2800" i="1" u="sng" dirty="0"/>
              <a:t>Please deliver me</a:t>
            </a:r>
            <a:r>
              <a:rPr lang="en-US" sz="2800" i="1" dirty="0"/>
              <a:t> from the hand of my brother, from the hand of Esau, </a:t>
            </a:r>
            <a:r>
              <a:rPr lang="en-US" sz="2800" i="1" u="sng" dirty="0"/>
              <a:t>for I fear him</a:t>
            </a:r>
            <a:r>
              <a:rPr lang="en-US" sz="2800" i="1" dirty="0"/>
              <a:t> that he may come and attack me, the mothers with the children. </a:t>
            </a:r>
            <a:r>
              <a:rPr lang="en-US" sz="2800" b="1" i="1" dirty="0">
                <a:solidFill>
                  <a:srgbClr val="F9ECD2"/>
                </a:solidFill>
              </a:rPr>
              <a:t>12</a:t>
            </a:r>
            <a:r>
              <a:rPr lang="en-US" sz="2800" i="1" dirty="0"/>
              <a:t>  But you said, </a:t>
            </a:r>
            <a:r>
              <a:rPr lang="en-US" sz="2800" i="1" u="sng" dirty="0"/>
              <a:t>‘I will surely do you good</a:t>
            </a:r>
            <a:r>
              <a:rPr lang="en-US" sz="2800" i="1" dirty="0"/>
              <a:t>, and make your offspring as the sand of the sea, which cannot be numbered for multitude.’”</a:t>
            </a:r>
            <a:endParaRPr lang="en-US" sz="2800" dirty="0"/>
          </a:p>
          <a:p>
            <a:endParaRPr lang="en-US" dirty="0"/>
          </a:p>
        </p:txBody>
      </p:sp>
    </p:spTree>
    <p:extLst>
      <p:ext uri="{BB962C8B-B14F-4D97-AF65-F5344CB8AC3E}">
        <p14:creationId xmlns="" xmlns:p14="http://schemas.microsoft.com/office/powerpoint/2010/main" val="3015569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897"/>
            <a:ext cx="7924800" cy="743901"/>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205267" y="833796"/>
            <a:ext cx="8659698" cy="3928704"/>
          </a:xfrm>
        </p:spPr>
        <p:txBody>
          <a:bodyPr>
            <a:normAutofit/>
          </a:bodyPr>
          <a:lstStyle/>
          <a:p>
            <a:pPr marL="514350" indent="-514350">
              <a:buFont typeface="+mj-lt"/>
              <a:buAutoNum type="arabicPeriod"/>
            </a:pPr>
            <a:r>
              <a:rPr lang="en-US" sz="3200" b="1" dirty="0" smtClean="0">
                <a:solidFill>
                  <a:srgbClr val="FFFF00"/>
                </a:solidFill>
              </a:rPr>
              <a:t>SOLITARY</a:t>
            </a:r>
          </a:p>
          <a:p>
            <a:pPr lvl="1"/>
            <a:r>
              <a:rPr lang="en-US" sz="3200" i="1" dirty="0" smtClean="0">
                <a:solidFill>
                  <a:srgbClr val="F9ECD2"/>
                </a:solidFill>
              </a:rPr>
              <a:t>“And Jacob was left alone” 32:24a</a:t>
            </a:r>
          </a:p>
        </p:txBody>
      </p:sp>
    </p:spTree>
    <p:extLst>
      <p:ext uri="{BB962C8B-B14F-4D97-AF65-F5344CB8AC3E}">
        <p14:creationId xmlns="" xmlns:p14="http://schemas.microsoft.com/office/powerpoint/2010/main" val="8163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897"/>
            <a:ext cx="7924800" cy="743901"/>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205267" y="833796"/>
            <a:ext cx="8659698" cy="3928704"/>
          </a:xfrm>
        </p:spPr>
        <p:txBody>
          <a:bodyPr>
            <a:normAutofit/>
          </a:bodyPr>
          <a:lstStyle/>
          <a:p>
            <a:r>
              <a:rPr lang="en-US" sz="3200" b="1" dirty="0" smtClean="0">
                <a:solidFill>
                  <a:schemeClr val="tx1">
                    <a:lumMod val="50000"/>
                  </a:schemeClr>
                </a:solidFill>
              </a:rPr>
              <a:t>SOLITARY</a:t>
            </a:r>
          </a:p>
          <a:p>
            <a:r>
              <a:rPr lang="en-US" sz="3200" b="1" dirty="0" smtClean="0">
                <a:solidFill>
                  <a:srgbClr val="FFFF00"/>
                </a:solidFill>
              </a:rPr>
              <a:t>PRIORITY</a:t>
            </a:r>
          </a:p>
          <a:p>
            <a:pPr lvl="1"/>
            <a:r>
              <a:rPr lang="en-US" sz="3200" i="1" dirty="0" smtClean="0"/>
              <a:t>“And a man wrestled with him until the breaking of the day” 32:24b</a:t>
            </a:r>
          </a:p>
        </p:txBody>
      </p:sp>
    </p:spTree>
    <p:extLst>
      <p:ext uri="{BB962C8B-B14F-4D97-AF65-F5344CB8AC3E}">
        <p14:creationId xmlns="" xmlns:p14="http://schemas.microsoft.com/office/powerpoint/2010/main" val="10332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897"/>
            <a:ext cx="7924800" cy="743901"/>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205267" y="833796"/>
            <a:ext cx="8659698" cy="3928704"/>
          </a:xfrm>
        </p:spPr>
        <p:txBody>
          <a:bodyPr>
            <a:normAutofit lnSpcReduction="10000"/>
          </a:bodyPr>
          <a:lstStyle/>
          <a:p>
            <a:pPr marL="514350" indent="-514350">
              <a:buFont typeface="+mj-lt"/>
              <a:buAutoNum type="arabicPeriod"/>
            </a:pPr>
            <a:r>
              <a:rPr lang="en-US" sz="3200" b="1" dirty="0" smtClean="0">
                <a:solidFill>
                  <a:schemeClr val="tx1">
                    <a:lumMod val="50000"/>
                  </a:schemeClr>
                </a:solidFill>
              </a:rPr>
              <a:t>SOLITARY</a:t>
            </a:r>
          </a:p>
          <a:p>
            <a:pPr marL="514350" indent="-514350">
              <a:buFont typeface="+mj-lt"/>
              <a:buAutoNum type="arabicPeriod"/>
            </a:pPr>
            <a:r>
              <a:rPr lang="en-US" sz="3200" b="1" dirty="0" smtClean="0">
                <a:solidFill>
                  <a:schemeClr val="tx1">
                    <a:lumMod val="50000"/>
                  </a:schemeClr>
                </a:solidFill>
              </a:rPr>
              <a:t>PRIORITY</a:t>
            </a:r>
          </a:p>
          <a:p>
            <a:pPr marL="514350" indent="-514350">
              <a:buFont typeface="+mj-lt"/>
              <a:buAutoNum type="arabicPeriod"/>
            </a:pPr>
            <a:r>
              <a:rPr lang="en-US" sz="3200" b="1" dirty="0" smtClean="0">
                <a:solidFill>
                  <a:srgbClr val="FFFF00"/>
                </a:solidFill>
              </a:rPr>
              <a:t>LEVERAGE</a:t>
            </a:r>
          </a:p>
          <a:p>
            <a:pPr marL="914400" lvl="1" indent="-514350"/>
            <a:r>
              <a:rPr lang="en-US" sz="3200" i="1" dirty="0" smtClean="0"/>
              <a:t>“when the man saw that he did not prevail against Jacob, he touched his hop socket, and Jacob’s hip was put out of joint as he wrestled with him” 32:25</a:t>
            </a:r>
          </a:p>
        </p:txBody>
      </p:sp>
    </p:spTree>
    <p:extLst>
      <p:ext uri="{BB962C8B-B14F-4D97-AF65-F5344CB8AC3E}">
        <p14:creationId xmlns="" xmlns:p14="http://schemas.microsoft.com/office/powerpoint/2010/main" val="25433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445"/>
            <a:ext cx="7924800" cy="604938"/>
          </a:xfrm>
        </p:spPr>
        <p:txBody>
          <a:bodyPr/>
          <a:lstStyle/>
          <a:p>
            <a:pPr algn="ctr"/>
            <a:r>
              <a:rPr lang="en-US" sz="4400" u="sng" dirty="0" smtClean="0">
                <a:solidFill>
                  <a:srgbClr val="FF8000"/>
                </a:solidFill>
              </a:rPr>
              <a:t>STRUGGLING WITH GOD</a:t>
            </a:r>
            <a:endParaRPr lang="en-US" sz="4400" u="sng" dirty="0">
              <a:solidFill>
                <a:srgbClr val="FF8000"/>
              </a:solidFill>
            </a:endParaRPr>
          </a:p>
        </p:txBody>
      </p:sp>
      <p:sp>
        <p:nvSpPr>
          <p:cNvPr id="3" name="Content Placeholder 2"/>
          <p:cNvSpPr>
            <a:spLocks noGrp="1"/>
          </p:cNvSpPr>
          <p:nvPr>
            <p:ph sz="quarter" idx="13"/>
          </p:nvPr>
        </p:nvSpPr>
        <p:spPr>
          <a:xfrm>
            <a:off x="5" y="641383"/>
            <a:ext cx="9143999" cy="4735555"/>
          </a:xfrm>
        </p:spPr>
        <p:txBody>
          <a:bodyPr>
            <a:normAutofit/>
          </a:bodyPr>
          <a:lstStyle/>
          <a:p>
            <a:pPr marL="514350" indent="-514350">
              <a:lnSpc>
                <a:spcPct val="70000"/>
              </a:lnSpc>
              <a:buFont typeface="+mj-lt"/>
              <a:buAutoNum type="arabicPeriod"/>
            </a:pPr>
            <a:r>
              <a:rPr lang="en-US" sz="3200" b="1" dirty="0" smtClean="0">
                <a:solidFill>
                  <a:schemeClr val="tx1">
                    <a:lumMod val="50000"/>
                  </a:schemeClr>
                </a:solidFill>
              </a:rPr>
              <a:t>SOLITARY</a:t>
            </a:r>
          </a:p>
          <a:p>
            <a:pPr marL="514350" indent="-514350">
              <a:lnSpc>
                <a:spcPct val="70000"/>
              </a:lnSpc>
              <a:buFont typeface="+mj-lt"/>
              <a:buAutoNum type="arabicPeriod"/>
            </a:pPr>
            <a:r>
              <a:rPr lang="en-US" sz="3200" b="1" dirty="0" smtClean="0">
                <a:solidFill>
                  <a:schemeClr val="tx1">
                    <a:lumMod val="50000"/>
                  </a:schemeClr>
                </a:solidFill>
              </a:rPr>
              <a:t>PRIORITY</a:t>
            </a:r>
          </a:p>
          <a:p>
            <a:pPr marL="514350" indent="-514350">
              <a:lnSpc>
                <a:spcPct val="70000"/>
              </a:lnSpc>
              <a:buFont typeface="+mj-lt"/>
              <a:buAutoNum type="arabicPeriod"/>
            </a:pPr>
            <a:r>
              <a:rPr lang="en-US" sz="3200" b="1" dirty="0" smtClean="0">
                <a:solidFill>
                  <a:schemeClr val="tx1">
                    <a:lumMod val="50000"/>
                  </a:schemeClr>
                </a:solidFill>
              </a:rPr>
              <a:t>LEVERAGE</a:t>
            </a:r>
          </a:p>
          <a:p>
            <a:pPr marL="514350" indent="-514350">
              <a:lnSpc>
                <a:spcPct val="80000"/>
              </a:lnSpc>
              <a:buFont typeface="+mj-lt"/>
              <a:buAutoNum type="arabicPeriod"/>
            </a:pPr>
            <a:r>
              <a:rPr lang="en-US" sz="3200" b="1" dirty="0" smtClean="0">
                <a:solidFill>
                  <a:srgbClr val="FFFF00"/>
                </a:solidFill>
              </a:rPr>
              <a:t>HOLD ON:</a:t>
            </a:r>
            <a:r>
              <a:rPr lang="en-US" sz="3200" b="1" dirty="0" smtClean="0">
                <a:solidFill>
                  <a:schemeClr val="tx2">
                    <a:lumMod val="20000"/>
                    <a:lumOff val="80000"/>
                  </a:schemeClr>
                </a:solidFill>
              </a:rPr>
              <a:t> </a:t>
            </a:r>
          </a:p>
          <a:p>
            <a:pPr marL="914400" lvl="1" indent="-514350">
              <a:lnSpc>
                <a:spcPct val="80000"/>
              </a:lnSpc>
            </a:pPr>
            <a:r>
              <a:rPr lang="en-US" sz="3200" i="1" dirty="0" smtClean="0"/>
              <a:t>“I will not let you go unless you bless me” 32:26</a:t>
            </a:r>
          </a:p>
        </p:txBody>
      </p:sp>
    </p:spTree>
    <p:extLst>
      <p:ext uri="{BB962C8B-B14F-4D97-AF65-F5344CB8AC3E}">
        <p14:creationId xmlns="" xmlns:p14="http://schemas.microsoft.com/office/powerpoint/2010/main" val="40074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srcRect t="5495" b="5495"/>
          <a:stretch>
            <a:fillRect/>
          </a:stretch>
        </p:blipFill>
        <p:spPr>
          <a:xfrm>
            <a:off x="12355" y="887228"/>
            <a:ext cx="9131647" cy="3951193"/>
          </a:xfrm>
        </p:spPr>
      </p:pic>
    </p:spTree>
    <p:extLst>
      <p:ext uri="{BB962C8B-B14F-4D97-AF65-F5344CB8AC3E}">
        <p14:creationId xmlns="" xmlns:p14="http://schemas.microsoft.com/office/powerpoint/2010/main" val="11842682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On-screen Show (16:10)</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Watch Out For the Undertow”</vt:lpstr>
      <vt:lpstr>Struggling with God</vt:lpstr>
      <vt:lpstr>GENESIS 32:24-30 – JACOB WRESTLES WITH GOD</vt:lpstr>
      <vt:lpstr>GENESIS 32:9-12 – JACOB’S PRAYER</vt:lpstr>
      <vt:lpstr>STRUGGLING WITH GOD</vt:lpstr>
      <vt:lpstr>STRUGGLING WITH GOD</vt:lpstr>
      <vt:lpstr>STRUGGLING WITH GOD</vt:lpstr>
      <vt:lpstr>STRUGGLING WITH GOD</vt:lpstr>
      <vt:lpstr>Slide 9</vt:lpstr>
      <vt:lpstr>STRUGGLING WITH GOD</vt:lpstr>
      <vt:lpstr>STRUGGLING WITH GOD</vt:lpstr>
      <vt:lpstr>The promises of god</vt:lpstr>
      <vt:lpstr>STRUGGLING WITH GOD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 Out For the Undertow”</dc:title>
  <dc:creator>Brad Beutjer</dc:creator>
  <cp:lastModifiedBy>Brad Beutjer</cp:lastModifiedBy>
  <cp:revision>1</cp:revision>
  <dcterms:created xsi:type="dcterms:W3CDTF">2015-06-28T21:47:55Z</dcterms:created>
  <dcterms:modified xsi:type="dcterms:W3CDTF">2015-06-28T21:48:46Z</dcterms:modified>
</cp:coreProperties>
</file>