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3"/>
  </p:notesMasterIdLst>
  <p:handoutMasterIdLst>
    <p:handoutMasterId r:id="rId24"/>
  </p:handoutMasterIdLst>
  <p:sldIdLst>
    <p:sldId id="967" r:id="rId3"/>
    <p:sldId id="977" r:id="rId4"/>
    <p:sldId id="978" r:id="rId5"/>
    <p:sldId id="979" r:id="rId6"/>
    <p:sldId id="980" r:id="rId7"/>
    <p:sldId id="981" r:id="rId8"/>
    <p:sldId id="982" r:id="rId9"/>
    <p:sldId id="983" r:id="rId10"/>
    <p:sldId id="984" r:id="rId11"/>
    <p:sldId id="985" r:id="rId12"/>
    <p:sldId id="973" r:id="rId13"/>
    <p:sldId id="968" r:id="rId14"/>
    <p:sldId id="969" r:id="rId15"/>
    <p:sldId id="974" r:id="rId16"/>
    <p:sldId id="970" r:id="rId17"/>
    <p:sldId id="971" r:id="rId18"/>
    <p:sldId id="972" r:id="rId19"/>
    <p:sldId id="975" r:id="rId20"/>
    <p:sldId id="976" r:id="rId21"/>
    <p:sldId id="951" r:id="rId22"/>
  </p:sldIdLst>
  <p:sldSz cx="9144000" cy="5715000" type="screen16x10"/>
  <p:notesSz cx="7077075" cy="9051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1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11893"/>
    <a:srgbClr val="FFFD78"/>
    <a:srgbClr val="EAEAEA"/>
    <a:srgbClr val="7575FF"/>
    <a:srgbClr val="3268A9"/>
    <a:srgbClr val="A50021"/>
    <a:srgbClr val="FF33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622" autoAdjust="0"/>
    <p:restoredTop sz="95958" autoAdjust="0"/>
  </p:normalViewPr>
  <p:slideViewPr>
    <p:cSldViewPr snapToGrid="0">
      <p:cViewPr varScale="1">
        <p:scale>
          <a:sx n="84" d="100"/>
          <a:sy n="84" d="100"/>
        </p:scale>
        <p:origin x="200" y="1064"/>
      </p:cViewPr>
      <p:guideLst>
        <p:guide orient="horz" pos="600"/>
        <p:guide pos="2880"/>
      </p:guideLst>
    </p:cSldViewPr>
  </p:slideViewPr>
  <p:outlineViewPr>
    <p:cViewPr>
      <p:scale>
        <a:sx n="33" d="100"/>
        <a:sy n="33" d="100"/>
      </p:scale>
      <p:origin x="0" y="2773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5360"/>
    </p:cViewPr>
  </p:sorterViewPr>
  <p:notesViewPr>
    <p:cSldViewPr snapToGrid="0">
      <p:cViewPr>
        <p:scale>
          <a:sx n="120" d="100"/>
          <a:sy n="120" d="100"/>
        </p:scale>
        <p:origin x="-1290" y="-72"/>
      </p:cViewPr>
      <p:guideLst>
        <p:guide orient="horz" pos="28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8575" cy="453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14" tIns="46708" rIns="93414" bIns="46708" numCol="1" anchor="t" anchorCtr="0" compatLnSpc="1">
            <a:prstTxWarp prst="textNoShape">
              <a:avLst/>
            </a:prstTxWarp>
          </a:bodyPr>
          <a:lstStyle>
            <a:lvl1pPr defTabSz="933298">
              <a:defRPr sz="11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500" y="0"/>
            <a:ext cx="3068575" cy="453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14" tIns="46708" rIns="93414" bIns="46708" numCol="1" anchor="t" anchorCtr="0" compatLnSpc="1">
            <a:prstTxWarp prst="textNoShape">
              <a:avLst/>
            </a:prstTxWarp>
          </a:bodyPr>
          <a:lstStyle>
            <a:lvl1pPr algn="r" defTabSz="933298">
              <a:defRPr sz="11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98431"/>
            <a:ext cx="3068575" cy="453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14" tIns="46708" rIns="93414" bIns="46708" numCol="1" anchor="b" anchorCtr="0" compatLnSpc="1">
            <a:prstTxWarp prst="textNoShape">
              <a:avLst/>
            </a:prstTxWarp>
          </a:bodyPr>
          <a:lstStyle>
            <a:lvl1pPr defTabSz="933298">
              <a:defRPr sz="11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500" y="8598431"/>
            <a:ext cx="3068575" cy="453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14" tIns="46708" rIns="93414" bIns="46708" numCol="1" anchor="b" anchorCtr="0" compatLnSpc="1">
            <a:prstTxWarp prst="textNoShape">
              <a:avLst/>
            </a:prstTxWarp>
          </a:bodyPr>
          <a:lstStyle>
            <a:lvl1pPr algn="r" defTabSz="932330">
              <a:defRPr sz="1100" b="0"/>
            </a:lvl1pPr>
          </a:lstStyle>
          <a:p>
            <a:fld id="{D38D59FA-AB46-8749-9F35-513D8324D1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72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40" cy="451998"/>
          </a:xfrm>
          <a:prstGeom prst="rect">
            <a:avLst/>
          </a:prstGeom>
        </p:spPr>
        <p:txBody>
          <a:bodyPr vert="horz" lIns="87179" tIns="43589" rIns="87179" bIns="43589" rtlCol="0"/>
          <a:lstStyle>
            <a:lvl1pPr algn="l">
              <a:defRPr sz="11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500" y="0"/>
            <a:ext cx="3067040" cy="451998"/>
          </a:xfrm>
          <a:prstGeom prst="rect">
            <a:avLst/>
          </a:prstGeom>
        </p:spPr>
        <p:txBody>
          <a:bodyPr vert="horz" wrap="square" lIns="87179" tIns="43589" rIns="87179" bIns="43589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5F9CE83F-4461-CB42-AE5D-D17CC5C901DD}" type="datetimeFigureOut">
              <a:rPr lang="en-US"/>
              <a:pPr/>
              <a:t>8/12/15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23913" y="679450"/>
            <a:ext cx="54292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179" tIns="43589" rIns="87179" bIns="43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15" y="4299965"/>
            <a:ext cx="5661046" cy="4072468"/>
          </a:xfrm>
          <a:prstGeom prst="rect">
            <a:avLst/>
          </a:prstGeom>
        </p:spPr>
        <p:txBody>
          <a:bodyPr vert="horz" lIns="87179" tIns="43589" rIns="87179" bIns="43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98431"/>
            <a:ext cx="3067040" cy="451998"/>
          </a:xfrm>
          <a:prstGeom prst="rect">
            <a:avLst/>
          </a:prstGeom>
        </p:spPr>
        <p:txBody>
          <a:bodyPr vert="horz" lIns="87179" tIns="43589" rIns="87179" bIns="43589" rtlCol="0" anchor="b"/>
          <a:lstStyle>
            <a:lvl1pPr algn="l">
              <a:defRPr sz="11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500" y="8598431"/>
            <a:ext cx="3067040" cy="451998"/>
          </a:xfrm>
          <a:prstGeom prst="rect">
            <a:avLst/>
          </a:prstGeom>
        </p:spPr>
        <p:txBody>
          <a:bodyPr vert="horz" wrap="square" lIns="87179" tIns="43589" rIns="87179" bIns="43589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8A0708A6-711C-F443-A8CA-40934E155A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47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9" Type="http://schemas.openxmlformats.org/officeDocument/2006/relationships/hyperlink" Target="NULL" TargetMode="External"/><Relationship Id="rId20" Type="http://schemas.openxmlformats.org/officeDocument/2006/relationships/hyperlink" Target="NULL" TargetMode="External"/><Relationship Id="rId10" Type="http://schemas.openxmlformats.org/officeDocument/2006/relationships/hyperlink" Target="NULL" TargetMode="External"/><Relationship Id="rId11" Type="http://schemas.openxmlformats.org/officeDocument/2006/relationships/hyperlink" Target="NULL" TargetMode="External"/><Relationship Id="rId12" Type="http://schemas.openxmlformats.org/officeDocument/2006/relationships/hyperlink" Target="NULL" TargetMode="External"/><Relationship Id="rId13" Type="http://schemas.openxmlformats.org/officeDocument/2006/relationships/hyperlink" Target="NULL" TargetMode="External"/><Relationship Id="rId14" Type="http://schemas.openxmlformats.org/officeDocument/2006/relationships/hyperlink" Target="NULL" TargetMode="External"/><Relationship Id="rId15" Type="http://schemas.openxmlformats.org/officeDocument/2006/relationships/hyperlink" Target="NULL" TargetMode="External"/><Relationship Id="rId16" Type="http://schemas.openxmlformats.org/officeDocument/2006/relationships/hyperlink" Target="NULL" TargetMode="External"/><Relationship Id="rId17" Type="http://schemas.openxmlformats.org/officeDocument/2006/relationships/hyperlink" Target="NULL" TargetMode="External"/><Relationship Id="rId18" Type="http://schemas.openxmlformats.org/officeDocument/2006/relationships/hyperlink" Target="NULL" TargetMode="External"/><Relationship Id="rId19" Type="http://schemas.openxmlformats.org/officeDocument/2006/relationships/hyperlink" Target="NULL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Relationship Id="rId3" Type="http://schemas.openxmlformats.org/officeDocument/2006/relationships/hyperlink" Target="NULL" TargetMode="External"/><Relationship Id="rId4" Type="http://schemas.openxmlformats.org/officeDocument/2006/relationships/hyperlink" Target="NULL" TargetMode="External"/><Relationship Id="rId5" Type="http://schemas.openxmlformats.org/officeDocument/2006/relationships/hyperlink" Target="NULL" TargetMode="External"/><Relationship Id="rId6" Type="http://schemas.openxmlformats.org/officeDocument/2006/relationships/hyperlink" Target="NULL" TargetMode="External"/><Relationship Id="rId7" Type="http://schemas.openxmlformats.org/officeDocument/2006/relationships/hyperlink" Target="NULL" TargetMode="External"/><Relationship Id="rId8" Type="http://schemas.openxmlformats.org/officeDocument/2006/relationships/hyperlink" Target="NULL" TargetMode="Externa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23913" y="679450"/>
            <a:ext cx="5429250" cy="3394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708A6-711C-F443-A8CA-40934E155AA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93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Manifest</a:t>
            </a:r>
            <a:r>
              <a:rPr lang="en-US" baseline="0" dirty="0" smtClean="0"/>
              <a:t> – to make visible </a:t>
            </a:r>
            <a:r>
              <a:rPr lang="en-US" baseline="0" smtClean="0"/>
              <a:t>and clear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708A6-711C-F443-A8CA-40934E155AA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345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708A6-711C-F443-A8CA-40934E155AA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600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708A6-711C-F443-A8CA-40934E155AA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232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708A6-711C-F443-A8CA-40934E155AA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61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708A6-711C-F443-A8CA-40934E155AA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407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708A6-711C-F443-A8CA-40934E155AA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480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708A6-711C-F443-A8CA-40934E155AA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849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708A6-711C-F443-A8CA-40934E155AA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155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708A6-711C-F443-A8CA-40934E155AA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160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708A6-711C-F443-A8CA-40934E155AA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30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JOY – Comes From Transformation not Substitution </a:t>
            </a:r>
            <a:r>
              <a:rPr lang="en-US" sz="2400" b="0" dirty="0" smtClean="0">
                <a:solidFill>
                  <a:srgbClr val="0000FF"/>
                </a:solidFill>
              </a:rPr>
              <a:t>(16:16-22)</a:t>
            </a:r>
          </a:p>
          <a:p>
            <a:pPr lvl="1"/>
            <a:r>
              <a:rPr lang="en-US" dirty="0" smtClean="0"/>
              <a:t>The Same Baby that Brings Pain/Sorrow Also Brings Joy</a:t>
            </a:r>
          </a:p>
          <a:p>
            <a:pPr lvl="1"/>
            <a:r>
              <a:rPr lang="en-US" dirty="0" smtClean="0"/>
              <a:t>Dt 23:5/</a:t>
            </a:r>
            <a:r>
              <a:rPr lang="en-US" dirty="0" err="1" smtClean="0"/>
              <a:t>Neh</a:t>
            </a:r>
            <a:r>
              <a:rPr lang="en-US" dirty="0" smtClean="0"/>
              <a:t> 13:2 – (Balaam) The LORD turned a Curse to a Blessing</a:t>
            </a:r>
          </a:p>
          <a:p>
            <a:pPr lvl="2"/>
            <a:r>
              <a:rPr lang="en-US" b="0" dirty="0" smtClean="0"/>
              <a:t>Joseph’s Brothers (Gen 50:20)–God Transformed Hopelessness to Blessings</a:t>
            </a:r>
          </a:p>
          <a:p>
            <a:pPr lvl="2"/>
            <a:r>
              <a:rPr lang="en-US" dirty="0" smtClean="0"/>
              <a:t>Egypt’s Persecution – Only caused Israel to Prosper more</a:t>
            </a:r>
          </a:p>
          <a:p>
            <a:pPr lvl="2"/>
            <a:r>
              <a:rPr lang="en-US" dirty="0" smtClean="0"/>
              <a:t>King Saul’s Anger – Transformed David , David wrote Psalms</a:t>
            </a:r>
          </a:p>
          <a:p>
            <a:pPr lvl="2"/>
            <a:r>
              <a:rPr lang="en-US" dirty="0" smtClean="0"/>
              <a:t>Jesus’ Cross – Symbol of Defeat and Shame to Victory and Glory!</a:t>
            </a:r>
          </a:p>
          <a:p>
            <a:pPr lvl="1"/>
            <a:r>
              <a:rPr lang="en-US" u="sng" dirty="0" smtClean="0"/>
              <a:t>Now You See Me, Now You Don’t, Now You See Me Again!</a:t>
            </a:r>
          </a:p>
          <a:p>
            <a:pPr lvl="2"/>
            <a:r>
              <a:rPr lang="en-US" dirty="0" smtClean="0"/>
              <a:t>Jesus’s Death (see me no longer) and Resurrection (you will see me)</a:t>
            </a:r>
          </a:p>
          <a:p>
            <a:pPr lvl="2"/>
            <a:r>
              <a:rPr lang="en-US" dirty="0" smtClean="0"/>
              <a:t>Disciples were afraid/ashamed to ask Jesus to explain</a:t>
            </a:r>
          </a:p>
          <a:p>
            <a:pPr lvl="3"/>
            <a:r>
              <a:rPr lang="en-US" dirty="0" smtClean="0"/>
              <a:t>We put our pride away and come to Jesus, and Seek His Answers to Life</a:t>
            </a:r>
          </a:p>
          <a:p>
            <a:pPr lvl="2"/>
            <a:r>
              <a:rPr lang="en-US" dirty="0" smtClean="0"/>
              <a:t>No One Can Take Away Our Joy (Acts 5:41 – Persecution brought Joy).</a:t>
            </a:r>
          </a:p>
          <a:p>
            <a:endParaRPr lang="en-US" dirty="0" smtClean="0"/>
          </a:p>
          <a:p>
            <a:r>
              <a:rPr lang="en-US" sz="1400" b="1" dirty="0" smtClean="0"/>
              <a:t>The Purpose of Bible Study is not simply to understand profound truths, but to get to know the Father better.</a:t>
            </a:r>
            <a:endParaRPr lang="en-U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708A6-711C-F443-A8CA-40934E155A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065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23913" y="679450"/>
            <a:ext cx="5429250" cy="3394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708A6-711C-F443-A8CA-40934E155AA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5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708A6-711C-F443-A8CA-40934E155A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50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708A6-711C-F443-A8CA-40934E155A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18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D79752-6079-5942-8E39-E53EB160ED1D}" type="slidenum">
              <a:rPr lang="en-US" altLang="en-US">
                <a:latin typeface="Calibri" charset="0"/>
              </a:rPr>
              <a:pPr eaLnBrk="1" hangingPunct="1"/>
              <a:t>5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498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0EBDBD-8DE5-1340-83C3-6443CC5EDF59}" type="slidenum">
              <a:rPr lang="en-US" altLang="en-US">
                <a:latin typeface="Calibri" charset="0"/>
              </a:rPr>
              <a:pPr eaLnBrk="1" hangingPunct="1"/>
              <a:t>6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60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706563" y="209550"/>
            <a:ext cx="3748087" cy="2343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0447" y="2552351"/>
            <a:ext cx="6431797" cy="6777629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/>
              <a:t>“</a:t>
            </a:r>
            <a:r>
              <a:rPr lang="en-US" b="1" i="1" u="sng" dirty="0"/>
              <a:t>I AM the bread of life” (John 6:35)</a:t>
            </a:r>
          </a:p>
          <a:p>
            <a:pPr lvl="1"/>
            <a:r>
              <a:rPr lang="en-US" dirty="0"/>
              <a:t>Does this mean we will never have to physically eat or drink?</a:t>
            </a:r>
          </a:p>
          <a:p>
            <a:pPr lvl="1"/>
            <a:r>
              <a:rPr lang="en-US" dirty="0"/>
              <a:t>We no longer hunger for meaning; we have found it</a:t>
            </a:r>
            <a:r>
              <a:rPr lang="en-US" dirty="0" smtClean="0"/>
              <a:t>. Mann a must be sought every day, and trus</a:t>
            </a:r>
            <a:r>
              <a:rPr lang="en-US" dirty="0"/>
              <a:t>t</a:t>
            </a:r>
          </a:p>
          <a:p>
            <a:pPr lvl="1"/>
            <a:r>
              <a:rPr lang="en-US" dirty="0"/>
              <a:t>Jesus sustains our eternal destiny; we don’t have to continually seek it.</a:t>
            </a:r>
          </a:p>
          <a:p>
            <a:pPr lvl="1"/>
            <a:r>
              <a:rPr lang="en-US" dirty="0">
                <a:hlinkClick r:id="rId3" invalidUrl="http://biblia.com/bible/esv/John 6.27"/>
              </a:rPr>
              <a:t>John 6:27, </a:t>
            </a:r>
            <a:r>
              <a:rPr lang="en-US" dirty="0">
                <a:hlinkClick r:id="rId4" invalidUrl="http://biblia.com/bible/esv/John 4.14"/>
              </a:rPr>
              <a:t>4:14</a:t>
            </a:r>
          </a:p>
          <a:p>
            <a:r>
              <a:rPr lang="en-US" b="1" i="1" u="sng" dirty="0"/>
              <a:t>“I AM the light of the world” (John 8:12)</a:t>
            </a:r>
          </a:p>
          <a:p>
            <a:pPr lvl="1"/>
            <a:r>
              <a:rPr lang="en-US" dirty="0"/>
              <a:t>We have a reliable pattern/model to follow (our prototype)</a:t>
            </a:r>
          </a:p>
          <a:p>
            <a:pPr lvl="1"/>
            <a:r>
              <a:rPr lang="en-US" dirty="0"/>
              <a:t>Jesus gives us the power to walk through the darkness in our lives.</a:t>
            </a:r>
          </a:p>
          <a:p>
            <a:pPr lvl="1"/>
            <a:r>
              <a:rPr lang="en-US" dirty="0"/>
              <a:t>We will follow Jesus to our eternal home, Heaven</a:t>
            </a:r>
          </a:p>
          <a:p>
            <a:pPr lvl="1"/>
            <a:r>
              <a:rPr lang="en-US" dirty="0">
                <a:hlinkClick r:id="rId5" invalidUrl="http://biblia.com/bible/esv/John 1.4-5"/>
              </a:rPr>
              <a:t>John 1:4-5, </a:t>
            </a:r>
            <a:r>
              <a:rPr lang="en-US" dirty="0">
                <a:hlinkClick r:id="rId6" invalidUrl="http://biblia.com/bible/esv/John 12.46"/>
              </a:rPr>
              <a:t>12:46; </a:t>
            </a:r>
            <a:r>
              <a:rPr lang="en-US" dirty="0">
                <a:hlinkClick r:id="rId7" invalidUrl="http://biblia.com/bible/esv/Eph 5.8-10"/>
              </a:rPr>
              <a:t>Ephesians 5:8-10</a:t>
            </a:r>
          </a:p>
          <a:p>
            <a:r>
              <a:rPr lang="en-US" b="1" i="1" u="sng" dirty="0"/>
              <a:t>“I AM the door” (John 10:9)</a:t>
            </a:r>
          </a:p>
          <a:p>
            <a:pPr lvl="1"/>
            <a:r>
              <a:rPr lang="en-US" dirty="0"/>
              <a:t>Christ is the way to salvation</a:t>
            </a:r>
          </a:p>
          <a:p>
            <a:pPr lvl="1"/>
            <a:r>
              <a:rPr lang="en-US" dirty="0"/>
              <a:t>“Saved” - restoration and healing; being made whole</a:t>
            </a:r>
          </a:p>
          <a:p>
            <a:pPr lvl="1"/>
            <a:r>
              <a:rPr lang="en-US" dirty="0"/>
              <a:t>A place of safety &amp; comfort (pasture)</a:t>
            </a:r>
          </a:p>
          <a:p>
            <a:pPr lvl="1"/>
            <a:r>
              <a:rPr lang="en-US" dirty="0">
                <a:hlinkClick r:id="rId8" invalidUrl="http://biblia.com/bible/esv/John 5.24"/>
              </a:rPr>
              <a:t>John 5:24, </a:t>
            </a:r>
            <a:r>
              <a:rPr lang="en-US" dirty="0">
                <a:hlinkClick r:id="rId9" invalidUrl="http://biblia.com/bible/esv/Ps 100.3-4"/>
              </a:rPr>
              <a:t>Psalm 100:3-4</a:t>
            </a:r>
          </a:p>
          <a:p>
            <a:r>
              <a:rPr lang="en-US" i="1" dirty="0"/>
              <a:t>“</a:t>
            </a:r>
            <a:r>
              <a:rPr lang="en-US" b="1" i="1" u="sng" dirty="0"/>
              <a:t>I AM the good shepherd” (John 10:11,14)</a:t>
            </a:r>
          </a:p>
          <a:p>
            <a:pPr lvl="1"/>
            <a:r>
              <a:rPr lang="en-US" dirty="0"/>
              <a:t>Christ is willing to do all that is necessary to defend and save the flock.</a:t>
            </a:r>
          </a:p>
          <a:p>
            <a:pPr lvl="1"/>
            <a:r>
              <a:rPr lang="en-US" dirty="0"/>
              <a:t>The shepherd dies in the place of the sheep. Christ does likewise.</a:t>
            </a:r>
          </a:p>
          <a:p>
            <a:pPr lvl="1"/>
            <a:r>
              <a:rPr lang="en-US" dirty="0"/>
              <a:t>“Know” - a deep interest in our welfare. As He knows us, let us know Him.</a:t>
            </a:r>
          </a:p>
          <a:p>
            <a:pPr lvl="1"/>
            <a:r>
              <a:rPr lang="pl-PL" dirty="0">
                <a:hlinkClick r:id="rId10" invalidUrl="http://biblia.com/bible/esv/Heb 13.20-21"/>
              </a:rPr>
              <a:t>Hebrews 13:20-21, </a:t>
            </a:r>
            <a:r>
              <a:rPr lang="pl-PL" dirty="0">
                <a:hlinkClick r:id="rId11" invalidUrl="http://biblia.com/bible/esv/1 Peter 2.24-25"/>
              </a:rPr>
              <a:t>1 Peter 2:24-25, </a:t>
            </a:r>
            <a:r>
              <a:rPr lang="pl-PL" dirty="0">
                <a:hlinkClick r:id="rId12" invalidUrl="http://biblia.com/bible/esv/1 John 5.20"/>
              </a:rPr>
              <a:t>1 John 5:20</a:t>
            </a:r>
          </a:p>
          <a:p>
            <a:r>
              <a:rPr lang="pl-PL" b="1" i="1" u="sng" dirty="0"/>
              <a:t>“I AM the </a:t>
            </a:r>
            <a:r>
              <a:rPr lang="pl-PL" b="1" i="1" u="sng" dirty="0" err="1"/>
              <a:t>resurrection</a:t>
            </a:r>
            <a:r>
              <a:rPr lang="pl-PL" b="1" i="1" u="sng" dirty="0"/>
              <a:t> and the life” (John 11:25-26)</a:t>
            </a:r>
          </a:p>
          <a:p>
            <a:pPr lvl="1"/>
            <a:r>
              <a:rPr lang="pl-PL" dirty="0" err="1"/>
              <a:t>Jesus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the </a:t>
            </a:r>
            <a:r>
              <a:rPr lang="pl-PL" dirty="0" err="1"/>
              <a:t>author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cause</a:t>
            </a:r>
            <a:r>
              <a:rPr lang="pl-PL" dirty="0"/>
              <a:t> of </a:t>
            </a:r>
            <a:r>
              <a:rPr lang="pl-PL" dirty="0" err="1"/>
              <a:t>eternal</a:t>
            </a:r>
            <a:r>
              <a:rPr lang="pl-PL" dirty="0"/>
              <a:t> life; the </a:t>
            </a:r>
            <a:r>
              <a:rPr lang="pl-PL" dirty="0" err="1"/>
              <a:t>very</a:t>
            </a:r>
            <a:r>
              <a:rPr lang="pl-PL" dirty="0"/>
              <a:t> </a:t>
            </a:r>
            <a:r>
              <a:rPr lang="pl-PL" dirty="0" err="1"/>
              <a:t>definition</a:t>
            </a:r>
            <a:r>
              <a:rPr lang="pl-PL" dirty="0"/>
              <a:t> of life </a:t>
            </a:r>
            <a:r>
              <a:rPr lang="pl-PL" dirty="0" err="1"/>
              <a:t>itself</a:t>
            </a:r>
            <a:r>
              <a:rPr lang="pl-PL" dirty="0"/>
              <a:t>.</a:t>
            </a:r>
          </a:p>
          <a:p>
            <a:pPr lvl="1"/>
            <a:r>
              <a:rPr lang="pl-PL" dirty="0"/>
              <a:t>We </a:t>
            </a:r>
            <a:r>
              <a:rPr lang="pl-PL" dirty="0" err="1"/>
              <a:t>will</a:t>
            </a:r>
            <a:r>
              <a:rPr lang="pl-PL" dirty="0"/>
              <a:t> </a:t>
            </a:r>
            <a:r>
              <a:rPr lang="pl-PL" dirty="0" err="1"/>
              <a:t>die</a:t>
            </a:r>
            <a:r>
              <a:rPr lang="pl-PL" dirty="0"/>
              <a:t> </a:t>
            </a:r>
            <a:r>
              <a:rPr lang="pl-PL" dirty="0" err="1"/>
              <a:t>physically</a:t>
            </a:r>
            <a:r>
              <a:rPr lang="pl-PL" dirty="0"/>
              <a:t> on </a:t>
            </a:r>
            <a:r>
              <a:rPr lang="pl-PL" dirty="0" err="1"/>
              <a:t>earth</a:t>
            </a:r>
            <a:r>
              <a:rPr lang="pl-PL" dirty="0"/>
              <a:t>, but </a:t>
            </a:r>
            <a:r>
              <a:rPr lang="pl-PL" dirty="0" err="1"/>
              <a:t>our</a:t>
            </a:r>
            <a:r>
              <a:rPr lang="pl-PL" dirty="0"/>
              <a:t> </a:t>
            </a:r>
            <a:r>
              <a:rPr lang="pl-PL" dirty="0" err="1"/>
              <a:t>spirit</a:t>
            </a:r>
            <a:r>
              <a:rPr lang="pl-PL" dirty="0"/>
              <a:t> </a:t>
            </a:r>
            <a:r>
              <a:rPr lang="pl-PL" dirty="0" err="1"/>
              <a:t>will</a:t>
            </a:r>
            <a:r>
              <a:rPr lang="pl-PL" dirty="0"/>
              <a:t> </a:t>
            </a:r>
            <a:r>
              <a:rPr lang="pl-PL" dirty="0" err="1"/>
              <a:t>never</a:t>
            </a:r>
            <a:r>
              <a:rPr lang="pl-PL" dirty="0"/>
              <a:t> </a:t>
            </a:r>
            <a:r>
              <a:rPr lang="pl-PL" dirty="0" err="1"/>
              <a:t>die</a:t>
            </a:r>
            <a:r>
              <a:rPr lang="pl-PL" dirty="0"/>
              <a:t>.</a:t>
            </a:r>
          </a:p>
          <a:p>
            <a:pPr lvl="1"/>
            <a:r>
              <a:rPr lang="pl-PL" dirty="0"/>
              <a:t>Do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believe</a:t>
            </a:r>
            <a:r>
              <a:rPr lang="pl-PL" dirty="0"/>
              <a:t> the </a:t>
            </a:r>
            <a:r>
              <a:rPr lang="pl-PL" dirty="0" err="1"/>
              <a:t>trustworthy</a:t>
            </a:r>
            <a:r>
              <a:rPr lang="pl-PL" dirty="0"/>
              <a:t> </a:t>
            </a:r>
            <a:r>
              <a:rPr lang="pl-PL" dirty="0" err="1"/>
              <a:t>Jesus</a:t>
            </a:r>
            <a:r>
              <a:rPr lang="pl-PL" dirty="0"/>
              <a:t>?</a:t>
            </a:r>
          </a:p>
          <a:p>
            <a:pPr lvl="1"/>
            <a:r>
              <a:rPr lang="en-US" dirty="0">
                <a:hlinkClick r:id="rId13" invalidUrl="http://biblia.com/bible/esv/John 10.28"/>
              </a:rPr>
              <a:t>John 10:28, </a:t>
            </a:r>
            <a:r>
              <a:rPr lang="en-US" dirty="0">
                <a:hlinkClick r:id="rId14" invalidUrl="http://biblia.com/bible/esv/1 Corinthians 1.30"/>
              </a:rPr>
              <a:t>1 Corinthians 1:30, </a:t>
            </a:r>
            <a:r>
              <a:rPr lang="en-US" dirty="0">
                <a:hlinkClick r:id="rId15" invalidUrl="http://biblia.com/bible/esv/Heb 9.27-28"/>
              </a:rPr>
              <a:t>Hebrews 9:27-28</a:t>
            </a:r>
          </a:p>
          <a:p>
            <a:r>
              <a:rPr lang="en-US" b="1" i="1" u="sng" dirty="0"/>
              <a:t>“I AM the way, the truth, and the life” (John 14:6)</a:t>
            </a:r>
          </a:p>
          <a:p>
            <a:pPr lvl="1"/>
            <a:r>
              <a:rPr lang="en-US" dirty="0"/>
              <a:t>“Way” - the road; the only path that leads to eternal life</a:t>
            </a:r>
          </a:p>
          <a:p>
            <a:pPr lvl="1"/>
            <a:r>
              <a:rPr lang="en-US" dirty="0"/>
              <a:t>“Truth” - the source of truth; the very essence of truth; Jesus is the perfect representation of the truth of eternal things</a:t>
            </a:r>
          </a:p>
          <a:p>
            <a:pPr lvl="1"/>
            <a:r>
              <a:rPr lang="en-US" dirty="0"/>
              <a:t>No matter what someone does with their life, the only way to enter into eternal life is by accepting Jesus as your Savior.</a:t>
            </a:r>
          </a:p>
          <a:p>
            <a:pPr lvl="1"/>
            <a:r>
              <a:rPr lang="en-US" dirty="0">
                <a:hlinkClick r:id="rId16" invalidUrl="http://biblia.com/bible/esv/John 6.68"/>
              </a:rPr>
              <a:t>John 6:68, </a:t>
            </a:r>
            <a:r>
              <a:rPr lang="en-US" dirty="0">
                <a:hlinkClick r:id="rId17" invalidUrl="http://biblia.com/bible/esv/1 Peter 2.21"/>
              </a:rPr>
              <a:t>1 Peter 2:21</a:t>
            </a:r>
          </a:p>
          <a:p>
            <a:r>
              <a:rPr lang="en-US" b="1" i="1" u="sng" dirty="0"/>
              <a:t>“I AM the true vine” (John 15:1,4-5)</a:t>
            </a:r>
          </a:p>
          <a:p>
            <a:pPr lvl="1"/>
            <a:r>
              <a:rPr lang="en-US" dirty="0"/>
              <a:t>Jesus is the real, genuine source of nourishment</a:t>
            </a:r>
          </a:p>
          <a:p>
            <a:pPr lvl="1"/>
            <a:r>
              <a:rPr lang="en-US" dirty="0"/>
              <a:t>We are totally dependent on God for our very existence; we thrive on His nourishment</a:t>
            </a:r>
          </a:p>
          <a:p>
            <a:pPr lvl="1"/>
            <a:r>
              <a:rPr lang="en-US" dirty="0"/>
              <a:t>We cannot do good apart from Him</a:t>
            </a:r>
          </a:p>
          <a:p>
            <a:pPr lvl="1"/>
            <a:r>
              <a:rPr lang="en-US" dirty="0">
                <a:hlinkClick r:id="rId18" invalidUrl="http://biblia.com/bible/esv/Zech 3.8"/>
              </a:rPr>
              <a:t>Zechariah 3:8, </a:t>
            </a:r>
            <a:r>
              <a:rPr lang="en-US" dirty="0">
                <a:hlinkClick r:id="rId19" invalidUrl="http://biblia.com/bible/esv/Gal 2.20"/>
              </a:rPr>
              <a:t>Galatians 2:20, </a:t>
            </a:r>
            <a:r>
              <a:rPr lang="en-US" dirty="0">
                <a:hlinkClick r:id="rId20" invalidUrl="http://biblia.com/bible/esv/Acts 4.12"/>
              </a:rPr>
              <a:t>Acts 4:12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708A6-711C-F443-A8CA-40934E155AA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76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Manifest</a:t>
            </a:r>
            <a:r>
              <a:rPr lang="en-US" baseline="0" dirty="0" smtClean="0"/>
              <a:t> – to make visible and clear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708A6-711C-F443-A8CA-40934E155AA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32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How can we be Overcome by the  world when we have the Word of God to Enlighten us, to Enable us, and to Encourage us?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708A6-711C-F443-A8CA-40934E155AA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14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7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380985" indent="0" algn="ctr">
              <a:buNone/>
              <a:defRPr/>
            </a:lvl2pPr>
            <a:lvl3pPr marL="761970" indent="0" algn="ctr">
              <a:buNone/>
              <a:defRPr/>
            </a:lvl3pPr>
            <a:lvl4pPr marL="1142954" indent="0" algn="ctr">
              <a:buNone/>
              <a:defRPr/>
            </a:lvl4pPr>
            <a:lvl5pPr marL="1523939" indent="0" algn="ctr">
              <a:buNone/>
              <a:defRPr/>
            </a:lvl5pPr>
            <a:lvl6pPr marL="1904924" indent="0" algn="ctr">
              <a:buNone/>
              <a:defRPr/>
            </a:lvl6pPr>
            <a:lvl7pPr marL="2285909" indent="0" algn="ctr">
              <a:buNone/>
              <a:defRPr/>
            </a:lvl7pPr>
            <a:lvl8pPr marL="2666893" indent="0" algn="ctr">
              <a:buNone/>
              <a:defRPr/>
            </a:lvl8pPr>
            <a:lvl9pPr marL="304787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5461000"/>
            <a:ext cx="1905000" cy="190500"/>
          </a:xfrm>
          <a:prstGeom prst="rect">
            <a:avLst/>
          </a:prstGeom>
          <a:ln/>
        </p:spPr>
        <p:txBody>
          <a:bodyPr/>
          <a:lstStyle>
            <a:lvl1pPr>
              <a:defRPr sz="875" b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461000"/>
            <a:ext cx="2895600" cy="190500"/>
          </a:xfrm>
          <a:prstGeom prst="rect">
            <a:avLst/>
          </a:prstGeom>
          <a:ln/>
        </p:spPr>
        <p:txBody>
          <a:bodyPr/>
          <a:lstStyle>
            <a:lvl1pPr>
              <a:defRPr sz="875" b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461000"/>
            <a:ext cx="1905000" cy="190500"/>
          </a:xfrm>
          <a:prstGeom prst="rect">
            <a:avLst/>
          </a:prstGeom>
          <a:ln/>
        </p:spPr>
        <p:txBody>
          <a:bodyPr/>
          <a:lstStyle>
            <a:lvl1pPr>
              <a:defRPr sz="875" b="0">
                <a:latin typeface="+mj-lt"/>
              </a:defRPr>
            </a:lvl1pPr>
          </a:lstStyle>
          <a:p>
            <a:fld id="{7D249463-05C3-0443-9658-EE6750BED0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422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98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482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482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35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32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7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32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95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3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4211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4233333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4233333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93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02873"/>
            <a:ext cx="4040188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6006"/>
            <a:ext cx="4040188" cy="3944938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02873"/>
            <a:ext cx="4041775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6006"/>
            <a:ext cx="4041775" cy="3944938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472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555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49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341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27543"/>
            <a:ext cx="3008313" cy="968375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5339292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195919"/>
            <a:ext cx="3008313" cy="4279253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27145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2095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130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41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3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667"/>
            </a:lvl1pPr>
            <a:lvl2pPr marL="380985" indent="0">
              <a:buNone/>
              <a:defRPr sz="1500"/>
            </a:lvl2pPr>
            <a:lvl3pPr marL="761970" indent="0">
              <a:buNone/>
              <a:defRPr sz="1333"/>
            </a:lvl3pPr>
            <a:lvl4pPr marL="1142954" indent="0">
              <a:buNone/>
              <a:defRPr sz="1167"/>
            </a:lvl4pPr>
            <a:lvl5pPr marL="1523939" indent="0">
              <a:buNone/>
              <a:defRPr sz="1167"/>
            </a:lvl5pPr>
            <a:lvl6pPr marL="1904924" indent="0">
              <a:buNone/>
              <a:defRPr sz="1167"/>
            </a:lvl6pPr>
            <a:lvl7pPr marL="2285909" indent="0">
              <a:buNone/>
              <a:defRPr sz="1167"/>
            </a:lvl7pPr>
            <a:lvl8pPr marL="2666893" indent="0">
              <a:buNone/>
              <a:defRPr sz="1167"/>
            </a:lvl8pPr>
            <a:lvl9pPr marL="3047878" indent="0">
              <a:buNone/>
              <a:defRPr sz="11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9464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52499"/>
            <a:ext cx="4305300" cy="4600223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52499"/>
            <a:ext cx="4305300" cy="4600223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75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8"/>
            <a:ext cx="4040188" cy="3761493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279263"/>
            <a:ext cx="4041775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812398"/>
            <a:ext cx="4041775" cy="3761493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93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742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203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27543"/>
            <a:ext cx="3008313" cy="968375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5339218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195917"/>
            <a:ext cx="3008313" cy="4279194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5356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567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1734" y="235183"/>
            <a:ext cx="8768564" cy="508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52500"/>
            <a:ext cx="8763000" cy="464072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>
              <a:lumMod val="75000"/>
              <a:lumOff val="25000"/>
            </a:schemeClr>
          </a:solidFill>
          <a:latin typeface="Calibri"/>
          <a:ea typeface="ＭＳ Ｐゴシック" charset="0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67" b="1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67" b="1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67" b="1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67" b="1">
          <a:solidFill>
            <a:schemeClr val="tx2"/>
          </a:solidFill>
          <a:latin typeface="Arial" charset="0"/>
          <a:ea typeface="ＭＳ Ｐゴシック" charset="0"/>
        </a:defRPr>
      </a:lvl5pPr>
      <a:lvl6pPr marL="380985" algn="ctr" rtl="0" fontAlgn="base">
        <a:spcBef>
          <a:spcPct val="0"/>
        </a:spcBef>
        <a:spcAft>
          <a:spcPct val="0"/>
        </a:spcAft>
        <a:defRPr sz="3667" b="1">
          <a:solidFill>
            <a:schemeClr val="tx2"/>
          </a:solidFill>
          <a:latin typeface="Arial" charset="0"/>
        </a:defRPr>
      </a:lvl6pPr>
      <a:lvl7pPr marL="761970" algn="ctr" rtl="0" fontAlgn="base">
        <a:spcBef>
          <a:spcPct val="0"/>
        </a:spcBef>
        <a:spcAft>
          <a:spcPct val="0"/>
        </a:spcAft>
        <a:defRPr sz="3667" b="1">
          <a:solidFill>
            <a:schemeClr val="tx2"/>
          </a:solidFill>
          <a:latin typeface="Arial" charset="0"/>
        </a:defRPr>
      </a:lvl7pPr>
      <a:lvl8pPr marL="1142954" algn="ctr" rtl="0" fontAlgn="base">
        <a:spcBef>
          <a:spcPct val="0"/>
        </a:spcBef>
        <a:spcAft>
          <a:spcPct val="0"/>
        </a:spcAft>
        <a:defRPr sz="3667" b="1">
          <a:solidFill>
            <a:schemeClr val="tx2"/>
          </a:solidFill>
          <a:latin typeface="Arial" charset="0"/>
        </a:defRPr>
      </a:lvl8pPr>
      <a:lvl9pPr marL="1523939" algn="ctr" rtl="0" fontAlgn="base">
        <a:spcBef>
          <a:spcPct val="0"/>
        </a:spcBef>
        <a:spcAft>
          <a:spcPct val="0"/>
        </a:spcAft>
        <a:defRPr sz="3667" b="1">
          <a:solidFill>
            <a:schemeClr val="tx2"/>
          </a:solidFill>
          <a:latin typeface="Arial" charset="0"/>
        </a:defRPr>
      </a:lvl9pPr>
    </p:titleStyle>
    <p:bodyStyle>
      <a:lvl1pPr marL="285739" indent="-285739" algn="l" rtl="0" eaLnBrk="0" fontAlgn="base" hangingPunct="0">
        <a:spcBef>
          <a:spcPct val="20000"/>
        </a:spcBef>
        <a:spcAft>
          <a:spcPct val="0"/>
        </a:spcAft>
        <a:buChar char="•"/>
        <a:defRPr sz="2667" b="1">
          <a:solidFill>
            <a:schemeClr val="tx1">
              <a:lumMod val="75000"/>
              <a:lumOff val="25000"/>
            </a:schemeClr>
          </a:solidFill>
          <a:latin typeface="Calibri"/>
          <a:ea typeface="ＭＳ Ｐゴシック" charset="0"/>
          <a:cs typeface="Calibri"/>
        </a:defRPr>
      </a:lvl1pPr>
      <a:lvl2pPr marL="619100" indent="-238115" algn="l" rtl="0" eaLnBrk="0" fontAlgn="base" hangingPunct="0">
        <a:spcBef>
          <a:spcPct val="20000"/>
        </a:spcBef>
        <a:spcAft>
          <a:spcPct val="0"/>
        </a:spcAft>
        <a:buChar char="–"/>
        <a:defRPr sz="2333" b="1">
          <a:solidFill>
            <a:schemeClr val="tx1">
              <a:lumMod val="75000"/>
              <a:lumOff val="25000"/>
            </a:schemeClr>
          </a:solidFill>
          <a:latin typeface="Calibri"/>
          <a:ea typeface="ＭＳ Ｐゴシック" charset="0"/>
          <a:cs typeface="Calibri"/>
        </a:defRPr>
      </a:lvl2pPr>
      <a:lvl3pPr marL="952462" indent="-190492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>
              <a:lumMod val="75000"/>
              <a:lumOff val="25000"/>
            </a:schemeClr>
          </a:solidFill>
          <a:latin typeface="Calibri"/>
          <a:ea typeface="ＭＳ Ｐゴシック" charset="0"/>
          <a:cs typeface="Calibri"/>
        </a:defRPr>
      </a:lvl3pPr>
      <a:lvl4pPr marL="1333447" indent="-190492" algn="l" rtl="0" eaLnBrk="0" fontAlgn="base" hangingPunct="0">
        <a:spcBef>
          <a:spcPct val="20000"/>
        </a:spcBef>
        <a:spcAft>
          <a:spcPct val="0"/>
        </a:spcAft>
        <a:buChar char="–"/>
        <a:defRPr sz="1667" b="1">
          <a:solidFill>
            <a:schemeClr val="tx1">
              <a:lumMod val="75000"/>
              <a:lumOff val="25000"/>
            </a:schemeClr>
          </a:solidFill>
          <a:latin typeface="Calibri"/>
          <a:ea typeface="ＭＳ Ｐゴシック" charset="0"/>
          <a:cs typeface="Calibri"/>
        </a:defRPr>
      </a:lvl4pPr>
      <a:lvl5pPr marL="1714431" indent="-190492" algn="l" rtl="0" eaLnBrk="0" fontAlgn="base" hangingPunct="0">
        <a:spcBef>
          <a:spcPct val="20000"/>
        </a:spcBef>
        <a:spcAft>
          <a:spcPct val="0"/>
        </a:spcAft>
        <a:buChar char="»"/>
        <a:defRPr sz="1667" b="1">
          <a:solidFill>
            <a:schemeClr val="tx1">
              <a:lumMod val="75000"/>
              <a:lumOff val="25000"/>
            </a:schemeClr>
          </a:solidFill>
          <a:latin typeface="Calibri"/>
          <a:ea typeface="ＭＳ Ｐゴシック" charset="0"/>
          <a:cs typeface="Calibri"/>
        </a:defRPr>
      </a:lvl5pPr>
      <a:lvl6pPr marL="2095416" indent="-190492" algn="l" rtl="0" fontAlgn="base">
        <a:spcBef>
          <a:spcPct val="20000"/>
        </a:spcBef>
        <a:spcAft>
          <a:spcPct val="0"/>
        </a:spcAft>
        <a:buChar char="»"/>
        <a:defRPr sz="1667" b="1">
          <a:solidFill>
            <a:schemeClr val="tx1"/>
          </a:solidFill>
          <a:latin typeface="+mn-lt"/>
        </a:defRPr>
      </a:lvl6pPr>
      <a:lvl7pPr marL="2476401" indent="-190492" algn="l" rtl="0" fontAlgn="base">
        <a:spcBef>
          <a:spcPct val="20000"/>
        </a:spcBef>
        <a:spcAft>
          <a:spcPct val="0"/>
        </a:spcAft>
        <a:buChar char="»"/>
        <a:defRPr sz="1667" b="1">
          <a:solidFill>
            <a:schemeClr val="tx1"/>
          </a:solidFill>
          <a:latin typeface="+mn-lt"/>
        </a:defRPr>
      </a:lvl7pPr>
      <a:lvl8pPr marL="2857386" indent="-190492" algn="l" rtl="0" fontAlgn="base">
        <a:spcBef>
          <a:spcPct val="20000"/>
        </a:spcBef>
        <a:spcAft>
          <a:spcPct val="0"/>
        </a:spcAft>
        <a:buChar char="»"/>
        <a:defRPr sz="1667" b="1">
          <a:solidFill>
            <a:schemeClr val="tx1"/>
          </a:solidFill>
          <a:latin typeface="+mn-lt"/>
        </a:defRPr>
      </a:lvl8pPr>
      <a:lvl9pPr marL="3238370" indent="-190492" algn="l" rtl="0" fontAlgn="base">
        <a:spcBef>
          <a:spcPct val="20000"/>
        </a:spcBef>
        <a:spcAft>
          <a:spcPct val="0"/>
        </a:spcAft>
        <a:buChar char="»"/>
        <a:defRPr sz="1667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64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4225"/>
            <a:ext cx="8229600" cy="4508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3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380985" rtl="0" eaLnBrk="1" latinLnBrk="0" hangingPunct="1">
        <a:spcBef>
          <a:spcPct val="0"/>
        </a:spcBef>
        <a:buNone/>
        <a:defRPr sz="2667" b="1" kern="120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285739" indent="-285739" algn="l" defTabSz="380985" rtl="0" eaLnBrk="1" latinLnBrk="0" hangingPunct="1">
        <a:spcBef>
          <a:spcPct val="20000"/>
        </a:spcBef>
        <a:buFont typeface="Arial"/>
        <a:buChar char="•"/>
        <a:defRPr sz="2333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19100" indent="-238115" algn="l" defTabSz="380985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52462" indent="-190492" algn="l" defTabSz="380985" rtl="0" eaLnBrk="1" latinLnBrk="0" hangingPunct="1">
        <a:spcBef>
          <a:spcPct val="20000"/>
        </a:spcBef>
        <a:buFont typeface="Arial"/>
        <a:buChar char="•"/>
        <a:defRPr sz="16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33447" indent="-190492" algn="l" defTabSz="380985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14431" indent="-190492" algn="l" defTabSz="380985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95416" indent="-190492" algn="l" defTabSz="380985" rtl="0" eaLnBrk="1" latinLnBrk="0" hangingPunct="1">
        <a:spcBef>
          <a:spcPct val="20000"/>
        </a:spcBef>
        <a:buFont typeface="Arial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380985" rtl="0" eaLnBrk="1" latinLnBrk="0" hangingPunct="1">
        <a:spcBef>
          <a:spcPct val="20000"/>
        </a:spcBef>
        <a:buFont typeface="Arial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380985" rtl="0" eaLnBrk="1" latinLnBrk="0" hangingPunct="1">
        <a:spcBef>
          <a:spcPct val="20000"/>
        </a:spcBef>
        <a:buFont typeface="Arial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380985" rtl="0" eaLnBrk="1" latinLnBrk="0" hangingPunct="1">
        <a:spcBef>
          <a:spcPct val="20000"/>
        </a:spcBef>
        <a:buFont typeface="Arial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22" y="124041"/>
            <a:ext cx="7807104" cy="5421994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976086" y="5139769"/>
            <a:ext cx="2335538" cy="317500"/>
          </a:xfrm>
        </p:spPr>
        <p:txBody>
          <a:bodyPr anchor="ctr"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latin typeface="Papyrus" panose="03070502060502030205" pitchFamily="66" charset="0"/>
                <a:cs typeface="Miriam" panose="020B0502050101010101" pitchFamily="34" charset="-79"/>
              </a:rPr>
              <a:t>Summer 2015</a:t>
            </a:r>
            <a:endParaRPr lang="en-US" dirty="0">
              <a:solidFill>
                <a:schemeClr val="tx1"/>
              </a:solidFill>
              <a:latin typeface="Papyrus" panose="03070502060502030205" pitchFamily="66" charset="0"/>
              <a:cs typeface="Miriam" panose="020B0502050101010101" pitchFamily="34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62358" y="3911109"/>
            <a:ext cx="30973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Papyrus" panose="03070502060502030205" pitchFamily="66" charset="0"/>
                <a:cs typeface="Miriam" panose="020B0502050101010101" pitchFamily="34" charset="-79"/>
              </a:rPr>
              <a:t>Chapter 17</a:t>
            </a:r>
            <a:endParaRPr lang="en-US" sz="4400" dirty="0">
              <a:latin typeface="Papyrus" panose="03070502060502030205" pitchFamily="66" charset="0"/>
              <a:cs typeface="Miriam" panose="020B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344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34" y="21823"/>
            <a:ext cx="8768564" cy="36425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Privileges that Make Us Overcomers </a:t>
            </a:r>
            <a:r>
              <a:rPr lang="en-US" b="0" i="1" dirty="0" smtClean="0"/>
              <a:t>(chapter 17)</a:t>
            </a:r>
            <a:endParaRPr lang="en-US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6081"/>
            <a:ext cx="9144000" cy="5328920"/>
          </a:xfrm>
        </p:spPr>
        <p:txBody>
          <a:bodyPr>
            <a:normAutofit fontScale="92500" lnSpcReduction="20000"/>
          </a:bodyPr>
          <a:lstStyle/>
          <a:p>
            <a:r>
              <a:rPr lang="en-US" sz="1900" b="0" dirty="0" smtClean="0">
                <a:solidFill>
                  <a:schemeClr val="tx1"/>
                </a:solidFill>
              </a:rPr>
              <a:t>We Share His Life (17:1-5)</a:t>
            </a:r>
          </a:p>
          <a:p>
            <a:r>
              <a:rPr lang="en-US" sz="1900" b="0" dirty="0" smtClean="0">
                <a:solidFill>
                  <a:schemeClr val="tx1"/>
                </a:solidFill>
              </a:rPr>
              <a:t>We Know His Name (17:6-12)</a:t>
            </a:r>
          </a:p>
          <a:p>
            <a:r>
              <a:rPr lang="en-US" sz="1900" b="0" dirty="0" smtClean="0"/>
              <a:t>We Have His Word (17:13-19)</a:t>
            </a:r>
          </a:p>
          <a:p>
            <a:r>
              <a:rPr lang="en-US" u="sng" dirty="0" smtClean="0">
                <a:solidFill>
                  <a:srgbClr val="0000FF"/>
                </a:solidFill>
              </a:rPr>
              <a:t>We Share His Unity to His Glory (17:20-26)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Basis for Unity is the Work to Glorify God</a:t>
            </a:r>
          </a:p>
          <a:p>
            <a:pPr lvl="2"/>
            <a:r>
              <a:rPr lang="en-US" b="0" i="1" dirty="0" smtClean="0">
                <a:solidFill>
                  <a:schemeClr val="tx1"/>
                </a:solidFill>
              </a:rPr>
              <a:t>Based on Love and Trust, a Unity Based on Truth! (Not Convenience)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Vs 21 </a:t>
            </a:r>
            <a:r>
              <a:rPr lang="en-US" sz="1800" b="0" dirty="0" smtClean="0">
                <a:solidFill>
                  <a:schemeClr val="tx1"/>
                </a:solidFill>
              </a:rPr>
              <a:t>&amp;</a:t>
            </a:r>
            <a:r>
              <a:rPr lang="en-US" dirty="0" smtClean="0">
                <a:solidFill>
                  <a:schemeClr val="tx1"/>
                </a:solidFill>
              </a:rPr>
              <a:t> 23- Unity: That the World Might Believe …</a:t>
            </a:r>
          </a:p>
          <a:p>
            <a:pPr lvl="2"/>
            <a:r>
              <a:rPr lang="en-US" b="0" i="1" dirty="0" smtClean="0">
                <a:solidFill>
                  <a:schemeClr val="tx1"/>
                </a:solidFill>
              </a:rPr>
              <a:t>If they see Love and Unity, the World will Believe in God’s Love</a:t>
            </a:r>
          </a:p>
          <a:p>
            <a:pPr lvl="2"/>
            <a:r>
              <a:rPr lang="en-US" b="0" i="1" dirty="0" smtClean="0">
                <a:solidFill>
                  <a:schemeClr val="tx1"/>
                </a:solidFill>
              </a:rPr>
              <a:t>If they see Hatred and Division, the World will Not Believe in His Message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Vs 22 – Glory: When we share in His Glory, Unity is the Result</a:t>
            </a:r>
          </a:p>
          <a:p>
            <a:pPr lvl="2"/>
            <a:r>
              <a:rPr lang="en-US" b="0" i="1" dirty="0" smtClean="0">
                <a:solidFill>
                  <a:schemeClr val="tx1"/>
                </a:solidFill>
              </a:rPr>
              <a:t>If we adhere to Human Doctrines – No Glory and No Unity.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Vs 24 – Jesus Prayed that We might Behold Him as He Truly Is</a:t>
            </a:r>
          </a:p>
          <a:p>
            <a:pPr lvl="2"/>
            <a:r>
              <a:rPr lang="en-US" b="0" i="1" dirty="0" smtClean="0">
                <a:solidFill>
                  <a:schemeClr val="tx1"/>
                </a:solidFill>
              </a:rPr>
              <a:t>The Son of the Most High, Crowned with Glory and Honor</a:t>
            </a:r>
          </a:p>
          <a:p>
            <a:pPr lvl="2"/>
            <a:r>
              <a:rPr lang="en-US" b="0" i="1" dirty="0" smtClean="0">
                <a:solidFill>
                  <a:schemeClr val="tx1"/>
                </a:solidFill>
              </a:rPr>
              <a:t>He Wants Us to See Him In His Glory (Heaven, Eternal Life), His Grand Purpose!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Vs 25-26 – Knowledge of God is Essential to Salvation</a:t>
            </a:r>
          </a:p>
          <a:p>
            <a:pPr lvl="2"/>
            <a:r>
              <a:rPr lang="en-US" b="0" i="1" dirty="0" smtClean="0">
                <a:solidFill>
                  <a:schemeClr val="tx1"/>
                </a:solidFill>
              </a:rPr>
              <a:t>Hosea 4:6; 6:3, 6</a:t>
            </a:r>
          </a:p>
          <a:p>
            <a:pPr lvl="2"/>
            <a:r>
              <a:rPr lang="en-US" b="0" i="1" dirty="0" smtClean="0">
                <a:solidFill>
                  <a:schemeClr val="tx1"/>
                </a:solidFill>
              </a:rPr>
              <a:t>Know – a Daily Walk and Communion with Him and not Just Reading about Him</a:t>
            </a:r>
            <a:endParaRPr lang="en-US" b="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35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9074" name="Picture 5"/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6"/>
          <a:stretch/>
        </p:blipFill>
        <p:spPr>
          <a:xfrm>
            <a:off x="196681" y="459905"/>
            <a:ext cx="8046720" cy="5133623"/>
          </a:xfrm>
          <a:noFill/>
        </p:spPr>
      </p:pic>
      <p:sp>
        <p:nvSpPr>
          <p:cNvPr id="259075" name="Title 1"/>
          <p:cNvSpPr>
            <a:spLocks noGrp="1"/>
          </p:cNvSpPr>
          <p:nvPr>
            <p:ph type="title" idx="4294967295"/>
          </p:nvPr>
        </p:nvSpPr>
        <p:spPr>
          <a:xfrm>
            <a:off x="1143000" y="0"/>
            <a:ext cx="6858000" cy="5080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Arial" charset="0"/>
              </a:rPr>
              <a:t>Gospel of </a:t>
            </a:r>
            <a:r>
              <a:rPr lang="en-US" sz="2800" dirty="0" smtClean="0">
                <a:latin typeface="Arial" charset="0"/>
              </a:rPr>
              <a:t>John</a:t>
            </a:r>
            <a:endParaRPr lang="en-US" sz="2800" dirty="0">
              <a:latin typeface="Arial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9356" y="476520"/>
            <a:ext cx="19050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500" dirty="0">
                <a:solidFill>
                  <a:srgbClr val="0070C0"/>
                </a:solidFill>
              </a:rPr>
              <a:t>Thomas – 14 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985000" y="940224"/>
            <a:ext cx="20320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500" dirty="0">
                <a:solidFill>
                  <a:srgbClr val="0070C0"/>
                </a:solidFill>
              </a:rPr>
              <a:t>John the Baptist – 1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00500" y="1007502"/>
            <a:ext cx="11430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500" dirty="0">
                <a:solidFill>
                  <a:srgbClr val="0070C0"/>
                </a:solidFill>
              </a:rPr>
              <a:t>Philip – 14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721855" y="1290383"/>
            <a:ext cx="24130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500" dirty="0">
                <a:solidFill>
                  <a:srgbClr val="0070C0"/>
                </a:solidFill>
              </a:rPr>
              <a:t>Mary (Jesus’ Mother) – 2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52356" y="1539933"/>
            <a:ext cx="23495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500" dirty="0">
                <a:solidFill>
                  <a:srgbClr val="0070C0"/>
                </a:solidFill>
              </a:rPr>
              <a:t>Judas (not Iscariot) - 14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420356" y="1793933"/>
            <a:ext cx="20320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500">
                <a:solidFill>
                  <a:srgbClr val="0070C0"/>
                </a:solidFill>
              </a:rPr>
              <a:t>Nicodemus – 3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570768" y="2071985"/>
            <a:ext cx="12065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500" dirty="0">
                <a:solidFill>
                  <a:srgbClr val="0070C0"/>
                </a:solidFill>
              </a:rPr>
              <a:t>Jesus – 14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452356" y="2345441"/>
            <a:ext cx="22860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500" dirty="0">
                <a:solidFill>
                  <a:srgbClr val="0070C0"/>
                </a:solidFill>
              </a:rPr>
              <a:t>Samaritan Woman – 4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418040" y="2599441"/>
            <a:ext cx="20320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500" dirty="0">
                <a:solidFill>
                  <a:srgbClr val="0070C0"/>
                </a:solidFill>
              </a:rPr>
              <a:t>Peter – 13 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753856" y="2872897"/>
            <a:ext cx="26035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500" dirty="0">
                <a:solidFill>
                  <a:srgbClr val="0070C0"/>
                </a:solidFill>
              </a:rPr>
              <a:t>lame man at the pool – 5 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038180" y="3146353"/>
            <a:ext cx="19050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500" dirty="0">
                <a:solidFill>
                  <a:srgbClr val="0070C0"/>
                </a:solidFill>
              </a:rPr>
              <a:t>Judas Iscariot – 12 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356276" y="3439265"/>
            <a:ext cx="117488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500" dirty="0">
                <a:solidFill>
                  <a:srgbClr val="0070C0"/>
                </a:solidFill>
              </a:rPr>
              <a:t>Philip – 6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511864" y="3722449"/>
            <a:ext cx="12700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500" dirty="0">
                <a:solidFill>
                  <a:srgbClr val="0070C0"/>
                </a:solidFill>
              </a:rPr>
              <a:t>Martha – 11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088768" y="4118845"/>
            <a:ext cx="19685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500" dirty="0">
                <a:solidFill>
                  <a:srgbClr val="0070C0"/>
                </a:solidFill>
              </a:rPr>
              <a:t>Jesus’ Brothers - 7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498120" y="4791683"/>
            <a:ext cx="128594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500" dirty="0">
                <a:solidFill>
                  <a:srgbClr val="0070C0"/>
                </a:solidFill>
              </a:rPr>
              <a:t>Jesus – 10 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006002" y="5048773"/>
            <a:ext cx="10795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500" dirty="0">
                <a:solidFill>
                  <a:srgbClr val="0070C0"/>
                </a:solidFill>
              </a:rPr>
              <a:t>Jesus – 8 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158618" y="5291185"/>
            <a:ext cx="19050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500" dirty="0">
                <a:solidFill>
                  <a:srgbClr val="0070C0"/>
                </a:solidFill>
              </a:rPr>
              <a:t>man born blind – 9</a:t>
            </a:r>
          </a:p>
        </p:txBody>
      </p:sp>
    </p:spTree>
    <p:extLst>
      <p:ext uri="{BB962C8B-B14F-4D97-AF65-F5344CB8AC3E}">
        <p14:creationId xmlns:p14="http://schemas.microsoft.com/office/powerpoint/2010/main" val="239362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6208"/>
          </a:xfrm>
        </p:spPr>
        <p:txBody>
          <a:bodyPr/>
          <a:lstStyle/>
          <a:p>
            <a:pPr eaLnBrk="1" hangingPunct="1"/>
            <a:r>
              <a:rPr lang="en-US" altLang="en-US" sz="3000" dirty="0" smtClean="0"/>
              <a:t>John 16:25-33 – Understanding, Faith, Challenge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8812" y="574147"/>
            <a:ext cx="7000876" cy="5120640"/>
          </a:xfrm>
        </p:spPr>
        <p:txBody>
          <a:bodyPr>
            <a:noAutofit/>
          </a:bodyPr>
          <a:lstStyle/>
          <a:p>
            <a:pPr marL="0" indent="342900"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Tx/>
              <a:buNone/>
              <a:tabLst>
                <a:tab pos="342900" algn="l"/>
              </a:tabLst>
            </a:pPr>
            <a:r>
              <a:rPr lang="en-US" altLang="en-US" sz="1900" baseline="30000" dirty="0" smtClean="0"/>
              <a:t>25 </a:t>
            </a:r>
            <a:r>
              <a:rPr lang="en-US" altLang="en-US" sz="1900" dirty="0" smtClean="0"/>
              <a:t>“</a:t>
            </a:r>
            <a:r>
              <a:rPr lang="en-US" altLang="en-US" sz="1900" b="0" dirty="0" smtClean="0">
                <a:solidFill>
                  <a:srgbClr val="FF0000"/>
                </a:solidFill>
              </a:rPr>
              <a:t>These things I have spoken to you in figurative language; but the time is coming when I will no longer speak to you in figurative language, but I will tell you plainly about the Father. </a:t>
            </a:r>
            <a:r>
              <a:rPr lang="en-US" altLang="en-US" sz="1900" b="0" baseline="30000" dirty="0" smtClean="0">
                <a:solidFill>
                  <a:srgbClr val="FF0000"/>
                </a:solidFill>
              </a:rPr>
              <a:t>26</a:t>
            </a:r>
            <a:r>
              <a:rPr lang="en-US" altLang="en-US" sz="1900" b="0" dirty="0" smtClean="0">
                <a:solidFill>
                  <a:srgbClr val="FF0000"/>
                </a:solidFill>
              </a:rPr>
              <a:t>In that day you will ask in My name, and I do not say to you that I shall pray the Father for you; </a:t>
            </a:r>
            <a:r>
              <a:rPr lang="en-US" altLang="en-US" sz="1900" b="0" baseline="30000" dirty="0" smtClean="0">
                <a:solidFill>
                  <a:srgbClr val="FF0000"/>
                </a:solidFill>
              </a:rPr>
              <a:t>27</a:t>
            </a:r>
            <a:r>
              <a:rPr lang="en-US" altLang="en-US" sz="1900" b="0" dirty="0" smtClean="0">
                <a:solidFill>
                  <a:srgbClr val="FF0000"/>
                </a:solidFill>
              </a:rPr>
              <a:t>for the Father Himself loves you, because you have loved Me, and have believed that I came forth from God. </a:t>
            </a:r>
            <a:r>
              <a:rPr lang="en-US" altLang="en-US" sz="1900" b="0" baseline="30000" dirty="0" smtClean="0">
                <a:solidFill>
                  <a:srgbClr val="FF0000"/>
                </a:solidFill>
              </a:rPr>
              <a:t>28</a:t>
            </a:r>
            <a:r>
              <a:rPr lang="en-US" altLang="en-US" sz="1900" b="0" dirty="0" smtClean="0">
                <a:solidFill>
                  <a:srgbClr val="FF0000"/>
                </a:solidFill>
              </a:rPr>
              <a:t>I came forth from the Father and have come into the world. Again, I leave the world and go to the Father</a:t>
            </a:r>
            <a:r>
              <a:rPr lang="en-US" altLang="en-US" sz="1900" dirty="0" smtClean="0"/>
              <a:t>.”</a:t>
            </a:r>
          </a:p>
          <a:p>
            <a:pPr marL="0" indent="342900"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Tx/>
              <a:buNone/>
              <a:tabLst>
                <a:tab pos="342900" algn="l"/>
              </a:tabLst>
            </a:pPr>
            <a:r>
              <a:rPr lang="en-US" altLang="en-US" sz="1900" baseline="30000" dirty="0" smtClean="0"/>
              <a:t>29</a:t>
            </a:r>
            <a:r>
              <a:rPr lang="en-US" altLang="en-US" sz="1900" dirty="0" smtClean="0"/>
              <a:t> </a:t>
            </a:r>
            <a:r>
              <a:rPr lang="en-US" altLang="en-US" sz="1900" b="0" dirty="0" smtClean="0"/>
              <a:t>His disciples said to Him, “</a:t>
            </a:r>
            <a:r>
              <a:rPr lang="en-US" altLang="en-US" sz="1900" b="0" dirty="0" smtClean="0">
                <a:solidFill>
                  <a:srgbClr val="0000FF"/>
                </a:solidFill>
              </a:rPr>
              <a:t>See, now You are speaking plainly, and using no figure of speech! </a:t>
            </a:r>
            <a:r>
              <a:rPr lang="en-US" altLang="en-US" sz="1900" b="0" baseline="30000" dirty="0" smtClean="0">
                <a:solidFill>
                  <a:srgbClr val="0000FF"/>
                </a:solidFill>
              </a:rPr>
              <a:t>30</a:t>
            </a:r>
            <a:r>
              <a:rPr lang="en-US" altLang="en-US" sz="1900" b="0" dirty="0" smtClean="0">
                <a:solidFill>
                  <a:srgbClr val="0000FF"/>
                </a:solidFill>
              </a:rPr>
              <a:t>Now we are sure that You know all things, and have no need that anyone should question You. By this </a:t>
            </a:r>
            <a:r>
              <a:rPr lang="en-US" altLang="en-US" sz="1900" b="0" u="sng" dirty="0" smtClean="0">
                <a:solidFill>
                  <a:srgbClr val="0000FF"/>
                </a:solidFill>
              </a:rPr>
              <a:t>we believe</a:t>
            </a:r>
            <a:r>
              <a:rPr lang="en-US" altLang="en-US" sz="1900" b="0" dirty="0" smtClean="0">
                <a:solidFill>
                  <a:srgbClr val="0000FF"/>
                </a:solidFill>
              </a:rPr>
              <a:t> that You came forth from God</a:t>
            </a:r>
            <a:r>
              <a:rPr lang="en-US" altLang="en-US" sz="1900" dirty="0" smtClean="0"/>
              <a:t>.” </a:t>
            </a:r>
          </a:p>
          <a:p>
            <a:pPr marL="0" indent="342900"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Tx/>
              <a:buNone/>
              <a:tabLst>
                <a:tab pos="342900" algn="l"/>
              </a:tabLst>
            </a:pPr>
            <a:r>
              <a:rPr lang="en-US" altLang="en-US" sz="1900" baseline="30000" dirty="0" smtClean="0"/>
              <a:t>31</a:t>
            </a:r>
            <a:r>
              <a:rPr lang="en-US" altLang="en-US" sz="1900" dirty="0" smtClean="0"/>
              <a:t> </a:t>
            </a:r>
            <a:r>
              <a:rPr lang="en-US" altLang="en-US" sz="1900" b="0" dirty="0" smtClean="0"/>
              <a:t>Jesus answered them, “</a:t>
            </a:r>
            <a:r>
              <a:rPr lang="en-US" altLang="en-US" sz="1900" b="0" dirty="0" smtClean="0">
                <a:solidFill>
                  <a:srgbClr val="FF0000"/>
                </a:solidFill>
              </a:rPr>
              <a:t>Do you now believe?  </a:t>
            </a:r>
            <a:r>
              <a:rPr lang="en-US" altLang="en-US" sz="1900" b="0" baseline="30000" dirty="0" smtClean="0">
                <a:solidFill>
                  <a:srgbClr val="FF0000"/>
                </a:solidFill>
              </a:rPr>
              <a:t>32</a:t>
            </a:r>
            <a:r>
              <a:rPr lang="en-US" altLang="en-US" sz="1900" b="0" dirty="0" smtClean="0">
                <a:solidFill>
                  <a:srgbClr val="FF0000"/>
                </a:solidFill>
              </a:rPr>
              <a:t>Indeed </a:t>
            </a:r>
            <a:r>
              <a:rPr lang="en-US" altLang="en-US" sz="1900" b="0" u="sng" dirty="0" smtClean="0">
                <a:solidFill>
                  <a:srgbClr val="FF0000"/>
                </a:solidFill>
              </a:rPr>
              <a:t>the hour</a:t>
            </a:r>
            <a:r>
              <a:rPr lang="en-US" altLang="en-US" sz="1900" b="0" dirty="0" smtClean="0">
                <a:solidFill>
                  <a:srgbClr val="FF0000"/>
                </a:solidFill>
              </a:rPr>
              <a:t> is coming, yes, has now come, that you will be scattered, each to his own, and will leave Me alone. And yet I am not alone, because the Father is with Me. </a:t>
            </a:r>
            <a:r>
              <a:rPr lang="en-US" altLang="en-US" sz="1900" b="0" baseline="30000" dirty="0" smtClean="0">
                <a:solidFill>
                  <a:srgbClr val="FF0000"/>
                </a:solidFill>
              </a:rPr>
              <a:t>33</a:t>
            </a:r>
            <a:r>
              <a:rPr lang="en-US" altLang="en-US" sz="1900" b="0" dirty="0" smtClean="0">
                <a:solidFill>
                  <a:srgbClr val="FF0000"/>
                </a:solidFill>
              </a:rPr>
              <a:t>These things I have spoken to you, that in Me you may have peace. In the world you will have tribulation; but be of good cheer, I have overcome the world</a:t>
            </a:r>
            <a:r>
              <a:rPr lang="en-US" altLang="en-US" sz="1900" dirty="0" smtClean="0"/>
              <a:t>.”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5249" y="577329"/>
            <a:ext cx="1737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  <a:latin typeface="+mn-lt"/>
              </a:rPr>
              <a:t>When would this happen?</a:t>
            </a:r>
            <a:endParaRPr lang="en-US" sz="12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249" y="1430610"/>
            <a:ext cx="1737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  <a:latin typeface="+mn-lt"/>
              </a:rPr>
              <a:t>13:20 – “whoever receives me receives the one who sent me.”</a:t>
            </a:r>
            <a:endParaRPr lang="en-US" sz="1200" dirty="0">
              <a:solidFill>
                <a:srgbClr val="0000FF"/>
              </a:solidFill>
              <a:latin typeface="+mn-lt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040011" y="1917058"/>
            <a:ext cx="466344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2026092" y="2175024"/>
            <a:ext cx="6400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2045550" y="2442720"/>
            <a:ext cx="512064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6200777" y="2499594"/>
            <a:ext cx="27432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GOSPEL MISSION ACCOMPLISHED!</a:t>
            </a:r>
            <a:endParaRPr lang="en-US" sz="14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249" y="2718644"/>
            <a:ext cx="1737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  <a:latin typeface="+mn-lt"/>
              </a:rPr>
              <a:t>They will not fully understand until later.</a:t>
            </a:r>
            <a:endParaRPr lang="en-US" sz="12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12097" y="3592785"/>
            <a:ext cx="2206229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latin typeface="+mj-lt"/>
              </a:defRPr>
            </a:lvl1pPr>
          </a:lstStyle>
          <a:p>
            <a:r>
              <a:rPr lang="en-US" dirty="0"/>
              <a:t>MISSION: Produce belief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5249" y="3391966"/>
            <a:ext cx="1737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  <a:latin typeface="+mn-lt"/>
              </a:rPr>
              <a:t>20:28 – Thomas “My Lord and my God!”</a:t>
            </a:r>
            <a:endParaRPr lang="en-US" sz="12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249" y="4021734"/>
            <a:ext cx="1737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0000FF"/>
                </a:solidFill>
                <a:latin typeface="+mn-lt"/>
              </a:rPr>
              <a:t>Zech</a:t>
            </a:r>
            <a:r>
              <a:rPr lang="en-US" sz="1200" dirty="0" smtClean="0">
                <a:solidFill>
                  <a:srgbClr val="0000FF"/>
                </a:solidFill>
                <a:latin typeface="+mn-lt"/>
              </a:rPr>
              <a:t> 13:7 – “Strike the Shepherd and the sheep will be scattered.”</a:t>
            </a:r>
            <a:endParaRPr lang="en-US" sz="12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5249" y="4834187"/>
            <a:ext cx="1737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  <a:latin typeface="+mn-lt"/>
              </a:rPr>
              <a:t>John 1:5 – The light shines on the darkness, the darkness has not overcome it.</a:t>
            </a:r>
            <a:endParaRPr lang="en-US" sz="1200" dirty="0">
              <a:solidFill>
                <a:srgbClr val="0000FF"/>
              </a:solidFill>
              <a:latin typeface="+mn-lt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7915275" y="5302490"/>
            <a:ext cx="82296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2026094" y="5593611"/>
            <a:ext cx="393192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0882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8" grpId="0" animBg="1"/>
      <p:bldP spid="19" grpId="0"/>
      <p:bldP spid="20" grpId="0" animBg="1"/>
      <p:bldP spid="21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Analysis and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966" y="905736"/>
            <a:ext cx="7994538" cy="462713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sz="2100" dirty="0" smtClean="0"/>
              <a:t>What question were the disciples discussing in 16:19?  Does Jesus know our thoughts?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100" dirty="0" smtClean="0"/>
              <a:t>Would we change our thinking if our Boss, Spouse, Parent could read our thoughts?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100" dirty="0" smtClean="0"/>
              <a:t>Jesus knows our thoughts, have we changed them to find approval in Him?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100" dirty="0" smtClean="0"/>
              <a:t>Does John 15:5,16 and 20 imply the disciples had a commission/mission?   What is needed to fulfill this mission? See vs. 2-3,5 and 17.  How can this apply to us today?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100" dirty="0" smtClean="0"/>
              <a:t>“A slave is not greater than his master.” What did Jesus anticipate for his disciples in 15:20?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100" dirty="0" smtClean="0"/>
              <a:t>What else would lie ahead for them? (13:36)  Are there lessons for each of us?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15095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620000" cy="424657"/>
          </a:xfrm>
        </p:spPr>
        <p:txBody>
          <a:bodyPr/>
          <a:lstStyle/>
          <a:p>
            <a:pPr eaLnBrk="1" hangingPunct="1"/>
            <a:r>
              <a:rPr lang="en-US" sz="2667" dirty="0">
                <a:latin typeface="Arial" charset="0"/>
              </a:rPr>
              <a:t>John 17:1-5 Jesus </a:t>
            </a:r>
            <a:r>
              <a:rPr lang="en-US" sz="2667" dirty="0">
                <a:latin typeface="Arial" charset="0"/>
                <a:sym typeface="Wingdings" charset="0"/>
              </a:rPr>
              <a:t>prays for Himself</a:t>
            </a:r>
            <a:endParaRPr lang="en-US" sz="4000" dirty="0">
              <a:latin typeface="Arial" charset="0"/>
            </a:endParaRP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47396" y="501121"/>
            <a:ext cx="6468004" cy="5156729"/>
          </a:xfrm>
        </p:spPr>
        <p:txBody>
          <a:bodyPr>
            <a:normAutofit fontScale="92500"/>
          </a:bodyPr>
          <a:lstStyle/>
          <a:p>
            <a:pPr marL="0" indent="285739" eaLnBrk="1" hangingPunct="1">
              <a:lnSpc>
                <a:spcPct val="110000"/>
              </a:lnSpc>
              <a:spcBef>
                <a:spcPts val="417"/>
              </a:spcBef>
              <a:spcAft>
                <a:spcPts val="417"/>
              </a:spcAft>
              <a:buNone/>
              <a:tabLst>
                <a:tab pos="285739" algn="l"/>
              </a:tabLst>
            </a:pPr>
            <a:r>
              <a:rPr lang="en-US" sz="2500" baseline="30000" dirty="0">
                <a:latin typeface="Arial" charset="0"/>
              </a:rPr>
              <a:t>1</a:t>
            </a:r>
            <a:r>
              <a:rPr lang="en-US" sz="2500" b="0" dirty="0">
                <a:latin typeface="Arial" charset="0"/>
              </a:rPr>
              <a:t>Jesus spoke these words, lifted up His eyes to heaven, and said: “Father, the hour has come. Glorify Your Son, that Your Son also may glorify You, </a:t>
            </a:r>
            <a:r>
              <a:rPr lang="en-US" sz="2500" baseline="30000" dirty="0">
                <a:latin typeface="Arial" charset="0"/>
              </a:rPr>
              <a:t>2 </a:t>
            </a:r>
            <a:r>
              <a:rPr lang="en-US" sz="2500" b="0" dirty="0">
                <a:latin typeface="Arial" charset="0"/>
              </a:rPr>
              <a:t>as You have given Him authority over all flesh, that He should give eternal life to as many as You have given Him. </a:t>
            </a:r>
            <a:r>
              <a:rPr lang="en-US" sz="2500" baseline="30000" dirty="0">
                <a:latin typeface="Arial" charset="0"/>
              </a:rPr>
              <a:t>3 </a:t>
            </a:r>
            <a:r>
              <a:rPr lang="en-US" sz="2500" b="0" dirty="0">
                <a:latin typeface="Arial" charset="0"/>
              </a:rPr>
              <a:t>And this is eternal life, that they may know You, the only true God, and Jesus Christ whom You have sent. </a:t>
            </a:r>
            <a:r>
              <a:rPr lang="en-US" sz="2500" baseline="30000" dirty="0">
                <a:latin typeface="Arial" charset="0"/>
              </a:rPr>
              <a:t>4 </a:t>
            </a:r>
            <a:r>
              <a:rPr lang="en-US" sz="2500" b="0" dirty="0">
                <a:latin typeface="Arial" charset="0"/>
              </a:rPr>
              <a:t>I have glorified You on the earth. I have finished the work which You have given Me to do. </a:t>
            </a:r>
            <a:r>
              <a:rPr lang="en-US" sz="2500" baseline="30000" dirty="0">
                <a:latin typeface="Arial" charset="0"/>
              </a:rPr>
              <a:t>5 </a:t>
            </a:r>
            <a:r>
              <a:rPr lang="en-US" sz="2500" b="0" dirty="0">
                <a:latin typeface="Arial" charset="0"/>
              </a:rPr>
              <a:t>And now, O Father, glorify Me together with Yourself, with the glory which I had with You before the world was.</a:t>
            </a:r>
            <a:endParaRPr lang="en-US" sz="2500" dirty="0">
              <a:latin typeface="Arial" charset="0"/>
            </a:endParaRPr>
          </a:p>
        </p:txBody>
      </p:sp>
      <p:sp>
        <p:nvSpPr>
          <p:cNvPr id="12" name="TextBox 11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955146" y="1397000"/>
            <a:ext cx="13202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i="1">
                <a:solidFill>
                  <a:srgbClr val="0000FF"/>
                </a:solidFill>
                <a:latin typeface="+mj-lt"/>
              </a:rPr>
              <a:t>Honor …</a:t>
            </a:r>
          </a:p>
        </p:txBody>
      </p:sp>
      <p:cxnSp>
        <p:nvCxnSpPr>
          <p:cNvPr id="35" name="Straight Connector 34"/>
          <p:cNvCxnSpPr>
            <a:cxnSpLocks noChangeShapeType="1"/>
          </p:cNvCxnSpPr>
          <p:nvPr/>
        </p:nvCxnSpPr>
        <p:spPr bwMode="auto">
          <a:xfrm>
            <a:off x="2570427" y="2069439"/>
            <a:ext cx="1371600" cy="2646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" name="Straight Connector 35"/>
          <p:cNvCxnSpPr>
            <a:cxnSpLocks noChangeShapeType="1"/>
          </p:cNvCxnSpPr>
          <p:nvPr/>
        </p:nvCxnSpPr>
        <p:spPr bwMode="auto">
          <a:xfrm>
            <a:off x="3434027" y="1648090"/>
            <a:ext cx="2103120" cy="2646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9" name="TextBox 38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906197" y="3246375"/>
            <a:ext cx="141816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i="1" dirty="0">
                <a:solidFill>
                  <a:srgbClr val="0000FF"/>
                </a:solidFill>
                <a:latin typeface="+mj-lt"/>
              </a:rPr>
              <a:t>Picture of  eternity</a:t>
            </a:r>
          </a:p>
        </p:txBody>
      </p:sp>
      <p:cxnSp>
        <p:nvCxnSpPr>
          <p:cNvPr id="45" name="Straight Connector 44"/>
          <p:cNvCxnSpPr>
            <a:cxnSpLocks noChangeShapeType="1"/>
          </p:cNvCxnSpPr>
          <p:nvPr/>
        </p:nvCxnSpPr>
        <p:spPr bwMode="auto">
          <a:xfrm flipV="1">
            <a:off x="4078552" y="3216342"/>
            <a:ext cx="3108960" cy="2646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8" name="Straight Connector 47"/>
          <p:cNvCxnSpPr>
            <a:cxnSpLocks noChangeShapeType="1"/>
          </p:cNvCxnSpPr>
          <p:nvPr/>
        </p:nvCxnSpPr>
        <p:spPr bwMode="auto">
          <a:xfrm flipV="1">
            <a:off x="2552569" y="3611895"/>
            <a:ext cx="3474720" cy="132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6" name="TextBox 5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933979" y="2020094"/>
            <a:ext cx="15134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i="1">
                <a:solidFill>
                  <a:srgbClr val="0000FF"/>
                </a:solidFill>
                <a:latin typeface="+mj-lt"/>
              </a:rPr>
              <a:t>… through death</a:t>
            </a:r>
          </a:p>
        </p:txBody>
      </p:sp>
      <p:cxnSp>
        <p:nvCxnSpPr>
          <p:cNvPr id="59" name="Straight Connector 58"/>
          <p:cNvCxnSpPr>
            <a:cxnSpLocks noChangeShapeType="1"/>
          </p:cNvCxnSpPr>
          <p:nvPr/>
        </p:nvCxnSpPr>
        <p:spPr bwMode="auto">
          <a:xfrm>
            <a:off x="1772709" y="2516188"/>
            <a:ext cx="922073" cy="168142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2" name="Straight Connector 61"/>
          <p:cNvCxnSpPr>
            <a:cxnSpLocks noChangeShapeType="1"/>
          </p:cNvCxnSpPr>
          <p:nvPr/>
        </p:nvCxnSpPr>
        <p:spPr bwMode="auto">
          <a:xfrm>
            <a:off x="2543970" y="4368536"/>
            <a:ext cx="2194560" cy="132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8" name="Straight Connector 67"/>
          <p:cNvCxnSpPr>
            <a:cxnSpLocks noChangeShapeType="1"/>
          </p:cNvCxnSpPr>
          <p:nvPr/>
        </p:nvCxnSpPr>
        <p:spPr bwMode="auto">
          <a:xfrm flipV="1">
            <a:off x="4850871" y="5158053"/>
            <a:ext cx="3383280" cy="1058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5" name="Straight Connector 74"/>
          <p:cNvCxnSpPr>
            <a:cxnSpLocks noChangeShapeType="1"/>
          </p:cNvCxnSpPr>
          <p:nvPr/>
        </p:nvCxnSpPr>
        <p:spPr bwMode="auto">
          <a:xfrm>
            <a:off x="1771386" y="2518834"/>
            <a:ext cx="3063718" cy="2377016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74162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9" grpId="0"/>
      <p:bldP spid="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93271" y="0"/>
            <a:ext cx="7188729" cy="570178"/>
          </a:xfrm>
        </p:spPr>
        <p:txBody>
          <a:bodyPr/>
          <a:lstStyle/>
          <a:p>
            <a:pPr eaLnBrk="1" hangingPunct="1"/>
            <a:r>
              <a:rPr lang="en-US" sz="2667">
                <a:latin typeface="Arial" charset="0"/>
              </a:rPr>
              <a:t>John 17:6-19 Jesus </a:t>
            </a:r>
            <a:r>
              <a:rPr lang="en-US" sz="2667">
                <a:latin typeface="Arial" charset="0"/>
                <a:sym typeface="Wingdings" charset="0"/>
              </a:rPr>
              <a:t>prays for His </a:t>
            </a:r>
            <a:r>
              <a:rPr lang="en-US" sz="2667">
                <a:latin typeface="Arial" charset="0"/>
              </a:rPr>
              <a:t>Disciples</a:t>
            </a:r>
            <a:endParaRPr lang="en-US" sz="4000">
              <a:latin typeface="Arial" charset="0"/>
            </a:endParaRP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69282" y="489480"/>
            <a:ext cx="6512718" cy="5225521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1667" b="0" baseline="30000">
                <a:latin typeface="Arial" charset="0"/>
              </a:rPr>
              <a:t>6 </a:t>
            </a:r>
            <a:r>
              <a:rPr lang="ja-JP" altLang="en-US" sz="1667" b="0">
                <a:latin typeface="Arial" charset="0"/>
              </a:rPr>
              <a:t>“</a:t>
            </a:r>
            <a:r>
              <a:rPr lang="en-US" sz="1667" b="0">
                <a:latin typeface="Arial" charset="0"/>
              </a:rPr>
              <a:t>I have manifested Your name to the men whom You have given Me out of the world. They were Yours, You gave them to Me, and they have kept Your word.</a:t>
            </a:r>
            <a:r>
              <a:rPr lang="en-US" sz="1667" b="0" baseline="30000">
                <a:latin typeface="Arial" charset="0"/>
              </a:rPr>
              <a:t>7 </a:t>
            </a:r>
            <a:r>
              <a:rPr lang="en-US" sz="1667" b="0">
                <a:latin typeface="Arial" charset="0"/>
              </a:rPr>
              <a:t>Now they have known that all things which You have given Me are from You. </a:t>
            </a:r>
            <a:r>
              <a:rPr lang="en-US" sz="1667" b="0" baseline="30000">
                <a:latin typeface="Arial" charset="0"/>
              </a:rPr>
              <a:t>8 </a:t>
            </a:r>
            <a:r>
              <a:rPr lang="en-US" sz="1667" b="0">
                <a:latin typeface="Arial" charset="0"/>
              </a:rPr>
              <a:t>For I have given to them the words which You have given Me; and they have received </a:t>
            </a:r>
            <a:r>
              <a:rPr lang="en-US" sz="1667" b="0" i="1">
                <a:latin typeface="Arial" charset="0"/>
              </a:rPr>
              <a:t>them,</a:t>
            </a:r>
            <a:r>
              <a:rPr lang="en-US" sz="1667" b="0">
                <a:latin typeface="Arial" charset="0"/>
              </a:rPr>
              <a:t> and have known surely that I came forth from You; and they have believed that You sent Me.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667" b="0" baseline="30000">
                <a:latin typeface="Arial" charset="0"/>
              </a:rPr>
              <a:t>9 </a:t>
            </a:r>
            <a:r>
              <a:rPr lang="ja-JP" altLang="en-US" sz="1667" b="0">
                <a:latin typeface="Arial" charset="0"/>
              </a:rPr>
              <a:t>“</a:t>
            </a:r>
            <a:r>
              <a:rPr lang="en-US" sz="1667" b="0">
                <a:latin typeface="Arial" charset="0"/>
              </a:rPr>
              <a:t>I pray for them. I do not pray for the world but for those whom You have given Me, for they are Yours.</a:t>
            </a:r>
            <a:r>
              <a:rPr lang="en-US" sz="1667" b="0" baseline="30000">
                <a:latin typeface="Arial" charset="0"/>
              </a:rPr>
              <a:t>10 </a:t>
            </a:r>
            <a:r>
              <a:rPr lang="en-US" sz="1667" b="0">
                <a:latin typeface="Arial" charset="0"/>
              </a:rPr>
              <a:t>And all Mine are Yours, and Yours are Mine, and I am glorified in them. </a:t>
            </a:r>
            <a:r>
              <a:rPr lang="en-US" sz="1667" b="0" baseline="30000">
                <a:latin typeface="Arial" charset="0"/>
              </a:rPr>
              <a:t>11 </a:t>
            </a:r>
            <a:r>
              <a:rPr lang="en-US" sz="1667" b="0">
                <a:latin typeface="Arial" charset="0"/>
              </a:rPr>
              <a:t>Now I am no longer in the world, but these are in the world, and I come to You. Holy Father, keep through Your name those whom You have given Me, that they may be one as We </a:t>
            </a:r>
            <a:r>
              <a:rPr lang="en-US" sz="1667" b="0" i="1">
                <a:latin typeface="Arial" charset="0"/>
              </a:rPr>
              <a:t>are.</a:t>
            </a:r>
            <a:r>
              <a:rPr lang="en-US" sz="1667" b="0" baseline="30000">
                <a:latin typeface="Arial" charset="0"/>
              </a:rPr>
              <a:t>12 </a:t>
            </a:r>
            <a:r>
              <a:rPr lang="en-US" sz="1667" b="0">
                <a:latin typeface="Arial" charset="0"/>
              </a:rPr>
              <a:t>While I was with them in the world, I kept them in Your name. Those whom You gave Me I have kept; and none of them is lost except the son of perdition, that the Scripture might be fulfilled. </a:t>
            </a:r>
            <a:r>
              <a:rPr lang="en-US" sz="1667" b="0" baseline="30000">
                <a:latin typeface="Arial" charset="0"/>
              </a:rPr>
              <a:t>13 </a:t>
            </a:r>
            <a:r>
              <a:rPr lang="en-US" sz="1667" b="0">
                <a:latin typeface="Arial" charset="0"/>
              </a:rPr>
              <a:t>But now I come to You, and these things I speak in the world, that they may have My joy fulfilled in themselves. </a:t>
            </a:r>
            <a:r>
              <a:rPr lang="en-US" sz="1667" b="0" baseline="30000">
                <a:latin typeface="Arial" charset="0"/>
              </a:rPr>
              <a:t>14 </a:t>
            </a:r>
            <a:r>
              <a:rPr lang="en-US" sz="1667" b="0">
                <a:latin typeface="Arial" charset="0"/>
              </a:rPr>
              <a:t>I have given them Your word; and the world has hated them because they are not of the world, just as I am not of the world. </a:t>
            </a:r>
            <a:r>
              <a:rPr lang="en-US" sz="1667" b="0" baseline="30000">
                <a:latin typeface="Arial" charset="0"/>
              </a:rPr>
              <a:t>15 </a:t>
            </a:r>
            <a:r>
              <a:rPr lang="en-US" sz="1667" b="0">
                <a:latin typeface="Arial" charset="0"/>
              </a:rPr>
              <a:t>I do not pray that You should take them out of the world, but that You should keep them from the evil one. </a:t>
            </a:r>
            <a:r>
              <a:rPr lang="en-US" sz="1667" b="0" baseline="30000">
                <a:latin typeface="Arial" charset="0"/>
              </a:rPr>
              <a:t>16 </a:t>
            </a:r>
            <a:r>
              <a:rPr lang="en-US" sz="1667" b="0">
                <a:latin typeface="Arial" charset="0"/>
              </a:rPr>
              <a:t>They are not of the world, just as I am not of the world.</a:t>
            </a:r>
            <a:r>
              <a:rPr lang="en-US" sz="1667" b="0" baseline="30000">
                <a:latin typeface="Arial" charset="0"/>
              </a:rPr>
              <a:t>17 </a:t>
            </a:r>
            <a:r>
              <a:rPr lang="en-US" sz="1667" b="0">
                <a:latin typeface="Arial" charset="0"/>
              </a:rPr>
              <a:t>Sanctify them by Your truth. Your word is truth.</a:t>
            </a:r>
            <a:r>
              <a:rPr lang="en-US" sz="1667" b="0" baseline="30000">
                <a:latin typeface="Arial" charset="0"/>
              </a:rPr>
              <a:t>18 </a:t>
            </a:r>
            <a:r>
              <a:rPr lang="en-US" sz="1667" b="0">
                <a:latin typeface="Arial" charset="0"/>
              </a:rPr>
              <a:t>As You sent Me into the world, I also have sent them into the world. </a:t>
            </a:r>
            <a:r>
              <a:rPr lang="en-US" sz="1667" b="0" baseline="30000">
                <a:latin typeface="Arial" charset="0"/>
              </a:rPr>
              <a:t>19 </a:t>
            </a:r>
            <a:r>
              <a:rPr lang="en-US" sz="1667" b="0">
                <a:latin typeface="Arial" charset="0"/>
              </a:rPr>
              <a:t>And for their sakes I sanctify Myself, that they also may be sanctified by the truth.</a:t>
            </a:r>
          </a:p>
          <a:p>
            <a:pPr marL="0" indent="0" eaLnBrk="1" hangingPunct="1">
              <a:lnSpc>
                <a:spcPct val="80000"/>
              </a:lnSpc>
              <a:spcBef>
                <a:spcPts val="417"/>
              </a:spcBef>
              <a:spcAft>
                <a:spcPts val="417"/>
              </a:spcAft>
              <a:buNone/>
            </a:pPr>
            <a:endParaRPr lang="en-US" sz="1417">
              <a:latin typeface="Arial" charset="0"/>
            </a:endParaRPr>
          </a:p>
        </p:txBody>
      </p:sp>
      <p:sp>
        <p:nvSpPr>
          <p:cNvPr id="7" name="Text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73126" y="488157"/>
            <a:ext cx="10358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i="1" dirty="0">
                <a:solidFill>
                  <a:srgbClr val="0000FF"/>
                </a:solidFill>
                <a:latin typeface="+mj-lt"/>
              </a:rPr>
              <a:t>Disciples </a:t>
            </a:r>
          </a:p>
          <a:p>
            <a:r>
              <a:rPr lang="en-US" sz="1400" i="1" dirty="0">
                <a:solidFill>
                  <a:srgbClr val="0000FF"/>
                </a:solidFill>
                <a:latin typeface="+mj-lt"/>
              </a:rPr>
              <a:t>knew…</a:t>
            </a:r>
          </a:p>
        </p:txBody>
      </p:sp>
      <p:cxnSp>
        <p:nvCxnSpPr>
          <p:cNvPr id="23" name="Straight Connector 22"/>
          <p:cNvCxnSpPr>
            <a:cxnSpLocks noChangeShapeType="1"/>
          </p:cNvCxnSpPr>
          <p:nvPr/>
        </p:nvCxnSpPr>
        <p:spPr bwMode="auto">
          <a:xfrm flipV="1">
            <a:off x="1961886" y="1312333"/>
            <a:ext cx="2405063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9" name="Straight Connector 28"/>
          <p:cNvCxnSpPr>
            <a:cxnSpLocks noChangeShapeType="1"/>
          </p:cNvCxnSpPr>
          <p:nvPr/>
        </p:nvCxnSpPr>
        <p:spPr bwMode="auto">
          <a:xfrm>
            <a:off x="7033948" y="1121833"/>
            <a:ext cx="818885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2" name="TextBox 31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8031" y="1042458"/>
            <a:ext cx="152400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i="1" dirty="0">
                <a:solidFill>
                  <a:srgbClr val="0000FF"/>
                </a:solidFill>
                <a:latin typeface="+mj-lt"/>
              </a:rPr>
              <a:t>Disciples </a:t>
            </a:r>
          </a:p>
          <a:p>
            <a:r>
              <a:rPr lang="en-US" sz="1400" i="1" dirty="0">
                <a:solidFill>
                  <a:srgbClr val="0000FF"/>
                </a:solidFill>
                <a:latin typeface="+mj-lt"/>
              </a:rPr>
              <a:t>received &amp; understood…</a:t>
            </a:r>
          </a:p>
        </p:txBody>
      </p:sp>
      <p:cxnSp>
        <p:nvCxnSpPr>
          <p:cNvPr id="33" name="Straight Connector 32"/>
          <p:cNvCxnSpPr>
            <a:cxnSpLocks noChangeShapeType="1"/>
          </p:cNvCxnSpPr>
          <p:nvPr/>
        </p:nvCxnSpPr>
        <p:spPr bwMode="auto">
          <a:xfrm>
            <a:off x="5418667" y="1517386"/>
            <a:ext cx="1361282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5" name="Straight Connector 34"/>
          <p:cNvCxnSpPr>
            <a:cxnSpLocks noChangeShapeType="1"/>
          </p:cNvCxnSpPr>
          <p:nvPr/>
        </p:nvCxnSpPr>
        <p:spPr bwMode="auto">
          <a:xfrm>
            <a:off x="1953949" y="1721115"/>
            <a:ext cx="6074833" cy="7938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0" name="TextBox 39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95615" y="1863990"/>
            <a:ext cx="152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i="1">
                <a:solidFill>
                  <a:srgbClr val="0000FF"/>
                </a:solidFill>
                <a:latin typeface="+mj-lt"/>
              </a:rPr>
              <a:t>Disciples </a:t>
            </a:r>
          </a:p>
          <a:p>
            <a:r>
              <a:rPr lang="en-US" sz="1400" i="1">
                <a:solidFill>
                  <a:srgbClr val="0000FF"/>
                </a:solidFill>
                <a:latin typeface="+mj-lt"/>
              </a:rPr>
              <a:t>Believed…</a:t>
            </a:r>
          </a:p>
        </p:txBody>
      </p:sp>
      <p:cxnSp>
        <p:nvCxnSpPr>
          <p:cNvPr id="41" name="Straight Connector 40"/>
          <p:cNvCxnSpPr>
            <a:cxnSpLocks noChangeShapeType="1"/>
          </p:cNvCxnSpPr>
          <p:nvPr/>
        </p:nvCxnSpPr>
        <p:spPr bwMode="auto">
          <a:xfrm>
            <a:off x="2362729" y="1943365"/>
            <a:ext cx="1715823" cy="3968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5" name="TextBox 44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922072" y="2511358"/>
            <a:ext cx="9564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i="1" dirty="0">
                <a:solidFill>
                  <a:srgbClr val="0000FF"/>
                </a:solidFill>
                <a:latin typeface="+mj-lt"/>
              </a:rPr>
              <a:t>Jesus’ as guardian</a:t>
            </a:r>
          </a:p>
        </p:txBody>
      </p:sp>
      <p:cxnSp>
        <p:nvCxnSpPr>
          <p:cNvPr id="47" name="Straight Connector 46"/>
          <p:cNvCxnSpPr>
            <a:cxnSpLocks noChangeShapeType="1"/>
          </p:cNvCxnSpPr>
          <p:nvPr/>
        </p:nvCxnSpPr>
        <p:spPr bwMode="auto">
          <a:xfrm flipV="1">
            <a:off x="2673615" y="2991115"/>
            <a:ext cx="2307167" cy="3968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9" name="Straight Connector 48"/>
          <p:cNvCxnSpPr>
            <a:cxnSpLocks noChangeShapeType="1"/>
          </p:cNvCxnSpPr>
          <p:nvPr/>
        </p:nvCxnSpPr>
        <p:spPr bwMode="auto">
          <a:xfrm flipV="1">
            <a:off x="2719917" y="3403865"/>
            <a:ext cx="2207948" cy="132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1" name="Straight Connector 50"/>
          <p:cNvCxnSpPr>
            <a:cxnSpLocks noChangeShapeType="1"/>
          </p:cNvCxnSpPr>
          <p:nvPr/>
        </p:nvCxnSpPr>
        <p:spPr bwMode="auto">
          <a:xfrm>
            <a:off x="4463521" y="4810125"/>
            <a:ext cx="2563813" cy="9261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3" name="Straight Connector 52"/>
          <p:cNvCxnSpPr>
            <a:cxnSpLocks noChangeShapeType="1"/>
          </p:cNvCxnSpPr>
          <p:nvPr/>
        </p:nvCxnSpPr>
        <p:spPr bwMode="auto">
          <a:xfrm>
            <a:off x="1781970" y="2886605"/>
            <a:ext cx="907521" cy="99219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6" name="Straight Connector 55"/>
          <p:cNvCxnSpPr>
            <a:cxnSpLocks noChangeShapeType="1"/>
          </p:cNvCxnSpPr>
          <p:nvPr/>
        </p:nvCxnSpPr>
        <p:spPr bwMode="auto">
          <a:xfrm>
            <a:off x="1781970" y="2886604"/>
            <a:ext cx="933979" cy="51461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8" name="Straight Connector 57"/>
          <p:cNvCxnSpPr>
            <a:cxnSpLocks noChangeShapeType="1"/>
          </p:cNvCxnSpPr>
          <p:nvPr/>
        </p:nvCxnSpPr>
        <p:spPr bwMode="auto">
          <a:xfrm>
            <a:off x="1759480" y="2886604"/>
            <a:ext cx="2702719" cy="191558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2" name="Straight Connector 21"/>
          <p:cNvCxnSpPr>
            <a:cxnSpLocks noChangeShapeType="1"/>
          </p:cNvCxnSpPr>
          <p:nvPr/>
        </p:nvCxnSpPr>
        <p:spPr bwMode="auto">
          <a:xfrm>
            <a:off x="3933032" y="4409282"/>
            <a:ext cx="3847042" cy="2646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5" name="Straight Connector 24"/>
          <p:cNvCxnSpPr>
            <a:cxnSpLocks noChangeShapeType="1"/>
          </p:cNvCxnSpPr>
          <p:nvPr/>
        </p:nvCxnSpPr>
        <p:spPr bwMode="auto">
          <a:xfrm>
            <a:off x="5618428" y="907521"/>
            <a:ext cx="1907646" cy="1455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7" name="TextBox 2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91372" y="3227293"/>
            <a:ext cx="152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i="1" dirty="0">
                <a:solidFill>
                  <a:srgbClr val="0000FF"/>
                </a:solidFill>
                <a:latin typeface="+mj-lt"/>
              </a:rPr>
              <a:t>…of heaven</a:t>
            </a:r>
          </a:p>
        </p:txBody>
      </p:sp>
      <p:cxnSp>
        <p:nvCxnSpPr>
          <p:cNvPr id="28" name="Straight Connector 27"/>
          <p:cNvCxnSpPr>
            <a:cxnSpLocks noChangeShapeType="1"/>
          </p:cNvCxnSpPr>
          <p:nvPr/>
        </p:nvCxnSpPr>
        <p:spPr bwMode="auto">
          <a:xfrm>
            <a:off x="1901032" y="3366824"/>
            <a:ext cx="2050521" cy="1050396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1" name="Straight Connector 30"/>
          <p:cNvCxnSpPr>
            <a:cxnSpLocks noChangeShapeType="1"/>
          </p:cNvCxnSpPr>
          <p:nvPr/>
        </p:nvCxnSpPr>
        <p:spPr bwMode="auto">
          <a:xfrm flipV="1">
            <a:off x="1905000" y="916782"/>
            <a:ext cx="3697553" cy="245533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7" name="Straight Connector 36"/>
          <p:cNvCxnSpPr>
            <a:cxnSpLocks noChangeShapeType="1"/>
          </p:cNvCxnSpPr>
          <p:nvPr/>
        </p:nvCxnSpPr>
        <p:spPr bwMode="auto">
          <a:xfrm>
            <a:off x="2997729" y="5225521"/>
            <a:ext cx="1715823" cy="3969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" name="Straight Connector 37"/>
          <p:cNvCxnSpPr>
            <a:cxnSpLocks noChangeShapeType="1"/>
          </p:cNvCxnSpPr>
          <p:nvPr/>
        </p:nvCxnSpPr>
        <p:spPr bwMode="auto">
          <a:xfrm>
            <a:off x="6373813" y="5031053"/>
            <a:ext cx="1272646" cy="926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3" name="TextBox 4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1105" y="4440891"/>
            <a:ext cx="14300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i="1" dirty="0">
                <a:solidFill>
                  <a:srgbClr val="0000FF"/>
                </a:solidFill>
                <a:latin typeface="+mj-lt"/>
              </a:rPr>
              <a:t>Purity through God’s word</a:t>
            </a:r>
          </a:p>
        </p:txBody>
      </p:sp>
      <p:cxnSp>
        <p:nvCxnSpPr>
          <p:cNvPr id="44" name="Straight Connector 43"/>
          <p:cNvCxnSpPr>
            <a:cxnSpLocks noChangeShapeType="1"/>
          </p:cNvCxnSpPr>
          <p:nvPr/>
        </p:nvCxnSpPr>
        <p:spPr bwMode="auto">
          <a:xfrm>
            <a:off x="1979084" y="4758532"/>
            <a:ext cx="4478073" cy="281781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2" name="Straight Connector 51"/>
          <p:cNvCxnSpPr>
            <a:cxnSpLocks noChangeShapeType="1"/>
          </p:cNvCxnSpPr>
          <p:nvPr/>
        </p:nvCxnSpPr>
        <p:spPr bwMode="auto">
          <a:xfrm>
            <a:off x="1992313" y="4773083"/>
            <a:ext cx="997479" cy="42465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70791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2" grpId="0"/>
      <p:bldP spid="40" grpId="0"/>
      <p:bldP spid="45" grpId="0"/>
      <p:bldP spid="27" grpId="0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292"/>
            <a:ext cx="7620000" cy="497417"/>
          </a:xfrm>
        </p:spPr>
        <p:txBody>
          <a:bodyPr/>
          <a:lstStyle/>
          <a:p>
            <a:pPr eaLnBrk="1" hangingPunct="1"/>
            <a:r>
              <a:rPr lang="en-US" sz="2333">
                <a:latin typeface="Arial" charset="0"/>
              </a:rPr>
              <a:t>John 17:20-26 – Jesus prays for future Disciples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70365" y="534458"/>
            <a:ext cx="6311635" cy="5180542"/>
          </a:xfrm>
        </p:spPr>
        <p:txBody>
          <a:bodyPr/>
          <a:lstStyle/>
          <a:p>
            <a:pPr marL="0" indent="0">
              <a:buNone/>
            </a:pPr>
            <a:r>
              <a:rPr lang="en-US" sz="1833" b="0" baseline="30000">
                <a:latin typeface="Arial" charset="0"/>
              </a:rPr>
              <a:t>20 </a:t>
            </a:r>
            <a:r>
              <a:rPr lang="en-US" sz="1833" b="0">
                <a:latin typeface="Arial" charset="0"/>
              </a:rPr>
              <a:t>“I do not pray for these alone, but also for those who will believe in Me through their word; </a:t>
            </a:r>
            <a:r>
              <a:rPr lang="en-US" sz="1833" b="0" baseline="30000">
                <a:latin typeface="Arial" charset="0"/>
              </a:rPr>
              <a:t>21 </a:t>
            </a:r>
            <a:r>
              <a:rPr lang="en-US" sz="1833" b="0">
                <a:latin typeface="Arial" charset="0"/>
              </a:rPr>
              <a:t>that they all may be one, as You, Father, </a:t>
            </a:r>
            <a:r>
              <a:rPr lang="en-US" sz="1833" b="0" i="1">
                <a:latin typeface="Arial" charset="0"/>
              </a:rPr>
              <a:t>are</a:t>
            </a:r>
            <a:r>
              <a:rPr lang="en-US" sz="1833" b="0">
                <a:latin typeface="Arial" charset="0"/>
              </a:rPr>
              <a:t> in Me, and I in You; that they also may be one in Us, that the world may believe that You sent Me. </a:t>
            </a:r>
            <a:r>
              <a:rPr lang="en-US" sz="1833" b="0" baseline="30000">
                <a:latin typeface="Arial" charset="0"/>
              </a:rPr>
              <a:t>22 </a:t>
            </a:r>
            <a:r>
              <a:rPr lang="en-US" sz="1833" b="0">
                <a:latin typeface="Arial" charset="0"/>
              </a:rPr>
              <a:t>And the glory which You gave Me I have given them, that they may be one just as We are one: </a:t>
            </a:r>
            <a:r>
              <a:rPr lang="en-US" sz="1833" b="0" baseline="30000">
                <a:latin typeface="Arial" charset="0"/>
              </a:rPr>
              <a:t>23 </a:t>
            </a:r>
            <a:r>
              <a:rPr lang="en-US" sz="1833" b="0">
                <a:latin typeface="Arial" charset="0"/>
              </a:rPr>
              <a:t>I in them, and You in Me; that they may be made perfect in one, and that the world may know that You have sent Me, and have loved them as You have loved Me.</a:t>
            </a:r>
          </a:p>
          <a:p>
            <a:pPr marL="0" indent="0">
              <a:buNone/>
            </a:pPr>
            <a:r>
              <a:rPr lang="en-US" sz="1833" b="0" baseline="30000">
                <a:latin typeface="Arial" charset="0"/>
              </a:rPr>
              <a:t>24 </a:t>
            </a:r>
            <a:r>
              <a:rPr lang="en-US" sz="1833" b="0">
                <a:latin typeface="Arial" charset="0"/>
              </a:rPr>
              <a:t>“Father, I desire that they also whom You gave Me may be with Me where I am, that they may behold My glory which You have given Me; for You loved Me before the foundation of the world. </a:t>
            </a:r>
            <a:r>
              <a:rPr lang="en-US" sz="1833" b="0" baseline="30000">
                <a:latin typeface="Arial" charset="0"/>
              </a:rPr>
              <a:t>25 </a:t>
            </a:r>
            <a:r>
              <a:rPr lang="en-US" sz="1833" b="0">
                <a:latin typeface="Arial" charset="0"/>
              </a:rPr>
              <a:t>O righteous Father! The world has not known You, but I have known You; and these have known that You sent Me.</a:t>
            </a:r>
            <a:r>
              <a:rPr lang="en-US" sz="1833" b="0" baseline="30000">
                <a:latin typeface="Arial" charset="0"/>
              </a:rPr>
              <a:t>26 </a:t>
            </a:r>
            <a:r>
              <a:rPr lang="en-US" sz="1833" b="0">
                <a:latin typeface="Arial" charset="0"/>
              </a:rPr>
              <a:t>And I have declared to them Your name, and will declare </a:t>
            </a:r>
            <a:r>
              <a:rPr lang="en-US" sz="1833" b="0" i="1">
                <a:latin typeface="Arial" charset="0"/>
              </a:rPr>
              <a:t>it,</a:t>
            </a:r>
            <a:r>
              <a:rPr lang="en-US" sz="1833" b="0">
                <a:latin typeface="Arial" charset="0"/>
              </a:rPr>
              <a:t> that the love with which You loved Me may be in them, and I in them.”</a:t>
            </a:r>
          </a:p>
        </p:txBody>
      </p:sp>
      <p:sp>
        <p:nvSpPr>
          <p:cNvPr id="6" name="TextBox 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98741" y="740833"/>
            <a:ext cx="153458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>
              <a:defRPr sz="1400" i="1">
                <a:solidFill>
                  <a:srgbClr val="0000FF"/>
                </a:solidFill>
                <a:latin typeface="+mj-lt"/>
              </a:defRPr>
            </a:lvl1pPr>
            <a:lvl2pPr>
              <a:defRPr sz="2800">
                <a:latin typeface="Arial" charset="0"/>
              </a:defRPr>
            </a:lvl2pPr>
            <a:lvl3pPr>
              <a:defRPr sz="2400">
                <a:latin typeface="Arial" charset="0"/>
              </a:defRPr>
            </a:lvl3pPr>
            <a:lvl4pPr>
              <a:defRPr>
                <a:latin typeface="Arial" charset="0"/>
              </a:defRPr>
            </a:lvl4pPr>
            <a:lvl5pPr>
              <a:defRPr>
                <a:latin typeface="Arial" charset="0"/>
              </a:defRPr>
            </a:lvl5pPr>
            <a:lvl6pPr eaLnBrk="0" hangingPunct="0">
              <a:defRPr>
                <a:latin typeface="Arial" charset="0"/>
              </a:defRPr>
            </a:lvl6pPr>
            <a:lvl7pPr eaLnBrk="0" hangingPunct="0">
              <a:defRPr>
                <a:latin typeface="Arial" charset="0"/>
              </a:defRPr>
            </a:lvl7pPr>
            <a:lvl8pPr eaLnBrk="0" hangingPunct="0">
              <a:defRPr>
                <a:latin typeface="Arial" charset="0"/>
              </a:defRPr>
            </a:lvl8pPr>
            <a:lvl9pPr eaLnBrk="0" hangingPunct="0">
              <a:defRPr>
                <a:latin typeface="Arial" charset="0"/>
              </a:defRPr>
            </a:lvl9pPr>
          </a:lstStyle>
          <a:p>
            <a:r>
              <a:rPr lang="en-US" sz="1600" dirty="0"/>
              <a:t>Faith by…</a:t>
            </a:r>
          </a:p>
        </p:txBody>
      </p: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3933032" y="1148292"/>
            <a:ext cx="1961885" cy="132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1" name="TextBox 1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98741" y="1428750"/>
            <a:ext cx="153458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>
              <a:defRPr sz="1400" i="1">
                <a:solidFill>
                  <a:srgbClr val="0000FF"/>
                </a:solidFill>
                <a:latin typeface="+mj-lt"/>
              </a:defRPr>
            </a:lvl1pPr>
            <a:lvl2pPr>
              <a:defRPr sz="2800">
                <a:latin typeface="Arial" charset="0"/>
              </a:defRPr>
            </a:lvl2pPr>
            <a:lvl3pPr>
              <a:defRPr sz="2400">
                <a:latin typeface="Arial" charset="0"/>
              </a:defRPr>
            </a:lvl3pPr>
            <a:lvl4pPr>
              <a:defRPr>
                <a:latin typeface="Arial" charset="0"/>
              </a:defRPr>
            </a:lvl4pPr>
            <a:lvl5pPr>
              <a:defRPr>
                <a:latin typeface="Arial" charset="0"/>
              </a:defRPr>
            </a:lvl5pPr>
            <a:lvl6pPr eaLnBrk="0" hangingPunct="0">
              <a:defRPr>
                <a:latin typeface="Arial" charset="0"/>
              </a:defRPr>
            </a:lvl6pPr>
            <a:lvl7pPr eaLnBrk="0" hangingPunct="0">
              <a:defRPr>
                <a:latin typeface="Arial" charset="0"/>
              </a:defRPr>
            </a:lvl7pPr>
            <a:lvl8pPr eaLnBrk="0" hangingPunct="0">
              <a:defRPr>
                <a:latin typeface="Arial" charset="0"/>
              </a:defRPr>
            </a:lvl8pPr>
            <a:lvl9pPr eaLnBrk="0" hangingPunct="0">
              <a:defRPr>
                <a:latin typeface="Arial" charset="0"/>
              </a:defRPr>
            </a:lvl9pPr>
          </a:lstStyle>
          <a:p>
            <a:r>
              <a:rPr lang="en-US" sz="1600" dirty="0"/>
              <a:t>Unity</a:t>
            </a:r>
          </a:p>
        </p:txBody>
      </p: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 flipV="1">
            <a:off x="2176198" y="1710532"/>
            <a:ext cx="1767417" cy="529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>
            <a:off x="2583657" y="2271449"/>
            <a:ext cx="3713427" cy="132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9" name="TextBox 18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98741" y="1822979"/>
            <a:ext cx="1430073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i="1" dirty="0">
                <a:solidFill>
                  <a:srgbClr val="0000FF"/>
                </a:solidFill>
                <a:latin typeface="+mj-lt"/>
              </a:rPr>
              <a:t>How?</a:t>
            </a:r>
          </a:p>
        </p:txBody>
      </p:sp>
      <p:sp>
        <p:nvSpPr>
          <p:cNvPr id="20" name="TextBox 19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98741" y="2217209"/>
            <a:ext cx="157162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 i="1">
                <a:solidFill>
                  <a:srgbClr val="0000FF"/>
                </a:solidFill>
                <a:latin typeface="+mj-lt"/>
              </a:defRPr>
            </a:lvl1pPr>
            <a:lvl2pPr>
              <a:defRPr sz="2800">
                <a:latin typeface="Arial" charset="0"/>
              </a:defRPr>
            </a:lvl2pPr>
            <a:lvl3pPr>
              <a:defRPr sz="2400">
                <a:latin typeface="Arial" charset="0"/>
              </a:defRPr>
            </a:lvl3pPr>
            <a:lvl4pPr>
              <a:defRPr>
                <a:latin typeface="Arial" charset="0"/>
              </a:defRPr>
            </a:lvl4pPr>
            <a:lvl5pPr>
              <a:defRPr>
                <a:latin typeface="Arial" charset="0"/>
              </a:defRPr>
            </a:lvl5pPr>
            <a:lvl6pPr eaLnBrk="0" hangingPunct="0">
              <a:defRPr>
                <a:latin typeface="Arial" charset="0"/>
              </a:defRPr>
            </a:lvl6pPr>
            <a:lvl7pPr eaLnBrk="0" hangingPunct="0">
              <a:defRPr>
                <a:latin typeface="Arial" charset="0"/>
              </a:defRPr>
            </a:lvl7pPr>
            <a:lvl8pPr eaLnBrk="0" hangingPunct="0">
              <a:defRPr>
                <a:latin typeface="Arial" charset="0"/>
              </a:defRPr>
            </a:lvl8pPr>
            <a:lvl9pPr eaLnBrk="0" hangingPunct="0">
              <a:defRPr>
                <a:latin typeface="Arial" charset="0"/>
              </a:defRPr>
            </a:lvl9pPr>
          </a:lstStyle>
          <a:p>
            <a:r>
              <a:rPr lang="en-US" sz="1600" dirty="0"/>
              <a:t>13:34-35</a:t>
            </a:r>
          </a:p>
          <a:p>
            <a:r>
              <a:rPr lang="en-US" sz="1600" dirty="0"/>
              <a:t>Loving one another, as Jesus loved…</a:t>
            </a:r>
          </a:p>
          <a:p>
            <a:r>
              <a:rPr lang="en-US" sz="1600" dirty="0"/>
              <a:t>By this all will know…</a:t>
            </a:r>
          </a:p>
        </p:txBody>
      </p:sp>
      <p:sp>
        <p:nvSpPr>
          <p:cNvPr id="22" name="TextBox 21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98741" y="4169833"/>
            <a:ext cx="143007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>
              <a:defRPr sz="1400" i="1">
                <a:solidFill>
                  <a:srgbClr val="0000FF"/>
                </a:solidFill>
                <a:latin typeface="+mj-lt"/>
              </a:defRPr>
            </a:lvl1pPr>
            <a:lvl2pPr>
              <a:defRPr sz="2800">
                <a:latin typeface="Arial" charset="0"/>
              </a:defRPr>
            </a:lvl2pPr>
            <a:lvl3pPr>
              <a:defRPr sz="2400">
                <a:latin typeface="Arial" charset="0"/>
              </a:defRPr>
            </a:lvl3pPr>
            <a:lvl4pPr>
              <a:defRPr>
                <a:latin typeface="Arial" charset="0"/>
              </a:defRPr>
            </a:lvl4pPr>
            <a:lvl5pPr>
              <a:defRPr>
                <a:latin typeface="Arial" charset="0"/>
              </a:defRPr>
            </a:lvl5pPr>
            <a:lvl6pPr eaLnBrk="0" hangingPunct="0">
              <a:defRPr>
                <a:latin typeface="Arial" charset="0"/>
              </a:defRPr>
            </a:lvl6pPr>
            <a:lvl7pPr eaLnBrk="0" hangingPunct="0">
              <a:defRPr>
                <a:latin typeface="Arial" charset="0"/>
              </a:defRPr>
            </a:lvl7pPr>
            <a:lvl8pPr eaLnBrk="0" hangingPunct="0">
              <a:defRPr>
                <a:latin typeface="Arial" charset="0"/>
              </a:defRPr>
            </a:lvl8pPr>
            <a:lvl9pPr eaLnBrk="0" hangingPunct="0">
              <a:defRPr>
                <a:latin typeface="Arial" charset="0"/>
              </a:defRPr>
            </a:lvl9pPr>
          </a:lstStyle>
          <a:p>
            <a:r>
              <a:rPr lang="en-US" sz="1600" dirty="0"/>
              <a:t>Jesus’ goal</a:t>
            </a:r>
          </a:p>
        </p:txBody>
      </p:sp>
      <p:cxnSp>
        <p:nvCxnSpPr>
          <p:cNvPr id="23" name="Straight Connector 22"/>
          <p:cNvCxnSpPr>
            <a:cxnSpLocks noChangeShapeType="1"/>
          </p:cNvCxnSpPr>
          <p:nvPr/>
        </p:nvCxnSpPr>
        <p:spPr bwMode="auto">
          <a:xfrm flipV="1">
            <a:off x="2148417" y="3716073"/>
            <a:ext cx="5552282" cy="529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5" name="Straight Connector 24"/>
          <p:cNvCxnSpPr>
            <a:cxnSpLocks noChangeShapeType="1"/>
          </p:cNvCxnSpPr>
          <p:nvPr/>
        </p:nvCxnSpPr>
        <p:spPr bwMode="auto">
          <a:xfrm>
            <a:off x="2168261" y="3995209"/>
            <a:ext cx="2631281" cy="132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7" name="Straight Connector 26"/>
          <p:cNvCxnSpPr>
            <a:cxnSpLocks noChangeShapeType="1"/>
          </p:cNvCxnSpPr>
          <p:nvPr/>
        </p:nvCxnSpPr>
        <p:spPr bwMode="auto">
          <a:xfrm flipV="1">
            <a:off x="5789083" y="5113074"/>
            <a:ext cx="2371990" cy="6614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9" name="Straight Connector 28"/>
          <p:cNvCxnSpPr>
            <a:cxnSpLocks noChangeShapeType="1"/>
          </p:cNvCxnSpPr>
          <p:nvPr/>
        </p:nvCxnSpPr>
        <p:spPr bwMode="auto">
          <a:xfrm flipV="1">
            <a:off x="2159000" y="5401469"/>
            <a:ext cx="4057386" cy="1984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12010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9" grpId="0"/>
      <p:bldP spid="20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Analysis and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667" y="779198"/>
            <a:ext cx="7219157" cy="4867010"/>
          </a:xfrm>
        </p:spPr>
        <p:txBody>
          <a:bodyPr/>
          <a:lstStyle/>
          <a:p>
            <a:pPr marL="239439" indent="-239439">
              <a:buFontTx/>
              <a:buAutoNum type="arabicPeriod"/>
            </a:pPr>
            <a:r>
              <a:rPr lang="en-US" sz="1667" dirty="0">
                <a:latin typeface="Arial" charset="0"/>
              </a:rPr>
              <a:t>Does Jesus imply that His followers can stumble &amp; fall away (v 12)? </a:t>
            </a:r>
          </a:p>
          <a:p>
            <a:pPr marL="572800" lvl="1" indent="-289708"/>
            <a:r>
              <a:rPr lang="en-US" sz="1667" dirty="0">
                <a:latin typeface="Arial" charset="0"/>
              </a:rPr>
              <a:t>Did any of His apostles fall away? </a:t>
            </a:r>
          </a:p>
          <a:p>
            <a:pPr marL="572800" lvl="1" indent="-289708"/>
            <a:r>
              <a:rPr lang="en-US" sz="1667" dirty="0">
                <a:latin typeface="Arial" charset="0"/>
              </a:rPr>
              <a:t>Can we remain faithful? </a:t>
            </a:r>
          </a:p>
          <a:p>
            <a:pPr marL="572800" lvl="1" indent="-289708"/>
            <a:r>
              <a:rPr lang="en-US" sz="1667" dirty="0">
                <a:latin typeface="Arial" charset="0"/>
              </a:rPr>
              <a:t>What causes us to stumble? </a:t>
            </a:r>
          </a:p>
          <a:p>
            <a:pPr marL="239439" indent="-239439">
              <a:buNone/>
            </a:pPr>
            <a:r>
              <a:rPr lang="en-US" sz="1667" dirty="0">
                <a:latin typeface="Arial" charset="0"/>
              </a:rPr>
              <a:t>2. If Jesus disciples are not of this world, why would He not ask to take them out of this world (v 15)? </a:t>
            </a:r>
          </a:p>
          <a:p>
            <a:pPr marL="572800" lvl="1" indent="-289708"/>
            <a:r>
              <a:rPr lang="en-US" sz="1667" dirty="0">
                <a:latin typeface="Arial" charset="0"/>
              </a:rPr>
              <a:t>Do these reasons apply to us today? </a:t>
            </a:r>
          </a:p>
          <a:p>
            <a:pPr marL="239439" indent="-239439">
              <a:buNone/>
            </a:pPr>
            <a:r>
              <a:rPr lang="en-US" sz="1667" dirty="0">
                <a:latin typeface="Arial" charset="0"/>
              </a:rPr>
              <a:t>3. How is the Gospel to be spread (v 20)? </a:t>
            </a:r>
          </a:p>
          <a:p>
            <a:pPr marL="572800" lvl="1" indent="-289708"/>
            <a:r>
              <a:rPr lang="en-US" sz="1667" dirty="0">
                <a:latin typeface="Arial" charset="0"/>
              </a:rPr>
              <a:t>Is there any miraculous work implied? </a:t>
            </a:r>
          </a:p>
          <a:p>
            <a:pPr marL="239439" indent="-239439">
              <a:buNone/>
            </a:pPr>
            <a:r>
              <a:rPr lang="en-US" sz="1667" dirty="0">
                <a:latin typeface="Arial" charset="0"/>
              </a:rPr>
              <a:t>4. How are we to be united (v 23)? </a:t>
            </a:r>
          </a:p>
          <a:p>
            <a:pPr marL="572800" lvl="1" indent="-289708"/>
            <a:r>
              <a:rPr lang="en-US" sz="1667" dirty="0">
                <a:latin typeface="Arial" charset="0"/>
              </a:rPr>
              <a:t>Is this unity among believers or with God? </a:t>
            </a:r>
          </a:p>
          <a:p>
            <a:pPr marL="239439" indent="-239439">
              <a:buNone/>
            </a:pPr>
            <a:r>
              <a:rPr lang="en-US" sz="1667" dirty="0">
                <a:latin typeface="Arial" charset="0"/>
              </a:rPr>
              <a:t>5. What can we learn about Jesus’ prayer? </a:t>
            </a:r>
          </a:p>
          <a:p>
            <a:pPr marL="572800" lvl="1" indent="-289708"/>
            <a:r>
              <a:rPr lang="en-US" sz="1667" dirty="0">
                <a:latin typeface="Arial" charset="0"/>
              </a:rPr>
              <a:t>Is there a structure? </a:t>
            </a:r>
          </a:p>
          <a:p>
            <a:pPr marL="572800" lvl="1" indent="-289708"/>
            <a:r>
              <a:rPr lang="en-US" sz="1667" dirty="0">
                <a:latin typeface="Arial" charset="0"/>
              </a:rPr>
              <a:t>Is there a pattern? </a:t>
            </a:r>
          </a:p>
          <a:p>
            <a:pPr marL="572800" lvl="1" indent="-289708"/>
            <a:r>
              <a:rPr lang="en-US" sz="1667" dirty="0">
                <a:latin typeface="Arial" charset="0"/>
              </a:rPr>
              <a:t>What can we learn to improve our own prayer?</a:t>
            </a:r>
          </a:p>
        </p:txBody>
      </p:sp>
    </p:spTree>
    <p:extLst>
      <p:ext uri="{BB962C8B-B14F-4D97-AF65-F5344CB8AC3E}">
        <p14:creationId xmlns:p14="http://schemas.microsoft.com/office/powerpoint/2010/main" val="182359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Outline of John 18:1-19: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854" y="701146"/>
            <a:ext cx="7535333" cy="492257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Arrest in the Garden (18:1-11)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DA00"/>
                </a:solidFill>
                <a:latin typeface="Calibri" charset="0"/>
              </a:rPr>
              <a:t>Peter</a:t>
            </a:r>
            <a:r>
              <a:rPr lang="ja-JP" altLang="en-US">
                <a:solidFill>
                  <a:srgbClr val="00DA00"/>
                </a:solidFill>
                <a:latin typeface="Calibri" charset="0"/>
              </a:rPr>
              <a:t>’</a:t>
            </a:r>
            <a:r>
              <a:rPr lang="en-US">
                <a:solidFill>
                  <a:srgbClr val="00DA00"/>
                </a:solidFill>
                <a:latin typeface="Calibri" charset="0"/>
              </a:rPr>
              <a:t>s 1st Denial – </a:t>
            </a:r>
            <a:r>
              <a:rPr lang="ja-JP" altLang="en-US">
                <a:solidFill>
                  <a:srgbClr val="00DA00"/>
                </a:solidFill>
                <a:latin typeface="Calibri" charset="0"/>
              </a:rPr>
              <a:t>“</a:t>
            </a:r>
            <a:r>
              <a:rPr lang="en-US">
                <a:solidFill>
                  <a:srgbClr val="00DA00"/>
                </a:solidFill>
                <a:latin typeface="Calibri" charset="0"/>
              </a:rPr>
              <a:t>Maid</a:t>
            </a:r>
            <a:r>
              <a:rPr lang="ja-JP" altLang="en-US">
                <a:solidFill>
                  <a:srgbClr val="00DA00"/>
                </a:solidFill>
                <a:latin typeface="Calibri" charset="0"/>
              </a:rPr>
              <a:t>”</a:t>
            </a:r>
            <a:r>
              <a:rPr lang="en-US">
                <a:solidFill>
                  <a:srgbClr val="00DA00"/>
                </a:solidFill>
                <a:latin typeface="Calibri" charset="0"/>
              </a:rPr>
              <a:t> (18:12-18)</a:t>
            </a:r>
          </a:p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Trial Before Annas  - </a:t>
            </a:r>
            <a:r>
              <a:rPr lang="ja-JP" altLang="en-US">
                <a:latin typeface="Calibri" charset="0"/>
              </a:rPr>
              <a:t>“</a:t>
            </a:r>
            <a:r>
              <a:rPr lang="en-US">
                <a:latin typeface="Calibri" charset="0"/>
              </a:rPr>
              <a:t>Witnesses?</a:t>
            </a:r>
            <a:r>
              <a:rPr lang="ja-JP" altLang="en-US">
                <a:latin typeface="Calibri" charset="0"/>
              </a:rPr>
              <a:t>”</a:t>
            </a:r>
            <a:r>
              <a:rPr lang="en-US">
                <a:latin typeface="Calibri" charset="0"/>
              </a:rPr>
              <a:t> (18:19-24)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DA00"/>
                </a:solidFill>
                <a:latin typeface="Calibri" charset="0"/>
              </a:rPr>
              <a:t>Peter</a:t>
            </a:r>
            <a:r>
              <a:rPr lang="ja-JP" altLang="en-US">
                <a:solidFill>
                  <a:srgbClr val="00DA00"/>
                </a:solidFill>
                <a:latin typeface="Calibri" charset="0"/>
              </a:rPr>
              <a:t>’</a:t>
            </a:r>
            <a:r>
              <a:rPr lang="en-US">
                <a:solidFill>
                  <a:srgbClr val="00DA00"/>
                </a:solidFill>
                <a:latin typeface="Calibri" charset="0"/>
              </a:rPr>
              <a:t>s 2</a:t>
            </a:r>
            <a:r>
              <a:rPr lang="en-US" baseline="30000">
                <a:solidFill>
                  <a:srgbClr val="00DA00"/>
                </a:solidFill>
                <a:latin typeface="Calibri" charset="0"/>
              </a:rPr>
              <a:t>nd</a:t>
            </a:r>
            <a:r>
              <a:rPr lang="en-US">
                <a:solidFill>
                  <a:srgbClr val="00DA00"/>
                </a:solidFill>
                <a:latin typeface="Calibri" charset="0"/>
              </a:rPr>
              <a:t>/3</a:t>
            </a:r>
            <a:r>
              <a:rPr lang="en-US" baseline="30000">
                <a:solidFill>
                  <a:srgbClr val="00DA00"/>
                </a:solidFill>
                <a:latin typeface="Calibri" charset="0"/>
              </a:rPr>
              <a:t>rd</a:t>
            </a:r>
            <a:r>
              <a:rPr lang="en-US">
                <a:solidFill>
                  <a:srgbClr val="00DA00"/>
                </a:solidFill>
                <a:latin typeface="Calibri" charset="0"/>
              </a:rPr>
              <a:t> Denials – </a:t>
            </a:r>
            <a:r>
              <a:rPr lang="ja-JP" altLang="en-US">
                <a:solidFill>
                  <a:srgbClr val="00DA00"/>
                </a:solidFill>
                <a:latin typeface="Calibri" charset="0"/>
              </a:rPr>
              <a:t>“</a:t>
            </a:r>
            <a:r>
              <a:rPr lang="en-US">
                <a:solidFill>
                  <a:srgbClr val="00DA00"/>
                </a:solidFill>
                <a:latin typeface="Calibri" charset="0"/>
              </a:rPr>
              <a:t>men; servant</a:t>
            </a:r>
            <a:r>
              <a:rPr lang="ja-JP" altLang="en-US">
                <a:solidFill>
                  <a:srgbClr val="00DA00"/>
                </a:solidFill>
                <a:latin typeface="Calibri" charset="0"/>
              </a:rPr>
              <a:t>”</a:t>
            </a:r>
            <a:r>
              <a:rPr lang="en-US">
                <a:solidFill>
                  <a:srgbClr val="00DA00"/>
                </a:solidFill>
                <a:latin typeface="Calibri" charset="0"/>
              </a:rPr>
              <a:t> (18:25-27)</a:t>
            </a:r>
          </a:p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Pilate &amp; </a:t>
            </a:r>
            <a:r>
              <a:rPr lang="en-US">
                <a:solidFill>
                  <a:srgbClr val="FF3300"/>
                </a:solidFill>
                <a:latin typeface="Calibri" charset="0"/>
              </a:rPr>
              <a:t>Jews</a:t>
            </a:r>
            <a:r>
              <a:rPr lang="en-US">
                <a:latin typeface="Calibri" charset="0"/>
              </a:rPr>
              <a:t> – </a:t>
            </a:r>
            <a:r>
              <a:rPr lang="ja-JP" altLang="en-US">
                <a:latin typeface="Calibri" charset="0"/>
              </a:rPr>
              <a:t>“</a:t>
            </a:r>
            <a:r>
              <a:rPr lang="en-US">
                <a:latin typeface="Calibri" charset="0"/>
              </a:rPr>
              <a:t>Accusation?</a:t>
            </a:r>
            <a:r>
              <a:rPr lang="ja-JP" altLang="en-US">
                <a:latin typeface="Calibri" charset="0"/>
              </a:rPr>
              <a:t>”</a:t>
            </a:r>
            <a:r>
              <a:rPr lang="en-US">
                <a:latin typeface="Calibri" charset="0"/>
              </a:rPr>
              <a:t> (18:28-32)</a:t>
            </a:r>
          </a:p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Pilate &amp; </a:t>
            </a:r>
            <a:r>
              <a:rPr lang="en-US">
                <a:solidFill>
                  <a:srgbClr val="0000FF"/>
                </a:solidFill>
                <a:latin typeface="Calibri" charset="0"/>
              </a:rPr>
              <a:t>Jesus</a:t>
            </a:r>
            <a:r>
              <a:rPr lang="en-US">
                <a:latin typeface="Calibri" charset="0"/>
              </a:rPr>
              <a:t> – </a:t>
            </a:r>
            <a:r>
              <a:rPr lang="ja-JP" altLang="en-US">
                <a:latin typeface="Calibri" charset="0"/>
              </a:rPr>
              <a:t>“</a:t>
            </a:r>
            <a:r>
              <a:rPr lang="en-US">
                <a:latin typeface="Calibri" charset="0"/>
              </a:rPr>
              <a:t>A King?</a:t>
            </a:r>
            <a:r>
              <a:rPr lang="ja-JP" altLang="en-US">
                <a:latin typeface="Calibri" charset="0"/>
              </a:rPr>
              <a:t>”</a:t>
            </a:r>
            <a:r>
              <a:rPr lang="en-US">
                <a:latin typeface="Calibri" charset="0"/>
              </a:rPr>
              <a:t> </a:t>
            </a:r>
            <a:r>
              <a:rPr lang="ja-JP" altLang="en-US">
                <a:latin typeface="Calibri" charset="0"/>
              </a:rPr>
              <a:t>“</a:t>
            </a:r>
            <a:r>
              <a:rPr lang="en-US">
                <a:latin typeface="Calibri" charset="0"/>
              </a:rPr>
              <a:t>Truth?</a:t>
            </a:r>
            <a:r>
              <a:rPr lang="ja-JP" altLang="en-US">
                <a:latin typeface="Calibri" charset="0"/>
              </a:rPr>
              <a:t>”</a:t>
            </a:r>
            <a:r>
              <a:rPr lang="en-US">
                <a:latin typeface="Calibri" charset="0"/>
              </a:rPr>
              <a:t> (18:33-38)</a:t>
            </a:r>
          </a:p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Pilate &amp; </a:t>
            </a:r>
            <a:r>
              <a:rPr lang="en-US">
                <a:solidFill>
                  <a:srgbClr val="FF3300"/>
                </a:solidFill>
                <a:latin typeface="Calibri" charset="0"/>
              </a:rPr>
              <a:t>Jews</a:t>
            </a:r>
            <a:r>
              <a:rPr lang="en-US">
                <a:latin typeface="Calibri" charset="0"/>
              </a:rPr>
              <a:t> – </a:t>
            </a:r>
            <a:r>
              <a:rPr lang="ja-JP" altLang="en-US">
                <a:latin typeface="Calibri" charset="0"/>
              </a:rPr>
              <a:t>“</a:t>
            </a:r>
            <a:r>
              <a:rPr lang="en-US">
                <a:latin typeface="Calibri" charset="0"/>
              </a:rPr>
              <a:t>Barabbas</a:t>
            </a:r>
            <a:r>
              <a:rPr lang="ja-JP" altLang="en-US">
                <a:latin typeface="Calibri" charset="0"/>
              </a:rPr>
              <a:t>”</a:t>
            </a:r>
            <a:r>
              <a:rPr lang="en-US">
                <a:latin typeface="Calibri" charset="0"/>
              </a:rPr>
              <a:t> (18:39-40)</a:t>
            </a:r>
          </a:p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Scourging &amp; Mock Homage  (19:1-3)</a:t>
            </a:r>
          </a:p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Pilate &amp; </a:t>
            </a:r>
            <a:r>
              <a:rPr lang="en-US">
                <a:solidFill>
                  <a:srgbClr val="FF3300"/>
                </a:solidFill>
                <a:latin typeface="Calibri" charset="0"/>
              </a:rPr>
              <a:t>Jews</a:t>
            </a:r>
            <a:r>
              <a:rPr lang="en-US">
                <a:latin typeface="Calibri" charset="0"/>
              </a:rPr>
              <a:t> – </a:t>
            </a:r>
            <a:r>
              <a:rPr lang="ja-JP" altLang="en-US">
                <a:latin typeface="Calibri" charset="0"/>
              </a:rPr>
              <a:t>“</a:t>
            </a:r>
            <a:r>
              <a:rPr lang="en-US">
                <a:latin typeface="Calibri" charset="0"/>
              </a:rPr>
              <a:t>Behold the Man</a:t>
            </a:r>
            <a:r>
              <a:rPr lang="ja-JP" altLang="en-US">
                <a:latin typeface="Calibri" charset="0"/>
              </a:rPr>
              <a:t>”</a:t>
            </a:r>
            <a:r>
              <a:rPr lang="en-US">
                <a:latin typeface="Calibri" charset="0"/>
              </a:rPr>
              <a:t> (19:4-7)</a:t>
            </a:r>
          </a:p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Pilate &amp; </a:t>
            </a:r>
            <a:r>
              <a:rPr lang="en-US">
                <a:solidFill>
                  <a:srgbClr val="0000FF"/>
                </a:solidFill>
                <a:latin typeface="Calibri" charset="0"/>
              </a:rPr>
              <a:t>Jesus</a:t>
            </a:r>
            <a:r>
              <a:rPr lang="en-US">
                <a:latin typeface="Calibri" charset="0"/>
              </a:rPr>
              <a:t> – </a:t>
            </a:r>
            <a:r>
              <a:rPr lang="ja-JP" altLang="en-US">
                <a:latin typeface="Calibri" charset="0"/>
              </a:rPr>
              <a:t>“</a:t>
            </a:r>
            <a:r>
              <a:rPr lang="en-US">
                <a:latin typeface="Calibri" charset="0"/>
              </a:rPr>
              <a:t>Power</a:t>
            </a:r>
            <a:r>
              <a:rPr lang="ja-JP" altLang="en-US">
                <a:latin typeface="Calibri" charset="0"/>
              </a:rPr>
              <a:t>”</a:t>
            </a:r>
            <a:r>
              <a:rPr lang="en-US">
                <a:latin typeface="Calibri" charset="0"/>
              </a:rPr>
              <a:t> (19:8-12)</a:t>
            </a:r>
          </a:p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Pilate &amp; </a:t>
            </a:r>
            <a:r>
              <a:rPr lang="en-US">
                <a:solidFill>
                  <a:srgbClr val="FF3300"/>
                </a:solidFill>
                <a:latin typeface="Calibri" charset="0"/>
              </a:rPr>
              <a:t>Jews</a:t>
            </a:r>
            <a:r>
              <a:rPr lang="en-US">
                <a:latin typeface="Calibri" charset="0"/>
              </a:rPr>
              <a:t> – </a:t>
            </a:r>
            <a:r>
              <a:rPr lang="ja-JP" altLang="en-US">
                <a:latin typeface="Calibri" charset="0"/>
              </a:rPr>
              <a:t>“</a:t>
            </a:r>
            <a:r>
              <a:rPr lang="en-US">
                <a:latin typeface="Calibri" charset="0"/>
              </a:rPr>
              <a:t>Caesar</a:t>
            </a:r>
            <a:r>
              <a:rPr lang="ja-JP" altLang="en-US">
                <a:latin typeface="Calibri" charset="0"/>
              </a:rPr>
              <a:t>’</a:t>
            </a:r>
            <a:r>
              <a:rPr lang="en-US">
                <a:latin typeface="Calibri" charset="0"/>
              </a:rPr>
              <a:t>s Friend</a:t>
            </a:r>
            <a:r>
              <a:rPr lang="ja-JP" altLang="en-US">
                <a:latin typeface="Calibri" charset="0"/>
              </a:rPr>
              <a:t>”</a:t>
            </a:r>
            <a:r>
              <a:rPr lang="en-US">
                <a:latin typeface="Calibri" charset="0"/>
              </a:rPr>
              <a:t> (19:12-16)</a:t>
            </a:r>
          </a:p>
        </p:txBody>
      </p:sp>
    </p:spTree>
    <p:extLst>
      <p:ext uri="{BB962C8B-B14F-4D97-AF65-F5344CB8AC3E}">
        <p14:creationId xmlns:p14="http://schemas.microsoft.com/office/powerpoint/2010/main" val="333819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333">
                <a:latin typeface="Arial" charset="0"/>
              </a:rPr>
              <a:t>Jesus in Control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573" y="825500"/>
            <a:ext cx="7276042" cy="4699000"/>
          </a:xfrm>
        </p:spPr>
        <p:txBody>
          <a:bodyPr/>
          <a:lstStyle/>
          <a:p>
            <a:pPr marL="1378424" indent="-1378424" eaLnBrk="1" hangingPunct="1">
              <a:lnSpc>
                <a:spcPct val="90000"/>
              </a:lnSpc>
              <a:buNone/>
              <a:tabLst>
                <a:tab pos="1004054" algn="l"/>
                <a:tab pos="1378424" algn="l"/>
              </a:tabLst>
            </a:pPr>
            <a:r>
              <a:rPr lang="en-US">
                <a:latin typeface="Calibri" charset="0"/>
              </a:rPr>
              <a:t>18:4    	– 	Jesus, knowing all things…</a:t>
            </a:r>
          </a:p>
          <a:p>
            <a:pPr marL="1378424" indent="-1378424" eaLnBrk="1" hangingPunct="1">
              <a:lnSpc>
                <a:spcPct val="90000"/>
              </a:lnSpc>
              <a:buNone/>
              <a:tabLst>
                <a:tab pos="1004054" algn="l"/>
                <a:tab pos="1378424" algn="l"/>
              </a:tabLst>
            </a:pPr>
            <a:r>
              <a:rPr lang="en-US">
                <a:latin typeface="Calibri" charset="0"/>
              </a:rPr>
              <a:t>18:4-7 	– 	“Whom do you seek?”  …   “I am He”</a:t>
            </a:r>
          </a:p>
          <a:p>
            <a:pPr marL="1378424" indent="-1378424" eaLnBrk="1" hangingPunct="1">
              <a:lnSpc>
                <a:spcPct val="90000"/>
              </a:lnSpc>
              <a:buNone/>
              <a:tabLst>
                <a:tab pos="1004054" algn="l"/>
                <a:tab pos="1378424" algn="l"/>
              </a:tabLst>
            </a:pPr>
            <a:r>
              <a:rPr lang="en-US">
                <a:latin typeface="Calibri" charset="0"/>
              </a:rPr>
              <a:t>18:8 	– 	“Let these go” … “Lost none.”</a:t>
            </a:r>
          </a:p>
          <a:p>
            <a:pPr marL="1378424" indent="-1378424" eaLnBrk="1" hangingPunct="1">
              <a:lnSpc>
                <a:spcPct val="90000"/>
              </a:lnSpc>
              <a:buNone/>
              <a:tabLst>
                <a:tab pos="1004054" algn="l"/>
                <a:tab pos="1378424" algn="l"/>
              </a:tabLst>
            </a:pPr>
            <a:r>
              <a:rPr lang="en-US">
                <a:latin typeface="Calibri" charset="0"/>
              </a:rPr>
              <a:t>18:11 	– 	“Put up the sword”</a:t>
            </a:r>
          </a:p>
          <a:p>
            <a:pPr marL="1378424" indent="-1378424" eaLnBrk="1" hangingPunct="1">
              <a:lnSpc>
                <a:spcPct val="90000"/>
              </a:lnSpc>
              <a:buNone/>
              <a:tabLst>
                <a:tab pos="1004054" algn="l"/>
                <a:tab pos="1378424" algn="l"/>
              </a:tabLst>
            </a:pPr>
            <a:r>
              <a:rPr lang="en-US">
                <a:latin typeface="Calibri" charset="0"/>
              </a:rPr>
              <a:t>18:21 	– 	Rebuked the high priest (witnesses?) </a:t>
            </a:r>
          </a:p>
          <a:p>
            <a:pPr marL="1378424" indent="-1378424" eaLnBrk="1" hangingPunct="1">
              <a:lnSpc>
                <a:spcPct val="90000"/>
              </a:lnSpc>
              <a:buNone/>
              <a:tabLst>
                <a:tab pos="1004054" algn="l"/>
                <a:tab pos="1378424" algn="l"/>
              </a:tabLst>
            </a:pPr>
            <a:r>
              <a:rPr lang="en-US">
                <a:latin typeface="Calibri" charset="0"/>
              </a:rPr>
              <a:t>18:32 	– 	Jesus’ words fulfilled</a:t>
            </a:r>
          </a:p>
          <a:p>
            <a:pPr marL="1378424" indent="-1378424" eaLnBrk="1" hangingPunct="1">
              <a:lnSpc>
                <a:spcPct val="90000"/>
              </a:lnSpc>
              <a:buNone/>
              <a:tabLst>
                <a:tab pos="1004054" algn="l"/>
                <a:tab pos="1378424" algn="l"/>
              </a:tabLst>
            </a:pPr>
            <a:r>
              <a:rPr lang="en-US">
                <a:latin typeface="Calibri" charset="0"/>
              </a:rPr>
              <a:t>18:36 	– 	“My servants did not fight”</a:t>
            </a:r>
          </a:p>
          <a:p>
            <a:pPr marL="1378424" indent="-1378424" eaLnBrk="1" hangingPunct="1">
              <a:lnSpc>
                <a:spcPct val="90000"/>
              </a:lnSpc>
              <a:buNone/>
              <a:tabLst>
                <a:tab pos="1004054" algn="l"/>
                <a:tab pos="1378424" algn="l"/>
              </a:tabLst>
            </a:pPr>
            <a:r>
              <a:rPr lang="en-US">
                <a:latin typeface="Calibri" charset="0"/>
              </a:rPr>
              <a:t>18:37 	– 	“You say rightly I am a King”</a:t>
            </a:r>
          </a:p>
          <a:p>
            <a:pPr marL="1378424" indent="-1378424" eaLnBrk="1" hangingPunct="1">
              <a:lnSpc>
                <a:spcPct val="90000"/>
              </a:lnSpc>
              <a:buNone/>
              <a:tabLst>
                <a:tab pos="1004054" algn="l"/>
                <a:tab pos="1378424" algn="l"/>
              </a:tabLst>
            </a:pPr>
            <a:r>
              <a:rPr lang="en-US">
                <a:latin typeface="Calibri" charset="0"/>
              </a:rPr>
              <a:t>19:11 	– 	“You would have no power, except given to you from above”</a:t>
            </a:r>
          </a:p>
        </p:txBody>
      </p:sp>
    </p:spTree>
    <p:extLst>
      <p:ext uri="{BB962C8B-B14F-4D97-AF65-F5344CB8AC3E}">
        <p14:creationId xmlns:p14="http://schemas.microsoft.com/office/powerpoint/2010/main" val="333773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34" y="0"/>
            <a:ext cx="8768564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His People Can Have JOY </a:t>
            </a:r>
            <a:r>
              <a:rPr lang="en-US" b="0" dirty="0" smtClean="0">
                <a:solidFill>
                  <a:schemeClr val="tx1"/>
                </a:solidFill>
              </a:rPr>
              <a:t>(</a:t>
            </a:r>
            <a:r>
              <a:rPr lang="en-US" b="0" i="1" dirty="0" smtClean="0"/>
              <a:t>John 16:16-33)</a:t>
            </a:r>
            <a:endParaRPr lang="en-US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JOY – Comes From Transformation not Substitution </a:t>
            </a:r>
            <a:r>
              <a:rPr lang="en-US" sz="2400" b="0" dirty="0" smtClean="0">
                <a:solidFill>
                  <a:srgbClr val="0000FF"/>
                </a:solidFill>
              </a:rPr>
              <a:t>(16:16-22)</a:t>
            </a:r>
          </a:p>
          <a:p>
            <a:pPr lvl="1"/>
            <a:r>
              <a:rPr lang="en-US" u="sng" dirty="0" smtClean="0"/>
              <a:t>The Same Baby that Brings Pain/Sorrow Also Brings Joy</a:t>
            </a:r>
          </a:p>
          <a:p>
            <a:pPr lvl="2"/>
            <a:r>
              <a:rPr lang="en-US" b="0" i="1" dirty="0" smtClean="0"/>
              <a:t>Dt 23:5/</a:t>
            </a:r>
            <a:r>
              <a:rPr lang="en-US" b="0" i="1" dirty="0" err="1" smtClean="0"/>
              <a:t>Neh</a:t>
            </a:r>
            <a:r>
              <a:rPr lang="en-US" b="0" i="1" dirty="0" smtClean="0"/>
              <a:t> 13:2 – (Balaam) The LORD turned a Curse to a Blessing</a:t>
            </a:r>
          </a:p>
          <a:p>
            <a:pPr lvl="1"/>
            <a:r>
              <a:rPr lang="en-US" u="sng" dirty="0" smtClean="0"/>
              <a:t>Now You See Me, Now You Don’t, Now You See Me Again!</a:t>
            </a:r>
          </a:p>
          <a:p>
            <a:pPr lvl="2"/>
            <a:r>
              <a:rPr lang="en-US" b="0" i="1" dirty="0" smtClean="0"/>
              <a:t>Jesus’s Death (see me no longer) and Resurrection (you will see me)</a:t>
            </a:r>
          </a:p>
          <a:p>
            <a:pPr lvl="2"/>
            <a:r>
              <a:rPr lang="en-US" b="0" i="1" dirty="0" smtClean="0"/>
              <a:t>Disciples were afraid/ashamed to ask Jesus to explain</a:t>
            </a:r>
          </a:p>
          <a:p>
            <a:pPr lvl="3"/>
            <a:r>
              <a:rPr lang="en-US" b="0" i="1" dirty="0"/>
              <a:t>W</a:t>
            </a:r>
            <a:r>
              <a:rPr lang="en-US" b="0" i="1" dirty="0" smtClean="0"/>
              <a:t>e put our pride away and come to Jesus, and Seek His Answers to Life</a:t>
            </a:r>
          </a:p>
          <a:p>
            <a:pPr lvl="2"/>
            <a:r>
              <a:rPr lang="en-US" b="0" i="1" dirty="0" smtClean="0"/>
              <a:t>No One Can Take Away Our Joy (Acts 5:41 – Persecution brought Joy). 22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JOY – Comes from Believing His Promise (16:23-28)</a:t>
            </a:r>
          </a:p>
          <a:p>
            <a:pPr lvl="1"/>
            <a:r>
              <a:rPr lang="en-US" b="0" i="1" dirty="0" smtClean="0"/>
              <a:t>“Ask” (23a) – to inquire.  “Ask” (23b)- to request from a superior</a:t>
            </a:r>
          </a:p>
          <a:p>
            <a:pPr lvl="1"/>
            <a:r>
              <a:rPr lang="en-US" b="0" i="1" dirty="0" smtClean="0"/>
              <a:t>Your Joy will be Made Full (23-24)</a:t>
            </a:r>
          </a:p>
          <a:p>
            <a:pPr lvl="1"/>
            <a:r>
              <a:rPr lang="en-US" b="0" i="1" dirty="0" smtClean="0"/>
              <a:t>God is Approachable Because of the Name of Jesus (25-26)</a:t>
            </a:r>
          </a:p>
          <a:p>
            <a:pPr lvl="1"/>
            <a:r>
              <a:rPr lang="en-US" b="0" i="1" dirty="0" smtClean="0"/>
              <a:t>God Loves You! (27) – Romans 8:28 – to those that Love God</a:t>
            </a:r>
          </a:p>
          <a:p>
            <a:pPr lvl="2"/>
            <a:r>
              <a:rPr lang="en-US" b="0" i="1" dirty="0" smtClean="0"/>
              <a:t>In John, Love – Faith – and Obedience are Linked Together!</a:t>
            </a:r>
          </a:p>
          <a:p>
            <a:pPr lvl="1"/>
            <a:r>
              <a:rPr lang="en-US" b="0" i="1" dirty="0" smtClean="0"/>
              <a:t>This Promise of Love and Prayer Needed to be Believed! Then and Now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JOY – Comes from Jesus’ Victory (16:29-33)</a:t>
            </a:r>
          </a:p>
          <a:p>
            <a:pPr lvl="1"/>
            <a:r>
              <a:rPr lang="en-US" b="0" i="1" dirty="0" smtClean="0"/>
              <a:t>“In Me” (peace) vs “In the World” (tribulation) – 1 John 5:4 – overcome the world!</a:t>
            </a:r>
          </a:p>
          <a:p>
            <a:pPr lvl="1"/>
            <a:r>
              <a:rPr lang="en-US" b="0" i="1" dirty="0" smtClean="0"/>
              <a:t>Peace – Possession of adequate resources, that which makes for man’s highest good.</a:t>
            </a:r>
          </a:p>
          <a:p>
            <a:pPr lvl="1"/>
            <a:r>
              <a:rPr lang="en-US" b="0" i="1" dirty="0" smtClean="0"/>
              <a:t>“Be of Good Cheer”, “Take Heart” (6.33)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89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083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The Prayer to Overcome - John 17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“WORLD”</a:t>
            </a:r>
            <a:r>
              <a:rPr lang="en-US" dirty="0" smtClean="0"/>
              <a:t> is used 18 times in this prayer</a:t>
            </a:r>
          </a:p>
          <a:p>
            <a:pPr lvl="1"/>
            <a:r>
              <a:rPr lang="en-US" b="0" i="1" dirty="0" smtClean="0"/>
              <a:t>16:33 – Take Heart I Have Overcome the World.</a:t>
            </a:r>
          </a:p>
          <a:p>
            <a:r>
              <a:rPr lang="en-US" i="1" dirty="0" smtClean="0"/>
              <a:t>“GLORY” </a:t>
            </a:r>
            <a:r>
              <a:rPr lang="en-US" dirty="0" smtClean="0"/>
              <a:t>is used 8 times in this prayer</a:t>
            </a:r>
          </a:p>
          <a:p>
            <a:r>
              <a:rPr lang="en-US" i="1" dirty="0" smtClean="0"/>
              <a:t>“GIVE” </a:t>
            </a:r>
            <a:r>
              <a:rPr lang="en-US" dirty="0" smtClean="0"/>
              <a:t>is used 17 times in this prayer</a:t>
            </a:r>
          </a:p>
          <a:p>
            <a:r>
              <a:rPr lang="en-US" i="1" dirty="0" smtClean="0"/>
              <a:t>“Eternal Life” </a:t>
            </a:r>
            <a:r>
              <a:rPr lang="en-US" dirty="0" smtClean="0"/>
              <a:t>is used 17 times in this prayer.</a:t>
            </a:r>
          </a:p>
          <a:p>
            <a:endParaRPr lang="en-US" dirty="0"/>
          </a:p>
          <a:p>
            <a:r>
              <a:rPr lang="en-US" u="sng" dirty="0" smtClean="0">
                <a:solidFill>
                  <a:srgbClr val="0000FF"/>
                </a:solidFill>
              </a:rPr>
              <a:t>Jesus’ Prayer</a:t>
            </a:r>
          </a:p>
          <a:p>
            <a:pPr lvl="1"/>
            <a:r>
              <a:rPr lang="en-US" dirty="0" smtClean="0"/>
              <a:t>He Prayed for Himself – His work on earth is finished</a:t>
            </a:r>
          </a:p>
          <a:p>
            <a:pPr lvl="1"/>
            <a:r>
              <a:rPr lang="en-US" dirty="0" smtClean="0"/>
              <a:t>He Prayed for His Disciples – That God will Keep and Sanctify</a:t>
            </a:r>
          </a:p>
          <a:p>
            <a:pPr lvl="1"/>
            <a:r>
              <a:rPr lang="en-US" dirty="0" smtClean="0"/>
              <a:t>He Prayed for Disciples Yet to Come – Share in His Glory.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38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Privileges that Make Us Overcomers </a:t>
            </a:r>
            <a:r>
              <a:rPr lang="en-US" b="0" i="1" dirty="0" smtClean="0"/>
              <a:t>(chapter 17)</a:t>
            </a:r>
            <a:endParaRPr lang="en-US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>
                <a:solidFill>
                  <a:srgbClr val="0000FF"/>
                </a:solidFill>
              </a:rPr>
              <a:t>We Share His Life (17:1-5)</a:t>
            </a:r>
          </a:p>
          <a:p>
            <a:pPr lvl="1"/>
            <a:r>
              <a:rPr lang="en-US" i="1" dirty="0" smtClean="0"/>
              <a:t>This “Finished Work” Gives Believers Eternal Life (2-3)</a:t>
            </a:r>
          </a:p>
          <a:p>
            <a:pPr lvl="1"/>
            <a:r>
              <a:rPr lang="en-US" i="1" dirty="0" smtClean="0"/>
              <a:t>Eternal Life – </a:t>
            </a:r>
            <a:r>
              <a:rPr lang="en-US" i="1" u="sng" dirty="0" smtClean="0"/>
              <a:t>Know</a:t>
            </a:r>
            <a:r>
              <a:rPr lang="en-US" i="1" dirty="0" smtClean="0"/>
              <a:t> Jehovah and </a:t>
            </a:r>
            <a:r>
              <a:rPr lang="en-US" i="1" u="sng" dirty="0" smtClean="0"/>
              <a:t>Know</a:t>
            </a:r>
            <a:r>
              <a:rPr lang="en-US" i="1" dirty="0" smtClean="0"/>
              <a:t> Jesus Christ (1 John 5:4)</a:t>
            </a:r>
          </a:p>
          <a:p>
            <a:pPr lvl="1"/>
            <a:r>
              <a:rPr lang="en-US" i="1" dirty="0" smtClean="0"/>
              <a:t>Revelation 12:11 – Overcame by the Word …</a:t>
            </a:r>
          </a:p>
          <a:p>
            <a:pPr lvl="1"/>
            <a:r>
              <a:rPr lang="en-US" i="1" dirty="0" smtClean="0"/>
              <a:t>Jesus looked beyond His darkest hour – to the blessings to come</a:t>
            </a:r>
          </a:p>
          <a:p>
            <a:pPr lvl="1"/>
            <a:r>
              <a:rPr lang="en-US" i="1" dirty="0" smtClean="0"/>
              <a:t>Vs 4-5 – I Glorified You on Earth, You Glorify Me in Heaven</a:t>
            </a:r>
          </a:p>
          <a:p>
            <a:pPr lvl="1"/>
            <a:r>
              <a:rPr lang="en-US" i="1" dirty="0" smtClean="0"/>
              <a:t>Vs 5 – 	</a:t>
            </a:r>
          </a:p>
          <a:p>
            <a:pPr lvl="2"/>
            <a:r>
              <a:rPr lang="en-US" i="1" dirty="0" smtClean="0"/>
              <a:t>The Son is Distinct from the Father</a:t>
            </a:r>
          </a:p>
          <a:p>
            <a:pPr lvl="2"/>
            <a:r>
              <a:rPr lang="en-US" sz="2067" i="1" dirty="0" smtClean="0"/>
              <a:t>The Son Existed in glory Eternally with the Father</a:t>
            </a:r>
          </a:p>
          <a:p>
            <a:pPr lvl="2"/>
            <a:r>
              <a:rPr lang="en-US" sz="2067" i="1" dirty="0" smtClean="0"/>
              <a:t>Phil 2:9ff</a:t>
            </a:r>
          </a:p>
          <a:p>
            <a:r>
              <a:rPr lang="en-US" sz="2734" i="1" u="sng" dirty="0" smtClean="0">
                <a:solidFill>
                  <a:srgbClr val="0000FF"/>
                </a:solidFill>
              </a:rPr>
              <a:t>We Know His Name (17:6-12)</a:t>
            </a:r>
          </a:p>
        </p:txBody>
      </p:sp>
    </p:spTree>
    <p:extLst>
      <p:ext uri="{BB962C8B-B14F-4D97-AF65-F5344CB8AC3E}">
        <p14:creationId xmlns:p14="http://schemas.microsoft.com/office/powerpoint/2010/main" val="105185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86667" y="1841500"/>
            <a:ext cx="1947333" cy="1968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333" dirty="0">
                <a:solidFill>
                  <a:schemeClr val="tx1"/>
                </a:solidFill>
              </a:rPr>
              <a:t>I AM THAT </a:t>
            </a:r>
            <a:br>
              <a:rPr lang="en-US" sz="3333" dirty="0">
                <a:solidFill>
                  <a:schemeClr val="tx1"/>
                </a:solidFill>
              </a:rPr>
            </a:br>
            <a:r>
              <a:rPr lang="en-US" sz="3333" dirty="0">
                <a:solidFill>
                  <a:schemeClr val="tx1"/>
                </a:solidFill>
              </a:rPr>
              <a:t>I AM</a:t>
            </a: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4183796" y="127000"/>
            <a:ext cx="2119170" cy="60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67">
                <a:latin typeface="Calibri" charset="0"/>
              </a:rPr>
              <a:t>El Shaddai</a:t>
            </a:r>
          </a:p>
          <a:p>
            <a:pPr algn="ctr" eaLnBrk="1" hangingPunct="1"/>
            <a:r>
              <a:rPr lang="en-US" altLang="en-US" sz="1667">
                <a:latin typeface="Calibri" charset="0"/>
              </a:rPr>
              <a:t>The All-Sufficient One</a:t>
            </a:r>
          </a:p>
        </p:txBody>
      </p: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5572368" y="1016000"/>
            <a:ext cx="1941557" cy="60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67">
                <a:latin typeface="Calibri" charset="0"/>
              </a:rPr>
              <a:t>El Olam</a:t>
            </a:r>
          </a:p>
          <a:p>
            <a:pPr algn="ctr" eaLnBrk="1" hangingPunct="1"/>
            <a:r>
              <a:rPr lang="en-US" altLang="en-US" sz="1667">
                <a:latin typeface="Calibri" charset="0"/>
              </a:rPr>
              <a:t>The Everlasting God</a:t>
            </a:r>
          </a:p>
        </p:txBody>
      </p:sp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5571673" y="1714500"/>
            <a:ext cx="2081853" cy="60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67">
                <a:latin typeface="Calibri" charset="0"/>
              </a:rPr>
              <a:t>Jehovah-jireh</a:t>
            </a:r>
          </a:p>
          <a:p>
            <a:pPr algn="ctr" eaLnBrk="1" hangingPunct="1"/>
            <a:r>
              <a:rPr lang="en-US" altLang="en-US" sz="1667">
                <a:latin typeface="Calibri" charset="0"/>
              </a:rPr>
              <a:t>The Lord Will Provide</a:t>
            </a:r>
          </a:p>
        </p:txBody>
      </p:sp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5319311" y="2476500"/>
            <a:ext cx="2189702" cy="60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67">
                <a:latin typeface="Calibri" charset="0"/>
              </a:rPr>
              <a:t>Jehovah-raah</a:t>
            </a:r>
          </a:p>
          <a:p>
            <a:pPr algn="ctr" eaLnBrk="1" hangingPunct="1"/>
            <a:r>
              <a:rPr lang="en-US" altLang="en-US" sz="1667">
                <a:latin typeface="Calibri" charset="0"/>
              </a:rPr>
              <a:t>The Lord My Shepherd</a:t>
            </a:r>
          </a:p>
        </p:txBody>
      </p:sp>
      <p:sp>
        <p:nvSpPr>
          <p:cNvPr id="7175" name="TextBox 8"/>
          <p:cNvSpPr txBox="1">
            <a:spLocks noChangeArrowheads="1"/>
          </p:cNvSpPr>
          <p:nvPr/>
        </p:nvSpPr>
        <p:spPr bwMode="auto">
          <a:xfrm>
            <a:off x="5741734" y="3302000"/>
            <a:ext cx="1851533" cy="60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67">
                <a:latin typeface="Calibri" charset="0"/>
              </a:rPr>
              <a:t>Jehovah-shammah</a:t>
            </a:r>
          </a:p>
          <a:p>
            <a:pPr algn="ctr" eaLnBrk="1" hangingPunct="1"/>
            <a:r>
              <a:rPr lang="en-US" altLang="en-US" sz="1667">
                <a:latin typeface="Calibri" charset="0"/>
              </a:rPr>
              <a:t>The Lord is There</a:t>
            </a:r>
          </a:p>
        </p:txBody>
      </p:sp>
      <p:sp>
        <p:nvSpPr>
          <p:cNvPr id="7176" name="TextBox 9"/>
          <p:cNvSpPr txBox="1">
            <a:spLocks noChangeArrowheads="1"/>
          </p:cNvSpPr>
          <p:nvPr/>
        </p:nvSpPr>
        <p:spPr bwMode="auto">
          <a:xfrm>
            <a:off x="4811309" y="3952875"/>
            <a:ext cx="2660665" cy="60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67">
                <a:latin typeface="Calibri" charset="0"/>
              </a:rPr>
              <a:t>Jehovah-tsidkenu</a:t>
            </a:r>
          </a:p>
          <a:p>
            <a:pPr algn="ctr" eaLnBrk="1" hangingPunct="1"/>
            <a:r>
              <a:rPr lang="en-US" altLang="en-US" sz="1667">
                <a:latin typeface="Calibri" charset="0"/>
              </a:rPr>
              <a:t>The Lord Our Righteousness</a:t>
            </a:r>
          </a:p>
        </p:txBody>
      </p:sp>
      <p:sp>
        <p:nvSpPr>
          <p:cNvPr id="7177" name="TextBox 10"/>
          <p:cNvSpPr txBox="1">
            <a:spLocks noChangeArrowheads="1"/>
          </p:cNvSpPr>
          <p:nvPr/>
        </p:nvSpPr>
        <p:spPr bwMode="auto">
          <a:xfrm>
            <a:off x="2863740" y="4388115"/>
            <a:ext cx="1850186" cy="60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67">
                <a:latin typeface="Calibri" charset="0"/>
              </a:rPr>
              <a:t>El Roi</a:t>
            </a:r>
          </a:p>
          <a:p>
            <a:pPr algn="ctr" eaLnBrk="1" hangingPunct="1"/>
            <a:r>
              <a:rPr lang="en-US" altLang="en-US" sz="1667">
                <a:latin typeface="Calibri" charset="0"/>
              </a:rPr>
              <a:t>The God Who Sees</a:t>
            </a:r>
          </a:p>
        </p:txBody>
      </p:sp>
      <p:sp>
        <p:nvSpPr>
          <p:cNvPr id="7178" name="TextBox 11"/>
          <p:cNvSpPr txBox="1">
            <a:spLocks noChangeArrowheads="1"/>
          </p:cNvSpPr>
          <p:nvPr/>
        </p:nvSpPr>
        <p:spPr bwMode="auto">
          <a:xfrm>
            <a:off x="4640502" y="5023115"/>
            <a:ext cx="2699329" cy="60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67">
                <a:latin typeface="Calibri" charset="0"/>
              </a:rPr>
              <a:t>Jehovah-mekoddishkem</a:t>
            </a:r>
          </a:p>
          <a:p>
            <a:pPr algn="ctr" eaLnBrk="1" hangingPunct="1"/>
            <a:r>
              <a:rPr lang="en-US" altLang="en-US" sz="1667">
                <a:latin typeface="Calibri" charset="0"/>
              </a:rPr>
              <a:t>The Lord Who Sanctifies You</a:t>
            </a:r>
          </a:p>
        </p:txBody>
      </p:sp>
      <p:sp>
        <p:nvSpPr>
          <p:cNvPr id="7179" name="TextBox 12"/>
          <p:cNvSpPr txBox="1">
            <a:spLocks noChangeArrowheads="1"/>
          </p:cNvSpPr>
          <p:nvPr/>
        </p:nvSpPr>
        <p:spPr bwMode="auto">
          <a:xfrm>
            <a:off x="747479" y="5023115"/>
            <a:ext cx="1725024" cy="60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67">
                <a:latin typeface="Calibri" charset="0"/>
              </a:rPr>
              <a:t>Jehoah-sabaoth</a:t>
            </a:r>
          </a:p>
          <a:p>
            <a:pPr algn="ctr" eaLnBrk="1" hangingPunct="1"/>
            <a:r>
              <a:rPr lang="en-US" altLang="en-US" sz="1667">
                <a:latin typeface="Calibri" charset="0"/>
              </a:rPr>
              <a:t>The Lord of Hosts</a:t>
            </a:r>
          </a:p>
        </p:txBody>
      </p:sp>
      <p:sp>
        <p:nvSpPr>
          <p:cNvPr id="7180" name="TextBox 13"/>
          <p:cNvSpPr txBox="1">
            <a:spLocks noChangeArrowheads="1"/>
          </p:cNvSpPr>
          <p:nvPr/>
        </p:nvSpPr>
        <p:spPr bwMode="auto">
          <a:xfrm>
            <a:off x="782986" y="3937000"/>
            <a:ext cx="1709571" cy="60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67">
                <a:latin typeface="Calibri" charset="0"/>
              </a:rPr>
              <a:t>Jehovah-shalom</a:t>
            </a:r>
          </a:p>
          <a:p>
            <a:pPr algn="ctr" eaLnBrk="1" hangingPunct="1"/>
            <a:r>
              <a:rPr lang="en-US" altLang="en-US" sz="1667">
                <a:latin typeface="Calibri" charset="0"/>
              </a:rPr>
              <a:t>The Lord is Peace</a:t>
            </a:r>
          </a:p>
        </p:txBody>
      </p:sp>
      <p:sp>
        <p:nvSpPr>
          <p:cNvPr id="7181" name="TextBox 14"/>
          <p:cNvSpPr txBox="1">
            <a:spLocks noChangeArrowheads="1"/>
          </p:cNvSpPr>
          <p:nvPr/>
        </p:nvSpPr>
        <p:spPr bwMode="auto">
          <a:xfrm>
            <a:off x="1111409" y="3130021"/>
            <a:ext cx="837089" cy="60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67">
                <a:latin typeface="Calibri" charset="0"/>
              </a:rPr>
              <a:t>Qanna</a:t>
            </a:r>
          </a:p>
          <a:p>
            <a:pPr algn="ctr" eaLnBrk="1" hangingPunct="1"/>
            <a:r>
              <a:rPr lang="en-US" altLang="en-US" sz="1667">
                <a:latin typeface="Calibri" charset="0"/>
              </a:rPr>
              <a:t>Jealous</a:t>
            </a:r>
          </a:p>
        </p:txBody>
      </p:sp>
      <p:sp>
        <p:nvSpPr>
          <p:cNvPr id="7182" name="TextBox 15"/>
          <p:cNvSpPr txBox="1">
            <a:spLocks noChangeArrowheads="1"/>
          </p:cNvSpPr>
          <p:nvPr/>
        </p:nvSpPr>
        <p:spPr bwMode="auto">
          <a:xfrm>
            <a:off x="1508974" y="2428875"/>
            <a:ext cx="1222001" cy="60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67">
                <a:latin typeface="Calibri" charset="0"/>
              </a:rPr>
              <a:t>Elohim</a:t>
            </a:r>
          </a:p>
          <a:p>
            <a:pPr algn="ctr" eaLnBrk="1" hangingPunct="1"/>
            <a:r>
              <a:rPr lang="en-US" altLang="en-US" sz="1667">
                <a:latin typeface="Calibri" charset="0"/>
              </a:rPr>
              <a:t>The Creator</a:t>
            </a:r>
          </a:p>
        </p:txBody>
      </p:sp>
      <p:sp>
        <p:nvSpPr>
          <p:cNvPr id="7183" name="TextBox 16"/>
          <p:cNvSpPr txBox="1">
            <a:spLocks noChangeArrowheads="1"/>
          </p:cNvSpPr>
          <p:nvPr/>
        </p:nvSpPr>
        <p:spPr bwMode="auto">
          <a:xfrm>
            <a:off x="746795" y="1778000"/>
            <a:ext cx="1979068" cy="60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67">
                <a:latin typeface="Calibri" charset="0"/>
              </a:rPr>
              <a:t>Jehovah-nissi</a:t>
            </a:r>
          </a:p>
          <a:p>
            <a:pPr algn="ctr" eaLnBrk="1" hangingPunct="1"/>
            <a:r>
              <a:rPr lang="en-US" altLang="en-US" sz="1667">
                <a:latin typeface="Calibri" charset="0"/>
              </a:rPr>
              <a:t>The Lord My Banner</a:t>
            </a:r>
          </a:p>
        </p:txBody>
      </p:sp>
      <p:sp>
        <p:nvSpPr>
          <p:cNvPr id="7184" name="TextBox 17"/>
          <p:cNvSpPr txBox="1">
            <a:spLocks noChangeArrowheads="1"/>
          </p:cNvSpPr>
          <p:nvPr/>
        </p:nvSpPr>
        <p:spPr bwMode="auto">
          <a:xfrm>
            <a:off x="935920" y="889000"/>
            <a:ext cx="1887889" cy="60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67">
                <a:latin typeface="Calibri" charset="0"/>
              </a:rPr>
              <a:t>El Elyon</a:t>
            </a:r>
          </a:p>
          <a:p>
            <a:pPr algn="ctr" eaLnBrk="1" hangingPunct="1"/>
            <a:r>
              <a:rPr lang="en-US" altLang="en-US" sz="1667">
                <a:latin typeface="Calibri" charset="0"/>
              </a:rPr>
              <a:t>The God Most High</a:t>
            </a:r>
          </a:p>
        </p:txBody>
      </p:sp>
      <p:sp>
        <p:nvSpPr>
          <p:cNvPr id="7185" name="TextBox 18"/>
          <p:cNvSpPr txBox="1">
            <a:spLocks noChangeArrowheads="1"/>
          </p:cNvSpPr>
          <p:nvPr/>
        </p:nvSpPr>
        <p:spPr bwMode="auto">
          <a:xfrm>
            <a:off x="2208210" y="190500"/>
            <a:ext cx="1310488" cy="60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67">
                <a:latin typeface="Calibri" charset="0"/>
              </a:rPr>
              <a:t>Adonai</a:t>
            </a:r>
          </a:p>
          <a:p>
            <a:pPr algn="ctr" eaLnBrk="1" hangingPunct="1"/>
            <a:r>
              <a:rPr lang="en-US" altLang="en-US" sz="1667">
                <a:latin typeface="Calibri" charset="0"/>
              </a:rPr>
              <a:t>Lord, Master</a:t>
            </a:r>
          </a:p>
        </p:txBody>
      </p:sp>
      <p:sp>
        <p:nvSpPr>
          <p:cNvPr id="7186" name="TextBox 19"/>
          <p:cNvSpPr txBox="1">
            <a:spLocks noChangeArrowheads="1"/>
          </p:cNvSpPr>
          <p:nvPr/>
        </p:nvSpPr>
        <p:spPr bwMode="auto">
          <a:xfrm>
            <a:off x="3413479" y="1079500"/>
            <a:ext cx="1580177" cy="60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67">
                <a:latin typeface="Calibri" charset="0"/>
              </a:rPr>
              <a:t>Yahweh</a:t>
            </a:r>
          </a:p>
          <a:p>
            <a:pPr algn="ctr" eaLnBrk="1" hangingPunct="1"/>
            <a:r>
              <a:rPr lang="en-US" altLang="en-US" sz="1667">
                <a:latin typeface="Calibri" charset="0"/>
              </a:rPr>
              <a:t>LORD (Jehovah)</a:t>
            </a:r>
          </a:p>
        </p:txBody>
      </p:sp>
    </p:spTree>
    <p:extLst>
      <p:ext uri="{BB962C8B-B14F-4D97-AF65-F5344CB8AC3E}">
        <p14:creationId xmlns:p14="http://schemas.microsoft.com/office/powerpoint/2010/main" val="52843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Jesus Pos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9261"/>
            <a:ext cx="3753115" cy="5705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38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“I AM” Statement of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</a:t>
            </a:r>
            <a:r>
              <a:rPr lang="en-US" dirty="0"/>
              <a:t>am the bread of </a:t>
            </a:r>
            <a:r>
              <a:rPr lang="en-US" dirty="0" smtClean="0"/>
              <a:t>life (John 6:35, 48, 51)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</a:t>
            </a:r>
            <a:r>
              <a:rPr lang="en-US" dirty="0"/>
              <a:t>am the light of the </a:t>
            </a:r>
            <a:r>
              <a:rPr lang="en-US" dirty="0" smtClean="0"/>
              <a:t>world (John 8:12; 9:5)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</a:t>
            </a:r>
            <a:r>
              <a:rPr lang="en-US" dirty="0"/>
              <a:t>am the </a:t>
            </a:r>
            <a:r>
              <a:rPr lang="en-US" dirty="0" smtClean="0"/>
              <a:t>door (John 10:7, 9)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</a:t>
            </a:r>
            <a:r>
              <a:rPr lang="en-US" dirty="0"/>
              <a:t>am the good </a:t>
            </a:r>
            <a:r>
              <a:rPr lang="en-US" dirty="0" smtClean="0"/>
              <a:t>shepherd (10:11, 14)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</a:t>
            </a:r>
            <a:r>
              <a:rPr lang="en-US" dirty="0"/>
              <a:t>am the resurrection and the </a:t>
            </a:r>
            <a:r>
              <a:rPr lang="en-US" dirty="0" smtClean="0"/>
              <a:t>life (John 11:25)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</a:t>
            </a:r>
            <a:r>
              <a:rPr lang="en-US" dirty="0"/>
              <a:t>am the way, the truth, and the life </a:t>
            </a:r>
            <a:r>
              <a:rPr lang="en-US" dirty="0" smtClean="0"/>
              <a:t>(14:6)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</a:t>
            </a:r>
            <a:r>
              <a:rPr lang="en-US" dirty="0"/>
              <a:t>am the true vine </a:t>
            </a:r>
            <a:r>
              <a:rPr lang="en-US" dirty="0" smtClean="0"/>
              <a:t>(15:1)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/>
              <a:t>Before Abraham was, I am (John 8:58)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34" y="21823"/>
            <a:ext cx="8768564" cy="508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Privileges that Make Us Overcomers </a:t>
            </a:r>
            <a:r>
              <a:rPr lang="en-US" b="0" i="1" dirty="0" smtClean="0"/>
              <a:t>(chapter 17)</a:t>
            </a:r>
            <a:endParaRPr lang="en-US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29823"/>
            <a:ext cx="9144000" cy="518517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We Share His Life (17:1-5)</a:t>
            </a:r>
          </a:p>
          <a:p>
            <a:r>
              <a:rPr lang="en-US" u="sng" dirty="0" smtClean="0">
                <a:solidFill>
                  <a:srgbClr val="0000FF"/>
                </a:solidFill>
              </a:rPr>
              <a:t>We Know His Name (17:6-12)</a:t>
            </a:r>
          </a:p>
          <a:p>
            <a:pPr lvl="1"/>
            <a:r>
              <a:rPr lang="en-US" dirty="0" smtClean="0"/>
              <a:t>“I have manifested Your Name” (6) – Revealed Your Nature!</a:t>
            </a:r>
          </a:p>
          <a:p>
            <a:pPr lvl="2"/>
            <a:r>
              <a:rPr lang="en-US" b="0" i="1" dirty="0" smtClean="0"/>
              <a:t>Such Manifestation is on-going through His Disciples (and us today!)</a:t>
            </a:r>
          </a:p>
          <a:p>
            <a:pPr lvl="2"/>
            <a:r>
              <a:rPr lang="en-US" b="0" i="1" dirty="0" smtClean="0"/>
              <a:t>John 1:18 – “Declare the Father” – unfold, to lead, show the way</a:t>
            </a:r>
          </a:p>
          <a:p>
            <a:pPr lvl="2"/>
            <a:r>
              <a:rPr lang="en-US" b="0" i="1" dirty="0" smtClean="0"/>
              <a:t>(6) Importance of “Keeping Your Word” – makes us who and what we are</a:t>
            </a:r>
          </a:p>
          <a:p>
            <a:pPr lvl="2"/>
            <a:r>
              <a:rPr lang="en-US" b="0" i="1" dirty="0" smtClean="0"/>
              <a:t>(7-8) Importance of “Receiving” and “Believing” (Embracing and Adopting)</a:t>
            </a:r>
          </a:p>
          <a:p>
            <a:pPr lvl="2"/>
            <a:r>
              <a:rPr lang="en-US" b="0" i="1" dirty="0" smtClean="0"/>
              <a:t>(9) – Jesus prays for his Apostles, because through them;</a:t>
            </a:r>
          </a:p>
          <a:p>
            <a:pPr lvl="3"/>
            <a:r>
              <a:rPr lang="en-US" b="0" i="1" dirty="0" smtClean="0"/>
              <a:t>The World may know (23) and that The World May Believe (21)</a:t>
            </a:r>
          </a:p>
          <a:p>
            <a:pPr lvl="1"/>
            <a:r>
              <a:rPr lang="en-US" dirty="0" smtClean="0"/>
              <a:t>We are here to Glorify Him (John 17:10)</a:t>
            </a:r>
          </a:p>
          <a:p>
            <a:pPr lvl="2"/>
            <a:r>
              <a:rPr lang="en-US" b="0" i="1" dirty="0" smtClean="0"/>
              <a:t>His Word (7-8) – give us Faith and Hope and Assurance</a:t>
            </a:r>
          </a:p>
          <a:p>
            <a:pPr lvl="2"/>
            <a:r>
              <a:rPr lang="en-US" b="0" i="1" dirty="0" smtClean="0"/>
              <a:t>He Intercedes for us (9)</a:t>
            </a:r>
          </a:p>
          <a:p>
            <a:pPr lvl="2"/>
            <a:r>
              <a:rPr lang="en-US" b="0" i="1" dirty="0" smtClean="0"/>
              <a:t>(10) He is Glorified In Our Lives as We Wear His Name, Confess His Lordship, Live According to His Word, Sing Praises to Him, and Offer our Prayers to the Father</a:t>
            </a:r>
          </a:p>
          <a:p>
            <a:pPr lvl="2"/>
            <a:r>
              <a:rPr lang="en-US" b="0" i="1" dirty="0" smtClean="0"/>
              <a:t>Unity of His People (11)</a:t>
            </a:r>
          </a:p>
        </p:txBody>
      </p:sp>
    </p:spTree>
    <p:extLst>
      <p:ext uri="{BB962C8B-B14F-4D97-AF65-F5344CB8AC3E}">
        <p14:creationId xmlns:p14="http://schemas.microsoft.com/office/powerpoint/2010/main" val="61048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34" y="21823"/>
            <a:ext cx="8768564" cy="508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Privileges that Make Us Overcomers </a:t>
            </a:r>
            <a:r>
              <a:rPr lang="en-US" b="0" i="1" dirty="0" smtClean="0"/>
              <a:t>(chapter 17)</a:t>
            </a:r>
            <a:endParaRPr lang="en-US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29823"/>
            <a:ext cx="9144000" cy="518517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We Share His Life (17:1-5)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We Know His Name (17:6-12)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We Have His Word (17:13-19) </a:t>
            </a:r>
            <a:r>
              <a:rPr lang="en-US" dirty="0" smtClean="0">
                <a:solidFill>
                  <a:schemeClr val="tx1"/>
                </a:solidFill>
              </a:rPr>
              <a:t>– Enables Us to Overcome</a:t>
            </a:r>
          </a:p>
          <a:p>
            <a:pPr lvl="1"/>
            <a:r>
              <a:rPr lang="en-US" dirty="0" smtClean="0"/>
              <a:t>Gives us Joy (13)            </a:t>
            </a:r>
          </a:p>
          <a:p>
            <a:pPr lvl="2"/>
            <a:r>
              <a:rPr lang="en-US" b="0" i="1" dirty="0" err="1" smtClean="0"/>
              <a:t>Neh</a:t>
            </a:r>
            <a:r>
              <a:rPr lang="en-US" b="0" i="1" dirty="0" smtClean="0"/>
              <a:t> 8:10 – the joy of the Lord is your strength</a:t>
            </a:r>
          </a:p>
          <a:p>
            <a:pPr lvl="2"/>
            <a:r>
              <a:rPr lang="en-US" b="0" i="1" dirty="0" err="1" smtClean="0"/>
              <a:t>Jer</a:t>
            </a:r>
            <a:r>
              <a:rPr lang="en-US" b="0" i="1" dirty="0" smtClean="0"/>
              <a:t> 15:16 – Thy word was unto me the joy and rejoicing of my heart</a:t>
            </a:r>
          </a:p>
          <a:p>
            <a:pPr lvl="2"/>
            <a:r>
              <a:rPr lang="en-US" b="0" i="1" dirty="0" smtClean="0"/>
              <a:t>Psalms 119:14 – I have rejoiced in thy testimonies</a:t>
            </a:r>
          </a:p>
          <a:p>
            <a:pPr lvl="2"/>
            <a:r>
              <a:rPr lang="en-US" b="0" i="1" dirty="0" smtClean="0"/>
              <a:t>Psalms 119:162 – I rejoice at thy word …</a:t>
            </a:r>
          </a:p>
          <a:p>
            <a:pPr lvl="1"/>
            <a:r>
              <a:rPr lang="en-US" dirty="0" smtClean="0"/>
              <a:t>Gives us God’s Love (14) </a:t>
            </a:r>
            <a:r>
              <a:rPr lang="en-US" b="0" i="1" dirty="0" smtClean="0"/>
              <a:t>– the World Hates us, but we Overcome </a:t>
            </a:r>
          </a:p>
          <a:p>
            <a:pPr lvl="1"/>
            <a:r>
              <a:rPr lang="en-US" dirty="0" smtClean="0"/>
              <a:t>Gives us Sanctity (15-17) </a:t>
            </a:r>
            <a:r>
              <a:rPr lang="en-US" b="0" i="1" dirty="0" smtClean="0"/>
              <a:t>– John 15:3 – you are clean thru the word</a:t>
            </a:r>
          </a:p>
          <a:p>
            <a:pPr lvl="2"/>
            <a:r>
              <a:rPr lang="en-US" b="0" i="1" dirty="0" smtClean="0"/>
              <a:t>The Power to Live a Holy Life</a:t>
            </a:r>
          </a:p>
          <a:p>
            <a:pPr lvl="1"/>
            <a:r>
              <a:rPr lang="en-US" dirty="0" smtClean="0"/>
              <a:t>Gives us Truth (17) </a:t>
            </a:r>
            <a:r>
              <a:rPr lang="en-US" b="0" i="1" dirty="0" smtClean="0"/>
              <a:t>– Word (17:17), Son (14:6), Spirit (1 John 5:6)</a:t>
            </a:r>
          </a:p>
          <a:p>
            <a:pPr lvl="1"/>
            <a:r>
              <a:rPr lang="en-US" dirty="0" smtClean="0"/>
              <a:t>Give us What We Need to Tell Others </a:t>
            </a:r>
            <a:r>
              <a:rPr lang="en-US" b="0" i="1" dirty="0" smtClean="0"/>
              <a:t>(17-18)</a:t>
            </a:r>
          </a:p>
          <a:p>
            <a:pPr lvl="1"/>
            <a:r>
              <a:rPr lang="en-US" dirty="0" smtClean="0"/>
              <a:t>Gives us Life </a:t>
            </a:r>
            <a:r>
              <a:rPr lang="en-US" b="0" i="1" dirty="0" smtClean="0"/>
              <a:t>(19)–Jesus was set apart for Death, We are set apart for Life</a:t>
            </a:r>
          </a:p>
        </p:txBody>
      </p:sp>
    </p:spTree>
    <p:extLst>
      <p:ext uri="{BB962C8B-B14F-4D97-AF65-F5344CB8AC3E}">
        <p14:creationId xmlns:p14="http://schemas.microsoft.com/office/powerpoint/2010/main" val="75552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B050"/>
        </a:solidFill>
        <a:ln w="19050" cap="flat" cmpd="sng" algn="ctr">
          <a:solidFill>
            <a:srgbClr val="00B05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89353</TotalTime>
  <Words>2797</Words>
  <Application>Microsoft Macintosh PowerPoint</Application>
  <PresentationFormat>On-screen Show (16:10)</PresentationFormat>
  <Paragraphs>309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Miriam</vt:lpstr>
      <vt:lpstr>ＭＳ Ｐゴシック</vt:lpstr>
      <vt:lpstr>Times New Roman</vt:lpstr>
      <vt:lpstr>Wingdings</vt:lpstr>
      <vt:lpstr>Arial</vt:lpstr>
      <vt:lpstr>Calibri</vt:lpstr>
      <vt:lpstr>Papyrus</vt:lpstr>
      <vt:lpstr>Default Design</vt:lpstr>
      <vt:lpstr>Custom Design</vt:lpstr>
      <vt:lpstr>PowerPoint Presentation</vt:lpstr>
      <vt:lpstr>His People Can Have JOY (John 16:16-33)</vt:lpstr>
      <vt:lpstr> The Prayer to Overcome - John 17</vt:lpstr>
      <vt:lpstr>Privileges that Make Us Overcomers (chapter 17)</vt:lpstr>
      <vt:lpstr>PowerPoint Presentation</vt:lpstr>
      <vt:lpstr>PowerPoint Presentation</vt:lpstr>
      <vt:lpstr>“I AM” Statement of Jesus</vt:lpstr>
      <vt:lpstr>Privileges that Make Us Overcomers (chapter 17)</vt:lpstr>
      <vt:lpstr>Privileges that Make Us Overcomers (chapter 17)</vt:lpstr>
      <vt:lpstr>Privileges that Make Us Overcomers (chapter 17)</vt:lpstr>
      <vt:lpstr>Gospel of John</vt:lpstr>
      <vt:lpstr>John 16:25-33 – Understanding, Faith, Challenge</vt:lpstr>
      <vt:lpstr>Analysis and Application</vt:lpstr>
      <vt:lpstr>John 17:1-5 Jesus prays for Himself</vt:lpstr>
      <vt:lpstr>John 17:6-19 Jesus prays for His Disciples</vt:lpstr>
      <vt:lpstr>John 17:20-26 – Jesus prays for future Disciples</vt:lpstr>
      <vt:lpstr>Analysis and Application</vt:lpstr>
      <vt:lpstr>Outline of John 18:1-19:</vt:lpstr>
      <vt:lpstr>Jesus in Control</vt:lpstr>
      <vt:lpstr>PowerPoint Presentation</vt:lpstr>
    </vt:vector>
  </TitlesOfParts>
  <Company>Broadwell Family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Broadwell</dc:creator>
  <cp:lastModifiedBy>Larry Brown</cp:lastModifiedBy>
  <cp:revision>1169</cp:revision>
  <cp:lastPrinted>2015-08-12T22:12:27Z</cp:lastPrinted>
  <dcterms:created xsi:type="dcterms:W3CDTF">2004-04-14T22:24:59Z</dcterms:created>
  <dcterms:modified xsi:type="dcterms:W3CDTF">2015-08-12T22:18:05Z</dcterms:modified>
</cp:coreProperties>
</file>