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68" r:id="rId2"/>
    <p:sldId id="273" r:id="rId3"/>
    <p:sldId id="274" r:id="rId4"/>
    <p:sldId id="276" r:id="rId5"/>
    <p:sldId id="277" r:id="rId6"/>
    <p:sldId id="272" r:id="rId7"/>
    <p:sldId id="275" r:id="rId8"/>
    <p:sldId id="278" r:id="rId9"/>
    <p:sldId id="269" r:id="rId10"/>
    <p:sldId id="257" r:id="rId11"/>
    <p:sldId id="258" r:id="rId12"/>
    <p:sldId id="267" r:id="rId13"/>
    <p:sldId id="259" r:id="rId14"/>
    <p:sldId id="260" r:id="rId15"/>
    <p:sldId id="261" r:id="rId16"/>
    <p:sldId id="270" r:id="rId17"/>
    <p:sldId id="264" r:id="rId18"/>
    <p:sldId id="263" r:id="rId19"/>
    <p:sldId id="271" r:id="rId20"/>
    <p:sldId id="265" r:id="rId21"/>
    <p:sldId id="266" r:id="rId22"/>
    <p:sldId id="262" r:id="rId23"/>
  </p:sldIdLst>
  <p:sldSz cx="9144000" cy="5715000" type="screen16x10"/>
  <p:notesSz cx="6858000" cy="9117013"/>
  <p:defaultTextStyle>
    <a:defPPr>
      <a:defRPr lang="en-US"/>
    </a:defPPr>
    <a:lvl1pPr algn="l" rtl="0" eaLnBrk="0" fontAlgn="base" hangingPunct="0">
      <a:spcBef>
        <a:spcPct val="0"/>
      </a:spcBef>
      <a:spcAft>
        <a:spcPct val="0"/>
      </a:spcAft>
      <a:defRPr sz="2808" b="1" kern="1200">
        <a:solidFill>
          <a:schemeClr val="tx2"/>
        </a:solidFill>
        <a:latin typeface="Arial" charset="0"/>
        <a:ea typeface="+mn-ea"/>
        <a:cs typeface="+mn-cs"/>
      </a:defRPr>
    </a:lvl1pPr>
    <a:lvl2pPr marL="356616" algn="l" rtl="0" eaLnBrk="0" fontAlgn="base" hangingPunct="0">
      <a:spcBef>
        <a:spcPct val="0"/>
      </a:spcBef>
      <a:spcAft>
        <a:spcPct val="0"/>
      </a:spcAft>
      <a:defRPr sz="2808" b="1" kern="1200">
        <a:solidFill>
          <a:schemeClr val="tx2"/>
        </a:solidFill>
        <a:latin typeface="Arial" charset="0"/>
        <a:ea typeface="+mn-ea"/>
        <a:cs typeface="+mn-cs"/>
      </a:defRPr>
    </a:lvl2pPr>
    <a:lvl3pPr marL="713232" algn="l" rtl="0" eaLnBrk="0" fontAlgn="base" hangingPunct="0">
      <a:spcBef>
        <a:spcPct val="0"/>
      </a:spcBef>
      <a:spcAft>
        <a:spcPct val="0"/>
      </a:spcAft>
      <a:defRPr sz="2808" b="1" kern="1200">
        <a:solidFill>
          <a:schemeClr val="tx2"/>
        </a:solidFill>
        <a:latin typeface="Arial" charset="0"/>
        <a:ea typeface="+mn-ea"/>
        <a:cs typeface="+mn-cs"/>
      </a:defRPr>
    </a:lvl3pPr>
    <a:lvl4pPr marL="1069848" algn="l" rtl="0" eaLnBrk="0" fontAlgn="base" hangingPunct="0">
      <a:spcBef>
        <a:spcPct val="0"/>
      </a:spcBef>
      <a:spcAft>
        <a:spcPct val="0"/>
      </a:spcAft>
      <a:defRPr sz="2808" b="1" kern="1200">
        <a:solidFill>
          <a:schemeClr val="tx2"/>
        </a:solidFill>
        <a:latin typeface="Arial" charset="0"/>
        <a:ea typeface="+mn-ea"/>
        <a:cs typeface="+mn-cs"/>
      </a:defRPr>
    </a:lvl4pPr>
    <a:lvl5pPr marL="1426464" algn="l" rtl="0" eaLnBrk="0" fontAlgn="base" hangingPunct="0">
      <a:spcBef>
        <a:spcPct val="0"/>
      </a:spcBef>
      <a:spcAft>
        <a:spcPct val="0"/>
      </a:spcAft>
      <a:defRPr sz="2808" b="1" kern="1200">
        <a:solidFill>
          <a:schemeClr val="tx2"/>
        </a:solidFill>
        <a:latin typeface="Arial" charset="0"/>
        <a:ea typeface="+mn-ea"/>
        <a:cs typeface="+mn-cs"/>
      </a:defRPr>
    </a:lvl5pPr>
    <a:lvl6pPr marL="1783080" algn="l" defTabSz="713232" rtl="0" eaLnBrk="1" latinLnBrk="0" hangingPunct="1">
      <a:defRPr sz="2808" b="1" kern="1200">
        <a:solidFill>
          <a:schemeClr val="tx2"/>
        </a:solidFill>
        <a:latin typeface="Arial" charset="0"/>
        <a:ea typeface="+mn-ea"/>
        <a:cs typeface="+mn-cs"/>
      </a:defRPr>
    </a:lvl6pPr>
    <a:lvl7pPr marL="2139696" algn="l" defTabSz="713232" rtl="0" eaLnBrk="1" latinLnBrk="0" hangingPunct="1">
      <a:defRPr sz="2808" b="1" kern="1200">
        <a:solidFill>
          <a:schemeClr val="tx2"/>
        </a:solidFill>
        <a:latin typeface="Arial" charset="0"/>
        <a:ea typeface="+mn-ea"/>
        <a:cs typeface="+mn-cs"/>
      </a:defRPr>
    </a:lvl7pPr>
    <a:lvl8pPr marL="2496312" algn="l" defTabSz="713232" rtl="0" eaLnBrk="1" latinLnBrk="0" hangingPunct="1">
      <a:defRPr sz="2808" b="1" kern="1200">
        <a:solidFill>
          <a:schemeClr val="tx2"/>
        </a:solidFill>
        <a:latin typeface="Arial" charset="0"/>
        <a:ea typeface="+mn-ea"/>
        <a:cs typeface="+mn-cs"/>
      </a:defRPr>
    </a:lvl8pPr>
    <a:lvl9pPr marL="2852928" algn="l" defTabSz="713232" rtl="0" eaLnBrk="1" latinLnBrk="0" hangingPunct="1">
      <a:defRPr sz="2808" b="1" kern="1200">
        <a:solidFill>
          <a:schemeClr val="tx2"/>
        </a:solidFill>
        <a:latin typeface="Arial" charset="0"/>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287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FFFD78"/>
    <a:srgbClr val="D5FC79"/>
    <a:srgbClr val="0000CC"/>
    <a:srgbClr val="CC0099"/>
    <a:srgbClr val="FF0000"/>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79" autoAdjust="0"/>
    <p:restoredTop sz="94519" autoAdjust="0"/>
  </p:normalViewPr>
  <p:slideViewPr>
    <p:cSldViewPr>
      <p:cViewPr varScale="1">
        <p:scale>
          <a:sx n="95" d="100"/>
          <a:sy n="95" d="100"/>
        </p:scale>
        <p:origin x="-90" y="-4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760" y="-200"/>
      </p:cViewPr>
      <p:guideLst>
        <p:guide orient="horz" pos="287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695325" y="682625"/>
            <a:ext cx="5470525" cy="3419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914400" y="4329113"/>
            <a:ext cx="5029200" cy="410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58BF00-60DC-9A4A-A9DF-73B1390C36B1}" type="slidenum">
              <a:rPr lang="en-US" altLang="en-US"/>
              <a:pPr>
                <a:defRPr/>
              </a:pPr>
              <a:t>‹#›</a:t>
            </a:fld>
            <a:endParaRPr lang="en-US" altLang="en-US"/>
          </a:p>
        </p:txBody>
      </p:sp>
    </p:spTree>
    <p:extLst>
      <p:ext uri="{BB962C8B-B14F-4D97-AF65-F5344CB8AC3E}">
        <p14:creationId xmlns:p14="http://schemas.microsoft.com/office/powerpoint/2010/main" xmlns="" val="180428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36" kern="1200">
        <a:solidFill>
          <a:schemeClr val="tx1"/>
        </a:solidFill>
        <a:latin typeface="Times New Roman" pitchFamily="18" charset="0"/>
        <a:ea typeface="+mn-ea"/>
        <a:cs typeface="+mn-cs"/>
      </a:defRPr>
    </a:lvl1pPr>
    <a:lvl2pPr marL="356616" algn="l" rtl="0" eaLnBrk="0" fontAlgn="base" hangingPunct="0">
      <a:spcBef>
        <a:spcPct val="30000"/>
      </a:spcBef>
      <a:spcAft>
        <a:spcPct val="0"/>
      </a:spcAft>
      <a:defRPr sz="936" kern="1200">
        <a:solidFill>
          <a:schemeClr val="tx1"/>
        </a:solidFill>
        <a:latin typeface="Times New Roman" pitchFamily="18" charset="0"/>
        <a:ea typeface="+mn-ea"/>
        <a:cs typeface="+mn-cs"/>
      </a:defRPr>
    </a:lvl2pPr>
    <a:lvl3pPr marL="713232" algn="l" rtl="0" eaLnBrk="0" fontAlgn="base" hangingPunct="0">
      <a:spcBef>
        <a:spcPct val="30000"/>
      </a:spcBef>
      <a:spcAft>
        <a:spcPct val="0"/>
      </a:spcAft>
      <a:defRPr sz="936" kern="1200">
        <a:solidFill>
          <a:schemeClr val="tx1"/>
        </a:solidFill>
        <a:latin typeface="Times New Roman" pitchFamily="18" charset="0"/>
        <a:ea typeface="+mn-ea"/>
        <a:cs typeface="+mn-cs"/>
      </a:defRPr>
    </a:lvl3pPr>
    <a:lvl4pPr marL="1069848" algn="l" rtl="0" eaLnBrk="0" fontAlgn="base" hangingPunct="0">
      <a:spcBef>
        <a:spcPct val="30000"/>
      </a:spcBef>
      <a:spcAft>
        <a:spcPct val="0"/>
      </a:spcAft>
      <a:defRPr sz="936" kern="1200">
        <a:solidFill>
          <a:schemeClr val="tx1"/>
        </a:solidFill>
        <a:latin typeface="Times New Roman" pitchFamily="18" charset="0"/>
        <a:ea typeface="+mn-ea"/>
        <a:cs typeface="+mn-cs"/>
      </a:defRPr>
    </a:lvl4pPr>
    <a:lvl5pPr marL="1426464" algn="l" rtl="0" eaLnBrk="0" fontAlgn="base" hangingPunct="0">
      <a:spcBef>
        <a:spcPct val="30000"/>
      </a:spcBef>
      <a:spcAft>
        <a:spcPct val="0"/>
      </a:spcAft>
      <a:defRPr sz="936" kern="1200">
        <a:solidFill>
          <a:schemeClr val="tx1"/>
        </a:solidFill>
        <a:latin typeface="Times New Roman" pitchFamily="18" charset="0"/>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30A3DC48-B21F-304D-9279-5FD2F0A26B23}" type="slidenum">
              <a:rPr lang="en-US" altLang="en-US" sz="1200"/>
              <a:pPr/>
              <a:t>1</a:t>
            </a:fld>
            <a:endParaRPr lang="en-US" altLang="en-US" sz="1200"/>
          </a:p>
        </p:txBody>
      </p:sp>
      <p:sp>
        <p:nvSpPr>
          <p:cNvPr id="15362" name="Rectangle 2"/>
          <p:cNvSpPr>
            <a:spLocks noGrp="1" noRot="1" noChangeAspect="1" noChangeArrowheads="1" noTextEdit="1"/>
          </p:cNvSpPr>
          <p:nvPr>
            <p:ph type="sldImg"/>
          </p:nvPr>
        </p:nvSpPr>
        <p:spPr>
          <a:xfrm>
            <a:off x="1511300" y="531813"/>
            <a:ext cx="3403600" cy="2127250"/>
          </a:xfrm>
          <a:ln/>
        </p:spPr>
      </p:sp>
      <p:sp>
        <p:nvSpPr>
          <p:cNvPr id="15363" name="Rectangle 3"/>
          <p:cNvSpPr>
            <a:spLocks noGrp="1" noChangeArrowheads="1"/>
          </p:cNvSpPr>
          <p:nvPr>
            <p:ph type="body" idx="1"/>
          </p:nvPr>
        </p:nvSpPr>
        <p:spPr>
          <a:xfrm>
            <a:off x="457200" y="2811463"/>
            <a:ext cx="6172200" cy="56213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b="1">
                <a:latin typeface="Times New Roman" charset="0"/>
              </a:rPr>
              <a:t>Story of “You Really Gave it to them this time preacher”</a:t>
            </a:r>
          </a:p>
          <a:p>
            <a:pPr marL="685800" lvl="1" indent="-228600">
              <a:buFontTx/>
              <a:buChar char="•"/>
            </a:pPr>
            <a:r>
              <a:rPr lang="en-US" altLang="en-US">
                <a:latin typeface="Times New Roman" charset="0"/>
              </a:rPr>
              <a:t>James is full of practical and personal appllications</a:t>
            </a:r>
          </a:p>
          <a:p>
            <a:pPr marL="685800" lvl="1" indent="-228600">
              <a:buFontTx/>
              <a:buChar char="•"/>
            </a:pPr>
            <a:r>
              <a:rPr lang="en-US" altLang="en-US">
                <a:latin typeface="Times New Roman" charset="0"/>
              </a:rPr>
              <a:t>James is trying to help his readers live a more joyous, happier, and better Christian life. Spiritual Maturity</a:t>
            </a:r>
          </a:p>
          <a:p>
            <a:pPr marL="685800" lvl="1" indent="-228600">
              <a:buFontTx/>
              <a:buChar char="•"/>
            </a:pPr>
            <a:r>
              <a:rPr lang="en-US" altLang="en-US">
                <a:latin typeface="Times New Roman" charset="0"/>
              </a:rPr>
              <a:t>But is is easy for us to make applications to everyone else but ourselves’</a:t>
            </a:r>
          </a:p>
          <a:p>
            <a:pPr marL="1143000" lvl="2" indent="-228600">
              <a:buFontTx/>
              <a:buChar char="•"/>
            </a:pPr>
            <a:r>
              <a:rPr lang="en-US" altLang="en-US" i="1">
                <a:latin typeface="Times New Roman" charset="0"/>
              </a:rPr>
              <a:t>“I wish more people were patient”</a:t>
            </a:r>
          </a:p>
          <a:p>
            <a:pPr marL="1143000" lvl="2" indent="-228600">
              <a:buFontTx/>
              <a:buChar char="•"/>
            </a:pPr>
            <a:r>
              <a:rPr lang="en-US" altLang="en-US" i="1">
                <a:latin typeface="Times New Roman" charset="0"/>
              </a:rPr>
              <a:t>“More people should watch their tongue”</a:t>
            </a:r>
          </a:p>
          <a:p>
            <a:pPr marL="1143000" lvl="2" indent="-228600">
              <a:buFontTx/>
              <a:buChar char="•"/>
            </a:pPr>
            <a:r>
              <a:rPr lang="en-US" altLang="en-US" i="1">
                <a:latin typeface="Times New Roman" charset="0"/>
              </a:rPr>
              <a:t>“I do all the work around here”</a:t>
            </a:r>
          </a:p>
          <a:p>
            <a:pPr marL="1143000" lvl="2" indent="-228600">
              <a:buFontTx/>
              <a:buChar char="•"/>
            </a:pPr>
            <a:r>
              <a:rPr lang="en-US" altLang="en-US" i="1">
                <a:latin typeface="Times New Roman" charset="0"/>
              </a:rPr>
              <a:t>“Everyone else should not be so judging”</a:t>
            </a:r>
          </a:p>
          <a:p>
            <a:pPr marL="228600" indent="-228600"/>
            <a:r>
              <a:rPr lang="en-US" altLang="en-US" b="1">
                <a:latin typeface="Times New Roman" charset="0"/>
              </a:rPr>
              <a:t>But I think a lot of this comes natural because we hear it all the time;</a:t>
            </a:r>
          </a:p>
          <a:p>
            <a:pPr marL="228600" indent="-228600">
              <a:buFontTx/>
              <a:buAutoNum type="arabicPeriod" startAt="2"/>
            </a:pPr>
            <a:r>
              <a:rPr lang="en-US" altLang="en-US">
                <a:latin typeface="Times New Roman" charset="0"/>
              </a:rPr>
              <a:t>This will “burn fat right off you”</a:t>
            </a:r>
          </a:p>
          <a:p>
            <a:pPr marL="228600" indent="-228600">
              <a:buFontTx/>
              <a:buAutoNum type="arabicPeriod" startAt="2"/>
            </a:pPr>
            <a:r>
              <a:rPr lang="en-US" altLang="en-US">
                <a:latin typeface="Times New Roman" charset="0"/>
              </a:rPr>
              <a:t>“This will correct your slice”; Miraculous, Revolutionary, Greatest Ever”</a:t>
            </a:r>
          </a:p>
          <a:p>
            <a:pPr marL="228600" indent="-228600">
              <a:buFontTx/>
              <a:buAutoNum type="arabicPeriod" startAt="2"/>
            </a:pPr>
            <a:r>
              <a:rPr lang="en-US" altLang="en-US">
                <a:latin typeface="Times New Roman" charset="0"/>
              </a:rPr>
              <a:t>Do these things live up to our expectations? - NO</a:t>
            </a:r>
          </a:p>
          <a:p>
            <a:pPr marL="228600" indent="-228600">
              <a:buFontTx/>
              <a:buAutoNum type="arabicPeriod" startAt="2"/>
            </a:pPr>
            <a:r>
              <a:rPr lang="en-US" altLang="en-US">
                <a:latin typeface="Times New Roman" charset="0"/>
              </a:rPr>
              <a:t>The fine print always says YOU HAVE TO PRACTICE</a:t>
            </a:r>
          </a:p>
          <a:p>
            <a:pPr marL="228600" indent="-228600">
              <a:buFontTx/>
              <a:buAutoNum type="arabicPeriod" startAt="2"/>
            </a:pPr>
            <a:r>
              <a:rPr lang="en-US" altLang="en-US">
                <a:latin typeface="Times New Roman" charset="0"/>
              </a:rPr>
              <a:t>Talk is cheap, and too often we soon realize that boasts are hollow, quite far from the truth.</a:t>
            </a:r>
          </a:p>
          <a:p>
            <a:pPr marL="228600" indent="-228600">
              <a:buFontTx/>
              <a:buAutoNum type="arabicPeriod" startAt="2"/>
            </a:pPr>
            <a:r>
              <a:rPr lang="en-US" altLang="en-US" b="1" i="1">
                <a:latin typeface="Times New Roman" charset="0"/>
              </a:rPr>
              <a:t>Christians say “Jesus is the answer” “Believe in God” “Follow me to church”</a:t>
            </a:r>
          </a:p>
          <a:p>
            <a:pPr marL="685800" lvl="1" indent="-228600">
              <a:buFontTx/>
              <a:buChar char="•"/>
            </a:pPr>
            <a:r>
              <a:rPr lang="en-US" altLang="en-US">
                <a:latin typeface="Times New Roman" charset="0"/>
              </a:rPr>
              <a:t>Christians make great claims but we are often guilty of belying them with our actions</a:t>
            </a:r>
          </a:p>
          <a:p>
            <a:pPr marL="685800" lvl="1" indent="-228600">
              <a:buFontTx/>
              <a:buChar char="•"/>
            </a:pPr>
            <a:r>
              <a:rPr lang="en-US" altLang="en-US">
                <a:latin typeface="Times New Roman" charset="0"/>
              </a:rPr>
              <a:t>Professing to trust in God and to be His people, they cling tightly to worldly values</a:t>
            </a:r>
          </a:p>
          <a:p>
            <a:pPr marL="685800" lvl="1" indent="-228600">
              <a:buFontTx/>
              <a:buChar char="•"/>
            </a:pPr>
            <a:r>
              <a:rPr lang="en-US" altLang="en-US">
                <a:latin typeface="Times New Roman" charset="0"/>
              </a:rPr>
              <a:t>Possessing all the right answers, they contradict the gospel with their lives.</a:t>
            </a:r>
          </a:p>
          <a:p>
            <a:pPr marL="228600" indent="-228600">
              <a:buFontTx/>
              <a:buAutoNum type="arabicPeriod" startAt="2"/>
            </a:pPr>
            <a:r>
              <a:rPr lang="en-US" altLang="en-US" b="1" i="1">
                <a:latin typeface="Times New Roman" charset="0"/>
              </a:rPr>
              <a:t>James let’s us know very clearly, THAT WE MUST LIVE THE FAITH WE PROFESS!</a:t>
            </a:r>
          </a:p>
          <a:p>
            <a:pPr marL="685800" lvl="1" indent="-228600">
              <a:buFontTx/>
              <a:buChar char="•"/>
            </a:pPr>
            <a:r>
              <a:rPr lang="en-US" altLang="en-US">
                <a:latin typeface="Times New Roman" charset="0"/>
              </a:rPr>
              <a:t>The proof of our faith and how genuine it is – is a changed life.</a:t>
            </a:r>
          </a:p>
          <a:p>
            <a:pPr marL="228600" indent="-228600">
              <a:buFontTx/>
              <a:buAutoNum type="arabicPeriod" startAt="2"/>
            </a:pPr>
            <a:endParaRPr lang="en-US" altLang="en-US">
              <a:latin typeface="Times New Roman" charset="0"/>
            </a:endParaRPr>
          </a:p>
          <a:p>
            <a:pPr marL="228600" indent="-228600">
              <a:buFontTx/>
              <a:buAutoNum type="arabicPeriod" startAt="2"/>
            </a:pPr>
            <a:endParaRPr lang="en-US" altLang="en-US">
              <a:latin typeface="Times New Roman" charset="0"/>
            </a:endParaRPr>
          </a:p>
          <a:p>
            <a:pPr marL="228600" indent="-228600">
              <a:buFontTx/>
              <a:buAutoNum type="arabicPeriod" startAt="2"/>
            </a:pPr>
            <a:endParaRPr lang="en-US" altLang="en-US">
              <a:latin typeface="Times New Roman" charset="0"/>
            </a:endParaRPr>
          </a:p>
          <a:p>
            <a:pPr marL="228600" indent="-228600">
              <a:buFontTx/>
              <a:buAutoNum type="arabicPeriod" startAt="2"/>
            </a:pPr>
            <a:endParaRPr lang="en-US" altLang="en-US">
              <a:latin typeface="Times New Roman" charset="0"/>
            </a:endParaRPr>
          </a:p>
          <a:p>
            <a:pPr marL="228600" indent="-228600"/>
            <a:endParaRPr lang="en-US" altLang="en-US">
              <a:latin typeface="Times New Roman" charset="0"/>
            </a:endParaRPr>
          </a:p>
        </p:txBody>
      </p:sp>
    </p:spTree>
    <p:extLst>
      <p:ext uri="{BB962C8B-B14F-4D97-AF65-F5344CB8AC3E}">
        <p14:creationId xmlns:p14="http://schemas.microsoft.com/office/powerpoint/2010/main" xmlns=""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75E97F5B-E254-9043-97D9-00ADAF1527A6}" type="slidenum">
              <a:rPr lang="en-US" altLang="en-US" sz="1200"/>
              <a:pPr/>
              <a:t>10</a:t>
            </a:fld>
            <a:endParaRPr lang="en-US" altLang="en-US" sz="1200"/>
          </a:p>
        </p:txBody>
      </p:sp>
      <p:sp>
        <p:nvSpPr>
          <p:cNvPr id="23554" name="Rectangle 2"/>
          <p:cNvSpPr>
            <a:spLocks noGrp="1" noRot="1" noChangeAspect="1" noChangeArrowheads="1" noTextEdit="1"/>
          </p:cNvSpPr>
          <p:nvPr>
            <p:ph type="sldImg"/>
          </p:nvPr>
        </p:nvSpPr>
        <p:spPr>
          <a:xfrm>
            <a:off x="655638" y="169863"/>
            <a:ext cx="2955925" cy="1847850"/>
          </a:xfrm>
          <a:ln/>
        </p:spPr>
      </p:sp>
      <p:sp>
        <p:nvSpPr>
          <p:cNvPr id="23555" name="Rectangle 3"/>
          <p:cNvSpPr>
            <a:spLocks noGrp="1" noChangeArrowheads="1"/>
          </p:cNvSpPr>
          <p:nvPr>
            <p:ph type="body" idx="1"/>
          </p:nvPr>
        </p:nvSpPr>
        <p:spPr>
          <a:xfrm>
            <a:off x="533400" y="2017713"/>
            <a:ext cx="5943600" cy="6699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lnSpc>
                <a:spcPct val="90000"/>
              </a:lnSpc>
              <a:buFontTx/>
              <a:buAutoNum type="arabicPeriod"/>
            </a:pPr>
            <a:r>
              <a:rPr lang="en-US" altLang="en-US" b="1" u="sng">
                <a:solidFill>
                  <a:srgbClr val="FF0000"/>
                </a:solidFill>
                <a:latin typeface="Times New Roman" charset="0"/>
              </a:rPr>
              <a:t>JOY </a:t>
            </a:r>
            <a:r>
              <a:rPr lang="en-US" altLang="en-US">
                <a:latin typeface="Times New Roman" charset="0"/>
              </a:rPr>
              <a:t>- James begins with “pasa” meaning ALL, ENTIRELY, AND COMPLETELY.  It must agree with the noun following it (JOY) – Meaning the totality of all things</a:t>
            </a:r>
          </a:p>
          <a:p>
            <a:pPr marL="685800" lvl="1" indent="-228600">
              <a:lnSpc>
                <a:spcPct val="90000"/>
              </a:lnSpc>
              <a:buFontTx/>
              <a:buChar char="•"/>
            </a:pPr>
            <a:r>
              <a:rPr lang="en-US" altLang="en-US">
                <a:latin typeface="Times New Roman" charset="0"/>
              </a:rPr>
              <a:t>We should not divide our experiences in to pleasant and unpleasant things</a:t>
            </a:r>
          </a:p>
          <a:p>
            <a:pPr marL="685800" lvl="1" indent="-228600">
              <a:lnSpc>
                <a:spcPct val="90000"/>
              </a:lnSpc>
              <a:buFontTx/>
              <a:buChar char="•"/>
            </a:pPr>
            <a:r>
              <a:rPr lang="en-US" altLang="en-US">
                <a:latin typeface="Times New Roman" charset="0"/>
              </a:rPr>
              <a:t>1 Peter 1:6-8 – rejoice even though you have been grieved – to test your faith.</a:t>
            </a:r>
          </a:p>
          <a:p>
            <a:pPr marL="685800" lvl="1" indent="-228600">
              <a:lnSpc>
                <a:spcPct val="90000"/>
              </a:lnSpc>
              <a:buFontTx/>
              <a:buChar char="•"/>
            </a:pPr>
            <a:r>
              <a:rPr lang="en-US" altLang="en-US">
                <a:latin typeface="Times New Roman" charset="0"/>
              </a:rPr>
              <a:t>JOY (chara) means delighted, pleased with something</a:t>
            </a:r>
          </a:p>
          <a:p>
            <a:pPr marL="685800" lvl="1" indent="-228600">
              <a:lnSpc>
                <a:spcPct val="90000"/>
              </a:lnSpc>
              <a:buFontTx/>
              <a:buChar char="•"/>
            </a:pPr>
            <a:r>
              <a:rPr lang="en-US" altLang="en-US">
                <a:latin typeface="Times New Roman" charset="0"/>
              </a:rPr>
              <a:t>James does NOT say to be joyous “FOR” trials, but “IN” trials.</a:t>
            </a:r>
          </a:p>
          <a:p>
            <a:pPr marL="685800" lvl="1" indent="-228600">
              <a:lnSpc>
                <a:spcPct val="90000"/>
              </a:lnSpc>
              <a:buFontTx/>
              <a:buChar char="•"/>
            </a:pPr>
            <a:r>
              <a:rPr lang="en-US" altLang="en-US">
                <a:latin typeface="Times New Roman" charset="0"/>
              </a:rPr>
              <a:t>The JOY comes after the victory is won.</a:t>
            </a:r>
          </a:p>
          <a:p>
            <a:pPr marL="685800" lvl="1" indent="-228600">
              <a:lnSpc>
                <a:spcPct val="90000"/>
              </a:lnSpc>
              <a:buFontTx/>
              <a:buChar char="•"/>
            </a:pPr>
            <a:r>
              <a:rPr lang="en-US" altLang="en-US">
                <a:latin typeface="Times New Roman" charset="0"/>
              </a:rPr>
              <a:t>We should not look at life and say “How do I keep from falling into various trials?”, but rather “How can I overcome these trials when I fall in to them?”</a:t>
            </a:r>
          </a:p>
          <a:p>
            <a:pPr marL="228600" indent="-228600">
              <a:lnSpc>
                <a:spcPct val="90000"/>
              </a:lnSpc>
              <a:buFontTx/>
              <a:buAutoNum type="arabicPeriod" startAt="2"/>
            </a:pPr>
            <a:r>
              <a:rPr lang="en-US" altLang="en-US" b="1">
                <a:solidFill>
                  <a:srgbClr val="FF0000"/>
                </a:solidFill>
                <a:latin typeface="Times New Roman" charset="0"/>
              </a:rPr>
              <a:t>COUNT IT</a:t>
            </a:r>
            <a:r>
              <a:rPr lang="en-US" altLang="en-US">
                <a:latin typeface="Times New Roman" charset="0"/>
              </a:rPr>
              <a:t> (heegeesasthe) – an internal attitude to think forward.  Consider, regard, to place value on, deem it.  Present Indicative Tense – To lead the way, to go before</a:t>
            </a:r>
          </a:p>
          <a:p>
            <a:pPr marL="685800" lvl="1" indent="-228600">
              <a:lnSpc>
                <a:spcPct val="90000"/>
              </a:lnSpc>
              <a:buFontTx/>
              <a:buChar char="•"/>
            </a:pPr>
            <a:r>
              <a:rPr lang="en-US" altLang="en-US">
                <a:latin typeface="Times New Roman" charset="0"/>
              </a:rPr>
              <a:t>Psa 30:5 – weeping endures for a night, but joy comes by morning.</a:t>
            </a:r>
          </a:p>
          <a:p>
            <a:pPr marL="1143000" lvl="2" indent="-228600">
              <a:lnSpc>
                <a:spcPct val="90000"/>
              </a:lnSpc>
              <a:buFontTx/>
              <a:buChar char="•"/>
            </a:pPr>
            <a:r>
              <a:rPr lang="en-US" altLang="en-US">
                <a:latin typeface="Times New Roman" charset="0"/>
              </a:rPr>
              <a:t>The sun seems to bring relief</a:t>
            </a:r>
          </a:p>
          <a:p>
            <a:pPr marL="685800" lvl="1" indent="-228600">
              <a:lnSpc>
                <a:spcPct val="90000"/>
              </a:lnSpc>
              <a:buFontTx/>
              <a:buChar char="•"/>
            </a:pPr>
            <a:r>
              <a:rPr lang="en-US" altLang="en-US">
                <a:latin typeface="Times New Roman" charset="0"/>
              </a:rPr>
              <a:t>Matt 5:11-12 – Your reward is in heaven.</a:t>
            </a:r>
          </a:p>
          <a:p>
            <a:pPr marL="685800" lvl="1" indent="-228600">
              <a:lnSpc>
                <a:spcPct val="90000"/>
              </a:lnSpc>
              <a:buFontTx/>
              <a:buChar char="•"/>
            </a:pPr>
            <a:r>
              <a:rPr lang="en-US" altLang="en-US">
                <a:latin typeface="Times New Roman" charset="0"/>
              </a:rPr>
              <a:t>Heb 12:2 – “Jesus … the joy was set before Him endured the cross.</a:t>
            </a:r>
          </a:p>
          <a:p>
            <a:pPr marL="1143000" lvl="2" indent="-228600">
              <a:lnSpc>
                <a:spcPct val="90000"/>
              </a:lnSpc>
              <a:buFontTx/>
              <a:buChar char="•"/>
            </a:pPr>
            <a:r>
              <a:rPr lang="en-US" altLang="en-US">
                <a:latin typeface="Times New Roman" charset="0"/>
              </a:rPr>
              <a:t>Was the cross joyful? – Jesus was able to get through the trial by looking forward (counting on it!)</a:t>
            </a:r>
          </a:p>
          <a:p>
            <a:pPr marL="228600" indent="-228600">
              <a:lnSpc>
                <a:spcPct val="90000"/>
              </a:lnSpc>
              <a:buFontTx/>
              <a:buAutoNum type="arabicPeriod" startAt="2"/>
            </a:pPr>
            <a:r>
              <a:rPr lang="en-US" altLang="en-US" b="1">
                <a:solidFill>
                  <a:srgbClr val="FF0000"/>
                </a:solidFill>
                <a:latin typeface="Times New Roman" charset="0"/>
              </a:rPr>
              <a:t>TRIALS</a:t>
            </a:r>
            <a:r>
              <a:rPr lang="en-US" altLang="en-US">
                <a:latin typeface="Times New Roman" charset="0"/>
              </a:rPr>
              <a:t> (peirasmos) – a putting to the test, proving, proof, attempt, experience</a:t>
            </a:r>
          </a:p>
          <a:p>
            <a:pPr marL="685800" lvl="1" indent="-228600">
              <a:lnSpc>
                <a:spcPct val="90000"/>
              </a:lnSpc>
              <a:buFontTx/>
              <a:buChar char="•"/>
            </a:pPr>
            <a:r>
              <a:rPr lang="en-US" altLang="en-US">
                <a:latin typeface="Times New Roman" charset="0"/>
              </a:rPr>
              <a:t>These are not temptations (vs 13ff), these are external forces upon us.  </a:t>
            </a:r>
          </a:p>
          <a:p>
            <a:pPr marL="685800" lvl="1" indent="-228600">
              <a:lnSpc>
                <a:spcPct val="90000"/>
              </a:lnSpc>
              <a:buFontTx/>
              <a:buChar char="•"/>
            </a:pPr>
            <a:r>
              <a:rPr lang="en-US" altLang="en-US">
                <a:latin typeface="Times New Roman" charset="0"/>
              </a:rPr>
              <a:t>Trials give us experience</a:t>
            </a:r>
          </a:p>
          <a:p>
            <a:pPr marL="228600" indent="-228600">
              <a:lnSpc>
                <a:spcPct val="90000"/>
              </a:lnSpc>
              <a:buFontTx/>
              <a:buAutoNum type="arabicPeriod" startAt="4"/>
            </a:pPr>
            <a:r>
              <a:rPr lang="en-US" altLang="en-US" b="1">
                <a:solidFill>
                  <a:srgbClr val="FF0000"/>
                </a:solidFill>
                <a:latin typeface="Times New Roman" charset="0"/>
              </a:rPr>
              <a:t>FALL INTO</a:t>
            </a:r>
            <a:r>
              <a:rPr lang="en-US" altLang="en-US">
                <a:latin typeface="Times New Roman" charset="0"/>
              </a:rPr>
              <a:t> (peripeseete) – to fall around, to fall upon, to fall aside</a:t>
            </a:r>
          </a:p>
          <a:p>
            <a:pPr marL="685800" lvl="1" indent="-228600">
              <a:lnSpc>
                <a:spcPct val="90000"/>
              </a:lnSpc>
              <a:buFontTx/>
              <a:buChar char="•"/>
            </a:pPr>
            <a:r>
              <a:rPr lang="en-US" altLang="en-US">
                <a:latin typeface="Times New Roman" charset="0"/>
              </a:rPr>
              <a:t>We can not avoid them, that is why James uses the adverb “when” and not “if”</a:t>
            </a:r>
          </a:p>
          <a:p>
            <a:pPr marL="685800" lvl="1" indent="-228600">
              <a:lnSpc>
                <a:spcPct val="90000"/>
              </a:lnSpc>
              <a:buFontTx/>
              <a:buChar char="•"/>
            </a:pPr>
            <a:r>
              <a:rPr lang="en-US" altLang="en-US">
                <a:latin typeface="Times New Roman" charset="0"/>
              </a:rPr>
              <a:t>Matt 10:22-23 – hated by all, but he who endures will be saved</a:t>
            </a:r>
          </a:p>
          <a:p>
            <a:pPr marL="685800" lvl="1" indent="-228600">
              <a:lnSpc>
                <a:spcPct val="90000"/>
              </a:lnSpc>
              <a:buFontTx/>
              <a:buChar char="•"/>
            </a:pPr>
            <a:r>
              <a:rPr lang="en-US" altLang="en-US">
                <a:latin typeface="Times New Roman" charset="0"/>
              </a:rPr>
              <a:t>John 16:33 – In me you have peace, in the world you have tribulation</a:t>
            </a:r>
          </a:p>
          <a:p>
            <a:pPr marL="685800" lvl="1" indent="-228600">
              <a:lnSpc>
                <a:spcPct val="90000"/>
              </a:lnSpc>
              <a:buFontTx/>
              <a:buChar char="•"/>
            </a:pPr>
            <a:r>
              <a:rPr lang="en-US" altLang="en-US">
                <a:latin typeface="Times New Roman" charset="0"/>
              </a:rPr>
              <a:t>2 Tim 3:12 – If you desire to live godly, you will suffer persecution</a:t>
            </a:r>
          </a:p>
          <a:p>
            <a:pPr marL="228600" indent="-228600">
              <a:lnSpc>
                <a:spcPct val="90000"/>
              </a:lnSpc>
              <a:buFontTx/>
              <a:buAutoNum type="arabicPeriod" startAt="4"/>
            </a:pPr>
            <a:r>
              <a:rPr lang="en-US" altLang="en-US" b="1">
                <a:solidFill>
                  <a:srgbClr val="FF0000"/>
                </a:solidFill>
                <a:latin typeface="Times New Roman" charset="0"/>
              </a:rPr>
              <a:t>VARIOUS TRIALS</a:t>
            </a:r>
            <a:r>
              <a:rPr lang="en-US" altLang="en-US">
                <a:latin typeface="Times New Roman" charset="0"/>
              </a:rPr>
              <a:t> – multicolored, meaning the different trials we are faced with.</a:t>
            </a:r>
          </a:p>
          <a:p>
            <a:pPr marL="685800" lvl="1" indent="-228600">
              <a:lnSpc>
                <a:spcPct val="90000"/>
              </a:lnSpc>
              <a:buFontTx/>
              <a:buAutoNum type="arabicPeriod"/>
            </a:pPr>
            <a:r>
              <a:rPr lang="en-US" altLang="en-US">
                <a:latin typeface="Times New Roman" charset="0"/>
              </a:rPr>
              <a:t>Just when you think you have had it bad, just look around you and I promise someone has it worse.</a:t>
            </a:r>
          </a:p>
          <a:p>
            <a:pPr marL="228600" indent="-228600">
              <a:lnSpc>
                <a:spcPct val="90000"/>
              </a:lnSpc>
              <a:buFontTx/>
              <a:buAutoNum type="arabicPeriod" startAt="4"/>
            </a:pPr>
            <a:r>
              <a:rPr lang="en-US" altLang="en-US">
                <a:latin typeface="Times New Roman" charset="0"/>
              </a:rPr>
              <a:t>Place in the </a:t>
            </a:r>
            <a:r>
              <a:rPr lang="en-US" altLang="en-US" b="1" u="sng">
                <a:latin typeface="Times New Roman" charset="0"/>
              </a:rPr>
              <a:t>Hudson River</a:t>
            </a:r>
            <a:r>
              <a:rPr lang="en-US" altLang="en-US">
                <a:latin typeface="Times New Roman" charset="0"/>
              </a:rPr>
              <a:t> where it looks like you will wreck against the rocks, but all of a sudden, as you enter the shadow of a mountain, an opening appears and you pass in to a grand and beautiful bay.</a:t>
            </a:r>
          </a:p>
          <a:p>
            <a:pPr marL="228600" indent="-228600">
              <a:lnSpc>
                <a:spcPct val="90000"/>
              </a:lnSpc>
              <a:buFontTx/>
              <a:buAutoNum type="arabicPeriod" startAt="2"/>
            </a:pPr>
            <a:endParaRPr lang="en-US" altLang="en-US">
              <a:latin typeface="Times New Roman" charset="0"/>
            </a:endParaRPr>
          </a:p>
          <a:p>
            <a:pPr marL="228600" indent="-228600">
              <a:lnSpc>
                <a:spcPct val="90000"/>
              </a:lnSpc>
              <a:buFontTx/>
              <a:buAutoNum type="arabicPeriod"/>
            </a:pPr>
            <a:endParaRPr lang="en-US" altLang="en-US">
              <a:latin typeface="Times New Roman" charset="0"/>
            </a:endParaRPr>
          </a:p>
        </p:txBody>
      </p:sp>
      <p:sp>
        <p:nvSpPr>
          <p:cNvPr id="23556" name="Text Box 4"/>
          <p:cNvSpPr txBox="1">
            <a:spLocks noChangeArrowheads="1"/>
          </p:cNvSpPr>
          <p:nvPr/>
        </p:nvSpPr>
        <p:spPr bwMode="auto">
          <a:xfrm>
            <a:off x="3505200" y="477838"/>
            <a:ext cx="27876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b="0" i="1">
                <a:solidFill>
                  <a:srgbClr val="FF0000"/>
                </a:solidFill>
              </a:rPr>
              <a:t>1:2 – My brethren, count it all joy when</a:t>
            </a:r>
          </a:p>
          <a:p>
            <a:r>
              <a:rPr lang="en-US" altLang="en-US" sz="1200" b="0" i="1">
                <a:solidFill>
                  <a:srgbClr val="FF0000"/>
                </a:solidFill>
              </a:rPr>
              <a:t> you fall into various trials.”</a:t>
            </a:r>
          </a:p>
        </p:txBody>
      </p:sp>
    </p:spTree>
    <p:extLst>
      <p:ext uri="{BB962C8B-B14F-4D97-AF65-F5344CB8AC3E}">
        <p14:creationId xmlns:p14="http://schemas.microsoft.com/office/powerpoint/2010/main" xmlns="" val="424238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FA302C09-8FB5-5A4E-9064-B3E15C6E7A9F}" type="slidenum">
              <a:rPr lang="en-US" altLang="en-US" sz="1200"/>
              <a:pPr/>
              <a:t>11</a:t>
            </a:fld>
            <a:endParaRPr lang="en-US" altLang="en-US" sz="1200"/>
          </a:p>
        </p:txBody>
      </p:sp>
      <p:sp>
        <p:nvSpPr>
          <p:cNvPr id="25602" name="Rectangle 2"/>
          <p:cNvSpPr>
            <a:spLocks noGrp="1" noRot="1" noChangeAspect="1" noChangeArrowheads="1" noTextEdit="1"/>
          </p:cNvSpPr>
          <p:nvPr>
            <p:ph type="sldImg"/>
          </p:nvPr>
        </p:nvSpPr>
        <p:spPr>
          <a:xfrm>
            <a:off x="601663" y="169863"/>
            <a:ext cx="2835275" cy="1771650"/>
          </a:xfrm>
          <a:ln/>
        </p:spPr>
      </p:sp>
      <p:sp>
        <p:nvSpPr>
          <p:cNvPr id="25603" name="Rectangle 3"/>
          <p:cNvSpPr>
            <a:spLocks noGrp="1" noChangeArrowheads="1"/>
          </p:cNvSpPr>
          <p:nvPr>
            <p:ph type="body" idx="1"/>
          </p:nvPr>
        </p:nvSpPr>
        <p:spPr>
          <a:xfrm>
            <a:off x="457200" y="1941513"/>
            <a:ext cx="6019800" cy="71755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b="1">
                <a:solidFill>
                  <a:srgbClr val="FF0000"/>
                </a:solidFill>
                <a:latin typeface="Times New Roman" charset="0"/>
              </a:rPr>
              <a:t>KNOWING</a:t>
            </a:r>
            <a:r>
              <a:rPr lang="en-US" altLang="en-US">
                <a:latin typeface="Times New Roman" charset="0"/>
              </a:rPr>
              <a:t> (ginooskontes) – recognizing, discernment, distinguishing, understanding, knowledge gains from personal experience.</a:t>
            </a:r>
          </a:p>
          <a:p>
            <a:pPr marL="685800" lvl="1" indent="-228600">
              <a:buFontTx/>
              <a:buChar char="•"/>
            </a:pPr>
            <a:r>
              <a:rPr lang="en-US" altLang="en-US">
                <a:latin typeface="Times New Roman" charset="0"/>
              </a:rPr>
              <a:t>If you read a </a:t>
            </a:r>
            <a:r>
              <a:rPr lang="en-US" altLang="en-US" b="1">
                <a:latin typeface="Times New Roman" charset="0"/>
              </a:rPr>
              <a:t>book on baseball</a:t>
            </a:r>
            <a:r>
              <a:rPr lang="en-US" altLang="en-US">
                <a:latin typeface="Times New Roman" charset="0"/>
              </a:rPr>
              <a:t>, it wouldn’t mean you could play the game well – you don’t have any “ginosko” – no experience.</a:t>
            </a:r>
          </a:p>
          <a:p>
            <a:pPr marL="685800" lvl="1" indent="-228600">
              <a:buFontTx/>
              <a:buChar char="•"/>
            </a:pPr>
            <a:r>
              <a:rPr lang="en-US" altLang="en-US">
                <a:latin typeface="Times New Roman" charset="0"/>
              </a:rPr>
              <a:t>The same is true with your faith – You must get some “ginosko” in you.</a:t>
            </a:r>
          </a:p>
          <a:p>
            <a:pPr marL="685800" lvl="1" indent="-228600">
              <a:buFontTx/>
              <a:buChar char="•"/>
            </a:pPr>
            <a:r>
              <a:rPr lang="en-US" altLang="en-US">
                <a:latin typeface="Times New Roman" charset="0"/>
              </a:rPr>
              <a:t>The present active participle –  to continue to find out, continue in “knowing”</a:t>
            </a:r>
          </a:p>
          <a:p>
            <a:pPr marL="685800" lvl="1" indent="-228600">
              <a:buFontTx/>
              <a:buChar char="•"/>
            </a:pPr>
            <a:r>
              <a:rPr lang="en-US" altLang="en-US">
                <a:latin typeface="Times New Roman" charset="0"/>
              </a:rPr>
              <a:t>But we still ask “why”, James is about to tell us why.</a:t>
            </a:r>
          </a:p>
          <a:p>
            <a:pPr marL="228600" indent="-228600">
              <a:buFontTx/>
              <a:buAutoNum type="arabicPeriod"/>
            </a:pPr>
            <a:r>
              <a:rPr lang="en-US" altLang="en-US" b="1">
                <a:solidFill>
                  <a:srgbClr val="FF0000"/>
                </a:solidFill>
                <a:latin typeface="Times New Roman" charset="0"/>
              </a:rPr>
              <a:t>TESTING / PROVING</a:t>
            </a:r>
            <a:r>
              <a:rPr lang="en-US" altLang="en-US">
                <a:latin typeface="Times New Roman" charset="0"/>
              </a:rPr>
              <a:t> (dokimion) – metals put to the test to see if they are real</a:t>
            </a:r>
          </a:p>
          <a:p>
            <a:pPr marL="685800" lvl="1" indent="-228600">
              <a:buFontTx/>
              <a:buChar char="•"/>
            </a:pPr>
            <a:r>
              <a:rPr lang="en-US" altLang="en-US">
                <a:latin typeface="Times New Roman" charset="0"/>
              </a:rPr>
              <a:t>The crucible through which ore is made to pass so that the heat can separate the genuine ore from the dross (waste or scum that floats to the top)</a:t>
            </a:r>
          </a:p>
          <a:p>
            <a:pPr marL="685800" lvl="1" indent="-228600">
              <a:buFontTx/>
              <a:buChar char="•"/>
            </a:pPr>
            <a:r>
              <a:rPr lang="en-US" altLang="en-US">
                <a:latin typeface="Times New Roman" charset="0"/>
              </a:rPr>
              <a:t>Our faith must be tested to make sure it is the real thing. (</a:t>
            </a:r>
            <a:r>
              <a:rPr lang="en-US" altLang="en-US" b="1">
                <a:latin typeface="Times New Roman" charset="0"/>
              </a:rPr>
              <a:t>1 Pet 1:6-7; 4:12</a:t>
            </a:r>
            <a:r>
              <a:rPr lang="en-US" altLang="en-US">
                <a:latin typeface="Times New Roman" charset="0"/>
              </a:rPr>
              <a:t>)</a:t>
            </a:r>
          </a:p>
          <a:p>
            <a:pPr marL="685800" lvl="1" indent="-228600">
              <a:buFontTx/>
              <a:buChar char="•"/>
            </a:pPr>
            <a:r>
              <a:rPr lang="en-US" altLang="en-US" b="1">
                <a:solidFill>
                  <a:srgbClr val="0000CC"/>
                </a:solidFill>
                <a:latin typeface="Times New Roman" charset="0"/>
              </a:rPr>
              <a:t>Mal 3:3</a:t>
            </a:r>
            <a:r>
              <a:rPr lang="en-US" altLang="en-US">
                <a:latin typeface="Times New Roman" charset="0"/>
              </a:rPr>
              <a:t> – I will sit as a refiner and purifier of silver… so that they might offer to the Lord and offering of righteousness.</a:t>
            </a:r>
          </a:p>
          <a:p>
            <a:pPr marL="685800" lvl="1" indent="-228600">
              <a:buFontTx/>
              <a:buChar char="•"/>
            </a:pPr>
            <a:r>
              <a:rPr lang="en-US" altLang="en-US" b="1">
                <a:latin typeface="Times New Roman" charset="0"/>
              </a:rPr>
              <a:t>Silversmith</a:t>
            </a:r>
            <a:r>
              <a:rPr lang="en-US" altLang="en-US">
                <a:latin typeface="Times New Roman" charset="0"/>
              </a:rPr>
              <a:t> must constantly watch the silver or it will be ruined.  The silversmith knows the exact time that the silver is done – </a:t>
            </a:r>
            <a:r>
              <a:rPr lang="en-US" altLang="en-US" i="1">
                <a:latin typeface="Times New Roman" charset="0"/>
              </a:rPr>
              <a:t>When I can see my image in the silver</a:t>
            </a:r>
          </a:p>
          <a:p>
            <a:pPr marL="685800" lvl="1" indent="-228600">
              <a:buFontTx/>
              <a:buChar char="•"/>
            </a:pPr>
            <a:r>
              <a:rPr lang="en-US" altLang="en-US">
                <a:latin typeface="Times New Roman" charset="0"/>
              </a:rPr>
              <a:t>God’s goal for us is that we become Spiritually mature</a:t>
            </a:r>
          </a:p>
          <a:p>
            <a:pPr marL="685800" lvl="1" indent="-228600">
              <a:buFontTx/>
              <a:buChar char="•"/>
            </a:pPr>
            <a:r>
              <a:rPr lang="en-US" altLang="en-US">
                <a:latin typeface="Times New Roman" charset="0"/>
              </a:rPr>
              <a:t>More Like You Jesus, More Like You</a:t>
            </a:r>
          </a:p>
          <a:p>
            <a:pPr marL="228600" indent="-228600">
              <a:buFontTx/>
              <a:buAutoNum type="arabicPeriod"/>
            </a:pPr>
            <a:r>
              <a:rPr lang="en-US" altLang="en-US" b="1">
                <a:solidFill>
                  <a:srgbClr val="FF0000"/>
                </a:solidFill>
                <a:latin typeface="Times New Roman" charset="0"/>
              </a:rPr>
              <a:t>PRODUCES</a:t>
            </a:r>
            <a:r>
              <a:rPr lang="en-US" altLang="en-US">
                <a:latin typeface="Times New Roman" charset="0"/>
              </a:rPr>
              <a:t>  - to bring about</a:t>
            </a:r>
          </a:p>
          <a:p>
            <a:pPr marL="685800" lvl="1" indent="-228600">
              <a:buFontTx/>
              <a:buChar char="•"/>
            </a:pPr>
            <a:r>
              <a:rPr lang="en-US" altLang="en-US">
                <a:latin typeface="Times New Roman" charset="0"/>
              </a:rPr>
              <a:t>If you endure, the trial will not leave you empty, but will bring about a pure, perfect, complete, lacking nothing, wisdom seeking, humble, faith.</a:t>
            </a:r>
          </a:p>
          <a:p>
            <a:pPr marL="228600" indent="-228600">
              <a:buFontTx/>
              <a:buAutoNum type="arabicPeriod"/>
            </a:pPr>
            <a:r>
              <a:rPr lang="en-US" altLang="en-US" b="1">
                <a:solidFill>
                  <a:srgbClr val="FF0000"/>
                </a:solidFill>
                <a:latin typeface="Times New Roman" charset="0"/>
              </a:rPr>
              <a:t>PATIENCE</a:t>
            </a:r>
            <a:r>
              <a:rPr lang="en-US" altLang="en-US">
                <a:latin typeface="Times New Roman" charset="0"/>
              </a:rPr>
              <a:t> – (hupomonen) denotes perseverance, steadfastness that do not falter under suffering.  It is made up of two words (hupo) UNDER, and (menoo) – to stay, abide.</a:t>
            </a:r>
          </a:p>
          <a:p>
            <a:pPr marL="685800" lvl="1" indent="-228600">
              <a:buFontTx/>
              <a:buChar char="•"/>
            </a:pPr>
            <a:r>
              <a:rPr lang="en-US" altLang="en-US">
                <a:latin typeface="Times New Roman" charset="0"/>
              </a:rPr>
              <a:t>The blacksmith holds the iron in the fire to make it pliable and useful,  God permits trials to mold us, acquire pliability and patience.</a:t>
            </a:r>
          </a:p>
          <a:p>
            <a:pPr marL="685800" lvl="1" indent="-228600">
              <a:buFontTx/>
              <a:buChar char="•"/>
            </a:pPr>
            <a:r>
              <a:rPr lang="en-US" altLang="en-US">
                <a:latin typeface="Times New Roman" charset="0"/>
              </a:rPr>
              <a:t>If we are never in the fire, we become stiff and useless.</a:t>
            </a:r>
          </a:p>
          <a:p>
            <a:pPr marL="685800" lvl="1" indent="-228600">
              <a:buFontTx/>
              <a:buChar char="•"/>
            </a:pPr>
            <a:r>
              <a:rPr lang="en-US" altLang="en-US">
                <a:latin typeface="Times New Roman" charset="0"/>
              </a:rPr>
              <a:t>Col 1:11 – strengthen with all might, for all patience and longsuffering with joy</a:t>
            </a:r>
          </a:p>
          <a:p>
            <a:pPr marL="228600" indent="-228600">
              <a:buFontTx/>
              <a:buAutoNum type="arabicPeriod"/>
            </a:pPr>
            <a:r>
              <a:rPr lang="en-US" altLang="en-US" b="1">
                <a:solidFill>
                  <a:srgbClr val="FF0000"/>
                </a:solidFill>
                <a:latin typeface="Times New Roman" charset="0"/>
              </a:rPr>
              <a:t>WORKETH</a:t>
            </a:r>
            <a:r>
              <a:rPr lang="en-US" altLang="en-US">
                <a:latin typeface="Times New Roman" charset="0"/>
              </a:rPr>
              <a:t> (katergazetai) – More than work or toil, it means to work out, to achieve, to accomplish, it carries with it the idea of a goal.</a:t>
            </a:r>
          </a:p>
          <a:p>
            <a:pPr marL="685800" lvl="1" indent="-228600">
              <a:buFontTx/>
              <a:buChar char="•"/>
            </a:pPr>
            <a:r>
              <a:rPr lang="en-US" altLang="en-US">
                <a:latin typeface="Times New Roman" charset="0"/>
              </a:rPr>
              <a:t>Phil 2:12 – work out your own salvation</a:t>
            </a:r>
          </a:p>
          <a:p>
            <a:pPr marL="685800" lvl="1" indent="-228600">
              <a:buFontTx/>
              <a:buChar char="•"/>
            </a:pPr>
            <a:r>
              <a:rPr lang="en-US" altLang="en-US">
                <a:latin typeface="Times New Roman" charset="0"/>
              </a:rPr>
              <a:t>The more a tree is blown by the wind, the deeper its roots grow.</a:t>
            </a:r>
          </a:p>
          <a:p>
            <a:pPr marL="685800" lvl="1" indent="-228600">
              <a:buFontTx/>
              <a:buChar char="•"/>
            </a:pPr>
            <a:r>
              <a:rPr lang="en-US" altLang="en-US">
                <a:latin typeface="Times New Roman" charset="0"/>
              </a:rPr>
              <a:t>Rom 5:3 – tribulation produces perseverance</a:t>
            </a:r>
          </a:p>
        </p:txBody>
      </p:sp>
      <p:sp>
        <p:nvSpPr>
          <p:cNvPr id="25604" name="Text Box 4"/>
          <p:cNvSpPr txBox="1">
            <a:spLocks noChangeArrowheads="1"/>
          </p:cNvSpPr>
          <p:nvPr/>
        </p:nvSpPr>
        <p:spPr bwMode="auto">
          <a:xfrm>
            <a:off x="3733800" y="434975"/>
            <a:ext cx="2665413"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b="0" i="1">
                <a:solidFill>
                  <a:srgbClr val="FF0000"/>
                </a:solidFill>
              </a:rPr>
              <a:t>1:3 – knowing that the testing of</a:t>
            </a:r>
          </a:p>
          <a:p>
            <a:r>
              <a:rPr lang="en-US" altLang="en-US" sz="1200" b="0" i="1">
                <a:solidFill>
                  <a:srgbClr val="FF0000"/>
                </a:solidFill>
              </a:rPr>
              <a:t> your faith produces (worketh)</a:t>
            </a:r>
          </a:p>
          <a:p>
            <a:r>
              <a:rPr lang="en-US" altLang="en-US" sz="1200" b="0" i="1">
                <a:solidFill>
                  <a:srgbClr val="FF0000"/>
                </a:solidFill>
              </a:rPr>
              <a:t> patience (endurance, perseverance)</a:t>
            </a:r>
          </a:p>
          <a:p>
            <a:endParaRPr lang="en-US" altLang="en-US" sz="1200" b="0" i="1">
              <a:solidFill>
                <a:srgbClr val="FF0000"/>
              </a:solidFill>
            </a:endParaRPr>
          </a:p>
          <a:p>
            <a:r>
              <a:rPr lang="en-US" altLang="en-US" sz="1200" b="0"/>
              <a:t>This verse explains whey trials are</a:t>
            </a:r>
          </a:p>
          <a:p>
            <a:r>
              <a:rPr lang="en-US" altLang="en-US" sz="1200" b="0"/>
              <a:t> to viewed as joyous</a:t>
            </a:r>
          </a:p>
        </p:txBody>
      </p:sp>
    </p:spTree>
    <p:extLst>
      <p:ext uri="{BB962C8B-B14F-4D97-AF65-F5344CB8AC3E}">
        <p14:creationId xmlns:p14="http://schemas.microsoft.com/office/powerpoint/2010/main" xmlns="" val="71988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626898DC-CCCE-F746-A0B2-D5B0944CC4E1}" type="slidenum">
              <a:rPr lang="en-US" altLang="en-US" sz="1200"/>
              <a:pPr/>
              <a:t>12</a:t>
            </a:fld>
            <a:endParaRPr lang="en-US" altLang="en-US" sz="1200"/>
          </a:p>
        </p:txBody>
      </p:sp>
      <p:sp>
        <p:nvSpPr>
          <p:cNvPr id="27650" name="Rectangle 2"/>
          <p:cNvSpPr>
            <a:spLocks noGrp="1" noRot="1" noChangeAspect="1" noChangeArrowheads="1" noTextEdit="1"/>
          </p:cNvSpPr>
          <p:nvPr>
            <p:ph type="sldImg"/>
          </p:nvPr>
        </p:nvSpPr>
        <p:spPr>
          <a:xfrm>
            <a:off x="325438" y="477838"/>
            <a:ext cx="3738562" cy="2336800"/>
          </a:xfrm>
          <a:ln/>
        </p:spPr>
      </p:sp>
      <p:sp>
        <p:nvSpPr>
          <p:cNvPr id="27651" name="Rectangle 3"/>
          <p:cNvSpPr>
            <a:spLocks noGrp="1" noChangeArrowheads="1"/>
          </p:cNvSpPr>
          <p:nvPr>
            <p:ph type="body" idx="1"/>
          </p:nvPr>
        </p:nvSpPr>
        <p:spPr>
          <a:xfrm>
            <a:off x="533400" y="3095625"/>
            <a:ext cx="6096000" cy="53387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b="1">
                <a:solidFill>
                  <a:srgbClr val="FF0000"/>
                </a:solidFill>
                <a:latin typeface="Times New Roman" charset="0"/>
              </a:rPr>
              <a:t>LET </a:t>
            </a:r>
            <a:r>
              <a:rPr lang="en-US" altLang="en-US">
                <a:latin typeface="Times New Roman" charset="0"/>
              </a:rPr>
              <a:t>– it should be allowed, it should not be interrupted.  Let it keep having</a:t>
            </a:r>
          </a:p>
          <a:p>
            <a:pPr marL="685800" lvl="1" indent="-228600">
              <a:buFontTx/>
              <a:buChar char="•"/>
            </a:pPr>
            <a:r>
              <a:rPr lang="en-US" altLang="en-US">
                <a:latin typeface="Times New Roman" charset="0"/>
              </a:rPr>
              <a:t>There are not 10 easy steps to a mature faith</a:t>
            </a:r>
          </a:p>
          <a:p>
            <a:pPr marL="228600" indent="-228600">
              <a:buFontTx/>
              <a:buAutoNum type="arabicPeriod"/>
            </a:pPr>
            <a:r>
              <a:rPr lang="en-US" altLang="en-US" b="1">
                <a:solidFill>
                  <a:srgbClr val="FF0000"/>
                </a:solidFill>
                <a:latin typeface="Times New Roman" charset="0"/>
              </a:rPr>
              <a:t>PERFECT</a:t>
            </a:r>
            <a:r>
              <a:rPr lang="en-US" altLang="en-US">
                <a:latin typeface="Times New Roman" charset="0"/>
              </a:rPr>
              <a:t> (teleioi) fulfillment, goal, end, bringing something to a successful completion</a:t>
            </a:r>
          </a:p>
          <a:p>
            <a:pPr marL="685800" lvl="1" indent="-228600">
              <a:buFontTx/>
              <a:buChar char="•"/>
            </a:pPr>
            <a:r>
              <a:rPr lang="en-US" altLang="en-US">
                <a:latin typeface="Times New Roman" charset="0"/>
              </a:rPr>
              <a:t>Rev 2:10 – by faithful and I will give you a crown of life</a:t>
            </a:r>
          </a:p>
          <a:p>
            <a:pPr marL="685800" lvl="1" indent="-228600">
              <a:buFontTx/>
              <a:buChar char="•"/>
            </a:pPr>
            <a:r>
              <a:rPr lang="en-US" altLang="en-US">
                <a:latin typeface="Times New Roman" charset="0"/>
              </a:rPr>
              <a:t>Heb 2:8-10 – Christ was made perfect by completing the mission through his death</a:t>
            </a:r>
          </a:p>
          <a:p>
            <a:pPr marL="685800" lvl="1" indent="-228600">
              <a:buFontTx/>
              <a:buChar char="•"/>
            </a:pPr>
            <a:r>
              <a:rPr lang="en-US" altLang="en-US">
                <a:latin typeface="Times New Roman" charset="0"/>
              </a:rPr>
              <a:t>This term is used of animals that are full grown, and of students who have graduated and are ready to practice (surgeon who finished school and internship is now mature in preparation.</a:t>
            </a:r>
          </a:p>
          <a:p>
            <a:pPr marL="685800" lvl="1" indent="-228600">
              <a:buFontTx/>
              <a:buChar char="•"/>
            </a:pPr>
            <a:r>
              <a:rPr lang="en-US" altLang="en-US">
                <a:latin typeface="Times New Roman" charset="0"/>
              </a:rPr>
              <a:t>How would you feel if you had children who never grew up? School of hard knocks.</a:t>
            </a:r>
          </a:p>
          <a:p>
            <a:pPr marL="228600" indent="-228600">
              <a:buFontTx/>
              <a:buAutoNum type="arabicPeriod"/>
            </a:pPr>
            <a:r>
              <a:rPr lang="en-US" altLang="en-US" b="1">
                <a:solidFill>
                  <a:srgbClr val="FF0000"/>
                </a:solidFill>
                <a:latin typeface="Times New Roman" charset="0"/>
              </a:rPr>
              <a:t>WORK </a:t>
            </a:r>
            <a:r>
              <a:rPr lang="en-US" altLang="en-US">
                <a:latin typeface="Times New Roman" charset="0"/>
              </a:rPr>
              <a:t>(ergon) – indicates that endurance should be active and not passive.  This is a different word for work than in verse 3 (katergazetai)</a:t>
            </a:r>
          </a:p>
          <a:p>
            <a:pPr marL="685800" lvl="1" indent="-228600">
              <a:buFontTx/>
              <a:buChar char="•"/>
            </a:pPr>
            <a:r>
              <a:rPr lang="en-US" altLang="en-US">
                <a:latin typeface="Times New Roman" charset="0"/>
              </a:rPr>
              <a:t>Christ wants us to develop the capacity to carry a load without permitting the load to depress him, but rather to help him reach his goals.</a:t>
            </a:r>
          </a:p>
          <a:p>
            <a:pPr marL="685800" lvl="1" indent="-228600">
              <a:buFontTx/>
              <a:buChar char="•"/>
            </a:pPr>
            <a:r>
              <a:rPr lang="en-US" altLang="en-US">
                <a:latin typeface="Times New Roman" charset="0"/>
              </a:rPr>
              <a:t>Different boats carry different kinds of loads (rowboat, sailboat, Steam Boat)</a:t>
            </a:r>
          </a:p>
          <a:p>
            <a:pPr marL="685800" lvl="1" indent="-228600">
              <a:buFontTx/>
              <a:buChar char="•"/>
            </a:pPr>
            <a:r>
              <a:rPr lang="en-US" altLang="en-US">
                <a:latin typeface="Times New Roman" charset="0"/>
              </a:rPr>
              <a:t>An </a:t>
            </a:r>
            <a:r>
              <a:rPr lang="en-US" altLang="en-US" b="1" u="sng">
                <a:latin typeface="Times New Roman" charset="0"/>
              </a:rPr>
              <a:t>empty ship</a:t>
            </a:r>
            <a:r>
              <a:rPr lang="en-US" altLang="en-US">
                <a:latin typeface="Times New Roman" charset="0"/>
              </a:rPr>
              <a:t> is dreaded by the crew because it will be tossed about like a cork on the sea – it has no weight to keep it steady.  A full ship will cut through the waves.</a:t>
            </a:r>
          </a:p>
          <a:p>
            <a:pPr marL="228600" indent="-228600">
              <a:buFontTx/>
              <a:buAutoNum type="arabicPeriod"/>
            </a:pPr>
            <a:r>
              <a:rPr lang="en-US" altLang="en-US" b="1">
                <a:solidFill>
                  <a:srgbClr val="FF0000"/>
                </a:solidFill>
                <a:latin typeface="Times New Roman" charset="0"/>
              </a:rPr>
              <a:t>COMPLETE or ENTIRE</a:t>
            </a:r>
            <a:r>
              <a:rPr lang="en-US" altLang="en-US">
                <a:latin typeface="Times New Roman" charset="0"/>
              </a:rPr>
              <a:t> (holokleroi) – all its parts, allotted, as a puzzle is complete, nothing is missing.  Holo = whole, +  kleros =  a lot of allotment</a:t>
            </a:r>
          </a:p>
          <a:p>
            <a:pPr marL="685800" lvl="1" indent="-228600">
              <a:buFontTx/>
              <a:buChar char="•"/>
            </a:pPr>
            <a:r>
              <a:rPr lang="en-US" altLang="en-US">
                <a:latin typeface="Times New Roman" charset="0"/>
              </a:rPr>
              <a:t>In ancient times this word referred to the heir who was about to receive his full inheritance</a:t>
            </a:r>
          </a:p>
          <a:p>
            <a:pPr marL="228600" indent="-228600">
              <a:buFontTx/>
              <a:buAutoNum type="arabicPeriod"/>
            </a:pPr>
            <a:r>
              <a:rPr lang="en-US" altLang="en-US" b="1">
                <a:solidFill>
                  <a:srgbClr val="FF0000"/>
                </a:solidFill>
                <a:latin typeface="Times New Roman" charset="0"/>
              </a:rPr>
              <a:t>LACKING NOTHING</a:t>
            </a:r>
            <a:r>
              <a:rPr lang="en-US" altLang="en-US">
                <a:latin typeface="Times New Roman" charset="0"/>
              </a:rPr>
              <a:t> (holokleeros) – nothing deficient, one who possesses all the attributes of Christian character.</a:t>
            </a:r>
          </a:p>
          <a:p>
            <a:pPr marL="228600" indent="-228600"/>
            <a:r>
              <a:rPr lang="en-US" altLang="en-US">
                <a:latin typeface="Times New Roman" charset="0"/>
              </a:rPr>
              <a:t> </a:t>
            </a:r>
          </a:p>
        </p:txBody>
      </p:sp>
      <p:sp>
        <p:nvSpPr>
          <p:cNvPr id="27652" name="Text Box 4"/>
          <p:cNvSpPr txBox="1">
            <a:spLocks noChangeArrowheads="1"/>
          </p:cNvSpPr>
          <p:nvPr/>
        </p:nvSpPr>
        <p:spPr bwMode="auto">
          <a:xfrm>
            <a:off x="4098925" y="665163"/>
            <a:ext cx="2224088"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b="0" i="1">
                <a:solidFill>
                  <a:srgbClr val="FF0000"/>
                </a:solidFill>
              </a:rPr>
              <a:t>1:4 – but let patience have its </a:t>
            </a:r>
          </a:p>
          <a:p>
            <a:r>
              <a:rPr lang="en-US" altLang="en-US" sz="1200" b="0" i="1">
                <a:solidFill>
                  <a:srgbClr val="FF0000"/>
                </a:solidFill>
              </a:rPr>
              <a:t> perfect work that you may be </a:t>
            </a:r>
          </a:p>
          <a:p>
            <a:r>
              <a:rPr lang="en-US" altLang="en-US" sz="1200" b="0" i="1">
                <a:solidFill>
                  <a:srgbClr val="FF0000"/>
                </a:solidFill>
              </a:rPr>
              <a:t> perfect and complete, lacking</a:t>
            </a:r>
          </a:p>
          <a:p>
            <a:r>
              <a:rPr lang="en-US" altLang="en-US" sz="1200" b="0" i="1">
                <a:solidFill>
                  <a:srgbClr val="FF0000"/>
                </a:solidFill>
              </a:rPr>
              <a:t> nothing.</a:t>
            </a:r>
          </a:p>
        </p:txBody>
      </p:sp>
      <p:sp>
        <p:nvSpPr>
          <p:cNvPr id="27653" name="Text Box 5"/>
          <p:cNvSpPr txBox="1">
            <a:spLocks noChangeArrowheads="1"/>
          </p:cNvSpPr>
          <p:nvPr/>
        </p:nvSpPr>
        <p:spPr bwMode="auto">
          <a:xfrm>
            <a:off x="3946525" y="1743075"/>
            <a:ext cx="2771775" cy="1370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u="sng"/>
              <a:t>Product of trials</a:t>
            </a:r>
          </a:p>
          <a:p>
            <a:pPr>
              <a:buFontTx/>
              <a:buChar char="•"/>
            </a:pPr>
            <a:r>
              <a:rPr lang="en-US" altLang="en-US" sz="1200" b="0"/>
              <a:t>Patience (ability to stand steadfast)</a:t>
            </a:r>
          </a:p>
          <a:p>
            <a:pPr>
              <a:buFontTx/>
              <a:buChar char="•"/>
            </a:pPr>
            <a:r>
              <a:rPr lang="en-US" altLang="en-US" sz="1200" b="0"/>
              <a:t>Perfect (spiritual maturity)</a:t>
            </a:r>
          </a:p>
          <a:p>
            <a:pPr>
              <a:buFontTx/>
              <a:buChar char="•"/>
            </a:pPr>
            <a:r>
              <a:rPr lang="en-US" altLang="en-US" sz="1200" b="0"/>
              <a:t>Complete (entire, Heb 11:5-14 – Milk)</a:t>
            </a:r>
          </a:p>
          <a:p>
            <a:pPr>
              <a:buFontTx/>
              <a:buChar char="•"/>
            </a:pPr>
            <a:r>
              <a:rPr lang="en-US" altLang="en-US" sz="1200" b="0"/>
              <a:t>Lacking Nothing – You will not be </a:t>
            </a:r>
          </a:p>
          <a:p>
            <a:r>
              <a:rPr lang="en-US" altLang="en-US" sz="1200" b="0"/>
              <a:t>                              difficient.</a:t>
            </a:r>
          </a:p>
          <a:p>
            <a:endParaRPr lang="en-US" altLang="en-US" sz="1200" b="0"/>
          </a:p>
        </p:txBody>
      </p:sp>
    </p:spTree>
    <p:extLst>
      <p:ext uri="{BB962C8B-B14F-4D97-AF65-F5344CB8AC3E}">
        <p14:creationId xmlns:p14="http://schemas.microsoft.com/office/powerpoint/2010/main" xmlns="" val="1649760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C7730E76-B9EC-D143-9978-F287E63F0665}" type="slidenum">
              <a:rPr lang="en-US" altLang="en-US" sz="1200"/>
              <a:pPr/>
              <a:t>13</a:t>
            </a:fld>
            <a:endParaRPr lang="en-US" altLang="en-US" sz="1200"/>
          </a:p>
        </p:txBody>
      </p:sp>
      <p:sp>
        <p:nvSpPr>
          <p:cNvPr id="31746" name="Rectangle 2"/>
          <p:cNvSpPr>
            <a:spLocks noGrp="1" noRot="1" noChangeAspect="1" noChangeArrowheads="1" noTextEdit="1"/>
          </p:cNvSpPr>
          <p:nvPr>
            <p:ph type="sldImg"/>
          </p:nvPr>
        </p:nvSpPr>
        <p:spPr>
          <a:xfrm>
            <a:off x="695325" y="682625"/>
            <a:ext cx="5470525" cy="3419475"/>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xmlns="" val="1189641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F66E79A1-3C41-DB40-A05A-3C188CB28683}" type="slidenum">
              <a:rPr lang="en-US" altLang="en-US" sz="1200"/>
              <a:pPr/>
              <a:t>14</a:t>
            </a:fld>
            <a:endParaRPr lang="en-US" altLang="en-US" sz="1200"/>
          </a:p>
        </p:txBody>
      </p:sp>
      <p:sp>
        <p:nvSpPr>
          <p:cNvPr id="33794" name="Rectangle 2"/>
          <p:cNvSpPr>
            <a:spLocks noGrp="1" noRot="1" noChangeAspect="1" noChangeArrowheads="1" noTextEdit="1"/>
          </p:cNvSpPr>
          <p:nvPr>
            <p:ph type="sldImg"/>
          </p:nvPr>
        </p:nvSpPr>
        <p:spPr>
          <a:xfrm>
            <a:off x="420688" y="169863"/>
            <a:ext cx="3243262" cy="2027237"/>
          </a:xfrm>
          <a:ln/>
        </p:spPr>
      </p:sp>
      <p:sp>
        <p:nvSpPr>
          <p:cNvPr id="33795" name="Rectangle 3"/>
          <p:cNvSpPr>
            <a:spLocks noGrp="1" noChangeArrowheads="1"/>
          </p:cNvSpPr>
          <p:nvPr>
            <p:ph type="body" idx="1"/>
          </p:nvPr>
        </p:nvSpPr>
        <p:spPr>
          <a:xfrm>
            <a:off x="457200" y="2325688"/>
            <a:ext cx="6172200" cy="64690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a:latin typeface="Times New Roman" charset="0"/>
              </a:rPr>
              <a:t>This verse begins with “de” meaning “but”</a:t>
            </a:r>
          </a:p>
          <a:p>
            <a:pPr marL="228600" indent="-228600">
              <a:buFontTx/>
              <a:buAutoNum type="arabicPeriod"/>
            </a:pPr>
            <a:r>
              <a:rPr lang="en-US" altLang="en-US">
                <a:latin typeface="Times New Roman" charset="0"/>
              </a:rPr>
              <a:t>Verses 1-4 told us to face our trials with joy because they will product patience, maturity, perfection, etc…</a:t>
            </a:r>
          </a:p>
          <a:p>
            <a:pPr marL="685800" lvl="1" indent="-228600"/>
            <a:r>
              <a:rPr lang="en-US" altLang="en-US">
                <a:latin typeface="Times New Roman" charset="0"/>
              </a:rPr>
              <a:t>But we can’t do it by ourselves (a Mason must have brink and mortar, the right equipment to do his job) so must the Christian have the right equipment</a:t>
            </a:r>
          </a:p>
          <a:p>
            <a:pPr marL="685800" lvl="1" indent="-228600"/>
            <a:r>
              <a:rPr lang="en-US" altLang="en-US">
                <a:latin typeface="Times New Roman" charset="0"/>
              </a:rPr>
              <a:t>QUESTION – How do I look at trials with Joy?  Answer – Ask God for wisdom.</a:t>
            </a:r>
          </a:p>
          <a:p>
            <a:pPr marL="228600" indent="-228600">
              <a:buFontTx/>
              <a:buAutoNum type="arabicPeriod"/>
            </a:pPr>
            <a:r>
              <a:rPr lang="en-US" altLang="en-US" b="1">
                <a:solidFill>
                  <a:srgbClr val="FF0000"/>
                </a:solidFill>
                <a:latin typeface="Times New Roman" charset="0"/>
              </a:rPr>
              <a:t>WISDOM</a:t>
            </a:r>
            <a:r>
              <a:rPr lang="en-US" altLang="en-US">
                <a:latin typeface="Times New Roman" charset="0"/>
              </a:rPr>
              <a:t> (sophias) true knowledge in a practical way.  Skilled in the arts, science, human affairs, shrewdness, and the proper use of knowledge</a:t>
            </a:r>
          </a:p>
          <a:p>
            <a:pPr marL="685800" lvl="1" indent="-228600">
              <a:buFontTx/>
              <a:buChar char="•"/>
            </a:pPr>
            <a:r>
              <a:rPr lang="en-US" altLang="en-US">
                <a:latin typeface="Times New Roman" charset="0"/>
              </a:rPr>
              <a:t>But we must constantly ask God for this – don’t wait until you are swallowed up with trials to turn to God (He is not an emergency God)</a:t>
            </a:r>
          </a:p>
          <a:p>
            <a:pPr marL="685800" lvl="1" indent="-228600">
              <a:buFontTx/>
              <a:buChar char="•"/>
            </a:pPr>
            <a:r>
              <a:rPr lang="en-US" altLang="en-US">
                <a:latin typeface="Times New Roman" charset="0"/>
              </a:rPr>
              <a:t>If you leave the house without your wallet – when will you notice that you don’t have it?  When you need it.</a:t>
            </a:r>
          </a:p>
          <a:p>
            <a:pPr marL="685800" lvl="1" indent="-228600">
              <a:buFontTx/>
              <a:buChar char="•"/>
            </a:pPr>
            <a:r>
              <a:rPr lang="en-US" altLang="en-US">
                <a:latin typeface="Times New Roman" charset="0"/>
              </a:rPr>
              <a:t>Prov 9:10–Fear of the Lord is the beginning of wisdom, knowledge of Him is Understanding</a:t>
            </a:r>
          </a:p>
          <a:p>
            <a:pPr marL="685800" lvl="1" indent="-228600">
              <a:buFontTx/>
              <a:buChar char="•"/>
            </a:pPr>
            <a:r>
              <a:rPr lang="en-US" altLang="en-US">
                <a:latin typeface="Times New Roman" charset="0"/>
              </a:rPr>
              <a:t>Eccl 7:12 – wisdom gives life to those that have it.</a:t>
            </a:r>
          </a:p>
          <a:p>
            <a:pPr marL="685800" lvl="1" indent="-228600">
              <a:buFontTx/>
              <a:buChar char="•"/>
            </a:pPr>
            <a:r>
              <a:rPr lang="en-US" altLang="en-US">
                <a:latin typeface="Times New Roman" charset="0"/>
              </a:rPr>
              <a:t>Luke 6:40 – everyone who is perfectly trained will be like his teacher.</a:t>
            </a:r>
          </a:p>
          <a:p>
            <a:pPr marL="228600" indent="-228600">
              <a:buFontTx/>
              <a:buAutoNum type="arabicPeriod"/>
            </a:pPr>
            <a:r>
              <a:rPr lang="en-US" altLang="en-US" b="1">
                <a:solidFill>
                  <a:srgbClr val="FF0000"/>
                </a:solidFill>
                <a:latin typeface="Times New Roman" charset="0"/>
              </a:rPr>
              <a:t>ASK OF GOD</a:t>
            </a:r>
            <a:r>
              <a:rPr lang="en-US" altLang="en-US">
                <a:latin typeface="Times New Roman" charset="0"/>
              </a:rPr>
              <a:t> – This is where this wisdom is found</a:t>
            </a:r>
          </a:p>
          <a:p>
            <a:pPr marL="685800" lvl="1" indent="-228600">
              <a:buFontTx/>
              <a:buChar char="•"/>
            </a:pPr>
            <a:r>
              <a:rPr lang="en-US" altLang="en-US">
                <a:latin typeface="Times New Roman" charset="0"/>
              </a:rPr>
              <a:t>Matt 7:7-11 – Ask, Knock, Seek</a:t>
            </a:r>
          </a:p>
          <a:p>
            <a:pPr marL="685800" lvl="1" indent="-228600">
              <a:buFontTx/>
              <a:buChar char="•"/>
            </a:pPr>
            <a:r>
              <a:rPr lang="en-US" altLang="en-US">
                <a:latin typeface="Times New Roman" charset="0"/>
              </a:rPr>
              <a:t>Heb 4:16 – come boldly to the throne of grace.</a:t>
            </a:r>
          </a:p>
          <a:p>
            <a:pPr marL="228600" indent="-228600">
              <a:buFontTx/>
              <a:buAutoNum type="arabicPeriod"/>
            </a:pPr>
            <a:r>
              <a:rPr lang="en-US" altLang="en-US" b="1">
                <a:solidFill>
                  <a:srgbClr val="FF0000"/>
                </a:solidFill>
                <a:latin typeface="Times New Roman" charset="0"/>
              </a:rPr>
              <a:t>WHO GIVES TO ALL LIBERALLY</a:t>
            </a:r>
            <a:r>
              <a:rPr lang="en-US" altLang="en-US">
                <a:latin typeface="Times New Roman" charset="0"/>
              </a:rPr>
              <a:t> – Gives (in the Greek, is associated with the previous noun – God.  So Liberal giving is an attribute of God.  </a:t>
            </a:r>
          </a:p>
          <a:p>
            <a:pPr marL="685800" lvl="1" indent="-228600">
              <a:buFontTx/>
              <a:buChar char="•"/>
            </a:pPr>
            <a:r>
              <a:rPr lang="en-US" altLang="en-US">
                <a:latin typeface="Times New Roman" charset="0"/>
              </a:rPr>
              <a:t>He gives with a single heart, freely, purely, w/o resentment, reluctance, or bitterness</a:t>
            </a:r>
          </a:p>
          <a:p>
            <a:pPr marL="228600" indent="-228600">
              <a:buFontTx/>
              <a:buAutoNum type="arabicPeriod"/>
            </a:pPr>
            <a:r>
              <a:rPr lang="en-US" altLang="en-US" b="1">
                <a:solidFill>
                  <a:srgbClr val="FF0000"/>
                </a:solidFill>
                <a:latin typeface="Times New Roman" charset="0"/>
              </a:rPr>
              <a:t>UPBRAIDETH NOT</a:t>
            </a:r>
            <a:r>
              <a:rPr lang="en-US" altLang="en-US">
                <a:latin typeface="Times New Roman" charset="0"/>
              </a:rPr>
              <a:t> (oneidize) – reproach, revile, God will not do this to us.</a:t>
            </a:r>
          </a:p>
          <a:p>
            <a:pPr marL="685800" lvl="1" indent="-228600">
              <a:buFontTx/>
              <a:buChar char="•"/>
            </a:pPr>
            <a:r>
              <a:rPr lang="en-US" altLang="en-US">
                <a:latin typeface="Times New Roman" charset="0"/>
              </a:rPr>
              <a:t>When someone continues to ask us for something, we get irritated, but not God</a:t>
            </a:r>
          </a:p>
          <a:p>
            <a:pPr marL="228600" indent="-228600">
              <a:buFontTx/>
              <a:buAutoNum type="arabicPeriod"/>
            </a:pPr>
            <a:r>
              <a:rPr lang="en-US" altLang="en-US" b="1">
                <a:solidFill>
                  <a:srgbClr val="FF0000"/>
                </a:solidFill>
                <a:latin typeface="Times New Roman" charset="0"/>
              </a:rPr>
              <a:t>IT SHALL BE GIVEN</a:t>
            </a:r>
            <a:r>
              <a:rPr lang="en-US" altLang="en-US">
                <a:latin typeface="Times New Roman" charset="0"/>
              </a:rPr>
              <a:t> – Ps 84:11 – no good thing will He withhold</a:t>
            </a:r>
          </a:p>
          <a:p>
            <a:pPr marL="685800" lvl="1" indent="-228600">
              <a:buFontTx/>
              <a:buChar char="•"/>
            </a:pPr>
            <a:r>
              <a:rPr lang="en-US" altLang="en-US">
                <a:latin typeface="Times New Roman" charset="0"/>
              </a:rPr>
              <a:t>In context he is talking about wisdom to deal with trials – God will not keep this from us</a:t>
            </a:r>
          </a:p>
        </p:txBody>
      </p:sp>
      <p:sp>
        <p:nvSpPr>
          <p:cNvPr id="33796" name="Text Box 4"/>
          <p:cNvSpPr txBox="1">
            <a:spLocks noChangeArrowheads="1"/>
          </p:cNvSpPr>
          <p:nvPr/>
        </p:nvSpPr>
        <p:spPr bwMode="auto">
          <a:xfrm>
            <a:off x="3657600" y="169863"/>
            <a:ext cx="2895600" cy="191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i="1">
                <a:solidFill>
                  <a:srgbClr val="FF0000"/>
                </a:solidFill>
              </a:rPr>
              <a:t>1:5</a:t>
            </a:r>
            <a:r>
              <a:rPr lang="en-US" altLang="en-US" sz="1200" b="0" i="1">
                <a:solidFill>
                  <a:srgbClr val="FF0000"/>
                </a:solidFill>
              </a:rPr>
              <a:t> If any of you lacks wisdom, let him ask of God, who gives to all liberally and without reproach, and it will be given to him. </a:t>
            </a:r>
            <a:r>
              <a:rPr lang="en-US" altLang="en-US" sz="1200" i="1">
                <a:solidFill>
                  <a:srgbClr val="FF0000"/>
                </a:solidFill>
              </a:rPr>
              <a:t>6</a:t>
            </a:r>
            <a:r>
              <a:rPr lang="en-US" altLang="en-US" sz="1200" b="0" i="1">
                <a:solidFill>
                  <a:srgbClr val="FF0000"/>
                </a:solidFill>
              </a:rPr>
              <a:t> But let him ask in faith, with no doubting, for he who doubts is like a wave of the sea driven and tossed by the wind. </a:t>
            </a:r>
            <a:r>
              <a:rPr lang="en-US" altLang="en-US" sz="1200" i="1">
                <a:solidFill>
                  <a:srgbClr val="FF0000"/>
                </a:solidFill>
              </a:rPr>
              <a:t>7</a:t>
            </a:r>
            <a:r>
              <a:rPr lang="en-US" altLang="en-US" sz="1200" b="0" i="1">
                <a:solidFill>
                  <a:srgbClr val="FF0000"/>
                </a:solidFill>
              </a:rPr>
              <a:t> For let not that man suppose that he will receive anything from the Lord; </a:t>
            </a:r>
            <a:r>
              <a:rPr lang="en-US" altLang="en-US" sz="1200" i="1">
                <a:solidFill>
                  <a:srgbClr val="FF0000"/>
                </a:solidFill>
              </a:rPr>
              <a:t>8</a:t>
            </a:r>
            <a:r>
              <a:rPr lang="en-US" altLang="en-US" sz="1200" b="0" i="1">
                <a:solidFill>
                  <a:srgbClr val="FF0000"/>
                </a:solidFill>
              </a:rPr>
              <a:t> he is a double‑minded man, unstable in all his ways.</a:t>
            </a:r>
          </a:p>
        </p:txBody>
      </p:sp>
    </p:spTree>
    <p:extLst>
      <p:ext uri="{BB962C8B-B14F-4D97-AF65-F5344CB8AC3E}">
        <p14:creationId xmlns:p14="http://schemas.microsoft.com/office/powerpoint/2010/main" xmlns="" val="1025202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3913C15B-070B-544D-A113-42C519B68167}" type="slidenum">
              <a:rPr lang="en-US" altLang="en-US" sz="1200"/>
              <a:pPr/>
              <a:t>15</a:t>
            </a:fld>
            <a:endParaRPr lang="en-US" altLang="en-US" sz="1200"/>
          </a:p>
        </p:txBody>
      </p:sp>
      <p:sp>
        <p:nvSpPr>
          <p:cNvPr id="35842" name="Rectangle 2"/>
          <p:cNvSpPr>
            <a:spLocks noGrp="1" noRot="1" noChangeAspect="1" noChangeArrowheads="1" noTextEdit="1"/>
          </p:cNvSpPr>
          <p:nvPr>
            <p:ph type="sldImg"/>
          </p:nvPr>
        </p:nvSpPr>
        <p:spPr>
          <a:xfrm>
            <a:off x="174625" y="247650"/>
            <a:ext cx="3079750" cy="1924050"/>
          </a:xfrm>
          <a:ln/>
        </p:spPr>
      </p:sp>
      <p:sp>
        <p:nvSpPr>
          <p:cNvPr id="35843" name="Rectangle 3"/>
          <p:cNvSpPr>
            <a:spLocks noGrp="1" noChangeArrowheads="1"/>
          </p:cNvSpPr>
          <p:nvPr>
            <p:ph type="body" idx="1"/>
          </p:nvPr>
        </p:nvSpPr>
        <p:spPr>
          <a:xfrm>
            <a:off x="609600" y="2249488"/>
            <a:ext cx="5943600" cy="66214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a:latin typeface="Times New Roman" charset="0"/>
              </a:rPr>
              <a:t>This probably refers to the rich Christian and not the rich non-Christian.</a:t>
            </a:r>
          </a:p>
          <a:p>
            <a:pPr marL="228600" indent="-228600">
              <a:buFontTx/>
              <a:buAutoNum type="arabicPeriod"/>
            </a:pPr>
            <a:r>
              <a:rPr lang="en-US" altLang="en-US">
                <a:latin typeface="Times New Roman" charset="0"/>
              </a:rPr>
              <a:t>Difficult to understand (verses 9-11).  They could be talking bout the source of temptations or trials, OR these verses could be discussing the gains and losses of material things and the trials associated with that gain or loss.</a:t>
            </a:r>
          </a:p>
          <a:p>
            <a:pPr marL="228600" indent="-228600">
              <a:buFontTx/>
              <a:buAutoNum type="arabicPeriod"/>
            </a:pPr>
            <a:r>
              <a:rPr lang="en-US" altLang="en-US" b="1">
                <a:solidFill>
                  <a:srgbClr val="FF0000"/>
                </a:solidFill>
                <a:latin typeface="Times New Roman" charset="0"/>
              </a:rPr>
              <a:t>IF POOR</a:t>
            </a:r>
            <a:r>
              <a:rPr lang="en-US" altLang="en-US">
                <a:latin typeface="Times New Roman" charset="0"/>
              </a:rPr>
              <a:t> – there are trials and temptations of the destitute</a:t>
            </a:r>
          </a:p>
          <a:p>
            <a:pPr marL="685800" lvl="1" indent="-228600">
              <a:buFontTx/>
              <a:buChar char="•"/>
            </a:pPr>
            <a:r>
              <a:rPr lang="en-US" altLang="en-US">
                <a:latin typeface="Times New Roman" charset="0"/>
              </a:rPr>
              <a:t>Murmuring, complaining, and envy</a:t>
            </a:r>
          </a:p>
          <a:p>
            <a:pPr marL="228600" indent="-228600">
              <a:buFontTx/>
              <a:buAutoNum type="arabicPeriod"/>
            </a:pPr>
            <a:r>
              <a:rPr lang="en-US" altLang="en-US" b="1">
                <a:solidFill>
                  <a:srgbClr val="FF0000"/>
                </a:solidFill>
                <a:latin typeface="Times New Roman" charset="0"/>
              </a:rPr>
              <a:t>IF RICH</a:t>
            </a:r>
            <a:r>
              <a:rPr lang="en-US" altLang="en-US">
                <a:latin typeface="Times New Roman" charset="0"/>
              </a:rPr>
              <a:t> – There are common temptations associated with this</a:t>
            </a:r>
          </a:p>
          <a:p>
            <a:pPr marL="685800" lvl="1" indent="-228600">
              <a:buFontTx/>
              <a:buChar char="•"/>
            </a:pPr>
            <a:r>
              <a:rPr lang="en-US" altLang="en-US">
                <a:latin typeface="Times New Roman" charset="0"/>
              </a:rPr>
              <a:t>Covetousness, miser, or the suffering of the loss of these things.</a:t>
            </a:r>
          </a:p>
          <a:p>
            <a:pPr marL="228600" indent="-228600">
              <a:buFontTx/>
              <a:buAutoNum type="arabicPeriod"/>
            </a:pPr>
            <a:r>
              <a:rPr lang="en-US" altLang="en-US">
                <a:latin typeface="Times New Roman" charset="0"/>
              </a:rPr>
              <a:t>The verse also begins with “de” meaning :but” or “moreover” which links it to verse 2 (everything else is parenthetical)</a:t>
            </a:r>
          </a:p>
          <a:p>
            <a:pPr marL="685800" lvl="1" indent="-228600">
              <a:buFontTx/>
              <a:buChar char="•"/>
            </a:pPr>
            <a:r>
              <a:rPr lang="en-US" altLang="en-US">
                <a:latin typeface="Times New Roman" charset="0"/>
              </a:rPr>
              <a:t>Trials, along with patience, joy, perfection, maturity, also cause you to be humble</a:t>
            </a:r>
          </a:p>
          <a:p>
            <a:pPr marL="685800" lvl="1" indent="-228600">
              <a:buFontTx/>
              <a:buChar char="•"/>
            </a:pPr>
            <a:r>
              <a:rPr lang="en-US" altLang="en-US">
                <a:latin typeface="Times New Roman" charset="0"/>
              </a:rPr>
              <a:t>Trials have a way of leveling the playing field.</a:t>
            </a:r>
          </a:p>
          <a:p>
            <a:pPr marL="228600" indent="-228600">
              <a:buFontTx/>
              <a:buAutoNum type="arabicPeriod"/>
            </a:pPr>
            <a:r>
              <a:rPr lang="en-US" altLang="en-US" b="1">
                <a:solidFill>
                  <a:srgbClr val="FF0000"/>
                </a:solidFill>
                <a:latin typeface="Times New Roman" charset="0"/>
              </a:rPr>
              <a:t>THE LOWLY BROTHER IS RICH (IN LOW DEGREE)</a:t>
            </a:r>
            <a:r>
              <a:rPr lang="en-US" altLang="en-US">
                <a:latin typeface="Times New Roman" charset="0"/>
              </a:rPr>
              <a:t> (tapeimos) – the one who does not rise far from the ground.  One of humble circumstances.</a:t>
            </a:r>
          </a:p>
          <a:p>
            <a:pPr marL="685800" lvl="1" indent="-228600">
              <a:buFontTx/>
              <a:buChar char="•"/>
            </a:pPr>
            <a:r>
              <a:rPr lang="en-US" altLang="en-US">
                <a:latin typeface="Times New Roman" charset="0"/>
              </a:rPr>
              <a:t>It was not unusual for Christians to lose everything</a:t>
            </a:r>
          </a:p>
          <a:p>
            <a:pPr marL="685800" lvl="1" indent="-228600">
              <a:buFontTx/>
              <a:buChar char="•"/>
            </a:pPr>
            <a:r>
              <a:rPr lang="en-US" altLang="en-US">
                <a:latin typeface="Times New Roman" charset="0"/>
              </a:rPr>
              <a:t>Circumstances of life are always trying to knock a Christian down – JAMES TELLS US THIS CAN’T BE DONE – You are High When You Are Low.</a:t>
            </a:r>
          </a:p>
          <a:p>
            <a:pPr marL="685800" lvl="1" indent="-228600">
              <a:buFontTx/>
              <a:buChar char="•"/>
            </a:pPr>
            <a:r>
              <a:rPr lang="en-US" altLang="en-US">
                <a:latin typeface="Times New Roman" charset="0"/>
              </a:rPr>
              <a:t>Eph 3:8 – The unsearchable riches of Christ.</a:t>
            </a:r>
          </a:p>
          <a:p>
            <a:pPr marL="685800" lvl="1" indent="-228600">
              <a:buFontTx/>
              <a:buChar char="•"/>
            </a:pPr>
            <a:r>
              <a:rPr lang="en-US" altLang="en-US" b="1">
                <a:solidFill>
                  <a:srgbClr val="FF0000"/>
                </a:solidFill>
                <a:latin typeface="Times New Roman" charset="0"/>
              </a:rPr>
              <a:t>GLORY </a:t>
            </a:r>
            <a:r>
              <a:rPr lang="en-US" altLang="en-US">
                <a:latin typeface="Times New Roman" charset="0"/>
              </a:rPr>
              <a:t>(kachasthoo) – literally means to boast, to profess loudly something that you are proud of.  But his is not vain glory, but proper glory – rejoicing.</a:t>
            </a:r>
          </a:p>
          <a:p>
            <a:pPr marL="228600" indent="-228600">
              <a:buFontTx/>
              <a:buAutoNum type="arabicPeriod"/>
            </a:pPr>
            <a:r>
              <a:rPr lang="en-US" altLang="en-US" b="1">
                <a:solidFill>
                  <a:srgbClr val="FF0000"/>
                </a:solidFill>
                <a:latin typeface="Times New Roman" charset="0"/>
              </a:rPr>
              <a:t>BUT THE RICH</a:t>
            </a:r>
            <a:r>
              <a:rPr lang="en-US" altLang="en-US">
                <a:latin typeface="Times New Roman" charset="0"/>
              </a:rPr>
              <a:t> – the natural thing is to be proud of your possessions.  The rich should not boast of his stuff, but of his position in Christ</a:t>
            </a:r>
          </a:p>
          <a:p>
            <a:pPr marL="685800" lvl="1" indent="-228600">
              <a:buFontTx/>
              <a:buChar char="•"/>
            </a:pPr>
            <a:r>
              <a:rPr lang="en-US" altLang="en-US">
                <a:latin typeface="Times New Roman" charset="0"/>
              </a:rPr>
              <a:t>Luke 12:15 – Life is not measured by possessions</a:t>
            </a:r>
          </a:p>
          <a:p>
            <a:pPr marL="685800" lvl="1" indent="-228600">
              <a:buFontTx/>
              <a:buChar char="•"/>
            </a:pPr>
            <a:r>
              <a:rPr lang="en-US" altLang="en-US">
                <a:latin typeface="Times New Roman" charset="0"/>
              </a:rPr>
              <a:t>1 Tim 6:17-19 – those that are rich do not be haughty.</a:t>
            </a:r>
          </a:p>
          <a:p>
            <a:pPr marL="228600" indent="-228600">
              <a:buFontTx/>
              <a:buAutoNum type="arabicPeriod"/>
            </a:pPr>
            <a:r>
              <a:rPr lang="en-US" altLang="en-US" b="1">
                <a:solidFill>
                  <a:srgbClr val="FF0000"/>
                </a:solidFill>
                <a:latin typeface="Times New Roman" charset="0"/>
              </a:rPr>
              <a:t>FLOWER</a:t>
            </a:r>
            <a:r>
              <a:rPr lang="en-US" altLang="en-US">
                <a:latin typeface="Times New Roman" charset="0"/>
              </a:rPr>
              <a:t> (expepses) metaphoric meaning – height, highest pitch, zenith, </a:t>
            </a:r>
          </a:p>
          <a:p>
            <a:pPr marL="685800" lvl="1" indent="-228600">
              <a:buFontTx/>
              <a:buChar char="•"/>
            </a:pPr>
            <a:r>
              <a:rPr lang="en-US" altLang="en-US">
                <a:latin typeface="Times New Roman" charset="0"/>
              </a:rPr>
              <a:t>Your riches have reached their highest pitch, they can take you no further.</a:t>
            </a:r>
          </a:p>
          <a:p>
            <a:pPr marL="685800" lvl="1" indent="-228600">
              <a:buFontTx/>
              <a:buChar char="•"/>
            </a:pPr>
            <a:r>
              <a:rPr lang="en-US" altLang="en-US">
                <a:latin typeface="Times New Roman" charset="0"/>
              </a:rPr>
              <a:t>PASS AWAY (10) – They don’t last (Wild Flower of Texas)</a:t>
            </a:r>
          </a:p>
          <a:p>
            <a:pPr marL="685800" lvl="1" indent="-228600">
              <a:buFontTx/>
              <a:buChar char="•"/>
            </a:pPr>
            <a:r>
              <a:rPr lang="en-US" altLang="en-US">
                <a:latin typeface="Times New Roman" charset="0"/>
              </a:rPr>
              <a:t>Mark 8:36 – what do you get if you gain the whole world and lose your soul?</a:t>
            </a:r>
          </a:p>
          <a:p>
            <a:pPr marL="685800" lvl="1" indent="-228600">
              <a:buFontTx/>
              <a:buChar char="•"/>
            </a:pPr>
            <a:r>
              <a:rPr lang="en-US" altLang="en-US">
                <a:latin typeface="Times New Roman" charset="0"/>
              </a:rPr>
              <a:t>Luke 12:20 – tonight your soul is required of thee.</a:t>
            </a:r>
          </a:p>
        </p:txBody>
      </p:sp>
      <p:sp>
        <p:nvSpPr>
          <p:cNvPr id="35844" name="Text Box 4"/>
          <p:cNvSpPr txBox="1">
            <a:spLocks noChangeArrowheads="1"/>
          </p:cNvSpPr>
          <p:nvPr/>
        </p:nvSpPr>
        <p:spPr bwMode="auto">
          <a:xfrm>
            <a:off x="3048000" y="323850"/>
            <a:ext cx="3190875"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b="0" i="1">
                <a:solidFill>
                  <a:srgbClr val="FF0000"/>
                </a:solidFill>
              </a:rPr>
              <a:t>1:9-10 – (9) Let the lowly brother glory in his</a:t>
            </a:r>
          </a:p>
          <a:p>
            <a:r>
              <a:rPr lang="en-US" altLang="en-US" sz="1200" b="0" i="1">
                <a:solidFill>
                  <a:srgbClr val="FF0000"/>
                </a:solidFill>
              </a:rPr>
              <a:t> exaltation, (10) but the rich in his humiliation</a:t>
            </a:r>
          </a:p>
          <a:p>
            <a:r>
              <a:rPr lang="en-US" altLang="en-US" sz="1200" b="0" i="1">
                <a:solidFill>
                  <a:srgbClr val="FF0000"/>
                </a:solidFill>
              </a:rPr>
              <a:t> because as a flower of the field, he will</a:t>
            </a:r>
          </a:p>
          <a:p>
            <a:r>
              <a:rPr lang="en-US" altLang="en-US" sz="1200" b="0" i="1">
                <a:solidFill>
                  <a:srgbClr val="FF0000"/>
                </a:solidFill>
              </a:rPr>
              <a:t> pass away.  (11) For no sooner has the sun</a:t>
            </a:r>
          </a:p>
          <a:p>
            <a:r>
              <a:rPr lang="en-US" altLang="en-US" sz="1200" b="0" i="1">
                <a:solidFill>
                  <a:srgbClr val="FF0000"/>
                </a:solidFill>
              </a:rPr>
              <a:t> risen with a burning heat than it withers</a:t>
            </a:r>
          </a:p>
          <a:p>
            <a:r>
              <a:rPr lang="en-US" altLang="en-US" sz="1200" b="0" i="1">
                <a:solidFill>
                  <a:srgbClr val="FF0000"/>
                </a:solidFill>
              </a:rPr>
              <a:t> the grass, the flower fails, and its</a:t>
            </a:r>
          </a:p>
          <a:p>
            <a:r>
              <a:rPr lang="en-US" altLang="en-US" sz="1200" b="0" i="1">
                <a:solidFill>
                  <a:srgbClr val="FF0000"/>
                </a:solidFill>
              </a:rPr>
              <a:t> beautiful appearance fades away in his</a:t>
            </a:r>
          </a:p>
          <a:p>
            <a:r>
              <a:rPr lang="en-US" altLang="en-US" sz="1200" b="0" i="1">
                <a:solidFill>
                  <a:srgbClr val="FF0000"/>
                </a:solidFill>
              </a:rPr>
              <a:t> pursuits</a:t>
            </a:r>
          </a:p>
        </p:txBody>
      </p:sp>
    </p:spTree>
    <p:extLst>
      <p:ext uri="{BB962C8B-B14F-4D97-AF65-F5344CB8AC3E}">
        <p14:creationId xmlns:p14="http://schemas.microsoft.com/office/powerpoint/2010/main" xmlns="" val="1350490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38C2FAD3-4A25-684B-861F-E29A0DC22239}" type="slidenum">
              <a:rPr lang="en-US" altLang="en-US" sz="1200"/>
              <a:pPr/>
              <a:t>17</a:t>
            </a:fld>
            <a:endParaRPr lang="en-US" altLang="en-US" sz="1200"/>
          </a:p>
        </p:txBody>
      </p:sp>
      <p:sp>
        <p:nvSpPr>
          <p:cNvPr id="38914" name="Rectangle 2"/>
          <p:cNvSpPr>
            <a:spLocks noGrp="1" noRot="1" noChangeAspect="1" noChangeArrowheads="1" noTextEdit="1"/>
          </p:cNvSpPr>
          <p:nvPr>
            <p:ph type="sldImg"/>
          </p:nvPr>
        </p:nvSpPr>
        <p:spPr>
          <a:xfrm>
            <a:off x="12700" y="323850"/>
            <a:ext cx="3328988" cy="2079625"/>
          </a:xfrm>
          <a:ln/>
        </p:spPr>
      </p:sp>
      <p:sp>
        <p:nvSpPr>
          <p:cNvPr id="38915" name="Rectangle 3"/>
          <p:cNvSpPr>
            <a:spLocks noGrp="1" noChangeArrowheads="1"/>
          </p:cNvSpPr>
          <p:nvPr>
            <p:ph type="body" idx="1"/>
          </p:nvPr>
        </p:nvSpPr>
        <p:spPr>
          <a:xfrm>
            <a:off x="457200" y="2479675"/>
            <a:ext cx="6019800" cy="59547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en-US" altLang="en-US" b="1">
                <a:solidFill>
                  <a:srgbClr val="FF0000"/>
                </a:solidFill>
                <a:latin typeface="Times New Roman" charset="0"/>
              </a:rPr>
              <a:t>APPROVED</a:t>
            </a:r>
            <a:r>
              <a:rPr lang="en-US" altLang="en-US">
                <a:latin typeface="Times New Roman" charset="0"/>
              </a:rPr>
              <a:t> (dokimioin) – the idea of metal being tested and being verified as pure</a:t>
            </a:r>
          </a:p>
          <a:p>
            <a:pPr marL="685800" lvl="1" indent="-228600">
              <a:buFontTx/>
              <a:buChar char="•"/>
            </a:pPr>
            <a:r>
              <a:rPr lang="en-US" altLang="en-US">
                <a:latin typeface="Times New Roman" charset="0"/>
              </a:rPr>
              <a:t>1 Peter 1:5-9 – genuiness of your faith</a:t>
            </a:r>
          </a:p>
          <a:p>
            <a:pPr marL="685800" lvl="1" indent="-228600">
              <a:buFontTx/>
              <a:buChar char="•"/>
            </a:pPr>
            <a:r>
              <a:rPr lang="en-US" altLang="en-US">
                <a:latin typeface="Times New Roman" charset="0"/>
              </a:rPr>
              <a:t>1 John 5:4-5 – Overcome the world.</a:t>
            </a:r>
          </a:p>
          <a:p>
            <a:pPr marL="228600" indent="-228600">
              <a:buFontTx/>
              <a:buAutoNum type="arabicPeriod"/>
            </a:pPr>
            <a:r>
              <a:rPr lang="en-US" altLang="en-US" b="1">
                <a:solidFill>
                  <a:srgbClr val="FF0000"/>
                </a:solidFill>
                <a:latin typeface="Times New Roman" charset="0"/>
              </a:rPr>
              <a:t>BLESSED</a:t>
            </a:r>
            <a:r>
              <a:rPr lang="en-US" altLang="en-US">
                <a:latin typeface="Times New Roman" charset="0"/>
              </a:rPr>
              <a:t> (markarios) – happy, this is a pronouncement by God – This person is Blessed!</a:t>
            </a:r>
          </a:p>
          <a:p>
            <a:pPr marL="685800" lvl="1" indent="-228600">
              <a:buFontTx/>
              <a:buChar char="•"/>
            </a:pPr>
            <a:r>
              <a:rPr lang="en-US" altLang="en-US">
                <a:latin typeface="Times New Roman" charset="0"/>
              </a:rPr>
              <a:t>Psa 1:1 – blessed is the man</a:t>
            </a:r>
          </a:p>
          <a:p>
            <a:pPr marL="685800" lvl="1" indent="-228600">
              <a:buFontTx/>
              <a:buChar char="•"/>
            </a:pPr>
            <a:r>
              <a:rPr lang="en-US" altLang="en-US">
                <a:latin typeface="Times New Roman" charset="0"/>
              </a:rPr>
              <a:t>This says that I am blessed here and now, I have a peaceful state of mind</a:t>
            </a:r>
          </a:p>
          <a:p>
            <a:pPr marL="228600" indent="-228600">
              <a:buFontTx/>
              <a:buAutoNum type="arabicPeriod"/>
            </a:pPr>
            <a:r>
              <a:rPr lang="en-US" altLang="en-US">
                <a:latin typeface="Times New Roman" charset="0"/>
              </a:rPr>
              <a:t>HOW DOES THE WORLD SAY WE GET HAPPINESS?</a:t>
            </a:r>
          </a:p>
          <a:p>
            <a:pPr marL="228600" indent="-228600">
              <a:buFontTx/>
              <a:buAutoNum type="arabicPeriod"/>
            </a:pPr>
            <a:r>
              <a:rPr lang="en-US" altLang="en-US" b="1">
                <a:solidFill>
                  <a:srgbClr val="FF0000"/>
                </a:solidFill>
                <a:latin typeface="Times New Roman" charset="0"/>
              </a:rPr>
              <a:t>ENDURES</a:t>
            </a:r>
            <a:r>
              <a:rPr lang="en-US" altLang="en-US">
                <a:latin typeface="Times New Roman" charset="0"/>
              </a:rPr>
              <a:t>  - the verb form of patience (hupomonee) A bearing under courageously</a:t>
            </a:r>
          </a:p>
          <a:p>
            <a:pPr marL="685800" lvl="1" indent="-228600">
              <a:buFontTx/>
              <a:buChar char="•"/>
            </a:pPr>
            <a:r>
              <a:rPr lang="en-US" altLang="en-US">
                <a:latin typeface="Times New Roman" charset="0"/>
              </a:rPr>
              <a:t>We can not run from these trials, they will not be so great to crush us.</a:t>
            </a:r>
          </a:p>
          <a:p>
            <a:pPr marL="228600" indent="-228600">
              <a:buFontTx/>
              <a:buAutoNum type="arabicPeriod"/>
            </a:pPr>
            <a:r>
              <a:rPr lang="en-US" altLang="en-US" b="1">
                <a:solidFill>
                  <a:srgbClr val="FF0000"/>
                </a:solidFill>
                <a:latin typeface="Times New Roman" charset="0"/>
              </a:rPr>
              <a:t>HATH BEEN APPROVED</a:t>
            </a:r>
            <a:r>
              <a:rPr lang="en-US" altLang="en-US">
                <a:latin typeface="Times New Roman" charset="0"/>
              </a:rPr>
              <a:t> – (dokimos genomenos) – having become approved, “stood the test” describes the successful testing of precious metals and coins.  This approval comes after and not before trials.</a:t>
            </a:r>
          </a:p>
          <a:p>
            <a:pPr marL="685800" lvl="1" indent="-228600">
              <a:buFontTx/>
              <a:buChar char="•"/>
            </a:pPr>
            <a:r>
              <a:rPr lang="en-US" altLang="en-US">
                <a:latin typeface="Times New Roman" charset="0"/>
              </a:rPr>
              <a:t>I am able to count trials as joyous when I look beyond the moment and endure.</a:t>
            </a:r>
          </a:p>
          <a:p>
            <a:pPr marL="685800" lvl="1" indent="-228600">
              <a:buFontTx/>
              <a:buChar char="•"/>
            </a:pPr>
            <a:r>
              <a:rPr lang="en-US" altLang="en-US">
                <a:latin typeface="Times New Roman" charset="0"/>
              </a:rPr>
              <a:t>Verse 3 told us about “proving”, by enduring – my faith has the dross cleaned away</a:t>
            </a:r>
          </a:p>
          <a:p>
            <a:pPr marL="228600" indent="-228600">
              <a:buFontTx/>
              <a:buAutoNum type="arabicPeriod"/>
            </a:pPr>
            <a:r>
              <a:rPr lang="en-US" altLang="en-US" b="1">
                <a:solidFill>
                  <a:srgbClr val="FF0000"/>
                </a:solidFill>
                <a:latin typeface="Times New Roman" charset="0"/>
              </a:rPr>
              <a:t>CROWN OF LIFE</a:t>
            </a:r>
          </a:p>
          <a:p>
            <a:pPr marL="685800" lvl="1" indent="-228600">
              <a:buFontTx/>
              <a:buChar char="•"/>
            </a:pPr>
            <a:r>
              <a:rPr lang="en-US" altLang="en-US">
                <a:latin typeface="Times New Roman" charset="0"/>
              </a:rPr>
              <a:t>Could be Life, here and now.  Life in its fullness, in its completeness</a:t>
            </a:r>
          </a:p>
          <a:p>
            <a:pPr marL="685800" lvl="1" indent="-228600">
              <a:buFontTx/>
              <a:buChar char="•"/>
            </a:pPr>
            <a:r>
              <a:rPr lang="en-US" altLang="en-US">
                <a:latin typeface="Times New Roman" charset="0"/>
              </a:rPr>
              <a:t>Or the Crown of Life could be our future home in heaven</a:t>
            </a:r>
          </a:p>
          <a:p>
            <a:pPr marL="685800" lvl="1" indent="-228600">
              <a:buFontTx/>
              <a:buChar char="•"/>
            </a:pPr>
            <a:r>
              <a:rPr lang="en-US" altLang="en-US">
                <a:latin typeface="Times New Roman" charset="0"/>
              </a:rPr>
              <a:t>John 10:10 – abundant life</a:t>
            </a:r>
          </a:p>
          <a:p>
            <a:pPr marL="228600" indent="-228600">
              <a:buFontTx/>
              <a:buAutoNum type="arabicPeriod"/>
            </a:pPr>
            <a:r>
              <a:rPr lang="en-US" altLang="en-US" b="1">
                <a:solidFill>
                  <a:srgbClr val="FF0000"/>
                </a:solidFill>
                <a:latin typeface="Times New Roman" charset="0"/>
              </a:rPr>
              <a:t>TO THOSE THAT LOVE HIM</a:t>
            </a:r>
            <a:r>
              <a:rPr lang="en-US" altLang="en-US">
                <a:latin typeface="Times New Roman" charset="0"/>
              </a:rPr>
              <a:t> (literal Greek “To those that loving Him” – ongoing, never ending, no matter the circumstances of life)</a:t>
            </a:r>
          </a:p>
          <a:p>
            <a:pPr marL="685800" lvl="1" indent="-228600">
              <a:buFontTx/>
              <a:buChar char="•"/>
            </a:pPr>
            <a:r>
              <a:rPr lang="en-US" altLang="en-US">
                <a:latin typeface="Times New Roman" charset="0"/>
              </a:rPr>
              <a:t>Rom 8:28 – to those that love Him</a:t>
            </a:r>
          </a:p>
          <a:p>
            <a:pPr marL="685800" lvl="1" indent="-228600">
              <a:buFontTx/>
              <a:buChar char="•"/>
            </a:pPr>
            <a:r>
              <a:rPr lang="en-US" altLang="en-US">
                <a:latin typeface="Times New Roman" charset="0"/>
              </a:rPr>
              <a:t>1 John 4:19 – Love Him because He first loved us.</a:t>
            </a:r>
          </a:p>
          <a:p>
            <a:pPr marL="685800" lvl="1" indent="-228600">
              <a:buFontTx/>
              <a:buChar char="•"/>
            </a:pPr>
            <a:r>
              <a:rPr lang="en-US" altLang="en-US">
                <a:latin typeface="Times New Roman" charset="0"/>
              </a:rPr>
              <a:t>1 Cor 2:5 – God has prepared for those that love Him.</a:t>
            </a:r>
          </a:p>
          <a:p>
            <a:pPr marL="685800" lvl="1" indent="-228600">
              <a:buFontTx/>
              <a:buChar char="•"/>
            </a:pPr>
            <a:r>
              <a:rPr lang="en-US" altLang="en-US">
                <a:latin typeface="Times New Roman" charset="0"/>
              </a:rPr>
              <a:t>1 John 2:4 – If you say you love Him but don’t obey him you are a liar</a:t>
            </a:r>
          </a:p>
          <a:p>
            <a:pPr marL="685800" lvl="1" indent="-228600">
              <a:buFontTx/>
              <a:buChar char="•"/>
            </a:pPr>
            <a:r>
              <a:rPr lang="en-US" altLang="en-US">
                <a:latin typeface="Times New Roman" charset="0"/>
              </a:rPr>
              <a:t>1 Peter 1:6-9 – You love Him…receive salvation1</a:t>
            </a:r>
          </a:p>
        </p:txBody>
      </p:sp>
      <p:sp>
        <p:nvSpPr>
          <p:cNvPr id="38916" name="Text Box 4"/>
          <p:cNvSpPr txBox="1">
            <a:spLocks noChangeArrowheads="1"/>
          </p:cNvSpPr>
          <p:nvPr/>
        </p:nvSpPr>
        <p:spPr bwMode="auto">
          <a:xfrm>
            <a:off x="3413125" y="280988"/>
            <a:ext cx="2879725"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r>
              <a:rPr lang="en-US" altLang="en-US" sz="1200" b="0" i="1">
                <a:solidFill>
                  <a:srgbClr val="FF0000"/>
                </a:solidFill>
              </a:rPr>
              <a:t>1:12 – Blessed is the man who endures</a:t>
            </a:r>
          </a:p>
          <a:p>
            <a:r>
              <a:rPr lang="en-US" altLang="en-US" sz="1200" b="0" i="1">
                <a:solidFill>
                  <a:srgbClr val="FF0000"/>
                </a:solidFill>
              </a:rPr>
              <a:t> temptations; for when he has been</a:t>
            </a:r>
          </a:p>
          <a:p>
            <a:r>
              <a:rPr lang="en-US" altLang="en-US" sz="1200" b="0" i="1">
                <a:solidFill>
                  <a:srgbClr val="FF0000"/>
                </a:solidFill>
              </a:rPr>
              <a:t> proved, he will receive the crown of life,</a:t>
            </a:r>
          </a:p>
          <a:p>
            <a:r>
              <a:rPr lang="en-US" altLang="en-US" sz="1200" b="0" i="1">
                <a:solidFill>
                  <a:srgbClr val="FF0000"/>
                </a:solidFill>
              </a:rPr>
              <a:t> which the Lord has promised to those </a:t>
            </a:r>
          </a:p>
          <a:p>
            <a:r>
              <a:rPr lang="en-US" altLang="en-US" sz="1200" b="0" i="1">
                <a:solidFill>
                  <a:srgbClr val="FF0000"/>
                </a:solidFill>
              </a:rPr>
              <a:t> that love Him.</a:t>
            </a:r>
          </a:p>
        </p:txBody>
      </p:sp>
    </p:spTree>
    <p:extLst>
      <p:ext uri="{BB962C8B-B14F-4D97-AF65-F5344CB8AC3E}">
        <p14:creationId xmlns:p14="http://schemas.microsoft.com/office/powerpoint/2010/main" xmlns="" val="783368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D1B51952-9261-7C49-8EFD-15EBB7EAF6D9}" type="slidenum">
              <a:rPr lang="en-US" altLang="en-US" sz="1200"/>
              <a:pPr/>
              <a:t>18</a:t>
            </a:fld>
            <a:endParaRPr lang="en-US" altLang="en-US" sz="1200"/>
          </a:p>
        </p:txBody>
      </p:sp>
      <p:sp>
        <p:nvSpPr>
          <p:cNvPr id="40962" name="Rectangle 2"/>
          <p:cNvSpPr>
            <a:spLocks noGrp="1" noRot="1" noChangeAspect="1" noChangeArrowheads="1" noTextEdit="1"/>
          </p:cNvSpPr>
          <p:nvPr>
            <p:ph type="sldImg"/>
          </p:nvPr>
        </p:nvSpPr>
        <p:spPr>
          <a:xfrm>
            <a:off x="695325" y="682625"/>
            <a:ext cx="5470525" cy="3419475"/>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xmlns="" val="1102520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96B8C913-6D2A-244A-AB89-FA0DE5692392}" type="slidenum">
              <a:rPr lang="en-US" altLang="en-US" sz="1200"/>
              <a:pPr/>
              <a:t>19</a:t>
            </a:fld>
            <a:endParaRPr lang="en-US" altLang="en-US" sz="1200"/>
          </a:p>
        </p:txBody>
      </p:sp>
      <p:sp>
        <p:nvSpPr>
          <p:cNvPr id="29698" name="Rectangle 2"/>
          <p:cNvSpPr>
            <a:spLocks noGrp="1" noRot="1" noChangeAspect="1" noChangeArrowheads="1" noTextEdit="1"/>
          </p:cNvSpPr>
          <p:nvPr>
            <p:ph type="sldImg"/>
          </p:nvPr>
        </p:nvSpPr>
        <p:spPr>
          <a:xfrm>
            <a:off x="1362075" y="303213"/>
            <a:ext cx="3144838" cy="1965325"/>
          </a:xfrm>
          <a:ln/>
        </p:spPr>
      </p:sp>
      <p:sp>
        <p:nvSpPr>
          <p:cNvPr id="29699" name="Rectangle 3"/>
          <p:cNvSpPr>
            <a:spLocks noGrp="1" noChangeArrowheads="1"/>
          </p:cNvSpPr>
          <p:nvPr>
            <p:ph type="body" idx="1"/>
          </p:nvPr>
        </p:nvSpPr>
        <p:spPr>
          <a:xfrm>
            <a:off x="457200" y="2420938"/>
            <a:ext cx="5943600" cy="63531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lnSpc>
                <a:spcPct val="80000"/>
              </a:lnSpc>
              <a:buFontTx/>
              <a:buAutoNum type="arabicPeriod"/>
            </a:pPr>
            <a:r>
              <a:rPr lang="en-US" altLang="en-US" sz="900" b="1">
                <a:solidFill>
                  <a:srgbClr val="FF0000"/>
                </a:solidFill>
                <a:latin typeface="Times New Roman" charset="0"/>
              </a:rPr>
              <a:t>PERFECT</a:t>
            </a:r>
            <a:r>
              <a:rPr lang="en-US" altLang="en-US" sz="900">
                <a:latin typeface="Times New Roman" charset="0"/>
              </a:rPr>
              <a:t> (teleioi) fulfillment, goal, end, bringing something to a successful completion</a:t>
            </a:r>
          </a:p>
          <a:p>
            <a:pPr marL="685800" lvl="1" indent="-228600">
              <a:lnSpc>
                <a:spcPct val="80000"/>
              </a:lnSpc>
              <a:buFontTx/>
              <a:buChar char="•"/>
            </a:pPr>
            <a:r>
              <a:rPr lang="en-US" altLang="en-US" sz="900">
                <a:latin typeface="Times New Roman" charset="0"/>
              </a:rPr>
              <a:t>Rev 2:10 – by faithful and I will give you a crown of life</a:t>
            </a:r>
          </a:p>
          <a:p>
            <a:pPr marL="685800" lvl="1" indent="-228600">
              <a:lnSpc>
                <a:spcPct val="80000"/>
              </a:lnSpc>
              <a:buFontTx/>
              <a:buChar char="•"/>
            </a:pPr>
            <a:r>
              <a:rPr lang="en-US" altLang="en-US" sz="900">
                <a:latin typeface="Times New Roman" charset="0"/>
              </a:rPr>
              <a:t>Heb 2:8-10 – Christ was made perfect by completing the mission through his death</a:t>
            </a:r>
          </a:p>
          <a:p>
            <a:pPr marL="685800" lvl="1" indent="-228600">
              <a:lnSpc>
                <a:spcPct val="80000"/>
              </a:lnSpc>
              <a:buFontTx/>
              <a:buChar char="•"/>
            </a:pPr>
            <a:r>
              <a:rPr lang="en-US" altLang="en-US" sz="900">
                <a:latin typeface="Times New Roman" charset="0"/>
              </a:rPr>
              <a:t>This term is used of animals that are full grown, and of students who have graduated and are ready to practice (surgeon who finished school and internship is now mature in preparation.</a:t>
            </a:r>
          </a:p>
          <a:p>
            <a:pPr marL="685800" lvl="1" indent="-228600">
              <a:lnSpc>
                <a:spcPct val="80000"/>
              </a:lnSpc>
              <a:buFontTx/>
              <a:buChar char="•"/>
            </a:pPr>
            <a:r>
              <a:rPr lang="en-US" altLang="en-US" sz="900">
                <a:latin typeface="Times New Roman" charset="0"/>
              </a:rPr>
              <a:t>How would you feel if you had children who never grew up? School of hard knocks.</a:t>
            </a:r>
          </a:p>
          <a:p>
            <a:pPr marL="228600" indent="-228600">
              <a:lnSpc>
                <a:spcPct val="80000"/>
              </a:lnSpc>
              <a:buFontTx/>
              <a:buAutoNum type="arabicPeriod"/>
            </a:pPr>
            <a:r>
              <a:rPr lang="en-US" altLang="en-US" sz="900" b="1">
                <a:solidFill>
                  <a:srgbClr val="FF0000"/>
                </a:solidFill>
                <a:latin typeface="Times New Roman" charset="0"/>
              </a:rPr>
              <a:t>WORK </a:t>
            </a:r>
            <a:r>
              <a:rPr lang="en-US" altLang="en-US" sz="900">
                <a:latin typeface="Times New Roman" charset="0"/>
              </a:rPr>
              <a:t>(ergon) – indicates that endurance should be active and not passive.  This is a different word for work than in verse 3 (katergazetai)</a:t>
            </a:r>
          </a:p>
          <a:p>
            <a:pPr marL="685800" lvl="1" indent="-228600">
              <a:lnSpc>
                <a:spcPct val="80000"/>
              </a:lnSpc>
              <a:buFontTx/>
              <a:buChar char="•"/>
            </a:pPr>
            <a:r>
              <a:rPr lang="en-US" altLang="en-US" sz="900">
                <a:latin typeface="Times New Roman" charset="0"/>
              </a:rPr>
              <a:t>Christ wants us to develop the capacity to carry a load without permitting the load to depress him, but rather to help him reach his goals.</a:t>
            </a:r>
          </a:p>
          <a:p>
            <a:pPr marL="685800" lvl="1" indent="-228600">
              <a:lnSpc>
                <a:spcPct val="80000"/>
              </a:lnSpc>
              <a:buFontTx/>
              <a:buChar char="•"/>
            </a:pPr>
            <a:r>
              <a:rPr lang="en-US" altLang="en-US" sz="900">
                <a:latin typeface="Times New Roman" charset="0"/>
              </a:rPr>
              <a:t>Different boats carry different kinds of loads (rowboat, sailboat, Steam Boat)</a:t>
            </a:r>
          </a:p>
          <a:p>
            <a:pPr marL="685800" lvl="1" indent="-228600">
              <a:lnSpc>
                <a:spcPct val="80000"/>
              </a:lnSpc>
              <a:buFontTx/>
              <a:buChar char="•"/>
            </a:pPr>
            <a:r>
              <a:rPr lang="en-US" altLang="en-US" sz="900">
                <a:latin typeface="Times New Roman" charset="0"/>
              </a:rPr>
              <a:t>An </a:t>
            </a:r>
            <a:r>
              <a:rPr lang="en-US" altLang="en-US" sz="900" b="1" u="sng">
                <a:latin typeface="Times New Roman" charset="0"/>
              </a:rPr>
              <a:t>empty ship</a:t>
            </a:r>
            <a:r>
              <a:rPr lang="en-US" altLang="en-US" sz="900">
                <a:latin typeface="Times New Roman" charset="0"/>
              </a:rPr>
              <a:t> is dreaded by the crew because it will be tossed about like a cork on the sea – it has no weight to keep it steady.  A full ship will cut through the waves.</a:t>
            </a:r>
          </a:p>
          <a:p>
            <a:pPr marL="228600" indent="-228600">
              <a:lnSpc>
                <a:spcPct val="80000"/>
              </a:lnSpc>
              <a:buFontTx/>
              <a:buAutoNum type="arabicPeriod"/>
            </a:pPr>
            <a:r>
              <a:rPr lang="en-US" altLang="en-US" sz="900" b="1">
                <a:solidFill>
                  <a:srgbClr val="FF0000"/>
                </a:solidFill>
                <a:latin typeface="Times New Roman" charset="0"/>
              </a:rPr>
              <a:t>COMPLETE or ENTIRE</a:t>
            </a:r>
            <a:r>
              <a:rPr lang="en-US" altLang="en-US" sz="900">
                <a:latin typeface="Times New Roman" charset="0"/>
              </a:rPr>
              <a:t> (holokleroi) – all its parts, allotted, as a puzzle is complete, nothing is missing.  Holo = whole, +  kleros =  a lot of allotment</a:t>
            </a:r>
          </a:p>
          <a:p>
            <a:pPr marL="685800" lvl="1" indent="-228600">
              <a:lnSpc>
                <a:spcPct val="80000"/>
              </a:lnSpc>
              <a:buFontTx/>
              <a:buChar char="•"/>
            </a:pPr>
            <a:r>
              <a:rPr lang="en-US" altLang="en-US" sz="900">
                <a:latin typeface="Times New Roman" charset="0"/>
              </a:rPr>
              <a:t>In ancient times this word referred to the heir who was about to receive his full inheritance</a:t>
            </a:r>
          </a:p>
          <a:p>
            <a:pPr marL="228600" indent="-228600">
              <a:lnSpc>
                <a:spcPct val="80000"/>
              </a:lnSpc>
              <a:buFontTx/>
              <a:buAutoNum type="arabicPeriod"/>
            </a:pPr>
            <a:r>
              <a:rPr lang="en-US" altLang="en-US" sz="900" b="1">
                <a:solidFill>
                  <a:srgbClr val="FF0000"/>
                </a:solidFill>
                <a:latin typeface="Times New Roman" charset="0"/>
              </a:rPr>
              <a:t>LACKING NOTHING</a:t>
            </a:r>
            <a:r>
              <a:rPr lang="en-US" altLang="en-US" sz="900">
                <a:latin typeface="Times New Roman" charset="0"/>
              </a:rPr>
              <a:t> (holokleeros) – nothing deficient, one who possesses all the attributes of Christian character.</a:t>
            </a:r>
          </a:p>
          <a:p>
            <a:pPr marL="228600" indent="-228600">
              <a:lnSpc>
                <a:spcPct val="80000"/>
              </a:lnSpc>
              <a:buFontTx/>
              <a:buAutoNum type="arabicPeriod"/>
            </a:pPr>
            <a:r>
              <a:rPr lang="en-US" altLang="en-US" sz="900" b="1">
                <a:solidFill>
                  <a:srgbClr val="FF0000"/>
                </a:solidFill>
                <a:latin typeface="Times New Roman" charset="0"/>
              </a:rPr>
              <a:t>WISDOM</a:t>
            </a:r>
            <a:r>
              <a:rPr lang="en-US" altLang="en-US" sz="900">
                <a:latin typeface="Times New Roman" charset="0"/>
              </a:rPr>
              <a:t> (sophias) true knowledge in a practical way.  Skilled in the arts, science, human affairs, shrewdness, and the proper use of knowledge</a:t>
            </a:r>
          </a:p>
          <a:p>
            <a:pPr marL="685800" lvl="1" indent="-228600">
              <a:lnSpc>
                <a:spcPct val="80000"/>
              </a:lnSpc>
              <a:buFontTx/>
              <a:buChar char="•"/>
            </a:pPr>
            <a:r>
              <a:rPr lang="en-US" altLang="en-US" sz="900">
                <a:latin typeface="Times New Roman" charset="0"/>
              </a:rPr>
              <a:t>But we must constantly ask God for this – don’t wait until you are swallowed up with trials to turn to God (He is not an emergency God)</a:t>
            </a:r>
          </a:p>
          <a:p>
            <a:pPr marL="685800" lvl="1" indent="-228600">
              <a:lnSpc>
                <a:spcPct val="80000"/>
              </a:lnSpc>
              <a:buFontTx/>
              <a:buChar char="•"/>
            </a:pPr>
            <a:r>
              <a:rPr lang="en-US" altLang="en-US" sz="900">
                <a:latin typeface="Times New Roman" charset="0"/>
              </a:rPr>
              <a:t>If you leave the house without your wallet – when will you notice that you don’t have it?  When you need it.</a:t>
            </a:r>
          </a:p>
          <a:p>
            <a:pPr marL="685800" lvl="1" indent="-228600">
              <a:lnSpc>
                <a:spcPct val="80000"/>
              </a:lnSpc>
              <a:buFontTx/>
              <a:buChar char="•"/>
            </a:pPr>
            <a:r>
              <a:rPr lang="en-US" altLang="en-US" sz="900">
                <a:latin typeface="Times New Roman" charset="0"/>
              </a:rPr>
              <a:t>Prov 9:10–Fear of the Lord is the beginning of wisdom, knowledge of Him is Understanding</a:t>
            </a:r>
          </a:p>
          <a:p>
            <a:pPr marL="685800" lvl="1" indent="-228600">
              <a:lnSpc>
                <a:spcPct val="80000"/>
              </a:lnSpc>
              <a:buFontTx/>
              <a:buChar char="•"/>
            </a:pPr>
            <a:r>
              <a:rPr lang="en-US" altLang="en-US" sz="900">
                <a:latin typeface="Times New Roman" charset="0"/>
              </a:rPr>
              <a:t>Eccl 7:12 – wisdom gives life to those that have it.</a:t>
            </a:r>
          </a:p>
          <a:p>
            <a:pPr marL="685800" lvl="1" indent="-228600">
              <a:lnSpc>
                <a:spcPct val="80000"/>
              </a:lnSpc>
              <a:buFontTx/>
              <a:buChar char="•"/>
            </a:pPr>
            <a:r>
              <a:rPr lang="en-US" altLang="en-US" sz="900">
                <a:latin typeface="Times New Roman" charset="0"/>
              </a:rPr>
              <a:t>Luke 6:40 – everyone who is perfectly trained will be like his teacher.</a:t>
            </a:r>
          </a:p>
          <a:p>
            <a:pPr marL="228600" indent="-228600">
              <a:lnSpc>
                <a:spcPct val="80000"/>
              </a:lnSpc>
              <a:buFontTx/>
              <a:buAutoNum type="arabicPeriod"/>
            </a:pPr>
            <a:endParaRPr lang="en-US" altLang="en-US" sz="900">
              <a:latin typeface="Times New Roman" charset="0"/>
            </a:endParaRPr>
          </a:p>
          <a:p>
            <a:pPr marL="228600" indent="-228600">
              <a:lnSpc>
                <a:spcPct val="80000"/>
              </a:lnSpc>
              <a:buFontTx/>
              <a:buAutoNum type="arabicPeriod"/>
            </a:pPr>
            <a:r>
              <a:rPr lang="en-US" altLang="en-US" sz="900" b="1">
                <a:solidFill>
                  <a:srgbClr val="FF0000"/>
                </a:solidFill>
                <a:latin typeface="Times New Roman" charset="0"/>
              </a:rPr>
              <a:t>APPROVED</a:t>
            </a:r>
            <a:r>
              <a:rPr lang="en-US" altLang="en-US" sz="900">
                <a:latin typeface="Times New Roman" charset="0"/>
              </a:rPr>
              <a:t> (dokimioin) – the idea of metal being tested and being verified as pure</a:t>
            </a:r>
          </a:p>
          <a:p>
            <a:pPr marL="685800" lvl="1" indent="-228600">
              <a:lnSpc>
                <a:spcPct val="80000"/>
              </a:lnSpc>
              <a:buFontTx/>
              <a:buChar char="•"/>
            </a:pPr>
            <a:r>
              <a:rPr lang="en-US" altLang="en-US" sz="900">
                <a:latin typeface="Times New Roman" charset="0"/>
              </a:rPr>
              <a:t>1 Peter 1:5-9 – genuiness of your faith</a:t>
            </a:r>
          </a:p>
          <a:p>
            <a:pPr marL="685800" lvl="1" indent="-228600">
              <a:lnSpc>
                <a:spcPct val="80000"/>
              </a:lnSpc>
              <a:buFontTx/>
              <a:buChar char="•"/>
            </a:pPr>
            <a:r>
              <a:rPr lang="en-US" altLang="en-US" sz="900">
                <a:latin typeface="Times New Roman" charset="0"/>
              </a:rPr>
              <a:t>1 John 5:4-5 – Overcome the world.</a:t>
            </a:r>
          </a:p>
          <a:p>
            <a:pPr marL="228600" indent="-228600">
              <a:lnSpc>
                <a:spcPct val="80000"/>
              </a:lnSpc>
              <a:buFontTx/>
              <a:buAutoNum type="arabicPeriod"/>
            </a:pPr>
            <a:r>
              <a:rPr lang="en-US" altLang="en-US" sz="900" b="1">
                <a:solidFill>
                  <a:srgbClr val="FF0000"/>
                </a:solidFill>
                <a:latin typeface="Times New Roman" charset="0"/>
              </a:rPr>
              <a:t>BLESSED</a:t>
            </a:r>
            <a:r>
              <a:rPr lang="en-US" altLang="en-US" sz="900">
                <a:latin typeface="Times New Roman" charset="0"/>
              </a:rPr>
              <a:t> (markarios) – happy, this is a pronouncement by God – This person is Blessed!</a:t>
            </a:r>
          </a:p>
          <a:p>
            <a:pPr marL="685800" lvl="1" indent="-228600">
              <a:lnSpc>
                <a:spcPct val="80000"/>
              </a:lnSpc>
              <a:buFontTx/>
              <a:buChar char="•"/>
            </a:pPr>
            <a:r>
              <a:rPr lang="en-US" altLang="en-US" sz="900">
                <a:latin typeface="Times New Roman" charset="0"/>
              </a:rPr>
              <a:t>Psa 1:1 – blessed is the man</a:t>
            </a:r>
          </a:p>
          <a:p>
            <a:pPr marL="685800" lvl="1" indent="-228600">
              <a:lnSpc>
                <a:spcPct val="80000"/>
              </a:lnSpc>
              <a:buFontTx/>
              <a:buChar char="•"/>
            </a:pPr>
            <a:r>
              <a:rPr lang="en-US" altLang="en-US" sz="900">
                <a:latin typeface="Times New Roman" charset="0"/>
              </a:rPr>
              <a:t>This says that I am blessed here and now, I have a peaceful state of mind</a:t>
            </a:r>
          </a:p>
          <a:p>
            <a:pPr marL="228600" indent="-228600">
              <a:lnSpc>
                <a:spcPct val="80000"/>
              </a:lnSpc>
              <a:buFontTx/>
              <a:buAutoNum type="arabicPeriod"/>
            </a:pPr>
            <a:r>
              <a:rPr lang="en-US" altLang="en-US" sz="900">
                <a:latin typeface="Times New Roman" charset="0"/>
              </a:rPr>
              <a:t>HOW DOES THE WORLD SAY WE GET HAPPINESS?</a:t>
            </a:r>
          </a:p>
          <a:p>
            <a:pPr marL="228600" indent="-228600">
              <a:lnSpc>
                <a:spcPct val="80000"/>
              </a:lnSpc>
              <a:buFontTx/>
              <a:buAutoNum type="arabicPeriod"/>
            </a:pPr>
            <a:r>
              <a:rPr lang="en-US" altLang="en-US" sz="900" b="1">
                <a:solidFill>
                  <a:srgbClr val="FF0000"/>
                </a:solidFill>
                <a:latin typeface="Times New Roman" charset="0"/>
              </a:rPr>
              <a:t>ENDURES</a:t>
            </a:r>
            <a:r>
              <a:rPr lang="en-US" altLang="en-US" sz="900">
                <a:latin typeface="Times New Roman" charset="0"/>
              </a:rPr>
              <a:t>  - the verb form of patience (hupomonee) A bearing under courageously</a:t>
            </a:r>
          </a:p>
          <a:p>
            <a:pPr marL="685800" lvl="1" indent="-228600">
              <a:lnSpc>
                <a:spcPct val="80000"/>
              </a:lnSpc>
              <a:buFontTx/>
              <a:buChar char="•"/>
            </a:pPr>
            <a:r>
              <a:rPr lang="en-US" altLang="en-US" sz="900">
                <a:latin typeface="Times New Roman" charset="0"/>
              </a:rPr>
              <a:t>We can not run from these trials, they will not be so great to crush us.</a:t>
            </a:r>
          </a:p>
          <a:p>
            <a:pPr marL="228600" indent="-228600">
              <a:lnSpc>
                <a:spcPct val="80000"/>
              </a:lnSpc>
              <a:buFontTx/>
              <a:buAutoNum type="arabicPeriod"/>
            </a:pPr>
            <a:r>
              <a:rPr lang="en-US" altLang="en-US" sz="900" b="1">
                <a:solidFill>
                  <a:srgbClr val="FF0000"/>
                </a:solidFill>
                <a:latin typeface="Times New Roman" charset="0"/>
              </a:rPr>
              <a:t>HATH BEEN APPROVED</a:t>
            </a:r>
            <a:r>
              <a:rPr lang="en-US" altLang="en-US" sz="900">
                <a:latin typeface="Times New Roman" charset="0"/>
              </a:rPr>
              <a:t> – (dokimos genomenos) – having become approved, “stood the test” describes the successful testing of precious metals and coins.  This approval comes after and not before trials.</a:t>
            </a:r>
          </a:p>
          <a:p>
            <a:pPr marL="685800" lvl="1" indent="-228600">
              <a:lnSpc>
                <a:spcPct val="80000"/>
              </a:lnSpc>
              <a:buFontTx/>
              <a:buChar char="•"/>
            </a:pPr>
            <a:r>
              <a:rPr lang="en-US" altLang="en-US" sz="900">
                <a:latin typeface="Times New Roman" charset="0"/>
              </a:rPr>
              <a:t>I am able to count trials as joyous when I look beyond the moment and endure.</a:t>
            </a:r>
          </a:p>
          <a:p>
            <a:pPr marL="685800" lvl="1" indent="-228600">
              <a:lnSpc>
                <a:spcPct val="80000"/>
              </a:lnSpc>
              <a:buFontTx/>
              <a:buChar char="•"/>
            </a:pPr>
            <a:r>
              <a:rPr lang="en-US" altLang="en-US" sz="900">
                <a:latin typeface="Times New Roman" charset="0"/>
              </a:rPr>
              <a:t>Verse 3 told us about “proving”, by enduring – my faith has the dross cleaned away</a:t>
            </a:r>
          </a:p>
          <a:p>
            <a:pPr marL="228600" indent="-228600">
              <a:lnSpc>
                <a:spcPct val="80000"/>
              </a:lnSpc>
              <a:buFontTx/>
              <a:buAutoNum type="arabicPeriod"/>
            </a:pPr>
            <a:r>
              <a:rPr lang="en-US" altLang="en-US" sz="900" b="1">
                <a:solidFill>
                  <a:srgbClr val="FF0000"/>
                </a:solidFill>
                <a:latin typeface="Times New Roman" charset="0"/>
              </a:rPr>
              <a:t>CROWN OF LIFE</a:t>
            </a:r>
          </a:p>
          <a:p>
            <a:pPr marL="685800" lvl="1" indent="-228600">
              <a:lnSpc>
                <a:spcPct val="80000"/>
              </a:lnSpc>
              <a:buFontTx/>
              <a:buChar char="•"/>
            </a:pPr>
            <a:r>
              <a:rPr lang="en-US" altLang="en-US" sz="900">
                <a:latin typeface="Times New Roman" charset="0"/>
              </a:rPr>
              <a:t>Could be Life, here and now.  Life in its fullness, in its completeness</a:t>
            </a:r>
          </a:p>
          <a:p>
            <a:pPr marL="685800" lvl="1" indent="-228600">
              <a:lnSpc>
                <a:spcPct val="80000"/>
              </a:lnSpc>
              <a:buFontTx/>
              <a:buChar char="•"/>
            </a:pPr>
            <a:r>
              <a:rPr lang="en-US" altLang="en-US" sz="900">
                <a:latin typeface="Times New Roman" charset="0"/>
              </a:rPr>
              <a:t>Or the Crown of Life could be our future home in heaven</a:t>
            </a:r>
          </a:p>
          <a:p>
            <a:pPr marL="685800" lvl="1" indent="-228600">
              <a:lnSpc>
                <a:spcPct val="80000"/>
              </a:lnSpc>
              <a:buFontTx/>
              <a:buChar char="•"/>
            </a:pPr>
            <a:r>
              <a:rPr lang="en-US" altLang="en-US" sz="900">
                <a:latin typeface="Times New Roman" charset="0"/>
              </a:rPr>
              <a:t>John 10:10 – abundant life</a:t>
            </a:r>
          </a:p>
          <a:p>
            <a:pPr marL="228600" indent="-228600">
              <a:lnSpc>
                <a:spcPct val="80000"/>
              </a:lnSpc>
            </a:pPr>
            <a:endParaRPr lang="en-US" altLang="en-US" sz="900">
              <a:latin typeface="Times New Roman" charset="0"/>
            </a:endParaRPr>
          </a:p>
        </p:txBody>
      </p:sp>
    </p:spTree>
    <p:extLst>
      <p:ext uri="{BB962C8B-B14F-4D97-AF65-F5344CB8AC3E}">
        <p14:creationId xmlns:p14="http://schemas.microsoft.com/office/powerpoint/2010/main" xmlns="" val="596516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3A15D8A1-748C-F84F-9358-9C81E8AA52D3}" type="slidenum">
              <a:rPr lang="en-US" altLang="en-US" sz="1200"/>
              <a:pPr/>
              <a:t>20</a:t>
            </a:fld>
            <a:endParaRPr lang="en-US" altLang="en-US" sz="1200"/>
          </a:p>
        </p:txBody>
      </p:sp>
      <p:sp>
        <p:nvSpPr>
          <p:cNvPr id="43010" name="Rectangle 2"/>
          <p:cNvSpPr>
            <a:spLocks noGrp="1" noRot="1" noChangeAspect="1" noChangeArrowheads="1" noTextEdit="1"/>
          </p:cNvSpPr>
          <p:nvPr>
            <p:ph type="sldImg"/>
          </p:nvPr>
        </p:nvSpPr>
        <p:spPr>
          <a:xfrm>
            <a:off x="1739900" y="153988"/>
            <a:ext cx="3575050" cy="2233612"/>
          </a:xfrm>
          <a:ln/>
        </p:spPr>
      </p:sp>
      <p:sp>
        <p:nvSpPr>
          <p:cNvPr id="43011" name="Rectangle 3"/>
          <p:cNvSpPr>
            <a:spLocks noGrp="1" noChangeArrowheads="1"/>
          </p:cNvSpPr>
          <p:nvPr>
            <p:ph type="body" idx="1"/>
          </p:nvPr>
        </p:nvSpPr>
        <p:spPr>
          <a:xfrm>
            <a:off x="533400" y="2387600"/>
            <a:ext cx="5867400" cy="64674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lnSpc>
                <a:spcPct val="90000"/>
              </a:lnSpc>
              <a:spcBef>
                <a:spcPct val="20000"/>
              </a:spcBef>
            </a:pPr>
            <a:r>
              <a:rPr lang="en-US" altLang="en-US" sz="1100" b="1" u="sng">
                <a:latin typeface="Times New Roman" charset="0"/>
              </a:rPr>
              <a:t>COUNT</a:t>
            </a:r>
          </a:p>
          <a:p>
            <a:pPr marL="228600" indent="-228600">
              <a:lnSpc>
                <a:spcPct val="90000"/>
              </a:lnSpc>
              <a:spcBef>
                <a:spcPct val="20000"/>
              </a:spcBef>
              <a:buFontTx/>
              <a:buAutoNum type="arabicPeriod"/>
            </a:pPr>
            <a:r>
              <a:rPr lang="en-US" altLang="en-US" sz="1100">
                <a:latin typeface="Times New Roman" charset="0"/>
              </a:rPr>
              <a:t>We should expect trials (God says “WHEN” not “IF” (John 16:33; Acts 14:22)</a:t>
            </a:r>
          </a:p>
          <a:p>
            <a:pPr marL="228600" indent="-228600">
              <a:lnSpc>
                <a:spcPct val="90000"/>
              </a:lnSpc>
              <a:spcBef>
                <a:spcPct val="20000"/>
              </a:spcBef>
              <a:buFontTx/>
              <a:buAutoNum type="arabicPeriod"/>
            </a:pPr>
            <a:r>
              <a:rPr lang="en-US" altLang="en-US" sz="1100">
                <a:latin typeface="Times New Roman" charset="0"/>
              </a:rPr>
              <a:t>We are God’s “Scattered” people, we are not “Sheltered” people</a:t>
            </a:r>
          </a:p>
          <a:p>
            <a:pPr marL="228600" indent="-228600">
              <a:lnSpc>
                <a:spcPct val="90000"/>
              </a:lnSpc>
              <a:spcBef>
                <a:spcPct val="20000"/>
              </a:spcBef>
              <a:buFontTx/>
              <a:buAutoNum type="arabicPeriod"/>
            </a:pPr>
            <a:r>
              <a:rPr lang="en-US" altLang="en-US" sz="1100">
                <a:latin typeface="Times New Roman" charset="0"/>
              </a:rPr>
              <a:t>Some trials come because we are human, others come because we are Christians.</a:t>
            </a:r>
          </a:p>
          <a:p>
            <a:pPr marL="228600" indent="-228600">
              <a:lnSpc>
                <a:spcPct val="90000"/>
              </a:lnSpc>
              <a:spcBef>
                <a:spcPct val="20000"/>
              </a:spcBef>
              <a:buFontTx/>
              <a:buAutoNum type="arabicPeriod"/>
            </a:pPr>
            <a:r>
              <a:rPr lang="en-US" altLang="en-US" sz="1100">
                <a:latin typeface="Times New Roman" charset="0"/>
              </a:rPr>
              <a:t>Count – A financial term meaning “Evaluate”</a:t>
            </a:r>
          </a:p>
          <a:p>
            <a:pPr marL="685800" lvl="1" indent="-228600">
              <a:lnSpc>
                <a:spcPct val="90000"/>
              </a:lnSpc>
              <a:spcBef>
                <a:spcPct val="20000"/>
              </a:spcBef>
              <a:buFontTx/>
              <a:buChar char="•"/>
            </a:pPr>
            <a:r>
              <a:rPr lang="en-US" altLang="en-US" sz="1100">
                <a:latin typeface="Times New Roman" charset="0"/>
              </a:rPr>
              <a:t>Re-evaluate your priorities and what is really important to you</a:t>
            </a:r>
          </a:p>
          <a:p>
            <a:pPr marL="685800" lvl="1" indent="-228600">
              <a:lnSpc>
                <a:spcPct val="90000"/>
              </a:lnSpc>
              <a:spcBef>
                <a:spcPct val="20000"/>
              </a:spcBef>
              <a:buFontTx/>
              <a:buChar char="•"/>
            </a:pPr>
            <a:r>
              <a:rPr lang="en-US" altLang="en-US" sz="1100" i="1">
                <a:latin typeface="Times New Roman" charset="0"/>
              </a:rPr>
              <a:t>Heb 12:2 – Christ endured the cross with joy.</a:t>
            </a:r>
          </a:p>
          <a:p>
            <a:pPr marL="685800" lvl="1" indent="-228600">
              <a:lnSpc>
                <a:spcPct val="90000"/>
              </a:lnSpc>
              <a:spcBef>
                <a:spcPct val="20000"/>
              </a:spcBef>
              <a:buFontTx/>
              <a:buChar char="•"/>
            </a:pPr>
            <a:r>
              <a:rPr lang="en-US" altLang="en-US" sz="1100" i="1">
                <a:latin typeface="Times New Roman" charset="0"/>
              </a:rPr>
              <a:t>Job 23:10 – He knows the way I take, He has tried me, I will come out gold</a:t>
            </a:r>
          </a:p>
          <a:p>
            <a:pPr marL="228600" indent="-228600">
              <a:lnSpc>
                <a:spcPct val="90000"/>
              </a:lnSpc>
              <a:spcBef>
                <a:spcPct val="20000"/>
              </a:spcBef>
            </a:pPr>
            <a:r>
              <a:rPr lang="en-US" altLang="en-US" sz="1100" b="1" u="sng">
                <a:latin typeface="Times New Roman" charset="0"/>
              </a:rPr>
              <a:t>KNOW</a:t>
            </a:r>
          </a:p>
          <a:p>
            <a:pPr marL="228600" indent="-228600">
              <a:lnSpc>
                <a:spcPct val="90000"/>
              </a:lnSpc>
              <a:spcBef>
                <a:spcPct val="20000"/>
              </a:spcBef>
              <a:buFontTx/>
              <a:buAutoNum type="arabicPeriod"/>
            </a:pPr>
            <a:r>
              <a:rPr lang="en-US" altLang="en-US" sz="1100">
                <a:latin typeface="Times New Roman" charset="0"/>
              </a:rPr>
              <a:t>Faith is always tested – God Tested Abraham, He does this to bring out the best in us.</a:t>
            </a:r>
          </a:p>
          <a:p>
            <a:pPr marL="228600" indent="-228600">
              <a:lnSpc>
                <a:spcPct val="90000"/>
              </a:lnSpc>
              <a:spcBef>
                <a:spcPct val="20000"/>
              </a:spcBef>
              <a:buFontTx/>
              <a:buAutoNum type="arabicPeriod"/>
            </a:pPr>
            <a:r>
              <a:rPr lang="en-US" altLang="en-US" sz="1100">
                <a:latin typeface="Times New Roman" charset="0"/>
              </a:rPr>
              <a:t>Testing works for us, not against us – </a:t>
            </a:r>
          </a:p>
          <a:p>
            <a:pPr marL="685800" lvl="1" indent="-228600">
              <a:lnSpc>
                <a:spcPct val="90000"/>
              </a:lnSpc>
              <a:spcBef>
                <a:spcPct val="20000"/>
              </a:spcBef>
              <a:buFontTx/>
              <a:buChar char="•"/>
            </a:pPr>
            <a:r>
              <a:rPr lang="en-US" altLang="en-US" sz="1100">
                <a:latin typeface="Times New Roman" charset="0"/>
              </a:rPr>
              <a:t>Trying – approval, like gold ore</a:t>
            </a:r>
          </a:p>
          <a:p>
            <a:pPr marL="685800" lvl="1" indent="-228600">
              <a:lnSpc>
                <a:spcPct val="90000"/>
              </a:lnSpc>
              <a:spcBef>
                <a:spcPct val="20000"/>
              </a:spcBef>
              <a:buFontTx/>
              <a:buChar char="•"/>
            </a:pPr>
            <a:r>
              <a:rPr lang="en-US" altLang="en-US" sz="1100" i="1">
                <a:latin typeface="Times New Roman" charset="0"/>
              </a:rPr>
              <a:t>Rom 8:28 – God causes all things to work out for our good</a:t>
            </a:r>
          </a:p>
          <a:p>
            <a:pPr marL="685800" lvl="1" indent="-228600">
              <a:lnSpc>
                <a:spcPct val="90000"/>
              </a:lnSpc>
              <a:spcBef>
                <a:spcPct val="20000"/>
              </a:spcBef>
              <a:buFontTx/>
              <a:buChar char="•"/>
            </a:pPr>
            <a:r>
              <a:rPr lang="en-US" altLang="en-US" sz="1100" i="1">
                <a:latin typeface="Times New Roman" charset="0"/>
              </a:rPr>
              <a:t>2 Cor 4:17 – Our light and momentary affliction.</a:t>
            </a:r>
          </a:p>
          <a:p>
            <a:pPr marL="228600" indent="-228600">
              <a:lnSpc>
                <a:spcPct val="90000"/>
              </a:lnSpc>
              <a:spcBef>
                <a:spcPct val="20000"/>
              </a:spcBef>
              <a:buFontTx/>
              <a:buAutoNum type="arabicPeriod"/>
            </a:pPr>
            <a:r>
              <a:rPr lang="en-US" altLang="en-US" sz="1100">
                <a:latin typeface="Times New Roman" charset="0"/>
              </a:rPr>
              <a:t>Testing helps us to mature (Patience) – The ability to keep going when things are tough</a:t>
            </a:r>
          </a:p>
          <a:p>
            <a:pPr marL="228600" indent="-228600">
              <a:lnSpc>
                <a:spcPct val="90000"/>
              </a:lnSpc>
              <a:spcBef>
                <a:spcPct val="20000"/>
              </a:spcBef>
              <a:buFontTx/>
              <a:buAutoNum type="arabicPeriod"/>
            </a:pPr>
            <a:r>
              <a:rPr lang="en-US" altLang="en-US" sz="1100">
                <a:latin typeface="Times New Roman" charset="0"/>
              </a:rPr>
              <a:t>Patience and Belief go hand in hand together.</a:t>
            </a:r>
          </a:p>
          <a:p>
            <a:pPr marL="685800" lvl="1" indent="-228600">
              <a:lnSpc>
                <a:spcPct val="90000"/>
              </a:lnSpc>
              <a:spcBef>
                <a:spcPct val="20000"/>
              </a:spcBef>
              <a:buFontTx/>
              <a:buAutoNum type="arabicPeriod"/>
            </a:pPr>
            <a:r>
              <a:rPr lang="en-US" altLang="en-US" sz="1100" i="1">
                <a:latin typeface="Times New Roman" charset="0"/>
              </a:rPr>
              <a:t>Rom 5:3-4 – Tribulation works patience, experience, and hope</a:t>
            </a:r>
          </a:p>
          <a:p>
            <a:pPr marL="685800" lvl="1" indent="-228600">
              <a:lnSpc>
                <a:spcPct val="90000"/>
              </a:lnSpc>
              <a:spcBef>
                <a:spcPct val="20000"/>
              </a:spcBef>
              <a:buFontTx/>
              <a:buAutoNum type="arabicPeriod"/>
            </a:pPr>
            <a:r>
              <a:rPr lang="en-US" altLang="en-US" sz="1100" i="1">
                <a:latin typeface="Times New Roman" charset="0"/>
              </a:rPr>
              <a:t>Heb 6:12 – Be…followers of then thru faith and patience inherit the promises</a:t>
            </a:r>
          </a:p>
          <a:p>
            <a:pPr marL="685800" lvl="1" indent="-228600">
              <a:lnSpc>
                <a:spcPct val="90000"/>
              </a:lnSpc>
              <a:spcBef>
                <a:spcPct val="20000"/>
              </a:spcBef>
              <a:buFontTx/>
              <a:buAutoNum type="arabicPeriod"/>
            </a:pPr>
            <a:r>
              <a:rPr lang="en-US" altLang="en-US" sz="1100" i="1">
                <a:latin typeface="Times New Roman" charset="0"/>
              </a:rPr>
              <a:t>Heb 10:36 – You have need of patience, do the will of God, and receive promise.</a:t>
            </a:r>
          </a:p>
          <a:p>
            <a:pPr marL="685800" lvl="1" indent="-228600">
              <a:lnSpc>
                <a:spcPct val="90000"/>
              </a:lnSpc>
              <a:spcBef>
                <a:spcPct val="20000"/>
              </a:spcBef>
              <a:buFontTx/>
              <a:buAutoNum type="arabicPeriod"/>
            </a:pPr>
            <a:r>
              <a:rPr lang="en-US" altLang="en-US" sz="1100" i="1">
                <a:latin typeface="Times New Roman" charset="0"/>
              </a:rPr>
              <a:t>Isa 28:16 – He that believes shall not make haste.</a:t>
            </a:r>
          </a:p>
          <a:p>
            <a:pPr marL="228600" indent="-228600">
              <a:lnSpc>
                <a:spcPct val="90000"/>
              </a:lnSpc>
              <a:spcBef>
                <a:spcPct val="20000"/>
              </a:spcBef>
              <a:buFontTx/>
              <a:buAutoNum type="arabicPeriod"/>
            </a:pPr>
            <a:r>
              <a:rPr lang="en-US" altLang="en-US" sz="1100">
                <a:latin typeface="Times New Roman" charset="0"/>
              </a:rPr>
              <a:t>Trials build patience – we must go through trials to get this blessing.</a:t>
            </a:r>
          </a:p>
          <a:p>
            <a:pPr marL="228600" indent="-228600">
              <a:lnSpc>
                <a:spcPct val="90000"/>
              </a:lnSpc>
              <a:spcBef>
                <a:spcPct val="20000"/>
              </a:spcBef>
            </a:pPr>
            <a:r>
              <a:rPr lang="en-US" altLang="en-US" sz="1100" b="1" u="sng">
                <a:latin typeface="Times New Roman" charset="0"/>
              </a:rPr>
              <a:t>LET</a:t>
            </a:r>
          </a:p>
          <a:p>
            <a:pPr marL="228600" indent="-228600">
              <a:lnSpc>
                <a:spcPct val="90000"/>
              </a:lnSpc>
              <a:spcBef>
                <a:spcPct val="20000"/>
              </a:spcBef>
              <a:buFontTx/>
              <a:buAutoNum type="arabicPeriod"/>
            </a:pPr>
            <a:r>
              <a:rPr lang="en-US" altLang="en-US" sz="1100">
                <a:latin typeface="Times New Roman" charset="0"/>
              </a:rPr>
              <a:t>It is our choice our free-will that determines how we come through trials</a:t>
            </a:r>
          </a:p>
          <a:p>
            <a:pPr marL="228600" indent="-228600">
              <a:lnSpc>
                <a:spcPct val="90000"/>
              </a:lnSpc>
              <a:spcBef>
                <a:spcPct val="20000"/>
              </a:spcBef>
              <a:buFontTx/>
              <a:buAutoNum type="arabicPeriod"/>
            </a:pPr>
            <a:r>
              <a:rPr lang="en-US" altLang="en-US" sz="1100">
                <a:latin typeface="Times New Roman" charset="0"/>
              </a:rPr>
              <a:t>God’s goal for us is maturity, perfection, completeness, a finished product</a:t>
            </a:r>
          </a:p>
          <a:p>
            <a:pPr marL="228600" indent="-228600">
              <a:lnSpc>
                <a:spcPct val="90000"/>
              </a:lnSpc>
              <a:spcBef>
                <a:spcPct val="20000"/>
              </a:spcBef>
              <a:buFontTx/>
              <a:buAutoNum type="arabicPeriod"/>
            </a:pPr>
            <a:r>
              <a:rPr lang="en-US" altLang="en-US" sz="1100" i="1">
                <a:latin typeface="Times New Roman" charset="0"/>
              </a:rPr>
              <a:t>Eph 6:6 – Doing the will of God from the heart</a:t>
            </a:r>
          </a:p>
          <a:p>
            <a:pPr marL="685800" lvl="1" indent="-228600">
              <a:lnSpc>
                <a:spcPct val="90000"/>
              </a:lnSpc>
              <a:spcBef>
                <a:spcPct val="20000"/>
              </a:spcBef>
              <a:buFontTx/>
              <a:buAutoNum type="arabicPeriod"/>
            </a:pPr>
            <a:r>
              <a:rPr lang="en-US" altLang="en-US" sz="1100">
                <a:latin typeface="Times New Roman" charset="0"/>
              </a:rPr>
              <a:t>Jonah – He tried to resist God and was chastened, and then believed.</a:t>
            </a:r>
          </a:p>
          <a:p>
            <a:pPr marL="228600" indent="-228600">
              <a:lnSpc>
                <a:spcPct val="90000"/>
              </a:lnSpc>
              <a:spcBef>
                <a:spcPct val="20000"/>
              </a:spcBef>
              <a:buFontTx/>
              <a:buAutoNum type="arabicPeriod"/>
            </a:pPr>
            <a:r>
              <a:rPr lang="en-US" altLang="en-US" sz="1100">
                <a:latin typeface="Times New Roman" charset="0"/>
              </a:rPr>
              <a:t>Why not pray for Deliverance, or strength? – We need wisdom so that we don’t waste these opportunities God gives us to mature.</a:t>
            </a:r>
          </a:p>
          <a:p>
            <a:pPr marL="228600" indent="-228600">
              <a:lnSpc>
                <a:spcPct val="90000"/>
              </a:lnSpc>
              <a:spcBef>
                <a:spcPct val="20000"/>
              </a:spcBef>
            </a:pPr>
            <a:r>
              <a:rPr lang="en-US" altLang="en-US" sz="1100" b="1" u="sng">
                <a:latin typeface="Times New Roman" charset="0"/>
              </a:rPr>
              <a:t>ASK</a:t>
            </a:r>
            <a:r>
              <a:rPr lang="en-US" altLang="en-US" sz="1100">
                <a:latin typeface="Times New Roman" charset="0"/>
              </a:rPr>
              <a:t> – Wisdom helps us understand how to use these circumstances for our good and God’s glory</a:t>
            </a:r>
          </a:p>
          <a:p>
            <a:pPr marL="228600" indent="-228600">
              <a:lnSpc>
                <a:spcPct val="90000"/>
              </a:lnSpc>
              <a:spcBef>
                <a:spcPct val="20000"/>
              </a:spcBef>
              <a:buFontTx/>
              <a:buAutoNum type="arabicPeriod"/>
            </a:pPr>
            <a:r>
              <a:rPr lang="en-US" altLang="en-US" sz="1100">
                <a:latin typeface="Times New Roman" charset="0"/>
              </a:rPr>
              <a:t>Must ask in faith without doubting (Peter sank in the water because of doubt (Matt 14:22-23)</a:t>
            </a:r>
          </a:p>
          <a:p>
            <a:pPr marL="228600" indent="-228600">
              <a:lnSpc>
                <a:spcPct val="90000"/>
              </a:lnSpc>
              <a:spcBef>
                <a:spcPct val="20000"/>
              </a:spcBef>
              <a:buFontTx/>
              <a:buAutoNum type="arabicPeriod"/>
            </a:pPr>
            <a:r>
              <a:rPr lang="en-US" altLang="en-US" sz="1100">
                <a:latin typeface="Times New Roman" charset="0"/>
              </a:rPr>
              <a:t>Many live life like a cork floating on water – Up one minute and Down the next.</a:t>
            </a:r>
          </a:p>
          <a:p>
            <a:pPr marL="685800" lvl="1" indent="-228600">
              <a:lnSpc>
                <a:spcPct val="90000"/>
              </a:lnSpc>
              <a:spcBef>
                <a:spcPct val="20000"/>
              </a:spcBef>
              <a:buFontTx/>
              <a:buAutoNum type="arabicPeriod"/>
            </a:pPr>
            <a:r>
              <a:rPr lang="en-US" altLang="en-US" sz="1100">
                <a:latin typeface="Times New Roman" charset="0"/>
              </a:rPr>
              <a:t>Eph 4:14 – Not tossed to and fro</a:t>
            </a:r>
          </a:p>
          <a:p>
            <a:pPr marL="228600" indent="-228600">
              <a:lnSpc>
                <a:spcPct val="90000"/>
              </a:lnSpc>
              <a:spcBef>
                <a:spcPct val="20000"/>
              </a:spcBef>
              <a:buFontTx/>
              <a:buAutoNum type="arabicPeriod"/>
            </a:pPr>
            <a:r>
              <a:rPr lang="en-US" altLang="en-US" sz="1100">
                <a:latin typeface="Times New Roman" charset="0"/>
              </a:rPr>
              <a:t>Vs 12 says “Blessed is the  man that endures”.  James begins and ends with JOY!!!</a:t>
            </a:r>
          </a:p>
          <a:p>
            <a:pPr marL="228600" indent="-228600">
              <a:lnSpc>
                <a:spcPct val="90000"/>
              </a:lnSpc>
              <a:spcBef>
                <a:spcPct val="20000"/>
              </a:spcBef>
              <a:buFontTx/>
              <a:buAutoNum type="arabicPeriod"/>
            </a:pPr>
            <a:r>
              <a:rPr lang="en-US" altLang="en-US" sz="1100">
                <a:latin typeface="Times New Roman" charset="0"/>
              </a:rPr>
              <a:t>All this happens because God LOVES US!!!</a:t>
            </a:r>
          </a:p>
        </p:txBody>
      </p:sp>
    </p:spTree>
    <p:extLst>
      <p:ext uri="{BB962C8B-B14F-4D97-AF65-F5344CB8AC3E}">
        <p14:creationId xmlns:p14="http://schemas.microsoft.com/office/powerpoint/2010/main" xmlns="" val="204489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18D8B83F-43C4-5C4C-B8B0-F9CD47E4F841}" type="slidenum">
              <a:rPr lang="en-US" altLang="en-US"/>
              <a:pPr>
                <a:spcBef>
                  <a:spcPct val="0"/>
                </a:spcBef>
              </a:pPr>
              <a:t>2</a:t>
            </a:fld>
            <a:endParaRPr lang="en-US" altLang="en-US"/>
          </a:p>
        </p:txBody>
      </p:sp>
      <p:sp>
        <p:nvSpPr>
          <p:cNvPr id="40962" name="Rectangle 2"/>
          <p:cNvSpPr>
            <a:spLocks noGrp="1" noRot="1" noChangeAspect="1" noChangeArrowheads="1" noTextEdit="1"/>
          </p:cNvSpPr>
          <p:nvPr>
            <p:ph type="sldImg"/>
          </p:nvPr>
        </p:nvSpPr>
        <p:spPr>
          <a:xfrm>
            <a:off x="603250" y="219075"/>
            <a:ext cx="3270250" cy="2043113"/>
          </a:xfrm>
          <a:ln/>
        </p:spPr>
      </p:sp>
      <p:sp>
        <p:nvSpPr>
          <p:cNvPr id="40963" name="Rectangle 3"/>
          <p:cNvSpPr>
            <a:spLocks noGrp="1" noChangeArrowheads="1"/>
          </p:cNvSpPr>
          <p:nvPr>
            <p:ph type="body" idx="1"/>
          </p:nvPr>
        </p:nvSpPr>
        <p:spPr>
          <a:xfrm>
            <a:off x="473075" y="2357438"/>
            <a:ext cx="6299200" cy="67008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4950" indent="-234950">
              <a:lnSpc>
                <a:spcPct val="90000"/>
              </a:lnSpc>
            </a:pPr>
            <a:r>
              <a:rPr lang="en-US" altLang="en-US" sz="1000" i="1"/>
              <a:t>A Servant</a:t>
            </a:r>
            <a:r>
              <a:rPr lang="en-US" altLang="en-US" sz="1000"/>
              <a:t> - “doulos” – a slave, but without the negative connotation.  It denotes the one who is deprived of his personal freedom and so becomes fully an instrument in the hands of his master.  He is one who can never say “no” to his master.</a:t>
            </a:r>
          </a:p>
          <a:p>
            <a:pPr marL="2063750" lvl="4" indent="-234950">
              <a:lnSpc>
                <a:spcPct val="90000"/>
              </a:lnSpc>
            </a:pPr>
            <a:r>
              <a:rPr lang="en-US" altLang="en-US" sz="1000"/>
              <a:t>“SERVANT” implies wages</a:t>
            </a:r>
          </a:p>
          <a:p>
            <a:pPr marL="2063750" lvl="4" indent="-234950">
              <a:lnSpc>
                <a:spcPct val="90000"/>
              </a:lnSpc>
            </a:pPr>
            <a:r>
              <a:rPr lang="en-US" altLang="en-US" sz="1000"/>
              <a:t>“SLAVE” – implies compulsion</a:t>
            </a:r>
          </a:p>
          <a:p>
            <a:pPr marL="2063750" lvl="4" indent="-234950">
              <a:lnSpc>
                <a:spcPct val="90000"/>
              </a:lnSpc>
            </a:pPr>
            <a:r>
              <a:rPr lang="en-US" altLang="en-US" sz="1000"/>
              <a:t>“DOULOS” is neither</a:t>
            </a:r>
          </a:p>
          <a:p>
            <a:pPr marL="234950" indent="-234950">
              <a:lnSpc>
                <a:spcPct val="90000"/>
              </a:lnSpc>
            </a:pPr>
            <a:r>
              <a:rPr lang="en-US" altLang="en-US" sz="1000" b="1" u="sng"/>
              <a:t>God and Jesus Christ, James said are both his maters</a:t>
            </a:r>
            <a:endParaRPr lang="en-US" altLang="en-US" sz="1000" b="1"/>
          </a:p>
          <a:p>
            <a:pPr marL="708025" lvl="1" indent="-234950">
              <a:lnSpc>
                <a:spcPct val="90000"/>
              </a:lnSpc>
              <a:buFontTx/>
              <a:buChar char="•"/>
            </a:pPr>
            <a:r>
              <a:rPr lang="en-US" altLang="en-US" sz="1000"/>
              <a:t>Christ bought him (1 Cor 6:19-20) – your body is a temple, you were bought with a price</a:t>
            </a:r>
          </a:p>
          <a:p>
            <a:pPr marL="708025" lvl="1" indent="-234950">
              <a:lnSpc>
                <a:spcPct val="90000"/>
              </a:lnSpc>
              <a:buFontTx/>
              <a:buChar char="•"/>
            </a:pPr>
            <a:r>
              <a:rPr lang="en-US" altLang="en-US" sz="1000"/>
              <a:t>Christ brought him to God (John 14:6 – no other approach to the Father)</a:t>
            </a:r>
          </a:p>
          <a:p>
            <a:pPr marL="234950" indent="-234950">
              <a:lnSpc>
                <a:spcPct val="90000"/>
              </a:lnSpc>
            </a:pPr>
            <a:r>
              <a:rPr lang="en-US" altLang="en-US" sz="1000" b="1" u="sng"/>
              <a:t>“deoo” (noun) – to bind</a:t>
            </a:r>
            <a:endParaRPr lang="en-US" altLang="en-US" sz="1000"/>
          </a:p>
          <a:p>
            <a:pPr marL="708025" lvl="1" indent="-234950">
              <a:lnSpc>
                <a:spcPct val="90000"/>
              </a:lnSpc>
              <a:buFontTx/>
              <a:buChar char="•"/>
            </a:pPr>
            <a:r>
              <a:rPr lang="en-US" altLang="en-US" sz="1000"/>
              <a:t>A Christian should be bound to his master.  </a:t>
            </a:r>
          </a:p>
          <a:p>
            <a:pPr marL="708025" lvl="1" indent="-234950">
              <a:lnSpc>
                <a:spcPct val="90000"/>
              </a:lnSpc>
              <a:buFontTx/>
              <a:buChar char="•"/>
            </a:pPr>
            <a:r>
              <a:rPr lang="en-US" altLang="en-US" sz="1000"/>
              <a:t>Since we are BOUND to Christ, our conduct matters because it reflects on Him.</a:t>
            </a:r>
          </a:p>
          <a:p>
            <a:pPr marL="708025" lvl="1" indent="-234950">
              <a:lnSpc>
                <a:spcPct val="90000"/>
              </a:lnSpc>
              <a:buFontTx/>
              <a:buChar char="•"/>
            </a:pPr>
            <a:r>
              <a:rPr lang="en-US" altLang="en-US" sz="1000"/>
              <a:t>We sometimes like to drag Him where ever we want to go, and not follow Him where He lead as real slaves should.</a:t>
            </a:r>
          </a:p>
          <a:p>
            <a:pPr marL="708025" lvl="1" indent="-234950">
              <a:lnSpc>
                <a:spcPct val="90000"/>
              </a:lnSpc>
              <a:buFontTx/>
              <a:buChar char="•"/>
            </a:pPr>
            <a:r>
              <a:rPr lang="en-US" altLang="en-US" sz="1000"/>
              <a:t>Someone once said “I want God to be my Constitutional King, but I want to be the Prime Minister.”  A Constitutional King has no real authority.</a:t>
            </a:r>
            <a:endParaRPr lang="en-US" altLang="en-US" sz="1000" b="1" u="sng"/>
          </a:p>
          <a:p>
            <a:pPr marL="234950" indent="-234950">
              <a:lnSpc>
                <a:spcPct val="90000"/>
              </a:lnSpc>
            </a:pPr>
            <a:r>
              <a:rPr lang="en-US" altLang="en-US" sz="1000" b="1" u="sng"/>
              <a:t>“Doulevoo”  (verb) – to work and to work hard</a:t>
            </a:r>
            <a:endParaRPr lang="en-US" altLang="en-US" sz="1000"/>
          </a:p>
          <a:p>
            <a:pPr marL="708025" lvl="1" indent="-234950">
              <a:lnSpc>
                <a:spcPct val="90000"/>
              </a:lnSpc>
              <a:buFontTx/>
              <a:buChar char="•"/>
            </a:pPr>
            <a:r>
              <a:rPr lang="en-US" altLang="en-US" sz="1000"/>
              <a:t>Being bound to Christ does not mean we are inactive</a:t>
            </a:r>
          </a:p>
          <a:p>
            <a:pPr marL="708025" lvl="1" indent="-234950">
              <a:lnSpc>
                <a:spcPct val="90000"/>
              </a:lnSpc>
              <a:buFontTx/>
              <a:buChar char="•"/>
            </a:pPr>
            <a:r>
              <a:rPr lang="en-US" altLang="en-US" sz="1000"/>
              <a:t>Only hard working slaves can serve their master acceptably.</a:t>
            </a:r>
            <a:endParaRPr lang="en-US" altLang="en-US" sz="1000" b="1" u="sng"/>
          </a:p>
          <a:p>
            <a:pPr marL="234950" indent="-234950">
              <a:lnSpc>
                <a:spcPct val="90000"/>
              </a:lnSpc>
            </a:pPr>
            <a:r>
              <a:rPr lang="en-US" altLang="en-US" sz="1000" b="1" u="sng"/>
              <a:t>“doulos”</a:t>
            </a:r>
            <a:r>
              <a:rPr lang="en-US" altLang="en-US" sz="1000"/>
              <a:t> – indicates one who is born a slave in contrast to “andrapodon” who is made a slave.</a:t>
            </a:r>
          </a:p>
          <a:p>
            <a:pPr marL="708025" lvl="1" indent="-234950">
              <a:lnSpc>
                <a:spcPct val="90000"/>
              </a:lnSpc>
              <a:buFontTx/>
              <a:buChar char="•"/>
            </a:pPr>
            <a:r>
              <a:rPr lang="en-US" altLang="en-US" sz="1000"/>
              <a:t>The bible speaks of a new birth, the old Vs new, etc…</a:t>
            </a:r>
            <a:endParaRPr lang="en-US" altLang="en-US" sz="1000" b="1" u="sng"/>
          </a:p>
          <a:p>
            <a:pPr marL="708025" lvl="1" indent="-234950">
              <a:lnSpc>
                <a:spcPct val="90000"/>
              </a:lnSpc>
              <a:buFontTx/>
              <a:buChar char="•"/>
            </a:pPr>
            <a:r>
              <a:rPr lang="en-US" altLang="en-US" sz="1000"/>
              <a:t>This is one who gives himself wholly to another’s will, serving to the complete disregard of one’s own selfish interests.  - joyous, and voluntary</a:t>
            </a:r>
          </a:p>
          <a:p>
            <a:pPr marL="708025" lvl="1" indent="-234950">
              <a:lnSpc>
                <a:spcPct val="90000"/>
              </a:lnSpc>
              <a:buFontTx/>
              <a:buChar char="•"/>
            </a:pPr>
            <a:r>
              <a:rPr lang="en-US" altLang="en-US" sz="1000"/>
              <a:t>Neither the word “slave” or the word “servant” fully capture the idea of the Greek work doulos.</a:t>
            </a:r>
          </a:p>
          <a:p>
            <a:pPr marL="708025" lvl="1" indent="-234950">
              <a:lnSpc>
                <a:spcPct val="90000"/>
              </a:lnSpc>
              <a:buFontTx/>
              <a:buChar char="•"/>
            </a:pPr>
            <a:r>
              <a:rPr lang="en-US" altLang="en-US" sz="1000"/>
              <a:t>All people are servants due to CREATION, but Christians are servants due to REDEMPTION (1 Cor 6:19-20)</a:t>
            </a:r>
          </a:p>
          <a:p>
            <a:pPr marL="234950" indent="-234950">
              <a:lnSpc>
                <a:spcPct val="90000"/>
              </a:lnSpc>
            </a:pPr>
            <a:r>
              <a:rPr lang="en-US" altLang="en-US" sz="1000" b="1" u="sng"/>
              <a:t>A slave does not have the worries that free men do;</a:t>
            </a:r>
            <a:endParaRPr lang="en-US" altLang="en-US" sz="1000"/>
          </a:p>
          <a:p>
            <a:pPr marL="708025" lvl="1" indent="-234950">
              <a:lnSpc>
                <a:spcPct val="90000"/>
              </a:lnSpc>
              <a:buFontTx/>
              <a:buChar char="•"/>
            </a:pPr>
            <a:r>
              <a:rPr lang="en-US" altLang="en-US" sz="1000"/>
              <a:t>No worrying about clothes, lodging, or food.</a:t>
            </a:r>
          </a:p>
          <a:p>
            <a:pPr marL="708025" lvl="1" indent="-234950">
              <a:lnSpc>
                <a:spcPct val="90000"/>
              </a:lnSpc>
              <a:buFontTx/>
              <a:buChar char="•"/>
            </a:pPr>
            <a:r>
              <a:rPr lang="en-US" altLang="en-US" sz="1000"/>
              <a:t>This is the masters concern (Matt 6:31-33)</a:t>
            </a:r>
            <a:endParaRPr lang="en-US" altLang="en-US" sz="1000" b="1" u="sng"/>
          </a:p>
          <a:p>
            <a:pPr marL="234950" indent="-234950">
              <a:lnSpc>
                <a:spcPct val="90000"/>
              </a:lnSpc>
            </a:pPr>
            <a:r>
              <a:rPr lang="en-US" altLang="en-US" sz="1000" b="1" u="sng"/>
              <a:t>Great men described as servants (doulos) but did so gladly;</a:t>
            </a:r>
            <a:endParaRPr lang="en-US" altLang="en-US" sz="1000"/>
          </a:p>
          <a:p>
            <a:pPr marL="708025" lvl="1" indent="-234950">
              <a:lnSpc>
                <a:spcPct val="90000"/>
              </a:lnSpc>
              <a:buFontTx/>
              <a:buChar char="•"/>
            </a:pPr>
            <a:r>
              <a:rPr lang="en-US" altLang="en-US" sz="1000"/>
              <a:t>Jeremiah (7:25) ; Amos (3:7) ; Isaiah (20:3) ; Abraham, Isaac, Jacob (Deut 9:17) ; Joshua and Caleb (Josh 1:2; Num 14:24) ; Moses (1 Kings 8:53) ; Paul (Phil 1:1) ; Peter (2 Peter 1:1)</a:t>
            </a:r>
            <a:endParaRPr lang="en-US" altLang="en-US" sz="1000" b="1" u="sng"/>
          </a:p>
          <a:p>
            <a:pPr marL="234950" indent="-234950">
              <a:lnSpc>
                <a:spcPct val="90000"/>
              </a:lnSpc>
            </a:pPr>
            <a:r>
              <a:rPr lang="en-US" altLang="en-US" sz="1000" b="1" u="sng"/>
              <a:t>Are you a “slave” to your Master?</a:t>
            </a:r>
            <a:endParaRPr lang="en-US" altLang="en-US" sz="1000"/>
          </a:p>
          <a:p>
            <a:pPr marL="708025" lvl="1" indent="-234950">
              <a:lnSpc>
                <a:spcPct val="90000"/>
              </a:lnSpc>
              <a:buFontTx/>
              <a:buChar char="•"/>
            </a:pPr>
            <a:r>
              <a:rPr lang="en-US" altLang="en-US" sz="1000"/>
              <a:t>You are not greater than your Master</a:t>
            </a:r>
          </a:p>
          <a:p>
            <a:pPr marL="708025" lvl="1" indent="-234950">
              <a:lnSpc>
                <a:spcPct val="90000"/>
              </a:lnSpc>
              <a:buFontTx/>
              <a:buChar char="•"/>
            </a:pPr>
            <a:r>
              <a:rPr lang="en-US" altLang="en-US" sz="1000"/>
              <a:t>You cannot serve two Masters</a:t>
            </a:r>
          </a:p>
          <a:p>
            <a:pPr marL="708025" lvl="1" indent="-234950">
              <a:lnSpc>
                <a:spcPct val="90000"/>
              </a:lnSpc>
              <a:buFontTx/>
              <a:buChar char="•"/>
            </a:pPr>
            <a:r>
              <a:rPr lang="en-US" altLang="en-US" sz="1000"/>
              <a:t>You must be a good and faithful servant.</a:t>
            </a:r>
          </a:p>
        </p:txBody>
      </p:sp>
      <p:sp>
        <p:nvSpPr>
          <p:cNvPr id="40964" name="TextBox 4"/>
          <p:cNvSpPr txBox="1">
            <a:spLocks noChangeArrowheads="1"/>
          </p:cNvSpPr>
          <p:nvPr/>
        </p:nvSpPr>
        <p:spPr bwMode="auto">
          <a:xfrm>
            <a:off x="3619500" y="447675"/>
            <a:ext cx="29543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r>
              <a:rPr lang="en-US" altLang="en-US" sz="1400"/>
              <a:t>How does the writer describe himself?</a:t>
            </a:r>
          </a:p>
          <a:p>
            <a:pPr eaLnBrk="1" hangingPunct="1">
              <a:spcBef>
                <a:spcPct val="0"/>
              </a:spcBef>
            </a:pPr>
            <a:r>
              <a:rPr lang="en-US" altLang="en-US" sz="1400"/>
              <a:t>A BONDSERVANT of Jesus Christ</a:t>
            </a:r>
          </a:p>
        </p:txBody>
      </p:sp>
    </p:spTree>
    <p:extLst>
      <p:ext uri="{BB962C8B-B14F-4D97-AF65-F5344CB8AC3E}">
        <p14:creationId xmlns:p14="http://schemas.microsoft.com/office/powerpoint/2010/main" xmlns="" val="159732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FEE41073-5FC9-2F4A-BB12-2E5EA2580412}" type="slidenum">
              <a:rPr lang="en-US" altLang="en-US" sz="1200"/>
              <a:pPr/>
              <a:t>22</a:t>
            </a:fld>
            <a:endParaRPr lang="en-US" altLang="en-US" sz="1200"/>
          </a:p>
        </p:txBody>
      </p:sp>
      <p:sp>
        <p:nvSpPr>
          <p:cNvPr id="17410" name="Rectangle 2"/>
          <p:cNvSpPr>
            <a:spLocks noGrp="1" noRot="1" noChangeAspect="1" noChangeArrowheads="1" noTextEdit="1"/>
          </p:cNvSpPr>
          <p:nvPr>
            <p:ph type="sldImg"/>
          </p:nvPr>
        </p:nvSpPr>
        <p:spPr>
          <a:xfrm>
            <a:off x="695325" y="682625"/>
            <a:ext cx="5470525" cy="3419475"/>
          </a:xfrm>
          <a:ln/>
        </p:spPr>
      </p:sp>
      <p:sp>
        <p:nvSpPr>
          <p:cNvPr id="17411" name="Rectangle 3"/>
          <p:cNvSpPr>
            <a:spLocks noGrp="1" noChangeArrowheads="1"/>
          </p:cNvSpPr>
          <p:nvPr>
            <p:ph type="body" idx="1"/>
          </p:nvPr>
        </p:nvSpPr>
        <p:spPr>
          <a:xfrm>
            <a:off x="609600" y="4329113"/>
            <a:ext cx="5638800" cy="41052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b="1">
                <a:latin typeface="Times New Roman" charset="0"/>
              </a:rPr>
              <a:t>1:2-12 – TRIALS</a:t>
            </a:r>
          </a:p>
          <a:p>
            <a:pPr lvl="1">
              <a:buFontTx/>
              <a:buChar char="•"/>
            </a:pPr>
            <a:r>
              <a:rPr lang="en-US" altLang="en-US">
                <a:latin typeface="Times New Roman" charset="0"/>
              </a:rPr>
              <a:t>Attitude in Trials</a:t>
            </a:r>
          </a:p>
          <a:p>
            <a:pPr lvl="1">
              <a:buFontTx/>
              <a:buChar char="•"/>
            </a:pPr>
            <a:r>
              <a:rPr lang="en-US" altLang="en-US">
                <a:latin typeface="Times New Roman" charset="0"/>
              </a:rPr>
              <a:t>Advantage in Trials</a:t>
            </a:r>
          </a:p>
          <a:p>
            <a:pPr lvl="1">
              <a:buFontTx/>
              <a:buChar char="•"/>
            </a:pPr>
            <a:r>
              <a:rPr lang="en-US" altLang="en-US">
                <a:latin typeface="Times New Roman" charset="0"/>
              </a:rPr>
              <a:t>Assistance in Trials</a:t>
            </a:r>
          </a:p>
          <a:p>
            <a:endParaRPr lang="en-US" altLang="en-US">
              <a:latin typeface="Times New Roman" charset="0"/>
            </a:endParaRPr>
          </a:p>
          <a:p>
            <a:r>
              <a:rPr lang="en-US" altLang="en-US" b="1">
                <a:latin typeface="Times New Roman" charset="0"/>
              </a:rPr>
              <a:t>1:13-18</a:t>
            </a:r>
          </a:p>
          <a:p>
            <a:pPr lvl="1">
              <a:buFontTx/>
              <a:buChar char="•"/>
            </a:pPr>
            <a:r>
              <a:rPr lang="en-US" altLang="en-US">
                <a:latin typeface="Times New Roman" charset="0"/>
              </a:rPr>
              <a:t>Source of Temptations – From our own desires</a:t>
            </a:r>
          </a:p>
          <a:p>
            <a:pPr lvl="1">
              <a:buFontTx/>
              <a:buChar char="•"/>
            </a:pPr>
            <a:r>
              <a:rPr lang="en-US" altLang="en-US">
                <a:latin typeface="Times New Roman" charset="0"/>
              </a:rPr>
              <a:t>Steps in Temptations – Lust, Enticed, Conception = Sin = Death</a:t>
            </a:r>
          </a:p>
          <a:p>
            <a:pPr lvl="1">
              <a:buFontTx/>
              <a:buChar char="•"/>
            </a:pPr>
            <a:r>
              <a:rPr lang="en-US" altLang="en-US">
                <a:latin typeface="Times New Roman" charset="0"/>
              </a:rPr>
              <a:t>Solution for Temptations – Word of Truth.  God gives only good and perfect</a:t>
            </a:r>
          </a:p>
          <a:p>
            <a:endParaRPr lang="en-US" altLang="en-US">
              <a:latin typeface="Times New Roman" charset="0"/>
            </a:endParaRPr>
          </a:p>
          <a:p>
            <a:r>
              <a:rPr lang="en-US" altLang="en-US" b="1">
                <a:latin typeface="Times New Roman" charset="0"/>
              </a:rPr>
              <a:t>1:19-27 (key to how we respond to trials and resist temptations</a:t>
            </a:r>
          </a:p>
          <a:p>
            <a:pPr lvl="1">
              <a:buFontTx/>
              <a:buChar char="•"/>
            </a:pPr>
            <a:r>
              <a:rPr lang="en-US" altLang="en-US">
                <a:latin typeface="Times New Roman" charset="0"/>
              </a:rPr>
              <a:t>Reception of the Word</a:t>
            </a:r>
          </a:p>
          <a:p>
            <a:pPr lvl="1">
              <a:buFontTx/>
              <a:buChar char="•"/>
            </a:pPr>
            <a:r>
              <a:rPr lang="en-US" altLang="en-US">
                <a:latin typeface="Times New Roman" charset="0"/>
              </a:rPr>
              <a:t>Respond to the Word</a:t>
            </a:r>
          </a:p>
          <a:p>
            <a:pPr lvl="1">
              <a:buFontTx/>
              <a:buChar char="•"/>
            </a:pPr>
            <a:r>
              <a:rPr lang="en-US" altLang="en-US">
                <a:latin typeface="Times New Roman" charset="0"/>
              </a:rPr>
              <a:t>Resignation to the Word</a:t>
            </a:r>
          </a:p>
          <a:p>
            <a:endParaRPr lang="en-US" altLang="en-US">
              <a:latin typeface="Times New Roman" charset="0"/>
            </a:endParaRPr>
          </a:p>
        </p:txBody>
      </p:sp>
    </p:spTree>
    <p:extLst>
      <p:ext uri="{BB962C8B-B14F-4D97-AF65-F5344CB8AC3E}">
        <p14:creationId xmlns:p14="http://schemas.microsoft.com/office/powerpoint/2010/main" xmlns=""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77726E3E-AC5D-8548-B167-C349546BE2E9}" type="slidenum">
              <a:rPr lang="en-US" altLang="en-US"/>
              <a:pPr>
                <a:spcBef>
                  <a:spcPct val="0"/>
                </a:spcBef>
              </a:pPr>
              <a:t>3</a:t>
            </a:fld>
            <a:endParaRPr lang="en-US" altLang="en-US"/>
          </a:p>
        </p:txBody>
      </p:sp>
      <p:sp>
        <p:nvSpPr>
          <p:cNvPr id="56322" name="Rectangle 2"/>
          <p:cNvSpPr>
            <a:spLocks noGrp="1" noRot="1" noChangeAspect="1" noChangeArrowheads="1" noTextEdit="1"/>
          </p:cNvSpPr>
          <p:nvPr>
            <p:ph type="sldImg"/>
          </p:nvPr>
        </p:nvSpPr>
        <p:spPr>
          <a:xfrm>
            <a:off x="1665288" y="236538"/>
            <a:ext cx="3521075" cy="2200275"/>
          </a:xfrm>
          <a:ln/>
        </p:spPr>
      </p:sp>
      <p:sp>
        <p:nvSpPr>
          <p:cNvPr id="56323" name="Rectangle 3"/>
          <p:cNvSpPr>
            <a:spLocks noGrp="1" noChangeArrowheads="1"/>
          </p:cNvSpPr>
          <p:nvPr>
            <p:ph type="body" idx="1"/>
          </p:nvPr>
        </p:nvSpPr>
        <p:spPr>
          <a:xfrm>
            <a:off x="630238" y="2514600"/>
            <a:ext cx="6219825" cy="66008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4950" indent="-234950"/>
            <a:r>
              <a:rPr lang="en-US" altLang="en-US" b="1" u="sng"/>
              <a:t>Who is James’ writing to”:  12 TRIBES</a:t>
            </a:r>
            <a:r>
              <a:rPr lang="en-US" altLang="en-US"/>
              <a:t> – James is writing to the Jews (fleshly Israel) who have been scattered.  But more than that, he is writing to Jews who became Christians.</a:t>
            </a:r>
          </a:p>
          <a:p>
            <a:pPr marL="708025" lvl="1" indent="-234950">
              <a:buFontTx/>
              <a:buChar char="•"/>
            </a:pPr>
            <a:r>
              <a:rPr lang="en-US" altLang="en-US"/>
              <a:t>Jews would undoubtedly come from all over to visit Jerusalem.  James was an elder of the church there and could see their conduct and how it fell far short of acceptable Christian conduct.</a:t>
            </a:r>
          </a:p>
          <a:p>
            <a:pPr marL="708025" lvl="1" indent="-234950">
              <a:buFontTx/>
              <a:buChar char="•"/>
            </a:pPr>
            <a:r>
              <a:rPr lang="en-US" altLang="en-US"/>
              <a:t>His letter then is an instruction manual to practical , daily life as a faithful Christian and their attitudes.</a:t>
            </a:r>
          </a:p>
          <a:p>
            <a:pPr marL="708025" lvl="1" indent="-234950">
              <a:buFontTx/>
              <a:buChar char="•"/>
            </a:pPr>
            <a:r>
              <a:rPr lang="en-US" altLang="en-US"/>
              <a:t>“12 Tribes” frequently used in OT to refer to the nation of Israel.  Even after the Assyrian captivity.</a:t>
            </a:r>
          </a:p>
          <a:p>
            <a:pPr marL="708025" lvl="1" indent="-234950">
              <a:buFontTx/>
              <a:buChar char="•"/>
            </a:pPr>
            <a:r>
              <a:rPr lang="en-US" altLang="en-US"/>
              <a:t>In the NT, it came to be associated with the Christian church</a:t>
            </a:r>
          </a:p>
          <a:p>
            <a:pPr marL="708025" lvl="1" indent="-234950">
              <a:buFontTx/>
              <a:buChar char="•"/>
            </a:pPr>
            <a:r>
              <a:rPr lang="en-US" altLang="en-US"/>
              <a:t>Christian’s called themselves the “New Israel” (Rom 4:9, 24-26; Phil 3:3; 1 Pet 2:9-10; Gal 6:16; Rev 7:4-10)</a:t>
            </a:r>
          </a:p>
          <a:p>
            <a:pPr marL="708025" lvl="1" indent="-234950">
              <a:buFontTx/>
              <a:buChar char="•"/>
            </a:pPr>
            <a:r>
              <a:rPr lang="en-US" altLang="en-US"/>
              <a:t>Acts 26:7 – 12 tribes referred to Jewish race.</a:t>
            </a:r>
            <a:endParaRPr lang="en-US" altLang="en-US" b="1" u="sng"/>
          </a:p>
          <a:p>
            <a:pPr marL="234950" indent="-234950"/>
            <a:r>
              <a:rPr lang="en-US" altLang="en-US" b="1" u="sng"/>
              <a:t>“scattered”  - to those living outside Palestine</a:t>
            </a:r>
            <a:endParaRPr lang="en-US" altLang="en-US"/>
          </a:p>
          <a:p>
            <a:pPr marL="708025" lvl="1" indent="-234950">
              <a:buFontTx/>
              <a:buChar char="•"/>
            </a:pPr>
            <a:r>
              <a:rPr lang="en-US" altLang="en-US"/>
              <a:t>“diaspora” – dia – through, and spora = sowing</a:t>
            </a:r>
          </a:p>
          <a:p>
            <a:pPr marL="708025" lvl="1" indent="-234950">
              <a:buFontTx/>
              <a:buChar char="•"/>
            </a:pPr>
            <a:r>
              <a:rPr lang="en-US" altLang="en-US"/>
              <a:t>After the martyrdom of Stephen (Acts 8), Jewish Christians were scattered spreading the gospel where ever they went.</a:t>
            </a:r>
          </a:p>
          <a:p>
            <a:pPr marL="708025" lvl="1" indent="-234950">
              <a:buFontTx/>
              <a:buChar char="•"/>
            </a:pPr>
            <a:r>
              <a:rPr lang="en-US" altLang="en-US"/>
              <a:t>Diaspora – means sowing throughout the world (Acts 8:4)</a:t>
            </a:r>
          </a:p>
          <a:p>
            <a:pPr marL="708025" lvl="1" indent="-234950">
              <a:buFontTx/>
              <a:buChar char="•"/>
            </a:pPr>
            <a:r>
              <a:rPr lang="en-US" altLang="en-US"/>
              <a:t>God allows persecution and hardship in the believers life always to accomplish a higher good.</a:t>
            </a:r>
          </a:p>
          <a:p>
            <a:pPr marL="708025" lvl="1" indent="-234950">
              <a:buFontTx/>
              <a:buChar char="•"/>
            </a:pPr>
            <a:r>
              <a:rPr lang="en-US" altLang="en-US"/>
              <a:t>Because of these hardships (diaspora) the gospel was sown throughout the world.</a:t>
            </a:r>
          </a:p>
          <a:p>
            <a:pPr marL="708025" lvl="1" indent="-234950">
              <a:buFontTx/>
              <a:buChar char="•"/>
            </a:pPr>
            <a:r>
              <a:rPr lang="en-US" altLang="en-US"/>
              <a:t>John 7:35 – Talks about Jews (dispersed) among the Gentiles.  Jews living outside Palestine.</a:t>
            </a:r>
          </a:p>
          <a:p>
            <a:pPr marL="708025" lvl="1" indent="-234950">
              <a:buFontTx/>
              <a:buChar char="•"/>
            </a:pPr>
            <a:r>
              <a:rPr lang="en-US" altLang="en-US"/>
              <a:t>1 Peter 1:1-2 – Christians (disperes), elect, obedience.</a:t>
            </a:r>
          </a:p>
          <a:p>
            <a:pPr marL="708025" lvl="1" indent="-234950">
              <a:buFontTx/>
              <a:buChar char="•"/>
            </a:pPr>
            <a:r>
              <a:rPr lang="en-US" altLang="en-US"/>
              <a:t>James in not writing to all Jews – only believing Jews.  Does not talk about the Deity of Christ, nor does he write to non-believing Gentiles because he does not talk about His death and becoming a Christian.</a:t>
            </a:r>
          </a:p>
          <a:p>
            <a:pPr marL="708025" lvl="1" indent="-234950">
              <a:buFontTx/>
              <a:buChar char="•"/>
            </a:pPr>
            <a:r>
              <a:rPr lang="en-US" altLang="en-US"/>
              <a:t>Therefore we conclude that James is writing to Christians with a Jewish background.</a:t>
            </a:r>
          </a:p>
        </p:txBody>
      </p:sp>
    </p:spTree>
    <p:extLst>
      <p:ext uri="{BB962C8B-B14F-4D97-AF65-F5344CB8AC3E}">
        <p14:creationId xmlns:p14="http://schemas.microsoft.com/office/powerpoint/2010/main" xmlns="" val="96833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A37572FE-E6D2-0346-92F3-1310B8314FAE}" type="slidenum">
              <a:rPr lang="en-US" altLang="en-US"/>
              <a:pPr>
                <a:spcBef>
                  <a:spcPct val="0"/>
                </a:spcBef>
              </a:pPr>
              <a:t>4</a:t>
            </a:fld>
            <a:endParaRPr lang="en-US" altLang="en-US"/>
          </a:p>
        </p:txBody>
      </p:sp>
      <p:sp>
        <p:nvSpPr>
          <p:cNvPr id="58370" name="Rectangle 2"/>
          <p:cNvSpPr>
            <a:spLocks noGrp="1" noRot="1" noChangeAspect="1" noChangeArrowheads="1" noTextEdit="1"/>
          </p:cNvSpPr>
          <p:nvPr>
            <p:ph type="sldImg"/>
          </p:nvPr>
        </p:nvSpPr>
        <p:spPr>
          <a:xfrm>
            <a:off x="695325" y="682625"/>
            <a:ext cx="5470525" cy="3419475"/>
          </a:xfrm>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xmlns="" val="231602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377C4CFF-2AD6-514C-9BED-6B9D2E31C0AF}" type="slidenum">
              <a:rPr lang="en-US" altLang="en-US"/>
              <a:pPr>
                <a:spcBef>
                  <a:spcPct val="0"/>
                </a:spcBef>
              </a:pPr>
              <a:t>5</a:t>
            </a:fld>
            <a:endParaRPr lang="en-US" altLang="en-US"/>
          </a:p>
        </p:txBody>
      </p:sp>
      <p:sp>
        <p:nvSpPr>
          <p:cNvPr id="64514" name="Rectangle 2"/>
          <p:cNvSpPr>
            <a:spLocks noGrp="1" noRot="1" noChangeAspect="1" noChangeArrowheads="1" noTextEdit="1"/>
          </p:cNvSpPr>
          <p:nvPr>
            <p:ph type="sldImg"/>
          </p:nvPr>
        </p:nvSpPr>
        <p:spPr>
          <a:xfrm>
            <a:off x="1169988" y="471488"/>
            <a:ext cx="4275137" cy="2671762"/>
          </a:xfrm>
          <a:ln/>
        </p:spPr>
      </p:sp>
      <p:sp>
        <p:nvSpPr>
          <p:cNvPr id="64515" name="Rectangle 3"/>
          <p:cNvSpPr>
            <a:spLocks noGrp="1" noChangeArrowheads="1"/>
          </p:cNvSpPr>
          <p:nvPr>
            <p:ph type="body" idx="1"/>
          </p:nvPr>
        </p:nvSpPr>
        <p:spPr>
          <a:xfrm>
            <a:off x="550863" y="3221038"/>
            <a:ext cx="6142037" cy="55006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90000"/>
              </a:lnSpc>
            </a:pPr>
            <a:r>
              <a:rPr lang="en-US" altLang="en-US"/>
              <a:t>These sins are still with us today – So James Is Still Needed Today!</a:t>
            </a:r>
          </a:p>
          <a:p>
            <a:pPr>
              <a:lnSpc>
                <a:spcPct val="90000"/>
              </a:lnSpc>
            </a:pPr>
            <a:endParaRPr lang="en-US" altLang="en-US"/>
          </a:p>
          <a:p>
            <a:pPr>
              <a:lnSpc>
                <a:spcPct val="90000"/>
              </a:lnSpc>
            </a:pPr>
            <a:r>
              <a:rPr lang="en-US" altLang="en-US"/>
              <a:t>E.  James’ epistle is called the “Epistle of Common Sense”</a:t>
            </a:r>
          </a:p>
          <a:p>
            <a:pPr lvl="1">
              <a:lnSpc>
                <a:spcPct val="90000"/>
              </a:lnSpc>
              <a:buFontTx/>
              <a:buChar char="•"/>
            </a:pPr>
            <a:r>
              <a:rPr lang="en-US" altLang="en-US"/>
              <a:t>James encourages us to be faithful.</a:t>
            </a:r>
          </a:p>
          <a:p>
            <a:pPr lvl="1">
              <a:lnSpc>
                <a:spcPct val="90000"/>
              </a:lnSpc>
              <a:buFontTx/>
              <a:buChar char="•"/>
            </a:pPr>
            <a:r>
              <a:rPr lang="en-US" altLang="en-US"/>
              <a:t>James is full of practical lessons in Christian living.</a:t>
            </a:r>
          </a:p>
          <a:p>
            <a:pPr lvl="1">
              <a:lnSpc>
                <a:spcPct val="90000"/>
              </a:lnSpc>
              <a:buFontTx/>
              <a:buChar char="•"/>
            </a:pPr>
            <a:r>
              <a:rPr lang="en-US" altLang="en-US"/>
              <a:t>It is a wonderful demonstration of the fact that the principles of Christ, properly applied, will adequately meet the needs of every generation.</a:t>
            </a:r>
          </a:p>
          <a:p>
            <a:pPr lvl="1">
              <a:lnSpc>
                <a:spcPct val="90000"/>
              </a:lnSpc>
              <a:buFontTx/>
              <a:buChar char="•"/>
            </a:pPr>
            <a:r>
              <a:rPr lang="en-US" altLang="en-US"/>
              <a:t>It is needed today just as much as it was 2000 years ago.</a:t>
            </a:r>
          </a:p>
          <a:p>
            <a:pPr lvl="1">
              <a:lnSpc>
                <a:spcPct val="90000"/>
              </a:lnSpc>
              <a:buFontTx/>
              <a:buChar char="•"/>
            </a:pPr>
            <a:r>
              <a:rPr lang="en-US" altLang="en-US"/>
              <a:t>All the sins condemned by James are still with us today;</a:t>
            </a:r>
          </a:p>
          <a:p>
            <a:pPr lvl="1">
              <a:lnSpc>
                <a:spcPct val="90000"/>
              </a:lnSpc>
              <a:buFontTx/>
              <a:buChar char="•"/>
            </a:pPr>
            <a:endParaRPr lang="en-US" altLang="en-US"/>
          </a:p>
          <a:p>
            <a:pPr>
              <a:lnSpc>
                <a:spcPct val="90000"/>
              </a:lnSpc>
              <a:buFontTx/>
              <a:buChar char="•"/>
            </a:pPr>
            <a:r>
              <a:rPr lang="en-US" altLang="en-US" b="1" u="sng"/>
              <a:t>COMMON SENSE</a:t>
            </a:r>
          </a:p>
          <a:p>
            <a:pPr lvl="1">
              <a:lnSpc>
                <a:spcPct val="90000"/>
              </a:lnSpc>
              <a:buFontTx/>
              <a:buChar char="•"/>
            </a:pPr>
            <a:r>
              <a:rPr lang="en-US" altLang="en-US"/>
              <a:t>James does not allow us to stay at the accademic or theoretical level</a:t>
            </a:r>
          </a:p>
          <a:p>
            <a:pPr lvl="1">
              <a:lnSpc>
                <a:spcPct val="90000"/>
              </a:lnSpc>
              <a:buFontTx/>
              <a:buChar char="•"/>
            </a:pPr>
            <a:r>
              <a:rPr lang="en-US" altLang="en-US"/>
              <a:t>James’s Christianity is not practiced in academics – not in the comfort or your private study with a book tour</a:t>
            </a:r>
          </a:p>
          <a:p>
            <a:pPr lvl="1">
              <a:lnSpc>
                <a:spcPct val="90000"/>
              </a:lnSpc>
              <a:buFontTx/>
              <a:buChar char="•"/>
            </a:pPr>
            <a:r>
              <a:rPr lang="en-US" altLang="en-US"/>
              <a:t>God is not impressed with the skeptic (1:6-8)</a:t>
            </a:r>
          </a:p>
          <a:p>
            <a:pPr lvl="1">
              <a:lnSpc>
                <a:spcPct val="90000"/>
              </a:lnSpc>
              <a:buFontTx/>
              <a:buChar char="•"/>
            </a:pPr>
            <a:r>
              <a:rPr lang="en-US" altLang="en-US"/>
              <a:t>There is a wisdom that cannot be obtained apart from God</a:t>
            </a:r>
          </a:p>
          <a:p>
            <a:pPr lvl="1">
              <a:lnSpc>
                <a:spcPct val="90000"/>
              </a:lnSpc>
              <a:buFontTx/>
              <a:buChar char="•"/>
            </a:pPr>
            <a:r>
              <a:rPr lang="en-US" altLang="en-US"/>
              <a:t>James gets down to the nitty-gritty, get your hands dirty Christianity</a:t>
            </a:r>
          </a:p>
          <a:p>
            <a:pPr lvl="1">
              <a:lnSpc>
                <a:spcPct val="90000"/>
              </a:lnSpc>
              <a:buFontTx/>
              <a:buChar char="•"/>
            </a:pPr>
            <a:r>
              <a:rPr lang="en-US" altLang="en-US"/>
              <a:t>James removes all human (politically correct) excuses for evil and why we do bad things</a:t>
            </a:r>
          </a:p>
          <a:p>
            <a:pPr lvl="1">
              <a:lnSpc>
                <a:spcPct val="90000"/>
              </a:lnSpc>
              <a:buFontTx/>
              <a:buChar char="•"/>
            </a:pPr>
            <a:r>
              <a:rPr lang="en-US" altLang="en-US"/>
              <a:t>Scholars don’t like to hear that lip professing don’t do much</a:t>
            </a:r>
          </a:p>
          <a:p>
            <a:pPr lvl="1">
              <a:lnSpc>
                <a:spcPct val="90000"/>
              </a:lnSpc>
              <a:buFontTx/>
              <a:buChar char="•"/>
            </a:pPr>
            <a:r>
              <a:rPr lang="en-US" altLang="en-US"/>
              <a:t>A faith that works upsets the Calvinist who want their salvation locked in.</a:t>
            </a:r>
          </a:p>
          <a:p>
            <a:pPr lvl="1">
              <a:lnSpc>
                <a:spcPct val="90000"/>
              </a:lnSpc>
              <a:buFontTx/>
              <a:buChar char="•"/>
            </a:pPr>
            <a:r>
              <a:rPr lang="en-US" altLang="en-US"/>
              <a:t>This letter was written to those who say the right things, but fail in practice</a:t>
            </a:r>
          </a:p>
          <a:p>
            <a:pPr lvl="2">
              <a:lnSpc>
                <a:spcPct val="90000"/>
              </a:lnSpc>
              <a:buFontTx/>
              <a:buChar char="•"/>
            </a:pPr>
            <a:r>
              <a:rPr lang="en-US" altLang="en-US"/>
              <a:t>James does not give them much comfort, but they would gain much profit</a:t>
            </a:r>
          </a:p>
        </p:txBody>
      </p:sp>
    </p:spTree>
    <p:extLst>
      <p:ext uri="{BB962C8B-B14F-4D97-AF65-F5344CB8AC3E}">
        <p14:creationId xmlns:p14="http://schemas.microsoft.com/office/powerpoint/2010/main" xmlns="" val="213801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84EF8967-9268-A045-8461-03C70444D8AE}" type="slidenum">
              <a:rPr lang="en-US" altLang="en-US"/>
              <a:pPr>
                <a:spcBef>
                  <a:spcPct val="0"/>
                </a:spcBef>
              </a:pPr>
              <a:t>6</a:t>
            </a:fld>
            <a:endParaRPr lang="en-US" altLang="en-US"/>
          </a:p>
        </p:txBody>
      </p:sp>
      <p:sp>
        <p:nvSpPr>
          <p:cNvPr id="19458" name="Rectangle 2"/>
          <p:cNvSpPr>
            <a:spLocks noGrp="1" noRot="1" noChangeAspect="1" noChangeArrowheads="1" noTextEdit="1"/>
          </p:cNvSpPr>
          <p:nvPr>
            <p:ph type="sldImg"/>
          </p:nvPr>
        </p:nvSpPr>
        <p:spPr>
          <a:xfrm>
            <a:off x="695325" y="682625"/>
            <a:ext cx="5470525" cy="3419475"/>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xmlns=""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7CDD3690-6617-7647-A912-288DDB9EAFC0}" type="slidenum">
              <a:rPr lang="en-US" altLang="en-US"/>
              <a:pPr>
                <a:spcBef>
                  <a:spcPct val="0"/>
                </a:spcBef>
              </a:pPr>
              <a:t>7</a:t>
            </a:fld>
            <a:endParaRPr lang="en-US" altLang="en-US"/>
          </a:p>
        </p:txBody>
      </p:sp>
      <p:sp>
        <p:nvSpPr>
          <p:cNvPr id="66562" name="Rectangle 2"/>
          <p:cNvSpPr>
            <a:spLocks noGrp="1" noRot="1" noChangeAspect="1" noChangeArrowheads="1" noTextEdit="1"/>
          </p:cNvSpPr>
          <p:nvPr>
            <p:ph type="sldImg"/>
          </p:nvPr>
        </p:nvSpPr>
        <p:spPr>
          <a:xfrm>
            <a:off x="695325" y="682625"/>
            <a:ext cx="5470525" cy="3419475"/>
          </a:xfrm>
          <a:ln/>
        </p:spPr>
      </p:sp>
      <p:sp>
        <p:nvSpPr>
          <p:cNvPr id="66563" name="Rectangle 3"/>
          <p:cNvSpPr>
            <a:spLocks noGrp="1" noChangeArrowheads="1"/>
          </p:cNvSpPr>
          <p:nvPr>
            <p:ph type="body" idx="1"/>
          </p:nvPr>
        </p:nvSpPr>
        <p:spPr>
          <a:xfrm>
            <a:off x="944563" y="4479925"/>
            <a:ext cx="5668962" cy="44783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4950" indent="-234950"/>
            <a:r>
              <a:rPr lang="en-US" altLang="en-US" b="1"/>
              <a:t>SURVEY OF JAMES</a:t>
            </a:r>
          </a:p>
          <a:p>
            <a:pPr marL="234950" indent="-234950"/>
            <a:r>
              <a:rPr lang="en-US" altLang="en-US"/>
              <a:t> A.  James develops the theme of the Characteristics of TRUE FAITH.</a:t>
            </a:r>
          </a:p>
          <a:p>
            <a:pPr marL="708025" lvl="1" indent="-234950">
              <a:buFontTx/>
              <a:buChar char="•"/>
            </a:pPr>
            <a:r>
              <a:rPr lang="en-US" altLang="en-US"/>
              <a:t>The purpose of this letter is to challenge his readers (believers) to examine the quality of their daily lives in terms of attitude and actions.</a:t>
            </a:r>
          </a:p>
          <a:p>
            <a:pPr marL="708025" lvl="1" indent="-234950">
              <a:buFontTx/>
              <a:buChar char="•"/>
            </a:pPr>
            <a:endParaRPr lang="en-US" altLang="en-US"/>
          </a:p>
          <a:p>
            <a:pPr marL="234950" indent="-234950">
              <a:buFontTx/>
              <a:buAutoNum type="alphaUcPeriod" startAt="2"/>
            </a:pPr>
            <a:r>
              <a:rPr lang="en-US" altLang="en-US"/>
              <a:t>James gives us the Characteristics of Saving Faith.</a:t>
            </a:r>
          </a:p>
          <a:p>
            <a:pPr marL="234950" indent="-234950">
              <a:buFontTx/>
              <a:buAutoNum type="alphaUcPeriod" startAt="2"/>
            </a:pPr>
            <a:endParaRPr lang="en-US" altLang="en-US"/>
          </a:p>
          <a:p>
            <a:pPr marL="234950" indent="-234950"/>
            <a:r>
              <a:rPr lang="en-US" altLang="en-US"/>
              <a:t>1.  With reference to our attitude toward these trials and temptation, these are the characteristics of faith;</a:t>
            </a:r>
          </a:p>
          <a:p>
            <a:pPr marL="708025" lvl="1" indent="-234950">
              <a:buFontTx/>
              <a:buChar char="•"/>
            </a:pPr>
            <a:r>
              <a:rPr lang="en-US" altLang="en-US"/>
              <a:t>Faith obeys the Word.</a:t>
            </a:r>
          </a:p>
          <a:p>
            <a:pPr marL="708025" lvl="1" indent="-234950">
              <a:buFontTx/>
              <a:buChar char="•"/>
            </a:pPr>
            <a:r>
              <a:rPr lang="en-US" altLang="en-US"/>
              <a:t>Faith removes discrimination.</a:t>
            </a:r>
          </a:p>
          <a:p>
            <a:pPr marL="708025" lvl="1" indent="-234950">
              <a:buFontTx/>
              <a:buChar char="•"/>
            </a:pPr>
            <a:r>
              <a:rPr lang="en-US" altLang="en-US"/>
              <a:t>Faith proves itself by works.</a:t>
            </a:r>
          </a:p>
          <a:p>
            <a:pPr marL="708025" lvl="1" indent="-234950">
              <a:buFontTx/>
              <a:buChar char="•"/>
            </a:pPr>
            <a:r>
              <a:rPr lang="en-US" altLang="en-US"/>
              <a:t>Faith controls the tongue.</a:t>
            </a:r>
          </a:p>
          <a:p>
            <a:pPr marL="708025" lvl="1" indent="-234950">
              <a:buFontTx/>
              <a:buChar char="•"/>
            </a:pPr>
            <a:r>
              <a:rPr lang="en-US" altLang="en-US"/>
              <a:t>Faith produces humility.</a:t>
            </a:r>
          </a:p>
          <a:p>
            <a:pPr marL="708025" lvl="1" indent="-234950">
              <a:buFontTx/>
              <a:buChar char="•"/>
            </a:pPr>
            <a:r>
              <a:rPr lang="en-US" altLang="en-US"/>
              <a:t>Faith produces dependence on God</a:t>
            </a:r>
          </a:p>
          <a:p>
            <a:pPr marL="708025" lvl="1" indent="-234950">
              <a:buFontTx/>
              <a:buChar char="•"/>
            </a:pPr>
            <a:endParaRPr lang="en-US" altLang="en-US"/>
          </a:p>
          <a:p>
            <a:pPr marL="234950" indent="-234950"/>
            <a:r>
              <a:rPr lang="en-US" altLang="en-US"/>
              <a:t>2.  If your faith does not have these characteristics, then it is not a saving faith!</a:t>
            </a:r>
          </a:p>
        </p:txBody>
      </p:sp>
    </p:spTree>
    <p:extLst>
      <p:ext uri="{BB962C8B-B14F-4D97-AF65-F5344CB8AC3E}">
        <p14:creationId xmlns:p14="http://schemas.microsoft.com/office/powerpoint/2010/main" xmlns="" val="1431419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7CC1EDCC-54C6-9A4A-B158-484F685B6C8B}" type="slidenum">
              <a:rPr lang="en-US" altLang="en-US" sz="1200"/>
              <a:pPr/>
              <a:t>8</a:t>
            </a:fld>
            <a:endParaRPr lang="en-US" altLang="en-US"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609600" y="4329113"/>
            <a:ext cx="5638800" cy="41052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b="1">
                <a:latin typeface="Times New Roman" charset="0"/>
              </a:rPr>
              <a:t>1:2-12 – TRIALS</a:t>
            </a:r>
          </a:p>
          <a:p>
            <a:pPr lvl="1">
              <a:buFontTx/>
              <a:buChar char="•"/>
            </a:pPr>
            <a:r>
              <a:rPr lang="en-US" altLang="en-US">
                <a:latin typeface="Times New Roman" charset="0"/>
              </a:rPr>
              <a:t>Attitude in Trials</a:t>
            </a:r>
          </a:p>
          <a:p>
            <a:pPr lvl="1">
              <a:buFontTx/>
              <a:buChar char="•"/>
            </a:pPr>
            <a:r>
              <a:rPr lang="en-US" altLang="en-US">
                <a:latin typeface="Times New Roman" charset="0"/>
              </a:rPr>
              <a:t>Advantage in Trials</a:t>
            </a:r>
          </a:p>
          <a:p>
            <a:pPr lvl="1">
              <a:buFontTx/>
              <a:buChar char="•"/>
            </a:pPr>
            <a:r>
              <a:rPr lang="en-US" altLang="en-US">
                <a:latin typeface="Times New Roman" charset="0"/>
              </a:rPr>
              <a:t>Assistance in Trials</a:t>
            </a:r>
          </a:p>
          <a:p>
            <a:endParaRPr lang="en-US" altLang="en-US">
              <a:latin typeface="Times New Roman" charset="0"/>
            </a:endParaRPr>
          </a:p>
          <a:p>
            <a:r>
              <a:rPr lang="en-US" altLang="en-US" b="1">
                <a:latin typeface="Times New Roman" charset="0"/>
              </a:rPr>
              <a:t>1:13-18</a:t>
            </a:r>
          </a:p>
          <a:p>
            <a:pPr lvl="1">
              <a:buFontTx/>
              <a:buChar char="•"/>
            </a:pPr>
            <a:r>
              <a:rPr lang="en-US" altLang="en-US">
                <a:latin typeface="Times New Roman" charset="0"/>
              </a:rPr>
              <a:t>Source of Temptations – From our own desires</a:t>
            </a:r>
          </a:p>
          <a:p>
            <a:pPr lvl="1">
              <a:buFontTx/>
              <a:buChar char="•"/>
            </a:pPr>
            <a:r>
              <a:rPr lang="en-US" altLang="en-US">
                <a:latin typeface="Times New Roman" charset="0"/>
              </a:rPr>
              <a:t>Steps in Temptations – Lust, Enticed, Conception = Sin = Death</a:t>
            </a:r>
          </a:p>
          <a:p>
            <a:pPr lvl="1">
              <a:buFontTx/>
              <a:buChar char="•"/>
            </a:pPr>
            <a:r>
              <a:rPr lang="en-US" altLang="en-US">
                <a:latin typeface="Times New Roman" charset="0"/>
              </a:rPr>
              <a:t>Solution for Temptations – Word of Truth.  God gives only good and perfect</a:t>
            </a:r>
          </a:p>
          <a:p>
            <a:endParaRPr lang="en-US" altLang="en-US">
              <a:latin typeface="Times New Roman" charset="0"/>
            </a:endParaRPr>
          </a:p>
          <a:p>
            <a:r>
              <a:rPr lang="en-US" altLang="en-US" b="1">
                <a:latin typeface="Times New Roman" charset="0"/>
              </a:rPr>
              <a:t>1:19-27 (key to how we respond to trials and resist temptations</a:t>
            </a:r>
          </a:p>
          <a:p>
            <a:pPr lvl="1">
              <a:buFontTx/>
              <a:buChar char="•"/>
            </a:pPr>
            <a:r>
              <a:rPr lang="en-US" altLang="en-US">
                <a:latin typeface="Times New Roman" charset="0"/>
              </a:rPr>
              <a:t>Reception of the Word</a:t>
            </a:r>
          </a:p>
          <a:p>
            <a:pPr lvl="1">
              <a:buFontTx/>
              <a:buChar char="•"/>
            </a:pPr>
            <a:r>
              <a:rPr lang="en-US" altLang="en-US">
                <a:latin typeface="Times New Roman" charset="0"/>
              </a:rPr>
              <a:t>Respond to the Word</a:t>
            </a:r>
          </a:p>
          <a:p>
            <a:pPr lvl="1">
              <a:buFontTx/>
              <a:buChar char="•"/>
            </a:pPr>
            <a:r>
              <a:rPr lang="en-US" altLang="en-US">
                <a:latin typeface="Times New Roman" charset="0"/>
              </a:rPr>
              <a:t>Resignation to the Word</a:t>
            </a:r>
          </a:p>
          <a:p>
            <a:endParaRPr lang="en-US" altLang="en-US">
              <a:latin typeface="Times New Roman" charset="0"/>
            </a:endParaRPr>
          </a:p>
        </p:txBody>
      </p:sp>
    </p:spTree>
    <p:extLst>
      <p:ext uri="{BB962C8B-B14F-4D97-AF65-F5344CB8AC3E}">
        <p14:creationId xmlns:p14="http://schemas.microsoft.com/office/powerpoint/2010/main" xmlns="" val="160002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b="1">
                <a:solidFill>
                  <a:schemeClr val="tx2"/>
                </a:solidFill>
                <a:latin typeface="Arial" charset="0"/>
              </a:defRPr>
            </a:lvl1pPr>
            <a:lvl2pPr marL="742950" indent="-285750">
              <a:defRPr sz="3600" b="1">
                <a:solidFill>
                  <a:schemeClr val="tx2"/>
                </a:solidFill>
                <a:latin typeface="Arial" charset="0"/>
              </a:defRPr>
            </a:lvl2pPr>
            <a:lvl3pPr marL="1143000" indent="-228600">
              <a:defRPr sz="3600" b="1">
                <a:solidFill>
                  <a:schemeClr val="tx2"/>
                </a:solidFill>
                <a:latin typeface="Arial" charset="0"/>
              </a:defRPr>
            </a:lvl3pPr>
            <a:lvl4pPr marL="1600200" indent="-228600">
              <a:defRPr sz="3600" b="1">
                <a:solidFill>
                  <a:schemeClr val="tx2"/>
                </a:solidFill>
                <a:latin typeface="Arial" charset="0"/>
              </a:defRPr>
            </a:lvl4pPr>
            <a:lvl5pPr marL="2057400" indent="-22860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fld id="{1858DFD3-AD7B-5F42-A901-5C0158690235}" type="slidenum">
              <a:rPr lang="en-US" altLang="en-US" sz="1200"/>
              <a:pPr/>
              <a:t>9</a:t>
            </a:fld>
            <a:endParaRPr lang="en-US" altLang="en-US" sz="1200"/>
          </a:p>
        </p:txBody>
      </p:sp>
      <p:sp>
        <p:nvSpPr>
          <p:cNvPr id="21506" name="Rectangle 2"/>
          <p:cNvSpPr>
            <a:spLocks noGrp="1" noRot="1" noChangeAspect="1" noChangeArrowheads="1" noTextEdit="1"/>
          </p:cNvSpPr>
          <p:nvPr>
            <p:ph type="sldImg"/>
          </p:nvPr>
        </p:nvSpPr>
        <p:spPr>
          <a:xfrm>
            <a:off x="1739900" y="153988"/>
            <a:ext cx="3575050" cy="2233612"/>
          </a:xfrm>
          <a:ln/>
        </p:spPr>
      </p:sp>
      <p:sp>
        <p:nvSpPr>
          <p:cNvPr id="21507" name="Rectangle 3"/>
          <p:cNvSpPr>
            <a:spLocks noGrp="1" noChangeArrowheads="1"/>
          </p:cNvSpPr>
          <p:nvPr>
            <p:ph type="body" idx="1"/>
          </p:nvPr>
        </p:nvSpPr>
        <p:spPr>
          <a:xfrm>
            <a:off x="533400" y="2387600"/>
            <a:ext cx="5867400" cy="64674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lnSpc>
                <a:spcPct val="90000"/>
              </a:lnSpc>
              <a:spcBef>
                <a:spcPct val="20000"/>
              </a:spcBef>
            </a:pPr>
            <a:r>
              <a:rPr lang="en-US" altLang="en-US" sz="1100" b="1" u="sng">
                <a:latin typeface="Times New Roman" charset="0"/>
              </a:rPr>
              <a:t>COUNT</a:t>
            </a:r>
          </a:p>
          <a:p>
            <a:pPr marL="228600" indent="-228600">
              <a:lnSpc>
                <a:spcPct val="90000"/>
              </a:lnSpc>
              <a:spcBef>
                <a:spcPct val="20000"/>
              </a:spcBef>
              <a:buFontTx/>
              <a:buAutoNum type="arabicPeriod"/>
            </a:pPr>
            <a:r>
              <a:rPr lang="en-US" altLang="en-US" sz="1100">
                <a:latin typeface="Times New Roman" charset="0"/>
              </a:rPr>
              <a:t>We should expect trials (God says “WHEN” not “IF” (John 16:33; Acts 14:22)</a:t>
            </a:r>
          </a:p>
          <a:p>
            <a:pPr marL="228600" indent="-228600">
              <a:lnSpc>
                <a:spcPct val="90000"/>
              </a:lnSpc>
              <a:spcBef>
                <a:spcPct val="20000"/>
              </a:spcBef>
              <a:buFontTx/>
              <a:buAutoNum type="arabicPeriod"/>
            </a:pPr>
            <a:r>
              <a:rPr lang="en-US" altLang="en-US" sz="1100">
                <a:latin typeface="Times New Roman" charset="0"/>
              </a:rPr>
              <a:t>We are God’s “Scattered” people, we are not “Sheltered” people</a:t>
            </a:r>
          </a:p>
          <a:p>
            <a:pPr marL="228600" indent="-228600">
              <a:lnSpc>
                <a:spcPct val="90000"/>
              </a:lnSpc>
              <a:spcBef>
                <a:spcPct val="20000"/>
              </a:spcBef>
              <a:buFontTx/>
              <a:buAutoNum type="arabicPeriod"/>
            </a:pPr>
            <a:r>
              <a:rPr lang="en-US" altLang="en-US" sz="1100">
                <a:latin typeface="Times New Roman" charset="0"/>
              </a:rPr>
              <a:t>Some trials come because we are human, others come because we are Christians.</a:t>
            </a:r>
          </a:p>
          <a:p>
            <a:pPr marL="228600" indent="-228600">
              <a:lnSpc>
                <a:spcPct val="90000"/>
              </a:lnSpc>
              <a:spcBef>
                <a:spcPct val="20000"/>
              </a:spcBef>
              <a:buFontTx/>
              <a:buAutoNum type="arabicPeriod"/>
            </a:pPr>
            <a:r>
              <a:rPr lang="en-US" altLang="en-US" sz="1100">
                <a:latin typeface="Times New Roman" charset="0"/>
              </a:rPr>
              <a:t>Count – A financial term meaning “Evaluate”</a:t>
            </a:r>
          </a:p>
          <a:p>
            <a:pPr marL="685800" lvl="1" indent="-228600">
              <a:lnSpc>
                <a:spcPct val="90000"/>
              </a:lnSpc>
              <a:spcBef>
                <a:spcPct val="20000"/>
              </a:spcBef>
              <a:buFontTx/>
              <a:buChar char="•"/>
            </a:pPr>
            <a:r>
              <a:rPr lang="en-US" altLang="en-US" sz="1100">
                <a:latin typeface="Times New Roman" charset="0"/>
              </a:rPr>
              <a:t>Re-evaluate your priorities and what is really important to you</a:t>
            </a:r>
          </a:p>
          <a:p>
            <a:pPr marL="685800" lvl="1" indent="-228600">
              <a:lnSpc>
                <a:spcPct val="90000"/>
              </a:lnSpc>
              <a:spcBef>
                <a:spcPct val="20000"/>
              </a:spcBef>
              <a:buFontTx/>
              <a:buChar char="•"/>
            </a:pPr>
            <a:r>
              <a:rPr lang="en-US" altLang="en-US" sz="1100" i="1">
                <a:latin typeface="Times New Roman" charset="0"/>
              </a:rPr>
              <a:t>Heb 12:2 – Christ endured the cross with joy.</a:t>
            </a:r>
          </a:p>
          <a:p>
            <a:pPr marL="685800" lvl="1" indent="-228600">
              <a:lnSpc>
                <a:spcPct val="90000"/>
              </a:lnSpc>
              <a:spcBef>
                <a:spcPct val="20000"/>
              </a:spcBef>
              <a:buFontTx/>
              <a:buChar char="•"/>
            </a:pPr>
            <a:r>
              <a:rPr lang="en-US" altLang="en-US" sz="1100" i="1">
                <a:latin typeface="Times New Roman" charset="0"/>
              </a:rPr>
              <a:t>Job 23:10 – He knows the way I take, He has tried me, I will come out gold</a:t>
            </a:r>
          </a:p>
          <a:p>
            <a:pPr marL="228600" indent="-228600">
              <a:lnSpc>
                <a:spcPct val="90000"/>
              </a:lnSpc>
              <a:spcBef>
                <a:spcPct val="20000"/>
              </a:spcBef>
            </a:pPr>
            <a:r>
              <a:rPr lang="en-US" altLang="en-US" sz="1100" b="1" u="sng">
                <a:latin typeface="Times New Roman" charset="0"/>
              </a:rPr>
              <a:t>KNOW</a:t>
            </a:r>
          </a:p>
          <a:p>
            <a:pPr marL="228600" indent="-228600">
              <a:lnSpc>
                <a:spcPct val="90000"/>
              </a:lnSpc>
              <a:spcBef>
                <a:spcPct val="20000"/>
              </a:spcBef>
              <a:buFontTx/>
              <a:buAutoNum type="arabicPeriod"/>
            </a:pPr>
            <a:r>
              <a:rPr lang="en-US" altLang="en-US" sz="1100">
                <a:latin typeface="Times New Roman" charset="0"/>
              </a:rPr>
              <a:t>Faith is always tested – God Tested Abraham, He does this to bring out the best in us.</a:t>
            </a:r>
          </a:p>
          <a:p>
            <a:pPr marL="228600" indent="-228600">
              <a:lnSpc>
                <a:spcPct val="90000"/>
              </a:lnSpc>
              <a:spcBef>
                <a:spcPct val="20000"/>
              </a:spcBef>
              <a:buFontTx/>
              <a:buAutoNum type="arabicPeriod"/>
            </a:pPr>
            <a:r>
              <a:rPr lang="en-US" altLang="en-US" sz="1100">
                <a:latin typeface="Times New Roman" charset="0"/>
              </a:rPr>
              <a:t>Testing works for us, not against us – </a:t>
            </a:r>
          </a:p>
          <a:p>
            <a:pPr marL="685800" lvl="1" indent="-228600">
              <a:lnSpc>
                <a:spcPct val="90000"/>
              </a:lnSpc>
              <a:spcBef>
                <a:spcPct val="20000"/>
              </a:spcBef>
              <a:buFontTx/>
              <a:buChar char="•"/>
            </a:pPr>
            <a:r>
              <a:rPr lang="en-US" altLang="en-US" sz="1100">
                <a:latin typeface="Times New Roman" charset="0"/>
              </a:rPr>
              <a:t>Trying – approval, like gold ore</a:t>
            </a:r>
          </a:p>
          <a:p>
            <a:pPr marL="685800" lvl="1" indent="-228600">
              <a:lnSpc>
                <a:spcPct val="90000"/>
              </a:lnSpc>
              <a:spcBef>
                <a:spcPct val="20000"/>
              </a:spcBef>
              <a:buFontTx/>
              <a:buChar char="•"/>
            </a:pPr>
            <a:r>
              <a:rPr lang="en-US" altLang="en-US" sz="1100" i="1">
                <a:latin typeface="Times New Roman" charset="0"/>
              </a:rPr>
              <a:t>Rom 8:28 – God causes all things to work out for our good</a:t>
            </a:r>
          </a:p>
          <a:p>
            <a:pPr marL="685800" lvl="1" indent="-228600">
              <a:lnSpc>
                <a:spcPct val="90000"/>
              </a:lnSpc>
              <a:spcBef>
                <a:spcPct val="20000"/>
              </a:spcBef>
              <a:buFontTx/>
              <a:buChar char="•"/>
            </a:pPr>
            <a:r>
              <a:rPr lang="en-US" altLang="en-US" sz="1100" i="1">
                <a:latin typeface="Times New Roman" charset="0"/>
              </a:rPr>
              <a:t>2 Cor 4:17 – Our light and momentary affliction.</a:t>
            </a:r>
          </a:p>
          <a:p>
            <a:pPr marL="228600" indent="-228600">
              <a:lnSpc>
                <a:spcPct val="90000"/>
              </a:lnSpc>
              <a:spcBef>
                <a:spcPct val="20000"/>
              </a:spcBef>
              <a:buFontTx/>
              <a:buAutoNum type="arabicPeriod"/>
            </a:pPr>
            <a:r>
              <a:rPr lang="en-US" altLang="en-US" sz="1100">
                <a:latin typeface="Times New Roman" charset="0"/>
              </a:rPr>
              <a:t>Testing helps us to mature (Patience) – The ability to keep going when things are tough</a:t>
            </a:r>
          </a:p>
          <a:p>
            <a:pPr marL="228600" indent="-228600">
              <a:lnSpc>
                <a:spcPct val="90000"/>
              </a:lnSpc>
              <a:spcBef>
                <a:spcPct val="20000"/>
              </a:spcBef>
              <a:buFontTx/>
              <a:buAutoNum type="arabicPeriod"/>
            </a:pPr>
            <a:r>
              <a:rPr lang="en-US" altLang="en-US" sz="1100">
                <a:latin typeface="Times New Roman" charset="0"/>
              </a:rPr>
              <a:t>Patience and Belief go hand in hand together.</a:t>
            </a:r>
          </a:p>
          <a:p>
            <a:pPr marL="685800" lvl="1" indent="-228600">
              <a:lnSpc>
                <a:spcPct val="90000"/>
              </a:lnSpc>
              <a:spcBef>
                <a:spcPct val="20000"/>
              </a:spcBef>
              <a:buFontTx/>
              <a:buAutoNum type="arabicPeriod"/>
            </a:pPr>
            <a:r>
              <a:rPr lang="en-US" altLang="en-US" sz="1100" i="1">
                <a:latin typeface="Times New Roman" charset="0"/>
              </a:rPr>
              <a:t>Rom 5:3-4 – Tribulation works patience, experience, and hope</a:t>
            </a:r>
          </a:p>
          <a:p>
            <a:pPr marL="685800" lvl="1" indent="-228600">
              <a:lnSpc>
                <a:spcPct val="90000"/>
              </a:lnSpc>
              <a:spcBef>
                <a:spcPct val="20000"/>
              </a:spcBef>
              <a:buFontTx/>
              <a:buAutoNum type="arabicPeriod"/>
            </a:pPr>
            <a:r>
              <a:rPr lang="en-US" altLang="en-US" sz="1100" i="1">
                <a:latin typeface="Times New Roman" charset="0"/>
              </a:rPr>
              <a:t>Heb 6:12 – Be…followers of then thru faith and patience inherit the promises</a:t>
            </a:r>
          </a:p>
          <a:p>
            <a:pPr marL="685800" lvl="1" indent="-228600">
              <a:lnSpc>
                <a:spcPct val="90000"/>
              </a:lnSpc>
              <a:spcBef>
                <a:spcPct val="20000"/>
              </a:spcBef>
              <a:buFontTx/>
              <a:buAutoNum type="arabicPeriod"/>
            </a:pPr>
            <a:r>
              <a:rPr lang="en-US" altLang="en-US" sz="1100" i="1">
                <a:latin typeface="Times New Roman" charset="0"/>
              </a:rPr>
              <a:t>Heb 10:36 – You have need of patience, do the will of God, and receive promise.</a:t>
            </a:r>
          </a:p>
          <a:p>
            <a:pPr marL="685800" lvl="1" indent="-228600">
              <a:lnSpc>
                <a:spcPct val="90000"/>
              </a:lnSpc>
              <a:spcBef>
                <a:spcPct val="20000"/>
              </a:spcBef>
              <a:buFontTx/>
              <a:buAutoNum type="arabicPeriod"/>
            </a:pPr>
            <a:r>
              <a:rPr lang="en-US" altLang="en-US" sz="1100" i="1">
                <a:latin typeface="Times New Roman" charset="0"/>
              </a:rPr>
              <a:t>Isa 28:16 – He that believes shall not make haste.</a:t>
            </a:r>
          </a:p>
          <a:p>
            <a:pPr marL="228600" indent="-228600">
              <a:lnSpc>
                <a:spcPct val="90000"/>
              </a:lnSpc>
              <a:spcBef>
                <a:spcPct val="20000"/>
              </a:spcBef>
              <a:buFontTx/>
              <a:buAutoNum type="arabicPeriod"/>
            </a:pPr>
            <a:r>
              <a:rPr lang="en-US" altLang="en-US" sz="1100">
                <a:latin typeface="Times New Roman" charset="0"/>
              </a:rPr>
              <a:t>Trials build patience – we must go through trials to get this blessing.</a:t>
            </a:r>
          </a:p>
          <a:p>
            <a:pPr marL="228600" indent="-228600">
              <a:lnSpc>
                <a:spcPct val="90000"/>
              </a:lnSpc>
              <a:spcBef>
                <a:spcPct val="20000"/>
              </a:spcBef>
            </a:pPr>
            <a:r>
              <a:rPr lang="en-US" altLang="en-US" sz="1100" b="1" u="sng">
                <a:latin typeface="Times New Roman" charset="0"/>
              </a:rPr>
              <a:t>LET</a:t>
            </a:r>
          </a:p>
          <a:p>
            <a:pPr marL="228600" indent="-228600">
              <a:lnSpc>
                <a:spcPct val="90000"/>
              </a:lnSpc>
              <a:spcBef>
                <a:spcPct val="20000"/>
              </a:spcBef>
              <a:buFontTx/>
              <a:buAutoNum type="arabicPeriod"/>
            </a:pPr>
            <a:r>
              <a:rPr lang="en-US" altLang="en-US" sz="1100">
                <a:latin typeface="Times New Roman" charset="0"/>
              </a:rPr>
              <a:t>It is our choice our free-will that determines how we come through trials</a:t>
            </a:r>
          </a:p>
          <a:p>
            <a:pPr marL="228600" indent="-228600">
              <a:lnSpc>
                <a:spcPct val="90000"/>
              </a:lnSpc>
              <a:spcBef>
                <a:spcPct val="20000"/>
              </a:spcBef>
              <a:buFontTx/>
              <a:buAutoNum type="arabicPeriod"/>
            </a:pPr>
            <a:r>
              <a:rPr lang="en-US" altLang="en-US" sz="1100">
                <a:latin typeface="Times New Roman" charset="0"/>
              </a:rPr>
              <a:t>God’s goal for us is maturity, perfection, completeness, a finished product</a:t>
            </a:r>
          </a:p>
          <a:p>
            <a:pPr marL="228600" indent="-228600">
              <a:lnSpc>
                <a:spcPct val="90000"/>
              </a:lnSpc>
              <a:spcBef>
                <a:spcPct val="20000"/>
              </a:spcBef>
              <a:buFontTx/>
              <a:buAutoNum type="arabicPeriod"/>
            </a:pPr>
            <a:r>
              <a:rPr lang="en-US" altLang="en-US" sz="1100" i="1">
                <a:latin typeface="Times New Roman" charset="0"/>
              </a:rPr>
              <a:t>Eph 6:6 – Doing the will of God from the heart</a:t>
            </a:r>
          </a:p>
          <a:p>
            <a:pPr marL="685800" lvl="1" indent="-228600">
              <a:lnSpc>
                <a:spcPct val="90000"/>
              </a:lnSpc>
              <a:spcBef>
                <a:spcPct val="20000"/>
              </a:spcBef>
              <a:buFontTx/>
              <a:buAutoNum type="arabicPeriod"/>
            </a:pPr>
            <a:r>
              <a:rPr lang="en-US" altLang="en-US" sz="1100">
                <a:latin typeface="Times New Roman" charset="0"/>
              </a:rPr>
              <a:t>Jonah – He tried to resist God and was chastened, and then believed.</a:t>
            </a:r>
          </a:p>
          <a:p>
            <a:pPr marL="228600" indent="-228600">
              <a:lnSpc>
                <a:spcPct val="90000"/>
              </a:lnSpc>
              <a:spcBef>
                <a:spcPct val="20000"/>
              </a:spcBef>
              <a:buFontTx/>
              <a:buAutoNum type="arabicPeriod"/>
            </a:pPr>
            <a:r>
              <a:rPr lang="en-US" altLang="en-US" sz="1100">
                <a:latin typeface="Times New Roman" charset="0"/>
              </a:rPr>
              <a:t>Why not pray for Deliverance, or strength? – We need wisdom so that we don’t waste these opportunities God gives us to mature.</a:t>
            </a:r>
          </a:p>
          <a:p>
            <a:pPr marL="228600" indent="-228600">
              <a:lnSpc>
                <a:spcPct val="90000"/>
              </a:lnSpc>
              <a:spcBef>
                <a:spcPct val="20000"/>
              </a:spcBef>
            </a:pPr>
            <a:r>
              <a:rPr lang="en-US" altLang="en-US" sz="1100" b="1" u="sng">
                <a:latin typeface="Times New Roman" charset="0"/>
              </a:rPr>
              <a:t>ASK</a:t>
            </a:r>
            <a:r>
              <a:rPr lang="en-US" altLang="en-US" sz="1100">
                <a:latin typeface="Times New Roman" charset="0"/>
              </a:rPr>
              <a:t> – Wisdom helps us understand how to use these circumstances for our good and God’s glory</a:t>
            </a:r>
          </a:p>
          <a:p>
            <a:pPr marL="228600" indent="-228600">
              <a:lnSpc>
                <a:spcPct val="90000"/>
              </a:lnSpc>
              <a:spcBef>
                <a:spcPct val="20000"/>
              </a:spcBef>
              <a:buFontTx/>
              <a:buAutoNum type="arabicPeriod"/>
            </a:pPr>
            <a:r>
              <a:rPr lang="en-US" altLang="en-US" sz="1100">
                <a:latin typeface="Times New Roman" charset="0"/>
              </a:rPr>
              <a:t>Must ask in faith without doubting (Peter sank in the water because of doubt (Matt 14:22-23)</a:t>
            </a:r>
          </a:p>
          <a:p>
            <a:pPr marL="228600" indent="-228600">
              <a:lnSpc>
                <a:spcPct val="90000"/>
              </a:lnSpc>
              <a:spcBef>
                <a:spcPct val="20000"/>
              </a:spcBef>
              <a:buFontTx/>
              <a:buAutoNum type="arabicPeriod"/>
            </a:pPr>
            <a:r>
              <a:rPr lang="en-US" altLang="en-US" sz="1100">
                <a:latin typeface="Times New Roman" charset="0"/>
              </a:rPr>
              <a:t>Many live life like a cork floating on water – Up one minute and Down the next.</a:t>
            </a:r>
          </a:p>
          <a:p>
            <a:pPr marL="685800" lvl="1" indent="-228600">
              <a:lnSpc>
                <a:spcPct val="90000"/>
              </a:lnSpc>
              <a:spcBef>
                <a:spcPct val="20000"/>
              </a:spcBef>
              <a:buFontTx/>
              <a:buAutoNum type="arabicPeriod"/>
            </a:pPr>
            <a:r>
              <a:rPr lang="en-US" altLang="en-US" sz="1100">
                <a:latin typeface="Times New Roman" charset="0"/>
              </a:rPr>
              <a:t>Eph 4:14 – Not tossed to and fro</a:t>
            </a:r>
          </a:p>
          <a:p>
            <a:pPr marL="228600" indent="-228600">
              <a:lnSpc>
                <a:spcPct val="90000"/>
              </a:lnSpc>
              <a:spcBef>
                <a:spcPct val="20000"/>
              </a:spcBef>
              <a:buFontTx/>
              <a:buAutoNum type="arabicPeriod"/>
            </a:pPr>
            <a:r>
              <a:rPr lang="en-US" altLang="en-US" sz="1100">
                <a:latin typeface="Times New Roman" charset="0"/>
              </a:rPr>
              <a:t>Vs 12 says “Blessed is the  man that endures”.  James begins and ends with JOY!!!</a:t>
            </a:r>
          </a:p>
          <a:p>
            <a:pPr marL="228600" indent="-228600">
              <a:lnSpc>
                <a:spcPct val="90000"/>
              </a:lnSpc>
              <a:spcBef>
                <a:spcPct val="20000"/>
              </a:spcBef>
              <a:buFontTx/>
              <a:buAutoNum type="arabicPeriod"/>
            </a:pPr>
            <a:r>
              <a:rPr lang="en-US" altLang="en-US" sz="1100">
                <a:latin typeface="Times New Roman" charset="0"/>
              </a:rPr>
              <a:t>All this happens because God LOVES US!!!</a:t>
            </a:r>
          </a:p>
        </p:txBody>
      </p:sp>
    </p:spTree>
    <p:extLst>
      <p:ext uri="{BB962C8B-B14F-4D97-AF65-F5344CB8AC3E}">
        <p14:creationId xmlns:p14="http://schemas.microsoft.com/office/powerpoint/2010/main" xmlns="" val="195774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5" name="Rectangle 6"/>
          <p:cNvSpPr>
            <a:spLocks noGrp="1" noChangeArrowheads="1"/>
          </p:cNvSpPr>
          <p:nvPr>
            <p:ph type="sldNum" sz="quarter" idx="11"/>
          </p:nvPr>
        </p:nvSpPr>
        <p:spPr>
          <a:ln/>
        </p:spPr>
        <p:txBody>
          <a:bodyPr/>
          <a:lstStyle>
            <a:lvl1pPr>
              <a:defRPr/>
            </a:lvl1pPr>
          </a:lstStyle>
          <a:p>
            <a:pPr>
              <a:defRPr/>
            </a:pPr>
            <a:fld id="{A0E97D91-E421-E44D-888A-499C1913B5F0}" type="slidenum">
              <a:rPr lang="en-US" altLang="en-US"/>
              <a:pPr>
                <a:defRPr/>
              </a:pPr>
              <a:t>‹#›</a:t>
            </a:fld>
            <a:endParaRPr lang="en-US" altLang="en-US"/>
          </a:p>
        </p:txBody>
      </p:sp>
    </p:spTree>
    <p:extLst>
      <p:ext uri="{BB962C8B-B14F-4D97-AF65-F5344CB8AC3E}">
        <p14:creationId xmlns:p14="http://schemas.microsoft.com/office/powerpoint/2010/main" xmlns="" val="19675139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5" name="Rectangle 6"/>
          <p:cNvSpPr>
            <a:spLocks noGrp="1" noChangeArrowheads="1"/>
          </p:cNvSpPr>
          <p:nvPr>
            <p:ph type="sldNum" sz="quarter" idx="11"/>
          </p:nvPr>
        </p:nvSpPr>
        <p:spPr>
          <a:ln/>
        </p:spPr>
        <p:txBody>
          <a:bodyPr/>
          <a:lstStyle>
            <a:lvl1pPr>
              <a:defRPr/>
            </a:lvl1pPr>
          </a:lstStyle>
          <a:p>
            <a:pPr>
              <a:defRPr/>
            </a:pPr>
            <a:fld id="{51C73A57-7695-104B-AA80-74067CDA6C60}" type="slidenum">
              <a:rPr lang="en-US" altLang="en-US"/>
              <a:pPr>
                <a:defRPr/>
              </a:pPr>
              <a:t>‹#›</a:t>
            </a:fld>
            <a:endParaRPr lang="en-US" altLang="en-US"/>
          </a:p>
        </p:txBody>
      </p:sp>
    </p:spTree>
    <p:extLst>
      <p:ext uri="{BB962C8B-B14F-4D97-AF65-F5344CB8AC3E}">
        <p14:creationId xmlns:p14="http://schemas.microsoft.com/office/powerpoint/2010/main" xmlns="" val="33646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5" name="Rectangle 6"/>
          <p:cNvSpPr>
            <a:spLocks noGrp="1" noChangeArrowheads="1"/>
          </p:cNvSpPr>
          <p:nvPr>
            <p:ph type="sldNum" sz="quarter" idx="11"/>
          </p:nvPr>
        </p:nvSpPr>
        <p:spPr>
          <a:ln/>
        </p:spPr>
        <p:txBody>
          <a:bodyPr/>
          <a:lstStyle>
            <a:lvl1pPr>
              <a:defRPr/>
            </a:lvl1pPr>
          </a:lstStyle>
          <a:p>
            <a:pPr>
              <a:defRPr/>
            </a:pPr>
            <a:fld id="{4ACDE0C4-49D7-1A4D-9597-D8902025E1CD}" type="slidenum">
              <a:rPr lang="en-US" altLang="en-US"/>
              <a:pPr>
                <a:defRPr/>
              </a:pPr>
              <a:t>‹#›</a:t>
            </a:fld>
            <a:endParaRPr lang="en-US" altLang="en-US"/>
          </a:p>
        </p:txBody>
      </p:sp>
    </p:spTree>
    <p:extLst>
      <p:ext uri="{BB962C8B-B14F-4D97-AF65-F5344CB8AC3E}">
        <p14:creationId xmlns:p14="http://schemas.microsoft.com/office/powerpoint/2010/main" xmlns="" val="86102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5" name="Rectangle 6"/>
          <p:cNvSpPr>
            <a:spLocks noGrp="1" noChangeArrowheads="1"/>
          </p:cNvSpPr>
          <p:nvPr>
            <p:ph type="sldNum" sz="quarter" idx="11"/>
          </p:nvPr>
        </p:nvSpPr>
        <p:spPr>
          <a:ln/>
        </p:spPr>
        <p:txBody>
          <a:bodyPr/>
          <a:lstStyle>
            <a:lvl1pPr>
              <a:defRPr/>
            </a:lvl1pPr>
          </a:lstStyle>
          <a:p>
            <a:pPr>
              <a:defRPr/>
            </a:pPr>
            <a:fld id="{03B97542-DC5D-7048-823A-81B8069ABD45}" type="slidenum">
              <a:rPr lang="en-US" altLang="en-US"/>
              <a:pPr>
                <a:defRPr/>
              </a:pPr>
              <a:t>‹#›</a:t>
            </a:fld>
            <a:endParaRPr lang="en-US" altLang="en-US"/>
          </a:p>
        </p:txBody>
      </p:sp>
    </p:spTree>
    <p:extLst>
      <p:ext uri="{BB962C8B-B14F-4D97-AF65-F5344CB8AC3E}">
        <p14:creationId xmlns:p14="http://schemas.microsoft.com/office/powerpoint/2010/main" xmlns="" val="13651805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5" name="Rectangle 6"/>
          <p:cNvSpPr>
            <a:spLocks noGrp="1" noChangeArrowheads="1"/>
          </p:cNvSpPr>
          <p:nvPr>
            <p:ph type="sldNum" sz="quarter" idx="11"/>
          </p:nvPr>
        </p:nvSpPr>
        <p:spPr>
          <a:ln/>
        </p:spPr>
        <p:txBody>
          <a:bodyPr/>
          <a:lstStyle>
            <a:lvl1pPr>
              <a:defRPr/>
            </a:lvl1pPr>
          </a:lstStyle>
          <a:p>
            <a:pPr>
              <a:defRPr/>
            </a:pPr>
            <a:fld id="{5661D2A9-33F8-D847-B3C8-64829755FC49}" type="slidenum">
              <a:rPr lang="en-US" altLang="en-US"/>
              <a:pPr>
                <a:defRPr/>
              </a:pPr>
              <a:t>‹#›</a:t>
            </a:fld>
            <a:endParaRPr lang="en-US" altLang="en-US"/>
          </a:p>
        </p:txBody>
      </p:sp>
    </p:spTree>
    <p:extLst>
      <p:ext uri="{BB962C8B-B14F-4D97-AF65-F5344CB8AC3E}">
        <p14:creationId xmlns:p14="http://schemas.microsoft.com/office/powerpoint/2010/main" xmlns="" val="154038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6" name="Rectangle 6"/>
          <p:cNvSpPr>
            <a:spLocks noGrp="1" noChangeArrowheads="1"/>
          </p:cNvSpPr>
          <p:nvPr>
            <p:ph type="sldNum" sz="quarter" idx="11"/>
          </p:nvPr>
        </p:nvSpPr>
        <p:spPr>
          <a:ln/>
        </p:spPr>
        <p:txBody>
          <a:bodyPr/>
          <a:lstStyle>
            <a:lvl1pPr>
              <a:defRPr/>
            </a:lvl1pPr>
          </a:lstStyle>
          <a:p>
            <a:pPr>
              <a:defRPr/>
            </a:pPr>
            <a:fld id="{3B208543-0B9A-4D4A-AC8E-4E4898EC2752}" type="slidenum">
              <a:rPr lang="en-US" altLang="en-US"/>
              <a:pPr>
                <a:defRPr/>
              </a:pPr>
              <a:t>‹#›</a:t>
            </a:fld>
            <a:endParaRPr lang="en-US" altLang="en-US"/>
          </a:p>
        </p:txBody>
      </p:sp>
    </p:spTree>
    <p:extLst>
      <p:ext uri="{BB962C8B-B14F-4D97-AF65-F5344CB8AC3E}">
        <p14:creationId xmlns:p14="http://schemas.microsoft.com/office/powerpoint/2010/main" xmlns="" val="30408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8" name="Rectangle 6"/>
          <p:cNvSpPr>
            <a:spLocks noGrp="1" noChangeArrowheads="1"/>
          </p:cNvSpPr>
          <p:nvPr>
            <p:ph type="sldNum" sz="quarter" idx="11"/>
          </p:nvPr>
        </p:nvSpPr>
        <p:spPr>
          <a:ln/>
        </p:spPr>
        <p:txBody>
          <a:bodyPr/>
          <a:lstStyle>
            <a:lvl1pPr>
              <a:defRPr/>
            </a:lvl1pPr>
          </a:lstStyle>
          <a:p>
            <a:pPr>
              <a:defRPr/>
            </a:pPr>
            <a:fld id="{B756B273-B7DE-3A4A-818D-8429E80DC282}" type="slidenum">
              <a:rPr lang="en-US" altLang="en-US"/>
              <a:pPr>
                <a:defRPr/>
              </a:pPr>
              <a:t>‹#›</a:t>
            </a:fld>
            <a:endParaRPr lang="en-US" altLang="en-US"/>
          </a:p>
        </p:txBody>
      </p:sp>
    </p:spTree>
    <p:extLst>
      <p:ext uri="{BB962C8B-B14F-4D97-AF65-F5344CB8AC3E}">
        <p14:creationId xmlns:p14="http://schemas.microsoft.com/office/powerpoint/2010/main" xmlns="" val="130345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4" name="Rectangle 6"/>
          <p:cNvSpPr>
            <a:spLocks noGrp="1" noChangeArrowheads="1"/>
          </p:cNvSpPr>
          <p:nvPr>
            <p:ph type="sldNum" sz="quarter" idx="11"/>
          </p:nvPr>
        </p:nvSpPr>
        <p:spPr>
          <a:ln/>
        </p:spPr>
        <p:txBody>
          <a:bodyPr/>
          <a:lstStyle>
            <a:lvl1pPr>
              <a:defRPr/>
            </a:lvl1pPr>
          </a:lstStyle>
          <a:p>
            <a:pPr>
              <a:defRPr/>
            </a:pPr>
            <a:fld id="{18A5C5E2-1B5C-8849-AA94-7E3011930C39}" type="slidenum">
              <a:rPr lang="en-US" altLang="en-US"/>
              <a:pPr>
                <a:defRPr/>
              </a:pPr>
              <a:t>‹#›</a:t>
            </a:fld>
            <a:endParaRPr lang="en-US" altLang="en-US"/>
          </a:p>
        </p:txBody>
      </p:sp>
    </p:spTree>
    <p:extLst>
      <p:ext uri="{BB962C8B-B14F-4D97-AF65-F5344CB8AC3E}">
        <p14:creationId xmlns:p14="http://schemas.microsoft.com/office/powerpoint/2010/main" xmlns="" val="3500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3" name="Rectangle 6"/>
          <p:cNvSpPr>
            <a:spLocks noGrp="1" noChangeArrowheads="1"/>
          </p:cNvSpPr>
          <p:nvPr>
            <p:ph type="sldNum" sz="quarter" idx="11"/>
          </p:nvPr>
        </p:nvSpPr>
        <p:spPr>
          <a:ln/>
        </p:spPr>
        <p:txBody>
          <a:bodyPr/>
          <a:lstStyle>
            <a:lvl1pPr>
              <a:defRPr/>
            </a:lvl1pPr>
          </a:lstStyle>
          <a:p>
            <a:pPr>
              <a:defRPr/>
            </a:pPr>
            <a:fld id="{82DF925B-951C-4246-9B00-727BF6DB4A6B}" type="slidenum">
              <a:rPr lang="en-US" altLang="en-US"/>
              <a:pPr>
                <a:defRPr/>
              </a:pPr>
              <a:t>‹#›</a:t>
            </a:fld>
            <a:endParaRPr lang="en-US" altLang="en-US"/>
          </a:p>
        </p:txBody>
      </p:sp>
    </p:spTree>
    <p:extLst>
      <p:ext uri="{BB962C8B-B14F-4D97-AF65-F5344CB8AC3E}">
        <p14:creationId xmlns:p14="http://schemas.microsoft.com/office/powerpoint/2010/main" xmlns="" val="52159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6" name="Rectangle 6"/>
          <p:cNvSpPr>
            <a:spLocks noGrp="1" noChangeArrowheads="1"/>
          </p:cNvSpPr>
          <p:nvPr>
            <p:ph type="sldNum" sz="quarter" idx="11"/>
          </p:nvPr>
        </p:nvSpPr>
        <p:spPr>
          <a:ln/>
        </p:spPr>
        <p:txBody>
          <a:bodyPr/>
          <a:lstStyle>
            <a:lvl1pPr>
              <a:defRPr/>
            </a:lvl1pPr>
          </a:lstStyle>
          <a:p>
            <a:pPr>
              <a:defRPr/>
            </a:pPr>
            <a:fld id="{7EF3C3CC-71C2-314A-A712-AF57263BF7E0}" type="slidenum">
              <a:rPr lang="en-US" altLang="en-US"/>
              <a:pPr>
                <a:defRPr/>
              </a:pPr>
              <a:t>‹#›</a:t>
            </a:fld>
            <a:endParaRPr lang="en-US" altLang="en-US"/>
          </a:p>
        </p:txBody>
      </p:sp>
    </p:spTree>
    <p:extLst>
      <p:ext uri="{BB962C8B-B14F-4D97-AF65-F5344CB8AC3E}">
        <p14:creationId xmlns:p14="http://schemas.microsoft.com/office/powerpoint/2010/main" xmlns="" val="29470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James 1:2-12</a:t>
            </a:r>
          </a:p>
        </p:txBody>
      </p:sp>
      <p:sp>
        <p:nvSpPr>
          <p:cNvPr id="6" name="Rectangle 6"/>
          <p:cNvSpPr>
            <a:spLocks noGrp="1" noChangeArrowheads="1"/>
          </p:cNvSpPr>
          <p:nvPr>
            <p:ph type="sldNum" sz="quarter" idx="11"/>
          </p:nvPr>
        </p:nvSpPr>
        <p:spPr>
          <a:ln/>
        </p:spPr>
        <p:txBody>
          <a:bodyPr/>
          <a:lstStyle>
            <a:lvl1pPr>
              <a:defRPr/>
            </a:lvl1pPr>
          </a:lstStyle>
          <a:p>
            <a:pPr>
              <a:defRPr/>
            </a:pPr>
            <a:fld id="{BB175227-23F0-3E41-ADF3-CB7FFD2D25EC}" type="slidenum">
              <a:rPr lang="en-US" altLang="en-US"/>
              <a:pPr>
                <a:defRPr/>
              </a:pPr>
              <a:t>‹#›</a:t>
            </a:fld>
            <a:endParaRPr lang="en-US" altLang="en-US"/>
          </a:p>
        </p:txBody>
      </p:sp>
    </p:spTree>
    <p:extLst>
      <p:ext uri="{BB962C8B-B14F-4D97-AF65-F5344CB8AC3E}">
        <p14:creationId xmlns:p14="http://schemas.microsoft.com/office/powerpoint/2010/main" xmlns="" val="172695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508000"/>
            <a:ext cx="7010400" cy="952500"/>
          </a:xfrm>
          <a:prstGeom prst="rect">
            <a:avLst/>
          </a:prstGeom>
          <a:noFill/>
          <a:ln w="38100" cmpd="dbl">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0" y="5207000"/>
            <a:ext cx="1371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b="0">
                <a:solidFill>
                  <a:schemeClr val="tx1"/>
                </a:solidFill>
                <a:latin typeface="+mj-lt"/>
              </a:defRPr>
            </a:lvl1pPr>
          </a:lstStyle>
          <a:p>
            <a:pPr>
              <a:defRPr/>
            </a:pPr>
            <a:r>
              <a:rPr lang="en-US"/>
              <a:t>James 1:2-12</a:t>
            </a:r>
          </a:p>
        </p:txBody>
      </p:sp>
      <p:sp>
        <p:nvSpPr>
          <p:cNvPr id="1030" name="Rectangle 6"/>
          <p:cNvSpPr>
            <a:spLocks noGrp="1" noChangeArrowheads="1"/>
          </p:cNvSpPr>
          <p:nvPr>
            <p:ph type="sldNum" sz="quarter" idx="4"/>
          </p:nvPr>
        </p:nvSpPr>
        <p:spPr bwMode="auto">
          <a:xfrm>
            <a:off x="8458200" y="5207000"/>
            <a:ext cx="381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b="0">
                <a:solidFill>
                  <a:schemeClr val="tx1"/>
                </a:solidFill>
                <a:latin typeface="Times New Roman" charset="0"/>
              </a:defRPr>
            </a:lvl1pPr>
          </a:lstStyle>
          <a:p>
            <a:pPr>
              <a:defRPr/>
            </a:pPr>
            <a:fld id="{1B5D6177-399D-964E-8468-BE164D8B1B93}" type="slidenum">
              <a:rPr lang="en-US" altLang="en-US"/>
              <a:pPr>
                <a:defRPr/>
              </a:pPr>
              <a:t>‹#›</a:t>
            </a:fld>
            <a:endParaRPr lang="en-US" altLang="en-US"/>
          </a:p>
        </p:txBody>
      </p:sp>
      <p:pic>
        <p:nvPicPr>
          <p:cNvPr id="2" name="Picture 7"/>
          <p:cNvPicPr>
            <a:picLocks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5963" y="16897"/>
            <a:ext cx="1208087" cy="63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2700" b="1">
          <a:solidFill>
            <a:srgbClr val="0033CC"/>
          </a:solidFill>
          <a:latin typeface="+mj-lt"/>
          <a:ea typeface="+mj-ea"/>
          <a:cs typeface="+mj-cs"/>
        </a:defRPr>
      </a:lvl1pPr>
      <a:lvl2pPr algn="ctr" rtl="0" eaLnBrk="0" fontAlgn="base" hangingPunct="0">
        <a:spcBef>
          <a:spcPct val="0"/>
        </a:spcBef>
        <a:spcAft>
          <a:spcPct val="0"/>
        </a:spcAft>
        <a:defRPr sz="2700" b="1">
          <a:solidFill>
            <a:srgbClr val="0033CC"/>
          </a:solidFill>
          <a:latin typeface="Times New Roman" pitchFamily="18" charset="0"/>
        </a:defRPr>
      </a:lvl2pPr>
      <a:lvl3pPr algn="ctr" rtl="0" eaLnBrk="0" fontAlgn="base" hangingPunct="0">
        <a:spcBef>
          <a:spcPct val="0"/>
        </a:spcBef>
        <a:spcAft>
          <a:spcPct val="0"/>
        </a:spcAft>
        <a:defRPr sz="2700" b="1">
          <a:solidFill>
            <a:srgbClr val="0033CC"/>
          </a:solidFill>
          <a:latin typeface="Times New Roman" pitchFamily="18" charset="0"/>
        </a:defRPr>
      </a:lvl3pPr>
      <a:lvl4pPr algn="ctr" rtl="0" eaLnBrk="0" fontAlgn="base" hangingPunct="0">
        <a:spcBef>
          <a:spcPct val="0"/>
        </a:spcBef>
        <a:spcAft>
          <a:spcPct val="0"/>
        </a:spcAft>
        <a:defRPr sz="2700" b="1">
          <a:solidFill>
            <a:srgbClr val="0033CC"/>
          </a:solidFill>
          <a:latin typeface="Times New Roman" pitchFamily="18" charset="0"/>
        </a:defRPr>
      </a:lvl4pPr>
      <a:lvl5pPr algn="ctr" rtl="0" eaLnBrk="0" fontAlgn="base" hangingPunct="0">
        <a:spcBef>
          <a:spcPct val="0"/>
        </a:spcBef>
        <a:spcAft>
          <a:spcPct val="0"/>
        </a:spcAft>
        <a:defRPr sz="2700" b="1">
          <a:solidFill>
            <a:srgbClr val="0033CC"/>
          </a:solidFill>
          <a:latin typeface="Times New Roman" pitchFamily="18" charset="0"/>
        </a:defRPr>
      </a:lvl5pPr>
      <a:lvl6pPr marL="342900" algn="ctr" rtl="0" eaLnBrk="0" fontAlgn="base" hangingPunct="0">
        <a:spcBef>
          <a:spcPct val="0"/>
        </a:spcBef>
        <a:spcAft>
          <a:spcPct val="0"/>
        </a:spcAft>
        <a:defRPr sz="2700" b="1">
          <a:solidFill>
            <a:srgbClr val="0033CC"/>
          </a:solidFill>
          <a:latin typeface="Times New Roman" pitchFamily="18" charset="0"/>
        </a:defRPr>
      </a:lvl6pPr>
      <a:lvl7pPr marL="685800" algn="ctr" rtl="0" eaLnBrk="0" fontAlgn="base" hangingPunct="0">
        <a:spcBef>
          <a:spcPct val="0"/>
        </a:spcBef>
        <a:spcAft>
          <a:spcPct val="0"/>
        </a:spcAft>
        <a:defRPr sz="2700" b="1">
          <a:solidFill>
            <a:srgbClr val="0033CC"/>
          </a:solidFill>
          <a:latin typeface="Times New Roman" pitchFamily="18" charset="0"/>
        </a:defRPr>
      </a:lvl7pPr>
      <a:lvl8pPr marL="1028700" algn="ctr" rtl="0" eaLnBrk="0" fontAlgn="base" hangingPunct="0">
        <a:spcBef>
          <a:spcPct val="0"/>
        </a:spcBef>
        <a:spcAft>
          <a:spcPct val="0"/>
        </a:spcAft>
        <a:defRPr sz="2700" b="1">
          <a:solidFill>
            <a:srgbClr val="0033CC"/>
          </a:solidFill>
          <a:latin typeface="Times New Roman" pitchFamily="18" charset="0"/>
        </a:defRPr>
      </a:lvl8pPr>
      <a:lvl9pPr marL="1371600" algn="ctr" rtl="0" eaLnBrk="0" fontAlgn="base" hangingPunct="0">
        <a:spcBef>
          <a:spcPct val="0"/>
        </a:spcBef>
        <a:spcAft>
          <a:spcPct val="0"/>
        </a:spcAft>
        <a:defRPr sz="2700" b="1">
          <a:solidFill>
            <a:srgbClr val="0033CC"/>
          </a:solidFill>
          <a:latin typeface="Times New Roman" pitchFamily="18" charset="0"/>
        </a:defRPr>
      </a:lvl9pPr>
    </p:titleStyle>
    <p:bodyStyle>
      <a:lvl1pPr marL="257175" indent="-257175" algn="l" rtl="0" eaLnBrk="0" fontAlgn="base" hangingPunct="0">
        <a:spcBef>
          <a:spcPct val="20000"/>
        </a:spcBef>
        <a:spcAft>
          <a:spcPct val="0"/>
        </a:spcAft>
        <a:buChar char="•"/>
        <a:defRPr sz="21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800" i="1">
          <a:solidFill>
            <a:schemeClr val="tx1"/>
          </a:solidFill>
          <a:latin typeface="+mn-lt"/>
        </a:defRPr>
      </a:lvl2pPr>
      <a:lvl3pPr marL="857250" indent="-171450" algn="l" rtl="0" eaLnBrk="0" fontAlgn="base" hangingPunct="0">
        <a:spcBef>
          <a:spcPct val="20000"/>
        </a:spcBef>
        <a:spcAft>
          <a:spcPct val="0"/>
        </a:spcAft>
        <a:buChar char="•"/>
        <a:defRPr sz="15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eaLnBrk="0" fontAlgn="base" hangingPunct="0">
        <a:spcBef>
          <a:spcPct val="20000"/>
        </a:spcBef>
        <a:spcAft>
          <a:spcPct val="0"/>
        </a:spcAft>
        <a:buChar char="»"/>
        <a:defRPr sz="1500">
          <a:solidFill>
            <a:schemeClr val="tx1"/>
          </a:solidFill>
          <a:latin typeface="+mn-lt"/>
        </a:defRPr>
      </a:lvl6pPr>
      <a:lvl7pPr marL="2228850" indent="-171450" algn="l" rtl="0" eaLnBrk="0" fontAlgn="base" hangingPunct="0">
        <a:spcBef>
          <a:spcPct val="20000"/>
        </a:spcBef>
        <a:spcAft>
          <a:spcPct val="0"/>
        </a:spcAft>
        <a:buChar char="»"/>
        <a:defRPr sz="1500">
          <a:solidFill>
            <a:schemeClr val="tx1"/>
          </a:solidFill>
          <a:latin typeface="+mn-lt"/>
        </a:defRPr>
      </a:lvl7pPr>
      <a:lvl8pPr marL="2571750" indent="-171450" algn="l" rtl="0" eaLnBrk="0" fontAlgn="base" hangingPunct="0">
        <a:spcBef>
          <a:spcPct val="20000"/>
        </a:spcBef>
        <a:spcAft>
          <a:spcPct val="0"/>
        </a:spcAft>
        <a:buChar char="»"/>
        <a:defRPr sz="1500">
          <a:solidFill>
            <a:schemeClr val="tx1"/>
          </a:solidFill>
          <a:latin typeface="+mn-lt"/>
        </a:defRPr>
      </a:lvl8pPr>
      <a:lvl9pPr marL="2914650" indent="-171450" algn="l" rtl="0" eaLnBrk="0" fontAlgn="base" hangingPunct="0">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14338"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1395D259-8452-FE40-94C3-025CC7E4F87F}" type="slidenum">
              <a:rPr lang="en-US" altLang="en-US" sz="1050" b="0">
                <a:latin typeface="Times New Roman" charset="0"/>
              </a:rPr>
              <a:pPr>
                <a:spcBef>
                  <a:spcPct val="0"/>
                </a:spcBef>
                <a:buFontTx/>
                <a:buNone/>
              </a:pPr>
              <a:t>1</a:t>
            </a:fld>
            <a:endParaRPr lang="en-US" altLang="en-US" sz="1050" b="0">
              <a:latin typeface="Times New Roman" charset="0"/>
            </a:endParaRPr>
          </a:p>
        </p:txBody>
      </p:sp>
      <p:sp>
        <p:nvSpPr>
          <p:cNvPr id="14339" name="Rectangle 2"/>
          <p:cNvSpPr>
            <a:spLocks noGrp="1" noChangeArrowheads="1"/>
          </p:cNvSpPr>
          <p:nvPr>
            <p:ph type="ctrTitle"/>
          </p:nvPr>
        </p:nvSpPr>
        <p:spPr>
          <a:xfrm>
            <a:off x="1657350" y="1314450"/>
            <a:ext cx="5829300" cy="1543050"/>
          </a:xfrm>
        </p:spPr>
        <p:txBody>
          <a:bodyPr/>
          <a:lstStyle/>
          <a:p>
            <a:r>
              <a:rPr lang="en-US" altLang="en-US"/>
              <a:t>The Epistle Of James</a:t>
            </a:r>
            <a:br>
              <a:rPr lang="en-US" altLang="en-US"/>
            </a:br>
            <a:r>
              <a:rPr lang="en-US" altLang="en-US"/>
              <a:t>“</a:t>
            </a:r>
            <a:r>
              <a:rPr lang="en-US" altLang="en-US" i="1"/>
              <a:t>Tests of Faith</a:t>
            </a:r>
            <a:r>
              <a:rPr lang="en-US" altLang="en-US"/>
              <a:t>”</a:t>
            </a:r>
          </a:p>
        </p:txBody>
      </p:sp>
      <p:sp>
        <p:nvSpPr>
          <p:cNvPr id="14340" name="Rectangle 3"/>
          <p:cNvSpPr>
            <a:spLocks noGrp="1" noChangeArrowheads="1"/>
          </p:cNvSpPr>
          <p:nvPr>
            <p:ph type="subTitle" idx="1"/>
          </p:nvPr>
        </p:nvSpPr>
        <p:spPr/>
        <p:txBody>
          <a:bodyPr/>
          <a:lstStyle/>
          <a:p>
            <a:r>
              <a:rPr lang="en-US" altLang="en-US" sz="2700" i="1" dirty="0">
                <a:solidFill>
                  <a:srgbClr val="C00000"/>
                </a:solidFill>
              </a:rPr>
              <a:t>Practical Christian Living</a:t>
            </a:r>
          </a:p>
          <a:p>
            <a:r>
              <a:rPr lang="en-US" altLang="en-US" sz="2700" i="1" dirty="0"/>
              <a:t>Lesson Two</a:t>
            </a:r>
          </a:p>
          <a:p>
            <a:r>
              <a:rPr lang="en-US" altLang="en-US" sz="2700" i="1" dirty="0">
                <a:solidFill>
                  <a:srgbClr val="C00000"/>
                </a:solidFill>
              </a:rPr>
              <a:t>James 1:2-12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0" y="5334000"/>
            <a:ext cx="1371600" cy="381000"/>
          </a:xfrm>
        </p:spPr>
        <p:txBody>
          <a:bodyPr/>
          <a:lstStyle/>
          <a:p>
            <a:pPr algn="l">
              <a:defRPr/>
            </a:pPr>
            <a:r>
              <a:rPr lang="en-US"/>
              <a:t>James 1:2-12</a:t>
            </a:r>
          </a:p>
        </p:txBody>
      </p:sp>
      <p:sp>
        <p:nvSpPr>
          <p:cNvPr id="22530"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1411ED89-2591-034B-881F-87A1F4DF7DBE}" type="slidenum">
              <a:rPr lang="en-US" altLang="en-US" sz="1050" b="0">
                <a:latin typeface="Times New Roman" charset="0"/>
              </a:rPr>
              <a:pPr>
                <a:spcBef>
                  <a:spcPct val="0"/>
                </a:spcBef>
                <a:buFontTx/>
                <a:buNone/>
              </a:pPr>
              <a:t>10</a:t>
            </a:fld>
            <a:endParaRPr lang="en-US" altLang="en-US" sz="1050" b="0">
              <a:latin typeface="Times New Roman" charset="0"/>
            </a:endParaRPr>
          </a:p>
        </p:txBody>
      </p:sp>
      <p:sp>
        <p:nvSpPr>
          <p:cNvPr id="22531" name="Rectangle 2"/>
          <p:cNvSpPr>
            <a:spLocks noGrp="1" noChangeArrowheads="1"/>
          </p:cNvSpPr>
          <p:nvPr>
            <p:ph type="title"/>
          </p:nvPr>
        </p:nvSpPr>
        <p:spPr>
          <a:xfrm>
            <a:off x="1676400" y="190500"/>
            <a:ext cx="6858000" cy="742950"/>
          </a:xfrm>
        </p:spPr>
        <p:txBody>
          <a:bodyPr/>
          <a:lstStyle/>
          <a:p>
            <a:r>
              <a:rPr lang="en-US" altLang="en-US"/>
              <a:t>ATTITUDE “IN” TRIALS (2)</a:t>
            </a:r>
          </a:p>
        </p:txBody>
      </p:sp>
      <p:sp>
        <p:nvSpPr>
          <p:cNvPr id="4099" name="Rectangle 3"/>
          <p:cNvSpPr>
            <a:spLocks noGrp="1" noChangeArrowheads="1"/>
          </p:cNvSpPr>
          <p:nvPr>
            <p:ph type="body" idx="1"/>
          </p:nvPr>
        </p:nvSpPr>
        <p:spPr>
          <a:xfrm>
            <a:off x="228600" y="1181100"/>
            <a:ext cx="8686800" cy="4191000"/>
          </a:xfrm>
        </p:spPr>
        <p:txBody>
          <a:bodyPr/>
          <a:lstStyle/>
          <a:p>
            <a:r>
              <a:rPr lang="en-US" altLang="en-US" sz="1800" u="sng" dirty="0">
                <a:solidFill>
                  <a:srgbClr val="FF0000"/>
                </a:solidFill>
              </a:rPr>
              <a:t>COUNT IT</a:t>
            </a:r>
            <a:r>
              <a:rPr lang="en-US" altLang="en-US" sz="1800" dirty="0">
                <a:solidFill>
                  <a:srgbClr val="FF0000"/>
                </a:solidFill>
              </a:rPr>
              <a:t> -</a:t>
            </a:r>
            <a:r>
              <a:rPr lang="en-US" altLang="en-US" sz="1800" dirty="0"/>
              <a:t> </a:t>
            </a:r>
            <a:r>
              <a:rPr lang="en-US" altLang="en-US" sz="1500" i="1" dirty="0"/>
              <a:t>Think Forward, To Deem, Consider, Regard, Place Value on, To Lead The Way, To Go Before, Evaluate</a:t>
            </a:r>
          </a:p>
          <a:p>
            <a:endParaRPr lang="en-US" altLang="en-US" sz="1800" u="sng" dirty="0" smtClean="0">
              <a:solidFill>
                <a:srgbClr val="FF0000"/>
              </a:solidFill>
            </a:endParaRPr>
          </a:p>
          <a:p>
            <a:r>
              <a:rPr lang="en-US" altLang="en-US" sz="1800" u="sng" dirty="0" smtClean="0">
                <a:solidFill>
                  <a:srgbClr val="FF0000"/>
                </a:solidFill>
              </a:rPr>
              <a:t>ALL </a:t>
            </a:r>
            <a:r>
              <a:rPr lang="en-US" altLang="en-US" sz="1800" u="sng" dirty="0">
                <a:solidFill>
                  <a:srgbClr val="FF0000"/>
                </a:solidFill>
              </a:rPr>
              <a:t>JOY</a:t>
            </a:r>
            <a:r>
              <a:rPr lang="en-US" altLang="en-US" sz="1800" dirty="0">
                <a:solidFill>
                  <a:srgbClr val="FF0000"/>
                </a:solidFill>
              </a:rPr>
              <a:t>  </a:t>
            </a:r>
            <a:r>
              <a:rPr lang="en-US" altLang="en-US" sz="1500" dirty="0"/>
              <a:t>“CHARA” - </a:t>
            </a:r>
            <a:r>
              <a:rPr lang="en-US" altLang="en-US" sz="1650" i="1" dirty="0"/>
              <a:t>Complete Joy, In Every Circumstance Lead The Way.  Delighted, Pleased With Something, </a:t>
            </a:r>
            <a:r>
              <a:rPr lang="en-US" altLang="en-US" sz="1650" i="1" u="sng" dirty="0"/>
              <a:t>Not Partial</a:t>
            </a:r>
            <a:r>
              <a:rPr lang="en-US" altLang="en-US" sz="1650" i="1" dirty="0"/>
              <a:t>.</a:t>
            </a:r>
            <a:endParaRPr lang="en-US" altLang="en-US" sz="1500" i="1" dirty="0"/>
          </a:p>
          <a:p>
            <a:pPr lvl="2"/>
            <a:r>
              <a:rPr lang="en-US" altLang="en-US" sz="1350" i="1" dirty="0" smtClean="0"/>
              <a:t>Hebrews </a:t>
            </a:r>
            <a:r>
              <a:rPr lang="en-US" altLang="en-US" sz="1350" i="1" dirty="0"/>
              <a:t>12:2 - “Jesus…the joy that was set before Him endured the cross.”</a:t>
            </a:r>
          </a:p>
          <a:p>
            <a:endParaRPr lang="en-US" altLang="en-US" sz="1800" u="sng" dirty="0" smtClean="0">
              <a:solidFill>
                <a:srgbClr val="FF0000"/>
              </a:solidFill>
            </a:endParaRPr>
          </a:p>
          <a:p>
            <a:r>
              <a:rPr lang="en-US" altLang="en-US" sz="1800" u="sng" dirty="0" smtClean="0">
                <a:solidFill>
                  <a:srgbClr val="FF0000"/>
                </a:solidFill>
              </a:rPr>
              <a:t>TRIALS </a:t>
            </a:r>
            <a:r>
              <a:rPr lang="en-US" altLang="en-US" sz="1800" dirty="0"/>
              <a:t>- A</a:t>
            </a:r>
            <a:r>
              <a:rPr lang="en-US" altLang="en-US" dirty="0"/>
              <a:t> </a:t>
            </a:r>
            <a:r>
              <a:rPr lang="en-US" altLang="en-US" sz="1800" dirty="0"/>
              <a:t>Putting to the Test, Proving, Proof</a:t>
            </a:r>
          </a:p>
          <a:p>
            <a:pPr lvl="1"/>
            <a:r>
              <a:rPr lang="en-US" altLang="en-US" sz="1500" b="1" dirty="0"/>
              <a:t>These Are External Forces That “Try” us</a:t>
            </a:r>
          </a:p>
          <a:p>
            <a:endParaRPr lang="en-US" altLang="en-US" sz="1800" u="sng" dirty="0" smtClean="0">
              <a:solidFill>
                <a:srgbClr val="FF0000"/>
              </a:solidFill>
            </a:endParaRPr>
          </a:p>
          <a:p>
            <a:r>
              <a:rPr lang="en-US" altLang="en-US" sz="1800" u="sng" dirty="0" smtClean="0">
                <a:solidFill>
                  <a:srgbClr val="FF0000"/>
                </a:solidFill>
              </a:rPr>
              <a:t>FALL </a:t>
            </a:r>
            <a:r>
              <a:rPr lang="en-US" altLang="en-US" sz="1800" u="sng" dirty="0">
                <a:solidFill>
                  <a:srgbClr val="FF0000"/>
                </a:solidFill>
              </a:rPr>
              <a:t>INTO</a:t>
            </a:r>
            <a:r>
              <a:rPr lang="en-US" altLang="en-US" sz="1800" dirty="0">
                <a:solidFill>
                  <a:srgbClr val="FF0000"/>
                </a:solidFill>
              </a:rPr>
              <a:t> -</a:t>
            </a:r>
            <a:r>
              <a:rPr lang="en-US" altLang="en-US" sz="1800" dirty="0"/>
              <a:t>  </a:t>
            </a:r>
            <a:r>
              <a:rPr lang="en-US" altLang="en-US" sz="1800" i="1" dirty="0"/>
              <a:t>To Fall Into, Or Among</a:t>
            </a:r>
          </a:p>
          <a:p>
            <a:endParaRPr lang="en-US" altLang="en-US" sz="1800" u="sng" dirty="0" smtClean="0">
              <a:solidFill>
                <a:srgbClr val="FF0000"/>
              </a:solidFill>
            </a:endParaRPr>
          </a:p>
          <a:p>
            <a:r>
              <a:rPr lang="en-US" altLang="en-US" sz="1800" u="sng" dirty="0" smtClean="0">
                <a:solidFill>
                  <a:srgbClr val="FF0000"/>
                </a:solidFill>
              </a:rPr>
              <a:t>VARIOUS</a:t>
            </a:r>
            <a:r>
              <a:rPr lang="en-US" altLang="en-US" sz="1800" dirty="0" smtClean="0"/>
              <a:t> </a:t>
            </a:r>
            <a:r>
              <a:rPr lang="en-US" altLang="en-US" sz="1800" dirty="0"/>
              <a:t>- </a:t>
            </a:r>
            <a:r>
              <a:rPr lang="en-US" altLang="en-US" sz="1800" i="1" dirty="0"/>
              <a:t>Multicolored, different trails based on your circumstances.</a:t>
            </a:r>
          </a:p>
        </p:txBody>
      </p:sp>
      <p:sp>
        <p:nvSpPr>
          <p:cNvPr id="2" name="TextBox 1"/>
          <p:cNvSpPr txBox="1"/>
          <p:nvPr/>
        </p:nvSpPr>
        <p:spPr>
          <a:xfrm>
            <a:off x="6096000" y="3276600"/>
            <a:ext cx="2971800" cy="1323439"/>
          </a:xfrm>
          <a:prstGeom prst="rect">
            <a:avLst/>
          </a:prstGeom>
          <a:solidFill>
            <a:srgbClr val="FFFD78"/>
          </a:solidFill>
          <a:ln w="38100">
            <a:solidFill>
              <a:schemeClr val="tx1"/>
            </a:solidFill>
          </a:ln>
        </p:spPr>
        <p:txBody>
          <a:bodyPr wrap="square" rtlCol="0">
            <a:spAutoFit/>
          </a:bodyPr>
          <a:lstStyle/>
          <a:p>
            <a:pPr algn="ctr"/>
            <a:r>
              <a:rPr lang="en-US" sz="2000" i="1" dirty="0" smtClean="0"/>
              <a:t>James 1:2 </a:t>
            </a:r>
            <a:r>
              <a:rPr lang="en-US" sz="2000" i="1" u="sng" dirty="0" smtClean="0"/>
              <a:t>Count</a:t>
            </a:r>
            <a:r>
              <a:rPr lang="en-US" sz="2000" i="1" dirty="0" smtClean="0"/>
              <a:t> it all joy, my brothers, when you meet trials of various kinds</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0" y="5368597"/>
            <a:ext cx="1371600" cy="381000"/>
          </a:xfrm>
        </p:spPr>
        <p:txBody>
          <a:bodyPr/>
          <a:lstStyle/>
          <a:p>
            <a:pPr algn="l">
              <a:defRPr/>
            </a:pPr>
            <a:r>
              <a:rPr lang="en-US"/>
              <a:t>James 1:2-12</a:t>
            </a:r>
          </a:p>
        </p:txBody>
      </p:sp>
      <p:sp>
        <p:nvSpPr>
          <p:cNvPr id="24578"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1C850F37-7DF1-A54E-B948-C6E28FF58111}" type="slidenum">
              <a:rPr lang="en-US" altLang="en-US" sz="1050" b="0">
                <a:latin typeface="Times New Roman" charset="0"/>
              </a:rPr>
              <a:pPr>
                <a:spcBef>
                  <a:spcPct val="0"/>
                </a:spcBef>
                <a:buFontTx/>
                <a:buNone/>
              </a:pPr>
              <a:t>11</a:t>
            </a:fld>
            <a:endParaRPr lang="en-US" altLang="en-US" sz="1050" b="0">
              <a:latin typeface="Times New Roman" charset="0"/>
            </a:endParaRPr>
          </a:p>
        </p:txBody>
      </p:sp>
      <p:sp>
        <p:nvSpPr>
          <p:cNvPr id="24579" name="Rectangle 2"/>
          <p:cNvSpPr>
            <a:spLocks noGrp="1" noChangeArrowheads="1"/>
          </p:cNvSpPr>
          <p:nvPr>
            <p:ph type="title"/>
          </p:nvPr>
        </p:nvSpPr>
        <p:spPr>
          <a:xfrm>
            <a:off x="1524000" y="190500"/>
            <a:ext cx="6781800" cy="628650"/>
          </a:xfrm>
        </p:spPr>
        <p:txBody>
          <a:bodyPr/>
          <a:lstStyle/>
          <a:p>
            <a:pPr algn="l"/>
            <a:r>
              <a:rPr lang="en-US" altLang="en-US" dirty="0"/>
              <a:t>ADVANTAGE OF TRIALS (3)</a:t>
            </a:r>
          </a:p>
        </p:txBody>
      </p:sp>
      <p:sp>
        <p:nvSpPr>
          <p:cNvPr id="5123" name="Rectangle 3"/>
          <p:cNvSpPr>
            <a:spLocks noGrp="1" noChangeArrowheads="1"/>
          </p:cNvSpPr>
          <p:nvPr>
            <p:ph type="body" idx="1"/>
          </p:nvPr>
        </p:nvSpPr>
        <p:spPr>
          <a:xfrm>
            <a:off x="152400" y="914399"/>
            <a:ext cx="8382000" cy="4454197"/>
          </a:xfrm>
        </p:spPr>
        <p:txBody>
          <a:bodyPr/>
          <a:lstStyle/>
          <a:p>
            <a:pPr>
              <a:lnSpc>
                <a:spcPct val="90000"/>
              </a:lnSpc>
            </a:pPr>
            <a:r>
              <a:rPr lang="en-US" altLang="en-US" sz="1800" dirty="0">
                <a:solidFill>
                  <a:srgbClr val="FF0000"/>
                </a:solidFill>
              </a:rPr>
              <a:t>Knowing – </a:t>
            </a:r>
            <a:r>
              <a:rPr lang="en-US" altLang="en-US" sz="1350" b="0" i="1" dirty="0">
                <a:solidFill>
                  <a:srgbClr val="FF0000"/>
                </a:solidFill>
              </a:rPr>
              <a:t>(</a:t>
            </a:r>
            <a:r>
              <a:rPr lang="en-US" altLang="en-US" sz="1350" b="0" i="1" dirty="0" err="1">
                <a:solidFill>
                  <a:srgbClr val="FF0000"/>
                </a:solidFill>
              </a:rPr>
              <a:t>ginkooskontes</a:t>
            </a:r>
            <a:r>
              <a:rPr lang="en-US" altLang="en-US" sz="1350" b="0" i="1" dirty="0">
                <a:solidFill>
                  <a:srgbClr val="FF0000"/>
                </a:solidFill>
              </a:rPr>
              <a:t>)</a:t>
            </a:r>
          </a:p>
          <a:p>
            <a:pPr lvl="1">
              <a:lnSpc>
                <a:spcPct val="90000"/>
              </a:lnSpc>
            </a:pPr>
            <a:r>
              <a:rPr lang="en-US" altLang="en-US" sz="1500" dirty="0"/>
              <a:t>Knowledge gained from personal experience.</a:t>
            </a:r>
          </a:p>
          <a:p>
            <a:pPr>
              <a:lnSpc>
                <a:spcPct val="90000"/>
              </a:lnSpc>
            </a:pPr>
            <a:endParaRPr lang="en-US" altLang="en-US" sz="1800" dirty="0" smtClean="0">
              <a:solidFill>
                <a:srgbClr val="FF0000"/>
              </a:solidFill>
            </a:endParaRPr>
          </a:p>
          <a:p>
            <a:pPr>
              <a:lnSpc>
                <a:spcPct val="90000"/>
              </a:lnSpc>
            </a:pPr>
            <a:r>
              <a:rPr lang="en-US" altLang="en-US" sz="1800" dirty="0" smtClean="0">
                <a:solidFill>
                  <a:srgbClr val="FF0000"/>
                </a:solidFill>
              </a:rPr>
              <a:t>TESTING</a:t>
            </a:r>
            <a:r>
              <a:rPr lang="en-US" altLang="en-US" sz="1800" dirty="0" smtClean="0"/>
              <a:t> </a:t>
            </a:r>
            <a:r>
              <a:rPr lang="en-US" altLang="en-US" sz="1800" dirty="0"/>
              <a:t>– Proving, As metal is purified by fire</a:t>
            </a:r>
          </a:p>
          <a:p>
            <a:pPr lvl="1">
              <a:lnSpc>
                <a:spcPct val="90000"/>
              </a:lnSpc>
            </a:pPr>
            <a:r>
              <a:rPr lang="en-US" altLang="en-US" sz="1500" dirty="0"/>
              <a:t>1 Peter 1:6-7; 4:12)</a:t>
            </a:r>
          </a:p>
          <a:p>
            <a:pPr>
              <a:lnSpc>
                <a:spcPct val="90000"/>
              </a:lnSpc>
            </a:pPr>
            <a:endParaRPr lang="en-US" altLang="en-US" sz="1800" dirty="0" smtClean="0">
              <a:solidFill>
                <a:srgbClr val="FF0000"/>
              </a:solidFill>
            </a:endParaRPr>
          </a:p>
          <a:p>
            <a:pPr>
              <a:lnSpc>
                <a:spcPct val="90000"/>
              </a:lnSpc>
            </a:pPr>
            <a:r>
              <a:rPr lang="en-US" altLang="en-US" sz="1800" dirty="0" smtClean="0">
                <a:solidFill>
                  <a:srgbClr val="FF0000"/>
                </a:solidFill>
              </a:rPr>
              <a:t>FAITH</a:t>
            </a:r>
            <a:endParaRPr lang="en-US" altLang="en-US" sz="1800" dirty="0">
              <a:solidFill>
                <a:srgbClr val="FF0000"/>
              </a:solidFill>
            </a:endParaRPr>
          </a:p>
          <a:p>
            <a:pPr lvl="1">
              <a:lnSpc>
                <a:spcPct val="90000"/>
              </a:lnSpc>
            </a:pPr>
            <a:r>
              <a:rPr lang="en-US" altLang="en-US" sz="1500" dirty="0"/>
              <a:t>Trust, Confidence – In an Active Sense (1 Tim 1:12; </a:t>
            </a:r>
            <a:r>
              <a:rPr lang="en-US" altLang="en-US" sz="1500" dirty="0" err="1"/>
              <a:t>Heb</a:t>
            </a:r>
            <a:r>
              <a:rPr lang="en-US" altLang="en-US" sz="1500" dirty="0"/>
              <a:t> 11:1; 8-10)</a:t>
            </a:r>
          </a:p>
          <a:p>
            <a:pPr lvl="1">
              <a:lnSpc>
                <a:spcPct val="90000"/>
              </a:lnSpc>
            </a:pPr>
            <a:r>
              <a:rPr lang="en-US" altLang="en-US" sz="1500" dirty="0"/>
              <a:t>Commitment of One’s Life (John 1:12-13)</a:t>
            </a:r>
          </a:p>
          <a:p>
            <a:pPr lvl="1">
              <a:lnSpc>
                <a:spcPct val="90000"/>
              </a:lnSpc>
            </a:pPr>
            <a:r>
              <a:rPr lang="en-US" altLang="en-US" sz="1500" dirty="0"/>
              <a:t>Obedience (</a:t>
            </a:r>
            <a:r>
              <a:rPr lang="en-US" altLang="en-US" sz="1500" dirty="0" err="1"/>
              <a:t>Heb</a:t>
            </a:r>
            <a:r>
              <a:rPr lang="en-US" altLang="en-US" sz="1500" dirty="0"/>
              <a:t> 3:16-18)</a:t>
            </a:r>
          </a:p>
          <a:p>
            <a:pPr>
              <a:lnSpc>
                <a:spcPct val="90000"/>
              </a:lnSpc>
            </a:pPr>
            <a:endParaRPr lang="en-US" altLang="en-US" sz="1800" dirty="0" smtClean="0">
              <a:solidFill>
                <a:srgbClr val="FF0000"/>
              </a:solidFill>
            </a:endParaRPr>
          </a:p>
          <a:p>
            <a:pPr>
              <a:lnSpc>
                <a:spcPct val="90000"/>
              </a:lnSpc>
            </a:pPr>
            <a:r>
              <a:rPr lang="en-US" altLang="en-US" sz="1800" dirty="0" smtClean="0">
                <a:solidFill>
                  <a:srgbClr val="FF0000"/>
                </a:solidFill>
              </a:rPr>
              <a:t>PRODUCES </a:t>
            </a:r>
            <a:r>
              <a:rPr lang="en-US" altLang="en-US" sz="1800" dirty="0">
                <a:solidFill>
                  <a:srgbClr val="FF0000"/>
                </a:solidFill>
              </a:rPr>
              <a:t>/ WORKETH</a:t>
            </a:r>
            <a:r>
              <a:rPr lang="en-US" altLang="en-US" sz="1800" dirty="0"/>
              <a:t> – To Work Out, Accomplish, Goal</a:t>
            </a:r>
          </a:p>
          <a:p>
            <a:pPr lvl="1">
              <a:lnSpc>
                <a:spcPct val="90000"/>
              </a:lnSpc>
            </a:pPr>
            <a:r>
              <a:rPr lang="en-US" altLang="en-US" sz="1500" dirty="0"/>
              <a:t>Phil 2:12 – Work out your salvation</a:t>
            </a:r>
          </a:p>
          <a:p>
            <a:pPr>
              <a:lnSpc>
                <a:spcPct val="90000"/>
              </a:lnSpc>
            </a:pPr>
            <a:endParaRPr lang="en-US" altLang="en-US" sz="1800" dirty="0" smtClean="0">
              <a:solidFill>
                <a:srgbClr val="FF0000"/>
              </a:solidFill>
            </a:endParaRPr>
          </a:p>
          <a:p>
            <a:pPr>
              <a:lnSpc>
                <a:spcPct val="90000"/>
              </a:lnSpc>
            </a:pPr>
            <a:r>
              <a:rPr lang="en-US" altLang="en-US" sz="1800" dirty="0" smtClean="0">
                <a:solidFill>
                  <a:srgbClr val="FF0000"/>
                </a:solidFill>
              </a:rPr>
              <a:t>PATIENCE</a:t>
            </a:r>
            <a:r>
              <a:rPr lang="en-US" altLang="en-US" sz="1800" dirty="0" smtClean="0"/>
              <a:t> </a:t>
            </a:r>
            <a:r>
              <a:rPr lang="en-US" altLang="en-US" sz="1800" dirty="0"/>
              <a:t>– To Stay, Abide Under, Stand Fast</a:t>
            </a:r>
          </a:p>
          <a:p>
            <a:pPr lvl="1">
              <a:lnSpc>
                <a:spcPct val="90000"/>
              </a:lnSpc>
            </a:pPr>
            <a:r>
              <a:rPr lang="en-US" altLang="en-US" sz="1500" dirty="0"/>
              <a:t>Col 1:11 – …for all patience and longsuffering with joy</a:t>
            </a:r>
          </a:p>
        </p:txBody>
      </p:sp>
      <p:sp>
        <p:nvSpPr>
          <p:cNvPr id="2" name="TextBox 1"/>
          <p:cNvSpPr txBox="1"/>
          <p:nvPr/>
        </p:nvSpPr>
        <p:spPr>
          <a:xfrm>
            <a:off x="6934200" y="152212"/>
            <a:ext cx="2133600" cy="1938992"/>
          </a:xfrm>
          <a:prstGeom prst="rect">
            <a:avLst/>
          </a:prstGeom>
          <a:solidFill>
            <a:srgbClr val="FFFD78"/>
          </a:solidFill>
          <a:ln w="38100" cmpd="dbl">
            <a:solidFill>
              <a:schemeClr val="tx1"/>
            </a:solidFill>
          </a:ln>
        </p:spPr>
        <p:txBody>
          <a:bodyPr wrap="square" rtlCol="0">
            <a:spAutoFit/>
          </a:bodyPr>
          <a:lstStyle/>
          <a:p>
            <a:pPr algn="ctr"/>
            <a:r>
              <a:rPr lang="en-US" sz="2000" i="1" dirty="0" smtClean="0"/>
              <a:t>James 1:3 for you </a:t>
            </a:r>
            <a:r>
              <a:rPr lang="en-US" sz="2000" i="1" u="sng" dirty="0" smtClean="0"/>
              <a:t>know</a:t>
            </a:r>
            <a:r>
              <a:rPr lang="en-US" sz="2000" i="1" dirty="0" smtClean="0"/>
              <a:t> that the testing of your faith produces steadfastness.</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2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0" y="5448299"/>
            <a:ext cx="1371600" cy="252029"/>
          </a:xfrm>
        </p:spPr>
        <p:txBody>
          <a:bodyPr/>
          <a:lstStyle/>
          <a:p>
            <a:pPr algn="l">
              <a:defRPr/>
            </a:pPr>
            <a:r>
              <a:rPr lang="en-US" dirty="0"/>
              <a:t>James 1:2-12</a:t>
            </a:r>
          </a:p>
        </p:txBody>
      </p:sp>
      <p:sp>
        <p:nvSpPr>
          <p:cNvPr id="26626" name="Slide Number Placeholder 4"/>
          <p:cNvSpPr>
            <a:spLocks noGrp="1"/>
          </p:cNvSpPr>
          <p:nvPr>
            <p:ph type="sldNum" sz="quarter" idx="11"/>
          </p:nvPr>
        </p:nvSpPr>
        <p:spPr>
          <a:xfrm>
            <a:off x="8724900" y="5484428"/>
            <a:ext cx="3810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473EEC21-6EA2-8F46-A216-450AE6E85613}" type="slidenum">
              <a:rPr lang="en-US" altLang="en-US" sz="1050" b="0">
                <a:latin typeface="Times New Roman" charset="0"/>
              </a:rPr>
              <a:pPr>
                <a:spcBef>
                  <a:spcPct val="0"/>
                </a:spcBef>
                <a:buFontTx/>
                <a:buNone/>
              </a:pPr>
              <a:t>12</a:t>
            </a:fld>
            <a:endParaRPr lang="en-US" altLang="en-US" sz="1050" b="0">
              <a:latin typeface="Times New Roman" charset="0"/>
            </a:endParaRPr>
          </a:p>
        </p:txBody>
      </p:sp>
      <p:sp>
        <p:nvSpPr>
          <p:cNvPr id="26627" name="Rectangle 2"/>
          <p:cNvSpPr>
            <a:spLocks noGrp="1" noChangeArrowheads="1"/>
          </p:cNvSpPr>
          <p:nvPr>
            <p:ph type="title"/>
          </p:nvPr>
        </p:nvSpPr>
        <p:spPr>
          <a:xfrm>
            <a:off x="1447800" y="141671"/>
            <a:ext cx="7010400" cy="506029"/>
          </a:xfrm>
        </p:spPr>
        <p:txBody>
          <a:bodyPr/>
          <a:lstStyle/>
          <a:p>
            <a:r>
              <a:rPr lang="en-US" altLang="en-US"/>
              <a:t>ADVANTAGE OF TRIALS (4)</a:t>
            </a:r>
          </a:p>
        </p:txBody>
      </p:sp>
      <p:sp>
        <p:nvSpPr>
          <p:cNvPr id="33795" name="Rectangle 3"/>
          <p:cNvSpPr>
            <a:spLocks noGrp="1" noChangeArrowheads="1"/>
          </p:cNvSpPr>
          <p:nvPr>
            <p:ph type="body" idx="1"/>
          </p:nvPr>
        </p:nvSpPr>
        <p:spPr>
          <a:xfrm>
            <a:off x="76200" y="647700"/>
            <a:ext cx="8839200" cy="4800600"/>
          </a:xfrm>
        </p:spPr>
        <p:txBody>
          <a:bodyPr>
            <a:normAutofit fontScale="85000" lnSpcReduction="20000"/>
          </a:bodyPr>
          <a:lstStyle/>
          <a:p>
            <a:pPr>
              <a:lnSpc>
                <a:spcPct val="110000"/>
              </a:lnSpc>
            </a:pPr>
            <a:r>
              <a:rPr lang="en-US" altLang="en-US" sz="1800" dirty="0">
                <a:solidFill>
                  <a:srgbClr val="FF0000"/>
                </a:solidFill>
              </a:rPr>
              <a:t>LET – Our choice</a:t>
            </a:r>
          </a:p>
          <a:p>
            <a:pPr lvl="1">
              <a:lnSpc>
                <a:spcPct val="110000"/>
              </a:lnSpc>
            </a:pPr>
            <a:r>
              <a:rPr lang="en-US" altLang="en-US" sz="1500" dirty="0"/>
              <a:t>Don’t Waist These Opportunities That God Gives To Help Us Grow.</a:t>
            </a:r>
          </a:p>
          <a:p>
            <a:pPr>
              <a:lnSpc>
                <a:spcPct val="110000"/>
              </a:lnSpc>
            </a:pPr>
            <a:r>
              <a:rPr lang="en-US" altLang="en-US" sz="1800" dirty="0" smtClean="0">
                <a:solidFill>
                  <a:srgbClr val="FF0000"/>
                </a:solidFill>
              </a:rPr>
              <a:t>PERFECT WORK (</a:t>
            </a:r>
            <a:r>
              <a:rPr lang="en-US" altLang="en-US" sz="1800" dirty="0" err="1" smtClean="0">
                <a:solidFill>
                  <a:srgbClr val="FF0000"/>
                </a:solidFill>
              </a:rPr>
              <a:t>teleion</a:t>
            </a:r>
            <a:r>
              <a:rPr lang="en-US" altLang="en-US" sz="1800" dirty="0" smtClean="0">
                <a:solidFill>
                  <a:srgbClr val="FF0000"/>
                </a:solidFill>
              </a:rPr>
              <a:t>) – </a:t>
            </a:r>
            <a:r>
              <a:rPr lang="en-US" altLang="en-US" sz="1800" i="1" dirty="0" smtClean="0"/>
              <a:t>to reach the end, fulfillment, to bring something to its successful completion</a:t>
            </a:r>
          </a:p>
          <a:p>
            <a:pPr lvl="1">
              <a:lnSpc>
                <a:spcPct val="110000"/>
              </a:lnSpc>
            </a:pPr>
            <a:r>
              <a:rPr lang="en-US" altLang="en-US" sz="1500" dirty="0" smtClean="0"/>
              <a:t>To Reach Your Goal (</a:t>
            </a:r>
            <a:r>
              <a:rPr lang="en-US" altLang="en-US" sz="1500" dirty="0" err="1" smtClean="0"/>
              <a:t>telos</a:t>
            </a:r>
            <a:r>
              <a:rPr lang="en-US" altLang="en-US" sz="1500" dirty="0" smtClean="0"/>
              <a:t>).  Not Perfectionism</a:t>
            </a:r>
          </a:p>
          <a:p>
            <a:pPr lvl="1">
              <a:lnSpc>
                <a:spcPct val="110000"/>
              </a:lnSpc>
            </a:pPr>
            <a:r>
              <a:rPr lang="en-US" altLang="en-US" sz="1500" dirty="0" smtClean="0"/>
              <a:t>Patience enables us to bear all trials of life, and make profitable use of them, till that great day of reaching our heavenly goal!</a:t>
            </a:r>
          </a:p>
          <a:p>
            <a:pPr>
              <a:lnSpc>
                <a:spcPct val="110000"/>
              </a:lnSpc>
            </a:pPr>
            <a:r>
              <a:rPr lang="en-US" altLang="en-US" dirty="0" smtClean="0">
                <a:solidFill>
                  <a:srgbClr val="FF0000"/>
                </a:solidFill>
              </a:rPr>
              <a:t>BE PERFECT – Must must become Mature</a:t>
            </a:r>
          </a:p>
          <a:p>
            <a:pPr lvl="1">
              <a:lnSpc>
                <a:spcPct val="110000"/>
              </a:lnSpc>
            </a:pPr>
            <a:r>
              <a:rPr lang="en-US" altLang="en-US" b="1" dirty="0" smtClean="0"/>
              <a:t>The “GOAL” is not everything.  There is Joy to be had on the way</a:t>
            </a:r>
          </a:p>
          <a:p>
            <a:pPr>
              <a:lnSpc>
                <a:spcPct val="110000"/>
              </a:lnSpc>
            </a:pPr>
            <a:r>
              <a:rPr lang="en-US" altLang="en-US" sz="1800" dirty="0" smtClean="0">
                <a:solidFill>
                  <a:srgbClr val="FF0000"/>
                </a:solidFill>
              </a:rPr>
              <a:t>Complete, Lacking Nothing – </a:t>
            </a:r>
            <a:r>
              <a:rPr lang="en-US" altLang="en-US" sz="1800" dirty="0" smtClean="0"/>
              <a:t>Whole, Complete, All its Parts, Lot, Assigned, Inheritance</a:t>
            </a:r>
          </a:p>
          <a:p>
            <a:pPr lvl="1">
              <a:lnSpc>
                <a:spcPct val="110000"/>
              </a:lnSpc>
            </a:pPr>
            <a:r>
              <a:rPr lang="en-US" altLang="en-US" sz="1500" b="1" dirty="0" smtClean="0"/>
              <a:t>LET</a:t>
            </a:r>
            <a:r>
              <a:rPr lang="en-US" altLang="en-US" sz="1500" dirty="0" smtClean="0"/>
              <a:t> the Trials Come – I Will Not LET Them Rob Me Of My Inheritance</a:t>
            </a:r>
          </a:p>
          <a:p>
            <a:pPr>
              <a:lnSpc>
                <a:spcPct val="110000"/>
              </a:lnSpc>
            </a:pPr>
            <a:r>
              <a:rPr lang="en-US" altLang="en-US" sz="1800" dirty="0" smtClean="0">
                <a:solidFill>
                  <a:srgbClr val="FF0000"/>
                </a:solidFill>
              </a:rPr>
              <a:t>TESTING </a:t>
            </a:r>
            <a:r>
              <a:rPr lang="en-US" altLang="en-US" sz="1800" dirty="0">
                <a:solidFill>
                  <a:srgbClr val="FF0000"/>
                </a:solidFill>
              </a:rPr>
              <a:t>OF YOUR FAITH PRODUCES;</a:t>
            </a:r>
            <a:endParaRPr lang="en-US" altLang="en-US" sz="1800" dirty="0"/>
          </a:p>
          <a:p>
            <a:pPr lvl="1">
              <a:lnSpc>
                <a:spcPct val="110000"/>
              </a:lnSpc>
            </a:pPr>
            <a:r>
              <a:rPr lang="en-US" altLang="en-US" sz="1500" b="1" dirty="0"/>
              <a:t>Patience</a:t>
            </a:r>
            <a:r>
              <a:rPr lang="en-US" altLang="en-US" sz="1500" dirty="0"/>
              <a:t> (Vs 3) - Steadfastness, not faltering</a:t>
            </a:r>
          </a:p>
          <a:p>
            <a:pPr lvl="1">
              <a:lnSpc>
                <a:spcPct val="110000"/>
              </a:lnSpc>
            </a:pPr>
            <a:r>
              <a:rPr lang="en-US" altLang="en-US" sz="1500" b="1" dirty="0"/>
              <a:t>Perfection</a:t>
            </a:r>
            <a:r>
              <a:rPr lang="en-US" altLang="en-US" sz="1500" dirty="0"/>
              <a:t> (Vs 4) - Fulfillment, Goal, End</a:t>
            </a:r>
          </a:p>
          <a:p>
            <a:pPr lvl="1">
              <a:lnSpc>
                <a:spcPct val="110000"/>
              </a:lnSpc>
            </a:pPr>
            <a:r>
              <a:rPr lang="en-US" altLang="en-US" sz="1500" b="1" dirty="0"/>
              <a:t>Complete</a:t>
            </a:r>
            <a:r>
              <a:rPr lang="en-US" altLang="en-US" sz="1500" dirty="0"/>
              <a:t> (Vs 4) - All its parts, Not Deficient</a:t>
            </a:r>
          </a:p>
          <a:p>
            <a:pPr lvl="1">
              <a:lnSpc>
                <a:spcPct val="110000"/>
              </a:lnSpc>
            </a:pPr>
            <a:r>
              <a:rPr lang="en-US" altLang="en-US" sz="1500" b="1" dirty="0"/>
              <a:t>Lacking Nothing</a:t>
            </a:r>
            <a:r>
              <a:rPr lang="en-US" altLang="en-US" sz="1500" dirty="0"/>
              <a:t> (Vs 4) - Nothing Left Behind</a:t>
            </a:r>
          </a:p>
          <a:p>
            <a:pPr lvl="1">
              <a:lnSpc>
                <a:spcPct val="110000"/>
              </a:lnSpc>
            </a:pPr>
            <a:r>
              <a:rPr lang="en-US" altLang="en-US" sz="1500" b="1" dirty="0"/>
              <a:t>Seek Wisdom</a:t>
            </a:r>
            <a:r>
              <a:rPr lang="en-US" altLang="en-US" sz="1500" dirty="0"/>
              <a:t> (Vs 5) - Trust In God</a:t>
            </a:r>
          </a:p>
          <a:p>
            <a:pPr lvl="1">
              <a:lnSpc>
                <a:spcPct val="110000"/>
              </a:lnSpc>
            </a:pPr>
            <a:r>
              <a:rPr lang="en-US" altLang="en-US" sz="1500" b="1" dirty="0"/>
              <a:t>Pure Faith</a:t>
            </a:r>
            <a:r>
              <a:rPr lang="en-US" altLang="en-US" sz="1500" dirty="0"/>
              <a:t> (Vs 6) - Tested, No Impurities</a:t>
            </a:r>
          </a:p>
          <a:p>
            <a:pPr lvl="1">
              <a:lnSpc>
                <a:spcPct val="110000"/>
              </a:lnSpc>
            </a:pPr>
            <a:r>
              <a:rPr lang="en-US" altLang="en-US" sz="1500" b="1" dirty="0"/>
              <a:t>Humility </a:t>
            </a:r>
            <a:r>
              <a:rPr lang="en-US" altLang="en-US" sz="1500" dirty="0"/>
              <a:t>(Vs 10) - Understand Your Position</a:t>
            </a:r>
          </a:p>
          <a:p>
            <a:pPr lvl="1">
              <a:lnSpc>
                <a:spcPct val="110000"/>
              </a:lnSpc>
            </a:pPr>
            <a:r>
              <a:rPr lang="en-US" altLang="en-US" sz="1500" b="1" dirty="0"/>
              <a:t>Crown of Life</a:t>
            </a:r>
            <a:r>
              <a:rPr lang="en-US" altLang="en-US" sz="1500" dirty="0"/>
              <a:t> (Vs 12) - The Goal with </a:t>
            </a:r>
            <a:r>
              <a:rPr lang="en-US" altLang="en-US" sz="1500" dirty="0" smtClean="0"/>
              <a:t>Endurance</a:t>
            </a:r>
            <a:endParaRPr lang="en-US" altLang="en-US" sz="1500" dirty="0"/>
          </a:p>
        </p:txBody>
      </p:sp>
      <p:sp>
        <p:nvSpPr>
          <p:cNvPr id="2" name="TextBox 1"/>
          <p:cNvSpPr txBox="1"/>
          <p:nvPr/>
        </p:nvSpPr>
        <p:spPr>
          <a:xfrm>
            <a:off x="5334000" y="3475183"/>
            <a:ext cx="3581400" cy="1938992"/>
          </a:xfrm>
          <a:prstGeom prst="rect">
            <a:avLst/>
          </a:prstGeom>
          <a:solidFill>
            <a:srgbClr val="FFFD78"/>
          </a:solidFill>
          <a:ln w="28575">
            <a:solidFill>
              <a:schemeClr val="tx1"/>
            </a:solidFill>
          </a:ln>
        </p:spPr>
        <p:txBody>
          <a:bodyPr wrap="square" rtlCol="0">
            <a:spAutoFit/>
          </a:bodyPr>
          <a:lstStyle/>
          <a:p>
            <a:pPr algn="ctr"/>
            <a:r>
              <a:rPr lang="en-US" sz="2000" i="1" dirty="0" smtClean="0"/>
              <a:t>James 1:4 And </a:t>
            </a:r>
            <a:r>
              <a:rPr lang="en-US" sz="2000" i="1" u="sng" dirty="0" smtClean="0"/>
              <a:t>let</a:t>
            </a:r>
            <a:r>
              <a:rPr lang="en-US" sz="2000" i="1" dirty="0" smtClean="0"/>
              <a:t> patience (steadfastness) have its full effect (perfect work), that you may be perfect and complete, lacking in nothing.</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79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795">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795">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795">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795">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795">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795">
                                            <p:txEl>
                                              <p:pRg st="16" end="1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79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30722"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9922F1E1-7800-994F-A70D-5ECACF963327}" type="slidenum">
              <a:rPr lang="en-US" altLang="en-US" sz="1050" b="0">
                <a:latin typeface="Times New Roman" charset="0"/>
              </a:rPr>
              <a:pPr>
                <a:spcBef>
                  <a:spcPct val="0"/>
                </a:spcBef>
                <a:buFontTx/>
                <a:buNone/>
              </a:pPr>
              <a:t>13</a:t>
            </a:fld>
            <a:endParaRPr lang="en-US" altLang="en-US" sz="1050" b="0">
              <a:latin typeface="Times New Roman" charset="0"/>
            </a:endParaRPr>
          </a:p>
        </p:txBody>
      </p:sp>
      <p:sp>
        <p:nvSpPr>
          <p:cNvPr id="30723" name="Rectangle 2"/>
          <p:cNvSpPr>
            <a:spLocks noGrp="1" noChangeArrowheads="1"/>
          </p:cNvSpPr>
          <p:nvPr>
            <p:ph type="title"/>
          </p:nvPr>
        </p:nvSpPr>
        <p:spPr>
          <a:xfrm>
            <a:off x="1943100" y="114300"/>
            <a:ext cx="6286500" cy="857250"/>
          </a:xfrm>
        </p:spPr>
        <p:txBody>
          <a:bodyPr/>
          <a:lstStyle/>
          <a:p>
            <a:r>
              <a:rPr lang="en-US" altLang="en-US"/>
              <a:t>WHY DO TRIALS COME?</a:t>
            </a:r>
          </a:p>
        </p:txBody>
      </p:sp>
      <p:sp>
        <p:nvSpPr>
          <p:cNvPr id="6147" name="Rectangle 3"/>
          <p:cNvSpPr>
            <a:spLocks noGrp="1" noChangeArrowheads="1"/>
          </p:cNvSpPr>
          <p:nvPr>
            <p:ph type="body" idx="1"/>
          </p:nvPr>
        </p:nvSpPr>
        <p:spPr>
          <a:xfrm>
            <a:off x="76200" y="1333500"/>
            <a:ext cx="8991600" cy="3873500"/>
          </a:xfrm>
        </p:spPr>
        <p:txBody>
          <a:bodyPr/>
          <a:lstStyle/>
          <a:p>
            <a:r>
              <a:rPr lang="en-US" altLang="en-US" dirty="0">
                <a:solidFill>
                  <a:srgbClr val="C00000"/>
                </a:solidFill>
              </a:rPr>
              <a:t>2 </a:t>
            </a:r>
            <a:r>
              <a:rPr lang="en-US" altLang="en-US" dirty="0" smtClean="0">
                <a:solidFill>
                  <a:srgbClr val="C00000"/>
                </a:solidFill>
              </a:rPr>
              <a:t>CORINTHIANS </a:t>
            </a:r>
            <a:r>
              <a:rPr lang="en-US" altLang="en-US" dirty="0">
                <a:solidFill>
                  <a:srgbClr val="C00000"/>
                </a:solidFill>
              </a:rPr>
              <a:t>1:4 - </a:t>
            </a:r>
            <a:r>
              <a:rPr lang="en-US" altLang="en-US" u="sng" dirty="0" smtClean="0"/>
              <a:t>That</a:t>
            </a:r>
            <a:r>
              <a:rPr lang="en-US" altLang="en-US" dirty="0" smtClean="0"/>
              <a:t> </a:t>
            </a:r>
            <a:r>
              <a:rPr lang="en-US" altLang="en-US" dirty="0"/>
              <a:t>we can comfort Others</a:t>
            </a:r>
          </a:p>
          <a:p>
            <a:endParaRPr lang="en-US" altLang="en-US" dirty="0" smtClean="0"/>
          </a:p>
          <a:p>
            <a:r>
              <a:rPr lang="en-US" altLang="en-US" dirty="0" smtClean="0">
                <a:solidFill>
                  <a:srgbClr val="C00000"/>
                </a:solidFill>
              </a:rPr>
              <a:t>2 CORINTHIANS 1:7 </a:t>
            </a:r>
            <a:r>
              <a:rPr lang="en-US" altLang="en-US" u="sng" dirty="0" smtClean="0"/>
              <a:t>That </a:t>
            </a:r>
            <a:r>
              <a:rPr lang="en-US" altLang="en-US" dirty="0"/>
              <a:t>You Can Partake Of His Comfort</a:t>
            </a:r>
          </a:p>
          <a:p>
            <a:endParaRPr lang="en-US" altLang="en-US" dirty="0" smtClean="0"/>
          </a:p>
          <a:p>
            <a:r>
              <a:rPr lang="en-US" altLang="en-US" dirty="0" smtClean="0">
                <a:solidFill>
                  <a:srgbClr val="C00000"/>
                </a:solidFill>
              </a:rPr>
              <a:t>2 CORINTHIANS 1:9-</a:t>
            </a:r>
            <a:r>
              <a:rPr lang="en-US" altLang="en-US" u="sng" dirty="0" smtClean="0"/>
              <a:t>That</a:t>
            </a:r>
            <a:r>
              <a:rPr lang="en-US" altLang="en-US" dirty="0" smtClean="0"/>
              <a:t> </a:t>
            </a:r>
            <a:r>
              <a:rPr lang="en-US" altLang="en-US" dirty="0"/>
              <a:t>we might trust in God and </a:t>
            </a:r>
            <a:r>
              <a:rPr lang="en-US" altLang="en-US" dirty="0" smtClean="0"/>
              <a:t>not </a:t>
            </a:r>
            <a:r>
              <a:rPr lang="en-US" altLang="en-US" dirty="0"/>
              <a:t>ourselves</a:t>
            </a:r>
          </a:p>
          <a:p>
            <a:endParaRPr lang="en-US" altLang="en-US" dirty="0" smtClean="0"/>
          </a:p>
          <a:p>
            <a:r>
              <a:rPr lang="en-US" altLang="en-US" dirty="0" smtClean="0">
                <a:solidFill>
                  <a:srgbClr val="C00000"/>
                </a:solidFill>
              </a:rPr>
              <a:t>2 CORINTHIANS </a:t>
            </a:r>
            <a:r>
              <a:rPr lang="en-US" altLang="en-US" dirty="0">
                <a:solidFill>
                  <a:srgbClr val="C00000"/>
                </a:solidFill>
              </a:rPr>
              <a:t>1:11 - </a:t>
            </a:r>
            <a:r>
              <a:rPr lang="en-US" altLang="en-US" u="sng" dirty="0" smtClean="0"/>
              <a:t>That</a:t>
            </a:r>
            <a:r>
              <a:rPr lang="en-US" altLang="en-US" dirty="0" smtClean="0"/>
              <a:t> </a:t>
            </a:r>
            <a:r>
              <a:rPr lang="en-US" altLang="en-US" dirty="0"/>
              <a:t>God will receive the glory</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 calcmode="lin" valueType="num">
                                      <p:cBhvr additive="base">
                                        <p:cTn id="25"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0" y="5414992"/>
            <a:ext cx="1371600" cy="300008"/>
          </a:xfrm>
        </p:spPr>
        <p:txBody>
          <a:bodyPr/>
          <a:lstStyle/>
          <a:p>
            <a:pPr algn="l">
              <a:defRPr/>
            </a:pPr>
            <a:r>
              <a:rPr lang="en-US"/>
              <a:t>James 1:2-12</a:t>
            </a:r>
          </a:p>
        </p:txBody>
      </p:sp>
      <p:sp>
        <p:nvSpPr>
          <p:cNvPr id="32770" name="Slide Number Placeholder 4"/>
          <p:cNvSpPr>
            <a:spLocks noGrp="1"/>
          </p:cNvSpPr>
          <p:nvPr>
            <p:ph type="sldNum" sz="quarter" idx="11"/>
          </p:nvPr>
        </p:nvSpPr>
        <p:spPr>
          <a:xfrm>
            <a:off x="8724900" y="5362515"/>
            <a:ext cx="381000" cy="38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09BE2D1F-06D1-A249-9EC2-8726DCA3DB94}" type="slidenum">
              <a:rPr lang="en-US" altLang="en-US" sz="1050" b="0">
                <a:latin typeface="Times New Roman" charset="0"/>
              </a:rPr>
              <a:pPr>
                <a:spcBef>
                  <a:spcPct val="0"/>
                </a:spcBef>
                <a:buFontTx/>
                <a:buNone/>
              </a:pPr>
              <a:t>14</a:t>
            </a:fld>
            <a:endParaRPr lang="en-US" altLang="en-US" sz="1050" b="0" dirty="0">
              <a:latin typeface="Times New Roman" charset="0"/>
            </a:endParaRPr>
          </a:p>
        </p:txBody>
      </p:sp>
      <p:sp>
        <p:nvSpPr>
          <p:cNvPr id="32771" name="Rectangle 2"/>
          <p:cNvSpPr>
            <a:spLocks noGrp="1" noChangeArrowheads="1"/>
          </p:cNvSpPr>
          <p:nvPr>
            <p:ph type="title"/>
          </p:nvPr>
        </p:nvSpPr>
        <p:spPr>
          <a:xfrm>
            <a:off x="1219200" y="133350"/>
            <a:ext cx="5429250" cy="514350"/>
          </a:xfrm>
        </p:spPr>
        <p:txBody>
          <a:bodyPr/>
          <a:lstStyle/>
          <a:p>
            <a:r>
              <a:rPr lang="en-US" altLang="en-US"/>
              <a:t>ASSISTANCE FOR TRIALS (5-8)</a:t>
            </a:r>
          </a:p>
        </p:txBody>
      </p:sp>
      <p:sp>
        <p:nvSpPr>
          <p:cNvPr id="7171" name="Rectangle 3"/>
          <p:cNvSpPr>
            <a:spLocks noGrp="1" noChangeArrowheads="1"/>
          </p:cNvSpPr>
          <p:nvPr>
            <p:ph type="body" idx="1"/>
          </p:nvPr>
        </p:nvSpPr>
        <p:spPr>
          <a:xfrm>
            <a:off x="0" y="647699"/>
            <a:ext cx="5829300" cy="4910217"/>
          </a:xfrm>
        </p:spPr>
        <p:txBody>
          <a:bodyPr>
            <a:normAutofit fontScale="85000" lnSpcReduction="20000"/>
          </a:bodyPr>
          <a:lstStyle/>
          <a:p>
            <a:pPr>
              <a:lnSpc>
                <a:spcPct val="150000"/>
              </a:lnSpc>
            </a:pPr>
            <a:r>
              <a:rPr lang="en-US" altLang="en-US" dirty="0">
                <a:solidFill>
                  <a:srgbClr val="C00000"/>
                </a:solidFill>
              </a:rPr>
              <a:t>We Must </a:t>
            </a:r>
            <a:r>
              <a:rPr lang="en-US" altLang="en-US" u="sng" dirty="0">
                <a:solidFill>
                  <a:srgbClr val="C00000"/>
                </a:solidFill>
              </a:rPr>
              <a:t>Ask God </a:t>
            </a:r>
            <a:r>
              <a:rPr lang="en-US" altLang="en-US" dirty="0">
                <a:solidFill>
                  <a:srgbClr val="C00000"/>
                </a:solidFill>
              </a:rPr>
              <a:t>– No other Source (vs 5</a:t>
            </a:r>
            <a:r>
              <a:rPr lang="en-US" altLang="en-US" dirty="0" smtClean="0">
                <a:solidFill>
                  <a:srgbClr val="C00000"/>
                </a:solidFill>
              </a:rPr>
              <a:t>)</a:t>
            </a:r>
          </a:p>
          <a:p>
            <a:pPr lvl="1">
              <a:lnSpc>
                <a:spcPct val="150000"/>
              </a:lnSpc>
            </a:pPr>
            <a:r>
              <a:rPr lang="en-US" altLang="en-US" b="1" dirty="0" smtClean="0"/>
              <a:t>Shows our dependence on God (Poor in Spirit)</a:t>
            </a:r>
            <a:endParaRPr lang="en-US" altLang="en-US" b="1" dirty="0"/>
          </a:p>
          <a:p>
            <a:pPr>
              <a:lnSpc>
                <a:spcPct val="150000"/>
              </a:lnSpc>
            </a:pPr>
            <a:r>
              <a:rPr lang="en-US" altLang="en-US" dirty="0">
                <a:solidFill>
                  <a:srgbClr val="C00000"/>
                </a:solidFill>
              </a:rPr>
              <a:t>We Must Ask God For </a:t>
            </a:r>
            <a:r>
              <a:rPr lang="en-US" altLang="en-US" u="sng" dirty="0">
                <a:solidFill>
                  <a:srgbClr val="C00000"/>
                </a:solidFill>
              </a:rPr>
              <a:t>Wisdom</a:t>
            </a:r>
            <a:r>
              <a:rPr lang="en-US" altLang="en-US" dirty="0">
                <a:solidFill>
                  <a:srgbClr val="C00000"/>
                </a:solidFill>
              </a:rPr>
              <a:t> (vs 5)</a:t>
            </a:r>
          </a:p>
          <a:p>
            <a:pPr lvl="1">
              <a:lnSpc>
                <a:spcPct val="150000"/>
              </a:lnSpc>
            </a:pPr>
            <a:r>
              <a:rPr lang="en-US" altLang="en-US" b="1" dirty="0"/>
              <a:t>That Which Will Help Us View Trials With “All Joy”</a:t>
            </a:r>
          </a:p>
          <a:p>
            <a:pPr>
              <a:lnSpc>
                <a:spcPct val="150000"/>
              </a:lnSpc>
            </a:pPr>
            <a:r>
              <a:rPr lang="en-US" altLang="en-US" dirty="0">
                <a:solidFill>
                  <a:srgbClr val="C00000"/>
                </a:solidFill>
              </a:rPr>
              <a:t>We Must Ask God </a:t>
            </a:r>
            <a:r>
              <a:rPr lang="en-US" altLang="en-US" u="sng" dirty="0">
                <a:solidFill>
                  <a:srgbClr val="C00000"/>
                </a:solidFill>
              </a:rPr>
              <a:t>“In Faith” </a:t>
            </a:r>
            <a:r>
              <a:rPr lang="en-US" altLang="en-US" dirty="0">
                <a:solidFill>
                  <a:srgbClr val="C00000"/>
                </a:solidFill>
              </a:rPr>
              <a:t>(vs 6)</a:t>
            </a:r>
          </a:p>
          <a:p>
            <a:pPr lvl="1">
              <a:lnSpc>
                <a:spcPct val="150000"/>
              </a:lnSpc>
            </a:pPr>
            <a:r>
              <a:rPr lang="en-US" altLang="en-US" b="1" dirty="0"/>
              <a:t>A Firm Reliance, Trust, Dependence on God</a:t>
            </a:r>
          </a:p>
          <a:p>
            <a:pPr lvl="1">
              <a:lnSpc>
                <a:spcPct val="150000"/>
              </a:lnSpc>
            </a:pPr>
            <a:r>
              <a:rPr lang="en-US" altLang="en-US" b="1" dirty="0"/>
              <a:t>Coupled With A Willingness To Obey</a:t>
            </a:r>
          </a:p>
          <a:p>
            <a:pPr>
              <a:lnSpc>
                <a:spcPct val="150000"/>
              </a:lnSpc>
            </a:pPr>
            <a:r>
              <a:rPr lang="en-US" altLang="en-US" dirty="0">
                <a:solidFill>
                  <a:srgbClr val="C00000"/>
                </a:solidFill>
              </a:rPr>
              <a:t>We Must Ask God </a:t>
            </a:r>
            <a:r>
              <a:rPr lang="en-US" altLang="en-US" u="sng" dirty="0">
                <a:solidFill>
                  <a:srgbClr val="C00000"/>
                </a:solidFill>
              </a:rPr>
              <a:t>“Without Doubting” </a:t>
            </a:r>
            <a:r>
              <a:rPr lang="en-US" altLang="en-US" dirty="0">
                <a:solidFill>
                  <a:srgbClr val="C00000"/>
                </a:solidFill>
              </a:rPr>
              <a:t>(vs 6)</a:t>
            </a:r>
          </a:p>
          <a:p>
            <a:pPr lvl="1">
              <a:lnSpc>
                <a:spcPct val="150000"/>
              </a:lnSpc>
            </a:pPr>
            <a:r>
              <a:rPr lang="en-US" altLang="en-US" b="1" dirty="0"/>
              <a:t>Divided In One’s Mind, </a:t>
            </a:r>
            <a:r>
              <a:rPr lang="en-US" altLang="en-US" b="1" dirty="0" smtClean="0"/>
              <a:t>An </a:t>
            </a:r>
            <a:r>
              <a:rPr lang="en-US" altLang="en-US" b="1" dirty="0"/>
              <a:t>Inner </a:t>
            </a:r>
            <a:r>
              <a:rPr lang="en-US" altLang="en-US" b="1" dirty="0" smtClean="0"/>
              <a:t>Battle</a:t>
            </a:r>
          </a:p>
          <a:p>
            <a:pPr lvl="1">
              <a:lnSpc>
                <a:spcPct val="150000"/>
              </a:lnSpc>
            </a:pPr>
            <a:r>
              <a:rPr lang="en-US" altLang="en-US" b="1" dirty="0" smtClean="0"/>
              <a:t>Tossed (</a:t>
            </a:r>
            <a:r>
              <a:rPr lang="en-US" altLang="en-US" b="1" dirty="0" err="1" smtClean="0"/>
              <a:t>rhipis</a:t>
            </a:r>
            <a:r>
              <a:rPr lang="en-US" altLang="en-US" b="1" dirty="0" smtClean="0"/>
              <a:t>) – bellows, to fan the flame</a:t>
            </a:r>
            <a:endParaRPr lang="en-US" altLang="en-US" b="1" dirty="0"/>
          </a:p>
          <a:p>
            <a:pPr>
              <a:lnSpc>
                <a:spcPct val="150000"/>
              </a:lnSpc>
            </a:pPr>
            <a:r>
              <a:rPr lang="en-US" altLang="en-US" dirty="0">
                <a:solidFill>
                  <a:srgbClr val="C00000"/>
                </a:solidFill>
              </a:rPr>
              <a:t>God Gives </a:t>
            </a:r>
            <a:r>
              <a:rPr lang="en-US" altLang="en-US" u="sng" dirty="0">
                <a:solidFill>
                  <a:srgbClr val="C00000"/>
                </a:solidFill>
              </a:rPr>
              <a:t>Liberally</a:t>
            </a:r>
            <a:r>
              <a:rPr lang="en-US" altLang="en-US" dirty="0">
                <a:solidFill>
                  <a:srgbClr val="C00000"/>
                </a:solidFill>
              </a:rPr>
              <a:t> (vs 5)</a:t>
            </a:r>
          </a:p>
          <a:p>
            <a:pPr lvl="1">
              <a:lnSpc>
                <a:spcPct val="150000"/>
              </a:lnSpc>
            </a:pPr>
            <a:r>
              <a:rPr lang="en-US" altLang="en-US" b="1" dirty="0"/>
              <a:t>God Will Give Without </a:t>
            </a:r>
            <a:r>
              <a:rPr lang="en-US" altLang="en-US" b="1" dirty="0" smtClean="0"/>
              <a:t>Reproach</a:t>
            </a:r>
          </a:p>
          <a:p>
            <a:pPr lvl="1">
              <a:lnSpc>
                <a:spcPct val="150000"/>
              </a:lnSpc>
            </a:pPr>
            <a:r>
              <a:rPr lang="en-US" altLang="en-US" b="1" dirty="0" smtClean="0"/>
              <a:t>“</a:t>
            </a:r>
            <a:r>
              <a:rPr lang="en-US" altLang="en-US" b="1" dirty="0" err="1" smtClean="0"/>
              <a:t>Haploos</a:t>
            </a:r>
            <a:r>
              <a:rPr lang="en-US" altLang="en-US" b="1" dirty="0" smtClean="0"/>
              <a:t>” – (1) to Spread </a:t>
            </a:r>
            <a:r>
              <a:rPr lang="en-US" altLang="en-US" b="1" dirty="0"/>
              <a:t>O</a:t>
            </a:r>
            <a:r>
              <a:rPr lang="en-US" altLang="en-US" b="1" dirty="0" smtClean="0"/>
              <a:t>ut (2) Singly, (3) Naturally</a:t>
            </a:r>
            <a:endParaRPr lang="en-US" altLang="en-US" b="1" dirty="0"/>
          </a:p>
          <a:p>
            <a:endParaRPr lang="en-US" altLang="en-US" dirty="0"/>
          </a:p>
        </p:txBody>
      </p:sp>
      <p:sp>
        <p:nvSpPr>
          <p:cNvPr id="2" name="TextBox 1"/>
          <p:cNvSpPr txBox="1"/>
          <p:nvPr/>
        </p:nvSpPr>
        <p:spPr>
          <a:xfrm>
            <a:off x="5943600" y="756603"/>
            <a:ext cx="3048000" cy="4801314"/>
          </a:xfrm>
          <a:prstGeom prst="rect">
            <a:avLst/>
          </a:prstGeom>
          <a:solidFill>
            <a:srgbClr val="FFFD78"/>
          </a:solidFill>
          <a:ln w="38100">
            <a:solidFill>
              <a:schemeClr val="tx1"/>
            </a:solidFill>
          </a:ln>
        </p:spPr>
        <p:txBody>
          <a:bodyPr wrap="square" rtlCol="0">
            <a:spAutoFit/>
          </a:bodyPr>
          <a:lstStyle/>
          <a:p>
            <a:pPr algn="ctr"/>
            <a:r>
              <a:rPr lang="en-US" sz="1800" dirty="0" smtClean="0"/>
              <a:t>James 1:5-8 If any of you lacks wisdom, let him </a:t>
            </a:r>
            <a:r>
              <a:rPr lang="en-US" sz="1800" u="sng" dirty="0" smtClean="0"/>
              <a:t>ask</a:t>
            </a:r>
            <a:r>
              <a:rPr lang="en-US" sz="1800" dirty="0" smtClean="0"/>
              <a:t> God, who gives generously to all without reproach, and it will be given him. (6) But let him ask in faith, with no doubting, for the one who doubts is like a wave of the sea that is driven and tossed by the wind. </a:t>
            </a:r>
          </a:p>
          <a:p>
            <a:pPr algn="ctr"/>
            <a:r>
              <a:rPr lang="en-US" sz="1800" dirty="0" smtClean="0"/>
              <a:t>(7) For that person must not suppose that he will receive anything from the Lord; (8) he is a double-minded man, unstable in all his ways.</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additive="base">
                                        <p:cTn id="2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 calcmode="lin" valueType="num">
                                      <p:cBhvr additive="base">
                                        <p:cTn id="2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171">
                                            <p:txEl>
                                              <p:pRg st="6" end="6"/>
                                            </p:txEl>
                                          </p:spTgt>
                                        </p:tgtEl>
                                        <p:attrNameLst>
                                          <p:attrName>style.visibility</p:attrName>
                                        </p:attrNameLst>
                                      </p:cBhvr>
                                      <p:to>
                                        <p:strVal val="visible"/>
                                      </p:to>
                                    </p:set>
                                    <p:anim calcmode="lin" valueType="num">
                                      <p:cBhvr additive="base">
                                        <p:cTn id="3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171">
                                            <p:txEl>
                                              <p:pRg st="7" end="7"/>
                                            </p:txEl>
                                          </p:spTgt>
                                        </p:tgtEl>
                                        <p:attrNameLst>
                                          <p:attrName>style.visibility</p:attrName>
                                        </p:attrNameLst>
                                      </p:cBhvr>
                                      <p:to>
                                        <p:strVal val="visible"/>
                                      </p:to>
                                    </p:set>
                                    <p:anim calcmode="lin" valueType="num">
                                      <p:cBhvr additive="base">
                                        <p:cTn id="41"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7171">
                                            <p:txEl>
                                              <p:pRg st="8" end="8"/>
                                            </p:txEl>
                                          </p:spTgt>
                                        </p:tgtEl>
                                        <p:attrNameLst>
                                          <p:attrName>style.visibility</p:attrName>
                                        </p:attrNameLst>
                                      </p:cBhvr>
                                      <p:to>
                                        <p:strVal val="visible"/>
                                      </p:to>
                                    </p:set>
                                    <p:anim calcmode="lin" valueType="num">
                                      <p:cBhvr additive="base">
                                        <p:cTn id="45"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171">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7171">
                                            <p:txEl>
                                              <p:pRg st="9" end="9"/>
                                            </p:txEl>
                                          </p:spTgt>
                                        </p:tgtEl>
                                        <p:attrNameLst>
                                          <p:attrName>style.visibility</p:attrName>
                                        </p:attrNameLst>
                                      </p:cBhvr>
                                      <p:to>
                                        <p:strVal val="visible"/>
                                      </p:to>
                                    </p:set>
                                    <p:anim calcmode="lin" valueType="num">
                                      <p:cBhvr additive="base">
                                        <p:cTn id="49"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171">
                                            <p:txEl>
                                              <p:pRg st="10" end="10"/>
                                            </p:txEl>
                                          </p:spTgt>
                                        </p:tgtEl>
                                        <p:attrNameLst>
                                          <p:attrName>style.visibility</p:attrName>
                                        </p:attrNameLst>
                                      </p:cBhvr>
                                      <p:to>
                                        <p:strVal val="visible"/>
                                      </p:to>
                                    </p:set>
                                    <p:anim calcmode="lin" valueType="num">
                                      <p:cBhvr additive="base">
                                        <p:cTn id="55"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1">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7171">
                                            <p:txEl>
                                              <p:pRg st="11" end="11"/>
                                            </p:txEl>
                                          </p:spTgt>
                                        </p:tgtEl>
                                        <p:attrNameLst>
                                          <p:attrName>style.visibility</p:attrName>
                                        </p:attrNameLst>
                                      </p:cBhvr>
                                      <p:to>
                                        <p:strVal val="visible"/>
                                      </p:to>
                                    </p:set>
                                    <p:anim calcmode="lin" valueType="num">
                                      <p:cBhvr additive="base">
                                        <p:cTn id="59" dur="5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171">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7171">
                                            <p:txEl>
                                              <p:pRg st="12" end="12"/>
                                            </p:txEl>
                                          </p:spTgt>
                                        </p:tgtEl>
                                        <p:attrNameLst>
                                          <p:attrName>style.visibility</p:attrName>
                                        </p:attrNameLst>
                                      </p:cBhvr>
                                      <p:to>
                                        <p:strVal val="visible"/>
                                      </p:to>
                                    </p:set>
                                    <p:anim calcmode="lin" valueType="num">
                                      <p:cBhvr additive="base">
                                        <p:cTn id="63" dur="5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1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15903" y="5458514"/>
            <a:ext cx="1371600" cy="256485"/>
          </a:xfrm>
        </p:spPr>
        <p:txBody>
          <a:bodyPr/>
          <a:lstStyle/>
          <a:p>
            <a:pPr algn="l">
              <a:defRPr/>
            </a:pPr>
            <a:r>
              <a:rPr lang="en-US"/>
              <a:t>James 1:2-12</a:t>
            </a:r>
          </a:p>
        </p:txBody>
      </p:sp>
      <p:sp>
        <p:nvSpPr>
          <p:cNvPr id="34818" name="Slide Number Placeholder 4"/>
          <p:cNvSpPr>
            <a:spLocks noGrp="1"/>
          </p:cNvSpPr>
          <p:nvPr>
            <p:ph type="sldNum" sz="quarter" idx="11"/>
          </p:nvPr>
        </p:nvSpPr>
        <p:spPr>
          <a:xfrm>
            <a:off x="8458200" y="5372100"/>
            <a:ext cx="3810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174C2914-E219-A440-9C39-16F6ADFFDEFA}" type="slidenum">
              <a:rPr lang="en-US" altLang="en-US" sz="1050" b="0">
                <a:latin typeface="Times New Roman" charset="0"/>
              </a:rPr>
              <a:pPr>
                <a:spcBef>
                  <a:spcPct val="0"/>
                </a:spcBef>
                <a:buFontTx/>
                <a:buNone/>
              </a:pPr>
              <a:t>15</a:t>
            </a:fld>
            <a:endParaRPr lang="en-US" altLang="en-US" sz="1050" b="0" dirty="0">
              <a:latin typeface="Times New Roman" charset="0"/>
            </a:endParaRPr>
          </a:p>
        </p:txBody>
      </p:sp>
      <p:sp>
        <p:nvSpPr>
          <p:cNvPr id="34819" name="Rectangle 2"/>
          <p:cNvSpPr>
            <a:spLocks noGrp="1" noChangeArrowheads="1"/>
          </p:cNvSpPr>
          <p:nvPr>
            <p:ph type="title"/>
          </p:nvPr>
        </p:nvSpPr>
        <p:spPr>
          <a:xfrm>
            <a:off x="1644538" y="190500"/>
            <a:ext cx="7042262" cy="457200"/>
          </a:xfrm>
        </p:spPr>
        <p:txBody>
          <a:bodyPr/>
          <a:lstStyle/>
          <a:p>
            <a:r>
              <a:rPr lang="en-US" altLang="en-US"/>
              <a:t>EXAMPLES OF TRIALS (9-11)</a:t>
            </a:r>
          </a:p>
        </p:txBody>
      </p:sp>
      <p:sp>
        <p:nvSpPr>
          <p:cNvPr id="8195" name="Rectangle 3"/>
          <p:cNvSpPr>
            <a:spLocks noGrp="1" noChangeArrowheads="1"/>
          </p:cNvSpPr>
          <p:nvPr>
            <p:ph type="body" idx="1"/>
          </p:nvPr>
        </p:nvSpPr>
        <p:spPr>
          <a:xfrm>
            <a:off x="-1" y="800100"/>
            <a:ext cx="9007503" cy="3333571"/>
          </a:xfrm>
        </p:spPr>
        <p:txBody>
          <a:bodyPr/>
          <a:lstStyle/>
          <a:p>
            <a:r>
              <a:rPr lang="en-US" altLang="en-US" dirty="0">
                <a:solidFill>
                  <a:srgbClr val="C00000"/>
                </a:solidFill>
              </a:rPr>
              <a:t>The “Lowly” Brother</a:t>
            </a:r>
          </a:p>
          <a:p>
            <a:pPr lvl="1"/>
            <a:r>
              <a:rPr lang="en-US" altLang="en-US" b="1" dirty="0" smtClean="0"/>
              <a:t>“</a:t>
            </a:r>
            <a:r>
              <a:rPr lang="en-US" altLang="en-US" b="1" dirty="0" err="1" smtClean="0"/>
              <a:t>tapeinos</a:t>
            </a:r>
            <a:r>
              <a:rPr lang="en-US" altLang="en-US" b="1" dirty="0" smtClean="0"/>
              <a:t>” - Meaning </a:t>
            </a:r>
            <a:r>
              <a:rPr lang="en-US" altLang="en-US" b="1" dirty="0"/>
              <a:t>– Does not rise </a:t>
            </a:r>
            <a:r>
              <a:rPr lang="en-US" altLang="en-US" b="1" dirty="0" smtClean="0"/>
              <a:t>far </a:t>
            </a:r>
            <a:r>
              <a:rPr lang="en-US" altLang="en-US" b="1" dirty="0"/>
              <a:t>above the ground</a:t>
            </a:r>
          </a:p>
          <a:p>
            <a:pPr lvl="1"/>
            <a:r>
              <a:rPr lang="en-US" altLang="en-US" b="1" dirty="0"/>
              <a:t>Glory in his </a:t>
            </a:r>
            <a:r>
              <a:rPr lang="en-US" altLang="en-US" b="1" dirty="0" smtClean="0"/>
              <a:t>exaltation (You are high, when you are low)</a:t>
            </a:r>
            <a:endParaRPr lang="en-US" altLang="en-US" b="1" dirty="0"/>
          </a:p>
          <a:p>
            <a:pPr lvl="2"/>
            <a:r>
              <a:rPr lang="en-US" altLang="en-US" i="1" dirty="0"/>
              <a:t>“My brethren, count it all </a:t>
            </a:r>
            <a:r>
              <a:rPr lang="en-US" altLang="en-US" i="1" dirty="0" smtClean="0"/>
              <a:t>joy when </a:t>
            </a:r>
            <a:r>
              <a:rPr lang="en-US" altLang="en-US" i="1" dirty="0"/>
              <a:t>you fall into various trials…</a:t>
            </a:r>
            <a:r>
              <a:rPr lang="en-US" altLang="en-US" i="1" u="sng" dirty="0"/>
              <a:t>moreover</a:t>
            </a:r>
            <a:r>
              <a:rPr lang="en-US" altLang="en-US" i="1" dirty="0"/>
              <a:t>, let the brother of low degree rejoice in his exaltation.”</a:t>
            </a:r>
          </a:p>
          <a:p>
            <a:r>
              <a:rPr lang="en-US" altLang="en-US" dirty="0">
                <a:solidFill>
                  <a:srgbClr val="C00000"/>
                </a:solidFill>
              </a:rPr>
              <a:t>The “Rich” Brother</a:t>
            </a:r>
          </a:p>
          <a:p>
            <a:pPr lvl="1"/>
            <a:r>
              <a:rPr lang="en-US" altLang="en-US" b="1" dirty="0"/>
              <a:t>In his humiliation</a:t>
            </a:r>
          </a:p>
          <a:p>
            <a:pPr lvl="1"/>
            <a:r>
              <a:rPr lang="en-US" altLang="en-US" b="1" dirty="0"/>
              <a:t>Wealth Does Not Last (circumstances change</a:t>
            </a:r>
            <a:r>
              <a:rPr lang="en-US" altLang="en-US" b="1" dirty="0" smtClean="0"/>
              <a:t>). They come and go.</a:t>
            </a:r>
            <a:endParaRPr lang="en-US" altLang="en-US" b="1" dirty="0"/>
          </a:p>
          <a:p>
            <a:pPr lvl="1"/>
            <a:r>
              <a:rPr lang="en-US" altLang="en-US" b="1" dirty="0"/>
              <a:t>Where is your trust</a:t>
            </a:r>
          </a:p>
          <a:p>
            <a:pPr lvl="1"/>
            <a:r>
              <a:rPr lang="en-US" altLang="en-US" b="1" dirty="0"/>
              <a:t>When you are brought low - rejoice.</a:t>
            </a:r>
          </a:p>
          <a:p>
            <a:pPr lvl="1"/>
            <a:endParaRPr lang="en-US" altLang="en-US" dirty="0"/>
          </a:p>
          <a:p>
            <a:endParaRPr lang="en-US" altLang="en-US" dirty="0"/>
          </a:p>
        </p:txBody>
      </p:sp>
      <p:sp>
        <p:nvSpPr>
          <p:cNvPr id="2" name="TextBox 1"/>
          <p:cNvSpPr txBox="1"/>
          <p:nvPr/>
        </p:nvSpPr>
        <p:spPr>
          <a:xfrm>
            <a:off x="15903" y="4195928"/>
            <a:ext cx="8991600" cy="1200329"/>
          </a:xfrm>
          <a:prstGeom prst="rect">
            <a:avLst/>
          </a:prstGeom>
          <a:solidFill>
            <a:srgbClr val="FFFD78"/>
          </a:solidFill>
          <a:ln w="28575">
            <a:solidFill>
              <a:schemeClr val="tx1"/>
            </a:solidFill>
          </a:ln>
        </p:spPr>
        <p:txBody>
          <a:bodyPr wrap="square" rtlCol="0">
            <a:spAutoFit/>
          </a:bodyPr>
          <a:lstStyle/>
          <a:p>
            <a:pPr algn="ctr"/>
            <a:r>
              <a:rPr lang="en-US" sz="1800" dirty="0" smtClean="0"/>
              <a:t>James 1:9-11</a:t>
            </a:r>
            <a:r>
              <a:rPr lang="en-US" sz="1800" b="0" dirty="0" smtClean="0"/>
              <a:t>-Let the lowly brother boast in his exaltation, and the rich in his humiliation, because like a flower of the grass he will pass away. For the sun rises with its scorching heat and withers the grass; its flower falls, and its beauty perishes. So also will the rich man fade away in the midst of his pursuits.</a:t>
            </a:r>
            <a:r>
              <a:rPr lang="en-US" sz="1800" dirty="0" smtClean="0"/>
              <a:t>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8195">
                                            <p:txEl>
                                              <p:pRg st="6" end="6"/>
                                            </p:txEl>
                                          </p:spTgt>
                                        </p:tgtEl>
                                        <p:attrNameLst>
                                          <p:attrName>style.visibility</p:attrName>
                                        </p:attrNameLst>
                                      </p:cBhvr>
                                      <p:to>
                                        <p:strVal val="visible"/>
                                      </p:to>
                                    </p:set>
                                    <p:anim calcmode="lin" valueType="num">
                                      <p:cBhvr additive="base">
                                        <p:cTn id="33"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81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195">
                                            <p:txEl>
                                              <p:pRg st="7" end="7"/>
                                            </p:txEl>
                                          </p:spTgt>
                                        </p:tgtEl>
                                        <p:attrNameLst>
                                          <p:attrName>style.visibility</p:attrName>
                                        </p:attrNameLst>
                                      </p:cBhvr>
                                      <p:to>
                                        <p:strVal val="visible"/>
                                      </p:to>
                                    </p:set>
                                    <p:anim calcmode="lin" valueType="num">
                                      <p:cBhvr additive="base">
                                        <p:cTn id="37"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8195">
                                            <p:txEl>
                                              <p:pRg st="8" end="8"/>
                                            </p:txEl>
                                          </p:spTgt>
                                        </p:tgtEl>
                                        <p:attrNameLst>
                                          <p:attrName>style.visibility</p:attrName>
                                        </p:attrNameLst>
                                      </p:cBhvr>
                                      <p:to>
                                        <p:strVal val="visible"/>
                                      </p:to>
                                    </p:set>
                                    <p:anim calcmode="lin" valueType="num">
                                      <p:cBhvr additive="base">
                                        <p:cTn id="41" dur="5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19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http://www.taad.org/images/bluebonnet%20field%20at%20dusk%20(credit=Larry%20Urqhart)_me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0391"/>
            <a:ext cx="9144000" cy="56569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028825" y="420291"/>
            <a:ext cx="5257800" cy="857250"/>
          </a:xfrm>
          <a:solidFill>
            <a:srgbClr val="FFC000">
              <a:alpha val="63000"/>
            </a:srgbClr>
          </a:solidFill>
        </p:spPr>
        <p:txBody>
          <a:bodyPr/>
          <a:lstStyle/>
          <a:p>
            <a:pPr>
              <a:defRPr/>
            </a:pPr>
            <a:r>
              <a:rPr lang="en-US" dirty="0" smtClean="0">
                <a:solidFill>
                  <a:schemeClr val="tx1"/>
                </a:solidFill>
              </a:rPr>
              <a:t>FLOWER FADES</a:t>
            </a:r>
            <a:endParaRPr lang="en-US" dirty="0">
              <a:solidFill>
                <a:schemeClr val="tx1"/>
              </a:solidFill>
            </a:endParaRPr>
          </a:p>
        </p:txBody>
      </p:sp>
      <p:sp>
        <p:nvSpPr>
          <p:cNvPr id="3" name="Content Placeholder 2"/>
          <p:cNvSpPr>
            <a:spLocks noGrp="1"/>
          </p:cNvSpPr>
          <p:nvPr>
            <p:ph idx="1"/>
          </p:nvPr>
        </p:nvSpPr>
        <p:spPr>
          <a:xfrm>
            <a:off x="304800" y="1562100"/>
            <a:ext cx="8686800" cy="3726656"/>
          </a:xfrm>
          <a:solidFill>
            <a:srgbClr val="011893">
              <a:alpha val="35000"/>
            </a:srgbClr>
          </a:solidFill>
        </p:spPr>
        <p:txBody>
          <a:bodyPr/>
          <a:lstStyle/>
          <a:p>
            <a:r>
              <a:rPr lang="en-US" altLang="en-US" dirty="0">
                <a:solidFill>
                  <a:srgbClr val="FFFF00"/>
                </a:solidFill>
              </a:rPr>
              <a:t>Flower - Height, Highest Pitch, Zenith</a:t>
            </a:r>
          </a:p>
          <a:p>
            <a:pPr lvl="1"/>
            <a:r>
              <a:rPr lang="en-US" altLang="en-US" b="1" dirty="0" smtClean="0">
                <a:solidFill>
                  <a:srgbClr val="FFFF00"/>
                </a:solidFill>
              </a:rPr>
              <a:t>GRASS (</a:t>
            </a:r>
            <a:r>
              <a:rPr lang="en-US" altLang="en-US" b="1" dirty="0" err="1" smtClean="0">
                <a:solidFill>
                  <a:srgbClr val="FFFF00"/>
                </a:solidFill>
              </a:rPr>
              <a:t>chortos</a:t>
            </a:r>
            <a:r>
              <a:rPr lang="en-US" altLang="en-US" b="1" dirty="0" smtClean="0">
                <a:solidFill>
                  <a:srgbClr val="FFFF00"/>
                </a:solidFill>
              </a:rPr>
              <a:t>) – a feeding place, a pasture</a:t>
            </a:r>
          </a:p>
          <a:p>
            <a:pPr lvl="2"/>
            <a:r>
              <a:rPr lang="en-US" altLang="en-US" b="1" dirty="0" smtClean="0">
                <a:solidFill>
                  <a:srgbClr val="FFFF00"/>
                </a:solidFill>
              </a:rPr>
              <a:t>The grass has grown so high that it buds into Flowers.</a:t>
            </a:r>
          </a:p>
          <a:p>
            <a:pPr lvl="2"/>
            <a:r>
              <a:rPr lang="en-US" altLang="en-US" b="1" dirty="0" smtClean="0">
                <a:solidFill>
                  <a:srgbClr val="FFFF00"/>
                </a:solidFill>
              </a:rPr>
              <a:t>No one has fed on it, no one has enjoyed this rich, wonderful pasture</a:t>
            </a:r>
          </a:p>
          <a:p>
            <a:pPr lvl="1"/>
            <a:r>
              <a:rPr lang="en-US" altLang="en-US" b="1" dirty="0" smtClean="0">
                <a:solidFill>
                  <a:srgbClr val="FFFF00"/>
                </a:solidFill>
              </a:rPr>
              <a:t>Your </a:t>
            </a:r>
            <a:r>
              <a:rPr lang="en-US" altLang="en-US" b="1" dirty="0">
                <a:solidFill>
                  <a:srgbClr val="FFFF00"/>
                </a:solidFill>
              </a:rPr>
              <a:t>Riches have taken you as high as they can but can go no further</a:t>
            </a:r>
          </a:p>
          <a:p>
            <a:pPr lvl="1"/>
            <a:r>
              <a:rPr lang="en-US" altLang="en-US" b="1" dirty="0">
                <a:solidFill>
                  <a:srgbClr val="FFFF00"/>
                </a:solidFill>
              </a:rPr>
              <a:t>Mark 8:36 – what do you get if you gain the whole world and lost your own soul?</a:t>
            </a:r>
          </a:p>
          <a:p>
            <a:pPr lvl="1"/>
            <a:r>
              <a:rPr lang="en-US" altLang="en-US" b="1" dirty="0">
                <a:solidFill>
                  <a:srgbClr val="FFFF00"/>
                </a:solidFill>
              </a:rPr>
              <a:t>Luke 12:20 – tonight, your soul is required of you</a:t>
            </a:r>
          </a:p>
          <a:p>
            <a:pPr lvl="1"/>
            <a:endParaRPr lang="en-US" altLang="en-US" dirty="0">
              <a:solidFill>
                <a:srgbClr val="FFFF00"/>
              </a:solidFill>
            </a:endParaRPr>
          </a:p>
          <a:p>
            <a:r>
              <a:rPr lang="en-US" altLang="en-US" dirty="0">
                <a:solidFill>
                  <a:srgbClr val="FFFF00"/>
                </a:solidFill>
              </a:rPr>
              <a:t>The Christian CAN NOT be Knocked Down!</a:t>
            </a:r>
          </a:p>
        </p:txBody>
      </p:sp>
      <p:sp>
        <p:nvSpPr>
          <p:cNvPr id="4" name="Footer Placeholder 3"/>
          <p:cNvSpPr>
            <a:spLocks noGrp="1"/>
          </p:cNvSpPr>
          <p:nvPr>
            <p:ph type="ftr" sz="quarter" idx="10"/>
          </p:nvPr>
        </p:nvSpPr>
        <p:spPr/>
        <p:txBody>
          <a:bodyPr/>
          <a:lstStyle/>
          <a:p>
            <a:pPr>
              <a:defRPr/>
            </a:pPr>
            <a:r>
              <a:rPr lang="en-US" smtClean="0"/>
              <a:t>James 1:2-12</a:t>
            </a:r>
            <a:endParaRPr lang="en-US"/>
          </a:p>
        </p:txBody>
      </p:sp>
      <p:sp>
        <p:nvSpPr>
          <p:cNvPr id="3686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720B9D64-7F09-DD45-A726-F471DE2D30DD}" type="slidenum">
              <a:rPr lang="en-US" altLang="en-US" sz="1050" b="0">
                <a:latin typeface="Times New Roman" charset="0"/>
              </a:rPr>
              <a:pPr>
                <a:spcBef>
                  <a:spcPct val="0"/>
                </a:spcBef>
                <a:buFontTx/>
                <a:buNone/>
              </a:pPr>
              <a:t>16</a:t>
            </a:fld>
            <a:endParaRPr lang="en-US" altLang="en-US" sz="1050" b="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37890"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EA11A368-E714-C94E-9791-1E51B38A6EC7}" type="slidenum">
              <a:rPr lang="en-US" altLang="en-US" sz="1050" b="0">
                <a:latin typeface="Times New Roman" charset="0"/>
              </a:rPr>
              <a:pPr>
                <a:spcBef>
                  <a:spcPct val="0"/>
                </a:spcBef>
                <a:buFontTx/>
                <a:buNone/>
              </a:pPr>
              <a:t>17</a:t>
            </a:fld>
            <a:endParaRPr lang="en-US" altLang="en-US" sz="1050" b="0">
              <a:latin typeface="Times New Roman" charset="0"/>
            </a:endParaRPr>
          </a:p>
        </p:txBody>
      </p:sp>
      <p:sp>
        <p:nvSpPr>
          <p:cNvPr id="37891" name="Rectangle 2"/>
          <p:cNvSpPr>
            <a:spLocks noGrp="1" noChangeArrowheads="1"/>
          </p:cNvSpPr>
          <p:nvPr>
            <p:ph type="title"/>
          </p:nvPr>
        </p:nvSpPr>
        <p:spPr>
          <a:xfrm>
            <a:off x="1485900" y="114300"/>
            <a:ext cx="6705600" cy="952500"/>
          </a:xfrm>
        </p:spPr>
        <p:txBody>
          <a:bodyPr/>
          <a:lstStyle/>
          <a:p>
            <a:r>
              <a:rPr lang="en-US" altLang="en-US"/>
              <a:t>“To Those That Love God” (12)</a:t>
            </a:r>
          </a:p>
        </p:txBody>
      </p:sp>
      <p:sp>
        <p:nvSpPr>
          <p:cNvPr id="37892" name="Rectangle 3"/>
          <p:cNvSpPr>
            <a:spLocks noGrp="1" noChangeArrowheads="1"/>
          </p:cNvSpPr>
          <p:nvPr>
            <p:ph type="body" idx="1"/>
          </p:nvPr>
        </p:nvSpPr>
        <p:spPr>
          <a:xfrm>
            <a:off x="533400" y="1257300"/>
            <a:ext cx="7924800" cy="3600450"/>
          </a:xfrm>
        </p:spPr>
        <p:txBody>
          <a:bodyPr/>
          <a:lstStyle/>
          <a:p>
            <a:pPr>
              <a:lnSpc>
                <a:spcPct val="90000"/>
              </a:lnSpc>
            </a:pPr>
            <a:r>
              <a:rPr lang="en-US" altLang="en-US" dirty="0">
                <a:solidFill>
                  <a:srgbClr val="C00000"/>
                </a:solidFill>
              </a:rPr>
              <a:t>BLESSED – A Pronouncement By God</a:t>
            </a:r>
          </a:p>
          <a:p>
            <a:pPr>
              <a:lnSpc>
                <a:spcPct val="90000"/>
              </a:lnSpc>
            </a:pPr>
            <a:r>
              <a:rPr lang="en-US" altLang="en-US" dirty="0">
                <a:solidFill>
                  <a:srgbClr val="C00000"/>
                </a:solidFill>
              </a:rPr>
              <a:t>If You Endure</a:t>
            </a:r>
          </a:p>
          <a:p>
            <a:pPr lvl="1">
              <a:lnSpc>
                <a:spcPct val="90000"/>
              </a:lnSpc>
            </a:pPr>
            <a:r>
              <a:rPr lang="en-US" altLang="en-US" b="1" dirty="0"/>
              <a:t>Patience (verb) – An Abiding Under, Determination</a:t>
            </a:r>
          </a:p>
          <a:p>
            <a:pPr lvl="1">
              <a:lnSpc>
                <a:spcPct val="90000"/>
              </a:lnSpc>
            </a:pPr>
            <a:r>
              <a:rPr lang="en-US" altLang="en-US" b="1" dirty="0"/>
              <a:t>Difficulties of life prove faith</a:t>
            </a:r>
          </a:p>
          <a:p>
            <a:pPr lvl="1">
              <a:lnSpc>
                <a:spcPct val="90000"/>
              </a:lnSpc>
            </a:pPr>
            <a:r>
              <a:rPr lang="en-US" altLang="en-US" b="1" dirty="0"/>
              <a:t>They produce Spiritual Maturity</a:t>
            </a:r>
          </a:p>
          <a:p>
            <a:pPr lvl="1">
              <a:lnSpc>
                <a:spcPct val="90000"/>
              </a:lnSpc>
            </a:pPr>
            <a:r>
              <a:rPr lang="en-US" altLang="en-US" b="1" dirty="0"/>
              <a:t>Enable Us To Have Inner Peace</a:t>
            </a:r>
          </a:p>
          <a:p>
            <a:pPr>
              <a:lnSpc>
                <a:spcPct val="90000"/>
              </a:lnSpc>
            </a:pPr>
            <a:r>
              <a:rPr lang="en-US" altLang="en-US" dirty="0">
                <a:solidFill>
                  <a:srgbClr val="C00000"/>
                </a:solidFill>
              </a:rPr>
              <a:t>Crown Of Life</a:t>
            </a:r>
          </a:p>
          <a:p>
            <a:pPr lvl="1">
              <a:lnSpc>
                <a:spcPct val="90000"/>
              </a:lnSpc>
            </a:pPr>
            <a:r>
              <a:rPr lang="en-US" altLang="en-US" b="1" dirty="0"/>
              <a:t>Eternal Life and / or “Abundant Life”</a:t>
            </a:r>
          </a:p>
          <a:p>
            <a:pPr lvl="1">
              <a:lnSpc>
                <a:spcPct val="90000"/>
              </a:lnSpc>
            </a:pPr>
            <a:r>
              <a:rPr lang="en-US" altLang="en-US" b="1" dirty="0"/>
              <a:t>“Crown” In Conditional – To “THOSE THAT LOVE GOD</a:t>
            </a:r>
          </a:p>
          <a:p>
            <a:pPr lvl="1">
              <a:lnSpc>
                <a:spcPct val="90000"/>
              </a:lnSpc>
            </a:pPr>
            <a:endParaRPr lang="en-US" altLang="en-US" dirty="0"/>
          </a:p>
          <a:p>
            <a:pPr lvl="2">
              <a:lnSpc>
                <a:spcPct val="90000"/>
              </a:lnSpc>
            </a:pPr>
            <a:endParaRPr lang="en-US" altLang="en-US" dirty="0"/>
          </a:p>
        </p:txBody>
      </p:sp>
      <p:sp>
        <p:nvSpPr>
          <p:cNvPr id="2" name="TextBox 1"/>
          <p:cNvSpPr txBox="1"/>
          <p:nvPr/>
        </p:nvSpPr>
        <p:spPr>
          <a:xfrm>
            <a:off x="1517043" y="4140231"/>
            <a:ext cx="6591300" cy="1323439"/>
          </a:xfrm>
          <a:prstGeom prst="rect">
            <a:avLst/>
          </a:prstGeom>
          <a:solidFill>
            <a:srgbClr val="FFFD78"/>
          </a:solidFill>
          <a:ln w="38100">
            <a:solidFill>
              <a:schemeClr val="tx1"/>
            </a:solidFill>
          </a:ln>
        </p:spPr>
        <p:txBody>
          <a:bodyPr wrap="square" rtlCol="0">
            <a:spAutoFit/>
          </a:bodyPr>
          <a:lstStyle/>
          <a:p>
            <a:r>
              <a:rPr lang="en-US" sz="2000" i="1" dirty="0" smtClean="0"/>
              <a:t>James 1:12 Blessed is the man who remains steadfast under trial, for when he has stood the test he will receive the crown of life, which God has promised to those who love him. </a:t>
            </a:r>
            <a:endParaRPr lang="en-US" sz="20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39938"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A8670101-B277-1049-BB19-8BF0CBA4F9A0}" type="slidenum">
              <a:rPr lang="en-US" altLang="en-US" sz="1050" b="0">
                <a:latin typeface="Times New Roman" charset="0"/>
              </a:rPr>
              <a:pPr>
                <a:spcBef>
                  <a:spcPct val="0"/>
                </a:spcBef>
                <a:buFontTx/>
                <a:buNone/>
              </a:pPr>
              <a:t>18</a:t>
            </a:fld>
            <a:endParaRPr lang="en-US" altLang="en-US" sz="1050" b="0">
              <a:latin typeface="Times New Roman" charset="0"/>
            </a:endParaRPr>
          </a:p>
        </p:txBody>
      </p:sp>
      <p:sp>
        <p:nvSpPr>
          <p:cNvPr id="39939" name="Rectangle 2"/>
          <p:cNvSpPr>
            <a:spLocks noGrp="1" noChangeArrowheads="1"/>
          </p:cNvSpPr>
          <p:nvPr>
            <p:ph type="title"/>
          </p:nvPr>
        </p:nvSpPr>
        <p:spPr>
          <a:xfrm>
            <a:off x="2514600" y="514350"/>
            <a:ext cx="4972050" cy="685800"/>
          </a:xfrm>
        </p:spPr>
        <p:txBody>
          <a:bodyPr/>
          <a:lstStyle/>
          <a:p>
            <a:r>
              <a:rPr lang="en-US" altLang="en-US"/>
              <a:t>CHAIN OF THOUGHT</a:t>
            </a:r>
          </a:p>
        </p:txBody>
      </p:sp>
      <p:sp>
        <p:nvSpPr>
          <p:cNvPr id="39940" name="Rectangle 3"/>
          <p:cNvSpPr>
            <a:spLocks noGrp="1" noChangeArrowheads="1"/>
          </p:cNvSpPr>
          <p:nvPr>
            <p:ph type="body" idx="1"/>
          </p:nvPr>
        </p:nvSpPr>
        <p:spPr>
          <a:xfrm>
            <a:off x="1657350" y="1371600"/>
            <a:ext cx="5829300" cy="3486150"/>
          </a:xfrm>
        </p:spPr>
        <p:txBody>
          <a:bodyPr/>
          <a:lstStyle/>
          <a:p>
            <a:pPr algn="ctr">
              <a:buFontTx/>
              <a:buNone/>
            </a:pPr>
            <a:r>
              <a:rPr lang="en-US" altLang="en-US"/>
              <a:t>Trial </a:t>
            </a:r>
            <a:r>
              <a:rPr lang="en-US" altLang="en-US" sz="2400">
                <a:solidFill>
                  <a:srgbClr val="FF0000"/>
                </a:solidFill>
              </a:rPr>
              <a:t>+ </a:t>
            </a:r>
            <a:endParaRPr lang="en-US" altLang="en-US">
              <a:solidFill>
                <a:srgbClr val="FF0000"/>
              </a:solidFill>
            </a:endParaRPr>
          </a:p>
          <a:p>
            <a:pPr algn="ctr">
              <a:buFontTx/>
              <a:buNone/>
            </a:pPr>
            <a:r>
              <a:rPr lang="en-US" altLang="en-US"/>
              <a:t>Endurance </a:t>
            </a:r>
            <a:r>
              <a:rPr lang="en-US" altLang="en-US" sz="2400">
                <a:solidFill>
                  <a:srgbClr val="FF0000"/>
                </a:solidFill>
              </a:rPr>
              <a:t>+ </a:t>
            </a:r>
          </a:p>
          <a:p>
            <a:pPr algn="ctr">
              <a:buFontTx/>
              <a:buNone/>
            </a:pPr>
            <a:r>
              <a:rPr lang="en-US" altLang="en-US"/>
              <a:t>Perfection </a:t>
            </a:r>
            <a:r>
              <a:rPr lang="en-US" altLang="en-US" sz="2400">
                <a:solidFill>
                  <a:srgbClr val="FF0000"/>
                </a:solidFill>
              </a:rPr>
              <a:t>+ </a:t>
            </a:r>
          </a:p>
          <a:p>
            <a:pPr algn="ctr">
              <a:buFontTx/>
              <a:buNone/>
            </a:pPr>
            <a:r>
              <a:rPr lang="en-US" altLang="en-US"/>
              <a:t>Complete </a:t>
            </a:r>
            <a:r>
              <a:rPr lang="en-US" altLang="en-US" sz="2400">
                <a:solidFill>
                  <a:srgbClr val="FF0000"/>
                </a:solidFill>
              </a:rPr>
              <a:t>+ </a:t>
            </a:r>
          </a:p>
          <a:p>
            <a:pPr algn="ctr">
              <a:buFontTx/>
              <a:buNone/>
            </a:pPr>
            <a:r>
              <a:rPr lang="en-US" altLang="en-US"/>
              <a:t>Lacking Nothing </a:t>
            </a:r>
            <a:r>
              <a:rPr lang="en-US" altLang="en-US">
                <a:solidFill>
                  <a:srgbClr val="FF0000"/>
                </a:solidFill>
              </a:rPr>
              <a:t>+ </a:t>
            </a:r>
          </a:p>
          <a:p>
            <a:pPr algn="ctr">
              <a:buFontTx/>
              <a:buNone/>
            </a:pPr>
            <a:r>
              <a:rPr lang="en-US" altLang="en-US"/>
              <a:t>Wisdom </a:t>
            </a:r>
            <a:r>
              <a:rPr lang="en-US" altLang="en-US">
                <a:solidFill>
                  <a:srgbClr val="FF0000"/>
                </a:solidFill>
              </a:rPr>
              <a:t>+ </a:t>
            </a:r>
          </a:p>
          <a:p>
            <a:pPr algn="ctr">
              <a:buFontTx/>
              <a:buNone/>
            </a:pPr>
            <a:r>
              <a:rPr lang="en-US" altLang="en-US"/>
              <a:t>Pure Faith </a:t>
            </a:r>
            <a:r>
              <a:rPr lang="en-US" altLang="en-US">
                <a:solidFill>
                  <a:srgbClr val="FF0000"/>
                </a:solidFill>
              </a:rPr>
              <a:t>+</a:t>
            </a:r>
          </a:p>
          <a:p>
            <a:pPr algn="ctr">
              <a:buFontTx/>
              <a:buNone/>
            </a:pPr>
            <a:r>
              <a:rPr lang="en-US" altLang="en-US"/>
              <a:t>Humility </a:t>
            </a:r>
            <a:r>
              <a:rPr lang="en-US" altLang="en-US">
                <a:solidFill>
                  <a:srgbClr val="FF0000"/>
                </a:solidFill>
              </a:rPr>
              <a:t>=</a:t>
            </a:r>
          </a:p>
          <a:p>
            <a:pPr algn="ctr">
              <a:buFontTx/>
              <a:buNone/>
            </a:pPr>
            <a:r>
              <a:rPr lang="en-US" altLang="en-US" u="sng">
                <a:solidFill>
                  <a:srgbClr val="0033CC"/>
                </a:solidFill>
              </a:rPr>
              <a:t>CROWN OF LIFE</a:t>
            </a:r>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pPr>
              <a:defRPr/>
            </a:pPr>
            <a:r>
              <a:rPr lang="en-US"/>
              <a:t>James 1:13-18</a:t>
            </a:r>
          </a:p>
        </p:txBody>
      </p:sp>
      <p:sp>
        <p:nvSpPr>
          <p:cNvPr id="28674" name="Slide Number Placeholder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E3B9A6E9-5096-7741-8C8F-0441C7428F9B}" type="slidenum">
              <a:rPr lang="en-US" altLang="en-US" sz="1050" b="0">
                <a:latin typeface="Times New Roman" charset="0"/>
              </a:rPr>
              <a:pPr>
                <a:spcBef>
                  <a:spcPct val="0"/>
                </a:spcBef>
                <a:buFontTx/>
                <a:buNone/>
              </a:pPr>
              <a:t>19</a:t>
            </a:fld>
            <a:endParaRPr lang="en-US" altLang="en-US" sz="1050" b="0">
              <a:latin typeface="Times New Roman" charset="0"/>
            </a:endParaRPr>
          </a:p>
        </p:txBody>
      </p:sp>
      <p:sp>
        <p:nvSpPr>
          <p:cNvPr id="28675" name="Rectangle 2"/>
          <p:cNvSpPr>
            <a:spLocks noChangeArrowheads="1"/>
          </p:cNvSpPr>
          <p:nvPr/>
        </p:nvSpPr>
        <p:spPr bwMode="auto">
          <a:xfrm>
            <a:off x="1752600" y="266700"/>
            <a:ext cx="5257800" cy="628650"/>
          </a:xfrm>
          <a:prstGeom prst="rect">
            <a:avLst/>
          </a:prstGeom>
          <a:noFill/>
          <a:ln w="38100" cmpd="dbl">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a:spcBef>
                <a:spcPct val="20000"/>
              </a:spcBef>
              <a:buChar char="•"/>
              <a:defRPr sz="2800" b="1">
                <a:solidFill>
                  <a:schemeClr val="tx1"/>
                </a:solidFill>
                <a:latin typeface="Arial" charset="0"/>
              </a:defRPr>
            </a:lvl1pPr>
            <a:lvl2pPr marL="742950" indent="-285750">
              <a:spcBef>
                <a:spcPct val="20000"/>
              </a:spcBef>
              <a:buChar char="–"/>
              <a:defRPr sz="2400" i="1">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700">
                <a:solidFill>
                  <a:srgbClr val="0000FF"/>
                </a:solidFill>
              </a:rPr>
              <a:t>ADVANTAGE OF TRIALS</a:t>
            </a:r>
          </a:p>
        </p:txBody>
      </p:sp>
      <p:sp>
        <p:nvSpPr>
          <p:cNvPr id="15363" name="Rectangle 3"/>
          <p:cNvSpPr>
            <a:spLocks noChangeArrowheads="1"/>
          </p:cNvSpPr>
          <p:nvPr/>
        </p:nvSpPr>
        <p:spPr bwMode="auto">
          <a:xfrm>
            <a:off x="609600" y="1181100"/>
            <a:ext cx="7219950" cy="384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2800" b="1">
                <a:solidFill>
                  <a:schemeClr val="tx1"/>
                </a:solidFill>
                <a:latin typeface="Arial" charset="0"/>
              </a:defRPr>
            </a:lvl1pPr>
            <a:lvl2pPr marL="742950" indent="-285750">
              <a:spcBef>
                <a:spcPct val="20000"/>
              </a:spcBef>
              <a:buChar char="–"/>
              <a:defRPr sz="2400" i="1">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100" u="sng">
                <a:solidFill>
                  <a:srgbClr val="FF0000"/>
                </a:solidFill>
                <a:latin typeface="Times New Roman" charset="0"/>
              </a:rPr>
              <a:t>TESTING OF YOUR FAITH PRODUCES;</a:t>
            </a:r>
          </a:p>
          <a:p>
            <a:pPr lvl="1">
              <a:lnSpc>
                <a:spcPct val="90000"/>
              </a:lnSpc>
            </a:pPr>
            <a:r>
              <a:rPr lang="en-US" altLang="en-US" sz="2100" dirty="0">
                <a:latin typeface="Times New Roman" charset="0"/>
              </a:rPr>
              <a:t>Patience</a:t>
            </a:r>
            <a:r>
              <a:rPr lang="en-US" altLang="en-US" sz="2100" b="0" dirty="0">
                <a:latin typeface="Times New Roman" charset="0"/>
              </a:rPr>
              <a:t> (Vs 3) - Steadfastness, not faltering</a:t>
            </a:r>
          </a:p>
          <a:p>
            <a:pPr lvl="1">
              <a:lnSpc>
                <a:spcPct val="90000"/>
              </a:lnSpc>
            </a:pPr>
            <a:r>
              <a:rPr lang="en-US" altLang="en-US" sz="2100" dirty="0">
                <a:latin typeface="Times New Roman" charset="0"/>
              </a:rPr>
              <a:t>Perfection</a:t>
            </a:r>
            <a:r>
              <a:rPr lang="en-US" altLang="en-US" sz="2100" b="0" dirty="0">
                <a:latin typeface="Times New Roman" charset="0"/>
              </a:rPr>
              <a:t> (Vs 4) - Fulfillment, Goal, End</a:t>
            </a:r>
          </a:p>
          <a:p>
            <a:pPr lvl="1">
              <a:lnSpc>
                <a:spcPct val="90000"/>
              </a:lnSpc>
            </a:pPr>
            <a:r>
              <a:rPr lang="en-US" altLang="en-US" sz="2100" dirty="0">
                <a:latin typeface="Times New Roman" charset="0"/>
              </a:rPr>
              <a:t>Complete</a:t>
            </a:r>
            <a:r>
              <a:rPr lang="en-US" altLang="en-US" sz="2100" b="0" dirty="0">
                <a:latin typeface="Times New Roman" charset="0"/>
              </a:rPr>
              <a:t> (Vs 4) - All its parts, Not Deficient</a:t>
            </a:r>
          </a:p>
          <a:p>
            <a:pPr lvl="1">
              <a:lnSpc>
                <a:spcPct val="90000"/>
              </a:lnSpc>
            </a:pPr>
            <a:r>
              <a:rPr lang="en-US" altLang="en-US" sz="2100" dirty="0">
                <a:latin typeface="Times New Roman" charset="0"/>
              </a:rPr>
              <a:t>Lacking Nothing</a:t>
            </a:r>
            <a:r>
              <a:rPr lang="en-US" altLang="en-US" sz="2100" b="0" dirty="0">
                <a:latin typeface="Times New Roman" charset="0"/>
              </a:rPr>
              <a:t> (Vs 4) - Nothing Left Behind</a:t>
            </a:r>
          </a:p>
          <a:p>
            <a:pPr lvl="1">
              <a:lnSpc>
                <a:spcPct val="90000"/>
              </a:lnSpc>
            </a:pPr>
            <a:r>
              <a:rPr lang="en-US" altLang="en-US" sz="2100" dirty="0">
                <a:latin typeface="Times New Roman" charset="0"/>
              </a:rPr>
              <a:t>Seek Wisdom</a:t>
            </a:r>
            <a:r>
              <a:rPr lang="en-US" altLang="en-US" sz="2100" b="0" dirty="0">
                <a:latin typeface="Times New Roman" charset="0"/>
              </a:rPr>
              <a:t> (Vs 5) - Trust In God</a:t>
            </a:r>
          </a:p>
          <a:p>
            <a:pPr lvl="1">
              <a:lnSpc>
                <a:spcPct val="90000"/>
              </a:lnSpc>
            </a:pPr>
            <a:r>
              <a:rPr lang="en-US" altLang="en-US" sz="2100" dirty="0">
                <a:latin typeface="Times New Roman" charset="0"/>
              </a:rPr>
              <a:t>Pure Faith</a:t>
            </a:r>
            <a:r>
              <a:rPr lang="en-US" altLang="en-US" sz="2100" b="0" dirty="0">
                <a:latin typeface="Times New Roman" charset="0"/>
              </a:rPr>
              <a:t> (Vs 6) - Tested, No Impurities</a:t>
            </a:r>
          </a:p>
          <a:p>
            <a:pPr lvl="1">
              <a:lnSpc>
                <a:spcPct val="90000"/>
              </a:lnSpc>
            </a:pPr>
            <a:r>
              <a:rPr lang="en-US" altLang="en-US" sz="2100" dirty="0">
                <a:latin typeface="Times New Roman" charset="0"/>
              </a:rPr>
              <a:t>Humility </a:t>
            </a:r>
            <a:r>
              <a:rPr lang="en-US" altLang="en-US" sz="2100" b="0" dirty="0">
                <a:latin typeface="Times New Roman" charset="0"/>
              </a:rPr>
              <a:t>(Vs 10) - Understand Your Position</a:t>
            </a:r>
          </a:p>
          <a:p>
            <a:pPr lvl="1">
              <a:lnSpc>
                <a:spcPct val="90000"/>
              </a:lnSpc>
            </a:pPr>
            <a:r>
              <a:rPr lang="en-US" altLang="en-US" sz="2100" dirty="0">
                <a:latin typeface="Times New Roman" charset="0"/>
              </a:rPr>
              <a:t>Crown of Life</a:t>
            </a:r>
            <a:r>
              <a:rPr lang="en-US" altLang="en-US" sz="2100" b="0" dirty="0">
                <a:latin typeface="Times New Roman" charset="0"/>
              </a:rPr>
              <a:t> (Vs 12) - The Goal with Endurance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Footer Placeholder 4"/>
          <p:cNvSpPr>
            <a:spLocks noGrp="1"/>
          </p:cNvSpPr>
          <p:nvPr>
            <p:ph type="ftr" sz="quarter" idx="11"/>
          </p:nvPr>
        </p:nvSpPr>
        <p:spPr>
          <a:xfrm>
            <a:off x="0" y="5372100"/>
            <a:ext cx="1085850" cy="342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spcBef>
                <a:spcPct val="0"/>
              </a:spcBef>
              <a:buClrTx/>
              <a:buFontTx/>
              <a:buNone/>
            </a:pPr>
            <a:r>
              <a:rPr lang="en-US" altLang="en-US" sz="1050">
                <a:latin typeface="Times New Roman" charset="0"/>
              </a:rPr>
              <a:t>James 1:1</a:t>
            </a:r>
          </a:p>
        </p:txBody>
      </p:sp>
      <p:sp>
        <p:nvSpPr>
          <p:cNvPr id="39938" name="Slide Number Placeholder 5"/>
          <p:cNvSpPr>
            <a:spLocks noGrp="1"/>
          </p:cNvSpPr>
          <p:nvPr>
            <p:ph type="sldNum" sz="quarter" idx="4294967295"/>
          </p:nvPr>
        </p:nvSpPr>
        <p:spPr>
          <a:xfrm>
            <a:off x="7620000" y="5276850"/>
            <a:ext cx="1428750" cy="342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spcBef>
                <a:spcPct val="0"/>
              </a:spcBef>
              <a:buClrTx/>
              <a:buFontTx/>
              <a:buNone/>
            </a:pPr>
            <a:fld id="{BB2B5270-6ABA-3F4D-ADCE-DE617A9CDFA1}" type="slidenum">
              <a:rPr lang="en-US" altLang="en-US" sz="1050">
                <a:latin typeface="Times New Roman" charset="0"/>
              </a:rPr>
              <a:pPr>
                <a:spcBef>
                  <a:spcPct val="0"/>
                </a:spcBef>
                <a:buClrTx/>
                <a:buFontTx/>
                <a:buNone/>
              </a:pPr>
              <a:t>2</a:t>
            </a:fld>
            <a:endParaRPr lang="en-US" altLang="en-US" sz="1050" dirty="0">
              <a:latin typeface="Times New Roman" charset="0"/>
            </a:endParaRPr>
          </a:p>
        </p:txBody>
      </p:sp>
      <p:sp>
        <p:nvSpPr>
          <p:cNvPr id="39939" name="Rectangle 2"/>
          <p:cNvSpPr>
            <a:spLocks noGrp="1" noChangeArrowheads="1"/>
          </p:cNvSpPr>
          <p:nvPr>
            <p:ph type="title"/>
          </p:nvPr>
        </p:nvSpPr>
        <p:spPr>
          <a:xfrm>
            <a:off x="1543050" y="165044"/>
            <a:ext cx="7258050" cy="1085850"/>
          </a:xfrm>
        </p:spPr>
        <p:txBody>
          <a:bodyPr/>
          <a:lstStyle/>
          <a:p>
            <a:pPr eaLnBrk="1" hangingPunct="1"/>
            <a:r>
              <a:rPr lang="en-US" altLang="en-US" b="1" dirty="0">
                <a:solidFill>
                  <a:srgbClr val="0000CC"/>
                </a:solidFill>
              </a:rPr>
              <a:t>Who Wrote This Letter?</a:t>
            </a:r>
            <a:br>
              <a:rPr lang="en-US" altLang="en-US" b="1" dirty="0">
                <a:solidFill>
                  <a:srgbClr val="0000CC"/>
                </a:solidFill>
              </a:rPr>
            </a:br>
            <a:r>
              <a:rPr lang="en-US" altLang="en-US" b="1" dirty="0">
                <a:solidFill>
                  <a:srgbClr val="0000CC"/>
                </a:solidFill>
              </a:rPr>
              <a:t>“</a:t>
            </a:r>
            <a:r>
              <a:rPr lang="en-US" altLang="en-US" b="1" i="1" dirty="0">
                <a:solidFill>
                  <a:srgbClr val="0000CC"/>
                </a:solidFill>
              </a:rPr>
              <a:t>James - A Servant</a:t>
            </a:r>
            <a:r>
              <a:rPr lang="en-US" altLang="en-US" b="1" dirty="0">
                <a:solidFill>
                  <a:srgbClr val="0000CC"/>
                </a:solidFill>
              </a:rPr>
              <a:t>”</a:t>
            </a:r>
          </a:p>
        </p:txBody>
      </p:sp>
      <p:sp>
        <p:nvSpPr>
          <p:cNvPr id="39940" name="Rectangle 3"/>
          <p:cNvSpPr>
            <a:spLocks noGrp="1" noChangeArrowheads="1"/>
          </p:cNvSpPr>
          <p:nvPr>
            <p:ph type="body" idx="1"/>
          </p:nvPr>
        </p:nvSpPr>
        <p:spPr>
          <a:xfrm>
            <a:off x="342900" y="1485900"/>
            <a:ext cx="8458200" cy="3790950"/>
          </a:xfrm>
        </p:spPr>
        <p:txBody>
          <a:bodyPr/>
          <a:lstStyle/>
          <a:p>
            <a:pPr eaLnBrk="1" hangingPunct="1"/>
            <a:r>
              <a:rPr lang="en-US" altLang="en-US" dirty="0" smtClean="0">
                <a:solidFill>
                  <a:srgbClr val="C00000"/>
                </a:solidFill>
              </a:rPr>
              <a:t>“</a:t>
            </a:r>
            <a:r>
              <a:rPr lang="en-US" altLang="en-US" dirty="0" err="1">
                <a:solidFill>
                  <a:srgbClr val="C00000"/>
                </a:solidFill>
              </a:rPr>
              <a:t>doulos</a:t>
            </a:r>
            <a:r>
              <a:rPr lang="en-US" altLang="en-US" dirty="0">
                <a:solidFill>
                  <a:srgbClr val="C00000"/>
                </a:solidFill>
              </a:rPr>
              <a:t>” </a:t>
            </a:r>
            <a:r>
              <a:rPr lang="en-US" altLang="en-US" dirty="0"/>
              <a:t>(n) - a Slave (usually born a slave)</a:t>
            </a:r>
          </a:p>
          <a:p>
            <a:pPr lvl="1" eaLnBrk="1" hangingPunct="1"/>
            <a:r>
              <a:rPr lang="en-US" altLang="en-US" dirty="0"/>
              <a:t>An instrument in the hands of his master</a:t>
            </a:r>
          </a:p>
          <a:p>
            <a:pPr lvl="1" eaLnBrk="1" hangingPunct="1"/>
            <a:r>
              <a:rPr lang="en-US" altLang="en-US" dirty="0"/>
              <a:t>One who can not say “No” to his master</a:t>
            </a:r>
          </a:p>
          <a:p>
            <a:pPr lvl="1" eaLnBrk="1" hangingPunct="1"/>
            <a:r>
              <a:rPr lang="en-US" altLang="en-US" i="1" dirty="0"/>
              <a:t>1 </a:t>
            </a:r>
            <a:r>
              <a:rPr lang="en-US" altLang="en-US" i="1" dirty="0" err="1"/>
              <a:t>Cor</a:t>
            </a:r>
            <a:r>
              <a:rPr lang="en-US" altLang="en-US" i="1" dirty="0"/>
              <a:t> 6:19-20 - Christ bought him</a:t>
            </a:r>
          </a:p>
          <a:p>
            <a:pPr lvl="1" eaLnBrk="1" hangingPunct="1"/>
            <a:r>
              <a:rPr lang="en-US" altLang="en-US" i="1" dirty="0"/>
              <a:t>John 14:6 - Christ brought him to God</a:t>
            </a:r>
          </a:p>
          <a:p>
            <a:pPr eaLnBrk="1" hangingPunct="1"/>
            <a:endParaRPr lang="en-US" altLang="en-US" dirty="0" smtClean="0">
              <a:solidFill>
                <a:srgbClr val="C00000"/>
              </a:solidFill>
            </a:endParaRPr>
          </a:p>
          <a:p>
            <a:pPr eaLnBrk="1" hangingPunct="1"/>
            <a:r>
              <a:rPr lang="en-US" altLang="en-US" dirty="0" smtClean="0">
                <a:solidFill>
                  <a:srgbClr val="C00000"/>
                </a:solidFill>
              </a:rPr>
              <a:t>“</a:t>
            </a:r>
            <a:r>
              <a:rPr lang="en-US" altLang="en-US" dirty="0" err="1">
                <a:solidFill>
                  <a:srgbClr val="C00000"/>
                </a:solidFill>
              </a:rPr>
              <a:t>deoo</a:t>
            </a:r>
            <a:r>
              <a:rPr lang="en-US" altLang="en-US" dirty="0">
                <a:solidFill>
                  <a:srgbClr val="C00000"/>
                </a:solidFill>
              </a:rPr>
              <a:t>” </a:t>
            </a:r>
            <a:r>
              <a:rPr lang="en-US" altLang="en-US" dirty="0"/>
              <a:t>- (n) to bind</a:t>
            </a:r>
          </a:p>
          <a:p>
            <a:pPr eaLnBrk="1" hangingPunct="1"/>
            <a:endParaRPr lang="en-US" altLang="en-US" dirty="0" smtClean="0">
              <a:solidFill>
                <a:srgbClr val="C00000"/>
              </a:solidFill>
            </a:endParaRPr>
          </a:p>
          <a:p>
            <a:pPr eaLnBrk="1" hangingPunct="1"/>
            <a:r>
              <a:rPr lang="en-US" altLang="en-US" dirty="0" smtClean="0">
                <a:solidFill>
                  <a:srgbClr val="C00000"/>
                </a:solidFill>
              </a:rPr>
              <a:t>“</a:t>
            </a:r>
            <a:r>
              <a:rPr lang="en-US" altLang="en-US" dirty="0" err="1">
                <a:solidFill>
                  <a:srgbClr val="C00000"/>
                </a:solidFill>
              </a:rPr>
              <a:t>doulevoo</a:t>
            </a:r>
            <a:r>
              <a:rPr lang="en-US" altLang="en-US" dirty="0">
                <a:solidFill>
                  <a:srgbClr val="C00000"/>
                </a:solidFill>
              </a:rPr>
              <a:t>” </a:t>
            </a:r>
            <a:r>
              <a:rPr lang="en-US" altLang="en-US" dirty="0"/>
              <a:t>(v) - to work hard</a:t>
            </a:r>
          </a:p>
          <a:p>
            <a:pPr eaLnBrk="1" hangingPunct="1"/>
            <a:endParaRPr lang="en-US" altLang="en-US" dirty="0"/>
          </a:p>
        </p:txBody>
      </p:sp>
    </p:spTree>
    <p:extLst>
      <p:ext uri="{BB962C8B-B14F-4D97-AF65-F5344CB8AC3E}">
        <p14:creationId xmlns:p14="http://schemas.microsoft.com/office/powerpoint/2010/main" xmlns="" val="2103318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41986"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A76B3CEC-DE59-694C-9684-BB7EB24BD162}" type="slidenum">
              <a:rPr lang="en-US" altLang="en-US" sz="1050" b="0">
                <a:latin typeface="Times New Roman" charset="0"/>
              </a:rPr>
              <a:pPr>
                <a:spcBef>
                  <a:spcPct val="0"/>
                </a:spcBef>
                <a:buFontTx/>
                <a:buNone/>
              </a:pPr>
              <a:t>20</a:t>
            </a:fld>
            <a:endParaRPr lang="en-US" altLang="en-US" sz="1050" b="0">
              <a:latin typeface="Times New Roman" charset="0"/>
            </a:endParaRPr>
          </a:p>
        </p:txBody>
      </p:sp>
      <p:sp>
        <p:nvSpPr>
          <p:cNvPr id="41987" name="Rectangle 2"/>
          <p:cNvSpPr>
            <a:spLocks noGrp="1" noChangeArrowheads="1"/>
          </p:cNvSpPr>
          <p:nvPr>
            <p:ph type="title"/>
          </p:nvPr>
        </p:nvSpPr>
        <p:spPr>
          <a:xfrm>
            <a:off x="1524000" y="114300"/>
            <a:ext cx="5486400" cy="857250"/>
          </a:xfrm>
        </p:spPr>
        <p:txBody>
          <a:bodyPr/>
          <a:lstStyle/>
          <a:p>
            <a:r>
              <a:rPr lang="en-US" altLang="en-US"/>
              <a:t>James 1:2-12</a:t>
            </a:r>
            <a:br>
              <a:rPr lang="en-US" altLang="en-US"/>
            </a:br>
            <a:r>
              <a:rPr lang="en-US" altLang="en-US"/>
              <a:t>Commands That Lead To Patience</a:t>
            </a:r>
          </a:p>
        </p:txBody>
      </p:sp>
      <p:sp>
        <p:nvSpPr>
          <p:cNvPr id="41988" name="Rectangle 3"/>
          <p:cNvSpPr>
            <a:spLocks noGrp="1" noChangeArrowheads="1"/>
          </p:cNvSpPr>
          <p:nvPr>
            <p:ph type="body" idx="1"/>
          </p:nvPr>
        </p:nvSpPr>
        <p:spPr>
          <a:xfrm>
            <a:off x="304800" y="1181100"/>
            <a:ext cx="8458200" cy="3676650"/>
          </a:xfrm>
        </p:spPr>
        <p:txBody>
          <a:bodyPr/>
          <a:lstStyle/>
          <a:p>
            <a:r>
              <a:rPr lang="en-US" altLang="en-US" u="sng" dirty="0">
                <a:solidFill>
                  <a:srgbClr val="C00000"/>
                </a:solidFill>
              </a:rPr>
              <a:t>COUNT</a:t>
            </a:r>
            <a:r>
              <a:rPr lang="en-US" altLang="en-US" dirty="0">
                <a:solidFill>
                  <a:srgbClr val="C00000"/>
                </a:solidFill>
              </a:rPr>
              <a:t> – A Joyful Attitude (1:2)</a:t>
            </a:r>
          </a:p>
          <a:p>
            <a:pPr lvl="1"/>
            <a:r>
              <a:rPr lang="en-US" altLang="en-US" b="1" dirty="0"/>
              <a:t>Count it all joy when you fall in to various trials.</a:t>
            </a:r>
          </a:p>
          <a:p>
            <a:r>
              <a:rPr lang="en-US" altLang="en-US" u="sng" dirty="0">
                <a:solidFill>
                  <a:srgbClr val="C00000"/>
                </a:solidFill>
              </a:rPr>
              <a:t>KNOW</a:t>
            </a:r>
            <a:r>
              <a:rPr lang="en-US" altLang="en-US" dirty="0">
                <a:solidFill>
                  <a:srgbClr val="C00000"/>
                </a:solidFill>
              </a:rPr>
              <a:t> – An Understanding Mind (1:3)</a:t>
            </a:r>
          </a:p>
          <a:p>
            <a:pPr lvl="1"/>
            <a:r>
              <a:rPr lang="en-US" altLang="en-US" b="1" dirty="0"/>
              <a:t>Faith is Always Tested</a:t>
            </a:r>
          </a:p>
          <a:p>
            <a:pPr lvl="1"/>
            <a:r>
              <a:rPr lang="en-US" altLang="en-US" b="1" dirty="0"/>
              <a:t>Testing Works For us, Not Against Us.</a:t>
            </a:r>
          </a:p>
          <a:p>
            <a:pPr lvl="1"/>
            <a:r>
              <a:rPr lang="en-US" altLang="en-US" b="1" dirty="0"/>
              <a:t>Trials Rightly Used Help Us To Mature (Patience)</a:t>
            </a:r>
          </a:p>
          <a:p>
            <a:r>
              <a:rPr lang="en-US" altLang="en-US" u="sng" dirty="0">
                <a:solidFill>
                  <a:srgbClr val="C00000"/>
                </a:solidFill>
              </a:rPr>
              <a:t>LET</a:t>
            </a:r>
            <a:r>
              <a:rPr lang="en-US" altLang="en-US" dirty="0">
                <a:solidFill>
                  <a:srgbClr val="C00000"/>
                </a:solidFill>
              </a:rPr>
              <a:t> – Surrender Our Will (1:4; 9-11)</a:t>
            </a:r>
          </a:p>
          <a:p>
            <a:r>
              <a:rPr lang="en-US" altLang="en-US" u="sng" dirty="0">
                <a:solidFill>
                  <a:srgbClr val="C00000"/>
                </a:solidFill>
              </a:rPr>
              <a:t>ASK</a:t>
            </a:r>
            <a:r>
              <a:rPr lang="en-US" altLang="en-US" dirty="0">
                <a:solidFill>
                  <a:srgbClr val="C00000"/>
                </a:solidFill>
              </a:rPr>
              <a:t> – Believe and Trust in God (1:5-8)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44034"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BFB86B2E-61EC-734D-9A54-256B4E740926}" type="slidenum">
              <a:rPr lang="en-US" altLang="en-US" sz="1050" b="0">
                <a:latin typeface="Times New Roman" charset="0"/>
              </a:rPr>
              <a:pPr>
                <a:spcBef>
                  <a:spcPct val="0"/>
                </a:spcBef>
                <a:buFontTx/>
                <a:buNone/>
              </a:pPr>
              <a:t>21</a:t>
            </a:fld>
            <a:endParaRPr lang="en-US" altLang="en-US" sz="1050" b="0">
              <a:latin typeface="Times New Roman" charset="0"/>
            </a:endParaRPr>
          </a:p>
        </p:txBody>
      </p:sp>
      <p:sp>
        <p:nvSpPr>
          <p:cNvPr id="44035" name="Rectangle 2"/>
          <p:cNvSpPr>
            <a:spLocks noGrp="1" noChangeArrowheads="1"/>
          </p:cNvSpPr>
          <p:nvPr>
            <p:ph type="title"/>
          </p:nvPr>
        </p:nvSpPr>
        <p:spPr>
          <a:xfrm>
            <a:off x="1543387" y="114300"/>
            <a:ext cx="6877050" cy="571500"/>
          </a:xfrm>
        </p:spPr>
        <p:txBody>
          <a:bodyPr/>
          <a:lstStyle/>
          <a:p>
            <a:r>
              <a:rPr lang="en-US" altLang="en-US"/>
              <a:t>Chapter One Review (1:2-12)</a:t>
            </a:r>
          </a:p>
        </p:txBody>
      </p:sp>
      <p:sp>
        <p:nvSpPr>
          <p:cNvPr id="44036" name="Rectangle 3"/>
          <p:cNvSpPr>
            <a:spLocks noGrp="1" noChangeArrowheads="1"/>
          </p:cNvSpPr>
          <p:nvPr>
            <p:ph type="body" idx="1"/>
          </p:nvPr>
        </p:nvSpPr>
        <p:spPr>
          <a:xfrm>
            <a:off x="381000" y="952500"/>
            <a:ext cx="8458200" cy="4076700"/>
          </a:xfrm>
        </p:spPr>
        <p:txBody>
          <a:bodyPr>
            <a:normAutofit fontScale="92500" lnSpcReduction="20000"/>
          </a:bodyPr>
          <a:lstStyle/>
          <a:p>
            <a:pPr>
              <a:lnSpc>
                <a:spcPct val="150000"/>
              </a:lnSpc>
              <a:spcBef>
                <a:spcPct val="5000"/>
              </a:spcBef>
            </a:pPr>
            <a:r>
              <a:rPr lang="en-US" altLang="en-US" sz="1800" dirty="0">
                <a:solidFill>
                  <a:srgbClr val="C00000"/>
                </a:solidFill>
              </a:rPr>
              <a:t>How Should I View Trials?</a:t>
            </a:r>
          </a:p>
          <a:p>
            <a:pPr lvl="1">
              <a:lnSpc>
                <a:spcPct val="150000"/>
              </a:lnSpc>
              <a:spcBef>
                <a:spcPct val="5000"/>
              </a:spcBef>
            </a:pPr>
            <a:r>
              <a:rPr lang="en-US" altLang="en-US" sz="1500" b="1" dirty="0"/>
              <a:t>With Joy - Ability to look beyond.</a:t>
            </a:r>
          </a:p>
          <a:p>
            <a:pPr>
              <a:lnSpc>
                <a:spcPct val="150000"/>
              </a:lnSpc>
              <a:spcBef>
                <a:spcPct val="5000"/>
              </a:spcBef>
            </a:pPr>
            <a:r>
              <a:rPr lang="en-US" altLang="en-US" sz="1800" dirty="0">
                <a:solidFill>
                  <a:srgbClr val="C00000"/>
                </a:solidFill>
              </a:rPr>
              <a:t>Why Should I View My Trials With Joy?</a:t>
            </a:r>
          </a:p>
          <a:p>
            <a:pPr lvl="1">
              <a:lnSpc>
                <a:spcPct val="150000"/>
              </a:lnSpc>
              <a:spcBef>
                <a:spcPct val="5000"/>
              </a:spcBef>
            </a:pPr>
            <a:r>
              <a:rPr lang="en-US" altLang="en-US" sz="1500" b="1" dirty="0"/>
              <a:t>Patience, Perfection, Pure Faith, Humility, Crown</a:t>
            </a:r>
          </a:p>
          <a:p>
            <a:pPr>
              <a:lnSpc>
                <a:spcPct val="150000"/>
              </a:lnSpc>
              <a:spcBef>
                <a:spcPct val="5000"/>
              </a:spcBef>
            </a:pPr>
            <a:r>
              <a:rPr lang="en-US" altLang="en-US" sz="1800" dirty="0">
                <a:solidFill>
                  <a:srgbClr val="C00000"/>
                </a:solidFill>
              </a:rPr>
              <a:t>How Can I View My Trials With Joy?</a:t>
            </a:r>
          </a:p>
          <a:p>
            <a:pPr lvl="1">
              <a:lnSpc>
                <a:spcPct val="150000"/>
              </a:lnSpc>
              <a:spcBef>
                <a:spcPct val="5000"/>
              </a:spcBef>
            </a:pPr>
            <a:r>
              <a:rPr lang="en-US" altLang="en-US" sz="1500" b="1" dirty="0"/>
              <a:t>Ask God for Wisdom</a:t>
            </a:r>
          </a:p>
          <a:p>
            <a:pPr>
              <a:lnSpc>
                <a:spcPct val="150000"/>
              </a:lnSpc>
              <a:spcBef>
                <a:spcPct val="5000"/>
              </a:spcBef>
            </a:pPr>
            <a:r>
              <a:rPr lang="en-US" altLang="en-US" sz="1800" dirty="0">
                <a:solidFill>
                  <a:srgbClr val="C00000"/>
                </a:solidFill>
              </a:rPr>
              <a:t>What Is God NOT the Source Of?</a:t>
            </a:r>
          </a:p>
          <a:p>
            <a:pPr lvl="1">
              <a:lnSpc>
                <a:spcPct val="150000"/>
              </a:lnSpc>
              <a:spcBef>
                <a:spcPct val="5000"/>
              </a:spcBef>
            </a:pPr>
            <a:r>
              <a:rPr lang="en-US" altLang="en-US" sz="1500" b="1" dirty="0"/>
              <a:t>Temptations</a:t>
            </a:r>
          </a:p>
          <a:p>
            <a:pPr lvl="2">
              <a:lnSpc>
                <a:spcPct val="150000"/>
              </a:lnSpc>
              <a:spcBef>
                <a:spcPct val="5000"/>
              </a:spcBef>
            </a:pPr>
            <a:r>
              <a:rPr lang="en-US" altLang="en-US" sz="1350" b="1" dirty="0"/>
              <a:t>We Are Responsible - Our Own Desires</a:t>
            </a:r>
          </a:p>
          <a:p>
            <a:pPr>
              <a:lnSpc>
                <a:spcPct val="150000"/>
              </a:lnSpc>
              <a:spcBef>
                <a:spcPct val="5000"/>
              </a:spcBef>
            </a:pPr>
            <a:r>
              <a:rPr lang="en-US" altLang="en-US" sz="1800" dirty="0">
                <a:solidFill>
                  <a:srgbClr val="C00000"/>
                </a:solidFill>
              </a:rPr>
              <a:t>What Is God The Source Of?</a:t>
            </a:r>
          </a:p>
          <a:p>
            <a:pPr lvl="1">
              <a:lnSpc>
                <a:spcPct val="150000"/>
              </a:lnSpc>
              <a:spcBef>
                <a:spcPct val="5000"/>
              </a:spcBef>
            </a:pPr>
            <a:r>
              <a:rPr lang="en-US" altLang="en-US" sz="1500" b="1" dirty="0"/>
              <a:t>Every Good and Perfect Gift</a:t>
            </a:r>
          </a:p>
          <a:p>
            <a:pPr lvl="1">
              <a:lnSpc>
                <a:spcPct val="150000"/>
              </a:lnSpc>
              <a:spcBef>
                <a:spcPct val="5000"/>
              </a:spcBef>
            </a:pPr>
            <a:r>
              <a:rPr lang="en-US" altLang="en-US" sz="1500" b="1" dirty="0"/>
              <a:t>He Brought Us Forth by His Word = First Fruits.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16386"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0AA303E7-D168-1445-BAFB-4AA185DBF173}" type="slidenum">
              <a:rPr lang="en-US" altLang="en-US" sz="1050" b="0">
                <a:latin typeface="Times New Roman" charset="0"/>
              </a:rPr>
              <a:pPr>
                <a:spcBef>
                  <a:spcPct val="0"/>
                </a:spcBef>
                <a:buFontTx/>
                <a:buNone/>
              </a:pPr>
              <a:t>22</a:t>
            </a:fld>
            <a:endParaRPr lang="en-US" altLang="en-US" sz="1050" b="0">
              <a:latin typeface="Times New Roman" charset="0"/>
            </a:endParaRPr>
          </a:p>
        </p:txBody>
      </p:sp>
      <p:sp>
        <p:nvSpPr>
          <p:cNvPr id="16387" name="Rectangle 2"/>
          <p:cNvSpPr>
            <a:spLocks noGrp="1" noChangeArrowheads="1"/>
          </p:cNvSpPr>
          <p:nvPr>
            <p:ph type="title"/>
          </p:nvPr>
        </p:nvSpPr>
        <p:spPr>
          <a:xfrm>
            <a:off x="1676400" y="190500"/>
            <a:ext cx="5257800" cy="628650"/>
          </a:xfrm>
        </p:spPr>
        <p:txBody>
          <a:bodyPr/>
          <a:lstStyle/>
          <a:p>
            <a:r>
              <a:rPr lang="en-US" altLang="en-US"/>
              <a:t>JAMES CHAPTER 1</a:t>
            </a:r>
          </a:p>
        </p:txBody>
      </p:sp>
      <p:sp>
        <p:nvSpPr>
          <p:cNvPr id="9219" name="Rectangle 3"/>
          <p:cNvSpPr>
            <a:spLocks noGrp="1" noChangeArrowheads="1"/>
          </p:cNvSpPr>
          <p:nvPr>
            <p:ph type="body" idx="1"/>
          </p:nvPr>
        </p:nvSpPr>
        <p:spPr>
          <a:xfrm>
            <a:off x="533400" y="1257300"/>
            <a:ext cx="8153400" cy="3600450"/>
          </a:xfrm>
        </p:spPr>
        <p:txBody>
          <a:bodyPr/>
          <a:lstStyle/>
          <a:p>
            <a:pPr>
              <a:lnSpc>
                <a:spcPct val="90000"/>
              </a:lnSpc>
            </a:pPr>
            <a:r>
              <a:rPr lang="en-US" altLang="en-US" sz="1800">
                <a:solidFill>
                  <a:srgbClr val="FF0000"/>
                </a:solidFill>
              </a:rPr>
              <a:t>VERSES 1-12 - TRIALS</a:t>
            </a:r>
            <a:endParaRPr lang="en-US" altLang="en-US">
              <a:solidFill>
                <a:srgbClr val="FF0000"/>
              </a:solidFill>
            </a:endParaRPr>
          </a:p>
          <a:p>
            <a:pPr lvl="1">
              <a:lnSpc>
                <a:spcPct val="85000"/>
              </a:lnSpc>
            </a:pPr>
            <a:r>
              <a:rPr lang="en-US" altLang="en-US" sz="1500" b="1" u="sng" dirty="0"/>
              <a:t>Attitude</a:t>
            </a:r>
            <a:r>
              <a:rPr lang="en-US" altLang="en-US" sz="1500" dirty="0"/>
              <a:t> - Striking Paradox - Joy in Trials?</a:t>
            </a:r>
          </a:p>
          <a:p>
            <a:pPr lvl="1">
              <a:lnSpc>
                <a:spcPct val="85000"/>
              </a:lnSpc>
            </a:pPr>
            <a:r>
              <a:rPr lang="en-US" altLang="en-US" sz="1500" b="1" u="sng" dirty="0"/>
              <a:t>Advantage</a:t>
            </a:r>
            <a:r>
              <a:rPr lang="en-US" altLang="en-US" sz="1500" dirty="0"/>
              <a:t> - What do they produce?</a:t>
            </a:r>
          </a:p>
          <a:p>
            <a:pPr lvl="1">
              <a:lnSpc>
                <a:spcPct val="85000"/>
              </a:lnSpc>
            </a:pPr>
            <a:r>
              <a:rPr lang="en-US" altLang="en-US" sz="1500" b="1" u="sng" dirty="0"/>
              <a:t>Assistance</a:t>
            </a:r>
            <a:r>
              <a:rPr lang="en-US" altLang="en-US" sz="1500" dirty="0"/>
              <a:t> - If we endure trails, what will we receive?</a:t>
            </a:r>
          </a:p>
          <a:p>
            <a:pPr>
              <a:lnSpc>
                <a:spcPct val="90000"/>
              </a:lnSpc>
            </a:pPr>
            <a:r>
              <a:rPr lang="en-US" altLang="en-US" sz="1800" dirty="0">
                <a:solidFill>
                  <a:srgbClr val="FF0000"/>
                </a:solidFill>
              </a:rPr>
              <a:t>VERSES 13-18 - TEMPTATIONS</a:t>
            </a:r>
          </a:p>
          <a:p>
            <a:pPr lvl="1">
              <a:lnSpc>
                <a:spcPct val="85000"/>
              </a:lnSpc>
            </a:pPr>
            <a:r>
              <a:rPr lang="en-US" altLang="en-US" sz="1500" b="1" u="sng" dirty="0"/>
              <a:t>Source</a:t>
            </a:r>
            <a:r>
              <a:rPr lang="en-US" altLang="en-US" sz="1500" dirty="0"/>
              <a:t> - Where do temptations come from?</a:t>
            </a:r>
          </a:p>
          <a:p>
            <a:pPr lvl="1">
              <a:lnSpc>
                <a:spcPct val="85000"/>
              </a:lnSpc>
            </a:pPr>
            <a:r>
              <a:rPr lang="en-US" altLang="en-US" sz="1500" b="1" u="sng" dirty="0"/>
              <a:t>Steps</a:t>
            </a:r>
            <a:r>
              <a:rPr lang="en-US" altLang="en-US" sz="1500" dirty="0"/>
              <a:t> - Who is to blame for these temptations</a:t>
            </a:r>
          </a:p>
          <a:p>
            <a:pPr lvl="1">
              <a:lnSpc>
                <a:spcPct val="85000"/>
              </a:lnSpc>
            </a:pPr>
            <a:r>
              <a:rPr lang="en-US" altLang="en-US" sz="1500" b="1" u="sng" dirty="0"/>
              <a:t>Solution</a:t>
            </a:r>
            <a:r>
              <a:rPr lang="en-US" altLang="en-US" sz="1500" dirty="0"/>
              <a:t> - What then does God give us?</a:t>
            </a:r>
          </a:p>
          <a:p>
            <a:pPr lvl="1">
              <a:lnSpc>
                <a:spcPct val="85000"/>
              </a:lnSpc>
            </a:pPr>
            <a:r>
              <a:rPr lang="en-US" altLang="en-US" sz="1500" dirty="0"/>
              <a:t>What is the greatest gift we’ve been given?</a:t>
            </a:r>
          </a:p>
          <a:p>
            <a:pPr>
              <a:lnSpc>
                <a:spcPct val="90000"/>
              </a:lnSpc>
            </a:pPr>
            <a:r>
              <a:rPr lang="en-US" altLang="en-US" sz="1800" dirty="0">
                <a:solidFill>
                  <a:srgbClr val="FF0000"/>
                </a:solidFill>
              </a:rPr>
              <a:t>VERSES 19-27 - RESPONSE</a:t>
            </a:r>
          </a:p>
          <a:p>
            <a:pPr lvl="1">
              <a:lnSpc>
                <a:spcPct val="85000"/>
              </a:lnSpc>
            </a:pPr>
            <a:r>
              <a:rPr lang="en-US" altLang="en-US" sz="1500" b="1" u="sng" dirty="0"/>
              <a:t>Reception </a:t>
            </a:r>
            <a:r>
              <a:rPr lang="en-US" altLang="en-US" sz="1500" dirty="0"/>
              <a:t>- What should we be quick to hear? Why (Vs 21)?</a:t>
            </a:r>
          </a:p>
          <a:p>
            <a:pPr lvl="1">
              <a:lnSpc>
                <a:spcPct val="85000"/>
              </a:lnSpc>
            </a:pPr>
            <a:r>
              <a:rPr lang="en-US" altLang="en-US" sz="1500" b="1" u="sng" dirty="0"/>
              <a:t>Respond</a:t>
            </a:r>
            <a:r>
              <a:rPr lang="en-US" altLang="en-US" sz="1500" dirty="0"/>
              <a:t> - Is just hearing God’s word enough?  What is the mirror?</a:t>
            </a:r>
          </a:p>
          <a:p>
            <a:pPr lvl="1">
              <a:lnSpc>
                <a:spcPct val="85000"/>
              </a:lnSpc>
            </a:pPr>
            <a:r>
              <a:rPr lang="en-US" altLang="en-US" sz="1500" b="1" u="sng" dirty="0"/>
              <a:t>Resignation</a:t>
            </a:r>
            <a:r>
              <a:rPr lang="en-US" altLang="en-US" sz="1500" dirty="0"/>
              <a:t> - Are we under law today?  If so which one?</a:t>
            </a:r>
          </a:p>
          <a:p>
            <a:pPr lvl="1">
              <a:lnSpc>
                <a:spcPct val="85000"/>
              </a:lnSpc>
            </a:pPr>
            <a:r>
              <a:rPr lang="en-US" altLang="en-US" sz="1500" b="1" u="sng" dirty="0"/>
              <a:t>Resolve</a:t>
            </a:r>
            <a:r>
              <a:rPr lang="en-US" altLang="en-US" sz="1500" dirty="0"/>
              <a:t> - What is Pure and Undefiled Religion?</a:t>
            </a:r>
          </a:p>
          <a:p>
            <a:pPr lvl="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21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1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19">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219">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1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Footer Placeholder 4"/>
          <p:cNvSpPr>
            <a:spLocks noGrp="1"/>
          </p:cNvSpPr>
          <p:nvPr>
            <p:ph type="ftr" sz="quarter" idx="11"/>
          </p:nvPr>
        </p:nvSpPr>
        <p:spPr>
          <a:xfrm>
            <a:off x="47625" y="5295900"/>
            <a:ext cx="1123950" cy="342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l">
              <a:spcBef>
                <a:spcPct val="0"/>
              </a:spcBef>
              <a:buClrTx/>
              <a:buFontTx/>
              <a:buNone/>
            </a:pPr>
            <a:r>
              <a:rPr lang="en-US" altLang="en-US" sz="1050" dirty="0">
                <a:latin typeface="Times New Roman" charset="0"/>
              </a:rPr>
              <a:t>James 1:1</a:t>
            </a:r>
          </a:p>
        </p:txBody>
      </p:sp>
      <p:sp>
        <p:nvSpPr>
          <p:cNvPr id="55298" name="Slide Number Placeholder 5"/>
          <p:cNvSpPr>
            <a:spLocks noGrp="1"/>
          </p:cNvSpPr>
          <p:nvPr>
            <p:ph type="sldNum" sz="quarter" idx="4294967295"/>
          </p:nvPr>
        </p:nvSpPr>
        <p:spPr>
          <a:xfrm>
            <a:off x="8458199" y="5341883"/>
            <a:ext cx="561975" cy="342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r">
              <a:spcBef>
                <a:spcPct val="0"/>
              </a:spcBef>
              <a:buClrTx/>
              <a:buFontTx/>
              <a:buNone/>
            </a:pPr>
            <a:fld id="{9ADECB8F-4A56-5F46-9AED-1337EDFA1890}" type="slidenum">
              <a:rPr lang="en-US" altLang="en-US" sz="1050">
                <a:latin typeface="Times New Roman" charset="0"/>
              </a:rPr>
              <a:pPr algn="r">
                <a:spcBef>
                  <a:spcPct val="0"/>
                </a:spcBef>
                <a:buClrTx/>
                <a:buFontTx/>
                <a:buNone/>
              </a:pPr>
              <a:t>3</a:t>
            </a:fld>
            <a:endParaRPr lang="en-US" altLang="en-US" sz="1050" dirty="0">
              <a:latin typeface="Times New Roman" charset="0"/>
            </a:endParaRPr>
          </a:p>
        </p:txBody>
      </p:sp>
      <p:sp>
        <p:nvSpPr>
          <p:cNvPr id="55299" name="Rectangle 2"/>
          <p:cNvSpPr>
            <a:spLocks noGrp="1" noChangeArrowheads="1"/>
          </p:cNvSpPr>
          <p:nvPr>
            <p:ph type="title"/>
          </p:nvPr>
        </p:nvSpPr>
        <p:spPr>
          <a:xfrm>
            <a:off x="2286000" y="514350"/>
            <a:ext cx="5200650" cy="914400"/>
          </a:xfrm>
        </p:spPr>
        <p:txBody>
          <a:bodyPr/>
          <a:lstStyle/>
          <a:p>
            <a:pPr eaLnBrk="1" hangingPunct="1"/>
            <a:r>
              <a:rPr lang="en-US" altLang="en-US" b="1" dirty="0">
                <a:solidFill>
                  <a:srgbClr val="0000CC"/>
                </a:solidFill>
              </a:rPr>
              <a:t>To Whom Did He Write?</a:t>
            </a:r>
            <a:br>
              <a:rPr lang="en-US" altLang="en-US" b="1" dirty="0">
                <a:solidFill>
                  <a:srgbClr val="0000CC"/>
                </a:solidFill>
              </a:rPr>
            </a:br>
            <a:r>
              <a:rPr lang="en-US" altLang="en-US" b="1" dirty="0">
                <a:solidFill>
                  <a:srgbClr val="0000CC"/>
                </a:solidFill>
              </a:rPr>
              <a:t>James’ Recipients</a:t>
            </a:r>
          </a:p>
        </p:txBody>
      </p:sp>
      <p:sp>
        <p:nvSpPr>
          <p:cNvPr id="5123" name="Rectangle 3"/>
          <p:cNvSpPr>
            <a:spLocks noGrp="1" noChangeArrowheads="1"/>
          </p:cNvSpPr>
          <p:nvPr>
            <p:ph type="body" idx="1"/>
          </p:nvPr>
        </p:nvSpPr>
        <p:spPr>
          <a:xfrm>
            <a:off x="609600" y="1543050"/>
            <a:ext cx="7696200" cy="3371850"/>
          </a:xfrm>
        </p:spPr>
        <p:txBody>
          <a:bodyPr/>
          <a:lstStyle/>
          <a:p>
            <a:pPr eaLnBrk="1" hangingPunct="1">
              <a:lnSpc>
                <a:spcPct val="90000"/>
              </a:lnSpc>
            </a:pPr>
            <a:r>
              <a:rPr lang="en-US" altLang="en-US" b="1" u="sng" dirty="0">
                <a:solidFill>
                  <a:srgbClr val="C00000"/>
                </a:solidFill>
              </a:rPr>
              <a:t>“The 12 Tribes Scattered Abroad”</a:t>
            </a:r>
          </a:p>
          <a:p>
            <a:pPr lvl="1" eaLnBrk="1" hangingPunct="1"/>
            <a:r>
              <a:rPr lang="en-US" altLang="en-US" dirty="0"/>
              <a:t>James is writing to Jews who have been dispersed</a:t>
            </a:r>
          </a:p>
          <a:p>
            <a:pPr lvl="1" eaLnBrk="1" hangingPunct="1"/>
            <a:r>
              <a:rPr lang="en-US" altLang="en-US" dirty="0"/>
              <a:t>James is writing to Jewish Christians scattered by persecution</a:t>
            </a:r>
          </a:p>
          <a:p>
            <a:pPr lvl="1" eaLnBrk="1" hangingPunct="1"/>
            <a:r>
              <a:rPr lang="en-US" altLang="en-US" i="1" dirty="0"/>
              <a:t>James (an elder of the church) could see their conduct as people came and went from Jerusalem</a:t>
            </a:r>
          </a:p>
          <a:p>
            <a:pPr eaLnBrk="1" hangingPunct="1">
              <a:lnSpc>
                <a:spcPct val="90000"/>
              </a:lnSpc>
            </a:pPr>
            <a:endParaRPr lang="en-US" altLang="en-US" b="1" u="sng" dirty="0" smtClean="0">
              <a:solidFill>
                <a:srgbClr val="C00000"/>
              </a:solidFill>
            </a:endParaRPr>
          </a:p>
          <a:p>
            <a:pPr eaLnBrk="1" hangingPunct="1">
              <a:lnSpc>
                <a:spcPct val="90000"/>
              </a:lnSpc>
            </a:pPr>
            <a:r>
              <a:rPr lang="en-US" altLang="en-US" b="1" u="sng" dirty="0" smtClean="0">
                <a:solidFill>
                  <a:srgbClr val="C00000"/>
                </a:solidFill>
              </a:rPr>
              <a:t>“</a:t>
            </a:r>
            <a:r>
              <a:rPr lang="en-US" altLang="en-US" b="1" u="sng" dirty="0">
                <a:solidFill>
                  <a:srgbClr val="C00000"/>
                </a:solidFill>
              </a:rPr>
              <a:t>diaspora</a:t>
            </a:r>
            <a:r>
              <a:rPr lang="en-US" altLang="en-US" b="1" dirty="0">
                <a:solidFill>
                  <a:srgbClr val="C00000"/>
                </a:solidFill>
              </a:rPr>
              <a:t>”</a:t>
            </a:r>
            <a:r>
              <a:rPr lang="en-US" altLang="en-US" dirty="0">
                <a:solidFill>
                  <a:srgbClr val="C00000"/>
                </a:solidFill>
              </a:rPr>
              <a:t> </a:t>
            </a:r>
            <a:r>
              <a:rPr lang="en-US" altLang="en-US" dirty="0"/>
              <a:t>- sowing throughout the world</a:t>
            </a:r>
          </a:p>
          <a:p>
            <a:pPr lvl="1" eaLnBrk="1" hangingPunct="1">
              <a:lnSpc>
                <a:spcPct val="90000"/>
              </a:lnSpc>
            </a:pPr>
            <a:r>
              <a:rPr lang="en-US" altLang="en-US" dirty="0"/>
              <a:t>“Scattering Seed”</a:t>
            </a:r>
          </a:p>
        </p:txBody>
      </p:sp>
    </p:spTree>
    <p:extLst>
      <p:ext uri="{BB962C8B-B14F-4D97-AF65-F5344CB8AC3E}">
        <p14:creationId xmlns:p14="http://schemas.microsoft.com/office/powerpoint/2010/main" xmlns="" val="2027907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Footer Placeholder 4"/>
          <p:cNvSpPr>
            <a:spLocks noGrp="1"/>
          </p:cNvSpPr>
          <p:nvPr>
            <p:ph type="ftr" sz="quarter" idx="11"/>
          </p:nvPr>
        </p:nvSpPr>
        <p:spPr>
          <a:xfrm>
            <a:off x="76200" y="5295900"/>
            <a:ext cx="1219200" cy="38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l">
              <a:spcBef>
                <a:spcPct val="0"/>
              </a:spcBef>
              <a:buClrTx/>
              <a:buFontTx/>
              <a:buNone/>
            </a:pPr>
            <a:r>
              <a:rPr lang="en-US" altLang="en-US" sz="1050">
                <a:latin typeface="Times New Roman" charset="0"/>
              </a:rPr>
              <a:t>James 1:1</a:t>
            </a:r>
          </a:p>
        </p:txBody>
      </p:sp>
      <p:sp>
        <p:nvSpPr>
          <p:cNvPr id="57346" name="Slide Number Placeholder 5"/>
          <p:cNvSpPr>
            <a:spLocks noGrp="1"/>
          </p:cNvSpPr>
          <p:nvPr>
            <p:ph type="sldNum" sz="quarter" idx="4294967295"/>
          </p:nvPr>
        </p:nvSpPr>
        <p:spPr>
          <a:xfrm>
            <a:off x="7620000" y="5334000"/>
            <a:ext cx="1428750" cy="342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r">
              <a:spcBef>
                <a:spcPct val="0"/>
              </a:spcBef>
              <a:buClrTx/>
              <a:buFontTx/>
              <a:buNone/>
            </a:pPr>
            <a:fld id="{11CDA402-F2EA-5E40-A620-A5CCC81E45EB}" type="slidenum">
              <a:rPr lang="en-US" altLang="en-US" sz="1050">
                <a:latin typeface="Times New Roman" charset="0"/>
              </a:rPr>
              <a:pPr algn="r">
                <a:spcBef>
                  <a:spcPct val="0"/>
                </a:spcBef>
                <a:buClrTx/>
                <a:buFontTx/>
                <a:buNone/>
              </a:pPr>
              <a:t>4</a:t>
            </a:fld>
            <a:endParaRPr lang="en-US" altLang="en-US" sz="1050">
              <a:latin typeface="Times New Roman" charset="0"/>
            </a:endParaRPr>
          </a:p>
        </p:txBody>
      </p:sp>
      <p:sp>
        <p:nvSpPr>
          <p:cNvPr id="57347" name="Rectangle 2"/>
          <p:cNvSpPr>
            <a:spLocks noGrp="1" noChangeArrowheads="1"/>
          </p:cNvSpPr>
          <p:nvPr>
            <p:ph type="title"/>
          </p:nvPr>
        </p:nvSpPr>
        <p:spPr>
          <a:xfrm>
            <a:off x="1600200" y="266700"/>
            <a:ext cx="5200650" cy="514350"/>
          </a:xfrm>
        </p:spPr>
        <p:txBody>
          <a:bodyPr/>
          <a:lstStyle/>
          <a:p>
            <a:pPr eaLnBrk="1" hangingPunct="1"/>
            <a:r>
              <a:rPr lang="en-US" altLang="en-US" b="1" dirty="0">
                <a:solidFill>
                  <a:srgbClr val="0000CC"/>
                </a:solidFill>
              </a:rPr>
              <a:t>Why Did He Write This Letter?</a:t>
            </a:r>
          </a:p>
        </p:txBody>
      </p:sp>
      <p:sp>
        <p:nvSpPr>
          <p:cNvPr id="23557" name="Rectangle 3"/>
          <p:cNvSpPr>
            <a:spLocks noGrp="1" noChangeArrowheads="1"/>
          </p:cNvSpPr>
          <p:nvPr>
            <p:ph type="body" idx="1"/>
          </p:nvPr>
        </p:nvSpPr>
        <p:spPr>
          <a:xfrm>
            <a:off x="457200" y="1485900"/>
            <a:ext cx="8001000" cy="3371850"/>
          </a:xfrm>
        </p:spPr>
        <p:txBody>
          <a:bodyPr/>
          <a:lstStyle/>
          <a:p>
            <a:pPr eaLnBrk="1" hangingPunct="1"/>
            <a:r>
              <a:rPr lang="en-US" altLang="en-US" dirty="0"/>
              <a:t>No Written Word At This Time</a:t>
            </a:r>
          </a:p>
          <a:p>
            <a:pPr eaLnBrk="1" hangingPunct="1"/>
            <a:r>
              <a:rPr lang="en-US" altLang="en-US" dirty="0"/>
              <a:t>New Converts That Needed First Principles</a:t>
            </a:r>
          </a:p>
          <a:p>
            <a:pPr eaLnBrk="1" hangingPunct="1"/>
            <a:r>
              <a:rPr lang="en-US" altLang="en-US" dirty="0"/>
              <a:t>They Needed Spiritual Maturity</a:t>
            </a:r>
          </a:p>
          <a:p>
            <a:pPr eaLnBrk="1" hangingPunct="1"/>
            <a:r>
              <a:rPr lang="en-US" altLang="en-US" dirty="0"/>
              <a:t>Under Heavy Persecution, Oppression</a:t>
            </a:r>
          </a:p>
          <a:p>
            <a:pPr lvl="1" eaLnBrk="1" hangingPunct="1"/>
            <a:r>
              <a:rPr lang="en-US" altLang="en-US" i="1" dirty="0"/>
              <a:t>Not easy to show patience and forbearance</a:t>
            </a:r>
          </a:p>
          <a:p>
            <a:pPr lvl="1" eaLnBrk="1" hangingPunct="1"/>
            <a:r>
              <a:rPr lang="en-US" altLang="en-US" i="1" dirty="0"/>
              <a:t>Judaism Influences</a:t>
            </a:r>
          </a:p>
          <a:p>
            <a:pPr lvl="1" eaLnBrk="1" hangingPunct="1"/>
            <a:r>
              <a:rPr lang="en-US" altLang="en-US" i="1" dirty="0"/>
              <a:t>Conflicts With Jewish brethren</a:t>
            </a:r>
          </a:p>
        </p:txBody>
      </p:sp>
    </p:spTree>
    <p:extLst>
      <p:ext uri="{BB962C8B-B14F-4D97-AF65-F5344CB8AC3E}">
        <p14:creationId xmlns:p14="http://schemas.microsoft.com/office/powerpoint/2010/main" xmlns="" val="155789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additive="base">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7">
                                            <p:txEl>
                                              <p:pRg st="1" end="1"/>
                                            </p:txEl>
                                          </p:spTgt>
                                        </p:tgtEl>
                                        <p:attrNameLst>
                                          <p:attrName>style.visibility</p:attrName>
                                        </p:attrNameLst>
                                      </p:cBhvr>
                                      <p:to>
                                        <p:strVal val="visible"/>
                                      </p:to>
                                    </p:set>
                                    <p:anim calcmode="lin" valueType="num">
                                      <p:cBhvr additive="base">
                                        <p:cTn id="11"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7">
                                            <p:txEl>
                                              <p:pRg st="2" end="2"/>
                                            </p:txEl>
                                          </p:spTgt>
                                        </p:tgtEl>
                                        <p:attrNameLst>
                                          <p:attrName>style.visibility</p:attrName>
                                        </p:attrNameLst>
                                      </p:cBhvr>
                                      <p:to>
                                        <p:strVal val="visible"/>
                                      </p:to>
                                    </p:set>
                                    <p:anim calcmode="lin" valueType="num">
                                      <p:cBhvr additive="base">
                                        <p:cTn id="15"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7">
                                            <p:txEl>
                                              <p:pRg st="3" end="3"/>
                                            </p:txEl>
                                          </p:spTgt>
                                        </p:tgtEl>
                                        <p:attrNameLst>
                                          <p:attrName>style.visibility</p:attrName>
                                        </p:attrNameLst>
                                      </p:cBhvr>
                                      <p:to>
                                        <p:strVal val="visible"/>
                                      </p:to>
                                    </p:set>
                                    <p:anim calcmode="lin" valueType="num">
                                      <p:cBhvr additive="base">
                                        <p:cTn id="19" dur="5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557">
                                            <p:txEl>
                                              <p:pRg st="4" end="4"/>
                                            </p:txEl>
                                          </p:spTgt>
                                        </p:tgtEl>
                                        <p:attrNameLst>
                                          <p:attrName>style.visibility</p:attrName>
                                        </p:attrNameLst>
                                      </p:cBhvr>
                                      <p:to>
                                        <p:strVal val="visible"/>
                                      </p:to>
                                    </p:set>
                                    <p:anim calcmode="lin" valueType="num">
                                      <p:cBhvr additive="base">
                                        <p:cTn id="23"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557">
                                            <p:txEl>
                                              <p:pRg st="5" end="5"/>
                                            </p:txEl>
                                          </p:spTgt>
                                        </p:tgtEl>
                                        <p:attrNameLst>
                                          <p:attrName>style.visibility</p:attrName>
                                        </p:attrNameLst>
                                      </p:cBhvr>
                                      <p:to>
                                        <p:strVal val="visible"/>
                                      </p:to>
                                    </p:set>
                                    <p:anim calcmode="lin" valueType="num">
                                      <p:cBhvr additive="base">
                                        <p:cTn id="27" dur="5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55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557">
                                            <p:txEl>
                                              <p:pRg st="6" end="6"/>
                                            </p:txEl>
                                          </p:spTgt>
                                        </p:tgtEl>
                                        <p:attrNameLst>
                                          <p:attrName>style.visibility</p:attrName>
                                        </p:attrNameLst>
                                      </p:cBhvr>
                                      <p:to>
                                        <p:strVal val="visible"/>
                                      </p:to>
                                    </p:set>
                                    <p:anim calcmode="lin" valueType="num">
                                      <p:cBhvr additive="base">
                                        <p:cTn id="31" dur="5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Footer Placeholder 4"/>
          <p:cNvSpPr>
            <a:spLocks noGrp="1"/>
          </p:cNvSpPr>
          <p:nvPr>
            <p:ph type="ftr" sz="quarter" idx="11"/>
          </p:nvPr>
        </p:nvSpPr>
        <p:spPr>
          <a:xfrm>
            <a:off x="34159" y="5334000"/>
            <a:ext cx="1123950" cy="38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l">
              <a:spcBef>
                <a:spcPct val="0"/>
              </a:spcBef>
              <a:buClrTx/>
              <a:buFontTx/>
              <a:buNone/>
            </a:pPr>
            <a:r>
              <a:rPr lang="en-US" altLang="en-US" sz="1050">
                <a:latin typeface="Times New Roman" charset="0"/>
              </a:rPr>
              <a:t>James 1:1</a:t>
            </a:r>
          </a:p>
        </p:txBody>
      </p:sp>
      <p:sp>
        <p:nvSpPr>
          <p:cNvPr id="63490" name="Slide Number Placeholder 5"/>
          <p:cNvSpPr>
            <a:spLocks noGrp="1"/>
          </p:cNvSpPr>
          <p:nvPr>
            <p:ph type="sldNum" sz="quarter" idx="4294967295"/>
          </p:nvPr>
        </p:nvSpPr>
        <p:spPr>
          <a:xfrm>
            <a:off x="7543800" y="5276850"/>
            <a:ext cx="1428750" cy="342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r">
              <a:spcBef>
                <a:spcPct val="0"/>
              </a:spcBef>
              <a:buClrTx/>
              <a:buFontTx/>
              <a:buNone/>
            </a:pPr>
            <a:fld id="{7687046A-DC45-6542-9692-0DE2D3C67A17}" type="slidenum">
              <a:rPr lang="en-US" altLang="en-US" sz="1050">
                <a:latin typeface="Times New Roman" charset="0"/>
              </a:rPr>
              <a:pPr algn="r">
                <a:spcBef>
                  <a:spcPct val="0"/>
                </a:spcBef>
                <a:buClrTx/>
                <a:buFontTx/>
                <a:buNone/>
              </a:pPr>
              <a:t>5</a:t>
            </a:fld>
            <a:endParaRPr lang="en-US" altLang="en-US" sz="1050" dirty="0">
              <a:latin typeface="Times New Roman" charset="0"/>
            </a:endParaRPr>
          </a:p>
        </p:txBody>
      </p:sp>
      <p:sp>
        <p:nvSpPr>
          <p:cNvPr id="63491" name="Rectangle 2"/>
          <p:cNvSpPr>
            <a:spLocks noGrp="1" noChangeArrowheads="1"/>
          </p:cNvSpPr>
          <p:nvPr>
            <p:ph type="title"/>
          </p:nvPr>
        </p:nvSpPr>
        <p:spPr>
          <a:xfrm>
            <a:off x="1636329" y="266700"/>
            <a:ext cx="5086350" cy="628650"/>
          </a:xfrm>
        </p:spPr>
        <p:txBody>
          <a:bodyPr/>
          <a:lstStyle/>
          <a:p>
            <a:pPr eaLnBrk="1" hangingPunct="1"/>
            <a:r>
              <a:rPr lang="en-US" altLang="en-US" b="1" dirty="0">
                <a:solidFill>
                  <a:srgbClr val="0000CC"/>
                </a:solidFill>
              </a:rPr>
              <a:t>“James” Is Needed Today</a:t>
            </a:r>
          </a:p>
        </p:txBody>
      </p:sp>
      <p:sp>
        <p:nvSpPr>
          <p:cNvPr id="63492" name="Rectangle 3"/>
          <p:cNvSpPr>
            <a:spLocks noGrp="1" noChangeArrowheads="1"/>
          </p:cNvSpPr>
          <p:nvPr>
            <p:ph type="body" idx="1"/>
          </p:nvPr>
        </p:nvSpPr>
        <p:spPr>
          <a:xfrm>
            <a:off x="1636328" y="1028700"/>
            <a:ext cx="5086351" cy="4495800"/>
          </a:xfrm>
        </p:spPr>
        <p:txBody>
          <a:bodyPr/>
          <a:lstStyle/>
          <a:p>
            <a:pPr eaLnBrk="1" hangingPunct="1"/>
            <a:r>
              <a:rPr lang="en-US" altLang="en-US" dirty="0"/>
              <a:t>Hypocrisy</a:t>
            </a:r>
          </a:p>
          <a:p>
            <a:pPr eaLnBrk="1" hangingPunct="1"/>
            <a:r>
              <a:rPr lang="en-US" altLang="en-US" dirty="0"/>
              <a:t>Listening And Not Doing</a:t>
            </a:r>
          </a:p>
          <a:p>
            <a:pPr eaLnBrk="1" hangingPunct="1"/>
            <a:r>
              <a:rPr lang="en-US" altLang="en-US" dirty="0"/>
              <a:t>Improper Use Of Riches</a:t>
            </a:r>
          </a:p>
          <a:p>
            <a:pPr eaLnBrk="1" hangingPunct="1"/>
            <a:r>
              <a:rPr lang="en-US" altLang="en-US" dirty="0"/>
              <a:t>Respecter Of Persons</a:t>
            </a:r>
          </a:p>
          <a:p>
            <a:pPr eaLnBrk="1" hangingPunct="1"/>
            <a:r>
              <a:rPr lang="en-US" altLang="en-US" dirty="0"/>
              <a:t>Ruling God Out Of Our Plans</a:t>
            </a:r>
          </a:p>
          <a:p>
            <a:pPr eaLnBrk="1" hangingPunct="1"/>
            <a:r>
              <a:rPr lang="en-US" altLang="en-US" dirty="0"/>
              <a:t>Worldliness</a:t>
            </a:r>
          </a:p>
          <a:p>
            <a:pPr eaLnBrk="1" hangingPunct="1"/>
            <a:r>
              <a:rPr lang="en-US" altLang="en-US" dirty="0"/>
              <a:t>Half-Hearted Prayer Life</a:t>
            </a:r>
          </a:p>
          <a:p>
            <a:pPr eaLnBrk="1" hangingPunct="1"/>
            <a:r>
              <a:rPr lang="en-US" altLang="en-US" dirty="0"/>
              <a:t>Inconsistency</a:t>
            </a:r>
          </a:p>
          <a:p>
            <a:pPr eaLnBrk="1" hangingPunct="1"/>
            <a:r>
              <a:rPr lang="en-US" altLang="en-US" dirty="0"/>
              <a:t>Not Helping Others</a:t>
            </a:r>
          </a:p>
        </p:txBody>
      </p:sp>
    </p:spTree>
    <p:extLst>
      <p:ext uri="{BB962C8B-B14F-4D97-AF65-F5344CB8AC3E}">
        <p14:creationId xmlns:p14="http://schemas.microsoft.com/office/powerpoint/2010/main" xmlns="" val="201690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Footer Placeholder 4"/>
          <p:cNvSpPr>
            <a:spLocks noGrp="1"/>
          </p:cNvSpPr>
          <p:nvPr>
            <p:ph type="ftr" sz="quarter" idx="10"/>
          </p:nvPr>
        </p:nvSpPr>
        <p:spPr>
          <a:xfrm>
            <a:off x="0" y="5372100"/>
            <a:ext cx="1905000" cy="342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lgn="l">
              <a:spcBef>
                <a:spcPct val="0"/>
              </a:spcBef>
              <a:buFontTx/>
              <a:buNone/>
            </a:pPr>
            <a:r>
              <a:rPr lang="en-US" altLang="en-US" sz="1050" b="0">
                <a:latin typeface="Times New Roman" charset="0"/>
              </a:rPr>
              <a:t>James 1:1</a:t>
            </a:r>
          </a:p>
        </p:txBody>
      </p:sp>
      <p:sp>
        <p:nvSpPr>
          <p:cNvPr id="18434" name="Slide Number Placeholder 5"/>
          <p:cNvSpPr>
            <a:spLocks noGrp="1"/>
          </p:cNvSpPr>
          <p:nvPr>
            <p:ph type="sldNum" sz="quarter" idx="11"/>
          </p:nvPr>
        </p:nvSpPr>
        <p:spPr>
          <a:xfrm>
            <a:off x="7683719" y="5372100"/>
            <a:ext cx="1428750" cy="342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2AEAB855-7B3E-574A-92E9-9EF08D1DEF76}" type="slidenum">
              <a:rPr lang="en-US" altLang="en-US" sz="1050" b="0">
                <a:latin typeface="Times New Roman" charset="0"/>
              </a:rPr>
              <a:pPr>
                <a:spcBef>
                  <a:spcPct val="0"/>
                </a:spcBef>
                <a:buFontTx/>
                <a:buNone/>
              </a:pPr>
              <a:t>6</a:t>
            </a:fld>
            <a:endParaRPr lang="en-US" altLang="en-US" sz="1050" b="0" dirty="0">
              <a:latin typeface="Times New Roman" charset="0"/>
            </a:endParaRPr>
          </a:p>
        </p:txBody>
      </p:sp>
      <p:sp>
        <p:nvSpPr>
          <p:cNvPr id="18435" name="Rectangle 2"/>
          <p:cNvSpPr>
            <a:spLocks noGrp="1" noChangeArrowheads="1"/>
          </p:cNvSpPr>
          <p:nvPr>
            <p:ph type="title"/>
          </p:nvPr>
        </p:nvSpPr>
        <p:spPr>
          <a:xfrm>
            <a:off x="1508234" y="190500"/>
            <a:ext cx="6419850" cy="571500"/>
          </a:xfrm>
        </p:spPr>
        <p:txBody>
          <a:bodyPr/>
          <a:lstStyle/>
          <a:p>
            <a:pPr eaLnBrk="1" hangingPunct="1"/>
            <a:r>
              <a:rPr lang="en-US" altLang="en-US">
                <a:solidFill>
                  <a:srgbClr val="0000CC"/>
                </a:solidFill>
              </a:rPr>
              <a:t>What is “FAITH”?</a:t>
            </a:r>
          </a:p>
        </p:txBody>
      </p:sp>
      <p:sp>
        <p:nvSpPr>
          <p:cNvPr id="22531" name="Rectangle 3"/>
          <p:cNvSpPr>
            <a:spLocks noGrp="1" noChangeArrowheads="1"/>
          </p:cNvSpPr>
          <p:nvPr>
            <p:ph type="body" idx="1"/>
          </p:nvPr>
        </p:nvSpPr>
        <p:spPr>
          <a:xfrm>
            <a:off x="381000" y="1181100"/>
            <a:ext cx="7562850" cy="4191000"/>
          </a:xfrm>
        </p:spPr>
        <p:txBody>
          <a:bodyPr/>
          <a:lstStyle/>
          <a:p>
            <a:pPr eaLnBrk="1" hangingPunct="1"/>
            <a:r>
              <a:rPr lang="en-US" altLang="en-US" u="sng" dirty="0"/>
              <a:t>FAITH (</a:t>
            </a:r>
            <a:r>
              <a:rPr lang="en-US" altLang="en-US" u="sng" dirty="0" err="1"/>
              <a:t>pistis</a:t>
            </a:r>
            <a:r>
              <a:rPr lang="en-US" altLang="en-US" u="sng" dirty="0" smtClean="0"/>
              <a:t>)</a:t>
            </a:r>
          </a:p>
          <a:p>
            <a:pPr eaLnBrk="1" hangingPunct="1"/>
            <a:endParaRPr lang="en-US" altLang="en-US" u="sng" dirty="0"/>
          </a:p>
          <a:p>
            <a:pPr lvl="1" eaLnBrk="1" hangingPunct="1"/>
            <a:r>
              <a:rPr lang="en-US" altLang="en-US" b="1" dirty="0">
                <a:solidFill>
                  <a:srgbClr val="C00000"/>
                </a:solidFill>
              </a:rPr>
              <a:t>Trust, Confidence</a:t>
            </a:r>
            <a:r>
              <a:rPr lang="en-US" altLang="en-US" dirty="0">
                <a:solidFill>
                  <a:srgbClr val="C00000"/>
                </a:solidFill>
              </a:rPr>
              <a:t> </a:t>
            </a:r>
            <a:r>
              <a:rPr lang="en-US" altLang="en-US" b="1" dirty="0">
                <a:solidFill>
                  <a:srgbClr val="C00000"/>
                </a:solidFill>
              </a:rPr>
              <a:t>– in an active sense</a:t>
            </a:r>
          </a:p>
          <a:p>
            <a:pPr lvl="2" eaLnBrk="1" hangingPunct="1"/>
            <a:r>
              <a:rPr lang="en-US" altLang="en-US" b="1" dirty="0"/>
              <a:t>2 Tim 1:12 – Paul trusted in the Lord</a:t>
            </a:r>
          </a:p>
          <a:p>
            <a:pPr lvl="2" eaLnBrk="1" hangingPunct="1"/>
            <a:r>
              <a:rPr lang="en-US" altLang="en-US" b="1" dirty="0" smtClean="0"/>
              <a:t>Hebrews </a:t>
            </a:r>
            <a:r>
              <a:rPr lang="en-US" altLang="en-US" b="1" dirty="0"/>
              <a:t>11:8-10 – Abraham trusted in the Lord</a:t>
            </a:r>
          </a:p>
          <a:p>
            <a:pPr lvl="2" eaLnBrk="1" hangingPunct="1"/>
            <a:r>
              <a:rPr lang="en-US" altLang="en-US" b="1" dirty="0" smtClean="0"/>
              <a:t>Hebrews </a:t>
            </a:r>
            <a:r>
              <a:rPr lang="en-US" altLang="en-US" b="1" dirty="0"/>
              <a:t>11:1 – Evidence of  things not seen</a:t>
            </a:r>
          </a:p>
          <a:p>
            <a:pPr lvl="1" eaLnBrk="1" hangingPunct="1"/>
            <a:endParaRPr lang="en-US" altLang="en-US" b="1" dirty="0" smtClean="0">
              <a:solidFill>
                <a:srgbClr val="C00000"/>
              </a:solidFill>
            </a:endParaRPr>
          </a:p>
          <a:p>
            <a:pPr lvl="1" eaLnBrk="1" hangingPunct="1"/>
            <a:r>
              <a:rPr lang="en-US" altLang="en-US" b="1" dirty="0" smtClean="0">
                <a:solidFill>
                  <a:srgbClr val="C00000"/>
                </a:solidFill>
              </a:rPr>
              <a:t>Commitment </a:t>
            </a:r>
            <a:r>
              <a:rPr lang="en-US" altLang="en-US" b="1" dirty="0">
                <a:solidFill>
                  <a:srgbClr val="C00000"/>
                </a:solidFill>
              </a:rPr>
              <a:t>of One’s Life</a:t>
            </a:r>
          </a:p>
          <a:p>
            <a:pPr lvl="2" eaLnBrk="1" hangingPunct="1"/>
            <a:r>
              <a:rPr lang="en-US" altLang="en-US" b="1" dirty="0"/>
              <a:t>John 1:12-13 –The right to become children of God</a:t>
            </a:r>
          </a:p>
          <a:p>
            <a:pPr lvl="1" eaLnBrk="1" hangingPunct="1"/>
            <a:endParaRPr lang="en-US" altLang="en-US" b="1" dirty="0" smtClean="0">
              <a:solidFill>
                <a:srgbClr val="C00000"/>
              </a:solidFill>
            </a:endParaRPr>
          </a:p>
          <a:p>
            <a:pPr lvl="1" eaLnBrk="1" hangingPunct="1"/>
            <a:r>
              <a:rPr lang="en-US" altLang="en-US" b="1" dirty="0" smtClean="0">
                <a:solidFill>
                  <a:srgbClr val="C00000"/>
                </a:solidFill>
              </a:rPr>
              <a:t>Obedience</a:t>
            </a:r>
            <a:endParaRPr lang="en-US" altLang="en-US" b="1" dirty="0">
              <a:solidFill>
                <a:srgbClr val="C00000"/>
              </a:solidFill>
            </a:endParaRPr>
          </a:p>
          <a:p>
            <a:pPr lvl="2" eaLnBrk="1" hangingPunct="1"/>
            <a:r>
              <a:rPr lang="en-US" altLang="en-US" b="1" dirty="0" smtClean="0"/>
              <a:t>Hebrews </a:t>
            </a:r>
            <a:r>
              <a:rPr lang="en-US" altLang="en-US" b="1" dirty="0"/>
              <a:t>11:1 – By Faith Abel, Enoch, Noah, Abraham</a:t>
            </a:r>
          </a:p>
          <a:p>
            <a:pPr lvl="2" eaLnBrk="1" hangingPunct="1"/>
            <a:r>
              <a:rPr lang="en-US" altLang="en-US" b="1" dirty="0" smtClean="0"/>
              <a:t>Hebrews </a:t>
            </a:r>
            <a:r>
              <a:rPr lang="en-US" altLang="en-US" b="1" dirty="0"/>
              <a:t>3:16-18 – “</a:t>
            </a:r>
            <a:r>
              <a:rPr lang="en-US" altLang="en-US" b="1" i="1" dirty="0"/>
              <a:t>disobedient</a:t>
            </a:r>
            <a:r>
              <a:rPr lang="en-US" altLang="en-US" b="1" dirty="0"/>
              <a:t>” and “</a:t>
            </a:r>
            <a:r>
              <a:rPr lang="en-US" altLang="en-US" b="1" i="1" dirty="0"/>
              <a:t>unbelief</a:t>
            </a:r>
            <a:r>
              <a:rPr lang="en-US" altLang="en-US" b="1" dirty="0"/>
              <a:t>” are equal terms</a:t>
            </a:r>
          </a:p>
          <a:p>
            <a:pPr lvl="2"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25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25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25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25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253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2531">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253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Footer Placeholder 4"/>
          <p:cNvSpPr>
            <a:spLocks noGrp="1"/>
          </p:cNvSpPr>
          <p:nvPr>
            <p:ph type="ftr" sz="quarter" idx="11"/>
          </p:nvPr>
        </p:nvSpPr>
        <p:spPr>
          <a:xfrm>
            <a:off x="-31531" y="5372100"/>
            <a:ext cx="1314450" cy="342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l">
              <a:spcBef>
                <a:spcPct val="0"/>
              </a:spcBef>
              <a:buClrTx/>
              <a:buFontTx/>
              <a:buNone/>
            </a:pPr>
            <a:r>
              <a:rPr lang="en-US" altLang="en-US" sz="1050">
                <a:latin typeface="Times New Roman" charset="0"/>
              </a:rPr>
              <a:t>James 1:1</a:t>
            </a:r>
          </a:p>
        </p:txBody>
      </p:sp>
      <p:sp>
        <p:nvSpPr>
          <p:cNvPr id="65538" name="Slide Number Placeholder 5"/>
          <p:cNvSpPr>
            <a:spLocks noGrp="1"/>
          </p:cNvSpPr>
          <p:nvPr>
            <p:ph type="sldNum" sz="quarter" idx="4294967295"/>
          </p:nvPr>
        </p:nvSpPr>
        <p:spPr>
          <a:xfrm>
            <a:off x="7715250" y="5372100"/>
            <a:ext cx="1428750" cy="342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1"/>
              </a:buClr>
              <a:buChar char="•"/>
              <a:defRPr sz="2400">
                <a:solidFill>
                  <a:schemeClr val="tx1"/>
                </a:solidFill>
                <a:latin typeface="Tahoma" charset="0"/>
              </a:defRPr>
            </a:lvl1pPr>
            <a:lvl2pPr marL="557213" indent="-214313">
              <a:spcBef>
                <a:spcPct val="20000"/>
              </a:spcBef>
              <a:buClr>
                <a:schemeClr val="hlink"/>
              </a:buClr>
              <a:buChar char="–"/>
              <a:defRPr sz="2100">
                <a:solidFill>
                  <a:schemeClr val="tx1"/>
                </a:solidFill>
                <a:latin typeface="Tahoma" charset="0"/>
              </a:defRPr>
            </a:lvl2pPr>
            <a:lvl3pPr marL="857250" indent="-171450">
              <a:spcBef>
                <a:spcPct val="20000"/>
              </a:spcBef>
              <a:buClr>
                <a:schemeClr val="accent1"/>
              </a:buClr>
              <a:buChar char="•"/>
              <a:defRPr sz="1800">
                <a:solidFill>
                  <a:schemeClr val="tx1"/>
                </a:solidFill>
                <a:latin typeface="Tahoma" charset="0"/>
              </a:defRPr>
            </a:lvl3pPr>
            <a:lvl4pPr marL="1200150" indent="-171450">
              <a:spcBef>
                <a:spcPct val="20000"/>
              </a:spcBef>
              <a:buClr>
                <a:schemeClr val="folHlink"/>
              </a:buClr>
              <a:buChar char="–"/>
              <a:defRPr sz="1500">
                <a:solidFill>
                  <a:schemeClr val="tx1"/>
                </a:solidFill>
                <a:latin typeface="Tahoma" charset="0"/>
              </a:defRPr>
            </a:lvl4pPr>
            <a:lvl5pPr marL="1543050" indent="-171450">
              <a:spcBef>
                <a:spcPct val="20000"/>
              </a:spcBef>
              <a:buClr>
                <a:schemeClr val="accent1"/>
              </a:buClr>
              <a:buChar char="»"/>
              <a:defRPr sz="1500">
                <a:solidFill>
                  <a:schemeClr val="tx1"/>
                </a:solidFill>
                <a:latin typeface="Tahoma" charset="0"/>
              </a:defRPr>
            </a:lvl5pPr>
            <a:lvl6pPr marL="1885950" indent="-171450" eaLnBrk="0" fontAlgn="base" hangingPunct="0">
              <a:spcBef>
                <a:spcPct val="20000"/>
              </a:spcBef>
              <a:spcAft>
                <a:spcPct val="0"/>
              </a:spcAft>
              <a:buClr>
                <a:schemeClr val="accent1"/>
              </a:buClr>
              <a:buChar char="»"/>
              <a:defRPr sz="1500">
                <a:solidFill>
                  <a:schemeClr val="tx1"/>
                </a:solidFill>
                <a:latin typeface="Tahoma" charset="0"/>
              </a:defRPr>
            </a:lvl6pPr>
            <a:lvl7pPr marL="2228850" indent="-171450" eaLnBrk="0" fontAlgn="base" hangingPunct="0">
              <a:spcBef>
                <a:spcPct val="20000"/>
              </a:spcBef>
              <a:spcAft>
                <a:spcPct val="0"/>
              </a:spcAft>
              <a:buClr>
                <a:schemeClr val="accent1"/>
              </a:buClr>
              <a:buChar char="»"/>
              <a:defRPr sz="1500">
                <a:solidFill>
                  <a:schemeClr val="tx1"/>
                </a:solidFill>
                <a:latin typeface="Tahoma" charset="0"/>
              </a:defRPr>
            </a:lvl7pPr>
            <a:lvl8pPr marL="2571750" indent="-171450" eaLnBrk="0" fontAlgn="base" hangingPunct="0">
              <a:spcBef>
                <a:spcPct val="20000"/>
              </a:spcBef>
              <a:spcAft>
                <a:spcPct val="0"/>
              </a:spcAft>
              <a:buClr>
                <a:schemeClr val="accent1"/>
              </a:buClr>
              <a:buChar char="»"/>
              <a:defRPr sz="1500">
                <a:solidFill>
                  <a:schemeClr val="tx1"/>
                </a:solidFill>
                <a:latin typeface="Tahoma" charset="0"/>
              </a:defRPr>
            </a:lvl8pPr>
            <a:lvl9pPr marL="2914650" indent="-171450" eaLnBrk="0" fontAlgn="base" hangingPunct="0">
              <a:spcBef>
                <a:spcPct val="20000"/>
              </a:spcBef>
              <a:spcAft>
                <a:spcPct val="0"/>
              </a:spcAft>
              <a:buClr>
                <a:schemeClr val="accent1"/>
              </a:buClr>
              <a:buChar char="»"/>
              <a:defRPr sz="1500">
                <a:solidFill>
                  <a:schemeClr val="tx1"/>
                </a:solidFill>
                <a:latin typeface="Tahoma" charset="0"/>
              </a:defRPr>
            </a:lvl9pPr>
          </a:lstStyle>
          <a:p>
            <a:pPr algn="r">
              <a:spcBef>
                <a:spcPct val="0"/>
              </a:spcBef>
              <a:buClrTx/>
              <a:buFontTx/>
              <a:buNone/>
            </a:pPr>
            <a:fld id="{F2ED166F-88B8-954D-A165-366B97EA8C72}" type="slidenum">
              <a:rPr lang="en-US" altLang="en-US" sz="1050">
                <a:latin typeface="Times New Roman" charset="0"/>
              </a:rPr>
              <a:pPr algn="r">
                <a:spcBef>
                  <a:spcPct val="0"/>
                </a:spcBef>
                <a:buClrTx/>
                <a:buFontTx/>
                <a:buNone/>
              </a:pPr>
              <a:t>7</a:t>
            </a:fld>
            <a:endParaRPr lang="en-US" altLang="en-US" sz="1050" dirty="0">
              <a:latin typeface="Times New Roman" charset="0"/>
            </a:endParaRPr>
          </a:p>
        </p:txBody>
      </p:sp>
      <p:sp>
        <p:nvSpPr>
          <p:cNvPr id="65539" name="Rectangle 2"/>
          <p:cNvSpPr>
            <a:spLocks noGrp="1" noChangeArrowheads="1"/>
          </p:cNvSpPr>
          <p:nvPr>
            <p:ph type="title"/>
          </p:nvPr>
        </p:nvSpPr>
        <p:spPr>
          <a:xfrm>
            <a:off x="1752600" y="266700"/>
            <a:ext cx="5143500" cy="571500"/>
          </a:xfrm>
        </p:spPr>
        <p:txBody>
          <a:bodyPr/>
          <a:lstStyle/>
          <a:p>
            <a:pPr eaLnBrk="1" hangingPunct="1"/>
            <a:r>
              <a:rPr lang="en-US" altLang="en-US" b="1" dirty="0">
                <a:solidFill>
                  <a:srgbClr val="0000CC"/>
                </a:solidFill>
              </a:rPr>
              <a:t>SAVING FAITH</a:t>
            </a:r>
          </a:p>
        </p:txBody>
      </p:sp>
      <p:sp>
        <p:nvSpPr>
          <p:cNvPr id="65540" name="Rectangle 3"/>
          <p:cNvSpPr>
            <a:spLocks noGrp="1" noChangeArrowheads="1"/>
          </p:cNvSpPr>
          <p:nvPr>
            <p:ph type="body" idx="1"/>
          </p:nvPr>
        </p:nvSpPr>
        <p:spPr>
          <a:xfrm>
            <a:off x="1728952" y="1409700"/>
            <a:ext cx="5600700" cy="3429000"/>
          </a:xfrm>
        </p:spPr>
        <p:txBody>
          <a:bodyPr/>
          <a:lstStyle/>
          <a:p>
            <a:pPr eaLnBrk="1" hangingPunct="1"/>
            <a:r>
              <a:rPr lang="en-US" altLang="en-US" dirty="0"/>
              <a:t>Faith Obeys the Word</a:t>
            </a:r>
          </a:p>
          <a:p>
            <a:pPr eaLnBrk="1" hangingPunct="1"/>
            <a:r>
              <a:rPr lang="en-US" altLang="en-US" dirty="0"/>
              <a:t>Faith Removes Discrimination</a:t>
            </a:r>
          </a:p>
          <a:p>
            <a:pPr eaLnBrk="1" hangingPunct="1"/>
            <a:r>
              <a:rPr lang="en-US" altLang="en-US" dirty="0"/>
              <a:t>Faith Proves Itself By Works</a:t>
            </a:r>
          </a:p>
          <a:p>
            <a:pPr eaLnBrk="1" hangingPunct="1"/>
            <a:r>
              <a:rPr lang="en-US" altLang="en-US" dirty="0"/>
              <a:t>Faith Controls The Tongue</a:t>
            </a:r>
          </a:p>
          <a:p>
            <a:pPr eaLnBrk="1" hangingPunct="1"/>
            <a:r>
              <a:rPr lang="en-US" altLang="en-US" dirty="0"/>
              <a:t>Faith Produces Wisdom</a:t>
            </a:r>
          </a:p>
          <a:p>
            <a:pPr eaLnBrk="1" hangingPunct="1"/>
            <a:r>
              <a:rPr lang="en-US" altLang="en-US" dirty="0"/>
              <a:t>Faith Produces Humility</a:t>
            </a:r>
          </a:p>
          <a:p>
            <a:pPr eaLnBrk="1" hangingPunct="1"/>
            <a:r>
              <a:rPr lang="en-US" altLang="en-US" dirty="0"/>
              <a:t>Faith Produces Dependence on God</a:t>
            </a:r>
          </a:p>
        </p:txBody>
      </p:sp>
    </p:spTree>
    <p:extLst>
      <p:ext uri="{BB962C8B-B14F-4D97-AF65-F5344CB8AC3E}">
        <p14:creationId xmlns:p14="http://schemas.microsoft.com/office/powerpoint/2010/main" xmlns="" val="1273911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James 1:2-12</a:t>
            </a:r>
          </a:p>
        </p:txBody>
      </p:sp>
      <p:sp>
        <p:nvSpPr>
          <p:cNvPr id="53250"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333" b="1">
                <a:solidFill>
                  <a:schemeClr val="tx1"/>
                </a:solidFill>
                <a:latin typeface="Arial" charset="0"/>
              </a:defRPr>
            </a:lvl1pPr>
            <a:lvl2pPr marL="619100" indent="-238115">
              <a:spcBef>
                <a:spcPct val="20000"/>
              </a:spcBef>
              <a:buChar char="–"/>
              <a:defRPr sz="2000" i="1">
                <a:solidFill>
                  <a:schemeClr val="tx1"/>
                </a:solidFill>
                <a:latin typeface="Arial" charset="0"/>
              </a:defRPr>
            </a:lvl2pPr>
            <a:lvl3pPr marL="952462" indent="-190492">
              <a:spcBef>
                <a:spcPct val="20000"/>
              </a:spcBef>
              <a:buChar char="•"/>
              <a:defRPr sz="1667">
                <a:solidFill>
                  <a:schemeClr val="tx1"/>
                </a:solidFill>
                <a:latin typeface="Arial" charset="0"/>
              </a:defRPr>
            </a:lvl3pPr>
            <a:lvl4pPr marL="1333447" indent="-190492">
              <a:spcBef>
                <a:spcPct val="20000"/>
              </a:spcBef>
              <a:buChar char="–"/>
              <a:defRPr sz="1667">
                <a:solidFill>
                  <a:schemeClr val="tx1"/>
                </a:solidFill>
                <a:latin typeface="Arial" charset="0"/>
              </a:defRPr>
            </a:lvl4pPr>
            <a:lvl5pPr marL="1714431" indent="-190492">
              <a:spcBef>
                <a:spcPct val="20000"/>
              </a:spcBef>
              <a:buChar char="»"/>
              <a:defRPr sz="1667">
                <a:solidFill>
                  <a:schemeClr val="tx1"/>
                </a:solidFill>
                <a:latin typeface="Arial" charset="0"/>
              </a:defRPr>
            </a:lvl5pPr>
            <a:lvl6pPr marL="2095416" indent="-190492" eaLnBrk="0" fontAlgn="base" hangingPunct="0">
              <a:spcBef>
                <a:spcPct val="20000"/>
              </a:spcBef>
              <a:spcAft>
                <a:spcPct val="0"/>
              </a:spcAft>
              <a:buChar char="»"/>
              <a:defRPr sz="1667">
                <a:solidFill>
                  <a:schemeClr val="tx1"/>
                </a:solidFill>
                <a:latin typeface="Arial" charset="0"/>
              </a:defRPr>
            </a:lvl6pPr>
            <a:lvl7pPr marL="2476401" indent="-190492" eaLnBrk="0" fontAlgn="base" hangingPunct="0">
              <a:spcBef>
                <a:spcPct val="20000"/>
              </a:spcBef>
              <a:spcAft>
                <a:spcPct val="0"/>
              </a:spcAft>
              <a:buChar char="»"/>
              <a:defRPr sz="1667">
                <a:solidFill>
                  <a:schemeClr val="tx1"/>
                </a:solidFill>
                <a:latin typeface="Arial" charset="0"/>
              </a:defRPr>
            </a:lvl7pPr>
            <a:lvl8pPr marL="2857386" indent="-190492" eaLnBrk="0" fontAlgn="base" hangingPunct="0">
              <a:spcBef>
                <a:spcPct val="20000"/>
              </a:spcBef>
              <a:spcAft>
                <a:spcPct val="0"/>
              </a:spcAft>
              <a:buChar char="»"/>
              <a:defRPr sz="1667">
                <a:solidFill>
                  <a:schemeClr val="tx1"/>
                </a:solidFill>
                <a:latin typeface="Arial" charset="0"/>
              </a:defRPr>
            </a:lvl8pPr>
            <a:lvl9pPr marL="3238370" indent="-190492" eaLnBrk="0" fontAlgn="base" hangingPunct="0">
              <a:spcBef>
                <a:spcPct val="20000"/>
              </a:spcBef>
              <a:spcAft>
                <a:spcPct val="0"/>
              </a:spcAft>
              <a:buChar char="»"/>
              <a:defRPr sz="1667">
                <a:solidFill>
                  <a:schemeClr val="tx1"/>
                </a:solidFill>
                <a:latin typeface="Arial" charset="0"/>
              </a:defRPr>
            </a:lvl9pPr>
          </a:lstStyle>
          <a:p>
            <a:pPr>
              <a:spcBef>
                <a:spcPct val="0"/>
              </a:spcBef>
              <a:buFontTx/>
              <a:buNone/>
            </a:pPr>
            <a:fld id="{105C4618-3F48-1F47-9EBC-1D7CA832C1D0}" type="slidenum">
              <a:rPr lang="en-US" altLang="en-US" sz="1167" b="0">
                <a:latin typeface="Times New Roman" charset="0"/>
              </a:rPr>
              <a:pPr>
                <a:spcBef>
                  <a:spcPct val="0"/>
                </a:spcBef>
                <a:buFontTx/>
                <a:buNone/>
              </a:pPr>
              <a:t>8</a:t>
            </a:fld>
            <a:endParaRPr lang="en-US" altLang="en-US" sz="1167" b="0">
              <a:latin typeface="Times New Roman" charset="0"/>
            </a:endParaRPr>
          </a:p>
        </p:txBody>
      </p:sp>
      <p:sp>
        <p:nvSpPr>
          <p:cNvPr id="53251" name="Rectangle 2"/>
          <p:cNvSpPr>
            <a:spLocks noGrp="1" noChangeArrowheads="1"/>
          </p:cNvSpPr>
          <p:nvPr>
            <p:ph type="title"/>
          </p:nvPr>
        </p:nvSpPr>
        <p:spPr>
          <a:xfrm>
            <a:off x="2349500" y="190500"/>
            <a:ext cx="5842000" cy="698500"/>
          </a:xfrm>
        </p:spPr>
        <p:txBody>
          <a:bodyPr/>
          <a:lstStyle/>
          <a:p>
            <a:r>
              <a:rPr lang="en-US" altLang="en-US"/>
              <a:t>JAMES CHAPTER 1</a:t>
            </a:r>
          </a:p>
        </p:txBody>
      </p:sp>
      <p:sp>
        <p:nvSpPr>
          <p:cNvPr id="9219" name="Rectangle 3"/>
          <p:cNvSpPr>
            <a:spLocks noGrp="1" noChangeArrowheads="1"/>
          </p:cNvSpPr>
          <p:nvPr>
            <p:ph type="body" idx="1"/>
          </p:nvPr>
        </p:nvSpPr>
        <p:spPr>
          <a:xfrm>
            <a:off x="1016000" y="1079500"/>
            <a:ext cx="7175500" cy="4000500"/>
          </a:xfrm>
        </p:spPr>
        <p:txBody>
          <a:bodyPr/>
          <a:lstStyle/>
          <a:p>
            <a:pPr>
              <a:lnSpc>
                <a:spcPct val="90000"/>
              </a:lnSpc>
            </a:pPr>
            <a:r>
              <a:rPr lang="en-US" altLang="en-US" sz="2000">
                <a:solidFill>
                  <a:srgbClr val="FF0000"/>
                </a:solidFill>
              </a:rPr>
              <a:t>VERSES 1-12 - TRIALS</a:t>
            </a:r>
            <a:endParaRPr lang="en-US" altLang="en-US">
              <a:solidFill>
                <a:srgbClr val="FF0000"/>
              </a:solidFill>
            </a:endParaRPr>
          </a:p>
          <a:p>
            <a:pPr lvl="1">
              <a:lnSpc>
                <a:spcPct val="85000"/>
              </a:lnSpc>
            </a:pPr>
            <a:r>
              <a:rPr lang="en-US" altLang="en-US" sz="1667" b="1" u="sng"/>
              <a:t>Attitude</a:t>
            </a:r>
            <a:r>
              <a:rPr lang="en-US" altLang="en-US" sz="1667"/>
              <a:t> - Striking Paradox - Joy in Trials?</a:t>
            </a:r>
          </a:p>
          <a:p>
            <a:pPr lvl="1">
              <a:lnSpc>
                <a:spcPct val="85000"/>
              </a:lnSpc>
            </a:pPr>
            <a:r>
              <a:rPr lang="en-US" altLang="en-US" sz="1667" b="1" u="sng"/>
              <a:t>Advantage</a:t>
            </a:r>
            <a:r>
              <a:rPr lang="en-US" altLang="en-US" sz="1667"/>
              <a:t> - What do they produce?</a:t>
            </a:r>
          </a:p>
          <a:p>
            <a:pPr lvl="1">
              <a:lnSpc>
                <a:spcPct val="85000"/>
              </a:lnSpc>
            </a:pPr>
            <a:r>
              <a:rPr lang="en-US" altLang="en-US" sz="1667" b="1" u="sng"/>
              <a:t>Assistance</a:t>
            </a:r>
            <a:r>
              <a:rPr lang="en-US" altLang="en-US" sz="1667"/>
              <a:t> - If we endure trails, what will we receive?</a:t>
            </a:r>
          </a:p>
          <a:p>
            <a:pPr>
              <a:lnSpc>
                <a:spcPct val="90000"/>
              </a:lnSpc>
            </a:pPr>
            <a:r>
              <a:rPr lang="en-US" altLang="en-US" sz="2000">
                <a:solidFill>
                  <a:srgbClr val="FF0000"/>
                </a:solidFill>
              </a:rPr>
              <a:t>VERSES 13-18 - TEMPTATIONS</a:t>
            </a:r>
          </a:p>
          <a:p>
            <a:pPr lvl="1">
              <a:lnSpc>
                <a:spcPct val="85000"/>
              </a:lnSpc>
            </a:pPr>
            <a:r>
              <a:rPr lang="en-US" altLang="en-US" sz="1667" b="1" u="sng"/>
              <a:t>Source</a:t>
            </a:r>
            <a:r>
              <a:rPr lang="en-US" altLang="en-US" sz="1667"/>
              <a:t> - Where do temptations come from?</a:t>
            </a:r>
          </a:p>
          <a:p>
            <a:pPr lvl="1">
              <a:lnSpc>
                <a:spcPct val="85000"/>
              </a:lnSpc>
            </a:pPr>
            <a:r>
              <a:rPr lang="en-US" altLang="en-US" sz="1667" b="1" u="sng"/>
              <a:t>Steps</a:t>
            </a:r>
            <a:r>
              <a:rPr lang="en-US" altLang="en-US" sz="1667"/>
              <a:t> - Who is to blame for these temptations</a:t>
            </a:r>
          </a:p>
          <a:p>
            <a:pPr lvl="1">
              <a:lnSpc>
                <a:spcPct val="85000"/>
              </a:lnSpc>
            </a:pPr>
            <a:r>
              <a:rPr lang="en-US" altLang="en-US" sz="1667" b="1" u="sng"/>
              <a:t>Solution</a:t>
            </a:r>
            <a:r>
              <a:rPr lang="en-US" altLang="en-US" sz="1667"/>
              <a:t> - What then does God give us?</a:t>
            </a:r>
          </a:p>
          <a:p>
            <a:pPr lvl="1">
              <a:lnSpc>
                <a:spcPct val="85000"/>
              </a:lnSpc>
            </a:pPr>
            <a:r>
              <a:rPr lang="en-US" altLang="en-US" sz="1667"/>
              <a:t>What is the greatest gift we’ve been given?</a:t>
            </a:r>
          </a:p>
          <a:p>
            <a:pPr>
              <a:lnSpc>
                <a:spcPct val="90000"/>
              </a:lnSpc>
            </a:pPr>
            <a:r>
              <a:rPr lang="en-US" altLang="en-US" sz="2000">
                <a:solidFill>
                  <a:srgbClr val="FF0000"/>
                </a:solidFill>
              </a:rPr>
              <a:t>VERSES 19-27 - RESPONSE</a:t>
            </a:r>
          </a:p>
          <a:p>
            <a:pPr lvl="1">
              <a:lnSpc>
                <a:spcPct val="85000"/>
              </a:lnSpc>
            </a:pPr>
            <a:r>
              <a:rPr lang="en-US" altLang="en-US" sz="1667" b="1" u="sng"/>
              <a:t>Reception </a:t>
            </a:r>
            <a:r>
              <a:rPr lang="en-US" altLang="en-US" sz="1667"/>
              <a:t>- What should we be quick to hear? Why (Vs 21)?</a:t>
            </a:r>
          </a:p>
          <a:p>
            <a:pPr lvl="1">
              <a:lnSpc>
                <a:spcPct val="85000"/>
              </a:lnSpc>
            </a:pPr>
            <a:r>
              <a:rPr lang="en-US" altLang="en-US" sz="1667" b="1" u="sng"/>
              <a:t>Respond</a:t>
            </a:r>
            <a:r>
              <a:rPr lang="en-US" altLang="en-US" sz="1667"/>
              <a:t> - Is just hearing God’s word enough?  What is the mirror?</a:t>
            </a:r>
          </a:p>
          <a:p>
            <a:pPr lvl="1">
              <a:lnSpc>
                <a:spcPct val="85000"/>
              </a:lnSpc>
            </a:pPr>
            <a:r>
              <a:rPr lang="en-US" altLang="en-US" sz="1667" b="1" u="sng"/>
              <a:t>Resignation</a:t>
            </a:r>
            <a:r>
              <a:rPr lang="en-US" altLang="en-US" sz="1667"/>
              <a:t> - Are we under law today?  If so which one?</a:t>
            </a:r>
          </a:p>
          <a:p>
            <a:pPr lvl="1">
              <a:lnSpc>
                <a:spcPct val="85000"/>
              </a:lnSpc>
            </a:pPr>
            <a:r>
              <a:rPr lang="en-US" altLang="en-US" sz="1667" b="1" u="sng"/>
              <a:t>Resolve</a:t>
            </a:r>
            <a:r>
              <a:rPr lang="en-US" altLang="en-US" sz="1667"/>
              <a:t> - What is Pure and Undefiled Religion?</a:t>
            </a:r>
          </a:p>
          <a:p>
            <a:pPr lvl="1">
              <a:lnSpc>
                <a:spcPct val="90000"/>
              </a:lnSpc>
            </a:pPr>
            <a:endParaRPr lang="en-US" altLang="en-US"/>
          </a:p>
        </p:txBody>
      </p:sp>
    </p:spTree>
    <p:extLst>
      <p:ext uri="{BB962C8B-B14F-4D97-AF65-F5344CB8AC3E}">
        <p14:creationId xmlns:p14="http://schemas.microsoft.com/office/powerpoint/2010/main" xmlns="" val="352406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21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1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19">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219">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1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0" y="5340350"/>
            <a:ext cx="1371600" cy="381000"/>
          </a:xfrm>
        </p:spPr>
        <p:txBody>
          <a:bodyPr/>
          <a:lstStyle/>
          <a:p>
            <a:pPr algn="l">
              <a:defRPr/>
            </a:pPr>
            <a:r>
              <a:rPr lang="en-US"/>
              <a:t>James 1:2-12</a:t>
            </a:r>
          </a:p>
        </p:txBody>
      </p:sp>
      <p:sp>
        <p:nvSpPr>
          <p:cNvPr id="20482"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100" b="1">
                <a:solidFill>
                  <a:schemeClr val="tx1"/>
                </a:solidFill>
                <a:latin typeface="Arial" charset="0"/>
              </a:defRPr>
            </a:lvl1pPr>
            <a:lvl2pPr marL="557213" indent="-214313">
              <a:spcBef>
                <a:spcPct val="20000"/>
              </a:spcBef>
              <a:buChar char="–"/>
              <a:defRPr sz="1800" i="1">
                <a:solidFill>
                  <a:schemeClr val="tx1"/>
                </a:solidFill>
                <a:latin typeface="Arial" charset="0"/>
              </a:defRPr>
            </a:lvl2pPr>
            <a:lvl3pPr marL="857250" indent="-171450">
              <a:spcBef>
                <a:spcPct val="20000"/>
              </a:spcBef>
              <a:buChar char="•"/>
              <a:defRPr sz="1500">
                <a:solidFill>
                  <a:schemeClr val="tx1"/>
                </a:solidFill>
                <a:latin typeface="Arial" charset="0"/>
              </a:defRPr>
            </a:lvl3pPr>
            <a:lvl4pPr marL="1200150" indent="-171450">
              <a:spcBef>
                <a:spcPct val="20000"/>
              </a:spcBef>
              <a:buChar char="–"/>
              <a:defRPr sz="1500">
                <a:solidFill>
                  <a:schemeClr val="tx1"/>
                </a:solidFill>
                <a:latin typeface="Arial" charset="0"/>
              </a:defRPr>
            </a:lvl4pPr>
            <a:lvl5pPr marL="1543050" indent="-17145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a:spcBef>
                <a:spcPct val="0"/>
              </a:spcBef>
              <a:buFontTx/>
              <a:buNone/>
            </a:pPr>
            <a:fld id="{5B0987FC-8E8A-C14C-9129-D06812607CCB}" type="slidenum">
              <a:rPr lang="en-US" altLang="en-US" sz="1050" b="0">
                <a:latin typeface="Times New Roman" charset="0"/>
              </a:rPr>
              <a:pPr>
                <a:spcBef>
                  <a:spcPct val="0"/>
                </a:spcBef>
                <a:buFontTx/>
                <a:buNone/>
              </a:pPr>
              <a:t>9</a:t>
            </a:fld>
            <a:endParaRPr lang="en-US" altLang="en-US" sz="1050" b="0">
              <a:latin typeface="Times New Roman" charset="0"/>
            </a:endParaRPr>
          </a:p>
        </p:txBody>
      </p:sp>
      <p:sp>
        <p:nvSpPr>
          <p:cNvPr id="20483" name="Rectangle 2"/>
          <p:cNvSpPr>
            <a:spLocks noGrp="1" noChangeArrowheads="1"/>
          </p:cNvSpPr>
          <p:nvPr>
            <p:ph type="title"/>
          </p:nvPr>
        </p:nvSpPr>
        <p:spPr>
          <a:xfrm>
            <a:off x="1752600" y="190500"/>
            <a:ext cx="6248400" cy="857250"/>
          </a:xfrm>
        </p:spPr>
        <p:txBody>
          <a:bodyPr/>
          <a:lstStyle/>
          <a:p>
            <a:r>
              <a:rPr lang="en-US" altLang="en-US"/>
              <a:t>James 1:2-12</a:t>
            </a:r>
            <a:br>
              <a:rPr lang="en-US" altLang="en-US"/>
            </a:br>
            <a:r>
              <a:rPr lang="en-US" altLang="en-US"/>
              <a:t>Commands That Lead To Patience</a:t>
            </a:r>
          </a:p>
        </p:txBody>
      </p:sp>
      <p:sp>
        <p:nvSpPr>
          <p:cNvPr id="12293" name="Rectangle 3"/>
          <p:cNvSpPr>
            <a:spLocks noGrp="1" noChangeArrowheads="1"/>
          </p:cNvSpPr>
          <p:nvPr>
            <p:ph type="body" idx="1"/>
          </p:nvPr>
        </p:nvSpPr>
        <p:spPr>
          <a:xfrm>
            <a:off x="381000" y="1181100"/>
            <a:ext cx="8001000" cy="4025900"/>
          </a:xfrm>
        </p:spPr>
        <p:txBody>
          <a:bodyPr/>
          <a:lstStyle/>
          <a:p>
            <a:r>
              <a:rPr lang="en-US" altLang="en-US" u="sng" dirty="0">
                <a:solidFill>
                  <a:srgbClr val="C00000"/>
                </a:solidFill>
              </a:rPr>
              <a:t>COUNT</a:t>
            </a:r>
            <a:r>
              <a:rPr lang="en-US" altLang="en-US" dirty="0">
                <a:solidFill>
                  <a:srgbClr val="C00000"/>
                </a:solidFill>
              </a:rPr>
              <a:t> – A Joyful Attitude (1:2)</a:t>
            </a:r>
          </a:p>
          <a:p>
            <a:pPr lvl="1"/>
            <a:r>
              <a:rPr lang="en-US" altLang="en-US" b="1" dirty="0"/>
              <a:t>Count it all joy when you fall in to various trials.</a:t>
            </a:r>
          </a:p>
          <a:p>
            <a:endParaRPr lang="en-US" altLang="en-US" u="sng" dirty="0" smtClean="0">
              <a:solidFill>
                <a:srgbClr val="C00000"/>
              </a:solidFill>
            </a:endParaRPr>
          </a:p>
          <a:p>
            <a:r>
              <a:rPr lang="en-US" altLang="en-US" u="sng" dirty="0" smtClean="0">
                <a:solidFill>
                  <a:srgbClr val="C00000"/>
                </a:solidFill>
              </a:rPr>
              <a:t>KNOW</a:t>
            </a:r>
            <a:r>
              <a:rPr lang="en-US" altLang="en-US" dirty="0" smtClean="0">
                <a:solidFill>
                  <a:srgbClr val="C00000"/>
                </a:solidFill>
              </a:rPr>
              <a:t> </a:t>
            </a:r>
            <a:r>
              <a:rPr lang="en-US" altLang="en-US" dirty="0">
                <a:solidFill>
                  <a:srgbClr val="C00000"/>
                </a:solidFill>
              </a:rPr>
              <a:t>– An Understanding Mind (1:3)</a:t>
            </a:r>
          </a:p>
          <a:p>
            <a:pPr lvl="1"/>
            <a:r>
              <a:rPr lang="en-US" altLang="en-US" b="1" dirty="0"/>
              <a:t>Faith is Always Tested</a:t>
            </a:r>
          </a:p>
          <a:p>
            <a:pPr lvl="1"/>
            <a:r>
              <a:rPr lang="en-US" altLang="en-US" b="1" dirty="0"/>
              <a:t>Testing Works For us, Not Against Us.</a:t>
            </a:r>
          </a:p>
          <a:p>
            <a:pPr lvl="1"/>
            <a:r>
              <a:rPr lang="en-US" altLang="en-US" b="1" dirty="0"/>
              <a:t>Trials Rightly Used Help Us To Mature (Patience)</a:t>
            </a:r>
          </a:p>
          <a:p>
            <a:endParaRPr lang="en-US" altLang="en-US" u="sng" dirty="0" smtClean="0">
              <a:solidFill>
                <a:srgbClr val="C00000"/>
              </a:solidFill>
            </a:endParaRPr>
          </a:p>
          <a:p>
            <a:r>
              <a:rPr lang="en-US" altLang="en-US" u="sng" dirty="0" smtClean="0">
                <a:solidFill>
                  <a:srgbClr val="C00000"/>
                </a:solidFill>
              </a:rPr>
              <a:t>LET</a:t>
            </a:r>
            <a:r>
              <a:rPr lang="en-US" altLang="en-US" dirty="0" smtClean="0">
                <a:solidFill>
                  <a:srgbClr val="C00000"/>
                </a:solidFill>
              </a:rPr>
              <a:t> </a:t>
            </a:r>
            <a:r>
              <a:rPr lang="en-US" altLang="en-US" dirty="0">
                <a:solidFill>
                  <a:srgbClr val="C00000"/>
                </a:solidFill>
              </a:rPr>
              <a:t>– Surrender Our Will (1:4; 9-11)</a:t>
            </a:r>
          </a:p>
          <a:p>
            <a:endParaRPr lang="en-US" altLang="en-US" u="sng" dirty="0" smtClean="0">
              <a:solidFill>
                <a:srgbClr val="C00000"/>
              </a:solidFill>
            </a:endParaRPr>
          </a:p>
          <a:p>
            <a:r>
              <a:rPr lang="en-US" altLang="en-US" u="sng" dirty="0" smtClean="0">
                <a:solidFill>
                  <a:srgbClr val="C00000"/>
                </a:solidFill>
              </a:rPr>
              <a:t>ASK</a:t>
            </a:r>
            <a:r>
              <a:rPr lang="en-US" altLang="en-US" dirty="0" smtClean="0">
                <a:solidFill>
                  <a:srgbClr val="C00000"/>
                </a:solidFill>
              </a:rPr>
              <a:t> </a:t>
            </a:r>
            <a:r>
              <a:rPr lang="en-US" altLang="en-US" dirty="0">
                <a:solidFill>
                  <a:srgbClr val="C00000"/>
                </a:solidFill>
              </a:rPr>
              <a:t>– Believe and Trust in God (1:5-8)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 calcmode="lin" valueType="num">
                                      <p:cBhvr additive="base">
                                        <p:cTn id="7" dur="5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93">
                                            <p:txEl>
                                              <p:pRg st="1" end="1"/>
                                            </p:txEl>
                                          </p:spTgt>
                                        </p:tgtEl>
                                        <p:attrNameLst>
                                          <p:attrName>style.visibility</p:attrName>
                                        </p:attrNameLst>
                                      </p:cBhvr>
                                      <p:to>
                                        <p:strVal val="visible"/>
                                      </p:to>
                                    </p:set>
                                    <p:anim calcmode="lin" valueType="num">
                                      <p:cBhvr additive="base">
                                        <p:cTn id="11" dur="500" fill="hold"/>
                                        <p:tgtEl>
                                          <p:spTgt spid="1229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293">
                                            <p:txEl>
                                              <p:pRg st="3" end="3"/>
                                            </p:txEl>
                                          </p:spTgt>
                                        </p:tgtEl>
                                        <p:attrNameLst>
                                          <p:attrName>style.visibility</p:attrName>
                                        </p:attrNameLst>
                                      </p:cBhvr>
                                      <p:to>
                                        <p:strVal val="visible"/>
                                      </p:to>
                                    </p:set>
                                    <p:anim calcmode="lin" valueType="num">
                                      <p:cBhvr additive="base">
                                        <p:cTn id="17" dur="500" fill="hold"/>
                                        <p:tgtEl>
                                          <p:spTgt spid="1229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293">
                                            <p:txEl>
                                              <p:pRg st="4" end="4"/>
                                            </p:txEl>
                                          </p:spTgt>
                                        </p:tgtEl>
                                        <p:attrNameLst>
                                          <p:attrName>style.visibility</p:attrName>
                                        </p:attrNameLst>
                                      </p:cBhvr>
                                      <p:to>
                                        <p:strVal val="visible"/>
                                      </p:to>
                                    </p:set>
                                    <p:anim calcmode="lin" valueType="num">
                                      <p:cBhvr additive="base">
                                        <p:cTn id="21" dur="500" fill="hold"/>
                                        <p:tgtEl>
                                          <p:spTgt spid="1229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293">
                                            <p:txEl>
                                              <p:pRg st="5" end="5"/>
                                            </p:txEl>
                                          </p:spTgt>
                                        </p:tgtEl>
                                        <p:attrNameLst>
                                          <p:attrName>style.visibility</p:attrName>
                                        </p:attrNameLst>
                                      </p:cBhvr>
                                      <p:to>
                                        <p:strVal val="visible"/>
                                      </p:to>
                                    </p:set>
                                    <p:anim calcmode="lin" valueType="num">
                                      <p:cBhvr additive="base">
                                        <p:cTn id="25" dur="500" fill="hold"/>
                                        <p:tgtEl>
                                          <p:spTgt spid="1229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3">
                                            <p:txEl>
                                              <p:pRg st="6" end="6"/>
                                            </p:txEl>
                                          </p:spTgt>
                                        </p:tgtEl>
                                        <p:attrNameLst>
                                          <p:attrName>style.visibility</p:attrName>
                                        </p:attrNameLst>
                                      </p:cBhvr>
                                      <p:to>
                                        <p:strVal val="visible"/>
                                      </p:to>
                                    </p:set>
                                    <p:anim calcmode="lin" valueType="num">
                                      <p:cBhvr additive="base">
                                        <p:cTn id="29" dur="500" fill="hold"/>
                                        <p:tgtEl>
                                          <p:spTgt spid="1229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293">
                                            <p:txEl>
                                              <p:pRg st="8" end="8"/>
                                            </p:txEl>
                                          </p:spTgt>
                                        </p:tgtEl>
                                        <p:attrNameLst>
                                          <p:attrName>style.visibility</p:attrName>
                                        </p:attrNameLst>
                                      </p:cBhvr>
                                      <p:to>
                                        <p:strVal val="visible"/>
                                      </p:to>
                                    </p:set>
                                    <p:anim calcmode="lin" valueType="num">
                                      <p:cBhvr additive="base">
                                        <p:cTn id="35" dur="500" fill="hold"/>
                                        <p:tgtEl>
                                          <p:spTgt spid="1229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29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293">
                                            <p:txEl>
                                              <p:pRg st="10" end="10"/>
                                            </p:txEl>
                                          </p:spTgt>
                                        </p:tgtEl>
                                        <p:attrNameLst>
                                          <p:attrName>style.visibility</p:attrName>
                                        </p:attrNameLst>
                                      </p:cBhvr>
                                      <p:to>
                                        <p:strVal val="visible"/>
                                      </p:to>
                                    </p:set>
                                    <p:anim calcmode="lin" valueType="num">
                                      <p:cBhvr additive="base">
                                        <p:cTn id="41" dur="500" fill="hold"/>
                                        <p:tgtEl>
                                          <p:spTgt spid="1229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29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879</TotalTime>
  <Words>7804</Words>
  <Application>Microsoft Office PowerPoint</Application>
  <PresentationFormat>On-screen Show (16:10)</PresentationFormat>
  <Paragraphs>708</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The Epistle Of James “Tests of Faith”</vt:lpstr>
      <vt:lpstr>Who Wrote This Letter? “James - A Servant”</vt:lpstr>
      <vt:lpstr>To Whom Did He Write? James’ Recipients</vt:lpstr>
      <vt:lpstr>Why Did He Write This Letter?</vt:lpstr>
      <vt:lpstr>“James” Is Needed Today</vt:lpstr>
      <vt:lpstr>What is “FAITH”?</vt:lpstr>
      <vt:lpstr>SAVING FAITH</vt:lpstr>
      <vt:lpstr>JAMES CHAPTER 1</vt:lpstr>
      <vt:lpstr>James 1:2-12 Commands That Lead To Patience</vt:lpstr>
      <vt:lpstr>ATTITUDE “IN” TRIALS (2)</vt:lpstr>
      <vt:lpstr>ADVANTAGE OF TRIALS (3)</vt:lpstr>
      <vt:lpstr>ADVANTAGE OF TRIALS (4)</vt:lpstr>
      <vt:lpstr>WHY DO TRIALS COME?</vt:lpstr>
      <vt:lpstr>ASSISTANCE FOR TRIALS (5-8)</vt:lpstr>
      <vt:lpstr>EXAMPLES OF TRIALS (9-11)</vt:lpstr>
      <vt:lpstr>FLOWER FADES</vt:lpstr>
      <vt:lpstr>“To Those That Love God” (12)</vt:lpstr>
      <vt:lpstr>CHAIN OF THOUGHT</vt:lpstr>
      <vt:lpstr>Slide 19</vt:lpstr>
      <vt:lpstr>James 1:2-12 Commands That Lead To Patience</vt:lpstr>
      <vt:lpstr>Chapter One Review (1:2-12)</vt:lpstr>
      <vt:lpstr>JAMES CHAPTER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James “Tests of Faith”</dc:title>
  <dc:creator>Larry Brown</dc:creator>
  <cp:lastModifiedBy>Brad Beutjer</cp:lastModifiedBy>
  <cp:revision>24</cp:revision>
  <cp:lastPrinted>2001-01-10T02:16:32Z</cp:lastPrinted>
  <dcterms:created xsi:type="dcterms:W3CDTF">2015-09-16T00:07:38Z</dcterms:created>
  <dcterms:modified xsi:type="dcterms:W3CDTF">2015-09-16T23:16:59Z</dcterms:modified>
</cp:coreProperties>
</file>