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82" r:id="rId2"/>
    <p:sldId id="283" r:id="rId3"/>
    <p:sldId id="284" r:id="rId4"/>
    <p:sldId id="285" r:id="rId5"/>
    <p:sldId id="286" r:id="rId6"/>
    <p:sldId id="287" r:id="rId7"/>
    <p:sldId id="288" r:id="rId8"/>
    <p:sldId id="289" r:id="rId9"/>
    <p:sldId id="290"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68" r:id="rId24"/>
    <p:sldId id="281" r:id="rId25"/>
    <p:sldId id="257" r:id="rId26"/>
    <p:sldId id="260" r:id="rId27"/>
    <p:sldId id="258" r:id="rId28"/>
    <p:sldId id="259" r:id="rId29"/>
    <p:sldId id="261" r:id="rId30"/>
    <p:sldId id="291" r:id="rId31"/>
    <p:sldId id="292" r:id="rId32"/>
    <p:sldId id="299" r:id="rId33"/>
    <p:sldId id="300" r:id="rId34"/>
    <p:sldId id="305" r:id="rId35"/>
    <p:sldId id="293" r:id="rId36"/>
    <p:sldId id="295" r:id="rId37"/>
    <p:sldId id="296" r:id="rId38"/>
    <p:sldId id="297" r:id="rId39"/>
    <p:sldId id="298" r:id="rId40"/>
    <p:sldId id="303" r:id="rId41"/>
    <p:sldId id="304" r:id="rId42"/>
  </p:sldIdLst>
  <p:sldSz cx="9144000" cy="6858000" type="screen4x3"/>
  <p:notesSz cx="6858000" cy="9144000"/>
  <p:defaultTextStyle>
    <a:defPPr>
      <a:defRPr lang="en-US"/>
    </a:defPPr>
    <a:lvl1pPr algn="l" rtl="0" eaLnBrk="0" fontAlgn="base" hangingPunct="0">
      <a:spcBef>
        <a:spcPct val="0"/>
      </a:spcBef>
      <a:spcAft>
        <a:spcPct val="0"/>
      </a:spcAft>
      <a:defRPr sz="3600" b="1" kern="1200">
        <a:solidFill>
          <a:schemeClr val="tx2"/>
        </a:solidFill>
        <a:latin typeface="Arial" charset="0"/>
        <a:ea typeface="+mn-ea"/>
        <a:cs typeface="+mn-cs"/>
      </a:defRPr>
    </a:lvl1pPr>
    <a:lvl2pPr marL="457200" algn="l" rtl="0" eaLnBrk="0" fontAlgn="base" hangingPunct="0">
      <a:spcBef>
        <a:spcPct val="0"/>
      </a:spcBef>
      <a:spcAft>
        <a:spcPct val="0"/>
      </a:spcAft>
      <a:defRPr sz="3600" b="1" kern="1200">
        <a:solidFill>
          <a:schemeClr val="tx2"/>
        </a:solidFill>
        <a:latin typeface="Arial" charset="0"/>
        <a:ea typeface="+mn-ea"/>
        <a:cs typeface="+mn-cs"/>
      </a:defRPr>
    </a:lvl2pPr>
    <a:lvl3pPr marL="914400" algn="l" rtl="0" eaLnBrk="0" fontAlgn="base" hangingPunct="0">
      <a:spcBef>
        <a:spcPct val="0"/>
      </a:spcBef>
      <a:spcAft>
        <a:spcPct val="0"/>
      </a:spcAft>
      <a:defRPr sz="3600" b="1" kern="1200">
        <a:solidFill>
          <a:schemeClr val="tx2"/>
        </a:solidFill>
        <a:latin typeface="Arial" charset="0"/>
        <a:ea typeface="+mn-ea"/>
        <a:cs typeface="+mn-cs"/>
      </a:defRPr>
    </a:lvl3pPr>
    <a:lvl4pPr marL="1371600" algn="l" rtl="0" eaLnBrk="0" fontAlgn="base" hangingPunct="0">
      <a:spcBef>
        <a:spcPct val="0"/>
      </a:spcBef>
      <a:spcAft>
        <a:spcPct val="0"/>
      </a:spcAft>
      <a:defRPr sz="3600" b="1" kern="1200">
        <a:solidFill>
          <a:schemeClr val="tx2"/>
        </a:solidFill>
        <a:latin typeface="Arial" charset="0"/>
        <a:ea typeface="+mn-ea"/>
        <a:cs typeface="+mn-cs"/>
      </a:defRPr>
    </a:lvl4pPr>
    <a:lvl5pPr marL="1828800" algn="l" rtl="0" eaLnBrk="0" fontAlgn="base" hangingPunct="0">
      <a:spcBef>
        <a:spcPct val="0"/>
      </a:spcBef>
      <a:spcAft>
        <a:spcPct val="0"/>
      </a:spcAft>
      <a:defRPr sz="3600" b="1" kern="1200">
        <a:solidFill>
          <a:schemeClr val="tx2"/>
        </a:solidFill>
        <a:latin typeface="Arial" charset="0"/>
        <a:ea typeface="+mn-ea"/>
        <a:cs typeface="+mn-cs"/>
      </a:defRPr>
    </a:lvl5pPr>
    <a:lvl6pPr marL="2286000" algn="l" defTabSz="914400" rtl="0" eaLnBrk="1" latinLnBrk="0" hangingPunct="1">
      <a:defRPr sz="3600" b="1" kern="1200">
        <a:solidFill>
          <a:schemeClr val="tx2"/>
        </a:solidFill>
        <a:latin typeface="Arial" charset="0"/>
        <a:ea typeface="+mn-ea"/>
        <a:cs typeface="+mn-cs"/>
      </a:defRPr>
    </a:lvl6pPr>
    <a:lvl7pPr marL="2743200" algn="l" defTabSz="914400" rtl="0" eaLnBrk="1" latinLnBrk="0" hangingPunct="1">
      <a:defRPr sz="3600" b="1" kern="1200">
        <a:solidFill>
          <a:schemeClr val="tx2"/>
        </a:solidFill>
        <a:latin typeface="Arial" charset="0"/>
        <a:ea typeface="+mn-ea"/>
        <a:cs typeface="+mn-cs"/>
      </a:defRPr>
    </a:lvl7pPr>
    <a:lvl8pPr marL="3200400" algn="l" defTabSz="914400" rtl="0" eaLnBrk="1" latinLnBrk="0" hangingPunct="1">
      <a:defRPr sz="3600" b="1" kern="1200">
        <a:solidFill>
          <a:schemeClr val="tx2"/>
        </a:solidFill>
        <a:latin typeface="Arial" charset="0"/>
        <a:ea typeface="+mn-ea"/>
        <a:cs typeface="+mn-cs"/>
      </a:defRPr>
    </a:lvl8pPr>
    <a:lvl9pPr marL="3657600" algn="l" defTabSz="914400" rtl="0" eaLnBrk="1" latinLnBrk="0" hangingPunct="1">
      <a:defRPr sz="36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FFCC66"/>
    <a:srgbClr val="FFCC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39" autoAdjust="0"/>
    <p:restoredTop sz="94565" autoAdjust="0"/>
  </p:normalViewPr>
  <p:slideViewPr>
    <p:cSldViewPr>
      <p:cViewPr varScale="1">
        <p:scale>
          <a:sx n="89" d="100"/>
          <a:sy n="89" d="100"/>
        </p:scale>
        <p:origin x="3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8152"/>
    </p:cViewPr>
  </p:sorterViewPr>
  <p:notesViewPr>
    <p:cSldViewPr>
      <p:cViewPr>
        <p:scale>
          <a:sx n="75" d="100"/>
          <a:sy n="75" d="100"/>
        </p:scale>
        <p:origin x="-7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5223A54-63EC-714D-94C6-D3FDD43AE8C4}" type="slidenum">
              <a:rPr lang="en-US" altLang="en-US"/>
              <a:pPr>
                <a:defRPr/>
              </a:pPr>
              <a:t>‹#›</a:t>
            </a:fld>
            <a:endParaRPr lang="en-US" altLang="en-US"/>
          </a:p>
        </p:txBody>
      </p:sp>
    </p:spTree>
    <p:extLst>
      <p:ext uri="{BB962C8B-B14F-4D97-AF65-F5344CB8AC3E}">
        <p14:creationId xmlns:p14="http://schemas.microsoft.com/office/powerpoint/2010/main" val="1135672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defRPr/>
            </a:pPr>
            <a:fld id="{6A99AE54-EF6D-F94B-B790-6958FFDF7E0B}" type="slidenum">
              <a:rPr lang="en-US" altLang="en-US" sz="1200" smtClean="0"/>
              <a:pPr>
                <a:defRPr/>
              </a:pPr>
              <a:t>1</a:t>
            </a:fld>
            <a:endParaRPr lang="en-US" altLang="en-US" sz="1200" smtClean="0"/>
          </a:p>
        </p:txBody>
      </p:sp>
      <p:sp>
        <p:nvSpPr>
          <p:cNvPr id="15362" name="Rectangle 2"/>
          <p:cNvSpPr>
            <a:spLocks noGrp="1" noRot="1" noChangeAspect="1" noChangeArrowheads="1" noTextEdit="1"/>
          </p:cNvSpPr>
          <p:nvPr>
            <p:ph type="sldImg"/>
          </p:nvPr>
        </p:nvSpPr>
        <p:spPr>
          <a:xfrm>
            <a:off x="1852613" y="549275"/>
            <a:ext cx="2935287" cy="2200275"/>
          </a:xfrm>
          <a:ln/>
        </p:spPr>
      </p:sp>
      <p:sp>
        <p:nvSpPr>
          <p:cNvPr id="15363" name="Rectangle 3"/>
          <p:cNvSpPr>
            <a:spLocks noGrp="1" noChangeArrowheads="1"/>
          </p:cNvSpPr>
          <p:nvPr>
            <p:ph type="body" idx="1"/>
          </p:nvPr>
        </p:nvSpPr>
        <p:spPr>
          <a:xfrm>
            <a:off x="473075" y="2906713"/>
            <a:ext cx="6376988" cy="5813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buFontTx/>
              <a:buAutoNum type="arabicPeriod"/>
              <a:defRPr/>
            </a:pPr>
            <a:r>
              <a:rPr lang="en-US" altLang="en-US" b="1" smtClean="0"/>
              <a:t>Story of “You Really Gave it to them this time preacher”</a:t>
            </a:r>
          </a:p>
          <a:p>
            <a:pPr marL="703263" lvl="1" indent="-233363">
              <a:buFontTx/>
              <a:buChar char="•"/>
              <a:defRPr/>
            </a:pPr>
            <a:r>
              <a:rPr lang="en-US" altLang="en-US" smtClean="0"/>
              <a:t>James is full of practical and personal appllications</a:t>
            </a:r>
          </a:p>
          <a:p>
            <a:pPr marL="703263" lvl="1" indent="-233363">
              <a:buFontTx/>
              <a:buChar char="•"/>
              <a:defRPr/>
            </a:pPr>
            <a:r>
              <a:rPr lang="en-US" altLang="en-US" smtClean="0"/>
              <a:t>James is trying to help his readers live a more joyous, happier, and better Christian life. Spiritual Maturity</a:t>
            </a:r>
          </a:p>
          <a:p>
            <a:pPr marL="703263" lvl="1" indent="-233363">
              <a:buFontTx/>
              <a:buChar char="•"/>
              <a:defRPr/>
            </a:pPr>
            <a:r>
              <a:rPr lang="en-US" altLang="en-US" smtClean="0"/>
              <a:t>But is is easy for us to make applications to everyone else but ourselves’</a:t>
            </a:r>
          </a:p>
          <a:p>
            <a:pPr marL="1171575" lvl="2" indent="-233363">
              <a:buFontTx/>
              <a:buChar char="•"/>
              <a:defRPr/>
            </a:pPr>
            <a:r>
              <a:rPr lang="en-US" altLang="en-US" i="1" smtClean="0"/>
              <a:t>“I wish more people were patient”</a:t>
            </a:r>
          </a:p>
          <a:p>
            <a:pPr marL="1171575" lvl="2" indent="-233363">
              <a:buFontTx/>
              <a:buChar char="•"/>
              <a:defRPr/>
            </a:pPr>
            <a:r>
              <a:rPr lang="en-US" altLang="en-US" i="1" smtClean="0"/>
              <a:t>“More people should watch their tongue”</a:t>
            </a:r>
          </a:p>
          <a:p>
            <a:pPr marL="1171575" lvl="2" indent="-233363">
              <a:buFontTx/>
              <a:buChar char="•"/>
              <a:defRPr/>
            </a:pPr>
            <a:r>
              <a:rPr lang="en-US" altLang="en-US" i="1" smtClean="0"/>
              <a:t>“I do all the work around here”</a:t>
            </a:r>
          </a:p>
          <a:p>
            <a:pPr marL="1171575" lvl="2" indent="-233363">
              <a:buFontTx/>
              <a:buChar char="•"/>
              <a:defRPr/>
            </a:pPr>
            <a:r>
              <a:rPr lang="en-US" altLang="en-US" i="1" smtClean="0"/>
              <a:t>“Everyone else should not be so judging”</a:t>
            </a:r>
          </a:p>
          <a:p>
            <a:pPr marL="233363" indent="-233363">
              <a:defRPr/>
            </a:pPr>
            <a:r>
              <a:rPr lang="en-US" altLang="en-US" b="1" smtClean="0"/>
              <a:t>But I think a lot of this comes natural because we hear it all the time;</a:t>
            </a:r>
          </a:p>
          <a:p>
            <a:pPr marL="233363" indent="-233363">
              <a:buFontTx/>
              <a:buAutoNum type="arabicPeriod" startAt="2"/>
              <a:defRPr/>
            </a:pPr>
            <a:r>
              <a:rPr lang="en-US" altLang="en-US" smtClean="0"/>
              <a:t>This will “burn fat right off you”</a:t>
            </a:r>
          </a:p>
          <a:p>
            <a:pPr marL="233363" indent="-233363">
              <a:buFontTx/>
              <a:buAutoNum type="arabicPeriod" startAt="2"/>
              <a:defRPr/>
            </a:pPr>
            <a:r>
              <a:rPr lang="en-US" altLang="en-US" smtClean="0"/>
              <a:t>“This will correct your slice”; Miraculous, Revolutionary, Greatest Ever”</a:t>
            </a:r>
          </a:p>
          <a:p>
            <a:pPr marL="233363" indent="-233363">
              <a:buFontTx/>
              <a:buAutoNum type="arabicPeriod" startAt="2"/>
              <a:defRPr/>
            </a:pPr>
            <a:r>
              <a:rPr lang="en-US" altLang="en-US" smtClean="0"/>
              <a:t>Do these things live up to our expectations? - NO</a:t>
            </a:r>
          </a:p>
          <a:p>
            <a:pPr marL="233363" indent="-233363">
              <a:buFontTx/>
              <a:buAutoNum type="arabicPeriod" startAt="2"/>
              <a:defRPr/>
            </a:pPr>
            <a:r>
              <a:rPr lang="en-US" altLang="en-US" smtClean="0"/>
              <a:t>The fine print always says YOU HAVE TO PRACTICE</a:t>
            </a:r>
          </a:p>
          <a:p>
            <a:pPr marL="233363" indent="-233363">
              <a:buFontTx/>
              <a:buAutoNum type="arabicPeriod" startAt="2"/>
              <a:defRPr/>
            </a:pPr>
            <a:r>
              <a:rPr lang="en-US" altLang="en-US" smtClean="0"/>
              <a:t>Talk is cheap, and too often we soon realize that boasts are hollow, quite far from the truth.</a:t>
            </a:r>
          </a:p>
          <a:p>
            <a:pPr marL="233363" indent="-233363">
              <a:buFontTx/>
              <a:buAutoNum type="arabicPeriod" startAt="2"/>
              <a:defRPr/>
            </a:pPr>
            <a:r>
              <a:rPr lang="en-US" altLang="en-US" b="1" i="1" smtClean="0"/>
              <a:t>Christians say “Jesus is the answer” “Believe in God” “Follow me to church”</a:t>
            </a:r>
          </a:p>
          <a:p>
            <a:pPr marL="703263" lvl="1" indent="-233363">
              <a:buFontTx/>
              <a:buChar char="•"/>
              <a:defRPr/>
            </a:pPr>
            <a:r>
              <a:rPr lang="en-US" altLang="en-US" smtClean="0"/>
              <a:t>Christians make great claims but we are often guilty of belying them with our actions</a:t>
            </a:r>
          </a:p>
          <a:p>
            <a:pPr marL="703263" lvl="1" indent="-233363">
              <a:buFontTx/>
              <a:buChar char="•"/>
              <a:defRPr/>
            </a:pPr>
            <a:r>
              <a:rPr lang="en-US" altLang="en-US" smtClean="0"/>
              <a:t>Professing to trust in God and to be His people, they cling tightly to worldly values</a:t>
            </a:r>
          </a:p>
          <a:p>
            <a:pPr marL="703263" lvl="1" indent="-233363">
              <a:buFontTx/>
              <a:buChar char="•"/>
              <a:defRPr/>
            </a:pPr>
            <a:r>
              <a:rPr lang="en-US" altLang="en-US" smtClean="0"/>
              <a:t>Possessing all the right answers, they contradict the gospel with their lives.</a:t>
            </a:r>
          </a:p>
          <a:p>
            <a:pPr marL="233363" indent="-233363">
              <a:buFontTx/>
              <a:buAutoNum type="arabicPeriod" startAt="2"/>
              <a:defRPr/>
            </a:pPr>
            <a:r>
              <a:rPr lang="en-US" altLang="en-US" b="1" i="1" smtClean="0"/>
              <a:t>James let’s us know very clearly, THAT WE MUST LIVE THE FAITH WE PROFESS!</a:t>
            </a:r>
          </a:p>
          <a:p>
            <a:pPr marL="703263" lvl="1" indent="-233363">
              <a:buFontTx/>
              <a:buChar char="•"/>
              <a:defRPr/>
            </a:pPr>
            <a:r>
              <a:rPr lang="en-US" altLang="en-US" smtClean="0"/>
              <a:t>The proof of our faith and how genuine it is – is a changed life.</a:t>
            </a:r>
          </a:p>
          <a:p>
            <a:pPr marL="233363" indent="-233363">
              <a:buFontTx/>
              <a:buAutoNum type="arabicPeriod" startAt="2"/>
              <a:defRPr/>
            </a:pPr>
            <a:endParaRPr lang="en-US" altLang="en-US" smtClean="0"/>
          </a:p>
          <a:p>
            <a:pPr marL="233363" indent="-233363">
              <a:buFontTx/>
              <a:buAutoNum type="arabicPeriod" startAt="2"/>
              <a:defRPr/>
            </a:pPr>
            <a:endParaRPr lang="en-US" altLang="en-US" smtClean="0"/>
          </a:p>
          <a:p>
            <a:pPr marL="233363" indent="-233363">
              <a:buFontTx/>
              <a:buAutoNum type="arabicPeriod" startAt="2"/>
              <a:defRPr/>
            </a:pPr>
            <a:endParaRPr lang="en-US" altLang="en-US" smtClean="0"/>
          </a:p>
          <a:p>
            <a:pPr marL="233363" indent="-233363">
              <a:buFontTx/>
              <a:buAutoNum type="arabicPeriod" startAt="2"/>
              <a:defRPr/>
            </a:pPr>
            <a:endParaRPr lang="en-US" altLang="en-US" smtClean="0"/>
          </a:p>
          <a:p>
            <a:pPr marL="233363" indent="-233363">
              <a:defRPr/>
            </a:pPr>
            <a:endParaRPr lang="en-US" altLang="en-US" smtClean="0"/>
          </a:p>
        </p:txBody>
      </p:sp>
    </p:spTree>
    <p:extLst>
      <p:ext uri="{BB962C8B-B14F-4D97-AF65-F5344CB8AC3E}">
        <p14:creationId xmlns:p14="http://schemas.microsoft.com/office/powerpoint/2010/main" val="41570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ACC709-FE76-7741-AF17-B0E10E86BD94}" type="slidenum">
              <a:rPr lang="en-US" altLang="en-US"/>
              <a:pPr>
                <a:defRPr/>
              </a:pPr>
              <a:t>10</a:t>
            </a:fld>
            <a:endParaRPr lang="en-US" altLang="en-US"/>
          </a:p>
        </p:txBody>
      </p:sp>
      <p:sp>
        <p:nvSpPr>
          <p:cNvPr id="43010" name="Rectangle 2"/>
          <p:cNvSpPr>
            <a:spLocks noGrp="1" noRot="1" noChangeAspect="1" noChangeArrowheads="1" noTextEdit="1"/>
          </p:cNvSpPr>
          <p:nvPr>
            <p:ph type="sldImg"/>
          </p:nvPr>
        </p:nvSpPr>
        <p:spPr>
          <a:xfrm>
            <a:off x="1143000" y="685800"/>
            <a:ext cx="4572000" cy="3429000"/>
          </a:xfrm>
          <a:ln/>
        </p:spPr>
      </p:sp>
      <p:sp>
        <p:nvSpPr>
          <p:cNvPr id="43011"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17432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591EF5-D162-C846-80C4-970C9FC572E2}" type="slidenum">
              <a:rPr lang="en-US" altLang="en-US"/>
              <a:pPr>
                <a:defRPr/>
              </a:pPr>
              <a:t>11</a:t>
            </a:fld>
            <a:endParaRPr lang="en-US" altLang="en-US"/>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48483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266583-31A2-744C-BE21-9E7502904216}" type="slidenum">
              <a:rPr lang="en-US" altLang="en-US"/>
              <a:pPr>
                <a:defRPr/>
              </a:pPr>
              <a:t>12</a:t>
            </a:fld>
            <a:endParaRPr lang="en-US" altLang="en-US"/>
          </a:p>
        </p:txBody>
      </p:sp>
      <p:sp>
        <p:nvSpPr>
          <p:cNvPr id="45058" name="Rectangle 2"/>
          <p:cNvSpPr>
            <a:spLocks noGrp="1" noRot="1" noChangeAspect="1" noChangeArrowheads="1" noTextEdit="1"/>
          </p:cNvSpPr>
          <p:nvPr>
            <p:ph type="sldImg"/>
          </p:nvPr>
        </p:nvSpPr>
        <p:spPr>
          <a:xfrm>
            <a:off x="1143000" y="685800"/>
            <a:ext cx="4572000" cy="3429000"/>
          </a:xfrm>
          <a:ln/>
        </p:spPr>
      </p:sp>
      <p:sp>
        <p:nvSpPr>
          <p:cNvPr id="45059"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87932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462706-BA66-3440-8673-EAED523D50F8}" type="slidenum">
              <a:rPr lang="en-US" altLang="en-US"/>
              <a:pPr>
                <a:defRPr/>
              </a:pPr>
              <a:t>13</a:t>
            </a:fld>
            <a:endParaRPr lang="en-US" altLang="en-US"/>
          </a:p>
        </p:txBody>
      </p:sp>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69861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A328AD-D479-F042-9AC6-0334A2B98A1E}" type="slidenum">
              <a:rPr lang="en-US" altLang="en-US"/>
              <a:pPr>
                <a:defRPr/>
              </a:pPr>
              <a:t>14</a:t>
            </a:fld>
            <a:endParaRPr lang="en-US" altLang="en-US"/>
          </a:p>
        </p:txBody>
      </p:sp>
      <p:sp>
        <p:nvSpPr>
          <p:cNvPr id="47106" name="Rectangle 2"/>
          <p:cNvSpPr>
            <a:spLocks noGrp="1" noRot="1" noChangeAspect="1" noChangeArrowheads="1" noTextEdit="1"/>
          </p:cNvSpPr>
          <p:nvPr>
            <p:ph type="sldImg"/>
          </p:nvPr>
        </p:nvSpPr>
        <p:spPr>
          <a:xfrm>
            <a:off x="1143000" y="685800"/>
            <a:ext cx="4572000" cy="3429000"/>
          </a:xfrm>
          <a:ln/>
        </p:spPr>
      </p:sp>
      <p:sp>
        <p:nvSpPr>
          <p:cNvPr id="47107"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40744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33966C-8009-F544-9DB0-9720F9C86BF7}" type="slidenum">
              <a:rPr lang="en-US" altLang="en-US"/>
              <a:pPr>
                <a:defRPr/>
              </a:pPr>
              <a:t>15</a:t>
            </a:fld>
            <a:endParaRPr lang="en-US" altLang="en-US"/>
          </a:p>
        </p:txBody>
      </p:sp>
      <p:sp>
        <p:nvSpPr>
          <p:cNvPr id="48130" name="Rectangle 2"/>
          <p:cNvSpPr>
            <a:spLocks noGrp="1" noRot="1" noChangeAspect="1" noChangeArrowheads="1" noTextEdit="1"/>
          </p:cNvSpPr>
          <p:nvPr>
            <p:ph type="sldImg"/>
          </p:nvPr>
        </p:nvSpPr>
        <p:spPr>
          <a:xfrm>
            <a:off x="1143000" y="685800"/>
            <a:ext cx="4572000" cy="3429000"/>
          </a:xfrm>
          <a:ln/>
        </p:spPr>
      </p:sp>
      <p:sp>
        <p:nvSpPr>
          <p:cNvPr id="48131"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369457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141059-29DA-D049-BC75-C46E8E82761E}" type="slidenum">
              <a:rPr lang="en-US" altLang="en-US"/>
              <a:pPr>
                <a:defRPr/>
              </a:pPr>
              <a:t>16</a:t>
            </a:fld>
            <a:endParaRPr lang="en-US" altLang="en-US"/>
          </a:p>
        </p:txBody>
      </p:sp>
      <p:sp>
        <p:nvSpPr>
          <p:cNvPr id="50178" name="Rectangle 2"/>
          <p:cNvSpPr>
            <a:spLocks noGrp="1" noRot="1" noChangeAspect="1" noChangeArrowheads="1" noTextEdit="1"/>
          </p:cNvSpPr>
          <p:nvPr>
            <p:ph type="sldImg"/>
          </p:nvPr>
        </p:nvSpPr>
        <p:spPr>
          <a:xfrm>
            <a:off x="1143000" y="685800"/>
            <a:ext cx="4572000" cy="3429000"/>
          </a:xfrm>
          <a:ln/>
        </p:spPr>
      </p:sp>
      <p:sp>
        <p:nvSpPr>
          <p:cNvPr id="50179"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09104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B8F82E-CEFE-A84D-A4F2-C6241836CC08}" type="slidenum">
              <a:rPr lang="en-US" altLang="en-US"/>
              <a:pPr>
                <a:defRPr/>
              </a:pPr>
              <a:t>17</a:t>
            </a:fld>
            <a:endParaRPr lang="en-US" altLang="en-US"/>
          </a:p>
        </p:txBody>
      </p:sp>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99729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5F0FA8-4EE0-A24E-93EB-3D30D747A6BF}" type="slidenum">
              <a:rPr lang="en-US" altLang="en-US"/>
              <a:pPr>
                <a:defRPr/>
              </a:pPr>
              <a:t>18</a:t>
            </a:fld>
            <a:endParaRPr lang="en-US" altLang="en-US"/>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28031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6E99CE-7F2A-DE47-AA8B-5B5FBE2C7D83}" type="slidenum">
              <a:rPr lang="en-US" altLang="en-US"/>
              <a:pPr>
                <a:defRPr/>
              </a:pPr>
              <a:t>19</a:t>
            </a:fld>
            <a:endParaRPr lang="en-US" altLang="en-US"/>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4544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62416-6193-C547-AF5D-962AB3E5DE7E}" type="slidenum">
              <a:rPr lang="en-US" altLang="en-US"/>
              <a:pPr>
                <a:defRPr/>
              </a:pPr>
              <a:t>2</a:t>
            </a:fld>
            <a:endParaRPr lang="en-US" altLang="en-US"/>
          </a:p>
        </p:txBody>
      </p:sp>
      <p:sp>
        <p:nvSpPr>
          <p:cNvPr id="89090" name="Rectangle 2"/>
          <p:cNvSpPr>
            <a:spLocks noGrp="1" noRot="1" noChangeAspect="1" noChangeArrowheads="1" noTextEdit="1"/>
          </p:cNvSpPr>
          <p:nvPr>
            <p:ph type="sldImg"/>
          </p:nvPr>
        </p:nvSpPr>
        <p:spPr>
          <a:xfrm>
            <a:off x="1108075" y="314325"/>
            <a:ext cx="4713288" cy="3535363"/>
          </a:xfrm>
          <a:ln/>
        </p:spPr>
      </p:sp>
      <p:sp>
        <p:nvSpPr>
          <p:cNvPr id="89091" name="Rectangle 3"/>
          <p:cNvSpPr>
            <a:spLocks noGrp="1" noChangeArrowheads="1"/>
          </p:cNvSpPr>
          <p:nvPr>
            <p:ph type="body" idx="1"/>
          </p:nvPr>
        </p:nvSpPr>
        <p:spPr>
          <a:xfrm>
            <a:off x="944563" y="4479925"/>
            <a:ext cx="5434012" cy="4241800"/>
          </a:xfrm>
        </p:spPr>
        <p:txBody>
          <a:bodyPr/>
          <a:lstStyle/>
          <a:p>
            <a:pPr marL="228600" indent="-228600">
              <a:defRPr/>
            </a:pPr>
            <a:endParaRPr lang="en-US" altLang="en-US" b="1" smtClean="0"/>
          </a:p>
        </p:txBody>
      </p:sp>
    </p:spTree>
    <p:extLst>
      <p:ext uri="{BB962C8B-B14F-4D97-AF65-F5344CB8AC3E}">
        <p14:creationId xmlns:p14="http://schemas.microsoft.com/office/powerpoint/2010/main" val="104795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9CBF31-A225-5943-A037-5C30B150A6EE}" type="slidenum">
              <a:rPr lang="en-US" altLang="en-US"/>
              <a:pPr>
                <a:defRPr/>
              </a:pPr>
              <a:t>20</a:t>
            </a:fld>
            <a:endParaRPr lang="en-US" altLang="en-US"/>
          </a:p>
        </p:txBody>
      </p:sp>
      <p:sp>
        <p:nvSpPr>
          <p:cNvPr id="36866" name="Rectangle 2"/>
          <p:cNvSpPr>
            <a:spLocks noGrp="1" noRot="1" noChangeAspect="1" noChangeArrowheads="1" noTextEdit="1"/>
          </p:cNvSpPr>
          <p:nvPr>
            <p:ph type="sldImg"/>
          </p:nvPr>
        </p:nvSpPr>
        <p:spPr>
          <a:xfrm>
            <a:off x="1143000" y="685800"/>
            <a:ext cx="4572000" cy="3429000"/>
          </a:xfrm>
          <a:ln/>
        </p:spPr>
      </p:sp>
      <p:sp>
        <p:nvSpPr>
          <p:cNvPr id="36867"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179766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C1CBC7-6851-8445-9C67-A490AFAA64C7}" type="slidenum">
              <a:rPr lang="en-US" altLang="en-US"/>
              <a:pPr>
                <a:defRPr/>
              </a:pPr>
              <a:t>21</a:t>
            </a:fld>
            <a:endParaRPr lang="en-US" altLang="en-US"/>
          </a:p>
        </p:txBody>
      </p:sp>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623237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C82444-F1E1-3A44-ACAC-318709568D8B}" type="slidenum">
              <a:rPr lang="en-US" altLang="en-US"/>
              <a:pPr>
                <a:defRPr/>
              </a:pPr>
              <a:t>22</a:t>
            </a:fld>
            <a:endParaRPr lang="en-US" altLang="en-US"/>
          </a:p>
        </p:txBody>
      </p:sp>
      <p:sp>
        <p:nvSpPr>
          <p:cNvPr id="34818" name="Rectangle 2"/>
          <p:cNvSpPr>
            <a:spLocks noGrp="1" noRot="1" noChangeAspect="1" noChangeArrowheads="1" noTextEdit="1"/>
          </p:cNvSpPr>
          <p:nvPr>
            <p:ph type="sldImg"/>
          </p:nvPr>
        </p:nvSpPr>
        <p:spPr>
          <a:xfrm>
            <a:off x="1143000" y="685800"/>
            <a:ext cx="4572000" cy="3429000"/>
          </a:xfrm>
          <a:ln/>
        </p:spPr>
      </p:sp>
      <p:sp>
        <p:nvSpPr>
          <p:cNvPr id="34819"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478143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EE810D-73B3-D747-A9CD-B36D48F0401B}" type="slidenum">
              <a:rPr lang="en-US" altLang="en-US"/>
              <a:pPr>
                <a:defRPr/>
              </a:pPr>
              <a:t>23</a:t>
            </a:fld>
            <a:endParaRPr lang="en-US" altLang="en-US"/>
          </a:p>
        </p:txBody>
      </p:sp>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p:txBody>
          <a:bodyPr/>
          <a:lstStyle/>
          <a:p>
            <a:pPr>
              <a:defRPr/>
            </a:pPr>
            <a:endParaRPr lang="en-US" altLang="en-US" smtClean="0"/>
          </a:p>
        </p:txBody>
      </p:sp>
    </p:spTree>
    <p:extLst>
      <p:ext uri="{BB962C8B-B14F-4D97-AF65-F5344CB8AC3E}">
        <p14:creationId xmlns:p14="http://schemas.microsoft.com/office/powerpoint/2010/main" val="105899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3838CDE-49E3-F64F-90D8-E0987CD4CEAC}" type="slidenum">
              <a:rPr lang="en-US" altLang="en-US"/>
              <a:pPr>
                <a:defRPr/>
              </a:pPr>
              <a:t>25</a:t>
            </a:fld>
            <a:endParaRPr lang="en-US" altLang="en-US"/>
          </a:p>
        </p:txBody>
      </p:sp>
      <p:sp>
        <p:nvSpPr>
          <p:cNvPr id="32770" name="Rectangle 2"/>
          <p:cNvSpPr>
            <a:spLocks noGrp="1" noRot="1" noChangeAspect="1" noChangeArrowheads="1" noTextEdit="1"/>
          </p:cNvSpPr>
          <p:nvPr>
            <p:ph type="sldImg"/>
          </p:nvPr>
        </p:nvSpPr>
        <p:spPr>
          <a:xfrm>
            <a:off x="850900" y="152400"/>
            <a:ext cx="2946400" cy="2209800"/>
          </a:xfrm>
          <a:ln/>
        </p:spPr>
      </p:sp>
      <p:sp>
        <p:nvSpPr>
          <p:cNvPr id="32771" name="Rectangle 3"/>
          <p:cNvSpPr>
            <a:spLocks noGrp="1" noChangeArrowheads="1"/>
          </p:cNvSpPr>
          <p:nvPr>
            <p:ph type="body" idx="1"/>
          </p:nvPr>
        </p:nvSpPr>
        <p:spPr>
          <a:xfrm>
            <a:off x="381000" y="2438400"/>
            <a:ext cx="6248400" cy="6553200"/>
          </a:xfrm>
        </p:spPr>
        <p:txBody>
          <a:bodyPr/>
          <a:lstStyle/>
          <a:p>
            <a:pPr marL="228600" indent="-228600">
              <a:lnSpc>
                <a:spcPct val="90000"/>
              </a:lnSpc>
              <a:defRPr/>
            </a:pPr>
            <a:r>
              <a:rPr lang="en-US" altLang="en-US" b="1" smtClean="0"/>
              <a:t>James picks up in chapter 5 where he left off in chapter 4</a:t>
            </a:r>
          </a:p>
          <a:p>
            <a:pPr marL="685800" lvl="1" indent="-228600">
              <a:lnSpc>
                <a:spcPct val="90000"/>
              </a:lnSpc>
              <a:buFontTx/>
              <a:buChar char="•"/>
              <a:defRPr/>
            </a:pPr>
            <a:r>
              <a:rPr lang="en-US" altLang="en-US" smtClean="0"/>
              <a:t>He continues to discuss arrogance and selfishness</a:t>
            </a:r>
          </a:p>
          <a:p>
            <a:pPr marL="685800" lvl="1" indent="-228600">
              <a:lnSpc>
                <a:spcPct val="90000"/>
              </a:lnSpc>
              <a:buFontTx/>
              <a:buChar char="•"/>
              <a:defRPr/>
            </a:pPr>
            <a:r>
              <a:rPr lang="en-US" altLang="en-US" smtClean="0"/>
              <a:t>Life is to uncertain - Don’t leave God out of you plans “If the Lord wills…”</a:t>
            </a:r>
          </a:p>
          <a:p>
            <a:pPr marL="685800" lvl="1" indent="-228600">
              <a:lnSpc>
                <a:spcPct val="90000"/>
              </a:lnSpc>
              <a:buFontTx/>
              <a:buChar char="•"/>
              <a:defRPr/>
            </a:pPr>
            <a:r>
              <a:rPr lang="en-US" altLang="en-US" smtClean="0"/>
              <a:t>“So speak and so act as though you are about to be judged”</a:t>
            </a:r>
          </a:p>
          <a:p>
            <a:pPr marL="685800" lvl="1" indent="-228600">
              <a:lnSpc>
                <a:spcPct val="90000"/>
              </a:lnSpc>
              <a:buFontTx/>
              <a:buChar char="•"/>
              <a:defRPr/>
            </a:pPr>
            <a:r>
              <a:rPr lang="en-US" altLang="en-US" smtClean="0"/>
              <a:t>This is not a formula, but an attitude</a:t>
            </a:r>
          </a:p>
          <a:p>
            <a:pPr marL="685800" lvl="1" indent="-228600">
              <a:lnSpc>
                <a:spcPct val="90000"/>
              </a:lnSpc>
              <a:buFontTx/>
              <a:buChar char="•"/>
              <a:defRPr/>
            </a:pPr>
            <a:r>
              <a:rPr lang="en-US" altLang="en-US" smtClean="0"/>
              <a:t>Now that you know the right thing to do… you are obligated to do it.</a:t>
            </a:r>
          </a:p>
          <a:p>
            <a:pPr marL="228600" indent="-228600">
              <a:lnSpc>
                <a:spcPct val="90000"/>
              </a:lnSpc>
              <a:defRPr/>
            </a:pPr>
            <a:r>
              <a:rPr lang="en-US" altLang="en-US" b="1" i="1" smtClean="0">
                <a:solidFill>
                  <a:srgbClr val="FF0000"/>
                </a:solidFill>
              </a:rPr>
              <a:t>5:1 – starts with the verb “age” = come on!</a:t>
            </a:r>
          </a:p>
          <a:p>
            <a:pPr marL="228600" indent="-228600">
              <a:lnSpc>
                <a:spcPct val="90000"/>
              </a:lnSpc>
              <a:defRPr/>
            </a:pPr>
            <a:r>
              <a:rPr lang="en-US" altLang="en-US" i="1" smtClean="0"/>
              <a:t>“Go on now, you rich people.  I am going to tell you what is going to happen to you. Just because you succeeded in making money without seeking God’s help, do you really think you have achieved something?  You think the money you’ve accumulated is a blessing to you, but it really is the greatest curse you can imagine.”</a:t>
            </a:r>
          </a:p>
          <a:p>
            <a:pPr marL="228600" indent="-228600">
              <a:lnSpc>
                <a:spcPct val="90000"/>
              </a:lnSpc>
              <a:defRPr/>
            </a:pPr>
            <a:r>
              <a:rPr lang="en-US" altLang="en-US" sz="1400" b="1" u="sng" smtClean="0"/>
              <a:t>Is James talking to Christians in this passage or non-Christians?  </a:t>
            </a:r>
            <a:r>
              <a:rPr lang="en-US" altLang="en-US" sz="1400" smtClean="0"/>
              <a:t>It appears that James is denouncing all rich (</a:t>
            </a:r>
            <a:r>
              <a:rPr lang="en-US" altLang="en-US" sz="1400" smtClean="0">
                <a:solidFill>
                  <a:srgbClr val="FF0000"/>
                </a:solidFill>
              </a:rPr>
              <a:t>1:10; 2:6</a:t>
            </a:r>
            <a:r>
              <a:rPr lang="en-US" altLang="en-US" sz="1400" smtClean="0"/>
              <a:t>).  It applies to all greedy!</a:t>
            </a:r>
          </a:p>
          <a:p>
            <a:pPr marL="228600" indent="-228600">
              <a:lnSpc>
                <a:spcPct val="90000"/>
              </a:lnSpc>
              <a:defRPr/>
            </a:pPr>
            <a:r>
              <a:rPr lang="en-US" altLang="en-US" b="1" smtClean="0"/>
              <a:t>BELIEVERS:</a:t>
            </a:r>
            <a:r>
              <a:rPr lang="en-US" altLang="en-US" smtClean="0"/>
              <a:t> There is a tendency to be envious of the rich and therefore what James says is a warning. These people that are oppressing them needed to be put in their proper perspective before the church</a:t>
            </a:r>
          </a:p>
          <a:p>
            <a:pPr marL="685800" lvl="1" indent="-228600">
              <a:lnSpc>
                <a:spcPct val="90000"/>
              </a:lnSpc>
              <a:buFontTx/>
              <a:buChar char="•"/>
              <a:defRPr/>
            </a:pPr>
            <a:r>
              <a:rPr lang="en-US" altLang="en-US" smtClean="0">
                <a:solidFill>
                  <a:srgbClr val="FF0000"/>
                </a:solidFill>
              </a:rPr>
              <a:t>Psa 73:3-5;  Prov 30:8-9</a:t>
            </a:r>
          </a:p>
          <a:p>
            <a:pPr marL="685800" lvl="1" indent="-228600">
              <a:lnSpc>
                <a:spcPct val="90000"/>
              </a:lnSpc>
              <a:buFontTx/>
              <a:buChar char="•"/>
              <a:defRPr/>
            </a:pPr>
            <a:r>
              <a:rPr lang="en-US" altLang="en-US" smtClean="0"/>
              <a:t>Some is James audience thought too much of wealth </a:t>
            </a:r>
            <a:r>
              <a:rPr lang="en-US" altLang="en-US" smtClean="0">
                <a:solidFill>
                  <a:srgbClr val="FF0000"/>
                </a:solidFill>
              </a:rPr>
              <a:t>(2:1ff</a:t>
            </a:r>
            <a:r>
              <a:rPr lang="en-US" altLang="en-US" smtClean="0"/>
              <a:t>) and wanted to put the rich on a pedestal in hope of getting something in return.</a:t>
            </a:r>
            <a:r>
              <a:rPr lang="en-US" altLang="en-US" smtClean="0">
                <a:solidFill>
                  <a:srgbClr val="FF0000"/>
                </a:solidFill>
              </a:rPr>
              <a:t> (Psalms 73:3ff)</a:t>
            </a:r>
          </a:p>
          <a:p>
            <a:pPr marL="685800" lvl="1" indent="-228600">
              <a:lnSpc>
                <a:spcPct val="90000"/>
              </a:lnSpc>
              <a:buFontTx/>
              <a:buChar char="•"/>
              <a:defRPr/>
            </a:pPr>
            <a:r>
              <a:rPr lang="en-US" altLang="en-US" smtClean="0">
                <a:solidFill>
                  <a:srgbClr val="FF0000"/>
                </a:solidFill>
              </a:rPr>
              <a:t>Matt 6:24 – can’t serve two masters</a:t>
            </a:r>
          </a:p>
          <a:p>
            <a:pPr marL="228600" indent="-228600">
              <a:lnSpc>
                <a:spcPct val="90000"/>
              </a:lnSpc>
              <a:defRPr/>
            </a:pPr>
            <a:r>
              <a:rPr lang="en-US" altLang="en-US" b="1" smtClean="0"/>
              <a:t>NON BELIEVERS</a:t>
            </a:r>
            <a:r>
              <a:rPr lang="en-US" altLang="en-US" smtClean="0"/>
              <a:t>: Warnings to them and a call to repentance</a:t>
            </a:r>
          </a:p>
          <a:p>
            <a:pPr marL="228600" indent="-228600">
              <a:lnSpc>
                <a:spcPct val="90000"/>
              </a:lnSpc>
              <a:buFontTx/>
              <a:buChar char="•"/>
              <a:defRPr/>
            </a:pPr>
            <a:r>
              <a:rPr lang="en-US" altLang="en-US" smtClean="0"/>
              <a:t>If he is talking to non-Christians that James uses what is called an “apostrophe” (a turning aside from the direct subject matter to address others; speaking to an imaginary group/ persons).</a:t>
            </a:r>
          </a:p>
          <a:p>
            <a:pPr marL="228600" indent="-228600">
              <a:lnSpc>
                <a:spcPct val="90000"/>
              </a:lnSpc>
              <a:buFontTx/>
              <a:buChar char="•"/>
              <a:defRPr/>
            </a:pPr>
            <a:r>
              <a:rPr lang="en-US" altLang="en-US" smtClean="0"/>
              <a:t>It appears that James is not dealing with the rich Christians (</a:t>
            </a:r>
            <a:r>
              <a:rPr lang="en-US" altLang="en-US" smtClean="0">
                <a:solidFill>
                  <a:srgbClr val="FF0000"/>
                </a:solidFill>
              </a:rPr>
              <a:t>1:9-11</a:t>
            </a:r>
            <a:r>
              <a:rPr lang="en-US" altLang="en-US" smtClean="0"/>
              <a:t>) but the rich in </a:t>
            </a:r>
            <a:r>
              <a:rPr lang="en-US" altLang="en-US" smtClean="0">
                <a:solidFill>
                  <a:srgbClr val="FF0000"/>
                </a:solidFill>
              </a:rPr>
              <a:t>2:6-7.</a:t>
            </a:r>
          </a:p>
          <a:p>
            <a:pPr marL="228600" indent="-228600">
              <a:lnSpc>
                <a:spcPct val="90000"/>
              </a:lnSpc>
              <a:buFontTx/>
              <a:buChar char="•"/>
              <a:defRPr/>
            </a:pPr>
            <a:r>
              <a:rPr lang="en-US" altLang="en-US" smtClean="0"/>
              <a:t>Does not call them “brother” and he does not call them to repent (implied) </a:t>
            </a:r>
            <a:r>
              <a:rPr lang="en-US" altLang="en-US" smtClean="0">
                <a:solidFill>
                  <a:srgbClr val="FF0000"/>
                </a:solidFill>
              </a:rPr>
              <a:t>Jonah, Jer 18:7-8</a:t>
            </a:r>
            <a:r>
              <a:rPr lang="en-US" altLang="en-US" smtClean="0"/>
              <a:t>.</a:t>
            </a:r>
          </a:p>
          <a:p>
            <a:pPr marL="228600" indent="-228600">
              <a:lnSpc>
                <a:spcPct val="90000"/>
              </a:lnSpc>
              <a:buFontTx/>
              <a:buChar char="•"/>
              <a:defRPr/>
            </a:pPr>
            <a:r>
              <a:rPr lang="en-US" altLang="en-US" smtClean="0"/>
              <a:t>Seems that James has given up on them.</a:t>
            </a:r>
          </a:p>
          <a:p>
            <a:pPr marL="228600" indent="-228600">
              <a:lnSpc>
                <a:spcPct val="90000"/>
              </a:lnSpc>
              <a:defRPr/>
            </a:pPr>
            <a:r>
              <a:rPr lang="en-US" altLang="en-US" b="1" u="sng" smtClean="0"/>
              <a:t>Then why would James it if they were not going to read it</a:t>
            </a:r>
            <a:r>
              <a:rPr lang="en-US" altLang="en-US" smtClean="0"/>
              <a:t>?  Unlikely the Assyrians ever saw the words of Isaiah (</a:t>
            </a:r>
            <a:r>
              <a:rPr lang="en-US" altLang="en-US" smtClean="0">
                <a:solidFill>
                  <a:srgbClr val="FF0000"/>
                </a:solidFill>
              </a:rPr>
              <a:t>10:1-34</a:t>
            </a:r>
            <a:r>
              <a:rPr lang="en-US" altLang="en-US" smtClean="0"/>
              <a:t>), or the Babylonians (</a:t>
            </a:r>
            <a:r>
              <a:rPr lang="en-US" altLang="en-US" smtClean="0">
                <a:solidFill>
                  <a:srgbClr val="FF0000"/>
                </a:solidFill>
              </a:rPr>
              <a:t>Isa 13:1-22</a:t>
            </a:r>
            <a:r>
              <a:rPr lang="en-US" altLang="en-US" smtClean="0"/>
              <a:t>) but it was written to show Christians that justice would prevail and that they should not be envious (see </a:t>
            </a:r>
            <a:r>
              <a:rPr lang="en-US" altLang="en-US" smtClean="0">
                <a:solidFill>
                  <a:srgbClr val="FF0000"/>
                </a:solidFill>
              </a:rPr>
              <a:t>5:7ff</a:t>
            </a:r>
            <a:r>
              <a:rPr lang="en-US" altLang="en-US" smtClean="0"/>
              <a:t>)</a:t>
            </a:r>
          </a:p>
          <a:p>
            <a:pPr marL="228600" indent="-228600">
              <a:lnSpc>
                <a:spcPct val="90000"/>
              </a:lnSpc>
              <a:defRPr/>
            </a:pPr>
            <a:r>
              <a:rPr lang="en-US" altLang="en-US" smtClean="0"/>
              <a:t>The rich are often condemned (</a:t>
            </a:r>
            <a:r>
              <a:rPr lang="en-US" altLang="en-US" smtClean="0">
                <a:solidFill>
                  <a:srgbClr val="FF0000"/>
                </a:solidFill>
              </a:rPr>
              <a:t>Prov 11:25-28; 1 Tim 6:9-10; Lk 6:24; 18:24; Amos 3:10)</a:t>
            </a:r>
          </a:p>
        </p:txBody>
      </p:sp>
      <p:sp>
        <p:nvSpPr>
          <p:cNvPr id="32772" name="Text Box 4"/>
          <p:cNvSpPr txBox="1">
            <a:spLocks noChangeArrowheads="1"/>
          </p:cNvSpPr>
          <p:nvPr/>
        </p:nvSpPr>
        <p:spPr bwMode="auto">
          <a:xfrm>
            <a:off x="3946525" y="392113"/>
            <a:ext cx="25876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en-US" sz="1400"/>
              <a:t>Rich </a:t>
            </a:r>
            <a:r>
              <a:rPr lang="en-US" altLang="en-US" sz="1400" b="0"/>
              <a:t>– How many dollars is it</a:t>
            </a:r>
          </a:p>
          <a:p>
            <a:pPr>
              <a:defRPr/>
            </a:pPr>
            <a:r>
              <a:rPr lang="en-US" altLang="en-US" sz="1400" b="0"/>
              <a:t> that makes you rich?</a:t>
            </a:r>
          </a:p>
          <a:p>
            <a:pPr>
              <a:defRPr/>
            </a:pPr>
            <a:r>
              <a:rPr lang="en-US" altLang="en-US" sz="1400" b="0"/>
              <a:t>Compared to What?</a:t>
            </a:r>
          </a:p>
          <a:p>
            <a:pPr>
              <a:defRPr/>
            </a:pPr>
            <a:r>
              <a:rPr lang="en-US" altLang="en-US" sz="1400" b="0" i="1"/>
              <a:t>“Anyone who has more money</a:t>
            </a:r>
          </a:p>
          <a:p>
            <a:pPr>
              <a:defRPr/>
            </a:pPr>
            <a:r>
              <a:rPr lang="en-US" altLang="en-US" sz="1400" b="0" i="1"/>
              <a:t> than me.”</a:t>
            </a:r>
          </a:p>
        </p:txBody>
      </p:sp>
    </p:spTree>
    <p:extLst>
      <p:ext uri="{BB962C8B-B14F-4D97-AF65-F5344CB8AC3E}">
        <p14:creationId xmlns:p14="http://schemas.microsoft.com/office/powerpoint/2010/main" val="145489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62BB2EA6-90C0-0C44-B1D7-B4158E667B08}" type="slidenum">
              <a:rPr lang="en-US" altLang="en-US"/>
              <a:pPr>
                <a:defRPr/>
              </a:pPr>
              <a:t>26</a:t>
            </a:fld>
            <a:endParaRPr lang="en-US" altLang="en-US"/>
          </a:p>
        </p:txBody>
      </p:sp>
      <p:sp>
        <p:nvSpPr>
          <p:cNvPr id="31746" name="Rectangle 2"/>
          <p:cNvSpPr>
            <a:spLocks noGrp="1" noRot="1" noChangeAspect="1" noChangeArrowheads="1" noTextEdit="1"/>
          </p:cNvSpPr>
          <p:nvPr>
            <p:ph type="sldImg"/>
          </p:nvPr>
        </p:nvSpPr>
        <p:spPr>
          <a:xfrm>
            <a:off x="698500" y="304800"/>
            <a:ext cx="3251200" cy="2438400"/>
          </a:xfrm>
          <a:ln/>
        </p:spPr>
      </p:sp>
      <p:sp>
        <p:nvSpPr>
          <p:cNvPr id="31747" name="Rectangle 3"/>
          <p:cNvSpPr>
            <a:spLocks noGrp="1" noChangeArrowheads="1"/>
          </p:cNvSpPr>
          <p:nvPr>
            <p:ph type="body" idx="1"/>
          </p:nvPr>
        </p:nvSpPr>
        <p:spPr>
          <a:xfrm>
            <a:off x="533400" y="2819400"/>
            <a:ext cx="5943600" cy="6019800"/>
          </a:xfrm>
        </p:spPr>
        <p:txBody>
          <a:bodyPr/>
          <a:lstStyle/>
          <a:p>
            <a:pPr marL="228600" indent="-228600">
              <a:defRPr/>
            </a:pPr>
            <a:r>
              <a:rPr lang="en-US" altLang="en-US" b="1" smtClean="0"/>
              <a:t>WEEP AND HOWL</a:t>
            </a:r>
            <a:r>
              <a:rPr lang="en-US" altLang="en-US" smtClean="0"/>
              <a:t> –(klausate and olouzontes) to cry out in pain, grief, despair.  Audible wailing, shrieking by a person being terrorized.</a:t>
            </a:r>
          </a:p>
          <a:p>
            <a:pPr marL="685800" lvl="1" indent="-228600">
              <a:buFontTx/>
              <a:buChar char="•"/>
              <a:defRPr/>
            </a:pPr>
            <a:r>
              <a:rPr lang="en-US" altLang="en-US" smtClean="0"/>
              <a:t>“To cry to the gods with a loud voice”</a:t>
            </a:r>
          </a:p>
          <a:p>
            <a:pPr marL="685800" lvl="1" indent="-228600">
              <a:buFontTx/>
              <a:buChar char="•"/>
              <a:defRPr/>
            </a:pPr>
            <a:r>
              <a:rPr lang="en-US" altLang="en-US" smtClean="0"/>
              <a:t>In </a:t>
            </a:r>
            <a:r>
              <a:rPr lang="en-US" altLang="en-US" smtClean="0">
                <a:solidFill>
                  <a:srgbClr val="FF0000"/>
                </a:solidFill>
              </a:rPr>
              <a:t>4:9 </a:t>
            </a:r>
            <a:r>
              <a:rPr lang="en-US" altLang="en-US" smtClean="0"/>
              <a:t>the weeping gives the evidence of repentance and sorrow for sins, here it is anguish or despair for judgment.</a:t>
            </a:r>
          </a:p>
          <a:p>
            <a:pPr marL="685800" lvl="1" indent="-228600">
              <a:buFontTx/>
              <a:buChar char="•"/>
              <a:defRPr/>
            </a:pPr>
            <a:r>
              <a:rPr lang="en-US" altLang="en-US" smtClean="0"/>
              <a:t>The tense of the verbs says that the destruction that waits for them was marching toward them in undeviating fashion and they could neither escape it or avoid it.</a:t>
            </a:r>
          </a:p>
          <a:p>
            <a:pPr marL="685800" lvl="1" indent="-228600">
              <a:buFontTx/>
              <a:buChar char="•"/>
              <a:defRPr/>
            </a:pPr>
            <a:r>
              <a:rPr lang="en-US" altLang="en-US" i="1" smtClean="0">
                <a:solidFill>
                  <a:srgbClr val="FF0000"/>
                </a:solidFill>
              </a:rPr>
              <a:t>Jer 4:8 – wail for the fierce anger of the Lord</a:t>
            </a:r>
          </a:p>
          <a:p>
            <a:pPr marL="228600" indent="-228600">
              <a:defRPr/>
            </a:pPr>
            <a:r>
              <a:rPr lang="en-US" altLang="en-US" b="1" smtClean="0"/>
              <a:t>MISERIES -  (talaipoorrais) – distress, hardships, sufferings.</a:t>
            </a:r>
          </a:p>
          <a:p>
            <a:pPr marL="685800" lvl="1" indent="-228600">
              <a:buFontTx/>
              <a:buChar char="•"/>
              <a:defRPr/>
            </a:pPr>
            <a:r>
              <a:rPr lang="en-US" altLang="en-US" smtClean="0"/>
              <a:t>They may be living in comfort now, but it will soon be all over.</a:t>
            </a:r>
          </a:p>
          <a:p>
            <a:pPr marL="685800" lvl="1" indent="-228600">
              <a:buFontTx/>
              <a:buChar char="•"/>
              <a:defRPr/>
            </a:pPr>
            <a:r>
              <a:rPr lang="en-US" altLang="en-US" smtClean="0"/>
              <a:t>These miseries are not limited to this life</a:t>
            </a:r>
          </a:p>
          <a:p>
            <a:pPr marL="685800" lvl="1" indent="-228600">
              <a:buFontTx/>
              <a:buChar char="•"/>
              <a:defRPr/>
            </a:pPr>
            <a:r>
              <a:rPr lang="en-US" altLang="en-US" i="1" smtClean="0">
                <a:solidFill>
                  <a:srgbClr val="FF0000"/>
                </a:solidFill>
              </a:rPr>
              <a:t>Luke 16:24 – “I am in torment in this flame”</a:t>
            </a:r>
          </a:p>
          <a:p>
            <a:pPr marL="685800" lvl="1" indent="-228600">
              <a:buFontTx/>
              <a:buChar char="•"/>
              <a:defRPr/>
            </a:pPr>
            <a:r>
              <a:rPr lang="en-US" altLang="en-US" smtClean="0"/>
              <a:t>James warning – God may have been merciful in this life, but not forever.</a:t>
            </a:r>
          </a:p>
          <a:p>
            <a:pPr marL="228600" indent="-228600">
              <a:defRPr/>
            </a:pPr>
            <a:r>
              <a:rPr lang="en-US" altLang="en-US" b="1" u="sng" smtClean="0"/>
              <a:t>WHY WEEP AND HOWL? AND WHAT ARE THESE MISERIES?</a:t>
            </a:r>
          </a:p>
          <a:p>
            <a:pPr marL="228600" indent="-228600">
              <a:buFontTx/>
              <a:buAutoNum type="arabicPeriod"/>
              <a:defRPr/>
            </a:pPr>
            <a:r>
              <a:rPr lang="en-US" altLang="en-US" smtClean="0"/>
              <a:t>The destruction of Jerusalem in 70 AD?</a:t>
            </a:r>
          </a:p>
          <a:p>
            <a:pPr marL="685800" lvl="1" indent="-228600">
              <a:buFontTx/>
              <a:buChar char="•"/>
              <a:defRPr/>
            </a:pPr>
            <a:r>
              <a:rPr lang="en-US" altLang="en-US" smtClean="0"/>
              <a:t>Who would have more to lose or to cry about – the rich or the poor?</a:t>
            </a:r>
          </a:p>
          <a:p>
            <a:pPr marL="685800" lvl="1" indent="-228600">
              <a:buFontTx/>
              <a:buChar char="•"/>
              <a:defRPr/>
            </a:pPr>
            <a:r>
              <a:rPr lang="en-US" altLang="en-US" smtClean="0"/>
              <a:t>Who jumped off buildings during the great depression?</a:t>
            </a:r>
          </a:p>
          <a:p>
            <a:pPr marL="685800" lvl="1" indent="-228600">
              <a:buFontTx/>
              <a:buChar char="•"/>
              <a:defRPr/>
            </a:pPr>
            <a:r>
              <a:rPr lang="en-US" altLang="en-US" smtClean="0"/>
              <a:t>The rich put their trust in possessions while the poor Christans would have put their trust in God.</a:t>
            </a:r>
          </a:p>
          <a:p>
            <a:pPr marL="685800" lvl="1" indent="-228600">
              <a:buFontTx/>
              <a:buChar char="•"/>
              <a:defRPr/>
            </a:pPr>
            <a:r>
              <a:rPr lang="en-US" altLang="en-US" smtClean="0"/>
              <a:t>The destruction of Jerusalem by Titus lasted 143 days and was one of the greatest slaughters in history (1,000,000 people were killed or starved to death).</a:t>
            </a:r>
          </a:p>
          <a:p>
            <a:pPr marL="228600" indent="-228600">
              <a:buFontTx/>
              <a:buAutoNum type="arabicPeriod"/>
              <a:defRPr/>
            </a:pPr>
            <a:r>
              <a:rPr lang="en-US" altLang="en-US" b="1" smtClean="0"/>
              <a:t>FINAL JUDGMENT? (probably not)</a:t>
            </a:r>
          </a:p>
          <a:p>
            <a:pPr marL="685800" lvl="1" indent="-228600">
              <a:buFontTx/>
              <a:buChar char="•"/>
              <a:defRPr/>
            </a:pPr>
            <a:r>
              <a:rPr lang="en-US" altLang="en-US" smtClean="0"/>
              <a:t>Verse 7 implies a thought of comfort to the poor</a:t>
            </a:r>
          </a:p>
          <a:p>
            <a:pPr marL="685800" lvl="1" indent="-228600">
              <a:buFontTx/>
              <a:buChar char="•"/>
              <a:defRPr/>
            </a:pPr>
            <a:r>
              <a:rPr lang="en-US" altLang="en-US" smtClean="0"/>
              <a:t>During the destruction of Jerusalem, the poor suffered too, even though they didn’t have as much to lose.</a:t>
            </a:r>
          </a:p>
          <a:p>
            <a:pPr marL="685800" lvl="1" indent="-228600">
              <a:buFontTx/>
              <a:buChar char="•"/>
              <a:defRPr/>
            </a:pPr>
            <a:r>
              <a:rPr lang="en-US" altLang="en-US" smtClean="0"/>
              <a:t>Also there is a picture of retribution in these verses</a:t>
            </a:r>
          </a:p>
        </p:txBody>
      </p:sp>
      <p:sp>
        <p:nvSpPr>
          <p:cNvPr id="31748" name="Text Box 4"/>
          <p:cNvSpPr txBox="1">
            <a:spLocks noChangeArrowheads="1"/>
          </p:cNvSpPr>
          <p:nvPr/>
        </p:nvSpPr>
        <p:spPr bwMode="auto">
          <a:xfrm>
            <a:off x="4022725" y="490538"/>
            <a:ext cx="24542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a:t>James 5</a:t>
            </a:r>
          </a:p>
          <a:p>
            <a:pPr>
              <a:defRPr/>
            </a:pPr>
            <a:r>
              <a:rPr lang="en-US" altLang="en-US" sz="1200" b="0"/>
              <a:t>1Come now, </a:t>
            </a:r>
            <a:r>
              <a:rPr lang="en-US" altLang="en-US" sz="1200" b="0" i="1"/>
              <a:t>you</a:t>
            </a:r>
            <a:r>
              <a:rPr lang="en-US" altLang="en-US" sz="1200" b="0"/>
              <a:t> rich, weep and</a:t>
            </a:r>
            <a:r>
              <a:rPr lang="en-US" altLang="en-US" b="0"/>
              <a:t> </a:t>
            </a:r>
            <a:r>
              <a:rPr lang="en-US" altLang="en-US" sz="1200" b="0"/>
              <a:t>howl for your miseries that are coming upon </a:t>
            </a:r>
            <a:r>
              <a:rPr lang="en-US" altLang="en-US" sz="1200" b="0" i="1"/>
              <a:t>you!</a:t>
            </a:r>
          </a:p>
        </p:txBody>
      </p:sp>
    </p:spTree>
    <p:extLst>
      <p:ext uri="{BB962C8B-B14F-4D97-AF65-F5344CB8AC3E}">
        <p14:creationId xmlns:p14="http://schemas.microsoft.com/office/powerpoint/2010/main" val="140760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E9A457-D3BD-B949-B47C-605E7C462FD4}" type="slidenum">
              <a:rPr lang="en-US" altLang="en-US"/>
              <a:pPr>
                <a:defRPr/>
              </a:pPr>
              <a:t>27</a:t>
            </a:fld>
            <a:endParaRPr lang="en-US" altLang="en-US"/>
          </a:p>
        </p:txBody>
      </p:sp>
      <p:sp>
        <p:nvSpPr>
          <p:cNvPr id="33794" name="Rectangle 2"/>
          <p:cNvSpPr>
            <a:spLocks noGrp="1" noRot="1" noChangeAspect="1" noChangeArrowheads="1" noTextEdit="1"/>
          </p:cNvSpPr>
          <p:nvPr>
            <p:ph type="sldImg"/>
          </p:nvPr>
        </p:nvSpPr>
        <p:spPr>
          <a:xfrm>
            <a:off x="1143000" y="685800"/>
            <a:ext cx="4572000" cy="3429000"/>
          </a:xfrm>
          <a:ln/>
        </p:spPr>
      </p:sp>
      <p:sp>
        <p:nvSpPr>
          <p:cNvPr id="33795" name="Rectangle 3"/>
          <p:cNvSpPr>
            <a:spLocks noGrp="1" noChangeArrowheads="1"/>
          </p:cNvSpPr>
          <p:nvPr>
            <p:ph type="body" idx="1"/>
          </p:nvPr>
        </p:nvSpPr>
        <p:spPr/>
        <p:txBody>
          <a:bodyPr/>
          <a:lstStyle/>
          <a:p>
            <a:pPr>
              <a:defRPr/>
            </a:pPr>
            <a:r>
              <a:rPr lang="en-US" altLang="en-US" smtClean="0"/>
              <a:t>In these 6 verses, James first declares the fact that judgment is coming and then lists the crimes against which this judgment will come.</a:t>
            </a:r>
          </a:p>
          <a:p>
            <a:pPr>
              <a:defRPr/>
            </a:pPr>
            <a:endParaRPr lang="en-US" altLang="en-US" smtClean="0"/>
          </a:p>
          <a:p>
            <a:pPr>
              <a:defRPr/>
            </a:pPr>
            <a:r>
              <a:rPr lang="en-US" altLang="en-US" smtClean="0"/>
              <a:t>A good number of Christians would like to have more money, but we need to realize that money brings many serious responsibilities and its own set of temptations.</a:t>
            </a:r>
          </a:p>
          <a:p>
            <a:pPr>
              <a:defRPr/>
            </a:pPr>
            <a:endParaRPr lang="en-US" altLang="en-US" smtClean="0"/>
          </a:p>
          <a:p>
            <a:pPr>
              <a:defRPr/>
            </a:pPr>
            <a:r>
              <a:rPr lang="en-US" altLang="en-US" smtClean="0"/>
              <a:t>Wealth can be used properly, but it has also destroyed a good number of people </a:t>
            </a:r>
            <a:r>
              <a:rPr lang="en-US" altLang="en-US" smtClean="0">
                <a:solidFill>
                  <a:srgbClr val="FF0000"/>
                </a:solidFill>
              </a:rPr>
              <a:t>(1 Tim 6:8-10</a:t>
            </a:r>
            <a:r>
              <a:rPr lang="en-US" altLang="en-US" smtClean="0"/>
              <a:t>)</a:t>
            </a:r>
          </a:p>
          <a:p>
            <a:pPr>
              <a:defRPr/>
            </a:pPr>
            <a:endParaRPr lang="en-US" altLang="en-US" smtClean="0"/>
          </a:p>
          <a:p>
            <a:pPr>
              <a:defRPr/>
            </a:pPr>
            <a:r>
              <a:rPr lang="en-US" altLang="en-US" i="1" smtClean="0">
                <a:solidFill>
                  <a:srgbClr val="FF0000"/>
                </a:solidFill>
              </a:rPr>
              <a:t>Prov 30:8-9 – give me neither poverty nor riches</a:t>
            </a:r>
          </a:p>
        </p:txBody>
      </p:sp>
    </p:spTree>
    <p:extLst>
      <p:ext uri="{BB962C8B-B14F-4D97-AF65-F5344CB8AC3E}">
        <p14:creationId xmlns:p14="http://schemas.microsoft.com/office/powerpoint/2010/main" val="897597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61F2F422-A942-5541-BD70-EAE36D7ADF0C}" type="slidenum">
              <a:rPr lang="en-US" altLang="en-US"/>
              <a:pPr>
                <a:defRPr/>
              </a:pPr>
              <a:t>28</a:t>
            </a:fld>
            <a:endParaRPr lang="en-US" altLang="en-US"/>
          </a:p>
        </p:txBody>
      </p:sp>
      <p:sp>
        <p:nvSpPr>
          <p:cNvPr id="35842" name="Rectangle 2"/>
          <p:cNvSpPr>
            <a:spLocks noGrp="1" noRot="1" noChangeAspect="1" noChangeArrowheads="1" noTextEdit="1"/>
          </p:cNvSpPr>
          <p:nvPr>
            <p:ph type="sldImg"/>
          </p:nvPr>
        </p:nvSpPr>
        <p:spPr>
          <a:xfrm>
            <a:off x="469900" y="228600"/>
            <a:ext cx="3556000" cy="2667000"/>
          </a:xfrm>
          <a:ln/>
        </p:spPr>
      </p:sp>
      <p:sp>
        <p:nvSpPr>
          <p:cNvPr id="35843" name="Rectangle 3"/>
          <p:cNvSpPr>
            <a:spLocks noGrp="1" noChangeArrowheads="1"/>
          </p:cNvSpPr>
          <p:nvPr>
            <p:ph type="body" idx="1"/>
          </p:nvPr>
        </p:nvSpPr>
        <p:spPr>
          <a:xfrm>
            <a:off x="457200" y="3048000"/>
            <a:ext cx="6019800" cy="5791200"/>
          </a:xfrm>
        </p:spPr>
        <p:txBody>
          <a:bodyPr/>
          <a:lstStyle/>
          <a:p>
            <a:pPr>
              <a:defRPr/>
            </a:pPr>
            <a:r>
              <a:rPr lang="en-US" altLang="en-US" b="1" smtClean="0"/>
              <a:t>RICHES </a:t>
            </a:r>
            <a:r>
              <a:rPr lang="en-US" altLang="en-US" smtClean="0"/>
              <a:t>– (ho pluntos) – full, overflowing. PLOUTUS was the ancient god of the abundant yielding of the earth.</a:t>
            </a:r>
          </a:p>
          <a:p>
            <a:pPr lvl="1">
              <a:buFontTx/>
              <a:buChar char="•"/>
              <a:defRPr/>
            </a:pPr>
            <a:r>
              <a:rPr lang="en-US" altLang="en-US" smtClean="0"/>
              <a:t>Comprehensive designation of all the earthly things for which wicked men long for</a:t>
            </a:r>
          </a:p>
          <a:p>
            <a:pPr lvl="1">
              <a:buFontTx/>
              <a:buChar char="•"/>
              <a:defRPr/>
            </a:pPr>
            <a:r>
              <a:rPr lang="en-US" altLang="en-US" smtClean="0"/>
              <a:t>It is not how many dollars you have, but our attitude toward it.  </a:t>
            </a:r>
          </a:p>
          <a:p>
            <a:pPr lvl="1">
              <a:buFontTx/>
              <a:buChar char="•"/>
              <a:defRPr/>
            </a:pPr>
            <a:r>
              <a:rPr lang="en-US" altLang="en-US" smtClean="0">
                <a:solidFill>
                  <a:srgbClr val="FF0000"/>
                </a:solidFill>
              </a:rPr>
              <a:t>Mark 10:23-24 – do not trust in riches</a:t>
            </a:r>
          </a:p>
          <a:p>
            <a:pPr lvl="1">
              <a:buFontTx/>
              <a:buChar char="•"/>
              <a:defRPr/>
            </a:pPr>
            <a:r>
              <a:rPr lang="en-US" altLang="en-US" smtClean="0">
                <a:solidFill>
                  <a:srgbClr val="FF0000"/>
                </a:solidFill>
              </a:rPr>
              <a:t>Luke 12:15 – life does not consist of our possessions</a:t>
            </a:r>
          </a:p>
          <a:p>
            <a:pPr>
              <a:defRPr/>
            </a:pPr>
            <a:endParaRPr lang="en-US" altLang="en-US" b="1" smtClean="0"/>
          </a:p>
          <a:p>
            <a:pPr>
              <a:defRPr/>
            </a:pPr>
            <a:r>
              <a:rPr lang="en-US" altLang="en-US" b="1" smtClean="0"/>
              <a:t>CORRUPTED</a:t>
            </a:r>
            <a:r>
              <a:rPr lang="en-US" altLang="en-US" smtClean="0"/>
              <a:t>  -  (sespen) – rotted, to become putrid, also meant the poison from a bite of a serpent that burns and causes intense thirst.</a:t>
            </a:r>
          </a:p>
          <a:p>
            <a:pPr lvl="1">
              <a:buFontTx/>
              <a:buChar char="•"/>
              <a:defRPr/>
            </a:pPr>
            <a:r>
              <a:rPr lang="en-US" altLang="en-US" smtClean="0"/>
              <a:t>Possessions may look beautiful to us, but to God they are putrid, if they have taken you away from Him!</a:t>
            </a:r>
          </a:p>
          <a:p>
            <a:pPr lvl="1">
              <a:buFontTx/>
              <a:buChar char="•"/>
              <a:defRPr/>
            </a:pPr>
            <a:r>
              <a:rPr lang="en-US" altLang="en-US" smtClean="0"/>
              <a:t>James says their hoarded material is like  poison causing a putrefying sore (Gross).  If you had a sore like that you would do what ever it took to get it healed.</a:t>
            </a:r>
          </a:p>
          <a:p>
            <a:pPr>
              <a:defRPr/>
            </a:pPr>
            <a:endParaRPr lang="en-US" altLang="en-US" b="1" smtClean="0"/>
          </a:p>
          <a:p>
            <a:pPr>
              <a:defRPr/>
            </a:pPr>
            <a:r>
              <a:rPr lang="en-US" altLang="en-US" b="1" smtClean="0"/>
              <a:t>GARMENTS ARE MOTH EATEN</a:t>
            </a:r>
            <a:r>
              <a:rPr lang="en-US" altLang="en-US" smtClean="0"/>
              <a:t> – (himatia) – refers to the outer garments (coat) that others would see, worn to be noticed by men.</a:t>
            </a:r>
          </a:p>
          <a:p>
            <a:pPr lvl="1">
              <a:buFontTx/>
              <a:buChar char="•"/>
              <a:defRPr/>
            </a:pPr>
            <a:r>
              <a:rPr lang="en-US" altLang="en-US" smtClean="0"/>
              <a:t>Woman bought a hat – wanted the trimming on the “church side”</a:t>
            </a:r>
          </a:p>
          <a:p>
            <a:pPr lvl="1">
              <a:buFontTx/>
              <a:buChar char="•"/>
              <a:defRPr/>
            </a:pPr>
            <a:r>
              <a:rPr lang="en-US" altLang="en-US" smtClean="0"/>
              <a:t>Not wrong to have nice clothes, and to look nice, but do we spend more time in front of a mirror than we do in prayer with God?</a:t>
            </a:r>
          </a:p>
          <a:p>
            <a:pPr lvl="1">
              <a:buFontTx/>
              <a:buChar char="•"/>
              <a:defRPr/>
            </a:pPr>
            <a:r>
              <a:rPr lang="en-US" altLang="en-US" smtClean="0"/>
              <a:t>James is saying their destiny was inevitable – just like their garments – decay and moth eaten.</a:t>
            </a:r>
          </a:p>
          <a:p>
            <a:pPr lvl="1">
              <a:buFontTx/>
              <a:buChar char="•"/>
              <a:defRPr/>
            </a:pPr>
            <a:r>
              <a:rPr lang="en-US" altLang="en-US" smtClean="0"/>
              <a:t>The tragic fact was that the rich had hoarded so much food and clothing that it was wasting.</a:t>
            </a:r>
          </a:p>
          <a:p>
            <a:pPr lvl="1">
              <a:buFontTx/>
              <a:buChar char="•"/>
              <a:defRPr/>
            </a:pPr>
            <a:r>
              <a:rPr lang="en-US" altLang="en-US" smtClean="0"/>
              <a:t>	Tons of grain in Mogadishu warehouses while people starved to death</a:t>
            </a:r>
          </a:p>
          <a:p>
            <a:pPr lvl="1">
              <a:buFontTx/>
              <a:buChar char="•"/>
              <a:defRPr/>
            </a:pPr>
            <a:endParaRPr lang="en-US" altLang="en-US" smtClean="0"/>
          </a:p>
          <a:p>
            <a:pPr>
              <a:defRPr/>
            </a:pPr>
            <a:r>
              <a:rPr lang="en-US" altLang="en-US" i="1" smtClean="0"/>
              <a:t>See next page for additional notes on verse 2-3</a:t>
            </a:r>
          </a:p>
        </p:txBody>
      </p:sp>
      <p:sp>
        <p:nvSpPr>
          <p:cNvPr id="35844" name="Text Box 4"/>
          <p:cNvSpPr txBox="1">
            <a:spLocks noChangeArrowheads="1"/>
          </p:cNvSpPr>
          <p:nvPr/>
        </p:nvSpPr>
        <p:spPr bwMode="auto">
          <a:xfrm>
            <a:off x="4175125" y="490538"/>
            <a:ext cx="2454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a:t> </a:t>
            </a:r>
            <a:r>
              <a:rPr lang="en-US" altLang="en-US" sz="1200" b="0"/>
              <a:t>5:2-3 - Your riches are corrupted, and your garments are moth-eaten. 3Your gold and silver are corroded, and their corrosion will be a witness against you and will eat your flesh like fire. You have heaped up treasure in the last days.</a:t>
            </a:r>
            <a:r>
              <a:rPr lang="en-US" altLang="en-US" sz="1200"/>
              <a:t> </a:t>
            </a:r>
          </a:p>
        </p:txBody>
      </p:sp>
    </p:spTree>
    <p:extLst>
      <p:ext uri="{BB962C8B-B14F-4D97-AF65-F5344CB8AC3E}">
        <p14:creationId xmlns:p14="http://schemas.microsoft.com/office/powerpoint/2010/main" val="1995693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319700D-A19D-F041-99C7-3E7B3B187BC4}" type="slidenum">
              <a:rPr lang="en-US" altLang="en-US"/>
              <a:pPr>
                <a:defRPr/>
              </a:pPr>
              <a:t>29</a:t>
            </a:fld>
            <a:endParaRPr lang="en-US" altLang="en-US"/>
          </a:p>
        </p:txBody>
      </p:sp>
      <p:sp>
        <p:nvSpPr>
          <p:cNvPr id="40962" name="Rectangle 2"/>
          <p:cNvSpPr>
            <a:spLocks noGrp="1" noRot="1" noChangeAspect="1" noChangeArrowheads="1" noTextEdit="1"/>
          </p:cNvSpPr>
          <p:nvPr>
            <p:ph type="sldImg"/>
          </p:nvPr>
        </p:nvSpPr>
        <p:spPr>
          <a:xfrm>
            <a:off x="406400" y="228600"/>
            <a:ext cx="3149600" cy="2362200"/>
          </a:xfrm>
          <a:ln/>
        </p:spPr>
      </p:sp>
      <p:sp>
        <p:nvSpPr>
          <p:cNvPr id="40963" name="Rectangle 3"/>
          <p:cNvSpPr>
            <a:spLocks noGrp="1" noChangeArrowheads="1"/>
          </p:cNvSpPr>
          <p:nvPr>
            <p:ph type="body" idx="1"/>
          </p:nvPr>
        </p:nvSpPr>
        <p:spPr>
          <a:xfrm>
            <a:off x="609600" y="2667000"/>
            <a:ext cx="5791200" cy="6172200"/>
          </a:xfrm>
        </p:spPr>
        <p:txBody>
          <a:bodyPr/>
          <a:lstStyle/>
          <a:p>
            <a:pPr marL="228600" indent="-228600">
              <a:buFontTx/>
              <a:buAutoNum type="arabicPeriod"/>
              <a:defRPr/>
            </a:pPr>
            <a:r>
              <a:rPr lang="en-US" altLang="en-US" b="1" smtClean="0"/>
              <a:t>To understand this verse, we must understand the provisions God set forth to protect workers.</a:t>
            </a:r>
          </a:p>
          <a:p>
            <a:pPr marL="685800" lvl="1" indent="-228600">
              <a:buFontTx/>
              <a:buChar char="•"/>
              <a:defRPr/>
            </a:pPr>
            <a:r>
              <a:rPr lang="en-US" altLang="en-US" i="1" smtClean="0">
                <a:solidFill>
                  <a:srgbClr val="FF0000"/>
                </a:solidFill>
              </a:rPr>
              <a:t>Dt 24:14-15 – pay him his wages each day</a:t>
            </a:r>
          </a:p>
          <a:p>
            <a:pPr marL="685800" lvl="1" indent="-228600">
              <a:buFontTx/>
              <a:buChar char="•"/>
              <a:defRPr/>
            </a:pPr>
            <a:r>
              <a:rPr lang="en-US" altLang="en-US" i="1" smtClean="0">
                <a:solidFill>
                  <a:srgbClr val="FF0000"/>
                </a:solidFill>
              </a:rPr>
              <a:t>Lev 19:13 – do not hold back wages</a:t>
            </a:r>
          </a:p>
          <a:p>
            <a:pPr marL="685800" lvl="1" indent="-228600">
              <a:buFontTx/>
              <a:buChar char="•"/>
              <a:defRPr/>
            </a:pPr>
            <a:r>
              <a:rPr lang="en-US" altLang="en-US" i="1" smtClean="0">
                <a:solidFill>
                  <a:srgbClr val="FF0000"/>
                </a:solidFill>
              </a:rPr>
              <a:t>Jer 22:13 - …not paying them</a:t>
            </a:r>
          </a:p>
          <a:p>
            <a:pPr marL="685800" lvl="1" indent="-228600">
              <a:buFontTx/>
              <a:buChar char="•"/>
              <a:defRPr/>
            </a:pPr>
            <a:r>
              <a:rPr lang="en-US" altLang="en-US" smtClean="0"/>
              <a:t>These were rich Jews who showed obvious disrespect for the law.</a:t>
            </a:r>
          </a:p>
          <a:p>
            <a:pPr marL="228600" indent="-228600">
              <a:buFontTx/>
              <a:buAutoNum type="arabicPeriod" startAt="2"/>
              <a:defRPr/>
            </a:pPr>
            <a:r>
              <a:rPr lang="en-US" altLang="en-US" b="1" smtClean="0"/>
              <a:t>EMPLOYER / EMPLEYEE RELATIONSHIP</a:t>
            </a:r>
          </a:p>
          <a:p>
            <a:pPr marL="685800" lvl="1" indent="-228600">
              <a:buFontTx/>
              <a:buChar char="•"/>
              <a:defRPr/>
            </a:pPr>
            <a:r>
              <a:rPr lang="en-US" altLang="en-US" smtClean="0"/>
              <a:t>The two are obligated, and it is in their best interests not to defraud the other</a:t>
            </a:r>
          </a:p>
          <a:p>
            <a:pPr marL="685800" lvl="1" indent="-228600">
              <a:buFontTx/>
              <a:buChar char="•"/>
              <a:defRPr/>
            </a:pPr>
            <a:r>
              <a:rPr lang="en-US" altLang="en-US" smtClean="0"/>
              <a:t>The worker deserves a fair and honest wage</a:t>
            </a:r>
          </a:p>
          <a:p>
            <a:pPr marL="685800" lvl="1" indent="-228600">
              <a:buFontTx/>
              <a:buChar char="•"/>
              <a:defRPr/>
            </a:pPr>
            <a:r>
              <a:rPr lang="en-US" altLang="en-US" smtClean="0"/>
              <a:t>The employer deserves fair and honest work for the wages</a:t>
            </a:r>
          </a:p>
          <a:p>
            <a:pPr marL="685800" lvl="1" indent="-228600">
              <a:buFontTx/>
              <a:buChar char="•"/>
              <a:defRPr/>
            </a:pPr>
            <a:r>
              <a:rPr lang="en-US" altLang="en-US" i="1" smtClean="0">
                <a:solidFill>
                  <a:srgbClr val="FF0000"/>
                </a:solidFill>
              </a:rPr>
              <a:t>Col 3:22-25 – slaves do your work heartily</a:t>
            </a:r>
          </a:p>
          <a:p>
            <a:pPr marL="685800" lvl="1" indent="-228600">
              <a:buFontTx/>
              <a:buChar char="•"/>
              <a:defRPr/>
            </a:pPr>
            <a:r>
              <a:rPr lang="en-US" altLang="en-US" i="1" smtClean="0">
                <a:solidFill>
                  <a:srgbClr val="FF0000"/>
                </a:solidFill>
              </a:rPr>
              <a:t>Col 4:1 – masters grant slaves justice and fairness</a:t>
            </a:r>
          </a:p>
          <a:p>
            <a:pPr marL="685800" lvl="1" indent="-228600">
              <a:buFontTx/>
              <a:buChar char="•"/>
              <a:defRPr/>
            </a:pPr>
            <a:r>
              <a:rPr lang="en-US" altLang="en-US" smtClean="0"/>
              <a:t>To cheat the workers out of their wages would mean that they would go without the necessities of life.</a:t>
            </a:r>
          </a:p>
          <a:p>
            <a:pPr marL="228600" indent="-228600">
              <a:buFontTx/>
              <a:buAutoNum type="arabicPeriod" startAt="2"/>
              <a:defRPr/>
            </a:pPr>
            <a:r>
              <a:rPr lang="en-US" altLang="en-US" b="1" smtClean="0"/>
              <a:t>CRIES OUT</a:t>
            </a:r>
            <a:r>
              <a:rPr lang="en-US" altLang="en-US" smtClean="0"/>
              <a:t> (krazei) – to yell, the fraudulent gains will shout at them at judgment demanding justice.</a:t>
            </a:r>
          </a:p>
          <a:p>
            <a:pPr marL="685800" lvl="1" indent="-228600">
              <a:buFontTx/>
              <a:buChar char="•"/>
              <a:defRPr/>
            </a:pPr>
            <a:r>
              <a:rPr lang="en-US" altLang="en-US" smtClean="0"/>
              <a:t>Their cries for vengeance will not fall on deaf ears</a:t>
            </a:r>
          </a:p>
          <a:p>
            <a:pPr marL="685800" lvl="1" indent="-228600">
              <a:buFontTx/>
              <a:buChar char="•"/>
              <a:defRPr/>
            </a:pPr>
            <a:r>
              <a:rPr lang="en-US" altLang="en-US" smtClean="0"/>
              <a:t>The rich may not listen, but God surely does.</a:t>
            </a:r>
          </a:p>
          <a:p>
            <a:pPr marL="228600" indent="-228600">
              <a:buFontTx/>
              <a:buAutoNum type="arabicPeriod" startAt="2"/>
              <a:defRPr/>
            </a:pPr>
            <a:r>
              <a:rPr lang="en-US" altLang="en-US" b="1" smtClean="0"/>
              <a:t>LORD OF THE SABOATH</a:t>
            </a:r>
            <a:r>
              <a:rPr lang="en-US" altLang="en-US" smtClean="0"/>
              <a:t> – Lord of Hosts, denotes might, power, and glory.  He is the Head of Heavens Armies.  The most majestic title of God in the OT</a:t>
            </a:r>
          </a:p>
          <a:p>
            <a:pPr marL="685800" lvl="1" indent="-228600">
              <a:buFontTx/>
              <a:buChar char="•"/>
              <a:defRPr/>
            </a:pPr>
            <a:r>
              <a:rPr lang="en-US" altLang="en-US" smtClean="0"/>
              <a:t>The rich may have influence over earthly judges, but they are setting themselves against the armies of God! And they will be destroyed.</a:t>
            </a:r>
          </a:p>
          <a:p>
            <a:pPr marL="685800" lvl="1" indent="-228600">
              <a:buFontTx/>
              <a:buChar char="•"/>
              <a:defRPr/>
            </a:pPr>
            <a:r>
              <a:rPr lang="en-US" altLang="en-US" smtClean="0"/>
              <a:t>Those that cheat others of what is rightfully theirs should take these matters to heart</a:t>
            </a:r>
          </a:p>
          <a:p>
            <a:pPr marL="685800" lvl="1" indent="-228600">
              <a:buFontTx/>
              <a:buChar char="•"/>
              <a:defRPr/>
            </a:pPr>
            <a:r>
              <a:rPr lang="en-US" altLang="en-US" i="1" smtClean="0">
                <a:solidFill>
                  <a:srgbClr val="FF0000"/>
                </a:solidFill>
              </a:rPr>
              <a:t>Mal 3:5 – he will testify against those who defraud their laborers</a:t>
            </a:r>
          </a:p>
          <a:p>
            <a:pPr marL="685800" lvl="1" indent="-228600">
              <a:buFontTx/>
              <a:buChar char="•"/>
              <a:defRPr/>
            </a:pPr>
            <a:r>
              <a:rPr lang="en-US" altLang="en-US" i="1" smtClean="0">
                <a:solidFill>
                  <a:srgbClr val="FF0000"/>
                </a:solidFill>
              </a:rPr>
              <a:t>Psalms 59:5 – Lord of Hosts</a:t>
            </a:r>
          </a:p>
          <a:p>
            <a:pPr marL="685800" lvl="1" indent="-228600">
              <a:buFontTx/>
              <a:buChar char="•"/>
              <a:defRPr/>
            </a:pPr>
            <a:r>
              <a:rPr lang="en-US" altLang="en-US" i="1" smtClean="0">
                <a:solidFill>
                  <a:srgbClr val="FF0000"/>
                </a:solidFill>
              </a:rPr>
              <a:t>Rom 12:19 – vengeance is mine…</a:t>
            </a:r>
          </a:p>
          <a:p>
            <a:pPr marL="228600" indent="-228600">
              <a:buFontTx/>
              <a:buAutoNum type="arabicPeriod" startAt="2"/>
              <a:defRPr/>
            </a:pPr>
            <a:endParaRPr lang="en-US" altLang="en-US" i="1" smtClean="0">
              <a:solidFill>
                <a:srgbClr val="FF0000"/>
              </a:solidFill>
            </a:endParaRPr>
          </a:p>
        </p:txBody>
      </p:sp>
      <p:sp>
        <p:nvSpPr>
          <p:cNvPr id="40964" name="Text Box 4"/>
          <p:cNvSpPr txBox="1">
            <a:spLocks noChangeArrowheads="1"/>
          </p:cNvSpPr>
          <p:nvPr/>
        </p:nvSpPr>
        <p:spPr bwMode="auto">
          <a:xfrm>
            <a:off x="3810000" y="228600"/>
            <a:ext cx="2530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i="1"/>
              <a:t>James 5:4-6</a:t>
            </a:r>
            <a:r>
              <a:rPr lang="en-US" altLang="en-US" sz="1200" b="0" i="1"/>
              <a:t> - Indeed the wages of the laborers who mowed your fields, which you kept back by fraud, cry out; and the cries of the reapers have reached the ears of the Lord of Sabaoth. </a:t>
            </a:r>
            <a:r>
              <a:rPr lang="en-US" altLang="en-US" sz="1200" i="1"/>
              <a:t>5 </a:t>
            </a:r>
            <a:r>
              <a:rPr lang="en-US" altLang="en-US" sz="1200" b="0" i="1"/>
              <a:t>You have lived on the earth in pleasure and luxury; you have fattened your hearts as in a day of slaughter. </a:t>
            </a:r>
            <a:r>
              <a:rPr lang="en-US" altLang="en-US" sz="1200" i="1"/>
              <a:t>6 </a:t>
            </a:r>
            <a:r>
              <a:rPr lang="en-US" altLang="en-US" sz="1200" b="0" i="1"/>
              <a:t>You have condemned, you have murdered the just; he does not resist you.</a:t>
            </a:r>
          </a:p>
        </p:txBody>
      </p:sp>
    </p:spTree>
    <p:extLst>
      <p:ext uri="{BB962C8B-B14F-4D97-AF65-F5344CB8AC3E}">
        <p14:creationId xmlns:p14="http://schemas.microsoft.com/office/powerpoint/2010/main" val="6558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9DF1AF8-5988-AF45-9804-5F81402C5288}" type="slidenum">
              <a:rPr lang="en-US" altLang="en-US"/>
              <a:pPr/>
              <a:t>30</a:t>
            </a:fld>
            <a:endParaRPr lang="en-US" altLang="en-US"/>
          </a:p>
        </p:txBody>
      </p:sp>
      <p:sp>
        <p:nvSpPr>
          <p:cNvPr id="17411"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931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defRPr/>
            </a:pPr>
            <a:fld id="{87DB47EA-AD97-B347-ACAF-04F110D50EC4}" type="slidenum">
              <a:rPr lang="en-US" altLang="en-US" sz="1200" smtClean="0"/>
              <a:pPr>
                <a:defRPr/>
              </a:pPr>
              <a:t>3</a:t>
            </a:fld>
            <a:endParaRPr lang="en-US" altLang="en-US" sz="1200" smtClean="0"/>
          </a:p>
        </p:txBody>
      </p:sp>
    </p:spTree>
    <p:extLst>
      <p:ext uri="{BB962C8B-B14F-4D97-AF65-F5344CB8AC3E}">
        <p14:creationId xmlns:p14="http://schemas.microsoft.com/office/powerpoint/2010/main" val="1409135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A0F55FF-BB7D-534A-B3AD-EE78D3AF4E7E}" type="slidenum">
              <a:rPr lang="en-US" altLang="en-US"/>
              <a:pPr/>
              <a:t>31</a:t>
            </a:fld>
            <a:endParaRPr lang="en-US" altLang="en-US"/>
          </a:p>
        </p:txBody>
      </p:sp>
      <p:sp>
        <p:nvSpPr>
          <p:cNvPr id="18435"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517747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BB8DF0C-AF06-D24B-A180-85A08AFBD4DC}" type="slidenum">
              <a:rPr lang="en-US" altLang="en-US"/>
              <a:pPr/>
              <a:t>32</a:t>
            </a:fld>
            <a:endParaRPr lang="en-US" altLang="en-US"/>
          </a:p>
        </p:txBody>
      </p:sp>
      <p:sp>
        <p:nvSpPr>
          <p:cNvPr id="25603"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9762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081ECE7-15E5-354B-96FF-84928CA1294E}" type="slidenum">
              <a:rPr lang="en-US" altLang="en-US"/>
              <a:pPr/>
              <a:t>33</a:t>
            </a:fld>
            <a:endParaRPr lang="en-US" altLang="en-US"/>
          </a:p>
        </p:txBody>
      </p:sp>
      <p:sp>
        <p:nvSpPr>
          <p:cNvPr id="26627"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619219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040F100-8F39-FB40-A2BB-C322358D400C}" type="slidenum">
              <a:rPr lang="en-US" altLang="en-US"/>
              <a:pPr/>
              <a:t>35</a:t>
            </a:fld>
            <a:endParaRPr lang="en-US" altLang="en-US"/>
          </a:p>
        </p:txBody>
      </p:sp>
      <p:sp>
        <p:nvSpPr>
          <p:cNvPr id="19459"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2435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1BE6EB4-1B27-0943-98F7-5589850F32C8}" type="slidenum">
              <a:rPr lang="en-US" altLang="en-US"/>
              <a:pPr/>
              <a:t>36</a:t>
            </a:fld>
            <a:endParaRPr lang="en-US" altLang="en-US"/>
          </a:p>
        </p:txBody>
      </p:sp>
      <p:sp>
        <p:nvSpPr>
          <p:cNvPr id="21507"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15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06713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6F1D5B9-A10C-B24F-9542-E28FC3BD02C0}" type="slidenum">
              <a:rPr lang="en-US" altLang="en-US"/>
              <a:pPr/>
              <a:t>37</a:t>
            </a:fld>
            <a:endParaRPr lang="en-US" altLang="en-US"/>
          </a:p>
        </p:txBody>
      </p:sp>
      <p:sp>
        <p:nvSpPr>
          <p:cNvPr id="22531"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306141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D67A61B-4C36-C540-A6A0-C4CFBAC9674B}" type="slidenum">
              <a:rPr lang="en-US" altLang="en-US"/>
              <a:pPr/>
              <a:t>38</a:t>
            </a:fld>
            <a:endParaRPr lang="en-US" altLang="en-US"/>
          </a:p>
        </p:txBody>
      </p:sp>
      <p:sp>
        <p:nvSpPr>
          <p:cNvPr id="23555"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114432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B83527F-AFD0-DE40-AA05-C20F3FA7ED58}" type="slidenum">
              <a:rPr lang="en-US" altLang="en-US"/>
              <a:pPr/>
              <a:t>39</a:t>
            </a:fld>
            <a:endParaRPr lang="en-US" altLang="en-US"/>
          </a:p>
        </p:txBody>
      </p:sp>
      <p:sp>
        <p:nvSpPr>
          <p:cNvPr id="24579"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033018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B83527F-AFD0-DE40-AA05-C20F3FA7ED58}" type="slidenum">
              <a:rPr lang="en-US" altLang="en-US"/>
              <a:pPr/>
              <a:t>40</a:t>
            </a:fld>
            <a:endParaRPr lang="en-US" altLang="en-US"/>
          </a:p>
        </p:txBody>
      </p:sp>
      <p:sp>
        <p:nvSpPr>
          <p:cNvPr id="24579"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454816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319700D-A19D-F041-99C7-3E7B3B187BC4}" type="slidenum">
              <a:rPr lang="en-US" altLang="en-US"/>
              <a:pPr>
                <a:defRPr/>
              </a:pPr>
              <a:t>41</a:t>
            </a:fld>
            <a:endParaRPr lang="en-US" altLang="en-US"/>
          </a:p>
        </p:txBody>
      </p:sp>
      <p:sp>
        <p:nvSpPr>
          <p:cNvPr id="40962" name="Rectangle 2"/>
          <p:cNvSpPr>
            <a:spLocks noGrp="1" noRot="1" noChangeAspect="1" noChangeArrowheads="1" noTextEdit="1"/>
          </p:cNvSpPr>
          <p:nvPr>
            <p:ph type="sldImg"/>
          </p:nvPr>
        </p:nvSpPr>
        <p:spPr>
          <a:xfrm>
            <a:off x="406400" y="228600"/>
            <a:ext cx="3149600" cy="2362200"/>
          </a:xfrm>
          <a:ln/>
        </p:spPr>
      </p:sp>
      <p:sp>
        <p:nvSpPr>
          <p:cNvPr id="40963" name="Rectangle 3"/>
          <p:cNvSpPr>
            <a:spLocks noGrp="1" noChangeArrowheads="1"/>
          </p:cNvSpPr>
          <p:nvPr>
            <p:ph type="body" idx="1"/>
          </p:nvPr>
        </p:nvSpPr>
        <p:spPr>
          <a:xfrm>
            <a:off x="609600" y="2667000"/>
            <a:ext cx="5791200" cy="6172200"/>
          </a:xfrm>
        </p:spPr>
        <p:txBody>
          <a:bodyPr/>
          <a:lstStyle/>
          <a:p>
            <a:pPr marL="228600" indent="-228600">
              <a:buFontTx/>
              <a:buAutoNum type="arabicPeriod"/>
              <a:defRPr/>
            </a:pPr>
            <a:r>
              <a:rPr lang="en-US" altLang="en-US" b="1" smtClean="0"/>
              <a:t>To understand this verse, we must understand the provisions God set forth to protect workers.</a:t>
            </a:r>
          </a:p>
          <a:p>
            <a:pPr marL="685800" lvl="1" indent="-228600">
              <a:buFontTx/>
              <a:buChar char="•"/>
              <a:defRPr/>
            </a:pPr>
            <a:r>
              <a:rPr lang="en-US" altLang="en-US" i="1" smtClean="0">
                <a:solidFill>
                  <a:srgbClr val="FF0000"/>
                </a:solidFill>
              </a:rPr>
              <a:t>Dt 24:14-15 – pay him his wages each day</a:t>
            </a:r>
          </a:p>
          <a:p>
            <a:pPr marL="685800" lvl="1" indent="-228600">
              <a:buFontTx/>
              <a:buChar char="•"/>
              <a:defRPr/>
            </a:pPr>
            <a:r>
              <a:rPr lang="en-US" altLang="en-US" i="1" smtClean="0">
                <a:solidFill>
                  <a:srgbClr val="FF0000"/>
                </a:solidFill>
              </a:rPr>
              <a:t>Lev 19:13 – do not hold back wages</a:t>
            </a:r>
          </a:p>
          <a:p>
            <a:pPr marL="685800" lvl="1" indent="-228600">
              <a:buFontTx/>
              <a:buChar char="•"/>
              <a:defRPr/>
            </a:pPr>
            <a:r>
              <a:rPr lang="en-US" altLang="en-US" i="1" smtClean="0">
                <a:solidFill>
                  <a:srgbClr val="FF0000"/>
                </a:solidFill>
              </a:rPr>
              <a:t>Jer 22:13 - …not paying them</a:t>
            </a:r>
          </a:p>
          <a:p>
            <a:pPr marL="685800" lvl="1" indent="-228600">
              <a:buFontTx/>
              <a:buChar char="•"/>
              <a:defRPr/>
            </a:pPr>
            <a:r>
              <a:rPr lang="en-US" altLang="en-US" smtClean="0"/>
              <a:t>These were rich Jews who showed obvious disrespect for the law.</a:t>
            </a:r>
          </a:p>
          <a:p>
            <a:pPr marL="228600" indent="-228600">
              <a:buFontTx/>
              <a:buAutoNum type="arabicPeriod" startAt="2"/>
              <a:defRPr/>
            </a:pPr>
            <a:r>
              <a:rPr lang="en-US" altLang="en-US" b="1" smtClean="0"/>
              <a:t>EMPLOYER / EMPLEYEE RELATIONSHIP</a:t>
            </a:r>
          </a:p>
          <a:p>
            <a:pPr marL="685800" lvl="1" indent="-228600">
              <a:buFontTx/>
              <a:buChar char="•"/>
              <a:defRPr/>
            </a:pPr>
            <a:r>
              <a:rPr lang="en-US" altLang="en-US" smtClean="0"/>
              <a:t>The two are obligated, and it is in their best interests not to defraud the other</a:t>
            </a:r>
          </a:p>
          <a:p>
            <a:pPr marL="685800" lvl="1" indent="-228600">
              <a:buFontTx/>
              <a:buChar char="•"/>
              <a:defRPr/>
            </a:pPr>
            <a:r>
              <a:rPr lang="en-US" altLang="en-US" smtClean="0"/>
              <a:t>The worker deserves a fair and honest wage</a:t>
            </a:r>
          </a:p>
          <a:p>
            <a:pPr marL="685800" lvl="1" indent="-228600">
              <a:buFontTx/>
              <a:buChar char="•"/>
              <a:defRPr/>
            </a:pPr>
            <a:r>
              <a:rPr lang="en-US" altLang="en-US" smtClean="0"/>
              <a:t>The employer deserves fair and honest work for the wages</a:t>
            </a:r>
          </a:p>
          <a:p>
            <a:pPr marL="685800" lvl="1" indent="-228600">
              <a:buFontTx/>
              <a:buChar char="•"/>
              <a:defRPr/>
            </a:pPr>
            <a:r>
              <a:rPr lang="en-US" altLang="en-US" i="1" smtClean="0">
                <a:solidFill>
                  <a:srgbClr val="FF0000"/>
                </a:solidFill>
              </a:rPr>
              <a:t>Col 3:22-25 – slaves do your work heartily</a:t>
            </a:r>
          </a:p>
          <a:p>
            <a:pPr marL="685800" lvl="1" indent="-228600">
              <a:buFontTx/>
              <a:buChar char="•"/>
              <a:defRPr/>
            </a:pPr>
            <a:r>
              <a:rPr lang="en-US" altLang="en-US" i="1" smtClean="0">
                <a:solidFill>
                  <a:srgbClr val="FF0000"/>
                </a:solidFill>
              </a:rPr>
              <a:t>Col 4:1 – masters grant slaves justice and fairness</a:t>
            </a:r>
          </a:p>
          <a:p>
            <a:pPr marL="685800" lvl="1" indent="-228600">
              <a:buFontTx/>
              <a:buChar char="•"/>
              <a:defRPr/>
            </a:pPr>
            <a:r>
              <a:rPr lang="en-US" altLang="en-US" smtClean="0"/>
              <a:t>To cheat the workers out of their wages would mean that they would go without the necessities of life.</a:t>
            </a:r>
          </a:p>
          <a:p>
            <a:pPr marL="228600" indent="-228600">
              <a:buFontTx/>
              <a:buAutoNum type="arabicPeriod" startAt="2"/>
              <a:defRPr/>
            </a:pPr>
            <a:r>
              <a:rPr lang="en-US" altLang="en-US" b="1" smtClean="0"/>
              <a:t>CRIES OUT</a:t>
            </a:r>
            <a:r>
              <a:rPr lang="en-US" altLang="en-US" smtClean="0"/>
              <a:t> (krazei) – to yell, the fraudulent gains will shout at them at judgment demanding justice.</a:t>
            </a:r>
          </a:p>
          <a:p>
            <a:pPr marL="685800" lvl="1" indent="-228600">
              <a:buFontTx/>
              <a:buChar char="•"/>
              <a:defRPr/>
            </a:pPr>
            <a:r>
              <a:rPr lang="en-US" altLang="en-US" smtClean="0"/>
              <a:t>Their cries for vengeance will not fall on deaf ears</a:t>
            </a:r>
          </a:p>
          <a:p>
            <a:pPr marL="685800" lvl="1" indent="-228600">
              <a:buFontTx/>
              <a:buChar char="•"/>
              <a:defRPr/>
            </a:pPr>
            <a:r>
              <a:rPr lang="en-US" altLang="en-US" smtClean="0"/>
              <a:t>The rich may not listen, but God surely does.</a:t>
            </a:r>
          </a:p>
          <a:p>
            <a:pPr marL="228600" indent="-228600">
              <a:buFontTx/>
              <a:buAutoNum type="arabicPeriod" startAt="2"/>
              <a:defRPr/>
            </a:pPr>
            <a:r>
              <a:rPr lang="en-US" altLang="en-US" b="1" smtClean="0"/>
              <a:t>LORD OF THE SABOATH</a:t>
            </a:r>
            <a:r>
              <a:rPr lang="en-US" altLang="en-US" smtClean="0"/>
              <a:t> – Lord of Hosts, denotes might, power, and glory.  He is the Head of Heavens Armies.  The most majestic title of God in the OT</a:t>
            </a:r>
          </a:p>
          <a:p>
            <a:pPr marL="685800" lvl="1" indent="-228600">
              <a:buFontTx/>
              <a:buChar char="•"/>
              <a:defRPr/>
            </a:pPr>
            <a:r>
              <a:rPr lang="en-US" altLang="en-US" smtClean="0"/>
              <a:t>The rich may have influence over earthly judges, but they are setting themselves against the armies of God! And they will be destroyed.</a:t>
            </a:r>
          </a:p>
          <a:p>
            <a:pPr marL="685800" lvl="1" indent="-228600">
              <a:buFontTx/>
              <a:buChar char="•"/>
              <a:defRPr/>
            </a:pPr>
            <a:r>
              <a:rPr lang="en-US" altLang="en-US" smtClean="0"/>
              <a:t>Those that cheat others of what is rightfully theirs should take these matters to heart</a:t>
            </a:r>
          </a:p>
          <a:p>
            <a:pPr marL="685800" lvl="1" indent="-228600">
              <a:buFontTx/>
              <a:buChar char="•"/>
              <a:defRPr/>
            </a:pPr>
            <a:r>
              <a:rPr lang="en-US" altLang="en-US" i="1" smtClean="0">
                <a:solidFill>
                  <a:srgbClr val="FF0000"/>
                </a:solidFill>
              </a:rPr>
              <a:t>Mal 3:5 – he will testify against those who defraud their laborers</a:t>
            </a:r>
          </a:p>
          <a:p>
            <a:pPr marL="685800" lvl="1" indent="-228600">
              <a:buFontTx/>
              <a:buChar char="•"/>
              <a:defRPr/>
            </a:pPr>
            <a:r>
              <a:rPr lang="en-US" altLang="en-US" i="1" smtClean="0">
                <a:solidFill>
                  <a:srgbClr val="FF0000"/>
                </a:solidFill>
              </a:rPr>
              <a:t>Psalms 59:5 – Lord of Hosts</a:t>
            </a:r>
          </a:p>
          <a:p>
            <a:pPr marL="685800" lvl="1" indent="-228600">
              <a:buFontTx/>
              <a:buChar char="•"/>
              <a:defRPr/>
            </a:pPr>
            <a:r>
              <a:rPr lang="en-US" altLang="en-US" i="1" smtClean="0">
                <a:solidFill>
                  <a:srgbClr val="FF0000"/>
                </a:solidFill>
              </a:rPr>
              <a:t>Rom 12:19 – vengeance is mine…</a:t>
            </a:r>
          </a:p>
          <a:p>
            <a:pPr marL="228600" indent="-228600">
              <a:buFontTx/>
              <a:buAutoNum type="arabicPeriod" startAt="2"/>
              <a:defRPr/>
            </a:pPr>
            <a:endParaRPr lang="en-US" altLang="en-US" i="1" smtClean="0">
              <a:solidFill>
                <a:srgbClr val="FF0000"/>
              </a:solidFill>
            </a:endParaRPr>
          </a:p>
        </p:txBody>
      </p:sp>
      <p:sp>
        <p:nvSpPr>
          <p:cNvPr id="40964" name="Text Box 4"/>
          <p:cNvSpPr txBox="1">
            <a:spLocks noChangeArrowheads="1"/>
          </p:cNvSpPr>
          <p:nvPr/>
        </p:nvSpPr>
        <p:spPr bwMode="auto">
          <a:xfrm>
            <a:off x="3810000" y="228600"/>
            <a:ext cx="2530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i="1"/>
              <a:t>James 5:4-6</a:t>
            </a:r>
            <a:r>
              <a:rPr lang="en-US" altLang="en-US" sz="1200" b="0" i="1"/>
              <a:t> - Indeed the wages of the laborers who mowed your fields, which you kept back by fraud, cry out; and the cries of the reapers have reached the ears of the Lord of Sabaoth. </a:t>
            </a:r>
            <a:r>
              <a:rPr lang="en-US" altLang="en-US" sz="1200" i="1"/>
              <a:t>5 </a:t>
            </a:r>
            <a:r>
              <a:rPr lang="en-US" altLang="en-US" sz="1200" b="0" i="1"/>
              <a:t>You have lived on the earth in pleasure and luxury; you have fattened your hearts as in a day of slaughter. </a:t>
            </a:r>
            <a:r>
              <a:rPr lang="en-US" altLang="en-US" sz="1200" i="1"/>
              <a:t>6 </a:t>
            </a:r>
            <a:r>
              <a:rPr lang="en-US" altLang="en-US" sz="1200" b="0" i="1"/>
              <a:t>You have condemned, you have murdered the just; he does not resist you.</a:t>
            </a:r>
          </a:p>
        </p:txBody>
      </p:sp>
    </p:spTree>
    <p:extLst>
      <p:ext uri="{BB962C8B-B14F-4D97-AF65-F5344CB8AC3E}">
        <p14:creationId xmlns:p14="http://schemas.microsoft.com/office/powerpoint/2010/main" val="126965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89038" y="708025"/>
            <a:ext cx="4713287" cy="3535363"/>
          </a:xfrm>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tLang="en-US" smtClean="0"/>
          </a:p>
        </p:txBody>
      </p:sp>
    </p:spTree>
    <p:extLst>
      <p:ext uri="{BB962C8B-B14F-4D97-AF65-F5344CB8AC3E}">
        <p14:creationId xmlns:p14="http://schemas.microsoft.com/office/powerpoint/2010/main" val="88810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9038" y="708025"/>
            <a:ext cx="4713287" cy="3535363"/>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tLang="en-US" smtClean="0"/>
          </a:p>
        </p:txBody>
      </p:sp>
    </p:spTree>
    <p:extLst>
      <p:ext uri="{BB962C8B-B14F-4D97-AF65-F5344CB8AC3E}">
        <p14:creationId xmlns:p14="http://schemas.microsoft.com/office/powerpoint/2010/main" val="130394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ln/>
        </p:spPr>
      </p:sp>
      <p:sp>
        <p:nvSpPr>
          <p:cNvPr id="419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mtClean="0"/>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defRPr/>
            </a:pPr>
            <a:fld id="{1D701B86-0651-CC49-A557-FF444B202AAB}" type="slidenum">
              <a:rPr lang="en-US" altLang="en-US" sz="1200" smtClean="0"/>
              <a:pPr>
                <a:defRPr/>
              </a:pPr>
              <a:t>6</a:t>
            </a:fld>
            <a:endParaRPr lang="en-US" altLang="en-US" sz="1200" smtClean="0"/>
          </a:p>
        </p:txBody>
      </p:sp>
    </p:spTree>
    <p:extLst>
      <p:ext uri="{BB962C8B-B14F-4D97-AF65-F5344CB8AC3E}">
        <p14:creationId xmlns:p14="http://schemas.microsoft.com/office/powerpoint/2010/main" val="28076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43000" y="685800"/>
            <a:ext cx="4572000" cy="3429000"/>
          </a:xfrm>
          <a:ln/>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mtClean="0"/>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defRPr/>
            </a:pPr>
            <a:fld id="{F8BC2EF8-2DA5-E143-A800-3A4AE77BEB3B}" type="slidenum">
              <a:rPr lang="en-US" altLang="en-US" sz="1200" smtClean="0"/>
              <a:pPr>
                <a:defRPr/>
              </a:pPr>
              <a:t>7</a:t>
            </a:fld>
            <a:endParaRPr lang="en-US" altLang="en-US" sz="1200" smtClean="0"/>
          </a:p>
        </p:txBody>
      </p:sp>
    </p:spTree>
    <p:extLst>
      <p:ext uri="{BB962C8B-B14F-4D97-AF65-F5344CB8AC3E}">
        <p14:creationId xmlns:p14="http://schemas.microsoft.com/office/powerpoint/2010/main" val="73206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3000" y="685800"/>
            <a:ext cx="4572000" cy="3429000"/>
          </a:xfrm>
          <a:ln/>
        </p:spPr>
      </p:sp>
      <p:sp>
        <p:nvSpPr>
          <p:cNvPr id="440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defRPr/>
            </a:pPr>
            <a:fld id="{536E610D-2677-934E-AA43-87FE6DD8FFA2}" type="slidenum">
              <a:rPr lang="en-US" altLang="en-US" sz="1200" smtClean="0"/>
              <a:pPr>
                <a:defRPr/>
              </a:pPr>
              <a:t>8</a:t>
            </a:fld>
            <a:endParaRPr lang="en-US" altLang="en-US" sz="1200" smtClean="0"/>
          </a:p>
        </p:txBody>
      </p:sp>
    </p:spTree>
    <p:extLst>
      <p:ext uri="{BB962C8B-B14F-4D97-AF65-F5344CB8AC3E}">
        <p14:creationId xmlns:p14="http://schemas.microsoft.com/office/powerpoint/2010/main" val="91968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mtClean="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defRPr/>
            </a:pPr>
            <a:fld id="{FBF2A638-CB03-8846-B036-ADE5B9A9DA5A}" type="slidenum">
              <a:rPr lang="en-US" altLang="en-US" sz="1200" smtClean="0"/>
              <a:pPr>
                <a:defRPr/>
              </a:pPr>
              <a:t>9</a:t>
            </a:fld>
            <a:endParaRPr lang="en-US" altLang="en-US" sz="1200" smtClean="0"/>
          </a:p>
        </p:txBody>
      </p:sp>
    </p:spTree>
    <p:extLst>
      <p:ext uri="{BB962C8B-B14F-4D97-AF65-F5344CB8AC3E}">
        <p14:creationId xmlns:p14="http://schemas.microsoft.com/office/powerpoint/2010/main" val="168859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64" indent="0" algn="ctr">
              <a:buNone/>
              <a:defRPr sz="2000"/>
            </a:lvl2pPr>
            <a:lvl3pPr marL="914328" indent="0" algn="ctr">
              <a:buNone/>
              <a:defRPr sz="1800"/>
            </a:lvl3pPr>
            <a:lvl4pPr marL="1371490" indent="0" algn="ctr">
              <a:buNone/>
              <a:defRPr sz="1600"/>
            </a:lvl4pPr>
            <a:lvl5pPr marL="1828654" indent="0" algn="ctr">
              <a:buNone/>
              <a:defRPr sz="1600"/>
            </a:lvl5pPr>
            <a:lvl6pPr marL="2285818" indent="0" algn="ctr">
              <a:buNone/>
              <a:defRPr sz="1600"/>
            </a:lvl6pPr>
            <a:lvl7pPr marL="2742982" indent="0" algn="ctr">
              <a:buNone/>
              <a:defRPr sz="1600"/>
            </a:lvl7pPr>
            <a:lvl8pPr marL="3200144" indent="0" algn="ctr">
              <a:buNone/>
              <a:defRPr sz="1600"/>
            </a:lvl8pPr>
            <a:lvl9pPr marL="3657307" indent="0" algn="ctr">
              <a:buNone/>
              <a:defRPr sz="1600"/>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239BD730-E211-9C47-9C56-2C0F9F70B3B4}" type="slidenum">
              <a:rPr lang="en-US" altLang="en-US"/>
              <a:pPr>
                <a:defRPr/>
              </a:pPr>
              <a:t>‹#›</a:t>
            </a:fld>
            <a:endParaRPr lang="en-US" altLang="en-US"/>
          </a:p>
        </p:txBody>
      </p:sp>
    </p:spTree>
    <p:extLst>
      <p:ext uri="{BB962C8B-B14F-4D97-AF65-F5344CB8AC3E}">
        <p14:creationId xmlns:p14="http://schemas.microsoft.com/office/powerpoint/2010/main" val="68986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11DC32B7-4D99-7449-8B7A-3F64B43D3DA4}" type="slidenum">
              <a:rPr lang="en-US" altLang="en-US"/>
              <a:pPr>
                <a:defRPr/>
              </a:pPr>
              <a:t>‹#›</a:t>
            </a:fld>
            <a:endParaRPr lang="en-US" altLang="en-US"/>
          </a:p>
        </p:txBody>
      </p:sp>
    </p:spTree>
    <p:extLst>
      <p:ext uri="{BB962C8B-B14F-4D97-AF65-F5344CB8AC3E}">
        <p14:creationId xmlns:p14="http://schemas.microsoft.com/office/powerpoint/2010/main" val="2566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F0C0FF0E-9BA0-7C41-80E3-8FF29E11E975}" type="slidenum">
              <a:rPr lang="en-US" altLang="en-US"/>
              <a:pPr>
                <a:defRPr/>
              </a:pPr>
              <a:t>‹#›</a:t>
            </a:fld>
            <a:endParaRPr lang="en-US" altLang="en-US"/>
          </a:p>
        </p:txBody>
      </p:sp>
    </p:spTree>
    <p:extLst>
      <p:ext uri="{BB962C8B-B14F-4D97-AF65-F5344CB8AC3E}">
        <p14:creationId xmlns:p14="http://schemas.microsoft.com/office/powerpoint/2010/main" val="173263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8648D16B-5576-C647-ACD9-8FDEE3C95212}" type="slidenum">
              <a:rPr lang="en-US" altLang="en-US"/>
              <a:pPr>
                <a:defRPr/>
              </a:pPr>
              <a:t>‹#›</a:t>
            </a:fld>
            <a:endParaRPr lang="en-US" altLang="en-US"/>
          </a:p>
        </p:txBody>
      </p:sp>
    </p:spTree>
    <p:extLst>
      <p:ext uri="{BB962C8B-B14F-4D97-AF65-F5344CB8AC3E}">
        <p14:creationId xmlns:p14="http://schemas.microsoft.com/office/powerpoint/2010/main" val="54365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B458F478-172A-7240-B114-38E810D89520}" type="slidenum">
              <a:rPr lang="en-US" altLang="en-US"/>
              <a:pPr>
                <a:defRPr/>
              </a:pPr>
              <a:t>‹#›</a:t>
            </a:fld>
            <a:endParaRPr lang="en-US" altLang="en-US"/>
          </a:p>
        </p:txBody>
      </p:sp>
    </p:spTree>
    <p:extLst>
      <p:ext uri="{BB962C8B-B14F-4D97-AF65-F5344CB8AC3E}">
        <p14:creationId xmlns:p14="http://schemas.microsoft.com/office/powerpoint/2010/main" val="33824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lvl1pPr>
            <a:lvl2pPr marL="457164" indent="0">
              <a:buNone/>
              <a:defRPr sz="2000"/>
            </a:lvl2pPr>
            <a:lvl3pPr marL="914328" indent="0">
              <a:buNone/>
              <a:defRPr sz="1800"/>
            </a:lvl3pPr>
            <a:lvl4pPr marL="1371490" indent="0">
              <a:buNone/>
              <a:defRPr sz="1600"/>
            </a:lvl4pPr>
            <a:lvl5pPr marL="1828654" indent="0">
              <a:buNone/>
              <a:defRPr sz="1600"/>
            </a:lvl5pPr>
            <a:lvl6pPr marL="2285818" indent="0">
              <a:buNone/>
              <a:defRPr sz="1600"/>
            </a:lvl6pPr>
            <a:lvl7pPr marL="2742982" indent="0">
              <a:buNone/>
              <a:defRPr sz="1600"/>
            </a:lvl7pPr>
            <a:lvl8pPr marL="3200144" indent="0">
              <a:buNone/>
              <a:defRPr sz="1600"/>
            </a:lvl8pPr>
            <a:lvl9pPr marL="3657307"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5" name="Rectangle 6"/>
          <p:cNvSpPr>
            <a:spLocks noGrp="1" noChangeArrowheads="1"/>
          </p:cNvSpPr>
          <p:nvPr>
            <p:ph type="sldNum" sz="quarter" idx="11"/>
          </p:nvPr>
        </p:nvSpPr>
        <p:spPr>
          <a:ln/>
        </p:spPr>
        <p:txBody>
          <a:bodyPr/>
          <a:lstStyle>
            <a:lvl1pPr>
              <a:defRPr/>
            </a:lvl1pPr>
          </a:lstStyle>
          <a:p>
            <a:pPr>
              <a:defRPr/>
            </a:pPr>
            <a:fld id="{0A402DB0-3173-D940-84D5-CDB729F1435F}" type="slidenum">
              <a:rPr lang="en-US" altLang="en-US"/>
              <a:pPr>
                <a:defRPr/>
              </a:pPr>
              <a:t>‹#›</a:t>
            </a:fld>
            <a:endParaRPr lang="en-US" altLang="en-US"/>
          </a:p>
        </p:txBody>
      </p:sp>
    </p:spTree>
    <p:extLst>
      <p:ext uri="{BB962C8B-B14F-4D97-AF65-F5344CB8AC3E}">
        <p14:creationId xmlns:p14="http://schemas.microsoft.com/office/powerpoint/2010/main" val="41866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6" name="Rectangle 6"/>
          <p:cNvSpPr>
            <a:spLocks noGrp="1" noChangeArrowheads="1"/>
          </p:cNvSpPr>
          <p:nvPr>
            <p:ph type="sldNum" sz="quarter" idx="11"/>
          </p:nvPr>
        </p:nvSpPr>
        <p:spPr>
          <a:ln/>
        </p:spPr>
        <p:txBody>
          <a:bodyPr/>
          <a:lstStyle>
            <a:lvl1pPr>
              <a:defRPr/>
            </a:lvl1pPr>
          </a:lstStyle>
          <a:p>
            <a:pPr>
              <a:defRPr/>
            </a:pPr>
            <a:fld id="{5B767E0C-3EE6-C94A-8A5A-86F858CFE1BD}" type="slidenum">
              <a:rPr lang="en-US" altLang="en-US"/>
              <a:pPr>
                <a:defRPr/>
              </a:pPr>
              <a:t>‹#›</a:t>
            </a:fld>
            <a:endParaRPr lang="en-US" altLang="en-US"/>
          </a:p>
        </p:txBody>
      </p:sp>
    </p:spTree>
    <p:extLst>
      <p:ext uri="{BB962C8B-B14F-4D97-AF65-F5344CB8AC3E}">
        <p14:creationId xmlns:p14="http://schemas.microsoft.com/office/powerpoint/2010/main" val="140012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4" y="1681163"/>
            <a:ext cx="3868737" cy="823912"/>
          </a:xfrm>
        </p:spPr>
        <p:txBody>
          <a:bodyPr anchor="b"/>
          <a:lstStyle>
            <a:lvl1pPr marL="0" indent="0">
              <a:buNone/>
              <a:defRPr sz="2400" b="1"/>
            </a:lvl1pPr>
            <a:lvl2pPr marL="457164" indent="0">
              <a:buNone/>
              <a:defRPr sz="2000" b="1"/>
            </a:lvl2pPr>
            <a:lvl3pPr marL="914328" indent="0">
              <a:buNone/>
              <a:defRPr sz="1800" b="1"/>
            </a:lvl3pPr>
            <a:lvl4pPr marL="1371490" indent="0">
              <a:buNone/>
              <a:defRPr sz="1600" b="1"/>
            </a:lvl4pPr>
            <a:lvl5pPr marL="1828654" indent="0">
              <a:buNone/>
              <a:defRPr sz="1600" b="1"/>
            </a:lvl5pPr>
            <a:lvl6pPr marL="2285818" indent="0">
              <a:buNone/>
              <a:defRPr sz="1600" b="1"/>
            </a:lvl6pPr>
            <a:lvl7pPr marL="2742982" indent="0">
              <a:buNone/>
              <a:defRPr sz="1600" b="1"/>
            </a:lvl7pPr>
            <a:lvl8pPr marL="3200144" indent="0">
              <a:buNone/>
              <a:defRPr sz="1600" b="1"/>
            </a:lvl8pPr>
            <a:lvl9pPr marL="36573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44" y="2505076"/>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64" indent="0">
              <a:buNone/>
              <a:defRPr sz="2000" b="1"/>
            </a:lvl2pPr>
            <a:lvl3pPr marL="914328" indent="0">
              <a:buNone/>
              <a:defRPr sz="1800" b="1"/>
            </a:lvl3pPr>
            <a:lvl4pPr marL="1371490" indent="0">
              <a:buNone/>
              <a:defRPr sz="1600" b="1"/>
            </a:lvl4pPr>
            <a:lvl5pPr marL="1828654" indent="0">
              <a:buNone/>
              <a:defRPr sz="1600" b="1"/>
            </a:lvl5pPr>
            <a:lvl6pPr marL="2285818" indent="0">
              <a:buNone/>
              <a:defRPr sz="1600" b="1"/>
            </a:lvl6pPr>
            <a:lvl7pPr marL="2742982" indent="0">
              <a:buNone/>
              <a:defRPr sz="1600" b="1"/>
            </a:lvl7pPr>
            <a:lvl8pPr marL="3200144" indent="0">
              <a:buNone/>
              <a:defRPr sz="1600" b="1"/>
            </a:lvl8pPr>
            <a:lvl9pPr marL="36573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8" name="Rectangle 6"/>
          <p:cNvSpPr>
            <a:spLocks noGrp="1" noChangeArrowheads="1"/>
          </p:cNvSpPr>
          <p:nvPr>
            <p:ph type="sldNum" sz="quarter" idx="11"/>
          </p:nvPr>
        </p:nvSpPr>
        <p:spPr>
          <a:ln/>
        </p:spPr>
        <p:txBody>
          <a:bodyPr/>
          <a:lstStyle>
            <a:lvl1pPr>
              <a:defRPr/>
            </a:lvl1pPr>
          </a:lstStyle>
          <a:p>
            <a:pPr>
              <a:defRPr/>
            </a:pPr>
            <a:fld id="{9848C7CF-3B6D-B447-9CA5-CB5CA8C88904}" type="slidenum">
              <a:rPr lang="en-US" altLang="en-US"/>
              <a:pPr>
                <a:defRPr/>
              </a:pPr>
              <a:t>‹#›</a:t>
            </a:fld>
            <a:endParaRPr lang="en-US" altLang="en-US"/>
          </a:p>
        </p:txBody>
      </p:sp>
    </p:spTree>
    <p:extLst>
      <p:ext uri="{BB962C8B-B14F-4D97-AF65-F5344CB8AC3E}">
        <p14:creationId xmlns:p14="http://schemas.microsoft.com/office/powerpoint/2010/main" val="19641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4" name="Rectangle 6"/>
          <p:cNvSpPr>
            <a:spLocks noGrp="1" noChangeArrowheads="1"/>
          </p:cNvSpPr>
          <p:nvPr>
            <p:ph type="sldNum" sz="quarter" idx="11"/>
          </p:nvPr>
        </p:nvSpPr>
        <p:spPr>
          <a:ln/>
        </p:spPr>
        <p:txBody>
          <a:bodyPr/>
          <a:lstStyle>
            <a:lvl1pPr>
              <a:defRPr/>
            </a:lvl1pPr>
          </a:lstStyle>
          <a:p>
            <a:pPr>
              <a:defRPr/>
            </a:pPr>
            <a:fld id="{8625260C-9C62-674E-8990-D4DC67AD04EE}" type="slidenum">
              <a:rPr lang="en-US" altLang="en-US"/>
              <a:pPr>
                <a:defRPr/>
              </a:pPr>
              <a:t>‹#›</a:t>
            </a:fld>
            <a:endParaRPr lang="en-US" altLang="en-US"/>
          </a:p>
        </p:txBody>
      </p:sp>
    </p:spTree>
    <p:extLst>
      <p:ext uri="{BB962C8B-B14F-4D97-AF65-F5344CB8AC3E}">
        <p14:creationId xmlns:p14="http://schemas.microsoft.com/office/powerpoint/2010/main" val="95144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3" name="Rectangle 6"/>
          <p:cNvSpPr>
            <a:spLocks noGrp="1" noChangeArrowheads="1"/>
          </p:cNvSpPr>
          <p:nvPr>
            <p:ph type="sldNum" sz="quarter" idx="11"/>
          </p:nvPr>
        </p:nvSpPr>
        <p:spPr>
          <a:ln/>
        </p:spPr>
        <p:txBody>
          <a:bodyPr/>
          <a:lstStyle>
            <a:lvl1pPr>
              <a:defRPr/>
            </a:lvl1pPr>
          </a:lstStyle>
          <a:p>
            <a:pPr>
              <a:defRPr/>
            </a:pPr>
            <a:fld id="{292D8231-26E6-9A45-BD5C-9C7280653E13}" type="slidenum">
              <a:rPr lang="en-US" altLang="en-US"/>
              <a:pPr>
                <a:defRPr/>
              </a:pPr>
              <a:t>‹#›</a:t>
            </a:fld>
            <a:endParaRPr lang="en-US" altLang="en-US"/>
          </a:p>
        </p:txBody>
      </p:sp>
    </p:spTree>
    <p:extLst>
      <p:ext uri="{BB962C8B-B14F-4D97-AF65-F5344CB8AC3E}">
        <p14:creationId xmlns:p14="http://schemas.microsoft.com/office/powerpoint/2010/main" val="80037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164" indent="0">
              <a:buNone/>
              <a:defRPr sz="1400"/>
            </a:lvl2pPr>
            <a:lvl3pPr marL="914328" indent="0">
              <a:buNone/>
              <a:defRPr sz="1200"/>
            </a:lvl3pPr>
            <a:lvl4pPr marL="1371490" indent="0">
              <a:buNone/>
              <a:defRPr sz="1000"/>
            </a:lvl4pPr>
            <a:lvl5pPr marL="1828654" indent="0">
              <a:buNone/>
              <a:defRPr sz="1000"/>
            </a:lvl5pPr>
            <a:lvl6pPr marL="2285818" indent="0">
              <a:buNone/>
              <a:defRPr sz="1000"/>
            </a:lvl6pPr>
            <a:lvl7pPr marL="2742982"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6" name="Rectangle 6"/>
          <p:cNvSpPr>
            <a:spLocks noGrp="1" noChangeArrowheads="1"/>
          </p:cNvSpPr>
          <p:nvPr>
            <p:ph type="sldNum" sz="quarter" idx="11"/>
          </p:nvPr>
        </p:nvSpPr>
        <p:spPr>
          <a:ln/>
        </p:spPr>
        <p:txBody>
          <a:bodyPr/>
          <a:lstStyle>
            <a:lvl1pPr>
              <a:defRPr/>
            </a:lvl1pPr>
          </a:lstStyle>
          <a:p>
            <a:pPr>
              <a:defRPr/>
            </a:pPr>
            <a:fld id="{DF07A7AD-E41D-4A4B-B399-C1B6134A1849}" type="slidenum">
              <a:rPr lang="en-US" altLang="en-US"/>
              <a:pPr>
                <a:defRPr/>
              </a:pPr>
              <a:t>‹#›</a:t>
            </a:fld>
            <a:endParaRPr lang="en-US" altLang="en-US"/>
          </a:p>
        </p:txBody>
      </p:sp>
    </p:spTree>
    <p:extLst>
      <p:ext uri="{BB962C8B-B14F-4D97-AF65-F5344CB8AC3E}">
        <p14:creationId xmlns:p14="http://schemas.microsoft.com/office/powerpoint/2010/main" val="7665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164" indent="0">
              <a:buNone/>
              <a:defRPr sz="2800"/>
            </a:lvl2pPr>
            <a:lvl3pPr marL="914328" indent="0">
              <a:buNone/>
              <a:defRPr sz="2400"/>
            </a:lvl3pPr>
            <a:lvl4pPr marL="1371490" indent="0">
              <a:buNone/>
              <a:defRPr sz="2000"/>
            </a:lvl4pPr>
            <a:lvl5pPr marL="1828654" indent="0">
              <a:buNone/>
              <a:defRPr sz="2000"/>
            </a:lvl5pPr>
            <a:lvl6pPr marL="2285818" indent="0">
              <a:buNone/>
              <a:defRPr sz="2000"/>
            </a:lvl6pPr>
            <a:lvl7pPr marL="2742982" indent="0">
              <a:buNone/>
              <a:defRPr sz="2000"/>
            </a:lvl7pPr>
            <a:lvl8pPr marL="3200144" indent="0">
              <a:buNone/>
              <a:defRPr sz="2000"/>
            </a:lvl8pPr>
            <a:lvl9pPr marL="3657307" indent="0">
              <a:buNone/>
              <a:defRPr sz="2000"/>
            </a:lvl9pPr>
          </a:lstStyle>
          <a:p>
            <a:pPr lvl="0"/>
            <a:endParaRPr lang="en-US" noProof="0" smtClean="0"/>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164" indent="0">
              <a:buNone/>
              <a:defRPr sz="1400"/>
            </a:lvl2pPr>
            <a:lvl3pPr marL="914328" indent="0">
              <a:buNone/>
              <a:defRPr sz="1200"/>
            </a:lvl3pPr>
            <a:lvl4pPr marL="1371490" indent="0">
              <a:buNone/>
              <a:defRPr sz="1000"/>
            </a:lvl4pPr>
            <a:lvl5pPr marL="1828654" indent="0">
              <a:buNone/>
              <a:defRPr sz="1000"/>
            </a:lvl5pPr>
            <a:lvl6pPr marL="2285818" indent="0">
              <a:buNone/>
              <a:defRPr sz="1000"/>
            </a:lvl6pPr>
            <a:lvl7pPr marL="2742982" indent="0">
              <a:buNone/>
              <a:defRPr sz="1000"/>
            </a:lvl7pPr>
            <a:lvl8pPr marL="3200144" indent="0">
              <a:buNone/>
              <a:defRPr sz="1000"/>
            </a:lvl8pPr>
            <a:lvl9pPr marL="3657307"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James 5:1-6</a:t>
            </a:r>
          </a:p>
        </p:txBody>
      </p:sp>
      <p:sp>
        <p:nvSpPr>
          <p:cNvPr id="6" name="Rectangle 6"/>
          <p:cNvSpPr>
            <a:spLocks noGrp="1" noChangeArrowheads="1"/>
          </p:cNvSpPr>
          <p:nvPr>
            <p:ph type="sldNum" sz="quarter" idx="11"/>
          </p:nvPr>
        </p:nvSpPr>
        <p:spPr>
          <a:ln/>
        </p:spPr>
        <p:txBody>
          <a:bodyPr/>
          <a:lstStyle>
            <a:lvl1pPr>
              <a:defRPr/>
            </a:lvl1pPr>
          </a:lstStyle>
          <a:p>
            <a:pPr>
              <a:defRPr/>
            </a:pPr>
            <a:fld id="{9ECA50FC-F157-D644-865D-18600221B210}" type="slidenum">
              <a:rPr lang="en-US" altLang="en-US"/>
              <a:pPr>
                <a:defRPr/>
              </a:pPr>
              <a:t>‹#›</a:t>
            </a:fld>
            <a:endParaRPr lang="en-US" altLang="en-US"/>
          </a:p>
        </p:txBody>
      </p:sp>
    </p:spTree>
    <p:extLst>
      <p:ext uri="{BB962C8B-B14F-4D97-AF65-F5344CB8AC3E}">
        <p14:creationId xmlns:p14="http://schemas.microsoft.com/office/powerpoint/2010/main" val="2031864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8153400" cy="1066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152400" y="6248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Times New Roman" charset="0"/>
              </a:defRPr>
            </a:lvl1pPr>
          </a:lstStyle>
          <a:p>
            <a:pPr>
              <a:defRPr/>
            </a:pPr>
            <a:r>
              <a:rPr lang="en-US" altLang="en-US"/>
              <a:t>James 5:1-6</a:t>
            </a:r>
          </a:p>
        </p:txBody>
      </p:sp>
      <p:sp>
        <p:nvSpPr>
          <p:cNvPr id="1030" name="Rectangle 6"/>
          <p:cNvSpPr>
            <a:spLocks noGrp="1" noChangeArrowheads="1"/>
          </p:cNvSpPr>
          <p:nvPr>
            <p:ph type="sldNum" sz="quarter" idx="4"/>
          </p:nvPr>
        </p:nvSpPr>
        <p:spPr bwMode="auto">
          <a:xfrm>
            <a:off x="8458200" y="6248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Times New Roman" charset="0"/>
              </a:defRPr>
            </a:lvl1pPr>
          </a:lstStyle>
          <a:p>
            <a:pPr>
              <a:defRPr/>
            </a:pPr>
            <a:fld id="{20F08859-1DF1-D84E-BDDA-E822603B17D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164" algn="ctr" rtl="0" eaLnBrk="0" fontAlgn="base" hangingPunct="0">
        <a:spcBef>
          <a:spcPct val="0"/>
        </a:spcBef>
        <a:spcAft>
          <a:spcPct val="0"/>
        </a:spcAft>
        <a:defRPr sz="3600" b="1">
          <a:solidFill>
            <a:schemeClr val="tx2"/>
          </a:solidFill>
          <a:latin typeface="Arial" charset="0"/>
        </a:defRPr>
      </a:lvl6pPr>
      <a:lvl7pPr marL="914328" algn="ctr" rtl="0" eaLnBrk="0" fontAlgn="base" hangingPunct="0">
        <a:spcBef>
          <a:spcPct val="0"/>
        </a:spcBef>
        <a:spcAft>
          <a:spcPct val="0"/>
        </a:spcAft>
        <a:defRPr sz="3600" b="1">
          <a:solidFill>
            <a:schemeClr val="tx2"/>
          </a:solidFill>
          <a:latin typeface="Arial" charset="0"/>
        </a:defRPr>
      </a:lvl7pPr>
      <a:lvl8pPr marL="1371490" algn="ctr" rtl="0" eaLnBrk="0" fontAlgn="base" hangingPunct="0">
        <a:spcBef>
          <a:spcPct val="0"/>
        </a:spcBef>
        <a:spcAft>
          <a:spcPct val="0"/>
        </a:spcAft>
        <a:defRPr sz="3600" b="1">
          <a:solidFill>
            <a:schemeClr val="tx2"/>
          </a:solidFill>
          <a:latin typeface="Arial" charset="0"/>
        </a:defRPr>
      </a:lvl8pPr>
      <a:lvl9pPr marL="1828654" algn="ctr" rtl="0" eaLnBrk="0" fontAlgn="base" hangingPunct="0">
        <a:spcBef>
          <a:spcPct val="0"/>
        </a:spcBef>
        <a:spcAft>
          <a:spcPct val="0"/>
        </a:spcAft>
        <a:defRPr sz="3600" b="1">
          <a:solidFill>
            <a:schemeClr val="tx2"/>
          </a:solidFill>
          <a:latin typeface="Arial" charset="0"/>
        </a:defRPr>
      </a:lvl9pPr>
    </p:titleStyle>
    <p:bodyStyle>
      <a:lvl1pPr marL="342874" indent="-342874" algn="l" rtl="0" eaLnBrk="0" fontAlgn="base" hangingPunct="0">
        <a:spcBef>
          <a:spcPct val="20000"/>
        </a:spcBef>
        <a:spcAft>
          <a:spcPct val="0"/>
        </a:spcAft>
        <a:buChar char="•"/>
        <a:defRPr sz="2800" b="1" kern="1200">
          <a:solidFill>
            <a:schemeClr val="tx1"/>
          </a:solidFill>
          <a:latin typeface="+mn-lt"/>
          <a:ea typeface="+mn-ea"/>
          <a:cs typeface="+mn-cs"/>
        </a:defRPr>
      </a:lvl1pPr>
      <a:lvl2pPr marL="742890" indent="-285726" algn="l" rtl="0" eaLnBrk="0" fontAlgn="base" hangingPunct="0">
        <a:spcBef>
          <a:spcPct val="20000"/>
        </a:spcBef>
        <a:spcAft>
          <a:spcPct val="0"/>
        </a:spcAft>
        <a:buChar char="–"/>
        <a:defRPr sz="2400" i="1" kern="1200">
          <a:solidFill>
            <a:schemeClr val="tx1"/>
          </a:solidFill>
          <a:latin typeface="+mn-lt"/>
          <a:ea typeface="+mn-ea"/>
          <a:cs typeface="+mn-cs"/>
        </a:defRPr>
      </a:lvl2pPr>
      <a:lvl3pPr marL="1142909" indent="-228581" algn="l" rtl="0" eaLnBrk="0" fontAlgn="base" hangingPunct="0">
        <a:spcBef>
          <a:spcPct val="20000"/>
        </a:spcBef>
        <a:spcAft>
          <a:spcPct val="0"/>
        </a:spcAft>
        <a:buChar char="•"/>
        <a:defRPr sz="2000" kern="1200">
          <a:solidFill>
            <a:schemeClr val="tx1"/>
          </a:solidFill>
          <a:latin typeface="+mn-lt"/>
          <a:ea typeface="+mn-ea"/>
          <a:cs typeface="+mn-cs"/>
        </a:defRPr>
      </a:lvl3pPr>
      <a:lvl4pPr marL="1600072" indent="-228581" algn="l" rtl="0" eaLnBrk="0" fontAlgn="base" hangingPunct="0">
        <a:spcBef>
          <a:spcPct val="20000"/>
        </a:spcBef>
        <a:spcAft>
          <a:spcPct val="0"/>
        </a:spcAft>
        <a:buChar char="–"/>
        <a:defRPr sz="2000" kern="1200">
          <a:solidFill>
            <a:schemeClr val="tx1"/>
          </a:solidFill>
          <a:latin typeface="+mn-lt"/>
          <a:ea typeface="+mn-ea"/>
          <a:cs typeface="+mn-cs"/>
        </a:defRPr>
      </a:lvl4pPr>
      <a:lvl5pPr marL="2057234" indent="-228581" algn="l" rtl="0" eaLnBrk="0" fontAlgn="base" hangingPunct="0">
        <a:spcBef>
          <a:spcPct val="20000"/>
        </a:spcBef>
        <a:spcAft>
          <a:spcPct val="0"/>
        </a:spcAft>
        <a:buChar char="»"/>
        <a:defRPr sz="2000" kern="1200">
          <a:solidFill>
            <a:schemeClr val="tx1"/>
          </a:solidFill>
          <a:latin typeface="+mn-lt"/>
          <a:ea typeface="+mn-ea"/>
          <a:cs typeface="+mn-cs"/>
        </a:defRPr>
      </a:lvl5pPr>
      <a:lvl6pPr marL="2514398" indent="-228581" algn="l" defTabSz="91432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62" indent="-228581" algn="l" defTabSz="91432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26" indent="-228581" algn="l" defTabSz="91432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88" indent="-228581" algn="l" defTabSz="91432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7"/>
          <p:cNvSpPr>
            <a:spLocks noGrp="1" noChangeArrowheads="1"/>
          </p:cNvSpPr>
          <p:nvPr>
            <p:ph type="ftr" sz="quarter" idx="10"/>
          </p:nvPr>
        </p:nvSpPr>
        <p:spPr>
          <a:xfrm>
            <a:off x="8229600" y="6248400"/>
            <a:ext cx="762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Arial" charset="0"/>
              </a:defRPr>
            </a:lvl1pPr>
            <a:lvl2pPr marL="742890" indent="-285726">
              <a:spcBef>
                <a:spcPct val="20000"/>
              </a:spcBef>
              <a:buChar char="–"/>
              <a:defRPr sz="2400" i="1">
                <a:solidFill>
                  <a:schemeClr val="tx1"/>
                </a:solidFill>
                <a:latin typeface="Arial" charset="0"/>
              </a:defRPr>
            </a:lvl2pPr>
            <a:lvl3pPr marL="1142909" indent="-228581">
              <a:spcBef>
                <a:spcPct val="20000"/>
              </a:spcBef>
              <a:buChar char="•"/>
              <a:defRPr sz="2000">
                <a:solidFill>
                  <a:schemeClr val="tx1"/>
                </a:solidFill>
                <a:latin typeface="Arial" charset="0"/>
              </a:defRPr>
            </a:lvl3pPr>
            <a:lvl4pPr marL="1600072" indent="-228581">
              <a:spcBef>
                <a:spcPct val="20000"/>
              </a:spcBef>
              <a:buChar char="–"/>
              <a:defRPr sz="2000">
                <a:solidFill>
                  <a:schemeClr val="tx1"/>
                </a:solidFill>
                <a:latin typeface="Arial" charset="0"/>
              </a:defRPr>
            </a:lvl4pPr>
            <a:lvl5pPr marL="2057234" indent="-228581">
              <a:spcBef>
                <a:spcPct val="20000"/>
              </a:spcBef>
              <a:buChar char="»"/>
              <a:defRPr sz="2000">
                <a:solidFill>
                  <a:schemeClr val="tx1"/>
                </a:solidFill>
                <a:latin typeface="Arial" charset="0"/>
              </a:defRPr>
            </a:lvl5pPr>
            <a:lvl6pPr marL="2514398" indent="-228581" eaLnBrk="0" fontAlgn="base" hangingPunct="0">
              <a:spcBef>
                <a:spcPct val="20000"/>
              </a:spcBef>
              <a:spcAft>
                <a:spcPct val="0"/>
              </a:spcAft>
              <a:buChar char="»"/>
              <a:defRPr sz="2000">
                <a:solidFill>
                  <a:schemeClr val="tx1"/>
                </a:solidFill>
                <a:latin typeface="Arial" charset="0"/>
              </a:defRPr>
            </a:lvl6pPr>
            <a:lvl7pPr marL="2971562" indent="-228581" eaLnBrk="0" fontAlgn="base" hangingPunct="0">
              <a:spcBef>
                <a:spcPct val="20000"/>
              </a:spcBef>
              <a:spcAft>
                <a:spcPct val="0"/>
              </a:spcAft>
              <a:buChar char="»"/>
              <a:defRPr sz="2000">
                <a:solidFill>
                  <a:schemeClr val="tx1"/>
                </a:solidFill>
                <a:latin typeface="Arial" charset="0"/>
              </a:defRPr>
            </a:lvl7pPr>
            <a:lvl8pPr marL="3428726" indent="-228581" eaLnBrk="0" fontAlgn="base" hangingPunct="0">
              <a:spcBef>
                <a:spcPct val="20000"/>
              </a:spcBef>
              <a:spcAft>
                <a:spcPct val="0"/>
              </a:spcAft>
              <a:buChar char="»"/>
              <a:defRPr sz="2000">
                <a:solidFill>
                  <a:schemeClr val="tx1"/>
                </a:solidFill>
                <a:latin typeface="Arial" charset="0"/>
              </a:defRPr>
            </a:lvl8pPr>
            <a:lvl9pPr marL="3885888" indent="-228581"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defRPr/>
            </a:pPr>
            <a:r>
              <a:rPr lang="en-US" altLang="en-US" sz="1400" b="0">
                <a:solidFill>
                  <a:schemeClr val="tx1"/>
                </a:solidFill>
                <a:latin typeface="Times New Roman" charset="0"/>
              </a:rPr>
              <a:t>James 2:14-26</a:t>
            </a:r>
          </a:p>
        </p:txBody>
      </p:sp>
      <p:sp>
        <p:nvSpPr>
          <p:cNvPr id="14338" name="Rectangle 38"/>
          <p:cNvSpPr>
            <a:spLocks noGrp="1" noChangeArrowheads="1"/>
          </p:cNvSpPr>
          <p:nvPr>
            <p:ph type="sldNum" sz="quarter" idx="11"/>
          </p:nvPr>
        </p:nvSpPr>
        <p:spPr>
          <a:xfrm>
            <a:off x="7010400" y="62484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Arial" charset="0"/>
              </a:defRPr>
            </a:lvl1pPr>
            <a:lvl2pPr marL="742890" indent="-285726">
              <a:spcBef>
                <a:spcPct val="20000"/>
              </a:spcBef>
              <a:buChar char="–"/>
              <a:defRPr sz="2400" i="1">
                <a:solidFill>
                  <a:schemeClr val="tx1"/>
                </a:solidFill>
                <a:latin typeface="Arial" charset="0"/>
              </a:defRPr>
            </a:lvl2pPr>
            <a:lvl3pPr marL="1142909" indent="-228581">
              <a:spcBef>
                <a:spcPct val="20000"/>
              </a:spcBef>
              <a:buChar char="•"/>
              <a:defRPr sz="2000">
                <a:solidFill>
                  <a:schemeClr val="tx1"/>
                </a:solidFill>
                <a:latin typeface="Arial" charset="0"/>
              </a:defRPr>
            </a:lvl3pPr>
            <a:lvl4pPr marL="1600072" indent="-228581">
              <a:spcBef>
                <a:spcPct val="20000"/>
              </a:spcBef>
              <a:buChar char="–"/>
              <a:defRPr sz="2000">
                <a:solidFill>
                  <a:schemeClr val="tx1"/>
                </a:solidFill>
                <a:latin typeface="Arial" charset="0"/>
              </a:defRPr>
            </a:lvl4pPr>
            <a:lvl5pPr marL="2057234" indent="-228581">
              <a:spcBef>
                <a:spcPct val="20000"/>
              </a:spcBef>
              <a:buChar char="»"/>
              <a:defRPr sz="2000">
                <a:solidFill>
                  <a:schemeClr val="tx1"/>
                </a:solidFill>
                <a:latin typeface="Arial" charset="0"/>
              </a:defRPr>
            </a:lvl5pPr>
            <a:lvl6pPr marL="2514398" indent="-228581" eaLnBrk="0" fontAlgn="base" hangingPunct="0">
              <a:spcBef>
                <a:spcPct val="20000"/>
              </a:spcBef>
              <a:spcAft>
                <a:spcPct val="0"/>
              </a:spcAft>
              <a:buChar char="»"/>
              <a:defRPr sz="2000">
                <a:solidFill>
                  <a:schemeClr val="tx1"/>
                </a:solidFill>
                <a:latin typeface="Arial" charset="0"/>
              </a:defRPr>
            </a:lvl6pPr>
            <a:lvl7pPr marL="2971562" indent="-228581" eaLnBrk="0" fontAlgn="base" hangingPunct="0">
              <a:spcBef>
                <a:spcPct val="20000"/>
              </a:spcBef>
              <a:spcAft>
                <a:spcPct val="0"/>
              </a:spcAft>
              <a:buChar char="»"/>
              <a:defRPr sz="2000">
                <a:solidFill>
                  <a:schemeClr val="tx1"/>
                </a:solidFill>
                <a:latin typeface="Arial" charset="0"/>
              </a:defRPr>
            </a:lvl7pPr>
            <a:lvl8pPr marL="3428726" indent="-228581" eaLnBrk="0" fontAlgn="base" hangingPunct="0">
              <a:spcBef>
                <a:spcPct val="20000"/>
              </a:spcBef>
              <a:spcAft>
                <a:spcPct val="0"/>
              </a:spcAft>
              <a:buChar char="»"/>
              <a:defRPr sz="2000">
                <a:solidFill>
                  <a:schemeClr val="tx1"/>
                </a:solidFill>
                <a:latin typeface="Arial" charset="0"/>
              </a:defRPr>
            </a:lvl8pPr>
            <a:lvl9pPr marL="3885888" indent="-228581"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343BC221-8EC7-7C4D-B1EB-FC2B3488296A}" type="slidenum">
              <a:rPr lang="en-US" altLang="en-US" sz="1400" b="0">
                <a:solidFill>
                  <a:schemeClr val="tx1"/>
                </a:solidFill>
                <a:latin typeface="Times New Roman" charset="0"/>
              </a:rPr>
              <a:pPr>
                <a:spcBef>
                  <a:spcPct val="0"/>
                </a:spcBef>
                <a:buFontTx/>
                <a:buNone/>
                <a:defRPr/>
              </a:pPr>
              <a:t>1</a:t>
            </a:fld>
            <a:endParaRPr lang="en-US" altLang="en-US" sz="1400" b="0">
              <a:solidFill>
                <a:schemeClr val="tx1"/>
              </a:solidFill>
              <a:latin typeface="Times New Roman" charset="0"/>
            </a:endParaRPr>
          </a:p>
        </p:txBody>
      </p:sp>
      <p:sp>
        <p:nvSpPr>
          <p:cNvPr id="14339" name="Rectangle 2"/>
          <p:cNvSpPr>
            <a:spLocks noGrp="1" noChangeArrowheads="1"/>
          </p:cNvSpPr>
          <p:nvPr>
            <p:ph type="ctrTitle"/>
          </p:nvPr>
        </p:nvSpPr>
        <p:spPr>
          <a:xfrm>
            <a:off x="1600200" y="533400"/>
            <a:ext cx="6096000" cy="2895600"/>
          </a:xfrm>
        </p:spPr>
        <p:txBody>
          <a:bodyPr/>
          <a:lstStyle/>
          <a:p>
            <a:pPr eaLnBrk="1" hangingPunct="1">
              <a:defRPr/>
            </a:pPr>
            <a:r>
              <a:rPr lang="en-US" altLang="en-US" smtClean="0"/>
              <a:t>The Epistle Of James</a:t>
            </a:r>
            <a:br>
              <a:rPr lang="en-US" altLang="en-US" smtClean="0"/>
            </a:br>
            <a:r>
              <a:rPr lang="en-US" altLang="en-US" smtClean="0"/>
              <a:t>“</a:t>
            </a:r>
            <a:r>
              <a:rPr lang="en-US" altLang="en-US" i="1" smtClean="0"/>
              <a:t>Tests of Faith</a:t>
            </a:r>
            <a:r>
              <a:rPr lang="en-US" altLang="en-US" smtClean="0"/>
              <a:t>”</a:t>
            </a:r>
          </a:p>
        </p:txBody>
      </p:sp>
      <p:sp>
        <p:nvSpPr>
          <p:cNvPr id="14340" name="Rectangle 3"/>
          <p:cNvSpPr>
            <a:spLocks noGrp="1" noChangeArrowheads="1"/>
          </p:cNvSpPr>
          <p:nvPr>
            <p:ph type="subTitle" idx="1"/>
          </p:nvPr>
        </p:nvSpPr>
        <p:spPr>
          <a:xfrm>
            <a:off x="0" y="3886200"/>
            <a:ext cx="9144000" cy="1752600"/>
          </a:xfrm>
        </p:spPr>
        <p:txBody>
          <a:bodyPr/>
          <a:lstStyle/>
          <a:p>
            <a:pPr eaLnBrk="1" hangingPunct="1">
              <a:defRPr/>
            </a:pPr>
            <a:r>
              <a:rPr lang="en-US" altLang="en-US" sz="4000" i="1" dirty="0">
                <a:solidFill>
                  <a:srgbClr val="FFC000"/>
                </a:solidFill>
              </a:rPr>
              <a:t>Practical Christian Living</a:t>
            </a:r>
          </a:p>
          <a:p>
            <a:pPr eaLnBrk="1" hangingPunct="1">
              <a:defRPr/>
            </a:pPr>
            <a:r>
              <a:rPr lang="en-US" altLang="en-US" sz="4000" b="0" i="1" dirty="0"/>
              <a:t>Lesson Eleven</a:t>
            </a:r>
          </a:p>
          <a:p>
            <a:pPr eaLnBrk="1" hangingPunct="1">
              <a:defRPr/>
            </a:pPr>
            <a:r>
              <a:rPr lang="en-US" altLang="en-US" sz="4000" b="0" i="1" dirty="0"/>
              <a:t>James 5-1-6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altLang="en-US"/>
              <a:t>James 5:1-6</a:t>
            </a:r>
          </a:p>
        </p:txBody>
      </p:sp>
      <p:sp>
        <p:nvSpPr>
          <p:cNvPr id="5" name="Slide Number Placeholder 2"/>
          <p:cNvSpPr>
            <a:spLocks noGrp="1"/>
          </p:cNvSpPr>
          <p:nvPr>
            <p:ph type="sldNum" sz="quarter" idx="11"/>
          </p:nvPr>
        </p:nvSpPr>
        <p:spPr/>
        <p:txBody>
          <a:bodyPr/>
          <a:lstStyle/>
          <a:p>
            <a:pPr>
              <a:defRPr/>
            </a:pPr>
            <a:fld id="{1036EF8B-58A9-D64A-A6F5-F3075508476D}" type="slidenum">
              <a:rPr lang="en-US" altLang="en-US"/>
              <a:pPr>
                <a:defRPr/>
              </a:pPr>
              <a:t>10</a:t>
            </a:fld>
            <a:endParaRPr lang="en-US" altLang="en-US"/>
          </a:p>
        </p:txBody>
      </p:sp>
      <p:sp>
        <p:nvSpPr>
          <p:cNvPr id="10242" name="Rectangle 2"/>
          <p:cNvSpPr>
            <a:spLocks noChangeArrowheads="1"/>
          </p:cNvSpPr>
          <p:nvPr/>
        </p:nvSpPr>
        <p:spPr bwMode="auto">
          <a:xfrm>
            <a:off x="685800" y="304800"/>
            <a:ext cx="8001000" cy="11430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3600">
                <a:solidFill>
                  <a:schemeClr val="tx2"/>
                </a:solidFill>
                <a:latin typeface="Arial" charset="0"/>
              </a:rPr>
              <a:t>Turn Judgment Into Justice (4:7-12)</a:t>
            </a:r>
            <a:br>
              <a:rPr lang="en-US" altLang="en-US" sz="3600">
                <a:solidFill>
                  <a:schemeClr val="tx2"/>
                </a:solidFill>
                <a:latin typeface="Arial" charset="0"/>
              </a:rPr>
            </a:br>
            <a:r>
              <a:rPr lang="en-US" altLang="en-US" sz="3600">
                <a:solidFill>
                  <a:schemeClr val="tx2"/>
                </a:solidFill>
                <a:latin typeface="Arial" charset="0"/>
              </a:rPr>
              <a:t>Advice For Justice (4:7-9)</a:t>
            </a:r>
          </a:p>
        </p:txBody>
      </p:sp>
      <p:sp>
        <p:nvSpPr>
          <p:cNvPr id="10243" name="Rectangle 3"/>
          <p:cNvSpPr>
            <a:spLocks noChangeArrowheads="1"/>
          </p:cNvSpPr>
          <p:nvPr/>
        </p:nvSpPr>
        <p:spPr bwMode="auto">
          <a:xfrm>
            <a:off x="457200" y="1524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20000"/>
              </a:spcBef>
              <a:buFontTx/>
              <a:buChar char="•"/>
              <a:defRPr/>
            </a:pPr>
            <a:r>
              <a:rPr lang="en-US" altLang="en-US" sz="2800">
                <a:latin typeface="Arial" charset="0"/>
              </a:rPr>
              <a:t>Submit to God</a:t>
            </a:r>
          </a:p>
          <a:p>
            <a:pPr>
              <a:spcBef>
                <a:spcPct val="20000"/>
              </a:spcBef>
              <a:buFontTx/>
              <a:buChar char="•"/>
              <a:defRPr/>
            </a:pPr>
            <a:r>
              <a:rPr lang="en-US" altLang="en-US" sz="2800">
                <a:latin typeface="Arial" charset="0"/>
              </a:rPr>
              <a:t>Resist the Devil - He Will Flee From You</a:t>
            </a:r>
          </a:p>
          <a:p>
            <a:pPr>
              <a:spcBef>
                <a:spcPct val="20000"/>
              </a:spcBef>
              <a:buFontTx/>
              <a:buChar char="•"/>
              <a:defRPr/>
            </a:pPr>
            <a:r>
              <a:rPr lang="en-US" altLang="en-US" sz="2800" u="sng">
                <a:latin typeface="Arial" charset="0"/>
              </a:rPr>
              <a:t>Draw Near To God, He’ll Draw Near to you (8)</a:t>
            </a:r>
          </a:p>
          <a:p>
            <a:pPr lvl="1">
              <a:spcBef>
                <a:spcPct val="20000"/>
              </a:spcBef>
              <a:buFontTx/>
              <a:buChar char="–"/>
              <a:defRPr/>
            </a:pPr>
            <a:r>
              <a:rPr lang="en-US" altLang="en-US" b="0" i="1">
                <a:latin typeface="Arial" charset="0"/>
              </a:rPr>
              <a:t>The promise is in the future, and is conditional</a:t>
            </a:r>
          </a:p>
          <a:p>
            <a:pPr lvl="1">
              <a:spcBef>
                <a:spcPct val="20000"/>
              </a:spcBef>
              <a:buFontTx/>
              <a:buChar char="–"/>
              <a:defRPr/>
            </a:pPr>
            <a:r>
              <a:rPr lang="en-US" altLang="en-US" b="0" i="1">
                <a:latin typeface="Arial" charset="0"/>
              </a:rPr>
              <a:t>Must Purify hands and Hearts</a:t>
            </a:r>
          </a:p>
          <a:p>
            <a:pPr>
              <a:spcBef>
                <a:spcPct val="20000"/>
              </a:spcBef>
              <a:buFontTx/>
              <a:buChar char="•"/>
              <a:defRPr/>
            </a:pPr>
            <a:r>
              <a:rPr lang="en-US" altLang="en-US" sz="2800" u="sng">
                <a:latin typeface="Arial" charset="0"/>
              </a:rPr>
              <a:t>Double Minded Sinners (8)</a:t>
            </a:r>
          </a:p>
          <a:p>
            <a:pPr lvl="1">
              <a:spcBef>
                <a:spcPct val="20000"/>
              </a:spcBef>
              <a:buFontTx/>
              <a:buChar char="–"/>
              <a:defRPr/>
            </a:pPr>
            <a:r>
              <a:rPr lang="en-US" altLang="en-US" b="0" i="1">
                <a:latin typeface="Arial" charset="0"/>
              </a:rPr>
              <a:t>Cleanse Your Hands</a:t>
            </a:r>
          </a:p>
          <a:p>
            <a:pPr lvl="1">
              <a:spcBef>
                <a:spcPct val="20000"/>
              </a:spcBef>
              <a:buFontTx/>
              <a:buChar char="–"/>
              <a:defRPr/>
            </a:pPr>
            <a:r>
              <a:rPr lang="en-US" altLang="en-US" b="0" i="1">
                <a:latin typeface="Arial" charset="0"/>
              </a:rPr>
              <a:t>Purify Your Hearts</a:t>
            </a:r>
          </a:p>
          <a:p>
            <a:pPr lvl="1">
              <a:spcBef>
                <a:spcPct val="20000"/>
              </a:spcBef>
              <a:buFontTx/>
              <a:buChar char="–"/>
              <a:defRPr/>
            </a:pPr>
            <a:r>
              <a:rPr lang="en-US" altLang="en-US" b="0" i="1">
                <a:latin typeface="Arial" charset="0"/>
              </a:rPr>
              <a:t>Still trying to love the world and God at the same time.</a:t>
            </a:r>
          </a:p>
          <a:p>
            <a:pPr lvl="1">
              <a:spcBef>
                <a:spcPct val="20000"/>
              </a:spcBef>
              <a:buFontTx/>
              <a:buChar char="–"/>
              <a:defRPr/>
            </a:pPr>
            <a:r>
              <a:rPr lang="en-US" altLang="en-US" b="0" i="1">
                <a:latin typeface="Arial" charset="0"/>
              </a:rPr>
              <a:t>Be Sorry For Your Sins (9)</a:t>
            </a:r>
          </a:p>
          <a:p>
            <a:pPr lvl="1">
              <a:spcBef>
                <a:spcPct val="20000"/>
              </a:spcBef>
              <a:buFontTx/>
              <a:buChar char="–"/>
              <a:defRPr/>
            </a:pPr>
            <a:endParaRPr lang="en-US" altLang="en-US" b="0" i="1">
              <a:latin typeface="Arial"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64D6D10B-A91C-6F46-89B5-BCE2E5E3A5CA}" type="slidenum">
              <a:rPr lang="en-US" altLang="en-US"/>
              <a:pPr>
                <a:defRPr/>
              </a:pPr>
              <a:t>11</a:t>
            </a:fld>
            <a:endParaRPr lang="en-US" altLang="en-US"/>
          </a:p>
        </p:txBody>
      </p:sp>
      <p:sp>
        <p:nvSpPr>
          <p:cNvPr id="11266" name="Rectangle 2"/>
          <p:cNvSpPr>
            <a:spLocks noGrp="1" noChangeArrowheads="1"/>
          </p:cNvSpPr>
          <p:nvPr>
            <p:ph type="title"/>
          </p:nvPr>
        </p:nvSpPr>
        <p:spPr>
          <a:xfrm>
            <a:off x="685800" y="228600"/>
            <a:ext cx="7772400" cy="685800"/>
          </a:xfrm>
        </p:spPr>
        <p:txBody>
          <a:bodyPr/>
          <a:lstStyle/>
          <a:p>
            <a:pPr>
              <a:defRPr/>
            </a:pPr>
            <a:r>
              <a:rPr lang="en-US" altLang="en-US" smtClean="0"/>
              <a:t>Advantage of Justice (4:10-11)</a:t>
            </a:r>
          </a:p>
        </p:txBody>
      </p:sp>
      <p:sp>
        <p:nvSpPr>
          <p:cNvPr id="11267" name="Rectangle 3"/>
          <p:cNvSpPr>
            <a:spLocks noGrp="1" noChangeArrowheads="1"/>
          </p:cNvSpPr>
          <p:nvPr>
            <p:ph type="body" idx="1"/>
          </p:nvPr>
        </p:nvSpPr>
        <p:spPr>
          <a:xfrm>
            <a:off x="457200" y="1066800"/>
            <a:ext cx="8382000" cy="5486400"/>
          </a:xfrm>
        </p:spPr>
        <p:txBody>
          <a:bodyPr/>
          <a:lstStyle/>
          <a:p>
            <a:pPr>
              <a:lnSpc>
                <a:spcPct val="90000"/>
              </a:lnSpc>
              <a:defRPr/>
            </a:pPr>
            <a:r>
              <a:rPr lang="en-US" altLang="en-US" smtClean="0"/>
              <a:t>Humble Yourselves and He Will Lift You Up!</a:t>
            </a:r>
          </a:p>
          <a:p>
            <a:pPr>
              <a:lnSpc>
                <a:spcPct val="90000"/>
              </a:lnSpc>
              <a:defRPr/>
            </a:pPr>
            <a:r>
              <a:rPr lang="en-US" altLang="en-US" smtClean="0"/>
              <a:t>Do Not Speak Evil</a:t>
            </a:r>
          </a:p>
          <a:p>
            <a:pPr lvl="1">
              <a:lnSpc>
                <a:spcPct val="90000"/>
              </a:lnSpc>
              <a:defRPr/>
            </a:pPr>
            <a:r>
              <a:rPr lang="en-US" altLang="en-US" smtClean="0"/>
              <a:t>You Judge Your Brother (Remember the Royal Law?)</a:t>
            </a:r>
          </a:p>
          <a:p>
            <a:pPr lvl="1">
              <a:lnSpc>
                <a:spcPct val="90000"/>
              </a:lnSpc>
              <a:defRPr/>
            </a:pPr>
            <a:r>
              <a:rPr lang="en-US" altLang="en-US" smtClean="0"/>
              <a:t>You Judge the Law is not good</a:t>
            </a:r>
          </a:p>
          <a:p>
            <a:pPr>
              <a:lnSpc>
                <a:spcPct val="90000"/>
              </a:lnSpc>
              <a:defRPr/>
            </a:pPr>
            <a:r>
              <a:rPr lang="en-US" altLang="en-US" u="sng" smtClean="0"/>
              <a:t>How do we speak evil?</a:t>
            </a:r>
          </a:p>
          <a:p>
            <a:pPr lvl="2">
              <a:lnSpc>
                <a:spcPct val="90000"/>
              </a:lnSpc>
              <a:defRPr/>
            </a:pPr>
            <a:r>
              <a:rPr lang="en-US" altLang="en-US" sz="2400"/>
              <a:t>Willfully lying against a brother</a:t>
            </a:r>
          </a:p>
          <a:p>
            <a:pPr lvl="2">
              <a:lnSpc>
                <a:spcPct val="90000"/>
              </a:lnSpc>
              <a:defRPr/>
            </a:pPr>
            <a:r>
              <a:rPr lang="en-US" altLang="en-US" sz="2400"/>
              <a:t>Exaggeration of his real faults</a:t>
            </a:r>
          </a:p>
          <a:p>
            <a:pPr lvl="2">
              <a:lnSpc>
                <a:spcPct val="90000"/>
              </a:lnSpc>
              <a:defRPr/>
            </a:pPr>
            <a:r>
              <a:rPr lang="en-US" altLang="en-US" sz="2400"/>
              <a:t>Needlessly repeating real faults</a:t>
            </a:r>
          </a:p>
          <a:p>
            <a:pPr lvl="2">
              <a:lnSpc>
                <a:spcPct val="90000"/>
              </a:lnSpc>
              <a:defRPr/>
            </a:pPr>
            <a:r>
              <a:rPr lang="en-US" altLang="en-US" sz="2400"/>
              <a:t>Gossiping / Slander / Backbite</a:t>
            </a:r>
          </a:p>
          <a:p>
            <a:pPr lvl="2">
              <a:lnSpc>
                <a:spcPct val="90000"/>
              </a:lnSpc>
              <a:defRPr/>
            </a:pPr>
            <a:r>
              <a:rPr lang="en-US" altLang="en-US" sz="2400"/>
              <a:t>Questioning another’s motives</a:t>
            </a:r>
          </a:p>
          <a:p>
            <a:pPr lvl="2">
              <a:lnSpc>
                <a:spcPct val="90000"/>
              </a:lnSpc>
              <a:defRPr/>
            </a:pPr>
            <a:r>
              <a:rPr lang="en-US" altLang="en-US" sz="2400"/>
              <a:t>Slanting the facts</a:t>
            </a:r>
          </a:p>
          <a:p>
            <a:pPr lvl="2">
              <a:lnSpc>
                <a:spcPct val="90000"/>
              </a:lnSpc>
              <a:defRPr/>
            </a:pPr>
            <a:r>
              <a:rPr lang="en-US" altLang="en-US" sz="2400"/>
              <a:t>Making Fun (kids are cruel, adults do it secretly)</a:t>
            </a:r>
          </a:p>
          <a:p>
            <a:pPr lvl="2">
              <a:lnSpc>
                <a:spcPct val="90000"/>
              </a:lnSpc>
              <a:defRPr/>
            </a:pPr>
            <a:r>
              <a:rPr lang="en-US" altLang="en-US" sz="2400"/>
              <a:t>Cursing him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 end="1"/>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499"/>
                                          </p:stCondLst>
                                        </p:cTn>
                                        <p:tgtEl>
                                          <p:spTgt spid="11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3" end="3"/>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4" end="4"/>
                                            </p:txEl>
                                          </p:spTgt>
                                        </p:tgtEl>
                                        <p:attrNameLst>
                                          <p:attrName>ppt_c</p:attrName>
                                        </p:attrNameLst>
                                      </p:cBhvr>
                                      <p:to>
                                        <a:schemeClr val="accent1"/>
                                      </p:to>
                                    </p:animClr>
                                  </p:subTnLst>
                                </p:cTn>
                              </p:par>
                              <p:par>
                                <p:cTn id="19" presetID="1" presetClass="entr" presetSubtype="0" fill="hold" grpId="0" nodeType="withEffect">
                                  <p:stCondLst>
                                    <p:cond delay="0"/>
                                  </p:stCondLst>
                                  <p:childTnLst>
                                    <p:set>
                                      <p:cBhvr>
                                        <p:cTn id="20" dur="1" fill="hold">
                                          <p:stCondLst>
                                            <p:cond delay="499"/>
                                          </p:stCondLst>
                                        </p:cTn>
                                        <p:tgtEl>
                                          <p:spTgt spid="112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5" end="5"/>
                                            </p:txEl>
                                          </p:spTgt>
                                        </p:tgtEl>
                                        <p:attrNameLst>
                                          <p:attrName>ppt_c</p:attrName>
                                        </p:attrNameLst>
                                      </p:cBhvr>
                                      <p:to>
                                        <a:schemeClr val="accent1"/>
                                      </p:to>
                                    </p:animClr>
                                  </p:subTnLst>
                                </p:cTn>
                              </p:par>
                              <p:par>
                                <p:cTn id="21" presetID="1" presetClass="entr" presetSubtype="0" fill="hold" grpId="0" nodeType="withEffect">
                                  <p:stCondLst>
                                    <p:cond delay="0"/>
                                  </p:stCondLst>
                                  <p:childTnLst>
                                    <p:set>
                                      <p:cBhvr>
                                        <p:cTn id="22" dur="1" fill="hold">
                                          <p:stCondLst>
                                            <p:cond delay="499"/>
                                          </p:stCondLst>
                                        </p:cTn>
                                        <p:tgtEl>
                                          <p:spTgt spid="112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6" end="6"/>
                                            </p:txEl>
                                          </p:spTgt>
                                        </p:tgtEl>
                                        <p:attrNameLst>
                                          <p:attrName>ppt_c</p:attrName>
                                        </p:attrNameLst>
                                      </p:cBhvr>
                                      <p:to>
                                        <a:schemeClr val="accent1"/>
                                      </p:to>
                                    </p:animClr>
                                  </p:subTnLst>
                                </p:cTn>
                              </p:par>
                              <p:par>
                                <p:cTn id="23" presetID="1" presetClass="entr" presetSubtype="0" fill="hold" grpId="0" nodeType="withEffect">
                                  <p:stCondLst>
                                    <p:cond delay="0"/>
                                  </p:stCondLst>
                                  <p:childTnLst>
                                    <p:set>
                                      <p:cBhvr>
                                        <p:cTn id="24" dur="1" fill="hold">
                                          <p:stCondLst>
                                            <p:cond delay="499"/>
                                          </p:stCondLst>
                                        </p:cTn>
                                        <p:tgtEl>
                                          <p:spTgt spid="112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7" end="7"/>
                                            </p:txEl>
                                          </p:spTgt>
                                        </p:tgtEl>
                                        <p:attrNameLst>
                                          <p:attrName>ppt_c</p:attrName>
                                        </p:attrNameLst>
                                      </p:cBhvr>
                                      <p:to>
                                        <a:schemeClr val="accent1"/>
                                      </p:to>
                                    </p:animClr>
                                  </p:subTnLst>
                                </p:cTn>
                              </p:par>
                              <p:par>
                                <p:cTn id="25" presetID="1" presetClass="entr" presetSubtype="0" fill="hold" grpId="0" nodeType="withEffect">
                                  <p:stCondLst>
                                    <p:cond delay="0"/>
                                  </p:stCondLst>
                                  <p:childTnLst>
                                    <p:set>
                                      <p:cBhvr>
                                        <p:cTn id="26" dur="1" fill="hold">
                                          <p:stCondLst>
                                            <p:cond delay="499"/>
                                          </p:stCondLst>
                                        </p:cTn>
                                        <p:tgtEl>
                                          <p:spTgt spid="1126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8" end="8"/>
                                            </p:txEl>
                                          </p:spTgt>
                                        </p:tgtEl>
                                        <p:attrNameLst>
                                          <p:attrName>ppt_c</p:attrName>
                                        </p:attrNameLst>
                                      </p:cBhvr>
                                      <p:to>
                                        <a:schemeClr val="accent1"/>
                                      </p:to>
                                    </p:animClr>
                                  </p:subTnLst>
                                </p:cTn>
                              </p:par>
                              <p:par>
                                <p:cTn id="27" presetID="1" presetClass="entr" presetSubtype="0" fill="hold" grpId="0" nodeType="withEffect">
                                  <p:stCondLst>
                                    <p:cond delay="0"/>
                                  </p:stCondLst>
                                  <p:childTnLst>
                                    <p:set>
                                      <p:cBhvr>
                                        <p:cTn id="28" dur="1" fill="hold">
                                          <p:stCondLst>
                                            <p:cond delay="499"/>
                                          </p:stCondLst>
                                        </p:cTn>
                                        <p:tgtEl>
                                          <p:spTgt spid="1126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9" end="9"/>
                                            </p:txEl>
                                          </p:spTgt>
                                        </p:tgtEl>
                                        <p:attrNameLst>
                                          <p:attrName>ppt_c</p:attrName>
                                        </p:attrNameLst>
                                      </p:cBhvr>
                                      <p:to>
                                        <a:schemeClr val="accent1"/>
                                      </p:to>
                                    </p:animClr>
                                  </p:subTnLst>
                                </p:cTn>
                              </p:par>
                              <p:par>
                                <p:cTn id="29" presetID="1" presetClass="entr" presetSubtype="0" fill="hold" grpId="0" nodeType="withEffect">
                                  <p:stCondLst>
                                    <p:cond delay="0"/>
                                  </p:stCondLst>
                                  <p:childTnLst>
                                    <p:set>
                                      <p:cBhvr>
                                        <p:cTn id="30" dur="1" fill="hold">
                                          <p:stCondLst>
                                            <p:cond delay="499"/>
                                          </p:stCondLst>
                                        </p:cTn>
                                        <p:tgtEl>
                                          <p:spTgt spid="1126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0" end="10"/>
                                            </p:txEl>
                                          </p:spTgt>
                                        </p:tgtEl>
                                        <p:attrNameLst>
                                          <p:attrName>ppt_c</p:attrName>
                                        </p:attrNameLst>
                                      </p:cBhvr>
                                      <p:to>
                                        <a:schemeClr val="accent1"/>
                                      </p:to>
                                    </p:animClr>
                                  </p:subTnLst>
                                </p:cTn>
                              </p:par>
                              <p:par>
                                <p:cTn id="31" presetID="1" presetClass="entr" presetSubtype="0" fill="hold" grpId="0" nodeType="withEffect">
                                  <p:stCondLst>
                                    <p:cond delay="0"/>
                                  </p:stCondLst>
                                  <p:childTnLst>
                                    <p:set>
                                      <p:cBhvr>
                                        <p:cTn id="32" dur="1" fill="hold">
                                          <p:stCondLst>
                                            <p:cond delay="499"/>
                                          </p:stCondLst>
                                        </p:cTn>
                                        <p:tgtEl>
                                          <p:spTgt spid="11267">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1" end="11"/>
                                            </p:txEl>
                                          </p:spTgt>
                                        </p:tgtEl>
                                        <p:attrNameLst>
                                          <p:attrName>ppt_c</p:attrName>
                                        </p:attrNameLst>
                                      </p:cBhvr>
                                      <p:to>
                                        <a:schemeClr val="accent1"/>
                                      </p:to>
                                    </p:animClr>
                                  </p:subTnLst>
                                </p:cTn>
                              </p:par>
                              <p:par>
                                <p:cTn id="33" presetID="1" presetClass="entr" presetSubtype="0" fill="hold" grpId="0" nodeType="withEffect">
                                  <p:stCondLst>
                                    <p:cond delay="0"/>
                                  </p:stCondLst>
                                  <p:childTnLst>
                                    <p:set>
                                      <p:cBhvr>
                                        <p:cTn id="34" dur="1" fill="hold">
                                          <p:stCondLst>
                                            <p:cond delay="499"/>
                                          </p:stCondLst>
                                        </p:cTn>
                                        <p:tgtEl>
                                          <p:spTgt spid="11267">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2" end="1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ltLang="en-US"/>
              <a:t>James 5:1-6</a:t>
            </a:r>
          </a:p>
        </p:txBody>
      </p:sp>
      <p:sp>
        <p:nvSpPr>
          <p:cNvPr id="6" name="Slide Number Placeholder 5"/>
          <p:cNvSpPr>
            <a:spLocks noGrp="1"/>
          </p:cNvSpPr>
          <p:nvPr>
            <p:ph type="sldNum" sz="quarter" idx="11"/>
          </p:nvPr>
        </p:nvSpPr>
        <p:spPr/>
        <p:txBody>
          <a:bodyPr/>
          <a:lstStyle/>
          <a:p>
            <a:pPr>
              <a:defRPr/>
            </a:pPr>
            <a:fld id="{CBB3701F-8E7F-5D4F-AD45-43308F40A53F}" type="slidenum">
              <a:rPr lang="en-US" altLang="en-US"/>
              <a:pPr>
                <a:defRPr/>
              </a:pPr>
              <a:t>12</a:t>
            </a:fld>
            <a:endParaRPr lang="en-US" altLang="en-US"/>
          </a:p>
        </p:txBody>
      </p:sp>
      <p:sp>
        <p:nvSpPr>
          <p:cNvPr id="12290" name="Rectangle 2"/>
          <p:cNvSpPr>
            <a:spLocks noGrp="1" noChangeArrowheads="1"/>
          </p:cNvSpPr>
          <p:nvPr>
            <p:ph type="title"/>
          </p:nvPr>
        </p:nvSpPr>
        <p:spPr>
          <a:xfrm>
            <a:off x="685800" y="228600"/>
            <a:ext cx="7772400" cy="1066800"/>
          </a:xfrm>
        </p:spPr>
        <p:txBody>
          <a:bodyPr/>
          <a:lstStyle/>
          <a:p>
            <a:pPr>
              <a:defRPr/>
            </a:pPr>
            <a:r>
              <a:rPr lang="en-US" altLang="en-US" smtClean="0"/>
              <a:t>Our Christian Relationships</a:t>
            </a:r>
          </a:p>
        </p:txBody>
      </p:sp>
      <p:sp>
        <p:nvSpPr>
          <p:cNvPr id="12291" name="Rectangle 3"/>
          <p:cNvSpPr>
            <a:spLocks noGrp="1" noChangeArrowheads="1"/>
          </p:cNvSpPr>
          <p:nvPr>
            <p:ph type="body" sz="half" idx="1"/>
          </p:nvPr>
        </p:nvSpPr>
        <p:spPr>
          <a:xfrm>
            <a:off x="457200" y="1828800"/>
            <a:ext cx="4038600" cy="4038600"/>
          </a:xfrm>
        </p:spPr>
        <p:txBody>
          <a:bodyPr/>
          <a:lstStyle/>
          <a:p>
            <a:pPr>
              <a:defRPr/>
            </a:pPr>
            <a:r>
              <a:rPr lang="en-US" altLang="en-US" sz="2400"/>
              <a:t>Bear Burdens</a:t>
            </a:r>
          </a:p>
          <a:p>
            <a:pPr>
              <a:defRPr/>
            </a:pPr>
            <a:r>
              <a:rPr lang="en-US" altLang="en-US" sz="2400"/>
              <a:t>Be of same mind</a:t>
            </a:r>
          </a:p>
          <a:p>
            <a:pPr>
              <a:defRPr/>
            </a:pPr>
            <a:r>
              <a:rPr lang="en-US" altLang="en-US" sz="2400"/>
              <a:t>Do not judge</a:t>
            </a:r>
          </a:p>
          <a:p>
            <a:pPr>
              <a:defRPr/>
            </a:pPr>
            <a:r>
              <a:rPr lang="en-US" altLang="en-US" sz="2400"/>
              <a:t>Receive one another</a:t>
            </a:r>
          </a:p>
          <a:p>
            <a:pPr>
              <a:defRPr/>
            </a:pPr>
            <a:r>
              <a:rPr lang="en-US" altLang="en-US" sz="2400"/>
              <a:t>Admonish one another</a:t>
            </a:r>
          </a:p>
          <a:p>
            <a:pPr>
              <a:defRPr/>
            </a:pPr>
            <a:r>
              <a:rPr lang="en-US" altLang="en-US" sz="2400"/>
              <a:t>Pray for one another</a:t>
            </a:r>
          </a:p>
          <a:p>
            <a:pPr>
              <a:defRPr/>
            </a:pPr>
            <a:r>
              <a:rPr lang="en-US" altLang="en-US" sz="2400"/>
              <a:t>Don’t lie to each other</a:t>
            </a:r>
          </a:p>
          <a:p>
            <a:pPr>
              <a:defRPr/>
            </a:pPr>
            <a:r>
              <a:rPr lang="en-US" altLang="en-US" sz="2400"/>
              <a:t>Forebear one another</a:t>
            </a:r>
          </a:p>
        </p:txBody>
      </p:sp>
      <p:sp>
        <p:nvSpPr>
          <p:cNvPr id="12292" name="Rectangle 4"/>
          <p:cNvSpPr>
            <a:spLocks noGrp="1" noChangeArrowheads="1"/>
          </p:cNvSpPr>
          <p:nvPr>
            <p:ph type="body" sz="half" idx="2"/>
          </p:nvPr>
        </p:nvSpPr>
        <p:spPr>
          <a:xfrm>
            <a:off x="4648200" y="1828800"/>
            <a:ext cx="3810000" cy="3810000"/>
          </a:xfrm>
        </p:spPr>
        <p:txBody>
          <a:bodyPr/>
          <a:lstStyle/>
          <a:p>
            <a:pPr>
              <a:defRPr/>
            </a:pPr>
            <a:r>
              <a:rPr lang="en-US" altLang="en-US" sz="2400"/>
              <a:t>Forgive one another</a:t>
            </a:r>
          </a:p>
          <a:p>
            <a:pPr>
              <a:defRPr/>
            </a:pPr>
            <a:r>
              <a:rPr lang="en-US" altLang="en-US" sz="2400"/>
              <a:t>Honor one another</a:t>
            </a:r>
          </a:p>
          <a:p>
            <a:pPr>
              <a:defRPr/>
            </a:pPr>
            <a:r>
              <a:rPr lang="en-US" altLang="en-US" sz="2400"/>
              <a:t>Prefer one another</a:t>
            </a:r>
          </a:p>
          <a:p>
            <a:pPr>
              <a:defRPr/>
            </a:pPr>
            <a:r>
              <a:rPr lang="en-US" altLang="en-US" sz="2400"/>
              <a:t>Strive with each other</a:t>
            </a:r>
          </a:p>
          <a:p>
            <a:pPr>
              <a:defRPr/>
            </a:pPr>
            <a:r>
              <a:rPr lang="en-US" altLang="en-US" sz="2400"/>
              <a:t>Speak the same thing</a:t>
            </a:r>
          </a:p>
          <a:p>
            <a:pPr>
              <a:defRPr/>
            </a:pPr>
            <a:r>
              <a:rPr lang="en-US" altLang="en-US" sz="2400"/>
              <a:t>Be kind to each other</a:t>
            </a:r>
          </a:p>
          <a:p>
            <a:pPr>
              <a:defRPr/>
            </a:pPr>
            <a:r>
              <a:rPr lang="en-US" altLang="en-US" sz="2400"/>
              <a:t>Be in subjection</a:t>
            </a:r>
          </a:p>
          <a:p>
            <a:pPr>
              <a:defRPr/>
            </a:pPr>
            <a:r>
              <a:rPr lang="en-US" altLang="en-US" sz="2400"/>
              <a:t>Love one another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1B038867-E2B3-6C4F-AD6E-6157F92C47B9}" type="slidenum">
              <a:rPr lang="en-US" altLang="en-US"/>
              <a:pPr>
                <a:defRPr/>
              </a:pPr>
              <a:t>13</a:t>
            </a:fld>
            <a:endParaRPr lang="en-US" altLang="en-US"/>
          </a:p>
        </p:txBody>
      </p:sp>
      <p:sp>
        <p:nvSpPr>
          <p:cNvPr id="13314" name="Rectangle 2"/>
          <p:cNvSpPr>
            <a:spLocks noGrp="1" noChangeArrowheads="1"/>
          </p:cNvSpPr>
          <p:nvPr>
            <p:ph type="title"/>
          </p:nvPr>
        </p:nvSpPr>
        <p:spPr/>
        <p:txBody>
          <a:bodyPr/>
          <a:lstStyle/>
          <a:p>
            <a:pPr>
              <a:defRPr/>
            </a:pPr>
            <a:r>
              <a:rPr lang="en-US" altLang="en-US" smtClean="0"/>
              <a:t>Author of Justice (4:12)</a:t>
            </a:r>
          </a:p>
        </p:txBody>
      </p:sp>
      <p:sp>
        <p:nvSpPr>
          <p:cNvPr id="13315" name="Rectangle 3"/>
          <p:cNvSpPr>
            <a:spLocks noGrp="1" noChangeArrowheads="1"/>
          </p:cNvSpPr>
          <p:nvPr>
            <p:ph type="body" idx="1"/>
          </p:nvPr>
        </p:nvSpPr>
        <p:spPr/>
        <p:txBody>
          <a:bodyPr/>
          <a:lstStyle/>
          <a:p>
            <a:pPr>
              <a:defRPr/>
            </a:pPr>
            <a:r>
              <a:rPr lang="en-US" altLang="en-US" smtClean="0"/>
              <a:t>One Lawgiver</a:t>
            </a:r>
          </a:p>
          <a:p>
            <a:pPr>
              <a:defRPr/>
            </a:pPr>
            <a:r>
              <a:rPr lang="en-US" altLang="en-US" smtClean="0"/>
              <a:t>Able to Save</a:t>
            </a:r>
          </a:p>
          <a:p>
            <a:pPr>
              <a:defRPr/>
            </a:pPr>
            <a:r>
              <a:rPr lang="en-US" altLang="en-US" smtClean="0"/>
              <a:t>Able to Destroy</a:t>
            </a:r>
          </a:p>
          <a:p>
            <a:pPr>
              <a:defRPr/>
            </a:pPr>
            <a:endParaRPr lang="en-US" altLang="en-US" smtClean="0"/>
          </a:p>
          <a:p>
            <a:pPr>
              <a:defRPr/>
            </a:pPr>
            <a:r>
              <a:rPr lang="en-US" altLang="en-US" smtClean="0"/>
              <a:t>Who Are You To Judge Another?</a:t>
            </a:r>
          </a:p>
          <a:p>
            <a:pPr lvl="1">
              <a:defRPr/>
            </a:pPr>
            <a:r>
              <a:rPr lang="en-US" altLang="en-US" smtClean="0"/>
              <a:t>Who do you think you are?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F2F92242-0DD9-2548-9A02-3AC0E7F7C2D0}" type="slidenum">
              <a:rPr lang="en-US" altLang="en-US"/>
              <a:pPr>
                <a:defRPr/>
              </a:pPr>
              <a:t>14</a:t>
            </a:fld>
            <a:endParaRPr lang="en-US" altLang="en-US"/>
          </a:p>
        </p:txBody>
      </p:sp>
      <p:sp>
        <p:nvSpPr>
          <p:cNvPr id="14338" name="Rectangle 2"/>
          <p:cNvSpPr>
            <a:spLocks noGrp="1" noChangeArrowheads="1"/>
          </p:cNvSpPr>
          <p:nvPr>
            <p:ph type="title"/>
          </p:nvPr>
        </p:nvSpPr>
        <p:spPr>
          <a:xfrm>
            <a:off x="685800" y="228600"/>
            <a:ext cx="7772400" cy="1143000"/>
          </a:xfrm>
        </p:spPr>
        <p:txBody>
          <a:bodyPr/>
          <a:lstStyle/>
          <a:p>
            <a:pPr>
              <a:defRPr/>
            </a:pPr>
            <a:r>
              <a:rPr lang="en-US" altLang="en-US" smtClean="0"/>
              <a:t>James 4 Summary</a:t>
            </a:r>
          </a:p>
        </p:txBody>
      </p:sp>
      <p:sp>
        <p:nvSpPr>
          <p:cNvPr id="14339" name="Rectangle 3"/>
          <p:cNvSpPr>
            <a:spLocks noGrp="1" noChangeArrowheads="1"/>
          </p:cNvSpPr>
          <p:nvPr>
            <p:ph type="body" idx="1"/>
          </p:nvPr>
        </p:nvSpPr>
        <p:spPr>
          <a:xfrm>
            <a:off x="685800" y="1524000"/>
            <a:ext cx="7772400" cy="4572000"/>
          </a:xfrm>
        </p:spPr>
        <p:txBody>
          <a:bodyPr/>
          <a:lstStyle/>
          <a:p>
            <a:pPr>
              <a:defRPr/>
            </a:pPr>
            <a:r>
              <a:rPr lang="en-US" altLang="en-US" u="sng" smtClean="0"/>
              <a:t>What Is The Source Of Contentions?</a:t>
            </a:r>
          </a:p>
          <a:p>
            <a:pPr lvl="1">
              <a:defRPr/>
            </a:pPr>
            <a:r>
              <a:rPr lang="en-US" altLang="en-US" smtClean="0"/>
              <a:t>Our Own Selfish Desires For Pleasure and Power</a:t>
            </a:r>
          </a:p>
          <a:p>
            <a:pPr lvl="1">
              <a:defRPr/>
            </a:pPr>
            <a:endParaRPr lang="en-US" altLang="en-US" smtClean="0"/>
          </a:p>
          <a:p>
            <a:pPr>
              <a:defRPr/>
            </a:pPr>
            <a:r>
              <a:rPr lang="en-US" altLang="en-US" u="sng" smtClean="0"/>
              <a:t>What Is The Result?</a:t>
            </a:r>
          </a:p>
          <a:p>
            <a:pPr lvl="1">
              <a:defRPr/>
            </a:pPr>
            <a:r>
              <a:rPr lang="en-US" altLang="en-US" smtClean="0"/>
              <a:t>Our Prayers Are Selfish</a:t>
            </a:r>
          </a:p>
          <a:p>
            <a:pPr lvl="1">
              <a:defRPr/>
            </a:pPr>
            <a:r>
              <a:rPr lang="en-US" altLang="en-US" smtClean="0"/>
              <a:t>Our Prayers Are Fruitless</a:t>
            </a:r>
          </a:p>
          <a:p>
            <a:pPr lvl="1">
              <a:defRPr/>
            </a:pPr>
            <a:r>
              <a:rPr lang="en-US" altLang="en-US" smtClean="0"/>
              <a:t>They Become Adulterers (Unfaithful)</a:t>
            </a:r>
          </a:p>
          <a:p>
            <a:pPr lvl="1">
              <a:defRPr/>
            </a:pPr>
            <a:r>
              <a:rPr lang="en-US" altLang="en-US" smtClean="0"/>
              <a:t>They Become an Enemy of God (Friend of World)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F0153599-91C6-0E45-9075-A2C903614398}" type="slidenum">
              <a:rPr lang="en-US" altLang="en-US"/>
              <a:pPr>
                <a:defRPr/>
              </a:pPr>
              <a:t>15</a:t>
            </a:fld>
            <a:endParaRPr lang="en-US" altLang="en-US"/>
          </a:p>
        </p:txBody>
      </p:sp>
      <p:sp>
        <p:nvSpPr>
          <p:cNvPr id="15362" name="Rectangle 2"/>
          <p:cNvSpPr>
            <a:spLocks noGrp="1" noChangeArrowheads="1"/>
          </p:cNvSpPr>
          <p:nvPr>
            <p:ph type="title"/>
          </p:nvPr>
        </p:nvSpPr>
        <p:spPr>
          <a:xfrm>
            <a:off x="685800" y="304800"/>
            <a:ext cx="7772400" cy="1143000"/>
          </a:xfrm>
        </p:spPr>
        <p:txBody>
          <a:bodyPr/>
          <a:lstStyle/>
          <a:p>
            <a:pPr>
              <a:defRPr/>
            </a:pPr>
            <a:r>
              <a:rPr lang="en-US" altLang="en-US" smtClean="0"/>
              <a:t>James 4 Summary</a:t>
            </a:r>
          </a:p>
        </p:txBody>
      </p:sp>
      <p:sp>
        <p:nvSpPr>
          <p:cNvPr id="15363" name="Rectangle 3"/>
          <p:cNvSpPr>
            <a:spLocks noGrp="1" noChangeArrowheads="1"/>
          </p:cNvSpPr>
          <p:nvPr>
            <p:ph type="body" idx="1"/>
          </p:nvPr>
        </p:nvSpPr>
        <p:spPr>
          <a:xfrm>
            <a:off x="685800" y="1524000"/>
            <a:ext cx="8153400" cy="4572000"/>
          </a:xfrm>
        </p:spPr>
        <p:txBody>
          <a:bodyPr/>
          <a:lstStyle/>
          <a:p>
            <a:pPr>
              <a:lnSpc>
                <a:spcPct val="90000"/>
              </a:lnSpc>
              <a:defRPr/>
            </a:pPr>
            <a:r>
              <a:rPr lang="en-US" altLang="en-US" u="sng" smtClean="0"/>
              <a:t>What Must They DO?</a:t>
            </a:r>
          </a:p>
          <a:p>
            <a:pPr lvl="1">
              <a:lnSpc>
                <a:spcPct val="90000"/>
              </a:lnSpc>
              <a:defRPr/>
            </a:pPr>
            <a:r>
              <a:rPr lang="en-US" altLang="en-US" smtClean="0"/>
              <a:t>Humble Yourselves - God will Give More Grace</a:t>
            </a:r>
          </a:p>
          <a:p>
            <a:pPr lvl="1">
              <a:lnSpc>
                <a:spcPct val="90000"/>
              </a:lnSpc>
              <a:defRPr/>
            </a:pPr>
            <a:r>
              <a:rPr lang="en-US" altLang="en-US" smtClean="0"/>
              <a:t>Submit To God </a:t>
            </a:r>
          </a:p>
          <a:p>
            <a:pPr lvl="1">
              <a:lnSpc>
                <a:spcPct val="90000"/>
              </a:lnSpc>
              <a:defRPr/>
            </a:pPr>
            <a:r>
              <a:rPr lang="en-US" altLang="en-US" smtClean="0"/>
              <a:t>Resist The Devil</a:t>
            </a:r>
          </a:p>
          <a:p>
            <a:pPr lvl="1">
              <a:lnSpc>
                <a:spcPct val="90000"/>
              </a:lnSpc>
              <a:defRPr/>
            </a:pPr>
            <a:r>
              <a:rPr lang="en-US" altLang="en-US" smtClean="0"/>
              <a:t>Draw Near to God</a:t>
            </a:r>
          </a:p>
          <a:p>
            <a:pPr lvl="1">
              <a:lnSpc>
                <a:spcPct val="90000"/>
              </a:lnSpc>
              <a:defRPr/>
            </a:pPr>
            <a:r>
              <a:rPr lang="en-US" altLang="en-US" smtClean="0"/>
              <a:t>Cleanse and Purify Themselves</a:t>
            </a:r>
          </a:p>
          <a:p>
            <a:pPr lvl="1">
              <a:lnSpc>
                <a:spcPct val="90000"/>
              </a:lnSpc>
              <a:defRPr/>
            </a:pPr>
            <a:r>
              <a:rPr lang="en-US" altLang="en-US" smtClean="0"/>
              <a:t>Mourn</a:t>
            </a:r>
          </a:p>
          <a:p>
            <a:pPr>
              <a:lnSpc>
                <a:spcPct val="90000"/>
              </a:lnSpc>
              <a:defRPr/>
            </a:pPr>
            <a:r>
              <a:rPr lang="en-US" altLang="en-US" smtClean="0"/>
              <a:t>They Were Guilty of Judging / Being Critical</a:t>
            </a:r>
          </a:p>
          <a:p>
            <a:pPr lvl="1">
              <a:lnSpc>
                <a:spcPct val="90000"/>
              </a:lnSpc>
              <a:defRPr/>
            </a:pPr>
            <a:r>
              <a:rPr lang="en-US" altLang="en-US" smtClean="0"/>
              <a:t>“Who are you to judge?”</a:t>
            </a:r>
          </a:p>
          <a:p>
            <a:pPr>
              <a:lnSpc>
                <a:spcPct val="90000"/>
              </a:lnSpc>
              <a:defRPr/>
            </a:pPr>
            <a:r>
              <a:rPr lang="en-US" altLang="en-US" smtClean="0"/>
              <a:t>They were Guilty of Planning Without God</a:t>
            </a:r>
          </a:p>
          <a:p>
            <a:pPr>
              <a:lnSpc>
                <a:spcPct val="90000"/>
              </a:lnSpc>
              <a:defRPr/>
            </a:pPr>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3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3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1520AC0E-1D1A-4744-99D3-548D7D1ED531}" type="slidenum">
              <a:rPr lang="en-US" altLang="en-US"/>
              <a:pPr>
                <a:defRPr/>
              </a:pPr>
              <a:t>16</a:t>
            </a:fld>
            <a:endParaRPr lang="en-US" altLang="en-US"/>
          </a:p>
        </p:txBody>
      </p:sp>
      <p:sp>
        <p:nvSpPr>
          <p:cNvPr id="17410" name="Rectangle 2"/>
          <p:cNvSpPr>
            <a:spLocks noGrp="1" noChangeArrowheads="1"/>
          </p:cNvSpPr>
          <p:nvPr>
            <p:ph type="title"/>
          </p:nvPr>
        </p:nvSpPr>
        <p:spPr>
          <a:xfrm>
            <a:off x="685800" y="304800"/>
            <a:ext cx="7772400" cy="1143000"/>
          </a:xfrm>
        </p:spPr>
        <p:txBody>
          <a:bodyPr/>
          <a:lstStyle/>
          <a:p>
            <a:pPr>
              <a:defRPr/>
            </a:pPr>
            <a:r>
              <a:rPr lang="en-US" altLang="en-US" u="sng" smtClean="0"/>
              <a:t>Turn Boasting Into Belief (4:13-17)</a:t>
            </a:r>
          </a:p>
        </p:txBody>
      </p:sp>
      <p:sp>
        <p:nvSpPr>
          <p:cNvPr id="17411" name="Rectangle 3"/>
          <p:cNvSpPr>
            <a:spLocks noGrp="1" noChangeArrowheads="1"/>
          </p:cNvSpPr>
          <p:nvPr>
            <p:ph type="body" idx="1"/>
          </p:nvPr>
        </p:nvSpPr>
        <p:spPr>
          <a:xfrm>
            <a:off x="685800" y="1600200"/>
            <a:ext cx="7772400" cy="4495800"/>
          </a:xfrm>
        </p:spPr>
        <p:txBody>
          <a:bodyPr/>
          <a:lstStyle/>
          <a:p>
            <a:pPr>
              <a:lnSpc>
                <a:spcPct val="90000"/>
              </a:lnSpc>
              <a:spcBef>
                <a:spcPct val="10000"/>
              </a:spcBef>
              <a:defRPr/>
            </a:pPr>
            <a:r>
              <a:rPr lang="en-US" altLang="en-US" u="sng" smtClean="0"/>
              <a:t>Statement of Boasting (4:13)</a:t>
            </a:r>
          </a:p>
          <a:p>
            <a:pPr lvl="1">
              <a:lnSpc>
                <a:spcPct val="90000"/>
              </a:lnSpc>
              <a:spcBef>
                <a:spcPct val="10000"/>
              </a:spcBef>
              <a:defRPr/>
            </a:pPr>
            <a:r>
              <a:rPr lang="en-US" altLang="en-US" smtClean="0"/>
              <a:t>“I will Go Here”</a:t>
            </a:r>
          </a:p>
          <a:p>
            <a:pPr lvl="1">
              <a:lnSpc>
                <a:spcPct val="90000"/>
              </a:lnSpc>
              <a:spcBef>
                <a:spcPct val="10000"/>
              </a:spcBef>
              <a:defRPr/>
            </a:pPr>
            <a:r>
              <a:rPr lang="en-US" altLang="en-US" smtClean="0"/>
              <a:t>“I will do this and that.”</a:t>
            </a:r>
          </a:p>
          <a:p>
            <a:pPr lvl="1">
              <a:lnSpc>
                <a:spcPct val="90000"/>
              </a:lnSpc>
              <a:spcBef>
                <a:spcPct val="10000"/>
              </a:spcBef>
              <a:defRPr/>
            </a:pPr>
            <a:r>
              <a:rPr lang="en-US" altLang="en-US" smtClean="0"/>
              <a:t>“I will make a profit.”</a:t>
            </a:r>
          </a:p>
          <a:p>
            <a:pPr lvl="1">
              <a:lnSpc>
                <a:spcPct val="90000"/>
              </a:lnSpc>
              <a:spcBef>
                <a:spcPct val="10000"/>
              </a:spcBef>
              <a:defRPr/>
            </a:pPr>
            <a:r>
              <a:rPr lang="en-US" altLang="en-US" smtClean="0"/>
              <a:t>“I will stay a year.”</a:t>
            </a:r>
          </a:p>
          <a:p>
            <a:pPr>
              <a:lnSpc>
                <a:spcPct val="90000"/>
              </a:lnSpc>
              <a:spcBef>
                <a:spcPct val="10000"/>
              </a:spcBef>
              <a:defRPr/>
            </a:pPr>
            <a:r>
              <a:rPr lang="en-US" altLang="en-US" u="sng" smtClean="0"/>
              <a:t>Sentence of Boasting (4:14)</a:t>
            </a:r>
          </a:p>
          <a:p>
            <a:pPr lvl="1">
              <a:lnSpc>
                <a:spcPct val="90000"/>
              </a:lnSpc>
              <a:spcBef>
                <a:spcPct val="10000"/>
              </a:spcBef>
              <a:defRPr/>
            </a:pPr>
            <a:r>
              <a:rPr lang="en-US" altLang="en-US" smtClean="0"/>
              <a:t>You do not know what will happen tomorrow</a:t>
            </a:r>
          </a:p>
          <a:p>
            <a:pPr lvl="1">
              <a:lnSpc>
                <a:spcPct val="90000"/>
              </a:lnSpc>
              <a:spcBef>
                <a:spcPct val="10000"/>
              </a:spcBef>
              <a:defRPr/>
            </a:pPr>
            <a:r>
              <a:rPr lang="en-US" altLang="en-US" smtClean="0"/>
              <a:t>You do not even know if there will be a tomorrow.</a:t>
            </a:r>
          </a:p>
          <a:p>
            <a:pPr>
              <a:lnSpc>
                <a:spcPct val="90000"/>
              </a:lnSpc>
              <a:spcBef>
                <a:spcPct val="10000"/>
              </a:spcBef>
              <a:defRPr/>
            </a:pPr>
            <a:r>
              <a:rPr lang="en-US" altLang="en-US" u="sng" smtClean="0"/>
              <a:t>Solution for Boasting (4:15-17)</a:t>
            </a:r>
          </a:p>
          <a:p>
            <a:pPr lvl="1">
              <a:lnSpc>
                <a:spcPct val="90000"/>
              </a:lnSpc>
              <a:spcBef>
                <a:spcPct val="10000"/>
              </a:spcBef>
              <a:defRPr/>
            </a:pPr>
            <a:r>
              <a:rPr lang="en-US" altLang="en-US" smtClean="0"/>
              <a:t>Maintain a Godly perspective</a:t>
            </a:r>
          </a:p>
          <a:p>
            <a:pPr lvl="1">
              <a:lnSpc>
                <a:spcPct val="90000"/>
              </a:lnSpc>
              <a:spcBef>
                <a:spcPct val="10000"/>
              </a:spcBef>
              <a:defRPr/>
            </a:pPr>
            <a:r>
              <a:rPr lang="en-US" altLang="en-US" smtClean="0"/>
              <a:t>Do what I have said – Be Mature!</a:t>
            </a:r>
          </a:p>
          <a:p>
            <a:pPr>
              <a:lnSpc>
                <a:spcPct val="90000"/>
              </a:lnSpc>
              <a:defRPr/>
            </a:pPr>
            <a:endParaRPr lang="en-US" altLang="en-US" smtClean="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1398E499-2D36-0849-BE94-2739CBC44313}" type="slidenum">
              <a:rPr lang="en-US" altLang="en-US"/>
              <a:pPr>
                <a:defRPr/>
              </a:pPr>
              <a:t>17</a:t>
            </a:fld>
            <a:endParaRPr lang="en-US" altLang="en-US"/>
          </a:p>
        </p:txBody>
      </p:sp>
      <p:sp>
        <p:nvSpPr>
          <p:cNvPr id="18434" name="Rectangle 2"/>
          <p:cNvSpPr>
            <a:spLocks noGrp="1" noChangeArrowheads="1"/>
          </p:cNvSpPr>
          <p:nvPr>
            <p:ph type="title"/>
          </p:nvPr>
        </p:nvSpPr>
        <p:spPr>
          <a:xfrm>
            <a:off x="685800" y="304800"/>
            <a:ext cx="7772400" cy="838200"/>
          </a:xfrm>
        </p:spPr>
        <p:txBody>
          <a:bodyPr/>
          <a:lstStyle/>
          <a:p>
            <a:pPr>
              <a:defRPr/>
            </a:pPr>
            <a:r>
              <a:rPr lang="en-US" altLang="en-US" smtClean="0"/>
              <a:t>Ignoring God’s Will (4:13-14, 16)</a:t>
            </a:r>
          </a:p>
        </p:txBody>
      </p:sp>
      <p:sp>
        <p:nvSpPr>
          <p:cNvPr id="18435" name="Rectangle 3"/>
          <p:cNvSpPr>
            <a:spLocks noGrp="1" noChangeArrowheads="1"/>
          </p:cNvSpPr>
          <p:nvPr>
            <p:ph type="body" idx="1"/>
          </p:nvPr>
        </p:nvSpPr>
        <p:spPr>
          <a:xfrm>
            <a:off x="685800" y="1371600"/>
            <a:ext cx="7772400" cy="4724400"/>
          </a:xfrm>
        </p:spPr>
        <p:txBody>
          <a:bodyPr/>
          <a:lstStyle/>
          <a:p>
            <a:pPr>
              <a:lnSpc>
                <a:spcPct val="90000"/>
              </a:lnSpc>
              <a:defRPr/>
            </a:pPr>
            <a:r>
              <a:rPr lang="en-US" altLang="en-US" sz="2400" u="sng"/>
              <a:t>Complexity of Life (13)</a:t>
            </a:r>
          </a:p>
          <a:p>
            <a:pPr lvl="1">
              <a:lnSpc>
                <a:spcPct val="90000"/>
              </a:lnSpc>
              <a:defRPr/>
            </a:pPr>
            <a:r>
              <a:rPr lang="en-US" altLang="en-US" sz="2000"/>
              <a:t>Time, City, Duration, Business, Profit</a:t>
            </a:r>
          </a:p>
          <a:p>
            <a:pPr>
              <a:lnSpc>
                <a:spcPct val="90000"/>
              </a:lnSpc>
              <a:defRPr/>
            </a:pPr>
            <a:r>
              <a:rPr lang="en-US" altLang="en-US" sz="2400" u="sng"/>
              <a:t>Uncertainty of Life (14a)</a:t>
            </a:r>
          </a:p>
          <a:p>
            <a:pPr lvl="1">
              <a:lnSpc>
                <a:spcPct val="90000"/>
              </a:lnSpc>
              <a:defRPr/>
            </a:pPr>
            <a:r>
              <a:rPr lang="en-US" altLang="en-US" sz="2000"/>
              <a:t>We “</a:t>
            </a:r>
            <a:r>
              <a:rPr lang="en-US" altLang="en-US" sz="2000" b="1"/>
              <a:t>WILL</a:t>
            </a:r>
            <a:r>
              <a:rPr lang="en-US" altLang="en-US" sz="2000"/>
              <a:t>” Go, Stay, Engage, Profit….</a:t>
            </a:r>
          </a:p>
          <a:p>
            <a:pPr lvl="1">
              <a:lnSpc>
                <a:spcPct val="90000"/>
              </a:lnSpc>
              <a:defRPr/>
            </a:pPr>
            <a:r>
              <a:rPr lang="en-US" altLang="en-US" sz="2000"/>
              <a:t>They felt all this was in their hands in control</a:t>
            </a:r>
          </a:p>
          <a:p>
            <a:pPr>
              <a:lnSpc>
                <a:spcPct val="90000"/>
              </a:lnSpc>
              <a:defRPr/>
            </a:pPr>
            <a:r>
              <a:rPr lang="en-US" altLang="en-US" sz="2400" u="sng"/>
              <a:t>Brevity of Life (14b)</a:t>
            </a:r>
          </a:p>
          <a:p>
            <a:pPr lvl="1">
              <a:lnSpc>
                <a:spcPct val="90000"/>
              </a:lnSpc>
              <a:defRPr/>
            </a:pPr>
            <a:r>
              <a:rPr lang="en-US" altLang="en-US" sz="2000"/>
              <a:t>“What is Your Life.”</a:t>
            </a:r>
          </a:p>
          <a:p>
            <a:pPr lvl="1">
              <a:lnSpc>
                <a:spcPct val="90000"/>
              </a:lnSpc>
              <a:defRPr/>
            </a:pPr>
            <a:r>
              <a:rPr lang="en-US" altLang="en-US" sz="2000"/>
              <a:t>We are Just Like A Vapor</a:t>
            </a:r>
          </a:p>
          <a:p>
            <a:pPr lvl="1">
              <a:lnSpc>
                <a:spcPct val="90000"/>
              </a:lnSpc>
              <a:defRPr/>
            </a:pPr>
            <a:r>
              <a:rPr lang="en-US" altLang="en-US" sz="2000"/>
              <a:t>Do not waste or spend your life pursuing material</a:t>
            </a:r>
          </a:p>
          <a:p>
            <a:pPr lvl="1">
              <a:lnSpc>
                <a:spcPct val="90000"/>
              </a:lnSpc>
              <a:defRPr/>
            </a:pPr>
            <a:r>
              <a:rPr lang="en-US" altLang="en-US" sz="2000"/>
              <a:t>Invest Your Life In The Eternal</a:t>
            </a:r>
          </a:p>
          <a:p>
            <a:pPr>
              <a:lnSpc>
                <a:spcPct val="90000"/>
              </a:lnSpc>
              <a:defRPr/>
            </a:pPr>
            <a:r>
              <a:rPr lang="en-US" altLang="en-US" sz="2400" u="sng"/>
              <a:t>Frailty of Man (16)</a:t>
            </a:r>
          </a:p>
          <a:p>
            <a:pPr lvl="1">
              <a:lnSpc>
                <a:spcPct val="90000"/>
              </a:lnSpc>
              <a:defRPr/>
            </a:pPr>
            <a:r>
              <a:rPr lang="en-US" altLang="en-US" sz="2000"/>
              <a:t>Man Can Not See Nor Control The Future</a:t>
            </a:r>
          </a:p>
          <a:p>
            <a:pPr lvl="1">
              <a:lnSpc>
                <a:spcPct val="90000"/>
              </a:lnSpc>
              <a:defRPr/>
            </a:pPr>
            <a:r>
              <a:rPr lang="en-US" altLang="en-US" sz="2000"/>
              <a:t>We Need To Hold God Hand – He Is Our Map Through Life</a:t>
            </a:r>
          </a:p>
          <a:p>
            <a:pPr lvl="1">
              <a:lnSpc>
                <a:spcPct val="90000"/>
              </a:lnSpc>
              <a:defRPr/>
            </a:pPr>
            <a:endParaRPr lang="en-US" altLang="en-US" sz="200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4D504AB2-B0C0-324B-9F64-03A61798D63F}" type="slidenum">
              <a:rPr lang="en-US" altLang="en-US"/>
              <a:pPr>
                <a:defRPr/>
              </a:pPr>
              <a:t>18</a:t>
            </a:fld>
            <a:endParaRPr lang="en-US" altLang="en-US"/>
          </a:p>
        </p:txBody>
      </p:sp>
      <p:sp>
        <p:nvSpPr>
          <p:cNvPr id="19458" name="Rectangle 2"/>
          <p:cNvSpPr>
            <a:spLocks noGrp="1" noChangeArrowheads="1"/>
          </p:cNvSpPr>
          <p:nvPr>
            <p:ph type="title"/>
          </p:nvPr>
        </p:nvSpPr>
        <p:spPr>
          <a:xfrm>
            <a:off x="685800" y="609600"/>
            <a:ext cx="7772400" cy="1676400"/>
          </a:xfrm>
        </p:spPr>
        <p:txBody>
          <a:bodyPr/>
          <a:lstStyle/>
          <a:p>
            <a:pPr>
              <a:defRPr/>
            </a:pPr>
            <a:r>
              <a:rPr lang="en-US" altLang="en-US" smtClean="0"/>
              <a:t>	WHAT IS YOUR LIFE?</a:t>
            </a:r>
            <a:br>
              <a:rPr lang="en-US" altLang="en-US" smtClean="0"/>
            </a:br>
            <a:r>
              <a:rPr lang="en-US" altLang="en-US" smtClean="0"/>
              <a:t>Two Views Of The Christian Life</a:t>
            </a:r>
          </a:p>
        </p:txBody>
      </p:sp>
      <p:graphicFrame>
        <p:nvGraphicFramePr>
          <p:cNvPr id="37892" name="Object 3"/>
          <p:cNvGraphicFramePr>
            <a:graphicFrameLocks noGrp="1"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37914" name="Chart" r:id="rId4" imgW="9194800" imgH="4876800" progId="MSGraph.Chart.8">
                  <p:embed followColorScheme="full"/>
                </p:oleObj>
              </mc:Choice>
              <mc:Fallback>
                <p:oleObj name="Chart" r:id="rId4" imgW="9194800" imgH="4876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AD3C2E8E-5379-5E44-B51D-EF5FA9E8E983}" type="slidenum">
              <a:rPr lang="en-US" altLang="en-US"/>
              <a:pPr>
                <a:defRPr/>
              </a:pPr>
              <a:t>19</a:t>
            </a:fld>
            <a:endParaRPr lang="en-US" altLang="en-US"/>
          </a:p>
        </p:txBody>
      </p:sp>
      <p:sp>
        <p:nvSpPr>
          <p:cNvPr id="20482" name="Rectangle 2"/>
          <p:cNvSpPr>
            <a:spLocks noGrp="1" noChangeArrowheads="1"/>
          </p:cNvSpPr>
          <p:nvPr>
            <p:ph type="title"/>
          </p:nvPr>
        </p:nvSpPr>
        <p:spPr>
          <a:xfrm>
            <a:off x="685800" y="381000"/>
            <a:ext cx="7772400" cy="1371600"/>
          </a:xfrm>
        </p:spPr>
        <p:txBody>
          <a:bodyPr/>
          <a:lstStyle/>
          <a:p>
            <a:pPr>
              <a:defRPr/>
            </a:pPr>
            <a:r>
              <a:rPr lang="en-US" altLang="en-US" smtClean="0"/>
              <a:t>WHAT IS YOUR LIFE</a:t>
            </a:r>
            <a:br>
              <a:rPr lang="en-US" altLang="en-US" smtClean="0"/>
            </a:br>
            <a:r>
              <a:rPr lang="en-US" altLang="en-US" smtClean="0"/>
              <a:t>Two Views Of The Christian Life</a:t>
            </a:r>
          </a:p>
        </p:txBody>
      </p:sp>
      <p:graphicFrame>
        <p:nvGraphicFramePr>
          <p:cNvPr id="39940" name="Object 3"/>
          <p:cNvGraphicFramePr>
            <a:graphicFrameLocks noGrp="1" noChangeAspect="1"/>
          </p:cNvGraphicFramePr>
          <p:nvPr>
            <p:ph type="chart" idx="1"/>
          </p:nvPr>
        </p:nvGraphicFramePr>
        <p:xfrm>
          <a:off x="704853" y="2128840"/>
          <a:ext cx="7758113" cy="4106862"/>
        </p:xfrm>
        <a:graphic>
          <a:graphicData uri="http://schemas.openxmlformats.org/presentationml/2006/ole">
            <mc:AlternateContent xmlns:mc="http://schemas.openxmlformats.org/markup-compatibility/2006">
              <mc:Choice xmlns:v="urn:schemas-microsoft-com:vml" Requires="v">
                <p:oleObj spid="_x0000_s39962" name="Chart" r:id="rId4" imgW="9194800" imgH="4876800" progId="MSGraph.Chart.8">
                  <p:embed followColorScheme="full"/>
                </p:oleObj>
              </mc:Choice>
              <mc:Fallback>
                <p:oleObj name="Chart" r:id="rId4" imgW="9194800" imgH="4876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3" y="2128840"/>
                        <a:ext cx="7758113" cy="410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4:1-12</a:t>
            </a:r>
          </a:p>
        </p:txBody>
      </p:sp>
      <p:sp>
        <p:nvSpPr>
          <p:cNvPr id="5" name="Slide Number Placeholder 4"/>
          <p:cNvSpPr>
            <a:spLocks noGrp="1"/>
          </p:cNvSpPr>
          <p:nvPr>
            <p:ph type="sldNum" sz="quarter" idx="11"/>
          </p:nvPr>
        </p:nvSpPr>
        <p:spPr/>
        <p:txBody>
          <a:bodyPr/>
          <a:lstStyle/>
          <a:p>
            <a:pPr>
              <a:defRPr/>
            </a:pPr>
            <a:fld id="{E660DF5D-9739-574A-A85B-C536AACADA43}" type="slidenum">
              <a:rPr lang="en-US" altLang="en-US"/>
              <a:pPr>
                <a:defRPr/>
              </a:pPr>
              <a:t>2</a:t>
            </a:fld>
            <a:endParaRPr lang="en-US" altLang="en-US"/>
          </a:p>
        </p:txBody>
      </p:sp>
      <p:sp>
        <p:nvSpPr>
          <p:cNvPr id="88066" name="Rectangle 2"/>
          <p:cNvSpPr>
            <a:spLocks noGrp="1" noChangeArrowheads="1"/>
          </p:cNvSpPr>
          <p:nvPr>
            <p:ph type="title"/>
          </p:nvPr>
        </p:nvSpPr>
        <p:spPr/>
        <p:txBody>
          <a:bodyPr/>
          <a:lstStyle/>
          <a:p>
            <a:pPr>
              <a:defRPr/>
            </a:pPr>
            <a:r>
              <a:rPr lang="en-US" altLang="en-US" smtClean="0"/>
              <a:t>Outline of James</a:t>
            </a:r>
          </a:p>
        </p:txBody>
      </p:sp>
      <p:sp>
        <p:nvSpPr>
          <p:cNvPr id="88067" name="Rectangle 3"/>
          <p:cNvSpPr>
            <a:spLocks noGrp="1" noChangeArrowheads="1"/>
          </p:cNvSpPr>
          <p:nvPr>
            <p:ph type="body" idx="1"/>
          </p:nvPr>
        </p:nvSpPr>
        <p:spPr/>
        <p:txBody>
          <a:bodyPr/>
          <a:lstStyle/>
          <a:p>
            <a:pPr>
              <a:lnSpc>
                <a:spcPct val="120000"/>
              </a:lnSpc>
              <a:defRPr/>
            </a:pPr>
            <a:r>
              <a:rPr lang="en-US" altLang="en-US" smtClean="0"/>
              <a:t>Stand With Confidence (Chapter 1)</a:t>
            </a:r>
          </a:p>
          <a:p>
            <a:pPr>
              <a:lnSpc>
                <a:spcPct val="120000"/>
              </a:lnSpc>
              <a:defRPr/>
            </a:pPr>
            <a:r>
              <a:rPr lang="en-US" altLang="en-US" smtClean="0"/>
              <a:t>Serve With Compassion (Chapter 2)</a:t>
            </a:r>
          </a:p>
          <a:p>
            <a:pPr>
              <a:lnSpc>
                <a:spcPct val="120000"/>
              </a:lnSpc>
              <a:defRPr/>
            </a:pPr>
            <a:r>
              <a:rPr lang="en-US" altLang="en-US" smtClean="0"/>
              <a:t>Speak With Care (Chapter 3)</a:t>
            </a:r>
          </a:p>
          <a:p>
            <a:pPr>
              <a:lnSpc>
                <a:spcPct val="120000"/>
              </a:lnSpc>
              <a:defRPr/>
            </a:pPr>
            <a:r>
              <a:rPr lang="en-US" altLang="en-US" smtClean="0"/>
              <a:t>Submit With Contrition (Chapter 4)</a:t>
            </a:r>
          </a:p>
          <a:p>
            <a:pPr>
              <a:lnSpc>
                <a:spcPct val="120000"/>
              </a:lnSpc>
              <a:defRPr/>
            </a:pPr>
            <a:r>
              <a:rPr lang="en-US" altLang="en-US" smtClean="0"/>
              <a:t>Share With Concern (Chapter 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DCA29038-278F-1F4A-A49F-81A1B704A052}" type="slidenum">
              <a:rPr lang="en-US" altLang="en-US"/>
              <a:pPr>
                <a:defRPr/>
              </a:pPr>
              <a:t>20</a:t>
            </a:fld>
            <a:endParaRPr lang="en-US" altLang="en-US"/>
          </a:p>
        </p:txBody>
      </p:sp>
      <p:sp>
        <p:nvSpPr>
          <p:cNvPr id="21506" name="Rectangle 2"/>
          <p:cNvSpPr>
            <a:spLocks noGrp="1" noChangeArrowheads="1"/>
          </p:cNvSpPr>
          <p:nvPr>
            <p:ph type="title"/>
          </p:nvPr>
        </p:nvSpPr>
        <p:spPr/>
        <p:txBody>
          <a:bodyPr/>
          <a:lstStyle/>
          <a:p>
            <a:pPr>
              <a:defRPr/>
            </a:pPr>
            <a:r>
              <a:rPr lang="en-US" altLang="en-US" smtClean="0"/>
              <a:t>Obeying God’s Will (15-16)</a:t>
            </a:r>
          </a:p>
        </p:txBody>
      </p:sp>
      <p:sp>
        <p:nvSpPr>
          <p:cNvPr id="21507" name="Rectangle 3"/>
          <p:cNvSpPr>
            <a:spLocks noGrp="1" noChangeArrowheads="1"/>
          </p:cNvSpPr>
          <p:nvPr>
            <p:ph type="body" idx="1"/>
          </p:nvPr>
        </p:nvSpPr>
        <p:spPr>
          <a:xfrm>
            <a:off x="381000" y="1981200"/>
            <a:ext cx="8382000" cy="4114800"/>
          </a:xfrm>
        </p:spPr>
        <p:txBody>
          <a:bodyPr/>
          <a:lstStyle/>
          <a:p>
            <a:pPr>
              <a:defRPr/>
            </a:pPr>
            <a:r>
              <a:rPr lang="en-US" altLang="en-US" u="sng" smtClean="0"/>
              <a:t>Sins of Pride and Self-Sufficiency</a:t>
            </a:r>
          </a:p>
          <a:p>
            <a:pPr lvl="1">
              <a:defRPr/>
            </a:pPr>
            <a:r>
              <a:rPr lang="en-US" altLang="en-US" smtClean="0"/>
              <a:t>We Do Not Know What Tomorrow will Be</a:t>
            </a:r>
          </a:p>
          <a:p>
            <a:pPr lvl="1">
              <a:defRPr/>
            </a:pPr>
            <a:r>
              <a:rPr lang="en-US" altLang="en-US" smtClean="0"/>
              <a:t>Life Is Brief</a:t>
            </a:r>
          </a:p>
          <a:p>
            <a:pPr lvl="1">
              <a:defRPr/>
            </a:pPr>
            <a:r>
              <a:rPr lang="en-US" altLang="en-US" smtClean="0"/>
              <a:t>Leaving God Out Of Our Plans</a:t>
            </a:r>
          </a:p>
          <a:p>
            <a:pPr>
              <a:defRPr/>
            </a:pPr>
            <a:r>
              <a:rPr lang="en-US" altLang="en-US" u="sng" smtClean="0"/>
              <a:t>IF THE LORD WILLS</a:t>
            </a:r>
          </a:p>
          <a:p>
            <a:pPr lvl="1">
              <a:defRPr/>
            </a:pPr>
            <a:r>
              <a:rPr lang="en-US" altLang="en-US" smtClean="0"/>
              <a:t>Submit to God – Draw Near To God</a:t>
            </a:r>
          </a:p>
          <a:p>
            <a:pPr>
              <a:defRPr/>
            </a:pPr>
            <a:r>
              <a:rPr lang="en-US" altLang="en-US" u="sng" smtClean="0"/>
              <a:t>Arrogance, Boasting = Evil (16)</a:t>
            </a:r>
          </a:p>
          <a:p>
            <a:pPr lvl="1">
              <a:defRPr/>
            </a:pPr>
            <a:r>
              <a:rPr lang="en-US" altLang="en-US" smtClean="0"/>
              <a:t>“Vauntings” – Making Promises that can not be obtained.</a:t>
            </a:r>
          </a:p>
          <a:p>
            <a:pPr lvl="1">
              <a:defRPr/>
            </a:pPr>
            <a:endParaRPr lang="en-US" altLang="en-US" smtClean="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6AC98E7B-6E73-AC4E-86A0-85997EFC12AA}" type="slidenum">
              <a:rPr lang="en-US" altLang="en-US"/>
              <a:pPr>
                <a:defRPr/>
              </a:pPr>
              <a:t>21</a:t>
            </a:fld>
            <a:endParaRPr lang="en-US" altLang="en-US"/>
          </a:p>
        </p:txBody>
      </p:sp>
      <p:sp>
        <p:nvSpPr>
          <p:cNvPr id="22530" name="Rectangle 2"/>
          <p:cNvSpPr>
            <a:spLocks noGrp="1" noChangeArrowheads="1"/>
          </p:cNvSpPr>
          <p:nvPr>
            <p:ph type="title"/>
          </p:nvPr>
        </p:nvSpPr>
        <p:spPr>
          <a:xfrm>
            <a:off x="685800" y="228600"/>
            <a:ext cx="7772400" cy="838200"/>
          </a:xfrm>
        </p:spPr>
        <p:txBody>
          <a:bodyPr/>
          <a:lstStyle/>
          <a:p>
            <a:pPr>
              <a:defRPr/>
            </a:pPr>
            <a:r>
              <a:rPr lang="en-US" altLang="en-US" smtClean="0"/>
              <a:t>Disobeying God’s Will (17)</a:t>
            </a:r>
          </a:p>
        </p:txBody>
      </p:sp>
      <p:sp>
        <p:nvSpPr>
          <p:cNvPr id="22531" name="Rectangle 3"/>
          <p:cNvSpPr>
            <a:spLocks noGrp="1" noChangeArrowheads="1"/>
          </p:cNvSpPr>
          <p:nvPr>
            <p:ph type="body" idx="1"/>
          </p:nvPr>
        </p:nvSpPr>
        <p:spPr>
          <a:xfrm>
            <a:off x="457200" y="1295400"/>
            <a:ext cx="8305800" cy="4800600"/>
          </a:xfrm>
        </p:spPr>
        <p:txBody>
          <a:bodyPr/>
          <a:lstStyle/>
          <a:p>
            <a:pPr>
              <a:defRPr/>
            </a:pPr>
            <a:r>
              <a:rPr lang="en-US" altLang="en-US" smtClean="0"/>
              <a:t>Faith Is Tested By Doing What We Know!</a:t>
            </a:r>
          </a:p>
          <a:p>
            <a:pPr>
              <a:defRPr/>
            </a:pPr>
            <a:r>
              <a:rPr lang="en-US" altLang="en-US" u="sng" smtClean="0"/>
              <a:t>CONTEXT</a:t>
            </a:r>
            <a:r>
              <a:rPr lang="en-US" altLang="en-US" smtClean="0"/>
              <a:t>: Connected to Our Planning</a:t>
            </a:r>
          </a:p>
          <a:p>
            <a:pPr lvl="1">
              <a:defRPr/>
            </a:pPr>
            <a:r>
              <a:rPr lang="en-US" altLang="en-US" smtClean="0"/>
              <a:t>Do not leave God our of your plans</a:t>
            </a:r>
          </a:p>
          <a:p>
            <a:pPr lvl="1">
              <a:defRPr/>
            </a:pPr>
            <a:r>
              <a:rPr lang="en-US" altLang="en-US" smtClean="0"/>
              <a:t>You have no excuse – you know what is right.</a:t>
            </a:r>
          </a:p>
          <a:p>
            <a:pPr>
              <a:defRPr/>
            </a:pPr>
            <a:r>
              <a:rPr lang="en-US" altLang="en-US" u="sng" smtClean="0"/>
              <a:t>PRINCIPLE</a:t>
            </a:r>
            <a:r>
              <a:rPr lang="en-US" altLang="en-US" smtClean="0"/>
              <a:t>: Connected to all James has said.</a:t>
            </a:r>
          </a:p>
          <a:p>
            <a:pPr lvl="1">
              <a:defRPr/>
            </a:pPr>
            <a:r>
              <a:rPr lang="en-US" altLang="en-US" smtClean="0"/>
              <a:t>Think of all the commands James has given so far.</a:t>
            </a:r>
          </a:p>
          <a:p>
            <a:pPr lvl="2">
              <a:defRPr/>
            </a:pPr>
            <a:r>
              <a:rPr lang="en-US" altLang="en-US" smtClean="0"/>
              <a:t>Overcome Trials, Temptations</a:t>
            </a:r>
          </a:p>
          <a:p>
            <a:pPr lvl="2">
              <a:defRPr/>
            </a:pPr>
            <a:r>
              <a:rPr lang="en-US" altLang="en-US" smtClean="0"/>
              <a:t>Listen to the Word, Will of God</a:t>
            </a:r>
          </a:p>
          <a:p>
            <a:pPr lvl="2">
              <a:defRPr/>
            </a:pPr>
            <a:r>
              <a:rPr lang="en-US" altLang="en-US" smtClean="0"/>
              <a:t>Help those in need – Pure and Undefiled Religion</a:t>
            </a:r>
          </a:p>
          <a:p>
            <a:pPr lvl="2">
              <a:defRPr/>
            </a:pPr>
            <a:r>
              <a:rPr lang="en-US" altLang="en-US" smtClean="0"/>
              <a:t>Do not show partiality</a:t>
            </a:r>
          </a:p>
          <a:p>
            <a:pPr lvl="2">
              <a:defRPr/>
            </a:pPr>
            <a:r>
              <a:rPr lang="en-US" altLang="en-US" smtClean="0"/>
              <a:t>Practice the Royal Law</a:t>
            </a:r>
          </a:p>
          <a:p>
            <a:pPr lvl="1">
              <a:defRPr/>
            </a:pPr>
            <a:endParaRPr lang="en-US" alt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5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2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253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253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ltLang="en-US"/>
              <a:t>James 5:1-6</a:t>
            </a:r>
          </a:p>
        </p:txBody>
      </p:sp>
      <p:sp>
        <p:nvSpPr>
          <p:cNvPr id="6" name="Slide Number Placeholder 2"/>
          <p:cNvSpPr>
            <a:spLocks noGrp="1"/>
          </p:cNvSpPr>
          <p:nvPr>
            <p:ph type="sldNum" sz="quarter" idx="11"/>
          </p:nvPr>
        </p:nvSpPr>
        <p:spPr/>
        <p:txBody>
          <a:bodyPr/>
          <a:lstStyle/>
          <a:p>
            <a:pPr>
              <a:defRPr/>
            </a:pPr>
            <a:fld id="{7A3A1EB9-BA06-7147-8E99-6BC801097F03}" type="slidenum">
              <a:rPr lang="en-US" altLang="en-US"/>
              <a:pPr>
                <a:defRPr/>
              </a:pPr>
              <a:t>22</a:t>
            </a:fld>
            <a:endParaRPr lang="en-US" altLang="en-US"/>
          </a:p>
        </p:txBody>
      </p:sp>
      <p:sp>
        <p:nvSpPr>
          <p:cNvPr id="23554" name="Rectangle 2"/>
          <p:cNvSpPr>
            <a:spLocks noChangeArrowheads="1"/>
          </p:cNvSpPr>
          <p:nvPr/>
        </p:nvSpPr>
        <p:spPr bwMode="auto">
          <a:xfrm>
            <a:off x="685800" y="609600"/>
            <a:ext cx="7772400" cy="11430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gn="ctr">
              <a:defRPr/>
            </a:pPr>
            <a:r>
              <a:rPr lang="en-US" altLang="en-US" sz="3600">
                <a:solidFill>
                  <a:schemeClr val="tx2"/>
                </a:solidFill>
                <a:latin typeface="Arial" charset="0"/>
              </a:rPr>
              <a:t>10 Commandments Of James</a:t>
            </a:r>
          </a:p>
        </p:txBody>
      </p:sp>
      <p:sp>
        <p:nvSpPr>
          <p:cNvPr id="23555" name="Rectangle 3"/>
          <p:cNvSpPr>
            <a:spLocks noChangeArrowheads="1"/>
          </p:cNvSpPr>
          <p:nvPr/>
        </p:nvSpPr>
        <p:spPr bwMode="auto">
          <a:xfrm>
            <a:off x="457200" y="1981200"/>
            <a:ext cx="403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70000"/>
              </a:spcBef>
              <a:buFontTx/>
              <a:buChar char="•"/>
              <a:defRPr/>
            </a:pPr>
            <a:r>
              <a:rPr lang="en-US" altLang="en-US">
                <a:latin typeface="Arial" charset="0"/>
              </a:rPr>
              <a:t>Submit to God (7)</a:t>
            </a:r>
          </a:p>
          <a:p>
            <a:pPr>
              <a:spcBef>
                <a:spcPct val="70000"/>
              </a:spcBef>
              <a:buFontTx/>
              <a:buChar char="•"/>
              <a:defRPr/>
            </a:pPr>
            <a:r>
              <a:rPr lang="en-US" altLang="en-US">
                <a:latin typeface="Arial" charset="0"/>
              </a:rPr>
              <a:t>Resist the Devil (7)</a:t>
            </a:r>
          </a:p>
          <a:p>
            <a:pPr>
              <a:spcBef>
                <a:spcPct val="70000"/>
              </a:spcBef>
              <a:buFontTx/>
              <a:buChar char="•"/>
              <a:defRPr/>
            </a:pPr>
            <a:r>
              <a:rPr lang="en-US" altLang="en-US">
                <a:latin typeface="Arial" charset="0"/>
              </a:rPr>
              <a:t>Draw near to God (8)</a:t>
            </a:r>
          </a:p>
          <a:p>
            <a:pPr>
              <a:spcBef>
                <a:spcPct val="70000"/>
              </a:spcBef>
              <a:buFontTx/>
              <a:buChar char="•"/>
              <a:defRPr/>
            </a:pPr>
            <a:r>
              <a:rPr lang="en-US" altLang="en-US">
                <a:latin typeface="Arial" charset="0"/>
              </a:rPr>
              <a:t>Cleanse your hands (8)</a:t>
            </a:r>
          </a:p>
          <a:p>
            <a:pPr>
              <a:spcBef>
                <a:spcPct val="70000"/>
              </a:spcBef>
              <a:buFontTx/>
              <a:buChar char="•"/>
              <a:defRPr/>
            </a:pPr>
            <a:r>
              <a:rPr lang="en-US" altLang="en-US">
                <a:latin typeface="Arial" charset="0"/>
              </a:rPr>
              <a:t>Purify you hearts (8)</a:t>
            </a:r>
          </a:p>
        </p:txBody>
      </p:sp>
      <p:sp>
        <p:nvSpPr>
          <p:cNvPr id="23556" name="Rectangle 4"/>
          <p:cNvSpPr>
            <a:spLocks noChangeArrowheads="1"/>
          </p:cNvSpPr>
          <p:nvPr/>
        </p:nvSpPr>
        <p:spPr bwMode="auto">
          <a:xfrm>
            <a:off x="4648200" y="1981200"/>
            <a:ext cx="434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70000"/>
              </a:spcBef>
              <a:buFontTx/>
              <a:buChar char="•"/>
              <a:defRPr/>
            </a:pPr>
            <a:r>
              <a:rPr lang="en-US" altLang="en-US">
                <a:latin typeface="Arial" charset="0"/>
              </a:rPr>
              <a:t>Grieve, Mourn, Weep (9)</a:t>
            </a:r>
          </a:p>
          <a:p>
            <a:pPr>
              <a:spcBef>
                <a:spcPct val="70000"/>
              </a:spcBef>
              <a:buFontTx/>
              <a:buChar char="•"/>
              <a:defRPr/>
            </a:pPr>
            <a:r>
              <a:rPr lang="en-US" altLang="en-US">
                <a:latin typeface="Arial" charset="0"/>
              </a:rPr>
              <a:t>Laughter to Mourning (9)</a:t>
            </a:r>
          </a:p>
          <a:p>
            <a:pPr>
              <a:spcBef>
                <a:spcPct val="70000"/>
              </a:spcBef>
              <a:buFontTx/>
              <a:buChar char="•"/>
              <a:defRPr/>
            </a:pPr>
            <a:r>
              <a:rPr lang="en-US" altLang="en-US">
                <a:latin typeface="Arial" charset="0"/>
              </a:rPr>
              <a:t>Joy Turn to Gloom (9)</a:t>
            </a:r>
          </a:p>
          <a:p>
            <a:pPr>
              <a:spcBef>
                <a:spcPct val="70000"/>
              </a:spcBef>
              <a:buFontTx/>
              <a:buChar char="•"/>
              <a:defRPr/>
            </a:pPr>
            <a:r>
              <a:rPr lang="en-US" altLang="en-US">
                <a:latin typeface="Arial" charset="0"/>
              </a:rPr>
              <a:t>Humble Yourselves (10)</a:t>
            </a:r>
          </a:p>
          <a:p>
            <a:pPr>
              <a:spcBef>
                <a:spcPct val="70000"/>
              </a:spcBef>
              <a:buFontTx/>
              <a:buChar char="•"/>
              <a:defRPr/>
            </a:pPr>
            <a:r>
              <a:rPr lang="en-US" altLang="en-US">
                <a:latin typeface="Arial" charset="0"/>
              </a:rPr>
              <a:t>Do no speak against another ((11)</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D95A7AAD-880B-1B40-AF47-589BB8934122}" type="slidenum">
              <a:rPr lang="en-US" altLang="en-US"/>
              <a:pPr>
                <a:defRPr/>
              </a:pPr>
              <a:t>23</a:t>
            </a:fld>
            <a:endParaRPr lang="en-US" altLang="en-US"/>
          </a:p>
        </p:txBody>
      </p:sp>
      <p:sp>
        <p:nvSpPr>
          <p:cNvPr id="16386" name="Rectangle 2"/>
          <p:cNvSpPr>
            <a:spLocks noGrp="1" noChangeArrowheads="1"/>
          </p:cNvSpPr>
          <p:nvPr>
            <p:ph type="title"/>
          </p:nvPr>
        </p:nvSpPr>
        <p:spPr/>
        <p:txBody>
          <a:bodyPr/>
          <a:lstStyle/>
          <a:p>
            <a:pPr>
              <a:defRPr/>
            </a:pPr>
            <a:r>
              <a:rPr lang="en-US" altLang="en-US" smtClean="0"/>
              <a:t>Sins of James 4</a:t>
            </a:r>
          </a:p>
        </p:txBody>
      </p:sp>
      <p:sp>
        <p:nvSpPr>
          <p:cNvPr id="16387" name="Rectangle 3"/>
          <p:cNvSpPr>
            <a:spLocks noGrp="1" noChangeArrowheads="1"/>
          </p:cNvSpPr>
          <p:nvPr>
            <p:ph type="body" idx="1"/>
          </p:nvPr>
        </p:nvSpPr>
        <p:spPr>
          <a:xfrm>
            <a:off x="381000" y="1981200"/>
            <a:ext cx="8077200" cy="4114800"/>
          </a:xfrm>
        </p:spPr>
        <p:txBody>
          <a:bodyPr/>
          <a:lstStyle/>
          <a:p>
            <a:pPr>
              <a:defRPr/>
            </a:pPr>
            <a:r>
              <a:rPr lang="en-US" altLang="en-US" smtClean="0"/>
              <a:t>Chose The World over God (1-10)</a:t>
            </a:r>
          </a:p>
          <a:p>
            <a:pPr>
              <a:defRPr/>
            </a:pPr>
            <a:endParaRPr lang="en-US" altLang="en-US" smtClean="0"/>
          </a:p>
          <a:p>
            <a:pPr>
              <a:defRPr/>
            </a:pPr>
            <a:r>
              <a:rPr lang="en-US" altLang="en-US" smtClean="0"/>
              <a:t>Contempt for the law of God (11-12)</a:t>
            </a:r>
          </a:p>
          <a:p>
            <a:pPr>
              <a:defRPr/>
            </a:pPr>
            <a:endParaRPr lang="en-US" altLang="en-US" smtClean="0"/>
          </a:p>
          <a:p>
            <a:pPr>
              <a:defRPr/>
            </a:pPr>
            <a:r>
              <a:rPr lang="en-US" altLang="en-US" smtClean="0"/>
              <a:t>Presumptuous and Self-Confidence (13-17)</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19BF4A8F-0ECC-4D49-8382-18C36FAF3D4B}" type="slidenum">
              <a:rPr lang="en-US" altLang="en-US"/>
              <a:pPr>
                <a:defRPr/>
              </a:pPr>
              <a:t>24</a:t>
            </a:fld>
            <a:endParaRPr lang="en-US" altLang="en-US"/>
          </a:p>
        </p:txBody>
      </p:sp>
      <p:sp>
        <p:nvSpPr>
          <p:cNvPr id="52226" name="Rectangle 2"/>
          <p:cNvSpPr>
            <a:spLocks noGrp="1" noChangeArrowheads="1"/>
          </p:cNvSpPr>
          <p:nvPr>
            <p:ph type="title"/>
          </p:nvPr>
        </p:nvSpPr>
        <p:spPr/>
        <p:txBody>
          <a:bodyPr/>
          <a:lstStyle/>
          <a:p>
            <a:pPr>
              <a:defRPr/>
            </a:pPr>
            <a:r>
              <a:rPr lang="en-US" altLang="en-US" smtClean="0"/>
              <a:t>Examples Of Arrogance</a:t>
            </a:r>
          </a:p>
        </p:txBody>
      </p:sp>
      <p:sp>
        <p:nvSpPr>
          <p:cNvPr id="52227" name="Rectangle 3"/>
          <p:cNvSpPr>
            <a:spLocks noGrp="1" noChangeArrowheads="1"/>
          </p:cNvSpPr>
          <p:nvPr>
            <p:ph type="body" idx="1"/>
          </p:nvPr>
        </p:nvSpPr>
        <p:spPr>
          <a:xfrm>
            <a:off x="381000" y="1600200"/>
            <a:ext cx="8534400" cy="4800600"/>
          </a:xfrm>
        </p:spPr>
        <p:txBody>
          <a:bodyPr/>
          <a:lstStyle/>
          <a:p>
            <a:pPr>
              <a:lnSpc>
                <a:spcPct val="90000"/>
              </a:lnSpc>
              <a:buFontTx/>
              <a:buNone/>
              <a:defRPr/>
            </a:pPr>
            <a:r>
              <a:rPr lang="en-US" altLang="en-US" i="1" smtClean="0">
                <a:solidFill>
                  <a:srgbClr val="FFCC00"/>
                </a:solidFill>
              </a:rPr>
              <a:t>4:10 – Humble yourselves in the sight of the Lord and He will lift you up.</a:t>
            </a:r>
          </a:p>
          <a:p>
            <a:pPr>
              <a:lnSpc>
                <a:spcPct val="90000"/>
              </a:lnSpc>
              <a:defRPr/>
            </a:pPr>
            <a:r>
              <a:rPr lang="en-US" altLang="en-US" smtClean="0"/>
              <a:t>4:11-12 – Speaking Evil of Another</a:t>
            </a:r>
          </a:p>
          <a:p>
            <a:pPr>
              <a:lnSpc>
                <a:spcPct val="90000"/>
              </a:lnSpc>
              <a:defRPr/>
            </a:pPr>
            <a:r>
              <a:rPr lang="en-US" altLang="en-US" smtClean="0"/>
              <a:t>4:13-16 – Pride - Making Plans Without God</a:t>
            </a:r>
          </a:p>
          <a:p>
            <a:pPr lvl="1">
              <a:lnSpc>
                <a:spcPct val="90000"/>
              </a:lnSpc>
              <a:defRPr/>
            </a:pPr>
            <a:r>
              <a:rPr lang="en-US" altLang="en-US" smtClean="0"/>
              <a:t>You think You Are In Control?</a:t>
            </a:r>
          </a:p>
          <a:p>
            <a:pPr>
              <a:lnSpc>
                <a:spcPct val="90000"/>
              </a:lnSpc>
              <a:defRPr/>
            </a:pPr>
            <a:r>
              <a:rPr lang="en-US" altLang="en-US" smtClean="0"/>
              <a:t>5:1-6 – Selfishness &amp; Fraud Against Others</a:t>
            </a:r>
          </a:p>
          <a:p>
            <a:pPr>
              <a:lnSpc>
                <a:spcPct val="90000"/>
              </a:lnSpc>
              <a:buFontTx/>
              <a:buNone/>
              <a:defRPr/>
            </a:pPr>
            <a:r>
              <a:rPr lang="en-US" altLang="en-US" i="1" smtClean="0">
                <a:solidFill>
                  <a:srgbClr val="FFCC00"/>
                </a:solidFill>
              </a:rPr>
              <a:t>4:4 – Do you not know that friendship with the world is enmity with God…</a:t>
            </a:r>
          </a:p>
          <a:p>
            <a:pPr>
              <a:lnSpc>
                <a:spcPct val="90000"/>
              </a:lnSpc>
              <a:buFontTx/>
              <a:buNone/>
              <a:defRPr/>
            </a:pPr>
            <a:r>
              <a:rPr lang="en-US" altLang="en-US" i="1" smtClean="0">
                <a:solidFill>
                  <a:srgbClr val="FFCC00"/>
                </a:solidFill>
              </a:rPr>
              <a:t>5:4 – …their cries have reached the ears of the Lord of Sabaoth</a:t>
            </a:r>
          </a:p>
          <a:p>
            <a:pPr>
              <a:lnSpc>
                <a:spcPct val="90000"/>
              </a:lnSpc>
              <a:defRPr/>
            </a:pPr>
            <a:endParaRPr lang="en-US" altLang="en-US" i="1" smtClean="0">
              <a:solidFill>
                <a:srgbClr val="FFCC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A7F32031-2F5F-A141-8BD0-900D709232CA}" type="slidenum">
              <a:rPr lang="en-US" altLang="en-US"/>
              <a:pPr>
                <a:defRPr/>
              </a:pPr>
              <a:t>25</a:t>
            </a:fld>
            <a:endParaRPr lang="en-US" altLang="en-US"/>
          </a:p>
        </p:txBody>
      </p:sp>
      <p:sp>
        <p:nvSpPr>
          <p:cNvPr id="4098" name="Rectangle 2"/>
          <p:cNvSpPr>
            <a:spLocks noGrp="1" noChangeArrowheads="1"/>
          </p:cNvSpPr>
          <p:nvPr>
            <p:ph type="title"/>
          </p:nvPr>
        </p:nvSpPr>
        <p:spPr/>
        <p:txBody>
          <a:bodyPr/>
          <a:lstStyle/>
          <a:p>
            <a:pPr>
              <a:defRPr/>
            </a:pPr>
            <a:r>
              <a:rPr lang="en-US" altLang="en-US" smtClean="0"/>
              <a:t>Share With Concern (5)</a:t>
            </a:r>
          </a:p>
        </p:txBody>
      </p:sp>
      <p:sp>
        <p:nvSpPr>
          <p:cNvPr id="4099" name="Rectangle 3"/>
          <p:cNvSpPr>
            <a:spLocks noGrp="1" noChangeArrowheads="1"/>
          </p:cNvSpPr>
          <p:nvPr>
            <p:ph type="body" idx="1"/>
          </p:nvPr>
        </p:nvSpPr>
        <p:spPr>
          <a:xfrm>
            <a:off x="685800" y="1600200"/>
            <a:ext cx="7772400" cy="4724400"/>
          </a:xfrm>
        </p:spPr>
        <p:txBody>
          <a:bodyPr/>
          <a:lstStyle/>
          <a:p>
            <a:pPr>
              <a:lnSpc>
                <a:spcPct val="90000"/>
              </a:lnSpc>
              <a:spcBef>
                <a:spcPct val="10000"/>
              </a:spcBef>
              <a:defRPr/>
            </a:pPr>
            <a:r>
              <a:rPr lang="en-US" altLang="en-US" u="sng" smtClean="0">
                <a:solidFill>
                  <a:srgbClr val="FFCC00"/>
                </a:solidFill>
              </a:rPr>
              <a:t>Share In Possessions (5:1-6)</a:t>
            </a:r>
            <a:endParaRPr lang="en-US" altLang="en-US" smtClean="0">
              <a:solidFill>
                <a:srgbClr val="FFCC00"/>
              </a:solidFill>
            </a:endParaRPr>
          </a:p>
          <a:p>
            <a:pPr lvl="1">
              <a:lnSpc>
                <a:spcPct val="90000"/>
              </a:lnSpc>
              <a:spcBef>
                <a:spcPct val="10000"/>
              </a:spcBef>
              <a:defRPr/>
            </a:pPr>
            <a:r>
              <a:rPr lang="en-US" altLang="en-US" smtClean="0"/>
              <a:t>Consternation from Wealth (5:1)</a:t>
            </a:r>
          </a:p>
          <a:p>
            <a:pPr lvl="1">
              <a:lnSpc>
                <a:spcPct val="90000"/>
              </a:lnSpc>
              <a:spcBef>
                <a:spcPct val="10000"/>
              </a:spcBef>
              <a:defRPr/>
            </a:pPr>
            <a:r>
              <a:rPr lang="en-US" altLang="en-US" smtClean="0"/>
              <a:t>Corrosion of Wealth (5:2-3)</a:t>
            </a:r>
          </a:p>
          <a:p>
            <a:pPr lvl="1">
              <a:lnSpc>
                <a:spcPct val="90000"/>
              </a:lnSpc>
              <a:spcBef>
                <a:spcPct val="10000"/>
              </a:spcBef>
              <a:defRPr/>
            </a:pPr>
            <a:r>
              <a:rPr lang="en-US" altLang="en-US" smtClean="0"/>
              <a:t>Condemnation in Wealth (5:4-6)</a:t>
            </a:r>
          </a:p>
          <a:p>
            <a:pPr>
              <a:lnSpc>
                <a:spcPct val="90000"/>
              </a:lnSpc>
              <a:spcBef>
                <a:spcPct val="10000"/>
              </a:spcBef>
              <a:defRPr/>
            </a:pPr>
            <a:r>
              <a:rPr lang="en-US" altLang="en-US" u="sng" smtClean="0">
                <a:solidFill>
                  <a:srgbClr val="FFCC00"/>
                </a:solidFill>
              </a:rPr>
              <a:t>Share In Patience (5:7-12)</a:t>
            </a:r>
          </a:p>
          <a:p>
            <a:pPr lvl="1">
              <a:lnSpc>
                <a:spcPct val="90000"/>
              </a:lnSpc>
              <a:spcBef>
                <a:spcPct val="10000"/>
              </a:spcBef>
              <a:defRPr/>
            </a:pPr>
            <a:r>
              <a:rPr lang="en-US" altLang="en-US" smtClean="0"/>
              <a:t>Essence of Patience (5:7-9)</a:t>
            </a:r>
          </a:p>
          <a:p>
            <a:pPr lvl="1">
              <a:lnSpc>
                <a:spcPct val="90000"/>
              </a:lnSpc>
              <a:spcBef>
                <a:spcPct val="10000"/>
              </a:spcBef>
              <a:defRPr/>
            </a:pPr>
            <a:r>
              <a:rPr lang="en-US" altLang="en-US" smtClean="0"/>
              <a:t>Examples of Patience (5:10-11)</a:t>
            </a:r>
          </a:p>
          <a:p>
            <a:pPr lvl="1">
              <a:lnSpc>
                <a:spcPct val="90000"/>
              </a:lnSpc>
              <a:spcBef>
                <a:spcPct val="10000"/>
              </a:spcBef>
              <a:defRPr/>
            </a:pPr>
            <a:r>
              <a:rPr lang="en-US" altLang="en-US" smtClean="0"/>
              <a:t>Evidence of Patience (5:12)</a:t>
            </a:r>
          </a:p>
          <a:p>
            <a:pPr>
              <a:lnSpc>
                <a:spcPct val="90000"/>
              </a:lnSpc>
              <a:spcBef>
                <a:spcPct val="10000"/>
              </a:spcBef>
              <a:defRPr/>
            </a:pPr>
            <a:r>
              <a:rPr lang="en-US" altLang="en-US" u="sng" smtClean="0">
                <a:solidFill>
                  <a:srgbClr val="FFCC00"/>
                </a:solidFill>
              </a:rPr>
              <a:t>Share In Prayer (5:13-20)</a:t>
            </a:r>
          </a:p>
          <a:p>
            <a:pPr lvl="1">
              <a:lnSpc>
                <a:spcPct val="90000"/>
              </a:lnSpc>
              <a:spcBef>
                <a:spcPct val="10000"/>
              </a:spcBef>
              <a:defRPr/>
            </a:pPr>
            <a:r>
              <a:rPr lang="en-US" altLang="en-US" smtClean="0"/>
              <a:t>Sensitivity to Needs (5:13)</a:t>
            </a:r>
          </a:p>
          <a:p>
            <a:pPr lvl="1">
              <a:lnSpc>
                <a:spcPct val="90000"/>
              </a:lnSpc>
              <a:spcBef>
                <a:spcPct val="10000"/>
              </a:spcBef>
              <a:defRPr/>
            </a:pPr>
            <a:r>
              <a:rPr lang="en-US" altLang="en-US" smtClean="0"/>
              <a:t>Supplication for Needs (5:14-18)</a:t>
            </a:r>
          </a:p>
          <a:p>
            <a:pPr lvl="1">
              <a:lnSpc>
                <a:spcPct val="90000"/>
              </a:lnSpc>
              <a:spcBef>
                <a:spcPct val="10000"/>
              </a:spcBef>
              <a:defRPr/>
            </a:pPr>
            <a:r>
              <a:rPr lang="en-US" altLang="en-US" smtClean="0"/>
              <a:t>Significance of Needs (5:19-20)</a:t>
            </a:r>
          </a:p>
          <a:p>
            <a:pPr lvl="1">
              <a:lnSpc>
                <a:spcPct val="90000"/>
              </a:lnSpc>
              <a:defRPr/>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0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0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83969871-5BB3-6443-98DA-32544A6296AA}" type="slidenum">
              <a:rPr lang="en-US" altLang="en-US"/>
              <a:pPr>
                <a:defRPr/>
              </a:pPr>
              <a:t>26</a:t>
            </a:fld>
            <a:endParaRPr lang="en-US" altLang="en-US"/>
          </a:p>
        </p:txBody>
      </p:sp>
      <p:sp>
        <p:nvSpPr>
          <p:cNvPr id="8194" name="Rectangle 2"/>
          <p:cNvSpPr>
            <a:spLocks noGrp="1" noChangeArrowheads="1"/>
          </p:cNvSpPr>
          <p:nvPr>
            <p:ph type="title"/>
          </p:nvPr>
        </p:nvSpPr>
        <p:spPr>
          <a:xfrm>
            <a:off x="152400" y="228600"/>
            <a:ext cx="8686800" cy="1295400"/>
          </a:xfrm>
        </p:spPr>
        <p:txBody>
          <a:bodyPr/>
          <a:lstStyle/>
          <a:p>
            <a:pPr>
              <a:defRPr/>
            </a:pPr>
            <a:r>
              <a:rPr lang="en-US" altLang="en-US" smtClean="0"/>
              <a:t>Consternation from Wealth (5:1)</a:t>
            </a:r>
          </a:p>
        </p:txBody>
      </p:sp>
      <p:sp>
        <p:nvSpPr>
          <p:cNvPr id="8195" name="Rectangle 3"/>
          <p:cNvSpPr>
            <a:spLocks noGrp="1" noChangeArrowheads="1"/>
          </p:cNvSpPr>
          <p:nvPr>
            <p:ph type="body" idx="1"/>
          </p:nvPr>
        </p:nvSpPr>
        <p:spPr>
          <a:xfrm>
            <a:off x="381000" y="1676400"/>
            <a:ext cx="8458200" cy="4800600"/>
          </a:xfrm>
        </p:spPr>
        <p:txBody>
          <a:bodyPr/>
          <a:lstStyle/>
          <a:p>
            <a:pPr>
              <a:defRPr/>
            </a:pPr>
            <a:r>
              <a:rPr lang="en-US" altLang="en-US" u="sng" smtClean="0">
                <a:solidFill>
                  <a:srgbClr val="FFCC00"/>
                </a:solidFill>
              </a:rPr>
              <a:t>“Weep” and “Howl”</a:t>
            </a:r>
            <a:r>
              <a:rPr lang="en-US" altLang="en-US" smtClean="0">
                <a:solidFill>
                  <a:srgbClr val="FFCC00"/>
                </a:solidFill>
              </a:rPr>
              <a:t> </a:t>
            </a:r>
          </a:p>
          <a:p>
            <a:pPr lvl="1">
              <a:lnSpc>
                <a:spcPct val="90000"/>
              </a:lnSpc>
              <a:defRPr/>
            </a:pPr>
            <a:r>
              <a:rPr lang="en-US" altLang="en-US" smtClean="0"/>
              <a:t>To cry out in Pain, Grief, Despair.</a:t>
            </a:r>
          </a:p>
          <a:p>
            <a:pPr lvl="1">
              <a:lnSpc>
                <a:spcPct val="90000"/>
              </a:lnSpc>
              <a:defRPr/>
            </a:pPr>
            <a:r>
              <a:rPr lang="en-US" altLang="en-US" smtClean="0"/>
              <a:t>Audible Wailing, Shrieking by a person being terrorized.</a:t>
            </a:r>
          </a:p>
          <a:p>
            <a:pPr lvl="1">
              <a:lnSpc>
                <a:spcPct val="90000"/>
              </a:lnSpc>
              <a:defRPr/>
            </a:pPr>
            <a:r>
              <a:rPr lang="en-US" altLang="en-US" smtClean="0"/>
              <a:t>Not like 4:9 where they responded by repenting.</a:t>
            </a:r>
          </a:p>
          <a:p>
            <a:pPr lvl="1">
              <a:lnSpc>
                <a:spcPct val="90000"/>
              </a:lnSpc>
              <a:defRPr/>
            </a:pPr>
            <a:r>
              <a:rPr lang="en-US" altLang="en-US" smtClean="0"/>
              <a:t> Here it is anguish and despair.</a:t>
            </a:r>
          </a:p>
          <a:p>
            <a:pPr>
              <a:defRPr/>
            </a:pPr>
            <a:r>
              <a:rPr lang="en-US" altLang="en-US" u="sng" smtClean="0">
                <a:solidFill>
                  <a:srgbClr val="FFCC00"/>
                </a:solidFill>
              </a:rPr>
              <a:t>Miseries</a:t>
            </a:r>
            <a:endParaRPr lang="en-US" altLang="en-US" smtClean="0">
              <a:solidFill>
                <a:srgbClr val="FFCC00"/>
              </a:solidFill>
            </a:endParaRPr>
          </a:p>
          <a:p>
            <a:pPr lvl="1">
              <a:defRPr/>
            </a:pPr>
            <a:r>
              <a:rPr lang="en-US" altLang="en-US" smtClean="0"/>
              <a:t>Distress, Hardships,  Sufferings</a:t>
            </a:r>
          </a:p>
          <a:p>
            <a:pPr lvl="1">
              <a:defRPr/>
            </a:pPr>
            <a:r>
              <a:rPr lang="en-US" altLang="en-US" smtClean="0"/>
              <a:t>Not limited to this life (Luke 16:24 – Lazarus)</a:t>
            </a:r>
          </a:p>
          <a:p>
            <a:pPr lvl="2">
              <a:lnSpc>
                <a:spcPct val="90000"/>
              </a:lnSpc>
              <a:defRPr/>
            </a:pPr>
            <a:r>
              <a:rPr lang="en-US" altLang="en-US" smtClean="0"/>
              <a:t>These “Plans” are against God’s “will” and they will fail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 calcmode="lin" valueType="num">
                                      <p:cBhvr additive="base">
                                        <p:cTn id="23"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anim calcmode="lin" valueType="num">
                                      <p:cBhvr additive="base">
                                        <p:cTn id="29"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19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anim calcmode="lin" valueType="num">
                                      <p:cBhvr additive="base">
                                        <p:cTn id="33"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19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5BFD3E7C-0F3B-BA44-B998-457C23E64DCD}" type="slidenum">
              <a:rPr lang="en-US" altLang="en-US"/>
              <a:pPr>
                <a:defRPr/>
              </a:pPr>
              <a:t>27</a:t>
            </a:fld>
            <a:endParaRPr lang="en-US" altLang="en-US"/>
          </a:p>
        </p:txBody>
      </p:sp>
      <p:sp>
        <p:nvSpPr>
          <p:cNvPr id="6146" name="Rectangle 2"/>
          <p:cNvSpPr>
            <a:spLocks noGrp="1" noChangeArrowheads="1"/>
          </p:cNvSpPr>
          <p:nvPr>
            <p:ph type="title"/>
          </p:nvPr>
        </p:nvSpPr>
        <p:spPr/>
        <p:txBody>
          <a:bodyPr/>
          <a:lstStyle/>
          <a:p>
            <a:pPr>
              <a:defRPr/>
            </a:pPr>
            <a:r>
              <a:rPr lang="en-US" altLang="en-US" smtClean="0"/>
              <a:t>Why Was Judgment Coming?</a:t>
            </a:r>
          </a:p>
        </p:txBody>
      </p:sp>
      <p:sp>
        <p:nvSpPr>
          <p:cNvPr id="6147" name="Rectangle 3"/>
          <p:cNvSpPr>
            <a:spLocks noGrp="1" noChangeArrowheads="1"/>
          </p:cNvSpPr>
          <p:nvPr>
            <p:ph type="body" idx="1"/>
          </p:nvPr>
        </p:nvSpPr>
        <p:spPr>
          <a:xfrm>
            <a:off x="685800" y="1524000"/>
            <a:ext cx="7772400" cy="4800600"/>
          </a:xfrm>
        </p:spPr>
        <p:txBody>
          <a:bodyPr/>
          <a:lstStyle/>
          <a:p>
            <a:pPr>
              <a:defRPr/>
            </a:pPr>
            <a:r>
              <a:rPr lang="en-US" altLang="en-US" smtClean="0"/>
              <a:t>Hoarded Wealth (2-3)</a:t>
            </a:r>
          </a:p>
          <a:p>
            <a:pPr>
              <a:defRPr/>
            </a:pPr>
            <a:r>
              <a:rPr lang="en-US" altLang="en-US" smtClean="0"/>
              <a:t>Unpaid Wages (4)</a:t>
            </a:r>
          </a:p>
          <a:p>
            <a:pPr>
              <a:defRPr/>
            </a:pPr>
            <a:r>
              <a:rPr lang="en-US" altLang="en-US" smtClean="0"/>
              <a:t>Luxury and Self-Indulgence (5)</a:t>
            </a:r>
          </a:p>
          <a:p>
            <a:pPr>
              <a:defRPr/>
            </a:pPr>
            <a:r>
              <a:rPr lang="en-US" altLang="en-US" smtClean="0"/>
              <a:t>Murder (6)</a:t>
            </a:r>
          </a:p>
          <a:p>
            <a:pPr>
              <a:defRPr/>
            </a:pPr>
            <a:endParaRPr lang="en-US" altLang="en-US" smtClean="0"/>
          </a:p>
          <a:p>
            <a:pPr>
              <a:defRPr/>
            </a:pPr>
            <a:r>
              <a:rPr lang="en-US" altLang="en-US" smtClean="0">
                <a:solidFill>
                  <a:srgbClr val="FFCC00"/>
                </a:solidFill>
              </a:rPr>
              <a:t>QUESTIONS:</a:t>
            </a:r>
          </a:p>
          <a:p>
            <a:pPr lvl="1">
              <a:defRPr/>
            </a:pPr>
            <a:r>
              <a:rPr lang="en-US" altLang="en-US" smtClean="0"/>
              <a:t>By what means was my wealth obtained?</a:t>
            </a:r>
          </a:p>
          <a:p>
            <a:pPr lvl="1">
              <a:defRPr/>
            </a:pPr>
            <a:r>
              <a:rPr lang="en-US" altLang="en-US" smtClean="0"/>
              <a:t>How are they being enjoyed?</a:t>
            </a:r>
          </a:p>
          <a:p>
            <a:pPr lvl="1">
              <a:defRPr/>
            </a:pPr>
            <a:r>
              <a:rPr lang="en-US" altLang="en-US" smtClean="0"/>
              <a:t>To what use are they being put?</a:t>
            </a:r>
          </a:p>
          <a:p>
            <a:pPr>
              <a:defRPr/>
            </a:pPr>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6200" y="6553200"/>
            <a:ext cx="1905000" cy="304800"/>
          </a:xfrm>
        </p:spPr>
        <p:txBody>
          <a:bodyPr/>
          <a:lstStyle/>
          <a:p>
            <a:pPr algn="l">
              <a:defRPr/>
            </a:pPr>
            <a:r>
              <a:rPr lang="en-US" altLang="en-US"/>
              <a:t>James 5:1-6</a:t>
            </a:r>
          </a:p>
        </p:txBody>
      </p:sp>
      <p:sp>
        <p:nvSpPr>
          <p:cNvPr id="5" name="Slide Number Placeholder 4"/>
          <p:cNvSpPr>
            <a:spLocks noGrp="1"/>
          </p:cNvSpPr>
          <p:nvPr>
            <p:ph type="sldNum" sz="quarter" idx="11"/>
          </p:nvPr>
        </p:nvSpPr>
        <p:spPr/>
        <p:txBody>
          <a:bodyPr/>
          <a:lstStyle/>
          <a:p>
            <a:pPr>
              <a:defRPr/>
            </a:pPr>
            <a:fld id="{7F06B3ED-597C-074E-A10A-8A8529978533}" type="slidenum">
              <a:rPr lang="en-US" altLang="en-US"/>
              <a:pPr>
                <a:defRPr/>
              </a:pPr>
              <a:t>28</a:t>
            </a:fld>
            <a:endParaRPr lang="en-US" altLang="en-US"/>
          </a:p>
        </p:txBody>
      </p:sp>
      <p:sp>
        <p:nvSpPr>
          <p:cNvPr id="7170" name="Rectangle 2"/>
          <p:cNvSpPr>
            <a:spLocks noGrp="1" noChangeArrowheads="1"/>
          </p:cNvSpPr>
          <p:nvPr>
            <p:ph type="title"/>
          </p:nvPr>
        </p:nvSpPr>
        <p:spPr>
          <a:xfrm>
            <a:off x="533400" y="76200"/>
            <a:ext cx="8153400" cy="762000"/>
          </a:xfrm>
        </p:spPr>
        <p:txBody>
          <a:bodyPr/>
          <a:lstStyle/>
          <a:p>
            <a:pPr>
              <a:defRPr/>
            </a:pPr>
            <a:r>
              <a:rPr lang="en-US" altLang="en-US" smtClean="0"/>
              <a:t>Corrosion of Wealth (5:2-3)</a:t>
            </a:r>
          </a:p>
        </p:txBody>
      </p:sp>
      <p:sp>
        <p:nvSpPr>
          <p:cNvPr id="7171" name="Rectangle 3"/>
          <p:cNvSpPr>
            <a:spLocks noGrp="1" noChangeArrowheads="1"/>
          </p:cNvSpPr>
          <p:nvPr>
            <p:ph type="body" idx="1"/>
          </p:nvPr>
        </p:nvSpPr>
        <p:spPr>
          <a:xfrm>
            <a:off x="0" y="838200"/>
            <a:ext cx="9144000" cy="5715000"/>
          </a:xfrm>
        </p:spPr>
        <p:txBody>
          <a:bodyPr/>
          <a:lstStyle/>
          <a:p>
            <a:pPr>
              <a:defRPr/>
            </a:pPr>
            <a:r>
              <a:rPr lang="en-US" altLang="en-US" u="sng" dirty="0" smtClean="0">
                <a:solidFill>
                  <a:srgbClr val="FFCC00"/>
                </a:solidFill>
              </a:rPr>
              <a:t>The 1st Charge</a:t>
            </a:r>
            <a:r>
              <a:rPr lang="en-US" altLang="en-US" dirty="0" smtClean="0">
                <a:solidFill>
                  <a:srgbClr val="FFCC00"/>
                </a:solidFill>
              </a:rPr>
              <a:t>:  </a:t>
            </a:r>
            <a:r>
              <a:rPr lang="en-US" altLang="en-US" u="sng" dirty="0" smtClean="0">
                <a:solidFill>
                  <a:srgbClr val="FFCC00"/>
                </a:solidFill>
              </a:rPr>
              <a:t>They Hoarded Their Wealth</a:t>
            </a:r>
          </a:p>
          <a:p>
            <a:pPr>
              <a:defRPr/>
            </a:pPr>
            <a:r>
              <a:rPr lang="en-US" altLang="en-US" dirty="0" smtClean="0">
                <a:solidFill>
                  <a:srgbClr val="FFFD78"/>
                </a:solidFill>
              </a:rPr>
              <a:t>“</a:t>
            </a:r>
            <a:r>
              <a:rPr lang="en-US" altLang="en-US" i="1" dirty="0" smtClean="0">
                <a:solidFill>
                  <a:srgbClr val="FFFD78"/>
                </a:solidFill>
              </a:rPr>
              <a:t>Riches</a:t>
            </a:r>
            <a:r>
              <a:rPr lang="en-US" altLang="en-US" dirty="0" smtClean="0">
                <a:solidFill>
                  <a:srgbClr val="FFFD78"/>
                </a:solidFill>
              </a:rPr>
              <a:t>” </a:t>
            </a:r>
            <a:r>
              <a:rPr lang="en-US" altLang="en-US" dirty="0" smtClean="0"/>
              <a:t>- </a:t>
            </a:r>
            <a:r>
              <a:rPr lang="en-US" altLang="en-US" b="0" dirty="0" smtClean="0"/>
              <a:t>Abundant Overflowing of the Earth</a:t>
            </a:r>
            <a:endParaRPr lang="en-US" altLang="en-US" dirty="0" smtClean="0"/>
          </a:p>
          <a:p>
            <a:pPr>
              <a:defRPr/>
            </a:pPr>
            <a:r>
              <a:rPr lang="en-US" altLang="en-US" dirty="0" smtClean="0">
                <a:solidFill>
                  <a:srgbClr val="FFFD78"/>
                </a:solidFill>
              </a:rPr>
              <a:t>“</a:t>
            </a:r>
            <a:r>
              <a:rPr lang="en-US" altLang="en-US" i="1" dirty="0" smtClean="0">
                <a:solidFill>
                  <a:srgbClr val="FFFD78"/>
                </a:solidFill>
              </a:rPr>
              <a:t>Rotted</a:t>
            </a:r>
            <a:r>
              <a:rPr lang="en-US" altLang="en-US" dirty="0" smtClean="0">
                <a:solidFill>
                  <a:srgbClr val="FFFD78"/>
                </a:solidFill>
              </a:rPr>
              <a:t>” </a:t>
            </a:r>
            <a:r>
              <a:rPr lang="en-US" altLang="en-US" dirty="0" smtClean="0"/>
              <a:t>- </a:t>
            </a:r>
            <a:r>
              <a:rPr lang="en-US" altLang="en-US" b="0" dirty="0" smtClean="0"/>
              <a:t>Putrid, Corrupted. (2)</a:t>
            </a:r>
            <a:endParaRPr lang="en-US" altLang="en-US" dirty="0" smtClean="0"/>
          </a:p>
          <a:p>
            <a:pPr lvl="1">
              <a:defRPr/>
            </a:pPr>
            <a:r>
              <a:rPr lang="en-US" altLang="en-US" dirty="0" smtClean="0"/>
              <a:t>Poison Bite from a Serpent, Or a Poison Arrow</a:t>
            </a:r>
          </a:p>
          <a:p>
            <a:pPr>
              <a:defRPr/>
            </a:pPr>
            <a:r>
              <a:rPr lang="en-US" altLang="en-US" dirty="0" smtClean="0">
                <a:solidFill>
                  <a:srgbClr val="FFFD78"/>
                </a:solidFill>
              </a:rPr>
              <a:t>“</a:t>
            </a:r>
            <a:r>
              <a:rPr lang="en-US" altLang="en-US" i="1" dirty="0" smtClean="0">
                <a:solidFill>
                  <a:srgbClr val="FFFD78"/>
                </a:solidFill>
              </a:rPr>
              <a:t>Garments are Moth Eaten</a:t>
            </a:r>
            <a:r>
              <a:rPr lang="en-US" altLang="en-US" dirty="0" smtClean="0">
                <a:solidFill>
                  <a:srgbClr val="FFFD78"/>
                </a:solidFill>
              </a:rPr>
              <a:t>” </a:t>
            </a:r>
            <a:r>
              <a:rPr lang="en-US" altLang="en-US" dirty="0" smtClean="0"/>
              <a:t>(2)</a:t>
            </a:r>
          </a:p>
          <a:p>
            <a:pPr lvl="1">
              <a:defRPr/>
            </a:pPr>
            <a:r>
              <a:rPr lang="en-US" altLang="en-US" dirty="0" smtClean="0"/>
              <a:t>Outer Garments - Those Seen by Men</a:t>
            </a:r>
          </a:p>
          <a:p>
            <a:pPr>
              <a:defRPr/>
            </a:pPr>
            <a:r>
              <a:rPr lang="en-US" altLang="en-US" dirty="0" smtClean="0">
                <a:solidFill>
                  <a:srgbClr val="FFFD78"/>
                </a:solidFill>
              </a:rPr>
              <a:t>Rusted, Corroded </a:t>
            </a:r>
            <a:r>
              <a:rPr lang="en-US" altLang="en-US" dirty="0" smtClean="0"/>
              <a:t>- </a:t>
            </a:r>
            <a:r>
              <a:rPr lang="en-US" altLang="en-US" b="0" dirty="0" smtClean="0"/>
              <a:t>To Rust Through and Through (3)</a:t>
            </a:r>
          </a:p>
          <a:p>
            <a:pPr lvl="1">
              <a:defRPr/>
            </a:pPr>
            <a:r>
              <a:rPr lang="en-US" altLang="en-US" b="1" dirty="0" smtClean="0"/>
              <a:t>Rust is a Witness Against you </a:t>
            </a:r>
            <a:r>
              <a:rPr lang="en-US" altLang="en-US" b="0" dirty="0" smtClean="0"/>
              <a:t>– wealth was not put to use</a:t>
            </a:r>
          </a:p>
          <a:p>
            <a:pPr>
              <a:defRPr/>
            </a:pPr>
            <a:r>
              <a:rPr lang="en-US" altLang="en-US" dirty="0" smtClean="0">
                <a:solidFill>
                  <a:srgbClr val="FFFD78"/>
                </a:solidFill>
              </a:rPr>
              <a:t>Eat your flesh like fire </a:t>
            </a:r>
            <a:r>
              <a:rPr lang="en-US" altLang="en-US" b="0" dirty="0" smtClean="0"/>
              <a:t>– </a:t>
            </a:r>
            <a:r>
              <a:rPr lang="en-US" altLang="en-US" b="0" i="1" dirty="0" smtClean="0"/>
              <a:t>God will punish the wicked</a:t>
            </a:r>
            <a:endParaRPr lang="en-US" altLang="en-US" i="1" dirty="0" smtClean="0"/>
          </a:p>
          <a:p>
            <a:pPr>
              <a:defRPr/>
            </a:pPr>
            <a:r>
              <a:rPr lang="en-US" altLang="en-US" dirty="0" smtClean="0">
                <a:solidFill>
                  <a:srgbClr val="FFFD78"/>
                </a:solidFill>
              </a:rPr>
              <a:t>Their Destiny Is Like Their Riches (3)</a:t>
            </a:r>
          </a:p>
          <a:p>
            <a:pPr lvl="1">
              <a:defRPr/>
            </a:pPr>
            <a:r>
              <a:rPr lang="en-US" altLang="en-US" dirty="0" smtClean="0"/>
              <a:t>Decay and Useless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1">
                                            <p:txEl>
                                              <p:pRg st="5" end="5"/>
                                            </p:txEl>
                                          </p:spTgt>
                                        </p:tgtEl>
                                        <p:attrNameLst>
                                          <p:attrName>style.visibility</p:attrName>
                                        </p:attrNameLst>
                                      </p:cBhvr>
                                      <p:to>
                                        <p:strVal val="visible"/>
                                      </p:to>
                                    </p:set>
                                    <p:anim calcmode="lin" valueType="num">
                                      <p:cBhvr additive="base">
                                        <p:cTn id="3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additive="base">
                                        <p:cTn id="3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9" end="9"/>
                                            </p:txEl>
                                          </p:spTgt>
                                        </p:tgtEl>
                                        <p:attrNameLst>
                                          <p:attrName>style.visibility</p:attrName>
                                        </p:attrNameLst>
                                      </p:cBhvr>
                                      <p:to>
                                        <p:strVal val="visible"/>
                                      </p:to>
                                    </p:set>
                                    <p:anim calcmode="lin" valueType="num">
                                      <p:cBhvr additive="base">
                                        <p:cTn id="5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171">
                                            <p:txEl>
                                              <p:pRg st="10" end="10"/>
                                            </p:txEl>
                                          </p:spTgt>
                                        </p:tgtEl>
                                        <p:attrNameLst>
                                          <p:attrName>style.visibility</p:attrName>
                                        </p:attrNameLst>
                                      </p:cBhvr>
                                      <p:to>
                                        <p:strVal val="visible"/>
                                      </p:to>
                                    </p:set>
                                    <p:anim calcmode="lin" valueType="num">
                                      <p:cBhvr additive="base">
                                        <p:cTn id="5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349FDDFB-CA8F-BF4E-A0DF-66990D29AEB4}" type="slidenum">
              <a:rPr lang="en-US" altLang="en-US"/>
              <a:pPr>
                <a:defRPr/>
              </a:pPr>
              <a:t>29</a:t>
            </a:fld>
            <a:endParaRPr lang="en-US" altLang="en-US"/>
          </a:p>
        </p:txBody>
      </p:sp>
      <p:sp>
        <p:nvSpPr>
          <p:cNvPr id="9218" name="Rectangle 2"/>
          <p:cNvSpPr>
            <a:spLocks noGrp="1" noChangeArrowheads="1"/>
          </p:cNvSpPr>
          <p:nvPr>
            <p:ph type="title"/>
          </p:nvPr>
        </p:nvSpPr>
        <p:spPr>
          <a:xfrm>
            <a:off x="304800" y="381000"/>
            <a:ext cx="8458200" cy="990600"/>
          </a:xfrm>
        </p:spPr>
        <p:txBody>
          <a:bodyPr/>
          <a:lstStyle/>
          <a:p>
            <a:pPr>
              <a:defRPr/>
            </a:pPr>
            <a:r>
              <a:rPr lang="en-US" altLang="en-US" smtClean="0"/>
              <a:t>Condemnation in Wealth (5:4-6)</a:t>
            </a:r>
          </a:p>
        </p:txBody>
      </p:sp>
      <p:sp>
        <p:nvSpPr>
          <p:cNvPr id="9219" name="Rectangle 3"/>
          <p:cNvSpPr>
            <a:spLocks noGrp="1" noChangeArrowheads="1"/>
          </p:cNvSpPr>
          <p:nvPr>
            <p:ph type="body" idx="1"/>
          </p:nvPr>
        </p:nvSpPr>
        <p:spPr>
          <a:xfrm>
            <a:off x="685800" y="1600200"/>
            <a:ext cx="8001000" cy="4495800"/>
          </a:xfrm>
        </p:spPr>
        <p:txBody>
          <a:bodyPr/>
          <a:lstStyle/>
          <a:p>
            <a:pPr>
              <a:defRPr/>
            </a:pPr>
            <a:r>
              <a:rPr lang="en-US" altLang="en-US" u="sng" dirty="0" smtClean="0">
                <a:solidFill>
                  <a:srgbClr val="FFCC00"/>
                </a:solidFill>
              </a:rPr>
              <a:t>The 2nd Charge - Failed to pay workers! (4)</a:t>
            </a:r>
          </a:p>
          <a:p>
            <a:pPr lvl="1">
              <a:defRPr/>
            </a:pPr>
            <a:r>
              <a:rPr lang="en-US" altLang="en-US" b="1" dirty="0" smtClean="0"/>
              <a:t>Dt 24:14-15 – Pay him his wages each day</a:t>
            </a:r>
          </a:p>
          <a:p>
            <a:pPr lvl="1">
              <a:defRPr/>
            </a:pPr>
            <a:r>
              <a:rPr lang="en-US" altLang="en-US" b="1" dirty="0" smtClean="0"/>
              <a:t>Lev 19:13- do not hold back wages</a:t>
            </a:r>
          </a:p>
          <a:p>
            <a:pPr lvl="1">
              <a:defRPr/>
            </a:pPr>
            <a:r>
              <a:rPr lang="en-US" altLang="en-US" b="1" dirty="0" err="1" smtClean="0"/>
              <a:t>Jer</a:t>
            </a:r>
            <a:r>
              <a:rPr lang="en-US" altLang="en-US" b="1" dirty="0" smtClean="0"/>
              <a:t> 22:13 – “… not paying them”</a:t>
            </a:r>
          </a:p>
          <a:p>
            <a:pPr lvl="1">
              <a:defRPr/>
            </a:pPr>
            <a:endParaRPr lang="en-US" altLang="en-US" b="1" dirty="0"/>
          </a:p>
          <a:p>
            <a:pPr>
              <a:defRPr/>
            </a:pPr>
            <a:r>
              <a:rPr lang="en-US" altLang="en-US" b="1" dirty="0" smtClean="0">
                <a:solidFill>
                  <a:srgbClr val="FFFD78"/>
                </a:solidFill>
              </a:rPr>
              <a:t>“Cries Out”</a:t>
            </a:r>
            <a:r>
              <a:rPr lang="en-US" altLang="en-US" b="1" dirty="0" smtClean="0"/>
              <a:t> - to shout, to yell.</a:t>
            </a:r>
          </a:p>
          <a:p>
            <a:pPr>
              <a:defRPr/>
            </a:pPr>
            <a:r>
              <a:rPr lang="en-US" altLang="en-US" b="1" dirty="0" smtClean="0"/>
              <a:t>All these </a:t>
            </a:r>
            <a:r>
              <a:rPr lang="en-US" altLang="en-US" b="1" dirty="0" smtClean="0">
                <a:solidFill>
                  <a:srgbClr val="FFFD78"/>
                </a:solidFill>
              </a:rPr>
              <a:t>“testify” </a:t>
            </a:r>
            <a:r>
              <a:rPr lang="en-US" altLang="en-US" b="1" dirty="0" smtClean="0"/>
              <a:t>(Vs. 3) against them.</a:t>
            </a:r>
            <a:endParaRPr lang="en-US" altLang="en-US" b="1" u="sng" dirty="0">
              <a:solidFill>
                <a:srgbClr val="FFCC00"/>
              </a:solidFill>
            </a:endParaRPr>
          </a:p>
          <a:p>
            <a:pPr>
              <a:defRPr/>
            </a:pPr>
            <a:r>
              <a:rPr lang="en-US" altLang="en-US" b="1" dirty="0" smtClean="0"/>
              <a:t>Cries have reached the </a:t>
            </a:r>
            <a:r>
              <a:rPr lang="en-US" altLang="en-US" b="1" dirty="0" smtClean="0">
                <a:solidFill>
                  <a:srgbClr val="FFFD78"/>
                </a:solidFill>
              </a:rPr>
              <a:t>Lord of the </a:t>
            </a:r>
            <a:r>
              <a:rPr lang="en-US" altLang="en-US" b="1" dirty="0" err="1" smtClean="0">
                <a:solidFill>
                  <a:srgbClr val="FFFD78"/>
                </a:solidFill>
              </a:rPr>
              <a:t>Sabaoth</a:t>
            </a:r>
            <a:endParaRPr lang="en-US" altLang="en-US" b="1" dirty="0" smtClean="0">
              <a:solidFill>
                <a:srgbClr val="FFFD7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219200"/>
          </a:xfrm>
        </p:spPr>
        <p:txBody>
          <a:bodyPr/>
          <a:lstStyle/>
          <a:p>
            <a:pPr eaLnBrk="1" hangingPunct="1">
              <a:defRPr/>
            </a:pPr>
            <a:r>
              <a:rPr lang="en-US" altLang="en-US" smtClean="0">
                <a:solidFill>
                  <a:srgbClr val="FF33CC"/>
                </a:solidFill>
              </a:rPr>
              <a:t>Lessons From Chapter One</a:t>
            </a:r>
            <a:br>
              <a:rPr lang="en-US" altLang="en-US" smtClean="0">
                <a:solidFill>
                  <a:srgbClr val="FF33CC"/>
                </a:solidFill>
              </a:rPr>
            </a:br>
            <a:r>
              <a:rPr lang="en-US" altLang="en-US" smtClean="0">
                <a:solidFill>
                  <a:srgbClr val="FFFF00"/>
                </a:solidFill>
              </a:rPr>
              <a:t>Stand With Confidence</a:t>
            </a:r>
          </a:p>
        </p:txBody>
      </p:sp>
      <p:sp>
        <p:nvSpPr>
          <p:cNvPr id="5123" name="Rectangle 3"/>
          <p:cNvSpPr>
            <a:spLocks noGrp="1" noChangeArrowheads="1"/>
          </p:cNvSpPr>
          <p:nvPr>
            <p:ph type="body" idx="1"/>
          </p:nvPr>
        </p:nvSpPr>
        <p:spPr>
          <a:xfrm>
            <a:off x="0" y="1752600"/>
            <a:ext cx="9144000" cy="4800600"/>
          </a:xfrm>
        </p:spPr>
        <p:txBody>
          <a:bodyPr/>
          <a:lstStyle/>
          <a:p>
            <a:pPr eaLnBrk="1" hangingPunct="1">
              <a:defRPr/>
            </a:pPr>
            <a:r>
              <a:rPr lang="en-US" altLang="en-US" u="sng" dirty="0" smtClean="0">
                <a:solidFill>
                  <a:srgbClr val="FFFD78"/>
                </a:solidFill>
              </a:rPr>
              <a:t>Trials Are </a:t>
            </a:r>
            <a:r>
              <a:rPr lang="en-US" altLang="en-US" u="sng" dirty="0" smtClean="0">
                <a:solidFill>
                  <a:srgbClr val="FFFD78"/>
                </a:solidFill>
              </a:rPr>
              <a:t>Joyous (1-12)</a:t>
            </a:r>
            <a:endParaRPr lang="en-US" altLang="en-US" u="sng" dirty="0" smtClean="0">
              <a:solidFill>
                <a:srgbClr val="FFFD78"/>
              </a:solidFill>
            </a:endParaRPr>
          </a:p>
          <a:p>
            <a:pPr lvl="1" eaLnBrk="1" hangingPunct="1">
              <a:defRPr/>
            </a:pPr>
            <a:r>
              <a:rPr lang="en-US" altLang="en-US" dirty="0" smtClean="0"/>
              <a:t>Perfection, Patience, Purify Faith, Humility, Crown of Life</a:t>
            </a:r>
          </a:p>
          <a:p>
            <a:pPr eaLnBrk="1" hangingPunct="1">
              <a:defRPr/>
            </a:pPr>
            <a:r>
              <a:rPr lang="en-US" altLang="en-US" dirty="0" smtClean="0">
                <a:solidFill>
                  <a:srgbClr val="FFFD78"/>
                </a:solidFill>
              </a:rPr>
              <a:t>Know</a:t>
            </a:r>
            <a:r>
              <a:rPr lang="en-US" altLang="en-US" dirty="0" smtClean="0"/>
              <a:t> - God only Gives what is </a:t>
            </a:r>
            <a:r>
              <a:rPr lang="en-US" altLang="en-US" dirty="0" smtClean="0"/>
              <a:t>Good (17)</a:t>
            </a:r>
            <a:endParaRPr lang="en-US" altLang="en-US" dirty="0" smtClean="0"/>
          </a:p>
          <a:p>
            <a:pPr eaLnBrk="1" hangingPunct="1">
              <a:defRPr/>
            </a:pPr>
            <a:r>
              <a:rPr lang="en-US" altLang="en-US" dirty="0" smtClean="0"/>
              <a:t>The Gospel Can </a:t>
            </a:r>
            <a:r>
              <a:rPr lang="en-US" altLang="en-US" dirty="0" smtClean="0">
                <a:solidFill>
                  <a:srgbClr val="FFFD78"/>
                </a:solidFill>
              </a:rPr>
              <a:t>Keep Your Souls </a:t>
            </a:r>
            <a:r>
              <a:rPr lang="en-US" altLang="en-US" dirty="0" smtClean="0">
                <a:solidFill>
                  <a:srgbClr val="FFFD78"/>
                </a:solidFill>
              </a:rPr>
              <a:t>Saved (21)</a:t>
            </a:r>
            <a:endParaRPr lang="en-US" altLang="en-US" dirty="0" smtClean="0">
              <a:solidFill>
                <a:srgbClr val="FFFD78"/>
              </a:solidFill>
            </a:endParaRPr>
          </a:p>
          <a:p>
            <a:pPr lvl="1" eaLnBrk="1" hangingPunct="1">
              <a:defRPr/>
            </a:pPr>
            <a:r>
              <a:rPr lang="en-US" altLang="en-US" dirty="0" smtClean="0"/>
              <a:t>So be quick to listen to it</a:t>
            </a:r>
          </a:p>
          <a:p>
            <a:pPr eaLnBrk="1" hangingPunct="1">
              <a:defRPr/>
            </a:pPr>
            <a:r>
              <a:rPr lang="en-US" altLang="en-US" dirty="0" smtClean="0">
                <a:solidFill>
                  <a:srgbClr val="FFFD78"/>
                </a:solidFill>
              </a:rPr>
              <a:t>Be Doers </a:t>
            </a:r>
            <a:r>
              <a:rPr lang="en-US" altLang="en-US" dirty="0" smtClean="0"/>
              <a:t>of What You Hear (the word), and not Hearers Only</a:t>
            </a:r>
            <a:r>
              <a:rPr lang="en-US" altLang="en-US" dirty="0" smtClean="0"/>
              <a:t>. (22-25)</a:t>
            </a:r>
            <a:endParaRPr lang="en-US" altLang="en-US" dirty="0" smtClean="0"/>
          </a:p>
          <a:p>
            <a:pPr eaLnBrk="1" hangingPunct="1">
              <a:defRPr/>
            </a:pPr>
            <a:r>
              <a:rPr lang="en-US" altLang="en-US" dirty="0" smtClean="0"/>
              <a:t>Practice </a:t>
            </a:r>
            <a:r>
              <a:rPr lang="en-US" altLang="en-US" dirty="0" smtClean="0">
                <a:solidFill>
                  <a:srgbClr val="FFFD78"/>
                </a:solidFill>
              </a:rPr>
              <a:t>PURE and UNDEFILED </a:t>
            </a:r>
            <a:r>
              <a:rPr lang="en-US" altLang="en-US" dirty="0" smtClean="0"/>
              <a:t>Religion (26-27)</a:t>
            </a:r>
            <a:endParaRPr lang="en-US" altLang="en-US" dirty="0" smtClean="0"/>
          </a:p>
          <a:p>
            <a:pPr lvl="1" eaLnBrk="1" hangingPunct="1">
              <a:defRPr/>
            </a:pPr>
            <a:r>
              <a:rPr lang="en-US" altLang="en-US" dirty="0" smtClean="0"/>
              <a:t>Have a Tender Heart</a:t>
            </a:r>
          </a:p>
          <a:p>
            <a:pPr lvl="1" eaLnBrk="1" hangingPunct="1">
              <a:defRPr/>
            </a:pPr>
            <a:r>
              <a:rPr lang="en-US" altLang="en-US" dirty="0" smtClean="0"/>
              <a:t>Have a Pure and Unspotted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 calcmode="lin" valueType="num">
                                      <p:cBhvr additive="base">
                                        <p:cTn id="2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 calcmode="lin" valueType="num">
                                      <p:cBhvr additive="base">
                                        <p:cTn id="3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123">
                                            <p:txEl>
                                              <p:pRg st="6" end="6"/>
                                            </p:txEl>
                                          </p:spTgt>
                                        </p:tgtEl>
                                        <p:attrNameLst>
                                          <p:attrName>style.visibility</p:attrName>
                                        </p:attrNameLst>
                                      </p:cBhvr>
                                      <p:to>
                                        <p:strVal val="visible"/>
                                      </p:to>
                                    </p:set>
                                    <p:anim calcmode="lin" valueType="num">
                                      <p:cBhvr additive="base">
                                        <p:cTn id="3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 calcmode="lin" valueType="num">
                                      <p:cBhvr additive="base">
                                        <p:cTn id="43"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calcmode="lin" valueType="num">
                                      <p:cBhvr additive="base">
                                        <p:cTn id="47"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baoth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3" name="Picture 3" descr="sabaoth"/>
          <p:cNvPicPr>
            <a:picLocks noChangeAspect="1" noChangeArrowheads="1"/>
          </p:cNvPicPr>
          <p:nvPr/>
        </p:nvPicPr>
        <p:blipFill>
          <a:blip r:embed="rId4"/>
          <a:srcRect/>
          <a:stretch>
            <a:fillRect/>
          </a:stretch>
        </p:blipFill>
        <p:spPr bwMode="auto">
          <a:xfrm>
            <a:off x="762000" y="1066800"/>
            <a:ext cx="7696200" cy="3228976"/>
          </a:xfrm>
          <a:prstGeom prst="rect">
            <a:avLst/>
          </a:prstGeom>
          <a:noFill/>
          <a:effectLst>
            <a:outerShdw dist="35921" dir="2700000" algn="ctr" rotWithShape="0">
              <a:schemeClr val="bg1"/>
            </a:outerShdw>
          </a:effectLst>
        </p:spPr>
      </p:pic>
    </p:spTree>
    <p:extLst>
      <p:ext uri="{BB962C8B-B14F-4D97-AF65-F5344CB8AC3E}">
        <p14:creationId xmlns:p14="http://schemas.microsoft.com/office/powerpoint/2010/main" val="907333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3" descr="sabaothteaching"/>
          <p:cNvPicPr>
            <a:picLocks noChangeAspect="1" noChangeArrowheads="1"/>
          </p:cNvPicPr>
          <p:nvPr/>
        </p:nvPicPr>
        <p:blipFill>
          <a:blip r:embed="rId4"/>
          <a:srcRect/>
          <a:stretch>
            <a:fillRect/>
          </a:stretch>
        </p:blipFill>
        <p:spPr bwMode="auto">
          <a:xfrm>
            <a:off x="228600" y="238127"/>
            <a:ext cx="8763000" cy="1057276"/>
          </a:xfrm>
          <a:prstGeom prst="rect">
            <a:avLst/>
          </a:prstGeom>
          <a:solidFill>
            <a:schemeClr val="bg1">
              <a:lumMod val="50000"/>
            </a:schemeClr>
          </a:solidFill>
          <a:effectLst>
            <a:outerShdw dist="35921" dir="2700000" algn="ctr" rotWithShape="0">
              <a:srgbClr val="808080"/>
            </a:outerShdw>
          </a:effectLst>
        </p:spPr>
      </p:pic>
      <p:pic>
        <p:nvPicPr>
          <p:cNvPr id="5124" name="Picture 4" descr="mea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00202"/>
            <a:ext cx="3124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3" name="Text Box 5"/>
          <p:cNvSpPr txBox="1">
            <a:spLocks noChangeArrowheads="1"/>
          </p:cNvSpPr>
          <p:nvPr/>
        </p:nvSpPr>
        <p:spPr bwMode="auto">
          <a:xfrm>
            <a:off x="1752600" y="2895600"/>
            <a:ext cx="7239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ct val="140000"/>
              </a:lnSpc>
            </a:pPr>
            <a:r>
              <a:rPr lang="en-US" altLang="en-US" sz="5400" dirty="0"/>
              <a:t>The L</a:t>
            </a:r>
            <a:r>
              <a:rPr lang="en-US" altLang="en-US" sz="4400" dirty="0"/>
              <a:t>ORD</a:t>
            </a:r>
            <a:r>
              <a:rPr lang="en-US" altLang="en-US" sz="5400" dirty="0"/>
              <a:t> of Hosts</a:t>
            </a:r>
          </a:p>
          <a:p>
            <a:pPr>
              <a:lnSpc>
                <a:spcPct val="140000"/>
              </a:lnSpc>
            </a:pPr>
            <a:r>
              <a:rPr lang="en-US" altLang="en-US" sz="5400" dirty="0"/>
              <a:t>The L</a:t>
            </a:r>
            <a:r>
              <a:rPr lang="en-US" altLang="en-US" sz="4400" dirty="0"/>
              <a:t>ORD</a:t>
            </a:r>
            <a:r>
              <a:rPr lang="en-US" altLang="en-US" sz="5400" dirty="0"/>
              <a:t> of Armies</a:t>
            </a:r>
          </a:p>
        </p:txBody>
      </p:sp>
    </p:spTree>
    <p:extLst>
      <p:ext uri="{BB962C8B-B14F-4D97-AF65-F5344CB8AC3E}">
        <p14:creationId xmlns:p14="http://schemas.microsoft.com/office/powerpoint/2010/main" val="157400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5" name="Picture 3" descr="sabaothteaching"/>
          <p:cNvPicPr>
            <a:picLocks noChangeAspect="1" noChangeArrowheads="1"/>
          </p:cNvPicPr>
          <p:nvPr/>
        </p:nvPicPr>
        <p:blipFill>
          <a:blip r:embed="rId4"/>
          <a:srcRect/>
          <a:stretch>
            <a:fillRect/>
          </a:stretch>
        </p:blipFill>
        <p:spPr bwMode="auto">
          <a:xfrm>
            <a:off x="228600" y="238127"/>
            <a:ext cx="8763000" cy="1057276"/>
          </a:xfrm>
          <a:prstGeom prst="rect">
            <a:avLst/>
          </a:prstGeom>
          <a:solidFill>
            <a:schemeClr val="bg1">
              <a:lumMod val="50000"/>
            </a:schemeClr>
          </a:solidFill>
          <a:effectLst>
            <a:outerShdw dist="35921" dir="2700000" algn="ctr" rotWithShape="0">
              <a:srgbClr val="808080"/>
            </a:outerShdw>
          </a:effectLst>
        </p:spPr>
      </p:pic>
      <p:sp>
        <p:nvSpPr>
          <p:cNvPr id="253956" name="Text Box 4"/>
          <p:cNvSpPr txBox="1">
            <a:spLocks noChangeArrowheads="1"/>
          </p:cNvSpPr>
          <p:nvPr/>
        </p:nvSpPr>
        <p:spPr bwMode="auto">
          <a:xfrm>
            <a:off x="1752600" y="2133600"/>
            <a:ext cx="73914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200" dirty="0"/>
              <a:t>Pronounced: </a:t>
            </a:r>
            <a:br>
              <a:rPr lang="en-US" altLang="en-US" sz="3200" dirty="0"/>
            </a:br>
            <a:r>
              <a:rPr lang="en-US" altLang="en-US" sz="3200" dirty="0" err="1"/>
              <a:t>juh</a:t>
            </a:r>
            <a:r>
              <a:rPr lang="en-US" altLang="en-US" sz="3200" dirty="0"/>
              <a:t>-HO-</a:t>
            </a:r>
            <a:r>
              <a:rPr lang="en-US" altLang="en-US" sz="3200" dirty="0" err="1"/>
              <a:t>vah</a:t>
            </a:r>
            <a:r>
              <a:rPr lang="en-US" altLang="en-US" sz="3200" dirty="0"/>
              <a:t> </a:t>
            </a:r>
            <a:r>
              <a:rPr lang="en-US" altLang="en-US" sz="3200" dirty="0" err="1"/>
              <a:t>sah</a:t>
            </a:r>
            <a:r>
              <a:rPr lang="en-US" altLang="en-US" sz="3200" dirty="0"/>
              <a:t>-bah-OATH  </a:t>
            </a:r>
          </a:p>
          <a:p>
            <a:endParaRPr lang="en-US" altLang="en-US" dirty="0"/>
          </a:p>
          <a:p>
            <a:r>
              <a:rPr lang="en-US" altLang="en-US" sz="3200" dirty="0"/>
              <a:t>Also known as </a:t>
            </a:r>
            <a:r>
              <a:rPr lang="en-US" altLang="en-US" sz="3200" i="1" dirty="0"/>
              <a:t>YHWH-</a:t>
            </a:r>
            <a:r>
              <a:rPr lang="en-US" altLang="en-US" sz="3200" i="1" dirty="0" err="1"/>
              <a:t>Sabaoth</a:t>
            </a:r>
            <a:r>
              <a:rPr lang="en-US" altLang="en-US" sz="3200" dirty="0"/>
              <a:t>. </a:t>
            </a:r>
          </a:p>
          <a:p>
            <a:endParaRPr lang="en-US" altLang="en-US" dirty="0"/>
          </a:p>
          <a:p>
            <a:r>
              <a:rPr lang="en-US" altLang="en-US" sz="3200" dirty="0"/>
              <a:t>Many English versions of the Bible translate </a:t>
            </a:r>
            <a:r>
              <a:rPr lang="en-US" altLang="en-US" sz="3200" i="1" dirty="0" err="1"/>
              <a:t>Sabaoth</a:t>
            </a:r>
            <a:r>
              <a:rPr lang="en-US" altLang="en-US" sz="3200" dirty="0"/>
              <a:t> as “Almighty.” </a:t>
            </a:r>
            <a:endParaRPr lang="en-US" altLang="en-US" sz="3200" dirty="0" smtClean="0"/>
          </a:p>
          <a:p>
            <a:pPr marL="1200150" lvl="1" indent="-457200">
              <a:buFont typeface="Arial" charset="0"/>
              <a:buChar char="•"/>
            </a:pPr>
            <a:r>
              <a:rPr lang="en-US" altLang="en-US" sz="3200" dirty="0" smtClean="0"/>
              <a:t>Do Not Confuse El </a:t>
            </a:r>
            <a:r>
              <a:rPr lang="en-US" altLang="en-US" sz="3200" dirty="0" err="1" smtClean="0"/>
              <a:t>Shaddai</a:t>
            </a:r>
            <a:r>
              <a:rPr lang="en-US" altLang="en-US" sz="3200" dirty="0" smtClean="0"/>
              <a:t> – God Almighty (All Sufficient)</a:t>
            </a:r>
            <a:endParaRPr lang="en-US" altLang="en-US" sz="3200" dirty="0"/>
          </a:p>
        </p:txBody>
      </p:sp>
      <p:pic>
        <p:nvPicPr>
          <p:cNvPr id="12293" name="Picture 5" descr="com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1600"/>
            <a:ext cx="23853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034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3" descr="sabaothteaching"/>
          <p:cNvPicPr>
            <a:picLocks noChangeAspect="1" noChangeArrowheads="1"/>
          </p:cNvPicPr>
          <p:nvPr/>
        </p:nvPicPr>
        <p:blipFill>
          <a:blip r:embed="rId4"/>
          <a:srcRect/>
          <a:stretch>
            <a:fillRect/>
          </a:stretch>
        </p:blipFill>
        <p:spPr bwMode="auto">
          <a:xfrm>
            <a:off x="228600" y="301526"/>
            <a:ext cx="8763000" cy="993874"/>
          </a:xfrm>
          <a:prstGeom prst="rect">
            <a:avLst/>
          </a:prstGeom>
          <a:solidFill>
            <a:schemeClr val="bg1">
              <a:lumMod val="50000"/>
            </a:schemeClr>
          </a:solidFill>
          <a:effectLst>
            <a:outerShdw dist="35921" dir="2700000" algn="ctr" rotWithShape="0">
              <a:srgbClr val="808080"/>
            </a:outerShdw>
          </a:effectLst>
        </p:spPr>
      </p:pic>
      <p:sp>
        <p:nvSpPr>
          <p:cNvPr id="256004" name="Text Box 4"/>
          <p:cNvSpPr txBox="1">
            <a:spLocks noChangeArrowheads="1"/>
          </p:cNvSpPr>
          <p:nvPr/>
        </p:nvSpPr>
        <p:spPr bwMode="auto">
          <a:xfrm>
            <a:off x="1752600" y="2895605"/>
            <a:ext cx="7391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200" i="1" dirty="0"/>
              <a:t>Jehovah-</a:t>
            </a:r>
            <a:r>
              <a:rPr lang="en-US" altLang="en-US" sz="3200" i="1" dirty="0" err="1"/>
              <a:t>Sabaoth</a:t>
            </a:r>
            <a:r>
              <a:rPr lang="en-US" altLang="en-US" sz="3200" dirty="0"/>
              <a:t> is often translated as “The Lord Almighty.” </a:t>
            </a:r>
          </a:p>
          <a:p>
            <a:endParaRPr lang="en-US" altLang="en-US" dirty="0"/>
          </a:p>
          <a:p>
            <a:r>
              <a:rPr lang="en-US" altLang="en-US" sz="3200" i="1" dirty="0" err="1"/>
              <a:t>Sabaoth</a:t>
            </a:r>
            <a:r>
              <a:rPr lang="en-US" altLang="en-US" sz="3200" dirty="0"/>
              <a:t> is also translated as </a:t>
            </a:r>
            <a:br>
              <a:rPr lang="en-US" altLang="en-US" sz="3200" dirty="0"/>
            </a:br>
            <a:r>
              <a:rPr lang="en-US" altLang="en-US" sz="3200" dirty="0"/>
              <a:t>“Heavenly Hosts or Armies.”</a:t>
            </a:r>
          </a:p>
        </p:txBody>
      </p:sp>
      <p:pic>
        <p:nvPicPr>
          <p:cNvPr id="13317" name="Picture 5" descr="com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47827"/>
            <a:ext cx="3429000" cy="109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378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457200"/>
          </a:xfrm>
        </p:spPr>
        <p:txBody>
          <a:bodyPr/>
          <a:lstStyle/>
          <a:p>
            <a:r>
              <a:rPr lang="en-US" dirty="0" smtClean="0"/>
              <a:t>Jehovah-</a:t>
            </a:r>
            <a:r>
              <a:rPr lang="en-US" dirty="0" err="1" smtClean="0"/>
              <a:t>Sabaoth</a:t>
            </a:r>
            <a:endParaRPr lang="en-US" dirty="0"/>
          </a:p>
        </p:txBody>
      </p:sp>
      <p:sp>
        <p:nvSpPr>
          <p:cNvPr id="3" name="Content Placeholder 2"/>
          <p:cNvSpPr>
            <a:spLocks noGrp="1"/>
          </p:cNvSpPr>
          <p:nvPr>
            <p:ph idx="1"/>
          </p:nvPr>
        </p:nvSpPr>
        <p:spPr>
          <a:xfrm>
            <a:off x="0" y="533400"/>
            <a:ext cx="9144000" cy="6324600"/>
          </a:xfrm>
        </p:spPr>
        <p:txBody>
          <a:bodyPr/>
          <a:lstStyle/>
          <a:p>
            <a:pPr marL="0" indent="0">
              <a:buNone/>
            </a:pPr>
            <a:r>
              <a:rPr lang="en-US" sz="2000" dirty="0">
                <a:solidFill>
                  <a:srgbClr val="FFFF00"/>
                </a:solidFill>
              </a:rPr>
              <a:t>(Psalm 84) </a:t>
            </a:r>
            <a:r>
              <a:rPr lang="en-US" sz="2000" dirty="0"/>
              <a:t>[1] How lovely is your dwelling place, O </a:t>
            </a:r>
            <a:r>
              <a:rPr lang="en-US" sz="2000" dirty="0">
                <a:solidFill>
                  <a:srgbClr val="FFFD78"/>
                </a:solidFill>
              </a:rPr>
              <a:t>LORD of hosts</a:t>
            </a:r>
            <a:r>
              <a:rPr lang="en-US" sz="2000" dirty="0"/>
              <a:t>!</a:t>
            </a:r>
          </a:p>
          <a:p>
            <a:pPr marL="0" indent="0">
              <a:buNone/>
            </a:pPr>
            <a:r>
              <a:rPr lang="en-US" sz="2000" dirty="0"/>
              <a:t>[2] My soul longs, yes, faints for the courts of the LORD; my heart and flesh sing for joy to the living God.</a:t>
            </a:r>
          </a:p>
          <a:p>
            <a:pPr marL="0" indent="0">
              <a:buNone/>
            </a:pPr>
            <a:r>
              <a:rPr lang="en-US" sz="2000" dirty="0"/>
              <a:t>[3] Even the sparrow finds a home, and the swallow a nest for herself, where she may lay her young, at your altars, </a:t>
            </a:r>
            <a:r>
              <a:rPr lang="en-US" sz="2000" dirty="0">
                <a:solidFill>
                  <a:srgbClr val="FFFD78"/>
                </a:solidFill>
              </a:rPr>
              <a:t>O LORD of hosts</a:t>
            </a:r>
            <a:r>
              <a:rPr lang="en-US" sz="2000" dirty="0"/>
              <a:t>, my King and my God.</a:t>
            </a:r>
          </a:p>
          <a:p>
            <a:pPr marL="0" indent="0">
              <a:buNone/>
            </a:pPr>
            <a:r>
              <a:rPr lang="en-US" sz="2000" dirty="0"/>
              <a:t>[4] Blessed are those who dwell in your house, ever singing your praise!</a:t>
            </a:r>
          </a:p>
          <a:p>
            <a:pPr marL="0" indent="0">
              <a:buNone/>
            </a:pPr>
            <a:r>
              <a:rPr lang="en-US" sz="2000" dirty="0"/>
              <a:t>[5] Blessed are those whose strength is in you, in whose heart are the highways to Zion.</a:t>
            </a:r>
          </a:p>
          <a:p>
            <a:pPr marL="0" indent="0">
              <a:buNone/>
            </a:pPr>
            <a:endParaRPr lang="en-US" sz="2000" dirty="0"/>
          </a:p>
          <a:p>
            <a:pPr marL="0" indent="0">
              <a:buNone/>
            </a:pPr>
            <a:r>
              <a:rPr lang="en-US" sz="2000" dirty="0"/>
              <a:t>[8] O </a:t>
            </a:r>
            <a:r>
              <a:rPr lang="en-US" sz="2000" dirty="0">
                <a:solidFill>
                  <a:srgbClr val="FFFD78"/>
                </a:solidFill>
              </a:rPr>
              <a:t>LORD God of hosts</a:t>
            </a:r>
            <a:r>
              <a:rPr lang="en-US" sz="2000" dirty="0"/>
              <a:t>, hear my prayer; give ear, O God of Jacob!</a:t>
            </a:r>
          </a:p>
          <a:p>
            <a:pPr marL="0" indent="0">
              <a:buNone/>
            </a:pPr>
            <a:r>
              <a:rPr lang="en-US" sz="2000" dirty="0"/>
              <a:t>[9] Behold our shield, O God; look on the face of your anointed!</a:t>
            </a:r>
          </a:p>
          <a:p>
            <a:pPr marL="0" indent="0">
              <a:buNone/>
            </a:pPr>
            <a:r>
              <a:rPr lang="en-US" sz="2000" dirty="0"/>
              <a:t>[10] For a day in your courts is better 	than a thousand elsewhere. I would rather be a doorkeeper in the house of my God than dwell in the tents of wickedness.</a:t>
            </a:r>
          </a:p>
          <a:p>
            <a:pPr marL="0" indent="0">
              <a:buNone/>
            </a:pPr>
            <a:r>
              <a:rPr lang="en-US" sz="2000" dirty="0"/>
              <a:t>[11] For the LORD God is a sun and shield; the LORD bestows favor and honor. No good thing does he withhold from those who walk uprightly.</a:t>
            </a:r>
          </a:p>
          <a:p>
            <a:pPr marL="0" indent="0">
              <a:buNone/>
            </a:pPr>
            <a:r>
              <a:rPr lang="en-US" sz="2000" dirty="0"/>
              <a:t>[12] </a:t>
            </a:r>
            <a:r>
              <a:rPr lang="en-US" sz="2000" dirty="0">
                <a:solidFill>
                  <a:srgbClr val="FFFD78"/>
                </a:solidFill>
              </a:rPr>
              <a:t>O LORD of hosts</a:t>
            </a:r>
            <a:r>
              <a:rPr lang="en-US" sz="2000" dirty="0"/>
              <a:t>, blessed is the one who trusts in you!</a:t>
            </a:r>
          </a:p>
          <a:p>
            <a:pPr marL="0" indent="0">
              <a:buNone/>
            </a:pPr>
            <a:endParaRPr lang="en-US" sz="2000" dirty="0"/>
          </a:p>
        </p:txBody>
      </p:sp>
    </p:spTree>
    <p:extLst>
      <p:ext uri="{BB962C8B-B14F-4D97-AF65-F5344CB8AC3E}">
        <p14:creationId xmlns:p14="http://schemas.microsoft.com/office/powerpoint/2010/main" val="324030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baoth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59" name="Picture 3" descr="sabaothteaching"/>
          <p:cNvPicPr>
            <a:picLocks noChangeAspect="1" noChangeArrowheads="1"/>
          </p:cNvPicPr>
          <p:nvPr/>
        </p:nvPicPr>
        <p:blipFill>
          <a:blip r:embed="rId4"/>
          <a:srcRect/>
          <a:stretch>
            <a:fillRect/>
          </a:stretch>
        </p:blipFill>
        <p:spPr bwMode="auto">
          <a:xfrm>
            <a:off x="228600" y="238127"/>
            <a:ext cx="8763000" cy="1057276"/>
          </a:xfrm>
          <a:prstGeom prst="rect">
            <a:avLst/>
          </a:prstGeom>
          <a:solidFill>
            <a:schemeClr val="bg1">
              <a:lumMod val="50000"/>
            </a:schemeClr>
          </a:solidFill>
          <a:effectLst>
            <a:outerShdw dist="35921" dir="2700000" algn="ctr" rotWithShape="0">
              <a:srgbClr val="808080"/>
            </a:outerShdw>
          </a:effectLst>
        </p:spPr>
      </p:pic>
      <p:sp>
        <p:nvSpPr>
          <p:cNvPr id="249860" name="Text Box 4"/>
          <p:cNvSpPr txBox="1">
            <a:spLocks noChangeArrowheads="1"/>
          </p:cNvSpPr>
          <p:nvPr/>
        </p:nvSpPr>
        <p:spPr bwMode="auto">
          <a:xfrm>
            <a:off x="1752600" y="2895604"/>
            <a:ext cx="7239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4400" i="1" dirty="0"/>
              <a:t>The </a:t>
            </a:r>
            <a:r>
              <a:rPr lang="en-US" altLang="en-US" sz="4400" i="1" dirty="0">
                <a:solidFill>
                  <a:srgbClr val="FFFD78"/>
                </a:solidFill>
              </a:rPr>
              <a:t>Lord of the hosts</a:t>
            </a:r>
            <a:r>
              <a:rPr lang="en-US" altLang="en-US" sz="4400" i="1" dirty="0"/>
              <a:t> of heaven will always fulfill His purposes, even when the hosts of His earthly people fail.</a:t>
            </a:r>
          </a:p>
        </p:txBody>
      </p:sp>
      <p:pic>
        <p:nvPicPr>
          <p:cNvPr id="6149" name="Picture 5" descr="appl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4" y="1600200"/>
            <a:ext cx="38322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985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blere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1" name="Picture 3" descr="biblereferencetrajan"/>
          <p:cNvPicPr>
            <a:picLocks noChangeAspect="1" noChangeArrowheads="1"/>
          </p:cNvPicPr>
          <p:nvPr/>
        </p:nvPicPr>
        <p:blipFill>
          <a:blip r:embed="rId4"/>
          <a:srcRect/>
          <a:stretch>
            <a:fillRect/>
          </a:stretch>
        </p:blipFill>
        <p:spPr bwMode="auto">
          <a:xfrm>
            <a:off x="304800" y="152401"/>
            <a:ext cx="8610600" cy="1025525"/>
          </a:xfrm>
          <a:prstGeom prst="rect">
            <a:avLst/>
          </a:prstGeom>
          <a:noFill/>
          <a:effectLst>
            <a:outerShdw dist="35921" dir="2700000" algn="ctr" rotWithShape="0">
              <a:srgbClr val="808080"/>
            </a:outerShdw>
          </a:effectLst>
        </p:spPr>
      </p:pic>
      <p:sp>
        <p:nvSpPr>
          <p:cNvPr id="8196" name="Rectangle 4"/>
          <p:cNvSpPr>
            <a:spLocks noChangeArrowheads="1"/>
          </p:cNvSpPr>
          <p:nvPr/>
        </p:nvSpPr>
        <p:spPr bwMode="auto">
          <a:xfrm>
            <a:off x="1981200" y="2438404"/>
            <a:ext cx="70104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300" i="1" dirty="0"/>
              <a:t>Year after year this man went up from his town to worship and sacrifice to the </a:t>
            </a:r>
            <a:r>
              <a:rPr lang="en-US" altLang="en-US" sz="3300" i="1" dirty="0">
                <a:solidFill>
                  <a:srgbClr val="FFFD78"/>
                </a:solidFill>
              </a:rPr>
              <a:t>L</a:t>
            </a:r>
            <a:r>
              <a:rPr lang="en-US" altLang="en-US" sz="2500" i="1" dirty="0">
                <a:solidFill>
                  <a:srgbClr val="FFFD78"/>
                </a:solidFill>
              </a:rPr>
              <a:t>ORD</a:t>
            </a:r>
            <a:r>
              <a:rPr lang="en-US" altLang="en-US" sz="3300" i="1" dirty="0">
                <a:solidFill>
                  <a:srgbClr val="FFFD78"/>
                </a:solidFill>
              </a:rPr>
              <a:t> Almighty </a:t>
            </a:r>
            <a:r>
              <a:rPr lang="en-US" altLang="en-US" sz="3300" i="1" dirty="0"/>
              <a:t>at Shiloh, where </a:t>
            </a:r>
            <a:r>
              <a:rPr lang="en-US" altLang="en-US" sz="3300" i="1" dirty="0" err="1"/>
              <a:t>Hophni</a:t>
            </a:r>
            <a:r>
              <a:rPr lang="en-US" altLang="en-US" sz="3300" i="1" dirty="0"/>
              <a:t> and </a:t>
            </a:r>
            <a:r>
              <a:rPr lang="en-US" altLang="en-US" sz="3300" i="1" dirty="0" err="1"/>
              <a:t>Phinehas</a:t>
            </a:r>
            <a:r>
              <a:rPr lang="en-US" altLang="en-US" sz="3300" i="1" dirty="0"/>
              <a:t>, the two sons of Eli, were priests of the L</a:t>
            </a:r>
            <a:r>
              <a:rPr lang="en-US" altLang="en-US" sz="2500" i="1" dirty="0"/>
              <a:t>ORD</a:t>
            </a:r>
            <a:r>
              <a:rPr lang="en-US" altLang="en-US" sz="3300" i="1" dirty="0"/>
              <a:t>.</a:t>
            </a:r>
            <a:endParaRPr lang="en-US" altLang="en-US" dirty="0">
              <a:latin typeface="Verdana" charset="0"/>
            </a:endParaRPr>
          </a:p>
          <a:p>
            <a:r>
              <a:rPr lang="en-US" altLang="en-US" dirty="0">
                <a:latin typeface="Verdana" charset="0"/>
              </a:rPr>
              <a:t>		</a:t>
            </a:r>
            <a:r>
              <a:rPr lang="en-US" altLang="en-US" sz="3300" i="1" dirty="0"/>
              <a:t>	</a:t>
            </a:r>
            <a:r>
              <a:rPr lang="en-US" altLang="en-US" sz="3200" dirty="0"/>
              <a:t>—1 Samuel 1:3</a:t>
            </a:r>
          </a:p>
        </p:txBody>
      </p:sp>
      <p:sp>
        <p:nvSpPr>
          <p:cNvPr id="432134" name="AutoShape 6">
            <a:hlinkClick r:id="" action="ppaction://hlinkshowjump?jump=lastslideviewed" highlightClick="1"/>
          </p:cNvPr>
          <p:cNvSpPr>
            <a:spLocks noChangeArrowheads="1"/>
          </p:cNvSpPr>
          <p:nvPr/>
        </p:nvSpPr>
        <p:spPr bwMode="auto">
          <a:xfrm>
            <a:off x="228600" y="59436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US" sz="2000">
                <a:solidFill>
                  <a:schemeClr val="bg1"/>
                </a:solidFill>
                <a:effectLst>
                  <a:outerShdw blurRad="38100" dist="38100" dir="2700000" algn="tl">
                    <a:srgbClr val="000000"/>
                  </a:outerShdw>
                </a:effectLst>
                <a:latin typeface="+mn-lt"/>
              </a:rPr>
              <a:t>BACK</a:t>
            </a:r>
            <a:endParaRPr lang="en-US" sz="2000">
              <a:solidFill>
                <a:schemeClr val="bg1"/>
              </a:solidFill>
              <a:latin typeface="+mn-lt"/>
            </a:endParaRPr>
          </a:p>
        </p:txBody>
      </p:sp>
    </p:spTree>
    <p:extLst>
      <p:ext uri="{BB962C8B-B14F-4D97-AF65-F5344CB8AC3E}">
        <p14:creationId xmlns:p14="http://schemas.microsoft.com/office/powerpoint/2010/main" val="892008690"/>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iblere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179" name="Picture 3" descr="biblereferencetrajan"/>
          <p:cNvPicPr>
            <a:picLocks noChangeAspect="1" noChangeArrowheads="1"/>
          </p:cNvPicPr>
          <p:nvPr/>
        </p:nvPicPr>
        <p:blipFill>
          <a:blip r:embed="rId4"/>
          <a:srcRect/>
          <a:stretch>
            <a:fillRect/>
          </a:stretch>
        </p:blipFill>
        <p:spPr bwMode="auto">
          <a:xfrm>
            <a:off x="304800" y="152401"/>
            <a:ext cx="8610600" cy="1025525"/>
          </a:xfrm>
          <a:prstGeom prst="rect">
            <a:avLst/>
          </a:prstGeom>
          <a:noFill/>
          <a:effectLst>
            <a:outerShdw dist="35921" dir="2700000" algn="ctr" rotWithShape="0">
              <a:srgbClr val="808080"/>
            </a:outerShdw>
          </a:effectLst>
        </p:spPr>
      </p:pic>
      <p:sp>
        <p:nvSpPr>
          <p:cNvPr id="9220" name="Rectangle 4"/>
          <p:cNvSpPr>
            <a:spLocks noChangeArrowheads="1"/>
          </p:cNvSpPr>
          <p:nvPr/>
        </p:nvSpPr>
        <p:spPr bwMode="auto">
          <a:xfrm>
            <a:off x="1981200" y="2209801"/>
            <a:ext cx="6781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300" i="1" dirty="0"/>
              <a:t>David said to the Philistine, </a:t>
            </a:r>
            <a:br>
              <a:rPr lang="en-US" altLang="en-US" sz="3300" i="1" dirty="0"/>
            </a:br>
            <a:r>
              <a:rPr lang="en-US" altLang="en-US" sz="3300" i="1" dirty="0"/>
              <a:t>“You come against me with </a:t>
            </a:r>
            <a:br>
              <a:rPr lang="en-US" altLang="en-US" sz="3300" i="1" dirty="0"/>
            </a:br>
            <a:r>
              <a:rPr lang="en-US" altLang="en-US" sz="3300" i="1" dirty="0"/>
              <a:t>sword and spear and javelin, </a:t>
            </a:r>
            <a:br>
              <a:rPr lang="en-US" altLang="en-US" sz="3300" i="1" dirty="0"/>
            </a:br>
            <a:r>
              <a:rPr lang="en-US" altLang="en-US" sz="3300" i="1" dirty="0"/>
              <a:t>but I come against you in the </a:t>
            </a:r>
            <a:br>
              <a:rPr lang="en-US" altLang="en-US" sz="3300" i="1" dirty="0"/>
            </a:br>
            <a:r>
              <a:rPr lang="en-US" altLang="en-US" sz="3300" i="1" dirty="0"/>
              <a:t>name of the </a:t>
            </a:r>
            <a:r>
              <a:rPr lang="en-US" altLang="en-US" sz="3300" i="1" dirty="0">
                <a:solidFill>
                  <a:srgbClr val="FFFD78"/>
                </a:solidFill>
              </a:rPr>
              <a:t>L</a:t>
            </a:r>
            <a:r>
              <a:rPr lang="en-US" altLang="en-US" sz="2500" i="1" dirty="0">
                <a:solidFill>
                  <a:srgbClr val="FFFD78"/>
                </a:solidFill>
              </a:rPr>
              <a:t>ORD</a:t>
            </a:r>
            <a:r>
              <a:rPr lang="en-US" altLang="en-US" sz="3300" i="1" dirty="0">
                <a:solidFill>
                  <a:srgbClr val="FFFD78"/>
                </a:solidFill>
              </a:rPr>
              <a:t> Almighty, the </a:t>
            </a:r>
            <a:br>
              <a:rPr lang="en-US" altLang="en-US" sz="3300" i="1" dirty="0">
                <a:solidFill>
                  <a:srgbClr val="FFFD78"/>
                </a:solidFill>
              </a:rPr>
            </a:br>
            <a:r>
              <a:rPr lang="en-US" altLang="en-US" sz="3300" i="1" dirty="0">
                <a:solidFill>
                  <a:srgbClr val="FFFD78"/>
                </a:solidFill>
              </a:rPr>
              <a:t>God of the armies of Israel, </a:t>
            </a:r>
            <a:br>
              <a:rPr lang="en-US" altLang="en-US" sz="3300" i="1" dirty="0">
                <a:solidFill>
                  <a:srgbClr val="FFFD78"/>
                </a:solidFill>
              </a:rPr>
            </a:br>
            <a:r>
              <a:rPr lang="en-US" altLang="en-US" sz="3300" i="1" dirty="0"/>
              <a:t>whom you have defied.”</a:t>
            </a:r>
            <a:br>
              <a:rPr lang="en-US" altLang="en-US" sz="3300" i="1" dirty="0"/>
            </a:br>
            <a:r>
              <a:rPr lang="en-US" altLang="en-US" sz="3300" i="1" dirty="0"/>
              <a:t>			</a:t>
            </a:r>
            <a:r>
              <a:rPr lang="en-US" altLang="en-US" sz="3200" dirty="0"/>
              <a:t>—1 Samuel 17:45</a:t>
            </a:r>
          </a:p>
        </p:txBody>
      </p:sp>
      <p:sp>
        <p:nvSpPr>
          <p:cNvPr id="434182" name="AutoShape 6">
            <a:hlinkClick r:id="" action="ppaction://hlinkshowjump?jump=lastslideviewed" highlightClick="1"/>
          </p:cNvPr>
          <p:cNvSpPr>
            <a:spLocks noChangeArrowheads="1"/>
          </p:cNvSpPr>
          <p:nvPr/>
        </p:nvSpPr>
        <p:spPr bwMode="auto">
          <a:xfrm>
            <a:off x="228600" y="59436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US" sz="2000">
                <a:solidFill>
                  <a:schemeClr val="bg1"/>
                </a:solidFill>
                <a:effectLst>
                  <a:outerShdw blurRad="38100" dist="38100" dir="2700000" algn="tl">
                    <a:srgbClr val="000000"/>
                  </a:outerShdw>
                </a:effectLst>
                <a:latin typeface="+mn-lt"/>
              </a:rPr>
              <a:t>BACK</a:t>
            </a:r>
            <a:endParaRPr lang="en-US" sz="2000">
              <a:solidFill>
                <a:schemeClr val="bg1"/>
              </a:solidFill>
              <a:latin typeface="+mn-lt"/>
            </a:endParaRPr>
          </a:p>
        </p:txBody>
      </p:sp>
    </p:spTree>
    <p:extLst>
      <p:ext uri="{BB962C8B-B14F-4D97-AF65-F5344CB8AC3E}">
        <p14:creationId xmlns:p14="http://schemas.microsoft.com/office/powerpoint/2010/main" val="187009860"/>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blere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227" name="Picture 3" descr="biblereferencetrajan"/>
          <p:cNvPicPr>
            <a:picLocks noChangeAspect="1" noChangeArrowheads="1"/>
          </p:cNvPicPr>
          <p:nvPr/>
        </p:nvPicPr>
        <p:blipFill>
          <a:blip r:embed="rId4"/>
          <a:srcRect/>
          <a:stretch>
            <a:fillRect/>
          </a:stretch>
        </p:blipFill>
        <p:spPr bwMode="auto">
          <a:xfrm>
            <a:off x="304800" y="152401"/>
            <a:ext cx="8610600" cy="1025525"/>
          </a:xfrm>
          <a:prstGeom prst="rect">
            <a:avLst/>
          </a:prstGeom>
          <a:noFill/>
          <a:effectLst>
            <a:outerShdw dist="35921" dir="2700000" algn="ctr" rotWithShape="0">
              <a:srgbClr val="808080"/>
            </a:outerShdw>
          </a:effectLst>
        </p:spPr>
      </p:pic>
      <p:sp>
        <p:nvSpPr>
          <p:cNvPr id="10244" name="Rectangle 4"/>
          <p:cNvSpPr>
            <a:spLocks noChangeArrowheads="1"/>
          </p:cNvSpPr>
          <p:nvPr/>
        </p:nvSpPr>
        <p:spPr bwMode="auto">
          <a:xfrm>
            <a:off x="1981200" y="1676400"/>
            <a:ext cx="71628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300" i="1" dirty="0"/>
              <a:t>The </a:t>
            </a:r>
            <a:r>
              <a:rPr lang="en-US" altLang="en-US" sz="3300" i="1" dirty="0">
                <a:solidFill>
                  <a:srgbClr val="FFFD78"/>
                </a:solidFill>
              </a:rPr>
              <a:t>L</a:t>
            </a:r>
            <a:r>
              <a:rPr lang="en-US" altLang="en-US" sz="2500" i="1" dirty="0">
                <a:solidFill>
                  <a:srgbClr val="FFFD78"/>
                </a:solidFill>
              </a:rPr>
              <a:t>ORD</a:t>
            </a:r>
            <a:r>
              <a:rPr lang="en-US" altLang="en-US" sz="3300" i="1" dirty="0">
                <a:solidFill>
                  <a:srgbClr val="FFFD78"/>
                </a:solidFill>
              </a:rPr>
              <a:t> Almighty </a:t>
            </a:r>
            <a:r>
              <a:rPr lang="en-US" altLang="en-US" sz="3300" i="1" dirty="0"/>
              <a:t>is with us; the God of Jacob is our fortress.				</a:t>
            </a:r>
            <a:r>
              <a:rPr lang="en-US" altLang="en-US" sz="3200" dirty="0"/>
              <a:t>—Psalm 46:7</a:t>
            </a:r>
          </a:p>
          <a:p>
            <a:endParaRPr lang="en-US" altLang="en-US" sz="3200" dirty="0"/>
          </a:p>
          <a:p>
            <a:r>
              <a:rPr lang="en-US" altLang="en-US" sz="3300" i="1" dirty="0"/>
              <a:t>It is just as Isaiah said previously: “Unless the </a:t>
            </a:r>
            <a:r>
              <a:rPr lang="en-US" altLang="en-US" sz="3300" i="1" dirty="0">
                <a:solidFill>
                  <a:srgbClr val="FFFD78"/>
                </a:solidFill>
              </a:rPr>
              <a:t>Lord Almighty </a:t>
            </a:r>
            <a:r>
              <a:rPr lang="en-US" altLang="en-US" sz="3300" i="1" dirty="0"/>
              <a:t>had left us descendants, we would have become like Sodom, we would have been like Gomorrah.”</a:t>
            </a:r>
            <a:endParaRPr lang="en-US" altLang="en-US" dirty="0">
              <a:latin typeface="Verdana" charset="0"/>
            </a:endParaRPr>
          </a:p>
          <a:p>
            <a:r>
              <a:rPr lang="en-US" altLang="en-US" sz="3200" dirty="0"/>
              <a:t>			—Romans 9:29</a:t>
            </a:r>
          </a:p>
        </p:txBody>
      </p:sp>
      <p:sp>
        <p:nvSpPr>
          <p:cNvPr id="436230" name="AutoShape 6">
            <a:hlinkClick r:id="" action="ppaction://hlinkshowjump?jump=lastslideviewed" highlightClick="1"/>
          </p:cNvPr>
          <p:cNvSpPr>
            <a:spLocks noChangeArrowheads="1"/>
          </p:cNvSpPr>
          <p:nvPr/>
        </p:nvSpPr>
        <p:spPr bwMode="auto">
          <a:xfrm>
            <a:off x="228600" y="59436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US" sz="2000">
                <a:solidFill>
                  <a:schemeClr val="bg1"/>
                </a:solidFill>
                <a:effectLst>
                  <a:outerShdw blurRad="38100" dist="38100" dir="2700000" algn="tl">
                    <a:srgbClr val="000000"/>
                  </a:outerShdw>
                </a:effectLst>
                <a:latin typeface="+mn-lt"/>
              </a:rPr>
              <a:t>BACK</a:t>
            </a:r>
            <a:endParaRPr lang="en-US" sz="2000">
              <a:solidFill>
                <a:schemeClr val="bg1"/>
              </a:solidFill>
              <a:latin typeface="+mn-lt"/>
            </a:endParaRPr>
          </a:p>
        </p:txBody>
      </p:sp>
    </p:spTree>
    <p:extLst>
      <p:ext uri="{BB962C8B-B14F-4D97-AF65-F5344CB8AC3E}">
        <p14:creationId xmlns:p14="http://schemas.microsoft.com/office/powerpoint/2010/main" val="74166177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blere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5" name="Picture 3" descr="biblereferencetrajan"/>
          <p:cNvPicPr>
            <a:picLocks noChangeAspect="1" noChangeArrowheads="1"/>
          </p:cNvPicPr>
          <p:nvPr/>
        </p:nvPicPr>
        <p:blipFill>
          <a:blip r:embed="rId4"/>
          <a:srcRect/>
          <a:stretch>
            <a:fillRect/>
          </a:stretch>
        </p:blipFill>
        <p:spPr bwMode="auto">
          <a:xfrm>
            <a:off x="304800" y="152401"/>
            <a:ext cx="8610600" cy="1025525"/>
          </a:xfrm>
          <a:prstGeom prst="rect">
            <a:avLst/>
          </a:prstGeom>
          <a:noFill/>
          <a:effectLst>
            <a:outerShdw dist="35921" dir="2700000" algn="ctr" rotWithShape="0">
              <a:srgbClr val="808080"/>
            </a:outerShdw>
          </a:effectLst>
        </p:spPr>
      </p:pic>
      <p:sp>
        <p:nvSpPr>
          <p:cNvPr id="11268" name="Rectangle 4"/>
          <p:cNvSpPr>
            <a:spLocks noChangeArrowheads="1"/>
          </p:cNvSpPr>
          <p:nvPr/>
        </p:nvSpPr>
        <p:spPr bwMode="auto">
          <a:xfrm>
            <a:off x="1981200" y="2084390"/>
            <a:ext cx="6781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300" i="1" dirty="0"/>
              <a:t>“My name will be great among the nations, from the rising to the setting of the sun. In every place incense and pure offerings will be brought to my name, because my name will be great among the nations,” says the </a:t>
            </a:r>
            <a:r>
              <a:rPr lang="en-US" altLang="en-US" sz="3300" i="1" dirty="0">
                <a:solidFill>
                  <a:srgbClr val="FFFD78"/>
                </a:solidFill>
              </a:rPr>
              <a:t>L</a:t>
            </a:r>
            <a:r>
              <a:rPr lang="en-US" altLang="en-US" sz="2500" i="1" dirty="0">
                <a:solidFill>
                  <a:srgbClr val="FFFD78"/>
                </a:solidFill>
              </a:rPr>
              <a:t>ORD </a:t>
            </a:r>
            <a:r>
              <a:rPr lang="en-US" altLang="en-US" sz="3300" i="1" dirty="0">
                <a:solidFill>
                  <a:srgbClr val="FFFD78"/>
                </a:solidFill>
              </a:rPr>
              <a:t>Almighty.</a:t>
            </a:r>
            <a:endParaRPr lang="en-US" altLang="en-US" dirty="0">
              <a:solidFill>
                <a:srgbClr val="FFFD78"/>
              </a:solidFill>
              <a:latin typeface="Verdana" charset="0"/>
            </a:endParaRPr>
          </a:p>
          <a:p>
            <a:r>
              <a:rPr lang="en-US" altLang="en-US" sz="3300" i="1" dirty="0"/>
              <a:t>				</a:t>
            </a:r>
            <a:r>
              <a:rPr lang="en-US" altLang="en-US" sz="3200" dirty="0"/>
              <a:t>—Malachi 1:11</a:t>
            </a:r>
          </a:p>
        </p:txBody>
      </p:sp>
      <p:sp>
        <p:nvSpPr>
          <p:cNvPr id="438278" name="AutoShape 6">
            <a:hlinkClick r:id="" action="ppaction://hlinkshowjump?jump=lastslideviewed" highlightClick="1"/>
          </p:cNvPr>
          <p:cNvSpPr>
            <a:spLocks noChangeArrowheads="1"/>
          </p:cNvSpPr>
          <p:nvPr/>
        </p:nvSpPr>
        <p:spPr bwMode="auto">
          <a:xfrm>
            <a:off x="228600" y="59436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US" sz="2000">
                <a:solidFill>
                  <a:schemeClr val="bg1"/>
                </a:solidFill>
                <a:effectLst>
                  <a:outerShdw blurRad="38100" dist="38100" dir="2700000" algn="tl">
                    <a:srgbClr val="000000"/>
                  </a:outerShdw>
                </a:effectLst>
                <a:latin typeface="+mn-lt"/>
              </a:rPr>
              <a:t>BACK</a:t>
            </a:r>
            <a:endParaRPr lang="en-US" sz="2000">
              <a:solidFill>
                <a:schemeClr val="bg1"/>
              </a:solidFill>
              <a:latin typeface="+mn-lt"/>
            </a:endParaRPr>
          </a:p>
        </p:txBody>
      </p:sp>
    </p:spTree>
    <p:extLst>
      <p:ext uri="{BB962C8B-B14F-4D97-AF65-F5344CB8AC3E}">
        <p14:creationId xmlns:p14="http://schemas.microsoft.com/office/powerpoint/2010/main" val="206155376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219200"/>
          </a:xfrm>
        </p:spPr>
        <p:txBody>
          <a:bodyPr/>
          <a:lstStyle/>
          <a:p>
            <a:pPr eaLnBrk="1" hangingPunct="1">
              <a:defRPr/>
            </a:pPr>
            <a:r>
              <a:rPr lang="en-US" altLang="en-US" smtClean="0">
                <a:solidFill>
                  <a:srgbClr val="FF33CC"/>
                </a:solidFill>
              </a:rPr>
              <a:t>Lessons From Chapter Two</a:t>
            </a:r>
            <a:br>
              <a:rPr lang="en-US" altLang="en-US" smtClean="0">
                <a:solidFill>
                  <a:srgbClr val="FF33CC"/>
                </a:solidFill>
              </a:rPr>
            </a:br>
            <a:r>
              <a:rPr lang="en-US" altLang="en-US" smtClean="0">
                <a:solidFill>
                  <a:srgbClr val="FFFF00"/>
                </a:solidFill>
              </a:rPr>
              <a:t>Stand With Compassion</a:t>
            </a:r>
          </a:p>
        </p:txBody>
      </p:sp>
      <p:sp>
        <p:nvSpPr>
          <p:cNvPr id="6147" name="Rectangle 3"/>
          <p:cNvSpPr>
            <a:spLocks noGrp="1" noChangeArrowheads="1"/>
          </p:cNvSpPr>
          <p:nvPr>
            <p:ph type="body" idx="1"/>
          </p:nvPr>
        </p:nvSpPr>
        <p:spPr>
          <a:xfrm>
            <a:off x="0" y="1676400"/>
            <a:ext cx="9144000" cy="5029200"/>
          </a:xfrm>
        </p:spPr>
        <p:txBody>
          <a:bodyPr/>
          <a:lstStyle/>
          <a:p>
            <a:pPr eaLnBrk="1" hangingPunct="1">
              <a:lnSpc>
                <a:spcPct val="90000"/>
              </a:lnSpc>
              <a:spcBef>
                <a:spcPct val="10000"/>
              </a:spcBef>
              <a:defRPr/>
            </a:pPr>
            <a:r>
              <a:rPr lang="en-US" altLang="en-US" dirty="0" smtClean="0"/>
              <a:t>In Doing God’s Word (Will), Our Attitude is Critical</a:t>
            </a:r>
          </a:p>
          <a:p>
            <a:pPr eaLnBrk="1" hangingPunct="1">
              <a:lnSpc>
                <a:spcPct val="90000"/>
              </a:lnSpc>
              <a:spcBef>
                <a:spcPct val="10000"/>
              </a:spcBef>
              <a:defRPr/>
            </a:pPr>
            <a:r>
              <a:rPr lang="en-US" altLang="en-US" dirty="0" smtClean="0"/>
              <a:t>Love Your Neighbor - Royal </a:t>
            </a:r>
            <a:r>
              <a:rPr lang="en-US" altLang="en-US" dirty="0" smtClean="0"/>
              <a:t>Law (8)</a:t>
            </a:r>
            <a:endParaRPr lang="en-US" altLang="en-US" dirty="0" smtClean="0"/>
          </a:p>
          <a:p>
            <a:pPr eaLnBrk="1" hangingPunct="1">
              <a:lnSpc>
                <a:spcPct val="90000"/>
              </a:lnSpc>
              <a:spcBef>
                <a:spcPct val="10000"/>
              </a:spcBef>
              <a:defRPr/>
            </a:pPr>
            <a:r>
              <a:rPr lang="en-US" altLang="en-US" dirty="0" smtClean="0"/>
              <a:t>Show Christ In Your Life</a:t>
            </a:r>
          </a:p>
          <a:p>
            <a:pPr eaLnBrk="1" hangingPunct="1">
              <a:lnSpc>
                <a:spcPct val="90000"/>
              </a:lnSpc>
              <a:spcBef>
                <a:spcPct val="10000"/>
              </a:spcBef>
              <a:defRPr/>
            </a:pPr>
            <a:r>
              <a:rPr lang="en-US" altLang="en-US" dirty="0" smtClean="0"/>
              <a:t>Act As Though You Are About to Be Judged</a:t>
            </a:r>
            <a:r>
              <a:rPr lang="en-US" altLang="en-US" dirty="0" smtClean="0"/>
              <a:t>. (12)</a:t>
            </a:r>
            <a:endParaRPr lang="en-US" altLang="en-US" dirty="0" smtClean="0"/>
          </a:p>
          <a:p>
            <a:pPr eaLnBrk="1" hangingPunct="1">
              <a:lnSpc>
                <a:spcPct val="90000"/>
              </a:lnSpc>
              <a:spcBef>
                <a:spcPct val="10000"/>
              </a:spcBef>
              <a:defRPr/>
            </a:pPr>
            <a:r>
              <a:rPr lang="en-US" altLang="en-US" dirty="0" smtClean="0"/>
              <a:t>Show Mercy to Get </a:t>
            </a:r>
            <a:r>
              <a:rPr lang="en-US" altLang="en-US" dirty="0" smtClean="0"/>
              <a:t>Mercy (13)</a:t>
            </a:r>
            <a:endParaRPr lang="en-US" altLang="en-US" dirty="0" smtClean="0"/>
          </a:p>
          <a:p>
            <a:pPr eaLnBrk="1" hangingPunct="1">
              <a:lnSpc>
                <a:spcPct val="90000"/>
              </a:lnSpc>
              <a:spcBef>
                <a:spcPct val="10000"/>
              </a:spcBef>
              <a:defRPr/>
            </a:pPr>
            <a:r>
              <a:rPr lang="en-US" altLang="en-US" dirty="0" smtClean="0"/>
              <a:t>Faith and Works Are </a:t>
            </a:r>
            <a:r>
              <a:rPr lang="en-US" altLang="en-US" dirty="0" smtClean="0"/>
              <a:t>Inseparable (17)</a:t>
            </a:r>
            <a:endParaRPr lang="en-US" altLang="en-US" dirty="0" smtClean="0"/>
          </a:p>
          <a:p>
            <a:pPr eaLnBrk="1" hangingPunct="1">
              <a:lnSpc>
                <a:spcPct val="90000"/>
              </a:lnSpc>
              <a:spcBef>
                <a:spcPct val="10000"/>
              </a:spcBef>
              <a:defRPr/>
            </a:pPr>
            <a:r>
              <a:rPr lang="en-US" altLang="en-US" dirty="0" smtClean="0"/>
              <a:t>Paul and James are in Harmony</a:t>
            </a:r>
          </a:p>
          <a:p>
            <a:pPr eaLnBrk="1" hangingPunct="1">
              <a:lnSpc>
                <a:spcPct val="90000"/>
              </a:lnSpc>
              <a:spcBef>
                <a:spcPct val="10000"/>
              </a:spcBef>
              <a:defRPr/>
            </a:pPr>
            <a:r>
              <a:rPr lang="en-US" altLang="en-US" dirty="0" smtClean="0"/>
              <a:t>We Should Be God’s Friend - Sharing  Common Interests</a:t>
            </a:r>
            <a:r>
              <a:rPr lang="en-US" altLang="en-US" dirty="0" smtClean="0"/>
              <a:t>. (23)</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blere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5" name="Picture 3" descr="biblereferencetrajan"/>
          <p:cNvPicPr>
            <a:picLocks noChangeAspect="1" noChangeArrowheads="1"/>
          </p:cNvPicPr>
          <p:nvPr/>
        </p:nvPicPr>
        <p:blipFill>
          <a:blip r:embed="rId4"/>
          <a:srcRect/>
          <a:stretch>
            <a:fillRect/>
          </a:stretch>
        </p:blipFill>
        <p:spPr bwMode="auto">
          <a:xfrm>
            <a:off x="304800" y="152401"/>
            <a:ext cx="8610600" cy="1025525"/>
          </a:xfrm>
          <a:prstGeom prst="rect">
            <a:avLst/>
          </a:prstGeom>
          <a:noFill/>
          <a:effectLst>
            <a:outerShdw dist="35921" dir="2700000" algn="ctr" rotWithShape="0">
              <a:srgbClr val="808080"/>
            </a:outerShdw>
          </a:effectLst>
        </p:spPr>
      </p:pic>
      <p:sp>
        <p:nvSpPr>
          <p:cNvPr id="11268" name="Rectangle 4"/>
          <p:cNvSpPr>
            <a:spLocks noChangeArrowheads="1"/>
          </p:cNvSpPr>
          <p:nvPr/>
        </p:nvSpPr>
        <p:spPr bwMode="auto">
          <a:xfrm>
            <a:off x="1981200" y="2084388"/>
            <a:ext cx="6781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en-US" sz="3300" i="1" dirty="0"/>
              <a:t>“</a:t>
            </a:r>
            <a:endParaRPr lang="en-US" altLang="en-US" sz="3200" dirty="0"/>
          </a:p>
        </p:txBody>
      </p:sp>
      <p:sp>
        <p:nvSpPr>
          <p:cNvPr id="438278" name="AutoShape 6">
            <a:hlinkClick r:id="" action="ppaction://hlinkshowjump?jump=lastslideviewed" highlightClick="1"/>
          </p:cNvPr>
          <p:cNvSpPr>
            <a:spLocks noChangeArrowheads="1"/>
          </p:cNvSpPr>
          <p:nvPr/>
        </p:nvSpPr>
        <p:spPr bwMode="auto">
          <a:xfrm>
            <a:off x="228600" y="59436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r>
              <a:rPr lang="en-US" sz="2000">
                <a:solidFill>
                  <a:schemeClr val="bg1"/>
                </a:solidFill>
                <a:effectLst>
                  <a:outerShdw blurRad="38100" dist="38100" dir="2700000" algn="tl">
                    <a:srgbClr val="000000"/>
                  </a:outerShdw>
                </a:effectLst>
                <a:latin typeface="+mn-lt"/>
              </a:rPr>
              <a:t>BACK</a:t>
            </a:r>
            <a:endParaRPr lang="en-US" sz="2000">
              <a:solidFill>
                <a:schemeClr val="bg1"/>
              </a:solidFill>
              <a:latin typeface="+mn-lt"/>
            </a:endParaRPr>
          </a:p>
        </p:txBody>
      </p:sp>
      <p:sp>
        <p:nvSpPr>
          <p:cNvPr id="2" name="Rectangle 1"/>
          <p:cNvSpPr/>
          <p:nvPr/>
        </p:nvSpPr>
        <p:spPr>
          <a:xfrm>
            <a:off x="2164702" y="1883705"/>
            <a:ext cx="6629400" cy="3970318"/>
          </a:xfrm>
          <a:prstGeom prst="rect">
            <a:avLst/>
          </a:prstGeom>
        </p:spPr>
        <p:txBody>
          <a:bodyPr wrap="square">
            <a:spAutoFit/>
          </a:bodyPr>
          <a:lstStyle/>
          <a:p>
            <a:r>
              <a:rPr lang="en-US" i="1" dirty="0">
                <a:solidFill>
                  <a:schemeClr val="tx1"/>
                </a:solidFill>
              </a:rPr>
              <a:t>“Therefore the Lord, the </a:t>
            </a:r>
            <a:r>
              <a:rPr lang="en-US" i="1" dirty="0">
                <a:solidFill>
                  <a:srgbClr val="FFFD78"/>
                </a:solidFill>
              </a:rPr>
              <a:t>LORD Almighty, the Mighty One of Israel,</a:t>
            </a:r>
            <a:r>
              <a:rPr lang="en-US" i="1" dirty="0">
                <a:solidFill>
                  <a:schemeClr val="tx1"/>
                </a:solidFill>
              </a:rPr>
              <a:t> declares: ‘Ah! I will vent my wrath on my foes and avenge myself on my enemies.’” </a:t>
            </a:r>
          </a:p>
          <a:p>
            <a:pPr algn="r"/>
            <a:r>
              <a:rPr lang="en-US" i="1" dirty="0">
                <a:solidFill>
                  <a:schemeClr val="tx1"/>
                </a:solidFill>
              </a:rPr>
              <a:t>ISAIAH 1:24</a:t>
            </a:r>
          </a:p>
        </p:txBody>
      </p:sp>
    </p:spTree>
    <p:extLst>
      <p:ext uri="{BB962C8B-B14F-4D97-AF65-F5344CB8AC3E}">
        <p14:creationId xmlns:p14="http://schemas.microsoft.com/office/powerpoint/2010/main" val="2139903817"/>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James 5:1-6</a:t>
            </a:r>
          </a:p>
        </p:txBody>
      </p:sp>
      <p:sp>
        <p:nvSpPr>
          <p:cNvPr id="5" name="Slide Number Placeholder 4"/>
          <p:cNvSpPr>
            <a:spLocks noGrp="1"/>
          </p:cNvSpPr>
          <p:nvPr>
            <p:ph type="sldNum" sz="quarter" idx="11"/>
          </p:nvPr>
        </p:nvSpPr>
        <p:spPr/>
        <p:txBody>
          <a:bodyPr/>
          <a:lstStyle/>
          <a:p>
            <a:pPr>
              <a:defRPr/>
            </a:pPr>
            <a:fld id="{349FDDFB-CA8F-BF4E-A0DF-66990D29AEB4}" type="slidenum">
              <a:rPr lang="en-US" altLang="en-US"/>
              <a:pPr>
                <a:defRPr/>
              </a:pPr>
              <a:t>41</a:t>
            </a:fld>
            <a:endParaRPr lang="en-US" altLang="en-US"/>
          </a:p>
        </p:txBody>
      </p:sp>
      <p:sp>
        <p:nvSpPr>
          <p:cNvPr id="9218" name="Rectangle 2"/>
          <p:cNvSpPr>
            <a:spLocks noGrp="1" noChangeArrowheads="1"/>
          </p:cNvSpPr>
          <p:nvPr>
            <p:ph type="title"/>
          </p:nvPr>
        </p:nvSpPr>
        <p:spPr>
          <a:xfrm>
            <a:off x="228600" y="152400"/>
            <a:ext cx="8534400" cy="685800"/>
          </a:xfrm>
        </p:spPr>
        <p:txBody>
          <a:bodyPr/>
          <a:lstStyle/>
          <a:p>
            <a:pPr>
              <a:defRPr/>
            </a:pPr>
            <a:r>
              <a:rPr lang="en-US" altLang="en-US" smtClean="0"/>
              <a:t>Condemnation in Wealth (5:4-6)</a:t>
            </a:r>
          </a:p>
        </p:txBody>
      </p:sp>
      <p:sp>
        <p:nvSpPr>
          <p:cNvPr id="9219" name="Rectangle 3"/>
          <p:cNvSpPr>
            <a:spLocks noGrp="1" noChangeArrowheads="1"/>
          </p:cNvSpPr>
          <p:nvPr>
            <p:ph type="body" idx="1"/>
          </p:nvPr>
        </p:nvSpPr>
        <p:spPr>
          <a:xfrm>
            <a:off x="152400" y="914400"/>
            <a:ext cx="8839200" cy="5410200"/>
          </a:xfrm>
        </p:spPr>
        <p:txBody>
          <a:bodyPr/>
          <a:lstStyle/>
          <a:p>
            <a:pPr>
              <a:defRPr/>
            </a:pPr>
            <a:r>
              <a:rPr lang="en-US" altLang="en-US" u="sng" dirty="0" smtClean="0">
                <a:solidFill>
                  <a:schemeClr val="tx1">
                    <a:lumMod val="75000"/>
                  </a:schemeClr>
                </a:solidFill>
              </a:rPr>
              <a:t>The 2nd Charge - Failed to pay workers! (4)</a:t>
            </a:r>
          </a:p>
          <a:p>
            <a:pPr lvl="1">
              <a:defRPr/>
            </a:pPr>
            <a:r>
              <a:rPr lang="en-US" altLang="en-US" dirty="0" smtClean="0">
                <a:solidFill>
                  <a:schemeClr val="tx1">
                    <a:lumMod val="75000"/>
                  </a:schemeClr>
                </a:solidFill>
              </a:rPr>
              <a:t>“Cries Out” - to shout, to yell.</a:t>
            </a:r>
          </a:p>
          <a:p>
            <a:pPr lvl="1">
              <a:defRPr/>
            </a:pPr>
            <a:r>
              <a:rPr lang="en-US" altLang="en-US" dirty="0" smtClean="0">
                <a:solidFill>
                  <a:schemeClr val="tx1">
                    <a:lumMod val="75000"/>
                  </a:schemeClr>
                </a:solidFill>
              </a:rPr>
              <a:t>All these “testify” (Vs. 3) against them.</a:t>
            </a:r>
          </a:p>
          <a:p>
            <a:pPr>
              <a:defRPr/>
            </a:pPr>
            <a:r>
              <a:rPr lang="en-US" altLang="en-US" u="sng" dirty="0" smtClean="0">
                <a:solidFill>
                  <a:srgbClr val="FFCC00"/>
                </a:solidFill>
              </a:rPr>
              <a:t>The 3rd Charge - Selfish Living (5)</a:t>
            </a:r>
          </a:p>
          <a:p>
            <a:pPr lvl="1">
              <a:defRPr/>
            </a:pPr>
            <a:r>
              <a:rPr lang="en-US" altLang="en-US" dirty="0" smtClean="0"/>
              <a:t>Lived Luxuriously.</a:t>
            </a:r>
          </a:p>
          <a:p>
            <a:pPr lvl="1">
              <a:defRPr/>
            </a:pPr>
            <a:r>
              <a:rPr lang="en-US" altLang="en-US" dirty="0" smtClean="0"/>
              <a:t>Led a Life of Wanton Pleasure.</a:t>
            </a:r>
          </a:p>
          <a:p>
            <a:pPr lvl="1">
              <a:defRPr/>
            </a:pPr>
            <a:r>
              <a:rPr lang="en-US" altLang="en-US" dirty="0" smtClean="0"/>
              <a:t>Fattened Your Hearts for Slaughter.</a:t>
            </a:r>
          </a:p>
          <a:p>
            <a:pPr lvl="2">
              <a:defRPr/>
            </a:pPr>
            <a:r>
              <a:rPr lang="en-US" altLang="en-US" sz="2400" b="1" dirty="0" smtClean="0"/>
              <a:t>Literally: </a:t>
            </a:r>
            <a:r>
              <a:rPr lang="en-US" altLang="en-US" sz="2400" b="1" i="1" dirty="0" smtClean="0"/>
              <a:t>“By the way you have lived, you have prepared yourself for this destiny.  Your destruction is inevitable”</a:t>
            </a:r>
          </a:p>
          <a:p>
            <a:pPr>
              <a:defRPr/>
            </a:pPr>
            <a:r>
              <a:rPr lang="en-US" altLang="en-US" u="sng" dirty="0" smtClean="0">
                <a:solidFill>
                  <a:srgbClr val="FFCC00"/>
                </a:solidFill>
              </a:rPr>
              <a:t>The 4th Charge - Murder (6)</a:t>
            </a:r>
          </a:p>
          <a:p>
            <a:pPr lvl="1">
              <a:defRPr/>
            </a:pPr>
            <a:r>
              <a:rPr lang="en-US" altLang="en-US" dirty="0" smtClean="0"/>
              <a:t>Influenced the Courts</a:t>
            </a:r>
          </a:p>
          <a:p>
            <a:pPr lvl="1">
              <a:defRPr/>
            </a:pPr>
            <a:endParaRPr lang="en-US" altLang="en-US" dirty="0" smtClean="0"/>
          </a:p>
        </p:txBody>
      </p:sp>
    </p:spTree>
    <p:extLst>
      <p:ext uri="{BB962C8B-B14F-4D97-AF65-F5344CB8AC3E}">
        <p14:creationId xmlns:p14="http://schemas.microsoft.com/office/powerpoint/2010/main" val="114620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1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21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371600"/>
          </a:xfrm>
        </p:spPr>
        <p:txBody>
          <a:bodyPr/>
          <a:lstStyle/>
          <a:p>
            <a:pPr eaLnBrk="1" hangingPunct="1">
              <a:defRPr/>
            </a:pPr>
            <a:r>
              <a:rPr lang="en-US" altLang="en-US" smtClean="0">
                <a:solidFill>
                  <a:srgbClr val="FF33CC"/>
                </a:solidFill>
              </a:rPr>
              <a:t>Lessons From Chapter Three</a:t>
            </a:r>
            <a:br>
              <a:rPr lang="en-US" altLang="en-US" smtClean="0">
                <a:solidFill>
                  <a:srgbClr val="FF33CC"/>
                </a:solidFill>
              </a:rPr>
            </a:br>
            <a:r>
              <a:rPr lang="en-US" altLang="en-US" smtClean="0">
                <a:solidFill>
                  <a:srgbClr val="FFFF00"/>
                </a:solidFill>
              </a:rPr>
              <a:t>Speak With Care</a:t>
            </a:r>
          </a:p>
        </p:txBody>
      </p:sp>
      <p:sp>
        <p:nvSpPr>
          <p:cNvPr id="7171" name="Rectangle 3"/>
          <p:cNvSpPr>
            <a:spLocks noGrp="1" noChangeArrowheads="1"/>
          </p:cNvSpPr>
          <p:nvPr>
            <p:ph type="body" idx="1"/>
          </p:nvPr>
        </p:nvSpPr>
        <p:spPr>
          <a:xfrm>
            <a:off x="0" y="1752600"/>
            <a:ext cx="9144000" cy="4876800"/>
          </a:xfrm>
        </p:spPr>
        <p:txBody>
          <a:bodyPr/>
          <a:lstStyle/>
          <a:p>
            <a:pPr eaLnBrk="1" hangingPunct="1">
              <a:defRPr/>
            </a:pPr>
            <a:r>
              <a:rPr lang="en-US" altLang="en-US" sz="2400" dirty="0"/>
              <a:t>Those That Teach Have A Stricter </a:t>
            </a:r>
            <a:r>
              <a:rPr lang="en-US" altLang="en-US" sz="2400" dirty="0" smtClean="0"/>
              <a:t>Judgment (1)</a:t>
            </a:r>
            <a:endParaRPr lang="en-US" altLang="en-US" sz="2400" dirty="0"/>
          </a:p>
          <a:p>
            <a:pPr eaLnBrk="1" hangingPunct="1">
              <a:defRPr/>
            </a:pPr>
            <a:r>
              <a:rPr lang="en-US" altLang="en-US" sz="2400" dirty="0"/>
              <a:t>Your Motives Should Be Pure - Desire to save </a:t>
            </a:r>
            <a:r>
              <a:rPr lang="en-US" altLang="en-US" sz="2400" dirty="0" smtClean="0"/>
              <a:t>souls (1)</a:t>
            </a:r>
            <a:endParaRPr lang="en-US" altLang="en-US" sz="2400" dirty="0"/>
          </a:p>
          <a:p>
            <a:pPr eaLnBrk="1" hangingPunct="1">
              <a:defRPr/>
            </a:pPr>
            <a:r>
              <a:rPr lang="en-US" altLang="en-US" sz="2400" dirty="0"/>
              <a:t>Need to Learn to Control Tongues (Heart Control</a:t>
            </a:r>
            <a:r>
              <a:rPr lang="en-US" altLang="en-US" sz="2400" dirty="0" smtClean="0"/>
              <a:t>) </a:t>
            </a:r>
            <a:endParaRPr lang="en-US" altLang="en-US" sz="2400" dirty="0"/>
          </a:p>
          <a:p>
            <a:pPr eaLnBrk="1" hangingPunct="1">
              <a:defRPr/>
            </a:pPr>
            <a:r>
              <a:rPr lang="en-US" altLang="en-US" sz="2400" dirty="0"/>
              <a:t>Why? - The Destructive Power of the </a:t>
            </a:r>
            <a:r>
              <a:rPr lang="en-US" altLang="en-US" sz="2400" dirty="0" smtClean="0"/>
              <a:t>Tongue (6)</a:t>
            </a:r>
            <a:endParaRPr lang="en-US" altLang="en-US" sz="2400" dirty="0"/>
          </a:p>
          <a:p>
            <a:pPr lvl="1" eaLnBrk="1" hangingPunct="1">
              <a:defRPr/>
            </a:pPr>
            <a:r>
              <a:rPr lang="en-US" altLang="en-US" sz="2000" dirty="0"/>
              <a:t>The Fires we start originate in Hell</a:t>
            </a:r>
          </a:p>
          <a:p>
            <a:pPr eaLnBrk="1" hangingPunct="1">
              <a:defRPr/>
            </a:pPr>
            <a:r>
              <a:rPr lang="en-US" altLang="en-US" sz="2400" dirty="0"/>
              <a:t>We Can Never Fully Control Our </a:t>
            </a:r>
            <a:r>
              <a:rPr lang="en-US" altLang="en-US" sz="2400" dirty="0" smtClean="0"/>
              <a:t>Tongues (8)</a:t>
            </a:r>
            <a:endParaRPr lang="en-US" altLang="en-US" sz="2400" dirty="0"/>
          </a:p>
          <a:p>
            <a:pPr lvl="1" eaLnBrk="1" hangingPunct="1">
              <a:defRPr/>
            </a:pPr>
            <a:r>
              <a:rPr lang="en-US" altLang="en-US" sz="2000" dirty="0"/>
              <a:t>Must Ask for God’s Help and Set a Constant Watch Over It</a:t>
            </a:r>
          </a:p>
          <a:p>
            <a:pPr eaLnBrk="1" hangingPunct="1">
              <a:defRPr/>
            </a:pPr>
            <a:r>
              <a:rPr lang="en-US" altLang="en-US" sz="2400" dirty="0" smtClean="0"/>
              <a:t>Misuse </a:t>
            </a:r>
            <a:r>
              <a:rPr lang="en-US" altLang="en-US" sz="2400" dirty="0"/>
              <a:t>of the Tongue is Contradictory and </a:t>
            </a:r>
            <a:r>
              <a:rPr lang="en-US" altLang="en-US" sz="2400" dirty="0" smtClean="0"/>
              <a:t>Absurd (10-12)</a:t>
            </a:r>
            <a:endParaRPr lang="en-US" altLang="en-US" sz="2400" dirty="0"/>
          </a:p>
          <a:p>
            <a:pPr lvl="1" eaLnBrk="1" hangingPunct="1">
              <a:defRPr/>
            </a:pPr>
            <a:r>
              <a:rPr lang="en-US" altLang="en-US" sz="2000" dirty="0"/>
              <a:t>Bless God and Curse Men - “Ought not to be so”</a:t>
            </a:r>
          </a:p>
          <a:p>
            <a:pPr eaLnBrk="1" hangingPunct="1">
              <a:defRPr/>
            </a:pPr>
            <a:r>
              <a:rPr lang="en-US" altLang="en-US" sz="2400" dirty="0"/>
              <a:t>Practice What You </a:t>
            </a:r>
            <a:r>
              <a:rPr lang="en-US" altLang="en-US" sz="2400" dirty="0" smtClean="0"/>
              <a:t>Preach (13)</a:t>
            </a:r>
            <a:endParaRPr lang="en-US" altLang="en-US" sz="2400" dirty="0"/>
          </a:p>
          <a:p>
            <a:pPr eaLnBrk="1" hangingPunct="1">
              <a:defRPr/>
            </a:pPr>
            <a:r>
              <a:rPr lang="en-US" altLang="en-US" sz="2400" dirty="0"/>
              <a:t>Pursue Wisdom From </a:t>
            </a:r>
            <a:r>
              <a:rPr lang="en-US" altLang="en-US" sz="2400" dirty="0" smtClean="0"/>
              <a:t>Above (17)</a:t>
            </a:r>
            <a:endParaRPr lang="en-US" altLang="en-US" sz="2400" dirty="0"/>
          </a:p>
          <a:p>
            <a:pPr eaLnBrk="1" hangingPunct="1">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 calcmode="lin" valueType="num">
                                      <p:cBhvr additive="base">
                                        <p:cTn id="3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additive="base">
                                        <p:cTn id="3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 calcmode="lin" valueType="num">
                                      <p:cBhvr additive="base">
                                        <p:cTn id="4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9" end="9"/>
                                            </p:txEl>
                                          </p:spTgt>
                                        </p:tgtEl>
                                        <p:attrNameLst>
                                          <p:attrName>style.visibility</p:attrName>
                                        </p:attrNameLst>
                                      </p:cBhvr>
                                      <p:to>
                                        <p:strVal val="visible"/>
                                      </p:to>
                                    </p:set>
                                    <p:anim calcmode="lin" valueType="num">
                                      <p:cBhvr additive="base">
                                        <p:cTn id="5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10" end="10"/>
                                            </p:txEl>
                                          </p:spTgt>
                                        </p:tgtEl>
                                        <p:attrNameLst>
                                          <p:attrName>style.visibility</p:attrName>
                                        </p:attrNameLst>
                                      </p:cBhvr>
                                      <p:to>
                                        <p:strVal val="visible"/>
                                      </p:to>
                                    </p:set>
                                    <p:anim calcmode="lin" valueType="num">
                                      <p:cBhvr additive="base">
                                        <p:cTn id="6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371600"/>
          </a:xfrm>
        </p:spPr>
        <p:txBody>
          <a:bodyPr/>
          <a:lstStyle/>
          <a:p>
            <a:pPr eaLnBrk="1" hangingPunct="1">
              <a:defRPr/>
            </a:pPr>
            <a:r>
              <a:rPr lang="en-US" altLang="en-US" smtClean="0">
                <a:solidFill>
                  <a:srgbClr val="FF3399"/>
                </a:solidFill>
              </a:rPr>
              <a:t>James 4 Summary</a:t>
            </a:r>
            <a:br>
              <a:rPr lang="en-US" altLang="en-US" smtClean="0">
                <a:solidFill>
                  <a:srgbClr val="FF3399"/>
                </a:solidFill>
              </a:rPr>
            </a:br>
            <a:r>
              <a:rPr lang="en-US" altLang="en-US" smtClean="0">
                <a:solidFill>
                  <a:srgbClr val="FFFF00"/>
                </a:solidFill>
              </a:rPr>
              <a:t>Submit with Contrition</a:t>
            </a:r>
          </a:p>
        </p:txBody>
      </p:sp>
      <p:sp>
        <p:nvSpPr>
          <p:cNvPr id="24579" name="Rectangle 3"/>
          <p:cNvSpPr>
            <a:spLocks noGrp="1" noChangeArrowheads="1"/>
          </p:cNvSpPr>
          <p:nvPr>
            <p:ph type="body" idx="1"/>
          </p:nvPr>
        </p:nvSpPr>
        <p:spPr>
          <a:xfrm>
            <a:off x="304800" y="1752600"/>
            <a:ext cx="8458200" cy="4724400"/>
          </a:xfrm>
        </p:spPr>
        <p:txBody>
          <a:bodyPr/>
          <a:lstStyle/>
          <a:p>
            <a:pPr eaLnBrk="1" hangingPunct="1">
              <a:defRPr/>
            </a:pPr>
            <a:r>
              <a:rPr lang="en-US" altLang="en-US" u="sng" dirty="0" smtClean="0">
                <a:solidFill>
                  <a:srgbClr val="FFFF99"/>
                </a:solidFill>
              </a:rPr>
              <a:t>What Is The Source Of Contentions?</a:t>
            </a:r>
          </a:p>
          <a:p>
            <a:pPr lvl="1" eaLnBrk="1" hangingPunct="1">
              <a:defRPr/>
            </a:pPr>
            <a:r>
              <a:rPr lang="en-US" altLang="en-US" dirty="0" smtClean="0"/>
              <a:t>Our Own Selfish Desires For Pleasure &amp; Power</a:t>
            </a:r>
          </a:p>
          <a:p>
            <a:pPr eaLnBrk="1" hangingPunct="1">
              <a:defRPr/>
            </a:pPr>
            <a:r>
              <a:rPr lang="en-US" altLang="en-US" u="sng" dirty="0" smtClean="0">
                <a:solidFill>
                  <a:srgbClr val="FFFF99"/>
                </a:solidFill>
              </a:rPr>
              <a:t>What Is The Result?</a:t>
            </a:r>
          </a:p>
          <a:p>
            <a:pPr lvl="1" eaLnBrk="1" hangingPunct="1">
              <a:defRPr/>
            </a:pPr>
            <a:r>
              <a:rPr lang="en-US" altLang="en-US" dirty="0" smtClean="0"/>
              <a:t>Our Prayers Are Selfish</a:t>
            </a:r>
          </a:p>
          <a:p>
            <a:pPr lvl="1" eaLnBrk="1" hangingPunct="1">
              <a:defRPr/>
            </a:pPr>
            <a:r>
              <a:rPr lang="en-US" altLang="en-US" dirty="0" smtClean="0"/>
              <a:t>Our Prayers Are Fruitless</a:t>
            </a:r>
          </a:p>
          <a:p>
            <a:pPr lvl="1" eaLnBrk="1" hangingPunct="1">
              <a:defRPr/>
            </a:pPr>
            <a:r>
              <a:rPr lang="en-US" altLang="en-US" dirty="0" smtClean="0"/>
              <a:t>We Become Adulterers (Unfaithful)</a:t>
            </a:r>
          </a:p>
          <a:p>
            <a:pPr lvl="1" eaLnBrk="1" hangingPunct="1">
              <a:defRPr/>
            </a:pPr>
            <a:r>
              <a:rPr lang="en-US" altLang="en-US" dirty="0" smtClean="0"/>
              <a:t>We Become an Enemy of God (Friend of World)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990600"/>
          </a:xfrm>
        </p:spPr>
        <p:txBody>
          <a:bodyPr/>
          <a:lstStyle/>
          <a:p>
            <a:pPr eaLnBrk="1" hangingPunct="1">
              <a:defRPr/>
            </a:pPr>
            <a:r>
              <a:rPr lang="en-US" altLang="en-US" smtClean="0">
                <a:solidFill>
                  <a:srgbClr val="FF33CC"/>
                </a:solidFill>
              </a:rPr>
              <a:t>James 4 Summary</a:t>
            </a:r>
            <a:br>
              <a:rPr lang="en-US" altLang="en-US" smtClean="0">
                <a:solidFill>
                  <a:srgbClr val="FF33CC"/>
                </a:solidFill>
              </a:rPr>
            </a:br>
            <a:r>
              <a:rPr lang="en-US" altLang="en-US" smtClean="0">
                <a:solidFill>
                  <a:srgbClr val="FFFF00"/>
                </a:solidFill>
              </a:rPr>
              <a:t>Submit with Contrition</a:t>
            </a:r>
          </a:p>
        </p:txBody>
      </p:sp>
      <p:sp>
        <p:nvSpPr>
          <p:cNvPr id="25603" name="Rectangle 3"/>
          <p:cNvSpPr>
            <a:spLocks noGrp="1" noChangeArrowheads="1"/>
          </p:cNvSpPr>
          <p:nvPr>
            <p:ph type="body" idx="1"/>
          </p:nvPr>
        </p:nvSpPr>
        <p:spPr>
          <a:xfrm>
            <a:off x="457200" y="1143000"/>
            <a:ext cx="8382000" cy="5562600"/>
          </a:xfrm>
        </p:spPr>
        <p:txBody>
          <a:bodyPr>
            <a:normAutofit/>
          </a:bodyPr>
          <a:lstStyle/>
          <a:p>
            <a:pPr eaLnBrk="1" hangingPunct="1">
              <a:lnSpc>
                <a:spcPct val="90000"/>
              </a:lnSpc>
              <a:defRPr/>
            </a:pPr>
            <a:r>
              <a:rPr lang="en-US" u="sng" dirty="0" smtClean="0">
                <a:solidFill>
                  <a:srgbClr val="FFFF99"/>
                </a:solidFill>
              </a:rPr>
              <a:t>What Must They DO?</a:t>
            </a:r>
          </a:p>
          <a:p>
            <a:pPr lvl="1" eaLnBrk="1" hangingPunct="1">
              <a:lnSpc>
                <a:spcPct val="90000"/>
              </a:lnSpc>
              <a:defRPr/>
            </a:pPr>
            <a:r>
              <a:rPr lang="en-US" dirty="0" smtClean="0"/>
              <a:t>Humble Yourselves - God will Give More Grace</a:t>
            </a:r>
          </a:p>
          <a:p>
            <a:pPr lvl="1" eaLnBrk="1" hangingPunct="1">
              <a:lnSpc>
                <a:spcPct val="90000"/>
              </a:lnSpc>
              <a:defRPr/>
            </a:pPr>
            <a:r>
              <a:rPr lang="en-US" dirty="0" smtClean="0"/>
              <a:t>Submit To God </a:t>
            </a:r>
          </a:p>
          <a:p>
            <a:pPr lvl="1" eaLnBrk="1" hangingPunct="1">
              <a:lnSpc>
                <a:spcPct val="90000"/>
              </a:lnSpc>
              <a:defRPr/>
            </a:pPr>
            <a:r>
              <a:rPr lang="en-US" dirty="0" smtClean="0"/>
              <a:t>Resist The Devil</a:t>
            </a:r>
          </a:p>
          <a:p>
            <a:pPr lvl="1" eaLnBrk="1" hangingPunct="1">
              <a:lnSpc>
                <a:spcPct val="90000"/>
              </a:lnSpc>
              <a:defRPr/>
            </a:pPr>
            <a:r>
              <a:rPr lang="en-US" dirty="0" smtClean="0"/>
              <a:t>Draw Near to God</a:t>
            </a:r>
          </a:p>
          <a:p>
            <a:pPr lvl="1" eaLnBrk="1" hangingPunct="1">
              <a:lnSpc>
                <a:spcPct val="90000"/>
              </a:lnSpc>
              <a:defRPr/>
            </a:pPr>
            <a:r>
              <a:rPr lang="en-US" dirty="0" smtClean="0"/>
              <a:t>Cleanse and Purify Themselves</a:t>
            </a:r>
          </a:p>
          <a:p>
            <a:pPr lvl="1" eaLnBrk="1" hangingPunct="1">
              <a:lnSpc>
                <a:spcPct val="90000"/>
              </a:lnSpc>
              <a:defRPr/>
            </a:pPr>
            <a:r>
              <a:rPr lang="en-US" dirty="0" smtClean="0"/>
              <a:t>Mourn</a:t>
            </a:r>
          </a:p>
          <a:p>
            <a:pPr eaLnBrk="1" hangingPunct="1">
              <a:lnSpc>
                <a:spcPct val="90000"/>
              </a:lnSpc>
              <a:defRPr/>
            </a:pPr>
            <a:r>
              <a:rPr lang="en-US" dirty="0" smtClean="0">
                <a:solidFill>
                  <a:srgbClr val="FFFF99"/>
                </a:solidFill>
              </a:rPr>
              <a:t>They Were Guilty of Judging / Being Critical</a:t>
            </a:r>
          </a:p>
          <a:p>
            <a:pPr lvl="1" eaLnBrk="1" hangingPunct="1">
              <a:lnSpc>
                <a:spcPct val="90000"/>
              </a:lnSpc>
              <a:defRPr/>
            </a:pPr>
            <a:r>
              <a:rPr lang="en-US" dirty="0" smtClean="0"/>
              <a:t>“Who are you to judge?”</a:t>
            </a:r>
          </a:p>
          <a:p>
            <a:pPr lvl="1" eaLnBrk="1" hangingPunct="1">
              <a:lnSpc>
                <a:spcPct val="90000"/>
              </a:lnSpc>
              <a:defRPr/>
            </a:pPr>
            <a:r>
              <a:rPr lang="en-US" dirty="0" smtClean="0"/>
              <a:t>By refusing to do what the Law commands (Love Thy Neighbor), They judged the Law as not being worthy to be obeyed.</a:t>
            </a:r>
          </a:p>
          <a:p>
            <a:pPr eaLnBrk="1" hangingPunct="1">
              <a:lnSpc>
                <a:spcPct val="90000"/>
              </a:lnSpc>
              <a:defRPr/>
            </a:pPr>
            <a:r>
              <a:rPr lang="en-US" dirty="0" smtClean="0">
                <a:solidFill>
                  <a:srgbClr val="FFFF99"/>
                </a:solidFill>
              </a:rPr>
              <a:t>They were Guilty of Planning Without God</a:t>
            </a:r>
          </a:p>
          <a:p>
            <a:pPr eaLnBrk="1" hangingPunct="1">
              <a:lnSpc>
                <a:spcPct val="90000"/>
              </a:lnSpc>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560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560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8991600" cy="838200"/>
          </a:xfrm>
        </p:spPr>
        <p:txBody>
          <a:bodyPr/>
          <a:lstStyle/>
          <a:p>
            <a:pPr eaLnBrk="1" hangingPunct="1">
              <a:defRPr/>
            </a:pPr>
            <a:r>
              <a:rPr lang="en-US" altLang="en-US" smtClean="0">
                <a:solidFill>
                  <a:srgbClr val="FF33CC"/>
                </a:solidFill>
              </a:rPr>
              <a:t>JAMES CHAP 5 </a:t>
            </a:r>
            <a:r>
              <a:rPr lang="en-US" altLang="en-US" smtClean="0">
                <a:solidFill>
                  <a:srgbClr val="FFFF00"/>
                </a:solidFill>
              </a:rPr>
              <a:t>– Share with Concern</a:t>
            </a:r>
          </a:p>
        </p:txBody>
      </p:sp>
      <p:sp>
        <p:nvSpPr>
          <p:cNvPr id="27651" name="Rectangle 3"/>
          <p:cNvSpPr>
            <a:spLocks noGrp="1" noChangeArrowheads="1"/>
          </p:cNvSpPr>
          <p:nvPr>
            <p:ph type="body" idx="1"/>
          </p:nvPr>
        </p:nvSpPr>
        <p:spPr>
          <a:xfrm>
            <a:off x="685800" y="914400"/>
            <a:ext cx="7772400" cy="5410200"/>
          </a:xfrm>
        </p:spPr>
        <p:txBody>
          <a:bodyPr>
            <a:normAutofit/>
          </a:bodyPr>
          <a:lstStyle/>
          <a:p>
            <a:pPr eaLnBrk="1" hangingPunct="1">
              <a:spcBef>
                <a:spcPct val="10000"/>
              </a:spcBef>
              <a:defRPr/>
            </a:pPr>
            <a:r>
              <a:rPr lang="en-US" u="sng" dirty="0" smtClean="0">
                <a:solidFill>
                  <a:srgbClr val="FFFF99"/>
                </a:solidFill>
              </a:rPr>
              <a:t>Share In Possessions (5:1-6)</a:t>
            </a:r>
            <a:endParaRPr lang="en-US" dirty="0" smtClean="0">
              <a:solidFill>
                <a:srgbClr val="FFFF99"/>
              </a:solidFill>
            </a:endParaRPr>
          </a:p>
          <a:p>
            <a:pPr lvl="1" eaLnBrk="1" hangingPunct="1">
              <a:spcBef>
                <a:spcPct val="10000"/>
              </a:spcBef>
              <a:defRPr/>
            </a:pPr>
            <a:r>
              <a:rPr lang="en-US" dirty="0" smtClean="0"/>
              <a:t>Consternation from Wealth (5:1)</a:t>
            </a:r>
          </a:p>
          <a:p>
            <a:pPr lvl="1" eaLnBrk="1" hangingPunct="1">
              <a:spcBef>
                <a:spcPct val="10000"/>
              </a:spcBef>
              <a:defRPr/>
            </a:pPr>
            <a:r>
              <a:rPr lang="en-US" dirty="0" smtClean="0"/>
              <a:t>Corrosion of Wealth (5:2-3)</a:t>
            </a:r>
          </a:p>
          <a:p>
            <a:pPr lvl="1" eaLnBrk="1" hangingPunct="1">
              <a:spcBef>
                <a:spcPct val="10000"/>
              </a:spcBef>
              <a:defRPr/>
            </a:pPr>
            <a:r>
              <a:rPr lang="en-US" dirty="0" smtClean="0"/>
              <a:t>Condemnation in Wealth (5:4-6)</a:t>
            </a:r>
          </a:p>
          <a:p>
            <a:pPr eaLnBrk="1" hangingPunct="1">
              <a:spcBef>
                <a:spcPct val="10000"/>
              </a:spcBef>
              <a:defRPr/>
            </a:pPr>
            <a:r>
              <a:rPr lang="en-US" u="sng" dirty="0" smtClean="0">
                <a:solidFill>
                  <a:srgbClr val="FFFF99"/>
                </a:solidFill>
              </a:rPr>
              <a:t>Share In Patience (5:7-12)</a:t>
            </a:r>
          </a:p>
          <a:p>
            <a:pPr lvl="1" eaLnBrk="1" hangingPunct="1">
              <a:spcBef>
                <a:spcPct val="10000"/>
              </a:spcBef>
              <a:defRPr/>
            </a:pPr>
            <a:r>
              <a:rPr lang="en-US" dirty="0" smtClean="0"/>
              <a:t>Essence of Patience (5:7-9)</a:t>
            </a:r>
          </a:p>
          <a:p>
            <a:pPr lvl="1" eaLnBrk="1" hangingPunct="1">
              <a:spcBef>
                <a:spcPct val="10000"/>
              </a:spcBef>
              <a:defRPr/>
            </a:pPr>
            <a:r>
              <a:rPr lang="en-US" dirty="0" smtClean="0"/>
              <a:t>Examples of Patience (5:10-11)</a:t>
            </a:r>
          </a:p>
          <a:p>
            <a:pPr lvl="1" eaLnBrk="1" hangingPunct="1">
              <a:spcBef>
                <a:spcPct val="10000"/>
              </a:spcBef>
              <a:defRPr/>
            </a:pPr>
            <a:r>
              <a:rPr lang="en-US" dirty="0" smtClean="0"/>
              <a:t>Evidence of Patience (5:12)</a:t>
            </a:r>
          </a:p>
          <a:p>
            <a:pPr eaLnBrk="1" hangingPunct="1">
              <a:spcBef>
                <a:spcPct val="10000"/>
              </a:spcBef>
              <a:defRPr/>
            </a:pPr>
            <a:r>
              <a:rPr lang="en-US" u="sng" dirty="0" smtClean="0">
                <a:solidFill>
                  <a:srgbClr val="FFFF99"/>
                </a:solidFill>
              </a:rPr>
              <a:t>Share In Prayer (5:13-20)</a:t>
            </a:r>
          </a:p>
          <a:p>
            <a:pPr lvl="1" eaLnBrk="1" hangingPunct="1">
              <a:spcBef>
                <a:spcPct val="10000"/>
              </a:spcBef>
              <a:defRPr/>
            </a:pPr>
            <a:r>
              <a:rPr lang="en-US" dirty="0" smtClean="0"/>
              <a:t>Sensitivity to Needs (5:13)</a:t>
            </a:r>
          </a:p>
          <a:p>
            <a:pPr lvl="1" eaLnBrk="1" hangingPunct="1">
              <a:spcBef>
                <a:spcPct val="10000"/>
              </a:spcBef>
              <a:defRPr/>
            </a:pPr>
            <a:r>
              <a:rPr lang="en-US" dirty="0" smtClean="0"/>
              <a:t>Supplication for Needs (5:14-18)</a:t>
            </a:r>
          </a:p>
          <a:p>
            <a:pPr lvl="1" eaLnBrk="1" hangingPunct="1">
              <a:spcBef>
                <a:spcPct val="10000"/>
              </a:spcBef>
              <a:defRPr/>
            </a:pPr>
            <a:r>
              <a:rPr lang="en-US" dirty="0" smtClean="0"/>
              <a:t>Significance of Needs (5:19-20)</a:t>
            </a:r>
          </a:p>
          <a:p>
            <a:pPr lvl="1" eaLnBrk="1" hangingPunct="1">
              <a:defRPr/>
            </a:pP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27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499"/>
                                          </p:stCondLst>
                                        </p:cTn>
                                        <p:tgtEl>
                                          <p:spTgt spid="27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499"/>
                                          </p:stCondLst>
                                        </p:cTn>
                                        <p:tgtEl>
                                          <p:spTgt spid="276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6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499"/>
                                          </p:stCondLst>
                                        </p:cTn>
                                        <p:tgtEl>
                                          <p:spTgt spid="276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2765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499"/>
                                          </p:stCondLst>
                                        </p:cTn>
                                        <p:tgtEl>
                                          <p:spTgt spid="2765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499"/>
                                          </p:stCondLst>
                                        </p:cTn>
                                        <p:tgtEl>
                                          <p:spTgt spid="2765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9" end="9"/>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499"/>
                                          </p:stCondLst>
                                        </p:cTn>
                                        <p:tgtEl>
                                          <p:spTgt spid="2765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0" end="10"/>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499"/>
                                          </p:stCondLst>
                                        </p:cTn>
                                        <p:tgtEl>
                                          <p:spTgt spid="27651">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304800"/>
            <a:ext cx="7772400" cy="6858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lvl1pPr>
              <a:spcBef>
                <a:spcPct val="20000"/>
              </a:spcBef>
              <a:buChar char="•"/>
              <a:defRPr sz="2800" b="1">
                <a:solidFill>
                  <a:schemeClr val="tx1"/>
                </a:solidFill>
                <a:latin typeface="Arial" charset="0"/>
              </a:defRPr>
            </a:lvl1pPr>
            <a:lvl2pPr marL="742950" indent="-285750">
              <a:spcBef>
                <a:spcPct val="20000"/>
              </a:spcBef>
              <a:buChar char="–"/>
              <a:defRPr sz="2400" i="1">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a:solidFill>
                  <a:srgbClr val="FF3399"/>
                </a:solidFill>
                <a:latin typeface="Times New Roman" charset="0"/>
              </a:rPr>
              <a:t>WHAT WE NEED (ch 5)</a:t>
            </a:r>
          </a:p>
        </p:txBody>
      </p:sp>
      <p:sp>
        <p:nvSpPr>
          <p:cNvPr id="19458" name="Rectangle 3"/>
          <p:cNvSpPr>
            <a:spLocks noChangeArrowheads="1"/>
          </p:cNvSpPr>
          <p:nvPr/>
        </p:nvSpPr>
        <p:spPr bwMode="auto">
          <a:xfrm>
            <a:off x="685800" y="12954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2800" b="1">
                <a:solidFill>
                  <a:schemeClr val="tx1"/>
                </a:solidFill>
                <a:latin typeface="Arial" charset="0"/>
              </a:defRPr>
            </a:lvl1pPr>
            <a:lvl2pPr marL="742950" indent="-285750">
              <a:spcBef>
                <a:spcPct val="20000"/>
              </a:spcBef>
              <a:buChar char="–"/>
              <a:defRPr sz="2400" i="1">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15000"/>
              </a:spcBef>
            </a:pPr>
            <a:r>
              <a:rPr lang="en-US" altLang="en-US" sz="2400" u="sng">
                <a:solidFill>
                  <a:srgbClr val="FFFF00"/>
                </a:solidFill>
                <a:latin typeface="Times New Roman" charset="0"/>
              </a:rPr>
              <a:t>COMFORT – God Is The Source Of All Comfort.</a:t>
            </a:r>
            <a:endParaRPr lang="en-US" altLang="en-US" sz="2400">
              <a:solidFill>
                <a:srgbClr val="FFFF00"/>
              </a:solidFill>
              <a:latin typeface="Times New Roman" charset="0"/>
            </a:endParaRPr>
          </a:p>
          <a:p>
            <a:pPr lvl="1" eaLnBrk="1" hangingPunct="1">
              <a:lnSpc>
                <a:spcPct val="90000"/>
              </a:lnSpc>
              <a:spcBef>
                <a:spcPct val="15000"/>
              </a:spcBef>
              <a:buFontTx/>
              <a:buChar char="-"/>
            </a:pPr>
            <a:r>
              <a:rPr lang="en-US" altLang="en-US">
                <a:latin typeface="Times New Roman" charset="0"/>
              </a:rPr>
              <a:t>Sick? - Pray To God</a:t>
            </a:r>
          </a:p>
          <a:p>
            <a:pPr lvl="1" eaLnBrk="1" hangingPunct="1">
              <a:lnSpc>
                <a:spcPct val="90000"/>
              </a:lnSpc>
              <a:spcBef>
                <a:spcPct val="15000"/>
              </a:spcBef>
              <a:buFontTx/>
              <a:buChar char="-"/>
            </a:pPr>
            <a:r>
              <a:rPr lang="en-US" altLang="en-US">
                <a:latin typeface="Times New Roman" charset="0"/>
              </a:rPr>
              <a:t>Cheerful? - Sing Praises To God</a:t>
            </a:r>
          </a:p>
          <a:p>
            <a:pPr eaLnBrk="1" hangingPunct="1">
              <a:lnSpc>
                <a:spcPct val="90000"/>
              </a:lnSpc>
              <a:spcBef>
                <a:spcPct val="15000"/>
              </a:spcBef>
            </a:pPr>
            <a:r>
              <a:rPr lang="en-US" altLang="en-US" sz="2400" u="sng">
                <a:solidFill>
                  <a:srgbClr val="FFFF00"/>
                </a:solidFill>
                <a:latin typeface="Times New Roman" charset="0"/>
              </a:rPr>
              <a:t>CONCERN</a:t>
            </a:r>
            <a:endParaRPr lang="en-US" altLang="en-US" sz="2400">
              <a:solidFill>
                <a:srgbClr val="FFFF00"/>
              </a:solidFill>
              <a:latin typeface="Times New Roman" charset="0"/>
            </a:endParaRPr>
          </a:p>
          <a:p>
            <a:pPr lvl="1" eaLnBrk="1" hangingPunct="1">
              <a:lnSpc>
                <a:spcPct val="90000"/>
              </a:lnSpc>
              <a:spcBef>
                <a:spcPct val="15000"/>
              </a:spcBef>
              <a:buFontTx/>
              <a:buChar char="-"/>
            </a:pPr>
            <a:r>
              <a:rPr lang="en-US" altLang="en-US">
                <a:latin typeface="Times New Roman" charset="0"/>
              </a:rPr>
              <a:t>Pray and Anoint (Help) He Who Is Suffering</a:t>
            </a:r>
          </a:p>
          <a:p>
            <a:pPr lvl="1" eaLnBrk="1" hangingPunct="1">
              <a:lnSpc>
                <a:spcPct val="90000"/>
              </a:lnSpc>
              <a:spcBef>
                <a:spcPct val="15000"/>
              </a:spcBef>
              <a:buFontTx/>
              <a:buChar char="-"/>
            </a:pPr>
            <a:r>
              <a:rPr lang="en-US" altLang="en-US">
                <a:latin typeface="Times New Roman" charset="0"/>
              </a:rPr>
              <a:t>Call For Elders When You Are Suffering</a:t>
            </a:r>
          </a:p>
          <a:p>
            <a:pPr eaLnBrk="1" hangingPunct="1">
              <a:lnSpc>
                <a:spcPct val="90000"/>
              </a:lnSpc>
              <a:spcBef>
                <a:spcPct val="15000"/>
              </a:spcBef>
            </a:pPr>
            <a:r>
              <a:rPr lang="en-US" altLang="en-US" sz="2400" u="sng">
                <a:solidFill>
                  <a:srgbClr val="FFFF00"/>
                </a:solidFill>
                <a:latin typeface="Times New Roman" charset="0"/>
              </a:rPr>
              <a:t>CONFESS</a:t>
            </a:r>
          </a:p>
          <a:p>
            <a:pPr lvl="1" eaLnBrk="1" hangingPunct="1">
              <a:lnSpc>
                <a:spcPct val="90000"/>
              </a:lnSpc>
              <a:spcBef>
                <a:spcPct val="15000"/>
              </a:spcBef>
              <a:buFontTx/>
              <a:buChar char="-"/>
            </a:pPr>
            <a:r>
              <a:rPr lang="en-US" altLang="en-US">
                <a:latin typeface="Times New Roman" charset="0"/>
              </a:rPr>
              <a:t>Confess Your Sins To God For Forgiveness</a:t>
            </a:r>
          </a:p>
          <a:p>
            <a:pPr lvl="1" eaLnBrk="1" hangingPunct="1">
              <a:lnSpc>
                <a:spcPct val="90000"/>
              </a:lnSpc>
              <a:spcBef>
                <a:spcPct val="15000"/>
              </a:spcBef>
              <a:buFontTx/>
              <a:buChar char="-"/>
            </a:pPr>
            <a:r>
              <a:rPr lang="en-US" altLang="en-US">
                <a:latin typeface="Times New Roman" charset="0"/>
              </a:rPr>
              <a:t>Confess Your Public Sins To Make Them Right</a:t>
            </a:r>
          </a:p>
          <a:p>
            <a:pPr lvl="1" eaLnBrk="1" hangingPunct="1">
              <a:lnSpc>
                <a:spcPct val="90000"/>
              </a:lnSpc>
              <a:spcBef>
                <a:spcPct val="15000"/>
              </a:spcBef>
              <a:buFontTx/>
              <a:buChar char="-"/>
            </a:pPr>
            <a:r>
              <a:rPr lang="en-US" altLang="en-US">
                <a:latin typeface="Times New Roman" charset="0"/>
              </a:rPr>
              <a:t>Confess Weaknesses And Ask For Help</a:t>
            </a:r>
          </a:p>
          <a:p>
            <a:pPr eaLnBrk="1" hangingPunct="1">
              <a:lnSpc>
                <a:spcPct val="90000"/>
              </a:lnSpc>
              <a:spcBef>
                <a:spcPct val="15000"/>
              </a:spcBef>
            </a:pPr>
            <a:r>
              <a:rPr lang="en-US" altLang="en-US" sz="2400" u="sng">
                <a:solidFill>
                  <a:srgbClr val="FFFF00"/>
                </a:solidFill>
                <a:latin typeface="Times New Roman" charset="0"/>
              </a:rPr>
              <a:t>CONVERT</a:t>
            </a:r>
          </a:p>
          <a:p>
            <a:pPr lvl="1" eaLnBrk="1" hangingPunct="1">
              <a:lnSpc>
                <a:spcPct val="90000"/>
              </a:lnSpc>
              <a:spcBef>
                <a:spcPct val="15000"/>
              </a:spcBef>
              <a:buFontTx/>
              <a:buChar char="-"/>
            </a:pPr>
            <a:r>
              <a:rPr lang="en-US" altLang="en-US">
                <a:latin typeface="Times New Roman" charset="0"/>
              </a:rPr>
              <a:t>Turn Around, Transform</a:t>
            </a:r>
          </a:p>
          <a:p>
            <a:pPr lvl="1" eaLnBrk="1" hangingPunct="1">
              <a:lnSpc>
                <a:spcPct val="90000"/>
              </a:lnSpc>
              <a:spcBef>
                <a:spcPct val="15000"/>
              </a:spcBef>
              <a:buFontTx/>
              <a:buChar char="-"/>
            </a:pPr>
            <a:r>
              <a:rPr lang="en-US" altLang="en-US">
                <a:latin typeface="Times New Roman" charset="0"/>
              </a:rPr>
              <a:t>Save a Soul From Death</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4634</Words>
  <Application>Microsoft Macintosh PowerPoint</Application>
  <PresentationFormat>On-screen Show (4:3)</PresentationFormat>
  <Paragraphs>560</Paragraphs>
  <Slides>41</Slides>
  <Notes>39</Notes>
  <HiddenSlides>17</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Calibri</vt:lpstr>
      <vt:lpstr>Verdana</vt:lpstr>
      <vt:lpstr>Arial</vt:lpstr>
      <vt:lpstr>Times New Roman</vt:lpstr>
      <vt:lpstr>blank presentation</vt:lpstr>
      <vt:lpstr>Chart</vt:lpstr>
      <vt:lpstr>The Epistle Of James “Tests of Faith”</vt:lpstr>
      <vt:lpstr>Outline of James</vt:lpstr>
      <vt:lpstr>Lessons From Chapter One Stand With Confidence</vt:lpstr>
      <vt:lpstr>Lessons From Chapter Two Stand With Compassion</vt:lpstr>
      <vt:lpstr>Lessons From Chapter Three Speak With Care</vt:lpstr>
      <vt:lpstr>James 4 Summary Submit with Contrition</vt:lpstr>
      <vt:lpstr>James 4 Summary Submit with Contrition</vt:lpstr>
      <vt:lpstr>JAMES CHAP 5 – Share with Concern</vt:lpstr>
      <vt:lpstr>PowerPoint Presentation</vt:lpstr>
      <vt:lpstr>PowerPoint Presentation</vt:lpstr>
      <vt:lpstr>Advantage of Justice (4:10-11)</vt:lpstr>
      <vt:lpstr>Our Christian Relationships</vt:lpstr>
      <vt:lpstr>Author of Justice (4:12)</vt:lpstr>
      <vt:lpstr>James 4 Summary</vt:lpstr>
      <vt:lpstr>James 4 Summary</vt:lpstr>
      <vt:lpstr>Turn Boasting Into Belief (4:13-17)</vt:lpstr>
      <vt:lpstr>Ignoring God’s Will (4:13-14, 16)</vt:lpstr>
      <vt:lpstr> WHAT IS YOUR LIFE? Two Views Of The Christian Life</vt:lpstr>
      <vt:lpstr>WHAT IS YOUR LIFE Two Views Of The Christian Life</vt:lpstr>
      <vt:lpstr>Obeying God’s Will (15-16)</vt:lpstr>
      <vt:lpstr>Disobeying God’s Will (17)</vt:lpstr>
      <vt:lpstr>PowerPoint Presentation</vt:lpstr>
      <vt:lpstr>Sins of James 4</vt:lpstr>
      <vt:lpstr>Examples Of Arrogance</vt:lpstr>
      <vt:lpstr>Share With Concern (5)</vt:lpstr>
      <vt:lpstr>Consternation from Wealth (5:1)</vt:lpstr>
      <vt:lpstr>Why Was Judgment Coming?</vt:lpstr>
      <vt:lpstr>Corrosion of Wealth (5:2-3)</vt:lpstr>
      <vt:lpstr>Condemnation in Wealth (5:4-6)</vt:lpstr>
      <vt:lpstr>PowerPoint Presentation</vt:lpstr>
      <vt:lpstr>PowerPoint Presentation</vt:lpstr>
      <vt:lpstr>PowerPoint Presentation</vt:lpstr>
      <vt:lpstr>PowerPoint Presentation</vt:lpstr>
      <vt:lpstr>Jehovah-Sabaoth</vt:lpstr>
      <vt:lpstr>PowerPoint Presentation</vt:lpstr>
      <vt:lpstr>PowerPoint Presentation</vt:lpstr>
      <vt:lpstr>PowerPoint Presentation</vt:lpstr>
      <vt:lpstr>PowerPoint Presentation</vt:lpstr>
      <vt:lpstr>PowerPoint Presentation</vt:lpstr>
      <vt:lpstr>PowerPoint Presentation</vt:lpstr>
      <vt:lpstr>Condemnation in Wealth (5:4-6)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Epistle Of James “Tests of Faith”</dc:title>
  <dc:creator>Larry Brown</dc:creator>
  <cp:lastModifiedBy>Larry Brown</cp:lastModifiedBy>
  <cp:revision>15</cp:revision>
  <dcterms:created xsi:type="dcterms:W3CDTF">2015-10-17T17:39:31Z</dcterms:created>
  <dcterms:modified xsi:type="dcterms:W3CDTF">2015-10-18T11:53:12Z</dcterms:modified>
</cp:coreProperties>
</file>