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20" r:id="rId5"/>
  </p:sldMasterIdLst>
  <p:notesMasterIdLst>
    <p:notesMasterId r:id="rId19"/>
  </p:notesMasterIdLst>
  <p:sldIdLst>
    <p:sldId id="256" r:id="rId6"/>
    <p:sldId id="287" r:id="rId7"/>
    <p:sldId id="289" r:id="rId8"/>
    <p:sldId id="267" r:id="rId9"/>
    <p:sldId id="283" r:id="rId10"/>
    <p:sldId id="288" r:id="rId11"/>
    <p:sldId id="290" r:id="rId12"/>
    <p:sldId id="291" r:id="rId13"/>
    <p:sldId id="270" r:id="rId14"/>
    <p:sldId id="285" r:id="rId15"/>
    <p:sldId id="275" r:id="rId16"/>
    <p:sldId id="286" r:id="rId17"/>
    <p:sldId id="258" r:id="rId18"/>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59">
          <p15:clr>
            <a:srgbClr val="A4A3A4"/>
          </p15:clr>
        </p15:guide>
        <p15:guide id="2" pos="55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90" y="-306"/>
      </p:cViewPr>
      <p:guideLst>
        <p:guide orient="horz" pos="2759"/>
        <p:guide pos="5586"/>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158A0B-633D-44C6-9596-F724DFEBA4F2}" type="datetimeFigureOut">
              <a:rPr lang="en-US" smtClean="0"/>
              <a:pPr/>
              <a:t>11/11/2015</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03C762-705B-4BD3-B91B-6D7E27172869}" type="slidenum">
              <a:rPr lang="en-US" smtClean="0"/>
              <a:pPr/>
              <a:t>‹#›</a:t>
            </a:fld>
            <a:endParaRPr lang="en-US"/>
          </a:p>
        </p:txBody>
      </p:sp>
    </p:spTree>
    <p:extLst>
      <p:ext uri="{BB962C8B-B14F-4D97-AF65-F5344CB8AC3E}">
        <p14:creationId xmlns:p14="http://schemas.microsoft.com/office/powerpoint/2010/main" xmlns="" val="36433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smtClean="0"/>
              <a:t>With animation</a:t>
            </a:r>
            <a:endParaRPr lang="en-US" dirty="0"/>
          </a:p>
        </p:txBody>
      </p:sp>
      <p:sp>
        <p:nvSpPr>
          <p:cNvPr id="4" name="Slide Number Placeholder 3"/>
          <p:cNvSpPr>
            <a:spLocks noGrp="1"/>
          </p:cNvSpPr>
          <p:nvPr>
            <p:ph type="sldNum" sz="quarter" idx="10"/>
          </p:nvPr>
        </p:nvSpPr>
        <p:spPr/>
        <p:txBody>
          <a:bodyPr/>
          <a:lstStyle/>
          <a:p>
            <a:fld id="{4622E40E-D70B-4B78-A92B-FB0DF4F879A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3862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3C762-705B-4BD3-B91B-6D7E27172869}" type="slidenum">
              <a:rPr lang="en-US" smtClean="0"/>
              <a:pPr/>
              <a:t>11</a:t>
            </a:fld>
            <a:endParaRPr lang="en-US"/>
          </a:p>
        </p:txBody>
      </p:sp>
    </p:spTree>
    <p:extLst>
      <p:ext uri="{BB962C8B-B14F-4D97-AF65-F5344CB8AC3E}">
        <p14:creationId xmlns:p14="http://schemas.microsoft.com/office/powerpoint/2010/main" xmlns="" val="288142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smtClean="0"/>
              <a:t>Animated</a:t>
            </a:r>
            <a:endParaRPr lang="en-US" dirty="0"/>
          </a:p>
        </p:txBody>
      </p:sp>
      <p:sp>
        <p:nvSpPr>
          <p:cNvPr id="4" name="Slide Number Placeholder 3"/>
          <p:cNvSpPr>
            <a:spLocks noGrp="1"/>
          </p:cNvSpPr>
          <p:nvPr>
            <p:ph type="sldNum" sz="quarter" idx="10"/>
          </p:nvPr>
        </p:nvSpPr>
        <p:spPr/>
        <p:txBody>
          <a:bodyPr/>
          <a:lstStyle/>
          <a:p>
            <a:fld id="{4003C762-705B-4BD3-B91B-6D7E27172869}" type="slidenum">
              <a:rPr lang="en-US" smtClean="0"/>
              <a:pPr/>
              <a:t>13</a:t>
            </a:fld>
            <a:endParaRPr lang="en-US"/>
          </a:p>
        </p:txBody>
      </p:sp>
    </p:spTree>
    <p:extLst>
      <p:ext uri="{BB962C8B-B14F-4D97-AF65-F5344CB8AC3E}">
        <p14:creationId xmlns:p14="http://schemas.microsoft.com/office/powerpoint/2010/main" xmlns="" val="164936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227103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26374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2"/>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2"/>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165454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902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528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349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434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233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333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8019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8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348527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7742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0091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94"/>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94"/>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788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225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4830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7599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3982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945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918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759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4259436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7299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6472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967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94"/>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94"/>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3384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9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16699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381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76656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7516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2137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162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3232247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5171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5729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7103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4226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901"/>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90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7894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9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4054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0825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6533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9702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378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943635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7217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6225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3261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18557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42995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901"/>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90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116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160602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371129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403473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191B2-E780-4C3F-A9C0-0E4B16AFF62D}"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414907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6"/>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3191B2-E780-4C3F-A9C0-0E4B16AFF62D}" type="datetimeFigureOut">
              <a:rPr lang="en-US" smtClean="0"/>
              <a:pPr/>
              <a:t>11/11/2015</a:t>
            </a:fld>
            <a:endParaRPr lang="en-US"/>
          </a:p>
        </p:txBody>
      </p:sp>
      <p:sp>
        <p:nvSpPr>
          <p:cNvPr id="5" name="Footer Placeholder 4"/>
          <p:cNvSpPr>
            <a:spLocks noGrp="1"/>
          </p:cNvSpPr>
          <p:nvPr>
            <p:ph type="ftr" sz="quarter" idx="3"/>
          </p:nvPr>
        </p:nvSpPr>
        <p:spPr>
          <a:xfrm>
            <a:off x="3124200" y="5296966"/>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6"/>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6A6-844C-4C0F-936E-FFCDADE4F9D2}" type="slidenum">
              <a:rPr lang="en-US" smtClean="0"/>
              <a:pPr/>
              <a:t>‹#›</a:t>
            </a:fld>
            <a:endParaRPr lang="en-US"/>
          </a:p>
        </p:txBody>
      </p:sp>
    </p:spTree>
    <p:extLst>
      <p:ext uri="{BB962C8B-B14F-4D97-AF65-F5344CB8AC3E}">
        <p14:creationId xmlns:p14="http://schemas.microsoft.com/office/powerpoint/2010/main" xmlns="" val="320279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88"/>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88"/>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88"/>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9468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88"/>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88"/>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88"/>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259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9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9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9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6838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9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9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9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71984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5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926" y="1602053"/>
            <a:ext cx="7772400" cy="1225021"/>
          </a:xfrm>
        </p:spPr>
        <p:txBody>
          <a:bodyPr>
            <a:normAutofit/>
          </a:bodyPr>
          <a:lstStyle/>
          <a:p>
            <a:r>
              <a:rPr lang="en-US" sz="5400" b="1" dirty="0" smtClean="0"/>
              <a:t>Study of Daniel</a:t>
            </a:r>
            <a:endParaRPr lang="en-US" sz="5400" b="1" dirty="0"/>
          </a:p>
        </p:txBody>
      </p:sp>
      <p:sp>
        <p:nvSpPr>
          <p:cNvPr id="3" name="Subtitle 2"/>
          <p:cNvSpPr>
            <a:spLocks noGrp="1"/>
          </p:cNvSpPr>
          <p:nvPr>
            <p:ph type="subTitle" idx="1"/>
          </p:nvPr>
        </p:nvSpPr>
        <p:spPr/>
        <p:txBody>
          <a:bodyPr/>
          <a:lstStyle/>
          <a:p>
            <a:r>
              <a:rPr lang="en-US" dirty="0" smtClean="0"/>
              <a:t>Fall 2015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Tree>
    <p:extLst>
      <p:ext uri="{BB962C8B-B14F-4D97-AF65-F5344CB8AC3E}">
        <p14:creationId xmlns:p14="http://schemas.microsoft.com/office/powerpoint/2010/main" xmlns="" val="127819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2" name="Title 1"/>
          <p:cNvSpPr>
            <a:spLocks noGrp="1"/>
          </p:cNvSpPr>
          <p:nvPr>
            <p:ph type="title"/>
          </p:nvPr>
        </p:nvSpPr>
        <p:spPr>
          <a:xfrm>
            <a:off x="477326" y="238392"/>
            <a:ext cx="8229600" cy="571235"/>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Chapter Content</a:t>
            </a:r>
            <a:endParaRPr lang="en-US"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81000" y="1181100"/>
            <a:ext cx="8458200" cy="4524315"/>
          </a:xfrm>
          <a:prstGeom prst="rect">
            <a:avLst/>
          </a:prstGeom>
          <a:noFill/>
        </p:spPr>
        <p:txBody>
          <a:bodyPr wrap="square" rtlCol="0">
            <a:spAutoFit/>
          </a:bodyPr>
          <a:lstStyle/>
          <a:p>
            <a:pPr defTabSz="609600">
              <a:tabLst>
                <a:tab pos="1601788" algn="l"/>
              </a:tabLst>
            </a:pPr>
            <a:r>
              <a:rPr lang="en-US" sz="2400" b="1" i="1" u="sng" dirty="0"/>
              <a:t>Chapter</a:t>
            </a:r>
            <a:r>
              <a:rPr lang="en-US" sz="2400" dirty="0"/>
              <a:t>		</a:t>
            </a:r>
            <a:r>
              <a:rPr lang="en-US" sz="2400" b="1" i="1" u="sng" dirty="0"/>
              <a:t>Content</a:t>
            </a:r>
            <a:endParaRPr lang="en-US" sz="2400" b="1" i="1" dirty="0"/>
          </a:p>
          <a:p>
            <a:pPr defTabSz="609600">
              <a:tabLst>
                <a:tab pos="1601788" algn="l"/>
                <a:tab pos="1997075" algn="l"/>
              </a:tabLst>
            </a:pPr>
            <a:r>
              <a:rPr lang="en-US" sz="2400" dirty="0" smtClean="0"/>
              <a:t>____ 1</a:t>
            </a:r>
            <a:r>
              <a:rPr lang="en-US" sz="2400" dirty="0"/>
              <a:t>	</a:t>
            </a:r>
            <a:r>
              <a:rPr lang="en-US" sz="2400" dirty="0" smtClean="0"/>
              <a:t>a</a:t>
            </a:r>
            <a:r>
              <a:rPr lang="en-US" sz="2400" dirty="0"/>
              <a:t>.  </a:t>
            </a:r>
            <a:r>
              <a:rPr lang="en-US" sz="2400" dirty="0" smtClean="0"/>
              <a:t>Daniel’s friends in the </a:t>
            </a:r>
            <a:r>
              <a:rPr lang="en-US" sz="2400" dirty="0"/>
              <a:t>Fiery Furnace</a:t>
            </a:r>
          </a:p>
          <a:p>
            <a:pPr defTabSz="609600">
              <a:tabLst>
                <a:tab pos="1601788" algn="l"/>
                <a:tab pos="1997075" algn="l"/>
              </a:tabLst>
            </a:pPr>
            <a:r>
              <a:rPr lang="en-US" sz="2400" dirty="0"/>
              <a:t>____ </a:t>
            </a:r>
            <a:r>
              <a:rPr lang="en-US" sz="2400" dirty="0" smtClean="0"/>
              <a:t>2</a:t>
            </a:r>
            <a:r>
              <a:rPr lang="en-US" sz="2400" dirty="0"/>
              <a:t>	</a:t>
            </a:r>
            <a:r>
              <a:rPr lang="en-US" sz="2400" dirty="0" smtClean="0"/>
              <a:t>b</a:t>
            </a:r>
            <a:r>
              <a:rPr lang="en-US" sz="2400" dirty="0"/>
              <a:t>.  Daniel’s final vision of the “End of the Days”</a:t>
            </a:r>
          </a:p>
          <a:p>
            <a:pPr defTabSz="609600">
              <a:tabLst>
                <a:tab pos="1601788" algn="l"/>
                <a:tab pos="1997075" algn="l"/>
              </a:tabLst>
            </a:pPr>
            <a:r>
              <a:rPr lang="en-US" sz="2400" dirty="0"/>
              <a:t>____ </a:t>
            </a:r>
            <a:r>
              <a:rPr lang="en-US" sz="2400" dirty="0" smtClean="0"/>
              <a:t>3</a:t>
            </a:r>
            <a:r>
              <a:rPr lang="en-US" sz="2400" dirty="0"/>
              <a:t>	</a:t>
            </a:r>
            <a:r>
              <a:rPr lang="en-US" sz="2400" dirty="0" smtClean="0"/>
              <a:t>c.	Daniel’s </a:t>
            </a:r>
            <a:r>
              <a:rPr lang="en-US" sz="2400" dirty="0"/>
              <a:t>vision of the Ram &amp; He-goat</a:t>
            </a:r>
          </a:p>
          <a:p>
            <a:pPr defTabSz="609600">
              <a:tabLst>
                <a:tab pos="1601788" algn="l"/>
                <a:tab pos="1997075" algn="l"/>
              </a:tabLst>
            </a:pPr>
            <a:r>
              <a:rPr lang="en-US" sz="2400" dirty="0"/>
              <a:t>____ </a:t>
            </a:r>
            <a:r>
              <a:rPr lang="en-US" sz="2400" dirty="0" smtClean="0"/>
              <a:t>4</a:t>
            </a:r>
            <a:r>
              <a:rPr lang="en-US" sz="2400" dirty="0"/>
              <a:t>	</a:t>
            </a:r>
            <a:r>
              <a:rPr lang="en-US" sz="2400" dirty="0" smtClean="0"/>
              <a:t>d</a:t>
            </a:r>
            <a:r>
              <a:rPr lang="en-US" sz="2400" dirty="0"/>
              <a:t>.  Daniel in the Lion’s Den</a:t>
            </a:r>
          </a:p>
          <a:p>
            <a:pPr defTabSz="609600">
              <a:tabLst>
                <a:tab pos="1601788" algn="l"/>
                <a:tab pos="1997075" algn="l"/>
              </a:tabLst>
            </a:pPr>
            <a:r>
              <a:rPr lang="en-US" sz="2400" dirty="0"/>
              <a:t>____ </a:t>
            </a:r>
            <a:r>
              <a:rPr lang="en-US" sz="2400" dirty="0" smtClean="0"/>
              <a:t>5</a:t>
            </a:r>
            <a:r>
              <a:rPr lang="en-US" sz="2400" dirty="0"/>
              <a:t>	</a:t>
            </a:r>
            <a:r>
              <a:rPr lang="en-US" sz="2400" dirty="0" smtClean="0"/>
              <a:t>e.	Daniel </a:t>
            </a:r>
            <a:r>
              <a:rPr lang="en-US" sz="2400" dirty="0"/>
              <a:t>and his friends are selected and tested</a:t>
            </a:r>
          </a:p>
          <a:p>
            <a:pPr defTabSz="609600">
              <a:tabLst>
                <a:tab pos="1601788" algn="l"/>
                <a:tab pos="1997075" algn="l"/>
              </a:tabLst>
            </a:pPr>
            <a:r>
              <a:rPr lang="en-US" sz="2400" dirty="0"/>
              <a:t>____ </a:t>
            </a:r>
            <a:r>
              <a:rPr lang="en-US" sz="2400" dirty="0" smtClean="0"/>
              <a:t>6</a:t>
            </a:r>
            <a:r>
              <a:rPr lang="en-US" sz="2400" dirty="0"/>
              <a:t>	</a:t>
            </a:r>
            <a:r>
              <a:rPr lang="en-US" sz="2400" dirty="0" smtClean="0"/>
              <a:t>f.	Daniel’s </a:t>
            </a:r>
            <a:r>
              <a:rPr lang="en-US" sz="2400" dirty="0"/>
              <a:t>vision of the 4 Great Beasts</a:t>
            </a:r>
          </a:p>
          <a:p>
            <a:pPr defTabSz="609600">
              <a:tabLst>
                <a:tab pos="1601788" algn="l"/>
                <a:tab pos="1997075" algn="l"/>
              </a:tabLst>
            </a:pPr>
            <a:r>
              <a:rPr lang="en-US" sz="2400" dirty="0"/>
              <a:t>____ </a:t>
            </a:r>
            <a:r>
              <a:rPr lang="en-US" sz="2400" dirty="0" smtClean="0"/>
              <a:t>7</a:t>
            </a:r>
            <a:r>
              <a:rPr lang="en-US" sz="2400" dirty="0"/>
              <a:t>	</a:t>
            </a:r>
            <a:r>
              <a:rPr lang="en-US" sz="2400" dirty="0" smtClean="0"/>
              <a:t>g.	Nebuchadnezzar’s </a:t>
            </a:r>
            <a:r>
              <a:rPr lang="en-US" sz="2400" dirty="0"/>
              <a:t>dream of the Metallic Man</a:t>
            </a:r>
          </a:p>
          <a:p>
            <a:pPr defTabSz="609600">
              <a:tabLst>
                <a:tab pos="1601788" algn="l"/>
                <a:tab pos="1997075" algn="l"/>
              </a:tabLst>
            </a:pPr>
            <a:r>
              <a:rPr lang="en-US" sz="2400" dirty="0"/>
              <a:t>____ </a:t>
            </a:r>
            <a:r>
              <a:rPr lang="en-US" sz="2400" dirty="0" smtClean="0"/>
              <a:t>8</a:t>
            </a:r>
            <a:r>
              <a:rPr lang="en-US" sz="2400" dirty="0"/>
              <a:t>	</a:t>
            </a:r>
            <a:r>
              <a:rPr lang="en-US" sz="2400" dirty="0" smtClean="0"/>
              <a:t>h.	Glorious Man tells of Kings of North and South</a:t>
            </a:r>
            <a:endParaRPr lang="en-US" sz="2400" dirty="0"/>
          </a:p>
          <a:p>
            <a:pPr defTabSz="609600">
              <a:tabLst>
                <a:tab pos="1601788" algn="l"/>
                <a:tab pos="1997075" algn="l"/>
              </a:tabLst>
            </a:pPr>
            <a:r>
              <a:rPr lang="en-US" sz="2400" dirty="0"/>
              <a:t>____ </a:t>
            </a:r>
            <a:r>
              <a:rPr lang="en-US" sz="2400" dirty="0" smtClean="0"/>
              <a:t>9</a:t>
            </a:r>
            <a:r>
              <a:rPr lang="en-US" sz="2400" dirty="0"/>
              <a:t>	</a:t>
            </a:r>
            <a:r>
              <a:rPr lang="en-US" sz="2400" dirty="0" err="1" smtClean="0"/>
              <a:t>i</a:t>
            </a:r>
            <a:r>
              <a:rPr lang="en-US" sz="2400" dirty="0" smtClean="0"/>
              <a:t>.	Belshazzar’s </a:t>
            </a:r>
            <a:r>
              <a:rPr lang="en-US" sz="2400" dirty="0"/>
              <a:t>feast and Babylon’s Fall</a:t>
            </a:r>
          </a:p>
          <a:p>
            <a:pPr defTabSz="609600">
              <a:tabLst>
                <a:tab pos="1601788" algn="l"/>
                <a:tab pos="1997075" algn="l"/>
              </a:tabLst>
            </a:pPr>
            <a:r>
              <a:rPr lang="en-US" sz="2400" dirty="0"/>
              <a:t>____ </a:t>
            </a:r>
            <a:r>
              <a:rPr lang="en-US" sz="2400" dirty="0" smtClean="0"/>
              <a:t>10-11</a:t>
            </a:r>
            <a:r>
              <a:rPr lang="en-US" sz="2400" dirty="0"/>
              <a:t>	</a:t>
            </a:r>
            <a:r>
              <a:rPr lang="en-US" sz="2400" dirty="0" smtClean="0"/>
              <a:t>j.	Daniel’s </a:t>
            </a:r>
            <a:r>
              <a:rPr lang="en-US" sz="2400" dirty="0"/>
              <a:t>prayer &amp; the “70 weeks” vision</a:t>
            </a:r>
          </a:p>
          <a:p>
            <a:pPr defTabSz="609600">
              <a:tabLst>
                <a:tab pos="1601788" algn="l"/>
                <a:tab pos="1997075" algn="l"/>
              </a:tabLst>
            </a:pPr>
            <a:r>
              <a:rPr lang="en-US" sz="2400" dirty="0"/>
              <a:t>____ </a:t>
            </a:r>
            <a:r>
              <a:rPr lang="en-US" sz="2400" dirty="0" smtClean="0"/>
              <a:t>12</a:t>
            </a:r>
            <a:r>
              <a:rPr lang="en-US" sz="2400" dirty="0"/>
              <a:t>	</a:t>
            </a:r>
            <a:r>
              <a:rPr lang="en-US" sz="2400" dirty="0" smtClean="0"/>
              <a:t>k.	Nebuchadnezzar </a:t>
            </a:r>
            <a:r>
              <a:rPr lang="en-US" sz="2400" dirty="0"/>
              <a:t>humbled</a:t>
            </a:r>
          </a:p>
        </p:txBody>
      </p:sp>
      <p:sp>
        <p:nvSpPr>
          <p:cNvPr id="4" name="TextBox 3"/>
          <p:cNvSpPr txBox="1"/>
          <p:nvPr/>
        </p:nvSpPr>
        <p:spPr>
          <a:xfrm>
            <a:off x="533400" y="1562100"/>
            <a:ext cx="533400" cy="4154984"/>
          </a:xfrm>
          <a:prstGeom prst="rect">
            <a:avLst/>
          </a:prstGeom>
          <a:noFill/>
        </p:spPr>
        <p:txBody>
          <a:bodyPr wrap="square" rtlCol="0">
            <a:spAutoFit/>
          </a:bodyPr>
          <a:lstStyle/>
          <a:p>
            <a:r>
              <a:rPr lang="en-US" sz="2400" i="1" dirty="0" smtClean="0">
                <a:solidFill>
                  <a:srgbClr val="0000CC"/>
                </a:solidFill>
                <a:latin typeface="Lucida Handwriting" panose="03010101010101010101" pitchFamily="66" charset="0"/>
              </a:rPr>
              <a:t>e</a:t>
            </a:r>
          </a:p>
          <a:p>
            <a:r>
              <a:rPr lang="en-US" sz="2400" i="1" dirty="0" smtClean="0">
                <a:solidFill>
                  <a:srgbClr val="0000CC"/>
                </a:solidFill>
                <a:latin typeface="Lucida Handwriting" panose="03010101010101010101" pitchFamily="66" charset="0"/>
              </a:rPr>
              <a:t>g</a:t>
            </a:r>
          </a:p>
          <a:p>
            <a:r>
              <a:rPr lang="en-US" sz="2400" i="1" dirty="0" smtClean="0">
                <a:solidFill>
                  <a:srgbClr val="0000CC"/>
                </a:solidFill>
                <a:latin typeface="Lucida Handwriting" panose="03010101010101010101" pitchFamily="66" charset="0"/>
              </a:rPr>
              <a:t>a</a:t>
            </a:r>
          </a:p>
          <a:p>
            <a:r>
              <a:rPr lang="en-US" sz="2400" i="1" dirty="0" smtClean="0">
                <a:solidFill>
                  <a:srgbClr val="0000CC"/>
                </a:solidFill>
                <a:latin typeface="Lucida Handwriting" panose="03010101010101010101" pitchFamily="66" charset="0"/>
              </a:rPr>
              <a:t>k</a:t>
            </a:r>
          </a:p>
          <a:p>
            <a:r>
              <a:rPr lang="en-US" sz="2400" i="1" dirty="0" err="1" smtClean="0">
                <a:solidFill>
                  <a:srgbClr val="0000CC"/>
                </a:solidFill>
                <a:latin typeface="Lucida Handwriting" panose="03010101010101010101" pitchFamily="66" charset="0"/>
              </a:rPr>
              <a:t>i</a:t>
            </a:r>
            <a:endParaRPr lang="en-US" sz="2400" i="1" dirty="0" smtClean="0">
              <a:solidFill>
                <a:srgbClr val="0000CC"/>
              </a:solidFill>
              <a:latin typeface="Lucida Handwriting" panose="03010101010101010101" pitchFamily="66" charset="0"/>
            </a:endParaRPr>
          </a:p>
          <a:p>
            <a:r>
              <a:rPr lang="en-US" sz="2400" i="1" dirty="0" smtClean="0">
                <a:solidFill>
                  <a:srgbClr val="0000CC"/>
                </a:solidFill>
                <a:latin typeface="Lucida Handwriting" panose="03010101010101010101" pitchFamily="66" charset="0"/>
              </a:rPr>
              <a:t>d</a:t>
            </a:r>
          </a:p>
          <a:p>
            <a:r>
              <a:rPr lang="en-US" sz="2400" i="1" dirty="0" smtClean="0">
                <a:solidFill>
                  <a:srgbClr val="0000CC"/>
                </a:solidFill>
                <a:latin typeface="Lucida Handwriting" panose="03010101010101010101" pitchFamily="66" charset="0"/>
              </a:rPr>
              <a:t>f</a:t>
            </a:r>
          </a:p>
          <a:p>
            <a:r>
              <a:rPr lang="en-US" sz="2400" i="1" dirty="0" smtClean="0">
                <a:solidFill>
                  <a:srgbClr val="0000CC"/>
                </a:solidFill>
                <a:latin typeface="Lucida Handwriting" panose="03010101010101010101" pitchFamily="66" charset="0"/>
              </a:rPr>
              <a:t>c</a:t>
            </a:r>
          </a:p>
          <a:p>
            <a:r>
              <a:rPr lang="en-US" sz="2400" i="1" dirty="0" smtClean="0">
                <a:solidFill>
                  <a:srgbClr val="0000CC"/>
                </a:solidFill>
                <a:latin typeface="Lucida Handwriting" panose="03010101010101010101" pitchFamily="66" charset="0"/>
              </a:rPr>
              <a:t>j</a:t>
            </a:r>
          </a:p>
          <a:p>
            <a:r>
              <a:rPr lang="en-US" sz="2400" i="1" dirty="0" smtClean="0">
                <a:solidFill>
                  <a:srgbClr val="0000CC"/>
                </a:solidFill>
                <a:latin typeface="Lucida Handwriting" panose="03010101010101010101" pitchFamily="66" charset="0"/>
              </a:rPr>
              <a:t>h</a:t>
            </a:r>
          </a:p>
          <a:p>
            <a:r>
              <a:rPr lang="en-US" sz="2400" i="1" dirty="0" smtClean="0">
                <a:solidFill>
                  <a:srgbClr val="0000CC"/>
                </a:solidFill>
                <a:latin typeface="Lucida Handwriting" panose="03010101010101010101" pitchFamily="66" charset="0"/>
              </a:rPr>
              <a:t>b</a:t>
            </a:r>
          </a:p>
        </p:txBody>
      </p:sp>
    </p:spTree>
    <p:extLst>
      <p:ext uri="{BB962C8B-B14F-4D97-AF65-F5344CB8AC3E}">
        <p14:creationId xmlns:p14="http://schemas.microsoft.com/office/powerpoint/2010/main" xmlns="" val="27206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243289" y="0"/>
            <a:ext cx="916688" cy="5715000"/>
          </a:xfrm>
          <a:prstGeom prst="rect">
            <a:avLst/>
          </a:prstGeom>
          <a:gradFill flip="none" rotWithShape="1">
            <a:gsLst>
              <a:gs pos="0">
                <a:schemeClr val="accent3">
                  <a:lumMod val="50000"/>
                </a:schemeClr>
              </a:gs>
              <a:gs pos="50000">
                <a:schemeClr val="accent3">
                  <a:lumMod val="40000"/>
                  <a:lumOff val="60000"/>
                </a:schemeClr>
              </a:gs>
              <a:gs pos="100000">
                <a:srgbClr val="7030A0"/>
              </a:gs>
            </a:gsLst>
            <a:lin ang="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31556" y="2188"/>
            <a:ext cx="731520" cy="5715000"/>
          </a:xfrm>
          <a:prstGeom prst="rect">
            <a:avLst/>
          </a:prstGeom>
          <a:gradFill flip="none" rotWithShape="1">
            <a:gsLst>
              <a:gs pos="0">
                <a:schemeClr val="accent2">
                  <a:alpha val="64000"/>
                </a:schemeClr>
              </a:gs>
              <a:gs pos="50000">
                <a:schemeClr val="accent6">
                  <a:lumMod val="75000"/>
                </a:schemeClr>
              </a:gs>
              <a:gs pos="100000">
                <a:srgbClr val="FFFF00"/>
              </a:gs>
            </a:gsLst>
            <a:lin ang="1080000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371600" cy="5715000"/>
          </a:xfrm>
          <a:prstGeom prst="rect">
            <a:avLst/>
          </a:prstGeom>
          <a:gradFill flip="none" rotWithShape="1">
            <a:gsLst>
              <a:gs pos="0">
                <a:srgbClr val="FF0000"/>
              </a:gs>
              <a:gs pos="50000">
                <a:schemeClr val="accent6">
                  <a:lumMod val="75000"/>
                </a:schemeClr>
              </a:gs>
              <a:gs pos="100000">
                <a:schemeClr val="accent6">
                  <a:lumMod val="60000"/>
                  <a:lumOff val="40000"/>
                </a:schemeClr>
              </a:gs>
            </a:gsLst>
            <a:lin ang="1080000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6335" y="0"/>
            <a:ext cx="3931920" cy="5715000"/>
          </a:xfrm>
          <a:prstGeom prst="rect">
            <a:avLst/>
          </a:prstGeom>
          <a:gradFill flip="none" rotWithShape="1">
            <a:gsLst>
              <a:gs pos="0">
                <a:srgbClr val="FF0000"/>
              </a:gs>
              <a:gs pos="50000">
                <a:schemeClr val="accent6">
                  <a:lumMod val="75000"/>
                </a:schemeClr>
              </a:gs>
              <a:gs pos="100000">
                <a:schemeClr val="accent6">
                  <a:lumMod val="60000"/>
                  <a:lumOff val="40000"/>
                  <a:alpha val="33000"/>
                </a:schemeClr>
              </a:gs>
            </a:gsLst>
            <a:lin ang="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519734" y="0"/>
            <a:ext cx="723569" cy="5715000"/>
          </a:xfrm>
          <a:prstGeom prst="rect">
            <a:avLst/>
          </a:prstGeom>
          <a:gradFill flip="none" rotWithShape="1">
            <a:gsLst>
              <a:gs pos="0">
                <a:schemeClr val="accent3">
                  <a:lumMod val="50000"/>
                </a:schemeClr>
              </a:gs>
              <a:gs pos="50000">
                <a:schemeClr val="accent3">
                  <a:lumMod val="40000"/>
                  <a:lumOff val="60000"/>
                </a:schemeClr>
              </a:gs>
              <a:gs pos="100000">
                <a:srgbClr val="7030A0"/>
              </a:gs>
            </a:gsLst>
            <a:lin ang="1080000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1020" y="0"/>
            <a:ext cx="1645920" cy="5715000"/>
          </a:xfrm>
          <a:prstGeom prst="rect">
            <a:avLst/>
          </a:prstGeom>
          <a:gradFill flip="none" rotWithShape="1">
            <a:gsLst>
              <a:gs pos="0">
                <a:srgbClr val="FF0000"/>
              </a:gs>
              <a:gs pos="50000">
                <a:schemeClr val="accent6">
                  <a:lumMod val="75000"/>
                </a:schemeClr>
              </a:gs>
              <a:gs pos="100000">
                <a:schemeClr val="accent6">
                  <a:lumMod val="60000"/>
                  <a:lumOff val="40000"/>
                  <a:alpha val="33000"/>
                </a:schemeClr>
              </a:gs>
            </a:gsLst>
            <a:lin ang="1080000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65" y="-362308"/>
            <a:ext cx="9144000"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4498" y="-1551648"/>
            <a:ext cx="8328025" cy="3146425"/>
          </a:xfrm>
          <a:prstGeom prst="rect">
            <a:avLst/>
          </a:prstGeom>
          <a:solidFill>
            <a:schemeClr val="bg1"/>
          </a:solidFill>
          <a:ln>
            <a:noFill/>
          </a:ln>
          <a:effectLst/>
        </p:spPr>
      </p:pic>
      <p:sp>
        <p:nvSpPr>
          <p:cNvPr id="17" name="Rectangle 16"/>
          <p:cNvSpPr/>
          <p:nvPr/>
        </p:nvSpPr>
        <p:spPr>
          <a:xfrm>
            <a:off x="4532269" y="-640148"/>
            <a:ext cx="914400" cy="15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636" y="380237"/>
            <a:ext cx="9151351" cy="5325948"/>
            <a:chOff x="8626" y="380237"/>
            <a:chExt cx="9151351" cy="5325948"/>
          </a:xfrm>
        </p:grpSpPr>
        <p:grpSp>
          <p:nvGrpSpPr>
            <p:cNvPr id="31" name="Group 30"/>
            <p:cNvGrpSpPr/>
            <p:nvPr/>
          </p:nvGrpSpPr>
          <p:grpSpPr>
            <a:xfrm>
              <a:off x="8626" y="380237"/>
              <a:ext cx="3662176" cy="5325948"/>
              <a:chOff x="8626" y="380238"/>
              <a:chExt cx="3662176" cy="5325948"/>
            </a:xfrm>
          </p:grpSpPr>
          <p:grpSp>
            <p:nvGrpSpPr>
              <p:cNvPr id="21" name="Group 20"/>
              <p:cNvGrpSpPr/>
              <p:nvPr/>
            </p:nvGrpSpPr>
            <p:grpSpPr>
              <a:xfrm>
                <a:off x="8626" y="380238"/>
                <a:ext cx="1831088" cy="5324293"/>
                <a:chOff x="8626" y="380238"/>
                <a:chExt cx="1831088" cy="5324293"/>
              </a:xfrm>
            </p:grpSpPr>
            <p:sp>
              <p:nvSpPr>
                <p:cNvPr id="20" name="Rectangle 19"/>
                <p:cNvSpPr/>
                <p:nvPr/>
              </p:nvSpPr>
              <p:spPr>
                <a:xfrm>
                  <a:off x="8626"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25314"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839714" y="381893"/>
                <a:ext cx="1831088" cy="5324293"/>
                <a:chOff x="8626" y="380238"/>
                <a:chExt cx="1831088" cy="5324293"/>
              </a:xfrm>
            </p:grpSpPr>
            <p:sp>
              <p:nvSpPr>
                <p:cNvPr id="35" name="Rectangle 34"/>
                <p:cNvSpPr/>
                <p:nvPr/>
              </p:nvSpPr>
              <p:spPr>
                <a:xfrm>
                  <a:off x="8626"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25314"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7328889" y="380237"/>
              <a:ext cx="1831088" cy="5324293"/>
              <a:chOff x="8626" y="380238"/>
              <a:chExt cx="1831088" cy="5324293"/>
            </a:xfrm>
          </p:grpSpPr>
          <p:sp>
            <p:nvSpPr>
              <p:cNvPr id="39" name="Rectangle 38"/>
              <p:cNvSpPr/>
              <p:nvPr/>
            </p:nvSpPr>
            <p:spPr>
              <a:xfrm>
                <a:off x="8626"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25314"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670802" y="380237"/>
              <a:ext cx="3662176" cy="5325948"/>
              <a:chOff x="8626" y="380238"/>
              <a:chExt cx="3662176" cy="5325948"/>
            </a:xfrm>
          </p:grpSpPr>
          <p:grpSp>
            <p:nvGrpSpPr>
              <p:cNvPr id="42" name="Group 41"/>
              <p:cNvGrpSpPr/>
              <p:nvPr/>
            </p:nvGrpSpPr>
            <p:grpSpPr>
              <a:xfrm>
                <a:off x="8626" y="380238"/>
                <a:ext cx="1831088" cy="5324293"/>
                <a:chOff x="8626" y="380238"/>
                <a:chExt cx="1831088" cy="5324293"/>
              </a:xfrm>
            </p:grpSpPr>
            <p:sp>
              <p:nvSpPr>
                <p:cNvPr id="46" name="Rectangle 45"/>
                <p:cNvSpPr/>
                <p:nvPr/>
              </p:nvSpPr>
              <p:spPr>
                <a:xfrm>
                  <a:off x="8626"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25314"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839714" y="381893"/>
                <a:ext cx="1831088" cy="5324293"/>
                <a:chOff x="8626" y="380238"/>
                <a:chExt cx="1831088" cy="5324293"/>
              </a:xfrm>
            </p:grpSpPr>
            <p:sp>
              <p:nvSpPr>
                <p:cNvPr id="44" name="Rectangle 43"/>
                <p:cNvSpPr/>
                <p:nvPr/>
              </p:nvSpPr>
              <p:spPr>
                <a:xfrm>
                  <a:off x="8626"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5314" y="380238"/>
                  <a:ext cx="914400" cy="532429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 name="Rectangle 52"/>
          <p:cNvSpPr/>
          <p:nvPr/>
        </p:nvSpPr>
        <p:spPr>
          <a:xfrm>
            <a:off x="6235698" y="2859688"/>
            <a:ext cx="1280160" cy="2862072"/>
          </a:xfrm>
          <a:prstGeom prst="rect">
            <a:avLst/>
          </a:prstGeom>
          <a:gradFill flip="none" rotWithShape="1">
            <a:gsLst>
              <a:gs pos="0">
                <a:schemeClr val="accent2">
                  <a:lumMod val="40000"/>
                  <a:lumOff val="60000"/>
                </a:schemeClr>
              </a:gs>
              <a:gs pos="50000">
                <a:schemeClr val="accent6">
                  <a:lumMod val="75000"/>
                </a:schemeClr>
              </a:gs>
              <a:gs pos="100000">
                <a:srgbClr val="FFFF00"/>
              </a:gs>
            </a:gsLst>
            <a:lin ang="10800000" scaled="1"/>
            <a:tileRect/>
          </a:gra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77862" y="5175385"/>
            <a:ext cx="1120820"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Belshazzar</a:t>
            </a:r>
            <a:endParaRPr lang="en-US" sz="1400" b="1" dirty="0">
              <a:solidFill>
                <a:prstClr val="black"/>
              </a:solidFill>
              <a:latin typeface="Arial" panose="020B0604020202020204" pitchFamily="34" charset="0"/>
              <a:cs typeface="Arial" panose="020B0604020202020204" pitchFamily="34" charset="0"/>
            </a:endParaRPr>
          </a:p>
        </p:txBody>
      </p:sp>
      <p:sp>
        <p:nvSpPr>
          <p:cNvPr id="55" name="TextBox 54"/>
          <p:cNvSpPr txBox="1"/>
          <p:nvPr/>
        </p:nvSpPr>
        <p:spPr>
          <a:xfrm>
            <a:off x="5982780" y="575652"/>
            <a:ext cx="1107996"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Nabonidus</a:t>
            </a:r>
            <a:endParaRPr lang="en-US" sz="1400" b="1" dirty="0">
              <a:solidFill>
                <a:prstClr val="black"/>
              </a:solidFill>
              <a:latin typeface="Arial" panose="020B0604020202020204" pitchFamily="34" charset="0"/>
              <a:cs typeface="Arial" panose="020B0604020202020204" pitchFamily="34" charset="0"/>
            </a:endParaRPr>
          </a:p>
        </p:txBody>
      </p:sp>
      <p:sp>
        <p:nvSpPr>
          <p:cNvPr id="56" name="TextBox 55"/>
          <p:cNvSpPr txBox="1"/>
          <p:nvPr/>
        </p:nvSpPr>
        <p:spPr>
          <a:xfrm>
            <a:off x="5959346" y="384301"/>
            <a:ext cx="1140056"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556-539 </a:t>
            </a:r>
            <a:r>
              <a:rPr lang="en-US" sz="1400" dirty="0">
                <a:solidFill>
                  <a:prstClr val="black"/>
                </a:solidFill>
                <a:latin typeface="Arial" panose="020B0604020202020204" pitchFamily="34" charset="0"/>
                <a:cs typeface="Arial" panose="020B0604020202020204" pitchFamily="34" charset="0"/>
              </a:rPr>
              <a:t>BC</a:t>
            </a:r>
          </a:p>
        </p:txBody>
      </p:sp>
      <p:sp>
        <p:nvSpPr>
          <p:cNvPr id="57" name="TextBox 56"/>
          <p:cNvSpPr txBox="1"/>
          <p:nvPr/>
        </p:nvSpPr>
        <p:spPr>
          <a:xfrm>
            <a:off x="6359618" y="5409258"/>
            <a:ext cx="1140056"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553-539 </a:t>
            </a:r>
            <a:r>
              <a:rPr lang="en-US" sz="1400" dirty="0">
                <a:solidFill>
                  <a:prstClr val="black"/>
                </a:solidFill>
                <a:latin typeface="Arial" panose="020B0604020202020204" pitchFamily="34" charset="0"/>
                <a:cs typeface="Arial" panose="020B0604020202020204" pitchFamily="34" charset="0"/>
              </a:rPr>
              <a:t>BC</a:t>
            </a:r>
          </a:p>
        </p:txBody>
      </p:sp>
      <p:sp>
        <p:nvSpPr>
          <p:cNvPr id="37" name="Rectangle 36"/>
          <p:cNvSpPr/>
          <p:nvPr/>
        </p:nvSpPr>
        <p:spPr>
          <a:xfrm>
            <a:off x="19512" y="2"/>
            <a:ext cx="9151351" cy="380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96" y="68818"/>
            <a:ext cx="837089" cy="369332"/>
          </a:xfrm>
          <a:prstGeom prst="rect">
            <a:avLst/>
          </a:prstGeom>
          <a:noFill/>
        </p:spPr>
        <p:txBody>
          <a:bodyPr wrap="none" rtlCol="0">
            <a:spAutoFit/>
          </a:bodyPr>
          <a:lstStyle/>
          <a:p>
            <a:r>
              <a:rPr lang="en-US" dirty="0" smtClean="0"/>
              <a:t>620 BC</a:t>
            </a:r>
            <a:endParaRPr lang="en-US" dirty="0"/>
          </a:p>
        </p:txBody>
      </p:sp>
      <p:sp>
        <p:nvSpPr>
          <p:cNvPr id="11" name="TextBox 10"/>
          <p:cNvSpPr txBox="1"/>
          <p:nvPr/>
        </p:nvSpPr>
        <p:spPr>
          <a:xfrm>
            <a:off x="8557404" y="68818"/>
            <a:ext cx="535724" cy="369332"/>
          </a:xfrm>
          <a:prstGeom prst="rect">
            <a:avLst/>
          </a:prstGeom>
          <a:noFill/>
        </p:spPr>
        <p:txBody>
          <a:bodyPr wrap="none" rtlCol="0">
            <a:spAutoFit/>
          </a:bodyPr>
          <a:lstStyle/>
          <a:p>
            <a:r>
              <a:rPr lang="en-US" dirty="0" smtClean="0"/>
              <a:t>520</a:t>
            </a:r>
            <a:endParaRPr lang="en-US" dirty="0"/>
          </a:p>
        </p:txBody>
      </p:sp>
      <p:sp>
        <p:nvSpPr>
          <p:cNvPr id="13" name="TextBox 12"/>
          <p:cNvSpPr txBox="1"/>
          <p:nvPr/>
        </p:nvSpPr>
        <p:spPr>
          <a:xfrm>
            <a:off x="1098473" y="68818"/>
            <a:ext cx="535724" cy="369332"/>
          </a:xfrm>
          <a:prstGeom prst="rect">
            <a:avLst/>
          </a:prstGeom>
          <a:noFill/>
        </p:spPr>
        <p:txBody>
          <a:bodyPr wrap="none" rtlCol="0">
            <a:spAutoFit/>
          </a:bodyPr>
          <a:lstStyle/>
          <a:p>
            <a:r>
              <a:rPr lang="en-US" dirty="0" smtClean="0"/>
              <a:t>605</a:t>
            </a:r>
            <a:endParaRPr lang="en-US" dirty="0"/>
          </a:p>
        </p:txBody>
      </p:sp>
      <p:sp>
        <p:nvSpPr>
          <p:cNvPr id="14" name="TextBox 13"/>
          <p:cNvSpPr txBox="1"/>
          <p:nvPr/>
        </p:nvSpPr>
        <p:spPr>
          <a:xfrm>
            <a:off x="4339964" y="68818"/>
            <a:ext cx="535724" cy="369332"/>
          </a:xfrm>
          <a:prstGeom prst="rect">
            <a:avLst/>
          </a:prstGeom>
          <a:noFill/>
        </p:spPr>
        <p:txBody>
          <a:bodyPr wrap="none" rtlCol="0">
            <a:spAutoFit/>
          </a:bodyPr>
          <a:lstStyle/>
          <a:p>
            <a:r>
              <a:rPr lang="en-US" dirty="0" smtClean="0"/>
              <a:t>570</a:t>
            </a:r>
            <a:endParaRPr lang="en-US" dirty="0"/>
          </a:p>
        </p:txBody>
      </p:sp>
      <p:sp>
        <p:nvSpPr>
          <p:cNvPr id="15" name="TextBox 14"/>
          <p:cNvSpPr txBox="1"/>
          <p:nvPr/>
        </p:nvSpPr>
        <p:spPr>
          <a:xfrm>
            <a:off x="7048973" y="68818"/>
            <a:ext cx="535724" cy="369332"/>
          </a:xfrm>
          <a:prstGeom prst="rect">
            <a:avLst/>
          </a:prstGeom>
          <a:noFill/>
        </p:spPr>
        <p:txBody>
          <a:bodyPr wrap="none" rtlCol="0">
            <a:spAutoFit/>
          </a:bodyPr>
          <a:lstStyle/>
          <a:p>
            <a:r>
              <a:rPr lang="en-US" dirty="0" smtClean="0"/>
              <a:t>540</a:t>
            </a:r>
            <a:endParaRPr lang="en-US" dirty="0"/>
          </a:p>
        </p:txBody>
      </p:sp>
      <p:sp>
        <p:nvSpPr>
          <p:cNvPr id="24" name="TextBox 23"/>
          <p:cNvSpPr txBox="1"/>
          <p:nvPr/>
        </p:nvSpPr>
        <p:spPr>
          <a:xfrm>
            <a:off x="1582441" y="68818"/>
            <a:ext cx="535724" cy="369332"/>
          </a:xfrm>
          <a:prstGeom prst="rect">
            <a:avLst/>
          </a:prstGeom>
          <a:noFill/>
        </p:spPr>
        <p:txBody>
          <a:bodyPr wrap="none" rtlCol="0">
            <a:spAutoFit/>
          </a:bodyPr>
          <a:lstStyle/>
          <a:p>
            <a:r>
              <a:rPr lang="en-US" dirty="0" smtClean="0"/>
              <a:t>600</a:t>
            </a:r>
            <a:endParaRPr lang="en-US" dirty="0"/>
          </a:p>
        </p:txBody>
      </p:sp>
      <p:sp>
        <p:nvSpPr>
          <p:cNvPr id="25" name="TextBox 24"/>
          <p:cNvSpPr txBox="1"/>
          <p:nvPr/>
        </p:nvSpPr>
        <p:spPr>
          <a:xfrm>
            <a:off x="2492047" y="68818"/>
            <a:ext cx="535724" cy="369332"/>
          </a:xfrm>
          <a:prstGeom prst="rect">
            <a:avLst/>
          </a:prstGeom>
          <a:noFill/>
        </p:spPr>
        <p:txBody>
          <a:bodyPr wrap="none" rtlCol="0">
            <a:spAutoFit/>
          </a:bodyPr>
          <a:lstStyle/>
          <a:p>
            <a:r>
              <a:rPr lang="en-US" dirty="0" smtClean="0"/>
              <a:t>590</a:t>
            </a:r>
            <a:endParaRPr lang="en-US" dirty="0"/>
          </a:p>
        </p:txBody>
      </p:sp>
      <p:sp>
        <p:nvSpPr>
          <p:cNvPr id="27" name="TextBox 26"/>
          <p:cNvSpPr txBox="1"/>
          <p:nvPr/>
        </p:nvSpPr>
        <p:spPr>
          <a:xfrm>
            <a:off x="3412224" y="68818"/>
            <a:ext cx="535724" cy="369332"/>
          </a:xfrm>
          <a:prstGeom prst="rect">
            <a:avLst/>
          </a:prstGeom>
          <a:noFill/>
        </p:spPr>
        <p:txBody>
          <a:bodyPr wrap="none" rtlCol="0">
            <a:spAutoFit/>
          </a:bodyPr>
          <a:lstStyle/>
          <a:p>
            <a:r>
              <a:rPr lang="en-US" dirty="0" smtClean="0"/>
              <a:t>580</a:t>
            </a:r>
            <a:endParaRPr lang="en-US" dirty="0"/>
          </a:p>
        </p:txBody>
      </p:sp>
      <p:sp>
        <p:nvSpPr>
          <p:cNvPr id="49" name="TextBox 48"/>
          <p:cNvSpPr txBox="1"/>
          <p:nvPr/>
        </p:nvSpPr>
        <p:spPr>
          <a:xfrm>
            <a:off x="5184206" y="68818"/>
            <a:ext cx="535724" cy="369332"/>
          </a:xfrm>
          <a:prstGeom prst="rect">
            <a:avLst/>
          </a:prstGeom>
          <a:noFill/>
        </p:spPr>
        <p:txBody>
          <a:bodyPr wrap="none" rtlCol="0">
            <a:spAutoFit/>
          </a:bodyPr>
          <a:lstStyle/>
          <a:p>
            <a:r>
              <a:rPr lang="en-US" dirty="0" smtClean="0"/>
              <a:t>560</a:t>
            </a:r>
            <a:endParaRPr lang="en-US" dirty="0"/>
          </a:p>
        </p:txBody>
      </p:sp>
      <p:sp>
        <p:nvSpPr>
          <p:cNvPr id="50" name="TextBox 49"/>
          <p:cNvSpPr txBox="1"/>
          <p:nvPr/>
        </p:nvSpPr>
        <p:spPr>
          <a:xfrm>
            <a:off x="6150716" y="68818"/>
            <a:ext cx="535724" cy="369332"/>
          </a:xfrm>
          <a:prstGeom prst="rect">
            <a:avLst/>
          </a:prstGeom>
          <a:noFill/>
        </p:spPr>
        <p:txBody>
          <a:bodyPr wrap="none" rtlCol="0">
            <a:spAutoFit/>
          </a:bodyPr>
          <a:lstStyle/>
          <a:p>
            <a:r>
              <a:rPr lang="en-US" dirty="0" smtClean="0"/>
              <a:t>550</a:t>
            </a:r>
            <a:endParaRPr lang="en-US" dirty="0"/>
          </a:p>
        </p:txBody>
      </p:sp>
      <p:sp>
        <p:nvSpPr>
          <p:cNvPr id="51" name="TextBox 50"/>
          <p:cNvSpPr txBox="1"/>
          <p:nvPr/>
        </p:nvSpPr>
        <p:spPr>
          <a:xfrm>
            <a:off x="8021680" y="68818"/>
            <a:ext cx="535724" cy="369332"/>
          </a:xfrm>
          <a:prstGeom prst="rect">
            <a:avLst/>
          </a:prstGeom>
          <a:noFill/>
        </p:spPr>
        <p:txBody>
          <a:bodyPr wrap="none" rtlCol="0">
            <a:spAutoFit/>
          </a:bodyPr>
          <a:lstStyle/>
          <a:p>
            <a:r>
              <a:rPr lang="en-US" dirty="0" smtClean="0"/>
              <a:t>530</a:t>
            </a:r>
            <a:endParaRPr lang="en-US" dirty="0"/>
          </a:p>
        </p:txBody>
      </p:sp>
      <p:sp>
        <p:nvSpPr>
          <p:cNvPr id="59" name="TextBox 58"/>
          <p:cNvSpPr txBox="1"/>
          <p:nvPr/>
        </p:nvSpPr>
        <p:spPr>
          <a:xfrm>
            <a:off x="1421241" y="598160"/>
            <a:ext cx="1606530"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Nebuchadnezzar</a:t>
            </a:r>
          </a:p>
        </p:txBody>
      </p:sp>
      <p:sp>
        <p:nvSpPr>
          <p:cNvPr id="60" name="TextBox 59"/>
          <p:cNvSpPr txBox="1"/>
          <p:nvPr/>
        </p:nvSpPr>
        <p:spPr>
          <a:xfrm>
            <a:off x="4089558" y="598159"/>
            <a:ext cx="1407758"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Evil-</a:t>
            </a:r>
            <a:r>
              <a:rPr lang="en-US" sz="1400" b="1" dirty="0" err="1" smtClean="0">
                <a:solidFill>
                  <a:prstClr val="black"/>
                </a:solidFill>
                <a:latin typeface="Arial" panose="020B0604020202020204" pitchFamily="34" charset="0"/>
                <a:cs typeface="Arial" panose="020B0604020202020204" pitchFamily="34" charset="0"/>
              </a:rPr>
              <a:t>Merodach</a:t>
            </a:r>
            <a:endParaRPr lang="en-US" sz="1400" b="1" dirty="0">
              <a:solidFill>
                <a:prstClr val="black"/>
              </a:solidFill>
              <a:latin typeface="Arial" panose="020B0604020202020204" pitchFamily="34" charset="0"/>
              <a:cs typeface="Arial" panose="020B0604020202020204" pitchFamily="34" charset="0"/>
            </a:endParaRPr>
          </a:p>
        </p:txBody>
      </p:sp>
      <p:sp>
        <p:nvSpPr>
          <p:cNvPr id="61" name="TextBox 60"/>
          <p:cNvSpPr txBox="1"/>
          <p:nvPr/>
        </p:nvSpPr>
        <p:spPr>
          <a:xfrm>
            <a:off x="3488074" y="384301"/>
            <a:ext cx="1895070"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(co 555?)562-560 </a:t>
            </a:r>
            <a:r>
              <a:rPr lang="en-US" sz="1400" dirty="0">
                <a:solidFill>
                  <a:prstClr val="black"/>
                </a:solidFill>
                <a:latin typeface="Arial" panose="020B0604020202020204" pitchFamily="34" charset="0"/>
                <a:cs typeface="Arial" panose="020B0604020202020204" pitchFamily="34" charset="0"/>
              </a:rPr>
              <a:t>BC</a:t>
            </a:r>
          </a:p>
        </p:txBody>
      </p:sp>
      <p:sp>
        <p:nvSpPr>
          <p:cNvPr id="62" name="TextBox 61"/>
          <p:cNvSpPr txBox="1"/>
          <p:nvPr/>
        </p:nvSpPr>
        <p:spPr>
          <a:xfrm>
            <a:off x="1480314" y="384301"/>
            <a:ext cx="1140056"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605-562 </a:t>
            </a:r>
            <a:r>
              <a:rPr lang="en-US" sz="1400" dirty="0">
                <a:solidFill>
                  <a:prstClr val="black"/>
                </a:solidFill>
                <a:latin typeface="Arial" panose="020B0604020202020204" pitchFamily="34" charset="0"/>
                <a:cs typeface="Arial" panose="020B0604020202020204" pitchFamily="34" charset="0"/>
              </a:rPr>
              <a:t>BC</a:t>
            </a:r>
          </a:p>
        </p:txBody>
      </p:sp>
      <p:sp>
        <p:nvSpPr>
          <p:cNvPr id="63" name="TextBox 62"/>
          <p:cNvSpPr txBox="1"/>
          <p:nvPr/>
        </p:nvSpPr>
        <p:spPr>
          <a:xfrm>
            <a:off x="32877" y="599791"/>
            <a:ext cx="1367682" cy="307777"/>
          </a:xfrm>
          <a:prstGeom prst="rect">
            <a:avLst/>
          </a:prstGeom>
          <a:noFill/>
        </p:spPr>
        <p:txBody>
          <a:bodyPr wrap="none" rtlCol="0">
            <a:spAutoFit/>
          </a:bodyPr>
          <a:lstStyle/>
          <a:p>
            <a:r>
              <a:rPr lang="en-US" sz="1400" b="1" dirty="0" err="1" smtClean="0">
                <a:latin typeface="Arial" panose="020B0604020202020204" pitchFamily="34" charset="0"/>
                <a:cs typeface="Arial" panose="020B0604020202020204" pitchFamily="34" charset="0"/>
              </a:rPr>
              <a:t>Nabopolassar</a:t>
            </a:r>
            <a:endParaRPr lang="en-US" sz="1400" b="1" dirty="0">
              <a:latin typeface="Arial" panose="020B0604020202020204" pitchFamily="34" charset="0"/>
              <a:cs typeface="Arial" panose="020B0604020202020204" pitchFamily="34" charset="0"/>
            </a:endParaRPr>
          </a:p>
        </p:txBody>
      </p:sp>
      <p:sp>
        <p:nvSpPr>
          <p:cNvPr id="64" name="TextBox 63"/>
          <p:cNvSpPr txBox="1"/>
          <p:nvPr/>
        </p:nvSpPr>
        <p:spPr>
          <a:xfrm>
            <a:off x="9870" y="384301"/>
            <a:ext cx="1140056"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627-605 </a:t>
            </a:r>
            <a:r>
              <a:rPr lang="en-US" sz="1400" dirty="0">
                <a:solidFill>
                  <a:prstClr val="black"/>
                </a:solidFill>
                <a:latin typeface="Arial" panose="020B0604020202020204" pitchFamily="34" charset="0"/>
                <a:cs typeface="Arial" panose="020B0604020202020204" pitchFamily="34" charset="0"/>
              </a:rPr>
              <a:t>BC</a:t>
            </a:r>
          </a:p>
        </p:txBody>
      </p:sp>
      <p:sp>
        <p:nvSpPr>
          <p:cNvPr id="65" name="TextBox 64"/>
          <p:cNvSpPr txBox="1"/>
          <p:nvPr/>
        </p:nvSpPr>
        <p:spPr>
          <a:xfrm>
            <a:off x="4869130" y="5158133"/>
            <a:ext cx="1160895" cy="307777"/>
          </a:xfrm>
          <a:prstGeom prst="rect">
            <a:avLst/>
          </a:prstGeom>
          <a:noFill/>
        </p:spPr>
        <p:txBody>
          <a:bodyPr wrap="none" rtlCol="0">
            <a:spAutoFit/>
          </a:bodyPr>
          <a:lstStyle/>
          <a:p>
            <a:r>
              <a:rPr lang="en-US" sz="1400" b="1" dirty="0" err="1" smtClean="0">
                <a:solidFill>
                  <a:prstClr val="black"/>
                </a:solidFill>
                <a:latin typeface="Arial" panose="020B0604020202020204" pitchFamily="34" charset="0"/>
                <a:cs typeface="Arial" panose="020B0604020202020204" pitchFamily="34" charset="0"/>
              </a:rPr>
              <a:t>Neriglassar</a:t>
            </a:r>
            <a:endParaRPr lang="en-US" sz="1400" b="1" dirty="0">
              <a:solidFill>
                <a:prstClr val="black"/>
              </a:solidFill>
              <a:latin typeface="Arial" panose="020B0604020202020204" pitchFamily="34" charset="0"/>
              <a:cs typeface="Arial" panose="020B0604020202020204" pitchFamily="34" charset="0"/>
            </a:endParaRPr>
          </a:p>
        </p:txBody>
      </p:sp>
      <p:sp>
        <p:nvSpPr>
          <p:cNvPr id="66" name="TextBox 65"/>
          <p:cNvSpPr txBox="1"/>
          <p:nvPr/>
        </p:nvSpPr>
        <p:spPr>
          <a:xfrm>
            <a:off x="4862181" y="5403563"/>
            <a:ext cx="1140056" cy="307777"/>
          </a:xfrm>
          <a:prstGeom prst="rect">
            <a:avLst/>
          </a:prstGeom>
          <a:noFill/>
        </p:spPr>
        <p:txBody>
          <a:bodyPr wrap="non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560-556 </a:t>
            </a:r>
            <a:r>
              <a:rPr lang="en-US" sz="1400" dirty="0">
                <a:solidFill>
                  <a:prstClr val="black"/>
                </a:solidFill>
                <a:latin typeface="Arial" panose="020B0604020202020204" pitchFamily="34" charset="0"/>
                <a:cs typeface="Arial" panose="020B0604020202020204" pitchFamily="34" charset="0"/>
              </a:rPr>
              <a:t>BC</a:t>
            </a:r>
          </a:p>
        </p:txBody>
      </p:sp>
      <p:sp>
        <p:nvSpPr>
          <p:cNvPr id="69" name="TextBox 68"/>
          <p:cNvSpPr txBox="1"/>
          <p:nvPr/>
        </p:nvSpPr>
        <p:spPr>
          <a:xfrm>
            <a:off x="7550471" y="384301"/>
            <a:ext cx="692818"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Cyrus</a:t>
            </a:r>
            <a:endParaRPr lang="en-US" sz="1400" b="1" dirty="0">
              <a:solidFill>
                <a:prstClr val="black"/>
              </a:solidFill>
              <a:latin typeface="Arial" panose="020B0604020202020204" pitchFamily="34" charset="0"/>
              <a:cs typeface="Arial" panose="020B0604020202020204" pitchFamily="34" charset="0"/>
            </a:endParaRPr>
          </a:p>
        </p:txBody>
      </p:sp>
      <p:sp>
        <p:nvSpPr>
          <p:cNvPr id="70" name="TextBox 69"/>
          <p:cNvSpPr txBox="1"/>
          <p:nvPr/>
        </p:nvSpPr>
        <p:spPr>
          <a:xfrm>
            <a:off x="7530531" y="573906"/>
            <a:ext cx="782587" cy="523220"/>
          </a:xfrm>
          <a:prstGeom prst="rect">
            <a:avLst/>
          </a:prstGeom>
          <a:noFill/>
        </p:spPr>
        <p:txBody>
          <a:bodyPr wrap="none" rtlCol="0">
            <a:spAutoFit/>
          </a:bodyPr>
          <a:lstStyle/>
          <a:p>
            <a:r>
              <a:rPr lang="en-US" sz="1400" dirty="0" smtClean="0">
                <a:solidFill>
                  <a:prstClr val="black"/>
                </a:solidFill>
                <a:latin typeface="Arial" panose="020B0604020202020204" pitchFamily="34" charset="0"/>
                <a:cs typeface="Arial" panose="020B0604020202020204" pitchFamily="34" charset="0"/>
              </a:rPr>
              <a:t>539-</a:t>
            </a:r>
          </a:p>
          <a:p>
            <a:r>
              <a:rPr lang="en-US" sz="1400" dirty="0" smtClean="0">
                <a:solidFill>
                  <a:prstClr val="black"/>
                </a:solidFill>
                <a:latin typeface="Arial" panose="020B0604020202020204" pitchFamily="34" charset="0"/>
                <a:cs typeface="Arial" panose="020B0604020202020204" pitchFamily="34" charset="0"/>
              </a:rPr>
              <a:t>530 </a:t>
            </a:r>
            <a:r>
              <a:rPr lang="en-US" sz="1400" dirty="0">
                <a:solidFill>
                  <a:prstClr val="black"/>
                </a:solidFill>
                <a:latin typeface="Arial" panose="020B0604020202020204" pitchFamily="34" charset="0"/>
                <a:cs typeface="Arial" panose="020B0604020202020204" pitchFamily="34" charset="0"/>
              </a:rPr>
              <a:t>BC</a:t>
            </a:r>
          </a:p>
        </p:txBody>
      </p:sp>
      <p:sp>
        <p:nvSpPr>
          <p:cNvPr id="71" name="TextBox 70"/>
          <p:cNvSpPr txBox="1"/>
          <p:nvPr/>
        </p:nvSpPr>
        <p:spPr>
          <a:xfrm rot="3003570">
            <a:off x="8214080" y="681634"/>
            <a:ext cx="1080745"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Cambyses</a:t>
            </a:r>
            <a:endParaRPr lang="en-US" sz="1400" b="1" dirty="0">
              <a:solidFill>
                <a:prstClr val="black"/>
              </a:solidFill>
              <a:latin typeface="Arial" panose="020B0604020202020204" pitchFamily="34" charset="0"/>
              <a:cs typeface="Arial" panose="020B0604020202020204" pitchFamily="34" charset="0"/>
            </a:endParaRPr>
          </a:p>
        </p:txBody>
      </p:sp>
      <p:sp>
        <p:nvSpPr>
          <p:cNvPr id="72" name="TextBox 71"/>
          <p:cNvSpPr txBox="1"/>
          <p:nvPr/>
        </p:nvSpPr>
        <p:spPr>
          <a:xfrm>
            <a:off x="8334958" y="1097671"/>
            <a:ext cx="782587" cy="523220"/>
          </a:xfrm>
          <a:prstGeom prst="rect">
            <a:avLst/>
          </a:prstGeom>
          <a:noFill/>
        </p:spPr>
        <p:txBody>
          <a:bodyPr wrap="none" rtlCol="0">
            <a:spAutoFit/>
          </a:bodyPr>
          <a:lstStyle/>
          <a:p>
            <a:r>
              <a:rPr lang="en-US" sz="1400" dirty="0" smtClean="0">
                <a:solidFill>
                  <a:prstClr val="black"/>
                </a:solidFill>
                <a:latin typeface="Arial" panose="020B0604020202020204" pitchFamily="34" charset="0"/>
                <a:cs typeface="Arial" panose="020B0604020202020204" pitchFamily="34" charset="0"/>
              </a:rPr>
              <a:t>530-</a:t>
            </a:r>
          </a:p>
          <a:p>
            <a:r>
              <a:rPr lang="en-US" sz="1400" dirty="0" smtClean="0">
                <a:solidFill>
                  <a:prstClr val="black"/>
                </a:solidFill>
                <a:latin typeface="Arial" panose="020B0604020202020204" pitchFamily="34" charset="0"/>
                <a:cs typeface="Arial" panose="020B0604020202020204" pitchFamily="34" charset="0"/>
              </a:rPr>
              <a:t>522 </a:t>
            </a:r>
            <a:r>
              <a:rPr lang="en-US" sz="1400" dirty="0">
                <a:solidFill>
                  <a:prstClr val="black"/>
                </a:solidFill>
                <a:latin typeface="Arial" panose="020B0604020202020204" pitchFamily="34" charset="0"/>
                <a:cs typeface="Arial" panose="020B0604020202020204" pitchFamily="34" charset="0"/>
              </a:rPr>
              <a:t>BC</a:t>
            </a:r>
          </a:p>
        </p:txBody>
      </p:sp>
      <p:sp>
        <p:nvSpPr>
          <p:cNvPr id="74" name="TextBox 73"/>
          <p:cNvSpPr txBox="1"/>
          <p:nvPr/>
        </p:nvSpPr>
        <p:spPr>
          <a:xfrm>
            <a:off x="7550484" y="1051504"/>
            <a:ext cx="742511" cy="738664"/>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Darius</a:t>
            </a:r>
          </a:p>
          <a:p>
            <a:r>
              <a:rPr lang="en-US" sz="1400" b="1" dirty="0" smtClean="0">
                <a:solidFill>
                  <a:prstClr val="black"/>
                </a:solidFill>
                <a:latin typeface="Arial" panose="020B0604020202020204" pitchFamily="34" charset="0"/>
                <a:cs typeface="Arial" panose="020B0604020202020204" pitchFamily="34" charset="0"/>
              </a:rPr>
              <a:t>The </a:t>
            </a:r>
          </a:p>
          <a:p>
            <a:r>
              <a:rPr lang="en-US" sz="1400" b="1" dirty="0" smtClean="0">
                <a:solidFill>
                  <a:prstClr val="black"/>
                </a:solidFill>
                <a:latin typeface="Arial" panose="020B0604020202020204" pitchFamily="34" charset="0"/>
                <a:cs typeface="Arial" panose="020B0604020202020204" pitchFamily="34" charset="0"/>
              </a:rPr>
              <a:t>Mede</a:t>
            </a:r>
            <a:endParaRPr lang="en-US" sz="1400" b="1" dirty="0">
              <a:solidFill>
                <a:prstClr val="black"/>
              </a:solidFill>
              <a:latin typeface="Arial" panose="020B0604020202020204" pitchFamily="34" charset="0"/>
              <a:cs typeface="Arial" panose="020B0604020202020204" pitchFamily="34" charset="0"/>
            </a:endParaRPr>
          </a:p>
        </p:txBody>
      </p:sp>
      <p:pic>
        <p:nvPicPr>
          <p:cNvPr id="48"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841" y="1864062"/>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TextBox 57"/>
          <p:cNvSpPr txBox="1"/>
          <p:nvPr/>
        </p:nvSpPr>
        <p:spPr>
          <a:xfrm>
            <a:off x="612001" y="1879722"/>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1</a:t>
            </a:r>
            <a:endParaRPr lang="en-US" sz="1100" dirty="0">
              <a:latin typeface="Arial" panose="020B0604020202020204" pitchFamily="34" charset="0"/>
              <a:cs typeface="Arial" panose="020B0604020202020204" pitchFamily="34" charset="0"/>
            </a:endParaRPr>
          </a:p>
        </p:txBody>
      </p:sp>
      <p:pic>
        <p:nvPicPr>
          <p:cNvPr id="76" name="Picture 7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7368" y="4722994"/>
            <a:ext cx="1532261" cy="544523"/>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9930" y="1014306"/>
            <a:ext cx="566689" cy="807380"/>
          </a:xfrm>
          <a:prstGeom prst="rect">
            <a:avLst/>
          </a:prstGeom>
        </p:spPr>
      </p:pic>
      <p:sp>
        <p:nvSpPr>
          <p:cNvPr id="80" name="TextBox 79"/>
          <p:cNvSpPr txBox="1"/>
          <p:nvPr/>
        </p:nvSpPr>
        <p:spPr>
          <a:xfrm>
            <a:off x="465840" y="1236170"/>
            <a:ext cx="675185" cy="553998"/>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Taken</a:t>
            </a:r>
          </a:p>
          <a:p>
            <a:pPr algn="r"/>
            <a:r>
              <a:rPr lang="en-US" sz="1000" i="1" dirty="0" smtClean="0">
                <a:latin typeface="Arial" panose="020B0604020202020204" pitchFamily="34" charset="0"/>
                <a:cs typeface="Arial" panose="020B0604020202020204" pitchFamily="34" charset="0"/>
              </a:rPr>
              <a:t>Into</a:t>
            </a:r>
          </a:p>
          <a:p>
            <a:pPr algn="r"/>
            <a:r>
              <a:rPr lang="en-US" sz="1000" i="1" dirty="0" smtClean="0">
                <a:latin typeface="Arial" panose="020B0604020202020204" pitchFamily="34" charset="0"/>
                <a:cs typeface="Arial" panose="020B0604020202020204" pitchFamily="34" charset="0"/>
              </a:rPr>
              <a:t>Captivity</a:t>
            </a:r>
            <a:endParaRPr lang="en-US" sz="1000" i="1" dirty="0">
              <a:latin typeface="Arial" panose="020B0604020202020204" pitchFamily="34" charset="0"/>
              <a:cs typeface="Arial" panose="020B0604020202020204" pitchFamily="34" charset="0"/>
            </a:endParaRPr>
          </a:p>
        </p:txBody>
      </p:sp>
      <p:sp>
        <p:nvSpPr>
          <p:cNvPr id="83" name="TextBox 82"/>
          <p:cNvSpPr txBox="1"/>
          <p:nvPr/>
        </p:nvSpPr>
        <p:spPr>
          <a:xfrm>
            <a:off x="34903" y="884869"/>
            <a:ext cx="609462" cy="553998"/>
          </a:xfrm>
          <a:prstGeom prst="rect">
            <a:avLst/>
          </a:prstGeom>
          <a:noFill/>
        </p:spPr>
        <p:txBody>
          <a:bodyPr wrap="none" rtlCol="0">
            <a:spAutoFit/>
          </a:bodyPr>
          <a:lstStyle/>
          <a:p>
            <a:r>
              <a:rPr lang="en-US" sz="1000" i="1" dirty="0" smtClean="0">
                <a:latin typeface="Arial" panose="020B0604020202020204" pitchFamily="34" charset="0"/>
                <a:cs typeface="Arial" panose="020B0604020202020204" pitchFamily="34" charset="0"/>
              </a:rPr>
              <a:t>Born</a:t>
            </a:r>
          </a:p>
          <a:p>
            <a:r>
              <a:rPr lang="en-US" sz="1000" i="1" dirty="0" smtClean="0">
                <a:latin typeface="Arial" panose="020B0604020202020204" pitchFamily="34" charset="0"/>
                <a:cs typeface="Arial" panose="020B0604020202020204" pitchFamily="34" charset="0"/>
              </a:rPr>
              <a:t>About</a:t>
            </a:r>
          </a:p>
          <a:p>
            <a:r>
              <a:rPr lang="en-US" sz="1000" i="1" dirty="0" smtClean="0">
                <a:latin typeface="Arial" panose="020B0604020202020204" pitchFamily="34" charset="0"/>
                <a:cs typeface="Arial" panose="020B0604020202020204" pitchFamily="34" charset="0"/>
              </a:rPr>
              <a:t>620 BC</a:t>
            </a:r>
            <a:endParaRPr lang="en-US" sz="1000" i="1" dirty="0">
              <a:latin typeface="Arial" panose="020B0604020202020204" pitchFamily="34" charset="0"/>
              <a:cs typeface="Arial" panose="020B0604020202020204" pitchFamily="34" charset="0"/>
            </a:endParaRPr>
          </a:p>
        </p:txBody>
      </p:sp>
      <p:pic>
        <p:nvPicPr>
          <p:cNvPr id="84"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0181" y="2306858"/>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TextBox 84"/>
          <p:cNvSpPr txBox="1"/>
          <p:nvPr/>
        </p:nvSpPr>
        <p:spPr>
          <a:xfrm>
            <a:off x="1334350" y="2322519"/>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2</a:t>
            </a:r>
            <a:endParaRPr lang="en-US" sz="1100" dirty="0">
              <a:latin typeface="Arial" panose="020B0604020202020204" pitchFamily="34" charset="0"/>
              <a:cs typeface="Arial" panose="020B0604020202020204" pitchFamily="34" charset="0"/>
            </a:endParaRPr>
          </a:p>
        </p:txBody>
      </p:sp>
      <p:pic>
        <p:nvPicPr>
          <p:cNvPr id="79" name="Picture 7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71839" y="892795"/>
            <a:ext cx="462937" cy="1414063"/>
          </a:xfrm>
          <a:prstGeom prst="rect">
            <a:avLst/>
          </a:prstGeom>
        </p:spPr>
      </p:pic>
      <p:sp>
        <p:nvSpPr>
          <p:cNvPr id="86" name="TextBox 85"/>
          <p:cNvSpPr txBox="1"/>
          <p:nvPr/>
        </p:nvSpPr>
        <p:spPr>
          <a:xfrm>
            <a:off x="878208" y="2656126"/>
            <a:ext cx="1241044" cy="553998"/>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Interprets</a:t>
            </a:r>
          </a:p>
          <a:p>
            <a:pPr algn="r"/>
            <a:r>
              <a:rPr lang="en-US" sz="1000" i="1" dirty="0" smtClean="0">
                <a:latin typeface="Arial" panose="020B0604020202020204" pitchFamily="34" charset="0"/>
                <a:cs typeface="Arial" panose="020B0604020202020204" pitchFamily="34" charset="0"/>
              </a:rPr>
              <a:t>Nebuchadnezzar’s</a:t>
            </a:r>
          </a:p>
          <a:p>
            <a:pPr algn="r"/>
            <a:r>
              <a:rPr lang="en-US" sz="1000" i="1" dirty="0" smtClean="0">
                <a:latin typeface="Arial" panose="020B0604020202020204" pitchFamily="34" charset="0"/>
                <a:cs typeface="Arial" panose="020B0604020202020204" pitchFamily="34" charset="0"/>
              </a:rPr>
              <a:t>Dream</a:t>
            </a:r>
            <a:endParaRPr lang="en-US" sz="1000" i="1" dirty="0">
              <a:latin typeface="Arial" panose="020B0604020202020204" pitchFamily="34" charset="0"/>
              <a:cs typeface="Arial" panose="020B0604020202020204" pitchFamily="34" charset="0"/>
            </a:endParaRPr>
          </a:p>
        </p:txBody>
      </p:sp>
      <p:sp>
        <p:nvSpPr>
          <p:cNvPr id="87" name="TextBox 86"/>
          <p:cNvSpPr txBox="1"/>
          <p:nvPr/>
        </p:nvSpPr>
        <p:spPr>
          <a:xfrm>
            <a:off x="1384949" y="5166852"/>
            <a:ext cx="1141658" cy="553998"/>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2</a:t>
            </a:r>
            <a:r>
              <a:rPr lang="en-US" sz="1000" i="1" baseline="30000" dirty="0" smtClean="0">
                <a:latin typeface="Arial" panose="020B0604020202020204" pitchFamily="34" charset="0"/>
                <a:cs typeface="Arial" panose="020B0604020202020204" pitchFamily="34" charset="0"/>
              </a:rPr>
              <a:t>nd</a:t>
            </a:r>
            <a:r>
              <a:rPr lang="en-US" sz="1000" i="1" dirty="0" smtClean="0">
                <a:latin typeface="Arial" panose="020B0604020202020204" pitchFamily="34" charset="0"/>
                <a:cs typeface="Arial" panose="020B0604020202020204" pitchFamily="34" charset="0"/>
              </a:rPr>
              <a:t>  Captives</a:t>
            </a:r>
          </a:p>
          <a:p>
            <a:pPr algn="r"/>
            <a:r>
              <a:rPr lang="en-US" sz="1000" i="1" dirty="0" smtClean="0">
                <a:latin typeface="Arial" panose="020B0604020202020204" pitchFamily="34" charset="0"/>
                <a:cs typeface="Arial" panose="020B0604020202020204" pitchFamily="34" charset="0"/>
              </a:rPr>
              <a:t>Including Ezekiel</a:t>
            </a:r>
          </a:p>
          <a:p>
            <a:pPr algn="r"/>
            <a:r>
              <a:rPr lang="en-US" sz="1000" i="1" dirty="0" smtClean="0">
                <a:latin typeface="Arial" panose="020B0604020202020204" pitchFamily="34" charset="0"/>
                <a:cs typeface="Arial" panose="020B0604020202020204" pitchFamily="34" charset="0"/>
              </a:rPr>
              <a:t>597 BC</a:t>
            </a:r>
            <a:endParaRPr lang="en-US" sz="1000" i="1" dirty="0">
              <a:latin typeface="Arial" panose="020B0604020202020204" pitchFamily="34" charset="0"/>
              <a:cs typeface="Arial" panose="020B0604020202020204" pitchFamily="34" charset="0"/>
            </a:endParaRPr>
          </a:p>
        </p:txBody>
      </p:sp>
      <p:pic>
        <p:nvPicPr>
          <p:cNvPr id="81" name="Picture 8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19152" y="1594777"/>
            <a:ext cx="1377462" cy="922702"/>
          </a:xfrm>
          <a:prstGeom prst="rect">
            <a:avLst/>
          </a:prstGeom>
        </p:spPr>
      </p:pic>
      <p:pic>
        <p:nvPicPr>
          <p:cNvPr id="89"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9050" y="2656126"/>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90" name="TextBox 89"/>
          <p:cNvSpPr txBox="1"/>
          <p:nvPr/>
        </p:nvSpPr>
        <p:spPr>
          <a:xfrm>
            <a:off x="2506181" y="2656126"/>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3</a:t>
            </a:r>
            <a:endParaRPr lang="en-US" sz="1100" dirty="0">
              <a:latin typeface="Arial" panose="020B0604020202020204" pitchFamily="34" charset="0"/>
              <a:cs typeface="Arial" panose="020B0604020202020204" pitchFamily="34" charset="0"/>
            </a:endParaRPr>
          </a:p>
        </p:txBody>
      </p:sp>
      <p:sp>
        <p:nvSpPr>
          <p:cNvPr id="91" name="TextBox 90"/>
          <p:cNvSpPr txBox="1"/>
          <p:nvPr/>
        </p:nvSpPr>
        <p:spPr>
          <a:xfrm>
            <a:off x="2679566" y="2978797"/>
            <a:ext cx="652743" cy="400110"/>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Fiery</a:t>
            </a:r>
          </a:p>
          <a:p>
            <a:pPr algn="r"/>
            <a:r>
              <a:rPr lang="en-US" sz="1000" i="1" dirty="0" smtClean="0">
                <a:latin typeface="Arial" panose="020B0604020202020204" pitchFamily="34" charset="0"/>
                <a:cs typeface="Arial" panose="020B0604020202020204" pitchFamily="34" charset="0"/>
              </a:rPr>
              <a:t>Furnace</a:t>
            </a:r>
            <a:endParaRPr lang="en-US" sz="1000" i="1" dirty="0">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339128" y="3935166"/>
            <a:ext cx="1377285" cy="711129"/>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57311" y="4567439"/>
            <a:ext cx="1532261" cy="544523"/>
          </a:xfrm>
          <a:prstGeom prst="rect">
            <a:avLst/>
          </a:prstGeom>
        </p:spPr>
      </p:pic>
      <p:sp>
        <p:nvSpPr>
          <p:cNvPr id="94" name="TextBox 93"/>
          <p:cNvSpPr txBox="1"/>
          <p:nvPr/>
        </p:nvSpPr>
        <p:spPr>
          <a:xfrm>
            <a:off x="2822056" y="4999848"/>
            <a:ext cx="774571" cy="707886"/>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586 BC</a:t>
            </a:r>
          </a:p>
          <a:p>
            <a:pPr algn="r"/>
            <a:r>
              <a:rPr lang="en-US" sz="1000" i="1" dirty="0" smtClean="0">
                <a:latin typeface="Arial" panose="020B0604020202020204" pitchFamily="34" charset="0"/>
                <a:cs typeface="Arial" panose="020B0604020202020204" pitchFamily="34" charset="0"/>
              </a:rPr>
              <a:t>Jerusalem</a:t>
            </a:r>
          </a:p>
          <a:p>
            <a:pPr algn="r"/>
            <a:r>
              <a:rPr lang="en-US" sz="1000" i="1" dirty="0" smtClean="0">
                <a:latin typeface="Arial" panose="020B0604020202020204" pitchFamily="34" charset="0"/>
                <a:cs typeface="Arial" panose="020B0604020202020204" pitchFamily="34" charset="0"/>
              </a:rPr>
              <a:t>Temple</a:t>
            </a:r>
          </a:p>
          <a:p>
            <a:pPr algn="r"/>
            <a:r>
              <a:rPr lang="en-US" sz="1000" i="1" dirty="0" smtClean="0">
                <a:latin typeface="Arial" panose="020B0604020202020204" pitchFamily="34" charset="0"/>
                <a:cs typeface="Arial" panose="020B0604020202020204" pitchFamily="34" charset="0"/>
              </a:rPr>
              <a:t>Destroyed</a:t>
            </a:r>
            <a:endParaRPr lang="en-US" sz="1000" i="1" dirty="0">
              <a:latin typeface="Arial" panose="020B0604020202020204" pitchFamily="34" charset="0"/>
              <a:cs typeface="Arial" panose="020B0604020202020204" pitchFamily="34" charset="0"/>
            </a:endParaRPr>
          </a:p>
        </p:txBody>
      </p:sp>
      <p:sp>
        <p:nvSpPr>
          <p:cNvPr id="97" name="TextBox 96"/>
          <p:cNvSpPr txBox="1"/>
          <p:nvPr/>
        </p:nvSpPr>
        <p:spPr>
          <a:xfrm>
            <a:off x="3623361" y="2303502"/>
            <a:ext cx="1241044" cy="553998"/>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Interprets</a:t>
            </a:r>
          </a:p>
          <a:p>
            <a:pPr algn="r"/>
            <a:r>
              <a:rPr lang="en-US" sz="1000" i="1" dirty="0" smtClean="0">
                <a:latin typeface="Arial" panose="020B0604020202020204" pitchFamily="34" charset="0"/>
                <a:cs typeface="Arial" panose="020B0604020202020204" pitchFamily="34" charset="0"/>
              </a:rPr>
              <a:t>Nebuchadnezzar’s</a:t>
            </a:r>
          </a:p>
          <a:p>
            <a:pPr algn="r"/>
            <a:r>
              <a:rPr lang="en-US" sz="1000" i="1" dirty="0" smtClean="0">
                <a:latin typeface="Arial" panose="020B0604020202020204" pitchFamily="34" charset="0"/>
                <a:cs typeface="Arial" panose="020B0604020202020204" pitchFamily="34" charset="0"/>
              </a:rPr>
              <a:t>Dream</a:t>
            </a:r>
            <a:endParaRPr lang="en-US" sz="1000" i="1" dirty="0">
              <a:latin typeface="Arial" panose="020B0604020202020204" pitchFamily="34" charset="0"/>
              <a:cs typeface="Arial" panose="020B0604020202020204" pitchFamily="34" charset="0"/>
            </a:endParaRPr>
          </a:p>
        </p:txBody>
      </p:sp>
      <p:pic>
        <p:nvPicPr>
          <p:cNvPr id="88" name="Picture 8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670816" y="1096410"/>
            <a:ext cx="543005" cy="1424276"/>
          </a:xfrm>
          <a:prstGeom prst="rect">
            <a:avLst/>
          </a:prstGeom>
        </p:spPr>
      </p:pic>
      <p:pic>
        <p:nvPicPr>
          <p:cNvPr id="99"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9150" y="2920277"/>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00" name="TextBox 99"/>
          <p:cNvSpPr txBox="1"/>
          <p:nvPr/>
        </p:nvSpPr>
        <p:spPr>
          <a:xfrm>
            <a:off x="3763312" y="2935937"/>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4</a:t>
            </a:r>
            <a:endParaRPr lang="en-US" sz="1100" dirty="0">
              <a:latin typeface="Arial" panose="020B0604020202020204" pitchFamily="34" charset="0"/>
              <a:cs typeface="Arial" panose="020B0604020202020204" pitchFamily="34" charset="0"/>
            </a:endParaRPr>
          </a:p>
        </p:txBody>
      </p:sp>
      <p:pic>
        <p:nvPicPr>
          <p:cNvPr id="101"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76508" y="2952300"/>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02" name="TextBox 101"/>
          <p:cNvSpPr txBox="1"/>
          <p:nvPr/>
        </p:nvSpPr>
        <p:spPr>
          <a:xfrm>
            <a:off x="6699714" y="2976667"/>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5</a:t>
            </a:r>
            <a:endParaRPr lang="en-US" sz="1100" dirty="0">
              <a:latin typeface="Arial" panose="020B0604020202020204" pitchFamily="34" charset="0"/>
              <a:cs typeface="Arial" panose="020B0604020202020204" pitchFamily="34" charset="0"/>
            </a:endParaRPr>
          </a:p>
        </p:txBody>
      </p:sp>
      <p:sp>
        <p:nvSpPr>
          <p:cNvPr id="103" name="TextBox 102"/>
          <p:cNvSpPr txBox="1"/>
          <p:nvPr/>
        </p:nvSpPr>
        <p:spPr>
          <a:xfrm>
            <a:off x="6758072" y="3268170"/>
            <a:ext cx="760143" cy="553998"/>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Interprets</a:t>
            </a:r>
          </a:p>
          <a:p>
            <a:pPr algn="r"/>
            <a:r>
              <a:rPr lang="en-US" sz="1000" i="1" dirty="0" smtClean="0">
                <a:latin typeface="Arial" panose="020B0604020202020204" pitchFamily="34" charset="0"/>
                <a:cs typeface="Arial" panose="020B0604020202020204" pitchFamily="34" charset="0"/>
              </a:rPr>
              <a:t>Writing on</a:t>
            </a:r>
          </a:p>
          <a:p>
            <a:pPr algn="r"/>
            <a:r>
              <a:rPr lang="en-US" sz="1000" i="1" dirty="0" smtClean="0">
                <a:latin typeface="Arial" panose="020B0604020202020204" pitchFamily="34" charset="0"/>
                <a:cs typeface="Arial" panose="020B0604020202020204" pitchFamily="34" charset="0"/>
              </a:rPr>
              <a:t>The Wall</a:t>
            </a:r>
          </a:p>
        </p:txBody>
      </p:sp>
      <p:sp>
        <p:nvSpPr>
          <p:cNvPr id="105" name="TextBox 104"/>
          <p:cNvSpPr txBox="1"/>
          <p:nvPr/>
        </p:nvSpPr>
        <p:spPr>
          <a:xfrm rot="3238812">
            <a:off x="6147364" y="3633590"/>
            <a:ext cx="1313180" cy="400110"/>
          </a:xfrm>
          <a:prstGeom prst="rect">
            <a:avLst/>
          </a:prstGeom>
          <a:noFill/>
        </p:spPr>
        <p:txBody>
          <a:bodyPr wrap="none" rtlCol="0">
            <a:spAutoFit/>
          </a:bodyPr>
          <a:lstStyle/>
          <a:p>
            <a:r>
              <a:rPr lang="en-US" sz="1000" i="1" dirty="0" smtClean="0">
                <a:latin typeface="Arial" panose="020B0604020202020204" pitchFamily="34" charset="0"/>
                <a:cs typeface="Arial" panose="020B0604020202020204" pitchFamily="34" charset="0"/>
              </a:rPr>
              <a:t>MENE, MENE, </a:t>
            </a:r>
          </a:p>
          <a:p>
            <a:r>
              <a:rPr lang="en-US" sz="1000" i="1" dirty="0" smtClean="0">
                <a:latin typeface="Arial" panose="020B0604020202020204" pitchFamily="34" charset="0"/>
                <a:cs typeface="Arial" panose="020B0604020202020204" pitchFamily="34" charset="0"/>
              </a:rPr>
              <a:t>TEKEL, UPHASSIN</a:t>
            </a:r>
            <a:endParaRPr lang="en-US" sz="1000" i="1" dirty="0">
              <a:latin typeface="Arial" panose="020B0604020202020204" pitchFamily="34" charset="0"/>
              <a:cs typeface="Arial" panose="020B0604020202020204" pitchFamily="34" charset="0"/>
            </a:endParaRPr>
          </a:p>
        </p:txBody>
      </p:sp>
      <p:pic>
        <p:nvPicPr>
          <p:cNvPr id="106"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1494" y="3546490"/>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07" name="TextBox 106"/>
          <p:cNvSpPr txBox="1"/>
          <p:nvPr/>
        </p:nvSpPr>
        <p:spPr>
          <a:xfrm>
            <a:off x="7584698" y="3570857"/>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6</a:t>
            </a:r>
            <a:endParaRPr lang="en-US" sz="1100" dirty="0">
              <a:latin typeface="Arial" panose="020B0604020202020204" pitchFamily="34" charset="0"/>
              <a:cs typeface="Arial" panose="020B0604020202020204" pitchFamily="34" charset="0"/>
            </a:endParaRPr>
          </a:p>
        </p:txBody>
      </p:sp>
      <p:sp>
        <p:nvSpPr>
          <p:cNvPr id="113" name="TextBox 112"/>
          <p:cNvSpPr txBox="1"/>
          <p:nvPr/>
        </p:nvSpPr>
        <p:spPr>
          <a:xfrm>
            <a:off x="7445591" y="5111959"/>
            <a:ext cx="611065" cy="400110"/>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Ram &amp; </a:t>
            </a:r>
          </a:p>
          <a:p>
            <a:pPr algn="r"/>
            <a:r>
              <a:rPr lang="en-US" sz="1000" i="1" dirty="0" smtClean="0">
                <a:latin typeface="Arial" panose="020B0604020202020204" pitchFamily="34" charset="0"/>
                <a:cs typeface="Arial" panose="020B0604020202020204" pitchFamily="34" charset="0"/>
              </a:rPr>
              <a:t>Goat</a:t>
            </a:r>
          </a:p>
        </p:txBody>
      </p:sp>
      <p:pic>
        <p:nvPicPr>
          <p:cNvPr id="114"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8052" y="4873403"/>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15" name="TextBox 114"/>
          <p:cNvSpPr txBox="1"/>
          <p:nvPr/>
        </p:nvSpPr>
        <p:spPr>
          <a:xfrm>
            <a:off x="6422216" y="4889064"/>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8</a:t>
            </a:r>
            <a:endParaRPr lang="en-US" sz="1100" dirty="0">
              <a:latin typeface="Arial" panose="020B0604020202020204" pitchFamily="34" charset="0"/>
              <a:cs typeface="Arial" panose="020B0604020202020204" pitchFamily="34" charset="0"/>
            </a:endParaRPr>
          </a:p>
        </p:txBody>
      </p:sp>
      <p:pic>
        <p:nvPicPr>
          <p:cNvPr id="110"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0657" y="4507791"/>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TextBox 110"/>
          <p:cNvSpPr txBox="1"/>
          <p:nvPr/>
        </p:nvSpPr>
        <p:spPr>
          <a:xfrm>
            <a:off x="6204831" y="4523451"/>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7</a:t>
            </a:r>
            <a:endParaRPr lang="en-US" sz="1100" dirty="0">
              <a:latin typeface="Arial" panose="020B0604020202020204" pitchFamily="34" charset="0"/>
              <a:cs typeface="Arial" panose="020B0604020202020204" pitchFamily="34" charset="0"/>
            </a:endParaRPr>
          </a:p>
        </p:txBody>
      </p:sp>
      <p:pic>
        <p:nvPicPr>
          <p:cNvPr id="116" name="Picture 1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383156" y="3588535"/>
            <a:ext cx="657153" cy="415241"/>
          </a:xfrm>
          <a:prstGeom prst="rect">
            <a:avLst/>
          </a:prstGeom>
        </p:spPr>
      </p:pic>
      <p:pic>
        <p:nvPicPr>
          <p:cNvPr id="118" name="Picture 11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783432" y="3735281"/>
            <a:ext cx="472601" cy="367856"/>
          </a:xfrm>
          <a:prstGeom prst="rect">
            <a:avLst/>
          </a:prstGeom>
        </p:spPr>
      </p:pic>
      <p:pic>
        <p:nvPicPr>
          <p:cNvPr id="119" name="Picture 1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074201" y="4002052"/>
            <a:ext cx="952685" cy="577347"/>
          </a:xfrm>
          <a:prstGeom prst="rect">
            <a:avLst/>
          </a:prstGeom>
        </p:spPr>
      </p:pic>
      <p:pic>
        <p:nvPicPr>
          <p:cNvPr id="117" name="Picture 116"/>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532401" y="3970416"/>
            <a:ext cx="753170" cy="442674"/>
          </a:xfrm>
          <a:prstGeom prst="rect">
            <a:avLst/>
          </a:prstGeom>
        </p:spPr>
      </p:pic>
      <p:sp>
        <p:nvSpPr>
          <p:cNvPr id="120" name="TextBox 119"/>
          <p:cNvSpPr txBox="1"/>
          <p:nvPr/>
        </p:nvSpPr>
        <p:spPr>
          <a:xfrm>
            <a:off x="5172931" y="4381186"/>
            <a:ext cx="908582" cy="246221"/>
          </a:xfrm>
          <a:prstGeom prst="rect">
            <a:avLst/>
          </a:prstGeom>
          <a:noFill/>
        </p:spPr>
        <p:txBody>
          <a:bodyPr wrap="square" rtlCol="0">
            <a:spAutoFit/>
          </a:bodyPr>
          <a:lstStyle/>
          <a:p>
            <a:pPr algn="r"/>
            <a:r>
              <a:rPr lang="en-US" sz="1000" i="1" dirty="0" smtClean="0">
                <a:latin typeface="Arial" panose="020B0604020202020204" pitchFamily="34" charset="0"/>
                <a:cs typeface="Arial" panose="020B0604020202020204" pitchFamily="34" charset="0"/>
              </a:rPr>
              <a:t>4 Creatures</a:t>
            </a:r>
          </a:p>
        </p:txBody>
      </p:sp>
      <p:pic>
        <p:nvPicPr>
          <p:cNvPr id="92" name="Picture 9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478097" y="1699361"/>
            <a:ext cx="1179695" cy="592412"/>
          </a:xfrm>
          <a:prstGeom prst="rect">
            <a:avLst/>
          </a:prstGeom>
        </p:spPr>
      </p:pic>
      <p:sp>
        <p:nvSpPr>
          <p:cNvPr id="124" name="TextBox 123"/>
          <p:cNvSpPr txBox="1"/>
          <p:nvPr/>
        </p:nvSpPr>
        <p:spPr>
          <a:xfrm>
            <a:off x="7602806" y="2229933"/>
            <a:ext cx="1172116" cy="400110"/>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Return from Exile</a:t>
            </a:r>
          </a:p>
          <a:p>
            <a:pPr algn="r"/>
            <a:r>
              <a:rPr lang="en-US" sz="1000" i="1" dirty="0" smtClean="0">
                <a:latin typeface="Arial" panose="020B0604020202020204" pitchFamily="34" charset="0"/>
                <a:cs typeface="Arial" panose="020B0604020202020204" pitchFamily="34" charset="0"/>
              </a:rPr>
              <a:t>538 BC</a:t>
            </a:r>
            <a:endParaRPr lang="en-US" sz="1000" i="1" dirty="0">
              <a:latin typeface="Arial" panose="020B0604020202020204" pitchFamily="34" charset="0"/>
              <a:cs typeface="Arial" panose="020B0604020202020204" pitchFamily="34" charset="0"/>
            </a:endParaRPr>
          </a:p>
        </p:txBody>
      </p:sp>
      <p:sp>
        <p:nvSpPr>
          <p:cNvPr id="125" name="TextBox 124"/>
          <p:cNvSpPr txBox="1"/>
          <p:nvPr/>
        </p:nvSpPr>
        <p:spPr>
          <a:xfrm>
            <a:off x="6648306" y="2520686"/>
            <a:ext cx="908582" cy="400110"/>
          </a:xfrm>
          <a:prstGeom prst="rect">
            <a:avLst/>
          </a:prstGeom>
          <a:noFill/>
        </p:spPr>
        <p:txBody>
          <a:bodyPr wrap="square" rtlCol="0">
            <a:spAutoFit/>
          </a:bodyPr>
          <a:lstStyle/>
          <a:p>
            <a:pPr algn="r"/>
            <a:r>
              <a:rPr lang="en-US" sz="1000" i="1" dirty="0" smtClean="0">
                <a:latin typeface="Arial" panose="020B0604020202020204" pitchFamily="34" charset="0"/>
                <a:cs typeface="Arial" panose="020B0604020202020204" pitchFamily="34" charset="0"/>
              </a:rPr>
              <a:t>Prays for Return</a:t>
            </a:r>
          </a:p>
        </p:txBody>
      </p:sp>
      <p:pic>
        <p:nvPicPr>
          <p:cNvPr id="121" name="Picture 2" descr="O:\Images\Life-Scribes-Scrolls-Reading-Bible History\scroll-rol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0312" y="2205014"/>
            <a:ext cx="1219048" cy="374390"/>
          </a:xfrm>
          <a:prstGeom prst="rect">
            <a:avLst/>
          </a:prstGeom>
          <a:noFill/>
          <a:extLst>
            <a:ext uri="{909E8E84-426E-40DD-AFC4-6F175D3DCCD1}">
              <a14:hiddenFill xmlns:a14="http://schemas.microsoft.com/office/drawing/2010/main" xmlns="">
                <a:solidFill>
                  <a:srgbClr val="FFFFFF"/>
                </a:solidFill>
              </a14:hiddenFill>
            </a:ext>
          </a:extLst>
        </p:spPr>
      </p:pic>
      <p:sp>
        <p:nvSpPr>
          <p:cNvPr id="122" name="TextBox 121"/>
          <p:cNvSpPr txBox="1"/>
          <p:nvPr/>
        </p:nvSpPr>
        <p:spPr>
          <a:xfrm>
            <a:off x="6713529" y="2229381"/>
            <a:ext cx="80342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9</a:t>
            </a:r>
            <a:endParaRPr lang="en-US" sz="1100" dirty="0">
              <a:latin typeface="Arial" panose="020B0604020202020204" pitchFamily="34" charset="0"/>
              <a:cs typeface="Arial" panose="020B0604020202020204" pitchFamily="34" charset="0"/>
            </a:endParaRPr>
          </a:p>
        </p:txBody>
      </p:sp>
      <p:pic>
        <p:nvPicPr>
          <p:cNvPr id="78" name="Picture 7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7539082" y="3891620"/>
            <a:ext cx="882382" cy="577172"/>
          </a:xfrm>
          <a:prstGeom prst="rect">
            <a:avLst/>
          </a:prstGeom>
        </p:spPr>
      </p:pic>
      <p:pic>
        <p:nvPicPr>
          <p:cNvPr id="130" name="Picture 2" descr="O:\Images\Life-Scribes-Scrolls-Reading-Bible History\scroll-roll.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994655" y="2770668"/>
            <a:ext cx="1219048" cy="473430"/>
          </a:xfrm>
          <a:prstGeom prst="rect">
            <a:avLst/>
          </a:prstGeom>
          <a:noFill/>
          <a:extLst>
            <a:ext uri="{909E8E84-426E-40DD-AFC4-6F175D3DCCD1}">
              <a14:hiddenFill xmlns:a14="http://schemas.microsoft.com/office/drawing/2010/main" xmlns="">
                <a:solidFill>
                  <a:srgbClr val="FFFFFF"/>
                </a:solidFill>
              </a14:hiddenFill>
            </a:ext>
          </a:extLst>
        </p:spPr>
      </p:pic>
      <p:sp>
        <p:nvSpPr>
          <p:cNvPr id="131" name="TextBox 130"/>
          <p:cNvSpPr txBox="1"/>
          <p:nvPr/>
        </p:nvSpPr>
        <p:spPr>
          <a:xfrm>
            <a:off x="8159031" y="2719470"/>
            <a:ext cx="724878" cy="430887"/>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Chapter </a:t>
            </a:r>
          </a:p>
          <a:p>
            <a:r>
              <a:rPr lang="en-US" sz="1100" dirty="0" smtClean="0">
                <a:latin typeface="Arial" panose="020B0604020202020204" pitchFamily="34" charset="0"/>
                <a:cs typeface="Arial" panose="020B0604020202020204" pitchFamily="34" charset="0"/>
              </a:rPr>
              <a:t>10-12</a:t>
            </a:r>
            <a:endParaRPr lang="en-US" sz="1100" dirty="0">
              <a:latin typeface="Arial" panose="020B0604020202020204" pitchFamily="34" charset="0"/>
              <a:cs typeface="Arial" panose="020B0604020202020204" pitchFamily="34" charset="0"/>
            </a:endParaRPr>
          </a:p>
        </p:txBody>
      </p:sp>
      <p:pic>
        <p:nvPicPr>
          <p:cNvPr id="127" name="Picture 126"/>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7665341" y="2582907"/>
            <a:ext cx="463101" cy="807380"/>
          </a:xfrm>
          <a:prstGeom prst="rect">
            <a:avLst/>
          </a:prstGeom>
        </p:spPr>
      </p:pic>
      <p:sp>
        <p:nvSpPr>
          <p:cNvPr id="132" name="TextBox 131"/>
          <p:cNvSpPr txBox="1"/>
          <p:nvPr/>
        </p:nvSpPr>
        <p:spPr>
          <a:xfrm>
            <a:off x="8557482" y="3190232"/>
            <a:ext cx="590225" cy="400110"/>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Israel’s</a:t>
            </a:r>
          </a:p>
          <a:p>
            <a:pPr algn="r"/>
            <a:r>
              <a:rPr lang="en-US" sz="1000" i="1" dirty="0" smtClean="0">
                <a:latin typeface="Arial" panose="020B0604020202020204" pitchFamily="34" charset="0"/>
                <a:cs typeface="Arial" panose="020B0604020202020204" pitchFamily="34" charset="0"/>
              </a:rPr>
              <a:t>Future</a:t>
            </a:r>
          </a:p>
        </p:txBody>
      </p:sp>
      <p:pic>
        <p:nvPicPr>
          <p:cNvPr id="112" name="Picture 111"/>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flipH="1">
            <a:off x="7072931" y="4405635"/>
            <a:ext cx="967925" cy="745038"/>
          </a:xfrm>
          <a:prstGeom prst="rect">
            <a:avLst/>
          </a:prstGeom>
        </p:spPr>
      </p:pic>
      <p:sp>
        <p:nvSpPr>
          <p:cNvPr id="108" name="TextBox 107"/>
          <p:cNvSpPr txBox="1"/>
          <p:nvPr/>
        </p:nvSpPr>
        <p:spPr>
          <a:xfrm>
            <a:off x="7759887" y="4038061"/>
            <a:ext cx="518091" cy="400110"/>
          </a:xfrm>
          <a:prstGeom prst="rect">
            <a:avLst/>
          </a:prstGeom>
          <a:noFill/>
        </p:spPr>
        <p:txBody>
          <a:bodyPr wrap="none" rtlCol="0">
            <a:spAutoFit/>
          </a:bodyPr>
          <a:lstStyle/>
          <a:p>
            <a:pPr algn="r"/>
            <a:r>
              <a:rPr lang="en-US" sz="1000" i="1" dirty="0" smtClean="0">
                <a:latin typeface="Arial" panose="020B0604020202020204" pitchFamily="34" charset="0"/>
                <a:cs typeface="Arial" panose="020B0604020202020204" pitchFamily="34" charset="0"/>
              </a:rPr>
              <a:t>Lion’s</a:t>
            </a:r>
          </a:p>
          <a:p>
            <a:pPr algn="r"/>
            <a:r>
              <a:rPr lang="en-US" sz="1000" i="1" dirty="0" smtClean="0">
                <a:latin typeface="Arial" panose="020B0604020202020204" pitchFamily="34" charset="0"/>
                <a:cs typeface="Arial" panose="020B0604020202020204" pitchFamily="34" charset="0"/>
              </a:rPr>
              <a:t>Den</a:t>
            </a:r>
          </a:p>
        </p:txBody>
      </p:sp>
    </p:spTree>
    <p:extLst>
      <p:ext uri="{BB962C8B-B14F-4D97-AF65-F5344CB8AC3E}">
        <p14:creationId xmlns:p14="http://schemas.microsoft.com/office/powerpoint/2010/main" xmlns="" val="23181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barn(inVertical)">
                                      <p:cBhvr>
                                        <p:cTn id="32" dur="500"/>
                                        <p:tgtEl>
                                          <p:spTgt spid="91"/>
                                        </p:tgtEl>
                                      </p:cBhvr>
                                    </p:animEffect>
                                  </p:childTnLst>
                                </p:cTn>
                              </p:par>
                              <p:par>
                                <p:cTn id="33" presetID="16" presetClass="entr" presetSubtype="21"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arn(inVertical)">
                                      <p:cBhvr>
                                        <p:cTn id="35" dur="500"/>
                                        <p:tgtEl>
                                          <p:spTgt spid="8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barn(inVertical)">
                                      <p:cBhvr>
                                        <p:cTn id="38" dur="5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p:cTn id="65" dur="1000" fill="hold"/>
                                        <p:tgtEl>
                                          <p:spTgt spid="107"/>
                                        </p:tgtEl>
                                        <p:attrNameLst>
                                          <p:attrName>ppt_w</p:attrName>
                                        </p:attrNameLst>
                                      </p:cBhvr>
                                      <p:tavLst>
                                        <p:tav tm="0">
                                          <p:val>
                                            <p:fltVal val="0"/>
                                          </p:val>
                                        </p:tav>
                                        <p:tav tm="100000">
                                          <p:val>
                                            <p:strVal val="#ppt_w"/>
                                          </p:val>
                                        </p:tav>
                                      </p:tavLst>
                                    </p:anim>
                                    <p:anim calcmode="lin" valueType="num">
                                      <p:cBhvr>
                                        <p:cTn id="66" dur="1000" fill="hold"/>
                                        <p:tgtEl>
                                          <p:spTgt spid="107"/>
                                        </p:tgtEl>
                                        <p:attrNameLst>
                                          <p:attrName>ppt_h</p:attrName>
                                        </p:attrNameLst>
                                      </p:cBhvr>
                                      <p:tavLst>
                                        <p:tav tm="0">
                                          <p:val>
                                            <p:fltVal val="0"/>
                                          </p:val>
                                        </p:tav>
                                        <p:tav tm="100000">
                                          <p:val>
                                            <p:strVal val="#ppt_h"/>
                                          </p:val>
                                        </p:tav>
                                      </p:tavLst>
                                    </p:anim>
                                    <p:anim calcmode="lin" valueType="num">
                                      <p:cBhvr>
                                        <p:cTn id="67" dur="1000" fill="hold"/>
                                        <p:tgtEl>
                                          <p:spTgt spid="107"/>
                                        </p:tgtEl>
                                        <p:attrNameLst>
                                          <p:attrName>style.rotation</p:attrName>
                                        </p:attrNameLst>
                                      </p:cBhvr>
                                      <p:tavLst>
                                        <p:tav tm="0">
                                          <p:val>
                                            <p:fltVal val="90"/>
                                          </p:val>
                                        </p:tav>
                                        <p:tav tm="100000">
                                          <p:val>
                                            <p:fltVal val="0"/>
                                          </p:val>
                                        </p:tav>
                                      </p:tavLst>
                                    </p:anim>
                                    <p:animEffect transition="in" filter="fade">
                                      <p:cBhvr>
                                        <p:cTn id="68" dur="1000"/>
                                        <p:tgtEl>
                                          <p:spTgt spid="107"/>
                                        </p:tgtEl>
                                      </p:cBhvr>
                                    </p:animEffect>
                                  </p:childTnLst>
                                </p:cTn>
                              </p:par>
                              <p:par>
                                <p:cTn id="69" presetID="31"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anim calcmode="lin" valueType="num">
                                      <p:cBhvr>
                                        <p:cTn id="71" dur="1000" fill="hold"/>
                                        <p:tgtEl>
                                          <p:spTgt spid="106"/>
                                        </p:tgtEl>
                                        <p:attrNameLst>
                                          <p:attrName>ppt_w</p:attrName>
                                        </p:attrNameLst>
                                      </p:cBhvr>
                                      <p:tavLst>
                                        <p:tav tm="0">
                                          <p:val>
                                            <p:fltVal val="0"/>
                                          </p:val>
                                        </p:tav>
                                        <p:tav tm="100000">
                                          <p:val>
                                            <p:strVal val="#ppt_w"/>
                                          </p:val>
                                        </p:tav>
                                      </p:tavLst>
                                    </p:anim>
                                    <p:anim calcmode="lin" valueType="num">
                                      <p:cBhvr>
                                        <p:cTn id="72" dur="1000" fill="hold"/>
                                        <p:tgtEl>
                                          <p:spTgt spid="106"/>
                                        </p:tgtEl>
                                        <p:attrNameLst>
                                          <p:attrName>ppt_h</p:attrName>
                                        </p:attrNameLst>
                                      </p:cBhvr>
                                      <p:tavLst>
                                        <p:tav tm="0">
                                          <p:val>
                                            <p:fltVal val="0"/>
                                          </p:val>
                                        </p:tav>
                                        <p:tav tm="100000">
                                          <p:val>
                                            <p:strVal val="#ppt_h"/>
                                          </p:val>
                                        </p:tav>
                                      </p:tavLst>
                                    </p:anim>
                                    <p:anim calcmode="lin" valueType="num">
                                      <p:cBhvr>
                                        <p:cTn id="73" dur="1000" fill="hold"/>
                                        <p:tgtEl>
                                          <p:spTgt spid="106"/>
                                        </p:tgtEl>
                                        <p:attrNameLst>
                                          <p:attrName>style.rotation</p:attrName>
                                        </p:attrNameLst>
                                      </p:cBhvr>
                                      <p:tavLst>
                                        <p:tav tm="0">
                                          <p:val>
                                            <p:fltVal val="90"/>
                                          </p:val>
                                        </p:tav>
                                        <p:tav tm="100000">
                                          <p:val>
                                            <p:fltVal val="0"/>
                                          </p:val>
                                        </p:tav>
                                      </p:tavLst>
                                    </p:anim>
                                    <p:animEffect transition="in" filter="fade">
                                      <p:cBhvr>
                                        <p:cTn id="74" dur="1000"/>
                                        <p:tgtEl>
                                          <p:spTgt spid="106"/>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p:cTn id="77" dur="1000" fill="hold"/>
                                        <p:tgtEl>
                                          <p:spTgt spid="108"/>
                                        </p:tgtEl>
                                        <p:attrNameLst>
                                          <p:attrName>ppt_w</p:attrName>
                                        </p:attrNameLst>
                                      </p:cBhvr>
                                      <p:tavLst>
                                        <p:tav tm="0">
                                          <p:val>
                                            <p:fltVal val="0"/>
                                          </p:val>
                                        </p:tav>
                                        <p:tav tm="100000">
                                          <p:val>
                                            <p:strVal val="#ppt_w"/>
                                          </p:val>
                                        </p:tav>
                                      </p:tavLst>
                                    </p:anim>
                                    <p:anim calcmode="lin" valueType="num">
                                      <p:cBhvr>
                                        <p:cTn id="78" dur="1000" fill="hold"/>
                                        <p:tgtEl>
                                          <p:spTgt spid="108"/>
                                        </p:tgtEl>
                                        <p:attrNameLst>
                                          <p:attrName>ppt_h</p:attrName>
                                        </p:attrNameLst>
                                      </p:cBhvr>
                                      <p:tavLst>
                                        <p:tav tm="0">
                                          <p:val>
                                            <p:fltVal val="0"/>
                                          </p:val>
                                        </p:tav>
                                        <p:tav tm="100000">
                                          <p:val>
                                            <p:strVal val="#ppt_h"/>
                                          </p:val>
                                        </p:tav>
                                      </p:tavLst>
                                    </p:anim>
                                    <p:anim calcmode="lin" valueType="num">
                                      <p:cBhvr>
                                        <p:cTn id="79" dur="1000" fill="hold"/>
                                        <p:tgtEl>
                                          <p:spTgt spid="108"/>
                                        </p:tgtEl>
                                        <p:attrNameLst>
                                          <p:attrName>style.rotation</p:attrName>
                                        </p:attrNameLst>
                                      </p:cBhvr>
                                      <p:tavLst>
                                        <p:tav tm="0">
                                          <p:val>
                                            <p:fltVal val="90"/>
                                          </p:val>
                                        </p:tav>
                                        <p:tav tm="100000">
                                          <p:val>
                                            <p:fltVal val="0"/>
                                          </p:val>
                                        </p:tav>
                                      </p:tavLst>
                                    </p:anim>
                                    <p:animEffect transition="in" filter="fade">
                                      <p:cBhvr>
                                        <p:cTn id="80" dur="1000"/>
                                        <p:tgtEl>
                                          <p:spTgt spid="10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500"/>
                                        <p:tgtEl>
                                          <p:spTgt spid="111"/>
                                        </p:tgtEl>
                                      </p:cBhvr>
                                    </p:animEffect>
                                  </p:childTnLst>
                                </p:cTn>
                              </p:par>
                              <p:par>
                                <p:cTn id="86" presetID="10" presetClass="entr" presetSubtype="0" fill="hold"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fade">
                                      <p:cBhvr>
                                        <p:cTn id="88" dur="500"/>
                                        <p:tgtEl>
                                          <p:spTgt spid="1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6" fill="hold" grpId="0" nodeType="clickEffect">
                                  <p:stCondLst>
                                    <p:cond delay="0"/>
                                  </p:stCondLst>
                                  <p:childTnLst>
                                    <p:set>
                                      <p:cBhvr>
                                        <p:cTn id="95" dur="1" fill="hold">
                                          <p:stCondLst>
                                            <p:cond delay="0"/>
                                          </p:stCondLst>
                                        </p:cTn>
                                        <p:tgtEl>
                                          <p:spTgt spid="115"/>
                                        </p:tgtEl>
                                        <p:attrNameLst>
                                          <p:attrName>style.visibility</p:attrName>
                                        </p:attrNameLst>
                                      </p:cBhvr>
                                      <p:to>
                                        <p:strVal val="visible"/>
                                      </p:to>
                                    </p:set>
                                    <p:anim calcmode="lin" valueType="num">
                                      <p:cBhvr additive="base">
                                        <p:cTn id="96" dur="500" fill="hold"/>
                                        <p:tgtEl>
                                          <p:spTgt spid="115"/>
                                        </p:tgtEl>
                                        <p:attrNameLst>
                                          <p:attrName>ppt_x</p:attrName>
                                        </p:attrNameLst>
                                      </p:cBhvr>
                                      <p:tavLst>
                                        <p:tav tm="0">
                                          <p:val>
                                            <p:strVal val="1+#ppt_w/2"/>
                                          </p:val>
                                        </p:tav>
                                        <p:tav tm="100000">
                                          <p:val>
                                            <p:strVal val="#ppt_x"/>
                                          </p:val>
                                        </p:tav>
                                      </p:tavLst>
                                    </p:anim>
                                    <p:anim calcmode="lin" valueType="num">
                                      <p:cBhvr additive="base">
                                        <p:cTn id="97" dur="500" fill="hold"/>
                                        <p:tgtEl>
                                          <p:spTgt spid="115"/>
                                        </p:tgtEl>
                                        <p:attrNameLst>
                                          <p:attrName>ppt_y</p:attrName>
                                        </p:attrNameLst>
                                      </p:cBhvr>
                                      <p:tavLst>
                                        <p:tav tm="0">
                                          <p:val>
                                            <p:strVal val="1+#ppt_h/2"/>
                                          </p:val>
                                        </p:tav>
                                        <p:tav tm="100000">
                                          <p:val>
                                            <p:strVal val="#ppt_y"/>
                                          </p:val>
                                        </p:tav>
                                      </p:tavLst>
                                    </p:anim>
                                  </p:childTnLst>
                                </p:cTn>
                              </p:par>
                              <p:par>
                                <p:cTn id="98" presetID="2" presetClass="entr" presetSubtype="6" fill="hold" nodeType="withEffect">
                                  <p:stCondLst>
                                    <p:cond delay="0"/>
                                  </p:stCondLst>
                                  <p:childTnLst>
                                    <p:set>
                                      <p:cBhvr>
                                        <p:cTn id="99" dur="1" fill="hold">
                                          <p:stCondLst>
                                            <p:cond delay="0"/>
                                          </p:stCondLst>
                                        </p:cTn>
                                        <p:tgtEl>
                                          <p:spTgt spid="114"/>
                                        </p:tgtEl>
                                        <p:attrNameLst>
                                          <p:attrName>style.visibility</p:attrName>
                                        </p:attrNameLst>
                                      </p:cBhvr>
                                      <p:to>
                                        <p:strVal val="visible"/>
                                      </p:to>
                                    </p:set>
                                    <p:anim calcmode="lin" valueType="num">
                                      <p:cBhvr additive="base">
                                        <p:cTn id="100" dur="500" fill="hold"/>
                                        <p:tgtEl>
                                          <p:spTgt spid="114"/>
                                        </p:tgtEl>
                                        <p:attrNameLst>
                                          <p:attrName>ppt_x</p:attrName>
                                        </p:attrNameLst>
                                      </p:cBhvr>
                                      <p:tavLst>
                                        <p:tav tm="0">
                                          <p:val>
                                            <p:strVal val="1+#ppt_w/2"/>
                                          </p:val>
                                        </p:tav>
                                        <p:tav tm="100000">
                                          <p:val>
                                            <p:strVal val="#ppt_x"/>
                                          </p:val>
                                        </p:tav>
                                      </p:tavLst>
                                    </p:anim>
                                    <p:anim calcmode="lin" valueType="num">
                                      <p:cBhvr additive="base">
                                        <p:cTn id="101" dur="500" fill="hold"/>
                                        <p:tgtEl>
                                          <p:spTgt spid="114"/>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0"/>
                                  </p:stCondLst>
                                  <p:childTnLst>
                                    <p:set>
                                      <p:cBhvr>
                                        <p:cTn id="103" dur="1" fill="hold">
                                          <p:stCondLst>
                                            <p:cond delay="0"/>
                                          </p:stCondLst>
                                        </p:cTn>
                                        <p:tgtEl>
                                          <p:spTgt spid="113"/>
                                        </p:tgtEl>
                                        <p:attrNameLst>
                                          <p:attrName>style.visibility</p:attrName>
                                        </p:attrNameLst>
                                      </p:cBhvr>
                                      <p:to>
                                        <p:strVal val="visible"/>
                                      </p:to>
                                    </p:set>
                                    <p:anim calcmode="lin" valueType="num">
                                      <p:cBhvr additive="base">
                                        <p:cTn id="104" dur="500" fill="hold"/>
                                        <p:tgtEl>
                                          <p:spTgt spid="113"/>
                                        </p:tgtEl>
                                        <p:attrNameLst>
                                          <p:attrName>ppt_x</p:attrName>
                                        </p:attrNameLst>
                                      </p:cBhvr>
                                      <p:tavLst>
                                        <p:tav tm="0">
                                          <p:val>
                                            <p:strVal val="1+#ppt_w/2"/>
                                          </p:val>
                                        </p:tav>
                                        <p:tav tm="100000">
                                          <p:val>
                                            <p:strVal val="#ppt_x"/>
                                          </p:val>
                                        </p:tav>
                                      </p:tavLst>
                                    </p:anim>
                                    <p:anim calcmode="lin" valueType="num">
                                      <p:cBhvr additive="base">
                                        <p:cTn id="105"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25"/>
                                        </p:tgtEl>
                                        <p:attrNameLst>
                                          <p:attrName>style.visibility</p:attrName>
                                        </p:attrNameLst>
                                      </p:cBhvr>
                                      <p:to>
                                        <p:strVal val="visible"/>
                                      </p:to>
                                    </p:set>
                                    <p:animEffect transition="in" filter="fade">
                                      <p:cBhvr>
                                        <p:cTn id="110" dur="500"/>
                                        <p:tgtEl>
                                          <p:spTgt spid="12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fade">
                                      <p:cBhvr>
                                        <p:cTn id="113" dur="500"/>
                                        <p:tgtEl>
                                          <p:spTgt spid="122"/>
                                        </p:tgtEl>
                                      </p:cBhvr>
                                    </p:animEffect>
                                  </p:childTnLst>
                                </p:cTn>
                              </p:par>
                              <p:par>
                                <p:cTn id="114" presetID="10" presetClass="entr" presetSubtype="0" fill="hold" nodeType="withEffect">
                                  <p:stCondLst>
                                    <p:cond delay="0"/>
                                  </p:stCondLst>
                                  <p:childTnLst>
                                    <p:set>
                                      <p:cBhvr>
                                        <p:cTn id="115" dur="1" fill="hold">
                                          <p:stCondLst>
                                            <p:cond delay="0"/>
                                          </p:stCondLst>
                                        </p:cTn>
                                        <p:tgtEl>
                                          <p:spTgt spid="121"/>
                                        </p:tgtEl>
                                        <p:attrNameLst>
                                          <p:attrName>style.visibility</p:attrName>
                                        </p:attrNameLst>
                                      </p:cBhvr>
                                      <p:to>
                                        <p:strVal val="visible"/>
                                      </p:to>
                                    </p:set>
                                    <p:animEffect transition="in" filter="fade">
                                      <p:cBhvr>
                                        <p:cTn id="116" dur="500"/>
                                        <p:tgtEl>
                                          <p:spTgt spid="121"/>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131"/>
                                        </p:tgtEl>
                                        <p:attrNameLst>
                                          <p:attrName>style.visibility</p:attrName>
                                        </p:attrNameLst>
                                      </p:cBhvr>
                                      <p:to>
                                        <p:strVal val="visible"/>
                                      </p:to>
                                    </p:set>
                                    <p:anim calcmode="lin" valueType="num">
                                      <p:cBhvr>
                                        <p:cTn id="121" dur="1000" fill="hold"/>
                                        <p:tgtEl>
                                          <p:spTgt spid="131"/>
                                        </p:tgtEl>
                                        <p:attrNameLst>
                                          <p:attrName>ppt_w</p:attrName>
                                        </p:attrNameLst>
                                      </p:cBhvr>
                                      <p:tavLst>
                                        <p:tav tm="0">
                                          <p:val>
                                            <p:fltVal val="0"/>
                                          </p:val>
                                        </p:tav>
                                        <p:tav tm="100000">
                                          <p:val>
                                            <p:strVal val="#ppt_w"/>
                                          </p:val>
                                        </p:tav>
                                      </p:tavLst>
                                    </p:anim>
                                    <p:anim calcmode="lin" valueType="num">
                                      <p:cBhvr>
                                        <p:cTn id="122" dur="1000" fill="hold"/>
                                        <p:tgtEl>
                                          <p:spTgt spid="131"/>
                                        </p:tgtEl>
                                        <p:attrNameLst>
                                          <p:attrName>ppt_h</p:attrName>
                                        </p:attrNameLst>
                                      </p:cBhvr>
                                      <p:tavLst>
                                        <p:tav tm="0">
                                          <p:val>
                                            <p:fltVal val="0"/>
                                          </p:val>
                                        </p:tav>
                                        <p:tav tm="100000">
                                          <p:val>
                                            <p:strVal val="#ppt_h"/>
                                          </p:val>
                                        </p:tav>
                                      </p:tavLst>
                                    </p:anim>
                                    <p:anim calcmode="lin" valueType="num">
                                      <p:cBhvr>
                                        <p:cTn id="123" dur="1000" fill="hold"/>
                                        <p:tgtEl>
                                          <p:spTgt spid="131"/>
                                        </p:tgtEl>
                                        <p:attrNameLst>
                                          <p:attrName>style.rotation</p:attrName>
                                        </p:attrNameLst>
                                      </p:cBhvr>
                                      <p:tavLst>
                                        <p:tav tm="0">
                                          <p:val>
                                            <p:fltVal val="90"/>
                                          </p:val>
                                        </p:tav>
                                        <p:tav tm="100000">
                                          <p:val>
                                            <p:fltVal val="0"/>
                                          </p:val>
                                        </p:tav>
                                      </p:tavLst>
                                    </p:anim>
                                    <p:animEffect transition="in" filter="fade">
                                      <p:cBhvr>
                                        <p:cTn id="124" dur="1000"/>
                                        <p:tgtEl>
                                          <p:spTgt spid="131"/>
                                        </p:tgtEl>
                                      </p:cBhvr>
                                    </p:animEffect>
                                  </p:childTnLst>
                                </p:cTn>
                              </p:par>
                              <p:par>
                                <p:cTn id="125" presetID="31" presetClass="entr" presetSubtype="0" fill="hold" nodeType="withEffect">
                                  <p:stCondLst>
                                    <p:cond delay="0"/>
                                  </p:stCondLst>
                                  <p:childTnLst>
                                    <p:set>
                                      <p:cBhvr>
                                        <p:cTn id="126" dur="1" fill="hold">
                                          <p:stCondLst>
                                            <p:cond delay="0"/>
                                          </p:stCondLst>
                                        </p:cTn>
                                        <p:tgtEl>
                                          <p:spTgt spid="130"/>
                                        </p:tgtEl>
                                        <p:attrNameLst>
                                          <p:attrName>style.visibility</p:attrName>
                                        </p:attrNameLst>
                                      </p:cBhvr>
                                      <p:to>
                                        <p:strVal val="visible"/>
                                      </p:to>
                                    </p:set>
                                    <p:anim calcmode="lin" valueType="num">
                                      <p:cBhvr>
                                        <p:cTn id="127" dur="1000" fill="hold"/>
                                        <p:tgtEl>
                                          <p:spTgt spid="130"/>
                                        </p:tgtEl>
                                        <p:attrNameLst>
                                          <p:attrName>ppt_w</p:attrName>
                                        </p:attrNameLst>
                                      </p:cBhvr>
                                      <p:tavLst>
                                        <p:tav tm="0">
                                          <p:val>
                                            <p:fltVal val="0"/>
                                          </p:val>
                                        </p:tav>
                                        <p:tav tm="100000">
                                          <p:val>
                                            <p:strVal val="#ppt_w"/>
                                          </p:val>
                                        </p:tav>
                                      </p:tavLst>
                                    </p:anim>
                                    <p:anim calcmode="lin" valueType="num">
                                      <p:cBhvr>
                                        <p:cTn id="128" dur="1000" fill="hold"/>
                                        <p:tgtEl>
                                          <p:spTgt spid="130"/>
                                        </p:tgtEl>
                                        <p:attrNameLst>
                                          <p:attrName>ppt_h</p:attrName>
                                        </p:attrNameLst>
                                      </p:cBhvr>
                                      <p:tavLst>
                                        <p:tav tm="0">
                                          <p:val>
                                            <p:fltVal val="0"/>
                                          </p:val>
                                        </p:tav>
                                        <p:tav tm="100000">
                                          <p:val>
                                            <p:strVal val="#ppt_h"/>
                                          </p:val>
                                        </p:tav>
                                      </p:tavLst>
                                    </p:anim>
                                    <p:anim calcmode="lin" valueType="num">
                                      <p:cBhvr>
                                        <p:cTn id="129" dur="1000" fill="hold"/>
                                        <p:tgtEl>
                                          <p:spTgt spid="130"/>
                                        </p:tgtEl>
                                        <p:attrNameLst>
                                          <p:attrName>style.rotation</p:attrName>
                                        </p:attrNameLst>
                                      </p:cBhvr>
                                      <p:tavLst>
                                        <p:tav tm="0">
                                          <p:val>
                                            <p:fltVal val="90"/>
                                          </p:val>
                                        </p:tav>
                                        <p:tav tm="100000">
                                          <p:val>
                                            <p:fltVal val="0"/>
                                          </p:val>
                                        </p:tav>
                                      </p:tavLst>
                                    </p:anim>
                                    <p:animEffect transition="in" filter="fade">
                                      <p:cBhvr>
                                        <p:cTn id="130" dur="1000"/>
                                        <p:tgtEl>
                                          <p:spTgt spid="130"/>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32"/>
                                        </p:tgtEl>
                                        <p:attrNameLst>
                                          <p:attrName>style.visibility</p:attrName>
                                        </p:attrNameLst>
                                      </p:cBhvr>
                                      <p:to>
                                        <p:strVal val="visible"/>
                                      </p:to>
                                    </p:set>
                                    <p:anim calcmode="lin" valueType="num">
                                      <p:cBhvr>
                                        <p:cTn id="133" dur="1000" fill="hold"/>
                                        <p:tgtEl>
                                          <p:spTgt spid="132"/>
                                        </p:tgtEl>
                                        <p:attrNameLst>
                                          <p:attrName>ppt_w</p:attrName>
                                        </p:attrNameLst>
                                      </p:cBhvr>
                                      <p:tavLst>
                                        <p:tav tm="0">
                                          <p:val>
                                            <p:fltVal val="0"/>
                                          </p:val>
                                        </p:tav>
                                        <p:tav tm="100000">
                                          <p:val>
                                            <p:strVal val="#ppt_w"/>
                                          </p:val>
                                        </p:tav>
                                      </p:tavLst>
                                    </p:anim>
                                    <p:anim calcmode="lin" valueType="num">
                                      <p:cBhvr>
                                        <p:cTn id="134" dur="1000" fill="hold"/>
                                        <p:tgtEl>
                                          <p:spTgt spid="132"/>
                                        </p:tgtEl>
                                        <p:attrNameLst>
                                          <p:attrName>ppt_h</p:attrName>
                                        </p:attrNameLst>
                                      </p:cBhvr>
                                      <p:tavLst>
                                        <p:tav tm="0">
                                          <p:val>
                                            <p:fltVal val="0"/>
                                          </p:val>
                                        </p:tav>
                                        <p:tav tm="100000">
                                          <p:val>
                                            <p:strVal val="#ppt_h"/>
                                          </p:val>
                                        </p:tav>
                                      </p:tavLst>
                                    </p:anim>
                                    <p:anim calcmode="lin" valueType="num">
                                      <p:cBhvr>
                                        <p:cTn id="135" dur="1000" fill="hold"/>
                                        <p:tgtEl>
                                          <p:spTgt spid="132"/>
                                        </p:tgtEl>
                                        <p:attrNameLst>
                                          <p:attrName>style.rotation</p:attrName>
                                        </p:attrNameLst>
                                      </p:cBhvr>
                                      <p:tavLst>
                                        <p:tav tm="0">
                                          <p:val>
                                            <p:fltVal val="90"/>
                                          </p:val>
                                        </p:tav>
                                        <p:tav tm="100000">
                                          <p:val>
                                            <p:fltVal val="0"/>
                                          </p:val>
                                        </p:tav>
                                      </p:tavLst>
                                    </p:anim>
                                    <p:animEffect transition="in" filter="fade">
                                      <p:cBhvr>
                                        <p:cTn id="136"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0" grpId="0"/>
      <p:bldP spid="85" grpId="0"/>
      <p:bldP spid="86" grpId="0"/>
      <p:bldP spid="90" grpId="0"/>
      <p:bldP spid="91" grpId="0"/>
      <p:bldP spid="97" grpId="0"/>
      <p:bldP spid="100" grpId="0"/>
      <p:bldP spid="102" grpId="0"/>
      <p:bldP spid="103" grpId="0"/>
      <p:bldP spid="107" grpId="0"/>
      <p:bldP spid="113" grpId="0"/>
      <p:bldP spid="115" grpId="0"/>
      <p:bldP spid="111" grpId="0"/>
      <p:bldP spid="120" grpId="0"/>
      <p:bldP spid="125" grpId="0"/>
      <p:bldP spid="122" grpId="0"/>
      <p:bldP spid="131" grpId="0"/>
      <p:bldP spid="132"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
            <a:ext cx="8229600" cy="571235"/>
          </a:xfrm>
        </p:spPr>
        <p:txBody>
          <a:bodyPr>
            <a:normAutofit fontScale="90000"/>
          </a:bodyPr>
          <a:lstStyle/>
          <a:p>
            <a:r>
              <a:rPr lang="en-US" dirty="0" smtClean="0"/>
              <a:t>Chapter Content</a:t>
            </a:r>
            <a:endParaRPr lang="en-US" dirty="0"/>
          </a:p>
        </p:txBody>
      </p:sp>
      <p:sp>
        <p:nvSpPr>
          <p:cNvPr id="3" name="TextBox 2"/>
          <p:cNvSpPr txBox="1"/>
          <p:nvPr/>
        </p:nvSpPr>
        <p:spPr>
          <a:xfrm>
            <a:off x="304800" y="1318784"/>
            <a:ext cx="8763000" cy="4358116"/>
          </a:xfrm>
          <a:prstGeom prst="rect">
            <a:avLst/>
          </a:prstGeom>
          <a:noFill/>
        </p:spPr>
        <p:txBody>
          <a:bodyPr wrap="square" rtlCol="0">
            <a:spAutoFit/>
          </a:bodyPr>
          <a:lstStyle/>
          <a:p>
            <a:pPr marL="1195388" indent="-1195388" defTabSz="609600">
              <a:lnSpc>
                <a:spcPct val="90000"/>
              </a:lnSpc>
              <a:tabLst>
                <a:tab pos="1195388" algn="l"/>
                <a:tab pos="1997075" algn="l"/>
              </a:tabLst>
            </a:pPr>
            <a:r>
              <a:rPr lang="en-US" sz="2800" dirty="0" smtClean="0"/>
              <a:t>1</a:t>
            </a:r>
            <a:r>
              <a:rPr lang="en-US" sz="2800" dirty="0"/>
              <a:t>	</a:t>
            </a:r>
            <a:r>
              <a:rPr lang="en-US" sz="2800" dirty="0" smtClean="0"/>
              <a:t>Daniel </a:t>
            </a:r>
            <a:r>
              <a:rPr lang="en-US" sz="2800" dirty="0"/>
              <a:t>and his friends are selected and tested</a:t>
            </a:r>
          </a:p>
          <a:p>
            <a:pPr marL="1195388" indent="-1195388" defTabSz="609600">
              <a:lnSpc>
                <a:spcPct val="90000"/>
              </a:lnSpc>
              <a:tabLst>
                <a:tab pos="1195388" algn="l"/>
                <a:tab pos="1997075" algn="l"/>
              </a:tabLst>
            </a:pPr>
            <a:r>
              <a:rPr lang="en-US" sz="2800" dirty="0" smtClean="0"/>
              <a:t>2</a:t>
            </a:r>
            <a:r>
              <a:rPr lang="en-US" sz="2800" dirty="0"/>
              <a:t>	</a:t>
            </a:r>
            <a:r>
              <a:rPr lang="en-US" sz="2800" dirty="0" smtClean="0"/>
              <a:t>Nebuchadnezzar’s </a:t>
            </a:r>
            <a:r>
              <a:rPr lang="en-US" sz="2800" dirty="0"/>
              <a:t>dream of the Metallic Man</a:t>
            </a:r>
          </a:p>
          <a:p>
            <a:pPr marL="1195388" indent="-1195388" defTabSz="609600">
              <a:lnSpc>
                <a:spcPct val="90000"/>
              </a:lnSpc>
              <a:buAutoNum type="arabicPlain" startAt="3"/>
              <a:tabLst>
                <a:tab pos="1195388" algn="l"/>
                <a:tab pos="1997075" algn="l"/>
              </a:tabLst>
            </a:pPr>
            <a:r>
              <a:rPr lang="en-US" sz="2800" dirty="0" smtClean="0"/>
              <a:t>Daniel’s </a:t>
            </a:r>
            <a:r>
              <a:rPr lang="en-US" sz="2800" dirty="0"/>
              <a:t>friends in the Fiery </a:t>
            </a:r>
            <a:r>
              <a:rPr lang="en-US" sz="2800" dirty="0" smtClean="0"/>
              <a:t>Furnace	</a:t>
            </a:r>
          </a:p>
          <a:p>
            <a:pPr marL="1195388" indent="-1195388" defTabSz="609600">
              <a:lnSpc>
                <a:spcPct val="90000"/>
              </a:lnSpc>
              <a:buAutoNum type="arabicPlain" startAt="3"/>
              <a:tabLst>
                <a:tab pos="1195388" algn="l"/>
                <a:tab pos="1997075" algn="l"/>
              </a:tabLst>
            </a:pPr>
            <a:r>
              <a:rPr lang="en-US" sz="2800" dirty="0" smtClean="0"/>
              <a:t>Nebuchadnezzar </a:t>
            </a:r>
            <a:r>
              <a:rPr lang="en-US" sz="2800" dirty="0"/>
              <a:t>humbled</a:t>
            </a:r>
          </a:p>
          <a:p>
            <a:pPr marL="1195388" indent="-1195388" defTabSz="609600">
              <a:lnSpc>
                <a:spcPct val="90000"/>
              </a:lnSpc>
              <a:tabLst>
                <a:tab pos="1195388" algn="l"/>
                <a:tab pos="1997075" algn="l"/>
              </a:tabLst>
            </a:pPr>
            <a:r>
              <a:rPr lang="en-US" sz="2800" dirty="0" smtClean="0"/>
              <a:t>5</a:t>
            </a:r>
            <a:r>
              <a:rPr lang="en-US" sz="2800" dirty="0"/>
              <a:t>	Belshazzar’s feast and Babylon’s </a:t>
            </a:r>
            <a:r>
              <a:rPr lang="en-US" sz="2800" dirty="0" smtClean="0"/>
              <a:t>Fall	</a:t>
            </a:r>
          </a:p>
          <a:p>
            <a:pPr marL="1195388" indent="-1195388" defTabSz="609600">
              <a:lnSpc>
                <a:spcPct val="90000"/>
              </a:lnSpc>
              <a:tabLst>
                <a:tab pos="1195388" algn="l"/>
                <a:tab pos="1997075" algn="l"/>
              </a:tabLst>
            </a:pPr>
            <a:r>
              <a:rPr lang="en-US" sz="2800" dirty="0" smtClean="0"/>
              <a:t>6</a:t>
            </a:r>
            <a:r>
              <a:rPr lang="en-US" sz="2800" dirty="0"/>
              <a:t>	Daniel in the Lion’s </a:t>
            </a:r>
            <a:r>
              <a:rPr lang="en-US" sz="2800" dirty="0" smtClean="0"/>
              <a:t>Den</a:t>
            </a:r>
          </a:p>
          <a:p>
            <a:pPr marL="1195388" indent="-1195388" defTabSz="609600">
              <a:lnSpc>
                <a:spcPct val="90000"/>
              </a:lnSpc>
              <a:tabLst>
                <a:tab pos="1195388" algn="l"/>
                <a:tab pos="1997075" algn="l"/>
              </a:tabLst>
            </a:pPr>
            <a:r>
              <a:rPr lang="en-US" sz="2800" dirty="0" smtClean="0"/>
              <a:t>7</a:t>
            </a:r>
            <a:r>
              <a:rPr lang="en-US" sz="2800" dirty="0"/>
              <a:t>	Daniel’s vision of the 4 Great </a:t>
            </a:r>
            <a:r>
              <a:rPr lang="en-US" sz="2800" dirty="0" smtClean="0"/>
              <a:t>Beasts</a:t>
            </a:r>
          </a:p>
          <a:p>
            <a:pPr marL="1195388" indent="-1195388" defTabSz="609600">
              <a:lnSpc>
                <a:spcPct val="90000"/>
              </a:lnSpc>
              <a:tabLst>
                <a:tab pos="1195388" algn="l"/>
                <a:tab pos="1997075" algn="l"/>
              </a:tabLst>
            </a:pPr>
            <a:r>
              <a:rPr lang="en-US" sz="2800" dirty="0" smtClean="0"/>
              <a:t>8</a:t>
            </a:r>
            <a:r>
              <a:rPr lang="en-US" sz="2800" dirty="0"/>
              <a:t>	Daniel’s vision of the Ram &amp; </a:t>
            </a:r>
            <a:r>
              <a:rPr lang="en-US" sz="2800" dirty="0" smtClean="0"/>
              <a:t>He-goat	</a:t>
            </a:r>
          </a:p>
          <a:p>
            <a:pPr marL="1195388" indent="-1195388" defTabSz="609600">
              <a:lnSpc>
                <a:spcPct val="90000"/>
              </a:lnSpc>
              <a:tabLst>
                <a:tab pos="1195388" algn="l"/>
                <a:tab pos="1997075" algn="l"/>
              </a:tabLst>
            </a:pPr>
            <a:r>
              <a:rPr lang="en-US" sz="2800" dirty="0" smtClean="0"/>
              <a:t>9</a:t>
            </a:r>
            <a:r>
              <a:rPr lang="en-US" sz="2800" dirty="0"/>
              <a:t>	Daniel’s prayer &amp; the “70 weeks” </a:t>
            </a:r>
            <a:r>
              <a:rPr lang="en-US" sz="2800" dirty="0" smtClean="0"/>
              <a:t>vision</a:t>
            </a:r>
          </a:p>
          <a:p>
            <a:pPr marL="1195388" indent="-1195388" defTabSz="609600">
              <a:lnSpc>
                <a:spcPct val="90000"/>
              </a:lnSpc>
              <a:tabLst>
                <a:tab pos="1195388" algn="l"/>
                <a:tab pos="1997075" algn="l"/>
              </a:tabLst>
            </a:pPr>
            <a:r>
              <a:rPr lang="en-US" sz="2800" dirty="0" smtClean="0"/>
              <a:t>10-11</a:t>
            </a:r>
            <a:r>
              <a:rPr lang="en-US" sz="2800" dirty="0"/>
              <a:t>	Glorious Man tells of Kings of North and </a:t>
            </a:r>
            <a:r>
              <a:rPr lang="en-US" sz="2800" dirty="0" smtClean="0"/>
              <a:t>South	</a:t>
            </a:r>
            <a:endParaRPr lang="en-US" sz="2800" dirty="0"/>
          </a:p>
          <a:p>
            <a:pPr marL="1195388" indent="-1195388" defTabSz="609600">
              <a:lnSpc>
                <a:spcPct val="90000"/>
              </a:lnSpc>
              <a:tabLst>
                <a:tab pos="1195388" algn="l"/>
                <a:tab pos="1997075" algn="l"/>
              </a:tabLst>
            </a:pPr>
            <a:r>
              <a:rPr lang="en-US" sz="2800" dirty="0" smtClean="0"/>
              <a:t>12</a:t>
            </a:r>
            <a:r>
              <a:rPr lang="en-US" sz="2800" dirty="0"/>
              <a:t>	Daniel’s final vision of the “End of the Days”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6" name="Title 1"/>
          <p:cNvSpPr txBox="1">
            <a:spLocks/>
          </p:cNvSpPr>
          <p:nvPr/>
        </p:nvSpPr>
        <p:spPr>
          <a:xfrm>
            <a:off x="457200" y="347796"/>
            <a:ext cx="8229600" cy="4950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FF00"/>
                </a:solidFill>
                <a:effectLst>
                  <a:outerShdw blurRad="38100" dist="38100" dir="2700000" algn="tl">
                    <a:srgbClr val="000000">
                      <a:alpha val="43137"/>
                    </a:srgbClr>
                  </a:outerShdw>
                </a:effectLst>
              </a:rPr>
              <a:t>Chapter Content of Daniel</a:t>
            </a:r>
            <a:endParaRPr lang="en-US"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77418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023451704"/>
              </p:ext>
            </p:extLst>
          </p:nvPr>
        </p:nvGraphicFramePr>
        <p:xfrm>
          <a:off x="2473625" y="824304"/>
          <a:ext cx="6264995" cy="4876800"/>
        </p:xfrm>
        <a:graphic>
          <a:graphicData uri="http://schemas.openxmlformats.org/drawingml/2006/table">
            <a:tbl>
              <a:tblPr firstRow="1" bandRow="1">
                <a:tableStyleId>{5C22544A-7EE6-4342-B048-85BDC9FD1C3A}</a:tableStyleId>
              </a:tblPr>
              <a:tblGrid>
                <a:gridCol w="1112695"/>
                <a:gridCol w="3526971"/>
                <a:gridCol w="1625329"/>
              </a:tblGrid>
              <a:tr h="335280">
                <a:tc>
                  <a:txBody>
                    <a:bodyPr/>
                    <a:lstStyle/>
                    <a:p>
                      <a:r>
                        <a:rPr lang="en-US" sz="1700" dirty="0" smtClean="0"/>
                        <a:t>Chapter</a:t>
                      </a:r>
                      <a:endParaRPr lang="en-US" sz="1700" dirty="0"/>
                    </a:p>
                  </a:txBody>
                  <a:tcPr marT="38100" marB="38100">
                    <a:blipFill dpi="0" rotWithShape="1">
                      <a:blip r:embed="rId4">
                        <a:extLst>
                          <a:ext uri="{28A0092B-C50C-407E-A947-70E740481C1C}">
                            <a14:useLocalDpi xmlns:a14="http://schemas.microsoft.com/office/drawing/2010/main" xmlns="" val="0"/>
                          </a:ext>
                        </a:extLst>
                      </a:blip>
                      <a:srcRect/>
                      <a:stretch>
                        <a:fillRect/>
                      </a:stretch>
                    </a:blipFill>
                  </a:tcPr>
                </a:tc>
                <a:tc>
                  <a:txBody>
                    <a:bodyPr/>
                    <a:lstStyle/>
                    <a:p>
                      <a:r>
                        <a:rPr lang="en-US" sz="1700" dirty="0" smtClean="0"/>
                        <a:t>Description</a:t>
                      </a:r>
                      <a:endParaRPr lang="en-US" sz="1700" dirty="0"/>
                    </a:p>
                  </a:txBody>
                  <a:tcPr marT="38100" marB="38100">
                    <a:blipFill dpi="0" rotWithShape="1">
                      <a:blip r:embed="rId4">
                        <a:extLst>
                          <a:ext uri="{28A0092B-C50C-407E-A947-70E740481C1C}">
                            <a14:useLocalDpi xmlns:a14="http://schemas.microsoft.com/office/drawing/2010/main" xmlns="" val="0"/>
                          </a:ext>
                        </a:extLst>
                      </a:blip>
                      <a:srcRect/>
                      <a:stretch>
                        <a:fillRect/>
                      </a:stretch>
                    </a:blipFill>
                  </a:tcPr>
                </a:tc>
                <a:tc>
                  <a:txBody>
                    <a:bodyPr/>
                    <a:lstStyle/>
                    <a:p>
                      <a:r>
                        <a:rPr lang="en-US" sz="1700" dirty="0" smtClean="0"/>
                        <a:t>Language</a:t>
                      </a:r>
                      <a:endParaRPr lang="en-US" sz="1700" dirty="0"/>
                    </a:p>
                  </a:txBody>
                  <a:tcPr marT="38100" marB="38100">
                    <a:blipFill dpi="0" rotWithShape="1">
                      <a:blip r:embed="rId4">
                        <a:extLst>
                          <a:ext uri="{28A0092B-C50C-407E-A947-70E740481C1C}">
                            <a14:useLocalDpi xmlns:a14="http://schemas.microsoft.com/office/drawing/2010/main" xmlns="" val="0"/>
                          </a:ext>
                        </a:extLst>
                      </a:blip>
                      <a:srcRect/>
                      <a:stretch>
                        <a:fillRect/>
                      </a:stretch>
                    </a:blipFill>
                  </a:tcPr>
                </a:tc>
              </a:tr>
              <a:tr h="335280">
                <a:tc>
                  <a:txBody>
                    <a:bodyPr/>
                    <a:lstStyle/>
                    <a:p>
                      <a:pPr algn="ctr"/>
                      <a:r>
                        <a:rPr lang="en-US" sz="1700" dirty="0" smtClean="0">
                          <a:solidFill>
                            <a:schemeClr val="bg1"/>
                          </a:solidFill>
                        </a:rPr>
                        <a:t>1</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a:p>
                  </a:txBody>
                  <a:tcPr marT="38100" marB="38100">
                    <a:solidFill>
                      <a:schemeClr val="tx1">
                        <a:alpha val="55000"/>
                      </a:schemeClr>
                    </a:solidFill>
                  </a:tcPr>
                </a:tc>
              </a:tr>
              <a:tr h="594360">
                <a:tc>
                  <a:txBody>
                    <a:bodyPr/>
                    <a:lstStyle/>
                    <a:p>
                      <a:pPr algn="ctr"/>
                      <a:r>
                        <a:rPr lang="en-US" sz="1700" dirty="0" smtClean="0">
                          <a:solidFill>
                            <a:schemeClr val="bg1"/>
                          </a:solidFill>
                        </a:rPr>
                        <a:t>2</a:t>
                      </a:r>
                      <a:endParaRPr lang="en-US" sz="1700" dirty="0">
                        <a:solidFill>
                          <a:schemeClr val="bg1"/>
                        </a:solidFill>
                      </a:endParaRPr>
                    </a:p>
                  </a:txBody>
                  <a:tcPr marT="38100" marB="38100">
                    <a:solidFill>
                      <a:schemeClr val="tx1">
                        <a:alpha val="55000"/>
                      </a:schemeClr>
                    </a:solidFill>
                  </a:tcPr>
                </a:tc>
                <a:tc>
                  <a:txBody>
                    <a:bodyPr/>
                    <a:lstStyle/>
                    <a:p>
                      <a:endParaRPr lang="en-US" sz="1700" dirty="0" smtClean="0"/>
                    </a:p>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3</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594360">
                <a:tc>
                  <a:txBody>
                    <a:bodyPr/>
                    <a:lstStyle/>
                    <a:p>
                      <a:pPr algn="ctr"/>
                      <a:r>
                        <a:rPr lang="en-US" sz="1700" dirty="0" smtClean="0">
                          <a:solidFill>
                            <a:schemeClr val="bg1"/>
                          </a:solidFill>
                        </a:rPr>
                        <a:t>4</a:t>
                      </a:r>
                      <a:endParaRPr lang="en-US" sz="1700" dirty="0">
                        <a:solidFill>
                          <a:schemeClr val="bg1"/>
                        </a:solidFill>
                      </a:endParaRPr>
                    </a:p>
                  </a:txBody>
                  <a:tcPr marT="38100" marB="38100">
                    <a:solidFill>
                      <a:schemeClr val="tx1">
                        <a:alpha val="55000"/>
                      </a:schemeClr>
                    </a:solidFill>
                  </a:tcPr>
                </a:tc>
                <a:tc>
                  <a:txBody>
                    <a:bodyPr/>
                    <a:lstStyle/>
                    <a:p>
                      <a:endParaRPr lang="en-US" sz="1700" dirty="0" smtClean="0"/>
                    </a:p>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5</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a:p>
                  </a:txBody>
                  <a:tcPr marT="38100" marB="38100">
                    <a:solidFill>
                      <a:schemeClr val="tx1">
                        <a:alpha val="55000"/>
                      </a:schemeClr>
                    </a:solidFill>
                  </a:tcPr>
                </a:tc>
              </a:tr>
              <a:tr h="335280">
                <a:tc>
                  <a:txBody>
                    <a:bodyPr/>
                    <a:lstStyle/>
                    <a:p>
                      <a:pPr algn="ctr"/>
                      <a:r>
                        <a:rPr lang="en-US" sz="1700" dirty="0" smtClean="0">
                          <a:solidFill>
                            <a:schemeClr val="bg1"/>
                          </a:solidFill>
                        </a:rPr>
                        <a:t>6</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a:p>
                  </a:txBody>
                  <a:tcPr marT="38100" marB="38100">
                    <a:solidFill>
                      <a:schemeClr val="tx1">
                        <a:alpha val="55000"/>
                      </a:schemeClr>
                    </a:solidFill>
                  </a:tcPr>
                </a:tc>
              </a:tr>
              <a:tr h="335280">
                <a:tc>
                  <a:txBody>
                    <a:bodyPr/>
                    <a:lstStyle/>
                    <a:p>
                      <a:pPr algn="ctr"/>
                      <a:r>
                        <a:rPr lang="en-US" sz="1700" dirty="0" smtClean="0">
                          <a:solidFill>
                            <a:schemeClr val="bg1"/>
                          </a:solidFill>
                        </a:rPr>
                        <a:t>7</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8</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9</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10</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11</a:t>
                      </a:r>
                      <a:endParaRPr lang="en-US" sz="1700" dirty="0">
                        <a:solidFill>
                          <a:schemeClr val="bg1"/>
                        </a:solidFill>
                      </a:endParaRPr>
                    </a:p>
                  </a:txBody>
                  <a:tcPr marT="38100" marB="38100">
                    <a:solidFill>
                      <a:schemeClr val="tx1">
                        <a:alpha val="55000"/>
                      </a:schemeClr>
                    </a:solidFill>
                  </a:tcPr>
                </a:tc>
                <a:tc>
                  <a:txBody>
                    <a:bodyPr/>
                    <a:lstStyle/>
                    <a:p>
                      <a:endParaRPr lang="en-US" sz="1500" b="1" kern="1200" dirty="0">
                        <a:solidFill>
                          <a:srgbClr val="FFFF00"/>
                        </a:solidFill>
                        <a:latin typeface="+mn-lt"/>
                        <a:ea typeface="+mn-ea"/>
                        <a:cs typeface="+mn-cs"/>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r h="335280">
                <a:tc>
                  <a:txBody>
                    <a:bodyPr/>
                    <a:lstStyle/>
                    <a:p>
                      <a:pPr algn="ctr"/>
                      <a:r>
                        <a:rPr lang="en-US" sz="1700" dirty="0" smtClean="0">
                          <a:solidFill>
                            <a:schemeClr val="bg1"/>
                          </a:solidFill>
                        </a:rPr>
                        <a:t>12</a:t>
                      </a:r>
                      <a:endParaRPr lang="en-US" sz="1700" dirty="0">
                        <a:solidFill>
                          <a:schemeClr val="bg1"/>
                        </a:solidFill>
                      </a:endParaRPr>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c>
                  <a:txBody>
                    <a:bodyPr/>
                    <a:lstStyle/>
                    <a:p>
                      <a:endParaRPr lang="en-US" sz="1700" dirty="0"/>
                    </a:p>
                  </a:txBody>
                  <a:tcPr marT="38100" marB="38100">
                    <a:solidFill>
                      <a:schemeClr val="tx1">
                        <a:alpha val="55000"/>
                      </a:schemeClr>
                    </a:solidFill>
                  </a:tcPr>
                </a:tc>
              </a:tr>
            </a:tbl>
          </a:graphicData>
        </a:graphic>
      </p:graphicFrame>
      <p:sp>
        <p:nvSpPr>
          <p:cNvPr id="6" name="TextBox 5"/>
          <p:cNvSpPr txBox="1"/>
          <p:nvPr/>
        </p:nvSpPr>
        <p:spPr>
          <a:xfrm>
            <a:off x="3572589" y="1177643"/>
            <a:ext cx="3518079" cy="369332"/>
          </a:xfrm>
          <a:prstGeom prst="rect">
            <a:avLst/>
          </a:prstGeom>
          <a:noFill/>
        </p:spPr>
        <p:txBody>
          <a:bodyPr wrap="none" rtlCol="0">
            <a:spAutoFit/>
          </a:bodyPr>
          <a:lstStyle/>
          <a:p>
            <a:r>
              <a:rPr lang="en-US" b="1" dirty="0">
                <a:solidFill>
                  <a:srgbClr val="FFFF00"/>
                </a:solidFill>
              </a:rPr>
              <a:t>Daniel &amp; Friends tested in captivity</a:t>
            </a:r>
          </a:p>
        </p:txBody>
      </p:sp>
      <p:sp>
        <p:nvSpPr>
          <p:cNvPr id="7" name="TextBox 6"/>
          <p:cNvSpPr txBox="1"/>
          <p:nvPr/>
        </p:nvSpPr>
        <p:spPr>
          <a:xfrm>
            <a:off x="3572589" y="1505221"/>
            <a:ext cx="2845587" cy="646331"/>
          </a:xfrm>
          <a:prstGeom prst="rect">
            <a:avLst/>
          </a:prstGeom>
          <a:noFill/>
        </p:spPr>
        <p:txBody>
          <a:bodyPr wrap="none" rtlCol="0">
            <a:spAutoFit/>
          </a:bodyPr>
          <a:lstStyle/>
          <a:p>
            <a:r>
              <a:rPr lang="en-US" b="1" dirty="0">
                <a:solidFill>
                  <a:srgbClr val="FFFF00"/>
                </a:solidFill>
              </a:rPr>
              <a:t>Daniel &amp; Nebuchadnezzar’s </a:t>
            </a:r>
          </a:p>
          <a:p>
            <a:r>
              <a:rPr lang="en-US" b="1" dirty="0">
                <a:solidFill>
                  <a:srgbClr val="FFFF00"/>
                </a:solidFill>
              </a:rPr>
              <a:t>dream of 4 kingdoms</a:t>
            </a:r>
          </a:p>
        </p:txBody>
      </p:sp>
      <p:sp>
        <p:nvSpPr>
          <p:cNvPr id="8" name="TextBox 7"/>
          <p:cNvSpPr txBox="1"/>
          <p:nvPr/>
        </p:nvSpPr>
        <p:spPr>
          <a:xfrm>
            <a:off x="7315187" y="1177643"/>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9" name="TextBox 8"/>
          <p:cNvSpPr txBox="1"/>
          <p:nvPr/>
        </p:nvSpPr>
        <p:spPr>
          <a:xfrm>
            <a:off x="7315187" y="1584882"/>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10" name="TextBox 9"/>
          <p:cNvSpPr txBox="1"/>
          <p:nvPr/>
        </p:nvSpPr>
        <p:spPr>
          <a:xfrm>
            <a:off x="7315187" y="2043821"/>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11" name="TextBox 10"/>
          <p:cNvSpPr txBox="1"/>
          <p:nvPr/>
        </p:nvSpPr>
        <p:spPr>
          <a:xfrm>
            <a:off x="7315187" y="2495803"/>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12" name="TextBox 11"/>
          <p:cNvSpPr txBox="1"/>
          <p:nvPr/>
        </p:nvSpPr>
        <p:spPr>
          <a:xfrm>
            <a:off x="7315187" y="3001927"/>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13" name="TextBox 12"/>
          <p:cNvSpPr txBox="1"/>
          <p:nvPr/>
        </p:nvSpPr>
        <p:spPr>
          <a:xfrm>
            <a:off x="7315187" y="3309703"/>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15" name="TextBox 14"/>
          <p:cNvSpPr txBox="1"/>
          <p:nvPr/>
        </p:nvSpPr>
        <p:spPr>
          <a:xfrm>
            <a:off x="7315187" y="3958752"/>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16" name="TextBox 15"/>
          <p:cNvSpPr txBox="1"/>
          <p:nvPr/>
        </p:nvSpPr>
        <p:spPr>
          <a:xfrm>
            <a:off x="7315187" y="4340159"/>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17" name="TextBox 16"/>
          <p:cNvSpPr txBox="1"/>
          <p:nvPr/>
        </p:nvSpPr>
        <p:spPr>
          <a:xfrm>
            <a:off x="7315187" y="4636398"/>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18" name="TextBox 17"/>
          <p:cNvSpPr txBox="1"/>
          <p:nvPr/>
        </p:nvSpPr>
        <p:spPr>
          <a:xfrm>
            <a:off x="7315187" y="4945817"/>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19" name="TextBox 18"/>
          <p:cNvSpPr txBox="1"/>
          <p:nvPr/>
        </p:nvSpPr>
        <p:spPr>
          <a:xfrm>
            <a:off x="7315187" y="5297558"/>
            <a:ext cx="1136850" cy="369332"/>
          </a:xfrm>
          <a:prstGeom prst="rect">
            <a:avLst/>
          </a:prstGeom>
          <a:noFill/>
        </p:spPr>
        <p:txBody>
          <a:bodyPr wrap="none" rtlCol="0">
            <a:spAutoFit/>
          </a:bodyPr>
          <a:lstStyle/>
          <a:p>
            <a:r>
              <a:rPr lang="en-US" dirty="0">
                <a:solidFill>
                  <a:srgbClr val="FFFF00"/>
                </a:solidFill>
                <a:latin typeface="Lithos Pro Regular" pitchFamily="82" charset="0"/>
              </a:rPr>
              <a:t>Hebrew</a:t>
            </a:r>
          </a:p>
        </p:txBody>
      </p:sp>
      <p:sp>
        <p:nvSpPr>
          <p:cNvPr id="20" name="TextBox 19"/>
          <p:cNvSpPr txBox="1"/>
          <p:nvPr/>
        </p:nvSpPr>
        <p:spPr>
          <a:xfrm>
            <a:off x="3572589" y="2082292"/>
            <a:ext cx="1918089" cy="369332"/>
          </a:xfrm>
          <a:prstGeom prst="rect">
            <a:avLst/>
          </a:prstGeom>
          <a:noFill/>
        </p:spPr>
        <p:txBody>
          <a:bodyPr wrap="none" rtlCol="0">
            <a:spAutoFit/>
          </a:bodyPr>
          <a:lstStyle/>
          <a:p>
            <a:r>
              <a:rPr lang="en-US" b="1" dirty="0">
                <a:solidFill>
                  <a:srgbClr val="FFFF00"/>
                </a:solidFill>
              </a:rPr>
              <a:t>Faith tested in fire</a:t>
            </a:r>
          </a:p>
        </p:txBody>
      </p:sp>
      <p:sp>
        <p:nvSpPr>
          <p:cNvPr id="22" name="Rectangle 21"/>
          <p:cNvSpPr/>
          <p:nvPr/>
        </p:nvSpPr>
        <p:spPr>
          <a:xfrm>
            <a:off x="3572588" y="2390078"/>
            <a:ext cx="2706959" cy="646331"/>
          </a:xfrm>
          <a:prstGeom prst="rect">
            <a:avLst/>
          </a:prstGeom>
          <a:noFill/>
        </p:spPr>
        <p:txBody>
          <a:bodyPr wrap="none" rtlCol="0">
            <a:spAutoFit/>
          </a:bodyPr>
          <a:lstStyle/>
          <a:p>
            <a:r>
              <a:rPr lang="en-US" b="1" dirty="0">
                <a:solidFill>
                  <a:srgbClr val="FFFF00"/>
                </a:solidFill>
              </a:rPr>
              <a:t>Nebuchadnezzar is shown </a:t>
            </a:r>
          </a:p>
          <a:p>
            <a:r>
              <a:rPr lang="en-US" b="1" dirty="0">
                <a:solidFill>
                  <a:srgbClr val="FFFF00"/>
                </a:solidFill>
              </a:rPr>
              <a:t>God rules in the nations</a:t>
            </a:r>
          </a:p>
        </p:txBody>
      </p:sp>
      <p:sp>
        <p:nvSpPr>
          <p:cNvPr id="23" name="Rectangle 22"/>
          <p:cNvSpPr/>
          <p:nvPr/>
        </p:nvSpPr>
        <p:spPr>
          <a:xfrm>
            <a:off x="3572574" y="2978157"/>
            <a:ext cx="3389198" cy="369332"/>
          </a:xfrm>
          <a:prstGeom prst="rect">
            <a:avLst/>
          </a:prstGeom>
          <a:noFill/>
        </p:spPr>
        <p:txBody>
          <a:bodyPr wrap="none" rtlCol="0">
            <a:spAutoFit/>
          </a:bodyPr>
          <a:lstStyle/>
          <a:p>
            <a:r>
              <a:rPr lang="en-US" b="1" dirty="0">
                <a:solidFill>
                  <a:srgbClr val="FFFF00"/>
                </a:solidFill>
              </a:rPr>
              <a:t>Belshazzar’s feast &amp; Babylon’s fall</a:t>
            </a:r>
          </a:p>
        </p:txBody>
      </p:sp>
      <p:sp>
        <p:nvSpPr>
          <p:cNvPr id="24" name="Rectangle 23"/>
          <p:cNvSpPr/>
          <p:nvPr/>
        </p:nvSpPr>
        <p:spPr>
          <a:xfrm>
            <a:off x="3572585" y="3310603"/>
            <a:ext cx="2857705" cy="369332"/>
          </a:xfrm>
          <a:prstGeom prst="rect">
            <a:avLst/>
          </a:prstGeom>
          <a:noFill/>
        </p:spPr>
        <p:txBody>
          <a:bodyPr wrap="none" rtlCol="0">
            <a:spAutoFit/>
          </a:bodyPr>
          <a:lstStyle/>
          <a:p>
            <a:r>
              <a:rPr lang="en-US" b="1" dirty="0">
                <a:solidFill>
                  <a:srgbClr val="FFFF00"/>
                </a:solidFill>
              </a:rPr>
              <a:t>Daniel’s faith in a Lion’s Den</a:t>
            </a:r>
          </a:p>
        </p:txBody>
      </p:sp>
      <p:sp>
        <p:nvSpPr>
          <p:cNvPr id="25" name="Rectangle 24"/>
          <p:cNvSpPr/>
          <p:nvPr/>
        </p:nvSpPr>
        <p:spPr>
          <a:xfrm>
            <a:off x="3572589" y="3645654"/>
            <a:ext cx="2684261" cy="369332"/>
          </a:xfrm>
          <a:prstGeom prst="rect">
            <a:avLst/>
          </a:prstGeom>
          <a:noFill/>
        </p:spPr>
        <p:txBody>
          <a:bodyPr wrap="none" rtlCol="0">
            <a:spAutoFit/>
          </a:bodyPr>
          <a:lstStyle/>
          <a:p>
            <a:r>
              <a:rPr lang="en-US" b="1" dirty="0">
                <a:solidFill>
                  <a:srgbClr val="FFFF00"/>
                </a:solidFill>
              </a:rPr>
              <a:t>Daniel’s vision of 4 beasts </a:t>
            </a:r>
          </a:p>
        </p:txBody>
      </p:sp>
      <p:sp>
        <p:nvSpPr>
          <p:cNvPr id="26" name="Rectangle 25"/>
          <p:cNvSpPr/>
          <p:nvPr/>
        </p:nvSpPr>
        <p:spPr>
          <a:xfrm>
            <a:off x="3572589" y="3953431"/>
            <a:ext cx="3650423" cy="369332"/>
          </a:xfrm>
          <a:prstGeom prst="rect">
            <a:avLst/>
          </a:prstGeom>
          <a:noFill/>
        </p:spPr>
        <p:txBody>
          <a:bodyPr wrap="none" rtlCol="0">
            <a:spAutoFit/>
          </a:bodyPr>
          <a:lstStyle/>
          <a:p>
            <a:r>
              <a:rPr lang="en-US" b="1" dirty="0">
                <a:solidFill>
                  <a:srgbClr val="FFFF00"/>
                </a:solidFill>
              </a:rPr>
              <a:t>Daniel’s vision of the ram &amp; he-goat </a:t>
            </a:r>
          </a:p>
        </p:txBody>
      </p:sp>
      <p:sp>
        <p:nvSpPr>
          <p:cNvPr id="27" name="Rectangle 26"/>
          <p:cNvSpPr/>
          <p:nvPr/>
        </p:nvSpPr>
        <p:spPr>
          <a:xfrm>
            <a:off x="3572574" y="4340159"/>
            <a:ext cx="2582438" cy="369332"/>
          </a:xfrm>
          <a:prstGeom prst="rect">
            <a:avLst/>
          </a:prstGeom>
          <a:noFill/>
        </p:spPr>
        <p:txBody>
          <a:bodyPr wrap="none" rtlCol="0">
            <a:spAutoFit/>
          </a:bodyPr>
          <a:lstStyle/>
          <a:p>
            <a:r>
              <a:rPr lang="en-US" b="1" dirty="0">
                <a:solidFill>
                  <a:srgbClr val="FFFF00"/>
                </a:solidFill>
              </a:rPr>
              <a:t>Daniel’s prayer for return</a:t>
            </a:r>
          </a:p>
        </p:txBody>
      </p:sp>
      <p:sp>
        <p:nvSpPr>
          <p:cNvPr id="28" name="TextBox 27"/>
          <p:cNvSpPr txBox="1"/>
          <p:nvPr/>
        </p:nvSpPr>
        <p:spPr>
          <a:xfrm>
            <a:off x="3572589" y="4989782"/>
            <a:ext cx="3637599" cy="369332"/>
          </a:xfrm>
          <a:prstGeom prst="rect">
            <a:avLst/>
          </a:prstGeom>
          <a:noFill/>
        </p:spPr>
        <p:txBody>
          <a:bodyPr wrap="none" rtlCol="0">
            <a:spAutoFit/>
          </a:bodyPr>
          <a:lstStyle/>
          <a:p>
            <a:r>
              <a:rPr lang="en-US" dirty="0">
                <a:solidFill>
                  <a:prstClr val="black"/>
                </a:solidFill>
              </a:rPr>
              <a:t> </a:t>
            </a:r>
            <a:r>
              <a:rPr lang="en-US" b="1" dirty="0">
                <a:solidFill>
                  <a:srgbClr val="FFFF00"/>
                </a:solidFill>
              </a:rPr>
              <a:t>Daniel’s vision Between Testaments</a:t>
            </a:r>
          </a:p>
        </p:txBody>
      </p:sp>
      <p:sp>
        <p:nvSpPr>
          <p:cNvPr id="29" name="TextBox 28"/>
          <p:cNvSpPr txBox="1"/>
          <p:nvPr/>
        </p:nvSpPr>
        <p:spPr>
          <a:xfrm>
            <a:off x="3572574" y="4638040"/>
            <a:ext cx="2853410" cy="369332"/>
          </a:xfrm>
          <a:prstGeom prst="rect">
            <a:avLst/>
          </a:prstGeom>
          <a:noFill/>
        </p:spPr>
        <p:txBody>
          <a:bodyPr wrap="none" rtlCol="0">
            <a:spAutoFit/>
          </a:bodyPr>
          <a:lstStyle/>
          <a:p>
            <a:r>
              <a:rPr lang="en-US" dirty="0">
                <a:solidFill>
                  <a:prstClr val="black"/>
                </a:solidFill>
              </a:rPr>
              <a:t> </a:t>
            </a:r>
            <a:r>
              <a:rPr lang="en-US" b="1" dirty="0">
                <a:solidFill>
                  <a:srgbClr val="FFFF00"/>
                </a:solidFill>
              </a:rPr>
              <a:t>Intro to Daniel’s last visions</a:t>
            </a:r>
          </a:p>
        </p:txBody>
      </p:sp>
      <p:sp>
        <p:nvSpPr>
          <p:cNvPr id="30" name="TextBox 29"/>
          <p:cNvSpPr txBox="1"/>
          <p:nvPr/>
        </p:nvSpPr>
        <p:spPr>
          <a:xfrm>
            <a:off x="3572574" y="5297558"/>
            <a:ext cx="3139642" cy="369332"/>
          </a:xfrm>
          <a:prstGeom prst="rect">
            <a:avLst/>
          </a:prstGeom>
          <a:noFill/>
        </p:spPr>
        <p:txBody>
          <a:bodyPr wrap="none" rtlCol="0">
            <a:spAutoFit/>
          </a:bodyPr>
          <a:lstStyle/>
          <a:p>
            <a:r>
              <a:rPr lang="en-US" dirty="0">
                <a:solidFill>
                  <a:prstClr val="black"/>
                </a:solidFill>
              </a:rPr>
              <a:t> </a:t>
            </a:r>
            <a:r>
              <a:rPr lang="en-US" b="1" dirty="0">
                <a:solidFill>
                  <a:srgbClr val="FFFF00"/>
                </a:solidFill>
              </a:rPr>
              <a:t>Daniel’s vision of the End Days</a:t>
            </a:r>
          </a:p>
        </p:txBody>
      </p:sp>
      <p:sp>
        <p:nvSpPr>
          <p:cNvPr id="31" name="TextBox 30"/>
          <p:cNvSpPr txBox="1"/>
          <p:nvPr/>
        </p:nvSpPr>
        <p:spPr>
          <a:xfrm>
            <a:off x="7336962" y="3664307"/>
            <a:ext cx="1271054" cy="369332"/>
          </a:xfrm>
          <a:prstGeom prst="rect">
            <a:avLst/>
          </a:prstGeom>
          <a:noFill/>
        </p:spPr>
        <p:txBody>
          <a:bodyPr wrap="none" rtlCol="0">
            <a:spAutoFit/>
          </a:bodyPr>
          <a:lstStyle/>
          <a:p>
            <a:r>
              <a:rPr lang="en-US" dirty="0">
                <a:solidFill>
                  <a:srgbClr val="FFFF00"/>
                </a:solidFill>
                <a:latin typeface="Lithos Pro Regular" pitchFamily="82" charset="0"/>
              </a:rPr>
              <a:t>Aramaic</a:t>
            </a:r>
          </a:p>
        </p:txBody>
      </p:sp>
      <p:sp>
        <p:nvSpPr>
          <p:cNvPr id="3" name="Freeform 2"/>
          <p:cNvSpPr/>
          <p:nvPr/>
        </p:nvSpPr>
        <p:spPr>
          <a:xfrm>
            <a:off x="492397" y="1486681"/>
            <a:ext cx="1956079" cy="2676097"/>
          </a:xfrm>
          <a:custGeom>
            <a:avLst/>
            <a:gdLst>
              <a:gd name="connsiteX0" fmla="*/ 1956079 w 1956079"/>
              <a:gd name="connsiteY0" fmla="*/ 342119 h 2676097"/>
              <a:gd name="connsiteX1" fmla="*/ 558029 w 1956079"/>
              <a:gd name="connsiteY1" fmla="*/ 9610 h 2676097"/>
              <a:gd name="connsiteX2" fmla="*/ 74380 w 1956079"/>
              <a:gd name="connsiteY2" fmla="*/ 674628 h 2676097"/>
              <a:gd name="connsiteX3" fmla="*/ 44152 w 1956079"/>
              <a:gd name="connsiteY3" fmla="*/ 1173392 h 2676097"/>
              <a:gd name="connsiteX4" fmla="*/ 490016 w 1956079"/>
              <a:gd name="connsiteY4" fmla="*/ 2586555 h 2676097"/>
              <a:gd name="connsiteX5" fmla="*/ 1933408 w 1956079"/>
              <a:gd name="connsiteY5" fmla="*/ 2412744 h 26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079" h="2676097">
                <a:moveTo>
                  <a:pt x="1956079" y="342119"/>
                </a:moveTo>
                <a:cubicBezTo>
                  <a:pt x="1413862" y="148155"/>
                  <a:pt x="871645" y="-45808"/>
                  <a:pt x="558029" y="9610"/>
                </a:cubicBezTo>
                <a:cubicBezTo>
                  <a:pt x="244412" y="65028"/>
                  <a:pt x="160026" y="480664"/>
                  <a:pt x="74380" y="674628"/>
                </a:cubicBezTo>
                <a:cubicBezTo>
                  <a:pt x="-11266" y="868592"/>
                  <a:pt x="-25121" y="854738"/>
                  <a:pt x="44152" y="1173392"/>
                </a:cubicBezTo>
                <a:cubicBezTo>
                  <a:pt x="113425" y="1492047"/>
                  <a:pt x="175140" y="2379996"/>
                  <a:pt x="490016" y="2586555"/>
                </a:cubicBezTo>
                <a:cubicBezTo>
                  <a:pt x="804892" y="2793114"/>
                  <a:pt x="1369150" y="2602929"/>
                  <a:pt x="1933408" y="2412744"/>
                </a:cubicBezTo>
              </a:path>
            </a:pathLst>
          </a:custGeom>
          <a:noFill/>
          <a:ln w="76200">
            <a:solidFill>
              <a:schemeClr val="bg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0675" y="2186311"/>
            <a:ext cx="987620" cy="523220"/>
          </a:xfrm>
          <a:prstGeom prst="rect">
            <a:avLst/>
          </a:prstGeom>
          <a:solidFill>
            <a:schemeClr val="bg2">
              <a:lumMod val="10000"/>
            </a:schemeClr>
          </a:solidFill>
        </p:spPr>
        <p:txBody>
          <a:bodyPr wrap="square" lIns="0" rIns="0" rtlCol="0">
            <a:spAutoFit/>
          </a:bodyPr>
          <a:lstStyle/>
          <a:p>
            <a:pPr algn="ctr"/>
            <a:r>
              <a:rPr lang="en-US" sz="1400" dirty="0">
                <a:solidFill>
                  <a:prstClr val="white"/>
                </a:solidFill>
                <a:latin typeface="Arial" panose="020B0604020202020204" pitchFamily="34" charset="0"/>
                <a:cs typeface="Arial" panose="020B0604020202020204" pitchFamily="34" charset="0"/>
              </a:rPr>
              <a:t>4 Empires Rise &amp; Fall</a:t>
            </a:r>
          </a:p>
        </p:txBody>
      </p:sp>
      <p:sp>
        <p:nvSpPr>
          <p:cNvPr id="14" name="Freeform 13"/>
          <p:cNvSpPr/>
          <p:nvPr/>
        </p:nvSpPr>
        <p:spPr>
          <a:xfrm>
            <a:off x="1035887" y="2076127"/>
            <a:ext cx="1420146" cy="1613208"/>
          </a:xfrm>
          <a:custGeom>
            <a:avLst/>
            <a:gdLst>
              <a:gd name="connsiteX0" fmla="*/ 1420146 w 1420146"/>
              <a:gd name="connsiteY0" fmla="*/ 183423 h 1613208"/>
              <a:gd name="connsiteX1" fmla="*/ 377277 w 1420146"/>
              <a:gd name="connsiteY1" fmla="*/ 39840 h 1613208"/>
              <a:gd name="connsiteX2" fmla="*/ 6982 w 1420146"/>
              <a:gd name="connsiteY2" fmla="*/ 818213 h 1613208"/>
              <a:gd name="connsiteX3" fmla="*/ 241250 w 1420146"/>
              <a:gd name="connsiteY3" fmla="*/ 1573916 h 1613208"/>
              <a:gd name="connsiteX4" fmla="*/ 1420146 w 1420146"/>
              <a:gd name="connsiteY4" fmla="*/ 1437890 h 161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146" h="1613208">
                <a:moveTo>
                  <a:pt x="1420146" y="183423"/>
                </a:moveTo>
                <a:cubicBezTo>
                  <a:pt x="1016475" y="58732"/>
                  <a:pt x="612804" y="-65958"/>
                  <a:pt x="377277" y="39840"/>
                </a:cubicBezTo>
                <a:cubicBezTo>
                  <a:pt x="141750" y="145638"/>
                  <a:pt x="29653" y="562534"/>
                  <a:pt x="6982" y="818213"/>
                </a:cubicBezTo>
                <a:cubicBezTo>
                  <a:pt x="-15689" y="1073892"/>
                  <a:pt x="5723" y="1470637"/>
                  <a:pt x="241250" y="1573916"/>
                </a:cubicBezTo>
                <a:cubicBezTo>
                  <a:pt x="476777" y="1677195"/>
                  <a:pt x="948461" y="1557542"/>
                  <a:pt x="1420146" y="1437890"/>
                </a:cubicBezTo>
              </a:path>
            </a:pathLst>
          </a:custGeom>
          <a:noFill/>
          <a:ln w="76200">
            <a:solidFill>
              <a:schemeClr val="bg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0"/>
            <a:ext cx="8229600" cy="952500"/>
          </a:xfrm>
        </p:spPr>
        <p:txBody>
          <a:bodyPr/>
          <a:lstStyle/>
          <a:p>
            <a:r>
              <a:rPr lang="en-US" dirty="0" smtClean="0">
                <a:solidFill>
                  <a:schemeClr val="bg1"/>
                </a:solidFill>
              </a:rPr>
              <a:t>Outline of Daniel</a:t>
            </a:r>
            <a:endParaRPr lang="en-US" dirty="0">
              <a:solidFill>
                <a:schemeClr val="bg1"/>
              </a:solidFill>
            </a:endParaRPr>
          </a:p>
        </p:txBody>
      </p:sp>
      <p:sp>
        <p:nvSpPr>
          <p:cNvPr id="43" name="Rectangle 42"/>
          <p:cNvSpPr/>
          <p:nvPr/>
        </p:nvSpPr>
        <p:spPr>
          <a:xfrm>
            <a:off x="939631" y="3180398"/>
            <a:ext cx="812771" cy="738664"/>
          </a:xfrm>
          <a:prstGeom prst="rect">
            <a:avLst/>
          </a:prstGeom>
          <a:solidFill>
            <a:schemeClr val="bg2">
              <a:lumMod val="10000"/>
            </a:schemeClr>
          </a:solidFill>
        </p:spPr>
        <p:txBody>
          <a:bodyPr wrap="square" lIns="0" rIns="0" rtlCol="0">
            <a:spAutoFit/>
          </a:bodyPr>
          <a:lstStyle/>
          <a:p>
            <a:pPr algn="ctr"/>
            <a:r>
              <a:rPr lang="en-US" sz="1400" dirty="0">
                <a:solidFill>
                  <a:prstClr val="white"/>
                </a:solidFill>
                <a:latin typeface="Arial" panose="020B0604020202020204" pitchFamily="34" charset="0"/>
                <a:cs typeface="Arial" panose="020B0604020202020204" pitchFamily="34" charset="0"/>
              </a:rPr>
              <a:t>God Rescues Faithful</a:t>
            </a:r>
          </a:p>
        </p:txBody>
      </p:sp>
      <p:sp>
        <p:nvSpPr>
          <p:cNvPr id="21" name="Freeform 20"/>
          <p:cNvSpPr/>
          <p:nvPr/>
        </p:nvSpPr>
        <p:spPr>
          <a:xfrm>
            <a:off x="1848659" y="2608886"/>
            <a:ext cx="614932" cy="628521"/>
          </a:xfrm>
          <a:custGeom>
            <a:avLst/>
            <a:gdLst>
              <a:gd name="connsiteX0" fmla="*/ 408453 w 423567"/>
              <a:gd name="connsiteY0" fmla="*/ 73858 h 628521"/>
              <a:gd name="connsiteX1" fmla="*/ 136400 w 423567"/>
              <a:gd name="connsiteY1" fmla="*/ 13402 h 628521"/>
              <a:gd name="connsiteX2" fmla="*/ 374 w 423567"/>
              <a:gd name="connsiteY2" fmla="*/ 300569 h 628521"/>
              <a:gd name="connsiteX3" fmla="*/ 174185 w 423567"/>
              <a:gd name="connsiteY3" fmla="*/ 610407 h 628521"/>
              <a:gd name="connsiteX4" fmla="*/ 423567 w 423567"/>
              <a:gd name="connsiteY4" fmla="*/ 565064 h 62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67" h="628521">
                <a:moveTo>
                  <a:pt x="408453" y="73858"/>
                </a:moveTo>
                <a:cubicBezTo>
                  <a:pt x="306433" y="24737"/>
                  <a:pt x="204413" y="-24383"/>
                  <a:pt x="136400" y="13402"/>
                </a:cubicBezTo>
                <a:cubicBezTo>
                  <a:pt x="68387" y="51187"/>
                  <a:pt x="-5923" y="201068"/>
                  <a:pt x="374" y="300569"/>
                </a:cubicBezTo>
                <a:cubicBezTo>
                  <a:pt x="6671" y="400070"/>
                  <a:pt x="103653" y="566325"/>
                  <a:pt x="174185" y="610407"/>
                </a:cubicBezTo>
                <a:cubicBezTo>
                  <a:pt x="244717" y="654489"/>
                  <a:pt x="334142" y="609776"/>
                  <a:pt x="423567" y="565064"/>
                </a:cubicBezTo>
              </a:path>
            </a:pathLst>
          </a:custGeom>
          <a:noFill/>
          <a:ln w="76200">
            <a:solidFill>
              <a:schemeClr val="bg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03733" y="2413153"/>
            <a:ext cx="736438" cy="738664"/>
          </a:xfrm>
          <a:prstGeom prst="rect">
            <a:avLst/>
          </a:prstGeom>
          <a:solidFill>
            <a:schemeClr val="bg2">
              <a:lumMod val="10000"/>
            </a:schemeClr>
          </a:solidFill>
        </p:spPr>
        <p:txBody>
          <a:bodyPr wrap="square" lIns="0" rIns="0" rtlCol="0">
            <a:spAutoFit/>
          </a:bodyPr>
          <a:lstStyle/>
          <a:p>
            <a:pPr algn="r"/>
            <a:r>
              <a:rPr lang="en-US" sz="1400" dirty="0">
                <a:solidFill>
                  <a:prstClr val="white"/>
                </a:solidFill>
                <a:latin typeface="Arial" panose="020B0604020202020204" pitchFamily="34" charset="0"/>
                <a:cs typeface="Arial" panose="020B0604020202020204" pitchFamily="34" charset="0"/>
              </a:rPr>
              <a:t>God Humbles Proud</a:t>
            </a:r>
          </a:p>
        </p:txBody>
      </p:sp>
    </p:spTree>
    <p:extLst>
      <p:ext uri="{BB962C8B-B14F-4D97-AF65-F5344CB8AC3E}">
        <p14:creationId xmlns:p14="http://schemas.microsoft.com/office/powerpoint/2010/main" xmlns="" val="22115610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right)">
                                      <p:cBhvr>
                                        <p:cTn id="70" dur="500"/>
                                        <p:tgtEl>
                                          <p:spTgt spid="27"/>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right)">
                                      <p:cBhvr>
                                        <p:cTn id="78" dur="500"/>
                                        <p:tgtEl>
                                          <p:spTgt spid="29"/>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right)">
                                      <p:cBhvr>
                                        <p:cTn id="86" dur="500"/>
                                        <p:tgtEl>
                                          <p:spTgt spid="28"/>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arn(outVertical)">
                                      <p:cBhvr>
                                        <p:cTn id="94" dur="500"/>
                                        <p:tgtEl>
                                          <p:spTgt spid="30"/>
                                        </p:tgtEl>
                                      </p:cBhvr>
                                    </p:animEffect>
                                  </p:childTnLst>
                                </p:cTn>
                              </p:par>
                            </p:childTnLst>
                          </p:cTn>
                        </p:par>
                        <p:par>
                          <p:cTn id="95" fill="hold">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childTnLst>
                                </p:cTn>
                              </p:par>
                            </p:childTnLst>
                          </p:cTn>
                        </p:par>
                        <p:par>
                          <p:cTn id="98" fill="hold">
                            <p:stCondLst>
                              <p:cond delay="500"/>
                            </p:stCondLst>
                            <p:childTnLst>
                              <p:par>
                                <p:cTn id="99" presetID="31" presetClass="entr" presetSubtype="0"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1000" fill="hold"/>
                                        <p:tgtEl>
                                          <p:spTgt spid="40"/>
                                        </p:tgtEl>
                                        <p:attrNameLst>
                                          <p:attrName>ppt_w</p:attrName>
                                        </p:attrNameLst>
                                      </p:cBhvr>
                                      <p:tavLst>
                                        <p:tav tm="0">
                                          <p:val>
                                            <p:fltVal val="0"/>
                                          </p:val>
                                        </p:tav>
                                        <p:tav tm="100000">
                                          <p:val>
                                            <p:strVal val="#ppt_w"/>
                                          </p:val>
                                        </p:tav>
                                      </p:tavLst>
                                    </p:anim>
                                    <p:anim calcmode="lin" valueType="num">
                                      <p:cBhvr>
                                        <p:cTn id="102" dur="1000" fill="hold"/>
                                        <p:tgtEl>
                                          <p:spTgt spid="40"/>
                                        </p:tgtEl>
                                        <p:attrNameLst>
                                          <p:attrName>ppt_h</p:attrName>
                                        </p:attrNameLst>
                                      </p:cBhvr>
                                      <p:tavLst>
                                        <p:tav tm="0">
                                          <p:val>
                                            <p:fltVal val="0"/>
                                          </p:val>
                                        </p:tav>
                                        <p:tav tm="100000">
                                          <p:val>
                                            <p:strVal val="#ppt_h"/>
                                          </p:val>
                                        </p:tav>
                                      </p:tavLst>
                                    </p:anim>
                                    <p:anim calcmode="lin" valueType="num">
                                      <p:cBhvr>
                                        <p:cTn id="103" dur="1000" fill="hold"/>
                                        <p:tgtEl>
                                          <p:spTgt spid="40"/>
                                        </p:tgtEl>
                                        <p:attrNameLst>
                                          <p:attrName>style.rotation</p:attrName>
                                        </p:attrNameLst>
                                      </p:cBhvr>
                                      <p:tavLst>
                                        <p:tav tm="0">
                                          <p:val>
                                            <p:fltVal val="90"/>
                                          </p:val>
                                        </p:tav>
                                        <p:tav tm="100000">
                                          <p:val>
                                            <p:fltVal val="0"/>
                                          </p:val>
                                        </p:tav>
                                      </p:tavLst>
                                    </p:anim>
                                    <p:animEffect transition="in" filter="fade">
                                      <p:cBhvr>
                                        <p:cTn id="104" dur="10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000" fill="hold"/>
                                        <p:tgtEl>
                                          <p:spTgt spid="43"/>
                                        </p:tgtEl>
                                        <p:attrNameLst>
                                          <p:attrName>ppt_w</p:attrName>
                                        </p:attrNameLst>
                                      </p:cBhvr>
                                      <p:tavLst>
                                        <p:tav tm="0">
                                          <p:val>
                                            <p:fltVal val="0"/>
                                          </p:val>
                                        </p:tav>
                                        <p:tav tm="100000">
                                          <p:val>
                                            <p:strVal val="#ppt_w"/>
                                          </p:val>
                                        </p:tav>
                                      </p:tavLst>
                                    </p:anim>
                                    <p:anim calcmode="lin" valueType="num">
                                      <p:cBhvr>
                                        <p:cTn id="110" dur="1000" fill="hold"/>
                                        <p:tgtEl>
                                          <p:spTgt spid="43"/>
                                        </p:tgtEl>
                                        <p:attrNameLst>
                                          <p:attrName>ppt_h</p:attrName>
                                        </p:attrNameLst>
                                      </p:cBhvr>
                                      <p:tavLst>
                                        <p:tav tm="0">
                                          <p:val>
                                            <p:fltVal val="0"/>
                                          </p:val>
                                        </p:tav>
                                        <p:tav tm="100000">
                                          <p:val>
                                            <p:strVal val="#ppt_h"/>
                                          </p:val>
                                        </p:tav>
                                      </p:tavLst>
                                    </p:anim>
                                    <p:anim calcmode="lin" valueType="num">
                                      <p:cBhvr>
                                        <p:cTn id="111" dur="1000" fill="hold"/>
                                        <p:tgtEl>
                                          <p:spTgt spid="43"/>
                                        </p:tgtEl>
                                        <p:attrNameLst>
                                          <p:attrName>style.rotation</p:attrName>
                                        </p:attrNameLst>
                                      </p:cBhvr>
                                      <p:tavLst>
                                        <p:tav tm="0">
                                          <p:val>
                                            <p:fltVal val="90"/>
                                          </p:val>
                                        </p:tav>
                                        <p:tav tm="100000">
                                          <p:val>
                                            <p:fltVal val="0"/>
                                          </p:val>
                                        </p:tav>
                                      </p:tavLst>
                                    </p:anim>
                                    <p:animEffect transition="in" filter="fade">
                                      <p:cBhvr>
                                        <p:cTn id="112" dur="1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p:cTn id="117" dur="1000" fill="hold"/>
                                        <p:tgtEl>
                                          <p:spTgt spid="46"/>
                                        </p:tgtEl>
                                        <p:attrNameLst>
                                          <p:attrName>ppt_w</p:attrName>
                                        </p:attrNameLst>
                                      </p:cBhvr>
                                      <p:tavLst>
                                        <p:tav tm="0">
                                          <p:val>
                                            <p:fltVal val="0"/>
                                          </p:val>
                                        </p:tav>
                                        <p:tav tm="100000">
                                          <p:val>
                                            <p:strVal val="#ppt_w"/>
                                          </p:val>
                                        </p:tav>
                                      </p:tavLst>
                                    </p:anim>
                                    <p:anim calcmode="lin" valueType="num">
                                      <p:cBhvr>
                                        <p:cTn id="118" dur="1000" fill="hold"/>
                                        <p:tgtEl>
                                          <p:spTgt spid="46"/>
                                        </p:tgtEl>
                                        <p:attrNameLst>
                                          <p:attrName>ppt_h</p:attrName>
                                        </p:attrNameLst>
                                      </p:cBhvr>
                                      <p:tavLst>
                                        <p:tav tm="0">
                                          <p:val>
                                            <p:fltVal val="0"/>
                                          </p:val>
                                        </p:tav>
                                        <p:tav tm="100000">
                                          <p:val>
                                            <p:strVal val="#ppt_h"/>
                                          </p:val>
                                        </p:tav>
                                      </p:tavLst>
                                    </p:anim>
                                    <p:anim calcmode="lin" valueType="num">
                                      <p:cBhvr>
                                        <p:cTn id="119" dur="1000" fill="hold"/>
                                        <p:tgtEl>
                                          <p:spTgt spid="46"/>
                                        </p:tgtEl>
                                        <p:attrNameLst>
                                          <p:attrName>style.rotation</p:attrName>
                                        </p:attrNameLst>
                                      </p:cBhvr>
                                      <p:tavLst>
                                        <p:tav tm="0">
                                          <p:val>
                                            <p:fltVal val="90"/>
                                          </p:val>
                                        </p:tav>
                                        <p:tav tm="100000">
                                          <p:val>
                                            <p:fltVal val="0"/>
                                          </p:val>
                                        </p:tav>
                                      </p:tavLst>
                                    </p:anim>
                                    <p:animEffect transition="in" filter="fade">
                                      <p:cBhvr>
                                        <p:cTn id="1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2" grpId="0"/>
      <p:bldP spid="23" grpId="0"/>
      <p:bldP spid="24" grpId="0"/>
      <p:bldP spid="25" grpId="0"/>
      <p:bldP spid="26" grpId="0"/>
      <p:bldP spid="27" grpId="0"/>
      <p:bldP spid="28" grpId="0"/>
      <p:bldP spid="29" grpId="0"/>
      <p:bldP spid="30" grpId="0"/>
      <p:bldP spid="31" grpId="0"/>
      <p:bldP spid="40" grpId="0" animBg="1"/>
      <p:bldP spid="43"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4" name="Title 3"/>
          <p:cNvSpPr>
            <a:spLocks noGrp="1"/>
          </p:cNvSpPr>
          <p:nvPr>
            <p:ph type="title"/>
          </p:nvPr>
        </p:nvSpPr>
        <p:spPr>
          <a:xfrm>
            <a:off x="457200" y="2324100"/>
            <a:ext cx="2743200" cy="952500"/>
          </a:xfrm>
        </p:spPr>
        <p:txBody>
          <a:bodyPr>
            <a:normAutofit fontScale="90000"/>
          </a:bodyPr>
          <a:lstStyle/>
          <a:p>
            <a:r>
              <a:rPr lang="en-US" b="1" dirty="0" smtClean="0"/>
              <a:t>Take </a:t>
            </a:r>
            <a:br>
              <a:rPr lang="en-US" b="1" dirty="0" smtClean="0"/>
            </a:br>
            <a:r>
              <a:rPr lang="en-US" b="1" dirty="0" smtClean="0"/>
              <a:t>Pre-course Quiz on Daniel</a:t>
            </a:r>
            <a:endParaRPr lang="en-US" b="1" dirty="0"/>
          </a:p>
        </p:txBody>
      </p:sp>
      <p:pic>
        <p:nvPicPr>
          <p:cNvPr id="5" name="Picture 4"/>
          <p:cNvPicPr>
            <a:picLocks noChangeAspect="1"/>
          </p:cNvPicPr>
          <p:nvPr/>
        </p:nvPicPr>
        <p:blipFill>
          <a:blip r:embed="rId3" cstate="print"/>
          <a:stretch>
            <a:fillRect/>
          </a:stretch>
        </p:blipFill>
        <p:spPr>
          <a:xfrm>
            <a:off x="3733800" y="190500"/>
            <a:ext cx="3781425" cy="540045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97367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2" name="Title 1"/>
          <p:cNvSpPr>
            <a:spLocks noGrp="1"/>
          </p:cNvSpPr>
          <p:nvPr>
            <p:ph type="title"/>
          </p:nvPr>
        </p:nvSpPr>
        <p:spPr>
          <a:xfrm>
            <a:off x="419100" y="290439"/>
            <a:ext cx="8229600" cy="647435"/>
          </a:xfrm>
        </p:spPr>
        <p:txBody>
          <a:bodyPr>
            <a:noAutofit/>
          </a:bodyPr>
          <a:lstStyle/>
          <a:p>
            <a:r>
              <a:rPr lang="en-US" b="1" dirty="0" smtClean="0">
                <a:solidFill>
                  <a:srgbClr val="FFFF00"/>
                </a:solidFill>
                <a:effectLst>
                  <a:outerShdw blurRad="38100" dist="38100" dir="2700000" algn="tl">
                    <a:srgbClr val="000000">
                      <a:alpha val="43137"/>
                    </a:srgbClr>
                  </a:outerShdw>
                </a:effectLst>
              </a:rPr>
              <a:t>A.  Daniel’s Personal Information</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304924"/>
            <a:ext cx="8915400" cy="4219575"/>
          </a:xfrm>
        </p:spPr>
        <p:txBody>
          <a:bodyPr>
            <a:normAutofit lnSpcReduction="10000"/>
          </a:bodyPr>
          <a:lstStyle/>
          <a:p>
            <a:r>
              <a:rPr lang="en-US" dirty="0" smtClean="0"/>
              <a:t>Daniel:  “</a:t>
            </a:r>
            <a:r>
              <a:rPr lang="en-US" b="1" dirty="0" smtClean="0">
                <a:solidFill>
                  <a:srgbClr val="0000CC"/>
                </a:solidFill>
              </a:rPr>
              <a:t>God is my Judge</a:t>
            </a:r>
            <a:r>
              <a:rPr lang="en-US" dirty="0" smtClean="0"/>
              <a:t>”</a:t>
            </a:r>
          </a:p>
          <a:p>
            <a:r>
              <a:rPr lang="en-US" dirty="0" smtClean="0"/>
              <a:t>Life spanned </a:t>
            </a:r>
            <a:r>
              <a:rPr lang="en-US" b="1" dirty="0" smtClean="0">
                <a:solidFill>
                  <a:srgbClr val="0000CC"/>
                </a:solidFill>
              </a:rPr>
              <a:t>Babylonian</a:t>
            </a:r>
            <a:r>
              <a:rPr lang="en-US" dirty="0" smtClean="0"/>
              <a:t> &amp; </a:t>
            </a:r>
            <a:r>
              <a:rPr lang="en-US" b="1" dirty="0" err="1" smtClean="0">
                <a:solidFill>
                  <a:srgbClr val="0000CC"/>
                </a:solidFill>
              </a:rPr>
              <a:t>Medo</a:t>
            </a:r>
            <a:r>
              <a:rPr lang="en-US" b="1" dirty="0" smtClean="0">
                <a:solidFill>
                  <a:srgbClr val="0000CC"/>
                </a:solidFill>
              </a:rPr>
              <a:t>-Persian</a:t>
            </a:r>
            <a:r>
              <a:rPr lang="en-US" dirty="0" smtClean="0"/>
              <a:t> Empires</a:t>
            </a:r>
          </a:p>
          <a:p>
            <a:r>
              <a:rPr lang="en-US" dirty="0" smtClean="0"/>
              <a:t>Book spans </a:t>
            </a:r>
            <a:r>
              <a:rPr lang="en-US" b="1" dirty="0" smtClean="0">
                <a:solidFill>
                  <a:srgbClr val="0000CC"/>
                </a:solidFill>
              </a:rPr>
              <a:t>70</a:t>
            </a:r>
            <a:r>
              <a:rPr lang="en-US" dirty="0" smtClean="0"/>
              <a:t> years of Daniel’s life (606-536 BC)</a:t>
            </a:r>
          </a:p>
          <a:p>
            <a:r>
              <a:rPr lang="en-US" dirty="0" smtClean="0"/>
              <a:t>Daniel’s work was primarily in </a:t>
            </a:r>
            <a:r>
              <a:rPr lang="en-US" b="1" dirty="0" smtClean="0">
                <a:solidFill>
                  <a:srgbClr val="0000CC"/>
                </a:solidFill>
              </a:rPr>
              <a:t>Babylon</a:t>
            </a:r>
          </a:p>
          <a:p>
            <a:r>
              <a:rPr lang="en-US" dirty="0" smtClean="0"/>
              <a:t>Contemporary Prophets: </a:t>
            </a:r>
            <a:r>
              <a:rPr lang="en-US" b="1" dirty="0" smtClean="0">
                <a:solidFill>
                  <a:srgbClr val="0000CC"/>
                </a:solidFill>
              </a:rPr>
              <a:t>Jeremiah</a:t>
            </a:r>
            <a:r>
              <a:rPr lang="en-US" dirty="0" smtClean="0"/>
              <a:t> and </a:t>
            </a:r>
            <a:r>
              <a:rPr lang="en-US" b="1" dirty="0" smtClean="0">
                <a:solidFill>
                  <a:srgbClr val="0000CC"/>
                </a:solidFill>
              </a:rPr>
              <a:t>Ezekiel</a:t>
            </a:r>
          </a:p>
          <a:p>
            <a:pPr lvl="1"/>
            <a:r>
              <a:rPr lang="en-US" dirty="0" smtClean="0"/>
              <a:t>Jeremiah remained in </a:t>
            </a:r>
            <a:r>
              <a:rPr lang="en-US" b="1" dirty="0" smtClean="0">
                <a:solidFill>
                  <a:srgbClr val="0000CC"/>
                </a:solidFill>
              </a:rPr>
              <a:t>Jerusalem</a:t>
            </a:r>
          </a:p>
          <a:p>
            <a:pPr lvl="1"/>
            <a:r>
              <a:rPr lang="en-US" dirty="0" smtClean="0"/>
              <a:t>Ezekiel prophesied in </a:t>
            </a:r>
            <a:r>
              <a:rPr lang="en-US" b="1" dirty="0" smtClean="0">
                <a:solidFill>
                  <a:srgbClr val="0000CC"/>
                </a:solidFill>
              </a:rPr>
              <a:t>Babylon </a:t>
            </a:r>
          </a:p>
          <a:p>
            <a:r>
              <a:rPr lang="en-US" dirty="0" smtClean="0"/>
              <a:t>Daniel’s Class:  “King’s descendant” and “Noble”</a:t>
            </a:r>
          </a:p>
        </p:txBody>
      </p:sp>
    </p:spTree>
    <p:extLst>
      <p:ext uri="{BB962C8B-B14F-4D97-AF65-F5344CB8AC3E}">
        <p14:creationId xmlns:p14="http://schemas.microsoft.com/office/powerpoint/2010/main" xmlns="" val="13963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
            <a:ext cx="9123067" cy="5715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8" name="Group 27"/>
          <p:cNvGrpSpPr/>
          <p:nvPr/>
        </p:nvGrpSpPr>
        <p:grpSpPr>
          <a:xfrm>
            <a:off x="238570" y="1239118"/>
            <a:ext cx="8501553" cy="315751"/>
            <a:chOff x="238539" y="1486923"/>
            <a:chExt cx="8501553" cy="378901"/>
          </a:xfrm>
        </p:grpSpPr>
        <p:grpSp>
          <p:nvGrpSpPr>
            <p:cNvPr id="13" name="Group 12"/>
            <p:cNvGrpSpPr/>
            <p:nvPr/>
          </p:nvGrpSpPr>
          <p:grpSpPr>
            <a:xfrm>
              <a:off x="238539" y="1547192"/>
              <a:ext cx="8501553" cy="246490"/>
              <a:chOff x="238539" y="1547192"/>
              <a:chExt cx="8501553" cy="246490"/>
            </a:xfrm>
          </p:grpSpPr>
          <p:sp>
            <p:nvSpPr>
              <p:cNvPr id="3" name="Rectangle 2"/>
              <p:cNvSpPr/>
              <p:nvPr/>
            </p:nvSpPr>
            <p:spPr>
              <a:xfrm>
                <a:off x="3490623" y="1547192"/>
                <a:ext cx="954156" cy="2464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941984" y="1547192"/>
                <a:ext cx="160350" cy="2464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712226" y="1547192"/>
                <a:ext cx="1771815" cy="24649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38539" y="1547192"/>
                <a:ext cx="1162215" cy="2464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535905" y="1547192"/>
                <a:ext cx="204187" cy="2464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400754" y="1547192"/>
                <a:ext cx="1541230"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flipH="1">
                <a:off x="3102333" y="1547192"/>
                <a:ext cx="388290" cy="24649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444778" y="1547192"/>
                <a:ext cx="2267447" cy="246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484041" y="1547192"/>
                <a:ext cx="51864"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p:cNvSpPr/>
            <p:nvPr/>
          </p:nvSpPr>
          <p:spPr>
            <a:xfrm>
              <a:off x="238539" y="1491121"/>
              <a:ext cx="11622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1401333" y="1820104"/>
              <a:ext cx="1540651"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941984" y="1491121"/>
              <a:ext cx="160349"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490623" y="1491121"/>
              <a:ext cx="95415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102333" y="1820104"/>
              <a:ext cx="38829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4901026" y="1489604"/>
              <a:ext cx="780637" cy="472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444778" y="1820104"/>
              <a:ext cx="41773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681664" y="1820105"/>
              <a:ext cx="49530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448425" y="1820104"/>
              <a:ext cx="26380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176964" y="1491121"/>
              <a:ext cx="276594"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712226" y="1491121"/>
              <a:ext cx="17718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8535904" y="1486923"/>
              <a:ext cx="204187" cy="49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8487113" y="1820104"/>
              <a:ext cx="4572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TextBox 28"/>
          <p:cNvSpPr txBox="1"/>
          <p:nvPr/>
        </p:nvSpPr>
        <p:spPr>
          <a:xfrm>
            <a:off x="399869" y="845759"/>
            <a:ext cx="928459" cy="353943"/>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2166-1859 BC</a:t>
            </a:r>
          </a:p>
          <a:p>
            <a:pPr algn="ctr"/>
            <a:r>
              <a:rPr lang="en-US" sz="1100" b="1" dirty="0" smtClean="0">
                <a:solidFill>
                  <a:prstClr val="black"/>
                </a:solidFill>
                <a:latin typeface="Arial" panose="020B0604020202020204" pitchFamily="34" charset="0"/>
                <a:cs typeface="Arial" panose="020B0604020202020204" pitchFamily="34" charset="0"/>
              </a:rPr>
              <a:t>Patriarchs</a:t>
            </a:r>
          </a:p>
        </p:txBody>
      </p:sp>
      <p:sp>
        <p:nvSpPr>
          <p:cNvPr id="31" name="TextBox 30"/>
          <p:cNvSpPr txBox="1"/>
          <p:nvPr/>
        </p:nvSpPr>
        <p:spPr>
          <a:xfrm>
            <a:off x="1531098" y="1554869"/>
            <a:ext cx="1281120" cy="307777"/>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Slavery in Egypt</a:t>
            </a:r>
          </a:p>
          <a:p>
            <a:pPr algn="ctr"/>
            <a:r>
              <a:rPr lang="en-US" sz="900" dirty="0" smtClean="0">
                <a:solidFill>
                  <a:prstClr val="black"/>
                </a:solidFill>
                <a:latin typeface="Arial" panose="020B0604020202020204" pitchFamily="34" charset="0"/>
                <a:cs typeface="Arial" panose="020B0604020202020204" pitchFamily="34" charset="0"/>
              </a:rPr>
              <a:t>1859-1445 BC</a:t>
            </a:r>
            <a:endParaRPr lang="en-US" sz="900" dirty="0">
              <a:solidFill>
                <a:prstClr val="black"/>
              </a:solidFill>
              <a:latin typeface="Arial" panose="020B0604020202020204" pitchFamily="34" charset="0"/>
              <a:cs typeface="Arial" panose="020B0604020202020204" pitchFamily="34" charset="0"/>
            </a:endParaRPr>
          </a:p>
        </p:txBody>
      </p:sp>
      <p:sp>
        <p:nvSpPr>
          <p:cNvPr id="33" name="TextBox 32"/>
          <p:cNvSpPr txBox="1"/>
          <p:nvPr/>
        </p:nvSpPr>
        <p:spPr>
          <a:xfrm>
            <a:off x="2393119" y="708346"/>
            <a:ext cx="992579" cy="523220"/>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1445-1405 </a:t>
            </a:r>
            <a:r>
              <a:rPr lang="en-US" sz="900" dirty="0">
                <a:solidFill>
                  <a:prstClr val="black"/>
                </a:solidFill>
                <a:latin typeface="Arial" panose="020B0604020202020204" pitchFamily="34" charset="0"/>
                <a:cs typeface="Arial" panose="020B0604020202020204" pitchFamily="34" charset="0"/>
              </a:rPr>
              <a:t>BC</a:t>
            </a:r>
          </a:p>
          <a:p>
            <a:pPr algn="ctr"/>
            <a:r>
              <a:rPr lang="en-US" sz="1100" b="1" dirty="0" smtClean="0">
                <a:solidFill>
                  <a:prstClr val="black"/>
                </a:solidFill>
                <a:latin typeface="Arial" panose="020B0604020202020204" pitchFamily="34" charset="0"/>
                <a:cs typeface="Arial" panose="020B0604020202020204" pitchFamily="34" charset="0"/>
              </a:rPr>
              <a:t>Wilderness </a:t>
            </a:r>
          </a:p>
          <a:p>
            <a:pPr algn="ctr"/>
            <a:r>
              <a:rPr lang="en-US" sz="1100" b="1" dirty="0" smtClean="0">
                <a:solidFill>
                  <a:prstClr val="black"/>
                </a:solidFill>
                <a:latin typeface="Arial" panose="020B0604020202020204" pitchFamily="34" charset="0"/>
                <a:cs typeface="Arial" panose="020B0604020202020204" pitchFamily="34" charset="0"/>
              </a:rPr>
              <a:t>Wanderings</a:t>
            </a:r>
          </a:p>
        </p:txBody>
      </p:sp>
      <p:sp>
        <p:nvSpPr>
          <p:cNvPr id="34" name="TextBox 33"/>
          <p:cNvSpPr txBox="1"/>
          <p:nvPr/>
        </p:nvSpPr>
        <p:spPr>
          <a:xfrm>
            <a:off x="2851305" y="1563159"/>
            <a:ext cx="928459"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Conquest </a:t>
            </a:r>
          </a:p>
          <a:p>
            <a:pPr algn="ctr"/>
            <a:r>
              <a:rPr lang="en-US" sz="1100" b="1" dirty="0" smtClean="0">
                <a:solidFill>
                  <a:prstClr val="black"/>
                </a:solidFill>
                <a:latin typeface="Arial" panose="020B0604020202020204" pitchFamily="34" charset="0"/>
                <a:cs typeface="Arial" panose="020B0604020202020204" pitchFamily="34" charset="0"/>
              </a:rPr>
              <a:t>of Canaan</a:t>
            </a:r>
          </a:p>
          <a:p>
            <a:pPr algn="ctr"/>
            <a:r>
              <a:rPr lang="en-US" sz="900" dirty="0" smtClean="0">
                <a:solidFill>
                  <a:prstClr val="black"/>
                </a:solidFill>
                <a:latin typeface="Arial" panose="020B0604020202020204" pitchFamily="34" charset="0"/>
                <a:cs typeface="Arial" panose="020B0604020202020204" pitchFamily="34" charset="0"/>
              </a:rPr>
              <a:t>1405-1300 BC</a:t>
            </a:r>
            <a:endParaRPr lang="en-US" sz="900"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3503475" y="845759"/>
            <a:ext cx="928459" cy="353943"/>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1300-1050 </a:t>
            </a:r>
            <a:r>
              <a:rPr lang="en-US" sz="900" dirty="0">
                <a:solidFill>
                  <a:prstClr val="black"/>
                </a:solidFill>
                <a:latin typeface="Arial" panose="020B0604020202020204" pitchFamily="34" charset="0"/>
                <a:cs typeface="Arial" panose="020B0604020202020204" pitchFamily="34" charset="0"/>
              </a:rPr>
              <a:t>BC</a:t>
            </a:r>
          </a:p>
          <a:p>
            <a:pPr algn="ctr"/>
            <a:r>
              <a:rPr lang="en-US" sz="1100" b="1" dirty="0" smtClean="0">
                <a:solidFill>
                  <a:prstClr val="black"/>
                </a:solidFill>
                <a:latin typeface="Arial" panose="020B0604020202020204" pitchFamily="34" charset="0"/>
                <a:cs typeface="Arial" panose="020B0604020202020204" pitchFamily="34" charset="0"/>
              </a:rPr>
              <a:t>Judges</a:t>
            </a:r>
          </a:p>
        </p:txBody>
      </p:sp>
      <p:sp>
        <p:nvSpPr>
          <p:cNvPr id="36" name="TextBox 35"/>
          <p:cNvSpPr txBox="1"/>
          <p:nvPr/>
        </p:nvSpPr>
        <p:spPr>
          <a:xfrm>
            <a:off x="4221497" y="1563159"/>
            <a:ext cx="864339"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United </a:t>
            </a:r>
          </a:p>
          <a:p>
            <a:pPr algn="ctr"/>
            <a:r>
              <a:rPr lang="en-US" sz="1100" b="1" dirty="0" smtClean="0">
                <a:solidFill>
                  <a:prstClr val="black"/>
                </a:solidFill>
                <a:latin typeface="Arial" panose="020B0604020202020204" pitchFamily="34" charset="0"/>
                <a:cs typeface="Arial" panose="020B0604020202020204" pitchFamily="34" charset="0"/>
              </a:rPr>
              <a:t>Kingdom</a:t>
            </a:r>
          </a:p>
          <a:p>
            <a:pPr algn="ctr"/>
            <a:r>
              <a:rPr lang="en-US" sz="900" dirty="0" smtClean="0">
                <a:solidFill>
                  <a:prstClr val="black"/>
                </a:solidFill>
                <a:latin typeface="Arial" panose="020B0604020202020204" pitchFamily="34" charset="0"/>
                <a:cs typeface="Arial" panose="020B0604020202020204" pitchFamily="34" charset="0"/>
              </a:rPr>
              <a:t>1050-931 BC</a:t>
            </a:r>
            <a:endParaRPr lang="en-US" sz="900" dirty="0">
              <a:solidFill>
                <a:prstClr val="black"/>
              </a:solidFill>
              <a:latin typeface="Arial" panose="020B0604020202020204" pitchFamily="34" charset="0"/>
              <a:cs typeface="Arial" panose="020B0604020202020204" pitchFamily="34" charset="0"/>
            </a:endParaRPr>
          </a:p>
        </p:txBody>
      </p:sp>
      <p:sp>
        <p:nvSpPr>
          <p:cNvPr id="37" name="TextBox 36"/>
          <p:cNvSpPr txBox="1"/>
          <p:nvPr/>
        </p:nvSpPr>
        <p:spPr>
          <a:xfrm>
            <a:off x="4884907" y="697395"/>
            <a:ext cx="800219" cy="523220"/>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931-722 </a:t>
            </a:r>
            <a:r>
              <a:rPr lang="en-US" sz="900" dirty="0">
                <a:solidFill>
                  <a:prstClr val="black"/>
                </a:solidFill>
                <a:latin typeface="Arial" panose="020B0604020202020204" pitchFamily="34" charset="0"/>
                <a:cs typeface="Arial" panose="020B0604020202020204" pitchFamily="34" charset="0"/>
              </a:rPr>
              <a:t>BC</a:t>
            </a:r>
          </a:p>
          <a:p>
            <a:pPr algn="ctr"/>
            <a:r>
              <a:rPr lang="en-US" sz="1100" b="1" dirty="0" smtClean="0">
                <a:solidFill>
                  <a:prstClr val="black"/>
                </a:solidFill>
                <a:latin typeface="Arial" panose="020B0604020202020204" pitchFamily="34" charset="0"/>
                <a:cs typeface="Arial" panose="020B0604020202020204" pitchFamily="34" charset="0"/>
              </a:rPr>
              <a:t>Divided </a:t>
            </a:r>
          </a:p>
          <a:p>
            <a:pPr algn="ctr"/>
            <a:r>
              <a:rPr lang="en-US" sz="1100" b="1" dirty="0" smtClean="0">
                <a:solidFill>
                  <a:prstClr val="black"/>
                </a:solidFill>
                <a:latin typeface="Arial" panose="020B0604020202020204" pitchFamily="34" charset="0"/>
                <a:cs typeface="Arial" panose="020B0604020202020204" pitchFamily="34" charset="0"/>
              </a:rPr>
              <a:t>Kingdom</a:t>
            </a:r>
          </a:p>
        </p:txBody>
      </p:sp>
      <p:sp>
        <p:nvSpPr>
          <p:cNvPr id="38" name="TextBox 37"/>
          <p:cNvSpPr txBox="1"/>
          <p:nvPr/>
        </p:nvSpPr>
        <p:spPr>
          <a:xfrm>
            <a:off x="5529212" y="1563159"/>
            <a:ext cx="800219"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Judah </a:t>
            </a:r>
          </a:p>
          <a:p>
            <a:pPr algn="ctr"/>
            <a:r>
              <a:rPr lang="en-US" sz="1100" b="1" dirty="0" smtClean="0">
                <a:solidFill>
                  <a:prstClr val="black"/>
                </a:solidFill>
                <a:latin typeface="Arial" panose="020B0604020202020204" pitchFamily="34" charset="0"/>
                <a:cs typeface="Arial" panose="020B0604020202020204" pitchFamily="34" charset="0"/>
              </a:rPr>
              <a:t>Alone</a:t>
            </a:r>
          </a:p>
          <a:p>
            <a:pPr algn="ctr"/>
            <a:r>
              <a:rPr lang="en-US" sz="900" dirty="0" smtClean="0">
                <a:solidFill>
                  <a:prstClr val="black"/>
                </a:solidFill>
                <a:latin typeface="Arial" panose="020B0604020202020204" pitchFamily="34" charset="0"/>
                <a:cs typeface="Arial" panose="020B0604020202020204" pitchFamily="34" charset="0"/>
              </a:rPr>
              <a:t>722-605 BC</a:t>
            </a:r>
            <a:endParaRPr lang="en-US" sz="900" dirty="0">
              <a:solidFill>
                <a:prstClr val="black"/>
              </a:solidFill>
              <a:latin typeface="Arial" panose="020B0604020202020204" pitchFamily="34" charset="0"/>
              <a:cs typeface="Arial" panose="020B0604020202020204" pitchFamily="34" charset="0"/>
            </a:endParaRPr>
          </a:p>
        </p:txBody>
      </p:sp>
      <p:sp>
        <p:nvSpPr>
          <p:cNvPr id="39" name="TextBox 38"/>
          <p:cNvSpPr txBox="1"/>
          <p:nvPr/>
        </p:nvSpPr>
        <p:spPr>
          <a:xfrm>
            <a:off x="5856392" y="703072"/>
            <a:ext cx="946093" cy="523220"/>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605-538 </a:t>
            </a:r>
            <a:r>
              <a:rPr lang="en-US" sz="900" dirty="0">
                <a:solidFill>
                  <a:prstClr val="black"/>
                </a:solidFill>
                <a:latin typeface="Arial" panose="020B0604020202020204" pitchFamily="34" charset="0"/>
                <a:cs typeface="Arial" panose="020B0604020202020204" pitchFamily="34" charset="0"/>
              </a:rPr>
              <a:t>BC</a:t>
            </a:r>
          </a:p>
          <a:p>
            <a:pPr algn="ctr"/>
            <a:r>
              <a:rPr lang="en-US" sz="1100" b="1" dirty="0" smtClean="0">
                <a:solidFill>
                  <a:prstClr val="black"/>
                </a:solidFill>
                <a:latin typeface="Arial" panose="020B0604020202020204" pitchFamily="34" charset="0"/>
                <a:cs typeface="Arial" panose="020B0604020202020204" pitchFamily="34" charset="0"/>
              </a:rPr>
              <a:t>Babylonian</a:t>
            </a:r>
          </a:p>
          <a:p>
            <a:pPr algn="ctr"/>
            <a:r>
              <a:rPr lang="en-US" sz="1100" b="1" dirty="0" smtClean="0">
                <a:solidFill>
                  <a:prstClr val="black"/>
                </a:solidFill>
                <a:latin typeface="Arial" panose="020B0604020202020204" pitchFamily="34" charset="0"/>
                <a:cs typeface="Arial" panose="020B0604020202020204" pitchFamily="34" charset="0"/>
              </a:rPr>
              <a:t>Captivity</a:t>
            </a:r>
          </a:p>
        </p:txBody>
      </p:sp>
      <p:sp>
        <p:nvSpPr>
          <p:cNvPr id="40" name="TextBox 39"/>
          <p:cNvSpPr txBox="1"/>
          <p:nvPr/>
        </p:nvSpPr>
        <p:spPr>
          <a:xfrm>
            <a:off x="6245586" y="1563159"/>
            <a:ext cx="904415"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Return </a:t>
            </a:r>
          </a:p>
          <a:p>
            <a:pPr algn="ctr"/>
            <a:r>
              <a:rPr lang="en-US" sz="1100" b="1" dirty="0" smtClean="0">
                <a:solidFill>
                  <a:prstClr val="black"/>
                </a:solidFill>
                <a:latin typeface="Arial" panose="020B0604020202020204" pitchFamily="34" charset="0"/>
                <a:cs typeface="Arial" panose="020B0604020202020204" pitchFamily="34" charset="0"/>
              </a:rPr>
              <a:t>From Exile</a:t>
            </a:r>
          </a:p>
          <a:p>
            <a:pPr algn="ctr"/>
            <a:r>
              <a:rPr lang="en-US" sz="900" dirty="0" smtClean="0">
                <a:solidFill>
                  <a:prstClr val="black"/>
                </a:solidFill>
                <a:latin typeface="Arial" panose="020B0604020202020204" pitchFamily="34" charset="0"/>
                <a:cs typeface="Arial" panose="020B0604020202020204" pitchFamily="34" charset="0"/>
              </a:rPr>
              <a:t>538-444 BC</a:t>
            </a:r>
            <a:endParaRPr lang="en-US" sz="900" dirty="0">
              <a:solidFill>
                <a:prstClr val="black"/>
              </a:solidFill>
              <a:latin typeface="Arial" panose="020B0604020202020204" pitchFamily="34" charset="0"/>
              <a:cs typeface="Arial" panose="020B0604020202020204" pitchFamily="34" charset="0"/>
            </a:endParaRPr>
          </a:p>
        </p:txBody>
      </p:sp>
      <p:sp>
        <p:nvSpPr>
          <p:cNvPr id="41" name="TextBox 40"/>
          <p:cNvSpPr txBox="1"/>
          <p:nvPr/>
        </p:nvSpPr>
        <p:spPr>
          <a:xfrm>
            <a:off x="6988826" y="741101"/>
            <a:ext cx="1281120" cy="477054"/>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444 BC - ~4 BC</a:t>
            </a:r>
            <a:endParaRPr lang="en-US" sz="900" dirty="0">
              <a:solidFill>
                <a:prstClr val="black"/>
              </a:solidFill>
              <a:latin typeface="Arial" panose="020B0604020202020204" pitchFamily="34" charset="0"/>
              <a:cs typeface="Arial" panose="020B0604020202020204" pitchFamily="34" charset="0"/>
            </a:endParaRPr>
          </a:p>
          <a:p>
            <a:pPr algn="ctr"/>
            <a:r>
              <a:rPr lang="en-US" sz="1100" b="1" dirty="0" smtClean="0">
                <a:solidFill>
                  <a:prstClr val="black"/>
                </a:solidFill>
                <a:latin typeface="Arial" panose="020B0604020202020204" pitchFamily="34" charset="0"/>
                <a:cs typeface="Arial" panose="020B0604020202020204" pitchFamily="34" charset="0"/>
              </a:rPr>
              <a:t>The Silent Years</a:t>
            </a:r>
          </a:p>
          <a:p>
            <a:pPr algn="ctr"/>
            <a:r>
              <a:rPr lang="en-US" sz="800" dirty="0" smtClean="0">
                <a:solidFill>
                  <a:prstClr val="black"/>
                </a:solidFill>
                <a:latin typeface="Arial" panose="020B0604020202020204" pitchFamily="34" charset="0"/>
                <a:cs typeface="Arial" panose="020B0604020202020204" pitchFamily="34" charset="0"/>
              </a:rPr>
              <a:t>(Intertestamental)</a:t>
            </a:r>
          </a:p>
        </p:txBody>
      </p:sp>
      <p:sp>
        <p:nvSpPr>
          <p:cNvPr id="43" name="TextBox 42"/>
          <p:cNvSpPr txBox="1"/>
          <p:nvPr/>
        </p:nvSpPr>
        <p:spPr>
          <a:xfrm>
            <a:off x="7925955" y="1554853"/>
            <a:ext cx="889987"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Life of</a:t>
            </a:r>
          </a:p>
          <a:p>
            <a:pPr algn="ctr"/>
            <a:r>
              <a:rPr lang="en-US" sz="1100" b="1" dirty="0" smtClean="0">
                <a:solidFill>
                  <a:prstClr val="black"/>
                </a:solidFill>
                <a:latin typeface="Arial" panose="020B0604020202020204" pitchFamily="34" charset="0"/>
                <a:cs typeface="Arial" panose="020B0604020202020204" pitchFamily="34" charset="0"/>
              </a:rPr>
              <a:t>Christ</a:t>
            </a:r>
          </a:p>
          <a:p>
            <a:pPr algn="ctr"/>
            <a:r>
              <a:rPr lang="en-US" sz="900" dirty="0" smtClean="0">
                <a:solidFill>
                  <a:prstClr val="black"/>
                </a:solidFill>
                <a:latin typeface="Arial" panose="020B0604020202020204" pitchFamily="34" charset="0"/>
                <a:cs typeface="Arial" panose="020B0604020202020204" pitchFamily="34" charset="0"/>
              </a:rPr>
              <a:t>4 BC – 30 AD</a:t>
            </a:r>
            <a:endParaRPr lang="en-US" sz="900" dirty="0">
              <a:solidFill>
                <a:prstClr val="black"/>
              </a:solidFill>
              <a:latin typeface="Arial" panose="020B0604020202020204" pitchFamily="34" charset="0"/>
              <a:cs typeface="Arial" panose="020B0604020202020204" pitchFamily="34" charset="0"/>
            </a:endParaRPr>
          </a:p>
        </p:txBody>
      </p:sp>
      <p:sp>
        <p:nvSpPr>
          <p:cNvPr id="44" name="TextBox 43"/>
          <p:cNvSpPr txBox="1"/>
          <p:nvPr/>
        </p:nvSpPr>
        <p:spPr>
          <a:xfrm>
            <a:off x="8152959" y="708346"/>
            <a:ext cx="970137" cy="523220"/>
          </a:xfrm>
          <a:prstGeom prst="rect">
            <a:avLst/>
          </a:prstGeom>
          <a:noFill/>
        </p:spPr>
        <p:txBody>
          <a:bodyPr wrap="none" bIns="0" rtlCol="0">
            <a:spAutoFit/>
          </a:bodyPr>
          <a:lstStyle/>
          <a:p>
            <a:pPr algn="ctr"/>
            <a:r>
              <a:rPr lang="en-US" sz="900" dirty="0" smtClean="0">
                <a:solidFill>
                  <a:prstClr val="black"/>
                </a:solidFill>
                <a:latin typeface="Arial" panose="020B0604020202020204" pitchFamily="34" charset="0"/>
                <a:cs typeface="Arial" panose="020B0604020202020204" pitchFamily="34" charset="0"/>
              </a:rPr>
              <a:t>30-90 AD</a:t>
            </a:r>
            <a:endParaRPr lang="en-US" sz="900" dirty="0">
              <a:solidFill>
                <a:prstClr val="black"/>
              </a:solidFill>
              <a:latin typeface="Arial" panose="020B0604020202020204" pitchFamily="34" charset="0"/>
              <a:cs typeface="Arial" panose="020B0604020202020204" pitchFamily="34" charset="0"/>
            </a:endParaRPr>
          </a:p>
          <a:p>
            <a:pPr algn="ctr"/>
            <a:r>
              <a:rPr lang="en-US" sz="1100" b="1" dirty="0" smtClean="0">
                <a:solidFill>
                  <a:prstClr val="black"/>
                </a:solidFill>
                <a:latin typeface="Arial" panose="020B0604020202020204" pitchFamily="34" charset="0"/>
                <a:cs typeface="Arial" panose="020B0604020202020204" pitchFamily="34" charset="0"/>
              </a:rPr>
              <a:t>The Church</a:t>
            </a:r>
          </a:p>
          <a:p>
            <a:pPr algn="ctr"/>
            <a:r>
              <a:rPr lang="en-US" sz="1100" b="1" dirty="0" smtClean="0">
                <a:solidFill>
                  <a:prstClr val="black"/>
                </a:solidFill>
                <a:latin typeface="Arial" panose="020B0604020202020204" pitchFamily="34" charset="0"/>
                <a:cs typeface="Arial" panose="020B0604020202020204" pitchFamily="34" charset="0"/>
              </a:rPr>
              <a:t>NT Era</a:t>
            </a:r>
          </a:p>
        </p:txBody>
      </p:sp>
      <p:sp>
        <p:nvSpPr>
          <p:cNvPr id="14" name="TextBox 13"/>
          <p:cNvSpPr txBox="1"/>
          <p:nvPr/>
        </p:nvSpPr>
        <p:spPr>
          <a:xfrm>
            <a:off x="79497" y="5463396"/>
            <a:ext cx="2653290" cy="230832"/>
          </a:xfrm>
          <a:prstGeom prst="rect">
            <a:avLst/>
          </a:prstGeom>
          <a:noFill/>
        </p:spPr>
        <p:txBody>
          <a:bodyPr wrap="none" rtlCol="0">
            <a:spAutoFit/>
          </a:bodyPr>
          <a:lstStyle/>
          <a:p>
            <a:r>
              <a:rPr lang="en-US" sz="900" dirty="0" smtClean="0">
                <a:solidFill>
                  <a:prstClr val="black"/>
                </a:solidFill>
              </a:rPr>
              <a:t>Based on Graphics from Marc Hinds &amp; David Maxson</a:t>
            </a:r>
            <a:endParaRPr lang="en-US" sz="900" dirty="0">
              <a:solidFill>
                <a:prstClr val="black"/>
              </a:solidFill>
            </a:endParaRPr>
          </a:p>
        </p:txBody>
      </p:sp>
      <p:grpSp>
        <p:nvGrpSpPr>
          <p:cNvPr id="74" name="Group 73"/>
          <p:cNvGrpSpPr/>
          <p:nvPr/>
        </p:nvGrpSpPr>
        <p:grpSpPr>
          <a:xfrm>
            <a:off x="6" y="3558297"/>
            <a:ext cx="2723169" cy="370001"/>
            <a:chOff x="0" y="4269938"/>
            <a:chExt cx="2723169" cy="444001"/>
          </a:xfrm>
        </p:grpSpPr>
        <p:cxnSp>
          <p:nvCxnSpPr>
            <p:cNvPr id="42" name="Straight Connector 41"/>
            <p:cNvCxnSpPr/>
            <p:nvPr/>
          </p:nvCxnSpPr>
          <p:spPr>
            <a:xfrm>
              <a:off x="0" y="4269938"/>
              <a:ext cx="2723169"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12280" y="4332939"/>
              <a:ext cx="678611" cy="372374"/>
              <a:chOff x="152400" y="4495800"/>
              <a:chExt cx="762000" cy="381000"/>
            </a:xfrm>
          </p:grpSpPr>
          <p:sp>
            <p:nvSpPr>
              <p:cNvPr id="46" name="TextBox 45"/>
              <p:cNvSpPr txBox="1"/>
              <p:nvPr/>
            </p:nvSpPr>
            <p:spPr>
              <a:xfrm>
                <a:off x="152400" y="4495800"/>
                <a:ext cx="762000" cy="377888"/>
              </a:xfrm>
              <a:prstGeom prst="rect">
                <a:avLst/>
              </a:prstGeom>
              <a:noFill/>
            </p:spPr>
            <p:txBody>
              <a:bodyPr wrap="square" rtlCol="0">
                <a:spAutoFit/>
              </a:bodyPr>
              <a:lstStyle/>
              <a:p>
                <a:pPr algn="ctr"/>
                <a:r>
                  <a:rPr lang="en-US" sz="1400" dirty="0" smtClean="0">
                    <a:solidFill>
                      <a:prstClr val="black"/>
                    </a:solidFill>
                  </a:rPr>
                  <a:t>Saul</a:t>
                </a:r>
                <a:endParaRPr lang="en-US" sz="1400" dirty="0">
                  <a:solidFill>
                    <a:prstClr val="black"/>
                  </a:solidFill>
                </a:endParaRPr>
              </a:p>
            </p:txBody>
          </p:sp>
          <p:sp>
            <p:nvSpPr>
              <p:cNvPr id="47" name="Rounded Rectangle 46"/>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48" name="Group 47"/>
            <p:cNvGrpSpPr/>
            <p:nvPr/>
          </p:nvGrpSpPr>
          <p:grpSpPr>
            <a:xfrm>
              <a:off x="907211" y="4332939"/>
              <a:ext cx="756249" cy="381000"/>
              <a:chOff x="1143000" y="4495800"/>
              <a:chExt cx="914400" cy="381000"/>
            </a:xfrm>
          </p:grpSpPr>
          <p:sp>
            <p:nvSpPr>
              <p:cNvPr id="49" name="TextBox 48"/>
              <p:cNvSpPr txBox="1"/>
              <p:nvPr/>
            </p:nvSpPr>
            <p:spPr>
              <a:xfrm>
                <a:off x="1143000" y="4495800"/>
                <a:ext cx="914400" cy="369332"/>
              </a:xfrm>
              <a:prstGeom prst="rect">
                <a:avLst/>
              </a:prstGeom>
              <a:noFill/>
            </p:spPr>
            <p:txBody>
              <a:bodyPr wrap="square" rtlCol="0">
                <a:spAutoFit/>
              </a:bodyPr>
              <a:lstStyle/>
              <a:p>
                <a:pPr algn="ctr"/>
                <a:r>
                  <a:rPr lang="en-US" sz="1400" dirty="0" smtClean="0">
                    <a:solidFill>
                      <a:prstClr val="black"/>
                    </a:solidFill>
                  </a:rPr>
                  <a:t>David</a:t>
                </a:r>
                <a:endParaRPr lang="en-US" sz="1400" dirty="0">
                  <a:solidFill>
                    <a:prstClr val="black"/>
                  </a:solidFill>
                </a:endParaRPr>
              </a:p>
            </p:txBody>
          </p:sp>
          <p:sp>
            <p:nvSpPr>
              <p:cNvPr id="50" name="Rounded Rectangle 49"/>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51" name="Group 50"/>
            <p:cNvGrpSpPr/>
            <p:nvPr/>
          </p:nvGrpSpPr>
          <p:grpSpPr>
            <a:xfrm>
              <a:off x="1714169" y="4332939"/>
              <a:ext cx="856503" cy="381000"/>
              <a:chOff x="2286000" y="4495800"/>
              <a:chExt cx="1066800" cy="381000"/>
            </a:xfrm>
          </p:grpSpPr>
          <p:sp>
            <p:nvSpPr>
              <p:cNvPr id="52" name="TextBox 51"/>
              <p:cNvSpPr txBox="1"/>
              <p:nvPr/>
            </p:nvSpPr>
            <p:spPr>
              <a:xfrm>
                <a:off x="2286000" y="4495800"/>
                <a:ext cx="1066800" cy="369332"/>
              </a:xfrm>
              <a:prstGeom prst="rect">
                <a:avLst/>
              </a:prstGeom>
              <a:noFill/>
            </p:spPr>
            <p:txBody>
              <a:bodyPr wrap="square" rtlCol="0">
                <a:spAutoFit/>
              </a:bodyPr>
              <a:lstStyle/>
              <a:p>
                <a:pPr algn="ctr"/>
                <a:r>
                  <a:rPr lang="en-US" sz="1400" dirty="0" smtClean="0">
                    <a:solidFill>
                      <a:prstClr val="black"/>
                    </a:solidFill>
                  </a:rPr>
                  <a:t>Solomon</a:t>
                </a:r>
                <a:endParaRPr lang="en-US" sz="1400" dirty="0">
                  <a:solidFill>
                    <a:prstClr val="black"/>
                  </a:solidFill>
                </a:endParaRPr>
              </a:p>
            </p:txBody>
          </p:sp>
          <p:sp>
            <p:nvSpPr>
              <p:cNvPr id="53" name="Rounded Rectangle 52"/>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sp>
        <p:nvSpPr>
          <p:cNvPr id="54" name="TextBox 53"/>
          <p:cNvSpPr txBox="1"/>
          <p:nvPr/>
        </p:nvSpPr>
        <p:spPr>
          <a:xfrm>
            <a:off x="4218637" y="1560769"/>
            <a:ext cx="864339" cy="477054"/>
          </a:xfrm>
          <a:prstGeom prst="rect">
            <a:avLst/>
          </a:prstGeom>
          <a:noFill/>
        </p:spPr>
        <p:txBody>
          <a:bodyPr wrap="none" tIns="0" bIns="0" rtlCol="0">
            <a:spAutoFit/>
          </a:bodyPr>
          <a:lstStyle/>
          <a:p>
            <a:pPr algn="ctr"/>
            <a:r>
              <a:rPr lang="en-US" sz="1100" b="1" dirty="0" smtClean="0">
                <a:solidFill>
                  <a:prstClr val="black"/>
                </a:solidFill>
                <a:latin typeface="Arial" panose="020B0604020202020204" pitchFamily="34" charset="0"/>
                <a:cs typeface="Arial" panose="020B0604020202020204" pitchFamily="34" charset="0"/>
              </a:rPr>
              <a:t>United </a:t>
            </a:r>
          </a:p>
          <a:p>
            <a:pPr algn="ctr"/>
            <a:r>
              <a:rPr lang="en-US" sz="1100" b="1" dirty="0" smtClean="0">
                <a:solidFill>
                  <a:prstClr val="black"/>
                </a:solidFill>
                <a:latin typeface="Arial" panose="020B0604020202020204" pitchFamily="34" charset="0"/>
                <a:cs typeface="Arial" panose="020B0604020202020204" pitchFamily="34" charset="0"/>
              </a:rPr>
              <a:t>Kingdom</a:t>
            </a:r>
          </a:p>
          <a:p>
            <a:pPr algn="ctr"/>
            <a:r>
              <a:rPr lang="en-US" sz="900" dirty="0" smtClean="0">
                <a:solidFill>
                  <a:prstClr val="black"/>
                </a:solidFill>
                <a:latin typeface="Arial" panose="020B0604020202020204" pitchFamily="34" charset="0"/>
                <a:cs typeface="Arial" panose="020B0604020202020204" pitchFamily="34" charset="0"/>
              </a:rPr>
              <a:t>1050-931 BC</a:t>
            </a:r>
            <a:endParaRPr lang="en-US" sz="900" dirty="0">
              <a:solidFill>
                <a:prstClr val="black"/>
              </a:solidFill>
              <a:latin typeface="Arial" panose="020B0604020202020204" pitchFamily="34" charset="0"/>
              <a:cs typeface="Arial" panose="020B0604020202020204" pitchFamily="34" charset="0"/>
            </a:endParaRPr>
          </a:p>
        </p:txBody>
      </p:sp>
      <p:grpSp>
        <p:nvGrpSpPr>
          <p:cNvPr id="92" name="Group 91"/>
          <p:cNvGrpSpPr/>
          <p:nvPr/>
        </p:nvGrpSpPr>
        <p:grpSpPr>
          <a:xfrm>
            <a:off x="2713387" y="3059929"/>
            <a:ext cx="4970660" cy="1909490"/>
            <a:chOff x="2713387" y="3671914"/>
            <a:chExt cx="4970660" cy="2291386"/>
          </a:xfrm>
        </p:grpSpPr>
        <p:sp>
          <p:nvSpPr>
            <p:cNvPr id="59" name="Rounded Rectangle 58"/>
            <p:cNvSpPr/>
            <p:nvPr/>
          </p:nvSpPr>
          <p:spPr>
            <a:xfrm>
              <a:off x="3503471" y="5335438"/>
              <a:ext cx="1714500"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ounded Rectangle 62"/>
            <p:cNvSpPr/>
            <p:nvPr/>
          </p:nvSpPr>
          <p:spPr>
            <a:xfrm>
              <a:off x="3503471" y="3746718"/>
              <a:ext cx="1676968"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 name="Straight Connector 57"/>
            <p:cNvCxnSpPr/>
            <p:nvPr/>
          </p:nvCxnSpPr>
          <p:spPr>
            <a:xfrm>
              <a:off x="2731047" y="5253487"/>
              <a:ext cx="49530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03471" y="5335436"/>
              <a:ext cx="1582344" cy="627864"/>
            </a:xfrm>
            <a:prstGeom prst="rect">
              <a:avLst/>
            </a:prstGeom>
            <a:noFill/>
          </p:spPr>
          <p:txBody>
            <a:bodyPr wrap="square" rtlCol="0">
              <a:spAutoFit/>
            </a:bodyPr>
            <a:lstStyle/>
            <a:p>
              <a:pPr algn="ctr"/>
              <a:r>
                <a:rPr lang="en-US" sz="1400" dirty="0" smtClean="0">
                  <a:solidFill>
                    <a:prstClr val="black"/>
                  </a:solidFill>
                </a:rPr>
                <a:t>Southern Kingdom:</a:t>
              </a:r>
            </a:p>
            <a:p>
              <a:pPr algn="ctr"/>
              <a:r>
                <a:rPr lang="en-US" sz="1400" b="1" dirty="0" smtClean="0">
                  <a:solidFill>
                    <a:prstClr val="black"/>
                  </a:solidFill>
                </a:rPr>
                <a:t>JUDAH</a:t>
              </a:r>
              <a:endParaRPr lang="en-US" sz="1400" b="1" dirty="0">
                <a:solidFill>
                  <a:prstClr val="black"/>
                </a:solidFill>
              </a:endParaRPr>
            </a:p>
          </p:txBody>
        </p:sp>
        <p:cxnSp>
          <p:nvCxnSpPr>
            <p:cNvPr id="62" name="Straight Connector 61"/>
            <p:cNvCxnSpPr/>
            <p:nvPr/>
          </p:nvCxnSpPr>
          <p:spPr>
            <a:xfrm>
              <a:off x="2713387" y="3671914"/>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503471" y="3746718"/>
              <a:ext cx="1582344" cy="627863"/>
            </a:xfrm>
            <a:prstGeom prst="rect">
              <a:avLst/>
            </a:prstGeom>
            <a:noFill/>
          </p:spPr>
          <p:txBody>
            <a:bodyPr wrap="square" rtlCol="0">
              <a:spAutoFit/>
            </a:bodyPr>
            <a:lstStyle/>
            <a:p>
              <a:pPr algn="ctr"/>
              <a:r>
                <a:rPr lang="en-US" sz="1400" dirty="0" smtClean="0">
                  <a:solidFill>
                    <a:prstClr val="black"/>
                  </a:solidFill>
                </a:rPr>
                <a:t>Northern Kingdom:</a:t>
              </a:r>
            </a:p>
            <a:p>
              <a:pPr algn="ctr"/>
              <a:r>
                <a:rPr lang="en-US" sz="1400" b="1" dirty="0" smtClean="0">
                  <a:solidFill>
                    <a:prstClr val="black"/>
                  </a:solidFill>
                </a:rPr>
                <a:t>ISRAEL</a:t>
              </a:r>
              <a:endParaRPr lang="en-US" sz="1400" b="1" dirty="0">
                <a:solidFill>
                  <a:prstClr val="black"/>
                </a:solidFill>
              </a:endParaRPr>
            </a:p>
          </p:txBody>
        </p:sp>
        <p:cxnSp>
          <p:nvCxnSpPr>
            <p:cNvPr id="66" name="Straight Connector 65"/>
            <p:cNvCxnSpPr/>
            <p:nvPr/>
          </p:nvCxnSpPr>
          <p:spPr>
            <a:xfrm>
              <a:off x="2723169" y="3679363"/>
              <a:ext cx="0" cy="15827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235747" y="4446198"/>
            <a:ext cx="990600" cy="778498"/>
            <a:chOff x="2235747" y="5335437"/>
            <a:chExt cx="990600" cy="934197"/>
          </a:xfrm>
        </p:grpSpPr>
        <p:sp>
          <p:nvSpPr>
            <p:cNvPr id="56" name="TextBox 55"/>
            <p:cNvSpPr txBox="1"/>
            <p:nvPr/>
          </p:nvSpPr>
          <p:spPr>
            <a:xfrm>
              <a:off x="2235747" y="5826436"/>
              <a:ext cx="990600" cy="443198"/>
            </a:xfrm>
            <a:prstGeom prst="rect">
              <a:avLst/>
            </a:prstGeom>
            <a:noFill/>
          </p:spPr>
          <p:txBody>
            <a:bodyPr wrap="square" rtlCol="0">
              <a:spAutoFit/>
            </a:bodyPr>
            <a:lstStyle/>
            <a:p>
              <a:pPr algn="ctr"/>
              <a:r>
                <a:rPr lang="en-US" dirty="0" smtClean="0">
                  <a:solidFill>
                    <a:prstClr val="black"/>
                  </a:solidFill>
                </a:rPr>
                <a:t>931 BC</a:t>
              </a:r>
              <a:endParaRPr lang="en-US" dirty="0">
                <a:solidFill>
                  <a:prstClr val="black"/>
                </a:solidFill>
              </a:endParaRPr>
            </a:p>
          </p:txBody>
        </p:sp>
        <p:cxnSp>
          <p:nvCxnSpPr>
            <p:cNvPr id="67" name="Straight Connector 66"/>
            <p:cNvCxnSpPr/>
            <p:nvPr/>
          </p:nvCxnSpPr>
          <p:spPr>
            <a:xfrm flipV="1">
              <a:off x="2717431" y="5335437"/>
              <a:ext cx="0" cy="491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50047" y="5826437"/>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5683369" y="2313862"/>
            <a:ext cx="914400" cy="752277"/>
            <a:chOff x="6553200" y="2066330"/>
            <a:chExt cx="914400" cy="902732"/>
          </a:xfrm>
        </p:grpSpPr>
        <p:sp>
          <p:nvSpPr>
            <p:cNvPr id="70" name="TextBox 69"/>
            <p:cNvSpPr txBox="1"/>
            <p:nvPr/>
          </p:nvSpPr>
          <p:spPr>
            <a:xfrm>
              <a:off x="6553200" y="2066330"/>
              <a:ext cx="914400" cy="443198"/>
            </a:xfrm>
            <a:prstGeom prst="rect">
              <a:avLst/>
            </a:prstGeom>
            <a:noFill/>
          </p:spPr>
          <p:txBody>
            <a:bodyPr wrap="square" rtlCol="0">
              <a:spAutoFit/>
            </a:bodyPr>
            <a:lstStyle/>
            <a:p>
              <a:pPr algn="ctr"/>
              <a:r>
                <a:rPr lang="en-US" dirty="0" smtClean="0">
                  <a:solidFill>
                    <a:prstClr val="black"/>
                  </a:solidFill>
                </a:rPr>
                <a:t>722 BC</a:t>
              </a:r>
              <a:endParaRPr lang="en-US" dirty="0">
                <a:solidFill>
                  <a:prstClr val="black"/>
                </a:solidFill>
              </a:endParaRPr>
            </a:p>
          </p:txBody>
        </p:sp>
        <p:cxnSp>
          <p:nvCxnSpPr>
            <p:cNvPr id="71" name="Straight Connector 70"/>
            <p:cNvCxnSpPr/>
            <p:nvPr/>
          </p:nvCxnSpPr>
          <p:spPr>
            <a:xfrm flipV="1">
              <a:off x="7010400" y="2473762"/>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29400" y="2435662"/>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172200" y="2341724"/>
            <a:ext cx="1062577" cy="2036035"/>
            <a:chOff x="8194413" y="3158828"/>
            <a:chExt cx="1062577" cy="2443242"/>
          </a:xfrm>
        </p:grpSpPr>
        <p:sp>
          <p:nvSpPr>
            <p:cNvPr id="79" name="TextBox 78"/>
            <p:cNvSpPr txBox="1"/>
            <p:nvPr/>
          </p:nvSpPr>
          <p:spPr>
            <a:xfrm>
              <a:off x="8194413" y="3158828"/>
              <a:ext cx="1062577" cy="960263"/>
            </a:xfrm>
            <a:prstGeom prst="rect">
              <a:avLst/>
            </a:prstGeom>
            <a:noFill/>
          </p:spPr>
          <p:txBody>
            <a:bodyPr wrap="square" rtlCol="0">
              <a:spAutoFit/>
            </a:bodyPr>
            <a:lstStyle/>
            <a:p>
              <a:pPr algn="ctr"/>
              <a:r>
                <a:rPr lang="en-US" dirty="0" smtClean="0">
                  <a:solidFill>
                    <a:prstClr val="black"/>
                  </a:solidFill>
                </a:rPr>
                <a:t>586 BC</a:t>
              </a:r>
            </a:p>
            <a:p>
              <a:pPr algn="ctr"/>
              <a:r>
                <a:rPr lang="en-US" sz="1400" dirty="0" smtClean="0">
                  <a:solidFill>
                    <a:prstClr val="black"/>
                  </a:solidFill>
                </a:rPr>
                <a:t>Temple/City Destroyed</a:t>
              </a:r>
              <a:endParaRPr lang="en-US" sz="1400" dirty="0">
                <a:solidFill>
                  <a:prstClr val="black"/>
                </a:solidFill>
              </a:endParaRPr>
            </a:p>
          </p:txBody>
        </p:sp>
        <p:cxnSp>
          <p:nvCxnSpPr>
            <p:cNvPr id="80" name="Straight Connector 79"/>
            <p:cNvCxnSpPr/>
            <p:nvPr/>
          </p:nvCxnSpPr>
          <p:spPr>
            <a:xfrm flipV="1">
              <a:off x="8686800" y="4191000"/>
              <a:ext cx="0" cy="14110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325260" y="4059868"/>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788375" y="3430365"/>
            <a:ext cx="914400" cy="947396"/>
            <a:chOff x="8229600" y="3486263"/>
            <a:chExt cx="914400" cy="1136874"/>
          </a:xfrm>
        </p:grpSpPr>
        <p:sp>
          <p:nvSpPr>
            <p:cNvPr id="83" name="TextBox 82"/>
            <p:cNvSpPr txBox="1"/>
            <p:nvPr/>
          </p:nvSpPr>
          <p:spPr>
            <a:xfrm>
              <a:off x="8229600" y="3486263"/>
              <a:ext cx="914400" cy="775598"/>
            </a:xfrm>
            <a:prstGeom prst="rect">
              <a:avLst/>
            </a:prstGeom>
            <a:noFill/>
          </p:spPr>
          <p:txBody>
            <a:bodyPr wrap="square" rtlCol="0">
              <a:spAutoFit/>
            </a:bodyPr>
            <a:lstStyle/>
            <a:p>
              <a:pPr algn="ctr"/>
              <a:r>
                <a:rPr lang="en-US" b="1" dirty="0" smtClean="0">
                  <a:solidFill>
                    <a:prstClr val="black"/>
                  </a:solidFill>
                </a:rPr>
                <a:t>605 BC</a:t>
              </a:r>
            </a:p>
            <a:p>
              <a:pPr algn="ctr"/>
              <a:r>
                <a:rPr lang="en-US" b="1" dirty="0" smtClean="0">
                  <a:solidFill>
                    <a:prstClr val="black"/>
                  </a:solidFill>
                </a:rPr>
                <a:t>Daniel</a:t>
              </a:r>
              <a:endParaRPr lang="en-US" b="1" dirty="0">
                <a:solidFill>
                  <a:prstClr val="black"/>
                </a:solidFill>
              </a:endParaRPr>
            </a:p>
          </p:txBody>
        </p:sp>
        <p:cxnSp>
          <p:nvCxnSpPr>
            <p:cNvPr id="84" name="Straight Connector 83"/>
            <p:cNvCxnSpPr/>
            <p:nvPr/>
          </p:nvCxnSpPr>
          <p:spPr>
            <a:xfrm flipH="1" flipV="1">
              <a:off x="8686800" y="4226004"/>
              <a:ext cx="1" cy="3971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673969" y="3086100"/>
            <a:ext cx="914400" cy="1301396"/>
            <a:chOff x="8229600" y="3544736"/>
            <a:chExt cx="914400" cy="1561676"/>
          </a:xfrm>
        </p:grpSpPr>
        <p:sp>
          <p:nvSpPr>
            <p:cNvPr id="87" name="TextBox 86"/>
            <p:cNvSpPr txBox="1"/>
            <p:nvPr/>
          </p:nvSpPr>
          <p:spPr>
            <a:xfrm>
              <a:off x="8229600" y="3544736"/>
              <a:ext cx="914400" cy="775598"/>
            </a:xfrm>
            <a:prstGeom prst="rect">
              <a:avLst/>
            </a:prstGeom>
            <a:noFill/>
          </p:spPr>
          <p:txBody>
            <a:bodyPr wrap="square" rtlCol="0">
              <a:spAutoFit/>
            </a:bodyPr>
            <a:lstStyle/>
            <a:p>
              <a:pPr algn="ctr"/>
              <a:r>
                <a:rPr lang="en-US" dirty="0" smtClean="0">
                  <a:solidFill>
                    <a:prstClr val="black"/>
                  </a:solidFill>
                </a:rPr>
                <a:t>597 BC</a:t>
              </a:r>
            </a:p>
            <a:p>
              <a:pPr algn="ctr"/>
              <a:r>
                <a:rPr lang="en-US" dirty="0" smtClean="0">
                  <a:solidFill>
                    <a:prstClr val="black"/>
                  </a:solidFill>
                </a:rPr>
                <a:t>Ezekiel</a:t>
              </a:r>
              <a:endParaRPr lang="en-US" dirty="0">
                <a:solidFill>
                  <a:prstClr val="black"/>
                </a:solidFill>
              </a:endParaRPr>
            </a:p>
          </p:txBody>
        </p:sp>
        <p:cxnSp>
          <p:nvCxnSpPr>
            <p:cNvPr id="88" name="Straight Connector 87"/>
            <p:cNvCxnSpPr/>
            <p:nvPr/>
          </p:nvCxnSpPr>
          <p:spPr>
            <a:xfrm flipV="1">
              <a:off x="8686800" y="4217074"/>
              <a:ext cx="0" cy="889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05800" y="4217074"/>
              <a:ext cx="762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5266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22222E-6 C 0.00052 0.02546 0.00104 0.05092 -0.0132 0.0831 C -0.02744 0.11528 -0.03369 0.15 -0.0849 0.19375 C -0.13612 0.2375 -0.2816 0.3206 -0.32066 0.34606 " pathEditMode="relative" ptsTypes="aaaA">
                                      <p:cBhvr>
                                        <p:cTn id="6" dur="2000" fill="hold"/>
                                        <p:tgtEl>
                                          <p:spTgt spid="54"/>
                                        </p:tgtEl>
                                        <p:attrNameLst>
                                          <p:attrName>ppt_x</p:attrName>
                                          <p:attrName>ppt_y</p:attrName>
                                        </p:attrNameLst>
                                      </p:cBhvr>
                                    </p:animMotion>
                                  </p:childTnLst>
                                </p:cTn>
                              </p:par>
                            </p:childTnLst>
                          </p:cTn>
                        </p:par>
                        <p:par>
                          <p:cTn id="7" fill="hold">
                            <p:stCondLst>
                              <p:cond delay="2000"/>
                            </p:stCondLst>
                            <p:childTnLst>
                              <p:par>
                                <p:cTn id="8" presetID="31" presetClass="exit" presetSubtype="0" fill="hold" grpId="1" nodeType="afterEffect">
                                  <p:stCondLst>
                                    <p:cond delay="0"/>
                                  </p:stCondLst>
                                  <p:childTnLst>
                                    <p:anim calcmode="lin" valueType="num">
                                      <p:cBhvr>
                                        <p:cTn id="9" dur="2250"/>
                                        <p:tgtEl>
                                          <p:spTgt spid="54"/>
                                        </p:tgtEl>
                                        <p:attrNameLst>
                                          <p:attrName>ppt_w</p:attrName>
                                        </p:attrNameLst>
                                      </p:cBhvr>
                                      <p:tavLst>
                                        <p:tav tm="0">
                                          <p:val>
                                            <p:strVal val="ppt_w"/>
                                          </p:val>
                                        </p:tav>
                                        <p:tav tm="100000">
                                          <p:val>
                                            <p:fltVal val="0"/>
                                          </p:val>
                                        </p:tav>
                                      </p:tavLst>
                                    </p:anim>
                                    <p:anim calcmode="lin" valueType="num">
                                      <p:cBhvr>
                                        <p:cTn id="10" dur="2250"/>
                                        <p:tgtEl>
                                          <p:spTgt spid="54"/>
                                        </p:tgtEl>
                                        <p:attrNameLst>
                                          <p:attrName>ppt_h</p:attrName>
                                        </p:attrNameLst>
                                      </p:cBhvr>
                                      <p:tavLst>
                                        <p:tav tm="0">
                                          <p:val>
                                            <p:strVal val="ppt_h"/>
                                          </p:val>
                                        </p:tav>
                                        <p:tav tm="100000">
                                          <p:val>
                                            <p:fltVal val="0"/>
                                          </p:val>
                                        </p:tav>
                                      </p:tavLst>
                                    </p:anim>
                                    <p:anim calcmode="lin" valueType="num">
                                      <p:cBhvr>
                                        <p:cTn id="11" dur="2250"/>
                                        <p:tgtEl>
                                          <p:spTgt spid="54"/>
                                        </p:tgtEl>
                                        <p:attrNameLst>
                                          <p:attrName>style.rotation</p:attrName>
                                        </p:attrNameLst>
                                      </p:cBhvr>
                                      <p:tavLst>
                                        <p:tav tm="0">
                                          <p:val>
                                            <p:fltVal val="0"/>
                                          </p:val>
                                        </p:tav>
                                        <p:tav tm="100000">
                                          <p:val>
                                            <p:fltVal val="90"/>
                                          </p:val>
                                        </p:tav>
                                      </p:tavLst>
                                    </p:anim>
                                    <p:animEffect transition="out" filter="fade">
                                      <p:cBhvr>
                                        <p:cTn id="12" dur="2250"/>
                                        <p:tgtEl>
                                          <p:spTgt spid="54"/>
                                        </p:tgtEl>
                                      </p:cBhvr>
                                    </p:animEffect>
                                    <p:set>
                                      <p:cBhvr>
                                        <p:cTn id="13" dur="1" fill="hold">
                                          <p:stCondLst>
                                            <p:cond delay="2249"/>
                                          </p:stCondLst>
                                        </p:cTn>
                                        <p:tgtEl>
                                          <p:spTgt spid="54"/>
                                        </p:tgtEl>
                                        <p:attrNameLst>
                                          <p:attrName>style.visibility</p:attrName>
                                        </p:attrNameLst>
                                      </p:cBhvr>
                                      <p:to>
                                        <p:strVal val="hidden"/>
                                      </p:to>
                                    </p:set>
                                  </p:childTnLst>
                                </p:cTn>
                              </p:par>
                              <p:par>
                                <p:cTn id="14" presetID="31"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1000" fill="hold"/>
                                        <p:tgtEl>
                                          <p:spTgt spid="74"/>
                                        </p:tgtEl>
                                        <p:attrNameLst>
                                          <p:attrName>ppt_w</p:attrName>
                                        </p:attrNameLst>
                                      </p:cBhvr>
                                      <p:tavLst>
                                        <p:tav tm="0">
                                          <p:val>
                                            <p:fltVal val="0"/>
                                          </p:val>
                                        </p:tav>
                                        <p:tav tm="100000">
                                          <p:val>
                                            <p:strVal val="#ppt_w"/>
                                          </p:val>
                                        </p:tav>
                                      </p:tavLst>
                                    </p:anim>
                                    <p:anim calcmode="lin" valueType="num">
                                      <p:cBhvr>
                                        <p:cTn id="17" dur="1000" fill="hold"/>
                                        <p:tgtEl>
                                          <p:spTgt spid="74"/>
                                        </p:tgtEl>
                                        <p:attrNameLst>
                                          <p:attrName>ppt_h</p:attrName>
                                        </p:attrNameLst>
                                      </p:cBhvr>
                                      <p:tavLst>
                                        <p:tav tm="0">
                                          <p:val>
                                            <p:fltVal val="0"/>
                                          </p:val>
                                        </p:tav>
                                        <p:tav tm="100000">
                                          <p:val>
                                            <p:strVal val="#ppt_h"/>
                                          </p:val>
                                        </p:tav>
                                      </p:tavLst>
                                    </p:anim>
                                    <p:anim calcmode="lin" valueType="num">
                                      <p:cBhvr>
                                        <p:cTn id="18" dur="1000" fill="hold"/>
                                        <p:tgtEl>
                                          <p:spTgt spid="74"/>
                                        </p:tgtEl>
                                        <p:attrNameLst>
                                          <p:attrName>style.rotation</p:attrName>
                                        </p:attrNameLst>
                                      </p:cBhvr>
                                      <p:tavLst>
                                        <p:tav tm="0">
                                          <p:val>
                                            <p:fltVal val="90"/>
                                          </p:val>
                                        </p:tav>
                                        <p:tav tm="100000">
                                          <p:val>
                                            <p:fltVal val="0"/>
                                          </p:val>
                                        </p:tav>
                                      </p:tavLst>
                                    </p:anim>
                                    <p:animEffect transition="in" filter="fade">
                                      <p:cBhvr>
                                        <p:cTn id="19" dur="10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 0 C 0.00035 0.04953 0.00087 0.09907 0.00191 0.14977 C 0.00295 0.20046 0.01927 0.2537 0.0066 0.3044 C -0.00608 0.35509 -0.04028 0.40463 -0.07448 0.45416 " pathEditMode="relative" ptsTypes="aaaA">
                                      <p:cBhvr>
                                        <p:cTn id="23" dur="2000" fill="hold"/>
                                        <p:tgtEl>
                                          <p:spTgt spid="37"/>
                                        </p:tgtEl>
                                        <p:attrNameLst>
                                          <p:attrName>ppt_x</p:attrName>
                                          <p:attrName>ppt_y</p:attrName>
                                        </p:attrNameLst>
                                      </p:cBhvr>
                                    </p:animMotion>
                                  </p:childTnLst>
                                </p:cTn>
                              </p:par>
                            </p:childTnLst>
                          </p:cTn>
                        </p:par>
                        <p:par>
                          <p:cTn id="24" fill="hold">
                            <p:stCondLst>
                              <p:cond delay="2000"/>
                            </p:stCondLst>
                            <p:childTnLst>
                              <p:par>
                                <p:cTn id="25" presetID="31" presetClass="exit" presetSubtype="0" fill="hold" grpId="1" nodeType="afterEffect">
                                  <p:stCondLst>
                                    <p:cond delay="0"/>
                                  </p:stCondLst>
                                  <p:childTnLst>
                                    <p:anim calcmode="lin" valueType="num">
                                      <p:cBhvr>
                                        <p:cTn id="26" dur="1500"/>
                                        <p:tgtEl>
                                          <p:spTgt spid="37"/>
                                        </p:tgtEl>
                                        <p:attrNameLst>
                                          <p:attrName>ppt_w</p:attrName>
                                        </p:attrNameLst>
                                      </p:cBhvr>
                                      <p:tavLst>
                                        <p:tav tm="0">
                                          <p:val>
                                            <p:strVal val="ppt_w"/>
                                          </p:val>
                                        </p:tav>
                                        <p:tav tm="100000">
                                          <p:val>
                                            <p:fltVal val="0"/>
                                          </p:val>
                                        </p:tav>
                                      </p:tavLst>
                                    </p:anim>
                                    <p:anim calcmode="lin" valueType="num">
                                      <p:cBhvr>
                                        <p:cTn id="27" dur="1500"/>
                                        <p:tgtEl>
                                          <p:spTgt spid="37"/>
                                        </p:tgtEl>
                                        <p:attrNameLst>
                                          <p:attrName>ppt_h</p:attrName>
                                        </p:attrNameLst>
                                      </p:cBhvr>
                                      <p:tavLst>
                                        <p:tav tm="0">
                                          <p:val>
                                            <p:strVal val="ppt_h"/>
                                          </p:val>
                                        </p:tav>
                                        <p:tav tm="100000">
                                          <p:val>
                                            <p:fltVal val="0"/>
                                          </p:val>
                                        </p:tav>
                                      </p:tavLst>
                                    </p:anim>
                                    <p:anim calcmode="lin" valueType="num">
                                      <p:cBhvr>
                                        <p:cTn id="28" dur="1500"/>
                                        <p:tgtEl>
                                          <p:spTgt spid="37"/>
                                        </p:tgtEl>
                                        <p:attrNameLst>
                                          <p:attrName>style.rotation</p:attrName>
                                        </p:attrNameLst>
                                      </p:cBhvr>
                                      <p:tavLst>
                                        <p:tav tm="0">
                                          <p:val>
                                            <p:fltVal val="0"/>
                                          </p:val>
                                        </p:tav>
                                        <p:tav tm="100000">
                                          <p:val>
                                            <p:fltVal val="90"/>
                                          </p:val>
                                        </p:tav>
                                      </p:tavLst>
                                    </p:anim>
                                    <p:animEffect transition="out" filter="fade">
                                      <p:cBhvr>
                                        <p:cTn id="29" dur="1500"/>
                                        <p:tgtEl>
                                          <p:spTgt spid="37"/>
                                        </p:tgtEl>
                                      </p:cBhvr>
                                    </p:animEffect>
                                    <p:set>
                                      <p:cBhvr>
                                        <p:cTn id="30" dur="1" fill="hold">
                                          <p:stCondLst>
                                            <p:cond delay="1499"/>
                                          </p:stCondLst>
                                        </p:cTn>
                                        <p:tgtEl>
                                          <p:spTgt spid="37"/>
                                        </p:tgtEl>
                                        <p:attrNameLst>
                                          <p:attrName>style.visibility</p:attrName>
                                        </p:attrNameLst>
                                      </p:cBhvr>
                                      <p:to>
                                        <p:strVal val="hidden"/>
                                      </p:to>
                                    </p:set>
                                  </p:childTnLst>
                                </p:cTn>
                              </p:par>
                              <p:par>
                                <p:cTn id="31" presetID="3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p:cTn id="33" dur="1000" fill="hold"/>
                                        <p:tgtEl>
                                          <p:spTgt spid="92"/>
                                        </p:tgtEl>
                                        <p:attrNameLst>
                                          <p:attrName>ppt_w</p:attrName>
                                        </p:attrNameLst>
                                      </p:cBhvr>
                                      <p:tavLst>
                                        <p:tav tm="0">
                                          <p:val>
                                            <p:fltVal val="0"/>
                                          </p:val>
                                        </p:tav>
                                        <p:tav tm="100000">
                                          <p:val>
                                            <p:strVal val="#ppt_w"/>
                                          </p:val>
                                        </p:tav>
                                      </p:tavLst>
                                    </p:anim>
                                    <p:anim calcmode="lin" valueType="num">
                                      <p:cBhvr>
                                        <p:cTn id="34" dur="1000" fill="hold"/>
                                        <p:tgtEl>
                                          <p:spTgt spid="92"/>
                                        </p:tgtEl>
                                        <p:attrNameLst>
                                          <p:attrName>ppt_h</p:attrName>
                                        </p:attrNameLst>
                                      </p:cBhvr>
                                      <p:tavLst>
                                        <p:tav tm="0">
                                          <p:val>
                                            <p:fltVal val="0"/>
                                          </p:val>
                                        </p:tav>
                                        <p:tav tm="100000">
                                          <p:val>
                                            <p:strVal val="#ppt_h"/>
                                          </p:val>
                                        </p:tav>
                                      </p:tavLst>
                                    </p:anim>
                                    <p:anim calcmode="lin" valueType="num">
                                      <p:cBhvr>
                                        <p:cTn id="35" dur="1000" fill="hold"/>
                                        <p:tgtEl>
                                          <p:spTgt spid="92"/>
                                        </p:tgtEl>
                                        <p:attrNameLst>
                                          <p:attrName>style.rotation</p:attrName>
                                        </p:attrNameLst>
                                      </p:cBhvr>
                                      <p:tavLst>
                                        <p:tav tm="0">
                                          <p:val>
                                            <p:fltVal val="90"/>
                                          </p:val>
                                        </p:tav>
                                        <p:tav tm="100000">
                                          <p:val>
                                            <p:fltVal val="0"/>
                                          </p:val>
                                        </p:tav>
                                      </p:tavLst>
                                    </p:anim>
                                    <p:animEffect transition="in" filter="fade">
                                      <p:cBhvr>
                                        <p:cTn id="36" dur="10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54" grpId="0"/>
      <p:bldP spid="5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srcRect l="1849" t="3310" r="1961" b="2660"/>
          <a:stretch/>
        </p:blipFill>
        <p:spPr>
          <a:xfrm>
            <a:off x="381000" y="0"/>
            <a:ext cx="8371267" cy="5715000"/>
          </a:xfrm>
          <a:prstGeom prst="rect">
            <a:avLst/>
          </a:prstGeom>
        </p:spPr>
      </p:pic>
      <p:sp>
        <p:nvSpPr>
          <p:cNvPr id="4" name="Rectangle 3"/>
          <p:cNvSpPr/>
          <p:nvPr/>
        </p:nvSpPr>
        <p:spPr>
          <a:xfrm>
            <a:off x="381000" y="0"/>
            <a:ext cx="4191000" cy="7239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Assyria, Babylon, Egypt</a:t>
            </a:r>
            <a:endParaRPr lang="en-US" sz="2400" b="1" dirty="0"/>
          </a:p>
        </p:txBody>
      </p:sp>
    </p:spTree>
    <p:extLst>
      <p:ext uri="{BB962C8B-B14F-4D97-AF65-F5344CB8AC3E}">
        <p14:creationId xmlns:p14="http://schemas.microsoft.com/office/powerpoint/2010/main" xmlns="" val="304535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6200" y="130506"/>
            <a:ext cx="8839200" cy="5622594"/>
          </a:xfrm>
          <a:prstGeom prst="rect">
            <a:avLst/>
          </a:prstGeom>
        </p:spPr>
      </p:pic>
    </p:spTree>
    <p:extLst>
      <p:ext uri="{BB962C8B-B14F-4D97-AF65-F5344CB8AC3E}">
        <p14:creationId xmlns:p14="http://schemas.microsoft.com/office/powerpoint/2010/main" xmlns="" val="198691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2" name="Title 1"/>
          <p:cNvSpPr>
            <a:spLocks noGrp="1"/>
          </p:cNvSpPr>
          <p:nvPr>
            <p:ph type="title"/>
          </p:nvPr>
        </p:nvSpPr>
        <p:spPr>
          <a:xfrm>
            <a:off x="457200" y="347796"/>
            <a:ext cx="8229600" cy="495035"/>
          </a:xfrm>
        </p:spPr>
        <p:txBody>
          <a:bodyPr>
            <a:noAutofit/>
          </a:bodyPr>
          <a:lstStyle/>
          <a:p>
            <a:r>
              <a:rPr lang="en-US" sz="4800" b="1" dirty="0" smtClean="0">
                <a:solidFill>
                  <a:srgbClr val="FFFF00"/>
                </a:solidFill>
                <a:effectLst>
                  <a:outerShdw blurRad="38100" dist="38100" dir="2700000" algn="tl">
                    <a:srgbClr val="000000">
                      <a:alpha val="43137"/>
                    </a:srgbClr>
                  </a:outerShdw>
                </a:effectLst>
              </a:rPr>
              <a:t>C.  Theme of Daniel</a:t>
            </a:r>
            <a:endParaRPr lang="en-US" sz="4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 y="1485900"/>
            <a:ext cx="8458200" cy="4191000"/>
          </a:xfrm>
        </p:spPr>
        <p:txBody>
          <a:bodyPr>
            <a:normAutofit fontScale="62500" lnSpcReduction="20000"/>
          </a:bodyPr>
          <a:lstStyle/>
          <a:p>
            <a:pPr marL="0" indent="0">
              <a:spcBef>
                <a:spcPts val="0"/>
              </a:spcBef>
              <a:spcAft>
                <a:spcPts val="1800"/>
              </a:spcAft>
              <a:buNone/>
            </a:pPr>
            <a:r>
              <a:rPr lang="en-US" dirty="0"/>
              <a:t>And </a:t>
            </a:r>
            <a:r>
              <a:rPr lang="en-US" b="1" dirty="0">
                <a:solidFill>
                  <a:srgbClr val="0000CC"/>
                </a:solidFill>
              </a:rPr>
              <a:t>He changes the times and the seasons;</a:t>
            </a:r>
            <a:br>
              <a:rPr lang="en-US" b="1" dirty="0">
                <a:solidFill>
                  <a:srgbClr val="0000CC"/>
                </a:solidFill>
              </a:rPr>
            </a:br>
            <a:r>
              <a:rPr lang="en-US" b="1" dirty="0">
                <a:solidFill>
                  <a:srgbClr val="0000CC"/>
                </a:solidFill>
              </a:rPr>
              <a:t>He removes kings and raises up kings</a:t>
            </a:r>
            <a:r>
              <a:rPr lang="en-US" dirty="0"/>
              <a:t>;</a:t>
            </a:r>
            <a:br>
              <a:rPr lang="en-US" dirty="0"/>
            </a:br>
            <a:r>
              <a:rPr lang="en-US" dirty="0"/>
              <a:t>He gives wisdom to the wise</a:t>
            </a:r>
            <a:br>
              <a:rPr lang="en-US" dirty="0"/>
            </a:br>
            <a:r>
              <a:rPr lang="en-US" dirty="0"/>
              <a:t>And knowledge to those who have understanding</a:t>
            </a:r>
            <a:r>
              <a:rPr lang="en-US" dirty="0" smtClean="0"/>
              <a:t>.  (Dan 2:21)</a:t>
            </a:r>
          </a:p>
          <a:p>
            <a:pPr marL="0" indent="0">
              <a:spcBef>
                <a:spcPts val="0"/>
              </a:spcBef>
              <a:spcAft>
                <a:spcPts val="1800"/>
              </a:spcAft>
              <a:buNone/>
            </a:pPr>
            <a:r>
              <a:rPr lang="en-US" dirty="0"/>
              <a:t>In order that the living may know</a:t>
            </a:r>
            <a:br>
              <a:rPr lang="en-US" dirty="0"/>
            </a:br>
            <a:r>
              <a:rPr lang="en-US" dirty="0"/>
              <a:t>That </a:t>
            </a:r>
            <a:r>
              <a:rPr lang="en-US" b="1" dirty="0">
                <a:solidFill>
                  <a:srgbClr val="0000CC"/>
                </a:solidFill>
              </a:rPr>
              <a:t>the Most High rules in the kingdom of men,</a:t>
            </a:r>
            <a:br>
              <a:rPr lang="en-US" b="1" dirty="0">
                <a:solidFill>
                  <a:srgbClr val="0000CC"/>
                </a:solidFill>
              </a:rPr>
            </a:br>
            <a:r>
              <a:rPr lang="en-US" b="1" dirty="0">
                <a:solidFill>
                  <a:srgbClr val="0000CC"/>
                </a:solidFill>
              </a:rPr>
              <a:t>Gives it to whomever He will</a:t>
            </a:r>
            <a:r>
              <a:rPr lang="en-US" dirty="0"/>
              <a:t>,</a:t>
            </a:r>
            <a:br>
              <a:rPr lang="en-US" dirty="0"/>
            </a:br>
            <a:r>
              <a:rPr lang="en-US" dirty="0"/>
              <a:t>And sets over it the lowest of men</a:t>
            </a:r>
            <a:r>
              <a:rPr lang="en-US" dirty="0" smtClean="0"/>
              <a:t>.’ (Dan 4:17)</a:t>
            </a:r>
          </a:p>
          <a:p>
            <a:pPr marL="0" indent="0">
              <a:spcBef>
                <a:spcPts val="0"/>
              </a:spcBef>
              <a:spcAft>
                <a:spcPts val="1200"/>
              </a:spcAft>
              <a:buNone/>
            </a:pPr>
            <a:r>
              <a:rPr lang="en-US" dirty="0"/>
              <a:t>And you have lifted yourself up against the Lord of heaven. They have brought the vessels of His house before you, and you and your lords, your wives and your concubines, have drunk wine from them. </a:t>
            </a:r>
            <a:r>
              <a:rPr lang="en-US" dirty="0" smtClean="0"/>
              <a:t> And </a:t>
            </a:r>
            <a:r>
              <a:rPr lang="en-US" dirty="0"/>
              <a:t>you have praised </a:t>
            </a:r>
            <a:r>
              <a:rPr lang="en-US" b="1" dirty="0">
                <a:solidFill>
                  <a:srgbClr val="0000CC"/>
                </a:solidFill>
              </a:rPr>
              <a:t>the gods of silver and gold, bronze and iron, wood and stone, which do not see or hear or know; and the God who holds your breath in His hand and owns all your ways</a:t>
            </a:r>
            <a:r>
              <a:rPr lang="en-US" dirty="0"/>
              <a:t>, you have not glorified</a:t>
            </a:r>
            <a:r>
              <a:rPr lang="en-US" dirty="0" smtClean="0"/>
              <a:t>.  (Dan 5:23)</a:t>
            </a:r>
            <a:endParaRPr lang="en-US" dirty="0"/>
          </a:p>
        </p:txBody>
      </p:sp>
    </p:spTree>
    <p:extLst>
      <p:ext uri="{BB962C8B-B14F-4D97-AF65-F5344CB8AC3E}">
        <p14:creationId xmlns:p14="http://schemas.microsoft.com/office/powerpoint/2010/main" xmlns="" val="592719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2" name="Title 1"/>
          <p:cNvSpPr>
            <a:spLocks noGrp="1"/>
          </p:cNvSpPr>
          <p:nvPr>
            <p:ph type="title"/>
          </p:nvPr>
        </p:nvSpPr>
        <p:spPr>
          <a:xfrm>
            <a:off x="457200" y="119064"/>
            <a:ext cx="8229600" cy="952500"/>
          </a:xfrm>
        </p:spPr>
        <p:txBody>
          <a:bodyPr>
            <a:normAutofit/>
          </a:bodyPr>
          <a:lstStyle/>
          <a:p>
            <a:r>
              <a:rPr lang="en-US" sz="5400" b="1" dirty="0">
                <a:solidFill>
                  <a:srgbClr val="FFFF00"/>
                </a:solidFill>
                <a:effectLst>
                  <a:outerShdw blurRad="38100" dist="38100" dir="2700000" algn="tl">
                    <a:srgbClr val="000000">
                      <a:alpha val="43137"/>
                    </a:srgbClr>
                  </a:outerShdw>
                </a:effectLst>
              </a:rPr>
              <a:t>C.  </a:t>
            </a:r>
            <a:r>
              <a:rPr lang="en-US" sz="5400" b="1" dirty="0" smtClean="0">
                <a:solidFill>
                  <a:srgbClr val="FFFF00"/>
                </a:solidFill>
                <a:effectLst>
                  <a:outerShdw blurRad="38100" dist="38100" dir="2700000" algn="tl">
                    <a:srgbClr val="000000">
                      <a:alpha val="43137"/>
                    </a:srgbClr>
                  </a:outerShdw>
                </a:effectLst>
              </a:rPr>
              <a:t>Precursor Prophecies</a:t>
            </a:r>
            <a:endParaRPr lang="en-US" sz="54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21058"/>
            <a:ext cx="4876800" cy="4267200"/>
          </a:xfrm>
        </p:spPr>
        <p:txBody>
          <a:bodyPr>
            <a:normAutofit lnSpcReduction="10000"/>
          </a:bodyPr>
          <a:lstStyle/>
          <a:p>
            <a:r>
              <a:rPr lang="en-US" dirty="0" smtClean="0"/>
              <a:t>Leviticus 26</a:t>
            </a:r>
          </a:p>
          <a:p>
            <a:r>
              <a:rPr lang="en-US" dirty="0" smtClean="0"/>
              <a:t>Deuteronomy 28</a:t>
            </a:r>
          </a:p>
          <a:p>
            <a:r>
              <a:rPr lang="en-US" dirty="0" smtClean="0"/>
              <a:t>Isaiah 44:23 – 45:1</a:t>
            </a:r>
          </a:p>
          <a:p>
            <a:r>
              <a:rPr lang="en-US" dirty="0" smtClean="0"/>
              <a:t>II Kings 20:16</a:t>
            </a:r>
            <a:br>
              <a:rPr lang="en-US" dirty="0" smtClean="0"/>
            </a:br>
            <a:r>
              <a:rPr lang="en-US" dirty="0" smtClean="0"/>
              <a:t>Isaiah 39:7</a:t>
            </a:r>
          </a:p>
          <a:p>
            <a:r>
              <a:rPr lang="en-US" dirty="0" smtClean="0"/>
              <a:t>Jeremiah 25</a:t>
            </a:r>
          </a:p>
          <a:p>
            <a:r>
              <a:rPr lang="en-US" dirty="0" smtClean="0"/>
              <a:t>Jeremiah 29</a:t>
            </a:r>
          </a:p>
          <a:p>
            <a:r>
              <a:rPr lang="en-US" dirty="0" smtClean="0"/>
              <a:t>(see Matt 24:15)</a:t>
            </a:r>
            <a:endParaRPr lang="en-US" dirty="0"/>
          </a:p>
        </p:txBody>
      </p:sp>
      <p:sp>
        <p:nvSpPr>
          <p:cNvPr id="7" name="Content Placeholder 2"/>
          <p:cNvSpPr txBox="1">
            <a:spLocks/>
          </p:cNvSpPr>
          <p:nvPr/>
        </p:nvSpPr>
        <p:spPr>
          <a:xfrm>
            <a:off x="3962400" y="1421058"/>
            <a:ext cx="5181600"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smtClean="0"/>
              <a:t>Desolation, scattering</a:t>
            </a:r>
          </a:p>
          <a:p>
            <a:r>
              <a:rPr lang="en-US" i="1" dirty="0" smtClean="0"/>
              <a:t>Foreign King (far away)</a:t>
            </a:r>
          </a:p>
          <a:p>
            <a:r>
              <a:rPr lang="en-US" i="1" dirty="0" smtClean="0"/>
              <a:t>‘Cyrus’ to allow a return</a:t>
            </a:r>
          </a:p>
          <a:p>
            <a:r>
              <a:rPr lang="en-US" i="1" dirty="0" smtClean="0"/>
              <a:t>Babylon to take sons away</a:t>
            </a:r>
            <a:br>
              <a:rPr lang="en-US" i="1" dirty="0" smtClean="0"/>
            </a:br>
            <a:r>
              <a:rPr lang="en-US" i="1" dirty="0" smtClean="0"/>
              <a:t>  </a:t>
            </a:r>
          </a:p>
          <a:p>
            <a:r>
              <a:rPr lang="en-US" i="1" dirty="0" smtClean="0"/>
              <a:t>Babylon punished in 70 </a:t>
            </a:r>
            <a:r>
              <a:rPr lang="en-US" i="1" dirty="0" err="1" smtClean="0"/>
              <a:t>yrs</a:t>
            </a:r>
            <a:endParaRPr lang="en-US" i="1" dirty="0" smtClean="0"/>
          </a:p>
          <a:p>
            <a:r>
              <a:rPr lang="en-US" i="1" dirty="0" smtClean="0"/>
              <a:t>People to return in 70 </a:t>
            </a:r>
            <a:r>
              <a:rPr lang="en-US" i="1" dirty="0" err="1" smtClean="0"/>
              <a:t>yrs</a:t>
            </a:r>
            <a:endParaRPr lang="en-US" i="1" dirty="0" smtClean="0"/>
          </a:p>
          <a:p>
            <a:r>
              <a:rPr lang="en-US" i="1" dirty="0" smtClean="0"/>
              <a:t>“… spoken of by Daniel…”</a:t>
            </a:r>
            <a:endParaRPr lang="en-US" i="1" dirty="0"/>
          </a:p>
        </p:txBody>
      </p:sp>
    </p:spTree>
    <p:extLst>
      <p:ext uri="{BB962C8B-B14F-4D97-AF65-F5344CB8AC3E}">
        <p14:creationId xmlns:p14="http://schemas.microsoft.com/office/powerpoint/2010/main" xmlns="" val="38567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26" y="2"/>
            <a:ext cx="9144000" cy="1190625"/>
          </a:xfrm>
          <a:prstGeom prst="rect">
            <a:avLst/>
          </a:prstGeom>
        </p:spPr>
      </p:pic>
      <p:sp>
        <p:nvSpPr>
          <p:cNvPr id="8" name="Rectangle 7"/>
          <p:cNvSpPr/>
          <p:nvPr/>
        </p:nvSpPr>
        <p:spPr>
          <a:xfrm>
            <a:off x="0" y="55564"/>
            <a:ext cx="9144000" cy="1135063"/>
          </a:xfrm>
          <a:prstGeom prst="rect">
            <a:avLst/>
          </a:prstGeom>
          <a:solidFill>
            <a:schemeClr val="tx2">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lstStyle/>
          <a:p>
            <a:r>
              <a:rPr lang="en-US" b="1" dirty="0" smtClean="0">
                <a:solidFill>
                  <a:srgbClr val="FFFF00"/>
                </a:solidFill>
              </a:rPr>
              <a:t>D.  Characters from Daniel</a:t>
            </a:r>
            <a:endParaRPr lang="en-US" b="1" dirty="0">
              <a:solidFill>
                <a:srgbClr val="FFFF00"/>
              </a:solidFill>
            </a:endParaRPr>
          </a:p>
        </p:txBody>
      </p:sp>
      <p:sp>
        <p:nvSpPr>
          <p:cNvPr id="3" name="TextBox 2"/>
          <p:cNvSpPr txBox="1"/>
          <p:nvPr/>
        </p:nvSpPr>
        <p:spPr>
          <a:xfrm>
            <a:off x="1319141" y="1801088"/>
            <a:ext cx="949299" cy="369332"/>
          </a:xfrm>
          <a:prstGeom prst="rect">
            <a:avLst/>
          </a:prstGeom>
          <a:noFill/>
        </p:spPr>
        <p:txBody>
          <a:bodyPr wrap="none" rtlCol="0">
            <a:spAutoFit/>
          </a:bodyPr>
          <a:lstStyle/>
          <a:p>
            <a:r>
              <a:rPr lang="en-US" dirty="0" err="1" smtClean="0">
                <a:solidFill>
                  <a:prstClr val="black"/>
                </a:solidFill>
                <a:latin typeface="Arial" panose="020B0604020202020204" pitchFamily="34" charset="0"/>
                <a:cs typeface="Arial" panose="020B0604020202020204" pitchFamily="34" charset="0"/>
              </a:rPr>
              <a:t>Daniel</a:t>
            </a:r>
            <a:r>
              <a:rPr lang="en-US" baseline="30000" dirty="0" err="1" smtClean="0">
                <a:solidFill>
                  <a:prstClr val="black"/>
                </a:solidFill>
                <a:latin typeface="Arial" panose="020B0604020202020204" pitchFamily="34" charset="0"/>
                <a:cs typeface="Arial" panose="020B0604020202020204" pitchFamily="34" charset="0"/>
              </a:rPr>
              <a:t>H</a:t>
            </a:r>
            <a:endParaRPr lang="en-US" baseline="300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4975191" y="2153400"/>
            <a:ext cx="1282723"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Hananiah</a:t>
            </a:r>
            <a:r>
              <a:rPr lang="en-US" baseline="30000" dirty="0" err="1" smtClean="0">
                <a:solidFill>
                  <a:prstClr val="black"/>
                </a:solidFill>
                <a:latin typeface="Arial" panose="020B0604020202020204" pitchFamily="34" charset="0"/>
                <a:cs typeface="Arial" panose="020B0604020202020204" pitchFamily="34" charset="0"/>
              </a:rPr>
              <a:t>H</a:t>
            </a:r>
            <a:endParaRPr lang="en-US" baseline="300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4975197" y="2508954"/>
            <a:ext cx="1090363"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Mishael</a:t>
            </a:r>
            <a:r>
              <a:rPr lang="en-US" baseline="30000" dirty="0" err="1">
                <a:solidFill>
                  <a:prstClr val="black"/>
                </a:solidFill>
                <a:latin typeface="Arial" panose="020B0604020202020204" pitchFamily="34" charset="0"/>
                <a:cs typeface="Arial" panose="020B0604020202020204" pitchFamily="34" charset="0"/>
              </a:rPr>
              <a:t>H</a:t>
            </a:r>
            <a:endParaRPr lang="en-US"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4975184" y="2838404"/>
            <a:ext cx="1077539"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Azariah</a:t>
            </a:r>
            <a:r>
              <a:rPr lang="en-US" baseline="30000" dirty="0" err="1">
                <a:solidFill>
                  <a:prstClr val="black"/>
                </a:solidFill>
                <a:latin typeface="Arial" panose="020B0604020202020204" pitchFamily="34" charset="0"/>
                <a:cs typeface="Arial" panose="020B0604020202020204" pitchFamily="34" charset="0"/>
              </a:rPr>
              <a:t>H</a:t>
            </a:r>
            <a:endParaRPr lang="en-US"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2741844" y="1801088"/>
            <a:ext cx="1879040" cy="369332"/>
          </a:xfrm>
          <a:prstGeom prst="rect">
            <a:avLst/>
          </a:prstGeom>
        </p:spPr>
        <p:txBody>
          <a:bodyPr wrap="none">
            <a:spAutoFit/>
          </a:bodyPr>
          <a:lstStyle/>
          <a:p>
            <a:pPr algn="ctr"/>
            <a:r>
              <a:rPr lang="en-US" i="1" dirty="0">
                <a:solidFill>
                  <a:prstClr val="black"/>
                </a:solidFill>
              </a:rPr>
              <a:t>“God is my Judge”</a:t>
            </a:r>
          </a:p>
        </p:txBody>
      </p:sp>
      <p:sp>
        <p:nvSpPr>
          <p:cNvPr id="12" name="Rectangle 11"/>
          <p:cNvSpPr/>
          <p:nvPr/>
        </p:nvSpPr>
        <p:spPr>
          <a:xfrm>
            <a:off x="6632355" y="2838404"/>
            <a:ext cx="2257862" cy="369332"/>
          </a:xfrm>
          <a:prstGeom prst="rect">
            <a:avLst/>
          </a:prstGeom>
        </p:spPr>
        <p:txBody>
          <a:bodyPr wrap="none">
            <a:spAutoFit/>
          </a:bodyPr>
          <a:lstStyle/>
          <a:p>
            <a:r>
              <a:rPr lang="en-US" i="1" dirty="0" smtClean="0">
                <a:solidFill>
                  <a:prstClr val="black"/>
                </a:solidFill>
              </a:rPr>
              <a:t>“The Lord has helped”</a:t>
            </a:r>
            <a:endParaRPr lang="en-US" i="1" dirty="0">
              <a:solidFill>
                <a:prstClr val="black"/>
              </a:solidFill>
            </a:endParaRPr>
          </a:p>
        </p:txBody>
      </p:sp>
      <p:sp>
        <p:nvSpPr>
          <p:cNvPr id="13" name="Rectangle 12"/>
          <p:cNvSpPr/>
          <p:nvPr/>
        </p:nvSpPr>
        <p:spPr>
          <a:xfrm>
            <a:off x="6632355" y="2153400"/>
            <a:ext cx="2235420" cy="369332"/>
          </a:xfrm>
          <a:prstGeom prst="rect">
            <a:avLst/>
          </a:prstGeom>
        </p:spPr>
        <p:txBody>
          <a:bodyPr wrap="none">
            <a:spAutoFit/>
          </a:bodyPr>
          <a:lstStyle/>
          <a:p>
            <a:r>
              <a:rPr lang="en-US" i="1" dirty="0" smtClean="0">
                <a:solidFill>
                  <a:prstClr val="black"/>
                </a:solidFill>
              </a:rPr>
              <a:t>“The Lord is gracious”</a:t>
            </a:r>
            <a:endParaRPr lang="en-US" i="1" dirty="0">
              <a:solidFill>
                <a:prstClr val="black"/>
              </a:solidFill>
            </a:endParaRPr>
          </a:p>
        </p:txBody>
      </p:sp>
      <p:sp>
        <p:nvSpPr>
          <p:cNvPr id="14" name="Rectangle 13"/>
          <p:cNvSpPr/>
          <p:nvPr/>
        </p:nvSpPr>
        <p:spPr>
          <a:xfrm>
            <a:off x="6632364" y="2508954"/>
            <a:ext cx="2180149" cy="369332"/>
          </a:xfrm>
          <a:prstGeom prst="rect">
            <a:avLst/>
          </a:prstGeom>
        </p:spPr>
        <p:txBody>
          <a:bodyPr wrap="none">
            <a:spAutoFit/>
          </a:bodyPr>
          <a:lstStyle/>
          <a:p>
            <a:r>
              <a:rPr lang="en-US" i="1" dirty="0" smtClean="0">
                <a:solidFill>
                  <a:prstClr val="black"/>
                </a:solidFill>
              </a:rPr>
              <a:t>“Who is what God is”</a:t>
            </a:r>
            <a:endParaRPr lang="en-US" i="1" dirty="0">
              <a:solidFill>
                <a:prstClr val="black"/>
              </a:solidFill>
            </a:endParaRPr>
          </a:p>
        </p:txBody>
      </p:sp>
      <p:sp>
        <p:nvSpPr>
          <p:cNvPr id="15" name="Rectangle 14"/>
          <p:cNvSpPr/>
          <p:nvPr/>
        </p:nvSpPr>
        <p:spPr>
          <a:xfrm>
            <a:off x="1319139" y="2508954"/>
            <a:ext cx="1223412"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Meshach</a:t>
            </a:r>
            <a:r>
              <a:rPr lang="en-US" baseline="30000" dirty="0" err="1">
                <a:solidFill>
                  <a:prstClr val="black"/>
                </a:solidFill>
                <a:latin typeface="Arial" panose="020B0604020202020204" pitchFamily="34" charset="0"/>
                <a:cs typeface="Arial" panose="020B0604020202020204" pitchFamily="34" charset="0"/>
              </a:rPr>
              <a:t>B</a:t>
            </a:r>
            <a:endParaRPr lang="en-US"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2737356" y="2508954"/>
            <a:ext cx="2147832" cy="369332"/>
          </a:xfrm>
          <a:prstGeom prst="rect">
            <a:avLst/>
          </a:prstGeom>
        </p:spPr>
        <p:txBody>
          <a:bodyPr wrap="none">
            <a:spAutoFit/>
          </a:bodyPr>
          <a:lstStyle/>
          <a:p>
            <a:pPr algn="ctr"/>
            <a:r>
              <a:rPr lang="en-US" i="1" dirty="0" smtClean="0">
                <a:solidFill>
                  <a:prstClr val="black"/>
                </a:solidFill>
              </a:rPr>
              <a:t>“Who is what </a:t>
            </a:r>
            <a:r>
              <a:rPr lang="en-US" i="1" dirty="0" err="1" smtClean="0">
                <a:solidFill>
                  <a:prstClr val="black"/>
                </a:solidFill>
              </a:rPr>
              <a:t>Aku</a:t>
            </a:r>
            <a:r>
              <a:rPr lang="en-US" i="1" dirty="0" smtClean="0">
                <a:solidFill>
                  <a:prstClr val="black"/>
                </a:solidFill>
              </a:rPr>
              <a:t> is”</a:t>
            </a:r>
            <a:endParaRPr lang="en-US" i="1" dirty="0">
              <a:solidFill>
                <a:prstClr val="black"/>
              </a:solidFill>
            </a:endParaRPr>
          </a:p>
        </p:txBody>
      </p:sp>
      <p:sp>
        <p:nvSpPr>
          <p:cNvPr id="17" name="Rectangle 16"/>
          <p:cNvSpPr/>
          <p:nvPr/>
        </p:nvSpPr>
        <p:spPr>
          <a:xfrm>
            <a:off x="2737371" y="2153400"/>
            <a:ext cx="1982979" cy="369332"/>
          </a:xfrm>
          <a:prstGeom prst="rect">
            <a:avLst/>
          </a:prstGeom>
        </p:spPr>
        <p:txBody>
          <a:bodyPr wrap="none">
            <a:spAutoFit/>
          </a:bodyPr>
          <a:lstStyle/>
          <a:p>
            <a:pPr algn="ctr"/>
            <a:r>
              <a:rPr lang="en-US" i="1" dirty="0" smtClean="0">
                <a:solidFill>
                  <a:prstClr val="black"/>
                </a:solidFill>
              </a:rPr>
              <a:t>“Command of </a:t>
            </a:r>
            <a:r>
              <a:rPr lang="en-US" i="1" dirty="0" err="1" smtClean="0">
                <a:solidFill>
                  <a:prstClr val="black"/>
                </a:solidFill>
              </a:rPr>
              <a:t>Aku</a:t>
            </a:r>
            <a:r>
              <a:rPr lang="en-US" i="1" dirty="0" smtClean="0">
                <a:solidFill>
                  <a:prstClr val="black"/>
                </a:solidFill>
              </a:rPr>
              <a:t>”</a:t>
            </a:r>
            <a:endParaRPr lang="en-US" i="1" dirty="0">
              <a:solidFill>
                <a:prstClr val="black"/>
              </a:solidFill>
            </a:endParaRPr>
          </a:p>
        </p:txBody>
      </p:sp>
      <p:sp>
        <p:nvSpPr>
          <p:cNvPr id="18" name="Rectangle 17"/>
          <p:cNvSpPr/>
          <p:nvPr/>
        </p:nvSpPr>
        <p:spPr>
          <a:xfrm>
            <a:off x="2737356" y="2838404"/>
            <a:ext cx="1878912" cy="369332"/>
          </a:xfrm>
          <a:prstGeom prst="rect">
            <a:avLst/>
          </a:prstGeom>
        </p:spPr>
        <p:txBody>
          <a:bodyPr wrap="none">
            <a:spAutoFit/>
          </a:bodyPr>
          <a:lstStyle/>
          <a:p>
            <a:pPr algn="ctr"/>
            <a:r>
              <a:rPr lang="en-US" i="1" dirty="0" smtClean="0">
                <a:solidFill>
                  <a:prstClr val="black"/>
                </a:solidFill>
              </a:rPr>
              <a:t>“Servant of Nebo”</a:t>
            </a:r>
            <a:endParaRPr lang="en-US" i="1" dirty="0">
              <a:solidFill>
                <a:prstClr val="black"/>
              </a:solidFill>
            </a:endParaRPr>
          </a:p>
        </p:txBody>
      </p:sp>
      <p:sp>
        <p:nvSpPr>
          <p:cNvPr id="19" name="Rectangle 18"/>
          <p:cNvSpPr/>
          <p:nvPr/>
        </p:nvSpPr>
        <p:spPr>
          <a:xfrm>
            <a:off x="1319139" y="2153400"/>
            <a:ext cx="1274708"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Shadrach</a:t>
            </a:r>
            <a:r>
              <a:rPr lang="en-US" baseline="30000" dirty="0" err="1">
                <a:solidFill>
                  <a:prstClr val="black"/>
                </a:solidFill>
                <a:latin typeface="Arial" panose="020B0604020202020204" pitchFamily="34" charset="0"/>
                <a:cs typeface="Arial" panose="020B0604020202020204" pitchFamily="34" charset="0"/>
              </a:rPr>
              <a:t>B</a:t>
            </a:r>
            <a:endParaRPr lang="en-US" dirty="0">
              <a:solidFill>
                <a:prstClr val="black"/>
              </a:solidFill>
              <a:latin typeface="Arial" panose="020B0604020202020204" pitchFamily="34" charset="0"/>
              <a:cs typeface="Arial" panose="020B0604020202020204" pitchFamily="34" charset="0"/>
            </a:endParaRPr>
          </a:p>
        </p:txBody>
      </p:sp>
      <p:sp>
        <p:nvSpPr>
          <p:cNvPr id="20" name="Rectangle 19"/>
          <p:cNvSpPr/>
          <p:nvPr/>
        </p:nvSpPr>
        <p:spPr>
          <a:xfrm>
            <a:off x="1319139" y="2838404"/>
            <a:ext cx="1210588"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Abenego</a:t>
            </a:r>
            <a:r>
              <a:rPr lang="en-US" baseline="30000" dirty="0" err="1">
                <a:solidFill>
                  <a:prstClr val="black"/>
                </a:solidFill>
                <a:latin typeface="Arial" panose="020B0604020202020204" pitchFamily="34" charset="0"/>
                <a:cs typeface="Arial" panose="020B0604020202020204" pitchFamily="34" charset="0"/>
              </a:rPr>
              <a:t>B</a:t>
            </a:r>
            <a:endParaRPr lang="en-US" dirty="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4975194" y="1801088"/>
            <a:ext cx="1620957" cy="369332"/>
          </a:xfrm>
          <a:prstGeom prst="rect">
            <a:avLst/>
          </a:prstGeom>
        </p:spPr>
        <p:txBody>
          <a:bodyPr wrap="none">
            <a:spAutoFit/>
          </a:bodyPr>
          <a:lstStyle/>
          <a:p>
            <a:r>
              <a:rPr lang="en-US" dirty="0" err="1" smtClean="0">
                <a:solidFill>
                  <a:prstClr val="black"/>
                </a:solidFill>
                <a:latin typeface="Arial" panose="020B0604020202020204" pitchFamily="34" charset="0"/>
                <a:cs typeface="Arial" panose="020B0604020202020204" pitchFamily="34" charset="0"/>
              </a:rPr>
              <a:t>Belteshazzar</a:t>
            </a:r>
            <a:r>
              <a:rPr lang="en-US" baseline="30000" dirty="0" err="1" smtClean="0">
                <a:solidFill>
                  <a:prstClr val="black"/>
                </a:solidFill>
                <a:latin typeface="Arial" panose="020B0604020202020204" pitchFamily="34" charset="0"/>
                <a:cs typeface="Arial" panose="020B0604020202020204" pitchFamily="34" charset="0"/>
              </a:rPr>
              <a:t>B</a:t>
            </a:r>
            <a:endParaRPr lang="en-US" baseline="30000" dirty="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6632370" y="1801088"/>
            <a:ext cx="2102563" cy="369332"/>
          </a:xfrm>
          <a:prstGeom prst="rect">
            <a:avLst/>
          </a:prstGeom>
        </p:spPr>
        <p:txBody>
          <a:bodyPr wrap="none">
            <a:spAutoFit/>
          </a:bodyPr>
          <a:lstStyle/>
          <a:p>
            <a:r>
              <a:rPr lang="en-US" i="1" dirty="0" smtClean="0">
                <a:solidFill>
                  <a:prstClr val="black"/>
                </a:solidFill>
              </a:rPr>
              <a:t>“May </a:t>
            </a:r>
            <a:r>
              <a:rPr lang="en-US" i="1" dirty="0" err="1" smtClean="0">
                <a:solidFill>
                  <a:prstClr val="black"/>
                </a:solidFill>
              </a:rPr>
              <a:t>Balak</a:t>
            </a:r>
            <a:r>
              <a:rPr lang="en-US" i="1" dirty="0" smtClean="0">
                <a:solidFill>
                  <a:prstClr val="black"/>
                </a:solidFill>
              </a:rPr>
              <a:t> protect”</a:t>
            </a:r>
            <a:endParaRPr lang="en-US" i="1" dirty="0">
              <a:solidFill>
                <a:prstClr val="black"/>
              </a:solidFill>
            </a:endParaRPr>
          </a:p>
        </p:txBody>
      </p:sp>
      <p:sp>
        <p:nvSpPr>
          <p:cNvPr id="23" name="TextBox 22"/>
          <p:cNvSpPr txBox="1"/>
          <p:nvPr/>
        </p:nvSpPr>
        <p:spPr>
          <a:xfrm>
            <a:off x="15" y="1325088"/>
            <a:ext cx="3910879" cy="461665"/>
          </a:xfrm>
          <a:prstGeom prst="rect">
            <a:avLst/>
          </a:prstGeom>
          <a:noFill/>
        </p:spPr>
        <p:txBody>
          <a:bodyPr wrap="none" rtlCol="0">
            <a:spAutoFit/>
          </a:bodyPr>
          <a:lstStyle/>
          <a:p>
            <a:r>
              <a:rPr lang="en-US" sz="2400" b="1" dirty="0" smtClean="0">
                <a:solidFill>
                  <a:prstClr val="black"/>
                </a:solidFill>
              </a:rPr>
              <a:t>Four Hebrew Men in Babylon</a:t>
            </a:r>
            <a:endParaRPr lang="en-US" sz="2400" b="1" dirty="0">
              <a:solidFill>
                <a:prstClr val="black"/>
              </a:solidFill>
            </a:endParaRPr>
          </a:p>
        </p:txBody>
      </p:sp>
      <p:sp>
        <p:nvSpPr>
          <p:cNvPr id="24" name="TextBox 23"/>
          <p:cNvSpPr txBox="1"/>
          <p:nvPr/>
        </p:nvSpPr>
        <p:spPr>
          <a:xfrm>
            <a:off x="11" y="1801088"/>
            <a:ext cx="1266693"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1-2,4-12</a:t>
            </a:r>
          </a:p>
        </p:txBody>
      </p:sp>
      <p:sp>
        <p:nvSpPr>
          <p:cNvPr id="25" name="TextBox 24"/>
          <p:cNvSpPr txBox="1"/>
          <p:nvPr/>
        </p:nvSpPr>
        <p:spPr>
          <a:xfrm>
            <a:off x="4312" y="2153400"/>
            <a:ext cx="774571"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1,3</a:t>
            </a:r>
          </a:p>
        </p:txBody>
      </p:sp>
      <p:sp>
        <p:nvSpPr>
          <p:cNvPr id="27" name="TextBox 26"/>
          <p:cNvSpPr txBox="1"/>
          <p:nvPr/>
        </p:nvSpPr>
        <p:spPr>
          <a:xfrm>
            <a:off x="4312" y="2508954"/>
            <a:ext cx="774571"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1,3</a:t>
            </a:r>
          </a:p>
        </p:txBody>
      </p:sp>
      <p:sp>
        <p:nvSpPr>
          <p:cNvPr id="28" name="TextBox 27"/>
          <p:cNvSpPr txBox="1"/>
          <p:nvPr/>
        </p:nvSpPr>
        <p:spPr>
          <a:xfrm>
            <a:off x="4312" y="2838404"/>
            <a:ext cx="774571"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1,3</a:t>
            </a:r>
          </a:p>
        </p:txBody>
      </p:sp>
      <p:cxnSp>
        <p:nvCxnSpPr>
          <p:cNvPr id="30" name="Straight Connector 29"/>
          <p:cNvCxnSpPr/>
          <p:nvPr/>
        </p:nvCxnSpPr>
        <p:spPr>
          <a:xfrm flipH="1">
            <a:off x="888521" y="2108865"/>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0157" y="1768623"/>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94279" y="2846873"/>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5915" y="2506632"/>
            <a:ext cx="7979254"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18" y="3177378"/>
            <a:ext cx="2907719" cy="461665"/>
          </a:xfrm>
          <a:prstGeom prst="rect">
            <a:avLst/>
          </a:prstGeom>
          <a:noFill/>
        </p:spPr>
        <p:txBody>
          <a:bodyPr wrap="none" rtlCol="0">
            <a:spAutoFit/>
          </a:bodyPr>
          <a:lstStyle/>
          <a:p>
            <a:r>
              <a:rPr lang="en-US" sz="2400" b="1" dirty="0" smtClean="0">
                <a:solidFill>
                  <a:prstClr val="black"/>
                </a:solidFill>
              </a:rPr>
              <a:t>Two Kings of Babylon</a:t>
            </a:r>
            <a:endParaRPr lang="en-US" sz="2400" b="1" dirty="0">
              <a:solidFill>
                <a:prstClr val="black"/>
              </a:solidFill>
            </a:endParaRPr>
          </a:p>
        </p:txBody>
      </p:sp>
      <p:sp>
        <p:nvSpPr>
          <p:cNvPr id="35" name="TextBox 34"/>
          <p:cNvSpPr txBox="1"/>
          <p:nvPr/>
        </p:nvSpPr>
        <p:spPr>
          <a:xfrm>
            <a:off x="1324912" y="3538275"/>
            <a:ext cx="1928733"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Nebuchadnezzar</a:t>
            </a:r>
            <a:endParaRPr lang="en-US" dirty="0">
              <a:solidFill>
                <a:prstClr val="black"/>
              </a:solidFill>
              <a:latin typeface="Arial" panose="020B0604020202020204" pitchFamily="34" charset="0"/>
              <a:cs typeface="Arial" panose="020B0604020202020204" pitchFamily="34" charset="0"/>
            </a:endParaRPr>
          </a:p>
        </p:txBody>
      </p:sp>
      <p:sp>
        <p:nvSpPr>
          <p:cNvPr id="40" name="Rectangle 39"/>
          <p:cNvSpPr/>
          <p:nvPr/>
        </p:nvSpPr>
        <p:spPr>
          <a:xfrm>
            <a:off x="1324897" y="3890587"/>
            <a:ext cx="1326004" cy="369332"/>
          </a:xfrm>
          <a:prstGeom prst="rect">
            <a:avLst/>
          </a:prstGeom>
        </p:spPr>
        <p:txBody>
          <a:bodyPr wrap="none">
            <a:spAutoFit/>
          </a:bodyPr>
          <a:lstStyle/>
          <a:p>
            <a:r>
              <a:rPr lang="en-US" dirty="0" smtClean="0">
                <a:solidFill>
                  <a:prstClr val="black"/>
                </a:solidFill>
                <a:latin typeface="Arial" panose="020B0604020202020204" pitchFamily="34" charset="0"/>
                <a:cs typeface="Arial" panose="020B0604020202020204" pitchFamily="34" charset="0"/>
              </a:rPr>
              <a:t>Belshazzar</a:t>
            </a:r>
            <a:endParaRPr lang="en-US" dirty="0">
              <a:solidFill>
                <a:prstClr val="black"/>
              </a:solidFill>
              <a:latin typeface="Arial" panose="020B0604020202020204" pitchFamily="34" charset="0"/>
              <a:cs typeface="Arial" panose="020B0604020202020204" pitchFamily="34" charset="0"/>
            </a:endParaRPr>
          </a:p>
        </p:txBody>
      </p:sp>
      <p:sp>
        <p:nvSpPr>
          <p:cNvPr id="43" name="TextBox 42"/>
          <p:cNvSpPr txBox="1"/>
          <p:nvPr/>
        </p:nvSpPr>
        <p:spPr>
          <a:xfrm>
            <a:off x="5773" y="3538275"/>
            <a:ext cx="787395"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1-4</a:t>
            </a:r>
          </a:p>
        </p:txBody>
      </p:sp>
      <p:sp>
        <p:nvSpPr>
          <p:cNvPr id="44" name="TextBox 43"/>
          <p:cNvSpPr txBox="1"/>
          <p:nvPr/>
        </p:nvSpPr>
        <p:spPr>
          <a:xfrm>
            <a:off x="10078" y="3890587"/>
            <a:ext cx="949299"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5,7,8</a:t>
            </a:r>
          </a:p>
        </p:txBody>
      </p:sp>
      <p:cxnSp>
        <p:nvCxnSpPr>
          <p:cNvPr id="45" name="Straight Connector 44"/>
          <p:cNvCxnSpPr/>
          <p:nvPr/>
        </p:nvCxnSpPr>
        <p:spPr>
          <a:xfrm flipH="1">
            <a:off x="894279" y="3846052"/>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5915" y="3505810"/>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31673" y="4243818"/>
            <a:ext cx="7979254"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 y="4380185"/>
            <a:ext cx="3652475" cy="461665"/>
          </a:xfrm>
          <a:prstGeom prst="rect">
            <a:avLst/>
          </a:prstGeom>
          <a:noFill/>
        </p:spPr>
        <p:txBody>
          <a:bodyPr wrap="none" rtlCol="0">
            <a:spAutoFit/>
          </a:bodyPr>
          <a:lstStyle/>
          <a:p>
            <a:r>
              <a:rPr lang="en-US" sz="2400" b="1" dirty="0" smtClean="0">
                <a:solidFill>
                  <a:prstClr val="black"/>
                </a:solidFill>
              </a:rPr>
              <a:t>Two Kings of </a:t>
            </a:r>
            <a:r>
              <a:rPr lang="en-US" sz="2400" b="1" dirty="0" err="1" smtClean="0">
                <a:solidFill>
                  <a:prstClr val="black"/>
                </a:solidFill>
              </a:rPr>
              <a:t>Medo</a:t>
            </a:r>
            <a:r>
              <a:rPr lang="en-US" sz="2400" b="1" dirty="0" smtClean="0">
                <a:solidFill>
                  <a:prstClr val="black"/>
                </a:solidFill>
              </a:rPr>
              <a:t>-Persian</a:t>
            </a:r>
            <a:endParaRPr lang="en-US" sz="2400" b="1" dirty="0">
              <a:solidFill>
                <a:prstClr val="black"/>
              </a:solidFill>
            </a:endParaRPr>
          </a:p>
        </p:txBody>
      </p:sp>
      <p:sp>
        <p:nvSpPr>
          <p:cNvPr id="49" name="TextBox 48"/>
          <p:cNvSpPr txBox="1"/>
          <p:nvPr/>
        </p:nvSpPr>
        <p:spPr>
          <a:xfrm>
            <a:off x="1495850" y="4767425"/>
            <a:ext cx="2018501"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Cyrus the Persian</a:t>
            </a:r>
            <a:endParaRPr lang="en-US" dirty="0">
              <a:solidFill>
                <a:prstClr val="black"/>
              </a:solidFill>
              <a:latin typeface="Arial" panose="020B0604020202020204" pitchFamily="34" charset="0"/>
              <a:cs typeface="Arial" panose="020B0604020202020204" pitchFamily="34" charset="0"/>
            </a:endParaRPr>
          </a:p>
        </p:txBody>
      </p:sp>
      <p:sp>
        <p:nvSpPr>
          <p:cNvPr id="50" name="Rectangle 49"/>
          <p:cNvSpPr/>
          <p:nvPr/>
        </p:nvSpPr>
        <p:spPr>
          <a:xfrm>
            <a:off x="6809066" y="5119737"/>
            <a:ext cx="1273169" cy="369332"/>
          </a:xfrm>
          <a:prstGeom prst="rect">
            <a:avLst/>
          </a:prstGeom>
        </p:spPr>
        <p:txBody>
          <a:bodyPr wrap="none">
            <a:spAutoFit/>
          </a:bodyPr>
          <a:lstStyle/>
          <a:p>
            <a:r>
              <a:rPr lang="en-US" i="1" dirty="0" smtClean="0">
                <a:solidFill>
                  <a:prstClr val="black"/>
                </a:solidFill>
              </a:rPr>
              <a:t>“</a:t>
            </a:r>
            <a:r>
              <a:rPr lang="en-US" dirty="0">
                <a:solidFill>
                  <a:prstClr val="black"/>
                </a:solidFill>
              </a:rPr>
              <a:t>Preserver</a:t>
            </a:r>
            <a:r>
              <a:rPr lang="en-US" i="1" dirty="0" smtClean="0">
                <a:solidFill>
                  <a:prstClr val="black"/>
                </a:solidFill>
              </a:rPr>
              <a:t>”</a:t>
            </a:r>
            <a:endParaRPr lang="en-US" i="1" dirty="0">
              <a:solidFill>
                <a:prstClr val="black"/>
              </a:solidFill>
            </a:endParaRPr>
          </a:p>
        </p:txBody>
      </p:sp>
      <p:sp>
        <p:nvSpPr>
          <p:cNvPr id="51" name="Rectangle 50"/>
          <p:cNvSpPr/>
          <p:nvPr/>
        </p:nvSpPr>
        <p:spPr>
          <a:xfrm>
            <a:off x="1495839" y="5119737"/>
            <a:ext cx="4198585" cy="369332"/>
          </a:xfrm>
          <a:prstGeom prst="rect">
            <a:avLst/>
          </a:prstGeom>
        </p:spPr>
        <p:txBody>
          <a:bodyPr wrap="none">
            <a:spAutoFit/>
          </a:bodyPr>
          <a:lstStyle/>
          <a:p>
            <a:r>
              <a:rPr lang="en-US" dirty="0" smtClean="0">
                <a:solidFill>
                  <a:prstClr val="black"/>
                </a:solidFill>
                <a:latin typeface="Arial" panose="020B0604020202020204" pitchFamily="34" charset="0"/>
                <a:cs typeface="Arial" panose="020B0604020202020204" pitchFamily="34" charset="0"/>
              </a:rPr>
              <a:t>Darius the Mede – governor of Babylon</a:t>
            </a:r>
            <a:endParaRPr lang="en-US" dirty="0">
              <a:solidFill>
                <a:prstClr val="black"/>
              </a:solidFill>
              <a:latin typeface="Arial" panose="020B0604020202020204" pitchFamily="34" charset="0"/>
              <a:cs typeface="Arial" panose="020B0604020202020204" pitchFamily="34" charset="0"/>
            </a:endParaRPr>
          </a:p>
        </p:txBody>
      </p:sp>
      <p:sp>
        <p:nvSpPr>
          <p:cNvPr id="52" name="Rectangle 51"/>
          <p:cNvSpPr/>
          <p:nvPr/>
        </p:nvSpPr>
        <p:spPr>
          <a:xfrm>
            <a:off x="6809066" y="4767425"/>
            <a:ext cx="1046569" cy="369332"/>
          </a:xfrm>
          <a:prstGeom prst="rect">
            <a:avLst/>
          </a:prstGeom>
        </p:spPr>
        <p:txBody>
          <a:bodyPr wrap="none">
            <a:spAutoFit/>
          </a:bodyPr>
          <a:lstStyle/>
          <a:p>
            <a:r>
              <a:rPr lang="en-US" i="1" dirty="0" smtClean="0">
                <a:solidFill>
                  <a:prstClr val="black"/>
                </a:solidFill>
              </a:rPr>
              <a:t>“</a:t>
            </a:r>
            <a:r>
              <a:rPr lang="en-US" dirty="0" smtClean="0">
                <a:solidFill>
                  <a:prstClr val="black"/>
                </a:solidFill>
              </a:rPr>
              <a:t>Throne</a:t>
            </a:r>
            <a:r>
              <a:rPr lang="en-US" i="1" dirty="0" smtClean="0">
                <a:solidFill>
                  <a:prstClr val="black"/>
                </a:solidFill>
              </a:rPr>
              <a:t>”</a:t>
            </a:r>
            <a:endParaRPr lang="en-US" i="1" dirty="0">
              <a:solidFill>
                <a:prstClr val="black"/>
              </a:solidFill>
            </a:endParaRPr>
          </a:p>
        </p:txBody>
      </p:sp>
      <p:sp>
        <p:nvSpPr>
          <p:cNvPr id="53" name="TextBox 52"/>
          <p:cNvSpPr txBox="1"/>
          <p:nvPr/>
        </p:nvSpPr>
        <p:spPr>
          <a:xfrm>
            <a:off x="176696" y="4767425"/>
            <a:ext cx="1066318"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1,6,10</a:t>
            </a:r>
          </a:p>
        </p:txBody>
      </p:sp>
      <p:sp>
        <p:nvSpPr>
          <p:cNvPr id="54" name="TextBox 53"/>
          <p:cNvSpPr txBox="1"/>
          <p:nvPr/>
        </p:nvSpPr>
        <p:spPr>
          <a:xfrm>
            <a:off x="181016" y="5119737"/>
            <a:ext cx="1253869" cy="369332"/>
          </a:xfrm>
          <a:prstGeom prst="rect">
            <a:avLst/>
          </a:prstGeom>
          <a:noFill/>
        </p:spPr>
        <p:txBody>
          <a:bodyPr wrap="none" rtlCol="0">
            <a:spAutoFit/>
          </a:bodyPr>
          <a:lstStyle/>
          <a:p>
            <a:r>
              <a:rPr lang="en-US" dirty="0" err="1" smtClean="0">
                <a:solidFill>
                  <a:prstClr val="black"/>
                </a:solidFill>
              </a:rPr>
              <a:t>Ch</a:t>
            </a:r>
            <a:r>
              <a:rPr lang="en-US" dirty="0" smtClean="0">
                <a:solidFill>
                  <a:prstClr val="black"/>
                </a:solidFill>
              </a:rPr>
              <a:t> 5-6,9,11</a:t>
            </a:r>
          </a:p>
        </p:txBody>
      </p:sp>
      <p:cxnSp>
        <p:nvCxnSpPr>
          <p:cNvPr id="55" name="Straight Connector 54"/>
          <p:cNvCxnSpPr/>
          <p:nvPr/>
        </p:nvCxnSpPr>
        <p:spPr>
          <a:xfrm flipH="1">
            <a:off x="1065217" y="5075202"/>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96853" y="4734960"/>
            <a:ext cx="7979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2611" y="5472968"/>
            <a:ext cx="7979254"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497136" y="3885446"/>
            <a:ext cx="2215863" cy="369332"/>
          </a:xfrm>
          <a:prstGeom prst="rect">
            <a:avLst/>
          </a:prstGeom>
        </p:spPr>
        <p:txBody>
          <a:bodyPr wrap="none">
            <a:spAutoFit/>
          </a:bodyPr>
          <a:lstStyle/>
          <a:p>
            <a:r>
              <a:rPr lang="en-US" i="1" dirty="0" smtClean="0">
                <a:solidFill>
                  <a:prstClr val="black"/>
                </a:solidFill>
              </a:rPr>
              <a:t>“</a:t>
            </a:r>
            <a:r>
              <a:rPr lang="en-US" dirty="0"/>
              <a:t>Bel protect the </a:t>
            </a:r>
            <a:r>
              <a:rPr lang="en-US" dirty="0" smtClean="0"/>
              <a:t>king</a:t>
            </a:r>
            <a:r>
              <a:rPr lang="en-US" i="1" dirty="0" smtClean="0">
                <a:solidFill>
                  <a:prstClr val="black"/>
                </a:solidFill>
              </a:rPr>
              <a:t>”</a:t>
            </a:r>
            <a:endParaRPr lang="en-US" i="1" dirty="0">
              <a:solidFill>
                <a:prstClr val="black"/>
              </a:solidFill>
            </a:endParaRPr>
          </a:p>
        </p:txBody>
      </p:sp>
      <p:sp>
        <p:nvSpPr>
          <p:cNvPr id="59" name="Rectangle 58"/>
          <p:cNvSpPr/>
          <p:nvPr/>
        </p:nvSpPr>
        <p:spPr>
          <a:xfrm>
            <a:off x="5945065" y="3533134"/>
            <a:ext cx="2678362" cy="369332"/>
          </a:xfrm>
          <a:prstGeom prst="rect">
            <a:avLst/>
          </a:prstGeom>
        </p:spPr>
        <p:txBody>
          <a:bodyPr wrap="none">
            <a:spAutoFit/>
          </a:bodyPr>
          <a:lstStyle/>
          <a:p>
            <a:r>
              <a:rPr lang="en-US" dirty="0" smtClean="0"/>
              <a:t>“</a:t>
            </a:r>
            <a:r>
              <a:rPr lang="en-US" dirty="0"/>
              <a:t>Nebo, protect the crown</a:t>
            </a:r>
            <a:r>
              <a:rPr lang="en-US" i="1" dirty="0" smtClean="0">
                <a:solidFill>
                  <a:prstClr val="black"/>
                </a:solidFill>
              </a:rPr>
              <a:t>”</a:t>
            </a:r>
            <a:endParaRPr lang="en-US" i="1" dirty="0">
              <a:solidFill>
                <a:prstClr val="black"/>
              </a:solidFill>
            </a:endParaRPr>
          </a:p>
        </p:txBody>
      </p:sp>
    </p:spTree>
    <p:extLst>
      <p:ext uri="{BB962C8B-B14F-4D97-AF65-F5344CB8AC3E}">
        <p14:creationId xmlns:p14="http://schemas.microsoft.com/office/powerpoint/2010/main" xmlns="" val="2135680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3980</TotalTime>
  <Words>605</Words>
  <Application>Microsoft Office PowerPoint</Application>
  <PresentationFormat>On-screen Show (16:10)</PresentationFormat>
  <Paragraphs>289</Paragraphs>
  <Slides>13</Slides>
  <Notes>3</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1_Office Theme</vt:lpstr>
      <vt:lpstr>2_Office Theme</vt:lpstr>
      <vt:lpstr>4_Office Theme</vt:lpstr>
      <vt:lpstr>3_Office Theme</vt:lpstr>
      <vt:lpstr>Study of Daniel</vt:lpstr>
      <vt:lpstr>Take  Pre-course Quiz on Daniel</vt:lpstr>
      <vt:lpstr>A.  Daniel’s Personal Information</vt:lpstr>
      <vt:lpstr>Slide 4</vt:lpstr>
      <vt:lpstr>Slide 5</vt:lpstr>
      <vt:lpstr>Slide 6</vt:lpstr>
      <vt:lpstr>C.  Theme of Daniel</vt:lpstr>
      <vt:lpstr>C.  Precursor Prophecies</vt:lpstr>
      <vt:lpstr>D.  Characters from Daniel</vt:lpstr>
      <vt:lpstr>Chapter Content</vt:lpstr>
      <vt:lpstr>Slide 11</vt:lpstr>
      <vt:lpstr>Chapter Content</vt:lpstr>
      <vt:lpstr>Outline of Daniel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Outline-Class Review Slides Time Lines</dc:title>
  <dc:creator>Danny Haynes</dc:creator>
  <cp:lastModifiedBy>Brad Beutjer</cp:lastModifiedBy>
  <cp:revision>111</cp:revision>
  <cp:lastPrinted>2015-10-24T19:49:58Z</cp:lastPrinted>
  <dcterms:created xsi:type="dcterms:W3CDTF">2015-10-17T15:23:22Z</dcterms:created>
  <dcterms:modified xsi:type="dcterms:W3CDTF">2015-11-12T01:25:09Z</dcterms:modified>
</cp:coreProperties>
</file>