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5" r:id="rId1"/>
  </p:sldMasterIdLst>
  <p:notesMasterIdLst>
    <p:notesMasterId r:id="rId23"/>
  </p:notesMasterIdLst>
  <p:sldIdLst>
    <p:sldId id="438" r:id="rId2"/>
    <p:sldId id="439" r:id="rId3"/>
    <p:sldId id="440" r:id="rId4"/>
    <p:sldId id="441" r:id="rId5"/>
    <p:sldId id="442" r:id="rId6"/>
    <p:sldId id="443" r:id="rId7"/>
    <p:sldId id="444" r:id="rId8"/>
    <p:sldId id="445" r:id="rId9"/>
    <p:sldId id="446" r:id="rId10"/>
    <p:sldId id="447" r:id="rId11"/>
    <p:sldId id="448" r:id="rId12"/>
    <p:sldId id="449" r:id="rId13"/>
    <p:sldId id="450" r:id="rId14"/>
    <p:sldId id="451" r:id="rId15"/>
    <p:sldId id="452" r:id="rId16"/>
    <p:sldId id="453" r:id="rId17"/>
    <p:sldId id="454" r:id="rId18"/>
    <p:sldId id="455" r:id="rId19"/>
    <p:sldId id="456" r:id="rId20"/>
    <p:sldId id="457" r:id="rId21"/>
    <p:sldId id="458" r:id="rId2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10" y="-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3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BF965-F4E0-4068-AB01-F6B15B609DD0}" type="datetimeFigureOut">
              <a:rPr lang="en-US" smtClean="0"/>
              <a:pPr/>
              <a:t>11/29/2015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87854-1CB5-4115-B6E1-FB796934DD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1995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172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2163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0913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561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242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4210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2572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8456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3756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9064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873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951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1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309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9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9358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997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0848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303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970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94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8B422F-BE06-4BB0-9173-E47491106969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211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775355"/>
            <a:ext cx="9144000" cy="1225021"/>
          </a:xfrm>
        </p:spPr>
        <p:txBody>
          <a:bodyPr/>
          <a:lstStyle/>
          <a:p>
            <a:r>
              <a:rPr lang="en-US" sz="6600" dirty="0" smtClean="0"/>
              <a:t>Daniel’s Prayer</a:t>
            </a:r>
            <a:br>
              <a:rPr lang="en-US" sz="6600" dirty="0" smtClean="0"/>
            </a:br>
            <a:r>
              <a:rPr lang="en-US" sz="6600" dirty="0" smtClean="0"/>
              <a:t>(Daniel 9:1-19)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697921"/>
            <a:ext cx="6400800" cy="393700"/>
          </a:xfrm>
        </p:spPr>
        <p:txBody>
          <a:bodyPr>
            <a:noAutofit/>
          </a:bodyPr>
          <a:lstStyle/>
          <a:p>
            <a:r>
              <a:rPr lang="en-US" sz="1800" dirty="0" smtClean="0"/>
              <a:t>October, 2015</a:t>
            </a:r>
            <a:endParaRPr lang="en-US" sz="1800" dirty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3B408B-7A52-439F-A942-49859F450FFC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endParaRPr lang="en-US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417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Jeremiah 25:12-13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711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baseline="30000" dirty="0" smtClean="0"/>
              <a:t>12</a:t>
            </a:r>
            <a:r>
              <a:rPr lang="en-US" b="0" baseline="30000" dirty="0"/>
              <a:t> </a:t>
            </a:r>
            <a:r>
              <a:rPr lang="en-US" b="0" dirty="0"/>
              <a:t>‘Then it will come to pass, </a:t>
            </a:r>
            <a:r>
              <a:rPr lang="en-US" dirty="0">
                <a:solidFill>
                  <a:srgbClr val="FFFF00"/>
                </a:solidFill>
              </a:rPr>
              <a:t>when seventy years are completed</a:t>
            </a:r>
            <a:r>
              <a:rPr lang="en-US" b="0" dirty="0"/>
              <a:t>, that </a:t>
            </a:r>
            <a:r>
              <a:rPr lang="en-US" b="0" u="sng" dirty="0"/>
              <a:t>I will punish the king of Babylon and that nation</a:t>
            </a:r>
            <a:r>
              <a:rPr lang="en-US" b="0" dirty="0"/>
              <a:t>, the land of the Chaldeans, for their iniquity,’ says the </a:t>
            </a:r>
            <a:r>
              <a:rPr lang="en-US" b="0" cap="small" dirty="0"/>
              <a:t>Lord</a:t>
            </a:r>
            <a:r>
              <a:rPr lang="en-US" b="0" dirty="0"/>
              <a:t>; ‘and I will make it a perpetual desolation. </a:t>
            </a:r>
            <a:r>
              <a:rPr lang="en-US" b="0" baseline="30000" dirty="0"/>
              <a:t>13 </a:t>
            </a:r>
            <a:r>
              <a:rPr lang="en-US" b="0" dirty="0"/>
              <a:t>So I will bring on that land all My words which I have pronounced against it, all that is written in this book, which Jeremiah has prophesied concerning all the nations.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931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" y="850900"/>
            <a:ext cx="8991600" cy="467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b="1">
                <a:solidFill>
                  <a:schemeClr val="bg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kern="0" dirty="0" smtClean="0">
                <a:solidFill>
                  <a:srgbClr val="000000"/>
                </a:solidFill>
              </a:rPr>
              <a:t>For thus says the </a:t>
            </a:r>
            <a:r>
              <a:rPr lang="en-US" b="0" kern="0" cap="small" dirty="0" smtClean="0">
                <a:solidFill>
                  <a:srgbClr val="000000"/>
                </a:solidFill>
              </a:rPr>
              <a:t>Lord</a:t>
            </a:r>
            <a:r>
              <a:rPr lang="en-US" b="0" kern="0" dirty="0" smtClean="0">
                <a:solidFill>
                  <a:srgbClr val="000000"/>
                </a:solidFill>
              </a:rPr>
              <a:t>:  </a:t>
            </a:r>
            <a:r>
              <a:rPr lang="en-US" kern="0" dirty="0" smtClean="0">
                <a:solidFill>
                  <a:srgbClr val="000000"/>
                </a:solidFill>
              </a:rPr>
              <a:t>After seventy years are completed at Babylon</a:t>
            </a:r>
            <a:r>
              <a:rPr lang="en-US" b="0" kern="0" dirty="0" smtClean="0">
                <a:solidFill>
                  <a:srgbClr val="000000"/>
                </a:solidFill>
              </a:rPr>
              <a:t>, I will visit you and perform My good word toward you, and </a:t>
            </a:r>
            <a:r>
              <a:rPr lang="en-US" b="0" u="sng" kern="0" dirty="0" smtClean="0">
                <a:solidFill>
                  <a:srgbClr val="000000"/>
                </a:solidFill>
              </a:rPr>
              <a:t>cause you to return to this place</a:t>
            </a:r>
            <a:r>
              <a:rPr lang="en-US" b="0" kern="0" dirty="0" smtClean="0">
                <a:solidFill>
                  <a:srgbClr val="000000"/>
                </a:solidFill>
              </a:rPr>
              <a:t>.  </a:t>
            </a:r>
            <a:r>
              <a:rPr lang="en-US" b="0" kern="0" baseline="30000" dirty="0" smtClean="0">
                <a:solidFill>
                  <a:srgbClr val="000000"/>
                </a:solidFill>
              </a:rPr>
              <a:t>11 </a:t>
            </a:r>
            <a:r>
              <a:rPr lang="en-US" b="0" kern="0" dirty="0" smtClean="0">
                <a:solidFill>
                  <a:srgbClr val="000000"/>
                </a:solidFill>
              </a:rPr>
              <a:t>For I know the thoughts that I think toward you, says the </a:t>
            </a:r>
            <a:r>
              <a:rPr lang="en-US" b="0" kern="0" cap="small" dirty="0" smtClean="0">
                <a:solidFill>
                  <a:srgbClr val="000000"/>
                </a:solidFill>
              </a:rPr>
              <a:t>Lord</a:t>
            </a:r>
            <a:r>
              <a:rPr lang="en-US" b="0" kern="0" dirty="0" smtClean="0">
                <a:solidFill>
                  <a:srgbClr val="000000"/>
                </a:solidFill>
              </a:rPr>
              <a:t>, thoughts of peace and not of evil, to give you a future and a hope. </a:t>
            </a:r>
            <a:r>
              <a:rPr lang="en-US" b="0" kern="0" baseline="30000" dirty="0" smtClean="0">
                <a:solidFill>
                  <a:srgbClr val="FFFFFF"/>
                </a:solidFill>
              </a:rPr>
              <a:t>12 </a:t>
            </a:r>
            <a:r>
              <a:rPr lang="en-US" kern="0" dirty="0" smtClean="0">
                <a:solidFill>
                  <a:srgbClr val="FFFF00"/>
                </a:solidFill>
              </a:rPr>
              <a:t>Then you will call upon Me and go and pray to Me, and I will listen to you.  </a:t>
            </a:r>
            <a:r>
              <a:rPr lang="en-US" b="0" kern="0" baseline="30000" dirty="0" smtClean="0">
                <a:solidFill>
                  <a:srgbClr val="FFFFFF"/>
                </a:solidFill>
              </a:rPr>
              <a:t>13 </a:t>
            </a:r>
            <a:r>
              <a:rPr lang="en-US" b="0" kern="0" dirty="0" smtClean="0">
                <a:solidFill>
                  <a:srgbClr val="FFFFFF"/>
                </a:solidFill>
              </a:rPr>
              <a:t>And you will seek Me and find Me, when you search for Me with all your heart. </a:t>
            </a:r>
            <a:r>
              <a:rPr lang="en-US" b="0" kern="0" baseline="30000" dirty="0" smtClean="0">
                <a:solidFill>
                  <a:srgbClr val="FFFFFF"/>
                </a:solidFill>
              </a:rPr>
              <a:t>14 </a:t>
            </a:r>
            <a:r>
              <a:rPr lang="en-US" b="0" kern="0" dirty="0" smtClean="0">
                <a:solidFill>
                  <a:srgbClr val="FFFFFF"/>
                </a:solidFill>
              </a:rPr>
              <a:t>I will be found by you, says the </a:t>
            </a:r>
            <a:r>
              <a:rPr lang="en-US" b="0" kern="0" cap="small" dirty="0" smtClean="0">
                <a:solidFill>
                  <a:srgbClr val="FFFFFF"/>
                </a:solidFill>
              </a:rPr>
              <a:t>Lord</a:t>
            </a:r>
            <a:r>
              <a:rPr lang="en-US" b="0" kern="0" dirty="0" smtClean="0">
                <a:solidFill>
                  <a:srgbClr val="FFFFFF"/>
                </a:solidFill>
              </a:rPr>
              <a:t>, and I will </a:t>
            </a:r>
            <a:r>
              <a:rPr lang="en-US" b="0" u="sng" kern="0" dirty="0" smtClean="0">
                <a:solidFill>
                  <a:srgbClr val="FFFFFF"/>
                </a:solidFill>
              </a:rPr>
              <a:t>bring you back from your captivity</a:t>
            </a:r>
            <a:r>
              <a:rPr lang="en-US" b="0" kern="0" dirty="0" smtClean="0">
                <a:solidFill>
                  <a:srgbClr val="FFFFFF"/>
                </a:solidFill>
              </a:rPr>
              <a:t>; I will gather you from all the nations and from all the places where I have driven you, says the </a:t>
            </a:r>
            <a:r>
              <a:rPr lang="en-US" b="0" kern="0" cap="small" dirty="0" smtClean="0">
                <a:solidFill>
                  <a:srgbClr val="FFFFFF"/>
                </a:solidFill>
              </a:rPr>
              <a:t>Lord</a:t>
            </a:r>
            <a:r>
              <a:rPr lang="en-US" b="0" kern="0" dirty="0" smtClean="0">
                <a:solidFill>
                  <a:srgbClr val="FFFFFF"/>
                </a:solidFill>
              </a:rPr>
              <a:t>, and I will bring you to the place from which I cause you to be carried away captive.</a:t>
            </a:r>
            <a:endParaRPr lang="en-US" b="0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Jeremiah 29:10-14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50900"/>
            <a:ext cx="8991600" cy="2006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700" b="0" dirty="0"/>
              <a:t>For thus says the </a:t>
            </a:r>
            <a:r>
              <a:rPr lang="en-US" sz="2700" b="0" cap="small" dirty="0"/>
              <a:t>Lord</a:t>
            </a:r>
            <a:r>
              <a:rPr lang="en-US" sz="2700" b="0" dirty="0"/>
              <a:t>: </a:t>
            </a:r>
            <a:r>
              <a:rPr lang="en-US" sz="2700" b="0" dirty="0" smtClean="0"/>
              <a:t> </a:t>
            </a:r>
            <a:r>
              <a:rPr lang="en-US" sz="2700" dirty="0" smtClean="0">
                <a:solidFill>
                  <a:srgbClr val="FFFF00"/>
                </a:solidFill>
              </a:rPr>
              <a:t>After </a:t>
            </a:r>
            <a:r>
              <a:rPr lang="en-US" sz="2700" dirty="0">
                <a:solidFill>
                  <a:srgbClr val="FFFF00"/>
                </a:solidFill>
              </a:rPr>
              <a:t>seventy years are completed at Babylon</a:t>
            </a:r>
            <a:r>
              <a:rPr lang="en-US" sz="2700" b="0" dirty="0"/>
              <a:t>, I will visit you and perform My good word toward you, and </a:t>
            </a:r>
            <a:r>
              <a:rPr lang="en-US" sz="2700" b="0" u="sng" dirty="0"/>
              <a:t>cause you to return to this place</a:t>
            </a:r>
            <a:r>
              <a:rPr lang="en-US" sz="2700" b="0" dirty="0"/>
              <a:t>. </a:t>
            </a:r>
            <a:r>
              <a:rPr lang="en-US" sz="2700" b="0" dirty="0" smtClean="0"/>
              <a:t> </a:t>
            </a:r>
            <a:r>
              <a:rPr lang="en-US" sz="2700" b="0" baseline="30000" dirty="0" smtClean="0"/>
              <a:t>11</a:t>
            </a:r>
            <a:r>
              <a:rPr lang="en-US" sz="2700" b="0" baseline="30000" dirty="0"/>
              <a:t> </a:t>
            </a:r>
            <a:r>
              <a:rPr lang="en-US" sz="2700" b="0" dirty="0"/>
              <a:t>For I know the thoughts that I think toward you, says the </a:t>
            </a:r>
            <a:r>
              <a:rPr lang="en-US" sz="2700" b="0" cap="small" dirty="0"/>
              <a:t>Lord</a:t>
            </a:r>
            <a:r>
              <a:rPr lang="en-US" sz="2700" b="0" dirty="0"/>
              <a:t>, thoughts of peace and not of evil, to give you a future and a hope.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88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Daniel’s Prayer </a:t>
            </a:r>
            <a:r>
              <a:rPr lang="en-US" b="0" dirty="0"/>
              <a:t>(Daniel 9:1-19)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800100"/>
            <a:ext cx="8610600" cy="49149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What caused him to pray?</a:t>
            </a:r>
          </a:p>
          <a:p>
            <a:r>
              <a:rPr lang="en-US" dirty="0"/>
              <a:t>How </a:t>
            </a:r>
            <a:r>
              <a:rPr lang="en-US" dirty="0" smtClean="0"/>
              <a:t>did he think of God?</a:t>
            </a:r>
          </a:p>
          <a:p>
            <a:pPr marL="635000" lvl="1" indent="-234950"/>
            <a:r>
              <a:rPr lang="en-US" dirty="0">
                <a:solidFill>
                  <a:srgbClr val="FFFF00"/>
                </a:solidFill>
              </a:rPr>
              <a:t>Great &amp; Awesome (4)</a:t>
            </a:r>
          </a:p>
          <a:p>
            <a:pPr marL="635000" lvl="1" indent="-234950"/>
            <a:r>
              <a:rPr lang="en-US" dirty="0">
                <a:solidFill>
                  <a:srgbClr val="FFFF00"/>
                </a:solidFill>
              </a:rPr>
              <a:t>Keeps Covenant (4) </a:t>
            </a:r>
          </a:p>
          <a:p>
            <a:pPr marL="635000" lvl="1" indent="-234950"/>
            <a:r>
              <a:rPr lang="en-US" dirty="0">
                <a:solidFill>
                  <a:srgbClr val="FFFF00"/>
                </a:solidFill>
              </a:rPr>
              <a:t>Merciful &amp; Forgiving </a:t>
            </a:r>
            <a:r>
              <a:rPr lang="en-US" dirty="0" smtClean="0">
                <a:solidFill>
                  <a:srgbClr val="FFFF00"/>
                </a:solidFill>
              </a:rPr>
              <a:t>(4, 9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  <a:p>
            <a:pPr marL="635000" lvl="1" indent="-234950"/>
            <a:r>
              <a:rPr lang="en-US" dirty="0">
                <a:solidFill>
                  <a:srgbClr val="FFFF00"/>
                </a:solidFill>
              </a:rPr>
              <a:t>Righteous (7</a:t>
            </a:r>
            <a:r>
              <a:rPr lang="en-US" dirty="0" smtClean="0">
                <a:solidFill>
                  <a:srgbClr val="FFFF00"/>
                </a:solidFill>
              </a:rPr>
              <a:t>, 14</a:t>
            </a:r>
            <a:r>
              <a:rPr lang="en-US" dirty="0">
                <a:solidFill>
                  <a:srgbClr val="FFFF00"/>
                </a:solidFill>
              </a:rPr>
              <a:t>)</a:t>
            </a:r>
          </a:p>
          <a:p>
            <a:pPr marL="635000" lvl="1" indent="-234950"/>
            <a:r>
              <a:rPr lang="en-US" dirty="0">
                <a:solidFill>
                  <a:srgbClr val="FFFF00"/>
                </a:solidFill>
              </a:rPr>
              <a:t>Active in Blessings (15)</a:t>
            </a:r>
          </a:p>
          <a:p>
            <a:pPr marL="635000" lvl="1" indent="-234950"/>
            <a:r>
              <a:rPr lang="en-US" dirty="0" smtClean="0">
                <a:solidFill>
                  <a:srgbClr val="FFFF00"/>
                </a:solidFill>
              </a:rPr>
              <a:t>Capable of Anger &amp; Fury (16)</a:t>
            </a:r>
          </a:p>
          <a:p>
            <a:pPr marL="635000" lvl="1" indent="-234950"/>
            <a:r>
              <a:rPr lang="en-US" dirty="0" smtClean="0">
                <a:solidFill>
                  <a:srgbClr val="FFFF00"/>
                </a:solidFill>
              </a:rPr>
              <a:t>Able </a:t>
            </a:r>
            <a:r>
              <a:rPr lang="en-US" dirty="0">
                <a:solidFill>
                  <a:srgbClr val="FFFF00"/>
                </a:solidFill>
              </a:rPr>
              <a:t>to Hear &amp; Respond (17, 18)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131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Daniel’s Prayer </a:t>
            </a:r>
            <a:r>
              <a:rPr lang="en-US" b="0" dirty="0"/>
              <a:t>(Daniel 9:1-19)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800100"/>
            <a:ext cx="8610600" cy="495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What caused him to pray?</a:t>
            </a:r>
          </a:p>
          <a:p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How</a:t>
            </a:r>
            <a:r>
              <a:rPr lang="en-US" dirty="0"/>
              <a:t> </a:t>
            </a:r>
            <a:r>
              <a:rPr lang="en-US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did </a:t>
            </a:r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he think of God?</a:t>
            </a:r>
          </a:p>
          <a:p>
            <a:r>
              <a:rPr lang="en-US" dirty="0" smtClean="0"/>
              <a:t>What did he think of man?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Sinful &amp; wicked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(5)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Do not listen (6), not seeking God (13)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Rebellious (5, 9)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Shame of face (7, 8)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Do not obey (10)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Deserving of punishment (11)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0" y="1967925"/>
            <a:ext cx="2749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FFFFFF"/>
                </a:solidFill>
                <a:latin typeface="Calibri" panose="020F0502020204030204" pitchFamily="34" charset="0"/>
              </a:rPr>
              <a:t>… and himself?</a:t>
            </a:r>
            <a:endParaRPr lang="en-US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571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Contrast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90500" y="927100"/>
            <a:ext cx="4076700" cy="42926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u="sng" dirty="0" smtClean="0"/>
              <a:t>God</a:t>
            </a:r>
          </a:p>
          <a:p>
            <a:pPr marL="234950" indent="-234950"/>
            <a:r>
              <a:rPr lang="en-US" dirty="0" smtClean="0"/>
              <a:t>Great &amp; Awesome </a:t>
            </a:r>
            <a:r>
              <a:rPr lang="en-US" dirty="0"/>
              <a:t>(</a:t>
            </a:r>
            <a:r>
              <a:rPr lang="en-US" dirty="0" smtClean="0"/>
              <a:t>4</a:t>
            </a:r>
            <a:r>
              <a:rPr lang="en-US" dirty="0"/>
              <a:t>)</a:t>
            </a:r>
            <a:endParaRPr lang="en-US" dirty="0" smtClean="0"/>
          </a:p>
          <a:p>
            <a:pPr marL="234950" indent="-234950"/>
            <a:r>
              <a:rPr lang="en-US" dirty="0" smtClean="0"/>
              <a:t>Keeps Covenant </a:t>
            </a:r>
            <a:r>
              <a:rPr lang="en-US" dirty="0"/>
              <a:t>(4) </a:t>
            </a:r>
            <a:endParaRPr lang="en-US" dirty="0" smtClean="0"/>
          </a:p>
          <a:p>
            <a:pPr marL="234950" indent="-234950"/>
            <a:r>
              <a:rPr lang="en-US" dirty="0" smtClean="0"/>
              <a:t>Merciful &amp; Forgiving </a:t>
            </a:r>
            <a:r>
              <a:rPr lang="en-US" dirty="0"/>
              <a:t>(9</a:t>
            </a:r>
            <a:r>
              <a:rPr lang="en-US" dirty="0" smtClean="0"/>
              <a:t>)</a:t>
            </a:r>
          </a:p>
          <a:p>
            <a:pPr marL="234950" indent="-234950"/>
            <a:r>
              <a:rPr lang="en-US" dirty="0" smtClean="0"/>
              <a:t>Righteous </a:t>
            </a:r>
            <a:r>
              <a:rPr lang="en-US" dirty="0"/>
              <a:t>(7</a:t>
            </a:r>
            <a:r>
              <a:rPr lang="en-US" dirty="0" smtClean="0"/>
              <a:t>, 14)</a:t>
            </a:r>
          </a:p>
          <a:p>
            <a:pPr marL="234950" indent="-234950"/>
            <a:r>
              <a:rPr lang="en-US" dirty="0" smtClean="0"/>
              <a:t>Active in Blessings </a:t>
            </a:r>
            <a:r>
              <a:rPr lang="en-US" dirty="0"/>
              <a:t>(15</a:t>
            </a:r>
            <a:r>
              <a:rPr lang="en-US" dirty="0" smtClean="0"/>
              <a:t>)</a:t>
            </a:r>
          </a:p>
          <a:p>
            <a:pPr marL="234950" indent="-234950"/>
            <a:r>
              <a:rPr lang="en-US" dirty="0" smtClean="0"/>
              <a:t>Able to Hear &amp; Respond </a:t>
            </a:r>
            <a:r>
              <a:rPr lang="en-US" dirty="0"/>
              <a:t>(17, 18)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67200" y="927100"/>
            <a:ext cx="4762500" cy="42926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u="sng" dirty="0" smtClean="0"/>
              <a:t>Man</a:t>
            </a:r>
            <a:endParaRPr lang="en-US" u="sng" dirty="0" smtClean="0"/>
          </a:p>
          <a:p>
            <a:pPr marL="234950" indent="-234950"/>
            <a:r>
              <a:rPr lang="en-US" dirty="0" smtClean="0"/>
              <a:t>‘Shame of Face’ </a:t>
            </a:r>
            <a:r>
              <a:rPr lang="en-US" dirty="0"/>
              <a:t>(7</a:t>
            </a:r>
            <a:r>
              <a:rPr lang="en-US" dirty="0" smtClean="0"/>
              <a:t>, 8</a:t>
            </a:r>
            <a:r>
              <a:rPr lang="en-US" dirty="0"/>
              <a:t>) </a:t>
            </a:r>
            <a:endParaRPr lang="en-US" dirty="0" smtClean="0"/>
          </a:p>
          <a:p>
            <a:pPr marL="234950" indent="-234950"/>
            <a:r>
              <a:rPr lang="en-US" dirty="0" smtClean="0"/>
              <a:t>Have </a:t>
            </a:r>
            <a:r>
              <a:rPr lang="en-US" dirty="0"/>
              <a:t>not </a:t>
            </a:r>
            <a:r>
              <a:rPr lang="en-US" dirty="0" smtClean="0"/>
              <a:t>Obeyed the Law </a:t>
            </a:r>
            <a:r>
              <a:rPr lang="en-US" dirty="0"/>
              <a:t>(10) </a:t>
            </a:r>
          </a:p>
          <a:p>
            <a:pPr marL="234950" indent="-234950"/>
            <a:r>
              <a:rPr lang="en-US" dirty="0" smtClean="0"/>
              <a:t>Rebellious </a:t>
            </a:r>
            <a:r>
              <a:rPr lang="en-US" dirty="0"/>
              <a:t>(9) </a:t>
            </a:r>
            <a:endParaRPr lang="en-US" dirty="0" smtClean="0"/>
          </a:p>
          <a:p>
            <a:pPr marL="234950" indent="-234950"/>
            <a:r>
              <a:rPr lang="en-US" dirty="0" smtClean="0"/>
              <a:t>Deserving of Punishment </a:t>
            </a:r>
            <a:r>
              <a:rPr lang="en-US" dirty="0"/>
              <a:t>(11) </a:t>
            </a:r>
            <a:endParaRPr lang="en-US" dirty="0" smtClean="0"/>
          </a:p>
          <a:p>
            <a:pPr marL="234950" indent="-234950"/>
            <a:r>
              <a:rPr lang="en-US" dirty="0" smtClean="0"/>
              <a:t>Sinful</a:t>
            </a:r>
            <a:r>
              <a:rPr lang="en-US" dirty="0"/>
              <a:t>, </a:t>
            </a:r>
            <a:r>
              <a:rPr lang="en-US" dirty="0" smtClean="0"/>
              <a:t>Wicked </a:t>
            </a:r>
            <a:r>
              <a:rPr lang="en-US" dirty="0"/>
              <a:t>(4) </a:t>
            </a:r>
            <a:endParaRPr lang="en-US" dirty="0" smtClean="0"/>
          </a:p>
          <a:p>
            <a:pPr marL="234950" indent="-234950"/>
            <a:r>
              <a:rPr lang="en-US" dirty="0" smtClean="0"/>
              <a:t>Have </a:t>
            </a:r>
            <a:r>
              <a:rPr lang="en-US" dirty="0"/>
              <a:t>not </a:t>
            </a:r>
            <a:r>
              <a:rPr lang="en-US" dirty="0" smtClean="0"/>
              <a:t>Listened, &amp; Not Seeking, Even in trouble </a:t>
            </a:r>
            <a:r>
              <a:rPr lang="en-US" dirty="0"/>
              <a:t>(6</a:t>
            </a:r>
            <a:r>
              <a:rPr lang="en-US" dirty="0" smtClean="0"/>
              <a:t>, 13</a:t>
            </a:r>
            <a:r>
              <a:rPr lang="en-US" dirty="0"/>
              <a:t>)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06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Daniel’s Prayer </a:t>
            </a:r>
            <a:r>
              <a:rPr lang="en-US" b="0" dirty="0"/>
              <a:t>(Daniel 9:1-19)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800100"/>
            <a:ext cx="8610600" cy="495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What caused him to pray?</a:t>
            </a:r>
          </a:p>
          <a:p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How</a:t>
            </a:r>
            <a:r>
              <a:rPr lang="en-US" dirty="0"/>
              <a:t> </a:t>
            </a:r>
            <a:r>
              <a:rPr lang="en-US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did </a:t>
            </a:r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he think of God?</a:t>
            </a:r>
          </a:p>
          <a:p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What did he think of man?</a:t>
            </a:r>
          </a:p>
          <a:p>
            <a:r>
              <a:rPr lang="en-US" dirty="0"/>
              <a:t>What was he asking for?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God to </a:t>
            </a:r>
            <a:r>
              <a:rPr lang="en-US" dirty="0">
                <a:solidFill>
                  <a:srgbClr val="FFFF00"/>
                </a:solidFill>
              </a:rPr>
              <a:t>shine on </a:t>
            </a:r>
            <a:r>
              <a:rPr lang="en-US" dirty="0" smtClean="0">
                <a:solidFill>
                  <a:srgbClr val="FFFF00"/>
                </a:solidFill>
              </a:rPr>
              <a:t>the [desolate</a:t>
            </a:r>
            <a:r>
              <a:rPr lang="en-US" dirty="0">
                <a:solidFill>
                  <a:srgbClr val="FFFF00"/>
                </a:solidFill>
              </a:rPr>
              <a:t>] Sanctuary (17)</a:t>
            </a:r>
            <a:endParaRPr lang="en-US" sz="1600" dirty="0">
              <a:solidFill>
                <a:srgbClr val="FFFF00"/>
              </a:solidFill>
            </a:endParaRPr>
          </a:p>
          <a:p>
            <a:pPr lvl="1"/>
            <a:r>
              <a:rPr lang="en-US" dirty="0">
                <a:solidFill>
                  <a:srgbClr val="FFFF00"/>
                </a:solidFill>
              </a:rPr>
              <a:t>[Restore] the </a:t>
            </a:r>
            <a:r>
              <a:rPr lang="en-US" dirty="0" smtClean="0">
                <a:solidFill>
                  <a:srgbClr val="FFFF00"/>
                </a:solidFill>
              </a:rPr>
              <a:t>City </a:t>
            </a:r>
            <a:r>
              <a:rPr lang="en-US" dirty="0">
                <a:solidFill>
                  <a:srgbClr val="FFFF00"/>
                </a:solidFill>
              </a:rPr>
              <a:t>(18)</a:t>
            </a:r>
            <a:endParaRPr lang="en-US" sz="1600" dirty="0">
              <a:solidFill>
                <a:srgbClr val="FFFF00"/>
              </a:solidFill>
            </a:endParaRPr>
          </a:p>
          <a:p>
            <a:pPr lvl="1"/>
            <a:r>
              <a:rPr lang="en-US" dirty="0">
                <a:solidFill>
                  <a:srgbClr val="FFFF00"/>
                </a:solidFill>
              </a:rPr>
              <a:t>[Restore] the </a:t>
            </a:r>
            <a:r>
              <a:rPr lang="en-US" dirty="0" smtClean="0">
                <a:solidFill>
                  <a:srgbClr val="FFFF00"/>
                </a:solidFill>
              </a:rPr>
              <a:t>People </a:t>
            </a:r>
            <a:r>
              <a:rPr lang="en-US" dirty="0">
                <a:solidFill>
                  <a:srgbClr val="FFFF00"/>
                </a:solidFill>
              </a:rPr>
              <a:t>(19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en-US" sz="160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0" y="1967925"/>
            <a:ext cx="2749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… </a:t>
            </a:r>
            <a:r>
              <a:rPr lang="en-US" sz="32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3200" b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himself</a:t>
            </a:r>
            <a:r>
              <a:rPr lang="en-US" sz="3200" b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?</a:t>
            </a:r>
            <a:endParaRPr lang="en-US" sz="3200" b="1" dirty="0">
              <a:solidFill>
                <a:srgbClr val="000000">
                  <a:lumMod val="65000"/>
                  <a:lumOff val="35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196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Daniel’s Prayer </a:t>
            </a:r>
            <a:r>
              <a:rPr lang="en-US" b="0" dirty="0"/>
              <a:t>(Daniel 9:1-19)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800100"/>
            <a:ext cx="861060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What caused him to pray?</a:t>
            </a:r>
          </a:p>
          <a:p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How</a:t>
            </a:r>
            <a:r>
              <a:rPr lang="en-US" dirty="0"/>
              <a:t> </a:t>
            </a:r>
            <a:r>
              <a:rPr lang="en-US" dirty="0" smtClean="0">
                <a:solidFill>
                  <a:schemeClr val="tx2">
                    <a:lumMod val="65000"/>
                    <a:lumOff val="35000"/>
                  </a:schemeClr>
                </a:solidFill>
              </a:rPr>
              <a:t>did </a:t>
            </a:r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he think of God?</a:t>
            </a:r>
          </a:p>
          <a:p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What did he think of man?</a:t>
            </a:r>
          </a:p>
          <a:p>
            <a:r>
              <a:rPr lang="en-US" dirty="0">
                <a:solidFill>
                  <a:schemeClr val="tx2">
                    <a:lumMod val="65000"/>
                    <a:lumOff val="35000"/>
                  </a:schemeClr>
                </a:solidFill>
              </a:rPr>
              <a:t>What was he asking for?</a:t>
            </a:r>
          </a:p>
          <a:p>
            <a:r>
              <a:rPr lang="en-US" dirty="0"/>
              <a:t>Why was he asking for that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[Not </a:t>
            </a:r>
            <a:r>
              <a:rPr lang="en-US" dirty="0">
                <a:solidFill>
                  <a:srgbClr val="FFFF00"/>
                </a:solidFill>
              </a:rPr>
              <a:t>for </a:t>
            </a:r>
            <a:r>
              <a:rPr lang="en-US" dirty="0" smtClean="0">
                <a:solidFill>
                  <a:srgbClr val="FFFF00"/>
                </a:solidFill>
              </a:rPr>
              <a:t>relief </a:t>
            </a:r>
            <a:r>
              <a:rPr lang="en-US" dirty="0">
                <a:solidFill>
                  <a:srgbClr val="FFFF00"/>
                </a:solidFill>
              </a:rPr>
              <a:t>of </a:t>
            </a:r>
            <a:r>
              <a:rPr lang="en-US" dirty="0" smtClean="0">
                <a:solidFill>
                  <a:srgbClr val="FFFF00"/>
                </a:solidFill>
              </a:rPr>
              <a:t>misery, or personal advantage]</a:t>
            </a:r>
            <a:endParaRPr lang="en-US" dirty="0">
              <a:solidFill>
                <a:srgbClr val="FFFF00"/>
              </a:solidFill>
            </a:endParaRP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Not because God’s people deserved it (18).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For the </a:t>
            </a:r>
            <a:r>
              <a:rPr lang="en-US" dirty="0">
                <a:solidFill>
                  <a:srgbClr val="FFFF00"/>
                </a:solidFill>
              </a:rPr>
              <a:t>sake of God’s name (17</a:t>
            </a:r>
            <a:r>
              <a:rPr lang="en-US" dirty="0" smtClean="0">
                <a:solidFill>
                  <a:srgbClr val="FFFF00"/>
                </a:solidFill>
              </a:rPr>
              <a:t>, 18, 19)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0" y="1967925"/>
            <a:ext cx="2749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… </a:t>
            </a:r>
            <a:r>
              <a:rPr lang="en-US" sz="32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and</a:t>
            </a:r>
            <a:r>
              <a:rPr lang="en-US" sz="3200" b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 </a:t>
            </a:r>
            <a:r>
              <a:rPr lang="en-US" sz="3200" b="1" dirty="0">
                <a:solidFill>
                  <a:srgbClr val="000000">
                    <a:lumMod val="65000"/>
                    <a:lumOff val="35000"/>
                  </a:srgb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himself</a:t>
            </a:r>
            <a:r>
              <a:rPr lang="en-US" sz="3200" b="1" dirty="0" smtClean="0">
                <a:solidFill>
                  <a:srgbClr val="000000">
                    <a:lumMod val="65000"/>
                    <a:lumOff val="35000"/>
                  </a:srgbClr>
                </a:solidFill>
                <a:latin typeface="Calibri" panose="020F0502020204030204" pitchFamily="34" charset="0"/>
              </a:rPr>
              <a:t>?</a:t>
            </a:r>
            <a:endParaRPr lang="en-US" sz="3200" b="1" dirty="0">
              <a:solidFill>
                <a:srgbClr val="000000">
                  <a:lumMod val="65000"/>
                  <a:lumOff val="35000"/>
                </a:srgb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1704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Praying Like Daniel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800100"/>
            <a:ext cx="8610600" cy="4508500"/>
          </a:xfrm>
        </p:spPr>
        <p:txBody>
          <a:bodyPr/>
          <a:lstStyle/>
          <a:p>
            <a:r>
              <a:rPr lang="en-US" dirty="0" smtClean="0"/>
              <a:t>What causes us to pray?</a:t>
            </a:r>
          </a:p>
          <a:p>
            <a:r>
              <a:rPr lang="en-US" dirty="0" smtClean="0"/>
              <a:t>How do we think of God?</a:t>
            </a:r>
          </a:p>
          <a:p>
            <a:r>
              <a:rPr lang="en-US" dirty="0" smtClean="0"/>
              <a:t>What do we think of ourselves?</a:t>
            </a:r>
          </a:p>
          <a:p>
            <a:r>
              <a:rPr lang="en-US" dirty="0" smtClean="0"/>
              <a:t>What do we ask for?</a:t>
            </a:r>
          </a:p>
          <a:p>
            <a:r>
              <a:rPr lang="en-US" dirty="0" smtClean="0"/>
              <a:t>Why do we ask for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51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Praying Like Daniel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52500"/>
            <a:ext cx="86868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0" dirty="0" smtClean="0"/>
              <a:t>“</a:t>
            </a:r>
            <a:r>
              <a:rPr lang="en-US" b="0" dirty="0"/>
              <a:t>Heaven and earth will pass away, but My words will by no means pass away</a:t>
            </a:r>
            <a:r>
              <a:rPr lang="en-US" b="0" dirty="0" smtClean="0"/>
              <a:t>.  </a:t>
            </a:r>
            <a:r>
              <a:rPr lang="en-US" b="0" baseline="30000" dirty="0" smtClean="0"/>
              <a:t>32 </a:t>
            </a:r>
            <a:r>
              <a:rPr lang="en-US" b="0" dirty="0" smtClean="0"/>
              <a:t>But </a:t>
            </a:r>
            <a:r>
              <a:rPr lang="en-US" b="0" dirty="0"/>
              <a:t>of that day and hour no one knows, not even the angels in heaven, nor the Son, but only the Father</a:t>
            </a:r>
            <a:r>
              <a:rPr lang="en-US" b="0" dirty="0" smtClean="0"/>
              <a:t>.  </a:t>
            </a:r>
            <a:r>
              <a:rPr lang="en-US" b="0" baseline="30000" dirty="0"/>
              <a:t>33 </a:t>
            </a:r>
            <a:r>
              <a:rPr lang="en-US" b="0" dirty="0"/>
              <a:t>Take heed, </a:t>
            </a:r>
            <a:r>
              <a:rPr lang="en-US" dirty="0">
                <a:solidFill>
                  <a:srgbClr val="FFFF00"/>
                </a:solidFill>
              </a:rPr>
              <a:t>watch and pray</a:t>
            </a:r>
            <a:r>
              <a:rPr lang="en-US" b="0" dirty="0"/>
              <a:t>; </a:t>
            </a:r>
            <a:r>
              <a:rPr lang="en-US" b="0" dirty="0" smtClean="0"/>
              <a:t> for </a:t>
            </a:r>
            <a:r>
              <a:rPr lang="en-US" b="0" dirty="0"/>
              <a:t>you do not know when the time </a:t>
            </a:r>
            <a:r>
              <a:rPr lang="en-US" b="0" dirty="0" smtClean="0"/>
              <a:t>is.”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(Mark 13:31-33)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313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045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" y="800100"/>
            <a:ext cx="8755380" cy="46609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Daniel was taken captive to Babylon in 605 BC.</a:t>
            </a:r>
          </a:p>
          <a:p>
            <a:pPr lvl="1"/>
            <a:r>
              <a:rPr lang="en-US" dirty="0" smtClean="0"/>
              <a:t>He had excelled as a servant of God and as a Ruler.</a:t>
            </a:r>
          </a:p>
          <a:p>
            <a:pPr lvl="1"/>
            <a:r>
              <a:rPr lang="en-US" dirty="0" smtClean="0"/>
              <a:t>He was given information about future world events.</a:t>
            </a:r>
          </a:p>
          <a:p>
            <a:r>
              <a:rPr lang="en-US" dirty="0" smtClean="0"/>
              <a:t>Jerusalem was destroyed in 586 BC.</a:t>
            </a:r>
          </a:p>
          <a:p>
            <a:pPr lvl="1"/>
            <a:r>
              <a:rPr lang="en-US" dirty="0" smtClean="0"/>
              <a:t>The people were scattered (Nation was non-existent).</a:t>
            </a:r>
          </a:p>
          <a:p>
            <a:r>
              <a:rPr lang="en-US" dirty="0" smtClean="0"/>
              <a:t>Daniel 9 occurs in the 1</a:t>
            </a:r>
            <a:r>
              <a:rPr lang="en-US" baseline="30000" dirty="0" smtClean="0"/>
              <a:t>st</a:t>
            </a:r>
            <a:r>
              <a:rPr lang="en-US" dirty="0" smtClean="0"/>
              <a:t> year of Darius:  539 BC.</a:t>
            </a:r>
          </a:p>
          <a:p>
            <a:pPr lvl="1"/>
            <a:r>
              <a:rPr lang="en-US" dirty="0" smtClean="0"/>
              <a:t>Babylon had just fallen.</a:t>
            </a:r>
          </a:p>
          <a:p>
            <a:pPr lvl="1"/>
            <a:r>
              <a:rPr lang="en-US" dirty="0" smtClean="0"/>
              <a:t>It had been about 66 years since the captivity began.</a:t>
            </a:r>
          </a:p>
          <a:p>
            <a:pPr lvl="1"/>
            <a:r>
              <a:rPr lang="en-US" dirty="0" smtClean="0"/>
              <a:t>Cyrus was rising to power.</a:t>
            </a:r>
          </a:p>
          <a:p>
            <a:pPr lvl="1"/>
            <a:r>
              <a:rPr lang="en-US" dirty="0" smtClean="0"/>
              <a:t>Daniel was in his 80’s.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297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Isaiah 39:6-7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77900"/>
            <a:ext cx="8610600" cy="431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0" baseline="30000" dirty="0"/>
              <a:t> </a:t>
            </a:r>
            <a:r>
              <a:rPr lang="en-US" b="0" dirty="0"/>
              <a:t>Then Isaiah said to Hezekiah, “Hear the word of the </a:t>
            </a:r>
            <a:r>
              <a:rPr lang="en-US" b="0" cap="small" dirty="0"/>
              <a:t>Lord</a:t>
            </a:r>
            <a:r>
              <a:rPr lang="en-US" b="0" dirty="0"/>
              <a:t> of hosts: </a:t>
            </a:r>
            <a:r>
              <a:rPr lang="en-US" b="0" baseline="30000" dirty="0"/>
              <a:t>6 </a:t>
            </a:r>
            <a:r>
              <a:rPr lang="en-US" b="0" dirty="0"/>
              <a:t>‘Behold, the days are coming when all that is in your house, and what your fathers have accumulated until this day, shall be carried to Babylon; nothing shall be left,’ says the </a:t>
            </a:r>
            <a:r>
              <a:rPr lang="en-US" b="0" cap="small" dirty="0"/>
              <a:t>Lord</a:t>
            </a:r>
            <a:r>
              <a:rPr lang="en-US" b="0" dirty="0"/>
              <a:t>. </a:t>
            </a:r>
            <a:r>
              <a:rPr lang="en-US" b="0" baseline="30000" dirty="0"/>
              <a:t>7 </a:t>
            </a:r>
            <a:r>
              <a:rPr lang="en-US" b="0" dirty="0"/>
              <a:t>‘And </a:t>
            </a:r>
            <a:r>
              <a:rPr lang="en-US" dirty="0">
                <a:solidFill>
                  <a:srgbClr val="FFFF00"/>
                </a:solidFill>
              </a:rPr>
              <a:t>they shall take away some of your sons who will descend from you, whom you will beget; and they shall be eunuchs in the palace of the king of Babylon</a:t>
            </a:r>
            <a:r>
              <a:rPr lang="en-US" b="0" dirty="0"/>
              <a:t>.’”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11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Isaiah 44:28 – 45:2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723900"/>
            <a:ext cx="82296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0" dirty="0"/>
              <a:t>Who says of Cyrus, ‘</a:t>
            </a:r>
            <a:r>
              <a:rPr lang="en-US" b="0" i="1" dirty="0"/>
              <a:t>He is</a:t>
            </a:r>
            <a:r>
              <a:rPr lang="en-US" b="0" dirty="0"/>
              <a:t> My shepherd,</a:t>
            </a:r>
            <a:br>
              <a:rPr lang="en-US" b="0" dirty="0"/>
            </a:br>
            <a:r>
              <a:rPr lang="en-US" b="0" dirty="0"/>
              <a:t>And he shall perform all My pleasure,</a:t>
            </a:r>
            <a:br>
              <a:rPr lang="en-US" b="0" dirty="0"/>
            </a:br>
            <a:r>
              <a:rPr lang="en-US" b="0" dirty="0"/>
              <a:t>Saying to Jerusalem, “You shall be built,”</a:t>
            </a:r>
            <a:br>
              <a:rPr lang="en-US" b="0" dirty="0"/>
            </a:br>
            <a:r>
              <a:rPr lang="en-US" b="0" dirty="0"/>
              <a:t>And to the temple, “Your foundation shall be laid</a:t>
            </a:r>
            <a:r>
              <a:rPr lang="en-US" b="0" dirty="0" smtClean="0"/>
              <a:t>.”’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baseline="30000" dirty="0"/>
              <a:t>45:1</a:t>
            </a:r>
            <a:r>
              <a:rPr lang="en-US" b="0" dirty="0" smtClean="0"/>
              <a:t>“Thus </a:t>
            </a:r>
            <a:r>
              <a:rPr lang="en-US" b="0" dirty="0"/>
              <a:t>says the </a:t>
            </a:r>
            <a:r>
              <a:rPr lang="en-US" b="0" cap="small" dirty="0"/>
              <a:t>Lord</a:t>
            </a:r>
            <a:r>
              <a:rPr lang="en-US" b="0" dirty="0"/>
              <a:t> to His anointed,</a:t>
            </a:r>
            <a:br>
              <a:rPr lang="en-US" b="0" dirty="0"/>
            </a:br>
            <a:r>
              <a:rPr lang="en-US" b="0" dirty="0" smtClean="0"/>
              <a:t>To </a:t>
            </a:r>
            <a:r>
              <a:rPr lang="en-US" b="0" dirty="0"/>
              <a:t>Cyrus, whose right hand I have held—</a:t>
            </a:r>
            <a:br>
              <a:rPr lang="en-US" b="0" dirty="0"/>
            </a:br>
            <a:r>
              <a:rPr lang="en-US" b="0" dirty="0"/>
              <a:t>To subdue nations before him</a:t>
            </a:r>
            <a:br>
              <a:rPr lang="en-US" b="0" dirty="0"/>
            </a:br>
            <a:r>
              <a:rPr lang="en-US" b="0" dirty="0"/>
              <a:t>And loose the armor of kings,</a:t>
            </a:r>
            <a:br>
              <a:rPr lang="en-US" b="0" dirty="0"/>
            </a:br>
            <a:r>
              <a:rPr lang="en-US" b="0" dirty="0"/>
              <a:t>To open before him the double doors,</a:t>
            </a:r>
            <a:br>
              <a:rPr lang="en-US" b="0" dirty="0"/>
            </a:br>
            <a:r>
              <a:rPr lang="en-US" b="0" dirty="0"/>
              <a:t>So that the gates will not be shut:</a:t>
            </a:r>
            <a:br>
              <a:rPr lang="en-US" b="0" dirty="0"/>
            </a:br>
            <a:r>
              <a:rPr lang="en-US" b="0" baseline="30000" dirty="0"/>
              <a:t>2 </a:t>
            </a:r>
            <a:r>
              <a:rPr lang="en-US" b="0" dirty="0"/>
              <a:t>‘I will go before you</a:t>
            </a:r>
            <a:br>
              <a:rPr lang="en-US" b="0" dirty="0"/>
            </a:br>
            <a:r>
              <a:rPr lang="en-US" b="0" dirty="0"/>
              <a:t>And make the crooked places straight;</a:t>
            </a:r>
            <a:br>
              <a:rPr lang="en-US" b="0" dirty="0"/>
            </a:br>
            <a:r>
              <a:rPr lang="en-US" b="0" dirty="0"/>
              <a:t>I will break in pieces the gates of bronze</a:t>
            </a:r>
            <a:br>
              <a:rPr lang="en-US" b="0" dirty="0"/>
            </a:br>
            <a:r>
              <a:rPr lang="en-US" b="0" dirty="0"/>
              <a:t>And cut the bars of iron.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273BF-ED1D-4F21-8D62-A72031FF00F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155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Daniel’s Prayer </a:t>
            </a:r>
            <a:r>
              <a:rPr lang="en-US" b="0" dirty="0"/>
              <a:t>(Daniel 9:1-19)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800100"/>
            <a:ext cx="8610600" cy="4508500"/>
          </a:xfrm>
        </p:spPr>
        <p:txBody>
          <a:bodyPr/>
          <a:lstStyle/>
          <a:p>
            <a:r>
              <a:rPr lang="en-US" dirty="0" smtClean="0"/>
              <a:t>What caused him to pray?</a:t>
            </a:r>
          </a:p>
          <a:p>
            <a:r>
              <a:rPr lang="en-US" dirty="0" smtClean="0"/>
              <a:t>How did he think of God?</a:t>
            </a:r>
          </a:p>
          <a:p>
            <a:r>
              <a:rPr lang="en-US" dirty="0" smtClean="0"/>
              <a:t>What did he think of man?</a:t>
            </a:r>
          </a:p>
          <a:p>
            <a:r>
              <a:rPr lang="en-US" dirty="0" smtClean="0"/>
              <a:t>What was he asking for?</a:t>
            </a:r>
          </a:p>
          <a:p>
            <a:r>
              <a:rPr lang="en-US" dirty="0" smtClean="0"/>
              <a:t>Why was he asking for that?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7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Daniel’s Prayer </a:t>
            </a:r>
            <a:r>
              <a:rPr lang="en-US" b="0" dirty="0" smtClean="0"/>
              <a:t>(Daniel 9:1-19)</a:t>
            </a:r>
            <a:endParaRPr lang="en-US" b="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800100"/>
            <a:ext cx="8610600" cy="4508500"/>
          </a:xfrm>
        </p:spPr>
        <p:txBody>
          <a:bodyPr/>
          <a:lstStyle/>
          <a:p>
            <a:r>
              <a:rPr lang="en-US" dirty="0" smtClean="0"/>
              <a:t>What caused him to pray?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Studying “the Books” (2, 6, 11, 13)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989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Leviticus 26:27-33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85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0" baseline="30000" dirty="0"/>
              <a:t> </a:t>
            </a:r>
            <a:r>
              <a:rPr lang="en-US" b="0" dirty="0"/>
              <a:t>‘And after all this, if you do not obey Me, but walk contrary to Me</a:t>
            </a:r>
            <a:r>
              <a:rPr lang="en-US" b="0" dirty="0" smtClean="0"/>
              <a:t>, </a:t>
            </a:r>
            <a:r>
              <a:rPr lang="en-US" b="0" baseline="30000" dirty="0" smtClean="0"/>
              <a:t>28</a:t>
            </a:r>
            <a:r>
              <a:rPr lang="en-US" b="0" baseline="30000" dirty="0"/>
              <a:t> </a:t>
            </a:r>
            <a:r>
              <a:rPr lang="en-US" b="0" dirty="0"/>
              <a:t>then I also will walk contrary to you in </a:t>
            </a:r>
            <a:r>
              <a:rPr lang="en-US" b="0" dirty="0" smtClean="0"/>
              <a:t>fury, and </a:t>
            </a:r>
            <a:r>
              <a:rPr lang="en-US" b="0" dirty="0"/>
              <a:t>I, even I, will chastise you seven times for your </a:t>
            </a:r>
            <a:r>
              <a:rPr lang="en-US" b="0" dirty="0" smtClean="0"/>
              <a:t>sins…</a:t>
            </a:r>
            <a:br>
              <a:rPr lang="en-US" b="0" dirty="0" smtClean="0"/>
            </a:br>
            <a:endParaRPr lang="en-US" b="0" dirty="0"/>
          </a:p>
          <a:p>
            <a:pPr marL="0" indent="0">
              <a:buNone/>
            </a:pPr>
            <a:r>
              <a:rPr lang="en-US" b="0" baseline="30000" dirty="0" smtClean="0"/>
              <a:t>32</a:t>
            </a:r>
            <a:r>
              <a:rPr lang="en-US" b="0" baseline="30000" dirty="0"/>
              <a:t> </a:t>
            </a:r>
            <a:r>
              <a:rPr lang="en-US" b="0" dirty="0"/>
              <a:t>I will bring the land to desolation, and your enemies who dwell in it shall be astonished at it.</a:t>
            </a:r>
          </a:p>
          <a:p>
            <a:pPr marL="0" indent="0">
              <a:buNone/>
            </a:pPr>
            <a:r>
              <a:rPr lang="en-US" b="0" baseline="30000" dirty="0"/>
              <a:t>33 </a:t>
            </a:r>
            <a:r>
              <a:rPr lang="en-US" dirty="0">
                <a:solidFill>
                  <a:srgbClr val="FFFF00"/>
                </a:solidFill>
              </a:rPr>
              <a:t>I will scatter you among the nations</a:t>
            </a:r>
            <a:r>
              <a:rPr lang="en-US" b="0" dirty="0"/>
              <a:t> and draw out a sword after </a:t>
            </a:r>
            <a:r>
              <a:rPr lang="en-US" b="0" dirty="0" smtClean="0"/>
              <a:t>you; your </a:t>
            </a:r>
            <a:r>
              <a:rPr lang="en-US" b="0" dirty="0"/>
              <a:t>land shall be desolate and your cities waste.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6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44:11-15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8982"/>
            <a:ext cx="8610600" cy="47117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0" baseline="30000" dirty="0" smtClean="0"/>
              <a:t>11</a:t>
            </a:r>
            <a:r>
              <a:rPr lang="en-US" b="0" baseline="30000" dirty="0"/>
              <a:t> </a:t>
            </a:r>
            <a:r>
              <a:rPr lang="en-US" b="0" dirty="0" smtClean="0"/>
              <a:t>You </a:t>
            </a:r>
            <a:r>
              <a:rPr lang="en-US" b="0" dirty="0"/>
              <a:t>have given us up like sheep intended for food,</a:t>
            </a:r>
            <a:br>
              <a:rPr lang="en-US" b="0" dirty="0"/>
            </a:br>
            <a:r>
              <a:rPr lang="en-US" b="0" dirty="0"/>
              <a:t>And have </a:t>
            </a:r>
            <a:r>
              <a:rPr lang="en-US" dirty="0">
                <a:solidFill>
                  <a:srgbClr val="FFFF00"/>
                </a:solidFill>
              </a:rPr>
              <a:t>scattered us among the nations</a:t>
            </a:r>
            <a:r>
              <a:rPr lang="en-US" b="0" dirty="0" smtClean="0"/>
              <a:t>.</a:t>
            </a:r>
          </a:p>
          <a:p>
            <a:pPr>
              <a:buNone/>
            </a:pPr>
            <a:r>
              <a:rPr lang="en-US" b="0" baseline="30000" dirty="0" smtClean="0"/>
              <a:t>12</a:t>
            </a:r>
            <a:r>
              <a:rPr lang="en-US" b="0" baseline="30000" dirty="0"/>
              <a:t> </a:t>
            </a:r>
            <a:r>
              <a:rPr lang="en-US" b="0" dirty="0"/>
              <a:t>You sell Your people for next to nothing,</a:t>
            </a:r>
            <a:br>
              <a:rPr lang="en-US" b="0" dirty="0"/>
            </a:br>
            <a:r>
              <a:rPr lang="en-US" b="0" dirty="0"/>
              <a:t>And are not enriched by selling them.</a:t>
            </a:r>
          </a:p>
          <a:p>
            <a:pPr>
              <a:buNone/>
            </a:pPr>
            <a:r>
              <a:rPr lang="en-US" b="0" baseline="30000" dirty="0"/>
              <a:t>13 </a:t>
            </a:r>
            <a:r>
              <a:rPr lang="en-US" b="0" dirty="0"/>
              <a:t>You make us a </a:t>
            </a:r>
            <a:r>
              <a:rPr lang="en-US" dirty="0">
                <a:solidFill>
                  <a:srgbClr val="FFFF00"/>
                </a:solidFill>
              </a:rPr>
              <a:t>reproach to our neighbors</a:t>
            </a:r>
            <a:r>
              <a:rPr lang="en-US" b="0" dirty="0"/>
              <a:t>,</a:t>
            </a:r>
            <a:br>
              <a:rPr lang="en-US" b="0" dirty="0"/>
            </a:br>
            <a:r>
              <a:rPr lang="en-US" b="0" dirty="0"/>
              <a:t>A scorn and a derision to those all around </a:t>
            </a:r>
            <a:r>
              <a:rPr lang="en-US" b="0" dirty="0" smtClean="0"/>
              <a:t>us.</a:t>
            </a:r>
          </a:p>
          <a:p>
            <a:pPr>
              <a:buNone/>
            </a:pPr>
            <a:r>
              <a:rPr lang="en-US" b="0" baseline="30000" dirty="0" smtClean="0"/>
              <a:t>14</a:t>
            </a:r>
            <a:r>
              <a:rPr lang="en-US" b="0" baseline="30000" dirty="0"/>
              <a:t> </a:t>
            </a:r>
            <a:r>
              <a:rPr lang="en-US" b="0" dirty="0"/>
              <a:t>You make us a byword among the nations,</a:t>
            </a:r>
            <a:br>
              <a:rPr lang="en-US" b="0" dirty="0"/>
            </a:br>
            <a:r>
              <a:rPr lang="en-US" b="0" dirty="0"/>
              <a:t>A shaking of the head among the </a:t>
            </a:r>
            <a:r>
              <a:rPr lang="en-US" b="0" dirty="0" smtClean="0"/>
              <a:t>peoples.</a:t>
            </a:r>
          </a:p>
          <a:p>
            <a:pPr>
              <a:buNone/>
            </a:pPr>
            <a:r>
              <a:rPr lang="en-US" b="0" baseline="30000" dirty="0" smtClean="0"/>
              <a:t>15</a:t>
            </a:r>
            <a:r>
              <a:rPr lang="en-US" b="0" baseline="30000" dirty="0"/>
              <a:t> </a:t>
            </a:r>
            <a:r>
              <a:rPr lang="en-US" b="0" dirty="0"/>
              <a:t>My dishonor is continually before me,</a:t>
            </a:r>
            <a:br>
              <a:rPr lang="en-US" b="0" dirty="0"/>
            </a:br>
            <a:r>
              <a:rPr lang="en-US" b="0" dirty="0"/>
              <a:t>And the </a:t>
            </a:r>
            <a:r>
              <a:rPr lang="en-US" dirty="0">
                <a:solidFill>
                  <a:srgbClr val="FFFF00"/>
                </a:solidFill>
              </a:rPr>
              <a:t>shame of my face </a:t>
            </a:r>
            <a:r>
              <a:rPr lang="en-US" b="0" dirty="0"/>
              <a:t>has covered </a:t>
            </a:r>
            <a:r>
              <a:rPr lang="en-US" b="0" dirty="0" smtClean="0"/>
              <a:t>me…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7543800" y="1866900"/>
            <a:ext cx="1219200" cy="304800"/>
          </a:xfrm>
          <a:prstGeom prst="wedgeRoundRectCallout">
            <a:avLst>
              <a:gd name="adj1" fmla="val -63557"/>
              <a:gd name="adj2" fmla="val -145455"/>
              <a:gd name="adj3" fmla="val 16667"/>
            </a:avLst>
          </a:prstGeom>
          <a:solidFill>
            <a:srgbClr val="66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Dan 9:7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543800" y="2512868"/>
            <a:ext cx="1219200" cy="304800"/>
          </a:xfrm>
          <a:prstGeom prst="wedgeRoundRectCallout">
            <a:avLst>
              <a:gd name="adj1" fmla="val -72080"/>
              <a:gd name="adj2" fmla="val 96590"/>
              <a:gd name="adj3" fmla="val 16667"/>
            </a:avLst>
          </a:prstGeom>
          <a:solidFill>
            <a:srgbClr val="66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Dan 9:16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7086600" y="4533900"/>
            <a:ext cx="1295400" cy="304800"/>
          </a:xfrm>
          <a:prstGeom prst="wedgeRoundRectCallout">
            <a:avLst>
              <a:gd name="adj1" fmla="val -72080"/>
              <a:gd name="adj2" fmla="val 96590"/>
              <a:gd name="adj3" fmla="val 16667"/>
            </a:avLst>
          </a:prstGeom>
          <a:solidFill>
            <a:srgbClr val="66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00"/>
                </a:solidFill>
              </a:rPr>
              <a:t>Dan 9:7,8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40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Deuteronomy 28:15; 36-37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63600"/>
            <a:ext cx="8534400" cy="4597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0" baseline="30000" dirty="0" smtClean="0"/>
              <a:t>15</a:t>
            </a:r>
            <a:r>
              <a:rPr lang="en-US" b="0" baseline="30000" dirty="0"/>
              <a:t> </a:t>
            </a:r>
            <a:r>
              <a:rPr lang="en-US" b="0" dirty="0"/>
              <a:t>“But it shall come to pass, if you do not obey the voice of the </a:t>
            </a:r>
            <a:r>
              <a:rPr lang="en-US" b="0" cap="small" dirty="0"/>
              <a:t>Lord</a:t>
            </a:r>
            <a:r>
              <a:rPr lang="en-US" b="0" dirty="0"/>
              <a:t> your God, to observe carefully all His commandments and His statutes which I command you today, that all these curses will come upon you and overtake you</a:t>
            </a:r>
            <a:r>
              <a:rPr lang="en-US" b="0" dirty="0" smtClean="0"/>
              <a:t>: …</a:t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baseline="30000" dirty="0" smtClean="0"/>
              <a:t>36 </a:t>
            </a:r>
            <a:r>
              <a:rPr lang="en-US" b="0" dirty="0" smtClean="0"/>
              <a:t>“The </a:t>
            </a:r>
            <a:r>
              <a:rPr lang="en-US" b="0" cap="small" dirty="0"/>
              <a:t>Lord</a:t>
            </a:r>
            <a:r>
              <a:rPr lang="en-US" b="0" dirty="0"/>
              <a:t> will </a:t>
            </a:r>
            <a:r>
              <a:rPr lang="en-US" dirty="0">
                <a:solidFill>
                  <a:srgbClr val="FFFF00"/>
                </a:solidFill>
              </a:rPr>
              <a:t>bring you and the king whom you set over you to a nation which neither you nor your fathers have known</a:t>
            </a:r>
            <a:r>
              <a:rPr lang="en-US" b="0" dirty="0"/>
              <a:t>, and there you shall serve other gods—wood and stone. </a:t>
            </a:r>
            <a:r>
              <a:rPr lang="en-US" b="0" baseline="30000" dirty="0"/>
              <a:t>37 </a:t>
            </a:r>
            <a:r>
              <a:rPr lang="en-US" b="0" dirty="0"/>
              <a:t>And </a:t>
            </a:r>
            <a:r>
              <a:rPr lang="en-US" dirty="0">
                <a:solidFill>
                  <a:srgbClr val="FFFF00"/>
                </a:solidFill>
              </a:rPr>
              <a:t>you shall become an astonishment, a proverb, and a byword among all nations</a:t>
            </a:r>
            <a:r>
              <a:rPr lang="en-US" b="0" dirty="0"/>
              <a:t> where the </a:t>
            </a:r>
            <a:r>
              <a:rPr lang="en-US" b="0" cap="small" dirty="0"/>
              <a:t>Lord</a:t>
            </a:r>
            <a:r>
              <a:rPr lang="en-US" b="0" dirty="0"/>
              <a:t> will drive you.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266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Deuteronomy 28:47-50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23900"/>
            <a:ext cx="8839200" cy="4800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0" dirty="0"/>
              <a:t>“Because you did not serve the </a:t>
            </a:r>
            <a:r>
              <a:rPr lang="en-US" b="0" cap="small" dirty="0"/>
              <a:t>Lord</a:t>
            </a:r>
            <a:r>
              <a:rPr lang="en-US" b="0" dirty="0"/>
              <a:t> your God with joy and gladness of heart, for the abundance of everything, </a:t>
            </a:r>
            <a:r>
              <a:rPr lang="en-US" b="0" baseline="30000" dirty="0"/>
              <a:t>48 </a:t>
            </a:r>
            <a:r>
              <a:rPr lang="en-US" b="0" dirty="0"/>
              <a:t>therefore you shall serve your enemies, whom the </a:t>
            </a:r>
            <a:r>
              <a:rPr lang="en-US" b="0" cap="small" dirty="0"/>
              <a:t>Lord</a:t>
            </a:r>
            <a:r>
              <a:rPr lang="en-US" b="0" dirty="0"/>
              <a:t> will send against you, in hunger, in thirst, in nakedness, and in need of everything; and He will put a yoke of iron on your neck until He has destroyed you. </a:t>
            </a:r>
            <a:r>
              <a:rPr lang="en-US" b="0" baseline="30000" dirty="0"/>
              <a:t>49 </a:t>
            </a:r>
            <a:r>
              <a:rPr lang="en-US" b="0" dirty="0">
                <a:solidFill>
                  <a:srgbClr val="FFFF00"/>
                </a:solidFill>
              </a:rPr>
              <a:t>The </a:t>
            </a:r>
            <a:r>
              <a:rPr lang="en-US" b="0" cap="small" dirty="0">
                <a:solidFill>
                  <a:srgbClr val="FFFF00"/>
                </a:solidFill>
              </a:rPr>
              <a:t>Lord</a:t>
            </a:r>
            <a:r>
              <a:rPr lang="en-US" b="0" dirty="0">
                <a:solidFill>
                  <a:srgbClr val="FFFF00"/>
                </a:solidFill>
              </a:rPr>
              <a:t> will bring a nation against you from afar, from the end of the earth, as swift as the eagle flies, a nation whose language you will not understand, </a:t>
            </a:r>
            <a:r>
              <a:rPr lang="en-US" b="0" baseline="30000" dirty="0">
                <a:solidFill>
                  <a:srgbClr val="FFFF00"/>
                </a:solidFill>
              </a:rPr>
              <a:t>50 </a:t>
            </a:r>
            <a:r>
              <a:rPr lang="en-US" b="0" dirty="0">
                <a:solidFill>
                  <a:srgbClr val="FFFF00"/>
                </a:solidFill>
              </a:rPr>
              <a:t>a nation of fierce countenance</a:t>
            </a:r>
            <a:r>
              <a:rPr lang="en-US" b="0" dirty="0"/>
              <a:t>, which does not respect the elderly nor show favor to the </a:t>
            </a:r>
            <a:r>
              <a:rPr lang="en-US" b="0" dirty="0" smtClean="0"/>
              <a:t>young…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830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Jeremiah 25:8-11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11200"/>
            <a:ext cx="8915400" cy="49657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b="0" dirty="0"/>
              <a:t>“Therefore thus says the </a:t>
            </a:r>
            <a:r>
              <a:rPr lang="en-US" b="0" cap="small" dirty="0"/>
              <a:t>Lord</a:t>
            </a:r>
            <a:r>
              <a:rPr lang="en-US" b="0" dirty="0"/>
              <a:t> of hosts</a:t>
            </a:r>
            <a:r>
              <a:rPr lang="en-US" b="0" dirty="0" smtClean="0"/>
              <a:t>:  </a:t>
            </a:r>
            <a:r>
              <a:rPr lang="en-US" b="0" dirty="0"/>
              <a:t>‘Because you have not heard My words, </a:t>
            </a:r>
            <a:r>
              <a:rPr lang="en-US" b="0" baseline="30000" dirty="0"/>
              <a:t>9 </a:t>
            </a:r>
            <a:r>
              <a:rPr lang="en-US" b="0" dirty="0"/>
              <a:t>behold, I will send and take all the families of the north,’ says the </a:t>
            </a:r>
            <a:r>
              <a:rPr lang="en-US" b="0" cap="small" dirty="0"/>
              <a:t>Lord</a:t>
            </a:r>
            <a:r>
              <a:rPr lang="en-US" b="0" dirty="0"/>
              <a:t>, ‘and </a:t>
            </a:r>
            <a:r>
              <a:rPr lang="en-US" dirty="0">
                <a:solidFill>
                  <a:srgbClr val="FFFF00"/>
                </a:solidFill>
              </a:rPr>
              <a:t>Nebuchadnezzar the king of Babylon, My servant, and will bring them against this land</a:t>
            </a:r>
            <a:r>
              <a:rPr lang="en-US" b="0" dirty="0"/>
              <a:t>, against its inhabitants, and against these nations all around, and will utterly destroy them, and make them an astonishment, a hissing, and perpetual </a:t>
            </a:r>
            <a:r>
              <a:rPr lang="en-US" b="0" dirty="0" smtClean="0"/>
              <a:t>desolations….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b="0" baseline="30000" dirty="0" smtClean="0"/>
              <a:t>11</a:t>
            </a:r>
            <a:r>
              <a:rPr lang="en-US" b="0" baseline="30000" dirty="0"/>
              <a:t> </a:t>
            </a:r>
            <a:r>
              <a:rPr lang="en-US" b="0" dirty="0"/>
              <a:t>And this whole land shall be a desolation and an astonishment, and these nations shall </a:t>
            </a:r>
            <a:r>
              <a:rPr lang="en-US" dirty="0">
                <a:solidFill>
                  <a:srgbClr val="FFFF00"/>
                </a:solidFill>
              </a:rPr>
              <a:t>serve the king of Babylon seventy years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775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8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807</Words>
  <Application>Microsoft Office PowerPoint</Application>
  <PresentationFormat>On-screen Show (16:10)</PresentationFormat>
  <Paragraphs>144</Paragraphs>
  <Slides>21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18_Default Design</vt:lpstr>
      <vt:lpstr>Daniel’s Prayer (Daniel 9:1-19)</vt:lpstr>
      <vt:lpstr>Background</vt:lpstr>
      <vt:lpstr>Daniel’s Prayer (Daniel 9:1-19)</vt:lpstr>
      <vt:lpstr>Daniel’s Prayer (Daniel 9:1-19)</vt:lpstr>
      <vt:lpstr>Leviticus 26:27-33</vt:lpstr>
      <vt:lpstr>Psalm 44:11-15</vt:lpstr>
      <vt:lpstr>Deuteronomy 28:15; 36-37</vt:lpstr>
      <vt:lpstr>Deuteronomy 28:47-50</vt:lpstr>
      <vt:lpstr>Jeremiah 25:8-11</vt:lpstr>
      <vt:lpstr>Jeremiah 25:12-13</vt:lpstr>
      <vt:lpstr>Jeremiah 29:10-14</vt:lpstr>
      <vt:lpstr>Daniel’s Prayer (Daniel 9:1-19)</vt:lpstr>
      <vt:lpstr>Daniel’s Prayer (Daniel 9:1-19)</vt:lpstr>
      <vt:lpstr>A Contrast</vt:lpstr>
      <vt:lpstr>Daniel’s Prayer (Daniel 9:1-19)</vt:lpstr>
      <vt:lpstr>Daniel’s Prayer (Daniel 9:1-19)</vt:lpstr>
      <vt:lpstr>Praying Like Daniel</vt:lpstr>
      <vt:lpstr>Praying Like Daniel</vt:lpstr>
      <vt:lpstr>Slide 19</vt:lpstr>
      <vt:lpstr>Isaiah 39:6-7 </vt:lpstr>
      <vt:lpstr>Isaiah 44:28 – 45:2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3-9-14 Sunday Morning</dc:title>
  <dc:creator>Larry Brown</dc:creator>
  <cp:lastModifiedBy>Brad Beutjer</cp:lastModifiedBy>
  <cp:revision>39</cp:revision>
  <dcterms:created xsi:type="dcterms:W3CDTF">2014-03-08T21:13:54Z</dcterms:created>
  <dcterms:modified xsi:type="dcterms:W3CDTF">2015-11-29T23:13:18Z</dcterms:modified>
</cp:coreProperties>
</file>