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7"/>
  </p:handoutMasterIdLst>
  <p:sldIdLst>
    <p:sldId id="302" r:id="rId2"/>
    <p:sldId id="296" r:id="rId3"/>
    <p:sldId id="289" r:id="rId4"/>
    <p:sldId id="299" r:id="rId5"/>
    <p:sldId id="300" r:id="rId6"/>
    <p:sldId id="301" r:id="rId7"/>
    <p:sldId id="293" r:id="rId8"/>
    <p:sldId id="294" r:id="rId9"/>
    <p:sldId id="259" r:id="rId10"/>
    <p:sldId id="297" r:id="rId11"/>
    <p:sldId id="286" r:id="rId12"/>
    <p:sldId id="298" r:id="rId13"/>
    <p:sldId id="275" r:id="rId14"/>
    <p:sldId id="291" r:id="rId15"/>
    <p:sldId id="295" r:id="rId16"/>
  </p:sldIdLst>
  <p:sldSz cx="9144000" cy="5715000" type="screen16x1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00" d="100"/>
          <a:sy n="100" d="100"/>
        </p:scale>
        <p:origin x="-1020" y="-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9533126-59D0-447A-8F96-051B706CE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90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5292"/>
            <a:ext cx="9140825" cy="5709708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664230"/>
            <a:ext cx="7086600" cy="1193271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238500"/>
            <a:ext cx="64008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49211-0E23-47EB-AA95-F6EC38EDA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0AABF-F7D7-49B0-B722-9C7C4A296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4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54000"/>
            <a:ext cx="1885950" cy="482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54000"/>
            <a:ext cx="5505450" cy="482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8EE93-C5A5-4D9C-8D36-062A2F1FD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3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C5309-5FF2-4526-BBE5-7395D85E4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9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BDDB0-A538-4249-A094-5A526AC9B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5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51000"/>
            <a:ext cx="3695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695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A8D1D-C9DC-45C0-AFDC-FCA640974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5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AB9A6-3D7D-47A9-95AA-D6101ABEA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8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D695A-8699-4374-9A98-9E06D8343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2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599A4-5FD1-4169-AE35-42C8D106B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7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298FE-9FFC-457B-951E-55700D3FE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2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31E1A-98DA-4A50-90D8-682C6D0DF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5292"/>
            <a:ext cx="9140825" cy="5709708"/>
            <a:chOff x="0" y="4"/>
            <a:chExt cx="5758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1054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54000"/>
            <a:ext cx="7543800" cy="11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51000"/>
            <a:ext cx="7543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7A9AC32D-D6DD-43C4-B6B0-01DF5E30C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"/>
            <a:ext cx="9144000" cy="508000"/>
          </a:xfrm>
        </p:spPr>
        <p:txBody>
          <a:bodyPr/>
          <a:lstStyle/>
          <a:p>
            <a:pPr algn="ctr"/>
            <a:r>
              <a:rPr lang="en-US" sz="3600" dirty="0" smtClean="0">
                <a:latin typeface="Calibri" pitchFamily="34" charset="0"/>
              </a:rPr>
              <a:t>2014 Theme: </a:t>
            </a:r>
            <a:r>
              <a:rPr lang="en-US" sz="3600" i="1" dirty="0" smtClean="0">
                <a:latin typeface="Calibri" pitchFamily="34" charset="0"/>
              </a:rPr>
              <a:t>Disciples </a:t>
            </a:r>
            <a:r>
              <a:rPr lang="en-US" sz="3600" i="1" dirty="0" smtClean="0">
                <a:latin typeface="Calibri" pitchFamily="34" charset="0"/>
              </a:rPr>
              <a:t>Like </a:t>
            </a:r>
            <a:r>
              <a:rPr lang="en-US" sz="3600" i="1" dirty="0" smtClean="0">
                <a:latin typeface="Calibri" pitchFamily="34" charset="0"/>
              </a:rPr>
              <a:t>Our </a:t>
            </a:r>
            <a:r>
              <a:rPr lang="en-US" sz="3600" i="1" dirty="0" smtClean="0">
                <a:latin typeface="Calibri" pitchFamily="34" charset="0"/>
              </a:rPr>
              <a:t>Teacher</a:t>
            </a:r>
            <a:endParaRPr lang="en-US" sz="4000" i="1" dirty="0" smtClean="0">
              <a:latin typeface="Calibri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71500"/>
            <a:ext cx="7848600" cy="812800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buFontTx/>
              <a:buNone/>
              <a:defRPr/>
            </a:pPr>
            <a:r>
              <a:rPr lang="en-US" sz="2400" b="0" i="1" dirty="0" smtClean="0">
                <a:latin typeface="Calibri" pitchFamily="34" charset="0"/>
              </a:rPr>
              <a:t>“A </a:t>
            </a:r>
            <a:r>
              <a:rPr lang="en-US" sz="2400" b="0" i="1" dirty="0">
                <a:latin typeface="Calibri" pitchFamily="34" charset="0"/>
              </a:rPr>
              <a:t>disciple is not above his teacher, but </a:t>
            </a:r>
            <a:r>
              <a:rPr lang="en-US" sz="2400" i="1" dirty="0">
                <a:latin typeface="Calibri" pitchFamily="34" charset="0"/>
              </a:rPr>
              <a:t>everyone who is perfectly trained will be like his teacher</a:t>
            </a:r>
            <a:r>
              <a:rPr lang="en-US" sz="2400" b="0" i="1" dirty="0" smtClean="0">
                <a:latin typeface="Calibri" pitchFamily="34" charset="0"/>
              </a:rPr>
              <a:t>.”</a:t>
            </a:r>
            <a:r>
              <a:rPr lang="en-US" sz="2400" b="0" dirty="0" smtClean="0">
                <a:latin typeface="Calibri" pitchFamily="34" charset="0"/>
              </a:rPr>
              <a:t>  </a:t>
            </a:r>
            <a:r>
              <a:rPr lang="en-US" sz="2400" b="0" i="1" dirty="0" smtClean="0">
                <a:solidFill>
                  <a:srgbClr val="66FF33"/>
                </a:solidFill>
                <a:latin typeface="Calibri" pitchFamily="34" charset="0"/>
              </a:rPr>
              <a:t>(Luke 6:40)</a:t>
            </a:r>
            <a:endParaRPr lang="en-US" sz="1800" b="0" i="1" dirty="0" smtClean="0">
              <a:solidFill>
                <a:srgbClr val="66FF33"/>
              </a:solidFill>
              <a:latin typeface="Calibri" pitchFamily="34" charset="0"/>
            </a:endParaRPr>
          </a:p>
          <a:p>
            <a:pPr marL="346075" lvl="1" indent="0">
              <a:buFontTx/>
              <a:buNone/>
              <a:tabLst>
                <a:tab pos="3773488" algn="l"/>
                <a:tab pos="7199313" algn="l"/>
              </a:tabLst>
            </a:pP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5461000"/>
            <a:ext cx="457200" cy="190500"/>
          </a:xfrm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485900"/>
            <a:ext cx="8001000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230188" lvl="1" indent="0">
              <a:spcBef>
                <a:spcPts val="1200"/>
              </a:spcBef>
              <a:buFontTx/>
              <a:buNone/>
              <a:tabLst>
                <a:tab pos="3603625" algn="l"/>
                <a:tab pos="7091363" algn="l"/>
              </a:tabLst>
            </a:pPr>
            <a:r>
              <a:rPr lang="en-US" sz="2000" kern="0" dirty="0" smtClean="0">
                <a:latin typeface="Calibri" pitchFamily="34" charset="0"/>
              </a:rPr>
              <a:t>Sunday Night Lessons to help us become like our teacher, Jesus in:</a:t>
            </a:r>
          </a:p>
          <a:p>
            <a:pPr marL="346075" lvl="1" indent="0">
              <a:buFontTx/>
              <a:buNone/>
            </a:pPr>
            <a:r>
              <a:rPr lang="en-US" sz="2000" kern="0" dirty="0" smtClean="0">
                <a:solidFill>
                  <a:srgbClr val="FFFF00"/>
                </a:solidFill>
                <a:latin typeface="Calibri" pitchFamily="34" charset="0"/>
              </a:rPr>
              <a:t>Humility			September 15	Ben Hall	</a:t>
            </a:r>
          </a:p>
          <a:p>
            <a:pPr marL="346075" lvl="1" indent="0">
              <a:buFontTx/>
              <a:buNone/>
            </a:pPr>
            <a:r>
              <a:rPr lang="en-US" sz="2000" kern="0" dirty="0" smtClean="0">
                <a:solidFill>
                  <a:srgbClr val="FFFF00"/>
                </a:solidFill>
                <a:latin typeface="Calibri" pitchFamily="34" charset="0"/>
              </a:rPr>
              <a:t>Love				October 13	Russ LaGrone</a:t>
            </a:r>
          </a:p>
          <a:p>
            <a:pPr marL="346075" lvl="1" indent="0">
              <a:buFontTx/>
              <a:buNone/>
            </a:pPr>
            <a:r>
              <a:rPr lang="en-US" sz="2000" kern="0" dirty="0" smtClean="0">
                <a:solidFill>
                  <a:srgbClr val="FFFF00"/>
                </a:solidFill>
                <a:latin typeface="Calibri" pitchFamily="34" charset="0"/>
              </a:rPr>
              <a:t>Attitude toward Scripture	November	Ben Hall</a:t>
            </a:r>
          </a:p>
          <a:p>
            <a:pPr marL="346075" lvl="1" indent="0">
              <a:buFontTx/>
              <a:buNone/>
            </a:pPr>
            <a:r>
              <a:rPr lang="en-US" sz="2000" kern="0" dirty="0">
                <a:solidFill>
                  <a:srgbClr val="FFFF00"/>
                </a:solidFill>
                <a:latin typeface="Calibri" pitchFamily="34" charset="0"/>
              </a:rPr>
              <a:t>Kindness </a:t>
            </a:r>
            <a:r>
              <a:rPr lang="en-US" sz="2000" kern="0" dirty="0" smtClean="0">
                <a:solidFill>
                  <a:srgbClr val="FFFF00"/>
                </a:solidFill>
                <a:latin typeface="Calibri" pitchFamily="34" charset="0"/>
              </a:rPr>
              <a:t>and Gentleness	December</a:t>
            </a:r>
          </a:p>
          <a:p>
            <a:pPr marL="346075" lvl="1" indent="0">
              <a:buFontTx/>
              <a:buNone/>
            </a:pPr>
            <a:r>
              <a:rPr lang="en-US" sz="2000" kern="0" dirty="0" smtClean="0">
                <a:solidFill>
                  <a:srgbClr val="FFFF00"/>
                </a:solidFill>
                <a:latin typeface="Calibri" pitchFamily="34" charset="0"/>
              </a:rPr>
              <a:t>Diligence			January</a:t>
            </a:r>
          </a:p>
          <a:p>
            <a:pPr marL="346075" lvl="1" indent="0">
              <a:buFontTx/>
              <a:buNone/>
            </a:pPr>
            <a:r>
              <a:rPr lang="en-US" sz="2000" kern="0" dirty="0" smtClean="0">
                <a:solidFill>
                  <a:srgbClr val="FFFF00"/>
                </a:solidFill>
                <a:latin typeface="Calibri" pitchFamily="34" charset="0"/>
              </a:rPr>
              <a:t>Purity			February</a:t>
            </a:r>
          </a:p>
          <a:p>
            <a:pPr marL="346075" lvl="1" indent="0">
              <a:buFontTx/>
              <a:buNone/>
            </a:pPr>
            <a:r>
              <a:rPr lang="en-US" sz="2000" kern="0" dirty="0" smtClean="0">
                <a:solidFill>
                  <a:srgbClr val="FFFF00"/>
                </a:solidFill>
                <a:latin typeface="Calibri" pitchFamily="34" charset="0"/>
              </a:rPr>
              <a:t>Teaching: Confrontation and</a:t>
            </a:r>
          </a:p>
          <a:p>
            <a:pPr marL="346075" lvl="1" indent="0">
              <a:buFontTx/>
              <a:buNone/>
            </a:pPr>
            <a:r>
              <a:rPr lang="en-US" sz="2000" kern="0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000" kern="0" dirty="0" smtClean="0">
                <a:solidFill>
                  <a:srgbClr val="FFFF00"/>
                </a:solidFill>
                <a:latin typeface="Calibri" pitchFamily="34" charset="0"/>
              </a:rPr>
              <a:t>                 Consolation		March</a:t>
            </a:r>
          </a:p>
          <a:p>
            <a:pPr marL="346075" lvl="1" indent="0">
              <a:buFontTx/>
              <a:buNone/>
            </a:pPr>
            <a:r>
              <a:rPr lang="en-US" sz="2000" kern="0" dirty="0" smtClean="0">
                <a:solidFill>
                  <a:srgbClr val="FFFF00"/>
                </a:solidFill>
                <a:latin typeface="Calibri" pitchFamily="34" charset="0"/>
              </a:rPr>
              <a:t>Compassion and Sacrifice	April</a:t>
            </a:r>
          </a:p>
          <a:p>
            <a:pPr marL="346075" lvl="1" indent="0">
              <a:buFontTx/>
              <a:buNone/>
            </a:pPr>
            <a:r>
              <a:rPr lang="en-US" sz="2000" kern="0" dirty="0" smtClean="0">
                <a:solidFill>
                  <a:srgbClr val="FFFF00"/>
                </a:solidFill>
                <a:latin typeface="Calibri" pitchFamily="34" charset="0"/>
              </a:rPr>
              <a:t>Worship (Prayer)		May</a:t>
            </a:r>
            <a:endParaRPr lang="en-US" sz="2000" kern="0" dirty="0">
              <a:solidFill>
                <a:srgbClr val="FFFF00"/>
              </a:solidFill>
              <a:latin typeface="Calibri" pitchFamily="34" charset="0"/>
            </a:endParaRPr>
          </a:p>
          <a:p>
            <a:pPr marL="346075" lvl="1" indent="0">
              <a:buFontTx/>
              <a:buNone/>
              <a:tabLst>
                <a:tab pos="3773488" algn="l"/>
                <a:tab pos="7199313" algn="l"/>
              </a:tabLst>
            </a:pPr>
            <a:r>
              <a:rPr lang="en-US" sz="2000" kern="0" dirty="0" smtClean="0">
                <a:solidFill>
                  <a:srgbClr val="FFFF00"/>
                </a:solidFill>
                <a:latin typeface="Calibri" pitchFamily="34" charset="0"/>
              </a:rPr>
              <a:t>	</a:t>
            </a:r>
            <a:endParaRPr lang="en-US" sz="2000" kern="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76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543800" cy="762000"/>
          </a:xfrm>
        </p:spPr>
        <p:txBody>
          <a:bodyPr/>
          <a:lstStyle/>
          <a:p>
            <a:pPr algn="ctr" eaLnBrk="1" hangingPunct="1"/>
            <a:r>
              <a:rPr lang="en-US" sz="4800" i="1" smtClean="0">
                <a:solidFill>
                  <a:srgbClr val="FFFF66"/>
                </a:solidFill>
                <a:latin typeface="AGaramond" pitchFamily="18" charset="0"/>
              </a:rPr>
              <a:t>Why Show Mercy?</a:t>
            </a:r>
            <a:endParaRPr lang="en-US" sz="4800" i="1" smtClean="0">
              <a:latin typeface="AGaramond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1524000"/>
            <a:ext cx="7924800" cy="3365500"/>
          </a:xfrm>
        </p:spPr>
        <p:txBody>
          <a:bodyPr/>
          <a:lstStyle/>
          <a:p>
            <a:pPr marL="742950" indent="-742950" eaLnBrk="1" hangingPunct="1">
              <a:buFont typeface="Tahoma" pitchFamily="34" charset="0"/>
              <a:buAutoNum type="arabicPeriod"/>
            </a:pPr>
            <a:r>
              <a:rPr lang="en-US" sz="4400" smtClean="0">
                <a:latin typeface="AGaramond" pitchFamily="18" charset="0"/>
              </a:rPr>
              <a:t>To be like Christ</a:t>
            </a:r>
          </a:p>
          <a:p>
            <a:pPr marL="742950" indent="-742950" eaLnBrk="1" hangingPunct="1">
              <a:buFont typeface="Tahoma" pitchFamily="34" charset="0"/>
              <a:buAutoNum type="arabicPeriod"/>
            </a:pPr>
            <a:endParaRPr lang="en-US" sz="2400" smtClean="0">
              <a:latin typeface="AGaramond" pitchFamily="18" charset="0"/>
            </a:endParaRPr>
          </a:p>
          <a:p>
            <a:pPr marL="742950" indent="-742950" eaLnBrk="1" hangingPunct="1">
              <a:buFont typeface="Tahoma" pitchFamily="34" charset="0"/>
              <a:buAutoNum type="arabicPeriod"/>
            </a:pPr>
            <a:r>
              <a:rPr lang="en-US" sz="4400" smtClean="0">
                <a:latin typeface="AGaramond" pitchFamily="18" charset="0"/>
              </a:rPr>
              <a:t>To have an effect on the world</a:t>
            </a:r>
          </a:p>
          <a:p>
            <a:pPr marL="742950" indent="-742950" eaLnBrk="1" hangingPunct="1">
              <a:buFont typeface="Tahoma" pitchFamily="34" charset="0"/>
              <a:buAutoNum type="arabicPeriod"/>
            </a:pPr>
            <a:endParaRPr lang="en-US" sz="2400" smtClean="0">
              <a:latin typeface="AGaramond" pitchFamily="18" charset="0"/>
            </a:endParaRPr>
          </a:p>
          <a:p>
            <a:pPr marL="742950" indent="-742950" eaLnBrk="1" hangingPunct="1">
              <a:buFont typeface="Tahoma" pitchFamily="34" charset="0"/>
              <a:buAutoNum type="arabicPeriod"/>
            </a:pPr>
            <a:endParaRPr lang="en-US" sz="4400" smtClean="0">
              <a:latin typeface="AGaramond" pitchFamily="18" charset="0"/>
            </a:endParaRPr>
          </a:p>
          <a:p>
            <a:pPr marL="742950" indent="-742950" eaLnBrk="1" hangingPunct="1">
              <a:buFont typeface="Wingdings" pitchFamily="2" charset="2"/>
              <a:buNone/>
            </a:pPr>
            <a:endParaRPr lang="en-US" sz="3600" smtClean="0">
              <a:latin typeface="AGaramond" pitchFamily="18" charset="0"/>
            </a:endParaRPr>
          </a:p>
          <a:p>
            <a:pPr marL="742950" indent="-742950" eaLnBrk="1" hangingPunct="1"/>
            <a:endParaRPr lang="en-US" sz="3600" smtClean="0">
              <a:latin typeface="A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algn="ctr" eaLnBrk="1" hangingPunct="1"/>
            <a:r>
              <a:rPr lang="en-US" sz="6600" smtClean="0">
                <a:solidFill>
                  <a:srgbClr val="FFFF66"/>
                </a:solidFill>
                <a:effectLst/>
                <a:latin typeface="Garamond" pitchFamily="18" charset="0"/>
              </a:rPr>
              <a:t>Matthew 5:14-16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90600" y="1180096"/>
            <a:ext cx="7924800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400"/>
              <a:t> </a:t>
            </a:r>
            <a:r>
              <a:rPr lang="en-US" sz="4000" i="1"/>
              <a:t> </a:t>
            </a:r>
            <a:r>
              <a:rPr lang="en-US" sz="3000" i="1"/>
              <a:t>14 "You are the light of the world. A city set on a hill cannot be hidden. 15 Nor do people light a lamp and put it under a basket, but on a stand, and it gives light to all in the house. 16 In the same way, let </a:t>
            </a:r>
            <a:r>
              <a:rPr lang="en-US" sz="3000" i="1">
                <a:solidFill>
                  <a:srgbClr val="FFFF66"/>
                </a:solidFill>
              </a:rPr>
              <a:t>your light shine before others,</a:t>
            </a:r>
            <a:r>
              <a:rPr lang="en-US" sz="3000" i="1"/>
              <a:t> so that they may </a:t>
            </a:r>
            <a:r>
              <a:rPr lang="en-US" sz="3000" i="1">
                <a:solidFill>
                  <a:srgbClr val="FFFF66"/>
                </a:solidFill>
              </a:rPr>
              <a:t>see your good works</a:t>
            </a:r>
            <a:r>
              <a:rPr lang="en-US" sz="3000" i="1"/>
              <a:t> and give glory to your Father who is in heaven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543800" cy="762000"/>
          </a:xfrm>
        </p:spPr>
        <p:txBody>
          <a:bodyPr/>
          <a:lstStyle/>
          <a:p>
            <a:pPr algn="ctr" eaLnBrk="1" hangingPunct="1"/>
            <a:r>
              <a:rPr lang="en-US" sz="4800" i="1" smtClean="0">
                <a:solidFill>
                  <a:srgbClr val="FFFF66"/>
                </a:solidFill>
                <a:latin typeface="AGaramond" pitchFamily="18" charset="0"/>
              </a:rPr>
              <a:t>Why Show Mercy?</a:t>
            </a:r>
            <a:endParaRPr lang="en-US" sz="4800" i="1" smtClean="0">
              <a:latin typeface="AGaramond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1524000"/>
            <a:ext cx="7924800" cy="3365500"/>
          </a:xfrm>
        </p:spPr>
        <p:txBody>
          <a:bodyPr/>
          <a:lstStyle/>
          <a:p>
            <a:pPr marL="742950" indent="-742950" eaLnBrk="1" hangingPunct="1">
              <a:buFont typeface="Tahoma" pitchFamily="34" charset="0"/>
              <a:buAutoNum type="arabicPeriod"/>
            </a:pPr>
            <a:r>
              <a:rPr lang="en-US" sz="4400" smtClean="0">
                <a:latin typeface="AGaramond" pitchFamily="18" charset="0"/>
              </a:rPr>
              <a:t>To be like Christ</a:t>
            </a:r>
          </a:p>
          <a:p>
            <a:pPr marL="742950" indent="-742950" eaLnBrk="1" hangingPunct="1">
              <a:buFont typeface="Tahoma" pitchFamily="34" charset="0"/>
              <a:buAutoNum type="arabicPeriod"/>
            </a:pPr>
            <a:endParaRPr lang="en-US" sz="2400" smtClean="0">
              <a:latin typeface="AGaramond" pitchFamily="18" charset="0"/>
            </a:endParaRPr>
          </a:p>
          <a:p>
            <a:pPr marL="742950" indent="-742950" eaLnBrk="1" hangingPunct="1">
              <a:buFont typeface="Tahoma" pitchFamily="34" charset="0"/>
              <a:buAutoNum type="arabicPeriod"/>
            </a:pPr>
            <a:r>
              <a:rPr lang="en-US" sz="4400" smtClean="0">
                <a:latin typeface="AGaramond" pitchFamily="18" charset="0"/>
              </a:rPr>
              <a:t>To have an effect on the world</a:t>
            </a:r>
          </a:p>
          <a:p>
            <a:pPr marL="742950" indent="-742950" eaLnBrk="1" hangingPunct="1">
              <a:buFont typeface="Tahoma" pitchFamily="34" charset="0"/>
              <a:buAutoNum type="arabicPeriod"/>
            </a:pPr>
            <a:endParaRPr lang="en-US" sz="2400" smtClean="0">
              <a:latin typeface="AGaramond" pitchFamily="18" charset="0"/>
            </a:endParaRPr>
          </a:p>
          <a:p>
            <a:pPr marL="742950" indent="-742950" eaLnBrk="1" hangingPunct="1">
              <a:buFont typeface="Tahoma" pitchFamily="34" charset="0"/>
              <a:buAutoNum type="arabicPeriod"/>
            </a:pPr>
            <a:r>
              <a:rPr lang="en-US" sz="4400" smtClean="0">
                <a:latin typeface="AGaramond" pitchFamily="18" charset="0"/>
              </a:rPr>
              <a:t>Our salvation depends on it</a:t>
            </a:r>
          </a:p>
          <a:p>
            <a:pPr marL="742950" indent="-742950" eaLnBrk="1" hangingPunct="1">
              <a:buFont typeface="Wingdings" pitchFamily="2" charset="2"/>
              <a:buNone/>
            </a:pPr>
            <a:endParaRPr lang="en-US" sz="3600" smtClean="0">
              <a:latin typeface="AGaramond" pitchFamily="18" charset="0"/>
            </a:endParaRPr>
          </a:p>
          <a:p>
            <a:pPr marL="742950" indent="-742950" eaLnBrk="1" hangingPunct="1"/>
            <a:endParaRPr lang="en-US" sz="3600" smtClean="0">
              <a:latin typeface="AGaramond" pitchFamily="18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524000" y="4499409"/>
            <a:ext cx="7010400" cy="1015663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en-US" sz="2400"/>
              <a:t> </a:t>
            </a:r>
            <a:r>
              <a:rPr lang="en-US" sz="2400" i="1">
                <a:latin typeface="Garamond" pitchFamily="18" charset="0"/>
              </a:rPr>
              <a:t> </a:t>
            </a:r>
            <a:r>
              <a:rPr lang="en-US" sz="3000" i="1">
                <a:solidFill>
                  <a:srgbClr val="FFFF66"/>
                </a:solidFill>
                <a:cs typeface="Tahoma" pitchFamily="34" charset="0"/>
              </a:rPr>
              <a:t>Blessed are the Merciful, for they shall receive mercy.</a:t>
            </a:r>
            <a:endParaRPr lang="en-US" sz="300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  <p:bldP spid="532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543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 smtClean="0">
                <a:solidFill>
                  <a:srgbClr val="FFFF66"/>
                </a:solidFill>
                <a:latin typeface="AGaramond" pitchFamily="18" charset="0"/>
              </a:rPr>
              <a:t>Destructive Nature</a:t>
            </a:r>
            <a:endParaRPr lang="en-US" sz="4800" i="1" dirty="0" smtClean="0">
              <a:latin typeface="AGaramond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7772400" cy="279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AGaramond" pitchFamily="18" charset="0"/>
              </a:rPr>
              <a:t>To Relationships with Other Christians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latin typeface="AGaramond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AGaramond" pitchFamily="18" charset="0"/>
              </a:rPr>
              <a:t>To Our Marriage Relationships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latin typeface="AGaramond" pitchFamily="18" charset="0"/>
            </a:endParaRPr>
          </a:p>
          <a:p>
            <a:pPr eaLnBrk="1" hangingPunct="1">
              <a:defRPr/>
            </a:pPr>
            <a:endParaRPr lang="en-US" sz="3600" dirty="0" smtClean="0">
              <a:latin typeface="A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543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 smtClean="0">
                <a:solidFill>
                  <a:srgbClr val="FFFF66"/>
                </a:solidFill>
                <a:latin typeface="AGaramond" pitchFamily="18" charset="0"/>
              </a:rPr>
              <a:t>Destructive Nature</a:t>
            </a:r>
            <a:endParaRPr lang="en-US" sz="4800" i="1" dirty="0" smtClean="0">
              <a:latin typeface="AGaramond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7772400" cy="279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AGaramond" pitchFamily="18" charset="0"/>
              </a:rPr>
              <a:t>To Relationships with Other Christians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latin typeface="AGaramond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AGaramond" pitchFamily="18" charset="0"/>
              </a:rPr>
              <a:t>To Our Marriage Relationships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latin typeface="AGaramond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AGaramond" pitchFamily="18" charset="0"/>
              </a:rPr>
              <a:t>To Parent and Children Relationships</a:t>
            </a:r>
          </a:p>
          <a:p>
            <a:pPr eaLnBrk="1" hangingPunct="1">
              <a:defRPr/>
            </a:pPr>
            <a:endParaRPr lang="en-US" sz="3600" dirty="0" smtClean="0">
              <a:latin typeface="A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397000"/>
            <a:ext cx="6248400" cy="1905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i="1" dirty="0" smtClean="0">
                <a:solidFill>
                  <a:srgbClr val="FFFF66"/>
                </a:solidFill>
                <a:latin typeface="Calibri" pitchFamily="34" charset="0"/>
              </a:rPr>
              <a:t>David: A Life of Faith in Adversity</a:t>
            </a:r>
            <a:endParaRPr lang="en-US" sz="5400" i="1" dirty="0" smtClean="0">
              <a:solidFill>
                <a:srgbClr val="FFFF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5438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i="1" dirty="0" smtClean="0">
                <a:solidFill>
                  <a:srgbClr val="FFFF66"/>
                </a:solidFill>
                <a:latin typeface="Calibri" pitchFamily="34" charset="0"/>
              </a:rPr>
              <a:t>David’s Early Life</a:t>
            </a:r>
            <a:endParaRPr lang="en-US" sz="4800" i="1" dirty="0" smtClean="0"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397000"/>
            <a:ext cx="7772400" cy="3365500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4400" dirty="0" smtClean="0">
                <a:latin typeface="Calibri" pitchFamily="34" charset="0"/>
              </a:rPr>
              <a:t>Mighty Accomplishments</a:t>
            </a:r>
            <a:endParaRPr lang="en-US" sz="4400" dirty="0" smtClean="0">
              <a:latin typeface="Calibri" pitchFamily="34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endParaRPr lang="en-US" sz="1000" dirty="0" smtClean="0">
              <a:latin typeface="Calibri" pitchFamily="34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4400" dirty="0" smtClean="0">
                <a:latin typeface="Calibri" pitchFamily="34" charset="0"/>
              </a:rPr>
              <a:t>Prestige and Glory</a:t>
            </a:r>
            <a:endParaRPr lang="en-US" sz="4400" dirty="0" smtClean="0">
              <a:latin typeface="Calibri" pitchFamily="34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endParaRPr lang="en-US" sz="1000" dirty="0" smtClean="0">
              <a:latin typeface="Calibri" pitchFamily="34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4400" dirty="0" smtClean="0">
                <a:latin typeface="Calibri" pitchFamily="34" charset="0"/>
              </a:rPr>
              <a:t>Love and Friendship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endParaRPr lang="en-US" sz="1000" dirty="0">
              <a:latin typeface="Calibri" pitchFamily="34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4400" dirty="0" smtClean="0">
                <a:latin typeface="Calibri" pitchFamily="34" charset="0"/>
              </a:rPr>
              <a:t>Promise of a Great Future</a:t>
            </a:r>
            <a:endParaRPr lang="en-US" sz="44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latin typeface="AGaramond" pitchFamily="18" charset="0"/>
            </a:endParaRPr>
          </a:p>
          <a:p>
            <a:pPr eaLnBrk="1" hangingPunct="1">
              <a:defRPr/>
            </a:pPr>
            <a:endParaRPr lang="en-US" sz="3600" dirty="0" smtClean="0">
              <a:latin typeface="A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5438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i="1" dirty="0" smtClean="0">
                <a:solidFill>
                  <a:srgbClr val="FFFF66"/>
                </a:solidFill>
                <a:latin typeface="Calibri" pitchFamily="34" charset="0"/>
              </a:rPr>
              <a:t>David – Imperfect Example</a:t>
            </a:r>
            <a:endParaRPr lang="en-US" sz="4800" i="1" dirty="0" smtClean="0"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09700"/>
            <a:ext cx="8153400" cy="3365500"/>
          </a:xfrm>
        </p:spPr>
        <p:txBody>
          <a:bodyPr/>
          <a:lstStyle/>
          <a:p>
            <a:pPr marL="742950" indent="-742950" eaLnBrk="1" hangingPunct="1">
              <a:buSzPct val="93000"/>
              <a:buFont typeface="+mj-lt"/>
              <a:buAutoNum type="arabicPeriod"/>
              <a:defRPr/>
            </a:pPr>
            <a:r>
              <a:rPr lang="en-US" sz="4400" dirty="0" err="1" smtClean="0">
                <a:latin typeface="Calibri" pitchFamily="34" charset="0"/>
              </a:rPr>
              <a:t>Ahimelech</a:t>
            </a:r>
            <a:r>
              <a:rPr lang="en-US" sz="4400" dirty="0" smtClean="0">
                <a:latin typeface="Calibri" pitchFamily="34" charset="0"/>
              </a:rPr>
              <a:t> the Priest – I Samuel 21</a:t>
            </a:r>
            <a:endParaRPr lang="en-US" sz="4400" dirty="0" smtClean="0">
              <a:latin typeface="Calibri" pitchFamily="34" charset="0"/>
            </a:endParaRPr>
          </a:p>
          <a:p>
            <a:pPr marL="742950" indent="-742950" eaLnBrk="1" hangingPunct="1">
              <a:buSzPct val="93000"/>
              <a:buFont typeface="+mj-lt"/>
              <a:buAutoNum type="arabicPeriod"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742950" indent="-742950" eaLnBrk="1" hangingPunct="1">
              <a:buSzPct val="93000"/>
              <a:buFont typeface="+mj-lt"/>
              <a:buAutoNum type="arabicPeriod"/>
              <a:defRPr/>
            </a:pPr>
            <a:r>
              <a:rPr lang="en-US" sz="4400" dirty="0" smtClean="0">
                <a:latin typeface="Calibri" pitchFamily="34" charset="0"/>
              </a:rPr>
              <a:t>In the land of the Philistines – I Samuel 27</a:t>
            </a:r>
            <a:endParaRPr lang="en-US" sz="4400" dirty="0" smtClean="0">
              <a:latin typeface="Calibri" pitchFamily="34" charset="0"/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latin typeface="AGaramond" pitchFamily="18" charset="0"/>
            </a:endParaRPr>
          </a:p>
          <a:p>
            <a:pPr eaLnBrk="1" hangingPunct="1">
              <a:defRPr/>
            </a:pPr>
            <a:endParaRPr lang="en-US" sz="3600" dirty="0" smtClean="0">
              <a:latin typeface="A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80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5438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i="1" dirty="0" smtClean="0">
                <a:solidFill>
                  <a:srgbClr val="FFFF66"/>
                </a:solidFill>
                <a:latin typeface="Calibri" pitchFamily="34" charset="0"/>
              </a:rPr>
              <a:t>Character of David</a:t>
            </a:r>
            <a:endParaRPr lang="en-US" sz="4800" i="1" dirty="0" smtClean="0"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397000"/>
            <a:ext cx="7772400" cy="3365500"/>
          </a:xfrm>
        </p:spPr>
        <p:txBody>
          <a:bodyPr/>
          <a:lstStyle/>
          <a:p>
            <a:pPr marL="742950" indent="-742950" eaLnBrk="1" hangingPunct="1">
              <a:buSzPct val="93000"/>
              <a:buFont typeface="+mj-lt"/>
              <a:buAutoNum type="arabicPeriod"/>
              <a:defRPr/>
            </a:pPr>
            <a:r>
              <a:rPr lang="en-US" sz="4400" dirty="0" smtClean="0">
                <a:latin typeface="Calibri" pitchFamily="34" charset="0"/>
              </a:rPr>
              <a:t>Self Control – I Samuel 24, 26</a:t>
            </a:r>
            <a:endParaRPr lang="en-US" sz="4400" dirty="0" smtClean="0">
              <a:latin typeface="Calibri" pitchFamily="34" charset="0"/>
            </a:endParaRPr>
          </a:p>
          <a:p>
            <a:pPr marL="742950" indent="-742950" eaLnBrk="1" hangingPunct="1">
              <a:buSzPct val="93000"/>
              <a:buFont typeface="+mj-lt"/>
              <a:buAutoNum type="arabicPeriod"/>
              <a:defRPr/>
            </a:pPr>
            <a:endParaRPr lang="en-US" sz="1600" dirty="0" smtClean="0">
              <a:latin typeface="Calibri" pitchFamily="34" charset="0"/>
            </a:endParaRPr>
          </a:p>
          <a:p>
            <a:pPr marL="742950" indent="-742950" eaLnBrk="1" hangingPunct="1">
              <a:buSzPct val="93000"/>
              <a:buFont typeface="+mj-lt"/>
              <a:buAutoNum type="arabicPeriod"/>
              <a:defRPr/>
            </a:pPr>
            <a:r>
              <a:rPr lang="en-US" sz="4400" dirty="0" smtClean="0">
                <a:latin typeface="Calibri" pitchFamily="34" charset="0"/>
              </a:rPr>
              <a:t>Rewarding Evil with Good</a:t>
            </a:r>
          </a:p>
          <a:p>
            <a:pPr marL="742950" indent="-742950" eaLnBrk="1" hangingPunct="1">
              <a:buSzPct val="93000"/>
              <a:buFont typeface="+mj-lt"/>
              <a:buAutoNum type="arabicPeriod"/>
              <a:defRPr/>
            </a:pPr>
            <a:endParaRPr lang="en-US" sz="1600" dirty="0">
              <a:latin typeface="Calibri" pitchFamily="34" charset="0"/>
            </a:endParaRPr>
          </a:p>
          <a:p>
            <a:pPr marL="742950" indent="-742950" eaLnBrk="1" hangingPunct="1">
              <a:buSzPct val="93000"/>
              <a:buFont typeface="+mj-lt"/>
              <a:buAutoNum type="arabicPeriod"/>
              <a:defRPr/>
            </a:pPr>
            <a:r>
              <a:rPr lang="en-US" sz="4400" dirty="0" smtClean="0">
                <a:latin typeface="Calibri" pitchFamily="34" charset="0"/>
              </a:rPr>
              <a:t>Listening to Righteous Opinions – I Samuel 25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latin typeface="AGaramond" pitchFamily="18" charset="0"/>
            </a:endParaRPr>
          </a:p>
          <a:p>
            <a:pPr eaLnBrk="1" hangingPunct="1">
              <a:defRPr/>
            </a:pPr>
            <a:endParaRPr lang="en-US" sz="3600" dirty="0" smtClean="0">
              <a:latin typeface="A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23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5438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i="1" dirty="0" smtClean="0">
                <a:solidFill>
                  <a:srgbClr val="FFFF66"/>
                </a:solidFill>
                <a:latin typeface="Calibri" pitchFamily="34" charset="0"/>
              </a:rPr>
              <a:t>How His Character Was Developed</a:t>
            </a:r>
            <a:endParaRPr lang="en-US" i="1" dirty="0" smtClean="0"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397000"/>
            <a:ext cx="7772400" cy="3365500"/>
          </a:xfrm>
        </p:spPr>
        <p:txBody>
          <a:bodyPr/>
          <a:lstStyle/>
          <a:p>
            <a:pPr marL="742950" indent="-742950" eaLnBrk="1" hangingPunct="1">
              <a:buSzPct val="93000"/>
              <a:buFont typeface="+mj-lt"/>
              <a:buAutoNum type="arabicPeriod"/>
              <a:defRPr/>
            </a:pPr>
            <a:r>
              <a:rPr lang="en-US" sz="4400" dirty="0" smtClean="0">
                <a:latin typeface="Calibri" pitchFamily="34" charset="0"/>
              </a:rPr>
              <a:t>Reliance on God – I Samuel 26:24</a:t>
            </a:r>
            <a:endParaRPr lang="en-US" sz="4400" dirty="0" smtClean="0">
              <a:latin typeface="Calibri" pitchFamily="34" charset="0"/>
            </a:endParaRPr>
          </a:p>
          <a:p>
            <a:pPr marL="742950" indent="-742950" eaLnBrk="1" hangingPunct="1">
              <a:buSzPct val="93000"/>
              <a:buFont typeface="+mj-lt"/>
              <a:buAutoNum type="arabicPeriod"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742950" indent="-742950" eaLnBrk="1" hangingPunct="1">
              <a:buSzPct val="93000"/>
              <a:buFont typeface="+mj-lt"/>
              <a:buAutoNum type="arabicPeriod"/>
              <a:defRPr/>
            </a:pPr>
            <a:r>
              <a:rPr lang="en-US" sz="4400" dirty="0" smtClean="0">
                <a:latin typeface="Calibri" pitchFamily="34" charset="0"/>
              </a:rPr>
              <a:t>Poured Out His Heart to God</a:t>
            </a:r>
            <a:endParaRPr lang="en-US" sz="3600" dirty="0" smtClean="0">
              <a:latin typeface="AGaramond" pitchFamily="18" charset="0"/>
            </a:endParaRPr>
          </a:p>
          <a:p>
            <a:pPr eaLnBrk="1" hangingPunct="1">
              <a:defRPr/>
            </a:pPr>
            <a:endParaRPr lang="en-US" sz="3600" dirty="0" smtClean="0">
              <a:latin typeface="A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79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algn="ctr" eaLnBrk="1" hangingPunct="1"/>
            <a:r>
              <a:rPr lang="en-US" sz="6600" smtClean="0">
                <a:solidFill>
                  <a:srgbClr val="FFFF66"/>
                </a:solidFill>
                <a:effectLst/>
                <a:latin typeface="Garamond" pitchFamily="18" charset="0"/>
              </a:rPr>
              <a:t>Matthew 5:7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838200" y="2040722"/>
            <a:ext cx="80010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400"/>
              <a:t> </a:t>
            </a:r>
            <a:r>
              <a:rPr lang="en-US" sz="2400" i="1">
                <a:latin typeface="Garamond" pitchFamily="18" charset="0"/>
              </a:rPr>
              <a:t> </a:t>
            </a:r>
            <a:r>
              <a:rPr lang="en-US" sz="4800" i="1">
                <a:cs typeface="Tahoma" pitchFamily="34" charset="0"/>
              </a:rPr>
              <a:t>Blessed are the Merciful, for they shall receive mercy.</a:t>
            </a:r>
            <a:endParaRPr lang="en-US" sz="4800">
              <a:cs typeface="Tahoma" pitchFamily="34" charset="0"/>
            </a:endParaRPr>
          </a:p>
          <a:p>
            <a:pPr eaLnBrk="1" hangingPunct="1"/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eaLnBrk="1" hangingPunct="1"/>
            <a:r>
              <a:rPr lang="en-US" sz="6600" smtClean="0">
                <a:solidFill>
                  <a:srgbClr val="FFFF66"/>
                </a:solidFill>
                <a:effectLst/>
                <a:latin typeface="Garamond" pitchFamily="18" charset="0"/>
              </a:rPr>
              <a:t>I Timothy 1:13-16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1198796"/>
            <a:ext cx="800100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/>
              <a:t> </a:t>
            </a:r>
            <a:r>
              <a:rPr lang="en-US" sz="2400" i="1">
                <a:latin typeface="Garamond" pitchFamily="18" charset="0"/>
              </a:rPr>
              <a:t> </a:t>
            </a:r>
            <a:r>
              <a:rPr lang="en-US" sz="2700" i="1" baseline="30000"/>
              <a:t>13</a:t>
            </a:r>
            <a:r>
              <a:rPr lang="en-US" sz="2700" i="1"/>
              <a:t>though formerly I was a blasphemer, persecutor, and insolent opponent</a:t>
            </a:r>
            <a:r>
              <a:rPr lang="en-US" sz="2700" b="1" i="1"/>
              <a:t>. </a:t>
            </a:r>
            <a:r>
              <a:rPr lang="en-US" sz="2700" i="1">
                <a:solidFill>
                  <a:srgbClr val="FFFF00"/>
                </a:solidFill>
              </a:rPr>
              <a:t>But I received mercy </a:t>
            </a:r>
            <a:r>
              <a:rPr lang="en-US" sz="2700" i="1"/>
              <a:t>because I had acted ignorantly in unbelief, </a:t>
            </a:r>
            <a:r>
              <a:rPr lang="en-US" sz="2700" i="1" baseline="30000"/>
              <a:t>14</a:t>
            </a:r>
            <a:r>
              <a:rPr lang="en-US" sz="2700" i="1"/>
              <a:t>and the grace of our Lord overflowed for me with the faith and love that are in Christ Jesus. </a:t>
            </a:r>
            <a:r>
              <a:rPr lang="en-US" sz="2700" i="1" baseline="30000"/>
              <a:t>15 </a:t>
            </a:r>
            <a:r>
              <a:rPr lang="en-US" sz="2700" i="1"/>
              <a:t>. . . that Christ Jesus came into the world to save sinners, of whom I am the foremost. </a:t>
            </a:r>
            <a:r>
              <a:rPr lang="en-US" sz="2700" i="1" baseline="30000">
                <a:solidFill>
                  <a:srgbClr val="FFFF00"/>
                </a:solidFill>
              </a:rPr>
              <a:t>16</a:t>
            </a:r>
            <a:r>
              <a:rPr lang="en-US" sz="2700" i="1">
                <a:solidFill>
                  <a:srgbClr val="FFFF00"/>
                </a:solidFill>
              </a:rPr>
              <a:t>But I received mercy </a:t>
            </a:r>
            <a:r>
              <a:rPr lang="en-US" sz="2700" i="1"/>
              <a:t>for this reason, that in me, as the foremost, Jesus Christ might display his perfect patience as an example to those who were to believe in him for eternal life.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08000"/>
            <a:ext cx="7162800" cy="762000"/>
          </a:xfrm>
        </p:spPr>
        <p:txBody>
          <a:bodyPr/>
          <a:lstStyle/>
          <a:p>
            <a:pPr algn="ctr" eaLnBrk="1" hangingPunct="1"/>
            <a:r>
              <a:rPr lang="en-US" sz="6600" smtClean="0">
                <a:solidFill>
                  <a:srgbClr val="FFFF66"/>
                </a:solidFill>
                <a:effectLst/>
                <a:latin typeface="Garamond" pitchFamily="18" charset="0"/>
              </a:rPr>
              <a:t>Titus 3:3-5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4400" y="1256649"/>
            <a:ext cx="8001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400"/>
              <a:t> </a:t>
            </a:r>
            <a:r>
              <a:rPr lang="en-US" sz="2800" i="1" baseline="30000"/>
              <a:t>3</a:t>
            </a:r>
            <a:r>
              <a:rPr lang="en-US" sz="2800" i="1"/>
              <a:t>For we ourselves were once foolish, disobedient, led astray, slaves to various passions and pleasures, passing our days in malice and envy, hated by others and hating one another. </a:t>
            </a:r>
            <a:r>
              <a:rPr lang="en-US" sz="2800" i="1" baseline="30000"/>
              <a:t>4</a:t>
            </a:r>
            <a:r>
              <a:rPr lang="en-US" sz="2800" i="1"/>
              <a:t>But when the goodness and loving kindness of God our Savior appeared, </a:t>
            </a:r>
            <a:r>
              <a:rPr lang="en-US" sz="2800" i="1" baseline="30000"/>
              <a:t>5</a:t>
            </a:r>
            <a:r>
              <a:rPr lang="en-US" sz="2800" i="1"/>
              <a:t>he saved us, not because of works done by us in righteousness, but according to his own mercy, by the washing of regeneration and renewal of the Holy Spirit,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5544</TotalTime>
  <Words>205</Words>
  <Application>Microsoft Office PowerPoint</Application>
  <PresentationFormat>On-screen Show (16:10)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Tahoma</vt:lpstr>
      <vt:lpstr>Arial</vt:lpstr>
      <vt:lpstr>Wingdings</vt:lpstr>
      <vt:lpstr>Calibri</vt:lpstr>
      <vt:lpstr>Garamond</vt:lpstr>
      <vt:lpstr>Times New Roman</vt:lpstr>
      <vt:lpstr>AGaramond</vt:lpstr>
      <vt:lpstr>Shimmer</vt:lpstr>
      <vt:lpstr>2014 Theme: Disciples Like Our Teacher</vt:lpstr>
      <vt:lpstr>David: A Life of Faith in Adversity</vt:lpstr>
      <vt:lpstr>David’s Early Life</vt:lpstr>
      <vt:lpstr>David – Imperfect Example</vt:lpstr>
      <vt:lpstr>Character of David</vt:lpstr>
      <vt:lpstr>How His Character Was Developed</vt:lpstr>
      <vt:lpstr>Matthew 5:7</vt:lpstr>
      <vt:lpstr>I Timothy 1:13-16</vt:lpstr>
      <vt:lpstr>Titus 3:3-5</vt:lpstr>
      <vt:lpstr>Why Show Mercy?</vt:lpstr>
      <vt:lpstr>Matthew 5:14-16</vt:lpstr>
      <vt:lpstr>Why Show Mercy?</vt:lpstr>
      <vt:lpstr>PowerPoint Presentation</vt:lpstr>
      <vt:lpstr>Destructive Nature</vt:lpstr>
      <vt:lpstr>Destructive Nature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 Lagrone</dc:creator>
  <cp:lastModifiedBy>LaGrones</cp:lastModifiedBy>
  <cp:revision>63</cp:revision>
  <dcterms:created xsi:type="dcterms:W3CDTF">2007-11-30T02:06:12Z</dcterms:created>
  <dcterms:modified xsi:type="dcterms:W3CDTF">2013-09-08T20:38:40Z</dcterms:modified>
</cp:coreProperties>
</file>