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56"/>
  </p:notesMasterIdLst>
  <p:handoutMasterIdLst>
    <p:handoutMasterId r:id="rId57"/>
  </p:handoutMasterIdLst>
  <p:sldIdLst>
    <p:sldId id="479" r:id="rId2"/>
    <p:sldId id="451" r:id="rId3"/>
    <p:sldId id="465" r:id="rId4"/>
    <p:sldId id="467" r:id="rId5"/>
    <p:sldId id="468" r:id="rId6"/>
    <p:sldId id="469" r:id="rId7"/>
    <p:sldId id="454" r:id="rId8"/>
    <p:sldId id="455" r:id="rId9"/>
    <p:sldId id="457" r:id="rId10"/>
    <p:sldId id="460" r:id="rId11"/>
    <p:sldId id="464" r:id="rId12"/>
    <p:sldId id="473" r:id="rId13"/>
    <p:sldId id="474" r:id="rId14"/>
    <p:sldId id="475" r:id="rId15"/>
    <p:sldId id="476" r:id="rId16"/>
    <p:sldId id="477" r:id="rId17"/>
    <p:sldId id="472" r:id="rId18"/>
    <p:sldId id="466" r:id="rId19"/>
    <p:sldId id="461" r:id="rId20"/>
    <p:sldId id="462" r:id="rId21"/>
    <p:sldId id="463" r:id="rId22"/>
    <p:sldId id="470" r:id="rId23"/>
    <p:sldId id="471" r:id="rId24"/>
    <p:sldId id="452" r:id="rId25"/>
    <p:sldId id="435" r:id="rId26"/>
    <p:sldId id="444" r:id="rId27"/>
    <p:sldId id="445" r:id="rId28"/>
    <p:sldId id="446" r:id="rId29"/>
    <p:sldId id="449" r:id="rId30"/>
    <p:sldId id="450" r:id="rId31"/>
    <p:sldId id="447" r:id="rId32"/>
    <p:sldId id="448" r:id="rId33"/>
    <p:sldId id="423" r:id="rId34"/>
    <p:sldId id="424" r:id="rId35"/>
    <p:sldId id="443" r:id="rId36"/>
    <p:sldId id="365" r:id="rId37"/>
    <p:sldId id="413" r:id="rId38"/>
    <p:sldId id="440" r:id="rId39"/>
    <p:sldId id="436" r:id="rId40"/>
    <p:sldId id="437" r:id="rId41"/>
    <p:sldId id="438" r:id="rId42"/>
    <p:sldId id="439" r:id="rId43"/>
    <p:sldId id="441" r:id="rId44"/>
    <p:sldId id="442" r:id="rId45"/>
    <p:sldId id="426" r:id="rId46"/>
    <p:sldId id="427" r:id="rId47"/>
    <p:sldId id="428" r:id="rId48"/>
    <p:sldId id="429" r:id="rId49"/>
    <p:sldId id="430" r:id="rId50"/>
    <p:sldId id="431" r:id="rId51"/>
    <p:sldId id="432" r:id="rId52"/>
    <p:sldId id="433" r:id="rId53"/>
    <p:sldId id="434" r:id="rId54"/>
    <p:sldId id="410" r:id="rId55"/>
  </p:sldIdLst>
  <p:sldSz cx="9144000" cy="5715000" type="screen16x10"/>
  <p:notesSz cx="7077075" cy="8955088"/>
  <p:defaultTextStyle>
    <a:defPPr>
      <a:defRPr lang="en-US"/>
    </a:defPPr>
    <a:lvl1pPr algn="ctr" rtl="0" eaLnBrk="0" fontAlgn="base" hangingPunct="0">
      <a:spcBef>
        <a:spcPct val="0"/>
      </a:spcBef>
      <a:spcAft>
        <a:spcPct val="0"/>
      </a:spcAft>
      <a:defRPr kern="1200">
        <a:solidFill>
          <a:schemeClr val="tx1"/>
        </a:solidFill>
        <a:latin typeface="Arial" charset="0"/>
        <a:ea typeface="+mn-ea"/>
        <a:cs typeface="+mn-cs"/>
      </a:defRPr>
    </a:lvl1pPr>
    <a:lvl2pPr marL="457200" algn="ctr" rtl="0" eaLnBrk="0" fontAlgn="base" hangingPunct="0">
      <a:spcBef>
        <a:spcPct val="0"/>
      </a:spcBef>
      <a:spcAft>
        <a:spcPct val="0"/>
      </a:spcAft>
      <a:defRPr kern="1200">
        <a:solidFill>
          <a:schemeClr val="tx1"/>
        </a:solidFill>
        <a:latin typeface="Arial" charset="0"/>
        <a:ea typeface="+mn-ea"/>
        <a:cs typeface="+mn-cs"/>
      </a:defRPr>
    </a:lvl2pPr>
    <a:lvl3pPr marL="914400" algn="ctr" rtl="0" eaLnBrk="0" fontAlgn="base" hangingPunct="0">
      <a:spcBef>
        <a:spcPct val="0"/>
      </a:spcBef>
      <a:spcAft>
        <a:spcPct val="0"/>
      </a:spcAft>
      <a:defRPr kern="1200">
        <a:solidFill>
          <a:schemeClr val="tx1"/>
        </a:solidFill>
        <a:latin typeface="Arial" charset="0"/>
        <a:ea typeface="+mn-ea"/>
        <a:cs typeface="+mn-cs"/>
      </a:defRPr>
    </a:lvl3pPr>
    <a:lvl4pPr marL="1371600" algn="ctr" rtl="0" eaLnBrk="0" fontAlgn="base" hangingPunct="0">
      <a:spcBef>
        <a:spcPct val="0"/>
      </a:spcBef>
      <a:spcAft>
        <a:spcPct val="0"/>
      </a:spcAft>
      <a:defRPr kern="1200">
        <a:solidFill>
          <a:schemeClr val="tx1"/>
        </a:solidFill>
        <a:latin typeface="Arial" charset="0"/>
        <a:ea typeface="+mn-ea"/>
        <a:cs typeface="+mn-cs"/>
      </a:defRPr>
    </a:lvl4pPr>
    <a:lvl5pPr marL="1828800" algn="ctr"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FFFF99"/>
    <a:srgbClr val="CCFF66"/>
    <a:srgbClr val="FF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85" autoAdjust="0"/>
    <p:restoredTop sz="94668" autoAdjust="0"/>
  </p:normalViewPr>
  <p:slideViewPr>
    <p:cSldViewPr>
      <p:cViewPr varScale="1">
        <p:scale>
          <a:sx n="104" d="100"/>
          <a:sy n="104" d="100"/>
        </p:scale>
        <p:origin x="-102" y="-37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5" name="Rectangle 3"/>
          <p:cNvSpPr>
            <a:spLocks noGrp="1" noChangeArrowheads="1"/>
          </p:cNvSpPr>
          <p:nvPr>
            <p:ph type="dt" sz="quarter" idx="1"/>
          </p:nvPr>
        </p:nvSpPr>
        <p:spPr bwMode="auto">
          <a:xfrm>
            <a:off x="4010342" y="1"/>
            <a:ext cx="3066733" cy="44775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54276" name="Rectangle 4"/>
          <p:cNvSpPr>
            <a:spLocks noGrp="1" noChangeArrowheads="1"/>
          </p:cNvSpPr>
          <p:nvPr>
            <p:ph type="ftr" sz="quarter" idx="2"/>
          </p:nvPr>
        </p:nvSpPr>
        <p:spPr bwMode="auto">
          <a:xfrm>
            <a:off x="0"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54277" name="Rectangle 5"/>
          <p:cNvSpPr>
            <a:spLocks noGrp="1" noChangeArrowheads="1"/>
          </p:cNvSpPr>
          <p:nvPr>
            <p:ph type="sldNum" sz="quarter" idx="3"/>
          </p:nvPr>
        </p:nvSpPr>
        <p:spPr bwMode="auto">
          <a:xfrm>
            <a:off x="4010342" y="8507334"/>
            <a:ext cx="3066733" cy="4477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23755D90-8BC8-4561-8684-09563889AF9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476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47675"/>
          </a:xfrm>
          <a:prstGeom prst="rect">
            <a:avLst/>
          </a:prstGeom>
        </p:spPr>
        <p:txBody>
          <a:bodyPr vert="horz" lIns="91440" tIns="45720" rIns="91440" bIns="45720" rtlCol="0"/>
          <a:lstStyle>
            <a:lvl1pPr algn="r">
              <a:defRPr sz="1200"/>
            </a:lvl1pPr>
          </a:lstStyle>
          <a:p>
            <a:fld id="{4E538EFD-B3E5-460F-AD16-D110035D4583}" type="datetimeFigureOut">
              <a:rPr lang="en-US" smtClean="0"/>
              <a:pPr/>
              <a:t>8/18/2013</a:t>
            </a:fld>
            <a:endParaRPr lang="en-US"/>
          </a:p>
        </p:txBody>
      </p:sp>
      <p:sp>
        <p:nvSpPr>
          <p:cNvPr id="4" name="Slide Image Placeholder 3"/>
          <p:cNvSpPr>
            <a:spLocks noGrp="1" noRot="1" noChangeAspect="1"/>
          </p:cNvSpPr>
          <p:nvPr>
            <p:ph type="sldImg" idx="2"/>
          </p:nvPr>
        </p:nvSpPr>
        <p:spPr>
          <a:xfrm>
            <a:off x="852488" y="671513"/>
            <a:ext cx="5372100" cy="33575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252913"/>
            <a:ext cx="5661025" cy="40306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05825"/>
            <a:ext cx="3067050" cy="4476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05825"/>
            <a:ext cx="3067050" cy="447675"/>
          </a:xfrm>
          <a:prstGeom prst="rect">
            <a:avLst/>
          </a:prstGeom>
        </p:spPr>
        <p:txBody>
          <a:bodyPr vert="horz" lIns="91440" tIns="45720" rIns="91440" bIns="45720" rtlCol="0" anchor="b"/>
          <a:lstStyle>
            <a:lvl1pPr algn="r">
              <a:defRPr sz="1200"/>
            </a:lvl1pPr>
          </a:lstStyle>
          <a:p>
            <a:fld id="{F6015F11-D69D-4A9C-93F7-7EED6F5988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15</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16</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18</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2C21B93A-60F5-4B8F-A4AD-7BC0D99F93ED}"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6" y="3556000"/>
            <a:ext cx="9140825" cy="21590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2882" name="Rectangle 66"/>
          <p:cNvSpPr>
            <a:spLocks noGrp="1" noChangeArrowheads="1"/>
          </p:cNvSpPr>
          <p:nvPr>
            <p:ph type="ctrTitle" sz="quarter"/>
          </p:nvPr>
        </p:nvSpPr>
        <p:spPr>
          <a:xfrm>
            <a:off x="685800" y="1410230"/>
            <a:ext cx="7772400" cy="1447271"/>
          </a:xfrm>
        </p:spPr>
        <p:txBody>
          <a:bodyPr anchor="b"/>
          <a:lstStyle>
            <a:lvl1pPr>
              <a:defRPr sz="5400"/>
            </a:lvl1pPr>
          </a:lstStyle>
          <a:p>
            <a:r>
              <a:rPr lang="en-US"/>
              <a:t>Click to edit Master title style</a:t>
            </a:r>
          </a:p>
        </p:txBody>
      </p:sp>
      <p:sp>
        <p:nvSpPr>
          <p:cNvPr id="162883" name="Rectangle 67"/>
          <p:cNvSpPr>
            <a:spLocks noGrp="1" noChangeArrowheads="1"/>
          </p:cNvSpPr>
          <p:nvPr>
            <p:ph type="subTitle" sz="quarter" idx="1"/>
          </p:nvPr>
        </p:nvSpPr>
        <p:spPr>
          <a:xfrm>
            <a:off x="1371600" y="3238500"/>
            <a:ext cx="6400800" cy="14605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5207000"/>
            <a:ext cx="2133600" cy="3810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5207000"/>
            <a:ext cx="2895600" cy="3810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5207000"/>
            <a:ext cx="2133600" cy="381000"/>
          </a:xfrm>
        </p:spPr>
        <p:txBody>
          <a:bodyPr/>
          <a:lstStyle>
            <a:lvl1pPr>
              <a:defRPr/>
            </a:lvl1pPr>
          </a:lstStyle>
          <a:p>
            <a:pPr>
              <a:defRPr/>
            </a:pPr>
            <a:fld id="{338BC733-4BE4-4D2C-9EE9-5036C22003E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2D44894F-2D26-4B9A-BC3C-8A693663E45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31511"/>
            <a:ext cx="2057400" cy="4873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31511"/>
            <a:ext cx="6019800" cy="4873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F99B101-B360-43A2-97F4-DA72895527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69AE14CE-D5E2-40F3-8DE4-98CE5C6635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8012A19-7DEC-4DAC-B2F4-770A6FD2E0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57753DA-34C7-4255-A447-2D5D9837B93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DCAEEC9-F976-455D-A485-0D1DD58C8B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D6FA768E-A441-42E0-834D-836592E75A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A73F0C89-C58A-477C-A1AF-F042D4D23DD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2279533F-2B57-40DA-92FA-A060A1E4803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67022845-4FCE-43A7-B27F-B31797BC083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Freeform 2"/>
          <p:cNvSpPr>
            <a:spLocks/>
          </p:cNvSpPr>
          <p:nvPr/>
        </p:nvSpPr>
        <p:spPr bwMode="hidden">
          <a:xfrm>
            <a:off x="6627813" y="5357813"/>
            <a:ext cx="285750" cy="174625"/>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lgn="l">
              <a:defRPr/>
            </a:pPr>
            <a:endParaRPr lang="en-US"/>
          </a:p>
        </p:txBody>
      </p:sp>
      <p:grpSp>
        <p:nvGrpSpPr>
          <p:cNvPr id="1027" name="Group 3"/>
          <p:cNvGrpSpPr>
            <a:grpSpLocks/>
          </p:cNvGrpSpPr>
          <p:nvPr/>
        </p:nvGrpSpPr>
        <p:grpSpPr bwMode="auto">
          <a:xfrm>
            <a:off x="3176" y="3556000"/>
            <a:ext cx="9140825" cy="2159000"/>
            <a:chOff x="2" y="2688"/>
            <a:chExt cx="5758" cy="1632"/>
          </a:xfrm>
        </p:grpSpPr>
        <p:sp>
          <p:nvSpPr>
            <p:cNvPr id="161796"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161798"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lgn="l">
                  <a:defRPr/>
                </a:pPr>
                <a:endParaRPr lang="en-US"/>
              </a:p>
            </p:txBody>
          </p:sp>
          <p:sp>
            <p:nvSpPr>
              <p:cNvPr id="161799"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0"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1"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02"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03"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04"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lgn="l">
                  <a:defRPr/>
                </a:pPr>
                <a:endParaRPr lang="en-US"/>
              </a:p>
            </p:txBody>
          </p:sp>
          <p:sp>
            <p:nvSpPr>
              <p:cNvPr id="161805"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06"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lgn="l">
                  <a:defRPr/>
                </a:pPr>
                <a:endParaRPr lang="en-US"/>
              </a:p>
            </p:txBody>
          </p:sp>
          <p:sp>
            <p:nvSpPr>
              <p:cNvPr id="161807"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lgn="l">
                  <a:defRPr/>
                </a:pPr>
                <a:endParaRPr lang="en-US"/>
              </a:p>
            </p:txBody>
          </p:sp>
          <p:sp>
            <p:nvSpPr>
              <p:cNvPr id="161808"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161810"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1"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lgn="l">
                  <a:defRPr/>
                </a:pPr>
                <a:endParaRPr lang="en-US"/>
              </a:p>
            </p:txBody>
          </p:sp>
          <p:sp>
            <p:nvSpPr>
              <p:cNvPr id="161812"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lgn="l">
                  <a:defRPr/>
                </a:pPr>
                <a:endParaRPr lang="en-US"/>
              </a:p>
            </p:txBody>
          </p:sp>
          <p:sp>
            <p:nvSpPr>
              <p:cNvPr id="161813"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4"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5"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16"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lgn="l">
                  <a:defRPr/>
                </a:pPr>
                <a:endParaRPr lang="en-US"/>
              </a:p>
            </p:txBody>
          </p:sp>
          <p:sp>
            <p:nvSpPr>
              <p:cNvPr id="161817"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lgn="l">
                  <a:defRPr/>
                </a:pPr>
                <a:endParaRPr lang="en-US"/>
              </a:p>
            </p:txBody>
          </p:sp>
          <p:sp>
            <p:nvSpPr>
              <p:cNvPr id="161818"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lgn="l">
                  <a:defRPr/>
                </a:pPr>
                <a:endParaRPr lang="en-US"/>
              </a:p>
            </p:txBody>
          </p:sp>
          <p:sp>
            <p:nvSpPr>
              <p:cNvPr id="161819"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lgn="l">
                  <a:defRPr/>
                </a:pPr>
                <a:endParaRPr lang="en-US"/>
              </a:p>
            </p:txBody>
          </p:sp>
          <p:sp>
            <p:nvSpPr>
              <p:cNvPr id="161820"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lgn="l">
                  <a:defRPr/>
                </a:pPr>
                <a:endParaRPr lang="en-US"/>
              </a:p>
            </p:txBody>
          </p:sp>
          <p:sp>
            <p:nvSpPr>
              <p:cNvPr id="161821"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lgn="l">
                  <a:defRPr/>
                </a:pPr>
                <a:endParaRPr lang="en-US"/>
              </a:p>
            </p:txBody>
          </p:sp>
          <p:sp>
            <p:nvSpPr>
              <p:cNvPr id="161822"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lgn="l">
                  <a:defRPr/>
                </a:pPr>
                <a:endParaRPr lang="en-US"/>
              </a:p>
            </p:txBody>
          </p:sp>
          <p:sp>
            <p:nvSpPr>
              <p:cNvPr id="161823"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lgn="l">
                  <a:defRPr/>
                </a:pPr>
                <a:endParaRPr lang="en-US"/>
              </a:p>
            </p:txBody>
          </p:sp>
          <p:sp>
            <p:nvSpPr>
              <p:cNvPr id="161824"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5"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6"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lgn="l">
                  <a:defRPr/>
                </a:pPr>
                <a:endParaRPr lang="en-US"/>
              </a:p>
            </p:txBody>
          </p:sp>
          <p:sp>
            <p:nvSpPr>
              <p:cNvPr id="161827"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lgn="l">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161829"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0"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1"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lgn="l">
                  <a:defRPr/>
                </a:pPr>
                <a:endParaRPr lang="en-US"/>
              </a:p>
            </p:txBody>
          </p:sp>
          <p:sp>
            <p:nvSpPr>
              <p:cNvPr id="161832"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3"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4"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5"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lgn="l">
                  <a:defRPr/>
                </a:pPr>
                <a:endParaRPr lang="en-US"/>
              </a:p>
            </p:txBody>
          </p:sp>
          <p:sp>
            <p:nvSpPr>
              <p:cNvPr id="161836"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lgn="l">
                  <a:defRPr/>
                </a:pPr>
                <a:endParaRPr lang="en-US"/>
              </a:p>
            </p:txBody>
          </p:sp>
          <p:sp>
            <p:nvSpPr>
              <p:cNvPr id="161837"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lgn="l">
                  <a:defRPr/>
                </a:pPr>
                <a:endParaRPr lang="en-US"/>
              </a:p>
            </p:txBody>
          </p:sp>
          <p:sp>
            <p:nvSpPr>
              <p:cNvPr id="161838"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39"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lgn="l">
                  <a:defRPr/>
                </a:pPr>
                <a:endParaRPr lang="en-US"/>
              </a:p>
            </p:txBody>
          </p:sp>
          <p:sp>
            <p:nvSpPr>
              <p:cNvPr id="161840"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lgn="l">
                  <a:defRPr/>
                </a:pPr>
                <a:endParaRPr lang="en-US"/>
              </a:p>
            </p:txBody>
          </p:sp>
          <p:sp>
            <p:nvSpPr>
              <p:cNvPr id="161841"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2"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3"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lgn="l">
                  <a:defRPr/>
                </a:pPr>
                <a:endParaRPr lang="en-US"/>
              </a:p>
            </p:txBody>
          </p:sp>
          <p:sp>
            <p:nvSpPr>
              <p:cNvPr id="161844"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lgn="l">
                  <a:defRPr/>
                </a:pPr>
                <a:endParaRPr lang="en-US"/>
              </a:p>
            </p:txBody>
          </p:sp>
          <p:sp>
            <p:nvSpPr>
              <p:cNvPr id="161845"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lgn="l">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161847"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8"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49"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0"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sp>
            <p:nvSpPr>
              <p:cNvPr id="161851"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2"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lgn="l">
                  <a:defRPr/>
                </a:pPr>
                <a:endParaRPr lang="en-US"/>
              </a:p>
            </p:txBody>
          </p:sp>
          <p:sp>
            <p:nvSpPr>
              <p:cNvPr id="161853"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lgn="l">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161855"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6"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sp>
              <p:nvSpPr>
                <p:cNvPr id="161857"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lgn="l">
                    <a:defRPr/>
                  </a:pPr>
                  <a:endParaRPr lang="en-US"/>
                </a:p>
              </p:txBody>
            </p:sp>
            <p:sp>
              <p:nvSpPr>
                <p:cNvPr id="161858"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lgn="l">
                    <a:defRPr/>
                  </a:pPr>
                  <a:endParaRPr lang="en-US"/>
                </a:p>
              </p:txBody>
            </p:sp>
          </p:grpSp>
        </p:grpSp>
      </p:grpSp>
      <p:sp>
        <p:nvSpPr>
          <p:cNvPr id="161859" name="Rectangle 67"/>
          <p:cNvSpPr>
            <a:spLocks noGrp="1" noChangeArrowheads="1"/>
          </p:cNvSpPr>
          <p:nvPr>
            <p:ph type="title"/>
          </p:nvPr>
        </p:nvSpPr>
        <p:spPr bwMode="auto">
          <a:xfrm>
            <a:off x="457200" y="231511"/>
            <a:ext cx="8229600" cy="949854"/>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61860" name="Rectangle 68"/>
          <p:cNvSpPr>
            <a:spLocks noGrp="1" noChangeArrowheads="1"/>
          </p:cNvSpPr>
          <p:nvPr>
            <p:ph type="body" idx="1"/>
          </p:nvPr>
        </p:nvSpPr>
        <p:spPr bwMode="auto">
          <a:xfrm>
            <a:off x="457200" y="1333500"/>
            <a:ext cx="8229600" cy="377163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1861" name="Rectangle 69"/>
          <p:cNvSpPr>
            <a:spLocks noGrp="1" noChangeArrowheads="1"/>
          </p:cNvSpPr>
          <p:nvPr>
            <p:ph type="dt" sz="half" idx="2"/>
          </p:nvPr>
        </p:nvSpPr>
        <p:spPr bwMode="auto">
          <a:xfrm>
            <a:off x="457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defRPr>
            </a:lvl1pPr>
          </a:lstStyle>
          <a:p>
            <a:pPr>
              <a:defRPr/>
            </a:pPr>
            <a:endParaRPr lang="en-US"/>
          </a:p>
        </p:txBody>
      </p:sp>
      <p:sp>
        <p:nvSpPr>
          <p:cNvPr id="161862" name="Rectangle 70"/>
          <p:cNvSpPr>
            <a:spLocks noGrp="1" noChangeArrowheads="1"/>
          </p:cNvSpPr>
          <p:nvPr>
            <p:ph type="ftr" sz="quarter" idx="3"/>
          </p:nvPr>
        </p:nvSpPr>
        <p:spPr bwMode="auto">
          <a:xfrm>
            <a:off x="3124200" y="5204354"/>
            <a:ext cx="2895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161863" name="Rectangle 71"/>
          <p:cNvSpPr>
            <a:spLocks noGrp="1" noChangeArrowheads="1"/>
          </p:cNvSpPr>
          <p:nvPr>
            <p:ph type="sldNum" sz="quarter" idx="4"/>
          </p:nvPr>
        </p:nvSpPr>
        <p:spPr bwMode="auto">
          <a:xfrm>
            <a:off x="6553200" y="5204354"/>
            <a:ext cx="2133600" cy="396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204067F7-FDF9-4CE7-9E44-6F52B00E6BEB}"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600" b="1" dirty="0" smtClean="0">
                <a:solidFill>
                  <a:srgbClr val="FFFF00"/>
                </a:solidFill>
                <a:effectLst/>
              </a:rPr>
              <a:t>Three Facts About Worship – Lord’s Supper</a:t>
            </a:r>
            <a:endParaRPr lang="en-US" sz="3600" dirty="0">
              <a:solidFill>
                <a:srgbClr val="FFFF00"/>
              </a:solidFill>
            </a:endParaRPr>
          </a:p>
        </p:txBody>
      </p:sp>
      <p:sp>
        <p:nvSpPr>
          <p:cNvPr id="16387" name="Content Placeholder 2"/>
          <p:cNvSpPr>
            <a:spLocks noGrp="1"/>
          </p:cNvSpPr>
          <p:nvPr>
            <p:ph idx="1"/>
          </p:nvPr>
        </p:nvSpPr>
        <p:spPr>
          <a:xfrm>
            <a:off x="381000" y="1257300"/>
            <a:ext cx="8458200" cy="2057400"/>
          </a:xfrm>
        </p:spPr>
        <p:txBody>
          <a:bodyPr/>
          <a:lstStyle/>
          <a:p>
            <a:pPr marL="622300" indent="-457200" eaLnBrk="1" hangingPunct="1">
              <a:buClr>
                <a:srgbClr val="FFFF00"/>
              </a:buClr>
              <a:buSzPct val="91000"/>
              <a:buFont typeface="Corbel" pitchFamily="34" charset="0"/>
              <a:buAutoNum type="arabicPeriod"/>
            </a:pPr>
            <a:r>
              <a:rPr lang="en-US" sz="2800" dirty="0" smtClean="0">
                <a:latin typeface="Calibri" pitchFamily="34" charset="0"/>
                <a:ea typeface="ＭＳ Ｐゴシック" pitchFamily="34" charset="-128"/>
              </a:rPr>
              <a:t>Lord’s Supper must be focused on Christ </a:t>
            </a:r>
          </a:p>
          <a:p>
            <a:pPr marL="622300" indent="-457200" eaLnBrk="1" hangingPunct="1">
              <a:buClr>
                <a:srgbClr val="FFFF00"/>
              </a:buClr>
              <a:buSzPct val="91000"/>
              <a:buFont typeface="Corbel" pitchFamily="34" charset="0"/>
              <a:buAutoNum type="arabicPeriod"/>
            </a:pPr>
            <a:r>
              <a:rPr lang="en-US" sz="2800" dirty="0" smtClean="0">
                <a:latin typeface="Calibri" pitchFamily="34" charset="0"/>
                <a:ea typeface="ＭＳ Ｐゴシック" pitchFamily="34" charset="-128"/>
              </a:rPr>
              <a:t>Lord’s Supper </a:t>
            </a:r>
            <a:r>
              <a:rPr lang="en-US" sz="3000" dirty="0" smtClean="0">
                <a:latin typeface="Calibri" pitchFamily="34" charset="0"/>
                <a:ea typeface="ＭＳ Ｐゴシック" pitchFamily="34" charset="-128"/>
              </a:rPr>
              <a:t>involves the whole church (all members)</a:t>
            </a:r>
          </a:p>
          <a:p>
            <a:pPr marL="622300" indent="-457200" eaLnBrk="1" hangingPunct="1">
              <a:buClr>
                <a:srgbClr val="FFFF00"/>
              </a:buClr>
              <a:buSzPct val="91000"/>
              <a:buFont typeface="Corbel" pitchFamily="34" charset="0"/>
              <a:buAutoNum type="arabicPeriod"/>
            </a:pPr>
            <a:r>
              <a:rPr lang="en-US" sz="2800" dirty="0" smtClean="0">
                <a:latin typeface="Calibri" pitchFamily="34" charset="0"/>
                <a:ea typeface="ＭＳ Ｐゴシック" pitchFamily="34" charset="-128"/>
              </a:rPr>
              <a:t>Lord’s Supper </a:t>
            </a:r>
            <a:r>
              <a:rPr lang="en-US" sz="3000" dirty="0" smtClean="0">
                <a:latin typeface="Calibri" pitchFamily="34" charset="0"/>
                <a:ea typeface="ＭＳ Ｐゴシック" pitchFamily="34" charset="-128"/>
              </a:rPr>
              <a:t>must be kept in spirit and in truth</a:t>
            </a:r>
          </a:p>
          <a:p>
            <a:pPr marL="1022350" lvl="1" indent="-457200" eaLnBrk="1" hangingPunct="1">
              <a:buClr>
                <a:srgbClr val="FFFF00"/>
              </a:buClr>
              <a:buSzPct val="75000"/>
            </a:pPr>
            <a:r>
              <a:rPr lang="en-US" sz="2600" dirty="0" smtClean="0">
                <a:latin typeface="Calibri" pitchFamily="34" charset="0"/>
                <a:ea typeface="ＭＳ Ｐゴシック" pitchFamily="34" charset="-128"/>
              </a:rPr>
              <a:t>In truth – guided by God</a:t>
            </a:r>
          </a:p>
          <a:p>
            <a:pPr marL="1022350" lvl="1" indent="-457200" eaLnBrk="1" hangingPunct="1">
              <a:buClr>
                <a:srgbClr val="FFFF00"/>
              </a:buClr>
              <a:buSzPct val="75000"/>
            </a:pPr>
            <a:r>
              <a:rPr lang="en-US" sz="2600" dirty="0" smtClean="0">
                <a:latin typeface="Calibri" pitchFamily="34" charset="0"/>
                <a:ea typeface="ＭＳ Ｐゴシック" pitchFamily="34" charset="-128"/>
              </a:rPr>
              <a:t>In spirit – with emotions </a:t>
            </a:r>
          </a:p>
          <a:p>
            <a:pPr marL="1022350" lvl="1" indent="-457200" eaLnBrk="1" hangingPunct="1">
              <a:buClr>
                <a:srgbClr val="FFFF00"/>
              </a:buClr>
              <a:buSzPct val="75000"/>
            </a:pPr>
            <a:endParaRPr lang="en-US" sz="2600" dirty="0" smtClean="0">
              <a:latin typeface="Calibri" pitchFamily="34" charset="0"/>
              <a:ea typeface="ＭＳ Ｐゴシック" pitchFamily="34" charset="-128"/>
            </a:endParaRP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387">
                                            <p:txEl>
                                              <p:pRg st="3" end="3"/>
                                            </p:txEl>
                                          </p:spTgt>
                                        </p:tgtEl>
                                        <p:attrNameLst>
                                          <p:attrName>style.visibility</p:attrName>
                                        </p:attrNameLst>
                                      </p:cBhvr>
                                      <p:to>
                                        <p:strVal val="visible"/>
                                      </p:to>
                                    </p:set>
                                    <p:animEffect transition="in" filter="dissolve">
                                      <p:cBhvr>
                                        <p:cTn id="7" dur="500"/>
                                        <p:tgtEl>
                                          <p:spTgt spid="1638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387">
                                            <p:txEl>
                                              <p:pRg st="4" end="4"/>
                                            </p:txEl>
                                          </p:spTgt>
                                        </p:tgtEl>
                                        <p:attrNameLst>
                                          <p:attrName>style.visibility</p:attrName>
                                        </p:attrNameLst>
                                      </p:cBhvr>
                                      <p:to>
                                        <p:strVal val="visible"/>
                                      </p:to>
                                    </p:set>
                                    <p:animEffect transition="in" filter="dissolve">
                                      <p:cBhvr>
                                        <p:cTn id="12" dur="500"/>
                                        <p:tgtEl>
                                          <p:spTgt spid="163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6300"/>
            <a:ext cx="3276600" cy="3429000"/>
          </a:xfrm>
        </p:spPr>
        <p:txBody>
          <a:bodyPr rtlCol="0">
            <a:noAutofit/>
            <a:scene3d>
              <a:camera prst="orthographicFront"/>
              <a:lightRig rig="threePt" dir="t">
                <a:rot lat="0" lon="0" rev="4800000"/>
              </a:lightRig>
            </a:scene3d>
            <a:sp3d prstMaterial="matte">
              <a:bevelT w="50800" h="10160"/>
            </a:sp3d>
          </a:bodyPr>
          <a:lstStyle/>
          <a:p>
            <a:pPr algn="l" eaLnBrk="1" fontAlgn="auto" hangingPunct="1">
              <a:spcAft>
                <a:spcPts val="0"/>
              </a:spcAft>
              <a:defRPr/>
            </a:pPr>
            <a:r>
              <a:rPr lang="en-US" sz="2400" dirty="0" smtClean="0">
                <a:solidFill>
                  <a:schemeClr val="tx1"/>
                </a:solidFill>
                <a:effectLst/>
                <a:latin typeface="Calibri" pitchFamily="34" charset="0"/>
              </a:rPr>
              <a:t>Knowledge of Christ</a:t>
            </a:r>
            <a:br>
              <a:rPr lang="en-US" sz="2400" dirty="0" smtClean="0">
                <a:solidFill>
                  <a:schemeClr val="tx1"/>
                </a:solidFill>
                <a:effectLst/>
                <a:latin typeface="Calibri" pitchFamily="34" charset="0"/>
              </a:rPr>
            </a:br>
            <a:r>
              <a:rPr lang="en-US" sz="2400" dirty="0" smtClean="0">
                <a:solidFill>
                  <a:schemeClr val="tx1"/>
                </a:solidFill>
                <a:effectLst/>
                <a:latin typeface="Calibri" pitchFamily="34" charset="0"/>
              </a:rPr>
              <a:t>Knowledge of His Life</a:t>
            </a:r>
            <a:br>
              <a:rPr lang="en-US" sz="2400" dirty="0" smtClean="0">
                <a:solidFill>
                  <a:schemeClr val="tx1"/>
                </a:solidFill>
                <a:effectLst/>
                <a:latin typeface="Calibri" pitchFamily="34" charset="0"/>
              </a:rPr>
            </a:br>
            <a:r>
              <a:rPr lang="en-US" sz="2400" dirty="0" smtClean="0">
                <a:solidFill>
                  <a:schemeClr val="tx1"/>
                </a:solidFill>
                <a:effectLst/>
                <a:latin typeface="Calibri" pitchFamily="34" charset="0"/>
              </a:rPr>
              <a:t>Grasp of the purpose              of the Supper</a:t>
            </a:r>
            <a:br>
              <a:rPr lang="en-US" sz="2400" dirty="0" smtClean="0">
                <a:solidFill>
                  <a:schemeClr val="tx1"/>
                </a:solidFill>
                <a:effectLst/>
                <a:latin typeface="Calibri" pitchFamily="34" charset="0"/>
              </a:rPr>
            </a:br>
            <a:r>
              <a:rPr lang="en-US" sz="2400" dirty="0" smtClean="0">
                <a:solidFill>
                  <a:schemeClr val="tx1"/>
                </a:solidFill>
                <a:effectLst/>
                <a:latin typeface="Calibri" pitchFamily="34" charset="0"/>
              </a:rPr>
              <a:t>A clear view of Christ’s 	majesty </a:t>
            </a:r>
            <a:br>
              <a:rPr lang="en-US" sz="2400" dirty="0" smtClean="0">
                <a:solidFill>
                  <a:schemeClr val="tx1"/>
                </a:solidFill>
                <a:effectLst/>
                <a:latin typeface="Calibri" pitchFamily="34" charset="0"/>
              </a:rPr>
            </a:br>
            <a:r>
              <a:rPr lang="en-US" sz="2400" dirty="0" smtClean="0">
                <a:solidFill>
                  <a:schemeClr val="tx1"/>
                </a:solidFill>
                <a:effectLst/>
                <a:latin typeface="Calibri" pitchFamily="34" charset="0"/>
              </a:rPr>
              <a:t>	humility</a:t>
            </a:r>
            <a:br>
              <a:rPr lang="en-US" sz="2400" dirty="0" smtClean="0">
                <a:solidFill>
                  <a:schemeClr val="tx1"/>
                </a:solidFill>
                <a:effectLst/>
                <a:latin typeface="Calibri" pitchFamily="34" charset="0"/>
              </a:rPr>
            </a:br>
            <a:r>
              <a:rPr lang="en-US" sz="2400" dirty="0" smtClean="0">
                <a:solidFill>
                  <a:schemeClr val="tx1"/>
                </a:solidFill>
                <a:effectLst/>
                <a:latin typeface="Calibri" pitchFamily="34" charset="0"/>
              </a:rPr>
              <a:t>	love </a:t>
            </a:r>
            <a:r>
              <a:rPr lang="en-US" sz="2800" dirty="0" smtClean="0">
                <a:solidFill>
                  <a:schemeClr val="tx1"/>
                </a:solidFill>
                <a:effectLst/>
                <a:latin typeface="Calibri" pitchFamily="34" charset="0"/>
              </a:rPr>
              <a:t/>
            </a:r>
            <a:br>
              <a:rPr lang="en-US" sz="2800" dirty="0" smtClean="0">
                <a:solidFill>
                  <a:schemeClr val="tx1"/>
                </a:solidFill>
                <a:effectLst/>
                <a:latin typeface="Calibri" pitchFamily="34" charset="0"/>
              </a:rPr>
            </a:br>
            <a:endParaRPr lang="en-US" sz="2800" dirty="0">
              <a:solidFill>
                <a:schemeClr val="tx1"/>
              </a:solidFill>
              <a:effectLst/>
              <a:latin typeface="Calibri" pitchFamily="34" charset="0"/>
            </a:endParaRPr>
          </a:p>
        </p:txBody>
      </p:sp>
      <p:cxnSp>
        <p:nvCxnSpPr>
          <p:cNvPr id="4" name="Straight Arrow Connector 3"/>
          <p:cNvCxnSpPr/>
          <p:nvPr/>
        </p:nvCxnSpPr>
        <p:spPr bwMode="auto">
          <a:xfrm>
            <a:off x="2819400" y="2247900"/>
            <a:ext cx="762000" cy="1588"/>
          </a:xfrm>
          <a:prstGeom prst="straightConnector1">
            <a:avLst/>
          </a:prstGeom>
          <a:solidFill>
            <a:schemeClr val="accent1"/>
          </a:solidFill>
          <a:ln w="28575" cap="flat" cmpd="sng" algn="ctr">
            <a:solidFill>
              <a:srgbClr val="FFC000"/>
            </a:solidFill>
            <a:prstDash val="solid"/>
            <a:round/>
            <a:headEnd type="none" w="med" len="med"/>
            <a:tailEnd type="arrow"/>
          </a:ln>
          <a:effectLst/>
        </p:spPr>
      </p:cxnSp>
      <p:sp>
        <p:nvSpPr>
          <p:cNvPr id="5" name="TextBox 4"/>
          <p:cNvSpPr txBox="1"/>
          <p:nvPr/>
        </p:nvSpPr>
        <p:spPr>
          <a:xfrm>
            <a:off x="3657600" y="1562100"/>
            <a:ext cx="1676400" cy="1554272"/>
          </a:xfrm>
          <a:prstGeom prst="rect">
            <a:avLst/>
          </a:prstGeom>
          <a:noFill/>
          <a:ln w="28575">
            <a:solidFill>
              <a:srgbClr val="FFC000"/>
            </a:solidFill>
          </a:ln>
        </p:spPr>
        <p:txBody>
          <a:bodyPr wrap="square" rtlCol="0">
            <a:spAutoFit/>
          </a:bodyPr>
          <a:lstStyle/>
          <a:p>
            <a:r>
              <a:rPr lang="en-US" sz="1900" dirty="0" smtClean="0">
                <a:latin typeface="Calibri" pitchFamily="34" charset="0"/>
              </a:rPr>
              <a:t>Lord’s </a:t>
            </a:r>
          </a:p>
          <a:p>
            <a:r>
              <a:rPr lang="en-US" sz="1900" dirty="0" smtClean="0">
                <a:latin typeface="Calibri" pitchFamily="34" charset="0"/>
              </a:rPr>
              <a:t>Supper</a:t>
            </a:r>
          </a:p>
          <a:p>
            <a:r>
              <a:rPr lang="en-US" sz="1900" dirty="0" smtClean="0">
                <a:latin typeface="Calibri" pitchFamily="34" charset="0"/>
              </a:rPr>
              <a:t>Reflection </a:t>
            </a:r>
          </a:p>
          <a:p>
            <a:r>
              <a:rPr lang="en-US" sz="1900" dirty="0" smtClean="0">
                <a:latin typeface="Calibri" pitchFamily="34" charset="0"/>
              </a:rPr>
              <a:t>And </a:t>
            </a:r>
          </a:p>
          <a:p>
            <a:r>
              <a:rPr lang="en-US" sz="1900" dirty="0" smtClean="0">
                <a:latin typeface="Calibri" pitchFamily="34" charset="0"/>
              </a:rPr>
              <a:t>Remembrance</a:t>
            </a:r>
            <a:endParaRPr lang="en-US" sz="1900" dirty="0">
              <a:latin typeface="Calibri" pitchFamily="34" charset="0"/>
            </a:endParaRPr>
          </a:p>
        </p:txBody>
      </p:sp>
      <p:cxnSp>
        <p:nvCxnSpPr>
          <p:cNvPr id="7" name="Straight Arrow Connector 6"/>
          <p:cNvCxnSpPr/>
          <p:nvPr/>
        </p:nvCxnSpPr>
        <p:spPr bwMode="auto">
          <a:xfrm>
            <a:off x="5410200" y="2247900"/>
            <a:ext cx="685800" cy="1588"/>
          </a:xfrm>
          <a:prstGeom prst="straightConnector1">
            <a:avLst/>
          </a:prstGeom>
          <a:solidFill>
            <a:schemeClr val="accent1"/>
          </a:solidFill>
          <a:ln w="28575" cap="flat" cmpd="sng" algn="ctr">
            <a:solidFill>
              <a:srgbClr val="FFC000"/>
            </a:solidFill>
            <a:prstDash val="solid"/>
            <a:round/>
            <a:headEnd type="none" w="med" len="med"/>
            <a:tailEnd type="arrow"/>
          </a:ln>
          <a:effectLst/>
        </p:spPr>
      </p:cxnSp>
      <p:sp>
        <p:nvSpPr>
          <p:cNvPr id="8" name="Title 1"/>
          <p:cNvSpPr txBox="1">
            <a:spLocks/>
          </p:cNvSpPr>
          <p:nvPr/>
        </p:nvSpPr>
        <p:spPr bwMode="auto">
          <a:xfrm>
            <a:off x="6019800" y="800100"/>
            <a:ext cx="2667000" cy="3429000"/>
          </a:xfrm>
          <a:prstGeom prst="rect">
            <a:avLst/>
          </a:prstGeom>
          <a:noFill/>
          <a:ln w="9525">
            <a:noFill/>
            <a:miter lim="800000"/>
            <a:headEnd/>
            <a:tailEnd/>
          </a:ln>
          <a:effectLst/>
        </p:spPr>
        <p:txBody>
          <a:bodyPr vert="horz" wrap="square" lIns="91440" tIns="45720" rIns="91440" bIns="45720" numCol="1" rtlCol="0" anchor="ctr" anchorCtr="1" compatLnSpc="1">
            <a:prstTxWarp prst="textNoShape">
              <a:avLst/>
            </a:prstTxWarp>
            <a:noAutofit/>
            <a:scene3d>
              <a:camera prst="orthographicFront"/>
              <a:lightRig rig="threePt" dir="t">
                <a:rot lat="0" lon="0" rev="4800000"/>
              </a:lightRig>
            </a:scene3d>
            <a:sp3d prstMaterial="matte">
              <a:bevelT w="50800" h="1016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ea typeface="+mj-ea"/>
                <a:cs typeface="+mj-cs"/>
              </a:rPr>
              <a:t>Edification</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2400" kern="0" dirty="0" smtClean="0">
                <a:latin typeface="Calibri" pitchFamily="34" charset="0"/>
                <a:ea typeface="+mj-ea"/>
                <a:cs typeface="+mj-cs"/>
              </a:rPr>
              <a:t>Stir emotions and</a:t>
            </a:r>
            <a:endParaRPr kumimoji="0" lang="en-US" sz="2400" b="0" i="0" u="none" strike="noStrike" kern="0" cap="none" spc="0" normalizeH="0" baseline="0" noProof="0" dirty="0" smtClean="0">
              <a:ln>
                <a:noFill/>
              </a:ln>
              <a:solidFill>
                <a:schemeClr val="tx1"/>
              </a:solidFill>
              <a:effectLst/>
              <a:uLnTx/>
              <a:uFillTx/>
              <a:latin typeface="Calibri" pitchFamily="34" charset="0"/>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ea typeface="+mj-ea"/>
                <a:cs typeface="+mj-cs"/>
              </a:rPr>
              <a:t>resolution of mind:</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ea typeface="+mj-ea"/>
                <a:cs typeface="+mj-cs"/>
              </a:rPr>
              <a:t>	Sorrow</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ea typeface="+mj-ea"/>
                <a:cs typeface="+mj-cs"/>
              </a:rPr>
              <a:t>	Gratitude</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ea typeface="+mj-ea"/>
                <a:cs typeface="+mj-cs"/>
              </a:rPr>
              <a:t>	</a:t>
            </a:r>
            <a:r>
              <a:rPr lang="en-US" sz="2400" kern="0" dirty="0" smtClean="0">
                <a:latin typeface="Calibri" pitchFamily="34" charset="0"/>
                <a:ea typeface="+mj-ea"/>
                <a:cs typeface="+mj-cs"/>
              </a:rPr>
              <a:t>Awe</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0" cap="none" spc="0" normalizeH="0" baseline="0" noProof="0" dirty="0" smtClean="0">
                <a:ln>
                  <a:noFill/>
                </a:ln>
                <a:solidFill>
                  <a:schemeClr val="tx1"/>
                </a:solidFill>
                <a:effectLst/>
                <a:uLnTx/>
                <a:uFillTx/>
                <a:latin typeface="Calibri" pitchFamily="34" charset="0"/>
                <a:ea typeface="+mj-ea"/>
                <a:cs typeface="+mj-cs"/>
              </a:rPr>
              <a:t>	Joy</a:t>
            </a:r>
            <a:r>
              <a:rPr kumimoji="0" lang="en-US" sz="2800" b="0" i="0" u="none" strike="noStrike" kern="0" cap="none" spc="0" normalizeH="0" baseline="0" noProof="0" dirty="0" smtClean="0">
                <a:ln>
                  <a:noFill/>
                </a:ln>
                <a:solidFill>
                  <a:schemeClr val="tx1"/>
                </a:solidFill>
                <a:effectLst/>
                <a:uLnTx/>
                <a:uFillTx/>
                <a:latin typeface="Calibri" pitchFamily="34" charset="0"/>
                <a:ea typeface="+mj-ea"/>
                <a:cs typeface="+mj-cs"/>
              </a:rPr>
              <a:t/>
            </a:r>
            <a:br>
              <a:rPr kumimoji="0" lang="en-US" sz="2800" b="0" i="0" u="none" strike="noStrike" kern="0" cap="none" spc="0" normalizeH="0" baseline="0" noProof="0" dirty="0" smtClean="0">
                <a:ln>
                  <a:noFill/>
                </a:ln>
                <a:solidFill>
                  <a:schemeClr val="tx1"/>
                </a:solidFill>
                <a:effectLst/>
                <a:uLnTx/>
                <a:uFillTx/>
                <a:latin typeface="Calibri" pitchFamily="34" charset="0"/>
                <a:ea typeface="+mj-ea"/>
                <a:cs typeface="+mj-cs"/>
              </a:rPr>
            </a:br>
            <a:endParaRPr kumimoji="0" lang="en-US" sz="2800" b="0" i="0" u="none" strike="noStrike" kern="0" cap="none" spc="0" normalizeH="0" baseline="0" noProof="0" dirty="0">
              <a:ln>
                <a:noFill/>
              </a:ln>
              <a:solidFill>
                <a:schemeClr val="tx1"/>
              </a:solidFill>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ssolv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dissolv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dissolve">
                                      <p:cBhvr>
                                        <p:cTn id="32" dur="50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dissolve">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dissolv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dissolv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8">
                                            <p:txEl>
                                              <p:pRg st="5" end="5"/>
                                            </p:txEl>
                                          </p:spTgt>
                                        </p:tgtEl>
                                        <p:attrNameLst>
                                          <p:attrName>style.visibility</p:attrName>
                                        </p:attrNameLst>
                                      </p:cBhvr>
                                      <p:to>
                                        <p:strVal val="visible"/>
                                      </p:to>
                                    </p:set>
                                    <p:animEffect transition="in" filter="dissolve">
                                      <p:cBhvr>
                                        <p:cTn id="52" dur="500"/>
                                        <p:tgtEl>
                                          <p:spTgt spid="8">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animEffect transition="in" filter="dissolve">
                                      <p:cBhvr>
                                        <p:cTn id="57"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8"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SC01515-1.JPG"/>
          <p:cNvPicPr>
            <a:picLocks noChangeAspect="1"/>
          </p:cNvPicPr>
          <p:nvPr/>
        </p:nvPicPr>
        <p:blipFill>
          <a:blip r:embed="rId3" cstate="print"/>
          <a:stretch>
            <a:fillRect/>
          </a:stretch>
        </p:blipFill>
        <p:spPr>
          <a:xfrm>
            <a:off x="1066800" y="876300"/>
            <a:ext cx="5181600" cy="3923211"/>
          </a:xfrm>
          <a:prstGeom prst="rect">
            <a:avLst/>
          </a:prstGeom>
        </p:spPr>
      </p:pic>
      <p:cxnSp>
        <p:nvCxnSpPr>
          <p:cNvPr id="5" name="Straight Arrow Connector 4"/>
          <p:cNvCxnSpPr/>
          <p:nvPr/>
        </p:nvCxnSpPr>
        <p:spPr bwMode="auto">
          <a:xfrm>
            <a:off x="6248400" y="2628900"/>
            <a:ext cx="990600" cy="1588"/>
          </a:xfrm>
          <a:prstGeom prst="straightConnector1">
            <a:avLst/>
          </a:prstGeom>
          <a:solidFill>
            <a:schemeClr val="accent1"/>
          </a:solidFill>
          <a:ln w="28575" cap="flat" cmpd="sng" algn="ctr">
            <a:solidFill>
              <a:srgbClr val="FFC000"/>
            </a:solidFill>
            <a:prstDash val="solid"/>
            <a:round/>
            <a:headEnd type="none" w="med" len="med"/>
            <a:tailEnd type="arrow"/>
          </a:ln>
          <a:effectLst/>
        </p:spPr>
      </p:cxnSp>
      <p:sp>
        <p:nvSpPr>
          <p:cNvPr id="6" name="TextBox 5"/>
          <p:cNvSpPr txBox="1"/>
          <p:nvPr/>
        </p:nvSpPr>
        <p:spPr>
          <a:xfrm>
            <a:off x="7391400" y="2324100"/>
            <a:ext cx="1371600" cy="707886"/>
          </a:xfrm>
          <a:prstGeom prst="rect">
            <a:avLst/>
          </a:prstGeom>
          <a:noFill/>
        </p:spPr>
        <p:txBody>
          <a:bodyPr wrap="square" rtlCol="0">
            <a:spAutoFit/>
          </a:bodyPr>
          <a:lstStyle/>
          <a:p>
            <a:r>
              <a:rPr lang="en-US" sz="4000" dirty="0" smtClean="0">
                <a:latin typeface="+mn-lt"/>
              </a:rPr>
              <a:t>Awe</a:t>
            </a:r>
            <a:endParaRPr lang="en-US" sz="40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SC01515-1.JPG"/>
          <p:cNvPicPr>
            <a:picLocks noChangeAspect="1"/>
          </p:cNvPicPr>
          <p:nvPr/>
        </p:nvPicPr>
        <p:blipFill>
          <a:blip r:embed="rId3" cstate="print"/>
          <a:stretch>
            <a:fillRect/>
          </a:stretch>
        </p:blipFill>
        <p:spPr>
          <a:xfrm>
            <a:off x="1524000" y="952500"/>
            <a:ext cx="5181600" cy="3923211"/>
          </a:xfrm>
          <a:prstGeom prst="rect">
            <a:avLst/>
          </a:prstGeom>
        </p:spPr>
      </p:pic>
      <p:cxnSp>
        <p:nvCxnSpPr>
          <p:cNvPr id="5" name="Straight Arrow Connector 4"/>
          <p:cNvCxnSpPr/>
          <p:nvPr/>
        </p:nvCxnSpPr>
        <p:spPr bwMode="auto">
          <a:xfrm>
            <a:off x="6705600" y="1790700"/>
            <a:ext cx="990600" cy="1588"/>
          </a:xfrm>
          <a:prstGeom prst="straightConnector1">
            <a:avLst/>
          </a:prstGeom>
          <a:solidFill>
            <a:schemeClr val="accent1"/>
          </a:solidFill>
          <a:ln w="28575" cap="flat" cmpd="sng" algn="ctr">
            <a:solidFill>
              <a:srgbClr val="FFC000"/>
            </a:solidFill>
            <a:prstDash val="solid"/>
            <a:round/>
            <a:headEnd type="none" w="med" len="med"/>
            <a:tailEnd type="arrow"/>
          </a:ln>
          <a:effectLst/>
        </p:spPr>
      </p:cxnSp>
      <p:sp>
        <p:nvSpPr>
          <p:cNvPr id="6" name="TextBox 5"/>
          <p:cNvSpPr txBox="1"/>
          <p:nvPr/>
        </p:nvSpPr>
        <p:spPr>
          <a:xfrm>
            <a:off x="7620000" y="1257300"/>
            <a:ext cx="1371600" cy="1077218"/>
          </a:xfrm>
          <a:prstGeom prst="rect">
            <a:avLst/>
          </a:prstGeom>
          <a:noFill/>
        </p:spPr>
        <p:txBody>
          <a:bodyPr wrap="square" rtlCol="0">
            <a:spAutoFit/>
          </a:bodyPr>
          <a:lstStyle/>
          <a:p>
            <a:r>
              <a:rPr lang="en-US" sz="3200" dirty="0" smtClean="0">
                <a:latin typeface="+mn-lt"/>
              </a:rPr>
              <a:t>Awe</a:t>
            </a:r>
          </a:p>
          <a:p>
            <a:r>
              <a:rPr lang="en-US" sz="3200" dirty="0" smtClean="0">
                <a:latin typeface="+mn-lt"/>
              </a:rPr>
              <a:t>(wow!)</a:t>
            </a:r>
            <a:endParaRPr lang="en-US" sz="4000" dirty="0">
              <a:latin typeface="+mn-lt"/>
            </a:endParaRPr>
          </a:p>
        </p:txBody>
      </p:sp>
      <p:sp>
        <p:nvSpPr>
          <p:cNvPr id="7" name="TextBox 6"/>
          <p:cNvSpPr txBox="1"/>
          <p:nvPr/>
        </p:nvSpPr>
        <p:spPr>
          <a:xfrm>
            <a:off x="0" y="1638300"/>
            <a:ext cx="1828800" cy="461665"/>
          </a:xfrm>
          <a:prstGeom prst="rect">
            <a:avLst/>
          </a:prstGeom>
          <a:noFill/>
        </p:spPr>
        <p:txBody>
          <a:bodyPr wrap="square" rtlCol="0">
            <a:spAutoFit/>
          </a:bodyPr>
          <a:lstStyle/>
          <a:p>
            <a:pPr algn="l"/>
            <a:r>
              <a:rPr lang="en-US" sz="2400" dirty="0" smtClean="0">
                <a:latin typeface="+mn-lt"/>
              </a:rPr>
              <a:t>Unbeliever</a:t>
            </a:r>
            <a:endParaRPr lang="en-US" sz="2400" dirty="0">
              <a:latin typeface="+mn-lt"/>
            </a:endParaRPr>
          </a:p>
        </p:txBody>
      </p:sp>
      <p:sp>
        <p:nvSpPr>
          <p:cNvPr id="8" name="TextBox 7"/>
          <p:cNvSpPr txBox="1"/>
          <p:nvPr/>
        </p:nvSpPr>
        <p:spPr>
          <a:xfrm>
            <a:off x="152400" y="3467100"/>
            <a:ext cx="1828800" cy="461665"/>
          </a:xfrm>
          <a:prstGeom prst="rect">
            <a:avLst/>
          </a:prstGeom>
          <a:noFill/>
        </p:spPr>
        <p:txBody>
          <a:bodyPr wrap="square" rtlCol="0">
            <a:spAutoFit/>
          </a:bodyPr>
          <a:lstStyle/>
          <a:p>
            <a:pPr algn="l"/>
            <a:r>
              <a:rPr lang="en-US" sz="2400" dirty="0" smtClean="0">
                <a:latin typeface="+mn-lt"/>
              </a:rPr>
              <a:t>Believer</a:t>
            </a:r>
            <a:endParaRPr lang="en-US" sz="2400" dirty="0">
              <a:latin typeface="+mn-lt"/>
            </a:endParaRPr>
          </a:p>
        </p:txBody>
      </p:sp>
      <p:cxnSp>
        <p:nvCxnSpPr>
          <p:cNvPr id="9" name="Straight Arrow Connector 8"/>
          <p:cNvCxnSpPr/>
          <p:nvPr/>
        </p:nvCxnSpPr>
        <p:spPr bwMode="auto">
          <a:xfrm>
            <a:off x="6629400" y="3771900"/>
            <a:ext cx="990600" cy="1588"/>
          </a:xfrm>
          <a:prstGeom prst="straightConnector1">
            <a:avLst/>
          </a:prstGeom>
          <a:solidFill>
            <a:schemeClr val="accent1"/>
          </a:solidFill>
          <a:ln w="28575" cap="flat" cmpd="sng" algn="ctr">
            <a:solidFill>
              <a:srgbClr val="FFC000"/>
            </a:solidFill>
            <a:prstDash val="solid"/>
            <a:round/>
            <a:headEnd type="none" w="med" len="med"/>
            <a:tailEnd type="arrow"/>
          </a:ln>
          <a:effectLst/>
        </p:spPr>
      </p:cxnSp>
      <p:sp>
        <p:nvSpPr>
          <p:cNvPr id="10" name="TextBox 9"/>
          <p:cNvSpPr txBox="1"/>
          <p:nvPr/>
        </p:nvSpPr>
        <p:spPr>
          <a:xfrm>
            <a:off x="7620000" y="3238500"/>
            <a:ext cx="1371600" cy="1569660"/>
          </a:xfrm>
          <a:prstGeom prst="rect">
            <a:avLst/>
          </a:prstGeom>
          <a:noFill/>
        </p:spPr>
        <p:txBody>
          <a:bodyPr wrap="square" rtlCol="0">
            <a:spAutoFit/>
          </a:bodyPr>
          <a:lstStyle/>
          <a:p>
            <a:r>
              <a:rPr lang="en-US" sz="3200" dirty="0" smtClean="0">
                <a:latin typeface="+mn-lt"/>
              </a:rPr>
              <a:t>Awe</a:t>
            </a:r>
          </a:p>
          <a:p>
            <a:r>
              <a:rPr lang="en-US" sz="3200" dirty="0" smtClean="0">
                <a:latin typeface="+mn-lt"/>
              </a:rPr>
              <a:t>God is</a:t>
            </a:r>
          </a:p>
          <a:p>
            <a:r>
              <a:rPr lang="en-US" sz="3200" dirty="0" smtClean="0">
                <a:latin typeface="+mn-lt"/>
              </a:rPr>
              <a:t>Great</a:t>
            </a:r>
            <a:endParaRPr lang="en-US" sz="40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dissolv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dissolv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228600" y="800100"/>
            <a:ext cx="8586788" cy="4648200"/>
          </a:xfrm>
        </p:spPr>
        <p:txBody>
          <a:bodyPr/>
          <a:lstStyle/>
          <a:p>
            <a:pPr marL="287338" lvl="0" indent="-287338">
              <a:buClr>
                <a:srgbClr val="FFFF00"/>
              </a:buClr>
              <a:buSzPct val="104000"/>
              <a:buFont typeface="Arial" pitchFamily="34" charset="0"/>
              <a:buChar char="•"/>
            </a:pPr>
            <a:r>
              <a:rPr lang="en-US" sz="3200" dirty="0" smtClean="0"/>
              <a:t>Acts 20:7</a:t>
            </a:r>
          </a:p>
          <a:p>
            <a:pPr marL="287338" lvl="0" indent="-287338">
              <a:buClr>
                <a:srgbClr val="FFFF00"/>
              </a:buClr>
              <a:buSzPct val="104000"/>
              <a:buFont typeface="Arial" pitchFamily="34" charset="0"/>
              <a:buChar char="•"/>
            </a:pPr>
            <a:r>
              <a:rPr lang="en-US" sz="3200" dirty="0" smtClean="0"/>
              <a:t>Colossians 4:16	Letter to be read in more 					than one church</a:t>
            </a:r>
          </a:p>
          <a:p>
            <a:pPr marL="287338" lvl="0" indent="-287338">
              <a:buClr>
                <a:srgbClr val="FFFF00"/>
              </a:buClr>
              <a:buSzPct val="104000"/>
              <a:buFont typeface="Arial" pitchFamily="34" charset="0"/>
              <a:buChar char="•"/>
            </a:pPr>
            <a:r>
              <a:rPr lang="en-US" sz="3200" dirty="0" smtClean="0"/>
              <a:t>I Timothy 4:13		Evangelist devoted to public 				reading of Scripture, 						teaching</a:t>
            </a:r>
          </a:p>
          <a:p>
            <a:pPr marL="287338" indent="-287338">
              <a:buClr>
                <a:srgbClr val="FFFF00"/>
              </a:buClr>
              <a:buSzPct val="104000"/>
              <a:buFont typeface="Arial" pitchFamily="34" charset="0"/>
              <a:buChar char="•"/>
            </a:pPr>
            <a:r>
              <a:rPr lang="en-US" sz="3200" dirty="0" smtClean="0"/>
              <a:t>I Cor. 4:19, 26		Words to instruct others, 					has a lesson</a:t>
            </a:r>
            <a:endParaRPr lang="en-US" sz="32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b="1" kern="0" noProof="0" dirty="0" smtClean="0">
                <a:solidFill>
                  <a:srgbClr val="FFFF66"/>
                </a:solidFill>
                <a:latin typeface="Calibri" pitchFamily="34" charset="0"/>
              </a:rPr>
              <a:t>Public Preaching and Reading</a:t>
            </a:r>
            <a:endParaRPr kumimoji="0" lang="en-US" sz="4000" b="1" u="none" strike="noStrike" kern="0" cap="none" spc="0" normalizeH="0" baseline="0" noProof="0" dirty="0" smtClean="0">
              <a:ln>
                <a:noFill/>
              </a:ln>
              <a:solidFill>
                <a:srgbClr val="FFFF66"/>
              </a:solidFill>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800" b="1" dirty="0" smtClean="0">
                <a:solidFill>
                  <a:srgbClr val="FFFF00"/>
                </a:solidFill>
                <a:effectLst/>
                <a:latin typeface="Calibri" pitchFamily="34" charset="0"/>
              </a:rPr>
              <a:t>I Thessalonians 2:13</a:t>
            </a:r>
            <a:endParaRPr lang="en-US" sz="5400" b="1" dirty="0">
              <a:solidFill>
                <a:srgbClr val="FFFF00"/>
              </a:solidFill>
              <a:effectLst/>
              <a:latin typeface="Calibri" pitchFamily="34" charset="0"/>
            </a:endParaRPr>
          </a:p>
        </p:txBody>
      </p:sp>
      <p:sp>
        <p:nvSpPr>
          <p:cNvPr id="4" name="Rectangle 3"/>
          <p:cNvSpPr>
            <a:spLocks noChangeArrowheads="1"/>
          </p:cNvSpPr>
          <p:nvPr/>
        </p:nvSpPr>
        <p:spPr bwMode="auto">
          <a:xfrm>
            <a:off x="381000" y="1333500"/>
            <a:ext cx="8382000" cy="2862322"/>
          </a:xfrm>
          <a:prstGeom prst="rect">
            <a:avLst/>
          </a:prstGeom>
          <a:noFill/>
          <a:ln w="19050">
            <a:noFill/>
            <a:prstDash val="solid"/>
            <a:miter lim="800000"/>
            <a:headEnd/>
            <a:tailEnd/>
          </a:ln>
        </p:spPr>
        <p:txBody>
          <a:bodyPr wrap="square" anchor="ctr">
            <a:spAutoFit/>
          </a:bodyPr>
          <a:lstStyle/>
          <a:p>
            <a:pPr marL="53975" algn="l">
              <a:spcBef>
                <a:spcPts val="0"/>
              </a:spcBef>
              <a:spcAft>
                <a:spcPts val="0"/>
              </a:spcAft>
              <a:buSzPct val="112000"/>
            </a:pPr>
            <a:r>
              <a:rPr lang="en-US" sz="3600" i="1" dirty="0" smtClean="0">
                <a:latin typeface="Calibri"/>
                <a:ea typeface="Times New Roman"/>
                <a:cs typeface="Times New Roman"/>
              </a:rPr>
              <a:t>that when you received the word of God, which you heard from us, you accepted it not as the word of men but as what it really is, the word of God, which is at work in you believers</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800" b="1" dirty="0" smtClean="0">
                <a:solidFill>
                  <a:srgbClr val="FFFF00"/>
                </a:solidFill>
                <a:effectLst/>
                <a:latin typeface="Calibri" pitchFamily="34" charset="0"/>
              </a:rPr>
              <a:t>I Corinthians 2:10-14</a:t>
            </a:r>
            <a:endParaRPr lang="en-US" sz="5400" b="1" dirty="0">
              <a:solidFill>
                <a:srgbClr val="FFFF00"/>
              </a:solidFill>
              <a:effectLst/>
              <a:latin typeface="Calibri" pitchFamily="34" charset="0"/>
            </a:endParaRPr>
          </a:p>
        </p:txBody>
      </p:sp>
      <p:sp>
        <p:nvSpPr>
          <p:cNvPr id="4" name="Rectangle 3"/>
          <p:cNvSpPr>
            <a:spLocks noChangeArrowheads="1"/>
          </p:cNvSpPr>
          <p:nvPr/>
        </p:nvSpPr>
        <p:spPr bwMode="auto">
          <a:xfrm>
            <a:off x="381000" y="952500"/>
            <a:ext cx="8382000" cy="4524315"/>
          </a:xfrm>
          <a:prstGeom prst="rect">
            <a:avLst/>
          </a:prstGeom>
          <a:noFill/>
          <a:ln w="19050">
            <a:noFill/>
            <a:prstDash val="solid"/>
            <a:miter lim="800000"/>
            <a:headEnd/>
            <a:tailEnd/>
          </a:ln>
        </p:spPr>
        <p:txBody>
          <a:bodyPr wrap="square" anchor="ctr">
            <a:spAutoFit/>
          </a:bodyPr>
          <a:lstStyle/>
          <a:p>
            <a:pPr marL="53975" algn="l">
              <a:spcBef>
                <a:spcPts val="0"/>
              </a:spcBef>
              <a:spcAft>
                <a:spcPts val="0"/>
              </a:spcAft>
              <a:buSzPct val="112000"/>
            </a:pPr>
            <a:r>
              <a:rPr lang="en-US" sz="2400" baseline="30000" dirty="0" smtClean="0">
                <a:latin typeface="Calibri"/>
                <a:ea typeface="Times New Roman"/>
                <a:cs typeface="Times New Roman"/>
              </a:rPr>
              <a:t>1</a:t>
            </a:r>
            <a:r>
              <a:rPr lang="en-US" sz="2400" i="1" baseline="30000" dirty="0" smtClean="0">
                <a:latin typeface="Calibri"/>
                <a:ea typeface="Times New Roman"/>
                <a:cs typeface="Times New Roman"/>
              </a:rPr>
              <a:t>0 </a:t>
            </a:r>
            <a:r>
              <a:rPr lang="en-US" sz="2400" i="1" dirty="0" smtClean="0">
                <a:latin typeface="Calibri"/>
                <a:ea typeface="Times New Roman"/>
                <a:cs typeface="Times New Roman"/>
              </a:rPr>
              <a:t>these things God has revealed to us through the Spirit. For the Spirit searches everything, even the depths of God. </a:t>
            </a:r>
            <a:r>
              <a:rPr lang="en-US" sz="2400" i="1" baseline="30000" dirty="0" smtClean="0">
                <a:latin typeface="Calibri"/>
                <a:ea typeface="Times New Roman"/>
                <a:cs typeface="Times New Roman"/>
              </a:rPr>
              <a:t>11 </a:t>
            </a:r>
            <a:r>
              <a:rPr lang="en-US" sz="2400" i="1" dirty="0" smtClean="0">
                <a:latin typeface="Calibri"/>
                <a:ea typeface="Times New Roman"/>
                <a:cs typeface="Times New Roman"/>
              </a:rPr>
              <a:t>For who knows a person's thoughts except the spirit of that person, which is in him? So also no one comprehends </a:t>
            </a:r>
            <a:r>
              <a:rPr lang="en-US" sz="2400" i="1" dirty="0" smtClean="0">
                <a:solidFill>
                  <a:srgbClr val="FFFF00"/>
                </a:solidFill>
                <a:latin typeface="Calibri"/>
                <a:ea typeface="Times New Roman"/>
                <a:cs typeface="Times New Roman"/>
              </a:rPr>
              <a:t>the thoughts of God </a:t>
            </a:r>
            <a:r>
              <a:rPr lang="en-US" sz="2400" i="1" dirty="0" smtClean="0">
                <a:latin typeface="Calibri"/>
                <a:ea typeface="Times New Roman"/>
                <a:cs typeface="Times New Roman"/>
              </a:rPr>
              <a:t>except the Spirit of God. </a:t>
            </a:r>
            <a:r>
              <a:rPr lang="en-US" sz="2400" i="1" baseline="30000" dirty="0" smtClean="0">
                <a:latin typeface="Calibri"/>
                <a:ea typeface="Times New Roman"/>
                <a:cs typeface="Times New Roman"/>
              </a:rPr>
              <a:t>12 </a:t>
            </a:r>
            <a:r>
              <a:rPr lang="en-US" sz="2400" i="1" dirty="0" smtClean="0">
                <a:latin typeface="Calibri"/>
                <a:ea typeface="Times New Roman"/>
                <a:cs typeface="Times New Roman"/>
              </a:rPr>
              <a:t>Now we have received not the spirit of the world, but the Spirit who is from God, that we might understand the things freely given us by God. </a:t>
            </a:r>
            <a:r>
              <a:rPr lang="en-US" sz="2400" i="1" baseline="30000" dirty="0" smtClean="0">
                <a:latin typeface="Calibri"/>
                <a:ea typeface="Times New Roman"/>
                <a:cs typeface="Times New Roman"/>
              </a:rPr>
              <a:t>13 </a:t>
            </a:r>
            <a:r>
              <a:rPr lang="en-US" sz="2400" i="1" dirty="0" smtClean="0">
                <a:latin typeface="Calibri"/>
                <a:ea typeface="Times New Roman"/>
                <a:cs typeface="Times New Roman"/>
              </a:rPr>
              <a:t>And </a:t>
            </a:r>
            <a:r>
              <a:rPr lang="en-US" sz="2400" i="1" dirty="0" smtClean="0">
                <a:solidFill>
                  <a:srgbClr val="FFFF00"/>
                </a:solidFill>
                <a:latin typeface="Calibri"/>
                <a:ea typeface="Times New Roman"/>
                <a:cs typeface="Times New Roman"/>
              </a:rPr>
              <a:t>we impart this in words not taught by human wisdom but taught by the Spirit</a:t>
            </a:r>
            <a:r>
              <a:rPr lang="en-US" sz="2400" i="1" dirty="0" smtClean="0">
                <a:latin typeface="Calibri"/>
                <a:ea typeface="Times New Roman"/>
                <a:cs typeface="Times New Roman"/>
              </a:rPr>
              <a:t>, interpreting spiritual truths to those who are spiritual.  </a:t>
            </a:r>
            <a:r>
              <a:rPr lang="en-US" sz="2400" i="1" baseline="30000" dirty="0" smtClean="0">
                <a:latin typeface="Calibri"/>
                <a:ea typeface="Times New Roman"/>
                <a:cs typeface="Times New Roman"/>
              </a:rPr>
              <a:t>14 </a:t>
            </a:r>
            <a:r>
              <a:rPr lang="en-US" sz="2400" i="1" dirty="0" smtClean="0">
                <a:latin typeface="Calibri"/>
                <a:ea typeface="Times New Roman"/>
                <a:cs typeface="Times New Roman"/>
              </a:rPr>
              <a:t>The natural person does not accept the things of the Spirit of God, for they are folly to him, and he is not able to understand them because they are spiritually discerned</a:t>
            </a:r>
            <a:endParaRPr lang="en-US" sz="24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90700"/>
            <a:ext cx="8763000" cy="949854"/>
          </a:xfrm>
        </p:spPr>
        <p:txBody>
          <a:bodyPr rtlCol="0">
            <a:no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dirty="0" smtClean="0">
                <a:solidFill>
                  <a:srgbClr val="FFFF00"/>
                </a:solidFill>
                <a:latin typeface="Calibri" pitchFamily="34" charset="0"/>
              </a:rPr>
              <a:t>Worship in Song – Practical Considerations</a:t>
            </a:r>
            <a:endParaRPr lang="en-US"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200" dirty="0" smtClean="0">
                <a:solidFill>
                  <a:srgbClr val="FFFF00"/>
                </a:solidFill>
              </a:rPr>
              <a:t>Worship in Spirit</a:t>
            </a:r>
            <a:endParaRPr lang="en-US" sz="3600" dirty="0">
              <a:solidFill>
                <a:srgbClr val="FFFF00"/>
              </a:solidFill>
            </a:endParaRPr>
          </a:p>
        </p:txBody>
      </p:sp>
      <p:sp>
        <p:nvSpPr>
          <p:cNvPr id="4" name="Rectangle 3"/>
          <p:cNvSpPr>
            <a:spLocks noChangeArrowheads="1"/>
          </p:cNvSpPr>
          <p:nvPr/>
        </p:nvSpPr>
        <p:spPr bwMode="auto">
          <a:xfrm>
            <a:off x="228600" y="952500"/>
            <a:ext cx="8915400" cy="4457700"/>
          </a:xfrm>
          <a:prstGeom prst="rect">
            <a:avLst/>
          </a:prstGeom>
          <a:noFill/>
          <a:ln w="19050">
            <a:noFill/>
            <a:prstDash val="solid"/>
            <a:miter lim="800000"/>
            <a:headEnd/>
            <a:tailEnd/>
          </a:ln>
        </p:spPr>
        <p:txBody>
          <a:bodyPr wrap="square" anchor="ctr">
            <a:spAutoFit/>
          </a:bodyPr>
          <a:lstStyle/>
          <a:p>
            <a:pPr marL="284163" indent="-230188" algn="l">
              <a:spcBef>
                <a:spcPts val="0"/>
              </a:spcBef>
              <a:spcAft>
                <a:spcPts val="0"/>
              </a:spcAft>
              <a:buSzPct val="112000"/>
              <a:buFont typeface="Arial" pitchFamily="34" charset="0"/>
              <a:buChar char="•"/>
            </a:pPr>
            <a:r>
              <a:rPr lang="en-US" sz="2400" dirty="0" smtClean="0">
                <a:solidFill>
                  <a:srgbClr val="FFFF00"/>
                </a:solidFill>
                <a:latin typeface="Calibri" pitchFamily="34" charset="0"/>
              </a:rPr>
              <a:t>Ephesians 5:18b-21</a:t>
            </a:r>
            <a:r>
              <a:rPr lang="en-US" sz="2400" dirty="0" smtClean="0">
                <a:latin typeface="Calibri" pitchFamily="34" charset="0"/>
              </a:rPr>
              <a:t>  </a:t>
            </a:r>
            <a:r>
              <a:rPr lang="en-US" sz="2400" i="1" dirty="0" smtClean="0">
                <a:latin typeface="Calibri" pitchFamily="34" charset="0"/>
              </a:rPr>
              <a:t>but </a:t>
            </a:r>
            <a:r>
              <a:rPr lang="en-US" sz="2400" i="1" u="sng" dirty="0" smtClean="0">
                <a:latin typeface="Calibri" pitchFamily="34" charset="0"/>
              </a:rPr>
              <a:t>be filled with the Spirit</a:t>
            </a:r>
            <a:r>
              <a:rPr lang="en-US" sz="2400" i="1" dirty="0" smtClean="0">
                <a:latin typeface="Calibri" pitchFamily="34" charset="0"/>
              </a:rPr>
              <a:t>, </a:t>
            </a:r>
            <a:r>
              <a:rPr lang="en-US" sz="2400" i="1" baseline="30000" dirty="0" smtClean="0">
                <a:latin typeface="Calibri" pitchFamily="34" charset="0"/>
              </a:rPr>
              <a:t>19 </a:t>
            </a:r>
            <a:r>
              <a:rPr lang="en-US" sz="2400" i="1" dirty="0" smtClean="0">
                <a:latin typeface="Calibri" pitchFamily="34" charset="0"/>
              </a:rPr>
              <a:t>addressing one another in psalms and hymns and spiritual songs, singing and </a:t>
            </a:r>
            <a:r>
              <a:rPr lang="en-US" sz="2400" i="1" u="sng" dirty="0" smtClean="0">
                <a:latin typeface="Calibri" pitchFamily="34" charset="0"/>
              </a:rPr>
              <a:t>making melody to the Lord with your heart</a:t>
            </a:r>
            <a:r>
              <a:rPr lang="en-US" sz="2400" i="1" dirty="0" smtClean="0">
                <a:latin typeface="Calibri" pitchFamily="34" charset="0"/>
              </a:rPr>
              <a:t>, </a:t>
            </a:r>
            <a:r>
              <a:rPr lang="en-US" sz="2400" i="1" baseline="30000" dirty="0" smtClean="0">
                <a:latin typeface="Calibri" pitchFamily="34" charset="0"/>
              </a:rPr>
              <a:t>20 </a:t>
            </a:r>
            <a:r>
              <a:rPr lang="en-US" sz="2400" i="1" u="sng" dirty="0" smtClean="0">
                <a:latin typeface="Calibri" pitchFamily="34" charset="0"/>
              </a:rPr>
              <a:t>giving thanks </a:t>
            </a:r>
            <a:r>
              <a:rPr lang="en-US" sz="2400" i="1" dirty="0" smtClean="0">
                <a:latin typeface="Calibri" pitchFamily="34" charset="0"/>
              </a:rPr>
              <a:t>always and for everything to God the Father in the name of our Lord Jesus Christ, </a:t>
            </a:r>
            <a:r>
              <a:rPr lang="en-US" sz="2400" i="1" baseline="30000" dirty="0" smtClean="0">
                <a:latin typeface="Calibri" pitchFamily="34" charset="0"/>
              </a:rPr>
              <a:t>21 </a:t>
            </a:r>
            <a:r>
              <a:rPr lang="en-US" sz="2400" i="1" dirty="0" smtClean="0">
                <a:latin typeface="Calibri" pitchFamily="34" charset="0"/>
              </a:rPr>
              <a:t>submitting to one another </a:t>
            </a:r>
            <a:r>
              <a:rPr lang="en-US" sz="2400" i="1" u="sng" dirty="0" smtClean="0">
                <a:latin typeface="Calibri" pitchFamily="34" charset="0"/>
              </a:rPr>
              <a:t>out of reverence for Christ</a:t>
            </a:r>
          </a:p>
          <a:p>
            <a:pPr marL="284163" indent="-230188" algn="l">
              <a:spcBef>
                <a:spcPts val="0"/>
              </a:spcBef>
              <a:spcAft>
                <a:spcPts val="0"/>
              </a:spcAft>
              <a:buSzPct val="112000"/>
              <a:buFont typeface="Arial" pitchFamily="34" charset="0"/>
              <a:buChar char="•"/>
            </a:pPr>
            <a:endParaRPr lang="en-US" sz="1600" i="1" dirty="0" smtClean="0">
              <a:latin typeface="Calibri" pitchFamily="34" charset="0"/>
            </a:endParaRPr>
          </a:p>
          <a:p>
            <a:pPr marL="284163" indent="-230188" algn="l">
              <a:spcBef>
                <a:spcPts val="0"/>
              </a:spcBef>
              <a:spcAft>
                <a:spcPts val="0"/>
              </a:spcAft>
              <a:buSzPct val="112000"/>
              <a:buFont typeface="Arial" pitchFamily="34" charset="0"/>
              <a:buChar char="•"/>
            </a:pPr>
            <a:r>
              <a:rPr lang="en-US" sz="2400" dirty="0" smtClean="0">
                <a:solidFill>
                  <a:srgbClr val="FFFF00"/>
                </a:solidFill>
                <a:latin typeface="Calibri" pitchFamily="34" charset="0"/>
              </a:rPr>
              <a:t>Colossians 3:16-17  </a:t>
            </a:r>
            <a:r>
              <a:rPr lang="en-US" sz="2400" i="1" baseline="30000" dirty="0" smtClean="0">
                <a:latin typeface="Calibri" pitchFamily="34" charset="0"/>
              </a:rPr>
              <a:t>16 </a:t>
            </a:r>
            <a:r>
              <a:rPr lang="en-US" sz="2400" i="1" u="sng" dirty="0" smtClean="0">
                <a:latin typeface="Calibri" pitchFamily="34" charset="0"/>
              </a:rPr>
              <a:t>Let the word of Christ dwell in you richly</a:t>
            </a:r>
            <a:r>
              <a:rPr lang="en-US" sz="2400" i="1" dirty="0" smtClean="0">
                <a:latin typeface="Calibri" pitchFamily="34" charset="0"/>
              </a:rPr>
              <a:t>, teaching and admonishing one another in all wisdom, singing psalms and hymns and spiritual songs, with </a:t>
            </a:r>
            <a:r>
              <a:rPr lang="en-US" sz="2400" i="1" u="sng" dirty="0" smtClean="0">
                <a:latin typeface="Calibri" pitchFamily="34" charset="0"/>
              </a:rPr>
              <a:t>thankfulness in your hearts to God. </a:t>
            </a:r>
            <a:r>
              <a:rPr lang="en-US" sz="2400" i="1" baseline="30000" dirty="0" smtClean="0">
                <a:latin typeface="Calibri" pitchFamily="34" charset="0"/>
              </a:rPr>
              <a:t>17 </a:t>
            </a:r>
            <a:r>
              <a:rPr lang="en-US" sz="2400" i="1" dirty="0" smtClean="0">
                <a:latin typeface="Calibri" pitchFamily="34" charset="0"/>
              </a:rPr>
              <a:t>And whatever you do, in word or deed, do everything in the name of the Lord Jesus, giving thanks to God the Father through him</a:t>
            </a:r>
            <a:r>
              <a:rPr lang="en-US" sz="2400" i="1" dirty="0" smtClean="0"/>
              <a:t>. </a:t>
            </a:r>
            <a:endParaRPr lang="en-US" sz="24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ssolve">
                                      <p:cBhvr>
                                        <p:cTn id="12"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Why do we use the scriptures (the New Testament) as our guide?</a:t>
            </a:r>
            <a:endParaRPr lang="en-US" sz="32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400" i="1" kern="0" dirty="0" smtClean="0">
                <a:solidFill>
                  <a:srgbClr val="FFFF66"/>
                </a:solidFill>
                <a:latin typeface="Calibri" pitchFamily="34" charset="0"/>
                <a:ea typeface="+mn-ea"/>
                <a:cs typeface="+mn-cs"/>
              </a:rPr>
              <a:t>Two Questions to Consider </a:t>
            </a:r>
            <a:endParaRPr kumimoji="0" lang="en-US" sz="4400" b="0" i="1" u="none" strike="noStrike" kern="0" cap="none" spc="0" normalizeH="0" baseline="0" noProof="0" dirty="0" smtClean="0">
              <a:ln>
                <a:noFill/>
              </a:ln>
              <a:solidFill>
                <a:srgbClr val="FFFF66"/>
              </a:solidFill>
              <a:uLnTx/>
              <a:uFillTx/>
              <a:latin typeface="Calibri" pitchFamily="34" charset="0"/>
              <a:ea typeface="+mj-ea"/>
              <a:cs typeface="+mj-cs"/>
            </a:endParaRPr>
          </a:p>
        </p:txBody>
      </p:sp>
      <p:sp>
        <p:nvSpPr>
          <p:cNvPr id="5" name="Rectangle 3"/>
          <p:cNvSpPr>
            <a:spLocks noChangeArrowheads="1"/>
          </p:cNvSpPr>
          <p:nvPr/>
        </p:nvSpPr>
        <p:spPr bwMode="auto">
          <a:xfrm>
            <a:off x="457200" y="2247900"/>
            <a:ext cx="8305800" cy="310854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latin typeface="Calibri" pitchFamily="34" charset="0"/>
              </a:rPr>
              <a:t> </a:t>
            </a:r>
            <a:r>
              <a:rPr lang="en-US" sz="2400" i="1" baseline="30000" dirty="0" smtClean="0"/>
              <a:t>13 </a:t>
            </a:r>
            <a:r>
              <a:rPr lang="en-US" sz="2400" i="1" dirty="0" smtClean="0"/>
              <a:t>And we also thank God constantly for this, that when you received the word of God, which you heard from us, you accepted it not as the word of men but as what it really is, the word of God, which is at work in you believers. </a:t>
            </a:r>
            <a:r>
              <a:rPr lang="en-US" sz="2400" i="1" baseline="30000" dirty="0" smtClean="0"/>
              <a:t>14 </a:t>
            </a:r>
            <a:r>
              <a:rPr lang="en-US" sz="2400" i="1" dirty="0" smtClean="0"/>
              <a:t>For you, brothers, became imitators of the churches of God in Christ Jesus that are in Judea. For you suffered the same things from your own countrymen as they did from the Jews, </a:t>
            </a:r>
            <a:r>
              <a:rPr lang="en-US" sz="2400" dirty="0" smtClean="0">
                <a:latin typeface="Calibri" pitchFamily="34" charset="0"/>
              </a:rPr>
              <a:t>–</a:t>
            </a:r>
            <a:r>
              <a:rPr lang="en-US" sz="2800" dirty="0" smtClean="0">
                <a:latin typeface="Calibri" pitchFamily="34" charset="0"/>
              </a:rPr>
              <a:t> </a:t>
            </a:r>
            <a:r>
              <a:rPr lang="en-US" sz="2800" dirty="0" smtClean="0">
                <a:solidFill>
                  <a:srgbClr val="FFFF00"/>
                </a:solidFill>
                <a:latin typeface="Calibri" pitchFamily="34" charset="0"/>
              </a:rPr>
              <a:t>I Thessalonians 2:13-14</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Putting More into and Getting More out of Worship</a:t>
            </a:r>
          </a:p>
        </p:txBody>
      </p:sp>
      <p:pic>
        <p:nvPicPr>
          <p:cNvPr id="33794" name="Picture 2" descr="http://www.freefoto.com/images/05/30/05_30_1---Worship-Service-Slide-Background_web.jpg"/>
          <p:cNvPicPr>
            <a:picLocks noChangeAspect="1" noChangeArrowheads="1"/>
          </p:cNvPicPr>
          <p:nvPr/>
        </p:nvPicPr>
        <p:blipFill>
          <a:blip r:embed="rId2" cstate="print"/>
          <a:srcRect/>
          <a:stretch>
            <a:fillRect/>
          </a:stretch>
        </p:blipFill>
        <p:spPr bwMode="auto">
          <a:xfrm>
            <a:off x="228600" y="3238500"/>
            <a:ext cx="3124200" cy="2343150"/>
          </a:xfrm>
          <a:prstGeom prst="rect">
            <a:avLst/>
          </a:prstGeom>
          <a:noFill/>
        </p:spPr>
      </p:pic>
      <p:pic>
        <p:nvPicPr>
          <p:cNvPr id="47106" name="Picture 2" descr="https://encrypted-tbn0.gstatic.com/images?q=tbn:ANd9GcQdRV09vtEfTkSXijMvo2h-vZ5bw9hlTLXNe-l5ckf2F-g2UwBU"/>
          <p:cNvPicPr>
            <a:picLocks noChangeAspect="1" noChangeArrowheads="1"/>
          </p:cNvPicPr>
          <p:nvPr/>
        </p:nvPicPr>
        <p:blipFill>
          <a:blip r:embed="rId3" cstate="print"/>
          <a:srcRect/>
          <a:stretch>
            <a:fillRect/>
          </a:stretch>
        </p:blipFill>
        <p:spPr bwMode="auto">
          <a:xfrm>
            <a:off x="5943600" y="0"/>
            <a:ext cx="2619375" cy="1743076"/>
          </a:xfrm>
          <a:prstGeom prst="rect">
            <a:avLst/>
          </a:prstGeom>
          <a:noFill/>
        </p:spPr>
      </p:pic>
      <p:pic>
        <p:nvPicPr>
          <p:cNvPr id="47108" name="Picture 4" descr="https://encrypted-tbn3.gstatic.com/images?q=tbn:ANd9GcRRJEzXCvtYf6WKCLTmR08rT8PUmszTx0Zgn16IPO_IC4BfEXPk"/>
          <p:cNvPicPr>
            <a:picLocks noChangeAspect="1" noChangeArrowheads="1"/>
          </p:cNvPicPr>
          <p:nvPr/>
        </p:nvPicPr>
        <p:blipFill>
          <a:blip r:embed="rId4" cstate="print"/>
          <a:srcRect/>
          <a:stretch>
            <a:fillRect/>
          </a:stretch>
        </p:blipFill>
        <p:spPr bwMode="auto">
          <a:xfrm>
            <a:off x="762000" y="190499"/>
            <a:ext cx="2314575" cy="1540245"/>
          </a:xfrm>
          <a:prstGeom prst="rect">
            <a:avLst/>
          </a:prstGeom>
          <a:noFill/>
        </p:spPr>
      </p:pic>
      <p:pic>
        <p:nvPicPr>
          <p:cNvPr id="47110" name="Picture 6" descr="https://encrypted-tbn0.gstatic.com/images?q=tbn:ANd9GcRcJLl6vGj3UZXHmjgLXZLSpevXn5X0XhETDsnt10zpl6_yfL_Y7A"/>
          <p:cNvPicPr>
            <a:picLocks noChangeAspect="1" noChangeArrowheads="1"/>
          </p:cNvPicPr>
          <p:nvPr/>
        </p:nvPicPr>
        <p:blipFill>
          <a:blip r:embed="rId5" cstate="print"/>
          <a:srcRect/>
          <a:stretch>
            <a:fillRect/>
          </a:stretch>
        </p:blipFill>
        <p:spPr bwMode="auto">
          <a:xfrm>
            <a:off x="6019800" y="3467100"/>
            <a:ext cx="2819400" cy="2111830"/>
          </a:xfrm>
          <a:prstGeom prst="rect">
            <a:avLst/>
          </a:prstGeom>
          <a:noFill/>
        </p:spPr>
      </p:pic>
      <p:pic>
        <p:nvPicPr>
          <p:cNvPr id="47112" name="Picture 8" descr="https://encrypted-tbn0.gstatic.com/images?q=tbn:ANd9GcSo1yeWN5uGkgLHtWdD_nq1AWMsgoETO6UcSwC50hWyCPWs0Blm"/>
          <p:cNvPicPr>
            <a:picLocks noChangeAspect="1" noChangeArrowheads="1"/>
          </p:cNvPicPr>
          <p:nvPr/>
        </p:nvPicPr>
        <p:blipFill>
          <a:blip r:embed="rId6" cstate="print"/>
          <a:srcRect/>
          <a:stretch>
            <a:fillRect/>
          </a:stretch>
        </p:blipFill>
        <p:spPr bwMode="auto">
          <a:xfrm>
            <a:off x="3429000" y="3848100"/>
            <a:ext cx="2181225" cy="13335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Why do we use the scriptures (the New Testament) as our guide?</a:t>
            </a:r>
          </a:p>
          <a:p>
            <a:pPr marL="533400" indent="-533400" eaLnBrk="1" hangingPunct="1">
              <a:lnSpc>
                <a:spcPct val="90000"/>
              </a:lnSpc>
              <a:buClr>
                <a:srgbClr val="FFFF00"/>
              </a:buClr>
              <a:buFont typeface="Wingdings" pitchFamily="2" charset="2"/>
              <a:buAutoNum type="arabicPeriod"/>
            </a:pPr>
            <a:endParaRPr lang="en-US" sz="3200" dirty="0" smtClean="0">
              <a:latin typeface="Calibri"/>
              <a:ea typeface="Times New Roman"/>
              <a:cs typeface="Times New Roman"/>
            </a:endParaRPr>
          </a:p>
          <a:p>
            <a:pPr marL="533400" indent="-533400" eaLnBrk="1" hangingPunct="1">
              <a:lnSpc>
                <a:spcPct val="90000"/>
              </a:lnSpc>
              <a:buClr>
                <a:srgbClr val="FFFF00"/>
              </a:buClr>
              <a:buFont typeface="Wingdings" pitchFamily="2" charset="2"/>
              <a:buAutoNum type="arabicPeriod"/>
            </a:pPr>
            <a:r>
              <a:rPr lang="en-US" sz="3200" dirty="0" smtClean="0">
                <a:latin typeface="Calibri"/>
                <a:ea typeface="Times New Roman"/>
                <a:cs typeface="Times New Roman"/>
              </a:rPr>
              <a:t>How do these scriptures guide us?</a:t>
            </a:r>
            <a:endParaRPr lang="en-US" sz="32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400" i="1" kern="0" dirty="0" smtClean="0">
                <a:solidFill>
                  <a:srgbClr val="FFFF66"/>
                </a:solidFill>
                <a:latin typeface="Calibri" pitchFamily="34" charset="0"/>
                <a:ea typeface="+mn-ea"/>
                <a:cs typeface="+mn-cs"/>
              </a:rPr>
              <a:t>Two Questions to Consider </a:t>
            </a:r>
            <a:endParaRPr kumimoji="0" lang="en-US" sz="4400" b="0" i="1" u="none" strike="noStrike" kern="0" cap="none" spc="0" normalizeH="0" baseline="0" noProof="0" dirty="0" smtClean="0">
              <a:ln>
                <a:noFill/>
              </a:ln>
              <a:solidFill>
                <a:srgbClr val="FFFF66"/>
              </a:solidFill>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Putting More in and Getting More out of Worship</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200" dirty="0" smtClean="0">
                <a:solidFill>
                  <a:srgbClr val="FFFF00"/>
                </a:solidFill>
              </a:rPr>
              <a:t>Goals of these sermons (that we will each . . .)</a:t>
            </a:r>
            <a:endParaRPr lang="en-US" sz="3200" dirty="0">
              <a:solidFill>
                <a:srgbClr val="FFFF00"/>
              </a:solidFill>
            </a:endParaRPr>
          </a:p>
        </p:txBody>
      </p:sp>
      <p:sp>
        <p:nvSpPr>
          <p:cNvPr id="16387" name="Content Placeholder 2"/>
          <p:cNvSpPr>
            <a:spLocks noGrp="1"/>
          </p:cNvSpPr>
          <p:nvPr>
            <p:ph idx="1"/>
          </p:nvPr>
        </p:nvSpPr>
        <p:spPr>
          <a:xfrm>
            <a:off x="457200" y="1397002"/>
            <a:ext cx="8458200" cy="3854979"/>
          </a:xfrm>
        </p:spPr>
        <p:txBody>
          <a:bodyPr/>
          <a:lstStyle/>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Worship God with a more sincere heart</a:t>
            </a:r>
          </a:p>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Gain more from worship</a:t>
            </a:r>
          </a:p>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Be true worshippers</a:t>
            </a:r>
          </a:p>
          <a:p>
            <a:pPr marL="622300" indent="-457200" eaLnBrk="1" hangingPunct="1">
              <a:buClr>
                <a:srgbClr val="FFFF00"/>
              </a:buClr>
              <a:buSzPct val="91000"/>
              <a:buNone/>
            </a:pPr>
            <a:r>
              <a:rPr lang="en-US" sz="3600" i="1" dirty="0" smtClean="0">
                <a:latin typeface="Calibri" pitchFamily="34" charset="0"/>
                <a:ea typeface="ＭＳ Ｐゴシック" pitchFamily="34" charset="-128"/>
              </a:rPr>
              <a:t>And that above all else</a:t>
            </a:r>
          </a:p>
          <a:p>
            <a:pPr marL="679450" indent="-514350" eaLnBrk="1" hangingPunct="1">
              <a:buClr>
                <a:srgbClr val="FFFF00"/>
              </a:buClr>
              <a:buSzPct val="91000"/>
              <a:buFont typeface="+mj-lt"/>
              <a:buAutoNum type="arabicPeriod" startAt="4"/>
            </a:pPr>
            <a:r>
              <a:rPr lang="en-US" dirty="0" smtClean="0">
                <a:latin typeface="Calibri" pitchFamily="34" charset="0"/>
                <a:ea typeface="ＭＳ Ｐゴシック" pitchFamily="34" charset="-128"/>
              </a:rPr>
              <a:t>God will be honored more in our worship</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200" dirty="0" smtClean="0">
                <a:solidFill>
                  <a:srgbClr val="FFFF00"/>
                </a:solidFill>
              </a:rPr>
              <a:t>Three Facts About Wor</a:t>
            </a:r>
            <a:r>
              <a:rPr lang="en-US" sz="3600" dirty="0" smtClean="0">
                <a:solidFill>
                  <a:srgbClr val="FFFF00"/>
                </a:solidFill>
              </a:rPr>
              <a:t>ship in Song</a:t>
            </a:r>
            <a:endParaRPr lang="en-US" sz="3600" dirty="0">
              <a:solidFill>
                <a:srgbClr val="FFFF00"/>
              </a:solidFill>
            </a:endParaRPr>
          </a:p>
        </p:txBody>
      </p:sp>
      <p:sp>
        <p:nvSpPr>
          <p:cNvPr id="16387" name="Content Placeholder 2"/>
          <p:cNvSpPr>
            <a:spLocks noGrp="1"/>
          </p:cNvSpPr>
          <p:nvPr>
            <p:ph idx="1"/>
          </p:nvPr>
        </p:nvSpPr>
        <p:spPr>
          <a:xfrm>
            <a:off x="533400" y="647700"/>
            <a:ext cx="8458200" cy="698498"/>
          </a:xfrm>
        </p:spPr>
        <p:txBody>
          <a:bodyPr/>
          <a:lstStyle/>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Our worship in song must be focused on God</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76200" y="1181100"/>
            <a:ext cx="8915400" cy="4457700"/>
          </a:xfrm>
          <a:prstGeom prst="rect">
            <a:avLst/>
          </a:prstGeom>
          <a:noFill/>
          <a:ln w="19050">
            <a:solidFill>
              <a:srgbClr val="FFFF00"/>
            </a:solidFill>
            <a:prstDash val="solid"/>
            <a:miter lim="800000"/>
            <a:headEnd/>
            <a:tailEnd/>
          </a:ln>
        </p:spPr>
        <p:txBody>
          <a:bodyPr wrap="square" anchor="ctr">
            <a:spAutoFit/>
          </a:bodyPr>
          <a:lstStyle/>
          <a:p>
            <a:pPr marL="284163" indent="-230188" algn="l">
              <a:spcBef>
                <a:spcPts val="0"/>
              </a:spcBef>
              <a:spcAft>
                <a:spcPts val="0"/>
              </a:spcAft>
              <a:buSzPct val="112000"/>
              <a:buFont typeface="Arial" pitchFamily="34" charset="0"/>
              <a:buChar char="•"/>
            </a:pPr>
            <a:r>
              <a:rPr lang="en-US" sz="2400" dirty="0" smtClean="0">
                <a:solidFill>
                  <a:srgbClr val="FFFF00"/>
                </a:solidFill>
                <a:latin typeface="Calibri" pitchFamily="34" charset="0"/>
              </a:rPr>
              <a:t>Ephesians 5:18b-21</a:t>
            </a:r>
            <a:r>
              <a:rPr lang="en-US" sz="2400" dirty="0" smtClean="0">
                <a:latin typeface="Calibri" pitchFamily="34" charset="0"/>
              </a:rPr>
              <a:t>  </a:t>
            </a:r>
            <a:r>
              <a:rPr lang="en-US" sz="2400" i="1" dirty="0" smtClean="0">
                <a:latin typeface="Calibri" pitchFamily="34" charset="0"/>
              </a:rPr>
              <a:t>but be filled with the Spirit, </a:t>
            </a:r>
            <a:r>
              <a:rPr lang="en-US" sz="2400" i="1" baseline="30000" dirty="0" smtClean="0">
                <a:latin typeface="Calibri" pitchFamily="34" charset="0"/>
              </a:rPr>
              <a:t>19 </a:t>
            </a:r>
            <a:r>
              <a:rPr lang="en-US" sz="2400" i="1" dirty="0" smtClean="0">
                <a:latin typeface="Calibri" pitchFamily="34" charset="0"/>
              </a:rPr>
              <a:t>addressing one another in psalms and hymns and spiritual songs, singing and making melody </a:t>
            </a:r>
            <a:r>
              <a:rPr lang="en-US" sz="2400" i="1" u="sng" dirty="0" smtClean="0">
                <a:latin typeface="Calibri" pitchFamily="34" charset="0"/>
              </a:rPr>
              <a:t>to the Lord</a:t>
            </a:r>
            <a:r>
              <a:rPr lang="en-US" sz="2400" i="1" dirty="0" smtClean="0">
                <a:latin typeface="Calibri" pitchFamily="34" charset="0"/>
              </a:rPr>
              <a:t> with your heart, </a:t>
            </a:r>
            <a:r>
              <a:rPr lang="en-US" sz="2400" i="1" baseline="30000" dirty="0" smtClean="0">
                <a:latin typeface="Calibri" pitchFamily="34" charset="0"/>
              </a:rPr>
              <a:t>20 </a:t>
            </a:r>
            <a:r>
              <a:rPr lang="en-US" sz="2400" i="1" dirty="0" smtClean="0">
                <a:latin typeface="Calibri" pitchFamily="34" charset="0"/>
              </a:rPr>
              <a:t>giving thanks always and for everything </a:t>
            </a:r>
            <a:r>
              <a:rPr lang="en-US" sz="2400" i="1" u="sng" dirty="0" smtClean="0">
                <a:latin typeface="Calibri" pitchFamily="34" charset="0"/>
              </a:rPr>
              <a:t>to God the Father in the name of our Lord Jesus Christ</a:t>
            </a:r>
            <a:r>
              <a:rPr lang="en-US" sz="2400" i="1" dirty="0" smtClean="0">
                <a:latin typeface="Calibri" pitchFamily="34" charset="0"/>
              </a:rPr>
              <a:t>, </a:t>
            </a:r>
            <a:r>
              <a:rPr lang="en-US" sz="2400" i="1" baseline="30000" dirty="0" smtClean="0">
                <a:latin typeface="Calibri" pitchFamily="34" charset="0"/>
              </a:rPr>
              <a:t>21 </a:t>
            </a:r>
            <a:r>
              <a:rPr lang="en-US" sz="2400" i="1" dirty="0" smtClean="0">
                <a:latin typeface="Calibri" pitchFamily="34" charset="0"/>
              </a:rPr>
              <a:t>submitting to one another out of reverence </a:t>
            </a:r>
            <a:r>
              <a:rPr lang="en-US" sz="2400" i="1" u="sng" dirty="0" smtClean="0">
                <a:latin typeface="Calibri" pitchFamily="34" charset="0"/>
              </a:rPr>
              <a:t>for Christ</a:t>
            </a:r>
          </a:p>
          <a:p>
            <a:pPr marL="284163" indent="-230188" algn="l">
              <a:spcBef>
                <a:spcPts val="0"/>
              </a:spcBef>
              <a:spcAft>
                <a:spcPts val="0"/>
              </a:spcAft>
              <a:buSzPct val="112000"/>
              <a:buFont typeface="Arial" pitchFamily="34" charset="0"/>
              <a:buChar char="•"/>
            </a:pPr>
            <a:endParaRPr lang="en-US" sz="1600" i="1" dirty="0" smtClean="0">
              <a:latin typeface="Calibri" pitchFamily="34" charset="0"/>
            </a:endParaRPr>
          </a:p>
          <a:p>
            <a:pPr marL="284163" indent="-230188" algn="l">
              <a:spcBef>
                <a:spcPts val="0"/>
              </a:spcBef>
              <a:spcAft>
                <a:spcPts val="0"/>
              </a:spcAft>
              <a:buSzPct val="112000"/>
              <a:buFont typeface="Arial" pitchFamily="34" charset="0"/>
              <a:buChar char="•"/>
            </a:pPr>
            <a:r>
              <a:rPr lang="en-US" sz="2400" dirty="0" smtClean="0">
                <a:solidFill>
                  <a:srgbClr val="FFFF00"/>
                </a:solidFill>
                <a:latin typeface="Calibri" pitchFamily="34" charset="0"/>
              </a:rPr>
              <a:t>Colossians 3:16-17  </a:t>
            </a:r>
            <a:r>
              <a:rPr lang="en-US" sz="2400" i="1" baseline="30000" dirty="0" smtClean="0">
                <a:latin typeface="Calibri" pitchFamily="34" charset="0"/>
              </a:rPr>
              <a:t>16 </a:t>
            </a:r>
            <a:r>
              <a:rPr lang="en-US" sz="2400" i="1" dirty="0" smtClean="0">
                <a:latin typeface="Calibri" pitchFamily="34" charset="0"/>
              </a:rPr>
              <a:t>Let the word of Christ dwell in you richly, teaching and admonishing one another in all wisdom, singing psalms and hymns and spiritual songs, with thankfulness in your hearts </a:t>
            </a:r>
            <a:r>
              <a:rPr lang="en-US" sz="2400" i="1" u="sng" dirty="0" smtClean="0">
                <a:latin typeface="Calibri" pitchFamily="34" charset="0"/>
              </a:rPr>
              <a:t>to God</a:t>
            </a:r>
            <a:r>
              <a:rPr lang="en-US" sz="2400" i="1" dirty="0" smtClean="0">
                <a:latin typeface="Calibri" pitchFamily="34" charset="0"/>
              </a:rPr>
              <a:t>. </a:t>
            </a:r>
            <a:r>
              <a:rPr lang="en-US" sz="2400" i="1" baseline="30000" dirty="0" smtClean="0">
                <a:latin typeface="Calibri" pitchFamily="34" charset="0"/>
              </a:rPr>
              <a:t>17 </a:t>
            </a:r>
            <a:r>
              <a:rPr lang="en-US" sz="2400" i="1" dirty="0" smtClean="0">
                <a:latin typeface="Calibri" pitchFamily="34" charset="0"/>
              </a:rPr>
              <a:t>And whatever you do, in word or deed, </a:t>
            </a:r>
            <a:r>
              <a:rPr lang="en-US" sz="2400" i="1" u="sng" dirty="0" smtClean="0">
                <a:latin typeface="Calibri" pitchFamily="34" charset="0"/>
              </a:rPr>
              <a:t>do everything in the name of the Lord Jesus</a:t>
            </a:r>
            <a:r>
              <a:rPr lang="en-US" sz="2400" i="1" dirty="0" smtClean="0">
                <a:latin typeface="Calibri" pitchFamily="34" charset="0"/>
              </a:rPr>
              <a:t>, giving thanks </a:t>
            </a:r>
            <a:r>
              <a:rPr lang="en-US" sz="2400" i="1" u="sng" dirty="0" smtClean="0">
                <a:latin typeface="Calibri" pitchFamily="34" charset="0"/>
              </a:rPr>
              <a:t>to God the Father</a:t>
            </a:r>
            <a:r>
              <a:rPr lang="en-US" sz="2400" i="1" dirty="0" smtClean="0">
                <a:latin typeface="Calibri" pitchFamily="34" charset="0"/>
              </a:rPr>
              <a:t> through him</a:t>
            </a:r>
            <a:r>
              <a:rPr lang="en-US" sz="2400" i="1" dirty="0" smtClean="0"/>
              <a:t>. </a:t>
            </a:r>
            <a:endParaRPr lang="en-US" sz="24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dissolve">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228600" y="800100"/>
            <a:ext cx="8586788" cy="4648200"/>
          </a:xfrm>
        </p:spPr>
        <p:txBody>
          <a:bodyPr/>
          <a:lstStyle/>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Why did you come here this morning?</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Are you excited to be here?  Why or why not?</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What’s been on your mind </a:t>
            </a:r>
            <a:r>
              <a:rPr lang="en-US" sz="3200" u="sng" dirty="0" smtClean="0">
                <a:effectLst/>
                <a:latin typeface="Calibri" pitchFamily="34" charset="0"/>
              </a:rPr>
              <a:t>before</a:t>
            </a:r>
            <a:r>
              <a:rPr lang="en-US" sz="3200" dirty="0" smtClean="0">
                <a:effectLst/>
                <a:latin typeface="Calibri" pitchFamily="34" charset="0"/>
              </a:rPr>
              <a:t> you got here this morning?</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 do you hope to gain from this morning’s worship? (question focuses on us) </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What do you hope to accomplish this morning? </a:t>
            </a:r>
            <a:r>
              <a:rPr lang="en-US" sz="3200" smtClean="0">
                <a:effectLst/>
                <a:latin typeface="Calibri" pitchFamily="34" charset="0"/>
              </a:rPr>
              <a:t>(focus </a:t>
            </a:r>
            <a:r>
              <a:rPr lang="en-US" sz="3200" dirty="0" smtClean="0">
                <a:effectLst/>
                <a:latin typeface="Calibri" pitchFamily="34" charset="0"/>
              </a:rPr>
              <a:t>turned to God and/or others)</a:t>
            </a:r>
          </a:p>
          <a:p>
            <a:pPr marL="341313" indent="-341313" eaLnBrk="1" hangingPunct="1">
              <a:lnSpc>
                <a:spcPct val="90000"/>
              </a:lnSpc>
              <a:buClr>
                <a:srgbClr val="FFC000"/>
              </a:buClr>
              <a:buSzPct val="110000"/>
              <a:buFont typeface="Arial" pitchFamily="34" charset="0"/>
              <a:buChar char="•"/>
            </a:pPr>
            <a:r>
              <a:rPr lang="en-US" sz="3200" dirty="0" smtClean="0">
                <a:effectLst/>
                <a:latin typeface="Calibri" pitchFamily="34" charset="0"/>
              </a:rPr>
              <a:t>Do you feel privileged to be here?</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Questions to Consider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4755">
                                            <p:txEl>
                                              <p:pRg st="5" end="5"/>
                                            </p:txEl>
                                          </p:spTgt>
                                        </p:tgtEl>
                                        <p:attrNameLst>
                                          <p:attrName>style.visibility</p:attrName>
                                        </p:attrNameLst>
                                      </p:cBhvr>
                                      <p:to>
                                        <p:strVal val="visible"/>
                                      </p:to>
                                    </p:set>
                                    <p:animEffect transition="in" filter="dissolve">
                                      <p:cBhvr>
                                        <p:cTn id="32" dur="500"/>
                                        <p:tgtEl>
                                          <p:spTgt spid="7475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10287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685800" y="2476501"/>
            <a:ext cx="8229600" cy="2554545"/>
          </a:xfrm>
          <a:prstGeom prst="rect">
            <a:avLst/>
          </a:prstGeom>
          <a:noFill/>
          <a:ln w="19050">
            <a:solidFill>
              <a:srgbClr val="FFFF00"/>
            </a:solidFill>
            <a:prstDash val="solid"/>
            <a:miter lim="800000"/>
            <a:headEnd/>
            <a:tailEnd/>
          </a:ln>
        </p:spPr>
        <p:txBody>
          <a:bodyPr wrap="square" anchor="ctr">
            <a:spAutoFit/>
          </a:bodyPr>
          <a:lstStyle/>
          <a:p>
            <a:pPr marL="53975" marR="0" algn="l">
              <a:spcBef>
                <a:spcPts val="0"/>
              </a:spcBef>
              <a:spcAft>
                <a:spcPts val="0"/>
              </a:spcAft>
            </a:pPr>
            <a:r>
              <a:rPr lang="en-US" dirty="0">
                <a:latin typeface="Tahoma" pitchFamily="34" charset="0"/>
              </a:rPr>
              <a:t> </a:t>
            </a:r>
            <a:r>
              <a:rPr lang="en-US" sz="2800" i="1" baseline="30000" dirty="0">
                <a:solidFill>
                  <a:srgbClr val="FFFF00"/>
                </a:solidFill>
              </a:rPr>
              <a:t> </a:t>
            </a:r>
            <a:r>
              <a:rPr lang="en-US" sz="3200" i="1" dirty="0" smtClean="0">
                <a:latin typeface="Calibri"/>
                <a:ea typeface="Times New Roman"/>
              </a:rPr>
              <a:t>‘Master, I knew you to be a hard man, reaping where you did not sow, and gathering where you scattered no seed, </a:t>
            </a:r>
            <a:r>
              <a:rPr lang="en-US" sz="3200" i="1" baseline="30000" dirty="0" smtClean="0">
                <a:latin typeface="Calibri"/>
                <a:ea typeface="Times New Roman"/>
              </a:rPr>
              <a:t>25 </a:t>
            </a:r>
            <a:r>
              <a:rPr lang="en-US" sz="3200" i="1" dirty="0" smtClean="0">
                <a:latin typeface="Calibri"/>
                <a:ea typeface="Times New Roman"/>
              </a:rPr>
              <a:t>so I was afraid, and I went and hid your talent in the ground. Here you have what is yours.’ </a:t>
            </a:r>
            <a:r>
              <a:rPr lang="en-US" sz="3200" dirty="0" smtClean="0">
                <a:latin typeface="Calibri" pitchFamily="34" charset="0"/>
              </a:rPr>
              <a:t>- </a:t>
            </a:r>
            <a:r>
              <a:rPr lang="en-US" sz="3200" dirty="0" smtClean="0">
                <a:solidFill>
                  <a:srgbClr val="FFFF00"/>
                </a:solidFill>
                <a:latin typeface="Calibri" pitchFamily="34" charset="0"/>
              </a:rPr>
              <a:t>Matt. 25:24-25</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20193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609600" y="3238500"/>
            <a:ext cx="8229600" cy="206210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3200" i="1" dirty="0" smtClean="0">
                <a:latin typeface="Calibri" pitchFamily="34" charset="0"/>
              </a:rPr>
              <a:t>Everyone to whom much was given, of him much will be required, and from him to whom they entrusted much, they will demand the more. </a:t>
            </a:r>
            <a:r>
              <a:rPr lang="en-US" sz="3200" dirty="0" smtClean="0">
                <a:latin typeface="Calibri" pitchFamily="34" charset="0"/>
              </a:rPr>
              <a:t>- </a:t>
            </a:r>
            <a:r>
              <a:rPr lang="en-US" sz="3200" dirty="0" smtClean="0">
                <a:solidFill>
                  <a:srgbClr val="FFFF00"/>
                </a:solidFill>
                <a:latin typeface="Calibri" pitchFamily="34" charset="0"/>
              </a:rPr>
              <a:t>Luke 12:48</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animEffect transition="in" filter="dissolve">
                                      <p:cBhvr>
                                        <p:cTn id="7" dur="500"/>
                                        <p:tgtEl>
                                          <p:spTgt spid="7475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228600" y="876300"/>
            <a:ext cx="8586788" cy="29337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overcome the distractions of this world</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533400" y="3848100"/>
            <a:ext cx="8305800" cy="1692771"/>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600" i="1" baseline="30000" dirty="0" smtClean="0"/>
              <a:t>22 </a:t>
            </a:r>
            <a:r>
              <a:rPr lang="en-US" sz="2600" i="1" dirty="0" smtClean="0">
                <a:latin typeface="Calibri" pitchFamily="34" charset="0"/>
              </a:rPr>
              <a:t>As for what was sown among thorns, this is the one who hears the word, but the cares of the world and the deceitfulness of riches choke the word, and it proves unfruitful</a:t>
            </a:r>
            <a:r>
              <a:rPr lang="en-US" sz="2600" i="1" dirty="0" smtClean="0"/>
              <a:t>.</a:t>
            </a:r>
            <a:r>
              <a:rPr lang="en-US" sz="2600" i="1" dirty="0" smtClean="0">
                <a:latin typeface="Calibri" pitchFamily="34" charset="0"/>
              </a:rPr>
              <a:t> </a:t>
            </a:r>
            <a:r>
              <a:rPr lang="en-US" sz="2600" dirty="0" smtClean="0">
                <a:latin typeface="Calibri" pitchFamily="34" charset="0"/>
              </a:rPr>
              <a:t>– </a:t>
            </a:r>
            <a:r>
              <a:rPr lang="en-US" sz="2600" dirty="0" smtClean="0">
                <a:solidFill>
                  <a:srgbClr val="FFFF00"/>
                </a:solidFill>
                <a:latin typeface="Calibri" pitchFamily="34" charset="0"/>
              </a:rPr>
              <a:t>Matthew 13:22</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P spid="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1430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understand the urgency of our situation</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an honest view of what we are able to do</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overcome the distractions of this world</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We need to have the right priorities </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Four Points from the Teaching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381000" y="2019300"/>
            <a:ext cx="8305800" cy="3077766"/>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400" i="1" baseline="30000" dirty="0" smtClean="0">
                <a:latin typeface="Calibri" pitchFamily="34" charset="0"/>
              </a:rPr>
              <a:t>2 </a:t>
            </a:r>
            <a:r>
              <a:rPr lang="en-US" sz="2400" i="1" dirty="0" smtClean="0">
                <a:latin typeface="Calibri" pitchFamily="34" charset="0"/>
              </a:rPr>
              <a:t>And when Jesus had stepped out of the boat, immediately there met him out of the tombs a man with an unclean spirit. </a:t>
            </a:r>
            <a:r>
              <a:rPr lang="en-US" sz="2400" i="1" baseline="30000" dirty="0" smtClean="0">
                <a:latin typeface="Calibri" pitchFamily="34" charset="0"/>
              </a:rPr>
              <a:t>3 </a:t>
            </a:r>
            <a:r>
              <a:rPr lang="en-US" sz="2400" i="1" dirty="0" smtClean="0">
                <a:latin typeface="Calibri" pitchFamily="34" charset="0"/>
              </a:rPr>
              <a:t>He lived among the tombs. And no one could bind him anymore, not even with a chain, </a:t>
            </a:r>
            <a:r>
              <a:rPr lang="en-US" sz="2400" i="1" baseline="30000" dirty="0" smtClean="0">
                <a:latin typeface="Calibri" pitchFamily="34" charset="0"/>
              </a:rPr>
              <a:t>4 </a:t>
            </a:r>
            <a:r>
              <a:rPr lang="en-US" sz="2400" i="1" dirty="0" smtClean="0">
                <a:latin typeface="Calibri" pitchFamily="34" charset="0"/>
              </a:rPr>
              <a:t>for he had often been bound with shackles and chains, but he wrenched the chains apart, and he broke the shackles in pieces. No one had the strength to subdue him. </a:t>
            </a:r>
            <a:r>
              <a:rPr lang="en-US" sz="2400" i="1" baseline="30000" dirty="0" smtClean="0">
                <a:latin typeface="Calibri" pitchFamily="34" charset="0"/>
              </a:rPr>
              <a:t>5 </a:t>
            </a:r>
            <a:r>
              <a:rPr lang="en-US" sz="2400" i="1" dirty="0" smtClean="0">
                <a:latin typeface="Calibri" pitchFamily="34" charset="0"/>
              </a:rPr>
              <a:t>Night and day among the tombs and on the mountains he was always crying out and cutting himself with stones. </a:t>
            </a:r>
            <a:r>
              <a:rPr lang="en-US" sz="2600" dirty="0" smtClean="0">
                <a:latin typeface="Calibri" pitchFamily="34" charset="0"/>
              </a:rPr>
              <a:t>– </a:t>
            </a:r>
            <a:r>
              <a:rPr lang="en-US" sz="2600" dirty="0" smtClean="0">
                <a:solidFill>
                  <a:srgbClr val="FFFF00"/>
                </a:solidFill>
                <a:latin typeface="Calibri" pitchFamily="34" charset="0"/>
              </a:rPr>
              <a:t>Mark 5:2-5</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1181100"/>
            <a:ext cx="8229600" cy="2527300"/>
          </a:xfrm>
        </p:spPr>
        <p:txBody>
          <a:bodyPr/>
          <a:lstStyle/>
          <a:p>
            <a:pPr eaLnBrk="1" hangingPunct="1">
              <a:defRPr/>
            </a:pPr>
            <a:r>
              <a:rPr lang="en-US" sz="5400" i="1" dirty="0" smtClean="0">
                <a:solidFill>
                  <a:schemeClr val="tx1"/>
                </a:solidFill>
                <a:latin typeface="Calibri" pitchFamily="34" charset="0"/>
              </a:rPr>
              <a:t>Putting More into and Getting More out of Worship</a:t>
            </a:r>
          </a:p>
        </p:txBody>
      </p:sp>
      <p:pic>
        <p:nvPicPr>
          <p:cNvPr id="47106" name="Picture 2" descr="https://encrypted-tbn0.gstatic.com/images?q=tbn:ANd9GcQdRV09vtEfTkSXijMvo2h-vZ5bw9hlTLXNe-l5ckf2F-g2UwBU"/>
          <p:cNvPicPr>
            <a:picLocks noChangeAspect="1" noChangeArrowheads="1"/>
          </p:cNvPicPr>
          <p:nvPr/>
        </p:nvPicPr>
        <p:blipFill>
          <a:blip r:embed="rId2" cstate="print"/>
          <a:srcRect/>
          <a:stretch>
            <a:fillRect/>
          </a:stretch>
        </p:blipFill>
        <p:spPr bwMode="auto">
          <a:xfrm>
            <a:off x="5943600" y="0"/>
            <a:ext cx="2619375" cy="1743076"/>
          </a:xfrm>
          <a:prstGeom prst="rect">
            <a:avLst/>
          </a:prstGeom>
          <a:noFill/>
        </p:spPr>
      </p:pic>
      <p:sp>
        <p:nvSpPr>
          <p:cNvPr id="8" name="Content Placeholder 2"/>
          <p:cNvSpPr txBox="1">
            <a:spLocks/>
          </p:cNvSpPr>
          <p:nvPr/>
        </p:nvSpPr>
        <p:spPr>
          <a:xfrm>
            <a:off x="990600" y="3467100"/>
            <a:ext cx="7543800" cy="762000"/>
          </a:xfrm>
          <a:prstGeom prst="rect">
            <a:avLst/>
          </a:prstGeom>
        </p:spPr>
        <p:txBody>
          <a:bodyPr/>
          <a:lstStyle/>
          <a:p>
            <a:pPr marL="622300" marR="0" lvl="0" indent="-457200" defTabSz="914400" rtl="0" eaLnBrk="1" fontAlgn="base" latinLnBrk="0" hangingPunct="1">
              <a:lnSpc>
                <a:spcPct val="100000"/>
              </a:lnSpc>
              <a:spcBef>
                <a:spcPct val="20000"/>
              </a:spcBef>
              <a:spcAft>
                <a:spcPct val="0"/>
              </a:spcAft>
              <a:buClr>
                <a:srgbClr val="FFFF00"/>
              </a:buClr>
              <a:buSzPct val="91000"/>
              <a:tabLst/>
              <a:defRPr/>
            </a:pPr>
            <a:r>
              <a:rPr lang="en-US" sz="3600" kern="0" dirty="0" smtClean="0">
                <a:solidFill>
                  <a:srgbClr val="FFFF00"/>
                </a:solidFill>
                <a:effectLst>
                  <a:outerShdw blurRad="38100" dist="38100" dir="2700000" algn="tl">
                    <a:srgbClr val="000000"/>
                  </a:outerShdw>
                </a:effectLst>
                <a:latin typeface="Calibri" pitchFamily="34" charset="0"/>
                <a:ea typeface="ＭＳ Ｐゴシック" pitchFamily="34" charset="-128"/>
              </a:rPr>
              <a:t>Lord’s Supper and Preaching</a:t>
            </a:r>
            <a:endParaRPr kumimoji="0" lang="en-US" sz="3600" b="0"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Calibri" pitchFamily="34" charset="0"/>
              <a:ea typeface="ＭＳ Ｐゴシック" pitchFamily="34" charset="-128"/>
              <a:cs typeface="+mn-cs"/>
            </a:endParaRPr>
          </a:p>
          <a:p>
            <a:pPr marL="914400" marR="0" lvl="1" indent="-457200" algn="l" defTabSz="914400" rtl="0" eaLnBrk="1" fontAlgn="base" latinLnBrk="0" hangingPunct="1">
              <a:lnSpc>
                <a:spcPct val="100000"/>
              </a:lnSpc>
              <a:spcBef>
                <a:spcPct val="20000"/>
              </a:spcBef>
              <a:spcAft>
                <a:spcPct val="0"/>
              </a:spcAft>
              <a:buClr>
                <a:srgbClr val="BE0204"/>
              </a:buClr>
              <a:buSzPct val="50000"/>
              <a:buFont typeface="Corbel" pitchFamily="34" charset="0"/>
              <a:buAutoNum type="arabicPeriod"/>
              <a:tabLst/>
              <a:defRPr/>
            </a:pPr>
            <a:endParaRPr kumimoji="0" lang="en-US" sz="2400" b="0"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Calibri" pitchFamily="34" charset="0"/>
              <a:ea typeface="ＭＳ Ｐゴシック" pitchFamily="34" charset="-128"/>
            </a:endParaRPr>
          </a:p>
          <a:p>
            <a:pPr marL="622300" marR="0" lvl="0" indent="-457200" algn="l" defTabSz="914400" rtl="0" eaLnBrk="1" fontAlgn="base" latinLnBrk="0" hangingPunct="1">
              <a:lnSpc>
                <a:spcPct val="100000"/>
              </a:lnSpc>
              <a:spcBef>
                <a:spcPct val="20000"/>
              </a:spcBef>
              <a:spcAft>
                <a:spcPct val="0"/>
              </a:spcAft>
              <a:buClr>
                <a:srgbClr val="BE0204"/>
              </a:buClr>
              <a:buSzPct val="80000"/>
              <a:buFont typeface="Wingdings 2" pitchFamily="18" charset="2"/>
              <a:buNone/>
              <a:tabLst/>
              <a:defRPr/>
            </a:pPr>
            <a:endParaRPr kumimoji="0" lang="en-US" sz="2600" b="1" i="0" u="none" strike="noStrike" kern="0" cap="none" spc="0" normalizeH="0" baseline="0" noProof="0" dirty="0" smtClean="0">
              <a:ln>
                <a:noFill/>
              </a:ln>
              <a:solidFill>
                <a:schemeClr val="tx1"/>
              </a:solidFill>
              <a:effectLst>
                <a:outerShdw blurRad="38100" dist="38100" dir="2700000" algn="tl">
                  <a:srgbClr val="000000"/>
                </a:outerShdw>
              </a:effectLst>
              <a:uLnTx/>
              <a:uFillTx/>
              <a:latin typeface="+mn-lt"/>
              <a:ea typeface="ＭＳ Ｐゴシック" pitchFamily="34" charset="-128"/>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153400" cy="9144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381000" y="2434799"/>
            <a:ext cx="8305800" cy="2246769"/>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latin typeface="Calibri" pitchFamily="34" charset="0"/>
              </a:rPr>
              <a:t> </a:t>
            </a:r>
            <a:r>
              <a:rPr lang="en-US" sz="2800" i="1" dirty="0" smtClean="0">
                <a:latin typeface="Calibri" pitchFamily="34" charset="0"/>
              </a:rPr>
              <a:t>“Go home to your friends and tell them how much the Lord has done for you, and how he has had mercy on you.” </a:t>
            </a:r>
            <a:r>
              <a:rPr lang="en-US" sz="2800" i="1" baseline="30000" dirty="0" smtClean="0">
                <a:latin typeface="Calibri" pitchFamily="34" charset="0"/>
              </a:rPr>
              <a:t>20 </a:t>
            </a:r>
            <a:r>
              <a:rPr lang="en-US" sz="2800" i="1" dirty="0" smtClean="0">
                <a:latin typeface="Calibri" pitchFamily="34" charset="0"/>
              </a:rPr>
              <a:t>And he went away and began to proclaim in the Decapolis how much Jesus had done for him, and everyone marveled. </a:t>
            </a:r>
            <a:r>
              <a:rPr lang="en-US" sz="2800" dirty="0" smtClean="0">
                <a:latin typeface="Calibri" pitchFamily="34" charset="0"/>
              </a:rPr>
              <a:t>– </a:t>
            </a:r>
            <a:r>
              <a:rPr lang="en-US" sz="2800" dirty="0" smtClean="0">
                <a:solidFill>
                  <a:srgbClr val="FFFF00"/>
                </a:solidFill>
                <a:latin typeface="Calibri" pitchFamily="34" charset="0"/>
              </a:rPr>
              <a:t>Mark 5:19-20</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9525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The Healed Demoniac – Mark 5:1-20</a:t>
            </a:r>
          </a:p>
          <a:p>
            <a:pPr marL="533400" indent="-533400" eaLnBrk="1" hangingPunct="1">
              <a:lnSpc>
                <a:spcPct val="90000"/>
              </a:lnSpc>
              <a:buClr>
                <a:srgbClr val="FFFF00"/>
              </a:buClr>
              <a:buFont typeface="Wingdings" pitchFamily="2" charset="2"/>
              <a:buAutoNum type="arabicPeriod"/>
            </a:pPr>
            <a:endParaRPr lang="en-US" sz="3600" dirty="0" smtClean="0">
              <a:effectLst/>
              <a:latin typeface="Calibri" pitchFamily="34" charset="0"/>
            </a:endParaRPr>
          </a:p>
          <a:p>
            <a:pPr marL="533400" indent="-533400" eaLnBrk="1" hangingPunct="1">
              <a:lnSpc>
                <a:spcPct val="90000"/>
              </a:lnSpc>
              <a:buClr>
                <a:srgbClr val="FFFF00"/>
              </a:buClr>
              <a:buFont typeface="Wingdings" pitchFamily="2" charset="2"/>
              <a:buAutoNum type="arabicPeriod"/>
            </a:pPr>
            <a:r>
              <a:rPr lang="en-US" sz="3600" dirty="0" smtClean="0">
                <a:effectLst/>
                <a:latin typeface="Calibri" pitchFamily="34" charset="0"/>
              </a:rPr>
              <a:t>Mary – John 12:2-8, Mark 14:3-9</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Two Examples from the Life of Jesus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
        <p:nvSpPr>
          <p:cNvPr id="5" name="Rectangle 3"/>
          <p:cNvSpPr>
            <a:spLocks noChangeArrowheads="1"/>
          </p:cNvSpPr>
          <p:nvPr/>
        </p:nvSpPr>
        <p:spPr bwMode="auto">
          <a:xfrm>
            <a:off x="457200" y="2857500"/>
            <a:ext cx="8305800" cy="2708434"/>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pPr>
            <a:r>
              <a:rPr lang="en-US" sz="2800" i="1" baseline="30000" dirty="0" smtClean="0">
                <a:solidFill>
                  <a:srgbClr val="FFFF00"/>
                </a:solidFill>
              </a:rPr>
              <a:t> </a:t>
            </a:r>
            <a:r>
              <a:rPr lang="en-US" sz="2400" i="1" dirty="0" smtClean="0">
                <a:latin typeface="Calibri" pitchFamily="34" charset="0"/>
              </a:rPr>
              <a:t>“Leave her alone. Why do you trouble her? She has done a beautiful thing to me. </a:t>
            </a:r>
            <a:r>
              <a:rPr lang="en-US" sz="2400" i="1" baseline="30000" dirty="0" smtClean="0">
                <a:latin typeface="Calibri" pitchFamily="34" charset="0"/>
              </a:rPr>
              <a:t>7 </a:t>
            </a:r>
            <a:r>
              <a:rPr lang="en-US" sz="2400" i="1" dirty="0" smtClean="0">
                <a:latin typeface="Calibri" pitchFamily="34" charset="0"/>
              </a:rPr>
              <a:t>For you always have the poor with you, and whenever you want, you can do good for them. But you will not always have me. </a:t>
            </a:r>
            <a:r>
              <a:rPr lang="en-US" sz="2400" i="1" baseline="30000" dirty="0" smtClean="0">
                <a:latin typeface="Calibri" pitchFamily="34" charset="0"/>
              </a:rPr>
              <a:t>8 </a:t>
            </a:r>
            <a:r>
              <a:rPr lang="en-US" sz="2400" i="1" dirty="0" smtClean="0">
                <a:latin typeface="Calibri" pitchFamily="34" charset="0"/>
              </a:rPr>
              <a:t>She has done what she could; she has anointed my body beforehand for burial. </a:t>
            </a:r>
            <a:r>
              <a:rPr lang="en-US" sz="2400" i="1" baseline="30000" dirty="0" smtClean="0">
                <a:latin typeface="Calibri" pitchFamily="34" charset="0"/>
              </a:rPr>
              <a:t>9 </a:t>
            </a:r>
            <a:r>
              <a:rPr lang="en-US" sz="2400" i="1" dirty="0" smtClean="0">
                <a:latin typeface="Calibri" pitchFamily="34" charset="0"/>
              </a:rPr>
              <a:t>And truly, I say to you, wherever the gospel is proclaimed in the whole world, what she has done will be told in memory of her.” </a:t>
            </a:r>
            <a:r>
              <a:rPr lang="en-US" sz="2600" dirty="0" smtClean="0">
                <a:latin typeface="Calibri" pitchFamily="34" charset="0"/>
              </a:rPr>
              <a:t>– </a:t>
            </a:r>
            <a:r>
              <a:rPr lang="en-US" sz="2600" dirty="0" smtClean="0">
                <a:solidFill>
                  <a:srgbClr val="FFFF00"/>
                </a:solidFill>
                <a:latin typeface="Calibri" pitchFamily="34" charset="0"/>
              </a:rPr>
              <a:t>Mark 14:6-9</a:t>
            </a:r>
            <a:endParaRPr lang="en-US" sz="2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2" end="2"/>
                                            </p:txEl>
                                          </p:spTgt>
                                        </p:tgtEl>
                                        <p:attrNameLst>
                                          <p:attrName>style.visibility</p:attrName>
                                        </p:attrNameLst>
                                      </p:cBhvr>
                                      <p:to>
                                        <p:strVal val="visible"/>
                                      </p:to>
                                    </p:set>
                                    <p:animEffect transition="in" filter="dissolve">
                                      <p:cBhvr>
                                        <p:cTn id="7" dur="500"/>
                                        <p:tgtEl>
                                          <p:spTgt spid="7475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457200" y="1257300"/>
            <a:ext cx="8434388" cy="3365500"/>
          </a:xfrm>
        </p:spPr>
        <p:txBody>
          <a:bodyPr/>
          <a:lstStyle/>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Work on your personal relationship with God</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Take advantage of teaching opportunities</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Serve through hospitality</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Address the needs of others</a:t>
            </a:r>
          </a:p>
          <a:p>
            <a:pPr marL="533400" indent="-533400" eaLnBrk="1" hangingPunct="1">
              <a:lnSpc>
                <a:spcPct val="90000"/>
              </a:lnSpc>
              <a:buClr>
                <a:srgbClr val="FFFF00"/>
              </a:buClr>
              <a:buFont typeface="Wingdings" pitchFamily="2" charset="2"/>
              <a:buAutoNum type="arabicPeriod"/>
            </a:pPr>
            <a:r>
              <a:rPr lang="en-US" sz="3200" dirty="0" smtClean="0">
                <a:effectLst/>
                <a:latin typeface="Calibri" pitchFamily="34" charset="0"/>
              </a:rPr>
              <a:t>Give more </a:t>
            </a:r>
          </a:p>
        </p:txBody>
      </p:sp>
      <p:sp>
        <p:nvSpPr>
          <p:cNvPr id="4" name="Rectangle 2"/>
          <p:cNvSpPr txBox="1">
            <a:spLocks noChangeArrowheads="1"/>
          </p:cNvSpPr>
          <p:nvPr/>
        </p:nvSpPr>
        <p:spPr bwMode="auto">
          <a:xfrm>
            <a:off x="228600" y="0"/>
            <a:ext cx="86868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000" i="1" kern="0" dirty="0" smtClean="0">
                <a:solidFill>
                  <a:srgbClr val="FFFF66"/>
                </a:solidFill>
                <a:effectLst>
                  <a:outerShdw blurRad="38100" dist="38100" dir="2700000" algn="tl">
                    <a:srgbClr val="000000"/>
                  </a:outerShdw>
                </a:effectLst>
                <a:latin typeface="Calibri" pitchFamily="34" charset="0"/>
                <a:ea typeface="+mn-ea"/>
                <a:cs typeface="+mn-cs"/>
              </a:rPr>
              <a:t>Practical Applications </a:t>
            </a:r>
            <a:endParaRPr kumimoji="0" lang="en-US" sz="40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4755">
                                            <p:txEl>
                                              <p:pRg st="3" end="3"/>
                                            </p:txEl>
                                          </p:spTgt>
                                        </p:tgtEl>
                                        <p:attrNameLst>
                                          <p:attrName>style.visibility</p:attrName>
                                        </p:attrNameLst>
                                      </p:cBhvr>
                                      <p:to>
                                        <p:strVal val="visible"/>
                                      </p:to>
                                    </p:set>
                                    <p:animEffect transition="in" filter="dissolve">
                                      <p:cBhvr>
                                        <p:cTn id="22" dur="500"/>
                                        <p:tgtEl>
                                          <p:spTgt spid="7475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4755">
                                            <p:txEl>
                                              <p:pRg st="4" end="4"/>
                                            </p:txEl>
                                          </p:spTgt>
                                        </p:tgtEl>
                                        <p:attrNameLst>
                                          <p:attrName>style.visibility</p:attrName>
                                        </p:attrNameLst>
                                      </p:cBhvr>
                                      <p:to>
                                        <p:strVal val="visible"/>
                                      </p:to>
                                    </p:set>
                                    <p:animEffect transition="in" filter="dissolve">
                                      <p:cBhvr>
                                        <p:cTn id="27"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28600" y="190500"/>
            <a:ext cx="8637588" cy="381000"/>
          </a:xfrm>
          <a:noFill/>
        </p:spPr>
        <p:txBody>
          <a:bodyPr/>
          <a:lstStyle/>
          <a:p>
            <a:pPr eaLnBrk="1" hangingPunct="1"/>
            <a:r>
              <a:rPr lang="en-US" sz="4800" dirty="0" smtClean="0">
                <a:solidFill>
                  <a:srgbClr val="FFFFCC"/>
                </a:solidFill>
                <a:effectLst/>
                <a:latin typeface="Calibri" pitchFamily="34" charset="0"/>
              </a:rPr>
              <a:t>Universal Nature of Guilt</a:t>
            </a:r>
          </a:p>
        </p:txBody>
      </p:sp>
      <p:sp>
        <p:nvSpPr>
          <p:cNvPr id="164867" name="Rectangle 3"/>
          <p:cNvSpPr>
            <a:spLocks noChangeArrowheads="1"/>
          </p:cNvSpPr>
          <p:nvPr/>
        </p:nvSpPr>
        <p:spPr bwMode="auto">
          <a:xfrm>
            <a:off x="457200" y="82243"/>
            <a:ext cx="8458200" cy="5878532"/>
          </a:xfrm>
          <a:prstGeom prst="rect">
            <a:avLst/>
          </a:prstGeom>
          <a:noFill/>
          <a:ln w="9525">
            <a:noFill/>
            <a:miter lim="800000"/>
            <a:headEnd/>
            <a:tailEnd/>
          </a:ln>
        </p:spPr>
        <p:txBody>
          <a:bodyPr wrap="square" anchor="ctr">
            <a:spAutoFit/>
          </a:bodyPr>
          <a:lstStyle/>
          <a:p>
            <a:pPr lvl="0" algn="l">
              <a:buClr>
                <a:srgbClr val="FFC000"/>
              </a:buClr>
              <a:buSzPct val="116000"/>
              <a:buFont typeface="Arial" pitchFamily="34" charset="0"/>
              <a:buChar char="•"/>
            </a:pPr>
            <a:r>
              <a:rPr lang="en-US" sz="2800" i="1" dirty="0">
                <a:solidFill>
                  <a:srgbClr val="FFFF00"/>
                </a:solidFill>
              </a:rPr>
              <a:t>  </a:t>
            </a:r>
            <a:r>
              <a:rPr lang="en-US" sz="2800" i="1" dirty="0">
                <a:solidFill>
                  <a:srgbClr val="FFC000"/>
                </a:solidFill>
              </a:rPr>
              <a:t>Romans 3:19, 23 </a:t>
            </a:r>
          </a:p>
          <a:p>
            <a:pPr marL="346075" algn="l"/>
            <a:r>
              <a:rPr lang="en-US" sz="2400" i="1" baseline="30000" dirty="0"/>
              <a:t>19 </a:t>
            </a:r>
            <a:r>
              <a:rPr lang="en-US" sz="2400" i="1" dirty="0"/>
              <a:t>Now we know that whatever the law says, it says to those who are under the law, that every mouth may be </a:t>
            </a:r>
            <a:r>
              <a:rPr lang="en-US" sz="2400" i="1" dirty="0" smtClean="0"/>
              <a:t>stopped, and </a:t>
            </a:r>
            <a:r>
              <a:rPr lang="en-US" sz="2400" i="1" dirty="0">
                <a:solidFill>
                  <a:srgbClr val="FFFF00"/>
                </a:solidFill>
              </a:rPr>
              <a:t>all the world may become guilty before God.  </a:t>
            </a:r>
            <a:r>
              <a:rPr lang="en-US" sz="2400" i="1" dirty="0" smtClean="0">
                <a:solidFill>
                  <a:srgbClr val="FFFF00"/>
                </a:solidFill>
              </a:rPr>
              <a:t>            </a:t>
            </a:r>
            <a:r>
              <a:rPr lang="en-US" sz="2400" i="1" baseline="30000" dirty="0" smtClean="0"/>
              <a:t>23</a:t>
            </a:r>
            <a:r>
              <a:rPr lang="en-US" sz="2400" i="1" baseline="30000" dirty="0"/>
              <a:t> </a:t>
            </a:r>
            <a:r>
              <a:rPr lang="en-US" sz="2400" i="1" dirty="0"/>
              <a:t>for all have sinned and fall short of the glory of </a:t>
            </a:r>
            <a:r>
              <a:rPr lang="en-US" sz="2400" i="1" dirty="0" smtClean="0"/>
              <a:t>God</a:t>
            </a:r>
          </a:p>
          <a:p>
            <a:pPr marL="346075" algn="l"/>
            <a:endParaRPr lang="en-US" sz="1400" i="1" dirty="0"/>
          </a:p>
          <a:p>
            <a:pPr lvl="0"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I </a:t>
            </a:r>
            <a:r>
              <a:rPr lang="en-US" sz="2800" i="1" dirty="0">
                <a:solidFill>
                  <a:srgbClr val="FFC000"/>
                </a:solidFill>
              </a:rPr>
              <a:t>John 1:8-10 </a:t>
            </a:r>
          </a:p>
          <a:p>
            <a:pPr marL="231775" indent="114300" algn="l"/>
            <a:r>
              <a:rPr lang="en-US" sz="2400" i="1" baseline="30000" dirty="0"/>
              <a:t>8 </a:t>
            </a:r>
            <a:r>
              <a:rPr lang="en-US" sz="2400" i="1" dirty="0"/>
              <a:t>If we say that we have no sin, we deceive ourselves, and the truth is not in us. </a:t>
            </a:r>
            <a:r>
              <a:rPr lang="en-US" sz="2400" i="1" baseline="30000" dirty="0"/>
              <a:t>9 </a:t>
            </a:r>
            <a:r>
              <a:rPr lang="en-US" sz="2400" i="1" dirty="0"/>
              <a:t>If we confess our sins, He is faithful and just to forgive us our sins and to cleanse us from all unrighteousness. </a:t>
            </a:r>
            <a:r>
              <a:rPr lang="en-US" sz="2400" i="1" baseline="30000" dirty="0"/>
              <a:t>10 </a:t>
            </a:r>
            <a:r>
              <a:rPr lang="en-US" sz="2400" i="1" dirty="0">
                <a:solidFill>
                  <a:srgbClr val="FFFF00"/>
                </a:solidFill>
              </a:rPr>
              <a:t>If we say that we have not sinned, </a:t>
            </a:r>
            <a:r>
              <a:rPr lang="en-US" sz="2400" i="1" dirty="0" smtClean="0">
                <a:solidFill>
                  <a:srgbClr val="FFFF00"/>
                </a:solidFill>
              </a:rPr>
              <a:t>we make </a:t>
            </a:r>
            <a:r>
              <a:rPr lang="en-US" sz="2400" i="1" dirty="0">
                <a:solidFill>
                  <a:srgbClr val="FFFF00"/>
                </a:solidFill>
              </a:rPr>
              <a:t>Him a liar</a:t>
            </a:r>
            <a:r>
              <a:rPr lang="en-US" sz="2400" i="1" dirty="0"/>
              <a:t>, and His word is not in </a:t>
            </a:r>
            <a:r>
              <a:rPr lang="en-US" sz="2400" i="1" dirty="0" smtClean="0"/>
              <a:t>us</a:t>
            </a:r>
          </a:p>
          <a:p>
            <a:pPr marL="231775" indent="114300" algn="l"/>
            <a:endParaRPr lang="en-US" sz="1400" i="1" dirty="0"/>
          </a:p>
          <a:p>
            <a:pPr algn="l">
              <a:buClr>
                <a:srgbClr val="FFC000"/>
              </a:buClr>
              <a:buFont typeface="Arial" pitchFamily="34" charset="0"/>
              <a:buChar char="•"/>
            </a:pPr>
            <a:r>
              <a:rPr lang="en-US" sz="2800" i="1" dirty="0" smtClean="0">
                <a:solidFill>
                  <a:srgbClr val="FFFF00"/>
                </a:solidFill>
              </a:rPr>
              <a:t>  </a:t>
            </a:r>
            <a:r>
              <a:rPr lang="en-US" sz="2800" i="1" dirty="0" smtClean="0">
                <a:solidFill>
                  <a:srgbClr val="FFC000"/>
                </a:solidFill>
              </a:rPr>
              <a:t>James </a:t>
            </a:r>
            <a:r>
              <a:rPr lang="en-US" sz="2800" i="1" dirty="0">
                <a:solidFill>
                  <a:srgbClr val="FFC000"/>
                </a:solidFill>
              </a:rPr>
              <a:t>2:10 </a:t>
            </a:r>
          </a:p>
          <a:p>
            <a:pPr marL="346075" algn="l"/>
            <a:r>
              <a:rPr lang="en-US" sz="2400" i="1" baseline="30000" dirty="0"/>
              <a:t>10 </a:t>
            </a:r>
            <a:r>
              <a:rPr lang="en-US" sz="2400" i="1" dirty="0"/>
              <a:t>For whoever shall keep the whole law, and yet stumble in one point, </a:t>
            </a:r>
            <a:r>
              <a:rPr lang="en-US" sz="2400" i="1" dirty="0">
                <a:solidFill>
                  <a:srgbClr val="FFFF00"/>
                </a:solidFill>
              </a:rPr>
              <a:t>he is guilty of all</a:t>
            </a:r>
            <a:r>
              <a:rPr lang="en-US" sz="2400" i="1" dirty="0" smtClean="0"/>
              <a:t>.</a:t>
            </a:r>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 calcmode="lin" valueType="num">
                                      <p:cBhvr>
                                        <p:cTn id="12"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164867">
                                            <p:txEl>
                                              <p:pRg st="4" end="4"/>
                                            </p:txEl>
                                          </p:spTgt>
                                        </p:tgtEl>
                                        <p:attrNameLst>
                                          <p:attrName>style.visibility</p:attrName>
                                        </p:attrNameLst>
                                      </p:cBhvr>
                                      <p:to>
                                        <p:strVal val="visible"/>
                                      </p:to>
                                    </p:set>
                                    <p:anim calcmode="lin" valueType="num">
                                      <p:cBhvr>
                                        <p:cTn id="24"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6" end="6"/>
                                            </p:txEl>
                                          </p:spTgt>
                                        </p:tgtEl>
                                        <p:attrNameLst>
                                          <p:attrName>style.visibility</p:attrName>
                                        </p:attrNameLst>
                                      </p:cBhvr>
                                      <p:to>
                                        <p:strVal val="visible"/>
                                      </p:to>
                                    </p:set>
                                    <p:anim calcmode="lin" valueType="num">
                                      <p:cBhvr>
                                        <p:cTn id="31"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6" end="6"/>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7" end="7"/>
                                            </p:txEl>
                                          </p:spTgt>
                                        </p:tgtEl>
                                        <p:attrNameLst>
                                          <p:attrName>style.visibility</p:attrName>
                                        </p:attrNameLst>
                                      </p:cBhvr>
                                      <p:to>
                                        <p:strVal val="visible"/>
                                      </p:to>
                                    </p:set>
                                    <p:anim calcmode="lin" valueType="num">
                                      <p:cBhvr>
                                        <p:cTn id="36"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152400" y="127000"/>
            <a:ext cx="8713788" cy="762000"/>
          </a:xfrm>
          <a:noFill/>
        </p:spPr>
        <p:txBody>
          <a:bodyPr/>
          <a:lstStyle/>
          <a:p>
            <a:pPr eaLnBrk="1" hangingPunct="1"/>
            <a:r>
              <a:rPr lang="en-US" sz="4000" dirty="0" smtClean="0">
                <a:solidFill>
                  <a:srgbClr val="FFFFCC"/>
                </a:solidFill>
                <a:effectLst/>
                <a:latin typeface="Calibri" pitchFamily="34" charset="0"/>
              </a:rPr>
              <a:t>God’s Solution for Guilt: Romans 3:22-26</a:t>
            </a:r>
          </a:p>
        </p:txBody>
      </p:sp>
      <p:sp>
        <p:nvSpPr>
          <p:cNvPr id="164867" name="Rectangle 3"/>
          <p:cNvSpPr>
            <a:spLocks noChangeArrowheads="1"/>
          </p:cNvSpPr>
          <p:nvPr/>
        </p:nvSpPr>
        <p:spPr bwMode="auto">
          <a:xfrm>
            <a:off x="304800" y="636731"/>
            <a:ext cx="8534400" cy="517064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3200" i="1" baseline="30000" dirty="0">
                <a:latin typeface="Calibri" pitchFamily="34" charset="0"/>
              </a:rPr>
              <a:t> </a:t>
            </a:r>
            <a:r>
              <a:rPr lang="en-US" sz="3000" i="1" baseline="30000" dirty="0" smtClean="0">
                <a:latin typeface="Calibri" pitchFamily="34" charset="0"/>
              </a:rPr>
              <a:t>22</a:t>
            </a:r>
            <a:r>
              <a:rPr lang="en-US" sz="3000" i="1" baseline="30000" dirty="0">
                <a:latin typeface="Calibri" pitchFamily="34" charset="0"/>
              </a:rPr>
              <a:t> </a:t>
            </a:r>
            <a:r>
              <a:rPr lang="en-US" sz="3000" i="1" dirty="0">
                <a:latin typeface="Calibri" pitchFamily="34" charset="0"/>
              </a:rPr>
              <a:t>the righteousness of God through faith in Jesus Christ for all who believe. For there is no distinction: </a:t>
            </a:r>
            <a:r>
              <a:rPr lang="en-US" sz="3000" i="1" baseline="30000" dirty="0">
                <a:latin typeface="Calibri" pitchFamily="34" charset="0"/>
              </a:rPr>
              <a:t>23 </a:t>
            </a:r>
            <a:r>
              <a:rPr lang="en-US" sz="3000" i="1" dirty="0">
                <a:latin typeface="Calibri" pitchFamily="34" charset="0"/>
              </a:rPr>
              <a:t>for all have sinned and fall short of the glory of God, </a:t>
            </a:r>
            <a:r>
              <a:rPr lang="en-US" sz="3000" i="1" baseline="30000" dirty="0">
                <a:latin typeface="Calibri" pitchFamily="34" charset="0"/>
              </a:rPr>
              <a:t>24 </a:t>
            </a:r>
            <a:r>
              <a:rPr lang="en-US" sz="3000" i="1" dirty="0">
                <a:latin typeface="Calibri" pitchFamily="34" charset="0"/>
              </a:rPr>
              <a:t> and are </a:t>
            </a:r>
            <a:r>
              <a:rPr lang="en-US" sz="3000" i="1" dirty="0">
                <a:solidFill>
                  <a:srgbClr val="FFFF00"/>
                </a:solidFill>
                <a:latin typeface="Calibri" pitchFamily="34" charset="0"/>
              </a:rPr>
              <a:t>justified by his grace as a gift, through the redemption that is in Christ Jesus, </a:t>
            </a:r>
            <a:r>
              <a:rPr lang="en-US" sz="3000" i="1" baseline="30000" dirty="0">
                <a:latin typeface="Calibri" pitchFamily="34" charset="0"/>
              </a:rPr>
              <a:t>25 </a:t>
            </a:r>
            <a:r>
              <a:rPr lang="en-US" sz="3000" i="1" dirty="0">
                <a:latin typeface="Calibri" pitchFamily="34" charset="0"/>
              </a:rPr>
              <a:t>whom God put forward as </a:t>
            </a:r>
            <a:r>
              <a:rPr lang="en-US" sz="3000" i="1" dirty="0">
                <a:solidFill>
                  <a:srgbClr val="FFFF00"/>
                </a:solidFill>
                <a:latin typeface="Calibri" pitchFamily="34" charset="0"/>
              </a:rPr>
              <a:t>a propitiation by his blood</a:t>
            </a:r>
            <a:r>
              <a:rPr lang="en-US" sz="3000" i="1" dirty="0">
                <a:latin typeface="Calibri" pitchFamily="34" charset="0"/>
              </a:rPr>
              <a:t>, to be received by faith. This was to show God's righteousness, because </a:t>
            </a:r>
            <a:r>
              <a:rPr lang="en-US" sz="3000" i="1" dirty="0">
                <a:solidFill>
                  <a:srgbClr val="FFFF00"/>
                </a:solidFill>
                <a:latin typeface="Calibri" pitchFamily="34" charset="0"/>
              </a:rPr>
              <a:t>in his divine forbearance he had passed over former sins. </a:t>
            </a:r>
            <a:r>
              <a:rPr lang="en-US" sz="3000" i="1" baseline="30000" dirty="0">
                <a:latin typeface="Calibri" pitchFamily="34" charset="0"/>
              </a:rPr>
              <a:t>26 </a:t>
            </a:r>
            <a:r>
              <a:rPr lang="en-US" sz="3000" i="1" dirty="0">
                <a:latin typeface="Calibri" pitchFamily="34" charset="0"/>
              </a:rPr>
              <a:t>It was to show his righteousness at the present time, so that he might be just and </a:t>
            </a:r>
            <a:r>
              <a:rPr lang="en-US" sz="3000" i="1" dirty="0">
                <a:solidFill>
                  <a:srgbClr val="FFFF00"/>
                </a:solidFill>
                <a:latin typeface="Calibri" pitchFamily="34" charset="0"/>
              </a:rPr>
              <a:t>the justifier of the one who has faith in Jesus</a:t>
            </a:r>
            <a:r>
              <a:rPr lang="en-US" sz="3000" i="1" dirty="0" smtClean="0">
                <a:solidFill>
                  <a:srgbClr val="FFFF00"/>
                </a:solidFill>
                <a:latin typeface="Calibri" pitchFamily="34" charset="0"/>
              </a:rPr>
              <a:t>.</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898640"/>
            <a:ext cx="7924800" cy="646331"/>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921807"/>
            <a:ext cx="8001000" cy="3262432"/>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a:t>
            </a:r>
            <a:endParaRPr lang="en-US" sz="2200" dirty="0"/>
          </a:p>
          <a:p>
            <a:pPr algn="l"/>
            <a:r>
              <a:rPr lang="en-US" sz="2200" dirty="0"/>
              <a:t>	</a:t>
            </a:r>
            <a:r>
              <a:rPr lang="en-US" sz="2200" dirty="0" smtClean="0"/>
              <a:t>	Simeon</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Asher 			Levi</a:t>
            </a:r>
            <a:endParaRPr lang="en-US" sz="2200" dirty="0"/>
          </a:p>
          <a:p>
            <a:pPr algn="l"/>
            <a:r>
              <a:rPr lang="en-US" sz="2200" dirty="0"/>
              <a:t>	</a:t>
            </a:r>
            <a:r>
              <a:rPr lang="en-US" sz="2200" dirty="0" smtClean="0"/>
              <a:t>	Judah</a:t>
            </a:r>
            <a:endParaRPr lang="en-US" sz="2200" dirty="0"/>
          </a:p>
          <a:p>
            <a:pPr algn="l"/>
            <a:r>
              <a:rPr lang="en-US" sz="2200" dirty="0"/>
              <a:t>	</a:t>
            </a:r>
            <a:r>
              <a:rPr lang="en-US" sz="2200" dirty="0" smtClean="0"/>
              <a:t>	Issachar</a:t>
            </a:r>
            <a:endParaRPr lang="en-US" sz="2200" dirty="0"/>
          </a:p>
          <a:p>
            <a:pPr algn="l"/>
            <a:r>
              <a:rPr lang="en-US" sz="2200" dirty="0"/>
              <a:t>	</a:t>
            </a:r>
            <a:r>
              <a:rPr lang="en-US" sz="2200" dirty="0" smtClean="0"/>
              <a:t>	Zebulon</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endParaRPr lang="en-US" sz="2200" dirty="0"/>
          </a:p>
        </p:txBody>
      </p:sp>
      <p:sp>
        <p:nvSpPr>
          <p:cNvPr id="3" name="Rectangle 2"/>
          <p:cNvSpPr txBox="1">
            <a:spLocks noChangeArrowheads="1"/>
          </p:cNvSpPr>
          <p:nvPr/>
        </p:nvSpPr>
        <p:spPr bwMode="auto">
          <a:xfrm>
            <a:off x="914400" y="25400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533400" y="653659"/>
            <a:ext cx="7924800" cy="2062103"/>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2" end="2"/>
                                            </p:txEl>
                                          </p:spTgt>
                                        </p:tgtEl>
                                        <p:attrNameLst>
                                          <p:attrName>style.visibility</p:attrName>
                                        </p:attrNameLst>
                                      </p:cBhvr>
                                      <p:to>
                                        <p:strVal val="visible"/>
                                      </p:to>
                                    </p:set>
                                    <p:anim calcmode="lin" valueType="num">
                                      <p:cBhvr>
                                        <p:cTn id="12"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164867">
                                            <p:txEl>
                                              <p:pRg st="3" end="3"/>
                                            </p:txEl>
                                          </p:spTgt>
                                        </p:tgtEl>
                                        <p:attrNameLst>
                                          <p:attrName>style.visibility</p:attrName>
                                        </p:attrNameLst>
                                      </p:cBhvr>
                                      <p:to>
                                        <p:strVal val="visible"/>
                                      </p:to>
                                    </p:set>
                                    <p:anim calcmode="lin" valueType="num">
                                      <p:cBhvr>
                                        <p:cTn id="19"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0"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1"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127000"/>
            <a:ext cx="8637588" cy="762000"/>
          </a:xfrm>
          <a:noFill/>
        </p:spPr>
        <p:txBody>
          <a:bodyPr/>
          <a:lstStyle/>
          <a:p>
            <a:pPr eaLnBrk="1" hangingPunct="1"/>
            <a:r>
              <a:rPr lang="en-US" dirty="0" smtClean="0">
                <a:solidFill>
                  <a:srgbClr val="FFFF99"/>
                </a:solidFill>
                <a:effectLst/>
                <a:latin typeface="Calibri" pitchFamily="34" charset="0"/>
              </a:rPr>
              <a:t>Story of Ten Brothers</a:t>
            </a:r>
          </a:p>
        </p:txBody>
      </p:sp>
      <p:sp>
        <p:nvSpPr>
          <p:cNvPr id="164867" name="Rectangle 3"/>
          <p:cNvSpPr>
            <a:spLocks noChangeArrowheads="1"/>
          </p:cNvSpPr>
          <p:nvPr/>
        </p:nvSpPr>
        <p:spPr bwMode="auto">
          <a:xfrm>
            <a:off x="457200" y="-40422"/>
            <a:ext cx="7924800" cy="627864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Genesis 37</a:t>
            </a:r>
            <a:endParaRPr lang="en-US" sz="3600" i="1" dirty="0" smtClean="0">
              <a:solidFill>
                <a:srgbClr val="FFFF00"/>
              </a:solidFill>
              <a:latin typeface="Calibri" pitchFamily="34" charset="0"/>
            </a:endParaRPr>
          </a:p>
          <a:p>
            <a:pPr lvl="1" algn="l" eaLnBrk="1" hangingPunct="1">
              <a:buFont typeface="Wingdings" pitchFamily="2" charset="2"/>
              <a:buChar char="ü"/>
            </a:pPr>
            <a:r>
              <a:rPr lang="en-US" sz="3000" i="1" dirty="0" smtClean="0">
                <a:latin typeface="Calibri" pitchFamily="34" charset="0"/>
              </a:rPr>
              <a:t>Joseph is sold by his brothers </a:t>
            </a:r>
          </a:p>
          <a:p>
            <a:pPr lvl="1" algn="l" eaLnBrk="1" hangingPunct="1">
              <a:buFont typeface="Wingdings" pitchFamily="2" charset="2"/>
              <a:buChar char="ü"/>
            </a:pPr>
            <a:r>
              <a:rPr lang="en-US" sz="3000" i="1" dirty="0" smtClean="0">
                <a:latin typeface="Calibri" pitchFamily="34" charset="0"/>
              </a:rPr>
              <a:t>Jacob convinced of his death</a:t>
            </a:r>
          </a:p>
          <a:p>
            <a:pPr algn="l" eaLnBrk="1" hangingPunct="1">
              <a:buFont typeface="Arial" pitchFamily="34" charset="0"/>
              <a:buChar char="•"/>
            </a:pPr>
            <a:r>
              <a:rPr lang="en-US" sz="3200" i="1" dirty="0" smtClean="0">
                <a:solidFill>
                  <a:srgbClr val="FFFF00"/>
                </a:solidFill>
                <a:latin typeface="Calibri" pitchFamily="34" charset="0"/>
              </a:rPr>
              <a:t> Genesis 42</a:t>
            </a:r>
          </a:p>
          <a:p>
            <a:pPr lvl="1" algn="l" eaLnBrk="1" hangingPunct="1">
              <a:buFont typeface="Wingdings" pitchFamily="2" charset="2"/>
              <a:buChar char="ü"/>
            </a:pPr>
            <a:r>
              <a:rPr lang="en-US" sz="3000" i="1" dirty="0" smtClean="0">
                <a:latin typeface="Calibri" pitchFamily="34" charset="0"/>
              </a:rPr>
              <a:t>Ten travel to Egypt for grain</a:t>
            </a:r>
          </a:p>
          <a:p>
            <a:pPr lvl="1" algn="l" eaLnBrk="1" hangingPunct="1">
              <a:buFont typeface="Wingdings" pitchFamily="2" charset="2"/>
              <a:buChar char="ü"/>
            </a:pPr>
            <a:r>
              <a:rPr lang="en-US" sz="3000" i="1" dirty="0" smtClean="0">
                <a:latin typeface="Calibri" pitchFamily="34" charset="0"/>
              </a:rPr>
              <a:t>Simeon left</a:t>
            </a:r>
          </a:p>
          <a:p>
            <a:pPr lvl="1" algn="l" eaLnBrk="1" hangingPunct="1">
              <a:buFont typeface="Wingdings" pitchFamily="2" charset="2"/>
              <a:buChar char="ü"/>
            </a:pPr>
            <a:r>
              <a:rPr lang="en-US" sz="3000" i="1" dirty="0" smtClean="0">
                <a:latin typeface="Calibri" pitchFamily="34" charset="0"/>
              </a:rPr>
              <a:t>Jacob refuses to send Benjamin</a:t>
            </a:r>
          </a:p>
          <a:p>
            <a:pPr algn="l" eaLnBrk="1" hangingPunct="1">
              <a:buFont typeface="Arial" pitchFamily="34" charset="0"/>
              <a:buChar char="•"/>
            </a:pPr>
            <a:r>
              <a:rPr lang="en-US" sz="3200" i="1" dirty="0" smtClean="0">
                <a:solidFill>
                  <a:srgbClr val="FFFF00"/>
                </a:solidFill>
                <a:latin typeface="Calibri" pitchFamily="34" charset="0"/>
              </a:rPr>
              <a:t> Genesis 43</a:t>
            </a:r>
          </a:p>
          <a:p>
            <a:pPr lvl="1" algn="l" eaLnBrk="1" hangingPunct="1">
              <a:buFont typeface="Wingdings" pitchFamily="2" charset="2"/>
              <a:buChar char="ü"/>
            </a:pPr>
            <a:r>
              <a:rPr lang="en-US" sz="3000" i="1" dirty="0" smtClean="0">
                <a:latin typeface="Calibri" pitchFamily="34" charset="0"/>
              </a:rPr>
              <a:t>Brothers return with Benjamin</a:t>
            </a:r>
          </a:p>
          <a:p>
            <a:pPr lvl="1" algn="l" eaLnBrk="1" hangingPunct="1">
              <a:buFont typeface="Wingdings" pitchFamily="2" charset="2"/>
              <a:buChar char="ü"/>
            </a:pPr>
            <a:r>
              <a:rPr lang="en-US" sz="3000" i="1" dirty="0" smtClean="0">
                <a:latin typeface="Calibri" pitchFamily="34" charset="0"/>
              </a:rPr>
              <a:t>Simeon released</a:t>
            </a:r>
          </a:p>
          <a:p>
            <a:pPr algn="l" eaLnBrk="1" hangingPunct="1">
              <a:buFont typeface="Arial" pitchFamily="34" charset="0"/>
              <a:buChar char="•"/>
            </a:pPr>
            <a:r>
              <a:rPr lang="en-US" sz="3200" i="1" dirty="0" smtClean="0">
                <a:solidFill>
                  <a:srgbClr val="FFFF00"/>
                </a:solidFill>
                <a:latin typeface="Calibri" pitchFamily="34" charset="0"/>
              </a:rPr>
              <a:t> Genesis 44</a:t>
            </a:r>
          </a:p>
          <a:p>
            <a:pPr lvl="1" algn="l" eaLnBrk="1" hangingPunct="1">
              <a:buFont typeface="Wingdings" pitchFamily="2" charset="2"/>
              <a:buChar char="ü"/>
            </a:pPr>
            <a:r>
              <a:rPr lang="en-US" sz="3000" i="1" dirty="0" smtClean="0">
                <a:latin typeface="Calibri" pitchFamily="34" charset="0"/>
              </a:rPr>
              <a:t>Benjamin appears to be guilty</a:t>
            </a:r>
          </a:p>
          <a:p>
            <a:pPr lvl="1" algn="l" eaLnBrk="1" hangingPunct="1">
              <a:buFont typeface="Wingdings" pitchFamily="2" charset="2"/>
              <a:buChar char="ü"/>
            </a:pPr>
            <a:r>
              <a:rPr lang="en-US" sz="3000" i="1" dirty="0" smtClean="0">
                <a:latin typeface="Calibri" pitchFamily="34" charset="0"/>
              </a:rPr>
              <a:t>Judah’s plea</a:t>
            </a:r>
            <a:endParaRPr lang="en-US" sz="30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4" end="4"/>
                                            </p:txEl>
                                          </p:spTgt>
                                        </p:tgtEl>
                                        <p:attrNameLst>
                                          <p:attrName>style.visibility</p:attrName>
                                        </p:attrNameLst>
                                      </p:cBhvr>
                                      <p:to>
                                        <p:strVal val="visible"/>
                                      </p:to>
                                    </p:set>
                                    <p:anim calcmode="lin" valueType="num">
                                      <p:cBhvr>
                                        <p:cTn id="7" dur="1000" fill="hold"/>
                                        <p:tgtEl>
                                          <p:spTgt spid="164867">
                                            <p:txEl>
                                              <p:pRg st="4" end="4"/>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4" end="4"/>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4" end="4"/>
                                            </p:txEl>
                                          </p:spTgt>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64867">
                                            <p:txEl>
                                              <p:pRg st="5" end="5"/>
                                            </p:txEl>
                                          </p:spTgt>
                                        </p:tgtEl>
                                        <p:attrNameLst>
                                          <p:attrName>style.visibility</p:attrName>
                                        </p:attrNameLst>
                                      </p:cBhvr>
                                      <p:to>
                                        <p:strVal val="visible"/>
                                      </p:to>
                                    </p:set>
                                    <p:anim calcmode="lin" valueType="num">
                                      <p:cBhvr>
                                        <p:cTn id="12" dur="1000" fill="hold"/>
                                        <p:tgtEl>
                                          <p:spTgt spid="164867">
                                            <p:txEl>
                                              <p:pRg st="5" end="5"/>
                                            </p:txEl>
                                          </p:spTgt>
                                        </p:tgtEl>
                                        <p:attrNameLst>
                                          <p:attrName>ppt_w</p:attrName>
                                        </p:attrNameLst>
                                      </p:cBhvr>
                                      <p:tavLst>
                                        <p:tav tm="0">
                                          <p:val>
                                            <p:strVal val="#ppt_w*0.70"/>
                                          </p:val>
                                        </p:tav>
                                        <p:tav tm="100000">
                                          <p:val>
                                            <p:strVal val="#ppt_w"/>
                                          </p:val>
                                        </p:tav>
                                      </p:tavLst>
                                    </p:anim>
                                    <p:anim calcmode="lin" valueType="num">
                                      <p:cBhvr>
                                        <p:cTn id="13" dur="1000" fill="hold"/>
                                        <p:tgtEl>
                                          <p:spTgt spid="164867">
                                            <p:txEl>
                                              <p:pRg st="5" end="5"/>
                                            </p:txEl>
                                          </p:spTgt>
                                        </p:tgtEl>
                                        <p:attrNameLst>
                                          <p:attrName>ppt_h</p:attrName>
                                        </p:attrNameLst>
                                      </p:cBhvr>
                                      <p:tavLst>
                                        <p:tav tm="0">
                                          <p:val>
                                            <p:strVal val="#ppt_h"/>
                                          </p:val>
                                        </p:tav>
                                        <p:tav tm="100000">
                                          <p:val>
                                            <p:strVal val="#ppt_h"/>
                                          </p:val>
                                        </p:tav>
                                      </p:tavLst>
                                    </p:anim>
                                    <p:animEffect transition="in" filter="fade">
                                      <p:cBhvr>
                                        <p:cTn id="14" dur="1000"/>
                                        <p:tgtEl>
                                          <p:spTgt spid="164867">
                                            <p:txEl>
                                              <p:pRg st="5" end="5"/>
                                            </p:txEl>
                                          </p:spTgt>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64867">
                                            <p:txEl>
                                              <p:pRg st="6" end="6"/>
                                            </p:txEl>
                                          </p:spTgt>
                                        </p:tgtEl>
                                        <p:attrNameLst>
                                          <p:attrName>style.visibility</p:attrName>
                                        </p:attrNameLst>
                                      </p:cBhvr>
                                      <p:to>
                                        <p:strVal val="visible"/>
                                      </p:to>
                                    </p:set>
                                    <p:anim calcmode="lin" valueType="num">
                                      <p:cBhvr>
                                        <p:cTn id="17" dur="1000" fill="hold"/>
                                        <p:tgtEl>
                                          <p:spTgt spid="164867">
                                            <p:txEl>
                                              <p:pRg st="6" end="6"/>
                                            </p:txEl>
                                          </p:spTgt>
                                        </p:tgtEl>
                                        <p:attrNameLst>
                                          <p:attrName>ppt_w</p:attrName>
                                        </p:attrNameLst>
                                      </p:cBhvr>
                                      <p:tavLst>
                                        <p:tav tm="0">
                                          <p:val>
                                            <p:strVal val="#ppt_w*0.70"/>
                                          </p:val>
                                        </p:tav>
                                        <p:tav tm="100000">
                                          <p:val>
                                            <p:strVal val="#ppt_w"/>
                                          </p:val>
                                        </p:tav>
                                      </p:tavLst>
                                    </p:anim>
                                    <p:anim calcmode="lin" valueType="num">
                                      <p:cBhvr>
                                        <p:cTn id="18" dur="1000" fill="hold"/>
                                        <p:tgtEl>
                                          <p:spTgt spid="164867">
                                            <p:txEl>
                                              <p:pRg st="6" end="6"/>
                                            </p:txEl>
                                          </p:spTgt>
                                        </p:tgtEl>
                                        <p:attrNameLst>
                                          <p:attrName>ppt_h</p:attrName>
                                        </p:attrNameLst>
                                      </p:cBhvr>
                                      <p:tavLst>
                                        <p:tav tm="0">
                                          <p:val>
                                            <p:strVal val="#ppt_h"/>
                                          </p:val>
                                        </p:tav>
                                        <p:tav tm="100000">
                                          <p:val>
                                            <p:strVal val="#ppt_h"/>
                                          </p:val>
                                        </p:tav>
                                      </p:tavLst>
                                    </p:anim>
                                    <p:animEffect transition="in" filter="fade">
                                      <p:cBhvr>
                                        <p:cTn id="19" dur="1000"/>
                                        <p:tgtEl>
                                          <p:spTgt spid="164867">
                                            <p:txEl>
                                              <p:pRg st="6" end="6"/>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5" presetClass="entr" presetSubtype="0" fill="hold" grpId="0" nodeType="clickEffect">
                                  <p:stCondLst>
                                    <p:cond delay="0"/>
                                  </p:stCondLst>
                                  <p:childTnLst>
                                    <p:set>
                                      <p:cBhvr>
                                        <p:cTn id="23" dur="1" fill="hold">
                                          <p:stCondLst>
                                            <p:cond delay="0"/>
                                          </p:stCondLst>
                                        </p:cTn>
                                        <p:tgtEl>
                                          <p:spTgt spid="164867">
                                            <p:txEl>
                                              <p:pRg st="7" end="7"/>
                                            </p:txEl>
                                          </p:spTgt>
                                        </p:tgtEl>
                                        <p:attrNameLst>
                                          <p:attrName>style.visibility</p:attrName>
                                        </p:attrNameLst>
                                      </p:cBhvr>
                                      <p:to>
                                        <p:strVal val="visible"/>
                                      </p:to>
                                    </p:set>
                                    <p:anim calcmode="lin" valueType="num">
                                      <p:cBhvr>
                                        <p:cTn id="24" dur="1000" fill="hold"/>
                                        <p:tgtEl>
                                          <p:spTgt spid="164867">
                                            <p:txEl>
                                              <p:pRg st="7" end="7"/>
                                            </p:txEl>
                                          </p:spTgt>
                                        </p:tgtEl>
                                        <p:attrNameLst>
                                          <p:attrName>ppt_w</p:attrName>
                                        </p:attrNameLst>
                                      </p:cBhvr>
                                      <p:tavLst>
                                        <p:tav tm="0">
                                          <p:val>
                                            <p:strVal val="#ppt_w*0.70"/>
                                          </p:val>
                                        </p:tav>
                                        <p:tav tm="100000">
                                          <p:val>
                                            <p:strVal val="#ppt_w"/>
                                          </p:val>
                                        </p:tav>
                                      </p:tavLst>
                                    </p:anim>
                                    <p:anim calcmode="lin" valueType="num">
                                      <p:cBhvr>
                                        <p:cTn id="25" dur="1000" fill="hold"/>
                                        <p:tgtEl>
                                          <p:spTgt spid="164867">
                                            <p:txEl>
                                              <p:pRg st="7" end="7"/>
                                            </p:txEl>
                                          </p:spTgt>
                                        </p:tgtEl>
                                        <p:attrNameLst>
                                          <p:attrName>ppt_h</p:attrName>
                                        </p:attrNameLst>
                                      </p:cBhvr>
                                      <p:tavLst>
                                        <p:tav tm="0">
                                          <p:val>
                                            <p:strVal val="#ppt_h"/>
                                          </p:val>
                                        </p:tav>
                                        <p:tav tm="100000">
                                          <p:val>
                                            <p:strVal val="#ppt_h"/>
                                          </p:val>
                                        </p:tav>
                                      </p:tavLst>
                                    </p:anim>
                                    <p:animEffect transition="in" filter="fade">
                                      <p:cBhvr>
                                        <p:cTn id="26" dur="1000"/>
                                        <p:tgtEl>
                                          <p:spTgt spid="164867">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5" presetClass="entr" presetSubtype="0" fill="hold" grpId="0" nodeType="clickEffect">
                                  <p:stCondLst>
                                    <p:cond delay="0"/>
                                  </p:stCondLst>
                                  <p:childTnLst>
                                    <p:set>
                                      <p:cBhvr>
                                        <p:cTn id="30" dur="1" fill="hold">
                                          <p:stCondLst>
                                            <p:cond delay="0"/>
                                          </p:stCondLst>
                                        </p:cTn>
                                        <p:tgtEl>
                                          <p:spTgt spid="164867">
                                            <p:txEl>
                                              <p:pRg st="8" end="8"/>
                                            </p:txEl>
                                          </p:spTgt>
                                        </p:tgtEl>
                                        <p:attrNameLst>
                                          <p:attrName>style.visibility</p:attrName>
                                        </p:attrNameLst>
                                      </p:cBhvr>
                                      <p:to>
                                        <p:strVal val="visible"/>
                                      </p:to>
                                    </p:set>
                                    <p:anim calcmode="lin" valueType="num">
                                      <p:cBhvr>
                                        <p:cTn id="31" dur="1000" fill="hold"/>
                                        <p:tgtEl>
                                          <p:spTgt spid="164867">
                                            <p:txEl>
                                              <p:pRg st="8" end="8"/>
                                            </p:txEl>
                                          </p:spTgt>
                                        </p:tgtEl>
                                        <p:attrNameLst>
                                          <p:attrName>ppt_w</p:attrName>
                                        </p:attrNameLst>
                                      </p:cBhvr>
                                      <p:tavLst>
                                        <p:tav tm="0">
                                          <p:val>
                                            <p:strVal val="#ppt_w*0.70"/>
                                          </p:val>
                                        </p:tav>
                                        <p:tav tm="100000">
                                          <p:val>
                                            <p:strVal val="#ppt_w"/>
                                          </p:val>
                                        </p:tav>
                                      </p:tavLst>
                                    </p:anim>
                                    <p:anim calcmode="lin" valueType="num">
                                      <p:cBhvr>
                                        <p:cTn id="32" dur="1000" fill="hold"/>
                                        <p:tgtEl>
                                          <p:spTgt spid="164867">
                                            <p:txEl>
                                              <p:pRg st="8" end="8"/>
                                            </p:txEl>
                                          </p:spTgt>
                                        </p:tgtEl>
                                        <p:attrNameLst>
                                          <p:attrName>ppt_h</p:attrName>
                                        </p:attrNameLst>
                                      </p:cBhvr>
                                      <p:tavLst>
                                        <p:tav tm="0">
                                          <p:val>
                                            <p:strVal val="#ppt_h"/>
                                          </p:val>
                                        </p:tav>
                                        <p:tav tm="100000">
                                          <p:val>
                                            <p:strVal val="#ppt_h"/>
                                          </p:val>
                                        </p:tav>
                                      </p:tavLst>
                                    </p:anim>
                                    <p:animEffect transition="in" filter="fade">
                                      <p:cBhvr>
                                        <p:cTn id="33" dur="1000"/>
                                        <p:tgtEl>
                                          <p:spTgt spid="164867">
                                            <p:txEl>
                                              <p:pRg st="8" end="8"/>
                                            </p:txEl>
                                          </p:spTgt>
                                        </p:tgtEl>
                                      </p:cBhvr>
                                    </p:animEffect>
                                  </p:childTnLst>
                                </p:cTn>
                              </p:par>
                              <p:par>
                                <p:cTn id="34" presetID="55" presetClass="entr" presetSubtype="0" fill="hold" grpId="0" nodeType="withEffect">
                                  <p:stCondLst>
                                    <p:cond delay="0"/>
                                  </p:stCondLst>
                                  <p:childTnLst>
                                    <p:set>
                                      <p:cBhvr>
                                        <p:cTn id="35" dur="1" fill="hold">
                                          <p:stCondLst>
                                            <p:cond delay="0"/>
                                          </p:stCondLst>
                                        </p:cTn>
                                        <p:tgtEl>
                                          <p:spTgt spid="164867">
                                            <p:txEl>
                                              <p:pRg st="9" end="9"/>
                                            </p:txEl>
                                          </p:spTgt>
                                        </p:tgtEl>
                                        <p:attrNameLst>
                                          <p:attrName>style.visibility</p:attrName>
                                        </p:attrNameLst>
                                      </p:cBhvr>
                                      <p:to>
                                        <p:strVal val="visible"/>
                                      </p:to>
                                    </p:set>
                                    <p:anim calcmode="lin" valueType="num">
                                      <p:cBhvr>
                                        <p:cTn id="36" dur="1000" fill="hold"/>
                                        <p:tgtEl>
                                          <p:spTgt spid="164867">
                                            <p:txEl>
                                              <p:pRg st="9" end="9"/>
                                            </p:txEl>
                                          </p:spTgt>
                                        </p:tgtEl>
                                        <p:attrNameLst>
                                          <p:attrName>ppt_w</p:attrName>
                                        </p:attrNameLst>
                                      </p:cBhvr>
                                      <p:tavLst>
                                        <p:tav tm="0">
                                          <p:val>
                                            <p:strVal val="#ppt_w*0.70"/>
                                          </p:val>
                                        </p:tav>
                                        <p:tav tm="100000">
                                          <p:val>
                                            <p:strVal val="#ppt_w"/>
                                          </p:val>
                                        </p:tav>
                                      </p:tavLst>
                                    </p:anim>
                                    <p:anim calcmode="lin" valueType="num">
                                      <p:cBhvr>
                                        <p:cTn id="37" dur="1000" fill="hold"/>
                                        <p:tgtEl>
                                          <p:spTgt spid="164867">
                                            <p:txEl>
                                              <p:pRg st="9" end="9"/>
                                            </p:txEl>
                                          </p:spTgt>
                                        </p:tgtEl>
                                        <p:attrNameLst>
                                          <p:attrName>ppt_h</p:attrName>
                                        </p:attrNameLst>
                                      </p:cBhvr>
                                      <p:tavLst>
                                        <p:tav tm="0">
                                          <p:val>
                                            <p:strVal val="#ppt_h"/>
                                          </p:val>
                                        </p:tav>
                                        <p:tav tm="100000">
                                          <p:val>
                                            <p:strVal val="#ppt_h"/>
                                          </p:val>
                                        </p:tav>
                                      </p:tavLst>
                                    </p:anim>
                                    <p:animEffect transition="in" filter="fade">
                                      <p:cBhvr>
                                        <p:cTn id="38" dur="1000"/>
                                        <p:tgtEl>
                                          <p:spTgt spid="164867">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5" presetClass="entr" presetSubtype="0" fill="hold" grpId="0" nodeType="clickEffect">
                                  <p:stCondLst>
                                    <p:cond delay="0"/>
                                  </p:stCondLst>
                                  <p:childTnLst>
                                    <p:set>
                                      <p:cBhvr>
                                        <p:cTn id="42" dur="1" fill="hold">
                                          <p:stCondLst>
                                            <p:cond delay="0"/>
                                          </p:stCondLst>
                                        </p:cTn>
                                        <p:tgtEl>
                                          <p:spTgt spid="164867">
                                            <p:txEl>
                                              <p:pRg st="10" end="10"/>
                                            </p:txEl>
                                          </p:spTgt>
                                        </p:tgtEl>
                                        <p:attrNameLst>
                                          <p:attrName>style.visibility</p:attrName>
                                        </p:attrNameLst>
                                      </p:cBhvr>
                                      <p:to>
                                        <p:strVal val="visible"/>
                                      </p:to>
                                    </p:set>
                                    <p:anim calcmode="lin" valueType="num">
                                      <p:cBhvr>
                                        <p:cTn id="43" dur="1000" fill="hold"/>
                                        <p:tgtEl>
                                          <p:spTgt spid="164867">
                                            <p:txEl>
                                              <p:pRg st="10" end="10"/>
                                            </p:txEl>
                                          </p:spTgt>
                                        </p:tgtEl>
                                        <p:attrNameLst>
                                          <p:attrName>ppt_w</p:attrName>
                                        </p:attrNameLst>
                                      </p:cBhvr>
                                      <p:tavLst>
                                        <p:tav tm="0">
                                          <p:val>
                                            <p:strVal val="#ppt_w*0.70"/>
                                          </p:val>
                                        </p:tav>
                                        <p:tav tm="100000">
                                          <p:val>
                                            <p:strVal val="#ppt_w"/>
                                          </p:val>
                                        </p:tav>
                                      </p:tavLst>
                                    </p:anim>
                                    <p:anim calcmode="lin" valueType="num">
                                      <p:cBhvr>
                                        <p:cTn id="44" dur="1000" fill="hold"/>
                                        <p:tgtEl>
                                          <p:spTgt spid="164867">
                                            <p:txEl>
                                              <p:pRg st="10" end="10"/>
                                            </p:txEl>
                                          </p:spTgt>
                                        </p:tgtEl>
                                        <p:attrNameLst>
                                          <p:attrName>ppt_h</p:attrName>
                                        </p:attrNameLst>
                                      </p:cBhvr>
                                      <p:tavLst>
                                        <p:tav tm="0">
                                          <p:val>
                                            <p:strVal val="#ppt_h"/>
                                          </p:val>
                                        </p:tav>
                                        <p:tav tm="100000">
                                          <p:val>
                                            <p:strVal val="#ppt_h"/>
                                          </p:val>
                                        </p:tav>
                                      </p:tavLst>
                                    </p:anim>
                                    <p:animEffect transition="in" filter="fade">
                                      <p:cBhvr>
                                        <p:cTn id="45" dur="1000"/>
                                        <p:tgtEl>
                                          <p:spTgt spid="164867">
                                            <p:txEl>
                                              <p:pRg st="10" end="10"/>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55" presetClass="entr" presetSubtype="0" fill="hold" grpId="0" nodeType="clickEffect">
                                  <p:stCondLst>
                                    <p:cond delay="0"/>
                                  </p:stCondLst>
                                  <p:childTnLst>
                                    <p:set>
                                      <p:cBhvr>
                                        <p:cTn id="49" dur="1" fill="hold">
                                          <p:stCondLst>
                                            <p:cond delay="0"/>
                                          </p:stCondLst>
                                        </p:cTn>
                                        <p:tgtEl>
                                          <p:spTgt spid="164867">
                                            <p:txEl>
                                              <p:pRg st="11" end="11"/>
                                            </p:txEl>
                                          </p:spTgt>
                                        </p:tgtEl>
                                        <p:attrNameLst>
                                          <p:attrName>style.visibility</p:attrName>
                                        </p:attrNameLst>
                                      </p:cBhvr>
                                      <p:to>
                                        <p:strVal val="visible"/>
                                      </p:to>
                                    </p:set>
                                    <p:anim calcmode="lin" valueType="num">
                                      <p:cBhvr>
                                        <p:cTn id="50" dur="1000" fill="hold"/>
                                        <p:tgtEl>
                                          <p:spTgt spid="164867">
                                            <p:txEl>
                                              <p:pRg st="11" end="11"/>
                                            </p:txEl>
                                          </p:spTgt>
                                        </p:tgtEl>
                                        <p:attrNameLst>
                                          <p:attrName>ppt_w</p:attrName>
                                        </p:attrNameLst>
                                      </p:cBhvr>
                                      <p:tavLst>
                                        <p:tav tm="0">
                                          <p:val>
                                            <p:strVal val="#ppt_w*0.70"/>
                                          </p:val>
                                        </p:tav>
                                        <p:tav tm="100000">
                                          <p:val>
                                            <p:strVal val="#ppt_w"/>
                                          </p:val>
                                        </p:tav>
                                      </p:tavLst>
                                    </p:anim>
                                    <p:anim calcmode="lin" valueType="num">
                                      <p:cBhvr>
                                        <p:cTn id="51" dur="1000" fill="hold"/>
                                        <p:tgtEl>
                                          <p:spTgt spid="164867">
                                            <p:txEl>
                                              <p:pRg st="11" end="11"/>
                                            </p:txEl>
                                          </p:spTgt>
                                        </p:tgtEl>
                                        <p:attrNameLst>
                                          <p:attrName>ppt_h</p:attrName>
                                        </p:attrNameLst>
                                      </p:cBhvr>
                                      <p:tavLst>
                                        <p:tav tm="0">
                                          <p:val>
                                            <p:strVal val="#ppt_h"/>
                                          </p:val>
                                        </p:tav>
                                        <p:tav tm="100000">
                                          <p:val>
                                            <p:strVal val="#ppt_h"/>
                                          </p:val>
                                        </p:tav>
                                      </p:tavLst>
                                    </p:anim>
                                    <p:animEffect transition="in" filter="fade">
                                      <p:cBhvr>
                                        <p:cTn id="52" dur="1000"/>
                                        <p:tgtEl>
                                          <p:spTgt spid="164867">
                                            <p:txEl>
                                              <p:pRg st="11" end="11"/>
                                            </p:txEl>
                                          </p:spTgt>
                                        </p:tgtEl>
                                      </p:cBhvr>
                                    </p:animEffect>
                                  </p:childTnLst>
                                </p:cTn>
                              </p:par>
                              <p:par>
                                <p:cTn id="53" presetID="55" presetClass="entr" presetSubtype="0" fill="hold" grpId="0" nodeType="withEffect">
                                  <p:stCondLst>
                                    <p:cond delay="0"/>
                                  </p:stCondLst>
                                  <p:childTnLst>
                                    <p:set>
                                      <p:cBhvr>
                                        <p:cTn id="54" dur="1" fill="hold">
                                          <p:stCondLst>
                                            <p:cond delay="0"/>
                                          </p:stCondLst>
                                        </p:cTn>
                                        <p:tgtEl>
                                          <p:spTgt spid="164867">
                                            <p:txEl>
                                              <p:pRg st="12" end="12"/>
                                            </p:txEl>
                                          </p:spTgt>
                                        </p:tgtEl>
                                        <p:attrNameLst>
                                          <p:attrName>style.visibility</p:attrName>
                                        </p:attrNameLst>
                                      </p:cBhvr>
                                      <p:to>
                                        <p:strVal val="visible"/>
                                      </p:to>
                                    </p:set>
                                    <p:anim calcmode="lin" valueType="num">
                                      <p:cBhvr>
                                        <p:cTn id="55" dur="1000" fill="hold"/>
                                        <p:tgtEl>
                                          <p:spTgt spid="164867">
                                            <p:txEl>
                                              <p:pRg st="12" end="12"/>
                                            </p:txEl>
                                          </p:spTgt>
                                        </p:tgtEl>
                                        <p:attrNameLst>
                                          <p:attrName>ppt_w</p:attrName>
                                        </p:attrNameLst>
                                      </p:cBhvr>
                                      <p:tavLst>
                                        <p:tav tm="0">
                                          <p:val>
                                            <p:strVal val="#ppt_w*0.70"/>
                                          </p:val>
                                        </p:tav>
                                        <p:tav tm="100000">
                                          <p:val>
                                            <p:strVal val="#ppt_w"/>
                                          </p:val>
                                        </p:tav>
                                      </p:tavLst>
                                    </p:anim>
                                    <p:anim calcmode="lin" valueType="num">
                                      <p:cBhvr>
                                        <p:cTn id="56" dur="1000" fill="hold"/>
                                        <p:tgtEl>
                                          <p:spTgt spid="164867">
                                            <p:txEl>
                                              <p:pRg st="12" end="12"/>
                                            </p:txEl>
                                          </p:spTgt>
                                        </p:tgtEl>
                                        <p:attrNameLst>
                                          <p:attrName>ppt_h</p:attrName>
                                        </p:attrNameLst>
                                      </p:cBhvr>
                                      <p:tavLst>
                                        <p:tav tm="0">
                                          <p:val>
                                            <p:strVal val="#ppt_h"/>
                                          </p:val>
                                        </p:tav>
                                        <p:tav tm="100000">
                                          <p:val>
                                            <p:strVal val="#ppt_h"/>
                                          </p:val>
                                        </p:tav>
                                      </p:tavLst>
                                    </p:anim>
                                    <p:animEffect transition="in" filter="fade">
                                      <p:cBhvr>
                                        <p:cTn id="57" dur="1000"/>
                                        <p:tgtEl>
                                          <p:spTgt spid="164867">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228600" y="190500"/>
            <a:ext cx="8637588" cy="762000"/>
          </a:xfrm>
          <a:noFill/>
        </p:spPr>
        <p:txBody>
          <a:bodyPr/>
          <a:lstStyle/>
          <a:p>
            <a:pPr eaLnBrk="1" hangingPunct="1"/>
            <a:r>
              <a:rPr lang="en-US" sz="5400" dirty="0" smtClean="0">
                <a:solidFill>
                  <a:srgbClr val="FFFFCC"/>
                </a:solidFill>
                <a:effectLst/>
                <a:latin typeface="Calibri" pitchFamily="34" charset="0"/>
              </a:rPr>
              <a:t>Genesis 44:16</a:t>
            </a:r>
          </a:p>
        </p:txBody>
      </p:sp>
      <p:sp>
        <p:nvSpPr>
          <p:cNvPr id="8195" name="Rectangle 3"/>
          <p:cNvSpPr>
            <a:spLocks noChangeArrowheads="1"/>
          </p:cNvSpPr>
          <p:nvPr/>
        </p:nvSpPr>
        <p:spPr bwMode="auto">
          <a:xfrm>
            <a:off x="533400" y="1479694"/>
            <a:ext cx="8229600" cy="2554545"/>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2800" i="1" baseline="30000" dirty="0">
                <a:solidFill>
                  <a:srgbClr val="FFFF00"/>
                </a:solidFill>
              </a:rPr>
              <a:t> </a:t>
            </a:r>
            <a:r>
              <a:rPr lang="en-US" sz="3200" i="1" dirty="0" smtClean="0">
                <a:latin typeface="Calibri" pitchFamily="34" charset="0"/>
              </a:rPr>
              <a:t>“What shall we say to my lord? What shall we speak? Or </a:t>
            </a:r>
            <a:r>
              <a:rPr lang="en-US" sz="3200" i="1" dirty="0" smtClean="0">
                <a:solidFill>
                  <a:srgbClr val="FFFF00"/>
                </a:solidFill>
                <a:latin typeface="Calibri" pitchFamily="34" charset="0"/>
              </a:rPr>
              <a:t>how can we clear ourselves?</a:t>
            </a:r>
            <a:r>
              <a:rPr lang="en-US" sz="3200" i="1" dirty="0" smtClean="0">
                <a:latin typeface="Calibri" pitchFamily="34" charset="0"/>
              </a:rPr>
              <a:t> </a:t>
            </a:r>
            <a:r>
              <a:rPr lang="en-US" sz="3200" i="1" dirty="0" smtClean="0">
                <a:solidFill>
                  <a:srgbClr val="FFFF00"/>
                </a:solidFill>
                <a:latin typeface="Calibri" pitchFamily="34" charset="0"/>
              </a:rPr>
              <a:t>God has found out the guilt of your servants</a:t>
            </a:r>
            <a:r>
              <a:rPr lang="en-US" sz="3200" i="1" dirty="0" smtClean="0">
                <a:latin typeface="Calibri" pitchFamily="34" charset="0"/>
              </a:rPr>
              <a:t>; behold, we are my lord's servants, both we and he also in whose hand the cup has been found.”</a:t>
            </a:r>
            <a:r>
              <a:rPr lang="en-US" sz="3200" dirty="0" smtClean="0">
                <a:latin typeface="Calibri" pitchFamily="34" charset="0"/>
              </a:rPr>
              <a:t> </a:t>
            </a:r>
            <a:endParaRPr lang="en-US" sz="3600" dirty="0">
              <a:solidFill>
                <a:srgbClr val="FFFF00"/>
              </a:solidFill>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b="1" dirty="0" smtClean="0">
                <a:solidFill>
                  <a:srgbClr val="FFFF00"/>
                </a:solidFill>
                <a:effectLst/>
                <a:latin typeface="Calibri" pitchFamily="34" charset="0"/>
              </a:rPr>
              <a:t>Worship – Key Verse John 4:23-24</a:t>
            </a:r>
            <a:endParaRPr lang="en-US" b="1" dirty="0">
              <a:solidFill>
                <a:srgbClr val="FFFF00"/>
              </a:solidFill>
              <a:effectLst/>
              <a:latin typeface="Calibri" pitchFamily="34" charset="0"/>
            </a:endParaRPr>
          </a:p>
        </p:txBody>
      </p:sp>
      <p:sp>
        <p:nvSpPr>
          <p:cNvPr id="4" name="Rectangle 3"/>
          <p:cNvSpPr>
            <a:spLocks noChangeArrowheads="1"/>
          </p:cNvSpPr>
          <p:nvPr/>
        </p:nvSpPr>
        <p:spPr bwMode="auto">
          <a:xfrm>
            <a:off x="381000" y="1657856"/>
            <a:ext cx="8382000" cy="3046988"/>
          </a:xfrm>
          <a:prstGeom prst="rect">
            <a:avLst/>
          </a:prstGeom>
          <a:noFill/>
          <a:ln w="19050">
            <a:noFill/>
            <a:prstDash val="solid"/>
            <a:miter lim="800000"/>
            <a:headEnd/>
            <a:tailEnd/>
          </a:ln>
        </p:spPr>
        <p:txBody>
          <a:bodyPr wrap="square" anchor="ctr">
            <a:spAutoFit/>
          </a:bodyPr>
          <a:lstStyle/>
          <a:p>
            <a:pPr marL="53975" algn="l">
              <a:spcBef>
                <a:spcPts val="0"/>
              </a:spcBef>
              <a:spcAft>
                <a:spcPts val="0"/>
              </a:spcAft>
              <a:buSzPct val="112000"/>
            </a:pPr>
            <a:r>
              <a:rPr lang="en-US" sz="3200" i="1" baseline="30000" dirty="0" smtClean="0">
                <a:latin typeface="Calibri" pitchFamily="34" charset="0"/>
              </a:rPr>
              <a:t>23 </a:t>
            </a:r>
            <a:r>
              <a:rPr lang="en-US" sz="3200" i="1" dirty="0" smtClean="0">
                <a:latin typeface="Calibri" pitchFamily="34" charset="0"/>
              </a:rPr>
              <a:t>But the hour is coming, and is now here, when the true worshipers will worship the Father in spirit and truth, for the Father is seeking such people to worship him. </a:t>
            </a:r>
            <a:r>
              <a:rPr lang="en-US" sz="3200" i="1" baseline="30000" dirty="0" smtClean="0">
                <a:latin typeface="Calibri" pitchFamily="34" charset="0"/>
              </a:rPr>
              <a:t>24 </a:t>
            </a:r>
            <a:r>
              <a:rPr lang="en-US" sz="3200" i="1" dirty="0" smtClean="0">
                <a:latin typeface="Calibri" pitchFamily="34" charset="0"/>
              </a:rPr>
              <a:t>God is spirit, and those who worship him must worship in spirit and truth.”</a:t>
            </a:r>
            <a:endParaRPr lang="en-US" sz="32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152400" y="889000"/>
            <a:ext cx="8586788" cy="33655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p:txBody>
      </p:sp>
      <p:sp>
        <p:nvSpPr>
          <p:cNvPr id="4" name="Rectangle 2"/>
          <p:cNvSpPr txBox="1">
            <a:spLocks noChangeArrowheads="1"/>
          </p:cNvSpPr>
          <p:nvPr/>
        </p:nvSpPr>
        <p:spPr bwMode="auto">
          <a:xfrm>
            <a:off x="1066800" y="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Effect transition="in" filter="dissolve">
                                      <p:cBhvr>
                                        <p:cTn id="7" dur="500"/>
                                        <p:tgtEl>
                                          <p:spTgt spid="74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1" end="1"/>
                                            </p:txEl>
                                          </p:spTgt>
                                        </p:tgtEl>
                                        <p:attrNameLst>
                                          <p:attrName>style.visibility</p:attrName>
                                        </p:attrNameLst>
                                      </p:cBhvr>
                                      <p:to>
                                        <p:strVal val="visible"/>
                                      </p:to>
                                    </p:set>
                                    <p:animEffect transition="in" filter="dissolve">
                                      <p:cBhvr>
                                        <p:cTn id="12" dur="500"/>
                                        <p:tgtEl>
                                          <p:spTgt spid="74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4755">
                                            <p:txEl>
                                              <p:pRg st="2" end="2"/>
                                            </p:txEl>
                                          </p:spTgt>
                                        </p:tgtEl>
                                        <p:attrNameLst>
                                          <p:attrName>style.visibility</p:attrName>
                                        </p:attrNameLst>
                                      </p:cBhvr>
                                      <p:to>
                                        <p:strVal val="visible"/>
                                      </p:to>
                                    </p:set>
                                    <p:animEffect transition="in" filter="dissolve">
                                      <p:cBhvr>
                                        <p:cTn id="17" dur="500"/>
                                        <p:tgtEl>
                                          <p:spTgt spid="74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bldLvl="2"/>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609600" y="921807"/>
            <a:ext cx="8001000" cy="3262432"/>
          </a:xfrm>
          <a:prstGeom prst="rect">
            <a:avLst/>
          </a:prstGeom>
          <a:noFill/>
          <a:ln w="9525">
            <a:noFill/>
            <a:miter lim="800000"/>
            <a:headEnd/>
            <a:tailEnd/>
          </a:ln>
        </p:spPr>
        <p:txBody>
          <a:bodyPr wrap="square" anchor="ctr">
            <a:spAutoFit/>
          </a:bodyPr>
          <a:lstStyle/>
          <a:p>
            <a:pPr algn="l"/>
            <a:r>
              <a:rPr lang="en-US" sz="2400" b="1" i="1" dirty="0" smtClean="0">
                <a:solidFill>
                  <a:srgbClr val="CCFF66"/>
                </a:solidFill>
              </a:rPr>
              <a:t>Leah</a:t>
            </a:r>
            <a:r>
              <a:rPr lang="en-US" sz="2200" dirty="0"/>
              <a:t>	</a:t>
            </a:r>
            <a:r>
              <a:rPr lang="en-US" sz="2200" dirty="0" smtClean="0"/>
              <a:t>	Reuben (4)</a:t>
            </a:r>
            <a:r>
              <a:rPr lang="en-US" sz="2200" dirty="0"/>
              <a:t>	</a:t>
            </a:r>
            <a:r>
              <a:rPr lang="en-US" sz="2400" b="1" i="1" dirty="0" err="1" smtClean="0">
                <a:solidFill>
                  <a:srgbClr val="CCFF66"/>
                </a:solidFill>
              </a:rPr>
              <a:t>Zilpah</a:t>
            </a:r>
            <a:r>
              <a:rPr lang="en-US" sz="2400" b="1" i="1" dirty="0" smtClean="0">
                <a:solidFill>
                  <a:srgbClr val="CCFF66"/>
                </a:solidFill>
              </a:rPr>
              <a:t> 		</a:t>
            </a:r>
            <a:r>
              <a:rPr lang="en-US" sz="2200" dirty="0" smtClean="0"/>
              <a:t>Gad (7)</a:t>
            </a:r>
            <a:endParaRPr lang="en-US" sz="2200" dirty="0"/>
          </a:p>
          <a:p>
            <a:pPr algn="l"/>
            <a:r>
              <a:rPr lang="en-US" sz="2200" dirty="0"/>
              <a:t>	</a:t>
            </a:r>
            <a:r>
              <a:rPr lang="en-US" sz="2200" dirty="0" smtClean="0"/>
              <a:t>	Simeon (5+1)</a:t>
            </a:r>
            <a:r>
              <a:rPr lang="en-US" sz="2200" dirty="0"/>
              <a:t>	</a:t>
            </a:r>
            <a:r>
              <a:rPr lang="en-US" sz="2000" b="1" i="1" dirty="0" smtClean="0">
                <a:solidFill>
                  <a:srgbClr val="CCFF66"/>
                </a:solidFill>
              </a:rPr>
              <a:t> </a:t>
            </a:r>
            <a:r>
              <a:rPr lang="en-US" sz="2400" b="1" i="1" dirty="0" smtClean="0">
                <a:solidFill>
                  <a:srgbClr val="CCFF66"/>
                </a:solidFill>
              </a:rPr>
              <a:t>(Leah’s servant) </a:t>
            </a:r>
            <a:r>
              <a:rPr lang="en-US" sz="2200" dirty="0"/>
              <a:t>	</a:t>
            </a:r>
            <a:r>
              <a:rPr lang="en-US" sz="2200" dirty="0" smtClean="0"/>
              <a:t> </a:t>
            </a:r>
            <a:r>
              <a:rPr lang="en-US" sz="2200" dirty="0" smtClean="0">
                <a:solidFill>
                  <a:srgbClr val="FFC000"/>
                </a:solidFill>
              </a:rPr>
              <a:t>Asher</a:t>
            </a:r>
            <a:r>
              <a:rPr lang="en-US" sz="2200" dirty="0" smtClean="0"/>
              <a:t> (4)		Levi (3)</a:t>
            </a:r>
            <a:endParaRPr lang="en-US" sz="2200" dirty="0"/>
          </a:p>
          <a:p>
            <a:pPr algn="l"/>
            <a:r>
              <a:rPr lang="en-US" sz="2200" dirty="0"/>
              <a:t>	</a:t>
            </a:r>
            <a:r>
              <a:rPr lang="en-US" sz="2200" dirty="0" smtClean="0"/>
              <a:t>	</a:t>
            </a:r>
            <a:r>
              <a:rPr lang="en-US" sz="2200" dirty="0" smtClean="0">
                <a:solidFill>
                  <a:srgbClr val="FFC000"/>
                </a:solidFill>
              </a:rPr>
              <a:t>Judah</a:t>
            </a:r>
            <a:r>
              <a:rPr lang="en-US" sz="2200" dirty="0" smtClean="0"/>
              <a:t> (3+2)</a:t>
            </a:r>
            <a:endParaRPr lang="en-US" sz="2200" dirty="0"/>
          </a:p>
          <a:p>
            <a:pPr algn="l"/>
            <a:r>
              <a:rPr lang="en-US" sz="2200" dirty="0"/>
              <a:t>	</a:t>
            </a:r>
            <a:r>
              <a:rPr lang="en-US" sz="2200" dirty="0" smtClean="0"/>
              <a:t>	Issachar (4)</a:t>
            </a:r>
            <a:endParaRPr lang="en-US" sz="2200" dirty="0"/>
          </a:p>
          <a:p>
            <a:pPr algn="l"/>
            <a:r>
              <a:rPr lang="en-US" sz="2200" dirty="0"/>
              <a:t>	</a:t>
            </a:r>
            <a:r>
              <a:rPr lang="en-US" sz="2200" dirty="0" smtClean="0"/>
              <a:t>	Zebulon (3)</a:t>
            </a:r>
            <a:endParaRPr lang="en-US" sz="2200" dirty="0"/>
          </a:p>
          <a:p>
            <a:pPr algn="l"/>
            <a:r>
              <a:rPr lang="en-US" sz="2200" dirty="0"/>
              <a:t> </a:t>
            </a:r>
          </a:p>
          <a:p>
            <a:pPr algn="l"/>
            <a:r>
              <a:rPr lang="en-US" sz="2400" b="1" i="1" dirty="0">
                <a:solidFill>
                  <a:srgbClr val="CCFF66"/>
                </a:solidFill>
              </a:rPr>
              <a:t>Rachel</a:t>
            </a:r>
            <a:r>
              <a:rPr lang="en-US" sz="2200" b="1" dirty="0"/>
              <a:t>	</a:t>
            </a:r>
            <a:r>
              <a:rPr lang="en-US" sz="2200" dirty="0"/>
              <a:t>Joseph	</a:t>
            </a:r>
            <a:r>
              <a:rPr lang="en-US" sz="2200" dirty="0" smtClean="0"/>
              <a:t>	</a:t>
            </a:r>
            <a:r>
              <a:rPr lang="en-US" sz="2400" b="1" i="1" dirty="0" err="1" smtClean="0">
                <a:solidFill>
                  <a:srgbClr val="CCFF66"/>
                </a:solidFill>
              </a:rPr>
              <a:t>Bilhah</a:t>
            </a:r>
            <a:r>
              <a:rPr lang="en-US" sz="2400" b="1" i="1" dirty="0" smtClean="0">
                <a:solidFill>
                  <a:srgbClr val="CCFF66"/>
                </a:solidFill>
              </a:rPr>
              <a:t> 	</a:t>
            </a:r>
            <a:r>
              <a:rPr lang="en-US" sz="2200" dirty="0"/>
              <a:t>	</a:t>
            </a:r>
            <a:r>
              <a:rPr lang="en-US" sz="2200" dirty="0" smtClean="0"/>
              <a:t>Dan (1)</a:t>
            </a:r>
            <a:endParaRPr lang="en-US" sz="2200" dirty="0"/>
          </a:p>
          <a:p>
            <a:pPr algn="l"/>
            <a:r>
              <a:rPr lang="en-US" sz="2200" dirty="0"/>
              <a:t>	</a:t>
            </a:r>
            <a:r>
              <a:rPr lang="en-US" sz="2200" dirty="0" smtClean="0"/>
              <a:t>	Benjamin</a:t>
            </a:r>
            <a:r>
              <a:rPr lang="en-US" sz="2200" dirty="0"/>
              <a:t>	</a:t>
            </a:r>
            <a:r>
              <a:rPr lang="en-US" sz="2000" b="1" i="1" dirty="0" smtClean="0">
                <a:solidFill>
                  <a:srgbClr val="CCFF66"/>
                </a:solidFill>
              </a:rPr>
              <a:t> </a:t>
            </a:r>
            <a:r>
              <a:rPr lang="en-US" sz="2400" b="1" i="1" dirty="0" smtClean="0">
                <a:solidFill>
                  <a:srgbClr val="CCFF66"/>
                </a:solidFill>
              </a:rPr>
              <a:t>(Rachel’s servant) </a:t>
            </a:r>
            <a:r>
              <a:rPr lang="en-US" sz="2200" dirty="0" err="1" smtClean="0"/>
              <a:t>Naptali</a:t>
            </a:r>
            <a:r>
              <a:rPr lang="en-US" sz="2200" dirty="0" smtClean="0"/>
              <a:t> (4)</a:t>
            </a:r>
            <a:endParaRPr lang="en-US" sz="2200" dirty="0"/>
          </a:p>
        </p:txBody>
      </p:sp>
      <p:sp>
        <p:nvSpPr>
          <p:cNvPr id="3" name="Rectangle 2"/>
          <p:cNvSpPr txBox="1">
            <a:spLocks noChangeArrowheads="1"/>
          </p:cNvSpPr>
          <p:nvPr/>
        </p:nvSpPr>
        <p:spPr bwMode="auto">
          <a:xfrm>
            <a:off x="914400" y="25400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lang="en-US" sz="4800" i="1" kern="0" dirty="0" smtClean="0">
                <a:solidFill>
                  <a:srgbClr val="FFFF66"/>
                </a:solidFill>
                <a:effectLst>
                  <a:outerShdw blurRad="38100" dist="38100" dir="2700000" algn="tl">
                    <a:srgbClr val="000000"/>
                  </a:outerShdw>
                </a:effectLst>
                <a:latin typeface="Calibri" pitchFamily="34" charset="0"/>
                <a:ea typeface="+mn-ea"/>
                <a:cs typeface="+mn-cs"/>
              </a:rPr>
              <a:t>Jacob’s Family</a:t>
            </a:r>
            <a:endParaRPr kumimoji="0" lang="en-US" sz="48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p:cNvSpPr>
            <a:spLocks noGrp="1" noChangeArrowheads="1"/>
          </p:cNvSpPr>
          <p:nvPr>
            <p:ph type="body" sz="half" idx="1"/>
          </p:nvPr>
        </p:nvSpPr>
        <p:spPr>
          <a:xfrm>
            <a:off x="152400" y="889000"/>
            <a:ext cx="8586788" cy="3365500"/>
          </a:xfrm>
        </p:spPr>
        <p:txBody>
          <a:bodyPr/>
          <a:lstStyle/>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not deny their guilt</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Did they allow guilt to define them?</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Not by giving up and remaining jealous, self-seeking, cruel men – why not?</a:t>
            </a:r>
          </a:p>
          <a:p>
            <a:pPr marL="1143000" lvl="1" indent="-742950" eaLnBrk="1" hangingPunct="1">
              <a:lnSpc>
                <a:spcPct val="90000"/>
              </a:lnSpc>
              <a:buClr>
                <a:srgbClr val="FFFF00"/>
              </a:buClr>
              <a:buSzPct val="97000"/>
              <a:buFont typeface="+mj-lt"/>
              <a:buAutoNum type="alphaLcPeriod"/>
            </a:pPr>
            <a:r>
              <a:rPr lang="en-US" sz="3200" dirty="0" smtClean="0">
                <a:effectLst/>
                <a:latin typeface="Calibri" pitchFamily="34" charset="0"/>
              </a:rPr>
              <a:t>Yet perhaps in a sense while still trying to serve God</a:t>
            </a:r>
          </a:p>
          <a:p>
            <a:pPr marL="533400" indent="-533400" eaLnBrk="1" hangingPunct="1">
              <a:lnSpc>
                <a:spcPct val="90000"/>
              </a:lnSpc>
              <a:buClr>
                <a:srgbClr val="FFFF00"/>
              </a:buClr>
              <a:buFont typeface="Wingdings" pitchFamily="2" charset="2"/>
              <a:buAutoNum type="arabicPeriod"/>
            </a:pPr>
            <a:r>
              <a:rPr lang="en-US" sz="4000" dirty="0" smtClean="0">
                <a:effectLst/>
                <a:latin typeface="Calibri" pitchFamily="34" charset="0"/>
              </a:rPr>
              <a:t>Who then is to be our example of using guilt as motivation to be remade (but with peace)?</a:t>
            </a:r>
          </a:p>
        </p:txBody>
      </p:sp>
      <p:sp>
        <p:nvSpPr>
          <p:cNvPr id="4" name="Rectangle 2"/>
          <p:cNvSpPr txBox="1">
            <a:spLocks noChangeArrowheads="1"/>
          </p:cNvSpPr>
          <p:nvPr/>
        </p:nvSpPr>
        <p:spPr bwMode="auto">
          <a:xfrm>
            <a:off x="1066800" y="0"/>
            <a:ext cx="7239000" cy="825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1" hangingPunct="1">
              <a:defRPr/>
            </a:pPr>
            <a:r>
              <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Guilt and the</a:t>
            </a:r>
            <a:r>
              <a:rPr kumimoji="0" lang="en-US" sz="4400" b="0" i="1" u="none" strike="noStrike" kern="0" cap="none" spc="0" normalizeH="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rPr>
              <a:t> Ten Brothers</a:t>
            </a:r>
            <a:endParaRPr kumimoji="0" lang="en-US" sz="4400" b="0" i="1" u="none" strike="noStrike" kern="0" cap="none" spc="0" normalizeH="0" baseline="0" noProof="0" dirty="0" smtClean="0">
              <a:ln>
                <a:noFill/>
              </a:ln>
              <a:solidFill>
                <a:srgbClr val="FFFF66"/>
              </a:solidFill>
              <a:effectLst>
                <a:outerShdw blurRad="38100" dist="38100" dir="2700000" algn="tl">
                  <a:srgbClr val="000000"/>
                </a:outerShdw>
              </a:effectLst>
              <a:uLnTx/>
              <a:uFillTx/>
              <a:latin typeface="Calibri"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4755">
                                            <p:txEl>
                                              <p:pRg st="3" end="3"/>
                                            </p:txEl>
                                          </p:spTgt>
                                        </p:tgtEl>
                                        <p:attrNameLst>
                                          <p:attrName>style.visibility</p:attrName>
                                        </p:attrNameLst>
                                      </p:cBhvr>
                                      <p:to>
                                        <p:strVal val="visible"/>
                                      </p:to>
                                    </p:set>
                                    <p:animEffect transition="in" filter="dissolve">
                                      <p:cBhvr>
                                        <p:cTn id="7" dur="500"/>
                                        <p:tgtEl>
                                          <p:spTgt spid="74755">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4755">
                                            <p:txEl>
                                              <p:pRg st="4" end="4"/>
                                            </p:txEl>
                                          </p:spTgt>
                                        </p:tgtEl>
                                        <p:attrNameLst>
                                          <p:attrName>style.visibility</p:attrName>
                                        </p:attrNameLst>
                                      </p:cBhvr>
                                      <p:to>
                                        <p:strVal val="visible"/>
                                      </p:to>
                                    </p:set>
                                    <p:animEffect transition="in" filter="dissolve">
                                      <p:cBhvr>
                                        <p:cTn id="12" dur="500"/>
                                        <p:tgtEl>
                                          <p:spTgt spid="747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uiExpand="1" build="p" bldLvl="2"/>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8637588" cy="7620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09600" y="181031"/>
            <a:ext cx="7924800" cy="5447645"/>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a:t>
            </a:r>
            <a:r>
              <a:rPr lang="en-US" sz="3200" i="1" dirty="0" smtClean="0">
                <a:solidFill>
                  <a:srgbClr val="FFFF00"/>
                </a:solidFill>
                <a:latin typeface="Calibri" pitchFamily="34" charset="0"/>
              </a:rPr>
              <a:t>I Timothy 1:15</a:t>
            </a:r>
            <a:endParaRPr lang="en-US" sz="3600" i="1" dirty="0" smtClean="0">
              <a:solidFill>
                <a:srgbClr val="FFFF00"/>
              </a:solidFill>
              <a:latin typeface="Calibri" pitchFamily="34" charset="0"/>
            </a:endParaRPr>
          </a:p>
          <a:p>
            <a:pPr lvl="1" algn="l" eaLnBrk="1" hangingPunct="1"/>
            <a:r>
              <a:rPr lang="en-US" sz="2800" i="1" dirty="0" smtClean="0">
                <a:latin typeface="Calibri" pitchFamily="34" charset="0"/>
              </a:rPr>
              <a:t>“Christ Jesus came into the world to save sinners, of whom I am the foremost”  </a:t>
            </a:r>
            <a:r>
              <a:rPr lang="en-US" sz="2800" dirty="0" smtClean="0">
                <a:latin typeface="Calibri" pitchFamily="34" charset="0"/>
              </a:rPr>
              <a:t>Yet</a:t>
            </a:r>
          </a:p>
          <a:p>
            <a:pPr lvl="1" algn="l" eaLnBrk="1" hangingPunct="1"/>
            <a:r>
              <a:rPr lang="en-US" sz="2800" i="1" baseline="30000" dirty="0" smtClean="0">
                <a:latin typeface="Calibri" pitchFamily="34" charset="0"/>
              </a:rPr>
              <a:t>12 </a:t>
            </a:r>
            <a:r>
              <a:rPr lang="en-US" sz="2800" i="1" dirty="0" smtClean="0">
                <a:solidFill>
                  <a:srgbClr val="FFFF00"/>
                </a:solidFill>
                <a:latin typeface="Calibri" pitchFamily="34" charset="0"/>
              </a:rPr>
              <a:t>I thank him </a:t>
            </a:r>
            <a:r>
              <a:rPr lang="en-US" sz="2800" i="1" dirty="0" smtClean="0">
                <a:latin typeface="Calibri" pitchFamily="34" charset="0"/>
              </a:rPr>
              <a:t>who has given me strength, Christ Jesus our Lord, because he </a:t>
            </a:r>
            <a:r>
              <a:rPr lang="en-US" sz="2800" i="1" dirty="0" smtClean="0">
                <a:solidFill>
                  <a:srgbClr val="FFFF00"/>
                </a:solidFill>
                <a:latin typeface="Calibri" pitchFamily="34" charset="0"/>
              </a:rPr>
              <a:t>judged me faithful, appointing me to his service</a:t>
            </a:r>
            <a:r>
              <a:rPr lang="en-US" sz="2800" i="1" dirty="0" smtClean="0">
                <a:latin typeface="Calibri" pitchFamily="34" charset="0"/>
              </a:rPr>
              <a:t>, </a:t>
            </a:r>
            <a:r>
              <a:rPr lang="en-US" sz="2800" i="1" baseline="30000" dirty="0" smtClean="0">
                <a:latin typeface="Calibri" pitchFamily="34" charset="0"/>
              </a:rPr>
              <a:t>13 </a:t>
            </a:r>
            <a:r>
              <a:rPr lang="en-US" sz="2800" i="1" dirty="0" smtClean="0">
                <a:latin typeface="Calibri" pitchFamily="34" charset="0"/>
              </a:rPr>
              <a:t>though </a:t>
            </a:r>
            <a:r>
              <a:rPr lang="en-US" sz="2800" i="1" dirty="0" smtClean="0">
                <a:solidFill>
                  <a:srgbClr val="FFFF00"/>
                </a:solidFill>
                <a:latin typeface="Calibri" pitchFamily="34" charset="0"/>
              </a:rPr>
              <a:t>formerly I was </a:t>
            </a:r>
            <a:r>
              <a:rPr lang="en-US" sz="2800" i="1" dirty="0" smtClean="0">
                <a:latin typeface="Calibri" pitchFamily="34" charset="0"/>
              </a:rPr>
              <a:t>a blasphemer, persecutor, and insolent opponent. But </a:t>
            </a:r>
            <a:r>
              <a:rPr lang="en-US" sz="2800" i="1" dirty="0" smtClean="0">
                <a:solidFill>
                  <a:srgbClr val="FFFF00"/>
                </a:solidFill>
                <a:latin typeface="Calibri" pitchFamily="34" charset="0"/>
              </a:rPr>
              <a:t>I received mercy </a:t>
            </a:r>
            <a:r>
              <a:rPr lang="en-US" sz="2800" i="1" dirty="0" smtClean="0">
                <a:latin typeface="Calibri" pitchFamily="34" charset="0"/>
              </a:rPr>
              <a:t>because I had acted ignorantly in unbelief, </a:t>
            </a:r>
            <a:r>
              <a:rPr lang="en-US" sz="2800" i="1" baseline="30000" dirty="0" smtClean="0">
                <a:latin typeface="Calibri" pitchFamily="34" charset="0"/>
              </a:rPr>
              <a:t>14 </a:t>
            </a:r>
            <a:r>
              <a:rPr lang="en-US" sz="2800" i="1" dirty="0" smtClean="0">
                <a:latin typeface="Calibri" pitchFamily="34" charset="0"/>
              </a:rPr>
              <a:t>and </a:t>
            </a:r>
            <a:r>
              <a:rPr lang="en-US" sz="2800" i="1" dirty="0" smtClean="0">
                <a:solidFill>
                  <a:srgbClr val="FFFF00"/>
                </a:solidFill>
                <a:latin typeface="Calibri" pitchFamily="34" charset="0"/>
              </a:rPr>
              <a:t>the grace of our Lord overflowed for me </a:t>
            </a:r>
            <a:r>
              <a:rPr lang="en-US" sz="2800" i="1" dirty="0" smtClean="0">
                <a:latin typeface="Calibri" pitchFamily="34" charset="0"/>
              </a:rPr>
              <a:t>with the faith and love that are in Christ Jesus.</a:t>
            </a:r>
            <a:endParaRPr lang="en-US" sz="2800" dirty="0" smtClean="0">
              <a:latin typeface="Calibri" pitchFamily="34" charset="0"/>
            </a:endParaRPr>
          </a:p>
          <a:p>
            <a:pPr algn="l" eaLnBrk="1" hangingPunct="1">
              <a:buFont typeface="Arial" pitchFamily="34" charset="0"/>
              <a:buChar char="•"/>
            </a:pP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p:cTn id="7" dur="1000" fill="hold"/>
                                        <p:tgtEl>
                                          <p:spTgt spid="164867">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1" end="1"/>
                                            </p:txEl>
                                          </p:spTgt>
                                        </p:tgtEl>
                                        <p:attrNameLst>
                                          <p:attrName>style.visibility</p:attrName>
                                        </p:attrNameLst>
                                      </p:cBhvr>
                                      <p:to>
                                        <p:strVal val="visible"/>
                                      </p:to>
                                    </p:set>
                                    <p:anim calcmode="lin" valueType="num">
                                      <p:cBhvr>
                                        <p:cTn id="14"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2" end="2"/>
                                            </p:txEl>
                                          </p:spTgt>
                                        </p:tgtEl>
                                        <p:attrNameLst>
                                          <p:attrName>style.visibility</p:attrName>
                                        </p:attrNameLst>
                                      </p:cBhvr>
                                      <p:to>
                                        <p:strVal val="visible"/>
                                      </p:to>
                                    </p:set>
                                    <p:anim calcmode="lin" valueType="num">
                                      <p:cBhvr>
                                        <p:cTn id="21"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304800" y="0"/>
            <a:ext cx="8637588" cy="762000"/>
          </a:xfrm>
          <a:noFill/>
        </p:spPr>
        <p:txBody>
          <a:bodyPr/>
          <a:lstStyle/>
          <a:p>
            <a:pPr eaLnBrk="1" hangingPunct="1"/>
            <a:r>
              <a:rPr lang="en-US" dirty="0" smtClean="0">
                <a:solidFill>
                  <a:srgbClr val="FFFF99"/>
                </a:solidFill>
                <a:effectLst/>
                <a:latin typeface="Calibri" pitchFamily="34" charset="0"/>
              </a:rPr>
              <a:t>Example of Paul</a:t>
            </a:r>
          </a:p>
        </p:txBody>
      </p:sp>
      <p:sp>
        <p:nvSpPr>
          <p:cNvPr id="164867" name="Rectangle 3"/>
          <p:cNvSpPr>
            <a:spLocks noChangeArrowheads="1"/>
          </p:cNvSpPr>
          <p:nvPr/>
        </p:nvSpPr>
        <p:spPr bwMode="auto">
          <a:xfrm>
            <a:off x="685800" y="573529"/>
            <a:ext cx="7924800" cy="3785652"/>
          </a:xfrm>
          <a:prstGeom prst="rect">
            <a:avLst/>
          </a:prstGeom>
          <a:noFill/>
          <a:ln w="9525">
            <a:noFill/>
            <a:miter lim="800000"/>
            <a:headEnd/>
            <a:tailEnd/>
          </a:ln>
        </p:spPr>
        <p:txBody>
          <a:bodyPr wrap="square" anchor="ctr">
            <a:spAutoFit/>
          </a:bodyPr>
          <a:lstStyle/>
          <a:p>
            <a:pPr algn="l" eaLnBrk="1" hangingPunct="1">
              <a:buFont typeface="Arial" pitchFamily="34" charset="0"/>
              <a:buChar char="•"/>
            </a:pPr>
            <a:r>
              <a:rPr lang="en-US" sz="3600" i="1" dirty="0" smtClean="0">
                <a:solidFill>
                  <a:srgbClr val="FFFF00"/>
                </a:solidFill>
                <a:latin typeface="Calibri" pitchFamily="34" charset="0"/>
              </a:rPr>
              <a:t> I Timothy 1:15</a:t>
            </a:r>
          </a:p>
          <a:p>
            <a:pPr algn="l" eaLnBrk="1" hangingPunct="1">
              <a:buFont typeface="Arial" pitchFamily="34" charset="0"/>
              <a:buChar char="•"/>
            </a:pPr>
            <a:r>
              <a:rPr lang="en-US" sz="3600" i="1" dirty="0" smtClean="0">
                <a:solidFill>
                  <a:srgbClr val="FFFF00"/>
                </a:solidFill>
                <a:latin typeface="Calibri" pitchFamily="34" charset="0"/>
              </a:rPr>
              <a:t> Romans 7:24 – 8:1</a:t>
            </a:r>
          </a:p>
          <a:p>
            <a:pPr algn="l" eaLnBrk="1" hangingPunct="1">
              <a:buFont typeface="Arial" pitchFamily="34" charset="0"/>
              <a:buChar char="•"/>
            </a:pPr>
            <a:r>
              <a:rPr lang="en-US" sz="3600" i="1" dirty="0" smtClean="0">
                <a:solidFill>
                  <a:srgbClr val="FFFF00"/>
                </a:solidFill>
                <a:latin typeface="Calibri" pitchFamily="34" charset="0"/>
              </a:rPr>
              <a:t> Philippians 3:13-14</a:t>
            </a:r>
          </a:p>
          <a:p>
            <a:pPr algn="l" eaLnBrk="1" hangingPunct="1"/>
            <a:r>
              <a:rPr lang="en-US" sz="3600" i="1" dirty="0" smtClean="0">
                <a:solidFill>
                  <a:srgbClr val="FFFF00"/>
                </a:solidFill>
                <a:latin typeface="Calibri" pitchFamily="34" charset="0"/>
              </a:rPr>
              <a:t>	</a:t>
            </a:r>
            <a:r>
              <a:rPr lang="en-US" sz="3200" i="1" dirty="0" smtClean="0">
                <a:latin typeface="Calibri" pitchFamily="34" charset="0"/>
              </a:rPr>
              <a:t>But one thing I do: forgetting what lies behind and straining forward to what lies ahead, </a:t>
            </a:r>
            <a:r>
              <a:rPr lang="en-US" sz="3200" i="1" baseline="30000" dirty="0" smtClean="0">
                <a:latin typeface="Calibri" pitchFamily="34" charset="0"/>
              </a:rPr>
              <a:t>14 </a:t>
            </a:r>
            <a:r>
              <a:rPr lang="en-US" sz="3200" i="1" dirty="0" smtClean="0">
                <a:latin typeface="Calibri" pitchFamily="34" charset="0"/>
              </a:rPr>
              <a:t>I press on toward the goal for the prize of the upward call of God in Christ Jesus.</a:t>
            </a:r>
            <a:endParaRPr lang="en-US" sz="32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xEl>
                                              <p:pRg st="1" end="1"/>
                                            </p:txEl>
                                          </p:spTgt>
                                        </p:tgtEl>
                                        <p:attrNameLst>
                                          <p:attrName>style.visibility</p:attrName>
                                        </p:attrNameLst>
                                      </p:cBhvr>
                                      <p:to>
                                        <p:strVal val="visible"/>
                                      </p:to>
                                    </p:set>
                                    <p:anim calcmode="lin" valueType="num">
                                      <p:cBhvr>
                                        <p:cTn id="7" dur="1000" fill="hold"/>
                                        <p:tgtEl>
                                          <p:spTgt spid="164867">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164867">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16486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164867">
                                            <p:txEl>
                                              <p:pRg st="2" end="2"/>
                                            </p:txEl>
                                          </p:spTgt>
                                        </p:tgtEl>
                                        <p:attrNameLst>
                                          <p:attrName>style.visibility</p:attrName>
                                        </p:attrNameLst>
                                      </p:cBhvr>
                                      <p:to>
                                        <p:strVal val="visible"/>
                                      </p:to>
                                    </p:set>
                                    <p:anim calcmode="lin" valueType="num">
                                      <p:cBhvr>
                                        <p:cTn id="14" dur="1000" fill="hold"/>
                                        <p:tgtEl>
                                          <p:spTgt spid="164867">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164867">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16486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164867">
                                            <p:txEl>
                                              <p:pRg st="3" end="3"/>
                                            </p:txEl>
                                          </p:spTgt>
                                        </p:tgtEl>
                                        <p:attrNameLst>
                                          <p:attrName>style.visibility</p:attrName>
                                        </p:attrNameLst>
                                      </p:cBhvr>
                                      <p:to>
                                        <p:strVal val="visible"/>
                                      </p:to>
                                    </p:set>
                                    <p:anim calcmode="lin" valueType="num">
                                      <p:cBhvr>
                                        <p:cTn id="21" dur="1000" fill="hold"/>
                                        <p:tgtEl>
                                          <p:spTgt spid="164867">
                                            <p:txEl>
                                              <p:pRg st="3" end="3"/>
                                            </p:txEl>
                                          </p:spTgt>
                                        </p:tgtEl>
                                        <p:attrNameLst>
                                          <p:attrName>ppt_w</p:attrName>
                                        </p:attrNameLst>
                                      </p:cBhvr>
                                      <p:tavLst>
                                        <p:tav tm="0">
                                          <p:val>
                                            <p:strVal val="#ppt_w*0.70"/>
                                          </p:val>
                                        </p:tav>
                                        <p:tav tm="100000">
                                          <p:val>
                                            <p:strVal val="#ppt_w"/>
                                          </p:val>
                                        </p:tav>
                                      </p:tavLst>
                                    </p:anim>
                                    <p:anim calcmode="lin" valueType="num">
                                      <p:cBhvr>
                                        <p:cTn id="22" dur="1000" fill="hold"/>
                                        <p:tgtEl>
                                          <p:spTgt spid="164867">
                                            <p:txEl>
                                              <p:pRg st="3" end="3"/>
                                            </p:txEl>
                                          </p:spTgt>
                                        </p:tgtEl>
                                        <p:attrNameLst>
                                          <p:attrName>ppt_h</p:attrName>
                                        </p:attrNameLst>
                                      </p:cBhvr>
                                      <p:tavLst>
                                        <p:tav tm="0">
                                          <p:val>
                                            <p:strVal val="#ppt_h"/>
                                          </p:val>
                                        </p:tav>
                                        <p:tav tm="100000">
                                          <p:val>
                                            <p:strVal val="#ppt_h"/>
                                          </p:val>
                                        </p:tav>
                                      </p:tavLst>
                                    </p:anim>
                                    <p:animEffect transition="in" filter="fade">
                                      <p:cBhvr>
                                        <p:cTn id="23" dur="10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uiExpand="1" build="p" bldLvl="2"/>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228600" y="190500"/>
            <a:ext cx="8637588" cy="762000"/>
          </a:xfrm>
          <a:noFill/>
        </p:spPr>
        <p:txBody>
          <a:bodyPr/>
          <a:lstStyle/>
          <a:p>
            <a:pPr eaLnBrk="1" hangingPunct="1"/>
            <a:r>
              <a:rPr lang="en-US" sz="6000" dirty="0" smtClean="0">
                <a:solidFill>
                  <a:srgbClr val="FFFFCC"/>
                </a:solidFill>
                <a:effectLst/>
                <a:latin typeface="Calibri" pitchFamily="34" charset="0"/>
              </a:rPr>
              <a:t>#345 – 3</a:t>
            </a:r>
            <a:r>
              <a:rPr lang="en-US" sz="6000" baseline="30000" dirty="0" smtClean="0">
                <a:solidFill>
                  <a:srgbClr val="FFFFCC"/>
                </a:solidFill>
                <a:effectLst/>
                <a:latin typeface="Calibri" pitchFamily="34" charset="0"/>
              </a:rPr>
              <a:t>rd</a:t>
            </a:r>
            <a:r>
              <a:rPr lang="en-US" sz="6000" dirty="0" smtClean="0">
                <a:solidFill>
                  <a:srgbClr val="FFFFCC"/>
                </a:solidFill>
                <a:effectLst/>
                <a:latin typeface="Calibri" pitchFamily="34" charset="0"/>
              </a:rPr>
              <a:t> verse</a:t>
            </a:r>
          </a:p>
        </p:txBody>
      </p:sp>
      <p:sp>
        <p:nvSpPr>
          <p:cNvPr id="164867" name="Rectangle 3"/>
          <p:cNvSpPr>
            <a:spLocks noChangeArrowheads="1"/>
          </p:cNvSpPr>
          <p:nvPr/>
        </p:nvSpPr>
        <p:spPr bwMode="auto">
          <a:xfrm>
            <a:off x="457200" y="1150159"/>
            <a:ext cx="8229600" cy="3724096"/>
          </a:xfrm>
          <a:prstGeom prst="rect">
            <a:avLst/>
          </a:prstGeom>
          <a:noFill/>
          <a:ln w="9525">
            <a:noFill/>
            <a:miter lim="800000"/>
            <a:headEnd/>
            <a:tailEnd/>
          </a:ln>
        </p:spPr>
        <p:txBody>
          <a:bodyPr wrap="square" anchor="ctr">
            <a:spAutoFit/>
          </a:bodyPr>
          <a:lstStyle/>
          <a:p>
            <a:pPr algn="l" eaLnBrk="1" hangingPunct="1"/>
            <a:r>
              <a:rPr lang="en-US" dirty="0">
                <a:latin typeface="Tahoma" pitchFamily="34" charset="0"/>
              </a:rPr>
              <a:t> </a:t>
            </a:r>
            <a:r>
              <a:rPr lang="en-US" sz="4000" b="1" i="1" baseline="30000" dirty="0">
                <a:latin typeface="Calibri" pitchFamily="34" charset="0"/>
              </a:rPr>
              <a:t> </a:t>
            </a:r>
            <a:r>
              <a:rPr lang="en-US" sz="4000" dirty="0" smtClean="0">
                <a:latin typeface="Calibri" pitchFamily="34" charset="0"/>
              </a:rPr>
              <a:t>“My sin – O, the bliss of this glorious thought, my sin – not in part but the whole, is nailed to His cross and I bear it no more, Praise the Lord, praise the Lord, O, my soul.”</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228600" y="190500"/>
            <a:ext cx="8637588" cy="762000"/>
          </a:xfrm>
          <a:noFill/>
        </p:spPr>
        <p:txBody>
          <a:bodyPr/>
          <a:lstStyle/>
          <a:p>
            <a:pPr eaLnBrk="1" hangingPunct="1"/>
            <a:r>
              <a:rPr lang="en-US" sz="6600" smtClean="0">
                <a:solidFill>
                  <a:srgbClr val="FFFFCC"/>
                </a:solidFill>
                <a:effectLst/>
                <a:latin typeface="Calibri" pitchFamily="34" charset="0"/>
              </a:rPr>
              <a:t>Ephesians 4 - 5</a:t>
            </a:r>
          </a:p>
        </p:txBody>
      </p:sp>
      <p:sp>
        <p:nvSpPr>
          <p:cNvPr id="164867" name="Rectangle 3"/>
          <p:cNvSpPr>
            <a:spLocks noChangeArrowheads="1"/>
          </p:cNvSpPr>
          <p:nvPr/>
        </p:nvSpPr>
        <p:spPr bwMode="auto">
          <a:xfrm>
            <a:off x="457200" y="761018"/>
            <a:ext cx="8229600" cy="4585871"/>
          </a:xfrm>
          <a:prstGeom prst="rect">
            <a:avLst/>
          </a:prstGeom>
          <a:noFill/>
          <a:ln w="9525">
            <a:noFill/>
            <a:miter lim="800000"/>
            <a:headEnd/>
            <a:tailEnd/>
          </a:ln>
        </p:spPr>
        <p:txBody>
          <a:bodyPr anchor="ctr">
            <a:spAutoFit/>
          </a:bodyPr>
          <a:lstStyle/>
          <a:p>
            <a:r>
              <a:rPr lang="en-US">
                <a:latin typeface="Tahoma" pitchFamily="34" charset="0"/>
              </a:rPr>
              <a:t> </a:t>
            </a:r>
            <a:r>
              <a:rPr lang="en-US" sz="4000"/>
              <a:t> </a:t>
            </a:r>
            <a:r>
              <a:rPr lang="en-US" sz="2800" u="sng">
                <a:solidFill>
                  <a:srgbClr val="FFFF00"/>
                </a:solidFill>
                <a:latin typeface="Calibri" pitchFamily="34" charset="0"/>
              </a:rPr>
              <a:t>Putting Off</a:t>
            </a:r>
            <a:r>
              <a:rPr lang="en-US" sz="2800">
                <a:solidFill>
                  <a:srgbClr val="FFFF00"/>
                </a:solidFill>
                <a:latin typeface="Calibri" pitchFamily="34" charset="0"/>
              </a:rPr>
              <a:t>			</a:t>
            </a:r>
            <a:r>
              <a:rPr lang="en-US" sz="2800" u="sng">
                <a:solidFill>
                  <a:srgbClr val="FFFF00"/>
                </a:solidFill>
                <a:latin typeface="Calibri" pitchFamily="34" charset="0"/>
              </a:rPr>
              <a:t>Putting On</a:t>
            </a:r>
            <a:endParaRPr lang="en-US" sz="2800">
              <a:solidFill>
                <a:srgbClr val="FFFF00"/>
              </a:solidFill>
              <a:latin typeface="Calibri" pitchFamily="34" charset="0"/>
            </a:endParaRPr>
          </a:p>
          <a:p>
            <a:pPr algn="l"/>
            <a:r>
              <a:rPr lang="en-US" sz="2400">
                <a:latin typeface="Calibri" pitchFamily="34" charset="0"/>
              </a:rPr>
              <a:t>	Lying				Truth</a:t>
            </a:r>
          </a:p>
          <a:p>
            <a:pPr algn="l"/>
            <a:r>
              <a:rPr lang="en-US" sz="2400">
                <a:latin typeface="Calibri" pitchFamily="34" charset="0"/>
              </a:rPr>
              <a:t>	Anger</a:t>
            </a:r>
          </a:p>
          <a:p>
            <a:pPr algn="l"/>
            <a:r>
              <a:rPr lang="en-US" sz="2400">
                <a:latin typeface="Calibri" pitchFamily="34" charset="0"/>
              </a:rPr>
              <a:t>	Stealing			Labor – honest work	Corrupt talk			Speech that builds up</a:t>
            </a:r>
          </a:p>
          <a:p>
            <a:pPr algn="l"/>
            <a:r>
              <a:rPr lang="en-US" sz="2400">
                <a:latin typeface="Calibri" pitchFamily="34" charset="0"/>
              </a:rPr>
              <a:t>	Bitterness, wrath, malice	Kindness, forgiveness</a:t>
            </a:r>
          </a:p>
          <a:p>
            <a:pPr algn="l"/>
            <a:r>
              <a:rPr lang="en-US" sz="2400">
                <a:latin typeface="Calibri" pitchFamily="34" charset="0"/>
              </a:rPr>
              <a:t>	Sexual immorality</a:t>
            </a:r>
          </a:p>
          <a:p>
            <a:pPr algn="l"/>
            <a:r>
              <a:rPr lang="en-US" sz="2400">
                <a:latin typeface="Calibri" pitchFamily="34" charset="0"/>
              </a:rPr>
              <a:t>	Filthiness, crude jokes		Thanksgiving</a:t>
            </a:r>
          </a:p>
          <a:p>
            <a:pPr algn="l"/>
            <a:r>
              <a:rPr lang="en-US" sz="2400">
                <a:latin typeface="Calibri" pitchFamily="34" charset="0"/>
              </a:rPr>
              <a:t>	Foolishness			Understand the Lord’s will</a:t>
            </a:r>
          </a:p>
          <a:p>
            <a:pPr algn="l"/>
            <a:r>
              <a:rPr lang="en-US" sz="2400">
                <a:latin typeface="Calibri" pitchFamily="34" charset="0"/>
              </a:rPr>
              <a:t>	Drunkenness			Spirit, singing to the Lord</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00"/>
                </a:solidFill>
                <a:effectLst/>
                <a:latin typeface="Calibri" pitchFamily="34" charset="0"/>
              </a:rPr>
              <a:t>Lying</a:t>
            </a:r>
            <a:r>
              <a:rPr lang="en-US" sz="5400" smtClean="0">
                <a:solidFill>
                  <a:srgbClr val="FFFFCC"/>
                </a:solidFill>
                <a:effectLst/>
                <a:latin typeface="Calibri" pitchFamily="34" charset="0"/>
              </a:rPr>
              <a:t> – Ephesians 4:25</a:t>
            </a:r>
          </a:p>
        </p:txBody>
      </p:sp>
      <p:sp>
        <p:nvSpPr>
          <p:cNvPr id="164867" name="Rectangle 3"/>
          <p:cNvSpPr>
            <a:spLocks noChangeArrowheads="1"/>
          </p:cNvSpPr>
          <p:nvPr/>
        </p:nvSpPr>
        <p:spPr bwMode="auto">
          <a:xfrm>
            <a:off x="838200" y="1271989"/>
            <a:ext cx="7924800" cy="255454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25</a:t>
            </a:r>
            <a:r>
              <a:rPr lang="en-US" sz="4000" i="1">
                <a:latin typeface="Calibri" pitchFamily="34" charset="0"/>
              </a:rPr>
              <a:t>Therefore, having put away falsehood, let each one of you speak the truth with his neighbor, for we are members one of another.</a:t>
            </a:r>
            <a:endParaRPr lang="en-US" sz="3600">
              <a:latin typeface="Calibri" pitchFamily="34" charset="0"/>
            </a:endParaRPr>
          </a:p>
        </p:txBody>
      </p:sp>
      <p:cxnSp>
        <p:nvCxnSpPr>
          <p:cNvPr id="4" name="Straight Connector 3"/>
          <p:cNvCxnSpPr>
            <a:cxnSpLocks noChangeShapeType="1"/>
          </p:cNvCxnSpPr>
          <p:nvPr/>
        </p:nvCxnSpPr>
        <p:spPr bwMode="auto">
          <a:xfrm>
            <a:off x="6629400" y="3111500"/>
            <a:ext cx="15240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3556000"/>
            <a:ext cx="5943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00"/>
                </a:solidFill>
                <a:effectLst/>
                <a:latin typeface="Calibri" pitchFamily="34" charset="0"/>
              </a:rPr>
              <a:t>Stealing</a:t>
            </a:r>
            <a:r>
              <a:rPr lang="en-US" sz="5400" smtClean="0">
                <a:solidFill>
                  <a:srgbClr val="FFFFCC"/>
                </a:solidFill>
                <a:effectLst/>
                <a:latin typeface="Calibri" pitchFamily="34" charset="0"/>
              </a:rPr>
              <a:t> – Ephesians 4:28</a:t>
            </a:r>
          </a:p>
        </p:txBody>
      </p:sp>
      <p:sp>
        <p:nvSpPr>
          <p:cNvPr id="164867" name="Rectangle 3"/>
          <p:cNvSpPr>
            <a:spLocks noChangeArrowheads="1"/>
          </p:cNvSpPr>
          <p:nvPr/>
        </p:nvSpPr>
        <p:spPr bwMode="auto">
          <a:xfrm>
            <a:off x="838200" y="1259883"/>
            <a:ext cx="7924800" cy="3170099"/>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3600" i="1"/>
              <a:t> </a:t>
            </a:r>
            <a:r>
              <a:rPr lang="en-US" sz="4000" b="1" i="1" baseline="30000">
                <a:latin typeface="Calibri" pitchFamily="34" charset="0"/>
              </a:rPr>
              <a:t>28</a:t>
            </a:r>
            <a:r>
              <a:rPr lang="en-US" sz="4000" i="1">
                <a:latin typeface="Calibri" pitchFamily="34" charset="0"/>
              </a:rPr>
              <a:t>Let the thief no longer steal, but rather let him labor, doing honest work with his own hands, so that he may have something to share with anyone in need.</a:t>
            </a:r>
            <a:endParaRPr lang="en-US" sz="3600">
              <a:latin typeface="Calibri" pitchFamily="34" charset="0"/>
            </a:endParaRPr>
          </a:p>
        </p:txBody>
      </p:sp>
      <p:cxnSp>
        <p:nvCxnSpPr>
          <p:cNvPr id="4" name="Straight Connector 3"/>
          <p:cNvCxnSpPr>
            <a:cxnSpLocks noChangeShapeType="1"/>
          </p:cNvCxnSpPr>
          <p:nvPr/>
        </p:nvCxnSpPr>
        <p:spPr bwMode="auto">
          <a:xfrm>
            <a:off x="6324600" y="3111500"/>
            <a:ext cx="18288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990600" y="3556000"/>
            <a:ext cx="70104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914400" y="4064000"/>
            <a:ext cx="32766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228600" y="381000"/>
            <a:ext cx="8637588" cy="762000"/>
          </a:xfrm>
          <a:noFill/>
        </p:spPr>
        <p:txBody>
          <a:bodyPr/>
          <a:lstStyle/>
          <a:p>
            <a:pPr eaLnBrk="1" hangingPunct="1"/>
            <a:r>
              <a:rPr lang="en-US" sz="5400" smtClean="0">
                <a:solidFill>
                  <a:srgbClr val="FFFF00"/>
                </a:solidFill>
                <a:effectLst/>
                <a:latin typeface="Calibri" pitchFamily="34" charset="0"/>
              </a:rPr>
              <a:t>Corrupt Speech</a:t>
            </a:r>
            <a:r>
              <a:rPr lang="en-US" sz="5400" smtClean="0">
                <a:solidFill>
                  <a:srgbClr val="FFFFCC"/>
                </a:solidFill>
                <a:effectLst/>
                <a:latin typeface="Calibri" pitchFamily="34" charset="0"/>
              </a:rPr>
              <a:t> – Ephesians 4:29, 5:4</a:t>
            </a:r>
          </a:p>
        </p:txBody>
      </p:sp>
      <p:sp>
        <p:nvSpPr>
          <p:cNvPr id="164867" name="Rectangle 3"/>
          <p:cNvSpPr>
            <a:spLocks noChangeArrowheads="1"/>
          </p:cNvSpPr>
          <p:nvPr/>
        </p:nvSpPr>
        <p:spPr bwMode="auto">
          <a:xfrm>
            <a:off x="838200" y="1146999"/>
            <a:ext cx="7924800" cy="4524315"/>
          </a:xfrm>
          <a:prstGeom prst="rect">
            <a:avLst/>
          </a:prstGeom>
          <a:noFill/>
          <a:ln w="9525">
            <a:noFill/>
            <a:miter lim="800000"/>
            <a:headEnd/>
            <a:tailEnd/>
          </a:ln>
        </p:spPr>
        <p:txBody>
          <a:bodyPr anchor="ctr">
            <a:spAutoFit/>
          </a:bodyPr>
          <a:lstStyle/>
          <a:p>
            <a:r>
              <a:rPr lang="en-US">
                <a:latin typeface="Tahoma" pitchFamily="34" charset="0"/>
              </a:rPr>
              <a:t> </a:t>
            </a:r>
            <a:r>
              <a:rPr lang="en-US" sz="3600" b="1" i="1" baseline="30000"/>
              <a:t> </a:t>
            </a:r>
            <a:r>
              <a:rPr lang="en-US" sz="3600" b="1" i="1" baseline="30000">
                <a:latin typeface="Calibri" pitchFamily="34" charset="0"/>
              </a:rPr>
              <a:t>29</a:t>
            </a:r>
            <a:r>
              <a:rPr lang="en-US" sz="3600" i="1">
                <a:latin typeface="Calibri" pitchFamily="34" charset="0"/>
              </a:rPr>
              <a:t> Let no corrupting talk come out of your mouths, but only such as is good for building up, as fits the occasion, that it may give grace to those who hear.</a:t>
            </a:r>
            <a:endParaRPr lang="en-US" sz="3600">
              <a:latin typeface="Calibri" pitchFamily="34" charset="0"/>
            </a:endParaRPr>
          </a:p>
          <a:p>
            <a:r>
              <a:rPr lang="en-US" sz="3600">
                <a:latin typeface="Calibri" pitchFamily="34" charset="0"/>
              </a:rPr>
              <a:t> </a:t>
            </a:r>
            <a:r>
              <a:rPr lang="en-US" sz="3600" b="1" i="1" baseline="30000">
                <a:latin typeface="Calibri" pitchFamily="34" charset="0"/>
              </a:rPr>
              <a:t>4</a:t>
            </a:r>
            <a:r>
              <a:rPr lang="en-US" sz="3600" i="1">
                <a:latin typeface="Calibri" pitchFamily="34" charset="0"/>
              </a:rPr>
              <a:t>Let there be no filthiness nor foolish talk nor crude joking, which are out of place, but instead let there be thanksgiving</a:t>
            </a:r>
            <a:endParaRPr lang="en-US" sz="3600">
              <a:latin typeface="Calibri" pitchFamily="34" charset="0"/>
            </a:endParaRPr>
          </a:p>
          <a:p>
            <a:pPr algn="l" eaLnBrk="1" hangingPunct="1"/>
            <a:endParaRPr lang="en-US" sz="3600">
              <a:latin typeface="Calibri" pitchFamily="34" charset="0"/>
            </a:endParaRPr>
          </a:p>
        </p:txBody>
      </p:sp>
      <p:cxnSp>
        <p:nvCxnSpPr>
          <p:cNvPr id="4" name="Straight Connector 3"/>
          <p:cNvCxnSpPr>
            <a:cxnSpLocks noChangeShapeType="1"/>
          </p:cNvCxnSpPr>
          <p:nvPr/>
        </p:nvCxnSpPr>
        <p:spPr bwMode="auto">
          <a:xfrm>
            <a:off x="4267200" y="2476500"/>
            <a:ext cx="4343400" cy="0"/>
          </a:xfrm>
          <a:prstGeom prst="line">
            <a:avLst/>
          </a:prstGeom>
          <a:noFill/>
          <a:ln w="38100" algn="ctr">
            <a:solidFill>
              <a:srgbClr val="FFFF00"/>
            </a:solidFill>
            <a:round/>
            <a:headEnd/>
            <a:tailEnd/>
          </a:ln>
        </p:spPr>
      </p:cxnSp>
      <p:cxnSp>
        <p:nvCxnSpPr>
          <p:cNvPr id="5" name="Straight Connector 4"/>
          <p:cNvCxnSpPr>
            <a:cxnSpLocks noChangeShapeType="1"/>
          </p:cNvCxnSpPr>
          <p:nvPr/>
        </p:nvCxnSpPr>
        <p:spPr bwMode="auto">
          <a:xfrm>
            <a:off x="1219200" y="2921000"/>
            <a:ext cx="2286000" cy="0"/>
          </a:xfrm>
          <a:prstGeom prst="line">
            <a:avLst/>
          </a:prstGeom>
          <a:noFill/>
          <a:ln w="38100" algn="ctr">
            <a:solidFill>
              <a:srgbClr val="FFFF00"/>
            </a:solidFill>
            <a:round/>
            <a:headEnd/>
            <a:tailEnd/>
          </a:ln>
        </p:spPr>
      </p:cxnSp>
      <p:cxnSp>
        <p:nvCxnSpPr>
          <p:cNvPr id="8" name="Straight Connector 7"/>
          <p:cNvCxnSpPr>
            <a:cxnSpLocks noChangeShapeType="1"/>
          </p:cNvCxnSpPr>
          <p:nvPr/>
        </p:nvCxnSpPr>
        <p:spPr bwMode="auto">
          <a:xfrm>
            <a:off x="2133600" y="4762500"/>
            <a:ext cx="6172200" cy="0"/>
          </a:xfrm>
          <a:prstGeom prst="line">
            <a:avLst/>
          </a:prstGeom>
          <a:noFill/>
          <a:ln w="38100" algn="ctr">
            <a:solidFill>
              <a:srgbClr val="FFFF00"/>
            </a:solidFill>
            <a:round/>
            <a:headEnd/>
            <a:tailEn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left)">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marL="622300" indent="-457200" eaLnBrk="1" hangingPunct="1">
              <a:spcBef>
                <a:spcPct val="20000"/>
              </a:spcBef>
              <a:buClr>
                <a:srgbClr val="FFFF00"/>
              </a:buClr>
              <a:buSzPct val="91000"/>
              <a:defRPr/>
            </a:pPr>
            <a:r>
              <a:rPr lang="en-US" sz="4000" b="1" dirty="0" smtClean="0">
                <a:solidFill>
                  <a:srgbClr val="FFFF00"/>
                </a:solidFill>
                <a:latin typeface="Calibri" pitchFamily="34" charset="0"/>
                <a:ea typeface="ＭＳ Ｐゴシック" pitchFamily="34" charset="-128"/>
                <a:cs typeface="+mn-cs"/>
              </a:rPr>
              <a:t>Who is pleasing to God? Romans 8:5-10</a:t>
            </a:r>
            <a:endParaRPr lang="en-US" sz="4000" dirty="0">
              <a:solidFill>
                <a:srgbClr val="FFFF00"/>
              </a:solidFill>
              <a:latin typeface="Calibri" pitchFamily="34" charset="0"/>
              <a:ea typeface="ＭＳ Ｐゴシック" pitchFamily="34" charset="-128"/>
              <a:cs typeface="+mn-cs"/>
            </a:endParaRPr>
          </a:p>
        </p:txBody>
      </p:sp>
      <p:sp>
        <p:nvSpPr>
          <p:cNvPr id="4" name="Rectangle 3"/>
          <p:cNvSpPr>
            <a:spLocks noChangeArrowheads="1"/>
          </p:cNvSpPr>
          <p:nvPr/>
        </p:nvSpPr>
        <p:spPr bwMode="auto">
          <a:xfrm>
            <a:off x="304800" y="919192"/>
            <a:ext cx="8534400" cy="4524315"/>
          </a:xfrm>
          <a:prstGeom prst="rect">
            <a:avLst/>
          </a:prstGeom>
          <a:noFill/>
          <a:ln w="19050">
            <a:noFill/>
            <a:prstDash val="solid"/>
            <a:miter lim="800000"/>
            <a:headEnd/>
            <a:tailEnd/>
          </a:ln>
        </p:spPr>
        <p:txBody>
          <a:bodyPr wrap="square" anchor="ctr">
            <a:spAutoFit/>
          </a:bodyPr>
          <a:lstStyle/>
          <a:p>
            <a:pPr marL="53975" algn="l">
              <a:spcBef>
                <a:spcPts val="0"/>
              </a:spcBef>
              <a:spcAft>
                <a:spcPts val="0"/>
              </a:spcAft>
              <a:buSzPct val="112000"/>
            </a:pPr>
            <a:r>
              <a:rPr lang="en-US" sz="3200" i="1" baseline="30000" dirty="0" smtClean="0"/>
              <a:t>5</a:t>
            </a:r>
            <a:r>
              <a:rPr lang="en-US" sz="2400" i="1" baseline="30000" dirty="0" smtClean="0"/>
              <a:t> </a:t>
            </a:r>
            <a:r>
              <a:rPr lang="en-US" sz="2400" i="1" dirty="0" smtClean="0"/>
              <a:t>For those who live according to the flesh set their minds on the things of the flesh, but those who live according to the Spirit set their minds on the things of the Spirit. </a:t>
            </a:r>
            <a:r>
              <a:rPr lang="en-US" sz="2400" i="1" baseline="30000" dirty="0" smtClean="0"/>
              <a:t>6 </a:t>
            </a:r>
            <a:r>
              <a:rPr lang="en-US" sz="2400" i="1" dirty="0" smtClean="0"/>
              <a:t>For to set the mind on the flesh is death, but to set the mind on the Spirit is life and peace. </a:t>
            </a:r>
            <a:r>
              <a:rPr lang="en-US" sz="2400" i="1" baseline="30000" dirty="0" smtClean="0"/>
              <a:t>7 </a:t>
            </a:r>
            <a:r>
              <a:rPr lang="en-US" sz="2400" i="1" dirty="0" smtClean="0"/>
              <a:t>For the mind that is set on the flesh is hostile to God, for it does not submit to God's law; indeed, it cannot. </a:t>
            </a:r>
            <a:r>
              <a:rPr lang="en-US" sz="2400" i="1" baseline="30000" dirty="0" smtClean="0"/>
              <a:t>8 </a:t>
            </a:r>
            <a:r>
              <a:rPr lang="en-US" sz="2400" i="1" dirty="0" smtClean="0"/>
              <a:t>Those who are in the flesh cannot please God.  </a:t>
            </a:r>
            <a:r>
              <a:rPr lang="en-US" sz="2400" i="1" baseline="30000" dirty="0" smtClean="0"/>
              <a:t>9 </a:t>
            </a:r>
            <a:r>
              <a:rPr lang="en-US" sz="2400" i="1" dirty="0" smtClean="0"/>
              <a:t>You, however, are not in the flesh but in the Spirit, if in fact the Spirit of God dwells in you. Anyone who does not have the Spirit of Christ does not belong to him. </a:t>
            </a:r>
            <a:r>
              <a:rPr lang="en-US" sz="2400" i="1" baseline="30000" dirty="0" smtClean="0"/>
              <a:t>10 </a:t>
            </a:r>
            <a:r>
              <a:rPr lang="en-US" sz="2400" i="1" dirty="0" smtClean="0"/>
              <a:t>But if Christ is in you, although the body is dead because of sin, the Spirit is life because of righteousness.</a:t>
            </a:r>
            <a:endParaRPr lang="en-US" sz="3200" dirty="0">
              <a:solidFill>
                <a:srgbClr val="FFFF00"/>
              </a:solidFill>
              <a:latin typeface="Calibri" pitchFamily="34" charset="0"/>
            </a:endParaRPr>
          </a:p>
        </p:txBody>
      </p:sp>
      <p:cxnSp>
        <p:nvCxnSpPr>
          <p:cNvPr id="6" name="Straight Connector 5"/>
          <p:cNvCxnSpPr/>
          <p:nvPr/>
        </p:nvCxnSpPr>
        <p:spPr bwMode="auto">
          <a:xfrm>
            <a:off x="1219200" y="2095500"/>
            <a:ext cx="54102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7" name="Straight Connector 6"/>
          <p:cNvCxnSpPr/>
          <p:nvPr/>
        </p:nvCxnSpPr>
        <p:spPr bwMode="auto">
          <a:xfrm>
            <a:off x="457200" y="4229100"/>
            <a:ext cx="41148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9" name="Straight Connector 8"/>
          <p:cNvCxnSpPr/>
          <p:nvPr/>
        </p:nvCxnSpPr>
        <p:spPr bwMode="auto">
          <a:xfrm>
            <a:off x="7239000" y="4610100"/>
            <a:ext cx="16002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cxnSp>
        <p:nvCxnSpPr>
          <p:cNvPr id="12" name="Straight Connector 11"/>
          <p:cNvCxnSpPr/>
          <p:nvPr/>
        </p:nvCxnSpPr>
        <p:spPr bwMode="auto">
          <a:xfrm>
            <a:off x="457200" y="4991100"/>
            <a:ext cx="533400" cy="0"/>
          </a:xfrm>
          <a:prstGeom prst="line">
            <a:avLst/>
          </a:prstGeom>
          <a:solidFill>
            <a:schemeClr val="accent1"/>
          </a:solidFill>
          <a:ln w="28575" cap="flat" cmpd="sng" algn="ctr">
            <a:solidFill>
              <a:srgbClr val="FFFF00"/>
            </a:solidFill>
            <a:prstDash val="solid"/>
            <a:round/>
            <a:headEnd type="none" w="med" len="med"/>
            <a:tailEnd type="none" w="med" len="med"/>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500"/>
                            </p:stCondLst>
                            <p:childTnLst>
                              <p:par>
                                <p:cTn id="24" presetID="22" presetClass="entr" presetSubtype="8" fill="hold"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left)">
                                      <p:cBhvr>
                                        <p:cTn id="2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4:20-21</a:t>
            </a:r>
          </a:p>
        </p:txBody>
      </p:sp>
      <p:sp>
        <p:nvSpPr>
          <p:cNvPr id="164867" name="Rectangle 3"/>
          <p:cNvSpPr>
            <a:spLocks noChangeArrowheads="1"/>
          </p:cNvSpPr>
          <p:nvPr/>
        </p:nvSpPr>
        <p:spPr bwMode="auto">
          <a:xfrm>
            <a:off x="762000" y="1473026"/>
            <a:ext cx="7924800" cy="3724096"/>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t> </a:t>
            </a:r>
            <a:r>
              <a:rPr lang="en-US" sz="4000" b="1" i="1" baseline="30000">
                <a:latin typeface="Calibri" pitchFamily="34" charset="0"/>
              </a:rPr>
              <a:t>20</a:t>
            </a:r>
            <a:r>
              <a:rPr lang="en-US" sz="4000" i="1">
                <a:latin typeface="Calibri" pitchFamily="34" charset="0"/>
              </a:rPr>
              <a:t>But that is not the way you learned Christ!— </a:t>
            </a:r>
            <a:r>
              <a:rPr lang="en-US" sz="4000" b="1" i="1" baseline="30000">
                <a:latin typeface="Calibri" pitchFamily="34" charset="0"/>
              </a:rPr>
              <a:t>21</a:t>
            </a:r>
            <a:r>
              <a:rPr lang="en-US" sz="4000" i="1">
                <a:latin typeface="Calibri" pitchFamily="34" charset="0"/>
              </a:rPr>
              <a:t>assuming that you have heard about him and were taught in him, as the truth is in Jesus,</a:t>
            </a:r>
            <a:endParaRPr lang="en-US" sz="4000">
              <a:latin typeface="Calibri" pitchFamily="34" charset="0"/>
            </a:endParaRPr>
          </a:p>
          <a:p>
            <a:pPr algn="l" eaLnBrk="1" hangingPunct="1"/>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4:31-32</a:t>
            </a:r>
          </a:p>
        </p:txBody>
      </p:sp>
      <p:sp>
        <p:nvSpPr>
          <p:cNvPr id="164867" name="Rectangle 3"/>
          <p:cNvSpPr>
            <a:spLocks noChangeArrowheads="1"/>
          </p:cNvSpPr>
          <p:nvPr/>
        </p:nvSpPr>
        <p:spPr bwMode="auto">
          <a:xfrm>
            <a:off x="457200" y="1162602"/>
            <a:ext cx="8458200" cy="4339650"/>
          </a:xfrm>
          <a:prstGeom prst="rect">
            <a:avLst/>
          </a:prstGeom>
          <a:noFill/>
          <a:ln w="9525">
            <a:noFill/>
            <a:miter lim="800000"/>
            <a:headEnd/>
            <a:tailEnd/>
          </a:ln>
        </p:spPr>
        <p:txBody>
          <a:bodyPr anchor="ctr">
            <a:spAutoFit/>
          </a:bodyPr>
          <a:lstStyle/>
          <a:p>
            <a:pPr algn="l" eaLnBrk="1" hangingPunct="1"/>
            <a:r>
              <a:rPr lang="en-US" dirty="0">
                <a:latin typeface="Tahoma" pitchFamily="34" charset="0"/>
              </a:rPr>
              <a:t> </a:t>
            </a:r>
            <a:r>
              <a:rPr lang="en-US" sz="4000" b="1" i="1" baseline="30000" dirty="0"/>
              <a:t> </a:t>
            </a:r>
            <a:r>
              <a:rPr lang="en-US" sz="4000" b="1" i="1" baseline="30000" dirty="0">
                <a:latin typeface="Calibri" pitchFamily="34" charset="0"/>
              </a:rPr>
              <a:t>31</a:t>
            </a:r>
            <a:r>
              <a:rPr lang="en-US" sz="4000" i="1" dirty="0">
                <a:latin typeface="Calibri" pitchFamily="34" charset="0"/>
              </a:rPr>
              <a:t> Let all bitterness and wrath and anger and clamor and slander be put away from you, along with all malice.</a:t>
            </a:r>
            <a:r>
              <a:rPr lang="en-US" sz="4000" b="1" baseline="30000" dirty="0">
                <a:latin typeface="Calibri" pitchFamily="34" charset="0"/>
              </a:rPr>
              <a:t>  </a:t>
            </a:r>
            <a:r>
              <a:rPr lang="en-US" sz="4000" b="1" i="1" baseline="30000" dirty="0">
                <a:latin typeface="Calibri" pitchFamily="34" charset="0"/>
              </a:rPr>
              <a:t>32</a:t>
            </a:r>
            <a:r>
              <a:rPr lang="en-US" sz="4000" i="1" dirty="0">
                <a:latin typeface="Calibri" pitchFamily="34" charset="0"/>
              </a:rPr>
              <a:t> Be kind to one another, tenderhearted, forgiving one another, as God in Christ forgave you.</a:t>
            </a:r>
            <a:endParaRPr lang="en-US" sz="4000" dirty="0">
              <a:solidFill>
                <a:srgbClr val="FFFF00"/>
              </a:solidFill>
              <a:latin typeface="Calibri" pitchFamily="34" charset="0"/>
            </a:endParaRPr>
          </a:p>
          <a:p>
            <a:pPr algn="l" eaLnBrk="1" hangingPunct="1"/>
            <a:endParaRPr lang="en-US" sz="36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28600" y="190500"/>
            <a:ext cx="8637588" cy="762000"/>
          </a:xfrm>
          <a:noFill/>
        </p:spPr>
        <p:txBody>
          <a:bodyPr/>
          <a:lstStyle/>
          <a:p>
            <a:pPr eaLnBrk="1" hangingPunct="1"/>
            <a:r>
              <a:rPr lang="en-US" sz="5400" smtClean="0">
                <a:solidFill>
                  <a:srgbClr val="FFFFCC"/>
                </a:solidFill>
                <a:effectLst/>
                <a:latin typeface="Calibri" pitchFamily="34" charset="0"/>
              </a:rPr>
              <a:t>Ephesians 5:3</a:t>
            </a:r>
          </a:p>
        </p:txBody>
      </p:sp>
      <p:sp>
        <p:nvSpPr>
          <p:cNvPr id="164867" name="Rectangle 3"/>
          <p:cNvSpPr>
            <a:spLocks noChangeArrowheads="1"/>
          </p:cNvSpPr>
          <p:nvPr/>
        </p:nvSpPr>
        <p:spPr bwMode="auto">
          <a:xfrm>
            <a:off x="1143000" y="1518864"/>
            <a:ext cx="7315200" cy="3108543"/>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4000" b="1" i="1" baseline="30000">
                <a:latin typeface="Calibri" pitchFamily="34" charset="0"/>
              </a:rPr>
              <a:t> 3</a:t>
            </a:r>
            <a:r>
              <a:rPr lang="en-US" sz="4000" i="1">
                <a:latin typeface="Calibri" pitchFamily="34" charset="0"/>
              </a:rPr>
              <a:t>But sexual immorality and all impurity or covetousness must not even be named among you, as is proper among saints.</a:t>
            </a:r>
            <a:endParaRPr lang="en-US" sz="4000">
              <a:solidFill>
                <a:srgbClr val="FFFF00"/>
              </a:solidFill>
              <a:latin typeface="Calibri" pitchFamily="34" charset="0"/>
            </a:endParaRPr>
          </a:p>
          <a:p>
            <a:pPr algn="l" eaLnBrk="1" hangingPunct="1"/>
            <a:endParaRPr lang="en-US" sz="360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381000" y="2159000"/>
            <a:ext cx="8637588" cy="762000"/>
          </a:xfrm>
        </p:spPr>
        <p:txBody>
          <a:bodyPr/>
          <a:lstStyle/>
          <a:p>
            <a:pPr eaLnBrk="1" hangingPunct="1">
              <a:defRPr/>
            </a:pPr>
            <a:r>
              <a:rPr lang="en-US" sz="6600" dirty="0" smtClean="0">
                <a:solidFill>
                  <a:schemeClr val="tx1"/>
                </a:solidFill>
                <a:latin typeface="Calibri" pitchFamily="34" charset="0"/>
              </a:rPr>
              <a:t>Putting on a New Self</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28600" y="190500"/>
            <a:ext cx="8637588" cy="762000"/>
          </a:xfrm>
          <a:noFill/>
        </p:spPr>
        <p:txBody>
          <a:bodyPr/>
          <a:lstStyle/>
          <a:p>
            <a:pPr eaLnBrk="1" hangingPunct="1"/>
            <a:r>
              <a:rPr lang="en-US" sz="6600" smtClean="0">
                <a:solidFill>
                  <a:srgbClr val="FFFFCC"/>
                </a:solidFill>
                <a:effectLst/>
                <a:latin typeface="Calibri" pitchFamily="34" charset="0"/>
              </a:rPr>
              <a:t>I John 5:18-19</a:t>
            </a:r>
          </a:p>
        </p:txBody>
      </p:sp>
      <p:sp>
        <p:nvSpPr>
          <p:cNvPr id="164867" name="Rectangle 3"/>
          <p:cNvSpPr>
            <a:spLocks noChangeArrowheads="1"/>
          </p:cNvSpPr>
          <p:nvPr/>
        </p:nvSpPr>
        <p:spPr bwMode="auto">
          <a:xfrm>
            <a:off x="838200" y="695263"/>
            <a:ext cx="7772400" cy="4401205"/>
          </a:xfrm>
          <a:prstGeom prst="rect">
            <a:avLst/>
          </a:prstGeom>
          <a:noFill/>
          <a:ln w="9525">
            <a:noFill/>
            <a:miter lim="800000"/>
            <a:headEnd/>
            <a:tailEnd/>
          </a:ln>
        </p:spPr>
        <p:txBody>
          <a:bodyPr anchor="ctr">
            <a:spAutoFit/>
          </a:bodyPr>
          <a:lstStyle/>
          <a:p>
            <a:pPr algn="l" eaLnBrk="1" hangingPunct="1"/>
            <a:r>
              <a:rPr lang="en-US">
                <a:latin typeface="Tahoma" pitchFamily="34" charset="0"/>
              </a:rPr>
              <a:t> </a:t>
            </a:r>
            <a:r>
              <a:rPr lang="en-US" sz="2800" i="1" baseline="30000"/>
              <a:t> </a:t>
            </a:r>
            <a:r>
              <a:rPr lang="en-US" sz="4000" i="1" baseline="30000">
                <a:latin typeface="Calibri" pitchFamily="34" charset="0"/>
              </a:rPr>
              <a:t>18</a:t>
            </a:r>
            <a:r>
              <a:rPr lang="en-US" sz="4000" i="1">
                <a:latin typeface="Calibri" pitchFamily="34" charset="0"/>
              </a:rPr>
              <a:t> We know that whoever is born of God does not sin; but he who has been born of God keeps himself, and the wicked one does not touch him. </a:t>
            </a:r>
            <a:r>
              <a:rPr lang="en-US" sz="4000" i="1"/>
              <a:t/>
            </a:r>
            <a:br>
              <a:rPr lang="en-US" sz="4000" i="1"/>
            </a:br>
            <a:r>
              <a:rPr lang="en-US" sz="4000" i="1" baseline="30000">
                <a:latin typeface="Calibri" pitchFamily="34" charset="0"/>
              </a:rPr>
              <a:t>19</a:t>
            </a:r>
            <a:r>
              <a:rPr lang="en-US" sz="4000" i="1">
                <a:latin typeface="Calibri" pitchFamily="34" charset="0"/>
              </a:rPr>
              <a:t> We know that we are of God, and the whole world lies under the sway of the wicked one</a:t>
            </a:r>
            <a:r>
              <a:rPr lang="en-US" sz="4000" i="1"/>
              <a:t>. </a:t>
            </a:r>
            <a:endParaRPr lang="en-US" sz="4000" i="1">
              <a:latin typeface="Garamond" pitchFamily="18" charset="0"/>
            </a:endParaRPr>
          </a:p>
        </p:txBody>
      </p:sp>
      <p:cxnSp>
        <p:nvCxnSpPr>
          <p:cNvPr id="5" name="Straight Connector 4"/>
          <p:cNvCxnSpPr>
            <a:cxnSpLocks noChangeShapeType="1"/>
          </p:cNvCxnSpPr>
          <p:nvPr/>
        </p:nvCxnSpPr>
        <p:spPr bwMode="auto">
          <a:xfrm>
            <a:off x="4343400" y="3619500"/>
            <a:ext cx="2971800" cy="0"/>
          </a:xfrm>
          <a:prstGeom prst="line">
            <a:avLst/>
          </a:prstGeom>
          <a:noFill/>
          <a:ln w="38100" algn="ctr">
            <a:solidFill>
              <a:srgbClr val="FFFF00"/>
            </a:solidFill>
            <a:round/>
            <a:headEnd/>
            <a:tailEnd/>
          </a:ln>
        </p:spPr>
      </p:cxnSp>
      <p:sp>
        <p:nvSpPr>
          <p:cNvPr id="7" name="TextBox 6"/>
          <p:cNvSpPr txBox="1">
            <a:spLocks noChangeArrowheads="1"/>
          </p:cNvSpPr>
          <p:nvPr/>
        </p:nvSpPr>
        <p:spPr bwMode="auto">
          <a:xfrm>
            <a:off x="5562600" y="4572000"/>
            <a:ext cx="2971800" cy="646331"/>
          </a:xfrm>
          <a:prstGeom prst="rect">
            <a:avLst/>
          </a:prstGeom>
          <a:noFill/>
          <a:ln w="38100">
            <a:solidFill>
              <a:srgbClr val="FFC000"/>
            </a:solidFill>
            <a:miter lim="800000"/>
            <a:headEnd/>
            <a:tailEnd/>
          </a:ln>
        </p:spPr>
        <p:txBody>
          <a:bodyPr>
            <a:spAutoFit/>
          </a:bodyPr>
          <a:lstStyle/>
          <a:p>
            <a:r>
              <a:rPr lang="en-US" sz="3600" b="1">
                <a:latin typeface="Calibri" pitchFamily="34" charset="0"/>
              </a:rPr>
              <a:t>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left)">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a:xfrm>
            <a:off x="152400" y="571500"/>
            <a:ext cx="8839200" cy="698498"/>
          </a:xfrm>
        </p:spPr>
        <p:txBody>
          <a:bodyPr/>
          <a:lstStyle/>
          <a:p>
            <a:pPr marL="622300" indent="-457200" eaLnBrk="1" hangingPunct="1">
              <a:buClr>
                <a:srgbClr val="FFFF00"/>
              </a:buClr>
              <a:buSzPct val="91000"/>
              <a:buNone/>
            </a:pPr>
            <a:r>
              <a:rPr lang="en-US" b="1" dirty="0" smtClean="0">
                <a:effectLst/>
                <a:latin typeface="Calibri" pitchFamily="34" charset="0"/>
                <a:ea typeface="ＭＳ Ｐゴシック" pitchFamily="34" charset="-128"/>
              </a:rPr>
              <a:t>Before we sing hymns, psalms and </a:t>
            </a:r>
            <a:r>
              <a:rPr lang="en-US" b="1" u="sng" dirty="0" smtClean="0">
                <a:effectLst/>
                <a:latin typeface="Calibri" pitchFamily="34" charset="0"/>
                <a:ea typeface="ＭＳ Ｐゴシック" pitchFamily="34" charset="-128"/>
              </a:rPr>
              <a:t>spiritual</a:t>
            </a:r>
            <a:r>
              <a:rPr lang="en-US" b="1" dirty="0" smtClean="0">
                <a:effectLst/>
                <a:latin typeface="Calibri" pitchFamily="34" charset="0"/>
                <a:ea typeface="ＭＳ Ｐゴシック" pitchFamily="34" charset="-128"/>
              </a:rPr>
              <a:t> songs:</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228600" y="1957745"/>
            <a:ext cx="4191000" cy="1200329"/>
          </a:xfrm>
          <a:prstGeom prst="rect">
            <a:avLst/>
          </a:prstGeom>
          <a:noFill/>
          <a:ln w="19050">
            <a:solidFill>
              <a:srgbClr val="FFFF00"/>
            </a:solidFill>
            <a:prstDash val="solid"/>
            <a:miter lim="800000"/>
            <a:headEnd/>
            <a:tailEnd/>
          </a:ln>
        </p:spPr>
        <p:txBody>
          <a:bodyPr wrap="square" anchor="ctr">
            <a:spAutoFit/>
          </a:bodyPr>
          <a:lstStyle/>
          <a:p>
            <a:pPr marL="284163" indent="-230188" algn="l">
              <a:spcBef>
                <a:spcPts val="0"/>
              </a:spcBef>
              <a:spcAft>
                <a:spcPts val="0"/>
              </a:spcAft>
              <a:buSzPct val="112000"/>
            </a:pPr>
            <a:r>
              <a:rPr lang="en-US" sz="2800" dirty="0" smtClean="0">
                <a:solidFill>
                  <a:srgbClr val="FFFF00"/>
                </a:solidFill>
                <a:latin typeface="Calibri" pitchFamily="34" charset="0"/>
              </a:rPr>
              <a:t>Ephesians 5:18b</a:t>
            </a:r>
            <a:endParaRPr lang="en-US" sz="2800" dirty="0" smtClean="0">
              <a:latin typeface="Calibri" pitchFamily="34" charset="0"/>
            </a:endParaRPr>
          </a:p>
          <a:p>
            <a:pPr marL="284163" indent="-230188" algn="l">
              <a:spcBef>
                <a:spcPts val="0"/>
              </a:spcBef>
              <a:spcAft>
                <a:spcPts val="0"/>
              </a:spcAft>
              <a:buSzPct val="112000"/>
            </a:pPr>
            <a:r>
              <a:rPr lang="en-US" sz="2800" i="1" dirty="0" smtClean="0">
                <a:latin typeface="Calibri" pitchFamily="34" charset="0"/>
              </a:rPr>
              <a:t>but be filled with the Spirit </a:t>
            </a:r>
            <a:endParaRPr lang="en-US" sz="2800" i="1" u="sng" dirty="0" smtClean="0">
              <a:latin typeface="Calibri" pitchFamily="34" charset="0"/>
            </a:endParaRPr>
          </a:p>
          <a:p>
            <a:pPr marL="284163" indent="-230188" algn="l">
              <a:spcBef>
                <a:spcPts val="0"/>
              </a:spcBef>
              <a:spcAft>
                <a:spcPts val="0"/>
              </a:spcAft>
              <a:buSzPct val="112000"/>
              <a:buFont typeface="Arial" pitchFamily="34" charset="0"/>
              <a:buChar char="•"/>
            </a:pPr>
            <a:endParaRPr lang="en-US" sz="1600" i="1" dirty="0" smtClean="0">
              <a:latin typeface="Calibri" pitchFamily="34" charset="0"/>
            </a:endParaRPr>
          </a:p>
        </p:txBody>
      </p:sp>
      <p:sp>
        <p:nvSpPr>
          <p:cNvPr id="5" name="Rectangle 4"/>
          <p:cNvSpPr>
            <a:spLocks noChangeArrowheads="1"/>
          </p:cNvSpPr>
          <p:nvPr/>
        </p:nvSpPr>
        <p:spPr bwMode="auto">
          <a:xfrm>
            <a:off x="4648200" y="1943100"/>
            <a:ext cx="4343400" cy="1384995"/>
          </a:xfrm>
          <a:prstGeom prst="rect">
            <a:avLst/>
          </a:prstGeom>
          <a:noFill/>
          <a:ln w="19050">
            <a:solidFill>
              <a:srgbClr val="FFFF00"/>
            </a:solidFill>
            <a:prstDash val="solid"/>
            <a:miter lim="800000"/>
            <a:headEnd/>
            <a:tailEnd/>
          </a:ln>
        </p:spPr>
        <p:txBody>
          <a:bodyPr wrap="square" anchor="ctr">
            <a:spAutoFit/>
          </a:bodyPr>
          <a:lstStyle/>
          <a:p>
            <a:pPr marL="284163" indent="-230188" algn="l">
              <a:spcBef>
                <a:spcPts val="0"/>
              </a:spcBef>
              <a:spcAft>
                <a:spcPts val="0"/>
              </a:spcAft>
              <a:buSzPct val="112000"/>
            </a:pPr>
            <a:r>
              <a:rPr lang="en-US" sz="2800" dirty="0" smtClean="0">
                <a:solidFill>
                  <a:srgbClr val="FFFF00"/>
                </a:solidFill>
                <a:latin typeface="Calibri" pitchFamily="34" charset="0"/>
              </a:rPr>
              <a:t>Colossians 3:16</a:t>
            </a:r>
          </a:p>
          <a:p>
            <a:pPr marL="284163" indent="-230188" algn="l">
              <a:spcBef>
                <a:spcPts val="0"/>
              </a:spcBef>
              <a:spcAft>
                <a:spcPts val="0"/>
              </a:spcAft>
              <a:buSzPct val="112000"/>
            </a:pPr>
            <a:r>
              <a:rPr lang="en-US" sz="2800" i="1" baseline="30000" dirty="0" smtClean="0">
                <a:latin typeface="Calibri" pitchFamily="34" charset="0"/>
              </a:rPr>
              <a:t>16 </a:t>
            </a:r>
            <a:r>
              <a:rPr lang="en-US" sz="2800" i="1" dirty="0" smtClean="0">
                <a:latin typeface="Calibri" pitchFamily="34" charset="0"/>
              </a:rPr>
              <a:t>Let the word of Christ dwell in you richly</a:t>
            </a:r>
            <a:r>
              <a:rPr lang="en-US" sz="2800" i="1" dirty="0" smtClean="0"/>
              <a:t> </a:t>
            </a:r>
            <a:endParaRPr lang="en-US" sz="28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dissolve">
                                      <p:cBhvr>
                                        <p:cTn id="7" dur="500"/>
                                        <p:tgtEl>
                                          <p:spTgt spid="4">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dissolve">
                                      <p:cBhvr>
                                        <p:cTn id="10" dur="500"/>
                                        <p:tgtEl>
                                          <p:spTgt spid="4">
                                            <p:txEl>
                                              <p:pRg st="0" end="0"/>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Effect transition="in" filter="dissolve">
                                      <p:cBhvr>
                                        <p:cTn id="13" dur="500"/>
                                        <p:tgtEl>
                                          <p:spTgt spid="4">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bg/>
                                          </p:spTgt>
                                        </p:tgtEl>
                                        <p:attrNameLst>
                                          <p:attrName>style.visibility</p:attrName>
                                        </p:attrNameLst>
                                      </p:cBhvr>
                                      <p:to>
                                        <p:strVal val="visible"/>
                                      </p:to>
                                    </p:set>
                                    <p:animEffect transition="in" filter="dissolve">
                                      <p:cBhvr>
                                        <p:cTn id="18" dur="500"/>
                                        <p:tgtEl>
                                          <p:spTgt spid="5">
                                            <p:bg/>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dissolve">
                                      <p:cBhvr>
                                        <p:cTn id="21" dur="500"/>
                                        <p:tgtEl>
                                          <p:spTgt spid="5">
                                            <p:txEl>
                                              <p:pRg st="0" end="0"/>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dissolve">
                                      <p:cBhvr>
                                        <p:cTn id="24"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600" b="1" dirty="0" smtClean="0">
                <a:solidFill>
                  <a:srgbClr val="FFFF00"/>
                </a:solidFill>
                <a:effectLst/>
              </a:rPr>
              <a:t>Three Facts About Worship – Lord’s Supper</a:t>
            </a:r>
            <a:endParaRPr lang="en-US" sz="3600" b="1" dirty="0">
              <a:solidFill>
                <a:srgbClr val="FFFF00"/>
              </a:solidFill>
              <a:effectLst/>
            </a:endParaRPr>
          </a:p>
        </p:txBody>
      </p:sp>
      <p:sp>
        <p:nvSpPr>
          <p:cNvPr id="16387" name="Content Placeholder 2"/>
          <p:cNvSpPr>
            <a:spLocks noGrp="1"/>
          </p:cNvSpPr>
          <p:nvPr>
            <p:ph idx="1"/>
          </p:nvPr>
        </p:nvSpPr>
        <p:spPr>
          <a:xfrm>
            <a:off x="152400" y="952500"/>
            <a:ext cx="8458200" cy="698498"/>
          </a:xfrm>
        </p:spPr>
        <p:txBody>
          <a:bodyPr/>
          <a:lstStyle/>
          <a:p>
            <a:pPr marL="622300" indent="-457200" eaLnBrk="1" hangingPunct="1">
              <a:buClr>
                <a:srgbClr val="FFFF00"/>
              </a:buClr>
              <a:buSzPct val="91000"/>
              <a:buFont typeface="Corbel" pitchFamily="34" charset="0"/>
              <a:buAutoNum type="arabicPeriod"/>
            </a:pPr>
            <a:r>
              <a:rPr lang="en-US" dirty="0" smtClean="0">
                <a:latin typeface="Calibri" pitchFamily="34" charset="0"/>
                <a:ea typeface="ＭＳ Ｐゴシック" pitchFamily="34" charset="-128"/>
              </a:rPr>
              <a:t>Lord’s Supper must be focused on Christ</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304800" y="1866900"/>
            <a:ext cx="8610600" cy="3108543"/>
          </a:xfrm>
          <a:prstGeom prst="rect">
            <a:avLst/>
          </a:prstGeom>
          <a:noFill/>
          <a:ln w="19050">
            <a:solidFill>
              <a:srgbClr val="FFFF00"/>
            </a:solidFill>
            <a:prstDash val="solid"/>
            <a:miter lim="800000"/>
            <a:headEnd/>
            <a:tailEnd/>
          </a:ln>
        </p:spPr>
        <p:txBody>
          <a:bodyPr wrap="square" anchor="ctr">
            <a:spAutoFit/>
          </a:bodyPr>
          <a:lstStyle/>
          <a:p>
            <a:pPr marL="53975" algn="l">
              <a:spcBef>
                <a:spcPts val="0"/>
              </a:spcBef>
              <a:spcAft>
                <a:spcPts val="0"/>
              </a:spcAft>
              <a:buSzPct val="112000"/>
            </a:pPr>
            <a:r>
              <a:rPr lang="en-US" sz="2800" i="1" dirty="0" smtClean="0"/>
              <a:t>the Lord Jesus on the night when he was betrayed took bread, </a:t>
            </a:r>
            <a:r>
              <a:rPr lang="en-US" sz="2800" i="1" baseline="30000" dirty="0" smtClean="0"/>
              <a:t>24 </a:t>
            </a:r>
            <a:r>
              <a:rPr lang="en-US" sz="2800" i="1" dirty="0" smtClean="0"/>
              <a:t>and when he had given thanks, he broke it, and said, “This is my body which is for you. </a:t>
            </a:r>
            <a:r>
              <a:rPr lang="en-US" sz="2800" i="1" u="sng" dirty="0" smtClean="0"/>
              <a:t>Do this in remembrance of me.</a:t>
            </a:r>
            <a:r>
              <a:rPr lang="en-US" sz="2800" i="1" dirty="0" smtClean="0"/>
              <a:t>” </a:t>
            </a:r>
            <a:r>
              <a:rPr lang="en-US" sz="2800" i="1" baseline="30000" dirty="0" smtClean="0"/>
              <a:t>25 </a:t>
            </a:r>
            <a:r>
              <a:rPr lang="en-US" sz="2800" i="1" dirty="0" smtClean="0"/>
              <a:t>In the same way also he took the cup, after supper, saying, “This cup is the new covenant in my blood. </a:t>
            </a:r>
            <a:r>
              <a:rPr lang="en-US" sz="2800" i="1" u="sng" dirty="0" smtClean="0"/>
              <a:t>Do this, as often as you drink it, in remembrance of me</a:t>
            </a:r>
            <a:r>
              <a:rPr lang="en-US" sz="2800" i="1" dirty="0" smtClean="0"/>
              <a:t>.”</a:t>
            </a:r>
            <a:r>
              <a:rPr lang="en-US" sz="2800" i="1" dirty="0" smtClean="0">
                <a:latin typeface="Calibri"/>
                <a:ea typeface="Times New Roman"/>
                <a:cs typeface="Times New Roman"/>
              </a:rPr>
              <a:t> </a:t>
            </a:r>
            <a:r>
              <a:rPr lang="en-US" sz="2800" dirty="0" smtClean="0">
                <a:solidFill>
                  <a:srgbClr val="FFFF00"/>
                </a:solidFill>
                <a:latin typeface="Calibri"/>
                <a:ea typeface="Times New Roman"/>
                <a:cs typeface="Times New Roman"/>
              </a:rPr>
              <a:t>– I Cor. 11:23-26</a:t>
            </a:r>
            <a:endParaRPr lang="en-US" sz="2800" dirty="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dissolve">
                                      <p:cBhvr>
                                        <p:cTn id="11" dur="500"/>
                                        <p:tgtEl>
                                          <p:spTgt spid="4">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dissolve">
                                      <p:cBhvr>
                                        <p:cTn id="14"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4"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fontScale="90000"/>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4000" b="1" dirty="0" smtClean="0">
                <a:solidFill>
                  <a:srgbClr val="FFFF00"/>
                </a:solidFill>
                <a:effectLst/>
              </a:rPr>
              <a:t>Three Facts About Worship – Lord’s Supper</a:t>
            </a:r>
            <a:endParaRPr lang="en-US" sz="4000" dirty="0">
              <a:solidFill>
                <a:srgbClr val="FFFF00"/>
              </a:solidFill>
            </a:endParaRPr>
          </a:p>
        </p:txBody>
      </p:sp>
      <p:sp>
        <p:nvSpPr>
          <p:cNvPr id="16387" name="Content Placeholder 2"/>
          <p:cNvSpPr>
            <a:spLocks noGrp="1"/>
          </p:cNvSpPr>
          <p:nvPr>
            <p:ph idx="1"/>
          </p:nvPr>
        </p:nvSpPr>
        <p:spPr>
          <a:xfrm>
            <a:off x="381000" y="1028700"/>
            <a:ext cx="8458200" cy="1841498"/>
          </a:xfrm>
        </p:spPr>
        <p:txBody>
          <a:bodyPr/>
          <a:lstStyle/>
          <a:p>
            <a:pPr marL="622300" indent="-457200" eaLnBrk="1" hangingPunct="1">
              <a:buClr>
                <a:srgbClr val="FFFF00"/>
              </a:buClr>
              <a:buSzPct val="91000"/>
              <a:buFont typeface="Corbel" pitchFamily="34" charset="0"/>
              <a:buAutoNum type="arabicPeriod"/>
            </a:pPr>
            <a:r>
              <a:rPr lang="en-US" sz="2800" dirty="0" smtClean="0">
                <a:latin typeface="Calibri" pitchFamily="34" charset="0"/>
                <a:ea typeface="ＭＳ Ｐゴシック" pitchFamily="34" charset="-128"/>
              </a:rPr>
              <a:t>Lord’s Supper must be focused on Christ </a:t>
            </a:r>
          </a:p>
          <a:p>
            <a:pPr marL="622300" indent="-457200" eaLnBrk="1" hangingPunct="1">
              <a:buClr>
                <a:srgbClr val="FFFF00"/>
              </a:buClr>
              <a:buSzPct val="91000"/>
              <a:buFont typeface="Corbel" pitchFamily="34" charset="0"/>
              <a:buAutoNum type="arabicPeriod"/>
            </a:pPr>
            <a:r>
              <a:rPr lang="en-US" sz="3000" dirty="0" smtClean="0">
                <a:latin typeface="Calibri" pitchFamily="34" charset="0"/>
                <a:ea typeface="ＭＳ Ｐゴシック" pitchFamily="34" charset="-128"/>
              </a:rPr>
              <a:t>Lord’s Supper involves the whole church (all members)</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a:buNone/>
            </a:pPr>
            <a:endParaRPr lang="en-US" sz="2000" dirty="0" smtClean="0"/>
          </a:p>
          <a:p>
            <a:pPr marL="622300" indent="-457200" eaLnBrk="1" hangingPunct="1">
              <a:buClr>
                <a:srgbClr val="FFFF00"/>
              </a:buClr>
              <a:buSzPct val="100000"/>
              <a:buFont typeface="Arial" pitchFamily="34" charset="0"/>
              <a:buChar char="•"/>
            </a:pPr>
            <a:endParaRPr lang="en-US" sz="2600" b="1" dirty="0" smtClean="0">
              <a:ea typeface="ＭＳ Ｐゴシック" pitchFamily="34" charset="-128"/>
            </a:endParaRPr>
          </a:p>
        </p:txBody>
      </p:sp>
      <p:sp>
        <p:nvSpPr>
          <p:cNvPr id="6" name="Rectangle 5"/>
          <p:cNvSpPr>
            <a:spLocks noChangeArrowheads="1"/>
          </p:cNvSpPr>
          <p:nvPr/>
        </p:nvSpPr>
        <p:spPr bwMode="auto">
          <a:xfrm>
            <a:off x="228600" y="3037447"/>
            <a:ext cx="8763000" cy="1831271"/>
          </a:xfrm>
          <a:prstGeom prst="rect">
            <a:avLst/>
          </a:prstGeom>
          <a:noFill/>
          <a:ln w="19050">
            <a:solidFill>
              <a:srgbClr val="FFFF00"/>
            </a:solidFill>
            <a:prstDash val="solid"/>
            <a:miter lim="800000"/>
            <a:headEnd/>
            <a:tailEnd/>
          </a:ln>
        </p:spPr>
        <p:txBody>
          <a:bodyPr wrap="square" anchor="ctr">
            <a:spAutoFit/>
          </a:bodyPr>
          <a:lstStyle/>
          <a:p>
            <a:pPr marL="284163" indent="-230188" algn="l">
              <a:spcBef>
                <a:spcPts val="0"/>
              </a:spcBef>
              <a:spcAft>
                <a:spcPts val="0"/>
              </a:spcAft>
              <a:buSzPct val="112000"/>
            </a:pPr>
            <a:r>
              <a:rPr lang="en-US" sz="3200" dirty="0" smtClean="0">
                <a:solidFill>
                  <a:srgbClr val="FFFF00"/>
                </a:solidFill>
                <a:latin typeface="Calibri" pitchFamily="34" charset="0"/>
              </a:rPr>
              <a:t>I Corinthians 11:18, 20, 33</a:t>
            </a:r>
          </a:p>
          <a:p>
            <a:pPr algn="l">
              <a:spcBef>
                <a:spcPts val="0"/>
              </a:spcBef>
              <a:spcAft>
                <a:spcPts val="0"/>
              </a:spcAft>
              <a:buSzPct val="112000"/>
            </a:pPr>
            <a:r>
              <a:rPr lang="en-US" sz="2700" i="1" baseline="30000" dirty="0" smtClean="0">
                <a:latin typeface="Calibri" pitchFamily="34" charset="0"/>
              </a:rPr>
              <a:t>18 </a:t>
            </a:r>
            <a:r>
              <a:rPr lang="en-US" sz="2700" i="1" dirty="0" smtClean="0">
                <a:latin typeface="Calibri" pitchFamily="34" charset="0"/>
              </a:rPr>
              <a:t>For, in the first place, when you </a:t>
            </a:r>
            <a:r>
              <a:rPr lang="en-US" sz="2700" i="1" u="sng" dirty="0" smtClean="0">
                <a:latin typeface="Calibri" pitchFamily="34" charset="0"/>
              </a:rPr>
              <a:t>come together as a church</a:t>
            </a:r>
          </a:p>
          <a:p>
            <a:pPr algn="l"/>
            <a:r>
              <a:rPr lang="en-US" sz="2700" i="1" baseline="30000" dirty="0" smtClean="0">
                <a:latin typeface="Calibri" pitchFamily="34" charset="0"/>
              </a:rPr>
              <a:t>20 </a:t>
            </a:r>
            <a:r>
              <a:rPr lang="en-US" sz="2700" i="1" dirty="0" smtClean="0">
                <a:latin typeface="Calibri" pitchFamily="34" charset="0"/>
              </a:rPr>
              <a:t>When </a:t>
            </a:r>
            <a:r>
              <a:rPr lang="en-US" sz="2700" i="1" u="sng" dirty="0" smtClean="0">
                <a:latin typeface="Calibri" pitchFamily="34" charset="0"/>
              </a:rPr>
              <a:t>you come together</a:t>
            </a:r>
          </a:p>
          <a:p>
            <a:pPr algn="l"/>
            <a:r>
              <a:rPr lang="en-US" sz="2700" i="1" baseline="30000" dirty="0" smtClean="0">
                <a:latin typeface="Calibri" pitchFamily="34" charset="0"/>
              </a:rPr>
              <a:t>33 </a:t>
            </a:r>
            <a:r>
              <a:rPr lang="en-US" sz="2700" i="1" dirty="0" smtClean="0">
                <a:latin typeface="Calibri" pitchFamily="34" charset="0"/>
              </a:rPr>
              <a:t>So then, </a:t>
            </a:r>
            <a:r>
              <a:rPr lang="en-US" sz="2700" i="1" u="sng" dirty="0" smtClean="0">
                <a:latin typeface="Calibri" pitchFamily="34" charset="0"/>
              </a:rPr>
              <a:t>my brothers, when you come together </a:t>
            </a:r>
            <a:r>
              <a:rPr lang="en-US" sz="2700" i="1" dirty="0" smtClean="0">
                <a:latin typeface="Calibri" pitchFamily="34" charset="0"/>
              </a:rPr>
              <a:t>to 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animEffect transition="in" filter="dissolve">
                                      <p:cBhvr>
                                        <p:cTn id="11" dur="500"/>
                                        <p:tgtEl>
                                          <p:spTgt spid="6">
                                            <p:bg/>
                                          </p:spTgt>
                                        </p:tgtEl>
                                      </p:cBhvr>
                                    </p:animEffect>
                                  </p:childTnLst>
                                </p:cTn>
                              </p:par>
                              <p:par>
                                <p:cTn id="12" presetID="9" presetClass="entr" presetSubtype="0" fill="hold" grpId="0" nodeType="with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dissolve">
                                      <p:cBhvr>
                                        <p:cTn id="14" dur="5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dissolve">
                                      <p:cBhvr>
                                        <p:cTn id="19" dur="5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dissolve">
                                      <p:cBhvr>
                                        <p:cTn id="24" dur="5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dissolve">
                                      <p:cBhvr>
                                        <p:cTn id="29"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1511"/>
            <a:ext cx="8763000" cy="949854"/>
          </a:xfrm>
        </p:spPr>
        <p:txBody>
          <a:bodyPr rtlCol="0">
            <a:normAutofit/>
            <a:scene3d>
              <a:camera prst="orthographicFront"/>
              <a:lightRig rig="threePt" dir="t">
                <a:rot lat="0" lon="0" rev="4800000"/>
              </a:lightRig>
            </a:scene3d>
            <a:sp3d prstMaterial="matte">
              <a:bevelT w="50800" h="10160"/>
            </a:sp3d>
          </a:bodyPr>
          <a:lstStyle/>
          <a:p>
            <a:pPr eaLnBrk="1" fontAlgn="auto" hangingPunct="1">
              <a:spcAft>
                <a:spcPts val="0"/>
              </a:spcAft>
              <a:defRPr/>
            </a:pPr>
            <a:r>
              <a:rPr lang="en-US" sz="3600" b="1" dirty="0" smtClean="0">
                <a:solidFill>
                  <a:srgbClr val="FFFF00"/>
                </a:solidFill>
                <a:effectLst/>
              </a:rPr>
              <a:t>Three Facts About Worship – Lord’s Supper</a:t>
            </a:r>
            <a:endParaRPr lang="en-US" sz="3600" dirty="0">
              <a:solidFill>
                <a:srgbClr val="FFFF00"/>
              </a:solidFill>
            </a:endParaRPr>
          </a:p>
        </p:txBody>
      </p:sp>
      <p:sp>
        <p:nvSpPr>
          <p:cNvPr id="16387" name="Content Placeholder 2"/>
          <p:cNvSpPr>
            <a:spLocks noGrp="1"/>
          </p:cNvSpPr>
          <p:nvPr>
            <p:ph idx="1"/>
          </p:nvPr>
        </p:nvSpPr>
        <p:spPr>
          <a:xfrm>
            <a:off x="228600" y="952501"/>
            <a:ext cx="8686800" cy="2057400"/>
          </a:xfrm>
        </p:spPr>
        <p:txBody>
          <a:bodyPr/>
          <a:lstStyle/>
          <a:p>
            <a:pPr marL="622300" indent="-457200" eaLnBrk="1" hangingPunct="1">
              <a:buClr>
                <a:srgbClr val="FFFF00"/>
              </a:buClr>
              <a:buSzPct val="91000"/>
              <a:buFont typeface="Corbel" pitchFamily="34" charset="0"/>
              <a:buAutoNum type="arabicPeriod"/>
            </a:pPr>
            <a:r>
              <a:rPr lang="en-US" sz="2800" dirty="0" smtClean="0">
                <a:latin typeface="Calibri" pitchFamily="34" charset="0"/>
                <a:ea typeface="ＭＳ Ｐゴシック" pitchFamily="34" charset="-128"/>
              </a:rPr>
              <a:t>Lord’s Supper must be focused on Christ </a:t>
            </a:r>
          </a:p>
          <a:p>
            <a:pPr marL="622300" indent="-457200" eaLnBrk="1" hangingPunct="1">
              <a:buClr>
                <a:srgbClr val="FFFF00"/>
              </a:buClr>
              <a:buSzPct val="91000"/>
              <a:buFont typeface="Corbel" pitchFamily="34" charset="0"/>
              <a:buAutoNum type="arabicPeriod"/>
            </a:pPr>
            <a:r>
              <a:rPr lang="en-US" sz="2800" dirty="0" smtClean="0">
                <a:latin typeface="Calibri" pitchFamily="34" charset="0"/>
                <a:ea typeface="ＭＳ Ｐゴシック" pitchFamily="34" charset="-128"/>
              </a:rPr>
              <a:t>Lord’s Supper </a:t>
            </a:r>
            <a:r>
              <a:rPr lang="en-US" sz="3000" dirty="0" smtClean="0">
                <a:latin typeface="Calibri" pitchFamily="34" charset="0"/>
                <a:ea typeface="ＭＳ Ｐゴシック" pitchFamily="34" charset="-128"/>
              </a:rPr>
              <a:t>involves the whole church (all members)</a:t>
            </a:r>
          </a:p>
          <a:p>
            <a:pPr marL="622300" indent="-457200" eaLnBrk="1" hangingPunct="1">
              <a:buClr>
                <a:srgbClr val="FFFF00"/>
              </a:buClr>
              <a:buSzPct val="91000"/>
              <a:buFont typeface="Corbel" pitchFamily="34" charset="0"/>
              <a:buAutoNum type="arabicPeriod"/>
            </a:pPr>
            <a:r>
              <a:rPr lang="en-US" sz="2800" dirty="0" smtClean="0">
                <a:latin typeface="Calibri" pitchFamily="34" charset="0"/>
                <a:ea typeface="ＭＳ Ｐゴシック" pitchFamily="34" charset="-128"/>
              </a:rPr>
              <a:t>Lord’s Supper </a:t>
            </a:r>
            <a:r>
              <a:rPr lang="en-US" sz="3000" dirty="0" smtClean="0">
                <a:latin typeface="Calibri" pitchFamily="34" charset="0"/>
                <a:ea typeface="ＭＳ Ｐゴシック" pitchFamily="34" charset="-128"/>
              </a:rPr>
              <a:t>must be kept in spirit and in truth</a:t>
            </a:r>
          </a:p>
          <a:p>
            <a:pPr marL="914400" lvl="1" indent="-457200" eaLnBrk="1" hangingPunct="1">
              <a:buClr>
                <a:srgbClr val="BE0204"/>
              </a:buClr>
              <a:buFont typeface="Corbel" pitchFamily="34" charset="0"/>
              <a:buAutoNum type="arabicPeriod"/>
            </a:pPr>
            <a:endParaRPr lang="en-US" sz="2400" dirty="0" smtClean="0">
              <a:latin typeface="Calibri" pitchFamily="34" charset="0"/>
              <a:ea typeface="ＭＳ Ｐゴシック" pitchFamily="34" charset="-128"/>
            </a:endParaRPr>
          </a:p>
          <a:p>
            <a:pPr marL="622300" indent="-457200" eaLnBrk="1" hangingPunct="1">
              <a:buClr>
                <a:srgbClr val="BE0204"/>
              </a:buClr>
              <a:buFont typeface="Wingdings 2" pitchFamily="18" charset="2"/>
              <a:buNone/>
            </a:pPr>
            <a:endParaRPr lang="en-US" sz="2600" b="1" dirty="0" smtClean="0">
              <a:ea typeface="ＭＳ Ｐゴシック" pitchFamily="34" charset="-128"/>
            </a:endParaRPr>
          </a:p>
        </p:txBody>
      </p:sp>
      <p:sp>
        <p:nvSpPr>
          <p:cNvPr id="4" name="Rectangle 3"/>
          <p:cNvSpPr>
            <a:spLocks noChangeArrowheads="1"/>
          </p:cNvSpPr>
          <p:nvPr/>
        </p:nvSpPr>
        <p:spPr bwMode="auto">
          <a:xfrm>
            <a:off x="304800" y="3162300"/>
            <a:ext cx="8610600" cy="2246769"/>
          </a:xfrm>
          <a:prstGeom prst="rect">
            <a:avLst/>
          </a:prstGeom>
          <a:noFill/>
          <a:ln w="19050">
            <a:solidFill>
              <a:srgbClr val="FFFF00"/>
            </a:solidFill>
            <a:prstDash val="solid"/>
            <a:miter lim="800000"/>
            <a:headEnd/>
            <a:tailEnd/>
          </a:ln>
        </p:spPr>
        <p:txBody>
          <a:bodyPr wrap="square" anchor="ctr">
            <a:spAutoFit/>
          </a:bodyPr>
          <a:lstStyle/>
          <a:p>
            <a:pPr marL="233363" lvl="0" indent="-233363" algn="l">
              <a:buClr>
                <a:srgbClr val="FFFF00"/>
              </a:buClr>
              <a:buSzPct val="103000"/>
              <a:buFont typeface="Arial" pitchFamily="34" charset="0"/>
              <a:buChar char="•"/>
            </a:pPr>
            <a:r>
              <a:rPr lang="en-US" sz="2000" i="1" baseline="30000" dirty="0" smtClean="0"/>
              <a:t>21 </a:t>
            </a:r>
            <a:r>
              <a:rPr lang="en-US" sz="2000" i="1" dirty="0" smtClean="0"/>
              <a:t>You cannot drink the cup of the Lord and the cup of demons. You     cannot partake of the table of the Lord and the table of demons.</a:t>
            </a:r>
            <a:r>
              <a:rPr lang="en-US" sz="2000" dirty="0" smtClean="0"/>
              <a:t> </a:t>
            </a:r>
            <a:r>
              <a:rPr lang="en-US" sz="2000" dirty="0" smtClean="0">
                <a:solidFill>
                  <a:srgbClr val="FFFF00"/>
                </a:solidFill>
              </a:rPr>
              <a:t>– 10:21</a:t>
            </a:r>
          </a:p>
          <a:p>
            <a:pPr marL="233363" lvl="0" indent="-233363" algn="l">
              <a:buClr>
                <a:srgbClr val="FFFF00"/>
              </a:buClr>
              <a:buSzPct val="103000"/>
              <a:buFont typeface="Arial" pitchFamily="34" charset="0"/>
              <a:buChar char="•"/>
            </a:pPr>
            <a:r>
              <a:rPr lang="en-US" sz="2000" i="1" baseline="30000" dirty="0" smtClean="0"/>
              <a:t>27 </a:t>
            </a:r>
            <a:r>
              <a:rPr lang="en-US" sz="2000" i="1" dirty="0" smtClean="0"/>
              <a:t>Whoever, therefore, eats the bread or drinks the cup of the Lord in an unworthy manner will be guilty concerning the body and blood of the Lord.</a:t>
            </a:r>
            <a:r>
              <a:rPr lang="en-US" sz="2000" dirty="0" smtClean="0"/>
              <a:t> </a:t>
            </a:r>
            <a:r>
              <a:rPr lang="en-US" sz="2000" dirty="0" smtClean="0">
                <a:solidFill>
                  <a:srgbClr val="FFFF00"/>
                </a:solidFill>
              </a:rPr>
              <a:t>– 11:27</a:t>
            </a:r>
          </a:p>
          <a:p>
            <a:pPr marL="233363" indent="-233363" algn="l">
              <a:buClr>
                <a:srgbClr val="FFFF00"/>
              </a:buClr>
              <a:buSzPct val="103000"/>
              <a:buFont typeface="Arial" pitchFamily="34" charset="0"/>
              <a:buChar char="•"/>
            </a:pPr>
            <a:r>
              <a:rPr lang="en-US" sz="2000" i="1" baseline="30000" dirty="0" smtClean="0"/>
              <a:t>29 </a:t>
            </a:r>
            <a:r>
              <a:rPr lang="en-US" sz="2000" i="1" dirty="0" smtClean="0"/>
              <a:t>For anyone who eats and drinks without discerning the body eats and drinks judgment on himself.</a:t>
            </a:r>
            <a:r>
              <a:rPr lang="en-US" sz="2000" dirty="0" smtClean="0"/>
              <a:t> </a:t>
            </a:r>
            <a:r>
              <a:rPr lang="en-US" sz="2000" dirty="0" smtClean="0">
                <a:solidFill>
                  <a:srgbClr val="FFFF00"/>
                </a:solidFill>
              </a:rPr>
              <a:t>– 11:29</a:t>
            </a:r>
            <a:r>
              <a:rPr lang="en-US" sz="2000" dirty="0" smtClean="0">
                <a:solidFill>
                  <a:srgbClr val="FFFF00"/>
                </a:solidFill>
                <a:latin typeface="Calibri"/>
                <a:ea typeface="Times New Roman"/>
                <a:cs typeface="Times New Roman"/>
              </a:rPr>
              <a:t> </a:t>
            </a:r>
            <a:endParaRPr lang="en-US" sz="2000" i="1" dirty="0" smtClean="0">
              <a:solidFill>
                <a:srgbClr val="FFFF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grpId="0" nodeType="clickEffect">
                                  <p:stCondLst>
                                    <p:cond delay="0"/>
                                  </p:stCondLst>
                                  <p:childTnLst>
                                    <p:set>
                                      <p:cBhvr>
                                        <p:cTn id="10" dur="1" fill="hold">
                                          <p:stCondLst>
                                            <p:cond delay="0"/>
                                          </p:stCondLst>
                                        </p:cTn>
                                        <p:tgtEl>
                                          <p:spTgt spid="4">
                                            <p:bg/>
                                          </p:spTgt>
                                        </p:tgtEl>
                                        <p:attrNameLst>
                                          <p:attrName>style.visibility</p:attrName>
                                        </p:attrNameLst>
                                      </p:cBhvr>
                                      <p:to>
                                        <p:strVal val="visible"/>
                                      </p:to>
                                    </p:set>
                                    <p:animEffect transition="in" filter="dissolve">
                                      <p:cBhvr>
                                        <p:cTn id="11" dur="500"/>
                                        <p:tgtEl>
                                          <p:spTgt spid="4">
                                            <p:bg/>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dissolve">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dissolve">
                                      <p:cBhvr>
                                        <p:cTn id="21" dur="500"/>
                                        <p:tgtEl>
                                          <p:spTgt spid="4">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
                                            <p:txEl>
                                              <p:pRg st="2" end="2"/>
                                            </p:txEl>
                                          </p:spTgt>
                                        </p:tgtEl>
                                        <p:attrNameLst>
                                          <p:attrName>style.visibility</p:attrName>
                                        </p:attrNameLst>
                                      </p:cBhvr>
                                      <p:to>
                                        <p:strVal val="visible"/>
                                      </p:to>
                                    </p:set>
                                    <p:animEffect transition="in" filter="dissolve">
                                      <p:cBhvr>
                                        <p:cTn id="2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p:bldP spid="4" grpId="0" build="p" bldLvl="2" animBg="1"/>
    </p:bldLst>
  </p:timing>
</p:sld>
</file>

<file path=ppt/theme/theme1.xml><?xml version="1.0" encoding="utf-8"?>
<a:theme xmlns:a="http://schemas.openxmlformats.org/drawingml/2006/main" name="Ripple">
  <a:themeElements>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11555</TotalTime>
  <Words>1085</Words>
  <Application>Microsoft Office PowerPoint</Application>
  <PresentationFormat>On-screen Show (16:10)</PresentationFormat>
  <Paragraphs>248</Paragraphs>
  <Slides>54</Slides>
  <Notes>16</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Ripple</vt:lpstr>
      <vt:lpstr>Slide 1</vt:lpstr>
      <vt:lpstr>Putting More into and Getting More out of Worship</vt:lpstr>
      <vt:lpstr>Putting More into and Getting More out of Worship</vt:lpstr>
      <vt:lpstr>Worship – Key Verse John 4:23-24</vt:lpstr>
      <vt:lpstr>Who is pleasing to God? Romans 8:5-10</vt:lpstr>
      <vt:lpstr>Slide 6</vt:lpstr>
      <vt:lpstr>Three Facts About Worship – Lord’s Supper</vt:lpstr>
      <vt:lpstr>Three Facts About Worship – Lord’s Supper</vt:lpstr>
      <vt:lpstr>Three Facts About Worship – Lord’s Supper</vt:lpstr>
      <vt:lpstr>Three Facts About Worship – Lord’s Supper</vt:lpstr>
      <vt:lpstr>Knowledge of Christ Knowledge of His Life Grasp of the purpose              of the Supper A clear view of Christ’s  majesty   humility  love  </vt:lpstr>
      <vt:lpstr>Slide 12</vt:lpstr>
      <vt:lpstr>Slide 13</vt:lpstr>
      <vt:lpstr>Slide 14</vt:lpstr>
      <vt:lpstr>I Thessalonians 2:13</vt:lpstr>
      <vt:lpstr>I Corinthians 2:10-14</vt:lpstr>
      <vt:lpstr>Worship in Song – Practical Considerations</vt:lpstr>
      <vt:lpstr>Worship in Spirit</vt:lpstr>
      <vt:lpstr>Slide 19</vt:lpstr>
      <vt:lpstr>Slide 20</vt:lpstr>
      <vt:lpstr>Putting More in and Getting More out of Worship</vt:lpstr>
      <vt:lpstr>Goals of these sermons (that we will each . . .)</vt:lpstr>
      <vt:lpstr>Three Facts About Worship in Song</vt:lpstr>
      <vt:lpstr>Slide 24</vt:lpstr>
      <vt:lpstr>Slide 25</vt:lpstr>
      <vt:lpstr>Slide 26</vt:lpstr>
      <vt:lpstr>Slide 27</vt:lpstr>
      <vt:lpstr>Slide 28</vt:lpstr>
      <vt:lpstr>Slide 29</vt:lpstr>
      <vt:lpstr>Slide 30</vt:lpstr>
      <vt:lpstr>Slide 31</vt:lpstr>
      <vt:lpstr>Slide 32</vt:lpstr>
      <vt:lpstr>Universal Nature of Guilt</vt:lpstr>
      <vt:lpstr>God’s Solution for Guilt: Romans 3:22-26</vt:lpstr>
      <vt:lpstr>Story of Ten Brothers</vt:lpstr>
      <vt:lpstr>Slide 36</vt:lpstr>
      <vt:lpstr>Story of Ten Brothers</vt:lpstr>
      <vt:lpstr>Story of Ten Brothers</vt:lpstr>
      <vt:lpstr>Genesis 44:16</vt:lpstr>
      <vt:lpstr>Slide 40</vt:lpstr>
      <vt:lpstr>Slide 41</vt:lpstr>
      <vt:lpstr>Slide 42</vt:lpstr>
      <vt:lpstr>Example of Paul</vt:lpstr>
      <vt:lpstr>Example of Paul</vt:lpstr>
      <vt:lpstr>#345 – 3rd verse</vt:lpstr>
      <vt:lpstr>Ephesians 4 - 5</vt:lpstr>
      <vt:lpstr>Lying – Ephesians 4:25</vt:lpstr>
      <vt:lpstr>Stealing – Ephesians 4:28</vt:lpstr>
      <vt:lpstr>Corrupt Speech – Ephesians 4:29, 5:4</vt:lpstr>
      <vt:lpstr>Ephesians 4:20-21</vt:lpstr>
      <vt:lpstr>Ephesians 4:31-32</vt:lpstr>
      <vt:lpstr>Ephesians 5:3</vt:lpstr>
      <vt:lpstr>Putting on a New Self</vt:lpstr>
      <vt:lpstr>I John 5:18-19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Russ LaGrone</dc:creator>
  <cp:lastModifiedBy>Brad Beutjer</cp:lastModifiedBy>
  <cp:revision>199</cp:revision>
  <dcterms:created xsi:type="dcterms:W3CDTF">2002-05-07T01:10:22Z</dcterms:created>
  <dcterms:modified xsi:type="dcterms:W3CDTF">2013-08-18T22:04:53Z</dcterms:modified>
</cp:coreProperties>
</file>