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76" r:id="rId2"/>
    <p:sldMasterId id="2147483948" r:id="rId3"/>
    <p:sldMasterId id="2147483960" r:id="rId4"/>
    <p:sldMasterId id="2147483996" r:id="rId5"/>
    <p:sldMasterId id="2147484008" r:id="rId6"/>
    <p:sldMasterId id="2147484020" r:id="rId7"/>
  </p:sldMasterIdLst>
  <p:notesMasterIdLst>
    <p:notesMasterId r:id="rId46"/>
  </p:notesMasterIdLst>
  <p:handoutMasterIdLst>
    <p:handoutMasterId r:id="rId47"/>
  </p:handoutMasterIdLst>
  <p:sldIdLst>
    <p:sldId id="309" r:id="rId8"/>
    <p:sldId id="315" r:id="rId9"/>
    <p:sldId id="357" r:id="rId10"/>
    <p:sldId id="367" r:id="rId11"/>
    <p:sldId id="359" r:id="rId12"/>
    <p:sldId id="399" r:id="rId13"/>
    <p:sldId id="405" r:id="rId14"/>
    <p:sldId id="360" r:id="rId15"/>
    <p:sldId id="398" r:id="rId16"/>
    <p:sldId id="406" r:id="rId17"/>
    <p:sldId id="348" r:id="rId18"/>
    <p:sldId id="407" r:id="rId19"/>
    <p:sldId id="408" r:id="rId20"/>
    <p:sldId id="409" r:id="rId21"/>
    <p:sldId id="410" r:id="rId22"/>
    <p:sldId id="411" r:id="rId23"/>
    <p:sldId id="412" r:id="rId24"/>
    <p:sldId id="413" r:id="rId25"/>
    <p:sldId id="414" r:id="rId26"/>
    <p:sldId id="415" r:id="rId27"/>
    <p:sldId id="403" r:id="rId28"/>
    <p:sldId id="417" r:id="rId29"/>
    <p:sldId id="416" r:id="rId30"/>
    <p:sldId id="418" r:id="rId31"/>
    <p:sldId id="419" r:id="rId32"/>
    <p:sldId id="422" r:id="rId33"/>
    <p:sldId id="421" r:id="rId34"/>
    <p:sldId id="423" r:id="rId35"/>
    <p:sldId id="424" r:id="rId36"/>
    <p:sldId id="402" r:id="rId37"/>
    <p:sldId id="425" r:id="rId38"/>
    <p:sldId id="426" r:id="rId39"/>
    <p:sldId id="427" r:id="rId40"/>
    <p:sldId id="428" r:id="rId41"/>
    <p:sldId id="429" r:id="rId42"/>
    <p:sldId id="430" r:id="rId43"/>
    <p:sldId id="431" r:id="rId44"/>
    <p:sldId id="420" r:id="rId45"/>
  </p:sldIdLst>
  <p:sldSz cx="9144000" cy="5715000" type="screen16x10"/>
  <p:notesSz cx="6881813" cy="9296400"/>
  <p:defaultTextStyle>
    <a:defPPr>
      <a:defRPr lang="en-US"/>
    </a:defPPr>
    <a:lvl1pPr marL="0" algn="l" defTabSz="913448" rtl="0" eaLnBrk="1" latinLnBrk="0" hangingPunct="1">
      <a:defRPr sz="1800" kern="1200">
        <a:solidFill>
          <a:schemeClr val="tx1"/>
        </a:solidFill>
        <a:latin typeface="+mn-lt"/>
        <a:ea typeface="+mn-ea"/>
        <a:cs typeface="+mn-cs"/>
      </a:defRPr>
    </a:lvl1pPr>
    <a:lvl2pPr marL="456724" algn="l" defTabSz="913448" rtl="0" eaLnBrk="1" latinLnBrk="0" hangingPunct="1">
      <a:defRPr sz="1800" kern="1200">
        <a:solidFill>
          <a:schemeClr val="tx1"/>
        </a:solidFill>
        <a:latin typeface="+mn-lt"/>
        <a:ea typeface="+mn-ea"/>
        <a:cs typeface="+mn-cs"/>
      </a:defRPr>
    </a:lvl2pPr>
    <a:lvl3pPr marL="913448" algn="l" defTabSz="913448" rtl="0" eaLnBrk="1" latinLnBrk="0" hangingPunct="1">
      <a:defRPr sz="1800" kern="1200">
        <a:solidFill>
          <a:schemeClr val="tx1"/>
        </a:solidFill>
        <a:latin typeface="+mn-lt"/>
        <a:ea typeface="+mn-ea"/>
        <a:cs typeface="+mn-cs"/>
      </a:defRPr>
    </a:lvl3pPr>
    <a:lvl4pPr marL="1370170" algn="l" defTabSz="913448" rtl="0" eaLnBrk="1" latinLnBrk="0" hangingPunct="1">
      <a:defRPr sz="1800" kern="1200">
        <a:solidFill>
          <a:schemeClr val="tx1"/>
        </a:solidFill>
        <a:latin typeface="+mn-lt"/>
        <a:ea typeface="+mn-ea"/>
        <a:cs typeface="+mn-cs"/>
      </a:defRPr>
    </a:lvl4pPr>
    <a:lvl5pPr marL="1826894" algn="l" defTabSz="913448" rtl="0" eaLnBrk="1" latinLnBrk="0" hangingPunct="1">
      <a:defRPr sz="1800" kern="1200">
        <a:solidFill>
          <a:schemeClr val="tx1"/>
        </a:solidFill>
        <a:latin typeface="+mn-lt"/>
        <a:ea typeface="+mn-ea"/>
        <a:cs typeface="+mn-cs"/>
      </a:defRPr>
    </a:lvl5pPr>
    <a:lvl6pPr marL="2283616" algn="l" defTabSz="913448" rtl="0" eaLnBrk="1" latinLnBrk="0" hangingPunct="1">
      <a:defRPr sz="1800" kern="1200">
        <a:solidFill>
          <a:schemeClr val="tx1"/>
        </a:solidFill>
        <a:latin typeface="+mn-lt"/>
        <a:ea typeface="+mn-ea"/>
        <a:cs typeface="+mn-cs"/>
      </a:defRPr>
    </a:lvl6pPr>
    <a:lvl7pPr marL="2740341" algn="l" defTabSz="913448" rtl="0" eaLnBrk="1" latinLnBrk="0" hangingPunct="1">
      <a:defRPr sz="1800" kern="1200">
        <a:solidFill>
          <a:schemeClr val="tx1"/>
        </a:solidFill>
        <a:latin typeface="+mn-lt"/>
        <a:ea typeface="+mn-ea"/>
        <a:cs typeface="+mn-cs"/>
      </a:defRPr>
    </a:lvl7pPr>
    <a:lvl8pPr marL="3197068" algn="l" defTabSz="913448" rtl="0" eaLnBrk="1" latinLnBrk="0" hangingPunct="1">
      <a:defRPr sz="1800" kern="1200">
        <a:solidFill>
          <a:schemeClr val="tx1"/>
        </a:solidFill>
        <a:latin typeface="+mn-lt"/>
        <a:ea typeface="+mn-ea"/>
        <a:cs typeface="+mn-cs"/>
      </a:defRPr>
    </a:lvl8pPr>
    <a:lvl9pPr marL="3653789" algn="l" defTabSz="91344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759">
          <p15:clr>
            <a:srgbClr val="A4A3A4"/>
          </p15:clr>
        </p15:guide>
        <p15:guide id="2" pos="558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A50021"/>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482" autoAdjust="0"/>
  </p:normalViewPr>
  <p:slideViewPr>
    <p:cSldViewPr snapToGrid="0" showGuides="1">
      <p:cViewPr>
        <p:scale>
          <a:sx n="120" d="100"/>
          <a:sy n="120" d="100"/>
        </p:scale>
        <p:origin x="-702" y="-642"/>
      </p:cViewPr>
      <p:guideLst>
        <p:guide orient="horz" pos="2766"/>
        <p:guide pos="5586"/>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8" d="100"/>
          <a:sy n="88" d="100"/>
        </p:scale>
        <p:origin x="2880"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image" Target="../media/image6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97313" y="0"/>
            <a:ext cx="2982912" cy="466725"/>
          </a:xfrm>
          <a:prstGeom prst="rect">
            <a:avLst/>
          </a:prstGeom>
        </p:spPr>
        <p:txBody>
          <a:bodyPr vert="horz" lIns="91440" tIns="45720" rIns="91440" bIns="45720" rtlCol="0"/>
          <a:lstStyle>
            <a:lvl1pPr algn="r">
              <a:defRPr sz="1200"/>
            </a:lvl1pPr>
          </a:lstStyle>
          <a:p>
            <a:fld id="{C80B8E3E-1134-489B-98F7-5483F12C8F6E}" type="datetimeFigureOut">
              <a:rPr lang="en-US" smtClean="0"/>
              <a:pPr/>
              <a:t>12/9/2015</a:t>
            </a:fld>
            <a:endParaRPr lang="en-US"/>
          </a:p>
        </p:txBody>
      </p:sp>
      <p:sp>
        <p:nvSpPr>
          <p:cNvPr id="4" name="Footer Placeholder 3"/>
          <p:cNvSpPr>
            <a:spLocks noGrp="1"/>
          </p:cNvSpPr>
          <p:nvPr>
            <p:ph type="ftr" sz="quarter" idx="2"/>
          </p:nvPr>
        </p:nvSpPr>
        <p:spPr>
          <a:xfrm>
            <a:off x="0" y="8829675"/>
            <a:ext cx="2982913"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97313" y="8829675"/>
            <a:ext cx="2982912" cy="466725"/>
          </a:xfrm>
          <a:prstGeom prst="rect">
            <a:avLst/>
          </a:prstGeom>
        </p:spPr>
        <p:txBody>
          <a:bodyPr vert="horz" lIns="91440" tIns="45720" rIns="91440" bIns="45720" rtlCol="0" anchor="b"/>
          <a:lstStyle>
            <a:lvl1pPr algn="r">
              <a:defRPr sz="1200"/>
            </a:lvl1pPr>
          </a:lstStyle>
          <a:p>
            <a:fld id="{2CCEF611-AC3C-45D3-8D6E-9A4BB5D5A906}" type="slidenum">
              <a:rPr lang="en-US" smtClean="0"/>
              <a:pPr/>
              <a:t>‹#›</a:t>
            </a:fld>
            <a:endParaRPr lang="en-US"/>
          </a:p>
        </p:txBody>
      </p:sp>
    </p:spTree>
    <p:extLst>
      <p:ext uri="{BB962C8B-B14F-4D97-AF65-F5344CB8AC3E}">
        <p14:creationId xmlns:p14="http://schemas.microsoft.com/office/powerpoint/2010/main" val="31857377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3177" tIns="46589" rIns="93177" bIns="46589" rtlCol="0"/>
          <a:lstStyle>
            <a:lvl1pPr algn="r">
              <a:defRPr sz="1200"/>
            </a:lvl1pPr>
          </a:lstStyle>
          <a:p>
            <a:fld id="{23158A0B-633D-44C6-9596-F724DFEBA4F2}" type="datetimeFigureOut">
              <a:rPr lang="en-US" smtClean="0"/>
              <a:pPr/>
              <a:t>12/9/2015</a:t>
            </a:fld>
            <a:endParaRPr lang="en-US"/>
          </a:p>
        </p:txBody>
      </p:sp>
      <p:sp>
        <p:nvSpPr>
          <p:cNvPr id="4" name="Slide Image Placeholder 3"/>
          <p:cNvSpPr>
            <a:spLocks noGrp="1" noRot="1" noChangeAspect="1"/>
          </p:cNvSpPr>
          <p:nvPr>
            <p:ph type="sldImg" idx="2"/>
          </p:nvPr>
        </p:nvSpPr>
        <p:spPr>
          <a:xfrm>
            <a:off x="652463" y="696913"/>
            <a:ext cx="5576887"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3177" tIns="46589" rIns="93177" bIns="46589" rtlCol="0" anchor="b"/>
          <a:lstStyle>
            <a:lvl1pPr algn="r">
              <a:defRPr sz="1200"/>
            </a:lvl1pPr>
          </a:lstStyle>
          <a:p>
            <a:fld id="{4003C762-705B-4BD3-B91B-6D7E27172869}" type="slidenum">
              <a:rPr lang="en-US" smtClean="0"/>
              <a:pPr/>
              <a:t>‹#›</a:t>
            </a:fld>
            <a:endParaRPr lang="en-US"/>
          </a:p>
        </p:txBody>
      </p:sp>
    </p:spTree>
    <p:extLst>
      <p:ext uri="{BB962C8B-B14F-4D97-AF65-F5344CB8AC3E}">
        <p14:creationId xmlns:p14="http://schemas.microsoft.com/office/powerpoint/2010/main" val="364335641"/>
      </p:ext>
    </p:extLst>
  </p:cSld>
  <p:clrMap bg1="lt1" tx1="dk1" bg2="lt2" tx2="dk2" accent1="accent1" accent2="accent2" accent3="accent3" accent4="accent4" accent5="accent5" accent6="accent6" hlink="hlink" folHlink="folHlink"/>
  <p:notesStyle>
    <a:lvl1pPr marL="0" algn="l" defTabSz="913448" rtl="0" eaLnBrk="1" latinLnBrk="0" hangingPunct="1">
      <a:defRPr sz="1200" kern="1200">
        <a:solidFill>
          <a:schemeClr val="tx1"/>
        </a:solidFill>
        <a:latin typeface="+mn-lt"/>
        <a:ea typeface="+mn-ea"/>
        <a:cs typeface="+mn-cs"/>
      </a:defRPr>
    </a:lvl1pPr>
    <a:lvl2pPr marL="456724" algn="l" defTabSz="913448" rtl="0" eaLnBrk="1" latinLnBrk="0" hangingPunct="1">
      <a:defRPr sz="1200" kern="1200">
        <a:solidFill>
          <a:schemeClr val="tx1"/>
        </a:solidFill>
        <a:latin typeface="+mn-lt"/>
        <a:ea typeface="+mn-ea"/>
        <a:cs typeface="+mn-cs"/>
      </a:defRPr>
    </a:lvl2pPr>
    <a:lvl3pPr marL="913448" algn="l" defTabSz="913448" rtl="0" eaLnBrk="1" latinLnBrk="0" hangingPunct="1">
      <a:defRPr sz="1200" kern="1200">
        <a:solidFill>
          <a:schemeClr val="tx1"/>
        </a:solidFill>
        <a:latin typeface="+mn-lt"/>
        <a:ea typeface="+mn-ea"/>
        <a:cs typeface="+mn-cs"/>
      </a:defRPr>
    </a:lvl3pPr>
    <a:lvl4pPr marL="1370170" algn="l" defTabSz="913448" rtl="0" eaLnBrk="1" latinLnBrk="0" hangingPunct="1">
      <a:defRPr sz="1200" kern="1200">
        <a:solidFill>
          <a:schemeClr val="tx1"/>
        </a:solidFill>
        <a:latin typeface="+mn-lt"/>
        <a:ea typeface="+mn-ea"/>
        <a:cs typeface="+mn-cs"/>
      </a:defRPr>
    </a:lvl4pPr>
    <a:lvl5pPr marL="1826894" algn="l" defTabSz="913448" rtl="0" eaLnBrk="1" latinLnBrk="0" hangingPunct="1">
      <a:defRPr sz="1200" kern="1200">
        <a:solidFill>
          <a:schemeClr val="tx1"/>
        </a:solidFill>
        <a:latin typeface="+mn-lt"/>
        <a:ea typeface="+mn-ea"/>
        <a:cs typeface="+mn-cs"/>
      </a:defRPr>
    </a:lvl5pPr>
    <a:lvl6pPr marL="2283616" algn="l" defTabSz="913448" rtl="0" eaLnBrk="1" latinLnBrk="0" hangingPunct="1">
      <a:defRPr sz="1200" kern="1200">
        <a:solidFill>
          <a:schemeClr val="tx1"/>
        </a:solidFill>
        <a:latin typeface="+mn-lt"/>
        <a:ea typeface="+mn-ea"/>
        <a:cs typeface="+mn-cs"/>
      </a:defRPr>
    </a:lvl6pPr>
    <a:lvl7pPr marL="2740341" algn="l" defTabSz="913448" rtl="0" eaLnBrk="1" latinLnBrk="0" hangingPunct="1">
      <a:defRPr sz="1200" kern="1200">
        <a:solidFill>
          <a:schemeClr val="tx1"/>
        </a:solidFill>
        <a:latin typeface="+mn-lt"/>
        <a:ea typeface="+mn-ea"/>
        <a:cs typeface="+mn-cs"/>
      </a:defRPr>
    </a:lvl7pPr>
    <a:lvl8pPr marL="3197068" algn="l" defTabSz="913448" rtl="0" eaLnBrk="1" latinLnBrk="0" hangingPunct="1">
      <a:defRPr sz="1200" kern="1200">
        <a:solidFill>
          <a:schemeClr val="tx1"/>
        </a:solidFill>
        <a:latin typeface="+mn-lt"/>
        <a:ea typeface="+mn-ea"/>
        <a:cs typeface="+mn-cs"/>
      </a:defRPr>
    </a:lvl8pPr>
    <a:lvl9pPr marL="3653789" algn="l" defTabSz="91344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3888" y="685800"/>
            <a:ext cx="5484812" cy="3429000"/>
          </a:xfrm>
        </p:spPr>
      </p:sp>
      <p:sp>
        <p:nvSpPr>
          <p:cNvPr id="3" name="Notes Placeholder 2"/>
          <p:cNvSpPr>
            <a:spLocks noGrp="1"/>
          </p:cNvSpPr>
          <p:nvPr>
            <p:ph type="body" idx="1"/>
          </p:nvPr>
        </p:nvSpPr>
        <p:spPr/>
        <p:txBody>
          <a:bodyPr/>
          <a:lstStyle/>
          <a:p>
            <a:r>
              <a:rPr lang="en-US" dirty="0" smtClean="0"/>
              <a:t>With animation</a:t>
            </a:r>
            <a:endParaRPr lang="en-US" dirty="0"/>
          </a:p>
        </p:txBody>
      </p:sp>
      <p:sp>
        <p:nvSpPr>
          <p:cNvPr id="4" name="Slide Number Placeholder 3"/>
          <p:cNvSpPr>
            <a:spLocks noGrp="1"/>
          </p:cNvSpPr>
          <p:nvPr>
            <p:ph type="sldNum" sz="quarter" idx="10"/>
          </p:nvPr>
        </p:nvSpPr>
        <p:spPr/>
        <p:txBody>
          <a:bodyPr/>
          <a:lstStyle/>
          <a:p>
            <a:fld id="{4622E40E-D70B-4B78-A92B-FB0DF4F879AE}"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388641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pPr/>
              <a:t>34</a:t>
            </a:fld>
            <a:endParaRPr lang="en-US"/>
          </a:p>
        </p:txBody>
      </p:sp>
    </p:spTree>
    <p:extLst>
      <p:ext uri="{BB962C8B-B14F-4D97-AF65-F5344CB8AC3E}">
        <p14:creationId xmlns:p14="http://schemas.microsoft.com/office/powerpoint/2010/main" val="2579160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Ptolemy III </a:t>
            </a:r>
            <a:r>
              <a:rPr lang="en-US" dirty="0" err="1" smtClean="0"/>
              <a:t>Euergetes</a:t>
            </a:r>
            <a:r>
              <a:rPr lang="en-US" dirty="0" smtClean="0"/>
              <a:t> organized a campaign to avenge the murder of his sister.  He captured Antioch and marched all the way to Bactria and also defeated the Seleucid navy in the Aegean, recapturing the former conquests of his father in Asia Minor.</a:t>
            </a:r>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547340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698500"/>
            <a:ext cx="5573713"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881422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6887"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pPr/>
              <a:t>11</a:t>
            </a:fld>
            <a:endParaRPr lang="en-US"/>
          </a:p>
        </p:txBody>
      </p:sp>
    </p:spTree>
    <p:extLst>
      <p:ext uri="{BB962C8B-B14F-4D97-AF65-F5344CB8AC3E}">
        <p14:creationId xmlns:p14="http://schemas.microsoft.com/office/powerpoint/2010/main" val="3246090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Ptolemy III </a:t>
            </a:r>
            <a:r>
              <a:rPr lang="en-US" dirty="0" err="1" smtClean="0"/>
              <a:t>Euergetes</a:t>
            </a:r>
            <a:r>
              <a:rPr lang="en-US" dirty="0" smtClean="0"/>
              <a:t> organized a campaign to avenge the murder of his sister.  He captured Antioch and marched all the way to Bactria and also defeated the Seleucid navy in the Aegean, recapturing the former conquests of his father in Asia Minor.</a:t>
            </a:r>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pPr/>
              <a:t>27</a:t>
            </a:fld>
            <a:endParaRPr lang="en-US"/>
          </a:p>
        </p:txBody>
      </p:sp>
    </p:spTree>
    <p:extLst>
      <p:ext uri="{BB962C8B-B14F-4D97-AF65-F5344CB8AC3E}">
        <p14:creationId xmlns:p14="http://schemas.microsoft.com/office/powerpoint/2010/main" val="2547340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Ptolemy III </a:t>
            </a:r>
            <a:r>
              <a:rPr lang="en-US" dirty="0" err="1" smtClean="0"/>
              <a:t>Euergetes</a:t>
            </a:r>
            <a:r>
              <a:rPr lang="en-US" dirty="0" smtClean="0"/>
              <a:t> organized a campaign to avenge the murder of his sister.  He captured Antioch and marched all the way to Bactria and also defeated the Seleucid navy in the Aegean, recapturing the former conquests of his father in Asia Minor.</a:t>
            </a:r>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547340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Ptolemy III </a:t>
            </a:r>
            <a:r>
              <a:rPr lang="en-US" dirty="0" err="1" smtClean="0"/>
              <a:t>Euergetes</a:t>
            </a:r>
            <a:r>
              <a:rPr lang="en-US" dirty="0" smtClean="0"/>
              <a:t> organized a campaign to avenge the murder of his sister.  He captured Antioch and marched all the way to Bactria and also defeated the Seleucid navy in the Aegean, recapturing the former conquests of his father in Asia Minor.</a:t>
            </a:r>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547340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Ptolemy III </a:t>
            </a:r>
            <a:r>
              <a:rPr lang="en-US" dirty="0" err="1" smtClean="0"/>
              <a:t>Euergetes</a:t>
            </a:r>
            <a:r>
              <a:rPr lang="en-US" dirty="0" smtClean="0"/>
              <a:t> organized a campaign to avenge the murder of his sister.  He captured Antioch and marched all the way to Bactria and also defeated the Seleucid navy in the Aegean, recapturing the former conquests of his father in Asia Minor.</a:t>
            </a:r>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547340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Ptolemy III </a:t>
            </a:r>
            <a:r>
              <a:rPr lang="en-US" dirty="0" err="1" smtClean="0"/>
              <a:t>Euergetes</a:t>
            </a:r>
            <a:r>
              <a:rPr lang="en-US" dirty="0" smtClean="0"/>
              <a:t> organized a campaign to avenge the murder of his sister.  He captured Antioch and marched all the way to Bactria and also defeated the Seleucid navy in the Aegean, recapturing the former conquests of his father in Asia Minor.</a:t>
            </a:r>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547340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Ptolemy III </a:t>
            </a:r>
            <a:r>
              <a:rPr lang="en-US" dirty="0" err="1" smtClean="0"/>
              <a:t>Euergetes</a:t>
            </a:r>
            <a:r>
              <a:rPr lang="en-US" dirty="0" smtClean="0"/>
              <a:t> organized a campaign to avenge the murder of his sister.  He captured Antioch and marched all the way to Bactria and also defeated the Seleucid navy in the Aegean, recapturing the former conquests of his father in Asia Minor.</a:t>
            </a:r>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547340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81"/>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6724" indent="0" algn="ctr">
              <a:buNone/>
              <a:defRPr>
                <a:solidFill>
                  <a:schemeClr val="tx1">
                    <a:tint val="75000"/>
                  </a:schemeClr>
                </a:solidFill>
              </a:defRPr>
            </a:lvl2pPr>
            <a:lvl3pPr marL="913448" indent="0" algn="ctr">
              <a:buNone/>
              <a:defRPr>
                <a:solidFill>
                  <a:schemeClr val="tx1">
                    <a:tint val="75000"/>
                  </a:schemeClr>
                </a:solidFill>
              </a:defRPr>
            </a:lvl3pPr>
            <a:lvl4pPr marL="1370170" indent="0" algn="ctr">
              <a:buNone/>
              <a:defRPr>
                <a:solidFill>
                  <a:schemeClr val="tx1">
                    <a:tint val="75000"/>
                  </a:schemeClr>
                </a:solidFill>
              </a:defRPr>
            </a:lvl4pPr>
            <a:lvl5pPr marL="1826894" indent="0" algn="ctr">
              <a:buNone/>
              <a:defRPr>
                <a:solidFill>
                  <a:schemeClr val="tx1">
                    <a:tint val="75000"/>
                  </a:schemeClr>
                </a:solidFill>
              </a:defRPr>
            </a:lvl5pPr>
            <a:lvl6pPr marL="2283616" indent="0" algn="ctr">
              <a:buNone/>
              <a:defRPr>
                <a:solidFill>
                  <a:schemeClr val="tx1">
                    <a:tint val="75000"/>
                  </a:schemeClr>
                </a:solidFill>
              </a:defRPr>
            </a:lvl6pPr>
            <a:lvl7pPr marL="2740341" indent="0" algn="ctr">
              <a:buNone/>
              <a:defRPr>
                <a:solidFill>
                  <a:schemeClr val="tx1">
                    <a:tint val="75000"/>
                  </a:schemeClr>
                </a:solidFill>
              </a:defRPr>
            </a:lvl7pPr>
            <a:lvl8pPr marL="3197068" indent="0" algn="ctr">
              <a:buNone/>
              <a:defRPr>
                <a:solidFill>
                  <a:schemeClr val="tx1">
                    <a:tint val="75000"/>
                  </a:schemeClr>
                </a:solidFill>
              </a:defRPr>
            </a:lvl8pPr>
            <a:lvl9pPr marL="365378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026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0091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97"/>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97"/>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7880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23"/>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6724" indent="0" algn="ctr">
              <a:buNone/>
              <a:defRPr>
                <a:solidFill>
                  <a:schemeClr val="tx1">
                    <a:tint val="75000"/>
                  </a:schemeClr>
                </a:solidFill>
              </a:defRPr>
            </a:lvl2pPr>
            <a:lvl3pPr marL="913448" indent="0" algn="ctr">
              <a:buNone/>
              <a:defRPr>
                <a:solidFill>
                  <a:schemeClr val="tx1">
                    <a:tint val="75000"/>
                  </a:schemeClr>
                </a:solidFill>
              </a:defRPr>
            </a:lvl3pPr>
            <a:lvl4pPr marL="1370170" indent="0" algn="ctr">
              <a:buNone/>
              <a:defRPr>
                <a:solidFill>
                  <a:schemeClr val="tx1">
                    <a:tint val="75000"/>
                  </a:schemeClr>
                </a:solidFill>
              </a:defRPr>
            </a:lvl4pPr>
            <a:lvl5pPr marL="1826894" indent="0" algn="ctr">
              <a:buNone/>
              <a:defRPr>
                <a:solidFill>
                  <a:schemeClr val="tx1">
                    <a:tint val="75000"/>
                  </a:schemeClr>
                </a:solidFill>
              </a:defRPr>
            </a:lvl5pPr>
            <a:lvl6pPr marL="2283616" indent="0" algn="ctr">
              <a:buNone/>
              <a:defRPr>
                <a:solidFill>
                  <a:schemeClr val="tx1">
                    <a:tint val="75000"/>
                  </a:schemeClr>
                </a:solidFill>
              </a:defRPr>
            </a:lvl6pPr>
            <a:lvl7pPr marL="2740341" indent="0" algn="ctr">
              <a:buNone/>
              <a:defRPr>
                <a:solidFill>
                  <a:schemeClr val="tx1">
                    <a:tint val="75000"/>
                  </a:schemeClr>
                </a:solidFill>
              </a:defRPr>
            </a:lvl7pPr>
            <a:lvl8pPr marL="3197068" indent="0" algn="ctr">
              <a:buNone/>
              <a:defRPr>
                <a:solidFill>
                  <a:schemeClr val="tx1">
                    <a:tint val="75000"/>
                  </a:schemeClr>
                </a:solidFill>
              </a:defRPr>
            </a:lvl8pPr>
            <a:lvl9pPr marL="365378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253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4092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2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6724" indent="0">
              <a:buNone/>
              <a:defRPr sz="1800">
                <a:solidFill>
                  <a:schemeClr val="tx1">
                    <a:tint val="75000"/>
                  </a:schemeClr>
                </a:solidFill>
              </a:defRPr>
            </a:lvl2pPr>
            <a:lvl3pPr marL="913448" indent="0">
              <a:buNone/>
              <a:defRPr sz="1600">
                <a:solidFill>
                  <a:schemeClr val="tx1">
                    <a:tint val="75000"/>
                  </a:schemeClr>
                </a:solidFill>
              </a:defRPr>
            </a:lvl3pPr>
            <a:lvl4pPr marL="1370170" indent="0">
              <a:buNone/>
              <a:defRPr sz="1400">
                <a:solidFill>
                  <a:schemeClr val="tx1">
                    <a:tint val="75000"/>
                  </a:schemeClr>
                </a:solidFill>
              </a:defRPr>
            </a:lvl4pPr>
            <a:lvl5pPr marL="1826894" indent="0">
              <a:buNone/>
              <a:defRPr sz="1400">
                <a:solidFill>
                  <a:schemeClr val="tx1">
                    <a:tint val="75000"/>
                  </a:schemeClr>
                </a:solidFill>
              </a:defRPr>
            </a:lvl5pPr>
            <a:lvl6pPr marL="2283616" indent="0">
              <a:buNone/>
              <a:defRPr sz="1400">
                <a:solidFill>
                  <a:schemeClr val="tx1">
                    <a:tint val="75000"/>
                  </a:schemeClr>
                </a:solidFill>
              </a:defRPr>
            </a:lvl6pPr>
            <a:lvl7pPr marL="2740341" indent="0">
              <a:buNone/>
              <a:defRPr sz="1400">
                <a:solidFill>
                  <a:schemeClr val="tx1">
                    <a:tint val="75000"/>
                  </a:schemeClr>
                </a:solidFill>
              </a:defRPr>
            </a:lvl7pPr>
            <a:lvl8pPr marL="3197068" indent="0">
              <a:buNone/>
              <a:defRPr sz="1400">
                <a:solidFill>
                  <a:schemeClr val="tx1">
                    <a:tint val="75000"/>
                  </a:schemeClr>
                </a:solidFill>
              </a:defRPr>
            </a:lvl8pPr>
            <a:lvl9pPr marL="365378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0870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9353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8"/>
            <a:ext cx="4040188" cy="533135"/>
          </a:xfrm>
        </p:spPr>
        <p:txBody>
          <a:bodyPr anchor="b"/>
          <a:lstStyle>
            <a:lvl1pPr marL="0" indent="0">
              <a:buNone/>
              <a:defRPr sz="2400" b="1"/>
            </a:lvl1pPr>
            <a:lvl2pPr marL="456724" indent="0">
              <a:buNone/>
              <a:defRPr sz="2000" b="1"/>
            </a:lvl2pPr>
            <a:lvl3pPr marL="913448" indent="0">
              <a:buNone/>
              <a:defRPr sz="1800" b="1"/>
            </a:lvl3pPr>
            <a:lvl4pPr marL="1370170" indent="0">
              <a:buNone/>
              <a:defRPr sz="1600" b="1"/>
            </a:lvl4pPr>
            <a:lvl5pPr marL="1826894" indent="0">
              <a:buNone/>
              <a:defRPr sz="1600" b="1"/>
            </a:lvl5pPr>
            <a:lvl6pPr marL="2283616" indent="0">
              <a:buNone/>
              <a:defRPr sz="1600" b="1"/>
            </a:lvl6pPr>
            <a:lvl7pPr marL="2740341" indent="0">
              <a:buNone/>
              <a:defRPr sz="1600" b="1"/>
            </a:lvl7pPr>
            <a:lvl8pPr marL="3197068" indent="0">
              <a:buNone/>
              <a:defRPr sz="1600" b="1"/>
            </a:lvl8pPr>
            <a:lvl9pPr marL="36537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279268"/>
            <a:ext cx="4041775" cy="533135"/>
          </a:xfrm>
        </p:spPr>
        <p:txBody>
          <a:bodyPr anchor="b"/>
          <a:lstStyle>
            <a:lvl1pPr marL="0" indent="0">
              <a:buNone/>
              <a:defRPr sz="2400" b="1"/>
            </a:lvl1pPr>
            <a:lvl2pPr marL="456724" indent="0">
              <a:buNone/>
              <a:defRPr sz="2000" b="1"/>
            </a:lvl2pPr>
            <a:lvl3pPr marL="913448" indent="0">
              <a:buNone/>
              <a:defRPr sz="1800" b="1"/>
            </a:lvl3pPr>
            <a:lvl4pPr marL="1370170" indent="0">
              <a:buNone/>
              <a:defRPr sz="1600" b="1"/>
            </a:lvl4pPr>
            <a:lvl5pPr marL="1826894" indent="0">
              <a:buNone/>
              <a:defRPr sz="1600" b="1"/>
            </a:lvl5pPr>
            <a:lvl6pPr marL="2283616" indent="0">
              <a:buNone/>
              <a:defRPr sz="1600" b="1"/>
            </a:lvl6pPr>
            <a:lvl7pPr marL="2740341" indent="0">
              <a:buNone/>
              <a:defRPr sz="1600" b="1"/>
            </a:lvl7pPr>
            <a:lvl8pPr marL="3197068" indent="0">
              <a:buNone/>
              <a:defRPr sz="1600" b="1"/>
            </a:lvl8pPr>
            <a:lvl9pPr marL="36537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550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5243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53211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2" y="227548"/>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42" y="1195945"/>
            <a:ext cx="3008313" cy="3909219"/>
          </a:xfrm>
        </p:spPr>
        <p:txBody>
          <a:bodyPr/>
          <a:lstStyle>
            <a:lvl1pPr marL="0" indent="0">
              <a:buNone/>
              <a:defRPr sz="1400"/>
            </a:lvl1pPr>
            <a:lvl2pPr marL="456724" indent="0">
              <a:buNone/>
              <a:defRPr sz="1200"/>
            </a:lvl2pPr>
            <a:lvl3pPr marL="913448" indent="0">
              <a:buNone/>
              <a:defRPr sz="1000"/>
            </a:lvl3pPr>
            <a:lvl4pPr marL="1370170" indent="0">
              <a:buNone/>
              <a:defRPr sz="900"/>
            </a:lvl4pPr>
            <a:lvl5pPr marL="1826894" indent="0">
              <a:buNone/>
              <a:defRPr sz="900"/>
            </a:lvl5pPr>
            <a:lvl6pPr marL="2283616" indent="0">
              <a:buNone/>
              <a:defRPr sz="900"/>
            </a:lvl6pPr>
            <a:lvl7pPr marL="2740341" indent="0">
              <a:buNone/>
              <a:defRPr sz="900"/>
            </a:lvl7pPr>
            <a:lvl8pPr marL="3197068" indent="0">
              <a:buNone/>
              <a:defRPr sz="900"/>
            </a:lvl8pPr>
            <a:lvl9pPr marL="365378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2833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28411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6724" indent="0">
              <a:buNone/>
              <a:defRPr sz="2800"/>
            </a:lvl2pPr>
            <a:lvl3pPr marL="913448" indent="0">
              <a:buNone/>
              <a:defRPr sz="2400"/>
            </a:lvl3pPr>
            <a:lvl4pPr marL="1370170" indent="0">
              <a:buNone/>
              <a:defRPr sz="2000"/>
            </a:lvl4pPr>
            <a:lvl5pPr marL="1826894" indent="0">
              <a:buNone/>
              <a:defRPr sz="2000"/>
            </a:lvl5pPr>
            <a:lvl6pPr marL="2283616" indent="0">
              <a:buNone/>
              <a:defRPr sz="2000"/>
            </a:lvl6pPr>
            <a:lvl7pPr marL="2740341" indent="0">
              <a:buNone/>
              <a:defRPr sz="2000"/>
            </a:lvl7pPr>
            <a:lvl8pPr marL="3197068" indent="0">
              <a:buNone/>
              <a:defRPr sz="2000"/>
            </a:lvl8pPr>
            <a:lvl9pPr marL="3653789"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6724" indent="0">
              <a:buNone/>
              <a:defRPr sz="1200"/>
            </a:lvl2pPr>
            <a:lvl3pPr marL="913448" indent="0">
              <a:buNone/>
              <a:defRPr sz="1000"/>
            </a:lvl3pPr>
            <a:lvl4pPr marL="1370170" indent="0">
              <a:buNone/>
              <a:defRPr sz="900"/>
            </a:lvl4pPr>
            <a:lvl5pPr marL="1826894" indent="0">
              <a:buNone/>
              <a:defRPr sz="900"/>
            </a:lvl5pPr>
            <a:lvl6pPr marL="2283616" indent="0">
              <a:buNone/>
              <a:defRPr sz="900"/>
            </a:lvl6pPr>
            <a:lvl7pPr marL="2740341" indent="0">
              <a:buNone/>
              <a:defRPr sz="900"/>
            </a:lvl7pPr>
            <a:lvl8pPr marL="3197068" indent="0">
              <a:buNone/>
              <a:defRPr sz="900"/>
            </a:lvl8pPr>
            <a:lvl9pPr marL="365378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6293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81307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38"/>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38"/>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47598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1774987"/>
            <a:ext cx="7773120" cy="12253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237941"/>
            <a:ext cx="6400800" cy="1460554"/>
          </a:xfrm>
        </p:spPr>
        <p:txBody>
          <a:bodyPr/>
          <a:lstStyle>
            <a:lvl1pPr marL="0" indent="0" algn="ctr">
              <a:buNone/>
              <a:defRPr>
                <a:solidFill>
                  <a:schemeClr val="tx1">
                    <a:tint val="75000"/>
                  </a:schemeClr>
                </a:solidFill>
              </a:defRPr>
            </a:lvl1pPr>
            <a:lvl2pPr marL="385100" indent="0" algn="ctr">
              <a:buNone/>
              <a:defRPr>
                <a:solidFill>
                  <a:schemeClr val="tx1">
                    <a:tint val="75000"/>
                  </a:schemeClr>
                </a:solidFill>
              </a:defRPr>
            </a:lvl2pPr>
            <a:lvl3pPr marL="770199" indent="0" algn="ctr">
              <a:buNone/>
              <a:defRPr>
                <a:solidFill>
                  <a:schemeClr val="tx1">
                    <a:tint val="75000"/>
                  </a:schemeClr>
                </a:solidFill>
              </a:defRPr>
            </a:lvl3pPr>
            <a:lvl4pPr marL="1155299" indent="0" algn="ctr">
              <a:buNone/>
              <a:defRPr>
                <a:solidFill>
                  <a:schemeClr val="tx1">
                    <a:tint val="75000"/>
                  </a:schemeClr>
                </a:solidFill>
              </a:defRPr>
            </a:lvl4pPr>
            <a:lvl5pPr marL="1540398" indent="0" algn="ctr">
              <a:buNone/>
              <a:defRPr>
                <a:solidFill>
                  <a:schemeClr val="tx1">
                    <a:tint val="75000"/>
                  </a:schemeClr>
                </a:solidFill>
              </a:defRPr>
            </a:lvl5pPr>
            <a:lvl6pPr marL="1925498" indent="0" algn="ctr">
              <a:buNone/>
              <a:defRPr>
                <a:solidFill>
                  <a:schemeClr val="tx1">
                    <a:tint val="75000"/>
                  </a:schemeClr>
                </a:solidFill>
              </a:defRPr>
            </a:lvl6pPr>
            <a:lvl7pPr marL="2310597" indent="0" algn="ctr">
              <a:buNone/>
              <a:defRPr>
                <a:solidFill>
                  <a:schemeClr val="tx1">
                    <a:tint val="75000"/>
                  </a:schemeClr>
                </a:solidFill>
              </a:defRPr>
            </a:lvl7pPr>
            <a:lvl8pPr marL="2695697" indent="0" algn="ctr">
              <a:buNone/>
              <a:defRPr>
                <a:solidFill>
                  <a:schemeClr val="tx1">
                    <a:tint val="75000"/>
                  </a:schemeClr>
                </a:solidFill>
              </a:defRPr>
            </a:lvl8pPr>
            <a:lvl9pPr marL="30807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239AA0AA-FDD2-4F3A-82BA-892C766FDE4C}"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990438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535FE63B-D2F6-4DE8-909A-7C7BE3AC42CC}"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4031395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3672451"/>
            <a:ext cx="7771680" cy="1135319"/>
          </a:xfrm>
        </p:spPr>
        <p:txBody>
          <a:bodyPr anchor="t"/>
          <a:lstStyle>
            <a:lvl1pPr algn="l">
              <a:defRPr sz="34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421884"/>
            <a:ext cx="7771680" cy="1250531"/>
          </a:xfrm>
        </p:spPr>
        <p:txBody>
          <a:bodyPr anchor="b"/>
          <a:lstStyle>
            <a:lvl1pPr marL="0" indent="0">
              <a:buNone/>
              <a:defRPr sz="1700">
                <a:solidFill>
                  <a:schemeClr val="tx1">
                    <a:tint val="75000"/>
                  </a:schemeClr>
                </a:solidFill>
              </a:defRPr>
            </a:lvl1pPr>
            <a:lvl2pPr marL="385100" indent="0">
              <a:buNone/>
              <a:defRPr sz="1500">
                <a:solidFill>
                  <a:schemeClr val="tx1">
                    <a:tint val="75000"/>
                  </a:schemeClr>
                </a:solidFill>
              </a:defRPr>
            </a:lvl2pPr>
            <a:lvl3pPr marL="770199" indent="0">
              <a:buNone/>
              <a:defRPr sz="1300">
                <a:solidFill>
                  <a:schemeClr val="tx1">
                    <a:tint val="75000"/>
                  </a:schemeClr>
                </a:solidFill>
              </a:defRPr>
            </a:lvl3pPr>
            <a:lvl4pPr marL="1155299" indent="0">
              <a:buNone/>
              <a:defRPr sz="1200">
                <a:solidFill>
                  <a:schemeClr val="tx1">
                    <a:tint val="75000"/>
                  </a:schemeClr>
                </a:solidFill>
              </a:defRPr>
            </a:lvl4pPr>
            <a:lvl5pPr marL="1540398" indent="0">
              <a:buNone/>
              <a:defRPr sz="1200">
                <a:solidFill>
                  <a:schemeClr val="tx1">
                    <a:tint val="75000"/>
                  </a:schemeClr>
                </a:solidFill>
              </a:defRPr>
            </a:lvl5pPr>
            <a:lvl6pPr marL="1925498" indent="0">
              <a:buNone/>
              <a:defRPr sz="1200">
                <a:solidFill>
                  <a:schemeClr val="tx1">
                    <a:tint val="75000"/>
                  </a:schemeClr>
                </a:solidFill>
              </a:defRPr>
            </a:lvl6pPr>
            <a:lvl7pPr marL="2310597" indent="0">
              <a:buNone/>
              <a:defRPr sz="1200">
                <a:solidFill>
                  <a:schemeClr val="tx1">
                    <a:tint val="75000"/>
                  </a:schemeClr>
                </a:solidFill>
              </a:defRPr>
            </a:lvl7pPr>
            <a:lvl8pPr marL="2695697" indent="0">
              <a:buNone/>
              <a:defRPr sz="1200">
                <a:solidFill>
                  <a:schemeClr val="tx1">
                    <a:tint val="75000"/>
                  </a:schemeClr>
                </a:solidFill>
              </a:defRPr>
            </a:lvl8pPr>
            <a:lvl9pPr marL="3080796"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8E077AC9-1837-493A-A5A5-752595B2282A}"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979369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336941"/>
            <a:ext cx="4044960" cy="3314748"/>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680" y="1336941"/>
            <a:ext cx="4046400" cy="3314748"/>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586EC879-DA54-4A3A-8C22-D48F59821D7F}"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318144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29225"/>
            <a:ext cx="8229600" cy="9517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279335"/>
            <a:ext cx="4039200" cy="532856"/>
          </a:xfrm>
        </p:spPr>
        <p:txBody>
          <a:bodyPr anchor="b"/>
          <a:lstStyle>
            <a:lvl1pPr marL="0" indent="0">
              <a:buNone/>
              <a:defRPr sz="2000" b="1"/>
            </a:lvl1pPr>
            <a:lvl2pPr marL="385100" indent="0">
              <a:buNone/>
              <a:defRPr sz="1700" b="1"/>
            </a:lvl2pPr>
            <a:lvl3pPr marL="770199" indent="0">
              <a:buNone/>
              <a:defRPr sz="1500" b="1"/>
            </a:lvl3pPr>
            <a:lvl4pPr marL="1155299" indent="0">
              <a:buNone/>
              <a:defRPr sz="1300" b="1"/>
            </a:lvl4pPr>
            <a:lvl5pPr marL="1540398" indent="0">
              <a:buNone/>
              <a:defRPr sz="1300" b="1"/>
            </a:lvl5pPr>
            <a:lvl6pPr marL="1925498" indent="0">
              <a:buNone/>
              <a:defRPr sz="1300" b="1"/>
            </a:lvl6pPr>
            <a:lvl7pPr marL="2310597" indent="0">
              <a:buNone/>
              <a:defRPr sz="1300" b="1"/>
            </a:lvl7pPr>
            <a:lvl8pPr marL="2695697" indent="0">
              <a:buNone/>
              <a:defRPr sz="1300" b="1"/>
            </a:lvl8pPr>
            <a:lvl9pPr marL="3080796"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920" y="1812190"/>
            <a:ext cx="4039200" cy="3293146"/>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1" y="1279335"/>
            <a:ext cx="4042080" cy="532856"/>
          </a:xfrm>
        </p:spPr>
        <p:txBody>
          <a:bodyPr anchor="b"/>
          <a:lstStyle>
            <a:lvl1pPr marL="0" indent="0">
              <a:buNone/>
              <a:defRPr sz="2000" b="1"/>
            </a:lvl1pPr>
            <a:lvl2pPr marL="385100" indent="0">
              <a:buNone/>
              <a:defRPr sz="1700" b="1"/>
            </a:lvl2pPr>
            <a:lvl3pPr marL="770199" indent="0">
              <a:buNone/>
              <a:defRPr sz="1500" b="1"/>
            </a:lvl3pPr>
            <a:lvl4pPr marL="1155299" indent="0">
              <a:buNone/>
              <a:defRPr sz="1300" b="1"/>
            </a:lvl4pPr>
            <a:lvl5pPr marL="1540398" indent="0">
              <a:buNone/>
              <a:defRPr sz="1300" b="1"/>
            </a:lvl5pPr>
            <a:lvl6pPr marL="1925498" indent="0">
              <a:buNone/>
              <a:defRPr sz="1300" b="1"/>
            </a:lvl6pPr>
            <a:lvl7pPr marL="2310597" indent="0">
              <a:buNone/>
              <a:defRPr sz="1300" b="1"/>
            </a:lvl7pPr>
            <a:lvl8pPr marL="2695697" indent="0">
              <a:buNone/>
              <a:defRPr sz="1300" b="1"/>
            </a:lvl8pPr>
            <a:lvl9pPr marL="3080796"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441" y="1812190"/>
            <a:ext cx="4042080" cy="3293146"/>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a:solidFill>
                <a:prstClr val="black"/>
              </a:solidFill>
            </a:endParaRPr>
          </a:p>
        </p:txBody>
      </p:sp>
      <p:sp>
        <p:nvSpPr>
          <p:cNvPr id="8" name="Footer Placeholder 7"/>
          <p:cNvSpPr>
            <a:spLocks noGrp="1"/>
          </p:cNvSpPr>
          <p:nvPr>
            <p:ph type="ftr" sz="quarter" idx="11"/>
          </p:nvPr>
        </p:nvSpPr>
        <p:spPr/>
        <p:txBody>
          <a:bodyPr/>
          <a:lstStyle/>
          <a:p>
            <a:endParaRPr>
              <a:solidFill>
                <a:prstClr val="black"/>
              </a:solidFill>
            </a:endParaRPr>
          </a:p>
        </p:txBody>
      </p:sp>
      <p:sp>
        <p:nvSpPr>
          <p:cNvPr id="9" name="Slide Number Placeholder 8"/>
          <p:cNvSpPr>
            <a:spLocks noGrp="1"/>
          </p:cNvSpPr>
          <p:nvPr>
            <p:ph type="sldNum" sz="quarter" idx="12"/>
          </p:nvPr>
        </p:nvSpPr>
        <p:spPr/>
        <p:txBody>
          <a:bodyPr/>
          <a:lstStyle/>
          <a:p>
            <a:fld id="{2504F074-D76D-4941-B99E-AAD45A37D789}"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4139115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a:solidFill>
                <a:prstClr val="black"/>
              </a:solidFill>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8AFDC902-55AE-4E64-A06F-A72C01BC1E36}"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270885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a:solidFill>
                <a:prstClr val="black"/>
              </a:solidFill>
            </a:endParaRPr>
          </a:p>
        </p:txBody>
      </p:sp>
      <p:sp>
        <p:nvSpPr>
          <p:cNvPr id="3" name="Footer Placeholder 2"/>
          <p:cNvSpPr>
            <a:spLocks noGrp="1"/>
          </p:cNvSpPr>
          <p:nvPr>
            <p:ph type="ftr" sz="quarter" idx="11"/>
          </p:nvPr>
        </p:nvSpPr>
        <p:spPr/>
        <p:txBody>
          <a:bodyPr/>
          <a:lstStyle/>
          <a:p>
            <a:endParaRPr>
              <a:solidFill>
                <a:prstClr val="black"/>
              </a:solidFill>
            </a:endParaRPr>
          </a:p>
        </p:txBody>
      </p:sp>
      <p:sp>
        <p:nvSpPr>
          <p:cNvPr id="4" name="Slide Number Placeholder 3"/>
          <p:cNvSpPr>
            <a:spLocks noGrp="1"/>
          </p:cNvSpPr>
          <p:nvPr>
            <p:ph type="sldNum" sz="quarter" idx="12"/>
          </p:nvPr>
        </p:nvSpPr>
        <p:spPr/>
        <p:txBody>
          <a:bodyPr/>
          <a:lstStyle/>
          <a:p>
            <a:fld id="{24DE106B-970A-47D3-81C0-F24C0E8BC635}"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420920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2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6724" indent="0">
              <a:buNone/>
              <a:defRPr sz="1800">
                <a:solidFill>
                  <a:schemeClr val="tx1">
                    <a:tint val="75000"/>
                  </a:schemeClr>
                </a:solidFill>
              </a:defRPr>
            </a:lvl2pPr>
            <a:lvl3pPr marL="913448" indent="0">
              <a:buNone/>
              <a:defRPr sz="1600">
                <a:solidFill>
                  <a:schemeClr val="tx1">
                    <a:tint val="75000"/>
                  </a:schemeClr>
                </a:solidFill>
              </a:defRPr>
            </a:lvl3pPr>
            <a:lvl4pPr marL="1370170" indent="0">
              <a:buNone/>
              <a:defRPr sz="1400">
                <a:solidFill>
                  <a:schemeClr val="tx1">
                    <a:tint val="75000"/>
                  </a:schemeClr>
                </a:solidFill>
              </a:defRPr>
            </a:lvl4pPr>
            <a:lvl5pPr marL="1826894" indent="0">
              <a:buNone/>
              <a:defRPr sz="1400">
                <a:solidFill>
                  <a:schemeClr val="tx1">
                    <a:tint val="75000"/>
                  </a:schemeClr>
                </a:solidFill>
              </a:defRPr>
            </a:lvl5pPr>
            <a:lvl6pPr marL="2283616" indent="0">
              <a:buNone/>
              <a:defRPr sz="1400">
                <a:solidFill>
                  <a:schemeClr val="tx1">
                    <a:tint val="75000"/>
                  </a:schemeClr>
                </a:solidFill>
              </a:defRPr>
            </a:lvl6pPr>
            <a:lvl7pPr marL="2740341" indent="0">
              <a:buNone/>
              <a:defRPr sz="1400">
                <a:solidFill>
                  <a:schemeClr val="tx1">
                    <a:tint val="75000"/>
                  </a:schemeClr>
                </a:solidFill>
              </a:defRPr>
            </a:lvl7pPr>
            <a:lvl8pPr marL="3197068" indent="0">
              <a:buNone/>
              <a:defRPr sz="1400">
                <a:solidFill>
                  <a:schemeClr val="tx1">
                    <a:tint val="75000"/>
                  </a:schemeClr>
                </a:solidFill>
              </a:defRPr>
            </a:lvl8pPr>
            <a:lvl9pPr marL="365378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34909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28024"/>
            <a:ext cx="3008160" cy="967302"/>
          </a:xfrm>
        </p:spPr>
        <p:txBody>
          <a:bodyPr anchor="b"/>
          <a:lstStyle>
            <a:lvl1pPr algn="l">
              <a:defRPr sz="1700" b="1"/>
            </a:lvl1pPr>
          </a:lstStyle>
          <a:p>
            <a:r>
              <a:rPr lang="en-US" smtClean="0"/>
              <a:t>Click to edit Master title style</a:t>
            </a:r>
            <a:endParaRPr lang="en-US"/>
          </a:p>
        </p:txBody>
      </p:sp>
      <p:sp>
        <p:nvSpPr>
          <p:cNvPr id="3" name="Content Placeholder 2"/>
          <p:cNvSpPr>
            <a:spLocks noGrp="1"/>
          </p:cNvSpPr>
          <p:nvPr>
            <p:ph idx="1"/>
          </p:nvPr>
        </p:nvSpPr>
        <p:spPr>
          <a:xfrm>
            <a:off x="3575521" y="228024"/>
            <a:ext cx="5112000" cy="4877312"/>
          </a:xfrm>
        </p:spPr>
        <p:txBody>
          <a:bodyPr/>
          <a:lstStyle>
            <a:lvl1pPr>
              <a:defRPr sz="27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195326"/>
            <a:ext cx="3008160" cy="3910010"/>
          </a:xfrm>
        </p:spPr>
        <p:txBody>
          <a:bodyPr/>
          <a:lstStyle>
            <a:lvl1pPr marL="0" indent="0">
              <a:buNone/>
              <a:defRPr sz="1200"/>
            </a:lvl1pPr>
            <a:lvl2pPr marL="385100" indent="0">
              <a:buNone/>
              <a:defRPr sz="1000"/>
            </a:lvl2pPr>
            <a:lvl3pPr marL="770199" indent="0">
              <a:buNone/>
              <a:defRPr sz="800"/>
            </a:lvl3pPr>
            <a:lvl4pPr marL="1155299" indent="0">
              <a:buNone/>
              <a:defRPr sz="800"/>
            </a:lvl4pPr>
            <a:lvl5pPr marL="1540398" indent="0">
              <a:buNone/>
              <a:defRPr sz="800"/>
            </a:lvl5pPr>
            <a:lvl6pPr marL="1925498" indent="0">
              <a:buNone/>
              <a:defRPr sz="800"/>
            </a:lvl6pPr>
            <a:lvl7pPr marL="2310597" indent="0">
              <a:buNone/>
              <a:defRPr sz="800"/>
            </a:lvl7pPr>
            <a:lvl8pPr marL="2695697" indent="0">
              <a:buNone/>
              <a:defRPr sz="800"/>
            </a:lvl8pPr>
            <a:lvl9pPr marL="3080796"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1F7BDF7D-E0FA-436C-A7CF-8A6B1AAB882B}"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706269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000021"/>
            <a:ext cx="5486400" cy="472850"/>
          </a:xfrm>
        </p:spPr>
        <p:txBody>
          <a:bodyPr anchor="b"/>
          <a:lstStyle>
            <a:lvl1pPr algn="l">
              <a:defRPr sz="1700" b="1"/>
            </a:lvl1pPr>
          </a:lstStyle>
          <a:p>
            <a:r>
              <a:rPr lang="en-US" smtClean="0"/>
              <a:t>Click to edit Master title style</a:t>
            </a:r>
            <a:endParaRPr lang="en-US"/>
          </a:p>
        </p:txBody>
      </p:sp>
      <p:sp>
        <p:nvSpPr>
          <p:cNvPr id="3" name="Picture Placeholder 2"/>
          <p:cNvSpPr>
            <a:spLocks noGrp="1"/>
          </p:cNvSpPr>
          <p:nvPr>
            <p:ph type="pic" idx="1"/>
          </p:nvPr>
        </p:nvSpPr>
        <p:spPr>
          <a:xfrm>
            <a:off x="1792801" y="510054"/>
            <a:ext cx="5486400" cy="3429960"/>
          </a:xfrm>
        </p:spPr>
        <p:txBody>
          <a:bodyPr/>
          <a:lstStyle>
            <a:lvl1pPr marL="0" indent="0">
              <a:buNone/>
              <a:defRPr sz="2700"/>
            </a:lvl1pPr>
            <a:lvl2pPr marL="385100" indent="0">
              <a:buNone/>
              <a:defRPr sz="2400"/>
            </a:lvl2pPr>
            <a:lvl3pPr marL="770199" indent="0">
              <a:buNone/>
              <a:defRPr sz="2000"/>
            </a:lvl3pPr>
            <a:lvl4pPr marL="1155299" indent="0">
              <a:buNone/>
              <a:defRPr sz="1700"/>
            </a:lvl4pPr>
            <a:lvl5pPr marL="1540398" indent="0">
              <a:buNone/>
              <a:defRPr sz="1700"/>
            </a:lvl5pPr>
            <a:lvl6pPr marL="1925498" indent="0">
              <a:buNone/>
              <a:defRPr sz="1700"/>
            </a:lvl6pPr>
            <a:lvl7pPr marL="2310597" indent="0">
              <a:buNone/>
              <a:defRPr sz="1700"/>
            </a:lvl7pPr>
            <a:lvl8pPr marL="2695697" indent="0">
              <a:buNone/>
              <a:defRPr sz="1700"/>
            </a:lvl8pPr>
            <a:lvl9pPr marL="3080796" indent="0">
              <a:buNone/>
              <a:defRPr sz="1700"/>
            </a:lvl9pPr>
          </a:lstStyle>
          <a:p>
            <a:endParaRPr lang="en-US"/>
          </a:p>
        </p:txBody>
      </p:sp>
      <p:sp>
        <p:nvSpPr>
          <p:cNvPr id="4" name="Text Placeholder 3"/>
          <p:cNvSpPr>
            <a:spLocks noGrp="1"/>
          </p:cNvSpPr>
          <p:nvPr>
            <p:ph type="body" sz="half" idx="2"/>
          </p:nvPr>
        </p:nvSpPr>
        <p:spPr>
          <a:xfrm>
            <a:off x="1792801" y="4472870"/>
            <a:ext cx="5486400" cy="670870"/>
          </a:xfrm>
        </p:spPr>
        <p:txBody>
          <a:bodyPr/>
          <a:lstStyle>
            <a:lvl1pPr marL="0" indent="0">
              <a:buNone/>
              <a:defRPr sz="1200"/>
            </a:lvl1pPr>
            <a:lvl2pPr marL="385100" indent="0">
              <a:buNone/>
              <a:defRPr sz="1000"/>
            </a:lvl2pPr>
            <a:lvl3pPr marL="770199" indent="0">
              <a:buNone/>
              <a:defRPr sz="800"/>
            </a:lvl3pPr>
            <a:lvl4pPr marL="1155299" indent="0">
              <a:buNone/>
              <a:defRPr sz="800"/>
            </a:lvl4pPr>
            <a:lvl5pPr marL="1540398" indent="0">
              <a:buNone/>
              <a:defRPr sz="800"/>
            </a:lvl5pPr>
            <a:lvl6pPr marL="1925498" indent="0">
              <a:buNone/>
              <a:defRPr sz="800"/>
            </a:lvl6pPr>
            <a:lvl7pPr marL="2310597" indent="0">
              <a:buNone/>
              <a:defRPr sz="800"/>
            </a:lvl7pPr>
            <a:lvl8pPr marL="2695697" indent="0">
              <a:buNone/>
              <a:defRPr sz="800"/>
            </a:lvl8pPr>
            <a:lvl9pPr marL="3080796"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5409439A-946C-4DCE-8A88-CBED602336CF}"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962702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739D460B-5330-4E51-85C3-181E2EB47F46}"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414142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760" y="228026"/>
            <a:ext cx="2056320" cy="442366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6480" y="228026"/>
            <a:ext cx="6035040" cy="44236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25EF757E-6F2D-423E-979C-5267F22B1376}"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178958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99"/>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85004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8265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90658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77924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997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4865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43491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84415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7264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2560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03122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09"/>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09"/>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39693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91"/>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48888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9678208"/>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90990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97945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1337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8"/>
            <a:ext cx="4040188" cy="533135"/>
          </a:xfrm>
        </p:spPr>
        <p:txBody>
          <a:bodyPr anchor="b"/>
          <a:lstStyle>
            <a:lvl1pPr marL="0" indent="0">
              <a:buNone/>
              <a:defRPr sz="2400" b="1"/>
            </a:lvl1pPr>
            <a:lvl2pPr marL="456724" indent="0">
              <a:buNone/>
              <a:defRPr sz="2000" b="1"/>
            </a:lvl2pPr>
            <a:lvl3pPr marL="913448" indent="0">
              <a:buNone/>
              <a:defRPr sz="1800" b="1"/>
            </a:lvl3pPr>
            <a:lvl4pPr marL="1370170" indent="0">
              <a:buNone/>
              <a:defRPr sz="1600" b="1"/>
            </a:lvl4pPr>
            <a:lvl5pPr marL="1826894" indent="0">
              <a:buNone/>
              <a:defRPr sz="1600" b="1"/>
            </a:lvl5pPr>
            <a:lvl6pPr marL="2283616" indent="0">
              <a:buNone/>
              <a:defRPr sz="1600" b="1"/>
            </a:lvl6pPr>
            <a:lvl7pPr marL="2740341" indent="0">
              <a:buNone/>
              <a:defRPr sz="1600" b="1"/>
            </a:lvl7pPr>
            <a:lvl8pPr marL="3197068" indent="0">
              <a:buNone/>
              <a:defRPr sz="1600" b="1"/>
            </a:lvl8pPr>
            <a:lvl9pPr marL="36537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279268"/>
            <a:ext cx="4041775" cy="533135"/>
          </a:xfrm>
        </p:spPr>
        <p:txBody>
          <a:bodyPr anchor="b"/>
          <a:lstStyle>
            <a:lvl1pPr marL="0" indent="0">
              <a:buNone/>
              <a:defRPr sz="2400" b="1"/>
            </a:lvl1pPr>
            <a:lvl2pPr marL="456724" indent="0">
              <a:buNone/>
              <a:defRPr sz="2000" b="1"/>
            </a:lvl2pPr>
            <a:lvl3pPr marL="913448" indent="0">
              <a:buNone/>
              <a:defRPr sz="1800" b="1"/>
            </a:lvl3pPr>
            <a:lvl4pPr marL="1370170" indent="0">
              <a:buNone/>
              <a:defRPr sz="1600" b="1"/>
            </a:lvl4pPr>
            <a:lvl5pPr marL="1826894" indent="0">
              <a:buNone/>
              <a:defRPr sz="1600" b="1"/>
            </a:lvl5pPr>
            <a:lvl6pPr marL="2283616" indent="0">
              <a:buNone/>
              <a:defRPr sz="1600" b="1"/>
            </a:lvl6pPr>
            <a:lvl7pPr marL="2740341" indent="0">
              <a:buNone/>
              <a:defRPr sz="1600" b="1"/>
            </a:lvl7pPr>
            <a:lvl8pPr marL="3197068" indent="0">
              <a:buNone/>
              <a:defRPr sz="1600" b="1"/>
            </a:lvl8pPr>
            <a:lvl9pPr marL="36537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3393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1871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7792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42257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58433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0885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01"/>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01"/>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2112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62"/>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2973137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78460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3133658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6866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33398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74240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66109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0289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5"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978325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013355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77900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72"/>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72"/>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90785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6"/>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9184859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46044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392756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0191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55652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2"/>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279262"/>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32490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234109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3080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195918"/>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107959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03952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05522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8576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2" y="227548"/>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42" y="1195945"/>
            <a:ext cx="3008313" cy="3909219"/>
          </a:xfrm>
        </p:spPr>
        <p:txBody>
          <a:bodyPr/>
          <a:lstStyle>
            <a:lvl1pPr marL="0" indent="0">
              <a:buNone/>
              <a:defRPr sz="1400"/>
            </a:lvl1pPr>
            <a:lvl2pPr marL="456724" indent="0">
              <a:buNone/>
              <a:defRPr sz="1200"/>
            </a:lvl2pPr>
            <a:lvl3pPr marL="913448" indent="0">
              <a:buNone/>
              <a:defRPr sz="1000"/>
            </a:lvl3pPr>
            <a:lvl4pPr marL="1370170" indent="0">
              <a:buNone/>
              <a:defRPr sz="900"/>
            </a:lvl4pPr>
            <a:lvl5pPr marL="1826894" indent="0">
              <a:buNone/>
              <a:defRPr sz="900"/>
            </a:lvl5pPr>
            <a:lvl6pPr marL="2283616" indent="0">
              <a:buNone/>
              <a:defRPr sz="900"/>
            </a:lvl6pPr>
            <a:lvl7pPr marL="2740341" indent="0">
              <a:buNone/>
              <a:defRPr sz="900"/>
            </a:lvl7pPr>
            <a:lvl8pPr marL="3197068" indent="0">
              <a:buNone/>
              <a:defRPr sz="900"/>
            </a:lvl8pPr>
            <a:lvl9pPr marL="365378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83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6724" indent="0">
              <a:buNone/>
              <a:defRPr sz="2800"/>
            </a:lvl2pPr>
            <a:lvl3pPr marL="913448" indent="0">
              <a:buNone/>
              <a:defRPr sz="2400"/>
            </a:lvl3pPr>
            <a:lvl4pPr marL="1370170" indent="0">
              <a:buNone/>
              <a:defRPr sz="2000"/>
            </a:lvl4pPr>
            <a:lvl5pPr marL="1826894" indent="0">
              <a:buNone/>
              <a:defRPr sz="2000"/>
            </a:lvl5pPr>
            <a:lvl6pPr marL="2283616" indent="0">
              <a:buNone/>
              <a:defRPr sz="2000"/>
            </a:lvl6pPr>
            <a:lvl7pPr marL="2740341" indent="0">
              <a:buNone/>
              <a:defRPr sz="2000"/>
            </a:lvl7pPr>
            <a:lvl8pPr marL="3197068" indent="0">
              <a:buNone/>
              <a:defRPr sz="2000"/>
            </a:lvl8pPr>
            <a:lvl9pPr marL="3653789"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6724" indent="0">
              <a:buNone/>
              <a:defRPr sz="1200"/>
            </a:lvl2pPr>
            <a:lvl3pPr marL="913448" indent="0">
              <a:buNone/>
              <a:defRPr sz="1000"/>
            </a:lvl3pPr>
            <a:lvl4pPr marL="1370170" indent="0">
              <a:buNone/>
              <a:defRPr sz="900"/>
            </a:lvl4pPr>
            <a:lvl5pPr marL="1826894" indent="0">
              <a:buNone/>
              <a:defRPr sz="900"/>
            </a:lvl5pPr>
            <a:lvl6pPr marL="2283616" indent="0">
              <a:buNone/>
              <a:defRPr sz="900"/>
            </a:lvl6pPr>
            <a:lvl7pPr marL="2740341" indent="0">
              <a:buNone/>
              <a:defRPr sz="900"/>
            </a:lvl7pPr>
            <a:lvl8pPr marL="3197068" indent="0">
              <a:buNone/>
              <a:defRPr sz="900"/>
            </a:lvl8pPr>
            <a:lvl9pPr marL="365378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742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5.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6.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33500"/>
            <a:ext cx="8229600" cy="3771636"/>
          </a:xfrm>
          <a:prstGeom prst="rect">
            <a:avLst/>
          </a:prstGeom>
        </p:spPr>
        <p:txBody>
          <a:bodyPr vert="horz" lIns="91345" tIns="45671" rIns="91345" bIns="4567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5297091"/>
            <a:ext cx="2133600" cy="304271"/>
          </a:xfrm>
          <a:prstGeom prst="rect">
            <a:avLst/>
          </a:prstGeom>
        </p:spPr>
        <p:txBody>
          <a:bodyPr vert="horz" lIns="91345" tIns="45671" rIns="91345" bIns="45671" rtlCol="0" anchor="ctr"/>
          <a:lstStyle>
            <a:lvl1pPr algn="l">
              <a:defRPr sz="1200">
                <a:solidFill>
                  <a:schemeClr val="tx1">
                    <a:tint val="75000"/>
                  </a:schemeClr>
                </a:solidFill>
              </a:defRPr>
            </a:lvl1p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091"/>
            <a:ext cx="2895600" cy="304271"/>
          </a:xfrm>
          <a:prstGeom prst="rect">
            <a:avLst/>
          </a:prstGeom>
        </p:spPr>
        <p:txBody>
          <a:bodyPr vert="horz" lIns="91345" tIns="45671" rIns="91345" bIns="4567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91"/>
            <a:ext cx="2133600" cy="304271"/>
          </a:xfrm>
          <a:prstGeom prst="rect">
            <a:avLst/>
          </a:prstGeom>
        </p:spPr>
        <p:txBody>
          <a:bodyPr vert="horz" lIns="91345" tIns="45671" rIns="91345" bIns="45671" rtlCol="0" anchor="ctr"/>
          <a:lstStyle>
            <a:lvl1pPr algn="r">
              <a:defRPr sz="1200">
                <a:solidFill>
                  <a:schemeClr val="tx1">
                    <a:tint val="75000"/>
                  </a:schemeClr>
                </a:solidFill>
              </a:defRPr>
            </a:lvl1p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556501" y="3"/>
            <a:ext cx="1587500" cy="1190625"/>
          </a:xfrm>
          <a:prstGeom prst="rect">
            <a:avLst/>
          </a:prstGeom>
        </p:spPr>
      </p:pic>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flipH="1">
            <a:off x="7954" y="3"/>
            <a:ext cx="1587500" cy="1190625"/>
          </a:xfrm>
          <a:prstGeom prst="rect">
            <a:avLst/>
          </a:prstGeom>
        </p:spPr>
      </p:pic>
      <p:pic>
        <p:nvPicPr>
          <p:cNvPr id="10" name="Picture 9"/>
          <p:cNvPicPr>
            <a:picLocks noChangeAspect="1"/>
          </p:cNvPicPr>
          <p:nvPr userDrawn="1"/>
        </p:nvPicPr>
        <p:blipFill rotWithShape="1">
          <a:blip r:embed="rId13" cstate="print">
            <a:extLst>
              <a:ext uri="{28A0092B-C50C-407E-A947-70E740481C1C}">
                <a14:useLocalDpi xmlns:a14="http://schemas.microsoft.com/office/drawing/2010/main" val="0"/>
              </a:ext>
            </a:extLst>
          </a:blip>
          <a:srcRect l="223" r="7617"/>
          <a:stretch/>
        </p:blipFill>
        <p:spPr>
          <a:xfrm flipH="1">
            <a:off x="1485431" y="3"/>
            <a:ext cx="1463040" cy="1190625"/>
          </a:xfrm>
          <a:prstGeom prst="rect">
            <a:avLst/>
          </a:prstGeom>
        </p:spPr>
      </p:pic>
      <p:pic>
        <p:nvPicPr>
          <p:cNvPr id="11" name="Picture 10"/>
          <p:cNvPicPr>
            <a:picLocks noChangeAspect="1"/>
          </p:cNvPicPr>
          <p:nvPr userDrawn="1"/>
        </p:nvPicPr>
        <p:blipFill rotWithShape="1">
          <a:blip r:embed="rId13" cstate="print">
            <a:extLst>
              <a:ext uri="{28A0092B-C50C-407E-A947-70E740481C1C}">
                <a14:useLocalDpi xmlns:a14="http://schemas.microsoft.com/office/drawing/2010/main" val="0"/>
              </a:ext>
            </a:extLst>
          </a:blip>
          <a:srcRect l="223" r="7617"/>
          <a:stretch/>
        </p:blipFill>
        <p:spPr>
          <a:xfrm>
            <a:off x="6212726" y="3"/>
            <a:ext cx="1463040" cy="1190625"/>
          </a:xfrm>
          <a:prstGeom prst="rect">
            <a:avLst/>
          </a:prstGeom>
        </p:spPr>
      </p:pic>
      <p:pic>
        <p:nvPicPr>
          <p:cNvPr id="12" name="Picture 11"/>
          <p:cNvPicPr>
            <a:picLocks noChangeAspect="1"/>
          </p:cNvPicPr>
          <p:nvPr userDrawn="1"/>
        </p:nvPicPr>
        <p:blipFill rotWithShape="1">
          <a:blip r:embed="rId13" cstate="print">
            <a:extLst>
              <a:ext uri="{28A0092B-C50C-407E-A947-70E740481C1C}">
                <a14:useLocalDpi xmlns:a14="http://schemas.microsoft.com/office/drawing/2010/main" val="0"/>
              </a:ext>
            </a:extLst>
          </a:blip>
          <a:srcRect l="223" r="7617"/>
          <a:stretch/>
        </p:blipFill>
        <p:spPr>
          <a:xfrm>
            <a:off x="4862331" y="3"/>
            <a:ext cx="1463040" cy="1190625"/>
          </a:xfrm>
          <a:prstGeom prst="rect">
            <a:avLst/>
          </a:prstGeom>
        </p:spPr>
      </p:pic>
      <p:pic>
        <p:nvPicPr>
          <p:cNvPr id="13" name="Picture 12"/>
          <p:cNvPicPr>
            <a:picLocks noChangeAspect="1"/>
          </p:cNvPicPr>
          <p:nvPr userDrawn="1"/>
        </p:nvPicPr>
        <p:blipFill rotWithShape="1">
          <a:blip r:embed="rId13" cstate="print">
            <a:extLst>
              <a:ext uri="{28A0092B-C50C-407E-A947-70E740481C1C}">
                <a14:useLocalDpi xmlns:a14="http://schemas.microsoft.com/office/drawing/2010/main" val="0"/>
              </a:ext>
            </a:extLst>
          </a:blip>
          <a:srcRect l="223" r="7617"/>
          <a:stretch/>
        </p:blipFill>
        <p:spPr>
          <a:xfrm flipH="1">
            <a:off x="2846428" y="3"/>
            <a:ext cx="1463040" cy="1190625"/>
          </a:xfrm>
          <a:prstGeom prst="rect">
            <a:avLst/>
          </a:prstGeom>
        </p:spPr>
      </p:pic>
      <p:pic>
        <p:nvPicPr>
          <p:cNvPr id="14" name="Picture 13"/>
          <p:cNvPicPr>
            <a:picLocks noChangeAspect="1"/>
          </p:cNvPicPr>
          <p:nvPr userDrawn="1"/>
        </p:nvPicPr>
        <p:blipFill rotWithShape="1">
          <a:blip r:embed="rId14" cstate="print">
            <a:extLst>
              <a:ext uri="{28A0092B-C50C-407E-A947-70E740481C1C}">
                <a14:useLocalDpi xmlns:a14="http://schemas.microsoft.com/office/drawing/2010/main" val="0"/>
              </a:ext>
            </a:extLst>
          </a:blip>
          <a:srcRect l="223" r="7617"/>
          <a:stretch/>
        </p:blipFill>
        <p:spPr>
          <a:xfrm>
            <a:off x="4357329" y="-2"/>
            <a:ext cx="1532059" cy="1190625"/>
          </a:xfrm>
          <a:prstGeom prst="rect">
            <a:avLst/>
          </a:prstGeom>
        </p:spPr>
      </p:pic>
      <p:pic>
        <p:nvPicPr>
          <p:cNvPr id="15" name="Picture 14"/>
          <p:cNvPicPr>
            <a:picLocks noChangeAspect="1"/>
          </p:cNvPicPr>
          <p:nvPr userDrawn="1"/>
        </p:nvPicPr>
        <p:blipFill rotWithShape="1">
          <a:blip r:embed="rId15" cstate="print">
            <a:extLst>
              <a:ext uri="{28A0092B-C50C-407E-A947-70E740481C1C}">
                <a14:useLocalDpi xmlns:a14="http://schemas.microsoft.com/office/drawing/2010/main" val="0"/>
              </a:ext>
            </a:extLst>
          </a:blip>
          <a:srcRect l="8969" r="62230"/>
          <a:stretch/>
        </p:blipFill>
        <p:spPr>
          <a:xfrm flipH="1">
            <a:off x="4136669" y="3"/>
            <a:ext cx="457200" cy="1190625"/>
          </a:xfrm>
          <a:prstGeom prst="rect">
            <a:avLst/>
          </a:prstGeom>
        </p:spPr>
      </p:pic>
      <p:sp>
        <p:nvSpPr>
          <p:cNvPr id="2" name="Title Placeholder 1"/>
          <p:cNvSpPr>
            <a:spLocks noGrp="1"/>
          </p:cNvSpPr>
          <p:nvPr>
            <p:ph type="title"/>
          </p:nvPr>
        </p:nvSpPr>
        <p:spPr>
          <a:xfrm>
            <a:off x="127232" y="1"/>
            <a:ext cx="8905461" cy="1181364"/>
          </a:xfrm>
          <a:prstGeom prst="rect">
            <a:avLst/>
          </a:prstGeom>
          <a:solidFill>
            <a:schemeClr val="tx1">
              <a:alpha val="50000"/>
            </a:schemeClr>
          </a:solidFill>
        </p:spPr>
        <p:txBody>
          <a:bodyPr vert="horz" lIns="91345" tIns="45671" rIns="91345" bIns="45671"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4594682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3448" rtl="0" eaLnBrk="1" latinLnBrk="0" hangingPunct="1">
        <a:spcBef>
          <a:spcPct val="0"/>
        </a:spcBef>
        <a:buNone/>
        <a:defRPr sz="4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543" indent="-342543" algn="l" defTabSz="91344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174" indent="-285452" algn="l" defTabSz="91344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810" indent="-228362" algn="l" defTabSz="91344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533"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255"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979"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706"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43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15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448" rtl="0" eaLnBrk="1" latinLnBrk="0" hangingPunct="1">
        <a:defRPr sz="1800" kern="1200">
          <a:solidFill>
            <a:schemeClr val="tx1"/>
          </a:solidFill>
          <a:latin typeface="+mn-lt"/>
          <a:ea typeface="+mn-ea"/>
          <a:cs typeface="+mn-cs"/>
        </a:defRPr>
      </a:lvl1pPr>
      <a:lvl2pPr marL="456724" algn="l" defTabSz="913448" rtl="0" eaLnBrk="1" latinLnBrk="0" hangingPunct="1">
        <a:defRPr sz="1800" kern="1200">
          <a:solidFill>
            <a:schemeClr val="tx1"/>
          </a:solidFill>
          <a:latin typeface="+mn-lt"/>
          <a:ea typeface="+mn-ea"/>
          <a:cs typeface="+mn-cs"/>
        </a:defRPr>
      </a:lvl2pPr>
      <a:lvl3pPr marL="913448" algn="l" defTabSz="913448" rtl="0" eaLnBrk="1" latinLnBrk="0" hangingPunct="1">
        <a:defRPr sz="1800" kern="1200">
          <a:solidFill>
            <a:schemeClr val="tx1"/>
          </a:solidFill>
          <a:latin typeface="+mn-lt"/>
          <a:ea typeface="+mn-ea"/>
          <a:cs typeface="+mn-cs"/>
        </a:defRPr>
      </a:lvl3pPr>
      <a:lvl4pPr marL="1370170" algn="l" defTabSz="913448" rtl="0" eaLnBrk="1" latinLnBrk="0" hangingPunct="1">
        <a:defRPr sz="1800" kern="1200">
          <a:solidFill>
            <a:schemeClr val="tx1"/>
          </a:solidFill>
          <a:latin typeface="+mn-lt"/>
          <a:ea typeface="+mn-ea"/>
          <a:cs typeface="+mn-cs"/>
        </a:defRPr>
      </a:lvl4pPr>
      <a:lvl5pPr marL="1826894" algn="l" defTabSz="913448" rtl="0" eaLnBrk="1" latinLnBrk="0" hangingPunct="1">
        <a:defRPr sz="1800" kern="1200">
          <a:solidFill>
            <a:schemeClr val="tx1"/>
          </a:solidFill>
          <a:latin typeface="+mn-lt"/>
          <a:ea typeface="+mn-ea"/>
          <a:cs typeface="+mn-cs"/>
        </a:defRPr>
      </a:lvl5pPr>
      <a:lvl6pPr marL="2283616" algn="l" defTabSz="913448" rtl="0" eaLnBrk="1" latinLnBrk="0" hangingPunct="1">
        <a:defRPr sz="1800" kern="1200">
          <a:solidFill>
            <a:schemeClr val="tx1"/>
          </a:solidFill>
          <a:latin typeface="+mn-lt"/>
          <a:ea typeface="+mn-ea"/>
          <a:cs typeface="+mn-cs"/>
        </a:defRPr>
      </a:lvl6pPr>
      <a:lvl7pPr marL="2740341" algn="l" defTabSz="913448" rtl="0" eaLnBrk="1" latinLnBrk="0" hangingPunct="1">
        <a:defRPr sz="1800" kern="1200">
          <a:solidFill>
            <a:schemeClr val="tx1"/>
          </a:solidFill>
          <a:latin typeface="+mn-lt"/>
          <a:ea typeface="+mn-ea"/>
          <a:cs typeface="+mn-cs"/>
        </a:defRPr>
      </a:lvl7pPr>
      <a:lvl8pPr marL="3197068" algn="l" defTabSz="913448" rtl="0" eaLnBrk="1" latinLnBrk="0" hangingPunct="1">
        <a:defRPr sz="1800" kern="1200">
          <a:solidFill>
            <a:schemeClr val="tx1"/>
          </a:solidFill>
          <a:latin typeface="+mn-lt"/>
          <a:ea typeface="+mn-ea"/>
          <a:cs typeface="+mn-cs"/>
        </a:defRPr>
      </a:lvl8pPr>
      <a:lvl9pPr marL="3653789" algn="l" defTabSz="91344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345" tIns="45671" rIns="91345" bIns="4567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345" tIns="45671" rIns="91345" bIns="4567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5297032"/>
            <a:ext cx="2133600" cy="304271"/>
          </a:xfrm>
          <a:prstGeom prst="rect">
            <a:avLst/>
          </a:prstGeom>
        </p:spPr>
        <p:txBody>
          <a:bodyPr vert="horz" lIns="91345" tIns="45671" rIns="91345" bIns="45671" rtlCol="0" anchor="ctr"/>
          <a:lstStyle>
            <a:lvl1pPr algn="l">
              <a:defRPr sz="1200">
                <a:solidFill>
                  <a:schemeClr val="tx1">
                    <a:tint val="75000"/>
                  </a:schemeClr>
                </a:solidFill>
              </a:defRPr>
            </a:lvl1pPr>
          </a:lstStyle>
          <a:p>
            <a:fld id="{7FC52A60-4383-4DE3-9951-28F21BF2CD0C}" type="datetimeFigureOut">
              <a:rPr lang="en-US" smtClean="0">
                <a:solidFill>
                  <a:prstClr val="black">
                    <a:tint val="75000"/>
                  </a:prstClr>
                </a:solidFill>
              </a:rPr>
              <a:pPr/>
              <a:t>12/9/2015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032"/>
            <a:ext cx="2895600" cy="304271"/>
          </a:xfrm>
          <a:prstGeom prst="rect">
            <a:avLst/>
          </a:prstGeom>
        </p:spPr>
        <p:txBody>
          <a:bodyPr vert="horz" lIns="91345" tIns="45671" rIns="91345" bIns="4567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32"/>
            <a:ext cx="2133600" cy="304271"/>
          </a:xfrm>
          <a:prstGeom prst="rect">
            <a:avLst/>
          </a:prstGeom>
        </p:spPr>
        <p:txBody>
          <a:bodyPr vert="horz" lIns="91345" tIns="45671" rIns="91345" bIns="45671" rtlCol="0" anchor="ctr"/>
          <a:lstStyle>
            <a:lvl1pPr algn="r">
              <a:defRPr sz="1200">
                <a:solidFill>
                  <a:schemeClr val="tx1">
                    <a:tint val="75000"/>
                  </a:schemeClr>
                </a:solidFill>
              </a:defRPr>
            </a:lvl1p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77497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3448" rtl="0" eaLnBrk="1" latinLnBrk="0" hangingPunct="1">
        <a:spcBef>
          <a:spcPct val="0"/>
        </a:spcBef>
        <a:buNone/>
        <a:defRPr sz="4400" kern="1200">
          <a:solidFill>
            <a:schemeClr val="tx1"/>
          </a:solidFill>
          <a:latin typeface="+mj-lt"/>
          <a:ea typeface="+mj-ea"/>
          <a:cs typeface="+mj-cs"/>
        </a:defRPr>
      </a:lvl1pPr>
    </p:titleStyle>
    <p:bodyStyle>
      <a:lvl1pPr marL="342543" indent="-342543" algn="l" defTabSz="91344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174" indent="-285452" algn="l" defTabSz="91344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810" indent="-228362" algn="l" defTabSz="91344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533"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255"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979"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706"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43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15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448" rtl="0" eaLnBrk="1" latinLnBrk="0" hangingPunct="1">
        <a:defRPr sz="1800" kern="1200">
          <a:solidFill>
            <a:schemeClr val="tx1"/>
          </a:solidFill>
          <a:latin typeface="+mn-lt"/>
          <a:ea typeface="+mn-ea"/>
          <a:cs typeface="+mn-cs"/>
        </a:defRPr>
      </a:lvl1pPr>
      <a:lvl2pPr marL="456724" algn="l" defTabSz="913448" rtl="0" eaLnBrk="1" latinLnBrk="0" hangingPunct="1">
        <a:defRPr sz="1800" kern="1200">
          <a:solidFill>
            <a:schemeClr val="tx1"/>
          </a:solidFill>
          <a:latin typeface="+mn-lt"/>
          <a:ea typeface="+mn-ea"/>
          <a:cs typeface="+mn-cs"/>
        </a:defRPr>
      </a:lvl2pPr>
      <a:lvl3pPr marL="913448" algn="l" defTabSz="913448" rtl="0" eaLnBrk="1" latinLnBrk="0" hangingPunct="1">
        <a:defRPr sz="1800" kern="1200">
          <a:solidFill>
            <a:schemeClr val="tx1"/>
          </a:solidFill>
          <a:latin typeface="+mn-lt"/>
          <a:ea typeface="+mn-ea"/>
          <a:cs typeface="+mn-cs"/>
        </a:defRPr>
      </a:lvl3pPr>
      <a:lvl4pPr marL="1370170" algn="l" defTabSz="913448" rtl="0" eaLnBrk="1" latinLnBrk="0" hangingPunct="1">
        <a:defRPr sz="1800" kern="1200">
          <a:solidFill>
            <a:schemeClr val="tx1"/>
          </a:solidFill>
          <a:latin typeface="+mn-lt"/>
          <a:ea typeface="+mn-ea"/>
          <a:cs typeface="+mn-cs"/>
        </a:defRPr>
      </a:lvl4pPr>
      <a:lvl5pPr marL="1826894" algn="l" defTabSz="913448" rtl="0" eaLnBrk="1" latinLnBrk="0" hangingPunct="1">
        <a:defRPr sz="1800" kern="1200">
          <a:solidFill>
            <a:schemeClr val="tx1"/>
          </a:solidFill>
          <a:latin typeface="+mn-lt"/>
          <a:ea typeface="+mn-ea"/>
          <a:cs typeface="+mn-cs"/>
        </a:defRPr>
      </a:lvl5pPr>
      <a:lvl6pPr marL="2283616" algn="l" defTabSz="913448" rtl="0" eaLnBrk="1" latinLnBrk="0" hangingPunct="1">
        <a:defRPr sz="1800" kern="1200">
          <a:solidFill>
            <a:schemeClr val="tx1"/>
          </a:solidFill>
          <a:latin typeface="+mn-lt"/>
          <a:ea typeface="+mn-ea"/>
          <a:cs typeface="+mn-cs"/>
        </a:defRPr>
      </a:lvl6pPr>
      <a:lvl7pPr marL="2740341" algn="l" defTabSz="913448" rtl="0" eaLnBrk="1" latinLnBrk="0" hangingPunct="1">
        <a:defRPr sz="1800" kern="1200">
          <a:solidFill>
            <a:schemeClr val="tx1"/>
          </a:solidFill>
          <a:latin typeface="+mn-lt"/>
          <a:ea typeface="+mn-ea"/>
          <a:cs typeface="+mn-cs"/>
        </a:defRPr>
      </a:lvl7pPr>
      <a:lvl8pPr marL="3197068" algn="l" defTabSz="913448" rtl="0" eaLnBrk="1" latinLnBrk="0" hangingPunct="1">
        <a:defRPr sz="1800" kern="1200">
          <a:solidFill>
            <a:schemeClr val="tx1"/>
          </a:solidFill>
          <a:latin typeface="+mn-lt"/>
          <a:ea typeface="+mn-ea"/>
          <a:cs typeface="+mn-cs"/>
        </a:defRPr>
      </a:lvl8pPr>
      <a:lvl9pPr marL="3653789" algn="l" defTabSz="91344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57301" y="227796"/>
            <a:ext cx="8228763" cy="954174"/>
          </a:xfrm>
          <a:prstGeom prst="rect">
            <a:avLst/>
          </a:prstGeom>
          <a:noFill/>
          <a:ln>
            <a:noFill/>
          </a:ln>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a:p>
        </p:txBody>
      </p:sp>
      <p:sp>
        <p:nvSpPr>
          <p:cNvPr id="3" name="Text Placeholder 2"/>
          <p:cNvSpPr txBox="1">
            <a:spLocks noGrp="1"/>
          </p:cNvSpPr>
          <p:nvPr>
            <p:ph type="body" idx="1"/>
          </p:nvPr>
        </p:nvSpPr>
        <p:spPr>
          <a:xfrm>
            <a:off x="457301" y="1337368"/>
            <a:ext cx="8228763" cy="3314570"/>
          </a:xfrm>
          <a:prstGeom prst="rect">
            <a:avLst/>
          </a:prstGeom>
          <a:noFill/>
          <a:ln>
            <a:noFill/>
          </a:ln>
        </p:spPr>
        <p:txBody>
          <a:bodyPr lIns="0" tIns="0" rIns="0" bIns="0"/>
          <a:lstStyle>
            <a:defPPr marL="432000" lvl="0" indent="-324000">
              <a:spcBef>
                <a:spcPts val="0"/>
              </a:spcBef>
              <a:spcAft>
                <a:spcPts val="1417"/>
              </a:spcAft>
              <a:buSzPct val="45000"/>
              <a:buFont typeface="StarSymbol"/>
              <a:buNone/>
              <a:defRPr lang="en-US" sz="3200" b="0" i="0" u="none" strike="noStrike" kern="1200">
                <a:ln>
                  <a:noFill/>
                </a:ln>
                <a:latin typeface="Arial" pitchFamily="18"/>
                <a:ea typeface="Arial Unicode MS" pitchFamily="2"/>
                <a:cs typeface="Arial Unicode MS" pitchFamily="2"/>
              </a:defRPr>
            </a:defPPr>
            <a:lvl1pPr marL="432000" lvl="0" indent="-324000">
              <a:spcBef>
                <a:spcPts val="0"/>
              </a:spcBef>
              <a:spcAft>
                <a:spcPts val="1417"/>
              </a:spcAft>
              <a:buSzPct val="45000"/>
              <a:buFont typeface="StarSymbol"/>
              <a:buChar char="●"/>
              <a:defRPr lang="en-US" sz="3200" b="0" i="0" u="none" strike="noStrike" kern="1200">
                <a:ln>
                  <a:noFill/>
                </a:ln>
                <a:latin typeface="Arial" pitchFamily="18"/>
                <a:ea typeface="Arial Unicode MS" pitchFamily="2"/>
                <a:cs typeface="Arial Unicode MS" pitchFamily="2"/>
              </a:defRPr>
            </a:lvl1pPr>
            <a:lvl2pPr marL="864000" lvl="1" indent="-324000">
              <a:spcBef>
                <a:spcPts val="0"/>
              </a:spcBef>
              <a:spcAft>
                <a:spcPts val="1134"/>
              </a:spcAft>
              <a:buSzPct val="75000"/>
              <a:buFont typeface="StarSymbol"/>
              <a:buChar char="–"/>
              <a:defRPr lang="en-US" sz="2800" b="0" i="0" u="none" strike="noStrike" kern="1200">
                <a:ln>
                  <a:noFill/>
                </a:ln>
                <a:latin typeface="Arial" pitchFamily="18"/>
                <a:ea typeface="Arial Unicode MS" pitchFamily="2"/>
                <a:cs typeface="Arial Unicode MS" pitchFamily="2"/>
              </a:defRPr>
            </a:lvl2pPr>
            <a:lvl3pPr marL="1295999" lvl="2" indent="-288000">
              <a:spcBef>
                <a:spcPts val="0"/>
              </a:spcBef>
              <a:spcAft>
                <a:spcPts val="850"/>
              </a:spcAft>
              <a:buSzPct val="45000"/>
              <a:buFont typeface="StarSymbol"/>
              <a:buChar char="●"/>
              <a:defRPr lang="en-US" sz="2400" b="0" i="0" u="none" strike="noStrike" kern="1200">
                <a:ln>
                  <a:noFill/>
                </a:ln>
                <a:latin typeface="Arial" pitchFamily="18"/>
                <a:ea typeface="Arial Unicode MS" pitchFamily="2"/>
                <a:cs typeface="Arial Unicode MS" pitchFamily="2"/>
              </a:defRPr>
            </a:lvl3pPr>
            <a:lvl4pPr marL="1728000" lvl="3" indent="-216000">
              <a:spcBef>
                <a:spcPts val="0"/>
              </a:spcBef>
              <a:spcAft>
                <a:spcPts val="567"/>
              </a:spcAft>
              <a:buSzPct val="75000"/>
              <a:buFont typeface="StarSymbol"/>
              <a:buChar char="–"/>
              <a:defRPr lang="en-US" sz="2000" b="0" i="0" u="none" strike="noStrike" kern="1200">
                <a:ln>
                  <a:noFill/>
                </a:ln>
                <a:latin typeface="Arial" pitchFamily="18"/>
                <a:ea typeface="Arial Unicode MS" pitchFamily="2"/>
                <a:cs typeface="Arial Unicode MS" pitchFamily="2"/>
              </a:defRPr>
            </a:lvl4pPr>
            <a:lvl5pPr marL="2160000" lvl="4"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Arial Unicode MS" pitchFamily="2"/>
              </a:defRPr>
            </a:lvl5pPr>
            <a:lvl6pPr marL="2592000" lvl="5"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Arial Unicode MS" pitchFamily="2"/>
              </a:defRPr>
            </a:lvl6pPr>
            <a:lvl7pPr marL="3024000" lvl="6"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Arial Unicode MS" pitchFamily="2"/>
              </a:defRPr>
            </a:lvl7pPr>
            <a:lvl8pPr marL="3456000" lvl="7"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Arial Unicode MS" pitchFamily="2"/>
              </a:defRPr>
            </a:lvl8pPr>
            <a:lvl9pPr marL="3887999" lvl="8"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Arial Unicode MS"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txBox="1">
            <a:spLocks noGrp="1"/>
          </p:cNvSpPr>
          <p:nvPr>
            <p:ph type="dt" sz="half" idx="2"/>
          </p:nvPr>
        </p:nvSpPr>
        <p:spPr>
          <a:xfrm>
            <a:off x="457189" y="5206589"/>
            <a:ext cx="2130093" cy="394080"/>
          </a:xfrm>
          <a:prstGeom prst="rect">
            <a:avLst/>
          </a:prstGeom>
          <a:noFill/>
          <a:ln>
            <a:noFill/>
          </a:ln>
        </p:spPr>
        <p:txBody>
          <a:bodyPr lIns="0" tIns="0" rIns="0" bIns="0" anchorCtr="0"/>
          <a:lstStyle>
            <a:lvl1pPr lvl="0" rtl="0" hangingPunct="0">
              <a:buNone/>
              <a:tabLst/>
              <a:defRPr lang="en-US" sz="1200" kern="1200">
                <a:latin typeface="Times New Roman" pitchFamily="18"/>
                <a:ea typeface="Tahoma" pitchFamily="2"/>
                <a:cs typeface="Tahoma" pitchFamily="2"/>
              </a:defRPr>
            </a:lvl1pPr>
          </a:lstStyle>
          <a:p>
            <a:pPr defTabSz="770199"/>
            <a:endParaRPr>
              <a:solidFill>
                <a:prstClr val="black"/>
              </a:solidFill>
            </a:endParaRPr>
          </a:p>
        </p:txBody>
      </p:sp>
      <p:sp>
        <p:nvSpPr>
          <p:cNvPr id="5" name="Footer Placeholder 4"/>
          <p:cNvSpPr txBox="1">
            <a:spLocks noGrp="1"/>
          </p:cNvSpPr>
          <p:nvPr>
            <p:ph type="ftr" sz="quarter" idx="3"/>
          </p:nvPr>
        </p:nvSpPr>
        <p:spPr>
          <a:xfrm>
            <a:off x="3127054" y="5206589"/>
            <a:ext cx="2898142" cy="394080"/>
          </a:xfrm>
          <a:prstGeom prst="rect">
            <a:avLst/>
          </a:prstGeom>
          <a:noFill/>
          <a:ln>
            <a:noFill/>
          </a:ln>
        </p:spPr>
        <p:txBody>
          <a:bodyPr lIns="0" tIns="0" rIns="0" bIns="0" anchorCtr="0"/>
          <a:lstStyle>
            <a:lvl1pPr lvl="0" algn="ctr" rtl="0" hangingPunct="0">
              <a:buNone/>
              <a:tabLst/>
              <a:defRPr lang="en-US" sz="1200" kern="1200">
                <a:latin typeface="Times New Roman" pitchFamily="18"/>
                <a:ea typeface="Tahoma" pitchFamily="2"/>
                <a:cs typeface="Tahoma" pitchFamily="2"/>
              </a:defRPr>
            </a:lvl1pPr>
          </a:lstStyle>
          <a:p>
            <a:pPr defTabSz="770199"/>
            <a:endParaRPr>
              <a:solidFill>
                <a:prstClr val="black"/>
              </a:solidFill>
            </a:endParaRPr>
          </a:p>
        </p:txBody>
      </p:sp>
      <p:sp>
        <p:nvSpPr>
          <p:cNvPr id="6" name="Slide Number Placeholder 5"/>
          <p:cNvSpPr txBox="1">
            <a:spLocks noGrp="1"/>
          </p:cNvSpPr>
          <p:nvPr>
            <p:ph type="sldNum" sz="quarter" idx="4"/>
          </p:nvPr>
        </p:nvSpPr>
        <p:spPr>
          <a:xfrm>
            <a:off x="6555869" y="5206589"/>
            <a:ext cx="2130093" cy="394080"/>
          </a:xfrm>
          <a:prstGeom prst="rect">
            <a:avLst/>
          </a:prstGeom>
          <a:noFill/>
          <a:ln>
            <a:noFill/>
          </a:ln>
        </p:spPr>
        <p:txBody>
          <a:bodyPr lIns="0" tIns="0" rIns="0" bIns="0" anchorCtr="0"/>
          <a:lstStyle>
            <a:lvl1pPr lvl="0" algn="r" rtl="0" hangingPunct="0">
              <a:buNone/>
              <a:tabLst/>
              <a:defRPr lang="en-US" sz="1200" kern="1200">
                <a:latin typeface="Times New Roman" pitchFamily="18"/>
                <a:ea typeface="Tahoma" pitchFamily="2"/>
                <a:cs typeface="Tahoma" pitchFamily="2"/>
              </a:defRPr>
            </a:lvl1pPr>
          </a:lstStyle>
          <a:p>
            <a:pPr defTabSz="770199"/>
            <a:fld id="{3CF4D6B4-D8EE-4EA8-B5CD-6D8C9BAF2DA9}" type="slidenum">
              <a:rPr>
                <a:solidFill>
                  <a:prstClr val="black"/>
                </a:solidFill>
              </a:rPr>
              <a:pPr defTabSz="770199"/>
              <a:t>‹#›</a:t>
            </a:fld>
            <a:endParaRPr>
              <a:solidFill>
                <a:prstClr val="black"/>
              </a:solidFill>
            </a:endParaRPr>
          </a:p>
        </p:txBody>
      </p:sp>
    </p:spTree>
    <p:extLst>
      <p:ext uri="{BB962C8B-B14F-4D97-AF65-F5344CB8AC3E}">
        <p14:creationId xmlns:p14="http://schemas.microsoft.com/office/powerpoint/2010/main" val="2815560223"/>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rtl="0" hangingPunct="0">
        <a:tabLst/>
        <a:defRPr lang="en-US" sz="3700" b="0" i="0" u="none" strike="noStrike" kern="1200">
          <a:ln>
            <a:noFill/>
          </a:ln>
          <a:latin typeface="Arial" pitchFamily="18"/>
          <a:ea typeface="Arial Unicode MS" pitchFamily="2"/>
          <a:cs typeface="Arial Unicode MS" pitchFamily="2"/>
        </a:defRPr>
      </a:lvl1pPr>
    </p:titleStyle>
    <p:bodyStyle>
      <a:lvl1pPr rtl="0" hangingPunct="0">
        <a:spcBef>
          <a:spcPts val="0"/>
        </a:spcBef>
        <a:spcAft>
          <a:spcPts val="1194"/>
        </a:spcAft>
        <a:tabLst/>
        <a:defRPr lang="en-US" sz="2700" b="0" i="0" u="none" strike="noStrike" kern="1200">
          <a:ln>
            <a:noFill/>
          </a:ln>
          <a:latin typeface="Arial" pitchFamily="18"/>
          <a:ea typeface="Arial Unicode MS" pitchFamily="2"/>
          <a:cs typeface="Arial Unicode MS" pitchFamily="2"/>
        </a:defRPr>
      </a:lvl1pPr>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7003"/>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FC52A60-4383-4DE3-9951-28F21BF2CD0C}" type="datetimeFigureOut">
              <a:rPr lang="en-US" smtClean="0">
                <a:solidFill>
                  <a:prstClr val="black">
                    <a:tint val="75000"/>
                  </a:prstClr>
                </a:solidFill>
              </a:rPr>
              <a:pPr defTabSz="914400"/>
              <a:t>12/9/2015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003"/>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03"/>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CB7E8FE-DA9A-45CE-A61F-9933C259C20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132036814"/>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95"/>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FC52A60-4383-4DE3-9951-28F21BF2CD0C}" type="datetimeFigureOut">
              <a:rPr lang="en-US" smtClean="0">
                <a:solidFill>
                  <a:prstClr val="black">
                    <a:tint val="75000"/>
                  </a:prstClr>
                </a:solidFill>
              </a:rPr>
              <a:pPr defTabSz="914400"/>
              <a:t>12/9/2015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5296995"/>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95"/>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CB7E8FE-DA9A-45CE-A61F-9933C259C20C}" type="slidenum">
              <a:rPr lang="en-US" smtClean="0">
                <a:solidFill>
                  <a:prstClr val="black">
                    <a:tint val="75000"/>
                  </a:prstClr>
                </a:solidFill>
              </a:rPr>
              <a:pPr defTabSz="914400"/>
              <a:t>‹#›</a:t>
            </a:fld>
            <a:endParaRPr lang="en-US">
              <a:solidFill>
                <a:prstClr val="black">
                  <a:tint val="75000"/>
                </a:prstClr>
              </a:solidFill>
            </a:endParaRPr>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126" y="3"/>
            <a:ext cx="9144000" cy="1190625"/>
          </a:xfrm>
          <a:prstGeom prst="rect">
            <a:avLst/>
          </a:prstGeom>
        </p:spPr>
      </p:pic>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357770943"/>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iming>
    <p:tnLst>
      <p:par>
        <p:cTn id="1" dur="indefinite" restart="never" nodeType="tmRoot"/>
      </p:par>
    </p:tnLst>
  </p:timing>
  <p:txStyles>
    <p:titleStyle>
      <a:lvl1pPr algn="ctr" defTabSz="914400" rtl="0" eaLnBrk="1" latinLnBrk="0" hangingPunct="1">
        <a:spcBef>
          <a:spcPct val="0"/>
        </a:spcBef>
        <a:buNone/>
        <a:defRPr sz="4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2413497"/>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4776510"/>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jpg"/><Relationship Id="rId1" Type="http://schemas.openxmlformats.org/officeDocument/2006/relationships/slideLayout" Target="../slideLayouts/slideLayout50.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2.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2.xml"/><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62.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62.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6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62.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62.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62.xml"/><Relationship Id="rId5" Type="http://schemas.openxmlformats.org/officeDocument/2006/relationships/image" Target="../media/image56.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62.xml"/><Relationship Id="rId5" Type="http://schemas.openxmlformats.org/officeDocument/2006/relationships/image" Target="../media/image56.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62.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62.xm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62.xml"/><Relationship Id="rId1" Type="http://schemas.openxmlformats.org/officeDocument/2006/relationships/vmlDrawing" Target="../drawings/vmlDrawing1.vml"/><Relationship Id="rId4" Type="http://schemas.openxmlformats.org/officeDocument/2006/relationships/image" Target="../media/image66.emf"/></Relationships>
</file>

<file path=ppt/slides/_rels/slide37.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package" Target="../embeddings/Microsoft_Word_Document2.docx"/><Relationship Id="rId7" Type="http://schemas.openxmlformats.org/officeDocument/2006/relationships/package" Target="../embeddings/Microsoft_Word_Document4.docx"/><Relationship Id="rId2" Type="http://schemas.openxmlformats.org/officeDocument/2006/relationships/slideLayout" Target="../slideLayouts/slideLayout62.xml"/><Relationship Id="rId1" Type="http://schemas.openxmlformats.org/officeDocument/2006/relationships/vmlDrawing" Target="../drawings/vmlDrawing2.vml"/><Relationship Id="rId6" Type="http://schemas.openxmlformats.org/officeDocument/2006/relationships/image" Target="../media/image68.emf"/><Relationship Id="rId5" Type="http://schemas.openxmlformats.org/officeDocument/2006/relationships/package" Target="../embeddings/Microsoft_Word_Document3.docx"/><Relationship Id="rId4" Type="http://schemas.openxmlformats.org/officeDocument/2006/relationships/image" Target="../media/image67.emf"/></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Layout" Target="../slideLayouts/slideLayout2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1.jpg"/><Relationship Id="rId1" Type="http://schemas.openxmlformats.org/officeDocument/2006/relationships/slideLayout" Target="../slideLayouts/slideLayout50.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8.png"/><Relationship Id="rId2" Type="http://schemas.openxmlformats.org/officeDocument/2006/relationships/image" Target="../media/image31.jpg"/><Relationship Id="rId1" Type="http://schemas.openxmlformats.org/officeDocument/2006/relationships/slideLayout" Target="../slideLayouts/slideLayout50.xml"/><Relationship Id="rId6" Type="http://schemas.openxmlformats.org/officeDocument/2006/relationships/image" Target="../media/image30.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5926" y="1602149"/>
            <a:ext cx="7772400" cy="1225021"/>
          </a:xfrm>
          <a:noFill/>
        </p:spPr>
        <p:txBody>
          <a:bodyPr>
            <a:normAutofit/>
          </a:bodyPr>
          <a:lstStyle/>
          <a:p>
            <a:r>
              <a:rPr lang="en-US" sz="5400" dirty="0">
                <a:solidFill>
                  <a:srgbClr val="0000CC"/>
                </a:solidFill>
              </a:rPr>
              <a:t>Study of Daniel</a:t>
            </a:r>
          </a:p>
        </p:txBody>
      </p:sp>
      <p:sp>
        <p:nvSpPr>
          <p:cNvPr id="3" name="Subtitle 2"/>
          <p:cNvSpPr>
            <a:spLocks noGrp="1"/>
          </p:cNvSpPr>
          <p:nvPr>
            <p:ph type="subTitle" idx="1"/>
          </p:nvPr>
        </p:nvSpPr>
        <p:spPr/>
        <p:txBody>
          <a:bodyPr/>
          <a:lstStyle/>
          <a:p>
            <a:r>
              <a:rPr lang="en-US" dirty="0" smtClean="0"/>
              <a:t>Lesson 11 – Chapter 10 &amp; 11</a:t>
            </a:r>
          </a:p>
          <a:p>
            <a:r>
              <a:rPr lang="en-US" dirty="0" smtClean="0"/>
              <a:t>Fall 2015</a:t>
            </a:r>
            <a:endParaRPr lang="en-US" dirty="0"/>
          </a:p>
        </p:txBody>
      </p:sp>
    </p:spTree>
    <p:extLst>
      <p:ext uri="{BB962C8B-B14F-4D97-AF65-F5344CB8AC3E}">
        <p14:creationId xmlns:p14="http://schemas.microsoft.com/office/powerpoint/2010/main" val="13052469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91440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4307" y="260350"/>
            <a:ext cx="3746500" cy="5194300"/>
          </a:xfrm>
          <a:prstGeom prst="rect">
            <a:avLst/>
          </a:prstGeom>
        </p:spPr>
      </p:pic>
      <p:sp>
        <p:nvSpPr>
          <p:cNvPr id="7" name="TextBox 6"/>
          <p:cNvSpPr txBox="1"/>
          <p:nvPr/>
        </p:nvSpPr>
        <p:spPr>
          <a:xfrm>
            <a:off x="4328704" y="165348"/>
            <a:ext cx="795411" cy="369332"/>
          </a:xfrm>
          <a:prstGeom prst="rect">
            <a:avLst/>
          </a:prstGeom>
          <a:noFill/>
        </p:spPr>
        <p:txBody>
          <a:bodyPr wrap="none" rtlCol="0">
            <a:spAutoFit/>
          </a:bodyPr>
          <a:lstStyle/>
          <a:p>
            <a:r>
              <a:rPr lang="en-US" b="1" dirty="0" smtClean="0">
                <a:solidFill>
                  <a:srgbClr val="0000CC"/>
                </a:solidFill>
              </a:rPr>
              <a:t>Daniel</a:t>
            </a:r>
            <a:endParaRPr lang="en-US" b="1" dirty="0">
              <a:solidFill>
                <a:srgbClr val="0000CC"/>
              </a:solidFill>
            </a:endParaRPr>
          </a:p>
        </p:txBody>
      </p:sp>
      <p:sp>
        <p:nvSpPr>
          <p:cNvPr id="10" name="TextBox 9"/>
          <p:cNvSpPr txBox="1"/>
          <p:nvPr/>
        </p:nvSpPr>
        <p:spPr>
          <a:xfrm>
            <a:off x="2040969" y="4021693"/>
            <a:ext cx="862737" cy="369332"/>
          </a:xfrm>
          <a:prstGeom prst="rect">
            <a:avLst/>
          </a:prstGeom>
          <a:solidFill>
            <a:schemeClr val="bg1"/>
          </a:solidFill>
        </p:spPr>
        <p:txBody>
          <a:bodyPr wrap="none" rtlCol="0">
            <a:spAutoFit/>
          </a:bodyPr>
          <a:lstStyle>
            <a:defPPr>
              <a:defRPr lang="en-US"/>
            </a:defPPr>
            <a:lvl1pPr>
              <a:defRPr b="1">
                <a:solidFill>
                  <a:srgbClr val="0000CC"/>
                </a:solidFill>
              </a:defRPr>
            </a:lvl1pPr>
          </a:lstStyle>
          <a:p>
            <a:r>
              <a:rPr lang="en-US" dirty="0"/>
              <a:t>Visions</a:t>
            </a:r>
          </a:p>
        </p:txBody>
      </p:sp>
      <p:sp>
        <p:nvSpPr>
          <p:cNvPr id="4" name="TextBox 3"/>
          <p:cNvSpPr txBox="1"/>
          <p:nvPr/>
        </p:nvSpPr>
        <p:spPr>
          <a:xfrm>
            <a:off x="431370" y="259444"/>
            <a:ext cx="2472335" cy="2308324"/>
          </a:xfrm>
          <a:prstGeom prst="rect">
            <a:avLst/>
          </a:prstGeom>
          <a:noFill/>
        </p:spPr>
        <p:txBody>
          <a:bodyPr wrap="square" rtlCol="0">
            <a:spAutoFit/>
          </a:bodyPr>
          <a:lstStyle/>
          <a:p>
            <a:r>
              <a:rPr lang="en-US" b="1" dirty="0" smtClean="0"/>
              <a:t>Daniel </a:t>
            </a:r>
            <a:r>
              <a:rPr lang="en-US" b="1" dirty="0"/>
              <a:t>10:14(NKJV) </a:t>
            </a:r>
            <a:r>
              <a:rPr lang="en-US" dirty="0"/>
              <a:t/>
            </a:r>
            <a:br>
              <a:rPr lang="en-US" dirty="0"/>
            </a:br>
            <a:r>
              <a:rPr lang="en-US" baseline="30000" dirty="0"/>
              <a:t>14</a:t>
            </a:r>
            <a:r>
              <a:rPr lang="en-US" dirty="0"/>
              <a:t>Now I have come to make you understand what will happen to your people in the latter days, for the vision </a:t>
            </a:r>
            <a:r>
              <a:rPr lang="en-US" i="1" dirty="0"/>
              <a:t>refers</a:t>
            </a:r>
            <a:r>
              <a:rPr lang="en-US" dirty="0"/>
              <a:t> to </a:t>
            </a:r>
            <a:r>
              <a:rPr lang="en-US" i="1" dirty="0"/>
              <a:t>many</a:t>
            </a:r>
            <a:r>
              <a:rPr lang="en-US" dirty="0"/>
              <a:t> days yet </a:t>
            </a:r>
            <a:r>
              <a:rPr lang="en-US" i="1" dirty="0"/>
              <a:t>to come.</a:t>
            </a:r>
            <a:r>
              <a:rPr lang="en-US" dirty="0"/>
              <a:t>” </a:t>
            </a:r>
            <a:r>
              <a:rPr lang="en-US" dirty="0">
                <a:solidFill>
                  <a:prstClr val="black"/>
                </a:solidFill>
              </a:rPr>
              <a:t>  </a:t>
            </a:r>
          </a:p>
        </p:txBody>
      </p:sp>
      <p:graphicFrame>
        <p:nvGraphicFramePr>
          <p:cNvPr id="3" name="Table 2"/>
          <p:cNvGraphicFramePr>
            <a:graphicFrameLocks noGrp="1"/>
          </p:cNvGraphicFramePr>
          <p:nvPr>
            <p:extLst>
              <p:ext uri="{D42A27DB-BD31-4B8C-83A1-F6EECF244321}">
                <p14:modId xmlns:p14="http://schemas.microsoft.com/office/powerpoint/2010/main" val="2161848781"/>
              </p:ext>
            </p:extLst>
          </p:nvPr>
        </p:nvGraphicFramePr>
        <p:xfrm>
          <a:off x="5684954" y="165348"/>
          <a:ext cx="1653997" cy="5583516"/>
        </p:xfrm>
        <a:graphic>
          <a:graphicData uri="http://schemas.openxmlformats.org/drawingml/2006/table">
            <a:tbl>
              <a:tblPr firstRow="1" firstCol="1" bandRow="1">
                <a:tableStyleId>{5C22544A-7EE6-4342-B048-85BDC9FD1C3A}</a:tableStyleId>
              </a:tblPr>
              <a:tblGrid>
                <a:gridCol w="1653997"/>
              </a:tblGrid>
              <a:tr h="315468">
                <a:tc>
                  <a:txBody>
                    <a:bodyPr/>
                    <a:lstStyle/>
                    <a:p>
                      <a:pPr marL="0" marR="0" algn="ctr">
                        <a:lnSpc>
                          <a:spcPct val="115000"/>
                        </a:lnSpc>
                        <a:spcBef>
                          <a:spcPts val="0"/>
                        </a:spcBef>
                        <a:spcAft>
                          <a:spcPts val="0"/>
                        </a:spcAft>
                      </a:pPr>
                      <a:r>
                        <a:rPr lang="en-US" sz="1800" dirty="0">
                          <a:solidFill>
                            <a:schemeClr val="tx1"/>
                          </a:solidFill>
                          <a:effectLst/>
                        </a:rPr>
                        <a:t>539 BC</a:t>
                      </a:r>
                      <a:endParaRPr lang="en-US" sz="1800" dirty="0">
                        <a:solidFill>
                          <a:schemeClr val="tx1"/>
                        </a:solidFill>
                        <a:effectLst/>
                        <a:latin typeface="Calibri"/>
                        <a:ea typeface="Calibri"/>
                        <a:cs typeface="Times New Roman"/>
                      </a:endParaRPr>
                    </a:p>
                  </a:txBody>
                  <a:tcPr marL="68580" marR="68580" marT="0" marB="0">
                    <a:solidFill>
                      <a:schemeClr val="bg1"/>
                    </a:solidFill>
                  </a:tcPr>
                </a:tc>
              </a:tr>
              <a:tr h="1587712">
                <a:tc>
                  <a:txBody>
                    <a:bodyPr/>
                    <a:lstStyle/>
                    <a:p>
                      <a:pPr marL="0" marR="0" algn="ctr">
                        <a:lnSpc>
                          <a:spcPct val="115000"/>
                        </a:lnSpc>
                        <a:spcBef>
                          <a:spcPts val="0"/>
                        </a:spcBef>
                        <a:spcAft>
                          <a:spcPts val="0"/>
                        </a:spcAft>
                      </a:pPr>
                      <a:endParaRPr lang="en-US" sz="1800" dirty="0">
                        <a:solidFill>
                          <a:schemeClr val="tx1"/>
                        </a:solidFill>
                        <a:effectLst/>
                      </a:endParaRPr>
                    </a:p>
                    <a:p>
                      <a:pPr marL="0" marR="0" algn="ctr">
                        <a:lnSpc>
                          <a:spcPct val="115000"/>
                        </a:lnSpc>
                        <a:spcBef>
                          <a:spcPts val="0"/>
                        </a:spcBef>
                        <a:spcAft>
                          <a:spcPts val="0"/>
                        </a:spcAft>
                      </a:pPr>
                      <a:r>
                        <a:rPr lang="en-US" sz="1800" dirty="0">
                          <a:solidFill>
                            <a:schemeClr val="tx1"/>
                          </a:solidFill>
                          <a:effectLst/>
                        </a:rPr>
                        <a:t>530-522</a:t>
                      </a:r>
                    </a:p>
                    <a:p>
                      <a:pPr marL="0" marR="0" algn="ctr">
                        <a:lnSpc>
                          <a:spcPct val="115000"/>
                        </a:lnSpc>
                        <a:spcBef>
                          <a:spcPts val="0"/>
                        </a:spcBef>
                        <a:spcAft>
                          <a:spcPts val="0"/>
                        </a:spcAft>
                      </a:pPr>
                      <a:r>
                        <a:rPr lang="en-US" sz="1800" dirty="0">
                          <a:solidFill>
                            <a:schemeClr val="tx1"/>
                          </a:solidFill>
                          <a:effectLst/>
                        </a:rPr>
                        <a:t>522</a:t>
                      </a:r>
                    </a:p>
                    <a:p>
                      <a:pPr marL="0" marR="0" algn="ctr">
                        <a:lnSpc>
                          <a:spcPct val="115000"/>
                        </a:lnSpc>
                        <a:spcBef>
                          <a:spcPts val="0"/>
                        </a:spcBef>
                        <a:spcAft>
                          <a:spcPts val="0"/>
                        </a:spcAft>
                      </a:pPr>
                      <a:r>
                        <a:rPr lang="en-US" sz="1800" dirty="0">
                          <a:solidFill>
                            <a:schemeClr val="tx1"/>
                          </a:solidFill>
                          <a:effectLst/>
                        </a:rPr>
                        <a:t>522-486</a:t>
                      </a:r>
                    </a:p>
                    <a:p>
                      <a:pPr marL="0" marR="0" algn="ctr">
                        <a:lnSpc>
                          <a:spcPct val="115000"/>
                        </a:lnSpc>
                        <a:spcBef>
                          <a:spcPts val="0"/>
                        </a:spcBef>
                        <a:spcAft>
                          <a:spcPts val="0"/>
                        </a:spcAft>
                      </a:pPr>
                      <a:r>
                        <a:rPr lang="en-US" sz="1800" dirty="0">
                          <a:solidFill>
                            <a:schemeClr val="tx1"/>
                          </a:solidFill>
                          <a:effectLst/>
                        </a:rPr>
                        <a:t>486-465</a:t>
                      </a:r>
                      <a:endParaRPr lang="en-US" sz="1800" dirty="0">
                        <a:solidFill>
                          <a:schemeClr val="tx1"/>
                        </a:solidFill>
                        <a:effectLst/>
                        <a:latin typeface="Calibri"/>
                        <a:ea typeface="Calibri"/>
                        <a:cs typeface="Times New Roman"/>
                      </a:endParaRPr>
                    </a:p>
                  </a:txBody>
                  <a:tcPr marL="68580" marR="68580" marT="0" marB="0">
                    <a:solidFill>
                      <a:schemeClr val="bg1"/>
                    </a:solidFill>
                  </a:tcPr>
                </a:tc>
              </a:tr>
              <a:tr h="302472">
                <a:tc>
                  <a:txBody>
                    <a:bodyPr/>
                    <a:lstStyle/>
                    <a:p>
                      <a:pPr marL="0" marR="0" algn="ctr">
                        <a:lnSpc>
                          <a:spcPct val="115000"/>
                        </a:lnSpc>
                        <a:spcBef>
                          <a:spcPts val="0"/>
                        </a:spcBef>
                        <a:spcAft>
                          <a:spcPts val="0"/>
                        </a:spcAft>
                      </a:pPr>
                      <a:r>
                        <a:rPr lang="en-US" sz="1800" dirty="0">
                          <a:solidFill>
                            <a:schemeClr val="tx1"/>
                          </a:solidFill>
                          <a:effectLst/>
                        </a:rPr>
                        <a:t>336-323</a:t>
                      </a:r>
                      <a:endParaRPr lang="en-US" sz="1800" dirty="0">
                        <a:solidFill>
                          <a:schemeClr val="tx1"/>
                        </a:solidFill>
                        <a:effectLst/>
                        <a:latin typeface="Calibri"/>
                        <a:ea typeface="Calibri"/>
                        <a:cs typeface="Times New Roman"/>
                      </a:endParaRPr>
                    </a:p>
                  </a:txBody>
                  <a:tcPr marL="68580" marR="68580" marT="0" marB="0">
                    <a:solidFill>
                      <a:schemeClr val="bg1"/>
                    </a:solidFill>
                  </a:tcPr>
                </a:tc>
              </a:tr>
              <a:tr h="321310">
                <a:tc>
                  <a:txBody>
                    <a:bodyPr/>
                    <a:lstStyle/>
                    <a:p>
                      <a:pPr marL="0" marR="0" algn="ctr">
                        <a:lnSpc>
                          <a:spcPct val="115000"/>
                        </a:lnSpc>
                        <a:spcBef>
                          <a:spcPts val="0"/>
                        </a:spcBef>
                        <a:spcAft>
                          <a:spcPts val="0"/>
                        </a:spcAft>
                      </a:pPr>
                      <a:endParaRPr lang="en-US" sz="1800" dirty="0">
                        <a:solidFill>
                          <a:schemeClr val="tx1"/>
                        </a:solidFill>
                        <a:effectLst/>
                        <a:latin typeface="Calibri"/>
                        <a:ea typeface="Calibri"/>
                        <a:cs typeface="Times New Roman"/>
                      </a:endParaRPr>
                    </a:p>
                  </a:txBody>
                  <a:tcPr marL="68580" marR="68580" marT="0" marB="0">
                    <a:solidFill>
                      <a:schemeClr val="bg1"/>
                    </a:solidFill>
                  </a:tcPr>
                </a:tc>
              </a:tr>
              <a:tr h="302472">
                <a:tc>
                  <a:txBody>
                    <a:bodyPr/>
                    <a:lstStyle/>
                    <a:p>
                      <a:pPr marL="0" marR="0" algn="ctr">
                        <a:lnSpc>
                          <a:spcPct val="115000"/>
                        </a:lnSpc>
                        <a:spcBef>
                          <a:spcPts val="0"/>
                        </a:spcBef>
                        <a:spcAft>
                          <a:spcPts val="0"/>
                        </a:spcAft>
                      </a:pPr>
                      <a:r>
                        <a:rPr lang="en-US" sz="1800" dirty="0">
                          <a:solidFill>
                            <a:schemeClr val="tx1"/>
                          </a:solidFill>
                          <a:effectLst/>
                        </a:rPr>
                        <a:t>323</a:t>
                      </a:r>
                      <a:endParaRPr lang="en-US" sz="1800" dirty="0">
                        <a:solidFill>
                          <a:schemeClr val="tx1"/>
                        </a:solidFill>
                        <a:effectLst/>
                        <a:latin typeface="Calibri"/>
                        <a:ea typeface="Calibri"/>
                        <a:cs typeface="Times New Roman"/>
                      </a:endParaRPr>
                    </a:p>
                  </a:txBody>
                  <a:tcPr marL="68580" marR="68580" marT="0" marB="0">
                    <a:solidFill>
                      <a:schemeClr val="bg1"/>
                    </a:solidFill>
                  </a:tcPr>
                </a:tc>
              </a:tr>
              <a:tr h="302472">
                <a:tc>
                  <a:txBody>
                    <a:bodyPr/>
                    <a:lstStyle/>
                    <a:p>
                      <a:pPr marL="0" marR="0" algn="ctr">
                        <a:lnSpc>
                          <a:spcPct val="115000"/>
                        </a:lnSpc>
                        <a:spcBef>
                          <a:spcPts val="0"/>
                        </a:spcBef>
                        <a:spcAft>
                          <a:spcPts val="0"/>
                        </a:spcAft>
                      </a:pPr>
                      <a:r>
                        <a:rPr lang="en-US" sz="1800" dirty="0">
                          <a:solidFill>
                            <a:schemeClr val="tx1"/>
                          </a:solidFill>
                          <a:effectLst/>
                        </a:rPr>
                        <a:t>274 – 271</a:t>
                      </a:r>
                      <a:endParaRPr lang="en-US" sz="1800" dirty="0">
                        <a:solidFill>
                          <a:schemeClr val="tx1"/>
                        </a:solidFill>
                        <a:effectLst/>
                        <a:latin typeface="Calibri"/>
                        <a:ea typeface="Calibri"/>
                        <a:cs typeface="Times New Roman"/>
                      </a:endParaRPr>
                    </a:p>
                  </a:txBody>
                  <a:tcPr marL="68580" marR="68580" marT="0" marB="0">
                    <a:solidFill>
                      <a:schemeClr val="bg1"/>
                    </a:solidFill>
                  </a:tcPr>
                </a:tc>
              </a:tr>
              <a:tr h="302472">
                <a:tc>
                  <a:txBody>
                    <a:bodyPr/>
                    <a:lstStyle/>
                    <a:p>
                      <a:pPr marL="0" marR="0" algn="ctr">
                        <a:lnSpc>
                          <a:spcPct val="115000"/>
                        </a:lnSpc>
                        <a:spcBef>
                          <a:spcPts val="0"/>
                        </a:spcBef>
                        <a:spcAft>
                          <a:spcPts val="0"/>
                        </a:spcAft>
                      </a:pPr>
                      <a:r>
                        <a:rPr lang="en-US" sz="1800" dirty="0">
                          <a:solidFill>
                            <a:schemeClr val="tx1"/>
                          </a:solidFill>
                          <a:effectLst/>
                        </a:rPr>
                        <a:t>~246 death</a:t>
                      </a:r>
                      <a:endParaRPr lang="en-US" sz="1800" dirty="0">
                        <a:solidFill>
                          <a:schemeClr val="tx1"/>
                        </a:solidFill>
                        <a:effectLst/>
                        <a:latin typeface="Calibri"/>
                        <a:ea typeface="Calibri"/>
                        <a:cs typeface="Times New Roman"/>
                      </a:endParaRPr>
                    </a:p>
                  </a:txBody>
                  <a:tcPr marL="68580" marR="68580" marT="0" marB="0">
                    <a:solidFill>
                      <a:schemeClr val="bg1"/>
                    </a:solidFill>
                  </a:tcPr>
                </a:tc>
              </a:tr>
              <a:tr h="302472">
                <a:tc>
                  <a:txBody>
                    <a:bodyPr/>
                    <a:lstStyle/>
                    <a:p>
                      <a:pPr marL="0" marR="0" algn="ctr">
                        <a:lnSpc>
                          <a:spcPct val="115000"/>
                        </a:lnSpc>
                        <a:spcBef>
                          <a:spcPts val="0"/>
                        </a:spcBef>
                        <a:spcAft>
                          <a:spcPts val="0"/>
                        </a:spcAft>
                      </a:pPr>
                      <a:r>
                        <a:rPr lang="en-US" sz="1800" dirty="0">
                          <a:solidFill>
                            <a:schemeClr val="tx1"/>
                          </a:solidFill>
                          <a:effectLst/>
                        </a:rPr>
                        <a:t>246-241</a:t>
                      </a:r>
                      <a:endParaRPr lang="en-US" sz="1800" dirty="0">
                        <a:solidFill>
                          <a:schemeClr val="tx1"/>
                        </a:solidFill>
                        <a:effectLst/>
                        <a:latin typeface="Calibri"/>
                        <a:ea typeface="Calibri"/>
                        <a:cs typeface="Times New Roman"/>
                      </a:endParaRPr>
                    </a:p>
                  </a:txBody>
                  <a:tcPr marL="68580" marR="68580" marT="0" marB="0">
                    <a:solidFill>
                      <a:schemeClr val="bg1"/>
                    </a:solidFill>
                  </a:tcPr>
                </a:tc>
              </a:tr>
              <a:tr h="302472">
                <a:tc>
                  <a:txBody>
                    <a:bodyPr/>
                    <a:lstStyle/>
                    <a:p>
                      <a:pPr marL="0" marR="0" algn="ctr">
                        <a:lnSpc>
                          <a:spcPct val="115000"/>
                        </a:lnSpc>
                        <a:spcBef>
                          <a:spcPts val="0"/>
                        </a:spcBef>
                        <a:spcAft>
                          <a:spcPts val="0"/>
                        </a:spcAft>
                      </a:pPr>
                      <a:r>
                        <a:rPr lang="en-US" sz="1800" dirty="0">
                          <a:solidFill>
                            <a:schemeClr val="tx1"/>
                          </a:solidFill>
                          <a:effectLst/>
                        </a:rPr>
                        <a:t>240 </a:t>
                      </a:r>
                      <a:endParaRPr lang="en-US" sz="1800" dirty="0">
                        <a:solidFill>
                          <a:schemeClr val="tx1"/>
                        </a:solidFill>
                        <a:effectLst/>
                        <a:latin typeface="Calibri"/>
                        <a:ea typeface="Calibri"/>
                        <a:cs typeface="Times New Roman"/>
                      </a:endParaRPr>
                    </a:p>
                  </a:txBody>
                  <a:tcPr marL="68580" marR="68580" marT="0" marB="0">
                    <a:solidFill>
                      <a:schemeClr val="bg1"/>
                    </a:solidFill>
                  </a:tcPr>
                </a:tc>
              </a:tr>
              <a:tr h="302472">
                <a:tc>
                  <a:txBody>
                    <a:bodyPr/>
                    <a:lstStyle/>
                    <a:p>
                      <a:pPr marL="0" marR="0" algn="ctr">
                        <a:lnSpc>
                          <a:spcPct val="115000"/>
                        </a:lnSpc>
                        <a:spcBef>
                          <a:spcPts val="0"/>
                        </a:spcBef>
                        <a:spcAft>
                          <a:spcPts val="0"/>
                        </a:spcAft>
                      </a:pPr>
                      <a:r>
                        <a:rPr lang="en-US" sz="1800" dirty="0">
                          <a:solidFill>
                            <a:schemeClr val="tx1"/>
                          </a:solidFill>
                          <a:effectLst/>
                        </a:rPr>
                        <a:t>240-187</a:t>
                      </a:r>
                      <a:endParaRPr lang="en-US" sz="1800" dirty="0">
                        <a:solidFill>
                          <a:schemeClr val="tx1"/>
                        </a:solidFill>
                        <a:effectLst/>
                        <a:latin typeface="Calibri"/>
                        <a:ea typeface="Calibri"/>
                        <a:cs typeface="Times New Roman"/>
                      </a:endParaRPr>
                    </a:p>
                  </a:txBody>
                  <a:tcPr marL="68580" marR="68580" marT="0" marB="0">
                    <a:solidFill>
                      <a:schemeClr val="bg1"/>
                    </a:solidFill>
                  </a:tcPr>
                </a:tc>
              </a:tr>
              <a:tr h="302472">
                <a:tc>
                  <a:txBody>
                    <a:bodyPr/>
                    <a:lstStyle/>
                    <a:p>
                      <a:pPr marL="0" marR="0" algn="ctr">
                        <a:lnSpc>
                          <a:spcPct val="115000"/>
                        </a:lnSpc>
                        <a:spcBef>
                          <a:spcPts val="0"/>
                        </a:spcBef>
                        <a:spcAft>
                          <a:spcPts val="0"/>
                        </a:spcAft>
                      </a:pPr>
                      <a:r>
                        <a:rPr lang="en-US" sz="1800" dirty="0">
                          <a:solidFill>
                            <a:schemeClr val="tx1"/>
                          </a:solidFill>
                          <a:effectLst/>
                        </a:rPr>
                        <a:t>217</a:t>
                      </a:r>
                      <a:endParaRPr lang="en-US" sz="1800" dirty="0">
                        <a:solidFill>
                          <a:schemeClr val="tx1"/>
                        </a:solidFill>
                        <a:effectLst/>
                        <a:latin typeface="Calibri"/>
                        <a:ea typeface="Calibri"/>
                        <a:cs typeface="Times New Roman"/>
                      </a:endParaRPr>
                    </a:p>
                  </a:txBody>
                  <a:tcPr marL="68580" marR="68580" marT="0" marB="0">
                    <a:solidFill>
                      <a:schemeClr val="bg1"/>
                    </a:solidFill>
                  </a:tcPr>
                </a:tc>
              </a:tr>
              <a:tr h="302472">
                <a:tc>
                  <a:txBody>
                    <a:bodyPr/>
                    <a:lstStyle/>
                    <a:p>
                      <a:pPr marL="0" marR="0" algn="ctr">
                        <a:lnSpc>
                          <a:spcPct val="115000"/>
                        </a:lnSpc>
                        <a:spcBef>
                          <a:spcPts val="0"/>
                        </a:spcBef>
                        <a:spcAft>
                          <a:spcPts val="0"/>
                        </a:spcAft>
                      </a:pPr>
                      <a:r>
                        <a:rPr lang="en-US" sz="1800" dirty="0">
                          <a:solidFill>
                            <a:schemeClr val="tx1"/>
                          </a:solidFill>
                          <a:effectLst/>
                        </a:rPr>
                        <a:t>204</a:t>
                      </a:r>
                      <a:endParaRPr lang="en-US" sz="1800" dirty="0">
                        <a:solidFill>
                          <a:schemeClr val="tx1"/>
                        </a:solidFill>
                        <a:effectLst/>
                        <a:latin typeface="Calibri"/>
                        <a:ea typeface="Calibri"/>
                        <a:cs typeface="Times New Roman"/>
                      </a:endParaRPr>
                    </a:p>
                  </a:txBody>
                  <a:tcPr marL="68580" marR="68580" marT="0" marB="0">
                    <a:solidFill>
                      <a:schemeClr val="bg1"/>
                    </a:solidFill>
                  </a:tcPr>
                </a:tc>
              </a:tr>
              <a:tr h="321310">
                <a:tc>
                  <a:txBody>
                    <a:bodyPr/>
                    <a:lstStyle/>
                    <a:p>
                      <a:pPr marL="0" marR="0" algn="ctr">
                        <a:lnSpc>
                          <a:spcPct val="115000"/>
                        </a:lnSpc>
                        <a:spcBef>
                          <a:spcPts val="0"/>
                        </a:spcBef>
                        <a:spcAft>
                          <a:spcPts val="0"/>
                        </a:spcAft>
                      </a:pPr>
                      <a:endParaRPr lang="en-US" sz="1800" dirty="0">
                        <a:solidFill>
                          <a:schemeClr val="tx1"/>
                        </a:solidFill>
                        <a:effectLst/>
                        <a:latin typeface="Calibri"/>
                        <a:ea typeface="Calibri"/>
                        <a:cs typeface="Times New Roman"/>
                      </a:endParaRPr>
                    </a:p>
                  </a:txBody>
                  <a:tcPr marL="68580" marR="68580" marT="0" marB="0">
                    <a:solidFill>
                      <a:schemeClr val="bg1"/>
                    </a:solidFill>
                  </a:tcPr>
                </a:tc>
              </a:tr>
              <a:tr h="315468">
                <a:tc>
                  <a:txBody>
                    <a:bodyPr/>
                    <a:lstStyle/>
                    <a:p>
                      <a:pPr marL="0" marR="0" algn="ctr">
                        <a:lnSpc>
                          <a:spcPct val="115000"/>
                        </a:lnSpc>
                        <a:spcBef>
                          <a:spcPts val="0"/>
                        </a:spcBef>
                        <a:spcAft>
                          <a:spcPts val="0"/>
                        </a:spcAft>
                      </a:pPr>
                      <a:r>
                        <a:rPr lang="en-US" sz="1800" dirty="0">
                          <a:solidFill>
                            <a:schemeClr val="tx1"/>
                          </a:solidFill>
                          <a:effectLst/>
                        </a:rPr>
                        <a:t>198</a:t>
                      </a:r>
                      <a:endParaRPr lang="en-US" sz="1800" dirty="0">
                        <a:solidFill>
                          <a:schemeClr val="tx1"/>
                        </a:solidFill>
                        <a:effectLst/>
                        <a:latin typeface="Calibri"/>
                        <a:ea typeface="Calibri"/>
                        <a:cs typeface="Times New Roman"/>
                      </a:endParaRPr>
                    </a:p>
                  </a:txBody>
                  <a:tcPr marL="68580" marR="68580" marT="0" marB="0">
                    <a:solidFill>
                      <a:schemeClr val="bg1"/>
                    </a:solid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943364674"/>
              </p:ext>
            </p:extLst>
          </p:nvPr>
        </p:nvGraphicFramePr>
        <p:xfrm>
          <a:off x="7082940" y="165348"/>
          <a:ext cx="1573976" cy="5047488"/>
        </p:xfrm>
        <a:graphic>
          <a:graphicData uri="http://schemas.openxmlformats.org/drawingml/2006/table">
            <a:tbl>
              <a:tblPr firstRow="1" firstCol="1" bandRow="1">
                <a:tableStyleId>{5C22544A-7EE6-4342-B048-85BDC9FD1C3A}</a:tableStyleId>
              </a:tblPr>
              <a:tblGrid>
                <a:gridCol w="1573976"/>
              </a:tblGrid>
              <a:tr h="315468">
                <a:tc>
                  <a:txBody>
                    <a:bodyPr/>
                    <a:lstStyle/>
                    <a:p>
                      <a:pPr marL="0" marR="0" algn="ctr">
                        <a:lnSpc>
                          <a:spcPct val="115000"/>
                        </a:lnSpc>
                        <a:spcBef>
                          <a:spcPts val="0"/>
                        </a:spcBef>
                        <a:spcAft>
                          <a:spcPts val="0"/>
                        </a:spcAft>
                      </a:pPr>
                      <a:r>
                        <a:rPr lang="en-US" sz="1800" dirty="0" smtClean="0">
                          <a:solidFill>
                            <a:schemeClr val="tx1"/>
                          </a:solidFill>
                          <a:effectLst/>
                        </a:rPr>
                        <a:t>197-190 BC</a:t>
                      </a:r>
                      <a:endParaRPr lang="en-US" sz="1800" dirty="0">
                        <a:solidFill>
                          <a:schemeClr val="tx1"/>
                        </a:solidFill>
                        <a:effectLst/>
                        <a:latin typeface="Calibri"/>
                        <a:ea typeface="Calibri"/>
                        <a:cs typeface="Times New Roman"/>
                      </a:endParaRPr>
                    </a:p>
                  </a:txBody>
                  <a:tcPr marL="68580" marR="68580" marT="0" marB="0">
                    <a:solidFill>
                      <a:schemeClr val="bg1"/>
                    </a:solidFill>
                  </a:tcPr>
                </a:tc>
              </a:tr>
              <a:tr h="315468">
                <a:tc>
                  <a:txBody>
                    <a:bodyPr/>
                    <a:lstStyle/>
                    <a:p>
                      <a:pPr marL="0" marR="0" algn="ctr">
                        <a:lnSpc>
                          <a:spcPct val="115000"/>
                        </a:lnSpc>
                        <a:spcBef>
                          <a:spcPts val="0"/>
                        </a:spcBef>
                        <a:spcAft>
                          <a:spcPts val="0"/>
                        </a:spcAft>
                      </a:pPr>
                      <a:r>
                        <a:rPr lang="en-US" sz="1800" dirty="0" smtClean="0">
                          <a:solidFill>
                            <a:schemeClr val="tx1"/>
                          </a:solidFill>
                          <a:effectLst/>
                        </a:rPr>
                        <a:t> 187</a:t>
                      </a:r>
                      <a:endParaRPr lang="en-US" sz="1800" dirty="0">
                        <a:solidFill>
                          <a:schemeClr val="tx1"/>
                        </a:solidFill>
                        <a:effectLst/>
                        <a:latin typeface="Calibri"/>
                        <a:ea typeface="Calibri"/>
                        <a:cs typeface="Times New Roman"/>
                      </a:endParaRPr>
                    </a:p>
                  </a:txBody>
                  <a:tcPr marL="68580" marR="68580" marT="0" marB="0">
                    <a:solidFill>
                      <a:schemeClr val="bg1"/>
                    </a:solidFill>
                  </a:tcPr>
                </a:tc>
              </a:tr>
              <a:tr h="315468">
                <a:tc>
                  <a:txBody>
                    <a:bodyPr/>
                    <a:lstStyle/>
                    <a:p>
                      <a:pPr marL="0" marR="0" algn="ctr">
                        <a:lnSpc>
                          <a:spcPct val="115000"/>
                        </a:lnSpc>
                        <a:spcBef>
                          <a:spcPts val="0"/>
                        </a:spcBef>
                        <a:spcAft>
                          <a:spcPts val="0"/>
                        </a:spcAft>
                      </a:pPr>
                      <a:r>
                        <a:rPr lang="en-US" sz="1800">
                          <a:solidFill>
                            <a:schemeClr val="tx1"/>
                          </a:solidFill>
                          <a:effectLst/>
                        </a:rPr>
                        <a:t>178 </a:t>
                      </a:r>
                      <a:endParaRPr lang="en-US" sz="1800">
                        <a:solidFill>
                          <a:schemeClr val="tx1"/>
                        </a:solidFill>
                        <a:effectLst/>
                        <a:latin typeface="Calibri"/>
                        <a:ea typeface="Calibri"/>
                        <a:cs typeface="Times New Roman"/>
                      </a:endParaRPr>
                    </a:p>
                  </a:txBody>
                  <a:tcPr marL="68580" marR="68580" marT="0" marB="0">
                    <a:solidFill>
                      <a:schemeClr val="bg1"/>
                    </a:solidFill>
                  </a:tcPr>
                </a:tc>
              </a:tr>
              <a:tr h="315468">
                <a:tc>
                  <a:txBody>
                    <a:bodyPr/>
                    <a:lstStyle/>
                    <a:p>
                      <a:pPr marL="0" marR="0" algn="ctr">
                        <a:lnSpc>
                          <a:spcPct val="115000"/>
                        </a:lnSpc>
                        <a:spcBef>
                          <a:spcPts val="0"/>
                        </a:spcBef>
                        <a:spcAft>
                          <a:spcPts val="0"/>
                        </a:spcAft>
                      </a:pPr>
                      <a:r>
                        <a:rPr lang="en-US" sz="1800">
                          <a:solidFill>
                            <a:schemeClr val="tx1"/>
                          </a:solidFill>
                          <a:effectLst/>
                        </a:rPr>
                        <a:t>175-164 </a:t>
                      </a:r>
                      <a:endParaRPr lang="en-US" sz="1800">
                        <a:solidFill>
                          <a:schemeClr val="tx1"/>
                        </a:solidFill>
                        <a:effectLst/>
                        <a:latin typeface="Calibri"/>
                        <a:ea typeface="Calibri"/>
                        <a:cs typeface="Times New Roman"/>
                      </a:endParaRPr>
                    </a:p>
                  </a:txBody>
                  <a:tcPr marL="68580" marR="68580" marT="0" marB="0">
                    <a:solidFill>
                      <a:schemeClr val="bg1"/>
                    </a:solidFill>
                  </a:tcPr>
                </a:tc>
              </a:tr>
              <a:tr h="315468">
                <a:tc>
                  <a:txBody>
                    <a:bodyPr/>
                    <a:lstStyle/>
                    <a:p>
                      <a:pPr marL="0" marR="0" algn="ctr">
                        <a:lnSpc>
                          <a:spcPct val="115000"/>
                        </a:lnSpc>
                        <a:spcBef>
                          <a:spcPts val="0"/>
                        </a:spcBef>
                        <a:spcAft>
                          <a:spcPts val="0"/>
                        </a:spcAft>
                      </a:pPr>
                      <a:r>
                        <a:rPr lang="en-US" sz="1800">
                          <a:solidFill>
                            <a:schemeClr val="tx1"/>
                          </a:solidFill>
                          <a:effectLst/>
                        </a:rPr>
                        <a:t>~175</a:t>
                      </a:r>
                      <a:endParaRPr lang="en-US" sz="1800">
                        <a:solidFill>
                          <a:schemeClr val="tx1"/>
                        </a:solidFill>
                        <a:effectLst/>
                        <a:latin typeface="Calibri"/>
                        <a:ea typeface="Calibri"/>
                        <a:cs typeface="Times New Roman"/>
                      </a:endParaRPr>
                    </a:p>
                  </a:txBody>
                  <a:tcPr marL="68580" marR="68580" marT="0" marB="0">
                    <a:solidFill>
                      <a:schemeClr val="bg1"/>
                    </a:solidFill>
                  </a:tcPr>
                </a:tc>
              </a:tr>
              <a:tr h="315468">
                <a:tc>
                  <a:txBody>
                    <a:bodyPr/>
                    <a:lstStyle/>
                    <a:p>
                      <a:pPr marL="0" marR="0" algn="ctr">
                        <a:lnSpc>
                          <a:spcPct val="115000"/>
                        </a:lnSpc>
                        <a:spcBef>
                          <a:spcPts val="0"/>
                        </a:spcBef>
                        <a:spcAft>
                          <a:spcPts val="0"/>
                        </a:spcAft>
                      </a:pPr>
                      <a:r>
                        <a:rPr lang="en-US" sz="1800">
                          <a:solidFill>
                            <a:schemeClr val="tx1"/>
                          </a:solidFill>
                          <a:effectLst/>
                        </a:rPr>
                        <a:t> </a:t>
                      </a:r>
                      <a:endParaRPr lang="en-US" sz="1800">
                        <a:solidFill>
                          <a:schemeClr val="tx1"/>
                        </a:solidFill>
                        <a:effectLst/>
                        <a:latin typeface="Calibri"/>
                        <a:ea typeface="Calibri"/>
                        <a:cs typeface="Times New Roman"/>
                      </a:endParaRPr>
                    </a:p>
                  </a:txBody>
                  <a:tcPr marL="68580" marR="68580" marT="0" marB="0">
                    <a:solidFill>
                      <a:schemeClr val="bg1"/>
                    </a:solidFill>
                  </a:tcPr>
                </a:tc>
              </a:tr>
              <a:tr h="315468">
                <a:tc>
                  <a:txBody>
                    <a:bodyPr/>
                    <a:lstStyle/>
                    <a:p>
                      <a:pPr marL="0" marR="0" algn="ctr">
                        <a:lnSpc>
                          <a:spcPct val="115000"/>
                        </a:lnSpc>
                        <a:spcBef>
                          <a:spcPts val="0"/>
                        </a:spcBef>
                        <a:spcAft>
                          <a:spcPts val="0"/>
                        </a:spcAft>
                      </a:pPr>
                      <a:r>
                        <a:rPr lang="en-US" sz="1800">
                          <a:solidFill>
                            <a:schemeClr val="tx1"/>
                          </a:solidFill>
                          <a:effectLst/>
                        </a:rPr>
                        <a:t> </a:t>
                      </a:r>
                      <a:endParaRPr lang="en-US" sz="1800">
                        <a:solidFill>
                          <a:schemeClr val="tx1"/>
                        </a:solidFill>
                        <a:effectLst/>
                        <a:latin typeface="Calibri"/>
                        <a:ea typeface="Calibri"/>
                        <a:cs typeface="Times New Roman"/>
                      </a:endParaRPr>
                    </a:p>
                  </a:txBody>
                  <a:tcPr marL="68580" marR="68580" marT="0" marB="0">
                    <a:solidFill>
                      <a:schemeClr val="bg1"/>
                    </a:solidFill>
                  </a:tcPr>
                </a:tc>
              </a:tr>
              <a:tr h="315468">
                <a:tc>
                  <a:txBody>
                    <a:bodyPr/>
                    <a:lstStyle/>
                    <a:p>
                      <a:pPr marL="0" marR="0" algn="ctr">
                        <a:lnSpc>
                          <a:spcPct val="115000"/>
                        </a:lnSpc>
                        <a:spcBef>
                          <a:spcPts val="0"/>
                        </a:spcBef>
                        <a:spcAft>
                          <a:spcPts val="0"/>
                        </a:spcAft>
                      </a:pPr>
                      <a:r>
                        <a:rPr lang="en-US" sz="1800">
                          <a:solidFill>
                            <a:schemeClr val="tx1"/>
                          </a:solidFill>
                          <a:effectLst/>
                        </a:rPr>
                        <a:t> </a:t>
                      </a:r>
                      <a:endParaRPr lang="en-US" sz="1800">
                        <a:solidFill>
                          <a:schemeClr val="tx1"/>
                        </a:solidFill>
                        <a:effectLst/>
                        <a:latin typeface="Calibri"/>
                        <a:ea typeface="Calibri"/>
                        <a:cs typeface="Times New Roman"/>
                      </a:endParaRPr>
                    </a:p>
                  </a:txBody>
                  <a:tcPr marL="68580" marR="68580" marT="0" marB="0">
                    <a:solidFill>
                      <a:schemeClr val="bg1"/>
                    </a:solidFill>
                  </a:tcPr>
                </a:tc>
              </a:tr>
              <a:tr h="315468">
                <a:tc>
                  <a:txBody>
                    <a:bodyPr/>
                    <a:lstStyle/>
                    <a:p>
                      <a:pPr marL="0" marR="0" algn="ctr">
                        <a:lnSpc>
                          <a:spcPct val="115000"/>
                        </a:lnSpc>
                        <a:spcBef>
                          <a:spcPts val="0"/>
                        </a:spcBef>
                        <a:spcAft>
                          <a:spcPts val="0"/>
                        </a:spcAft>
                      </a:pPr>
                      <a:r>
                        <a:rPr lang="en-US" sz="1800">
                          <a:solidFill>
                            <a:schemeClr val="tx1"/>
                          </a:solidFill>
                          <a:effectLst/>
                        </a:rPr>
                        <a:t>168</a:t>
                      </a:r>
                      <a:endParaRPr lang="en-US" sz="1800">
                        <a:solidFill>
                          <a:schemeClr val="tx1"/>
                        </a:solidFill>
                        <a:effectLst/>
                        <a:latin typeface="Calibri"/>
                        <a:ea typeface="Calibri"/>
                        <a:cs typeface="Times New Roman"/>
                      </a:endParaRPr>
                    </a:p>
                  </a:txBody>
                  <a:tcPr marL="68580" marR="68580" marT="0" marB="0">
                    <a:solidFill>
                      <a:schemeClr val="bg1"/>
                    </a:solidFill>
                  </a:tcPr>
                </a:tc>
              </a:tr>
              <a:tr h="315468">
                <a:tc>
                  <a:txBody>
                    <a:bodyPr/>
                    <a:lstStyle/>
                    <a:p>
                      <a:pPr marL="0" marR="0" algn="ctr">
                        <a:lnSpc>
                          <a:spcPct val="115000"/>
                        </a:lnSpc>
                        <a:spcBef>
                          <a:spcPts val="0"/>
                        </a:spcBef>
                        <a:spcAft>
                          <a:spcPts val="0"/>
                        </a:spcAft>
                      </a:pPr>
                      <a:r>
                        <a:rPr lang="en-US" sz="1800">
                          <a:solidFill>
                            <a:schemeClr val="tx1"/>
                          </a:solidFill>
                          <a:effectLst/>
                        </a:rPr>
                        <a:t> </a:t>
                      </a:r>
                      <a:endParaRPr lang="en-US" sz="1800">
                        <a:solidFill>
                          <a:schemeClr val="tx1"/>
                        </a:solidFill>
                        <a:effectLst/>
                        <a:latin typeface="Calibri"/>
                        <a:ea typeface="Calibri"/>
                        <a:cs typeface="Times New Roman"/>
                      </a:endParaRPr>
                    </a:p>
                  </a:txBody>
                  <a:tcPr marL="68580" marR="68580" marT="0" marB="0">
                    <a:solidFill>
                      <a:schemeClr val="bg1"/>
                    </a:solidFill>
                  </a:tcPr>
                </a:tc>
              </a:tr>
              <a:tr h="315468">
                <a:tc>
                  <a:txBody>
                    <a:bodyPr/>
                    <a:lstStyle/>
                    <a:p>
                      <a:pPr marL="0" marR="0" algn="ctr">
                        <a:lnSpc>
                          <a:spcPct val="115000"/>
                        </a:lnSpc>
                        <a:spcBef>
                          <a:spcPts val="0"/>
                        </a:spcBef>
                        <a:spcAft>
                          <a:spcPts val="0"/>
                        </a:spcAft>
                      </a:pPr>
                      <a:r>
                        <a:rPr lang="en-US" sz="1800">
                          <a:solidFill>
                            <a:schemeClr val="tx1"/>
                          </a:solidFill>
                          <a:effectLst/>
                        </a:rPr>
                        <a:t>167</a:t>
                      </a:r>
                      <a:endParaRPr lang="en-US" sz="1800">
                        <a:solidFill>
                          <a:schemeClr val="tx1"/>
                        </a:solidFill>
                        <a:effectLst/>
                        <a:latin typeface="Calibri"/>
                        <a:ea typeface="Calibri"/>
                        <a:cs typeface="Times New Roman"/>
                      </a:endParaRPr>
                    </a:p>
                  </a:txBody>
                  <a:tcPr marL="68580" marR="68580" marT="0" marB="0">
                    <a:solidFill>
                      <a:schemeClr val="bg1"/>
                    </a:solidFill>
                  </a:tcPr>
                </a:tc>
              </a:tr>
              <a:tr h="315468">
                <a:tc>
                  <a:txBody>
                    <a:bodyPr/>
                    <a:lstStyle/>
                    <a:p>
                      <a:pPr marL="0" marR="0" algn="ctr">
                        <a:lnSpc>
                          <a:spcPct val="115000"/>
                        </a:lnSpc>
                        <a:spcBef>
                          <a:spcPts val="0"/>
                        </a:spcBef>
                        <a:spcAft>
                          <a:spcPts val="0"/>
                        </a:spcAft>
                      </a:pPr>
                      <a:r>
                        <a:rPr lang="en-US" sz="1800">
                          <a:solidFill>
                            <a:schemeClr val="tx1"/>
                          </a:solidFill>
                          <a:effectLst/>
                        </a:rPr>
                        <a:t>166-37</a:t>
                      </a:r>
                      <a:endParaRPr lang="en-US" sz="1800">
                        <a:solidFill>
                          <a:schemeClr val="tx1"/>
                        </a:solidFill>
                        <a:effectLst/>
                        <a:latin typeface="Calibri"/>
                        <a:ea typeface="Calibri"/>
                        <a:cs typeface="Times New Roman"/>
                      </a:endParaRPr>
                    </a:p>
                  </a:txBody>
                  <a:tcPr marL="68580" marR="68580" marT="0" marB="0">
                    <a:solidFill>
                      <a:schemeClr val="bg1"/>
                    </a:solidFill>
                  </a:tcPr>
                </a:tc>
              </a:tr>
              <a:tr h="315468">
                <a:tc>
                  <a:txBody>
                    <a:bodyPr/>
                    <a:lstStyle/>
                    <a:p>
                      <a:pPr marL="0" marR="0" algn="ctr">
                        <a:lnSpc>
                          <a:spcPct val="115000"/>
                        </a:lnSpc>
                        <a:spcBef>
                          <a:spcPts val="0"/>
                        </a:spcBef>
                        <a:spcAft>
                          <a:spcPts val="0"/>
                        </a:spcAft>
                      </a:pPr>
                      <a:r>
                        <a:rPr lang="en-US" sz="1800">
                          <a:solidFill>
                            <a:schemeClr val="tx1"/>
                          </a:solidFill>
                          <a:effectLst/>
                        </a:rPr>
                        <a:t>37-4AD</a:t>
                      </a:r>
                      <a:endParaRPr lang="en-US" sz="1800">
                        <a:solidFill>
                          <a:schemeClr val="tx1"/>
                        </a:solidFill>
                        <a:effectLst/>
                        <a:latin typeface="Calibri"/>
                        <a:ea typeface="Calibri"/>
                        <a:cs typeface="Times New Roman"/>
                      </a:endParaRPr>
                    </a:p>
                  </a:txBody>
                  <a:tcPr marL="68580" marR="68580" marT="0" marB="0">
                    <a:solidFill>
                      <a:schemeClr val="bg1"/>
                    </a:solidFill>
                  </a:tcPr>
                </a:tc>
              </a:tr>
              <a:tr h="315468">
                <a:tc>
                  <a:txBody>
                    <a:bodyPr/>
                    <a:lstStyle/>
                    <a:p>
                      <a:pPr marL="0" marR="0" algn="ctr">
                        <a:lnSpc>
                          <a:spcPct val="115000"/>
                        </a:lnSpc>
                        <a:spcBef>
                          <a:spcPts val="0"/>
                        </a:spcBef>
                        <a:spcAft>
                          <a:spcPts val="0"/>
                        </a:spcAft>
                      </a:pPr>
                      <a:r>
                        <a:rPr lang="en-US" sz="1800">
                          <a:solidFill>
                            <a:schemeClr val="tx1"/>
                          </a:solidFill>
                          <a:effectLst/>
                        </a:rPr>
                        <a:t>31 BC</a:t>
                      </a:r>
                      <a:endParaRPr lang="en-US" sz="1800">
                        <a:solidFill>
                          <a:schemeClr val="tx1"/>
                        </a:solidFill>
                        <a:effectLst/>
                        <a:latin typeface="Calibri"/>
                        <a:ea typeface="Calibri"/>
                        <a:cs typeface="Times New Roman"/>
                      </a:endParaRPr>
                    </a:p>
                  </a:txBody>
                  <a:tcPr marL="68580" marR="68580" marT="0" marB="0">
                    <a:solidFill>
                      <a:schemeClr val="bg1"/>
                    </a:solidFill>
                  </a:tcPr>
                </a:tc>
              </a:tr>
              <a:tr h="315468">
                <a:tc>
                  <a:txBody>
                    <a:bodyPr/>
                    <a:lstStyle/>
                    <a:p>
                      <a:pPr marL="0" marR="0" algn="ctr">
                        <a:lnSpc>
                          <a:spcPct val="115000"/>
                        </a:lnSpc>
                        <a:spcBef>
                          <a:spcPts val="0"/>
                        </a:spcBef>
                        <a:spcAft>
                          <a:spcPts val="0"/>
                        </a:spcAft>
                      </a:pPr>
                      <a:r>
                        <a:rPr lang="en-US" sz="1800">
                          <a:solidFill>
                            <a:schemeClr val="tx1"/>
                          </a:solidFill>
                          <a:effectLst/>
                        </a:rPr>
                        <a:t> </a:t>
                      </a:r>
                      <a:endParaRPr lang="en-US" sz="1800">
                        <a:solidFill>
                          <a:schemeClr val="tx1"/>
                        </a:solidFill>
                        <a:effectLst/>
                        <a:latin typeface="Calibri"/>
                        <a:ea typeface="Calibri"/>
                        <a:cs typeface="Times New Roman"/>
                      </a:endParaRPr>
                    </a:p>
                  </a:txBody>
                  <a:tcPr marL="68580" marR="68580" marT="0" marB="0">
                    <a:solidFill>
                      <a:schemeClr val="bg1"/>
                    </a:solidFill>
                  </a:tcPr>
                </a:tc>
              </a:tr>
              <a:tr h="315468">
                <a:tc>
                  <a:txBody>
                    <a:bodyPr/>
                    <a:lstStyle/>
                    <a:p>
                      <a:pPr marL="0" marR="0" algn="ctr">
                        <a:lnSpc>
                          <a:spcPct val="115000"/>
                        </a:lnSpc>
                        <a:spcBef>
                          <a:spcPts val="0"/>
                        </a:spcBef>
                        <a:spcAft>
                          <a:spcPts val="0"/>
                        </a:spcAft>
                      </a:pPr>
                      <a:r>
                        <a:rPr lang="en-US" sz="1800" dirty="0">
                          <a:solidFill>
                            <a:schemeClr val="tx1"/>
                          </a:solidFill>
                          <a:effectLst/>
                        </a:rPr>
                        <a:t>14 AD</a:t>
                      </a:r>
                      <a:endParaRPr lang="en-US" sz="1800" dirty="0">
                        <a:solidFill>
                          <a:schemeClr val="tx1"/>
                        </a:solidFill>
                        <a:effectLst/>
                        <a:latin typeface="Calibri"/>
                        <a:ea typeface="Calibri"/>
                        <a:cs typeface="Times New Roman"/>
                      </a:endParaRPr>
                    </a:p>
                  </a:txBody>
                  <a:tcPr marL="68580" marR="68580" marT="0" marB="0">
                    <a:solidFill>
                      <a:schemeClr val="bg1"/>
                    </a:solidFill>
                  </a:tcPr>
                </a:tc>
              </a:tr>
            </a:tbl>
          </a:graphicData>
        </a:graphic>
      </p:graphicFrame>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554" y="3696115"/>
            <a:ext cx="2999630" cy="2262879"/>
          </a:xfrm>
          <a:prstGeom prst="rect">
            <a:avLst/>
          </a:prstGeom>
        </p:spPr>
      </p:pic>
      <p:sp>
        <p:nvSpPr>
          <p:cNvPr id="26" name="TextBox 25"/>
          <p:cNvSpPr txBox="1"/>
          <p:nvPr/>
        </p:nvSpPr>
        <p:spPr>
          <a:xfrm>
            <a:off x="249762" y="2783982"/>
            <a:ext cx="2024547" cy="1200329"/>
          </a:xfrm>
          <a:prstGeom prst="rect">
            <a:avLst/>
          </a:prstGeom>
          <a:solidFill>
            <a:schemeClr val="tx1"/>
          </a:solidFill>
        </p:spPr>
        <p:txBody>
          <a:bodyPr wrap="square" rtlCol="0">
            <a:spAutoFit/>
          </a:bodyPr>
          <a:lstStyle/>
          <a:p>
            <a:pPr algn="ctr" defTabSz="914400"/>
            <a:r>
              <a:rPr lang="en-US" dirty="0" smtClean="0">
                <a:solidFill>
                  <a:srgbClr val="FFFF00"/>
                </a:solidFill>
              </a:rPr>
              <a:t>Book of Daniel a Survival Guide for</a:t>
            </a:r>
          </a:p>
          <a:p>
            <a:pPr algn="ctr" defTabSz="914400"/>
            <a:r>
              <a:rPr lang="en-US" dirty="0" smtClean="0">
                <a:solidFill>
                  <a:srgbClr val="FFFF00"/>
                </a:solidFill>
              </a:rPr>
              <a:t>Between the</a:t>
            </a:r>
          </a:p>
          <a:p>
            <a:pPr algn="ctr" defTabSz="914400"/>
            <a:r>
              <a:rPr lang="en-US" dirty="0" smtClean="0">
                <a:solidFill>
                  <a:srgbClr val="FFFF00"/>
                </a:solidFill>
              </a:rPr>
              <a:t>Testaments</a:t>
            </a:r>
            <a:endParaRPr lang="en-US" dirty="0">
              <a:solidFill>
                <a:srgbClr val="FFFF00"/>
              </a:solidFill>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9758" y="4051616"/>
            <a:ext cx="909606" cy="963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572003" y="4642887"/>
            <a:ext cx="1315873" cy="923330"/>
          </a:xfrm>
          <a:prstGeom prst="rect">
            <a:avLst/>
          </a:prstGeom>
          <a:noFill/>
        </p:spPr>
        <p:txBody>
          <a:bodyPr wrap="none" rtlCol="0">
            <a:spAutoFit/>
          </a:bodyPr>
          <a:lstStyle/>
          <a:p>
            <a:r>
              <a:rPr lang="en-US" dirty="0" smtClean="0"/>
              <a:t>Emperor</a:t>
            </a:r>
          </a:p>
          <a:p>
            <a:r>
              <a:rPr lang="en-US" dirty="0" smtClean="0"/>
              <a:t>Augustus</a:t>
            </a:r>
          </a:p>
          <a:p>
            <a:r>
              <a:rPr lang="en-US" dirty="0" smtClean="0"/>
              <a:t>4</a:t>
            </a:r>
            <a:r>
              <a:rPr lang="en-US" baseline="30000" dirty="0" smtClean="0"/>
              <a:t>th</a:t>
            </a:r>
            <a:r>
              <a:rPr lang="en-US" dirty="0" smtClean="0"/>
              <a:t> Kingdom</a:t>
            </a:r>
            <a:endParaRPr lang="en-US" dirty="0"/>
          </a:p>
        </p:txBody>
      </p:sp>
      <p:sp>
        <p:nvSpPr>
          <p:cNvPr id="11" name="TextBox 10"/>
          <p:cNvSpPr txBox="1"/>
          <p:nvPr/>
        </p:nvSpPr>
        <p:spPr>
          <a:xfrm>
            <a:off x="7742713" y="5131486"/>
            <a:ext cx="1401289" cy="646331"/>
          </a:xfrm>
          <a:prstGeom prst="rect">
            <a:avLst/>
          </a:prstGeom>
          <a:noFill/>
        </p:spPr>
        <p:txBody>
          <a:bodyPr wrap="square" rtlCol="0">
            <a:spAutoFit/>
          </a:bodyPr>
          <a:lstStyle>
            <a:defPPr>
              <a:defRPr lang="en-US"/>
            </a:defPPr>
            <a:lvl1pPr>
              <a:defRPr b="1">
                <a:solidFill>
                  <a:srgbClr val="0000CC"/>
                </a:solidFill>
              </a:defRPr>
            </a:lvl1pPr>
          </a:lstStyle>
          <a:p>
            <a:r>
              <a:rPr lang="en-US" dirty="0"/>
              <a:t>Jesus about 18 </a:t>
            </a:r>
            <a:r>
              <a:rPr lang="en-US" dirty="0" err="1"/>
              <a:t>yrs</a:t>
            </a:r>
            <a:r>
              <a:rPr lang="en-US" dirty="0"/>
              <a:t> old</a:t>
            </a:r>
          </a:p>
        </p:txBody>
      </p:sp>
    </p:spTree>
    <p:extLst>
      <p:ext uri="{BB962C8B-B14F-4D97-AF65-F5344CB8AC3E}">
        <p14:creationId xmlns:p14="http://schemas.microsoft.com/office/powerpoint/2010/main" val="399662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7232" y="4"/>
            <a:ext cx="8905461" cy="700643"/>
          </a:xfrm>
          <a:solidFill>
            <a:schemeClr val="bg1">
              <a:alpha val="50000"/>
            </a:schemeClr>
          </a:solidFill>
        </p:spPr>
        <p:txBody>
          <a:bodyPr>
            <a:normAutofit/>
          </a:bodyPr>
          <a:lstStyle/>
          <a:p>
            <a:r>
              <a:rPr lang="en-US" sz="3200" dirty="0" smtClean="0">
                <a:solidFill>
                  <a:schemeClr val="tx1"/>
                </a:solidFill>
              </a:rPr>
              <a:t>Outline of Chapter 10 &amp; 11</a:t>
            </a:r>
            <a:endParaRPr lang="en-US" sz="3200" dirty="0">
              <a:solidFill>
                <a:schemeClr val="tx1"/>
              </a:solidFill>
            </a:endParaRPr>
          </a:p>
        </p:txBody>
      </p:sp>
      <p:sp>
        <p:nvSpPr>
          <p:cNvPr id="3" name="Content Placeholder 2"/>
          <p:cNvSpPr>
            <a:spLocks noGrp="1"/>
          </p:cNvSpPr>
          <p:nvPr>
            <p:ph idx="1"/>
          </p:nvPr>
        </p:nvSpPr>
        <p:spPr>
          <a:xfrm>
            <a:off x="243454" y="3595758"/>
            <a:ext cx="8900557" cy="2119249"/>
          </a:xfrm>
        </p:spPr>
        <p:txBody>
          <a:bodyPr>
            <a:normAutofit/>
          </a:bodyPr>
          <a:lstStyle/>
          <a:p>
            <a:r>
              <a:rPr lang="en-US" sz="2800" b="1" dirty="0" smtClean="0"/>
              <a:t>1–4 Four Persian Kings &amp; Alexander the Great to Come</a:t>
            </a:r>
            <a:endParaRPr lang="en-US" sz="2800" b="1" i="1" dirty="0"/>
          </a:p>
          <a:p>
            <a:r>
              <a:rPr lang="en-US" sz="2800" b="1" dirty="0" smtClean="0"/>
              <a:t>5–20 </a:t>
            </a:r>
            <a:r>
              <a:rPr lang="en-US" sz="2800" b="1" i="1" dirty="0" smtClean="0"/>
              <a:t>Conflict of Greek Kings of North &amp; South</a:t>
            </a:r>
          </a:p>
          <a:p>
            <a:r>
              <a:rPr lang="en-US" sz="2800" b="1" i="1" dirty="0" smtClean="0"/>
              <a:t>21-35 Antiochus Epiphanes</a:t>
            </a:r>
          </a:p>
          <a:p>
            <a:r>
              <a:rPr lang="en-US" sz="2800" b="1" i="1" dirty="0" smtClean="0"/>
              <a:t>36-45 Willful King/Roman Empire</a:t>
            </a:r>
          </a:p>
        </p:txBody>
      </p:sp>
      <p:sp>
        <p:nvSpPr>
          <p:cNvPr id="4" name="Content Placeholder 2"/>
          <p:cNvSpPr txBox="1">
            <a:spLocks/>
          </p:cNvSpPr>
          <p:nvPr/>
        </p:nvSpPr>
        <p:spPr>
          <a:xfrm>
            <a:off x="243454" y="725885"/>
            <a:ext cx="8900557" cy="2597231"/>
          </a:xfrm>
          <a:prstGeom prst="rect">
            <a:avLst/>
          </a:prstGeom>
        </p:spPr>
        <p:txBody>
          <a:bodyPr vert="horz" lIns="91345" tIns="45671" rIns="91345" bIns="45671" rtlCol="0">
            <a:normAutofit/>
          </a:bodyPr>
          <a:lstStyle>
            <a:lvl1pPr marL="342543" indent="-342543" algn="l" defTabSz="91344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174" indent="-285452" algn="l" defTabSz="91344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810" indent="-228362" algn="l" defTabSz="91344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533"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255"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979"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706"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43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15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b="1" dirty="0" smtClean="0"/>
              <a:t>1–3 Setting of the Vision</a:t>
            </a:r>
            <a:endParaRPr lang="en-US" sz="2800" b="1" i="1" dirty="0" smtClean="0"/>
          </a:p>
          <a:p>
            <a:r>
              <a:rPr lang="en-US" sz="2800" b="1" dirty="0"/>
              <a:t>4</a:t>
            </a:r>
            <a:r>
              <a:rPr lang="en-US" sz="2800" b="1" dirty="0" smtClean="0"/>
              <a:t>–9 </a:t>
            </a:r>
            <a:r>
              <a:rPr lang="en-US" sz="2800" b="1" i="1" dirty="0" smtClean="0"/>
              <a:t>Vision of Heavenly Messenger</a:t>
            </a:r>
          </a:p>
          <a:p>
            <a:r>
              <a:rPr lang="en-US" sz="2800" b="1" i="1" dirty="0" smtClean="0"/>
              <a:t>10-13 Daniel’s Recovery</a:t>
            </a:r>
          </a:p>
          <a:p>
            <a:r>
              <a:rPr lang="en-US" sz="2800" b="1" i="1" dirty="0" smtClean="0"/>
              <a:t>14-17 What Message is about &amp; Further Effect on Daniel</a:t>
            </a:r>
          </a:p>
          <a:p>
            <a:r>
              <a:rPr lang="en-US" sz="2800" b="1" dirty="0" smtClean="0"/>
              <a:t>18–21 </a:t>
            </a:r>
            <a:r>
              <a:rPr lang="en-US" sz="2800" b="1" i="1" dirty="0" smtClean="0"/>
              <a:t>Strengthened by Heavenly Messenger</a:t>
            </a:r>
            <a:endParaRPr lang="en-US" b="1" i="1" dirty="0" smtClean="0"/>
          </a:p>
          <a:p>
            <a:pPr marL="0" indent="0">
              <a:buFont typeface="Arial" panose="020B0604020202020204" pitchFamily="34" charset="0"/>
              <a:buNone/>
            </a:pPr>
            <a:endParaRPr lang="en-US" sz="2800" dirty="0"/>
          </a:p>
        </p:txBody>
      </p:sp>
      <p:sp>
        <p:nvSpPr>
          <p:cNvPr id="6" name="TextBox 5"/>
          <p:cNvSpPr txBox="1"/>
          <p:nvPr/>
        </p:nvSpPr>
        <p:spPr>
          <a:xfrm>
            <a:off x="344384" y="332509"/>
            <a:ext cx="1813958" cy="523220"/>
          </a:xfrm>
          <a:prstGeom prst="rect">
            <a:avLst/>
          </a:prstGeom>
          <a:noFill/>
        </p:spPr>
        <p:txBody>
          <a:bodyPr wrap="none" rtlCol="0">
            <a:spAutoFit/>
          </a:bodyPr>
          <a:lstStyle/>
          <a:p>
            <a:r>
              <a:rPr lang="en-US" sz="2800" b="1" dirty="0" smtClean="0">
                <a:solidFill>
                  <a:srgbClr val="0000CC"/>
                </a:solidFill>
              </a:rPr>
              <a:t>Chapter 10</a:t>
            </a:r>
            <a:endParaRPr lang="en-US" sz="2800" b="1" dirty="0">
              <a:solidFill>
                <a:srgbClr val="0000CC"/>
              </a:solidFill>
            </a:endParaRPr>
          </a:p>
        </p:txBody>
      </p:sp>
      <p:sp>
        <p:nvSpPr>
          <p:cNvPr id="7" name="TextBox 6"/>
          <p:cNvSpPr txBox="1"/>
          <p:nvPr/>
        </p:nvSpPr>
        <p:spPr>
          <a:xfrm>
            <a:off x="344384" y="3192483"/>
            <a:ext cx="1813958" cy="523220"/>
          </a:xfrm>
          <a:prstGeom prst="rect">
            <a:avLst/>
          </a:prstGeom>
          <a:noFill/>
        </p:spPr>
        <p:txBody>
          <a:bodyPr wrap="none" rtlCol="0">
            <a:spAutoFit/>
          </a:bodyPr>
          <a:lstStyle/>
          <a:p>
            <a:r>
              <a:rPr lang="en-US" sz="2800" b="1" dirty="0" smtClean="0">
                <a:solidFill>
                  <a:srgbClr val="0000CC"/>
                </a:solidFill>
              </a:rPr>
              <a:t>Chapter 11</a:t>
            </a:r>
            <a:endParaRPr lang="en-US" sz="2800" b="1" dirty="0">
              <a:solidFill>
                <a:srgbClr val="0000CC"/>
              </a:solidFill>
            </a:endParaRPr>
          </a:p>
        </p:txBody>
      </p:sp>
    </p:spTree>
    <p:extLst>
      <p:ext uri="{BB962C8B-B14F-4D97-AF65-F5344CB8AC3E}">
        <p14:creationId xmlns:p14="http://schemas.microsoft.com/office/powerpoint/2010/main" val="41046060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Setting of the </a:t>
            </a:r>
            <a:r>
              <a:rPr lang="en-US" dirty="0" smtClean="0"/>
              <a:t>Vision</a:t>
            </a:r>
            <a:endParaRPr lang="en-US" dirty="0"/>
          </a:p>
        </p:txBody>
      </p:sp>
      <p:sp>
        <p:nvSpPr>
          <p:cNvPr id="4" name="TextBox 3"/>
          <p:cNvSpPr txBox="1"/>
          <p:nvPr/>
        </p:nvSpPr>
        <p:spPr>
          <a:xfrm>
            <a:off x="380011" y="1353787"/>
            <a:ext cx="8487765" cy="3477875"/>
          </a:xfrm>
          <a:prstGeom prst="rect">
            <a:avLst/>
          </a:prstGeom>
          <a:noFill/>
        </p:spPr>
        <p:txBody>
          <a:bodyPr wrap="square" rtlCol="0">
            <a:spAutoFit/>
          </a:bodyPr>
          <a:lstStyle/>
          <a:p>
            <a:r>
              <a:rPr lang="en-US" sz="2000" b="1" dirty="0" smtClean="0"/>
              <a:t>Daniel 10:1-3 (NKJV</a:t>
            </a:r>
            <a:r>
              <a:rPr lang="en-US" sz="2000" b="1" dirty="0"/>
              <a:t>) </a:t>
            </a:r>
            <a:r>
              <a:rPr lang="en-US" sz="2000" dirty="0"/>
              <a:t/>
            </a:r>
            <a:br>
              <a:rPr lang="en-US" sz="2000" dirty="0"/>
            </a:br>
            <a:r>
              <a:rPr lang="en-US" sz="2000" baseline="30000" dirty="0"/>
              <a:t>1</a:t>
            </a:r>
            <a:r>
              <a:rPr lang="en-US" sz="2000" dirty="0"/>
              <a:t>In the </a:t>
            </a:r>
            <a:r>
              <a:rPr lang="en-US" sz="2000" b="1" u="sng" dirty="0"/>
              <a:t>third year of Cyrus king of Persia </a:t>
            </a:r>
            <a:r>
              <a:rPr lang="en-US" sz="2000" dirty="0"/>
              <a:t>a message was revealed to Daniel, whose name was called </a:t>
            </a:r>
            <a:r>
              <a:rPr lang="en-US" sz="2000" dirty="0" err="1"/>
              <a:t>Belteshazzar</a:t>
            </a:r>
            <a:r>
              <a:rPr lang="en-US" sz="2000" dirty="0"/>
              <a:t>. </a:t>
            </a:r>
            <a:endParaRPr lang="en-US" sz="2000" dirty="0" smtClean="0"/>
          </a:p>
          <a:p>
            <a:r>
              <a:rPr lang="en-US" sz="2000" dirty="0" smtClean="0"/>
              <a:t>The </a:t>
            </a:r>
            <a:r>
              <a:rPr lang="en-US" sz="2000" dirty="0"/>
              <a:t>message </a:t>
            </a:r>
            <a:r>
              <a:rPr lang="en-US" sz="2000" b="1" i="1" u="sng" dirty="0"/>
              <a:t>was</a:t>
            </a:r>
            <a:r>
              <a:rPr lang="en-US" sz="2000" b="1" u="sng" dirty="0"/>
              <a:t> true</a:t>
            </a:r>
            <a:r>
              <a:rPr lang="en-US" sz="2000" dirty="0"/>
              <a:t>, </a:t>
            </a:r>
            <a:r>
              <a:rPr lang="en-US" sz="2000" dirty="0" smtClean="0"/>
              <a:t>but </a:t>
            </a:r>
            <a:r>
              <a:rPr lang="en-US" sz="2000" dirty="0"/>
              <a:t>the </a:t>
            </a:r>
            <a:r>
              <a:rPr lang="en-US" sz="2000" b="1" u="sng" dirty="0"/>
              <a:t>appointed time </a:t>
            </a:r>
            <a:r>
              <a:rPr lang="en-US" sz="2000" b="1" i="1" u="sng" dirty="0"/>
              <a:t>was</a:t>
            </a:r>
            <a:r>
              <a:rPr lang="en-US" sz="2000" b="1" u="sng" dirty="0"/>
              <a:t> long</a:t>
            </a:r>
            <a:r>
              <a:rPr lang="en-US" sz="2000" dirty="0"/>
              <a:t>; and </a:t>
            </a:r>
            <a:endParaRPr lang="en-US" sz="2000" dirty="0" smtClean="0"/>
          </a:p>
          <a:p>
            <a:r>
              <a:rPr lang="en-US" sz="2000" dirty="0" smtClean="0"/>
              <a:t>he </a:t>
            </a:r>
            <a:r>
              <a:rPr lang="en-US" sz="2000" b="1" u="sng" dirty="0"/>
              <a:t>understood the message</a:t>
            </a:r>
            <a:r>
              <a:rPr lang="en-US" sz="2000" dirty="0"/>
              <a:t>, and had </a:t>
            </a:r>
            <a:r>
              <a:rPr lang="en-US" sz="2000" b="1" u="sng" dirty="0"/>
              <a:t>understanding of the vision</a:t>
            </a:r>
            <a:r>
              <a:rPr lang="en-US" sz="2000" dirty="0"/>
              <a:t>.  </a:t>
            </a:r>
            <a:endParaRPr lang="en-US" sz="2000" dirty="0" smtClean="0"/>
          </a:p>
          <a:p>
            <a:r>
              <a:rPr lang="en-US" sz="2000" dirty="0"/>
              <a:t/>
            </a:r>
            <a:br>
              <a:rPr lang="en-US" sz="2000" dirty="0"/>
            </a:br>
            <a:r>
              <a:rPr lang="en-US" sz="2000" baseline="30000" dirty="0"/>
              <a:t>2</a:t>
            </a:r>
            <a:r>
              <a:rPr lang="en-US" sz="2000" dirty="0"/>
              <a:t>In those days I, Daniel, was mourning three full weeks.  </a:t>
            </a:r>
            <a:br>
              <a:rPr lang="en-US" sz="2000" dirty="0"/>
            </a:br>
            <a:r>
              <a:rPr lang="en-US" sz="2000" baseline="30000" dirty="0"/>
              <a:t>3</a:t>
            </a:r>
            <a:r>
              <a:rPr lang="en-US" sz="2000" dirty="0"/>
              <a:t>I ate no pleasant food, no meat or wine came into my mouth</a:t>
            </a:r>
            <a:r>
              <a:rPr lang="en-US" sz="2000" dirty="0" smtClean="0"/>
              <a:t>,</a:t>
            </a:r>
          </a:p>
          <a:p>
            <a:r>
              <a:rPr lang="en-US" sz="2000" dirty="0" smtClean="0"/>
              <a:t> </a:t>
            </a:r>
            <a:r>
              <a:rPr lang="en-US" sz="2000" dirty="0"/>
              <a:t>nor did I anoint myself at all, till three whole weeks were fulfilled</a:t>
            </a:r>
            <a:r>
              <a:rPr lang="en-US" sz="2000" dirty="0" smtClean="0"/>
              <a:t>.</a:t>
            </a:r>
          </a:p>
          <a:p>
            <a:r>
              <a:rPr lang="en-US" sz="2000" dirty="0" smtClean="0"/>
              <a:t>,</a:t>
            </a:r>
            <a:r>
              <a:rPr lang="en-US" sz="2000" dirty="0" smtClean="0"/>
              <a:t>  </a:t>
            </a:r>
            <a:r>
              <a:rPr lang="en-US" sz="2000" dirty="0"/>
              <a:t/>
            </a:r>
            <a:br>
              <a:rPr lang="en-US" sz="2000" dirty="0"/>
            </a:br>
            <a:r>
              <a:rPr lang="en-US" sz="2000" dirty="0"/>
              <a:t>  </a:t>
            </a:r>
          </a:p>
        </p:txBody>
      </p:sp>
      <p:sp>
        <p:nvSpPr>
          <p:cNvPr id="5" name="TextBox 4"/>
          <p:cNvSpPr txBox="1"/>
          <p:nvPr/>
        </p:nvSpPr>
        <p:spPr>
          <a:xfrm>
            <a:off x="3752604" y="1318161"/>
            <a:ext cx="912429" cy="400110"/>
          </a:xfrm>
          <a:prstGeom prst="rect">
            <a:avLst/>
          </a:prstGeom>
          <a:noFill/>
        </p:spPr>
        <p:txBody>
          <a:bodyPr wrap="none" rtlCol="0">
            <a:spAutoFit/>
          </a:bodyPr>
          <a:lstStyle/>
          <a:p>
            <a:r>
              <a:rPr lang="en-US" sz="2000" b="1" dirty="0" smtClean="0">
                <a:solidFill>
                  <a:srgbClr val="0000CC"/>
                </a:solidFill>
              </a:rPr>
              <a:t>536 BC</a:t>
            </a:r>
            <a:endParaRPr lang="en-US" sz="2000" b="1" dirty="0">
              <a:solidFill>
                <a:srgbClr val="0000CC"/>
              </a:solidFill>
            </a:endParaRPr>
          </a:p>
        </p:txBody>
      </p:sp>
    </p:spTree>
    <p:extLst>
      <p:ext uri="{BB962C8B-B14F-4D97-AF65-F5344CB8AC3E}">
        <p14:creationId xmlns:p14="http://schemas.microsoft.com/office/powerpoint/2010/main" val="25272946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Vision of Heavenly </a:t>
            </a:r>
            <a:r>
              <a:rPr lang="en-US" i="1" dirty="0" smtClean="0"/>
              <a:t>Messenger</a:t>
            </a:r>
            <a:endParaRPr lang="en-US" dirty="0"/>
          </a:p>
        </p:txBody>
      </p:sp>
      <p:pic>
        <p:nvPicPr>
          <p:cNvPr id="4"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7274" y="4099283"/>
            <a:ext cx="6585717" cy="1672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68137" y="1389414"/>
            <a:ext cx="8274009" cy="2554545"/>
          </a:xfrm>
          <a:prstGeom prst="rect">
            <a:avLst/>
          </a:prstGeom>
          <a:noFill/>
        </p:spPr>
        <p:txBody>
          <a:bodyPr wrap="square" rtlCol="0">
            <a:spAutoFit/>
          </a:bodyPr>
          <a:lstStyle/>
          <a:p>
            <a:r>
              <a:rPr lang="en-US" sz="2000" b="1" dirty="0" smtClean="0"/>
              <a:t>Daniel </a:t>
            </a:r>
            <a:r>
              <a:rPr lang="en-US" sz="2000" b="1" dirty="0"/>
              <a:t>10:4-6(NKJV) </a:t>
            </a:r>
            <a:r>
              <a:rPr lang="en-US" sz="2000" dirty="0"/>
              <a:t/>
            </a:r>
            <a:br>
              <a:rPr lang="en-US" sz="2000" dirty="0"/>
            </a:br>
            <a:r>
              <a:rPr lang="en-US" sz="2000" baseline="30000" dirty="0"/>
              <a:t>4</a:t>
            </a:r>
            <a:r>
              <a:rPr lang="en-US" sz="2000" dirty="0"/>
              <a:t>Now on the </a:t>
            </a:r>
            <a:r>
              <a:rPr lang="en-US" sz="2000" b="1" u="sng" dirty="0"/>
              <a:t>twenty-fourth day of the first month</a:t>
            </a:r>
            <a:r>
              <a:rPr lang="en-US" sz="2000" dirty="0"/>
              <a:t>, as I was by the side of the great river, that </a:t>
            </a:r>
            <a:r>
              <a:rPr lang="en-US" sz="2000" i="1" dirty="0"/>
              <a:t>is,</a:t>
            </a:r>
            <a:r>
              <a:rPr lang="en-US" sz="2000" dirty="0"/>
              <a:t> the </a:t>
            </a:r>
            <a:r>
              <a:rPr lang="en-US" sz="2000" dirty="0" smtClean="0"/>
              <a:t>Tigris</a:t>
            </a:r>
            <a:r>
              <a:rPr lang="en-US" sz="2000" dirty="0"/>
              <a:t>,  </a:t>
            </a:r>
            <a:br>
              <a:rPr lang="en-US" sz="2000" dirty="0"/>
            </a:br>
            <a:r>
              <a:rPr lang="en-US" sz="2000" baseline="30000" dirty="0"/>
              <a:t>5</a:t>
            </a:r>
            <a:r>
              <a:rPr lang="en-US" sz="2000" dirty="0"/>
              <a:t>I lifted my eyes and looked, and behold, a certain man clothed in linen, whose waist </a:t>
            </a:r>
            <a:r>
              <a:rPr lang="en-US" sz="2000" i="1" dirty="0"/>
              <a:t>was</a:t>
            </a:r>
            <a:r>
              <a:rPr lang="en-US" sz="2000" dirty="0"/>
              <a:t> girded with gold of </a:t>
            </a:r>
            <a:r>
              <a:rPr lang="en-US" sz="2000" dirty="0" err="1"/>
              <a:t>Uphaz</a:t>
            </a:r>
            <a:r>
              <a:rPr lang="en-US" sz="2000" dirty="0"/>
              <a:t>!  </a:t>
            </a:r>
            <a:br>
              <a:rPr lang="en-US" sz="2000" dirty="0"/>
            </a:br>
            <a:r>
              <a:rPr lang="en-US" sz="2000" baseline="30000" dirty="0"/>
              <a:t>6</a:t>
            </a:r>
            <a:r>
              <a:rPr lang="en-US" sz="2000" dirty="0"/>
              <a:t>His body </a:t>
            </a:r>
            <a:r>
              <a:rPr lang="en-US" sz="2000" i="1" dirty="0"/>
              <a:t>was</a:t>
            </a:r>
            <a:r>
              <a:rPr lang="en-US" sz="2000" dirty="0"/>
              <a:t> like beryl, his face like the appearance of lightning, his eyes like torches of fire, his arms and feet like burnished bronze in color, and the sound of his words like the voice of a multitude. </a:t>
            </a:r>
          </a:p>
        </p:txBody>
      </p:sp>
      <p:sp>
        <p:nvSpPr>
          <p:cNvPr id="6" name="TextBox 5"/>
          <p:cNvSpPr txBox="1"/>
          <p:nvPr/>
        </p:nvSpPr>
        <p:spPr>
          <a:xfrm>
            <a:off x="3669475" y="1359126"/>
            <a:ext cx="1147878" cy="369332"/>
          </a:xfrm>
          <a:prstGeom prst="rect">
            <a:avLst/>
          </a:prstGeom>
          <a:noFill/>
        </p:spPr>
        <p:txBody>
          <a:bodyPr wrap="none" rtlCol="0">
            <a:spAutoFit/>
          </a:bodyPr>
          <a:lstStyle/>
          <a:p>
            <a:r>
              <a:rPr lang="en-US" dirty="0" smtClean="0"/>
              <a:t>(Passover)</a:t>
            </a:r>
            <a:endParaRPr lang="en-US" dirty="0"/>
          </a:p>
        </p:txBody>
      </p:sp>
    </p:spTree>
    <p:extLst>
      <p:ext uri="{BB962C8B-B14F-4D97-AF65-F5344CB8AC3E}">
        <p14:creationId xmlns:p14="http://schemas.microsoft.com/office/powerpoint/2010/main" val="33357344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Vision of Heavenly </a:t>
            </a:r>
            <a:r>
              <a:rPr lang="en-US" i="1" dirty="0" smtClean="0"/>
              <a:t>Messenger</a:t>
            </a:r>
            <a:endParaRPr lang="en-US" dirty="0"/>
          </a:p>
        </p:txBody>
      </p:sp>
      <p:sp>
        <p:nvSpPr>
          <p:cNvPr id="5" name="TextBox 4"/>
          <p:cNvSpPr txBox="1"/>
          <p:nvPr/>
        </p:nvSpPr>
        <p:spPr>
          <a:xfrm>
            <a:off x="368137" y="1389414"/>
            <a:ext cx="8274009" cy="2308324"/>
          </a:xfrm>
          <a:prstGeom prst="rect">
            <a:avLst/>
          </a:prstGeom>
          <a:noFill/>
        </p:spPr>
        <p:txBody>
          <a:bodyPr wrap="square" rtlCol="0">
            <a:spAutoFit/>
          </a:bodyPr>
          <a:lstStyle/>
          <a:p>
            <a:r>
              <a:rPr lang="en-US" b="1" dirty="0" smtClean="0">
                <a:solidFill>
                  <a:prstClr val="black"/>
                </a:solidFill>
              </a:rPr>
              <a:t>Daniel </a:t>
            </a:r>
            <a:r>
              <a:rPr lang="en-US" b="1" dirty="0">
                <a:solidFill>
                  <a:prstClr val="black"/>
                </a:solidFill>
              </a:rPr>
              <a:t>10:4-6(NKJV) </a:t>
            </a:r>
            <a:r>
              <a:rPr lang="en-US" dirty="0">
                <a:solidFill>
                  <a:prstClr val="black"/>
                </a:solidFill>
              </a:rPr>
              <a:t/>
            </a:r>
            <a:br>
              <a:rPr lang="en-US" dirty="0">
                <a:solidFill>
                  <a:prstClr val="black"/>
                </a:solidFill>
              </a:rPr>
            </a:br>
            <a:r>
              <a:rPr lang="en-US" baseline="30000" dirty="0">
                <a:solidFill>
                  <a:prstClr val="black"/>
                </a:solidFill>
              </a:rPr>
              <a:t>4</a:t>
            </a:r>
            <a:r>
              <a:rPr lang="en-US" dirty="0">
                <a:solidFill>
                  <a:prstClr val="black"/>
                </a:solidFill>
              </a:rPr>
              <a:t>Now on the </a:t>
            </a:r>
            <a:r>
              <a:rPr lang="en-US" b="1" u="sng" dirty="0">
                <a:solidFill>
                  <a:schemeClr val="bg1">
                    <a:lumMod val="50000"/>
                  </a:schemeClr>
                </a:solidFill>
              </a:rPr>
              <a:t>twenty-fourth day of the first month</a:t>
            </a:r>
            <a:r>
              <a:rPr lang="en-US" dirty="0">
                <a:solidFill>
                  <a:prstClr val="black"/>
                </a:solidFill>
              </a:rPr>
              <a:t>, as I was by the side of the great river, that </a:t>
            </a:r>
            <a:r>
              <a:rPr lang="en-US" i="1" dirty="0">
                <a:solidFill>
                  <a:prstClr val="black"/>
                </a:solidFill>
              </a:rPr>
              <a:t>is,</a:t>
            </a:r>
            <a:r>
              <a:rPr lang="en-US" dirty="0">
                <a:solidFill>
                  <a:prstClr val="black"/>
                </a:solidFill>
              </a:rPr>
              <a:t> the </a:t>
            </a:r>
            <a:r>
              <a:rPr lang="en-US" dirty="0" smtClean="0">
                <a:solidFill>
                  <a:prstClr val="black"/>
                </a:solidFill>
              </a:rPr>
              <a:t>Tigris</a:t>
            </a:r>
            <a:r>
              <a:rPr lang="en-US" dirty="0">
                <a:solidFill>
                  <a:prstClr val="black"/>
                </a:solidFill>
              </a:rPr>
              <a:t>,  </a:t>
            </a:r>
            <a:br>
              <a:rPr lang="en-US" dirty="0">
                <a:solidFill>
                  <a:prstClr val="black"/>
                </a:solidFill>
              </a:rPr>
            </a:br>
            <a:r>
              <a:rPr lang="en-US" baseline="30000" dirty="0">
                <a:solidFill>
                  <a:prstClr val="black"/>
                </a:solidFill>
              </a:rPr>
              <a:t>5</a:t>
            </a:r>
            <a:r>
              <a:rPr lang="en-US" dirty="0">
                <a:solidFill>
                  <a:prstClr val="black"/>
                </a:solidFill>
              </a:rPr>
              <a:t>I lifted my eyes and looked, and behold, a </a:t>
            </a:r>
            <a:r>
              <a:rPr lang="en-US" b="1" u="sng" dirty="0">
                <a:solidFill>
                  <a:prstClr val="black"/>
                </a:solidFill>
              </a:rPr>
              <a:t>certain man clothed in linen, whose waist </a:t>
            </a:r>
            <a:r>
              <a:rPr lang="en-US" b="1" i="1" u="sng" dirty="0">
                <a:solidFill>
                  <a:prstClr val="black"/>
                </a:solidFill>
              </a:rPr>
              <a:t>was</a:t>
            </a:r>
            <a:r>
              <a:rPr lang="en-US" b="1" u="sng" dirty="0">
                <a:solidFill>
                  <a:prstClr val="black"/>
                </a:solidFill>
              </a:rPr>
              <a:t> girded with gold of </a:t>
            </a:r>
            <a:r>
              <a:rPr lang="en-US" b="1" u="sng" dirty="0" err="1">
                <a:solidFill>
                  <a:prstClr val="black"/>
                </a:solidFill>
              </a:rPr>
              <a:t>Uphaz</a:t>
            </a:r>
            <a:r>
              <a:rPr lang="en-US" b="1" u="sng" dirty="0">
                <a:solidFill>
                  <a:prstClr val="black"/>
                </a:solidFill>
              </a:rPr>
              <a:t>!  </a:t>
            </a:r>
            <a:r>
              <a:rPr lang="en-US" dirty="0">
                <a:solidFill>
                  <a:prstClr val="black"/>
                </a:solidFill>
              </a:rPr>
              <a:t/>
            </a:r>
            <a:br>
              <a:rPr lang="en-US" dirty="0">
                <a:solidFill>
                  <a:prstClr val="black"/>
                </a:solidFill>
              </a:rPr>
            </a:br>
            <a:r>
              <a:rPr lang="en-US" baseline="30000" dirty="0">
                <a:solidFill>
                  <a:prstClr val="black"/>
                </a:solidFill>
              </a:rPr>
              <a:t>6</a:t>
            </a:r>
            <a:r>
              <a:rPr lang="en-US" dirty="0">
                <a:solidFill>
                  <a:prstClr val="black"/>
                </a:solidFill>
              </a:rPr>
              <a:t>His body </a:t>
            </a:r>
            <a:r>
              <a:rPr lang="en-US" i="1" dirty="0">
                <a:solidFill>
                  <a:prstClr val="black"/>
                </a:solidFill>
              </a:rPr>
              <a:t>was</a:t>
            </a:r>
            <a:r>
              <a:rPr lang="en-US" dirty="0">
                <a:solidFill>
                  <a:prstClr val="black"/>
                </a:solidFill>
              </a:rPr>
              <a:t> like beryl, his face like the appearance of lightning, </a:t>
            </a:r>
            <a:r>
              <a:rPr lang="en-US" b="1" u="sng" dirty="0">
                <a:solidFill>
                  <a:srgbClr val="A50021"/>
                </a:solidFill>
              </a:rPr>
              <a:t>his eyes like torches of fire</a:t>
            </a:r>
            <a:r>
              <a:rPr lang="en-US" dirty="0">
                <a:solidFill>
                  <a:prstClr val="black"/>
                </a:solidFill>
              </a:rPr>
              <a:t>, </a:t>
            </a:r>
            <a:r>
              <a:rPr lang="en-US" b="1" u="sng" dirty="0">
                <a:solidFill>
                  <a:schemeClr val="accent6">
                    <a:lumMod val="75000"/>
                  </a:schemeClr>
                </a:solidFill>
              </a:rPr>
              <a:t>his arms and feet like burnished bronze in color</a:t>
            </a:r>
            <a:r>
              <a:rPr lang="en-US" dirty="0">
                <a:solidFill>
                  <a:prstClr val="black"/>
                </a:solidFill>
              </a:rPr>
              <a:t>, and the </a:t>
            </a:r>
            <a:r>
              <a:rPr lang="en-US" b="1" u="sng" dirty="0">
                <a:solidFill>
                  <a:schemeClr val="accent4">
                    <a:lumMod val="75000"/>
                  </a:schemeClr>
                </a:solidFill>
              </a:rPr>
              <a:t>sound of his words like the voice of a multitude. </a:t>
            </a:r>
          </a:p>
        </p:txBody>
      </p:sp>
      <p:sp>
        <p:nvSpPr>
          <p:cNvPr id="6" name="TextBox 5"/>
          <p:cNvSpPr txBox="1"/>
          <p:nvPr/>
        </p:nvSpPr>
        <p:spPr>
          <a:xfrm>
            <a:off x="3669475" y="1359126"/>
            <a:ext cx="1147878" cy="369332"/>
          </a:xfrm>
          <a:prstGeom prst="rect">
            <a:avLst/>
          </a:prstGeom>
          <a:noFill/>
        </p:spPr>
        <p:txBody>
          <a:bodyPr wrap="none" rtlCol="0">
            <a:spAutoFit/>
          </a:bodyPr>
          <a:lstStyle/>
          <a:p>
            <a:r>
              <a:rPr lang="en-US" dirty="0" smtClean="0">
                <a:solidFill>
                  <a:prstClr val="black"/>
                </a:solidFill>
              </a:rPr>
              <a:t>(Passover)</a:t>
            </a:r>
            <a:endParaRPr lang="en-US" dirty="0">
              <a:solidFill>
                <a:prstClr val="black"/>
              </a:solidFill>
            </a:endParaRPr>
          </a:p>
        </p:txBody>
      </p:sp>
      <p:sp>
        <p:nvSpPr>
          <p:cNvPr id="3" name="TextBox 2"/>
          <p:cNvSpPr txBox="1"/>
          <p:nvPr/>
        </p:nvSpPr>
        <p:spPr>
          <a:xfrm>
            <a:off x="249382" y="3811979"/>
            <a:ext cx="8894618" cy="1754326"/>
          </a:xfrm>
          <a:prstGeom prst="rect">
            <a:avLst/>
          </a:prstGeom>
          <a:noFill/>
        </p:spPr>
        <p:txBody>
          <a:bodyPr wrap="square" rtlCol="0">
            <a:spAutoFit/>
          </a:bodyPr>
          <a:lstStyle/>
          <a:p>
            <a:r>
              <a:rPr lang="en-US" b="1" dirty="0" smtClean="0"/>
              <a:t>Revelation 1:13-15(NKJV</a:t>
            </a:r>
            <a:r>
              <a:rPr lang="en-US" b="1" dirty="0"/>
              <a:t>) </a:t>
            </a:r>
            <a:r>
              <a:rPr lang="en-US" dirty="0"/>
              <a:t/>
            </a:r>
            <a:br>
              <a:rPr lang="en-US" dirty="0"/>
            </a:br>
            <a:r>
              <a:rPr lang="en-US" baseline="30000" dirty="0" smtClean="0"/>
              <a:t>13</a:t>
            </a:r>
            <a:r>
              <a:rPr lang="en-US" dirty="0" smtClean="0"/>
              <a:t>and </a:t>
            </a:r>
            <a:r>
              <a:rPr lang="en-US" dirty="0"/>
              <a:t>in the midst of the seven lampstands </a:t>
            </a:r>
            <a:r>
              <a:rPr lang="en-US" i="1" dirty="0"/>
              <a:t>One</a:t>
            </a:r>
            <a:r>
              <a:rPr lang="en-US" dirty="0"/>
              <a:t> like the Son of Man, </a:t>
            </a:r>
            <a:endParaRPr lang="en-US" dirty="0" smtClean="0"/>
          </a:p>
          <a:p>
            <a:r>
              <a:rPr lang="en-US" b="1" u="sng" dirty="0" smtClean="0"/>
              <a:t>clothed </a:t>
            </a:r>
            <a:r>
              <a:rPr lang="en-US" b="1" u="sng" dirty="0"/>
              <a:t>with a garment down to the feet and girded about the chest with a golden band</a:t>
            </a:r>
            <a:r>
              <a:rPr lang="en-US" dirty="0"/>
              <a:t>.  </a:t>
            </a:r>
            <a:br>
              <a:rPr lang="en-US" dirty="0"/>
            </a:br>
            <a:r>
              <a:rPr lang="en-US" baseline="30000" dirty="0"/>
              <a:t>14</a:t>
            </a:r>
            <a:r>
              <a:rPr lang="en-US" dirty="0"/>
              <a:t>His head and hair </a:t>
            </a:r>
            <a:r>
              <a:rPr lang="en-US" i="1" dirty="0"/>
              <a:t>were</a:t>
            </a:r>
            <a:r>
              <a:rPr lang="en-US" dirty="0"/>
              <a:t> white like wool, as white as snow, and </a:t>
            </a:r>
            <a:r>
              <a:rPr lang="en-US" b="1" u="sng" dirty="0">
                <a:solidFill>
                  <a:srgbClr val="A50021"/>
                </a:solidFill>
              </a:rPr>
              <a:t>His eyes like a flame of fire;</a:t>
            </a:r>
            <a:r>
              <a:rPr lang="en-US" dirty="0"/>
              <a:t>  </a:t>
            </a:r>
            <a:br>
              <a:rPr lang="en-US" dirty="0"/>
            </a:br>
            <a:r>
              <a:rPr lang="en-US" b="1" u="sng" baseline="30000" dirty="0">
                <a:solidFill>
                  <a:schemeClr val="accent6">
                    <a:lumMod val="75000"/>
                  </a:schemeClr>
                </a:solidFill>
              </a:rPr>
              <a:t>15</a:t>
            </a:r>
            <a:r>
              <a:rPr lang="en-US" b="1" u="sng" dirty="0">
                <a:solidFill>
                  <a:schemeClr val="accent6">
                    <a:lumMod val="75000"/>
                  </a:schemeClr>
                </a:solidFill>
              </a:rPr>
              <a:t>His feet </a:t>
            </a:r>
            <a:r>
              <a:rPr lang="en-US" b="1" i="1" u="sng" dirty="0">
                <a:solidFill>
                  <a:schemeClr val="accent6">
                    <a:lumMod val="75000"/>
                  </a:schemeClr>
                </a:solidFill>
              </a:rPr>
              <a:t>were</a:t>
            </a:r>
            <a:r>
              <a:rPr lang="en-US" b="1" u="sng" dirty="0">
                <a:solidFill>
                  <a:schemeClr val="accent6">
                    <a:lumMod val="75000"/>
                  </a:schemeClr>
                </a:solidFill>
              </a:rPr>
              <a:t> like fine brass, as if refined in a furnace</a:t>
            </a:r>
            <a:r>
              <a:rPr lang="en-US" dirty="0"/>
              <a:t>, and </a:t>
            </a:r>
            <a:r>
              <a:rPr lang="en-US" b="1" u="sng" dirty="0">
                <a:solidFill>
                  <a:schemeClr val="accent4">
                    <a:lumMod val="75000"/>
                  </a:schemeClr>
                </a:solidFill>
              </a:rPr>
              <a:t>His voice as the sound of many waters;  </a:t>
            </a:r>
          </a:p>
        </p:txBody>
      </p:sp>
    </p:spTree>
    <p:extLst>
      <p:ext uri="{BB962C8B-B14F-4D97-AF65-F5344CB8AC3E}">
        <p14:creationId xmlns:p14="http://schemas.microsoft.com/office/powerpoint/2010/main" val="36259925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Vision of Heavenly </a:t>
            </a:r>
            <a:r>
              <a:rPr lang="en-US" i="1" dirty="0" smtClean="0"/>
              <a:t>Messenger</a:t>
            </a:r>
            <a:endParaRPr lang="en-US" dirty="0"/>
          </a:p>
        </p:txBody>
      </p:sp>
      <p:sp>
        <p:nvSpPr>
          <p:cNvPr id="5" name="TextBox 4"/>
          <p:cNvSpPr txBox="1"/>
          <p:nvPr/>
        </p:nvSpPr>
        <p:spPr>
          <a:xfrm>
            <a:off x="368136" y="1389413"/>
            <a:ext cx="8775865" cy="3785652"/>
          </a:xfrm>
          <a:prstGeom prst="rect">
            <a:avLst/>
          </a:prstGeom>
          <a:noFill/>
        </p:spPr>
        <p:txBody>
          <a:bodyPr wrap="square" rtlCol="0">
            <a:spAutoFit/>
          </a:bodyPr>
          <a:lstStyle/>
          <a:p>
            <a:r>
              <a:rPr lang="en-US" sz="2000" b="1" dirty="0" smtClean="0"/>
              <a:t>Daniel </a:t>
            </a:r>
            <a:r>
              <a:rPr lang="en-US" sz="2000" b="1" dirty="0"/>
              <a:t>10:7-9(NKJV) </a:t>
            </a:r>
            <a:r>
              <a:rPr lang="en-US" sz="2000" dirty="0"/>
              <a:t/>
            </a:r>
            <a:br>
              <a:rPr lang="en-US" sz="2000" dirty="0"/>
            </a:br>
            <a:r>
              <a:rPr lang="en-US" sz="2000" baseline="30000" dirty="0"/>
              <a:t>7</a:t>
            </a:r>
            <a:r>
              <a:rPr lang="en-US" sz="2000" dirty="0"/>
              <a:t>And I, Daniel, alone saw the vision, </a:t>
            </a:r>
            <a:endParaRPr lang="en-US" sz="2000" dirty="0" smtClean="0"/>
          </a:p>
          <a:p>
            <a:pPr algn="r"/>
            <a:r>
              <a:rPr lang="en-US" sz="2000" dirty="0" smtClean="0"/>
              <a:t>for </a:t>
            </a:r>
            <a:r>
              <a:rPr lang="en-US" sz="2000" dirty="0"/>
              <a:t>the men who were with me did not see the vision; </a:t>
            </a:r>
            <a:endParaRPr lang="en-US" sz="2000" dirty="0" smtClean="0"/>
          </a:p>
          <a:p>
            <a:pPr algn="r"/>
            <a:r>
              <a:rPr lang="en-US" sz="2000" dirty="0" smtClean="0"/>
              <a:t>but </a:t>
            </a:r>
            <a:r>
              <a:rPr lang="en-US" sz="2000" dirty="0"/>
              <a:t>a great terror fell upon them, </a:t>
            </a:r>
            <a:endParaRPr lang="en-US" sz="2000" dirty="0" smtClean="0"/>
          </a:p>
          <a:p>
            <a:pPr algn="r"/>
            <a:r>
              <a:rPr lang="en-US" sz="2000" dirty="0" smtClean="0"/>
              <a:t>so </a:t>
            </a:r>
            <a:r>
              <a:rPr lang="en-US" sz="2000" dirty="0"/>
              <a:t>that they fled to hide themselves. </a:t>
            </a:r>
            <a:endParaRPr lang="en-US" sz="2000" dirty="0" smtClean="0"/>
          </a:p>
          <a:p>
            <a:r>
              <a:rPr lang="en-US" sz="2000" dirty="0" smtClean="0"/>
              <a:t> </a:t>
            </a:r>
            <a:r>
              <a:rPr lang="en-US" sz="2000" dirty="0"/>
              <a:t/>
            </a:r>
            <a:br>
              <a:rPr lang="en-US" sz="2000" dirty="0"/>
            </a:br>
            <a:r>
              <a:rPr lang="en-US" sz="2000" baseline="30000" dirty="0"/>
              <a:t>8</a:t>
            </a:r>
            <a:r>
              <a:rPr lang="en-US" sz="2000" dirty="0"/>
              <a:t>Therefore I was left alone when I saw this great vision, </a:t>
            </a:r>
            <a:endParaRPr lang="en-US" sz="2000" dirty="0" smtClean="0"/>
          </a:p>
          <a:p>
            <a:r>
              <a:rPr lang="en-US" sz="2000" dirty="0"/>
              <a:t> </a:t>
            </a:r>
            <a:r>
              <a:rPr lang="en-US" sz="2000" dirty="0" smtClean="0"/>
              <a:t>                            and </a:t>
            </a:r>
            <a:r>
              <a:rPr lang="en-US" sz="2000" dirty="0"/>
              <a:t>no strength remained in me; </a:t>
            </a:r>
            <a:endParaRPr lang="en-US" sz="2000" dirty="0" smtClean="0"/>
          </a:p>
          <a:p>
            <a:r>
              <a:rPr lang="en-US" sz="2000" dirty="0"/>
              <a:t> </a:t>
            </a:r>
            <a:r>
              <a:rPr lang="en-US" sz="2000" dirty="0" smtClean="0"/>
              <a:t>                            for </a:t>
            </a:r>
            <a:r>
              <a:rPr lang="en-US" sz="2000" dirty="0"/>
              <a:t>my vigor was turned to frailty in me, </a:t>
            </a:r>
            <a:endParaRPr lang="en-US" sz="2000" dirty="0" smtClean="0"/>
          </a:p>
          <a:p>
            <a:r>
              <a:rPr lang="en-US" sz="2000" dirty="0"/>
              <a:t> </a:t>
            </a:r>
            <a:r>
              <a:rPr lang="en-US" sz="2000" dirty="0" smtClean="0"/>
              <a:t>                            and </a:t>
            </a:r>
            <a:r>
              <a:rPr lang="en-US" sz="2000" dirty="0"/>
              <a:t>I retained no strength.  </a:t>
            </a:r>
            <a:br>
              <a:rPr lang="en-US" sz="2000" dirty="0"/>
            </a:br>
            <a:r>
              <a:rPr lang="en-US" sz="2000" baseline="30000" dirty="0"/>
              <a:t>9</a:t>
            </a:r>
            <a:r>
              <a:rPr lang="en-US" sz="2000" dirty="0"/>
              <a:t>Yet I heard the sound of his words; and while I heard the sound of his words I was in a deep sleep on my face, with my face to the ground. </a:t>
            </a:r>
            <a:endParaRPr lang="en-US" sz="2000" dirty="0">
              <a:solidFill>
                <a:prstClr val="black"/>
              </a:solidFill>
            </a:endParaRPr>
          </a:p>
        </p:txBody>
      </p:sp>
    </p:spTree>
    <p:extLst>
      <p:ext uri="{BB962C8B-B14F-4D97-AF65-F5344CB8AC3E}">
        <p14:creationId xmlns:p14="http://schemas.microsoft.com/office/powerpoint/2010/main" val="32107264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Daniel’s </a:t>
            </a:r>
            <a:r>
              <a:rPr lang="en-US" i="1" dirty="0" smtClean="0"/>
              <a:t>Recovery</a:t>
            </a:r>
            <a:endParaRPr lang="en-US" dirty="0"/>
          </a:p>
        </p:txBody>
      </p:sp>
      <p:sp>
        <p:nvSpPr>
          <p:cNvPr id="4" name="TextBox 3"/>
          <p:cNvSpPr txBox="1"/>
          <p:nvPr/>
        </p:nvSpPr>
        <p:spPr>
          <a:xfrm>
            <a:off x="154380" y="1211284"/>
            <a:ext cx="8452139" cy="2554545"/>
          </a:xfrm>
          <a:prstGeom prst="rect">
            <a:avLst/>
          </a:prstGeom>
          <a:noFill/>
        </p:spPr>
        <p:txBody>
          <a:bodyPr wrap="square" rtlCol="0">
            <a:spAutoFit/>
          </a:bodyPr>
          <a:lstStyle/>
          <a:p>
            <a:r>
              <a:rPr lang="en-US" sz="2000" b="1" dirty="0" smtClean="0"/>
              <a:t>Daniel 10:10-13(NKJV</a:t>
            </a:r>
            <a:r>
              <a:rPr lang="en-US" sz="2000" b="1" dirty="0"/>
              <a:t>) </a:t>
            </a:r>
            <a:r>
              <a:rPr lang="en-US" sz="2000" dirty="0"/>
              <a:t/>
            </a:r>
            <a:br>
              <a:rPr lang="en-US" sz="2000" dirty="0"/>
            </a:br>
            <a:r>
              <a:rPr lang="en-US" sz="2000" baseline="30000" dirty="0"/>
              <a:t>10</a:t>
            </a:r>
            <a:r>
              <a:rPr lang="en-US" sz="2000" dirty="0"/>
              <a:t>Suddenly, a hand touched me, </a:t>
            </a:r>
            <a:endParaRPr lang="en-US" sz="2000" dirty="0" smtClean="0"/>
          </a:p>
          <a:p>
            <a:r>
              <a:rPr lang="en-US" sz="2000" dirty="0"/>
              <a:t> </a:t>
            </a:r>
            <a:r>
              <a:rPr lang="en-US" sz="2000" dirty="0" smtClean="0"/>
              <a:t>                  which </a:t>
            </a:r>
            <a:r>
              <a:rPr lang="en-US" sz="2000" dirty="0"/>
              <a:t>made me tremble on my knees and </a:t>
            </a:r>
            <a:r>
              <a:rPr lang="en-US" sz="2000" i="1" dirty="0"/>
              <a:t>on</a:t>
            </a:r>
            <a:r>
              <a:rPr lang="en-US" sz="2000" dirty="0"/>
              <a:t> the palms of my hands.  </a:t>
            </a:r>
            <a:br>
              <a:rPr lang="en-US" sz="2000" dirty="0"/>
            </a:br>
            <a:r>
              <a:rPr lang="en-US" sz="2000" baseline="30000" dirty="0"/>
              <a:t>11</a:t>
            </a:r>
            <a:r>
              <a:rPr lang="en-US" sz="2000" dirty="0"/>
              <a:t>And he said to me, </a:t>
            </a:r>
            <a:endParaRPr lang="en-US" sz="2000" dirty="0" smtClean="0"/>
          </a:p>
          <a:p>
            <a:r>
              <a:rPr lang="en-US" sz="2000" dirty="0"/>
              <a:t>	</a:t>
            </a:r>
            <a:r>
              <a:rPr lang="en-US" sz="2000" dirty="0" smtClean="0"/>
              <a:t>“</a:t>
            </a:r>
            <a:r>
              <a:rPr lang="en-US" sz="2000" b="1" u="sng" dirty="0"/>
              <a:t>O Daniel, man greatly beloved, </a:t>
            </a:r>
            <a:endParaRPr lang="en-US" sz="2000" b="1" u="sng" dirty="0" smtClean="0"/>
          </a:p>
          <a:p>
            <a:r>
              <a:rPr lang="en-US" sz="2000" dirty="0"/>
              <a:t> </a:t>
            </a:r>
            <a:r>
              <a:rPr lang="en-US" sz="2000" dirty="0" smtClean="0"/>
              <a:t>                 understand </a:t>
            </a:r>
            <a:r>
              <a:rPr lang="en-US" sz="2000" dirty="0"/>
              <a:t>the words that I speak to you, </a:t>
            </a:r>
            <a:endParaRPr lang="en-US" sz="2000" dirty="0" smtClean="0"/>
          </a:p>
          <a:p>
            <a:r>
              <a:rPr lang="en-US" sz="2000" dirty="0"/>
              <a:t> </a:t>
            </a:r>
            <a:r>
              <a:rPr lang="en-US" sz="2000" dirty="0" smtClean="0"/>
              <a:t>                 and </a:t>
            </a:r>
            <a:r>
              <a:rPr lang="en-US" sz="2000" dirty="0"/>
              <a:t>stand upright, for I have now been sent to you.” </a:t>
            </a:r>
            <a:endParaRPr lang="en-US" sz="2000" dirty="0" smtClean="0"/>
          </a:p>
          <a:p>
            <a:r>
              <a:rPr lang="en-US" sz="2000" dirty="0" smtClean="0"/>
              <a:t>While </a:t>
            </a:r>
            <a:r>
              <a:rPr lang="en-US" sz="2000" dirty="0"/>
              <a:t>he was speaking this word to me, I stood trembling. </a:t>
            </a:r>
          </a:p>
        </p:txBody>
      </p:sp>
      <p:sp>
        <p:nvSpPr>
          <p:cNvPr id="5" name="TextBox 4"/>
          <p:cNvSpPr txBox="1"/>
          <p:nvPr/>
        </p:nvSpPr>
        <p:spPr>
          <a:xfrm>
            <a:off x="154378" y="3896458"/>
            <a:ext cx="8989622" cy="1015663"/>
          </a:xfrm>
          <a:prstGeom prst="rect">
            <a:avLst/>
          </a:prstGeom>
          <a:noFill/>
        </p:spPr>
        <p:txBody>
          <a:bodyPr wrap="square" rtlCol="0">
            <a:spAutoFit/>
          </a:bodyPr>
          <a:lstStyle/>
          <a:p>
            <a:r>
              <a:rPr lang="en-US" sz="2000" baseline="30000" dirty="0" smtClean="0"/>
              <a:t>13</a:t>
            </a:r>
            <a:r>
              <a:rPr lang="en-US" sz="2000" dirty="0" smtClean="0"/>
              <a:t>But </a:t>
            </a:r>
            <a:r>
              <a:rPr lang="en-US" sz="2000" dirty="0"/>
              <a:t>the prince of the kingdom of Persia withstood me twenty-one days; </a:t>
            </a:r>
            <a:endParaRPr lang="en-US" sz="2000" dirty="0" smtClean="0"/>
          </a:p>
          <a:p>
            <a:r>
              <a:rPr lang="en-US" sz="2000" dirty="0"/>
              <a:t> </a:t>
            </a:r>
            <a:r>
              <a:rPr lang="en-US" sz="2000" dirty="0" smtClean="0"/>
              <a:t>         and </a:t>
            </a:r>
            <a:r>
              <a:rPr lang="en-US" sz="2000" dirty="0"/>
              <a:t>behold, Michael, one of the chief princes, </a:t>
            </a:r>
            <a:endParaRPr lang="en-US" sz="2000" dirty="0" smtClean="0"/>
          </a:p>
          <a:p>
            <a:r>
              <a:rPr lang="en-US" sz="2000" dirty="0"/>
              <a:t> </a:t>
            </a:r>
            <a:r>
              <a:rPr lang="en-US" sz="2000" dirty="0" smtClean="0"/>
              <a:t>         came </a:t>
            </a:r>
            <a:r>
              <a:rPr lang="en-US" sz="2000" dirty="0"/>
              <a:t>to help me, for I had been left alone there with the kings of Persia.  </a:t>
            </a:r>
            <a:endParaRPr lang="en-US" sz="2000" b="1" u="sng" dirty="0"/>
          </a:p>
        </p:txBody>
      </p:sp>
    </p:spTree>
    <p:extLst>
      <p:ext uri="{BB962C8B-B14F-4D97-AF65-F5344CB8AC3E}">
        <p14:creationId xmlns:p14="http://schemas.microsoft.com/office/powerpoint/2010/main" val="385339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What Message is about </a:t>
            </a:r>
            <a:r>
              <a:rPr lang="en-US" i="1" dirty="0" smtClean="0"/>
              <a:t/>
            </a:r>
            <a:br>
              <a:rPr lang="en-US" i="1" dirty="0" smtClean="0"/>
            </a:br>
            <a:r>
              <a:rPr lang="en-US" i="1" dirty="0" smtClean="0"/>
              <a:t>&amp; </a:t>
            </a:r>
            <a:r>
              <a:rPr lang="en-US" i="1" dirty="0"/>
              <a:t>Further Effect on Daniel</a:t>
            </a:r>
            <a:endParaRPr lang="en-US" dirty="0"/>
          </a:p>
        </p:txBody>
      </p:sp>
      <p:sp>
        <p:nvSpPr>
          <p:cNvPr id="4" name="TextBox 3"/>
          <p:cNvSpPr txBox="1"/>
          <p:nvPr/>
        </p:nvSpPr>
        <p:spPr>
          <a:xfrm>
            <a:off x="320636" y="1520042"/>
            <a:ext cx="8547141" cy="369332"/>
          </a:xfrm>
          <a:prstGeom prst="rect">
            <a:avLst/>
          </a:prstGeom>
          <a:noFill/>
        </p:spPr>
        <p:txBody>
          <a:bodyPr wrap="square" rtlCol="0">
            <a:spAutoFit/>
          </a:bodyPr>
          <a:lstStyle/>
          <a:p>
            <a:endParaRPr lang="en-US" dirty="0"/>
          </a:p>
        </p:txBody>
      </p:sp>
      <p:sp>
        <p:nvSpPr>
          <p:cNvPr id="5" name="TextBox 4"/>
          <p:cNvSpPr txBox="1"/>
          <p:nvPr/>
        </p:nvSpPr>
        <p:spPr>
          <a:xfrm>
            <a:off x="166255" y="1330036"/>
            <a:ext cx="8701520" cy="3785652"/>
          </a:xfrm>
          <a:prstGeom prst="rect">
            <a:avLst/>
          </a:prstGeom>
          <a:noFill/>
        </p:spPr>
        <p:txBody>
          <a:bodyPr wrap="square" rtlCol="0">
            <a:spAutoFit/>
          </a:bodyPr>
          <a:lstStyle/>
          <a:p>
            <a:r>
              <a:rPr lang="en-US" sz="2000" b="1" dirty="0" smtClean="0"/>
              <a:t>Daniel </a:t>
            </a:r>
            <a:r>
              <a:rPr lang="en-US" sz="2000" b="1" dirty="0"/>
              <a:t>10:14-17(NKJV) </a:t>
            </a:r>
            <a:r>
              <a:rPr lang="en-US" sz="2000" dirty="0"/>
              <a:t/>
            </a:r>
            <a:br>
              <a:rPr lang="en-US" sz="2000" dirty="0"/>
            </a:br>
            <a:r>
              <a:rPr lang="en-US" sz="2000" b="1" u="sng" baseline="30000" dirty="0"/>
              <a:t>14</a:t>
            </a:r>
            <a:r>
              <a:rPr lang="en-US" sz="2000" b="1" u="sng" dirty="0"/>
              <a:t>Now I have come to make you understand what will happen to your people in the latter days, for the vision </a:t>
            </a:r>
            <a:r>
              <a:rPr lang="en-US" sz="2000" b="1" i="1" u="sng" dirty="0"/>
              <a:t>refers</a:t>
            </a:r>
            <a:r>
              <a:rPr lang="en-US" sz="2000" b="1" u="sng" dirty="0"/>
              <a:t> to </a:t>
            </a:r>
            <a:r>
              <a:rPr lang="en-US" sz="2000" b="1" i="1" u="sng" dirty="0"/>
              <a:t>many</a:t>
            </a:r>
            <a:r>
              <a:rPr lang="en-US" sz="2000" b="1" u="sng" dirty="0"/>
              <a:t> days yet </a:t>
            </a:r>
            <a:r>
              <a:rPr lang="en-US" sz="2000" b="1" i="1" u="sng" dirty="0"/>
              <a:t>to come.</a:t>
            </a:r>
            <a:r>
              <a:rPr lang="en-US" sz="2000" b="1" u="sng" dirty="0"/>
              <a:t>” </a:t>
            </a:r>
            <a:endParaRPr lang="en-US" sz="2000" b="1" u="sng" dirty="0" smtClean="0"/>
          </a:p>
          <a:p>
            <a:r>
              <a:rPr lang="en-US" sz="2000" dirty="0"/>
              <a:t/>
            </a:r>
            <a:br>
              <a:rPr lang="en-US" sz="2000" dirty="0"/>
            </a:br>
            <a:r>
              <a:rPr lang="en-US" sz="2000" baseline="30000" dirty="0"/>
              <a:t>15</a:t>
            </a:r>
            <a:r>
              <a:rPr lang="en-US" sz="2000" dirty="0"/>
              <a:t>When he had spoken such words to me, </a:t>
            </a:r>
            <a:endParaRPr lang="en-US" sz="2000" dirty="0" smtClean="0"/>
          </a:p>
          <a:p>
            <a:r>
              <a:rPr lang="en-US" sz="2000" dirty="0"/>
              <a:t>	</a:t>
            </a:r>
            <a:r>
              <a:rPr lang="en-US" sz="2000" dirty="0" smtClean="0"/>
              <a:t>I </a:t>
            </a:r>
            <a:r>
              <a:rPr lang="en-US" sz="2000" dirty="0"/>
              <a:t>turned my face toward the ground and became speechless.  </a:t>
            </a:r>
            <a:br>
              <a:rPr lang="en-US" sz="2000" dirty="0"/>
            </a:br>
            <a:r>
              <a:rPr lang="en-US" sz="2000" baseline="30000" dirty="0"/>
              <a:t>16</a:t>
            </a:r>
            <a:r>
              <a:rPr lang="en-US" sz="2000" dirty="0"/>
              <a:t>And suddenly, </a:t>
            </a:r>
            <a:r>
              <a:rPr lang="en-US" sz="2000" i="1" dirty="0"/>
              <a:t>one</a:t>
            </a:r>
            <a:r>
              <a:rPr lang="en-US" sz="2000" dirty="0"/>
              <a:t> having the likeness of the </a:t>
            </a:r>
            <a:r>
              <a:rPr lang="en-US" sz="2000" dirty="0" smtClean="0"/>
              <a:t>sons </a:t>
            </a:r>
            <a:r>
              <a:rPr lang="en-US" sz="2000" dirty="0"/>
              <a:t>of men touched my lips; </a:t>
            </a:r>
            <a:endParaRPr lang="en-US" sz="2000" dirty="0" smtClean="0"/>
          </a:p>
          <a:p>
            <a:r>
              <a:rPr lang="en-US" sz="2000" dirty="0"/>
              <a:t>	</a:t>
            </a:r>
            <a:r>
              <a:rPr lang="en-US" sz="2000" dirty="0" smtClean="0"/>
              <a:t>then </a:t>
            </a:r>
            <a:r>
              <a:rPr lang="en-US" sz="2000" dirty="0"/>
              <a:t>I opened my mouth and spoke, saying to him who stood before me, </a:t>
            </a:r>
            <a:r>
              <a:rPr lang="en-US" sz="2000" dirty="0" smtClean="0"/>
              <a:t>	“</a:t>
            </a:r>
            <a:r>
              <a:rPr lang="en-US" sz="2000" dirty="0"/>
              <a:t>My lord, because of the vision my sorrows have overwhelmed me, </a:t>
            </a:r>
            <a:endParaRPr lang="en-US" sz="2000" dirty="0" smtClean="0"/>
          </a:p>
          <a:p>
            <a:r>
              <a:rPr lang="en-US" sz="2000" dirty="0"/>
              <a:t>	</a:t>
            </a:r>
            <a:r>
              <a:rPr lang="en-US" sz="2000" dirty="0" smtClean="0"/>
              <a:t>and </a:t>
            </a:r>
            <a:r>
              <a:rPr lang="en-US" sz="2000" dirty="0"/>
              <a:t>I have retained no strength.  </a:t>
            </a:r>
            <a:br>
              <a:rPr lang="en-US" sz="2000" dirty="0"/>
            </a:br>
            <a:r>
              <a:rPr lang="en-US" sz="2000" dirty="0" smtClean="0"/>
              <a:t>	</a:t>
            </a:r>
            <a:r>
              <a:rPr lang="en-US" sz="2000" baseline="30000" dirty="0" smtClean="0"/>
              <a:t>17</a:t>
            </a:r>
            <a:r>
              <a:rPr lang="en-US" sz="2000" dirty="0" smtClean="0"/>
              <a:t>For </a:t>
            </a:r>
            <a:r>
              <a:rPr lang="en-US" sz="2000" dirty="0"/>
              <a:t>how can this servant of my lord talk with you, my lord? </a:t>
            </a:r>
            <a:endParaRPr lang="en-US" sz="2000" dirty="0" smtClean="0"/>
          </a:p>
          <a:p>
            <a:r>
              <a:rPr lang="en-US" sz="2000" dirty="0"/>
              <a:t>	</a:t>
            </a:r>
            <a:r>
              <a:rPr lang="en-US" sz="2000" dirty="0" smtClean="0"/>
              <a:t>As </a:t>
            </a:r>
            <a:r>
              <a:rPr lang="en-US" sz="2000" dirty="0"/>
              <a:t>for me, no strength remains in me now, nor is any breath left in me.”</a:t>
            </a:r>
          </a:p>
        </p:txBody>
      </p:sp>
    </p:spTree>
    <p:extLst>
      <p:ext uri="{BB962C8B-B14F-4D97-AF65-F5344CB8AC3E}">
        <p14:creationId xmlns:p14="http://schemas.microsoft.com/office/powerpoint/2010/main" val="24138232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Strengthened by Heavenly </a:t>
            </a:r>
            <a:r>
              <a:rPr lang="en-US" i="1" dirty="0" smtClean="0"/>
              <a:t>Messenger</a:t>
            </a:r>
            <a:endParaRPr lang="en-US" dirty="0"/>
          </a:p>
        </p:txBody>
      </p:sp>
      <p:sp>
        <p:nvSpPr>
          <p:cNvPr id="4" name="TextBox 3"/>
          <p:cNvSpPr txBox="1"/>
          <p:nvPr/>
        </p:nvSpPr>
        <p:spPr>
          <a:xfrm>
            <a:off x="142506" y="1175658"/>
            <a:ext cx="9001495" cy="2554545"/>
          </a:xfrm>
          <a:prstGeom prst="rect">
            <a:avLst/>
          </a:prstGeom>
          <a:noFill/>
        </p:spPr>
        <p:txBody>
          <a:bodyPr wrap="square" rtlCol="0">
            <a:spAutoFit/>
          </a:bodyPr>
          <a:lstStyle/>
          <a:p>
            <a:r>
              <a:rPr lang="en-US" sz="2000" b="1" dirty="0" smtClean="0"/>
              <a:t>Daniel 10:18-21&amp; 11:1(NKJV</a:t>
            </a:r>
            <a:r>
              <a:rPr lang="en-US" sz="2000" b="1" dirty="0"/>
              <a:t>) </a:t>
            </a:r>
            <a:r>
              <a:rPr lang="en-US" sz="2000" dirty="0"/>
              <a:t/>
            </a:r>
            <a:br>
              <a:rPr lang="en-US" sz="2000" dirty="0"/>
            </a:br>
            <a:r>
              <a:rPr lang="en-US" sz="2000" baseline="30000" dirty="0"/>
              <a:t>18</a:t>
            </a:r>
            <a:r>
              <a:rPr lang="en-US" sz="2000" dirty="0"/>
              <a:t>Then again, </a:t>
            </a:r>
            <a:r>
              <a:rPr lang="en-US" sz="2000" i="1" dirty="0"/>
              <a:t>the one</a:t>
            </a:r>
            <a:r>
              <a:rPr lang="en-US" sz="2000" dirty="0"/>
              <a:t> having the likeness of a man touched me and strengthened me</a:t>
            </a:r>
            <a:r>
              <a:rPr lang="en-US" sz="2000" dirty="0" smtClean="0"/>
              <a:t>.</a:t>
            </a:r>
          </a:p>
          <a:p>
            <a:r>
              <a:rPr lang="en-US" sz="2000" dirty="0"/>
              <a:t>  </a:t>
            </a:r>
            <a:br>
              <a:rPr lang="en-US" sz="2000" dirty="0"/>
            </a:br>
            <a:r>
              <a:rPr lang="en-US" sz="2000" baseline="30000" dirty="0"/>
              <a:t>19</a:t>
            </a:r>
            <a:r>
              <a:rPr lang="en-US" sz="2000" dirty="0"/>
              <a:t>And he said, “O man greatly beloved, fear not! </a:t>
            </a:r>
            <a:endParaRPr lang="en-US" sz="2000" dirty="0" smtClean="0"/>
          </a:p>
          <a:p>
            <a:r>
              <a:rPr lang="en-US" sz="2000" dirty="0"/>
              <a:t> </a:t>
            </a:r>
            <a:r>
              <a:rPr lang="en-US" sz="2000" dirty="0" smtClean="0"/>
              <a:t>                           Peace</a:t>
            </a:r>
            <a:r>
              <a:rPr lang="en-US" sz="2000" dirty="0"/>
              <a:t> </a:t>
            </a:r>
            <a:r>
              <a:rPr lang="en-US" sz="2000" i="1" dirty="0"/>
              <a:t>be</a:t>
            </a:r>
            <a:r>
              <a:rPr lang="en-US" sz="2000" dirty="0"/>
              <a:t> to you; </a:t>
            </a:r>
            <a:r>
              <a:rPr lang="en-US" sz="2000" b="1" u="sng" dirty="0"/>
              <a:t>be strong, yes, be strong!” </a:t>
            </a:r>
            <a:endParaRPr lang="en-US" sz="2000" b="1" u="sng" dirty="0" smtClean="0"/>
          </a:p>
          <a:p>
            <a:pPr algn="r"/>
            <a:r>
              <a:rPr lang="en-US" sz="2000" dirty="0" smtClean="0"/>
              <a:t>So </a:t>
            </a:r>
            <a:r>
              <a:rPr lang="en-US" sz="2000" dirty="0"/>
              <a:t>when he spoke to me I was strengthened, and said, </a:t>
            </a:r>
            <a:endParaRPr lang="en-US" sz="2000" dirty="0" smtClean="0"/>
          </a:p>
          <a:p>
            <a:pPr algn="r"/>
            <a:r>
              <a:rPr lang="en-US" sz="2000" dirty="0" smtClean="0"/>
              <a:t>“</a:t>
            </a:r>
            <a:r>
              <a:rPr lang="en-US" sz="2000" dirty="0"/>
              <a:t>Let my lord speak, for you have strengthened me</a:t>
            </a:r>
            <a:r>
              <a:rPr lang="en-US" sz="2000" dirty="0" smtClean="0"/>
              <a:t>.”</a:t>
            </a:r>
          </a:p>
          <a:p>
            <a:endParaRPr lang="en-US" sz="2000" dirty="0"/>
          </a:p>
        </p:txBody>
      </p:sp>
      <p:sp>
        <p:nvSpPr>
          <p:cNvPr id="5" name="TextBox 4"/>
          <p:cNvSpPr txBox="1"/>
          <p:nvPr/>
        </p:nvSpPr>
        <p:spPr>
          <a:xfrm>
            <a:off x="320633" y="3538846"/>
            <a:ext cx="8668988" cy="1631216"/>
          </a:xfrm>
          <a:prstGeom prst="rect">
            <a:avLst/>
          </a:prstGeom>
          <a:noFill/>
        </p:spPr>
        <p:txBody>
          <a:bodyPr wrap="square" rtlCol="0">
            <a:spAutoFit/>
          </a:bodyPr>
          <a:lstStyle/>
          <a:p>
            <a:r>
              <a:rPr lang="en-US" sz="2000" b="1" dirty="0" smtClean="0"/>
              <a:t>Daniel </a:t>
            </a:r>
            <a:r>
              <a:rPr lang="en-US" sz="2000" b="1" dirty="0"/>
              <a:t>10:19(ESV) </a:t>
            </a:r>
            <a:r>
              <a:rPr lang="en-US" sz="2000" dirty="0"/>
              <a:t/>
            </a:r>
            <a:br>
              <a:rPr lang="en-US" sz="2000" dirty="0"/>
            </a:br>
            <a:r>
              <a:rPr lang="en-US" sz="2000" baseline="30000" dirty="0"/>
              <a:t>19</a:t>
            </a:r>
            <a:r>
              <a:rPr lang="en-US" sz="2000" dirty="0"/>
              <a:t>And he said, “O man greatly loved, fear not, </a:t>
            </a:r>
            <a:endParaRPr lang="en-US" sz="2000" dirty="0" smtClean="0"/>
          </a:p>
          <a:p>
            <a:r>
              <a:rPr lang="en-US" sz="2000" dirty="0"/>
              <a:t> </a:t>
            </a:r>
            <a:r>
              <a:rPr lang="en-US" sz="2000" dirty="0" smtClean="0"/>
              <a:t>                       peace </a:t>
            </a:r>
            <a:r>
              <a:rPr lang="en-US" sz="2000" dirty="0"/>
              <a:t>be with you; </a:t>
            </a:r>
            <a:r>
              <a:rPr lang="en-US" sz="2000" b="1" u="sng" dirty="0"/>
              <a:t>be strong and of good courage</a:t>
            </a:r>
            <a:r>
              <a:rPr lang="en-US" sz="2000" dirty="0"/>
              <a:t>.” </a:t>
            </a:r>
            <a:endParaRPr lang="en-US" sz="2000" dirty="0" smtClean="0"/>
          </a:p>
          <a:p>
            <a:r>
              <a:rPr lang="en-US" sz="2000" dirty="0"/>
              <a:t>	</a:t>
            </a:r>
            <a:r>
              <a:rPr lang="en-US" sz="2000" dirty="0" smtClean="0"/>
              <a:t>		    And </a:t>
            </a:r>
            <a:r>
              <a:rPr lang="en-US" sz="2000" dirty="0"/>
              <a:t>as he spoke to me, I was strengthened </a:t>
            </a:r>
            <a:r>
              <a:rPr lang="en-US" sz="2000" dirty="0" smtClean="0"/>
              <a:t>and said,</a:t>
            </a:r>
          </a:p>
          <a:p>
            <a:r>
              <a:rPr lang="en-US" sz="2000" dirty="0" smtClean="0"/>
              <a:t> 			      “</a:t>
            </a:r>
            <a:r>
              <a:rPr lang="en-US" sz="2000" dirty="0"/>
              <a:t>Let my lord speak, for you have strengthened me.”  </a:t>
            </a:r>
          </a:p>
        </p:txBody>
      </p:sp>
    </p:spTree>
    <p:extLst>
      <p:ext uri="{BB962C8B-B14F-4D97-AF65-F5344CB8AC3E}">
        <p14:creationId xmlns:p14="http://schemas.microsoft.com/office/powerpoint/2010/main" val="2031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Strengthened by Heavenly </a:t>
            </a:r>
            <a:r>
              <a:rPr lang="en-US" i="1" dirty="0" smtClean="0"/>
              <a:t>Messenger</a:t>
            </a:r>
            <a:endParaRPr lang="en-US" dirty="0"/>
          </a:p>
        </p:txBody>
      </p:sp>
      <p:sp>
        <p:nvSpPr>
          <p:cNvPr id="4" name="TextBox 3"/>
          <p:cNvSpPr txBox="1"/>
          <p:nvPr/>
        </p:nvSpPr>
        <p:spPr>
          <a:xfrm>
            <a:off x="142506" y="1175658"/>
            <a:ext cx="9001495" cy="4401205"/>
          </a:xfrm>
          <a:prstGeom prst="rect">
            <a:avLst/>
          </a:prstGeom>
          <a:noFill/>
        </p:spPr>
        <p:txBody>
          <a:bodyPr wrap="square" rtlCol="0">
            <a:spAutoFit/>
          </a:bodyPr>
          <a:lstStyle/>
          <a:p>
            <a:r>
              <a:rPr lang="en-US" sz="2000" b="1" dirty="0" smtClean="0">
                <a:solidFill>
                  <a:prstClr val="black"/>
                </a:solidFill>
              </a:rPr>
              <a:t>Daniel 10:18-21&amp; 11:1(NKJV</a:t>
            </a:r>
            <a:r>
              <a:rPr lang="en-US" sz="2000" b="1" dirty="0">
                <a:solidFill>
                  <a:prstClr val="black"/>
                </a:solidFill>
              </a:rPr>
              <a:t>) </a:t>
            </a:r>
            <a:r>
              <a:rPr lang="en-US" sz="2000" dirty="0">
                <a:solidFill>
                  <a:prstClr val="black"/>
                </a:solidFill>
              </a:rPr>
              <a:t/>
            </a:r>
            <a:br>
              <a:rPr lang="en-US" sz="2000" dirty="0">
                <a:solidFill>
                  <a:prstClr val="black"/>
                </a:solidFill>
              </a:rPr>
            </a:br>
            <a:r>
              <a:rPr lang="en-US" sz="2000" baseline="30000" dirty="0">
                <a:solidFill>
                  <a:prstClr val="black"/>
                </a:solidFill>
              </a:rPr>
              <a:t>18</a:t>
            </a:r>
            <a:r>
              <a:rPr lang="en-US" sz="2000" dirty="0">
                <a:solidFill>
                  <a:prstClr val="black"/>
                </a:solidFill>
              </a:rPr>
              <a:t>Then again, </a:t>
            </a:r>
            <a:r>
              <a:rPr lang="en-US" sz="2000" i="1" dirty="0">
                <a:solidFill>
                  <a:prstClr val="black"/>
                </a:solidFill>
              </a:rPr>
              <a:t>the one</a:t>
            </a:r>
            <a:r>
              <a:rPr lang="en-US" sz="2000" dirty="0">
                <a:solidFill>
                  <a:prstClr val="black"/>
                </a:solidFill>
              </a:rPr>
              <a:t> having the likeness of a man touched me and strengthened me</a:t>
            </a:r>
            <a:r>
              <a:rPr lang="en-US" sz="2000" dirty="0" smtClean="0">
                <a:solidFill>
                  <a:prstClr val="black"/>
                </a:solidFill>
              </a:rPr>
              <a:t>.</a:t>
            </a:r>
          </a:p>
          <a:p>
            <a:r>
              <a:rPr lang="en-US" sz="2000" dirty="0">
                <a:solidFill>
                  <a:prstClr val="black"/>
                </a:solidFill>
              </a:rPr>
              <a:t>  </a:t>
            </a:r>
            <a:br>
              <a:rPr lang="en-US" sz="2000" dirty="0">
                <a:solidFill>
                  <a:prstClr val="black"/>
                </a:solidFill>
              </a:rPr>
            </a:br>
            <a:r>
              <a:rPr lang="en-US" sz="2000" baseline="30000" dirty="0">
                <a:solidFill>
                  <a:prstClr val="black"/>
                </a:solidFill>
              </a:rPr>
              <a:t>19</a:t>
            </a:r>
            <a:r>
              <a:rPr lang="en-US" sz="2000" dirty="0">
                <a:solidFill>
                  <a:prstClr val="black"/>
                </a:solidFill>
              </a:rPr>
              <a:t>And he said, “O man greatly beloved, fear not! </a:t>
            </a:r>
            <a:endParaRPr lang="en-US" sz="2000" dirty="0" smtClean="0">
              <a:solidFill>
                <a:prstClr val="black"/>
              </a:solidFill>
            </a:endParaRPr>
          </a:p>
          <a:p>
            <a:r>
              <a:rPr lang="en-US" sz="2000" dirty="0">
                <a:solidFill>
                  <a:prstClr val="black"/>
                </a:solidFill>
              </a:rPr>
              <a:t> </a:t>
            </a:r>
            <a:r>
              <a:rPr lang="en-US" sz="2000" dirty="0" smtClean="0">
                <a:solidFill>
                  <a:prstClr val="black"/>
                </a:solidFill>
              </a:rPr>
              <a:t>                           Peace</a:t>
            </a:r>
            <a:r>
              <a:rPr lang="en-US" sz="2000" dirty="0">
                <a:solidFill>
                  <a:prstClr val="black"/>
                </a:solidFill>
              </a:rPr>
              <a:t> </a:t>
            </a:r>
            <a:r>
              <a:rPr lang="en-US" sz="2000" i="1" dirty="0">
                <a:solidFill>
                  <a:prstClr val="black"/>
                </a:solidFill>
              </a:rPr>
              <a:t>be</a:t>
            </a:r>
            <a:r>
              <a:rPr lang="en-US" sz="2000" dirty="0">
                <a:solidFill>
                  <a:prstClr val="black"/>
                </a:solidFill>
              </a:rPr>
              <a:t> to you; be strong, yes, be strong!” </a:t>
            </a:r>
            <a:endParaRPr lang="en-US" sz="2000" dirty="0" smtClean="0">
              <a:solidFill>
                <a:prstClr val="black"/>
              </a:solidFill>
            </a:endParaRPr>
          </a:p>
          <a:p>
            <a:pPr algn="r"/>
            <a:r>
              <a:rPr lang="en-US" sz="2000" dirty="0" smtClean="0">
                <a:solidFill>
                  <a:prstClr val="black"/>
                </a:solidFill>
              </a:rPr>
              <a:t>So </a:t>
            </a:r>
            <a:r>
              <a:rPr lang="en-US" sz="2000" dirty="0">
                <a:solidFill>
                  <a:prstClr val="black"/>
                </a:solidFill>
              </a:rPr>
              <a:t>when he spoke to me I was strengthened, and said, </a:t>
            </a:r>
            <a:endParaRPr lang="en-US" sz="2000" dirty="0" smtClean="0">
              <a:solidFill>
                <a:prstClr val="black"/>
              </a:solidFill>
            </a:endParaRPr>
          </a:p>
          <a:p>
            <a:pPr algn="r"/>
            <a:r>
              <a:rPr lang="en-US" sz="2000" dirty="0" smtClean="0">
                <a:solidFill>
                  <a:prstClr val="black"/>
                </a:solidFill>
              </a:rPr>
              <a:t>“</a:t>
            </a:r>
            <a:r>
              <a:rPr lang="en-US" sz="2000" dirty="0">
                <a:solidFill>
                  <a:prstClr val="black"/>
                </a:solidFill>
              </a:rPr>
              <a:t>Let my lord speak, for you have strengthened me</a:t>
            </a:r>
            <a:r>
              <a:rPr lang="en-US" sz="2000" dirty="0" smtClean="0">
                <a:solidFill>
                  <a:prstClr val="black"/>
                </a:solidFill>
              </a:rPr>
              <a:t>.”</a:t>
            </a:r>
          </a:p>
          <a:p>
            <a:r>
              <a:rPr lang="en-US" sz="2000" dirty="0" smtClean="0">
                <a:solidFill>
                  <a:prstClr val="black"/>
                </a:solidFill>
              </a:rPr>
              <a:t> </a:t>
            </a:r>
            <a:r>
              <a:rPr lang="en-US" sz="2000" dirty="0">
                <a:solidFill>
                  <a:prstClr val="black"/>
                </a:solidFill>
              </a:rPr>
              <a:t/>
            </a:r>
            <a:br>
              <a:rPr lang="en-US" sz="2000" dirty="0">
                <a:solidFill>
                  <a:prstClr val="black"/>
                </a:solidFill>
              </a:rPr>
            </a:br>
            <a:r>
              <a:rPr lang="en-US" sz="2000" baseline="30000" dirty="0">
                <a:solidFill>
                  <a:prstClr val="black"/>
                </a:solidFill>
              </a:rPr>
              <a:t>20</a:t>
            </a:r>
            <a:r>
              <a:rPr lang="en-US" sz="2000" dirty="0">
                <a:solidFill>
                  <a:prstClr val="black"/>
                </a:solidFill>
              </a:rPr>
              <a:t>Then he said, “Do you know why I have come to you? </a:t>
            </a:r>
            <a:endParaRPr lang="en-US" sz="2000" dirty="0" smtClean="0">
              <a:solidFill>
                <a:prstClr val="black"/>
              </a:solidFill>
            </a:endParaRPr>
          </a:p>
          <a:p>
            <a:r>
              <a:rPr lang="en-US" sz="2000" dirty="0">
                <a:solidFill>
                  <a:prstClr val="black"/>
                </a:solidFill>
              </a:rPr>
              <a:t> </a:t>
            </a:r>
            <a:r>
              <a:rPr lang="en-US" sz="2000" dirty="0" smtClean="0">
                <a:solidFill>
                  <a:prstClr val="black"/>
                </a:solidFill>
              </a:rPr>
              <a:t>                            And </a:t>
            </a:r>
            <a:r>
              <a:rPr lang="en-US" sz="2000" dirty="0">
                <a:solidFill>
                  <a:prstClr val="black"/>
                </a:solidFill>
              </a:rPr>
              <a:t>now I must return to fight with the prince of Persia; </a:t>
            </a:r>
            <a:endParaRPr lang="en-US" sz="2000" dirty="0" smtClean="0">
              <a:solidFill>
                <a:prstClr val="black"/>
              </a:solidFill>
            </a:endParaRPr>
          </a:p>
          <a:p>
            <a:r>
              <a:rPr lang="en-US" sz="2000" dirty="0">
                <a:solidFill>
                  <a:prstClr val="black"/>
                </a:solidFill>
              </a:rPr>
              <a:t> </a:t>
            </a:r>
            <a:r>
              <a:rPr lang="en-US" sz="2000" dirty="0" smtClean="0">
                <a:solidFill>
                  <a:prstClr val="black"/>
                </a:solidFill>
              </a:rPr>
              <a:t>                            and </a:t>
            </a:r>
            <a:r>
              <a:rPr lang="en-US" sz="2000" dirty="0">
                <a:solidFill>
                  <a:prstClr val="black"/>
                </a:solidFill>
              </a:rPr>
              <a:t>when I have gone forth, indeed the prince of Greece will come.  </a:t>
            </a:r>
            <a:br>
              <a:rPr lang="en-US" sz="2000" dirty="0">
                <a:solidFill>
                  <a:prstClr val="black"/>
                </a:solidFill>
              </a:rPr>
            </a:br>
            <a:r>
              <a:rPr lang="en-US" sz="2000" baseline="30000" dirty="0">
                <a:solidFill>
                  <a:prstClr val="black"/>
                </a:solidFill>
              </a:rPr>
              <a:t>21</a:t>
            </a:r>
            <a:r>
              <a:rPr lang="en-US" sz="2000" dirty="0">
                <a:solidFill>
                  <a:prstClr val="black"/>
                </a:solidFill>
              </a:rPr>
              <a:t>But I will tell you what is noted in the Scripture of Truth. (No one upholds me against these, except Michael your prince. </a:t>
            </a:r>
            <a:r>
              <a:rPr lang="en-US" sz="2000" baseline="30000" dirty="0">
                <a:solidFill>
                  <a:prstClr val="black"/>
                </a:solidFill>
              </a:rPr>
              <a:t>1</a:t>
            </a:r>
            <a:r>
              <a:rPr lang="en-US" sz="2000" dirty="0">
                <a:solidFill>
                  <a:prstClr val="black"/>
                </a:solidFill>
              </a:rPr>
              <a:t>“Also in the first year of Darius the Mede, I, </a:t>
            </a:r>
            <a:r>
              <a:rPr lang="en-US" sz="2000" i="1" dirty="0">
                <a:solidFill>
                  <a:prstClr val="black"/>
                </a:solidFill>
              </a:rPr>
              <a:t>even</a:t>
            </a:r>
            <a:r>
              <a:rPr lang="en-US" sz="2000" dirty="0">
                <a:solidFill>
                  <a:prstClr val="black"/>
                </a:solidFill>
              </a:rPr>
              <a:t> I, stood up to confirm and strengthen him.) </a:t>
            </a:r>
          </a:p>
        </p:txBody>
      </p:sp>
    </p:spTree>
    <p:extLst>
      <p:ext uri="{BB962C8B-B14F-4D97-AF65-F5344CB8AC3E}">
        <p14:creationId xmlns:p14="http://schemas.microsoft.com/office/powerpoint/2010/main" val="27225973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8288" y="19"/>
            <a:ext cx="9123067" cy="5715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45" tIns="45671" rIns="91345" bIns="45671" rtlCol="0" anchor="ctr"/>
          <a:lstStyle/>
          <a:p>
            <a:pPr algn="ctr"/>
            <a:endParaRPr lang="en-US" dirty="0">
              <a:solidFill>
                <a:prstClr val="white"/>
              </a:solidFill>
            </a:endParaRPr>
          </a:p>
        </p:txBody>
      </p:sp>
      <p:grpSp>
        <p:nvGrpSpPr>
          <p:cNvPr id="28" name="Group 27"/>
          <p:cNvGrpSpPr/>
          <p:nvPr/>
        </p:nvGrpSpPr>
        <p:grpSpPr>
          <a:xfrm>
            <a:off x="238778" y="1239223"/>
            <a:ext cx="8501553" cy="315751"/>
            <a:chOff x="238539" y="1486923"/>
            <a:chExt cx="8501553" cy="378901"/>
          </a:xfrm>
        </p:grpSpPr>
        <p:grpSp>
          <p:nvGrpSpPr>
            <p:cNvPr id="13" name="Group 12"/>
            <p:cNvGrpSpPr/>
            <p:nvPr/>
          </p:nvGrpSpPr>
          <p:grpSpPr>
            <a:xfrm>
              <a:off x="238539" y="1547192"/>
              <a:ext cx="8501553" cy="246490"/>
              <a:chOff x="238539" y="1547192"/>
              <a:chExt cx="8501553" cy="246490"/>
            </a:xfrm>
          </p:grpSpPr>
          <p:sp>
            <p:nvSpPr>
              <p:cNvPr id="3" name="Rectangle 2"/>
              <p:cNvSpPr/>
              <p:nvPr/>
            </p:nvSpPr>
            <p:spPr>
              <a:xfrm>
                <a:off x="3490623" y="1547192"/>
                <a:ext cx="954156" cy="24649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2941984" y="1547192"/>
                <a:ext cx="160350" cy="246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6712226" y="1547192"/>
                <a:ext cx="1771815" cy="24649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238539" y="1547192"/>
                <a:ext cx="1162215" cy="24649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8535905" y="1547192"/>
                <a:ext cx="204187" cy="2464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1400754" y="1547192"/>
                <a:ext cx="1541230"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flipH="1">
                <a:off x="3102333" y="1547192"/>
                <a:ext cx="388290" cy="2464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4444778" y="1547192"/>
                <a:ext cx="2267447" cy="24649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8484041" y="1547192"/>
                <a:ext cx="51864"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5" name="Rectangle 14"/>
            <p:cNvSpPr/>
            <p:nvPr/>
          </p:nvSpPr>
          <p:spPr>
            <a:xfrm>
              <a:off x="238539" y="1491121"/>
              <a:ext cx="11622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1401333" y="1820104"/>
              <a:ext cx="1540651"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2941984" y="1491121"/>
              <a:ext cx="160349"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3490623" y="1491121"/>
              <a:ext cx="95415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3102333" y="1820104"/>
              <a:ext cx="38829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p:nvSpPr>
          <p:spPr>
            <a:xfrm>
              <a:off x="4901026" y="1489604"/>
              <a:ext cx="780637" cy="4723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p:nvSpPr>
          <p:spPr>
            <a:xfrm>
              <a:off x="4444778" y="1820104"/>
              <a:ext cx="41773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p:nvSpPr>
          <p:spPr>
            <a:xfrm>
              <a:off x="5681664" y="1820105"/>
              <a:ext cx="495300"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6448425" y="1820104"/>
              <a:ext cx="26380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6176964" y="1491121"/>
              <a:ext cx="276594"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6712226" y="1491121"/>
              <a:ext cx="17718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8535904" y="1486923"/>
              <a:ext cx="204187" cy="499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8487113" y="1820104"/>
              <a:ext cx="4572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9" name="TextBox 28"/>
          <p:cNvSpPr txBox="1"/>
          <p:nvPr/>
        </p:nvSpPr>
        <p:spPr>
          <a:xfrm>
            <a:off x="399988" y="845762"/>
            <a:ext cx="928267" cy="353894"/>
          </a:xfrm>
          <a:prstGeom prst="rect">
            <a:avLst/>
          </a:prstGeom>
          <a:noFill/>
        </p:spPr>
        <p:txBody>
          <a:bodyPr wrap="none" lIns="91345" tIns="45671" rIns="91345" bIns="0" rtlCol="0">
            <a:spAutoFit/>
          </a:bodyPr>
          <a:lstStyle/>
          <a:p>
            <a:pPr algn="ctr"/>
            <a:r>
              <a:rPr lang="en-US" sz="900" dirty="0">
                <a:solidFill>
                  <a:prstClr val="black"/>
                </a:solidFill>
                <a:latin typeface="Arial" panose="020B0604020202020204" pitchFamily="34" charset="0"/>
                <a:cs typeface="Arial" panose="020B0604020202020204" pitchFamily="34" charset="0"/>
              </a:rPr>
              <a:t>2166-1859 BC</a:t>
            </a:r>
          </a:p>
          <a:p>
            <a:pPr algn="ctr"/>
            <a:r>
              <a:rPr lang="en-US" sz="1100" b="1" dirty="0">
                <a:solidFill>
                  <a:prstClr val="black"/>
                </a:solidFill>
                <a:latin typeface="Arial" panose="020B0604020202020204" pitchFamily="34" charset="0"/>
                <a:cs typeface="Arial" panose="020B0604020202020204" pitchFamily="34" charset="0"/>
              </a:rPr>
              <a:t>Patriarchs</a:t>
            </a:r>
          </a:p>
        </p:txBody>
      </p:sp>
      <p:sp>
        <p:nvSpPr>
          <p:cNvPr id="31" name="TextBox 30"/>
          <p:cNvSpPr txBox="1"/>
          <p:nvPr/>
        </p:nvSpPr>
        <p:spPr>
          <a:xfrm>
            <a:off x="1531197" y="1554980"/>
            <a:ext cx="1280928" cy="307777"/>
          </a:xfrm>
          <a:prstGeom prst="rect">
            <a:avLst/>
          </a:prstGeom>
          <a:noFill/>
        </p:spPr>
        <p:txBody>
          <a:bodyPr wrap="none" lIns="91345" tIns="0" rIns="91345" bIns="0" rtlCol="0">
            <a:spAutoFit/>
          </a:bodyPr>
          <a:lstStyle/>
          <a:p>
            <a:pPr algn="ctr"/>
            <a:r>
              <a:rPr lang="en-US" sz="1100" b="1" dirty="0">
                <a:solidFill>
                  <a:prstClr val="black"/>
                </a:solidFill>
                <a:latin typeface="Arial" panose="020B0604020202020204" pitchFamily="34" charset="0"/>
                <a:cs typeface="Arial" panose="020B0604020202020204" pitchFamily="34" charset="0"/>
              </a:rPr>
              <a:t>Slavery in Egypt</a:t>
            </a:r>
          </a:p>
          <a:p>
            <a:pPr algn="ctr"/>
            <a:r>
              <a:rPr lang="en-US" sz="900" dirty="0">
                <a:solidFill>
                  <a:prstClr val="black"/>
                </a:solidFill>
                <a:latin typeface="Arial" panose="020B0604020202020204" pitchFamily="34" charset="0"/>
                <a:cs typeface="Arial" panose="020B0604020202020204" pitchFamily="34" charset="0"/>
              </a:rPr>
              <a:t>1859-1445 BC</a:t>
            </a:r>
          </a:p>
        </p:txBody>
      </p:sp>
      <p:sp>
        <p:nvSpPr>
          <p:cNvPr id="33" name="TextBox 32"/>
          <p:cNvSpPr txBox="1"/>
          <p:nvPr/>
        </p:nvSpPr>
        <p:spPr>
          <a:xfrm>
            <a:off x="2393216" y="708371"/>
            <a:ext cx="992388" cy="523171"/>
          </a:xfrm>
          <a:prstGeom prst="rect">
            <a:avLst/>
          </a:prstGeom>
          <a:noFill/>
        </p:spPr>
        <p:txBody>
          <a:bodyPr wrap="none" lIns="91345" tIns="45671" rIns="91345" bIns="0" rtlCol="0">
            <a:spAutoFit/>
          </a:bodyPr>
          <a:lstStyle/>
          <a:p>
            <a:pPr algn="ctr"/>
            <a:r>
              <a:rPr lang="en-US" sz="900" dirty="0">
                <a:solidFill>
                  <a:prstClr val="black"/>
                </a:solidFill>
                <a:latin typeface="Arial" panose="020B0604020202020204" pitchFamily="34" charset="0"/>
                <a:cs typeface="Arial" panose="020B0604020202020204" pitchFamily="34" charset="0"/>
              </a:rPr>
              <a:t>1445-1405 BC</a:t>
            </a:r>
          </a:p>
          <a:p>
            <a:pPr algn="ctr"/>
            <a:r>
              <a:rPr lang="en-US" sz="1100" b="1" dirty="0">
                <a:solidFill>
                  <a:prstClr val="black"/>
                </a:solidFill>
                <a:latin typeface="Arial" panose="020B0604020202020204" pitchFamily="34" charset="0"/>
                <a:cs typeface="Arial" panose="020B0604020202020204" pitchFamily="34" charset="0"/>
              </a:rPr>
              <a:t>Wilderness </a:t>
            </a:r>
          </a:p>
          <a:p>
            <a:pPr algn="ctr"/>
            <a:r>
              <a:rPr lang="en-US" sz="1100" b="1" dirty="0">
                <a:solidFill>
                  <a:prstClr val="black"/>
                </a:solidFill>
                <a:latin typeface="Arial" panose="020B0604020202020204" pitchFamily="34" charset="0"/>
                <a:cs typeface="Arial" panose="020B0604020202020204" pitchFamily="34" charset="0"/>
              </a:rPr>
              <a:t>Wanderings</a:t>
            </a:r>
          </a:p>
        </p:txBody>
      </p:sp>
      <p:sp>
        <p:nvSpPr>
          <p:cNvPr id="34" name="TextBox 33"/>
          <p:cNvSpPr txBox="1"/>
          <p:nvPr/>
        </p:nvSpPr>
        <p:spPr>
          <a:xfrm>
            <a:off x="2851414" y="1563159"/>
            <a:ext cx="928267" cy="477054"/>
          </a:xfrm>
          <a:prstGeom prst="rect">
            <a:avLst/>
          </a:prstGeom>
          <a:noFill/>
        </p:spPr>
        <p:txBody>
          <a:bodyPr wrap="none" lIns="91345" tIns="0" rIns="91345" bIns="0" rtlCol="0">
            <a:spAutoFit/>
          </a:bodyPr>
          <a:lstStyle/>
          <a:p>
            <a:pPr algn="ctr"/>
            <a:r>
              <a:rPr lang="en-US" sz="1100" b="1" dirty="0">
                <a:solidFill>
                  <a:prstClr val="black"/>
                </a:solidFill>
                <a:latin typeface="Arial" panose="020B0604020202020204" pitchFamily="34" charset="0"/>
                <a:cs typeface="Arial" panose="020B0604020202020204" pitchFamily="34" charset="0"/>
              </a:rPr>
              <a:t>Conquest </a:t>
            </a:r>
          </a:p>
          <a:p>
            <a:pPr algn="ctr"/>
            <a:r>
              <a:rPr lang="en-US" sz="1100" b="1" dirty="0">
                <a:solidFill>
                  <a:prstClr val="black"/>
                </a:solidFill>
                <a:latin typeface="Arial" panose="020B0604020202020204" pitchFamily="34" charset="0"/>
                <a:cs typeface="Arial" panose="020B0604020202020204" pitchFamily="34" charset="0"/>
              </a:rPr>
              <a:t>of Canaan</a:t>
            </a:r>
          </a:p>
          <a:p>
            <a:pPr algn="ctr"/>
            <a:r>
              <a:rPr lang="en-US" sz="900" dirty="0">
                <a:solidFill>
                  <a:prstClr val="black"/>
                </a:solidFill>
                <a:latin typeface="Arial" panose="020B0604020202020204" pitchFamily="34" charset="0"/>
                <a:cs typeface="Arial" panose="020B0604020202020204" pitchFamily="34" charset="0"/>
              </a:rPr>
              <a:t>1405-1300 BC</a:t>
            </a:r>
          </a:p>
        </p:txBody>
      </p:sp>
      <p:sp>
        <p:nvSpPr>
          <p:cNvPr id="35" name="TextBox 34"/>
          <p:cNvSpPr txBox="1"/>
          <p:nvPr/>
        </p:nvSpPr>
        <p:spPr>
          <a:xfrm>
            <a:off x="3503617" y="845762"/>
            <a:ext cx="928267" cy="353894"/>
          </a:xfrm>
          <a:prstGeom prst="rect">
            <a:avLst/>
          </a:prstGeom>
          <a:noFill/>
        </p:spPr>
        <p:txBody>
          <a:bodyPr wrap="none" lIns="91345" tIns="45671" rIns="91345" bIns="0" rtlCol="0">
            <a:spAutoFit/>
          </a:bodyPr>
          <a:lstStyle/>
          <a:p>
            <a:pPr algn="ctr"/>
            <a:r>
              <a:rPr lang="en-US" sz="900" dirty="0">
                <a:solidFill>
                  <a:prstClr val="black"/>
                </a:solidFill>
                <a:latin typeface="Arial" panose="020B0604020202020204" pitchFamily="34" charset="0"/>
                <a:cs typeface="Arial" panose="020B0604020202020204" pitchFamily="34" charset="0"/>
              </a:rPr>
              <a:t>1300-1050 BC</a:t>
            </a:r>
          </a:p>
          <a:p>
            <a:pPr algn="ctr"/>
            <a:r>
              <a:rPr lang="en-US" sz="1100" b="1" dirty="0">
                <a:solidFill>
                  <a:prstClr val="black"/>
                </a:solidFill>
                <a:latin typeface="Arial" panose="020B0604020202020204" pitchFamily="34" charset="0"/>
                <a:cs typeface="Arial" panose="020B0604020202020204" pitchFamily="34" charset="0"/>
              </a:rPr>
              <a:t>Judges</a:t>
            </a:r>
          </a:p>
        </p:txBody>
      </p:sp>
      <p:sp>
        <p:nvSpPr>
          <p:cNvPr id="36" name="TextBox 35"/>
          <p:cNvSpPr txBox="1"/>
          <p:nvPr/>
        </p:nvSpPr>
        <p:spPr>
          <a:xfrm>
            <a:off x="4221619" y="1563159"/>
            <a:ext cx="864147" cy="477054"/>
          </a:xfrm>
          <a:prstGeom prst="rect">
            <a:avLst/>
          </a:prstGeom>
          <a:noFill/>
        </p:spPr>
        <p:txBody>
          <a:bodyPr wrap="none" lIns="91345" tIns="0" rIns="91345" bIns="0" rtlCol="0">
            <a:spAutoFit/>
          </a:bodyPr>
          <a:lstStyle/>
          <a:p>
            <a:pPr algn="ctr"/>
            <a:r>
              <a:rPr lang="en-US" sz="1100" b="1" dirty="0">
                <a:solidFill>
                  <a:prstClr val="black"/>
                </a:solidFill>
                <a:latin typeface="Arial" panose="020B0604020202020204" pitchFamily="34" charset="0"/>
                <a:cs typeface="Arial" panose="020B0604020202020204" pitchFamily="34" charset="0"/>
              </a:rPr>
              <a:t>United </a:t>
            </a:r>
          </a:p>
          <a:p>
            <a:pPr algn="ctr"/>
            <a:r>
              <a:rPr lang="en-US" sz="1100" b="1" dirty="0">
                <a:solidFill>
                  <a:prstClr val="black"/>
                </a:solidFill>
                <a:latin typeface="Arial" panose="020B0604020202020204" pitchFamily="34" charset="0"/>
                <a:cs typeface="Arial" panose="020B0604020202020204" pitchFamily="34" charset="0"/>
              </a:rPr>
              <a:t>Kingdom</a:t>
            </a:r>
          </a:p>
          <a:p>
            <a:pPr algn="ctr"/>
            <a:r>
              <a:rPr lang="en-US" sz="900" dirty="0">
                <a:solidFill>
                  <a:prstClr val="black"/>
                </a:solidFill>
                <a:latin typeface="Arial" panose="020B0604020202020204" pitchFamily="34" charset="0"/>
                <a:cs typeface="Arial" panose="020B0604020202020204" pitchFamily="34" charset="0"/>
              </a:rPr>
              <a:t>1050-931 BC</a:t>
            </a:r>
          </a:p>
        </p:txBody>
      </p:sp>
      <p:sp>
        <p:nvSpPr>
          <p:cNvPr id="37" name="TextBox 36"/>
          <p:cNvSpPr txBox="1"/>
          <p:nvPr/>
        </p:nvSpPr>
        <p:spPr>
          <a:xfrm>
            <a:off x="4885029" y="697420"/>
            <a:ext cx="800027" cy="523171"/>
          </a:xfrm>
          <a:prstGeom prst="rect">
            <a:avLst/>
          </a:prstGeom>
          <a:noFill/>
        </p:spPr>
        <p:txBody>
          <a:bodyPr wrap="none" lIns="91345" tIns="45671" rIns="91345" bIns="0" rtlCol="0">
            <a:spAutoFit/>
          </a:bodyPr>
          <a:lstStyle/>
          <a:p>
            <a:pPr algn="ctr"/>
            <a:r>
              <a:rPr lang="en-US" sz="900" dirty="0">
                <a:solidFill>
                  <a:prstClr val="black"/>
                </a:solidFill>
                <a:latin typeface="Arial" panose="020B0604020202020204" pitchFamily="34" charset="0"/>
                <a:cs typeface="Arial" panose="020B0604020202020204" pitchFamily="34" charset="0"/>
              </a:rPr>
              <a:t>931-722 BC</a:t>
            </a:r>
          </a:p>
          <a:p>
            <a:pPr algn="ctr"/>
            <a:r>
              <a:rPr lang="en-US" sz="1100" b="1" dirty="0">
                <a:solidFill>
                  <a:prstClr val="black"/>
                </a:solidFill>
                <a:latin typeface="Arial" panose="020B0604020202020204" pitchFamily="34" charset="0"/>
                <a:cs typeface="Arial" panose="020B0604020202020204" pitchFamily="34" charset="0"/>
              </a:rPr>
              <a:t>Divided </a:t>
            </a:r>
          </a:p>
          <a:p>
            <a:pPr algn="ctr"/>
            <a:r>
              <a:rPr lang="en-US" sz="1100" b="1" dirty="0">
                <a:solidFill>
                  <a:prstClr val="black"/>
                </a:solidFill>
                <a:latin typeface="Arial" panose="020B0604020202020204" pitchFamily="34" charset="0"/>
                <a:cs typeface="Arial" panose="020B0604020202020204" pitchFamily="34" charset="0"/>
              </a:rPr>
              <a:t>Kingdom</a:t>
            </a:r>
          </a:p>
        </p:txBody>
      </p:sp>
      <p:sp>
        <p:nvSpPr>
          <p:cNvPr id="38" name="TextBox 37"/>
          <p:cNvSpPr txBox="1"/>
          <p:nvPr/>
        </p:nvSpPr>
        <p:spPr>
          <a:xfrm>
            <a:off x="5529341" y="1563159"/>
            <a:ext cx="800027" cy="477054"/>
          </a:xfrm>
          <a:prstGeom prst="rect">
            <a:avLst/>
          </a:prstGeom>
          <a:noFill/>
        </p:spPr>
        <p:txBody>
          <a:bodyPr wrap="none" lIns="91345" tIns="0" rIns="91345" bIns="0" rtlCol="0">
            <a:spAutoFit/>
          </a:bodyPr>
          <a:lstStyle/>
          <a:p>
            <a:pPr algn="ctr"/>
            <a:r>
              <a:rPr lang="en-US" sz="1100" b="1" dirty="0">
                <a:solidFill>
                  <a:prstClr val="black"/>
                </a:solidFill>
                <a:latin typeface="Arial" panose="020B0604020202020204" pitchFamily="34" charset="0"/>
                <a:cs typeface="Arial" panose="020B0604020202020204" pitchFamily="34" charset="0"/>
              </a:rPr>
              <a:t>Judah </a:t>
            </a:r>
          </a:p>
          <a:p>
            <a:pPr algn="ctr"/>
            <a:r>
              <a:rPr lang="en-US" sz="1100" b="1" dirty="0">
                <a:solidFill>
                  <a:prstClr val="black"/>
                </a:solidFill>
                <a:latin typeface="Arial" panose="020B0604020202020204" pitchFamily="34" charset="0"/>
                <a:cs typeface="Arial" panose="020B0604020202020204" pitchFamily="34" charset="0"/>
              </a:rPr>
              <a:t>Alone</a:t>
            </a:r>
          </a:p>
          <a:p>
            <a:pPr algn="ctr"/>
            <a:r>
              <a:rPr lang="en-US" sz="900" dirty="0">
                <a:solidFill>
                  <a:prstClr val="black"/>
                </a:solidFill>
                <a:latin typeface="Arial" panose="020B0604020202020204" pitchFamily="34" charset="0"/>
                <a:cs typeface="Arial" panose="020B0604020202020204" pitchFamily="34" charset="0"/>
              </a:rPr>
              <a:t>722-605 BC</a:t>
            </a:r>
          </a:p>
        </p:txBody>
      </p:sp>
      <p:sp>
        <p:nvSpPr>
          <p:cNvPr id="39" name="TextBox 38"/>
          <p:cNvSpPr txBox="1"/>
          <p:nvPr/>
        </p:nvSpPr>
        <p:spPr>
          <a:xfrm>
            <a:off x="5856514" y="703097"/>
            <a:ext cx="945901" cy="523171"/>
          </a:xfrm>
          <a:prstGeom prst="rect">
            <a:avLst/>
          </a:prstGeom>
          <a:noFill/>
        </p:spPr>
        <p:txBody>
          <a:bodyPr wrap="none" lIns="91345" tIns="45671" rIns="91345" bIns="0" rtlCol="0">
            <a:spAutoFit/>
          </a:bodyPr>
          <a:lstStyle/>
          <a:p>
            <a:pPr algn="ctr"/>
            <a:r>
              <a:rPr lang="en-US" sz="900" dirty="0">
                <a:solidFill>
                  <a:prstClr val="black"/>
                </a:solidFill>
                <a:latin typeface="Arial" panose="020B0604020202020204" pitchFamily="34" charset="0"/>
                <a:cs typeface="Arial" panose="020B0604020202020204" pitchFamily="34" charset="0"/>
              </a:rPr>
              <a:t>605-538 BC</a:t>
            </a:r>
          </a:p>
          <a:p>
            <a:pPr algn="ctr"/>
            <a:r>
              <a:rPr lang="en-US" sz="1100" b="1" dirty="0">
                <a:solidFill>
                  <a:prstClr val="black"/>
                </a:solidFill>
                <a:latin typeface="Arial" panose="020B0604020202020204" pitchFamily="34" charset="0"/>
                <a:cs typeface="Arial" panose="020B0604020202020204" pitchFamily="34" charset="0"/>
              </a:rPr>
              <a:t>Babylonian</a:t>
            </a:r>
          </a:p>
          <a:p>
            <a:pPr algn="ctr"/>
            <a:r>
              <a:rPr lang="en-US" sz="1100" b="1" dirty="0">
                <a:solidFill>
                  <a:prstClr val="black"/>
                </a:solidFill>
                <a:latin typeface="Arial" panose="020B0604020202020204" pitchFamily="34" charset="0"/>
                <a:cs typeface="Arial" panose="020B0604020202020204" pitchFamily="34" charset="0"/>
              </a:rPr>
              <a:t>Captivity</a:t>
            </a:r>
          </a:p>
        </p:txBody>
      </p:sp>
      <p:sp>
        <p:nvSpPr>
          <p:cNvPr id="40" name="TextBox 39"/>
          <p:cNvSpPr txBox="1"/>
          <p:nvPr/>
        </p:nvSpPr>
        <p:spPr>
          <a:xfrm>
            <a:off x="6245689" y="1563159"/>
            <a:ext cx="904223" cy="477054"/>
          </a:xfrm>
          <a:prstGeom prst="rect">
            <a:avLst/>
          </a:prstGeom>
          <a:noFill/>
        </p:spPr>
        <p:txBody>
          <a:bodyPr wrap="none" lIns="91345" tIns="0" rIns="91345" bIns="0" rtlCol="0">
            <a:spAutoFit/>
          </a:bodyPr>
          <a:lstStyle/>
          <a:p>
            <a:pPr algn="ctr"/>
            <a:r>
              <a:rPr lang="en-US" sz="1100" b="1" dirty="0">
                <a:solidFill>
                  <a:prstClr val="black"/>
                </a:solidFill>
                <a:latin typeface="Arial" panose="020B0604020202020204" pitchFamily="34" charset="0"/>
                <a:cs typeface="Arial" panose="020B0604020202020204" pitchFamily="34" charset="0"/>
              </a:rPr>
              <a:t>Return </a:t>
            </a:r>
          </a:p>
          <a:p>
            <a:pPr algn="ctr"/>
            <a:r>
              <a:rPr lang="en-US" sz="1100" b="1" dirty="0">
                <a:solidFill>
                  <a:prstClr val="black"/>
                </a:solidFill>
                <a:latin typeface="Arial" panose="020B0604020202020204" pitchFamily="34" charset="0"/>
                <a:cs typeface="Arial" panose="020B0604020202020204" pitchFamily="34" charset="0"/>
              </a:rPr>
              <a:t>From Exile</a:t>
            </a:r>
          </a:p>
          <a:p>
            <a:pPr algn="ctr"/>
            <a:r>
              <a:rPr lang="en-US" sz="900" dirty="0">
                <a:solidFill>
                  <a:prstClr val="black"/>
                </a:solidFill>
                <a:latin typeface="Arial" panose="020B0604020202020204" pitchFamily="34" charset="0"/>
                <a:cs typeface="Arial" panose="020B0604020202020204" pitchFamily="34" charset="0"/>
              </a:rPr>
              <a:t>538-444 BC</a:t>
            </a:r>
          </a:p>
        </p:txBody>
      </p:sp>
      <p:sp>
        <p:nvSpPr>
          <p:cNvPr id="41" name="TextBox 40"/>
          <p:cNvSpPr txBox="1"/>
          <p:nvPr/>
        </p:nvSpPr>
        <p:spPr>
          <a:xfrm>
            <a:off x="6988926" y="741102"/>
            <a:ext cx="1280928" cy="477004"/>
          </a:xfrm>
          <a:prstGeom prst="rect">
            <a:avLst/>
          </a:prstGeom>
          <a:noFill/>
        </p:spPr>
        <p:txBody>
          <a:bodyPr wrap="none" lIns="91345" tIns="45671" rIns="91345" bIns="0" rtlCol="0">
            <a:spAutoFit/>
          </a:bodyPr>
          <a:lstStyle/>
          <a:p>
            <a:pPr algn="ctr"/>
            <a:r>
              <a:rPr lang="en-US" sz="900" dirty="0">
                <a:solidFill>
                  <a:prstClr val="black"/>
                </a:solidFill>
                <a:latin typeface="Arial" panose="020B0604020202020204" pitchFamily="34" charset="0"/>
                <a:cs typeface="Arial" panose="020B0604020202020204" pitchFamily="34" charset="0"/>
              </a:rPr>
              <a:t>444 BC - ~4 BC</a:t>
            </a:r>
          </a:p>
          <a:p>
            <a:pPr algn="ctr"/>
            <a:r>
              <a:rPr lang="en-US" sz="1100" b="1" dirty="0">
                <a:solidFill>
                  <a:prstClr val="black"/>
                </a:solidFill>
                <a:latin typeface="Arial" panose="020B0604020202020204" pitchFamily="34" charset="0"/>
                <a:cs typeface="Arial" panose="020B0604020202020204" pitchFamily="34" charset="0"/>
              </a:rPr>
              <a:t>The Silent Years</a:t>
            </a:r>
          </a:p>
          <a:p>
            <a:pPr algn="ctr"/>
            <a:r>
              <a:rPr lang="en-US" sz="800" dirty="0">
                <a:solidFill>
                  <a:prstClr val="black"/>
                </a:solidFill>
                <a:latin typeface="Arial" panose="020B0604020202020204" pitchFamily="34" charset="0"/>
                <a:cs typeface="Arial" panose="020B0604020202020204" pitchFamily="34" charset="0"/>
              </a:rPr>
              <a:t>(Intertestamental)</a:t>
            </a:r>
          </a:p>
        </p:txBody>
      </p:sp>
      <p:sp>
        <p:nvSpPr>
          <p:cNvPr id="43" name="TextBox 42"/>
          <p:cNvSpPr txBox="1"/>
          <p:nvPr/>
        </p:nvSpPr>
        <p:spPr>
          <a:xfrm>
            <a:off x="7926077" y="1554853"/>
            <a:ext cx="889795" cy="477054"/>
          </a:xfrm>
          <a:prstGeom prst="rect">
            <a:avLst/>
          </a:prstGeom>
          <a:noFill/>
        </p:spPr>
        <p:txBody>
          <a:bodyPr wrap="none" lIns="91345" tIns="0" rIns="91345" bIns="0" rtlCol="0">
            <a:spAutoFit/>
          </a:bodyPr>
          <a:lstStyle/>
          <a:p>
            <a:pPr algn="ctr"/>
            <a:r>
              <a:rPr lang="en-US" sz="1100" b="1" dirty="0">
                <a:solidFill>
                  <a:prstClr val="black"/>
                </a:solidFill>
                <a:latin typeface="Arial" panose="020B0604020202020204" pitchFamily="34" charset="0"/>
                <a:cs typeface="Arial" panose="020B0604020202020204" pitchFamily="34" charset="0"/>
              </a:rPr>
              <a:t>Life of</a:t>
            </a:r>
          </a:p>
          <a:p>
            <a:pPr algn="ctr"/>
            <a:r>
              <a:rPr lang="en-US" sz="1100" b="1" dirty="0">
                <a:solidFill>
                  <a:prstClr val="black"/>
                </a:solidFill>
                <a:latin typeface="Arial" panose="020B0604020202020204" pitchFamily="34" charset="0"/>
                <a:cs typeface="Arial" panose="020B0604020202020204" pitchFamily="34" charset="0"/>
              </a:rPr>
              <a:t>Christ</a:t>
            </a:r>
          </a:p>
          <a:p>
            <a:pPr algn="ctr"/>
            <a:r>
              <a:rPr lang="en-US" sz="900" dirty="0">
                <a:solidFill>
                  <a:prstClr val="black"/>
                </a:solidFill>
                <a:latin typeface="Arial" panose="020B0604020202020204" pitchFamily="34" charset="0"/>
                <a:cs typeface="Arial" panose="020B0604020202020204" pitchFamily="34" charset="0"/>
              </a:rPr>
              <a:t>4 BC – 30 AD</a:t>
            </a:r>
          </a:p>
        </p:txBody>
      </p:sp>
      <p:sp>
        <p:nvSpPr>
          <p:cNvPr id="44" name="TextBox 43"/>
          <p:cNvSpPr txBox="1"/>
          <p:nvPr/>
        </p:nvSpPr>
        <p:spPr>
          <a:xfrm>
            <a:off x="8153218" y="708371"/>
            <a:ext cx="969946" cy="523171"/>
          </a:xfrm>
          <a:prstGeom prst="rect">
            <a:avLst/>
          </a:prstGeom>
          <a:noFill/>
        </p:spPr>
        <p:txBody>
          <a:bodyPr wrap="none" lIns="91345" tIns="45671" rIns="91345" bIns="0" rtlCol="0">
            <a:spAutoFit/>
          </a:bodyPr>
          <a:lstStyle/>
          <a:p>
            <a:pPr algn="ctr"/>
            <a:r>
              <a:rPr lang="en-US" sz="900" dirty="0">
                <a:solidFill>
                  <a:prstClr val="black"/>
                </a:solidFill>
                <a:latin typeface="Arial" panose="020B0604020202020204" pitchFamily="34" charset="0"/>
                <a:cs typeface="Arial" panose="020B0604020202020204" pitchFamily="34" charset="0"/>
              </a:rPr>
              <a:t>30-90 AD</a:t>
            </a:r>
          </a:p>
          <a:p>
            <a:pPr algn="ctr"/>
            <a:r>
              <a:rPr lang="en-US" sz="1100" b="1" dirty="0">
                <a:solidFill>
                  <a:prstClr val="black"/>
                </a:solidFill>
                <a:latin typeface="Arial" panose="020B0604020202020204" pitchFamily="34" charset="0"/>
                <a:cs typeface="Arial" panose="020B0604020202020204" pitchFamily="34" charset="0"/>
              </a:rPr>
              <a:t>The Church</a:t>
            </a:r>
          </a:p>
          <a:p>
            <a:pPr algn="ctr"/>
            <a:r>
              <a:rPr lang="en-US" sz="1100" b="1" dirty="0">
                <a:solidFill>
                  <a:prstClr val="black"/>
                </a:solidFill>
                <a:latin typeface="Arial" panose="020B0604020202020204" pitchFamily="34" charset="0"/>
                <a:cs typeface="Arial" panose="020B0604020202020204" pitchFamily="34" charset="0"/>
              </a:rPr>
              <a:t>NT Era</a:t>
            </a:r>
          </a:p>
        </p:txBody>
      </p:sp>
      <p:sp>
        <p:nvSpPr>
          <p:cNvPr id="14" name="TextBox 13"/>
          <p:cNvSpPr txBox="1"/>
          <p:nvPr/>
        </p:nvSpPr>
        <p:spPr>
          <a:xfrm>
            <a:off x="60102" y="5463399"/>
            <a:ext cx="2653099" cy="230733"/>
          </a:xfrm>
          <a:prstGeom prst="rect">
            <a:avLst/>
          </a:prstGeom>
          <a:noFill/>
        </p:spPr>
        <p:txBody>
          <a:bodyPr wrap="none" lIns="91345" tIns="45671" rIns="91345" bIns="45671" rtlCol="0">
            <a:spAutoFit/>
          </a:bodyPr>
          <a:lstStyle/>
          <a:p>
            <a:r>
              <a:rPr lang="en-US" sz="900" dirty="0">
                <a:solidFill>
                  <a:prstClr val="black"/>
                </a:solidFill>
              </a:rPr>
              <a:t>Based on Graphics from Marc Hinds &amp; David Maxson</a:t>
            </a:r>
          </a:p>
        </p:txBody>
      </p:sp>
      <p:sp>
        <p:nvSpPr>
          <p:cNvPr id="54" name="TextBox 53"/>
          <p:cNvSpPr txBox="1"/>
          <p:nvPr/>
        </p:nvSpPr>
        <p:spPr>
          <a:xfrm>
            <a:off x="4218759" y="1560769"/>
            <a:ext cx="864147" cy="477054"/>
          </a:xfrm>
          <a:prstGeom prst="rect">
            <a:avLst/>
          </a:prstGeom>
          <a:noFill/>
        </p:spPr>
        <p:txBody>
          <a:bodyPr wrap="none" lIns="91345" tIns="0" rIns="91345" bIns="0" rtlCol="0">
            <a:spAutoFit/>
          </a:bodyPr>
          <a:lstStyle/>
          <a:p>
            <a:pPr algn="ctr"/>
            <a:r>
              <a:rPr lang="en-US" sz="1100" b="1" dirty="0">
                <a:solidFill>
                  <a:prstClr val="black"/>
                </a:solidFill>
                <a:latin typeface="Arial" panose="020B0604020202020204" pitchFamily="34" charset="0"/>
                <a:cs typeface="Arial" panose="020B0604020202020204" pitchFamily="34" charset="0"/>
              </a:rPr>
              <a:t>United </a:t>
            </a:r>
          </a:p>
          <a:p>
            <a:pPr algn="ctr"/>
            <a:r>
              <a:rPr lang="en-US" sz="1100" b="1" dirty="0">
                <a:solidFill>
                  <a:prstClr val="black"/>
                </a:solidFill>
                <a:latin typeface="Arial" panose="020B0604020202020204" pitchFamily="34" charset="0"/>
                <a:cs typeface="Arial" panose="020B0604020202020204" pitchFamily="34" charset="0"/>
              </a:rPr>
              <a:t>Kingdom</a:t>
            </a:r>
          </a:p>
          <a:p>
            <a:pPr algn="ctr"/>
            <a:r>
              <a:rPr lang="en-US" sz="900" dirty="0">
                <a:solidFill>
                  <a:prstClr val="black"/>
                </a:solidFill>
                <a:latin typeface="Arial" panose="020B0604020202020204" pitchFamily="34" charset="0"/>
                <a:cs typeface="Arial" panose="020B0604020202020204" pitchFamily="34" charset="0"/>
              </a:rPr>
              <a:t>1050-931 BC</a:t>
            </a:r>
          </a:p>
        </p:txBody>
      </p:sp>
      <p:grpSp>
        <p:nvGrpSpPr>
          <p:cNvPr id="82" name="Group 81"/>
          <p:cNvGrpSpPr/>
          <p:nvPr/>
        </p:nvGrpSpPr>
        <p:grpSpPr>
          <a:xfrm>
            <a:off x="179628" y="2666870"/>
            <a:ext cx="914400" cy="958232"/>
            <a:chOff x="8229600" y="3473259"/>
            <a:chExt cx="914400" cy="1149878"/>
          </a:xfrm>
        </p:grpSpPr>
        <p:sp>
          <p:nvSpPr>
            <p:cNvPr id="83" name="TextBox 82"/>
            <p:cNvSpPr txBox="1"/>
            <p:nvPr/>
          </p:nvSpPr>
          <p:spPr>
            <a:xfrm>
              <a:off x="8229600" y="3473259"/>
              <a:ext cx="914400" cy="775597"/>
            </a:xfrm>
            <a:prstGeom prst="rect">
              <a:avLst/>
            </a:prstGeom>
            <a:noFill/>
          </p:spPr>
          <p:txBody>
            <a:bodyPr wrap="square" rtlCol="0">
              <a:spAutoFit/>
            </a:bodyPr>
            <a:lstStyle/>
            <a:p>
              <a:r>
                <a:rPr lang="en-US" sz="1200" b="1" dirty="0">
                  <a:solidFill>
                    <a:prstClr val="black"/>
                  </a:solidFill>
                </a:rPr>
                <a:t>605 BC</a:t>
              </a:r>
            </a:p>
            <a:p>
              <a:r>
                <a:rPr lang="en-US" sz="1200" b="1" dirty="0">
                  <a:solidFill>
                    <a:prstClr val="black"/>
                  </a:solidFill>
                </a:rPr>
                <a:t>1</a:t>
              </a:r>
              <a:r>
                <a:rPr lang="en-US" sz="1200" b="1" baseline="30000" dirty="0">
                  <a:solidFill>
                    <a:prstClr val="black"/>
                  </a:solidFill>
                </a:rPr>
                <a:t>st</a:t>
              </a:r>
              <a:r>
                <a:rPr lang="en-US" sz="1200" b="1" dirty="0">
                  <a:solidFill>
                    <a:prstClr val="black"/>
                  </a:solidFill>
                </a:rPr>
                <a:t> Captives</a:t>
              </a:r>
            </a:p>
            <a:p>
              <a:r>
                <a:rPr lang="en-US" sz="1200" b="1" dirty="0">
                  <a:solidFill>
                    <a:prstClr val="black"/>
                  </a:solidFill>
                </a:rPr>
                <a:t>Daniel</a:t>
              </a:r>
            </a:p>
          </p:txBody>
        </p:sp>
        <p:cxnSp>
          <p:nvCxnSpPr>
            <p:cNvPr id="84" name="Straight Connector 83"/>
            <p:cNvCxnSpPr/>
            <p:nvPr/>
          </p:nvCxnSpPr>
          <p:spPr>
            <a:xfrm flipH="1" flipV="1">
              <a:off x="8686800" y="4226004"/>
              <a:ext cx="1" cy="39713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8305800" y="4191000"/>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1896633" y="2612633"/>
            <a:ext cx="942887" cy="1003412"/>
            <a:chOff x="1896582" y="2612633"/>
            <a:chExt cx="942887" cy="1003412"/>
          </a:xfrm>
        </p:grpSpPr>
        <p:sp>
          <p:nvSpPr>
            <p:cNvPr id="95" name="TextBox 94"/>
            <p:cNvSpPr txBox="1"/>
            <p:nvPr/>
          </p:nvSpPr>
          <p:spPr>
            <a:xfrm>
              <a:off x="1896582" y="2612633"/>
              <a:ext cx="942887" cy="646331"/>
            </a:xfrm>
            <a:prstGeom prst="rect">
              <a:avLst/>
            </a:prstGeom>
            <a:noFill/>
          </p:spPr>
          <p:txBody>
            <a:bodyPr wrap="none" rtlCol="0">
              <a:spAutoFit/>
            </a:bodyPr>
            <a:lstStyle>
              <a:defPPr>
                <a:defRPr lang="en-US"/>
              </a:defPPr>
              <a:lvl1pPr algn="ctr">
                <a:defRPr sz="1200" b="1">
                  <a:solidFill>
                    <a:prstClr val="black"/>
                  </a:solidFill>
                  <a:latin typeface="Arial" panose="020B0604020202020204" pitchFamily="34" charset="0"/>
                  <a:cs typeface="Arial" panose="020B0604020202020204" pitchFamily="34" charset="0"/>
                </a:defRPr>
              </a:lvl1pPr>
            </a:lstStyle>
            <a:p>
              <a:r>
                <a:rPr lang="en-US" dirty="0"/>
                <a:t>586 BC</a:t>
              </a:r>
            </a:p>
            <a:p>
              <a:r>
                <a:rPr lang="en-US" dirty="0"/>
                <a:t>Fall of </a:t>
              </a:r>
            </a:p>
            <a:p>
              <a:r>
                <a:rPr lang="en-US" dirty="0"/>
                <a:t>Jerusalem</a:t>
              </a:r>
            </a:p>
          </p:txBody>
        </p:sp>
        <p:grpSp>
          <p:nvGrpSpPr>
            <p:cNvPr id="2" name="Group 1"/>
            <p:cNvGrpSpPr/>
            <p:nvPr/>
          </p:nvGrpSpPr>
          <p:grpSpPr>
            <a:xfrm>
              <a:off x="2006761" y="3255931"/>
              <a:ext cx="762000" cy="360114"/>
              <a:chOff x="408228" y="3417387"/>
              <a:chExt cx="762000" cy="360114"/>
            </a:xfrm>
          </p:grpSpPr>
          <p:cxnSp>
            <p:nvCxnSpPr>
              <p:cNvPr id="96" name="Straight Connector 95"/>
              <p:cNvCxnSpPr/>
              <p:nvPr/>
            </p:nvCxnSpPr>
            <p:spPr>
              <a:xfrm flipH="1" flipV="1">
                <a:off x="789228" y="3446557"/>
                <a:ext cx="1" cy="33094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08228" y="3417387"/>
                <a:ext cx="7620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94" name="Lightning Bolt 93"/>
            <p:cNvSpPr/>
            <p:nvPr/>
          </p:nvSpPr>
          <p:spPr>
            <a:xfrm>
              <a:off x="2179617" y="3285101"/>
              <a:ext cx="335789" cy="323491"/>
            </a:xfrm>
            <a:prstGeom prst="lightningBol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29" name="Group 128"/>
          <p:cNvGrpSpPr/>
          <p:nvPr/>
        </p:nvGrpSpPr>
        <p:grpSpPr>
          <a:xfrm>
            <a:off x="847531" y="2096069"/>
            <a:ext cx="947311" cy="1505671"/>
            <a:chOff x="847491" y="2095973"/>
            <a:chExt cx="947311" cy="1505671"/>
          </a:xfrm>
        </p:grpSpPr>
        <p:sp>
          <p:nvSpPr>
            <p:cNvPr id="98" name="TextBox 97"/>
            <p:cNvSpPr txBox="1"/>
            <p:nvPr/>
          </p:nvSpPr>
          <p:spPr>
            <a:xfrm>
              <a:off x="847491" y="2095973"/>
              <a:ext cx="947311" cy="646331"/>
            </a:xfrm>
            <a:prstGeom prst="rect">
              <a:avLst/>
            </a:prstGeom>
            <a:noFill/>
          </p:spPr>
          <p:txBody>
            <a:bodyPr wrap="none" rtlCol="0">
              <a:spAutoFit/>
            </a:bodyPr>
            <a:lstStyle/>
            <a:p>
              <a:pPr algn="ctr"/>
              <a:r>
                <a:rPr lang="en-US" sz="1200" b="1" dirty="0">
                  <a:solidFill>
                    <a:prstClr val="black"/>
                  </a:solidFill>
                  <a:latin typeface="Arial" panose="020B0604020202020204" pitchFamily="34" charset="0"/>
                  <a:cs typeface="Arial" panose="020B0604020202020204" pitchFamily="34" charset="0"/>
                </a:rPr>
                <a:t>597 BC</a:t>
              </a:r>
            </a:p>
            <a:p>
              <a:pPr algn="ctr"/>
              <a:r>
                <a:rPr lang="en-US" sz="1200" b="1" dirty="0">
                  <a:solidFill>
                    <a:prstClr val="black"/>
                  </a:solidFill>
                </a:rPr>
                <a:t>2</a:t>
              </a:r>
              <a:r>
                <a:rPr lang="en-US" sz="1200" b="1" baseline="30000" dirty="0">
                  <a:solidFill>
                    <a:prstClr val="black"/>
                  </a:solidFill>
                </a:rPr>
                <a:t>nd</a:t>
              </a:r>
              <a:r>
                <a:rPr lang="en-US" sz="1200" b="1" dirty="0">
                  <a:solidFill>
                    <a:prstClr val="black"/>
                  </a:solidFill>
                </a:rPr>
                <a:t> Captives</a:t>
              </a:r>
            </a:p>
            <a:p>
              <a:pPr algn="ctr"/>
              <a:r>
                <a:rPr lang="en-US" sz="1200" b="1" dirty="0">
                  <a:solidFill>
                    <a:prstClr val="black"/>
                  </a:solidFill>
                </a:rPr>
                <a:t>Ezekiel</a:t>
              </a:r>
            </a:p>
          </p:txBody>
        </p:sp>
        <p:grpSp>
          <p:nvGrpSpPr>
            <p:cNvPr id="99" name="Group 98"/>
            <p:cNvGrpSpPr/>
            <p:nvPr/>
          </p:nvGrpSpPr>
          <p:grpSpPr>
            <a:xfrm>
              <a:off x="902097" y="2790520"/>
              <a:ext cx="762000" cy="811124"/>
              <a:chOff x="408228" y="3440021"/>
              <a:chExt cx="762000" cy="337480"/>
            </a:xfrm>
          </p:grpSpPr>
          <p:cxnSp>
            <p:nvCxnSpPr>
              <p:cNvPr id="100" name="Straight Connector 99"/>
              <p:cNvCxnSpPr/>
              <p:nvPr/>
            </p:nvCxnSpPr>
            <p:spPr>
              <a:xfrm flipH="1" flipV="1">
                <a:off x="789228" y="3446557"/>
                <a:ext cx="1" cy="33094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08228" y="3440021"/>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77" name="Group 76"/>
          <p:cNvGrpSpPr/>
          <p:nvPr/>
        </p:nvGrpSpPr>
        <p:grpSpPr>
          <a:xfrm>
            <a:off x="615864" y="3624931"/>
            <a:ext cx="3931920" cy="467216"/>
            <a:chOff x="615864" y="3625101"/>
            <a:chExt cx="3931920" cy="467216"/>
          </a:xfrm>
        </p:grpSpPr>
        <p:sp>
          <p:nvSpPr>
            <p:cNvPr id="90" name="TextBox 89"/>
            <p:cNvSpPr txBox="1"/>
            <p:nvPr/>
          </p:nvSpPr>
          <p:spPr>
            <a:xfrm>
              <a:off x="2731512" y="3663991"/>
              <a:ext cx="1308371" cy="261610"/>
            </a:xfrm>
            <a:prstGeom prst="rect">
              <a:avLst/>
            </a:prstGeom>
            <a:noFill/>
          </p:spPr>
          <p:txBody>
            <a:bodyPr wrap="none" rtlCol="0">
              <a:spAutoFit/>
            </a:bodyPr>
            <a:lstStyle/>
            <a:p>
              <a:r>
                <a:rPr lang="en-US" sz="1100" b="1" dirty="0">
                  <a:solidFill>
                    <a:prstClr val="black"/>
                  </a:solidFill>
                  <a:latin typeface="Arial" panose="020B0604020202020204" pitchFamily="34" charset="0"/>
                  <a:cs typeface="Arial" panose="020B0604020202020204" pitchFamily="34" charset="0"/>
                </a:rPr>
                <a:t>Nebuchadnezzar</a:t>
              </a:r>
            </a:p>
          </p:txBody>
        </p:sp>
        <p:sp>
          <p:nvSpPr>
            <p:cNvPr id="91" name="TextBox 90"/>
            <p:cNvSpPr txBox="1"/>
            <p:nvPr/>
          </p:nvSpPr>
          <p:spPr>
            <a:xfrm>
              <a:off x="2889408" y="3830707"/>
              <a:ext cx="938077"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605-562 BC</a:t>
              </a:r>
            </a:p>
          </p:txBody>
        </p:sp>
        <p:cxnSp>
          <p:nvCxnSpPr>
            <p:cNvPr id="42" name="Straight Connector 41"/>
            <p:cNvCxnSpPr/>
            <p:nvPr/>
          </p:nvCxnSpPr>
          <p:spPr>
            <a:xfrm>
              <a:off x="615864" y="3625101"/>
              <a:ext cx="393192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2" name="Rounded Rectangle 121"/>
            <p:cNvSpPr/>
            <p:nvPr/>
          </p:nvSpPr>
          <p:spPr>
            <a:xfrm>
              <a:off x="2713380" y="3681928"/>
              <a:ext cx="1344633" cy="3924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nvGrpSpPr>
          <p:cNvPr id="132" name="Group 131"/>
          <p:cNvGrpSpPr/>
          <p:nvPr/>
        </p:nvGrpSpPr>
        <p:grpSpPr>
          <a:xfrm>
            <a:off x="3911182" y="2990129"/>
            <a:ext cx="2785234" cy="1154044"/>
            <a:chOff x="3911182" y="2990034"/>
            <a:chExt cx="2785234" cy="1154043"/>
          </a:xfrm>
        </p:grpSpPr>
        <p:cxnSp>
          <p:nvCxnSpPr>
            <p:cNvPr id="102" name="Straight Connector 101"/>
            <p:cNvCxnSpPr/>
            <p:nvPr/>
          </p:nvCxnSpPr>
          <p:spPr>
            <a:xfrm>
              <a:off x="4559366" y="3477815"/>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329446" y="3478748"/>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127108" y="3477815"/>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3911182" y="3214317"/>
              <a:ext cx="1148071" cy="261610"/>
            </a:xfrm>
            <a:prstGeom prst="rect">
              <a:avLst/>
            </a:prstGeom>
            <a:noFill/>
          </p:spPr>
          <p:txBody>
            <a:bodyPr wrap="none" rtlCol="0">
              <a:spAutoFit/>
            </a:bodyPr>
            <a:lstStyle/>
            <a:p>
              <a:r>
                <a:rPr lang="en-US" sz="1100" b="1" dirty="0">
                  <a:solidFill>
                    <a:prstClr val="black"/>
                  </a:solidFill>
                  <a:latin typeface="Arial" panose="020B0604020202020204" pitchFamily="34" charset="0"/>
                  <a:cs typeface="Arial" panose="020B0604020202020204" pitchFamily="34" charset="0"/>
                </a:rPr>
                <a:t>Evil-</a:t>
              </a:r>
              <a:r>
                <a:rPr lang="en-US" sz="1100" b="1" dirty="0" err="1">
                  <a:solidFill>
                    <a:prstClr val="black"/>
                  </a:solidFill>
                  <a:latin typeface="Arial" panose="020B0604020202020204" pitchFamily="34" charset="0"/>
                  <a:cs typeface="Arial" panose="020B0604020202020204" pitchFamily="34" charset="0"/>
                </a:rPr>
                <a:t>Merodach</a:t>
              </a:r>
              <a:endParaRPr lang="en-US" sz="1100" b="1" dirty="0">
                <a:solidFill>
                  <a:prstClr val="black"/>
                </a:solidFill>
                <a:latin typeface="Arial" panose="020B0604020202020204" pitchFamily="34" charset="0"/>
                <a:cs typeface="Arial" panose="020B0604020202020204" pitchFamily="34" charset="0"/>
              </a:endParaRPr>
            </a:p>
          </p:txBody>
        </p:sp>
        <p:sp>
          <p:nvSpPr>
            <p:cNvPr id="106" name="TextBox 105"/>
            <p:cNvSpPr txBox="1"/>
            <p:nvPr/>
          </p:nvSpPr>
          <p:spPr>
            <a:xfrm>
              <a:off x="3975787" y="3039914"/>
              <a:ext cx="938077"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562-560 BC</a:t>
              </a:r>
            </a:p>
          </p:txBody>
        </p:sp>
        <p:sp>
          <p:nvSpPr>
            <p:cNvPr id="107" name="Rectangle 106"/>
            <p:cNvSpPr/>
            <p:nvPr/>
          </p:nvSpPr>
          <p:spPr>
            <a:xfrm>
              <a:off x="4780819" y="3457874"/>
              <a:ext cx="365760" cy="381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prstClr val="white"/>
                </a:solidFill>
              </a:endParaRPr>
            </a:p>
          </p:txBody>
        </p:sp>
        <p:sp>
          <p:nvSpPr>
            <p:cNvPr id="108" name="TextBox 107"/>
            <p:cNvSpPr txBox="1"/>
            <p:nvPr/>
          </p:nvSpPr>
          <p:spPr>
            <a:xfrm>
              <a:off x="4467965" y="3638362"/>
              <a:ext cx="952505" cy="261610"/>
            </a:xfrm>
            <a:prstGeom prst="rect">
              <a:avLst/>
            </a:prstGeom>
            <a:noFill/>
          </p:spPr>
          <p:txBody>
            <a:bodyPr wrap="none" rtlCol="0">
              <a:spAutoFit/>
            </a:bodyPr>
            <a:lstStyle/>
            <a:p>
              <a:r>
                <a:rPr lang="en-US" sz="1100" b="1" dirty="0" err="1">
                  <a:solidFill>
                    <a:prstClr val="black"/>
                  </a:solidFill>
                  <a:latin typeface="Arial" panose="020B0604020202020204" pitchFamily="34" charset="0"/>
                  <a:cs typeface="Arial" panose="020B0604020202020204" pitchFamily="34" charset="0"/>
                </a:rPr>
                <a:t>Neriglassar</a:t>
              </a:r>
              <a:endParaRPr lang="en-US" sz="1100" b="1" dirty="0">
                <a:solidFill>
                  <a:prstClr val="black"/>
                </a:solidFill>
                <a:latin typeface="Arial" panose="020B0604020202020204" pitchFamily="34" charset="0"/>
                <a:cs typeface="Arial" panose="020B0604020202020204" pitchFamily="34" charset="0"/>
              </a:endParaRPr>
            </a:p>
          </p:txBody>
        </p:sp>
        <p:sp>
          <p:nvSpPr>
            <p:cNvPr id="109" name="TextBox 108"/>
            <p:cNvSpPr txBox="1"/>
            <p:nvPr/>
          </p:nvSpPr>
          <p:spPr>
            <a:xfrm>
              <a:off x="4428673" y="3882467"/>
              <a:ext cx="938077"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560-556 BC</a:t>
              </a:r>
            </a:p>
          </p:txBody>
        </p:sp>
        <p:cxnSp>
          <p:nvCxnSpPr>
            <p:cNvPr id="110" name="Straight Connector 109"/>
            <p:cNvCxnSpPr/>
            <p:nvPr/>
          </p:nvCxnSpPr>
          <p:spPr>
            <a:xfrm flipV="1">
              <a:off x="4941499" y="3476506"/>
              <a:ext cx="0" cy="20542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5141936" y="3475927"/>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5444048" y="3178410"/>
              <a:ext cx="915635" cy="261610"/>
            </a:xfrm>
            <a:prstGeom prst="rect">
              <a:avLst/>
            </a:prstGeom>
            <a:noFill/>
          </p:spPr>
          <p:txBody>
            <a:bodyPr wrap="none" rtlCol="0">
              <a:spAutoFit/>
            </a:bodyPr>
            <a:lstStyle/>
            <a:p>
              <a:r>
                <a:rPr lang="en-US" sz="1100" b="1" dirty="0">
                  <a:solidFill>
                    <a:prstClr val="black"/>
                  </a:solidFill>
                  <a:latin typeface="Arial" panose="020B0604020202020204" pitchFamily="34" charset="0"/>
                  <a:cs typeface="Arial" panose="020B0604020202020204" pitchFamily="34" charset="0"/>
                </a:rPr>
                <a:t>Nabonidus</a:t>
              </a:r>
            </a:p>
          </p:txBody>
        </p:sp>
        <p:sp>
          <p:nvSpPr>
            <p:cNvPr id="113" name="TextBox 112"/>
            <p:cNvSpPr txBox="1"/>
            <p:nvPr/>
          </p:nvSpPr>
          <p:spPr>
            <a:xfrm>
              <a:off x="5432826" y="2990034"/>
              <a:ext cx="938077"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556-539 BC</a:t>
              </a:r>
            </a:p>
          </p:txBody>
        </p:sp>
        <p:cxnSp>
          <p:nvCxnSpPr>
            <p:cNvPr id="114" name="Straight Connector 113"/>
            <p:cNvCxnSpPr/>
            <p:nvPr/>
          </p:nvCxnSpPr>
          <p:spPr>
            <a:xfrm>
              <a:off x="5407630" y="3638798"/>
              <a:ext cx="128016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5658325" y="3690118"/>
              <a:ext cx="922047" cy="261610"/>
            </a:xfrm>
            <a:prstGeom prst="rect">
              <a:avLst/>
            </a:prstGeom>
            <a:noFill/>
          </p:spPr>
          <p:txBody>
            <a:bodyPr wrap="none" rtlCol="0">
              <a:spAutoFit/>
            </a:bodyPr>
            <a:lstStyle/>
            <a:p>
              <a:r>
                <a:rPr lang="en-US" sz="1100" b="1" dirty="0">
                  <a:solidFill>
                    <a:prstClr val="black"/>
                  </a:solidFill>
                  <a:latin typeface="Arial" panose="020B0604020202020204" pitchFamily="34" charset="0"/>
                  <a:cs typeface="Arial" panose="020B0604020202020204" pitchFamily="34" charset="0"/>
                </a:rPr>
                <a:t>Belshazzar</a:t>
              </a:r>
            </a:p>
          </p:txBody>
        </p:sp>
        <p:sp>
          <p:nvSpPr>
            <p:cNvPr id="116" name="TextBox 115"/>
            <p:cNvSpPr txBox="1"/>
            <p:nvPr/>
          </p:nvSpPr>
          <p:spPr>
            <a:xfrm>
              <a:off x="5658325" y="3865215"/>
              <a:ext cx="938077"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553-539 BC</a:t>
              </a:r>
            </a:p>
          </p:txBody>
        </p:sp>
        <p:sp>
          <p:nvSpPr>
            <p:cNvPr id="123" name="Rounded Rectangle 122"/>
            <p:cNvSpPr/>
            <p:nvPr/>
          </p:nvSpPr>
          <p:spPr>
            <a:xfrm>
              <a:off x="5685126" y="3721016"/>
              <a:ext cx="940485" cy="3924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nvGrpSpPr>
          <p:cNvPr id="133" name="Group 132"/>
          <p:cNvGrpSpPr/>
          <p:nvPr/>
        </p:nvGrpSpPr>
        <p:grpSpPr>
          <a:xfrm>
            <a:off x="6280033" y="2569491"/>
            <a:ext cx="2069503" cy="1653760"/>
            <a:chOff x="6279975" y="2569491"/>
            <a:chExt cx="2069503" cy="1653760"/>
          </a:xfrm>
        </p:grpSpPr>
        <p:sp>
          <p:nvSpPr>
            <p:cNvPr id="118" name="TextBox 117"/>
            <p:cNvSpPr txBox="1"/>
            <p:nvPr/>
          </p:nvSpPr>
          <p:spPr>
            <a:xfrm>
              <a:off x="6279975" y="2633911"/>
              <a:ext cx="792205" cy="646331"/>
            </a:xfrm>
            <a:prstGeom prst="rect">
              <a:avLst/>
            </a:prstGeom>
            <a:noFill/>
          </p:spPr>
          <p:txBody>
            <a:bodyPr wrap="none" rtlCol="0">
              <a:spAutoFit/>
            </a:bodyPr>
            <a:lstStyle/>
            <a:p>
              <a:pPr algn="ctr"/>
              <a:r>
                <a:rPr lang="en-US" sz="1200" b="1" dirty="0">
                  <a:solidFill>
                    <a:prstClr val="black"/>
                  </a:solidFill>
                  <a:latin typeface="Arial" panose="020B0604020202020204" pitchFamily="34" charset="0"/>
                  <a:cs typeface="Arial" panose="020B0604020202020204" pitchFamily="34" charset="0"/>
                </a:rPr>
                <a:t>539BC</a:t>
              </a:r>
            </a:p>
            <a:p>
              <a:pPr algn="ctr"/>
              <a:r>
                <a:rPr lang="en-US" sz="1200" b="1" dirty="0">
                  <a:solidFill>
                    <a:prstClr val="black"/>
                  </a:solidFill>
                  <a:latin typeface="Arial" panose="020B0604020202020204" pitchFamily="34" charset="0"/>
                  <a:cs typeface="Arial" panose="020B0604020202020204" pitchFamily="34" charset="0"/>
                </a:rPr>
                <a:t>Fall of </a:t>
              </a:r>
            </a:p>
            <a:p>
              <a:pPr algn="ctr"/>
              <a:r>
                <a:rPr lang="en-US" sz="1200" b="1" dirty="0">
                  <a:solidFill>
                    <a:prstClr val="black"/>
                  </a:solidFill>
                  <a:latin typeface="Arial" panose="020B0604020202020204" pitchFamily="34" charset="0"/>
                  <a:cs typeface="Arial" panose="020B0604020202020204" pitchFamily="34" charset="0"/>
                </a:rPr>
                <a:t>Babylon</a:t>
              </a:r>
            </a:p>
          </p:txBody>
        </p:sp>
        <p:sp>
          <p:nvSpPr>
            <p:cNvPr id="119" name="TextBox 118"/>
            <p:cNvSpPr txBox="1"/>
            <p:nvPr/>
          </p:nvSpPr>
          <p:spPr>
            <a:xfrm>
              <a:off x="6989066" y="3623087"/>
              <a:ext cx="1360412" cy="600164"/>
            </a:xfrm>
            <a:prstGeom prst="rect">
              <a:avLst/>
            </a:prstGeom>
            <a:noFill/>
          </p:spPr>
          <p:txBody>
            <a:bodyPr wrap="square" rtlCol="0">
              <a:spAutoFit/>
            </a:bodyPr>
            <a:lstStyle/>
            <a:p>
              <a:r>
                <a:rPr lang="en-US" sz="1100" b="1" dirty="0">
                  <a:solidFill>
                    <a:prstClr val="black"/>
                  </a:solidFill>
                  <a:latin typeface="Arial" panose="020B0604020202020204" pitchFamily="34" charset="0"/>
                  <a:cs typeface="Arial" panose="020B0604020202020204" pitchFamily="34" charset="0"/>
                </a:rPr>
                <a:t>Cyrus the Great</a:t>
              </a:r>
            </a:p>
            <a:p>
              <a:endParaRPr lang="en-US" sz="1100" b="1" dirty="0">
                <a:solidFill>
                  <a:prstClr val="black"/>
                </a:solidFill>
                <a:latin typeface="Arial" panose="020B0604020202020204" pitchFamily="34" charset="0"/>
                <a:cs typeface="Arial" panose="020B0604020202020204" pitchFamily="34" charset="0"/>
              </a:endParaRPr>
            </a:p>
            <a:p>
              <a:r>
                <a:rPr lang="en-US" sz="1100" b="1" dirty="0">
                  <a:solidFill>
                    <a:prstClr val="black"/>
                  </a:solidFill>
                  <a:latin typeface="Arial" panose="020B0604020202020204" pitchFamily="34" charset="0"/>
                  <a:cs typeface="Arial" panose="020B0604020202020204" pitchFamily="34" charset="0"/>
                </a:rPr>
                <a:t>Darius the Mede</a:t>
              </a:r>
            </a:p>
          </p:txBody>
        </p:sp>
        <p:sp>
          <p:nvSpPr>
            <p:cNvPr id="120" name="TextBox 119"/>
            <p:cNvSpPr txBox="1"/>
            <p:nvPr/>
          </p:nvSpPr>
          <p:spPr>
            <a:xfrm>
              <a:off x="7091806" y="3802590"/>
              <a:ext cx="938077"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539-530 BC</a:t>
              </a:r>
            </a:p>
          </p:txBody>
        </p:sp>
        <p:cxnSp>
          <p:nvCxnSpPr>
            <p:cNvPr id="121" name="Straight Connector 120"/>
            <p:cNvCxnSpPr/>
            <p:nvPr/>
          </p:nvCxnSpPr>
          <p:spPr>
            <a:xfrm>
              <a:off x="6759355" y="3539309"/>
              <a:ext cx="82296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24" name="Rounded Rectangle 123"/>
            <p:cNvSpPr/>
            <p:nvPr/>
          </p:nvSpPr>
          <p:spPr>
            <a:xfrm>
              <a:off x="6963959" y="3574307"/>
              <a:ext cx="1344633" cy="62403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nvGrpSpPr>
            <p:cNvPr id="125" name="Group 124"/>
            <p:cNvGrpSpPr/>
            <p:nvPr/>
          </p:nvGrpSpPr>
          <p:grpSpPr>
            <a:xfrm>
              <a:off x="7115484" y="2569491"/>
              <a:ext cx="914400" cy="958232"/>
              <a:chOff x="8229600" y="3473259"/>
              <a:chExt cx="914400" cy="1149878"/>
            </a:xfrm>
          </p:grpSpPr>
          <p:sp>
            <p:nvSpPr>
              <p:cNvPr id="126" name="TextBox 125"/>
              <p:cNvSpPr txBox="1"/>
              <p:nvPr/>
            </p:nvSpPr>
            <p:spPr>
              <a:xfrm>
                <a:off x="8229600" y="3473259"/>
                <a:ext cx="914400" cy="775597"/>
              </a:xfrm>
              <a:prstGeom prst="rect">
                <a:avLst/>
              </a:prstGeom>
              <a:noFill/>
            </p:spPr>
            <p:txBody>
              <a:bodyPr wrap="square" rtlCol="0">
                <a:spAutoFit/>
              </a:bodyPr>
              <a:lstStyle/>
              <a:p>
                <a:r>
                  <a:rPr lang="en-US" sz="1200" b="1" dirty="0">
                    <a:solidFill>
                      <a:prstClr val="black"/>
                    </a:solidFill>
                  </a:rPr>
                  <a:t>538 BC</a:t>
                </a:r>
              </a:p>
              <a:p>
                <a:r>
                  <a:rPr lang="en-US" sz="1200" b="1" dirty="0">
                    <a:solidFill>
                      <a:prstClr val="black"/>
                    </a:solidFill>
                  </a:rPr>
                  <a:t>1</a:t>
                </a:r>
                <a:r>
                  <a:rPr lang="en-US" sz="1200" b="1" baseline="30000" dirty="0">
                    <a:solidFill>
                      <a:prstClr val="black"/>
                    </a:solidFill>
                  </a:rPr>
                  <a:t>st</a:t>
                </a:r>
                <a:r>
                  <a:rPr lang="en-US" sz="1200" b="1" dirty="0">
                    <a:solidFill>
                      <a:prstClr val="black"/>
                    </a:solidFill>
                  </a:rPr>
                  <a:t> Return from Exile</a:t>
                </a:r>
              </a:p>
            </p:txBody>
          </p:sp>
          <p:cxnSp>
            <p:nvCxnSpPr>
              <p:cNvPr id="127" name="Straight Connector 126"/>
              <p:cNvCxnSpPr/>
              <p:nvPr/>
            </p:nvCxnSpPr>
            <p:spPr>
              <a:xfrm flipH="1" flipV="1">
                <a:off x="8686800" y="4226004"/>
                <a:ext cx="1" cy="39713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8305800" y="4191000"/>
                <a:ext cx="7620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7" name="Lightning Bolt 116"/>
            <p:cNvSpPr/>
            <p:nvPr/>
          </p:nvSpPr>
          <p:spPr>
            <a:xfrm rot="1324401">
              <a:off x="6475346" y="3215429"/>
              <a:ext cx="360060" cy="626078"/>
            </a:xfrm>
            <a:prstGeom prst="lightningBolt">
              <a:avLst/>
            </a:prstGeom>
            <a:blipFill>
              <a:blip r:embed="rId3" cstate="print"/>
              <a:stretch>
                <a:fillRect/>
              </a:stretch>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36" name="Group 135"/>
          <p:cNvGrpSpPr/>
          <p:nvPr/>
        </p:nvGrpSpPr>
        <p:grpSpPr>
          <a:xfrm>
            <a:off x="75665" y="3623093"/>
            <a:ext cx="1122407" cy="1278714"/>
            <a:chOff x="75624" y="3636811"/>
            <a:chExt cx="1122407" cy="1085232"/>
          </a:xfrm>
        </p:grpSpPr>
        <p:sp>
          <p:nvSpPr>
            <p:cNvPr id="134" name="TextBox 133"/>
            <p:cNvSpPr txBox="1"/>
            <p:nvPr/>
          </p:nvSpPr>
          <p:spPr>
            <a:xfrm>
              <a:off x="75624" y="4277991"/>
              <a:ext cx="1122407" cy="444052"/>
            </a:xfrm>
            <a:prstGeom prst="rect">
              <a:avLst/>
            </a:prstGeom>
            <a:noFill/>
            <a:ln>
              <a:solidFill>
                <a:schemeClr val="tx2"/>
              </a:solidFill>
            </a:ln>
          </p:spPr>
          <p:txBody>
            <a:bodyPr wrap="square" rtlCol="0">
              <a:spAutoFit/>
            </a:bodyPr>
            <a:lstStyle>
              <a:defPPr>
                <a:defRPr lang="en-US"/>
              </a:defPPr>
              <a:lvl1pPr algn="ctr">
                <a:defRPr sz="1400">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1</a:t>
              </a:r>
            </a:p>
            <a:p>
              <a:r>
                <a:rPr lang="en-US" dirty="0"/>
                <a:t>605-603 BC</a:t>
              </a:r>
            </a:p>
          </p:txBody>
        </p:sp>
        <p:sp>
          <p:nvSpPr>
            <p:cNvPr id="135" name="Line 9"/>
            <p:cNvSpPr>
              <a:spLocks noChangeShapeType="1"/>
            </p:cNvSpPr>
            <p:nvPr/>
          </p:nvSpPr>
          <p:spPr bwMode="auto">
            <a:xfrm flipH="1">
              <a:off x="639099" y="3636811"/>
              <a:ext cx="0" cy="644908"/>
            </a:xfrm>
            <a:prstGeom prst="line">
              <a:avLst/>
            </a:prstGeom>
            <a:noFill/>
            <a:ln>
              <a:solidFill>
                <a:schemeClr val="tx2"/>
              </a:solidFill>
            </a:ln>
            <a:extLst/>
          </p:spPr>
          <p:txBody>
            <a:bodyPr wrap="square" rtlCol="0">
              <a:spAutoFit/>
            </a:bodyPr>
            <a:lstStyle/>
            <a:p>
              <a:pPr algn="ctr"/>
              <a:endParaRPr lang="en-US" sz="14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51" name="Group 150"/>
          <p:cNvGrpSpPr/>
          <p:nvPr/>
        </p:nvGrpSpPr>
        <p:grpSpPr>
          <a:xfrm>
            <a:off x="864128" y="3623101"/>
            <a:ext cx="1541623" cy="1280045"/>
            <a:chOff x="864098" y="3623088"/>
            <a:chExt cx="1541623" cy="1280045"/>
          </a:xfrm>
        </p:grpSpPr>
        <p:sp>
          <p:nvSpPr>
            <p:cNvPr id="137" name="TextBox 136"/>
            <p:cNvSpPr txBox="1"/>
            <p:nvPr/>
          </p:nvSpPr>
          <p:spPr>
            <a:xfrm>
              <a:off x="1283314" y="4379913"/>
              <a:ext cx="1122407" cy="523220"/>
            </a:xfrm>
            <a:prstGeom prst="rect">
              <a:avLst/>
            </a:prstGeom>
            <a:noFill/>
            <a:ln>
              <a:solidFill>
                <a:schemeClr val="tx2"/>
              </a:solidFill>
            </a:ln>
          </p:spPr>
          <p:txBody>
            <a:bodyPr wrap="square" rtlCol="0">
              <a:spAutoFit/>
            </a:bodyPr>
            <a:lstStyle/>
            <a:p>
              <a:pPr algn="ctr"/>
              <a:r>
                <a:rPr lang="en-US" sz="1400" dirty="0">
                  <a:solidFill>
                    <a:srgbClr val="0070C0"/>
                  </a:solidFill>
                  <a:latin typeface="Tahoma" panose="020B0604030504040204" pitchFamily="34" charset="0"/>
                  <a:ea typeface="Tahoma" panose="020B0604030504040204" pitchFamily="34" charset="0"/>
                  <a:cs typeface="Tahoma" panose="020B0604030504040204" pitchFamily="34" charset="0"/>
                </a:rPr>
                <a:t>Daniel 2</a:t>
              </a:r>
            </a:p>
            <a:p>
              <a:pPr algn="ctr"/>
              <a:r>
                <a:rPr lang="en-US" sz="1400" dirty="0">
                  <a:solidFill>
                    <a:srgbClr val="0070C0"/>
                  </a:solidFill>
                  <a:latin typeface="Tahoma" panose="020B0604030504040204" pitchFamily="34" charset="0"/>
                  <a:ea typeface="Tahoma" panose="020B0604030504040204" pitchFamily="34" charset="0"/>
                  <a:cs typeface="Tahoma" panose="020B0604030504040204" pitchFamily="34" charset="0"/>
                </a:rPr>
                <a:t>603 BC</a:t>
              </a:r>
            </a:p>
          </p:txBody>
        </p:sp>
        <p:sp>
          <p:nvSpPr>
            <p:cNvPr id="138" name="Line 9"/>
            <p:cNvSpPr>
              <a:spLocks noChangeShapeType="1"/>
            </p:cNvSpPr>
            <p:nvPr/>
          </p:nvSpPr>
          <p:spPr bwMode="auto">
            <a:xfrm>
              <a:off x="864098" y="3623088"/>
              <a:ext cx="948337" cy="756826"/>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2" name="Group 151"/>
          <p:cNvGrpSpPr/>
          <p:nvPr/>
        </p:nvGrpSpPr>
        <p:grpSpPr>
          <a:xfrm>
            <a:off x="2006805" y="3623088"/>
            <a:ext cx="1727017" cy="1264496"/>
            <a:chOff x="2006761" y="3623088"/>
            <a:chExt cx="1727017" cy="1264496"/>
          </a:xfrm>
        </p:grpSpPr>
        <p:sp>
          <p:nvSpPr>
            <p:cNvPr id="139" name="TextBox 138"/>
            <p:cNvSpPr txBox="1"/>
            <p:nvPr/>
          </p:nvSpPr>
          <p:spPr>
            <a:xfrm>
              <a:off x="2515406" y="4364364"/>
              <a:ext cx="1218372"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3</a:t>
              </a:r>
            </a:p>
            <a:p>
              <a:r>
                <a:rPr lang="en-US" dirty="0"/>
                <a:t>603-587? BC</a:t>
              </a:r>
            </a:p>
          </p:txBody>
        </p:sp>
        <p:sp>
          <p:nvSpPr>
            <p:cNvPr id="140" name="Line 9"/>
            <p:cNvSpPr>
              <a:spLocks noChangeShapeType="1"/>
            </p:cNvSpPr>
            <p:nvPr/>
          </p:nvSpPr>
          <p:spPr bwMode="auto">
            <a:xfrm>
              <a:off x="2006761" y="3623088"/>
              <a:ext cx="1034039" cy="744469"/>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3" name="Group 152"/>
          <p:cNvGrpSpPr/>
          <p:nvPr/>
        </p:nvGrpSpPr>
        <p:grpSpPr>
          <a:xfrm>
            <a:off x="3938598" y="3638797"/>
            <a:ext cx="1218372" cy="1267395"/>
            <a:chOff x="3938598" y="3638798"/>
            <a:chExt cx="1218372" cy="1267395"/>
          </a:xfrm>
        </p:grpSpPr>
        <p:sp>
          <p:nvSpPr>
            <p:cNvPr id="141" name="TextBox 140"/>
            <p:cNvSpPr txBox="1"/>
            <p:nvPr/>
          </p:nvSpPr>
          <p:spPr>
            <a:xfrm>
              <a:off x="3938598" y="4382973"/>
              <a:ext cx="1218372"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4</a:t>
              </a:r>
            </a:p>
            <a:p>
              <a:r>
                <a:rPr lang="en-US" dirty="0"/>
                <a:t>? BC</a:t>
              </a:r>
            </a:p>
          </p:txBody>
        </p:sp>
        <p:sp>
          <p:nvSpPr>
            <p:cNvPr id="142" name="Line 9"/>
            <p:cNvSpPr>
              <a:spLocks noChangeShapeType="1"/>
            </p:cNvSpPr>
            <p:nvPr/>
          </p:nvSpPr>
          <p:spPr bwMode="auto">
            <a:xfrm>
              <a:off x="4309988" y="3638798"/>
              <a:ext cx="283572" cy="744176"/>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4" name="Group 153"/>
          <p:cNvGrpSpPr/>
          <p:nvPr/>
        </p:nvGrpSpPr>
        <p:grpSpPr>
          <a:xfrm>
            <a:off x="6448472" y="3608593"/>
            <a:ext cx="1316928" cy="1307086"/>
            <a:chOff x="6448472" y="3608592"/>
            <a:chExt cx="1316928" cy="1307087"/>
          </a:xfrm>
        </p:grpSpPr>
        <p:sp>
          <p:nvSpPr>
            <p:cNvPr id="143" name="TextBox 142"/>
            <p:cNvSpPr txBox="1"/>
            <p:nvPr/>
          </p:nvSpPr>
          <p:spPr>
            <a:xfrm>
              <a:off x="6448472" y="4392459"/>
              <a:ext cx="1316928"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5-6</a:t>
              </a:r>
            </a:p>
            <a:p>
              <a:r>
                <a:rPr lang="en-US" dirty="0"/>
                <a:t>539 BC</a:t>
              </a:r>
            </a:p>
          </p:txBody>
        </p:sp>
        <p:sp>
          <p:nvSpPr>
            <p:cNvPr id="144" name="Line 9"/>
            <p:cNvSpPr>
              <a:spLocks noChangeShapeType="1"/>
            </p:cNvSpPr>
            <p:nvPr/>
          </p:nvSpPr>
          <p:spPr bwMode="auto">
            <a:xfrm>
              <a:off x="6712272" y="3608592"/>
              <a:ext cx="292509" cy="769988"/>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5" name="Group 154"/>
          <p:cNvGrpSpPr/>
          <p:nvPr/>
        </p:nvGrpSpPr>
        <p:grpSpPr>
          <a:xfrm>
            <a:off x="4196521" y="3655519"/>
            <a:ext cx="1247533" cy="1893808"/>
            <a:chOff x="4196514" y="3655615"/>
            <a:chExt cx="1247533" cy="1893808"/>
          </a:xfrm>
        </p:grpSpPr>
        <p:sp>
          <p:nvSpPr>
            <p:cNvPr id="145" name="TextBox 144"/>
            <p:cNvSpPr txBox="1"/>
            <p:nvPr/>
          </p:nvSpPr>
          <p:spPr>
            <a:xfrm>
              <a:off x="4196514" y="5026203"/>
              <a:ext cx="1122407"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7</a:t>
              </a:r>
            </a:p>
            <a:p>
              <a:r>
                <a:rPr lang="en-US" dirty="0"/>
                <a:t>553 BC</a:t>
              </a:r>
            </a:p>
          </p:txBody>
        </p:sp>
        <p:sp>
          <p:nvSpPr>
            <p:cNvPr id="146" name="Line 9"/>
            <p:cNvSpPr>
              <a:spLocks noChangeShapeType="1"/>
            </p:cNvSpPr>
            <p:nvPr/>
          </p:nvSpPr>
          <p:spPr bwMode="auto">
            <a:xfrm flipH="1">
              <a:off x="5285016" y="3655615"/>
              <a:ext cx="159031" cy="137059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6" name="Group 155"/>
          <p:cNvGrpSpPr/>
          <p:nvPr/>
        </p:nvGrpSpPr>
        <p:grpSpPr>
          <a:xfrm>
            <a:off x="5341335" y="3638803"/>
            <a:ext cx="1122407" cy="1910626"/>
            <a:chOff x="5341301" y="3638797"/>
            <a:chExt cx="1122407" cy="1910626"/>
          </a:xfrm>
        </p:grpSpPr>
        <p:sp>
          <p:nvSpPr>
            <p:cNvPr id="147" name="TextBox 146"/>
            <p:cNvSpPr txBox="1"/>
            <p:nvPr/>
          </p:nvSpPr>
          <p:spPr>
            <a:xfrm>
              <a:off x="5341301" y="5026203"/>
              <a:ext cx="1122407" cy="523220"/>
            </a:xfrm>
            <a:prstGeom prst="rect">
              <a:avLst/>
            </a:prstGeom>
            <a:noFill/>
            <a:ln>
              <a:solidFill>
                <a:schemeClr val="tx2"/>
              </a:solidFill>
            </a:ln>
          </p:spPr>
          <p:txBody>
            <a:bodyPr wrap="square"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8</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551 BC</a:t>
              </a:r>
            </a:p>
          </p:txBody>
        </p:sp>
        <p:sp>
          <p:nvSpPr>
            <p:cNvPr id="148" name="Line 9"/>
            <p:cNvSpPr>
              <a:spLocks noChangeShapeType="1"/>
            </p:cNvSpPr>
            <p:nvPr/>
          </p:nvSpPr>
          <p:spPr bwMode="auto">
            <a:xfrm>
              <a:off x="5594160" y="3638797"/>
              <a:ext cx="90966" cy="1378737"/>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sp>
        <p:nvSpPr>
          <p:cNvPr id="149" name="TextBox 148"/>
          <p:cNvSpPr txBox="1"/>
          <p:nvPr/>
        </p:nvSpPr>
        <p:spPr>
          <a:xfrm>
            <a:off x="6482309" y="5025916"/>
            <a:ext cx="1072800" cy="523121"/>
          </a:xfrm>
          <a:prstGeom prst="rect">
            <a:avLst/>
          </a:prstGeom>
          <a:noFill/>
          <a:ln>
            <a:solidFill>
              <a:schemeClr val="tx2"/>
            </a:solidFill>
          </a:ln>
        </p:spPr>
        <p:txBody>
          <a:bodyPr wrap="square" lIns="91345" tIns="45671" rIns="91345" bIns="45671"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9</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539 BC</a:t>
            </a:r>
          </a:p>
        </p:txBody>
      </p:sp>
      <p:sp>
        <p:nvSpPr>
          <p:cNvPr id="150" name="TextBox 149"/>
          <p:cNvSpPr txBox="1"/>
          <p:nvPr/>
        </p:nvSpPr>
        <p:spPr>
          <a:xfrm>
            <a:off x="7572684" y="5025919"/>
            <a:ext cx="1243258" cy="523121"/>
          </a:xfrm>
          <a:prstGeom prst="rect">
            <a:avLst/>
          </a:prstGeom>
          <a:noFill/>
          <a:ln>
            <a:solidFill>
              <a:schemeClr val="tx2"/>
            </a:solidFill>
          </a:ln>
        </p:spPr>
        <p:txBody>
          <a:bodyPr wrap="square" lIns="91345" tIns="45671" rIns="91345" bIns="45671"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10-12</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536 BC</a:t>
            </a:r>
          </a:p>
        </p:txBody>
      </p:sp>
    </p:spTree>
    <p:extLst>
      <p:ext uri="{BB962C8B-B14F-4D97-AF65-F5344CB8AC3E}">
        <p14:creationId xmlns:p14="http://schemas.microsoft.com/office/powerpoint/2010/main" val="207847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5E-6 -7.18845E-7 L -0.13646 0.29642 L -0.39462 0.45712 " pathEditMode="relative" rAng="0" ptsTypes="AAA">
                                      <p:cBhvr>
                                        <p:cTn id="6" dur="2000" fill="hold"/>
                                        <p:tgtEl>
                                          <p:spTgt spid="39"/>
                                        </p:tgtEl>
                                        <p:attrNameLst>
                                          <p:attrName>ppt_x</p:attrName>
                                          <p:attrName>ppt_y</p:attrName>
                                        </p:attrNameLst>
                                      </p:cBhvr>
                                      <p:rCtr x="-19740" y="22842"/>
                                    </p:animMotion>
                                  </p:childTnLst>
                                </p:cTn>
                              </p:par>
                            </p:childTnLst>
                          </p:cTn>
                        </p:par>
                        <p:par>
                          <p:cTn id="7" fill="hold">
                            <p:stCondLst>
                              <p:cond delay="2000"/>
                            </p:stCondLst>
                            <p:childTnLst>
                              <p:par>
                                <p:cTn id="8" presetID="31" presetClass="exit" presetSubtype="0" fill="hold" grpId="2" nodeType="afterEffect">
                                  <p:stCondLst>
                                    <p:cond delay="0"/>
                                  </p:stCondLst>
                                  <p:childTnLst>
                                    <p:anim calcmode="lin" valueType="num">
                                      <p:cBhvr>
                                        <p:cTn id="9" dur="1000"/>
                                        <p:tgtEl>
                                          <p:spTgt spid="39"/>
                                        </p:tgtEl>
                                        <p:attrNameLst>
                                          <p:attrName>ppt_w</p:attrName>
                                        </p:attrNameLst>
                                      </p:cBhvr>
                                      <p:tavLst>
                                        <p:tav tm="0">
                                          <p:val>
                                            <p:strVal val="ppt_w"/>
                                          </p:val>
                                        </p:tav>
                                        <p:tav tm="100000">
                                          <p:val>
                                            <p:fltVal val="0"/>
                                          </p:val>
                                        </p:tav>
                                      </p:tavLst>
                                    </p:anim>
                                    <p:anim calcmode="lin" valueType="num">
                                      <p:cBhvr>
                                        <p:cTn id="10" dur="1000"/>
                                        <p:tgtEl>
                                          <p:spTgt spid="39"/>
                                        </p:tgtEl>
                                        <p:attrNameLst>
                                          <p:attrName>ppt_h</p:attrName>
                                        </p:attrNameLst>
                                      </p:cBhvr>
                                      <p:tavLst>
                                        <p:tav tm="0">
                                          <p:val>
                                            <p:strVal val="ppt_h"/>
                                          </p:val>
                                        </p:tav>
                                        <p:tav tm="100000">
                                          <p:val>
                                            <p:fltVal val="0"/>
                                          </p:val>
                                        </p:tav>
                                      </p:tavLst>
                                    </p:anim>
                                    <p:anim calcmode="lin" valueType="num">
                                      <p:cBhvr>
                                        <p:cTn id="11" dur="1000"/>
                                        <p:tgtEl>
                                          <p:spTgt spid="39"/>
                                        </p:tgtEl>
                                        <p:attrNameLst>
                                          <p:attrName>style.rotation</p:attrName>
                                        </p:attrNameLst>
                                      </p:cBhvr>
                                      <p:tavLst>
                                        <p:tav tm="0">
                                          <p:val>
                                            <p:fltVal val="0"/>
                                          </p:val>
                                        </p:tav>
                                        <p:tav tm="100000">
                                          <p:val>
                                            <p:fltVal val="90"/>
                                          </p:val>
                                        </p:tav>
                                      </p:tavLst>
                                    </p:anim>
                                    <p:animEffect transition="out" filter="fade">
                                      <p:cBhvr>
                                        <p:cTn id="12" dur="1000"/>
                                        <p:tgtEl>
                                          <p:spTgt spid="39"/>
                                        </p:tgtEl>
                                      </p:cBhvr>
                                    </p:animEffect>
                                    <p:set>
                                      <p:cBhvr>
                                        <p:cTn id="13" dur="1" fill="hold">
                                          <p:stCondLst>
                                            <p:cond delay="999"/>
                                          </p:stCondLst>
                                        </p:cTn>
                                        <p:tgtEl>
                                          <p:spTgt spid="39"/>
                                        </p:tgtEl>
                                        <p:attrNameLst>
                                          <p:attrName>style.visibility</p:attrName>
                                        </p:attrNameLst>
                                      </p:cBhvr>
                                      <p:to>
                                        <p:strVal val="hidden"/>
                                      </p:to>
                                    </p:set>
                                  </p:childTnLst>
                                </p:cTn>
                              </p:par>
                            </p:childTnLst>
                          </p:cTn>
                        </p:par>
                        <p:par>
                          <p:cTn id="14" fill="hold">
                            <p:stCondLst>
                              <p:cond delay="3000"/>
                            </p:stCondLst>
                            <p:childTnLst>
                              <p:par>
                                <p:cTn id="15" presetID="31" presetClass="entr" presetSubtype="0" fill="hold" nodeType="afterEffect">
                                  <p:stCondLst>
                                    <p:cond delay="0"/>
                                  </p:stCondLst>
                                  <p:childTnLst>
                                    <p:set>
                                      <p:cBhvr>
                                        <p:cTn id="16" dur="1" fill="hold">
                                          <p:stCondLst>
                                            <p:cond delay="0"/>
                                          </p:stCondLst>
                                        </p:cTn>
                                        <p:tgtEl>
                                          <p:spTgt spid="77"/>
                                        </p:tgtEl>
                                        <p:attrNameLst>
                                          <p:attrName>style.visibility</p:attrName>
                                        </p:attrNameLst>
                                      </p:cBhvr>
                                      <p:to>
                                        <p:strVal val="visible"/>
                                      </p:to>
                                    </p:set>
                                    <p:anim calcmode="lin" valueType="num">
                                      <p:cBhvr>
                                        <p:cTn id="17" dur="1000" fill="hold"/>
                                        <p:tgtEl>
                                          <p:spTgt spid="77"/>
                                        </p:tgtEl>
                                        <p:attrNameLst>
                                          <p:attrName>ppt_w</p:attrName>
                                        </p:attrNameLst>
                                      </p:cBhvr>
                                      <p:tavLst>
                                        <p:tav tm="0">
                                          <p:val>
                                            <p:fltVal val="0"/>
                                          </p:val>
                                        </p:tav>
                                        <p:tav tm="100000">
                                          <p:val>
                                            <p:strVal val="#ppt_w"/>
                                          </p:val>
                                        </p:tav>
                                      </p:tavLst>
                                    </p:anim>
                                    <p:anim calcmode="lin" valueType="num">
                                      <p:cBhvr>
                                        <p:cTn id="18" dur="1000" fill="hold"/>
                                        <p:tgtEl>
                                          <p:spTgt spid="77"/>
                                        </p:tgtEl>
                                        <p:attrNameLst>
                                          <p:attrName>ppt_h</p:attrName>
                                        </p:attrNameLst>
                                      </p:cBhvr>
                                      <p:tavLst>
                                        <p:tav tm="0">
                                          <p:val>
                                            <p:fltVal val="0"/>
                                          </p:val>
                                        </p:tav>
                                        <p:tav tm="100000">
                                          <p:val>
                                            <p:strVal val="#ppt_h"/>
                                          </p:val>
                                        </p:tav>
                                      </p:tavLst>
                                    </p:anim>
                                    <p:anim calcmode="lin" valueType="num">
                                      <p:cBhvr>
                                        <p:cTn id="19" dur="1000" fill="hold"/>
                                        <p:tgtEl>
                                          <p:spTgt spid="77"/>
                                        </p:tgtEl>
                                        <p:attrNameLst>
                                          <p:attrName>style.rotation</p:attrName>
                                        </p:attrNameLst>
                                      </p:cBhvr>
                                      <p:tavLst>
                                        <p:tav tm="0">
                                          <p:val>
                                            <p:fltVal val="90"/>
                                          </p:val>
                                        </p:tav>
                                        <p:tav tm="100000">
                                          <p:val>
                                            <p:fltVal val="0"/>
                                          </p:val>
                                        </p:tav>
                                      </p:tavLst>
                                    </p:anim>
                                    <p:animEffect transition="in" filter="fade">
                                      <p:cBhvr>
                                        <p:cTn id="20" dur="1000"/>
                                        <p:tgtEl>
                                          <p:spTgt spid="77"/>
                                        </p:tgtEl>
                                      </p:cBhvr>
                                    </p:animEffect>
                                  </p:childTnLst>
                                </p:cTn>
                              </p:par>
                            </p:childTnLst>
                          </p:cTn>
                        </p:par>
                        <p:par>
                          <p:cTn id="21" fill="hold">
                            <p:stCondLst>
                              <p:cond delay="4000"/>
                            </p:stCondLst>
                            <p:childTnLst>
                              <p:par>
                                <p:cTn id="22" presetID="10" presetClass="exit" presetSubtype="0" fill="hold" grpId="1" nodeType="afterEffect">
                                  <p:stCondLst>
                                    <p:cond delay="0"/>
                                  </p:stCondLst>
                                  <p:childTnLst>
                                    <p:animEffect transition="out" filter="fade">
                                      <p:cBhvr>
                                        <p:cTn id="23" dur="500"/>
                                        <p:tgtEl>
                                          <p:spTgt spid="39"/>
                                        </p:tgtEl>
                                      </p:cBhvr>
                                    </p:animEffect>
                                    <p:set>
                                      <p:cBhvr>
                                        <p:cTn id="24" dur="1" fill="hold">
                                          <p:stCondLst>
                                            <p:cond delay="499"/>
                                          </p:stCondLst>
                                        </p:cTn>
                                        <p:tgtEl>
                                          <p:spTgt spid="39"/>
                                        </p:tgtEl>
                                        <p:attrNameLst>
                                          <p:attrName>style.visibility</p:attrName>
                                        </p:attrNameLst>
                                      </p:cBhvr>
                                      <p:to>
                                        <p:strVal val="hidden"/>
                                      </p:to>
                                    </p:set>
                                  </p:childTnLst>
                                </p:cTn>
                              </p:par>
                              <p:par>
                                <p:cTn id="25" presetID="22" presetClass="entr" presetSubtype="4" fill="hold" nodeType="withEffect">
                                  <p:stCondLst>
                                    <p:cond delay="0"/>
                                  </p:stCondLst>
                                  <p:childTnLst>
                                    <p:set>
                                      <p:cBhvr>
                                        <p:cTn id="26" dur="1" fill="hold">
                                          <p:stCondLst>
                                            <p:cond delay="0"/>
                                          </p:stCondLst>
                                        </p:cTn>
                                        <p:tgtEl>
                                          <p:spTgt spid="82"/>
                                        </p:tgtEl>
                                        <p:attrNameLst>
                                          <p:attrName>style.visibility</p:attrName>
                                        </p:attrNameLst>
                                      </p:cBhvr>
                                      <p:to>
                                        <p:strVal val="visible"/>
                                      </p:to>
                                    </p:set>
                                    <p:animEffect transition="in" filter="wipe(down)">
                                      <p:cBhvr>
                                        <p:cTn id="27" dur="500"/>
                                        <p:tgtEl>
                                          <p:spTgt spid="82"/>
                                        </p:tgtEl>
                                      </p:cBhvr>
                                    </p:animEffect>
                                  </p:childTnLst>
                                </p:cTn>
                              </p:par>
                              <p:par>
                                <p:cTn id="28" presetID="22" presetClass="entr" presetSubtype="4" fill="hold" nodeType="withEffect">
                                  <p:stCondLst>
                                    <p:cond delay="0"/>
                                  </p:stCondLst>
                                  <p:childTnLst>
                                    <p:set>
                                      <p:cBhvr>
                                        <p:cTn id="29" dur="1" fill="hold">
                                          <p:stCondLst>
                                            <p:cond delay="0"/>
                                          </p:stCondLst>
                                        </p:cTn>
                                        <p:tgtEl>
                                          <p:spTgt spid="129"/>
                                        </p:tgtEl>
                                        <p:attrNameLst>
                                          <p:attrName>style.visibility</p:attrName>
                                        </p:attrNameLst>
                                      </p:cBhvr>
                                      <p:to>
                                        <p:strVal val="visible"/>
                                      </p:to>
                                    </p:set>
                                    <p:animEffect transition="in" filter="wipe(down)">
                                      <p:cBhvr>
                                        <p:cTn id="30" dur="500"/>
                                        <p:tgtEl>
                                          <p:spTgt spid="129"/>
                                        </p:tgtEl>
                                      </p:cBhvr>
                                    </p:animEffect>
                                  </p:childTnLst>
                                </p:cTn>
                              </p:par>
                              <p:par>
                                <p:cTn id="31" presetID="22" presetClass="entr" presetSubtype="1" fill="hold" nodeType="withEffect">
                                  <p:stCondLst>
                                    <p:cond delay="0"/>
                                  </p:stCondLst>
                                  <p:childTnLst>
                                    <p:set>
                                      <p:cBhvr>
                                        <p:cTn id="32" dur="1" fill="hold">
                                          <p:stCondLst>
                                            <p:cond delay="0"/>
                                          </p:stCondLst>
                                        </p:cTn>
                                        <p:tgtEl>
                                          <p:spTgt spid="130"/>
                                        </p:tgtEl>
                                        <p:attrNameLst>
                                          <p:attrName>style.visibility</p:attrName>
                                        </p:attrNameLst>
                                      </p:cBhvr>
                                      <p:to>
                                        <p:strVal val="visible"/>
                                      </p:to>
                                    </p:set>
                                    <p:animEffect transition="in" filter="wipe(up)">
                                      <p:cBhvr>
                                        <p:cTn id="33" dur="500"/>
                                        <p:tgtEl>
                                          <p:spTgt spid="130"/>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32"/>
                                        </p:tgtEl>
                                        <p:attrNameLst>
                                          <p:attrName>style.visibility</p:attrName>
                                        </p:attrNameLst>
                                      </p:cBhvr>
                                      <p:to>
                                        <p:strVal val="visible"/>
                                      </p:to>
                                    </p:set>
                                    <p:anim calcmode="lin" valueType="num">
                                      <p:cBhvr>
                                        <p:cTn id="38" dur="1000" fill="hold"/>
                                        <p:tgtEl>
                                          <p:spTgt spid="132"/>
                                        </p:tgtEl>
                                        <p:attrNameLst>
                                          <p:attrName>ppt_w</p:attrName>
                                        </p:attrNameLst>
                                      </p:cBhvr>
                                      <p:tavLst>
                                        <p:tav tm="0">
                                          <p:val>
                                            <p:fltVal val="0"/>
                                          </p:val>
                                        </p:tav>
                                        <p:tav tm="100000">
                                          <p:val>
                                            <p:strVal val="#ppt_w"/>
                                          </p:val>
                                        </p:tav>
                                      </p:tavLst>
                                    </p:anim>
                                    <p:anim calcmode="lin" valueType="num">
                                      <p:cBhvr>
                                        <p:cTn id="39" dur="1000" fill="hold"/>
                                        <p:tgtEl>
                                          <p:spTgt spid="132"/>
                                        </p:tgtEl>
                                        <p:attrNameLst>
                                          <p:attrName>ppt_h</p:attrName>
                                        </p:attrNameLst>
                                      </p:cBhvr>
                                      <p:tavLst>
                                        <p:tav tm="0">
                                          <p:val>
                                            <p:fltVal val="0"/>
                                          </p:val>
                                        </p:tav>
                                        <p:tav tm="100000">
                                          <p:val>
                                            <p:strVal val="#ppt_h"/>
                                          </p:val>
                                        </p:tav>
                                      </p:tavLst>
                                    </p:anim>
                                    <p:anim calcmode="lin" valueType="num">
                                      <p:cBhvr>
                                        <p:cTn id="40" dur="1000" fill="hold"/>
                                        <p:tgtEl>
                                          <p:spTgt spid="132"/>
                                        </p:tgtEl>
                                        <p:attrNameLst>
                                          <p:attrName>style.rotation</p:attrName>
                                        </p:attrNameLst>
                                      </p:cBhvr>
                                      <p:tavLst>
                                        <p:tav tm="0">
                                          <p:val>
                                            <p:fltVal val="90"/>
                                          </p:val>
                                        </p:tav>
                                        <p:tav tm="100000">
                                          <p:val>
                                            <p:fltVal val="0"/>
                                          </p:val>
                                        </p:tav>
                                      </p:tavLst>
                                    </p:anim>
                                    <p:animEffect transition="in" filter="fade">
                                      <p:cBhvr>
                                        <p:cTn id="41" dur="1000"/>
                                        <p:tgtEl>
                                          <p:spTgt spid="13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33"/>
                                        </p:tgtEl>
                                        <p:attrNameLst>
                                          <p:attrName>style.visibility</p:attrName>
                                        </p:attrNameLst>
                                      </p:cBhvr>
                                      <p:to>
                                        <p:strVal val="visible"/>
                                      </p:to>
                                    </p:set>
                                    <p:anim calcmode="lin" valueType="num">
                                      <p:cBhvr>
                                        <p:cTn id="46" dur="500" fill="hold"/>
                                        <p:tgtEl>
                                          <p:spTgt spid="133"/>
                                        </p:tgtEl>
                                        <p:attrNameLst>
                                          <p:attrName>ppt_w</p:attrName>
                                        </p:attrNameLst>
                                      </p:cBhvr>
                                      <p:tavLst>
                                        <p:tav tm="0">
                                          <p:val>
                                            <p:fltVal val="0"/>
                                          </p:val>
                                        </p:tav>
                                        <p:tav tm="100000">
                                          <p:val>
                                            <p:strVal val="#ppt_w"/>
                                          </p:val>
                                        </p:tav>
                                      </p:tavLst>
                                    </p:anim>
                                    <p:anim calcmode="lin" valueType="num">
                                      <p:cBhvr>
                                        <p:cTn id="47" dur="500" fill="hold"/>
                                        <p:tgtEl>
                                          <p:spTgt spid="133"/>
                                        </p:tgtEl>
                                        <p:attrNameLst>
                                          <p:attrName>ppt_h</p:attrName>
                                        </p:attrNameLst>
                                      </p:cBhvr>
                                      <p:tavLst>
                                        <p:tav tm="0">
                                          <p:val>
                                            <p:fltVal val="0"/>
                                          </p:val>
                                        </p:tav>
                                        <p:tav tm="100000">
                                          <p:val>
                                            <p:strVal val="#ppt_h"/>
                                          </p:val>
                                        </p:tav>
                                      </p:tavLst>
                                    </p:anim>
                                    <p:animEffect transition="in" filter="fade">
                                      <p:cBhvr>
                                        <p:cTn id="48" dur="500"/>
                                        <p:tgtEl>
                                          <p:spTgt spid="13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36"/>
                                        </p:tgtEl>
                                        <p:attrNameLst>
                                          <p:attrName>style.visibility</p:attrName>
                                        </p:attrNameLst>
                                      </p:cBhvr>
                                      <p:to>
                                        <p:strVal val="visible"/>
                                      </p:to>
                                    </p:set>
                                    <p:animEffect transition="in" filter="wipe(up)">
                                      <p:cBhvr>
                                        <p:cTn id="53" dur="500"/>
                                        <p:tgtEl>
                                          <p:spTgt spid="13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151"/>
                                        </p:tgtEl>
                                        <p:attrNameLst>
                                          <p:attrName>style.visibility</p:attrName>
                                        </p:attrNameLst>
                                      </p:cBhvr>
                                      <p:to>
                                        <p:strVal val="visible"/>
                                      </p:to>
                                    </p:set>
                                    <p:animEffect transition="in" filter="wipe(up)">
                                      <p:cBhvr>
                                        <p:cTn id="58" dur="500"/>
                                        <p:tgtEl>
                                          <p:spTgt spid="151"/>
                                        </p:tgtEl>
                                      </p:cBhvr>
                                    </p:animEffect>
                                  </p:childTnLst>
                                </p:cTn>
                              </p:par>
                            </p:childTnLst>
                          </p:cTn>
                        </p:par>
                        <p:par>
                          <p:cTn id="59" fill="hold">
                            <p:stCondLst>
                              <p:cond delay="500"/>
                            </p:stCondLst>
                            <p:childTnLst>
                              <p:par>
                                <p:cTn id="60" presetID="22" presetClass="entr" presetSubtype="1" fill="hold" nodeType="afterEffect">
                                  <p:stCondLst>
                                    <p:cond delay="0"/>
                                  </p:stCondLst>
                                  <p:childTnLst>
                                    <p:set>
                                      <p:cBhvr>
                                        <p:cTn id="61" dur="1" fill="hold">
                                          <p:stCondLst>
                                            <p:cond delay="0"/>
                                          </p:stCondLst>
                                        </p:cTn>
                                        <p:tgtEl>
                                          <p:spTgt spid="152"/>
                                        </p:tgtEl>
                                        <p:attrNameLst>
                                          <p:attrName>style.visibility</p:attrName>
                                        </p:attrNameLst>
                                      </p:cBhvr>
                                      <p:to>
                                        <p:strVal val="visible"/>
                                      </p:to>
                                    </p:set>
                                    <p:animEffect transition="in" filter="wipe(up)">
                                      <p:cBhvr>
                                        <p:cTn id="62" dur="500"/>
                                        <p:tgtEl>
                                          <p:spTgt spid="152"/>
                                        </p:tgtEl>
                                      </p:cBhvr>
                                    </p:animEffect>
                                  </p:childTnLst>
                                </p:cTn>
                              </p:par>
                            </p:childTnLst>
                          </p:cTn>
                        </p:par>
                        <p:par>
                          <p:cTn id="63" fill="hold">
                            <p:stCondLst>
                              <p:cond delay="1000"/>
                            </p:stCondLst>
                            <p:childTnLst>
                              <p:par>
                                <p:cTn id="64" presetID="22" presetClass="entr" presetSubtype="1" fill="hold" nodeType="afterEffect">
                                  <p:stCondLst>
                                    <p:cond delay="0"/>
                                  </p:stCondLst>
                                  <p:childTnLst>
                                    <p:set>
                                      <p:cBhvr>
                                        <p:cTn id="65" dur="1" fill="hold">
                                          <p:stCondLst>
                                            <p:cond delay="0"/>
                                          </p:stCondLst>
                                        </p:cTn>
                                        <p:tgtEl>
                                          <p:spTgt spid="153"/>
                                        </p:tgtEl>
                                        <p:attrNameLst>
                                          <p:attrName>style.visibility</p:attrName>
                                        </p:attrNameLst>
                                      </p:cBhvr>
                                      <p:to>
                                        <p:strVal val="visible"/>
                                      </p:to>
                                    </p:set>
                                    <p:animEffect transition="in" filter="wipe(up)">
                                      <p:cBhvr>
                                        <p:cTn id="66" dur="500"/>
                                        <p:tgtEl>
                                          <p:spTgt spid="153"/>
                                        </p:tgtEl>
                                      </p:cBhvr>
                                    </p:animEffect>
                                  </p:childTnLst>
                                </p:cTn>
                              </p:par>
                            </p:childTnLst>
                          </p:cTn>
                        </p:par>
                        <p:par>
                          <p:cTn id="67" fill="hold">
                            <p:stCondLst>
                              <p:cond delay="1500"/>
                            </p:stCondLst>
                            <p:childTnLst>
                              <p:par>
                                <p:cTn id="68" presetID="22" presetClass="entr" presetSubtype="1" fill="hold" nodeType="afterEffect">
                                  <p:stCondLst>
                                    <p:cond delay="0"/>
                                  </p:stCondLst>
                                  <p:childTnLst>
                                    <p:set>
                                      <p:cBhvr>
                                        <p:cTn id="69" dur="1" fill="hold">
                                          <p:stCondLst>
                                            <p:cond delay="0"/>
                                          </p:stCondLst>
                                        </p:cTn>
                                        <p:tgtEl>
                                          <p:spTgt spid="154"/>
                                        </p:tgtEl>
                                        <p:attrNameLst>
                                          <p:attrName>style.visibility</p:attrName>
                                        </p:attrNameLst>
                                      </p:cBhvr>
                                      <p:to>
                                        <p:strVal val="visible"/>
                                      </p:to>
                                    </p:set>
                                    <p:animEffect transition="in" filter="wipe(up)">
                                      <p:cBhvr>
                                        <p:cTn id="70" dur="500"/>
                                        <p:tgtEl>
                                          <p:spTgt spid="154"/>
                                        </p:tgtEl>
                                      </p:cBhvr>
                                    </p:animEffect>
                                  </p:childTnLst>
                                </p:cTn>
                              </p:par>
                            </p:childTnLst>
                          </p:cTn>
                        </p:par>
                        <p:par>
                          <p:cTn id="71" fill="hold">
                            <p:stCondLst>
                              <p:cond delay="2000"/>
                            </p:stCondLst>
                            <p:childTnLst>
                              <p:par>
                                <p:cTn id="72" presetID="22" presetClass="entr" presetSubtype="1" fill="hold" nodeType="afterEffect">
                                  <p:stCondLst>
                                    <p:cond delay="0"/>
                                  </p:stCondLst>
                                  <p:childTnLst>
                                    <p:set>
                                      <p:cBhvr>
                                        <p:cTn id="73" dur="1" fill="hold">
                                          <p:stCondLst>
                                            <p:cond delay="0"/>
                                          </p:stCondLst>
                                        </p:cTn>
                                        <p:tgtEl>
                                          <p:spTgt spid="155"/>
                                        </p:tgtEl>
                                        <p:attrNameLst>
                                          <p:attrName>style.visibility</p:attrName>
                                        </p:attrNameLst>
                                      </p:cBhvr>
                                      <p:to>
                                        <p:strVal val="visible"/>
                                      </p:to>
                                    </p:set>
                                    <p:animEffect transition="in" filter="wipe(up)">
                                      <p:cBhvr>
                                        <p:cTn id="74" dur="500"/>
                                        <p:tgtEl>
                                          <p:spTgt spid="155"/>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156"/>
                                        </p:tgtEl>
                                        <p:attrNameLst>
                                          <p:attrName>style.visibility</p:attrName>
                                        </p:attrNameLst>
                                      </p:cBhvr>
                                      <p:to>
                                        <p:strVal val="visible"/>
                                      </p:to>
                                    </p:set>
                                    <p:animEffect transition="in" filter="wipe(up)">
                                      <p:cBhvr>
                                        <p:cTn id="79" dur="500"/>
                                        <p:tgtEl>
                                          <p:spTgt spid="156"/>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0" nodeType="clickEffect">
                                  <p:stCondLst>
                                    <p:cond delay="0"/>
                                  </p:stCondLst>
                                  <p:childTnLst>
                                    <p:set>
                                      <p:cBhvr>
                                        <p:cTn id="83" dur="1" fill="hold">
                                          <p:stCondLst>
                                            <p:cond delay="0"/>
                                          </p:stCondLst>
                                        </p:cTn>
                                        <p:tgtEl>
                                          <p:spTgt spid="149"/>
                                        </p:tgtEl>
                                        <p:attrNameLst>
                                          <p:attrName>style.visibility</p:attrName>
                                        </p:attrNameLst>
                                      </p:cBhvr>
                                      <p:to>
                                        <p:strVal val="visible"/>
                                      </p:to>
                                    </p:set>
                                    <p:animEffect transition="in" filter="wipe(down)">
                                      <p:cBhvr>
                                        <p:cTn id="84" dur="500"/>
                                        <p:tgtEl>
                                          <p:spTgt spid="149"/>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150"/>
                                        </p:tgtEl>
                                        <p:attrNameLst>
                                          <p:attrName>style.visibility</p:attrName>
                                        </p:attrNameLst>
                                      </p:cBhvr>
                                      <p:to>
                                        <p:strVal val="visible"/>
                                      </p:to>
                                    </p:set>
                                    <p:animEffect transition="in" filter="wipe(down)">
                                      <p:cBhvr>
                                        <p:cTn id="89"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9" grpId="1"/>
      <p:bldP spid="39" grpId="2"/>
      <p:bldP spid="149" grpId="0" animBg="1"/>
      <p:bldP spid="15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7451" y="1"/>
            <a:ext cx="7305242" cy="1181364"/>
          </a:xfrm>
        </p:spPr>
        <p:txBody>
          <a:bodyPr>
            <a:normAutofit fontScale="90000"/>
          </a:bodyPr>
          <a:lstStyle/>
          <a:p>
            <a:r>
              <a:rPr lang="en-US" dirty="0"/>
              <a:t>Four Persian Kings </a:t>
            </a:r>
            <a:r>
              <a:rPr lang="en-US" dirty="0" smtClean="0"/>
              <a:t/>
            </a:r>
            <a:br>
              <a:rPr lang="en-US" dirty="0" smtClean="0"/>
            </a:br>
            <a:r>
              <a:rPr lang="en-US" dirty="0" smtClean="0"/>
              <a:t>&amp; </a:t>
            </a:r>
            <a:r>
              <a:rPr lang="en-US" dirty="0"/>
              <a:t>Alexander the Great to </a:t>
            </a:r>
            <a:r>
              <a:rPr lang="en-US" dirty="0" smtClean="0"/>
              <a:t>Come</a:t>
            </a:r>
            <a:endParaRPr lang="en-US" dirty="0"/>
          </a:p>
        </p:txBody>
      </p:sp>
      <p:sp>
        <p:nvSpPr>
          <p:cNvPr id="4" name="Rectangle 3"/>
          <p:cNvSpPr/>
          <p:nvPr/>
        </p:nvSpPr>
        <p:spPr>
          <a:xfrm>
            <a:off x="2119745" y="1530625"/>
            <a:ext cx="5943600" cy="3693319"/>
          </a:xfrm>
          <a:prstGeom prst="rect">
            <a:avLst/>
          </a:prstGeom>
        </p:spPr>
        <p:txBody>
          <a:bodyPr wrap="square">
            <a:spAutoFit/>
          </a:bodyPr>
          <a:lstStyle/>
          <a:p>
            <a:r>
              <a:rPr lang="en-US" b="1" i="1" dirty="0" smtClean="0"/>
              <a:t>Vs 2</a:t>
            </a:r>
          </a:p>
          <a:p>
            <a:r>
              <a:rPr lang="en-US" b="1" i="1" dirty="0" smtClean="0"/>
              <a:t>three </a:t>
            </a:r>
            <a:r>
              <a:rPr lang="en-US" b="1" i="1" dirty="0"/>
              <a:t>more kings shall arise in Persia, and a fourth… shall stir up all against the kingdom of </a:t>
            </a:r>
            <a:r>
              <a:rPr lang="en-US" b="1" i="1" dirty="0" smtClean="0"/>
              <a:t>Greece</a:t>
            </a:r>
          </a:p>
          <a:p>
            <a:endParaRPr lang="en-US" b="1" i="1" dirty="0"/>
          </a:p>
          <a:p>
            <a:r>
              <a:rPr lang="en-US" dirty="0" smtClean="0"/>
              <a:t>530-522 BC 	</a:t>
            </a:r>
            <a:r>
              <a:rPr lang="en-US" dirty="0"/>
              <a:t> Cambyses II</a:t>
            </a:r>
            <a:r>
              <a:rPr lang="en-US" dirty="0" smtClean="0"/>
              <a:t> (</a:t>
            </a:r>
            <a:r>
              <a:rPr lang="en-US" dirty="0"/>
              <a:t>conquers Egypt)</a:t>
            </a:r>
          </a:p>
          <a:p>
            <a:r>
              <a:rPr lang="en-US" dirty="0" smtClean="0"/>
              <a:t>522 		</a:t>
            </a:r>
            <a:r>
              <a:rPr lang="en-US" dirty="0" err="1" smtClean="0"/>
              <a:t>Bardiya</a:t>
            </a:r>
            <a:r>
              <a:rPr lang="en-US" dirty="0" smtClean="0"/>
              <a:t> </a:t>
            </a:r>
            <a:r>
              <a:rPr lang="en-US" dirty="0"/>
              <a:t>(</a:t>
            </a:r>
            <a:r>
              <a:rPr lang="en-US" dirty="0" err="1"/>
              <a:t>Smerdis</a:t>
            </a:r>
            <a:r>
              <a:rPr lang="en-US" dirty="0"/>
              <a:t>) Imposter/</a:t>
            </a:r>
            <a:r>
              <a:rPr lang="en-US" dirty="0" err="1"/>
              <a:t>Ursurper</a:t>
            </a:r>
            <a:endParaRPr lang="en-US" dirty="0"/>
          </a:p>
          <a:p>
            <a:r>
              <a:rPr lang="en-US" dirty="0" smtClean="0"/>
              <a:t>522-486 		Darius I</a:t>
            </a:r>
          </a:p>
          <a:p>
            <a:r>
              <a:rPr lang="en-US" dirty="0" smtClean="0"/>
              <a:t>  		(</a:t>
            </a:r>
            <a:r>
              <a:rPr lang="en-US" dirty="0"/>
              <a:t>490 invasion of Greece)</a:t>
            </a:r>
          </a:p>
          <a:p>
            <a:r>
              <a:rPr lang="en-US" dirty="0" smtClean="0"/>
              <a:t>486-465 		Xerxes </a:t>
            </a:r>
            <a:r>
              <a:rPr lang="en-US" dirty="0"/>
              <a:t>I (Ahasuerus) </a:t>
            </a:r>
            <a:endParaRPr lang="en-US" dirty="0" smtClean="0"/>
          </a:p>
          <a:p>
            <a:r>
              <a:rPr lang="en-US" dirty="0"/>
              <a:t>	</a:t>
            </a:r>
            <a:r>
              <a:rPr lang="en-US" dirty="0" smtClean="0"/>
              <a:t>	– </a:t>
            </a:r>
            <a:r>
              <a:rPr lang="en-US" dirty="0"/>
              <a:t>480 invasion of </a:t>
            </a:r>
            <a:r>
              <a:rPr lang="en-US" dirty="0" smtClean="0"/>
              <a:t>Greece/Esther</a:t>
            </a:r>
          </a:p>
          <a:p>
            <a:r>
              <a:rPr lang="en-US" dirty="0" smtClean="0"/>
              <a:t>		480/479 </a:t>
            </a:r>
            <a:r>
              <a:rPr lang="en-US" dirty="0"/>
              <a:t>BC Persians defeated at </a:t>
            </a:r>
            <a:r>
              <a:rPr lang="en-US" dirty="0" smtClean="0"/>
              <a:t>			Thermopylae </a:t>
            </a:r>
            <a:r>
              <a:rPr lang="en-US" dirty="0"/>
              <a:t>&amp; Salamis</a:t>
            </a:r>
            <a:endParaRPr lang="en-US" dirty="0">
              <a:ea typeface="SimSun"/>
              <a:cs typeface="Times New Roman"/>
            </a:endParaRPr>
          </a:p>
          <a:p>
            <a:endParaRPr 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481" y="2565070"/>
            <a:ext cx="1520970" cy="2777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91886" y="5223944"/>
            <a:ext cx="905120" cy="369332"/>
          </a:xfrm>
          <a:prstGeom prst="rect">
            <a:avLst/>
          </a:prstGeom>
          <a:noFill/>
        </p:spPr>
        <p:txBody>
          <a:bodyPr wrap="none" rtlCol="0">
            <a:spAutoFit/>
          </a:bodyPr>
          <a:lstStyle/>
          <a:p>
            <a:r>
              <a:rPr lang="en-US" dirty="0" smtClean="0">
                <a:solidFill>
                  <a:srgbClr val="0000CC"/>
                </a:solidFill>
              </a:rPr>
              <a:t>Xerxes I</a:t>
            </a:r>
            <a:endParaRPr lang="en-US" dirty="0">
              <a:solidFill>
                <a:srgbClr val="0000CC"/>
              </a:solidFill>
            </a:endParaRPr>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7391" y="3788229"/>
            <a:ext cx="1707157" cy="1789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856512" y="4952087"/>
            <a:ext cx="3721982" cy="646331"/>
          </a:xfrm>
          <a:prstGeom prst="rect">
            <a:avLst/>
          </a:prstGeom>
          <a:noFill/>
        </p:spPr>
        <p:txBody>
          <a:bodyPr wrap="square" rtlCol="0">
            <a:spAutoFit/>
          </a:bodyPr>
          <a:lstStyle/>
          <a:p>
            <a:r>
              <a:rPr lang="en-US" dirty="0">
                <a:solidFill>
                  <a:srgbClr val="0000CC"/>
                </a:solidFill>
              </a:rPr>
              <a:t>Silver shekel by King Darius I, </a:t>
            </a:r>
            <a:endParaRPr lang="en-US" dirty="0" smtClean="0">
              <a:solidFill>
                <a:srgbClr val="0000CC"/>
              </a:solidFill>
            </a:endParaRPr>
          </a:p>
          <a:p>
            <a:r>
              <a:rPr lang="en-US" dirty="0" smtClean="0">
                <a:solidFill>
                  <a:srgbClr val="0000CC"/>
                </a:solidFill>
              </a:rPr>
              <a:t>showing </a:t>
            </a:r>
            <a:r>
              <a:rPr lang="en-US" dirty="0">
                <a:solidFill>
                  <a:srgbClr val="0000CC"/>
                </a:solidFill>
              </a:rPr>
              <a:t>King of Persia firing his bow</a:t>
            </a: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481" y="687325"/>
            <a:ext cx="1568132" cy="1877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774613" y="1257751"/>
            <a:ext cx="1341970" cy="369332"/>
          </a:xfrm>
          <a:prstGeom prst="rect">
            <a:avLst/>
          </a:prstGeom>
        </p:spPr>
        <p:txBody>
          <a:bodyPr wrap="none">
            <a:spAutoFit/>
          </a:bodyPr>
          <a:lstStyle/>
          <a:p>
            <a:r>
              <a:rPr lang="en-US" dirty="0">
                <a:solidFill>
                  <a:srgbClr val="0000CC"/>
                </a:solidFill>
              </a:rPr>
              <a:t>Cambyses II </a:t>
            </a:r>
          </a:p>
        </p:txBody>
      </p:sp>
    </p:spTree>
    <p:extLst>
      <p:ext uri="{BB962C8B-B14F-4D97-AF65-F5344CB8AC3E}">
        <p14:creationId xmlns:p14="http://schemas.microsoft.com/office/powerpoint/2010/main" val="37317086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Bible Events &amp; Persians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371636964"/>
              </p:ext>
            </p:extLst>
          </p:nvPr>
        </p:nvGraphicFramePr>
        <p:xfrm>
          <a:off x="5" y="-5080"/>
          <a:ext cx="8991601" cy="5783580"/>
        </p:xfrm>
        <a:graphic>
          <a:graphicData uri="http://schemas.openxmlformats.org/drawingml/2006/table">
            <a:tbl>
              <a:tblPr firstRow="1" firstCol="1" bandRow="1">
                <a:tableStyleId>{5C22544A-7EE6-4342-B048-85BDC9FD1C3A}</a:tableStyleId>
              </a:tblPr>
              <a:tblGrid>
                <a:gridCol w="1795086"/>
                <a:gridCol w="1536335"/>
                <a:gridCol w="1778913"/>
                <a:gridCol w="3881267"/>
              </a:tblGrid>
              <a:tr h="262890">
                <a:tc>
                  <a:txBody>
                    <a:bodyPr/>
                    <a:lstStyle/>
                    <a:p>
                      <a:pPr marL="0" marR="0">
                        <a:lnSpc>
                          <a:spcPct val="115000"/>
                        </a:lnSpc>
                        <a:spcBef>
                          <a:spcPts val="0"/>
                        </a:spcBef>
                        <a:spcAft>
                          <a:spcPts val="0"/>
                        </a:spcAft>
                      </a:pPr>
                      <a:r>
                        <a:rPr lang="en-US" sz="1500" dirty="0">
                          <a:effectLst/>
                        </a:rPr>
                        <a:t>Persian Ruler</a:t>
                      </a:r>
                      <a:endParaRPr lang="en-US" sz="1500" dirty="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a:effectLst/>
                        </a:rPr>
                        <a:t>Dates</a:t>
                      </a:r>
                      <a:endParaRPr lang="en-US" sz="1500" dirty="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Scripture</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Fill In Bible Event</a:t>
                      </a:r>
                      <a:endParaRPr lang="en-US" sz="1500">
                        <a:effectLst/>
                        <a:latin typeface="Calibri"/>
                        <a:ea typeface="SimSun"/>
                        <a:cs typeface="Times New Roman"/>
                      </a:endParaRPr>
                    </a:p>
                  </a:txBody>
                  <a:tcPr marL="68580" marR="68580" marT="0" marB="0"/>
                </a:tc>
              </a:tr>
              <a:tr h="262890">
                <a:tc>
                  <a:txBody>
                    <a:bodyPr/>
                    <a:lstStyle/>
                    <a:p>
                      <a:pPr marL="0" marR="0">
                        <a:lnSpc>
                          <a:spcPct val="115000"/>
                        </a:lnSpc>
                        <a:spcBef>
                          <a:spcPts val="0"/>
                        </a:spcBef>
                        <a:spcAft>
                          <a:spcPts val="0"/>
                        </a:spcAft>
                      </a:pPr>
                      <a:r>
                        <a:rPr lang="en-US" sz="1500">
                          <a:effectLst/>
                        </a:rPr>
                        <a:t> </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740-690 BC</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Isaiah 44:28, 45:1</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 </a:t>
                      </a:r>
                      <a:endParaRPr lang="en-US" sz="1500">
                        <a:effectLst/>
                        <a:latin typeface="Calibri"/>
                        <a:ea typeface="SimSun"/>
                        <a:cs typeface="Times New Roman"/>
                      </a:endParaRPr>
                    </a:p>
                  </a:txBody>
                  <a:tcPr marL="68580" marR="68580" marT="0" marB="0"/>
                </a:tc>
              </a:tr>
              <a:tr h="262890">
                <a:tc>
                  <a:txBody>
                    <a:bodyPr/>
                    <a:lstStyle/>
                    <a:p>
                      <a:pPr marL="0" marR="0">
                        <a:lnSpc>
                          <a:spcPct val="115000"/>
                        </a:lnSpc>
                        <a:spcBef>
                          <a:spcPts val="0"/>
                        </a:spcBef>
                        <a:spcAft>
                          <a:spcPts val="0"/>
                        </a:spcAft>
                      </a:pPr>
                      <a:r>
                        <a:rPr lang="en-US" sz="1500">
                          <a:effectLst/>
                        </a:rPr>
                        <a:t>Cyrus</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539-530 BC</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2 Chr 36:22-23</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a:effectLst/>
                        </a:rPr>
                        <a:t> </a:t>
                      </a:r>
                      <a:endParaRPr lang="en-US" sz="1500" dirty="0">
                        <a:effectLst/>
                        <a:latin typeface="Calibri"/>
                        <a:ea typeface="SimSun"/>
                        <a:cs typeface="Times New Roman"/>
                      </a:endParaRPr>
                    </a:p>
                  </a:txBody>
                  <a:tcPr marL="68580" marR="68580" marT="0" marB="0"/>
                </a:tc>
              </a:tr>
              <a:tr h="262890">
                <a:tc>
                  <a:txBody>
                    <a:bodyPr/>
                    <a:lstStyle/>
                    <a:p>
                      <a:pPr marL="0" marR="0">
                        <a:lnSpc>
                          <a:spcPct val="115000"/>
                        </a:lnSpc>
                        <a:spcBef>
                          <a:spcPts val="0"/>
                        </a:spcBef>
                        <a:spcAft>
                          <a:spcPts val="0"/>
                        </a:spcAft>
                      </a:pPr>
                      <a:r>
                        <a:rPr lang="en-US" sz="1500">
                          <a:effectLst/>
                        </a:rPr>
                        <a:t> </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 </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Daniel 1:21</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 </a:t>
                      </a:r>
                      <a:endParaRPr lang="en-US" sz="1500">
                        <a:effectLst/>
                        <a:latin typeface="Calibri"/>
                        <a:ea typeface="SimSun"/>
                        <a:cs typeface="Times New Roman"/>
                      </a:endParaRPr>
                    </a:p>
                  </a:txBody>
                  <a:tcPr marL="68580" marR="68580" marT="0" marB="0"/>
                </a:tc>
              </a:tr>
              <a:tr h="262890">
                <a:tc>
                  <a:txBody>
                    <a:bodyPr/>
                    <a:lstStyle/>
                    <a:p>
                      <a:pPr marL="0" marR="0">
                        <a:lnSpc>
                          <a:spcPct val="115000"/>
                        </a:lnSpc>
                        <a:spcBef>
                          <a:spcPts val="0"/>
                        </a:spcBef>
                        <a:spcAft>
                          <a:spcPts val="0"/>
                        </a:spcAft>
                      </a:pPr>
                      <a:r>
                        <a:rPr lang="en-US" sz="1500">
                          <a:effectLst/>
                        </a:rPr>
                        <a:t> </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 </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Daniel 10:1</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 </a:t>
                      </a:r>
                      <a:endParaRPr lang="en-US" sz="1500">
                        <a:effectLst/>
                        <a:latin typeface="Calibri"/>
                        <a:ea typeface="SimSun"/>
                        <a:cs typeface="Times New Roman"/>
                      </a:endParaRPr>
                    </a:p>
                  </a:txBody>
                  <a:tcPr marL="68580" marR="68580" marT="0" marB="0"/>
                </a:tc>
              </a:tr>
              <a:tr h="262890">
                <a:tc>
                  <a:txBody>
                    <a:bodyPr/>
                    <a:lstStyle/>
                    <a:p>
                      <a:pPr marL="0" marR="0">
                        <a:lnSpc>
                          <a:spcPct val="115000"/>
                        </a:lnSpc>
                        <a:spcBef>
                          <a:spcPts val="0"/>
                        </a:spcBef>
                        <a:spcAft>
                          <a:spcPts val="0"/>
                        </a:spcAft>
                      </a:pPr>
                      <a:r>
                        <a:rPr lang="en-US" sz="1500">
                          <a:effectLst/>
                        </a:rPr>
                        <a:t>Cambyses II</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530-522 BC</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 </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526 BC Conquers Egypt</a:t>
                      </a:r>
                      <a:endParaRPr lang="en-US" sz="1500">
                        <a:effectLst/>
                        <a:latin typeface="Calibri"/>
                        <a:ea typeface="SimSun"/>
                        <a:cs typeface="Times New Roman"/>
                      </a:endParaRPr>
                    </a:p>
                  </a:txBody>
                  <a:tcPr marL="68580" marR="68580" marT="0" marB="0"/>
                </a:tc>
              </a:tr>
              <a:tr h="525780">
                <a:tc>
                  <a:txBody>
                    <a:bodyPr/>
                    <a:lstStyle/>
                    <a:p>
                      <a:pPr marL="0" marR="0">
                        <a:lnSpc>
                          <a:spcPct val="115000"/>
                        </a:lnSpc>
                        <a:spcBef>
                          <a:spcPts val="0"/>
                        </a:spcBef>
                        <a:spcAft>
                          <a:spcPts val="0"/>
                        </a:spcAft>
                      </a:pPr>
                      <a:r>
                        <a:rPr lang="en-US" sz="1500">
                          <a:effectLst/>
                        </a:rPr>
                        <a:t>Darius I </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522-486 BC</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 </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500 BC Height of Persian Power</a:t>
                      </a:r>
                    </a:p>
                    <a:p>
                      <a:pPr marL="0" marR="0">
                        <a:lnSpc>
                          <a:spcPct val="115000"/>
                        </a:lnSpc>
                        <a:spcBef>
                          <a:spcPts val="0"/>
                        </a:spcBef>
                        <a:spcAft>
                          <a:spcPts val="0"/>
                        </a:spcAft>
                      </a:pPr>
                      <a:r>
                        <a:rPr lang="en-US" sz="1500">
                          <a:effectLst/>
                        </a:rPr>
                        <a:t>490 BC  Persians defeat at Marathon</a:t>
                      </a:r>
                      <a:endParaRPr lang="en-US" sz="1500">
                        <a:effectLst/>
                        <a:latin typeface="Calibri"/>
                        <a:ea typeface="SimSun"/>
                        <a:cs typeface="Times New Roman"/>
                      </a:endParaRPr>
                    </a:p>
                  </a:txBody>
                  <a:tcPr marL="68580" marR="68580" marT="0" marB="0"/>
                </a:tc>
              </a:tr>
              <a:tr h="262890">
                <a:tc>
                  <a:txBody>
                    <a:bodyPr/>
                    <a:lstStyle/>
                    <a:p>
                      <a:pPr marL="0" marR="0">
                        <a:lnSpc>
                          <a:spcPct val="115000"/>
                        </a:lnSpc>
                        <a:spcBef>
                          <a:spcPts val="0"/>
                        </a:spcBef>
                        <a:spcAft>
                          <a:spcPts val="0"/>
                        </a:spcAft>
                      </a:pPr>
                      <a:r>
                        <a:rPr lang="en-US" sz="1500">
                          <a:effectLst/>
                        </a:rPr>
                        <a:t> </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 </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Ezra 4:4-5</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 </a:t>
                      </a:r>
                      <a:endParaRPr lang="en-US" sz="1500">
                        <a:effectLst/>
                        <a:latin typeface="Calibri"/>
                        <a:ea typeface="SimSun"/>
                        <a:cs typeface="Times New Roman"/>
                      </a:endParaRPr>
                    </a:p>
                  </a:txBody>
                  <a:tcPr marL="68580" marR="68580" marT="0" marB="0"/>
                </a:tc>
              </a:tr>
              <a:tr h="262890">
                <a:tc>
                  <a:txBody>
                    <a:bodyPr/>
                    <a:lstStyle/>
                    <a:p>
                      <a:pPr marL="0" marR="0">
                        <a:lnSpc>
                          <a:spcPct val="115000"/>
                        </a:lnSpc>
                        <a:spcBef>
                          <a:spcPts val="0"/>
                        </a:spcBef>
                        <a:spcAft>
                          <a:spcPts val="0"/>
                        </a:spcAft>
                      </a:pPr>
                      <a:r>
                        <a:rPr lang="en-US" sz="1500">
                          <a:effectLst/>
                        </a:rPr>
                        <a:t> </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 </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a:effectLst/>
                        </a:rPr>
                        <a:t>Ezra 4:24-6:12</a:t>
                      </a:r>
                      <a:endParaRPr lang="en-US" sz="1500" dirty="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 </a:t>
                      </a:r>
                      <a:endParaRPr lang="en-US" sz="1500">
                        <a:effectLst/>
                        <a:latin typeface="Calibri"/>
                        <a:ea typeface="SimSun"/>
                        <a:cs typeface="Times New Roman"/>
                      </a:endParaRPr>
                    </a:p>
                  </a:txBody>
                  <a:tcPr marL="68580" marR="68580" marT="0" marB="0"/>
                </a:tc>
              </a:tr>
              <a:tr h="262890">
                <a:tc>
                  <a:txBody>
                    <a:bodyPr/>
                    <a:lstStyle/>
                    <a:p>
                      <a:pPr marL="0" marR="0">
                        <a:lnSpc>
                          <a:spcPct val="115000"/>
                        </a:lnSpc>
                        <a:spcBef>
                          <a:spcPts val="0"/>
                        </a:spcBef>
                        <a:spcAft>
                          <a:spcPts val="0"/>
                        </a:spcAft>
                      </a:pPr>
                      <a:r>
                        <a:rPr lang="en-US" sz="1500">
                          <a:effectLst/>
                        </a:rPr>
                        <a:t> </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 </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Haggai 1:1</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 </a:t>
                      </a:r>
                      <a:endParaRPr lang="en-US" sz="1500">
                        <a:effectLst/>
                        <a:latin typeface="Calibri"/>
                        <a:ea typeface="SimSun"/>
                        <a:cs typeface="Times New Roman"/>
                      </a:endParaRPr>
                    </a:p>
                  </a:txBody>
                  <a:tcPr marL="68580" marR="68580" marT="0" marB="0"/>
                </a:tc>
              </a:tr>
              <a:tr h="262890">
                <a:tc>
                  <a:txBody>
                    <a:bodyPr/>
                    <a:lstStyle/>
                    <a:p>
                      <a:pPr marL="0" marR="0">
                        <a:lnSpc>
                          <a:spcPct val="115000"/>
                        </a:lnSpc>
                        <a:spcBef>
                          <a:spcPts val="0"/>
                        </a:spcBef>
                        <a:spcAft>
                          <a:spcPts val="0"/>
                        </a:spcAft>
                      </a:pPr>
                      <a:r>
                        <a:rPr lang="en-US" sz="1500">
                          <a:effectLst/>
                        </a:rPr>
                        <a:t> </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 </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Zechariah 1:1</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 </a:t>
                      </a:r>
                      <a:endParaRPr lang="en-US" sz="1500">
                        <a:effectLst/>
                        <a:latin typeface="Calibri"/>
                        <a:ea typeface="SimSun"/>
                        <a:cs typeface="Times New Roman"/>
                      </a:endParaRPr>
                    </a:p>
                  </a:txBody>
                  <a:tcPr marL="68580" marR="68580" marT="0" marB="0"/>
                </a:tc>
              </a:tr>
              <a:tr h="525780">
                <a:tc>
                  <a:txBody>
                    <a:bodyPr/>
                    <a:lstStyle/>
                    <a:p>
                      <a:pPr marL="0" marR="0">
                        <a:lnSpc>
                          <a:spcPct val="115000"/>
                        </a:lnSpc>
                        <a:spcBef>
                          <a:spcPts val="0"/>
                        </a:spcBef>
                        <a:spcAft>
                          <a:spcPts val="0"/>
                        </a:spcAft>
                      </a:pPr>
                      <a:r>
                        <a:rPr lang="en-US" sz="1500" dirty="0">
                          <a:solidFill>
                            <a:srgbClr val="FFFF00"/>
                          </a:solidFill>
                          <a:effectLst/>
                        </a:rPr>
                        <a:t>Xerxes I (Ahasuerus)</a:t>
                      </a:r>
                      <a:endParaRPr lang="en-US" sz="1500" dirty="0">
                        <a:solidFill>
                          <a:srgbClr val="FFFF00"/>
                        </a:solidFill>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486-465 BC</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 </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a:effectLst/>
                        </a:rPr>
                        <a:t>480/479 BC Persians defeated at Thermopylae &amp; Salamis</a:t>
                      </a:r>
                      <a:endParaRPr lang="en-US" sz="1500" dirty="0">
                        <a:effectLst/>
                        <a:latin typeface="Calibri"/>
                        <a:ea typeface="SimSun"/>
                        <a:cs typeface="Times New Roman"/>
                      </a:endParaRPr>
                    </a:p>
                  </a:txBody>
                  <a:tcPr marL="68580" marR="68580" marT="0" marB="0"/>
                </a:tc>
              </a:tr>
              <a:tr h="262890">
                <a:tc>
                  <a:txBody>
                    <a:bodyPr/>
                    <a:lstStyle/>
                    <a:p>
                      <a:pPr marL="0" marR="0">
                        <a:lnSpc>
                          <a:spcPct val="115000"/>
                        </a:lnSpc>
                        <a:spcBef>
                          <a:spcPts val="0"/>
                        </a:spcBef>
                        <a:spcAft>
                          <a:spcPts val="0"/>
                        </a:spcAft>
                      </a:pPr>
                      <a:r>
                        <a:rPr lang="en-US" sz="1500">
                          <a:effectLst/>
                        </a:rPr>
                        <a:t> </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 </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Ezra 4:6</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 </a:t>
                      </a:r>
                      <a:endParaRPr lang="en-US" sz="1500">
                        <a:effectLst/>
                        <a:latin typeface="Calibri"/>
                        <a:ea typeface="SimSun"/>
                        <a:cs typeface="Times New Roman"/>
                      </a:endParaRPr>
                    </a:p>
                  </a:txBody>
                  <a:tcPr marL="68580" marR="68580" marT="0" marB="0"/>
                </a:tc>
              </a:tr>
              <a:tr h="262890">
                <a:tc>
                  <a:txBody>
                    <a:bodyPr/>
                    <a:lstStyle/>
                    <a:p>
                      <a:pPr marL="0" marR="0">
                        <a:lnSpc>
                          <a:spcPct val="115000"/>
                        </a:lnSpc>
                        <a:spcBef>
                          <a:spcPts val="0"/>
                        </a:spcBef>
                        <a:spcAft>
                          <a:spcPts val="0"/>
                        </a:spcAft>
                      </a:pPr>
                      <a:r>
                        <a:rPr lang="en-US" sz="1500">
                          <a:effectLst/>
                        </a:rPr>
                        <a:t> </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 </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Esther</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 </a:t>
                      </a:r>
                      <a:endParaRPr lang="en-US" sz="1500">
                        <a:effectLst/>
                        <a:latin typeface="Calibri"/>
                        <a:ea typeface="SimSun"/>
                        <a:cs typeface="Times New Roman"/>
                      </a:endParaRPr>
                    </a:p>
                  </a:txBody>
                  <a:tcPr marL="68580" marR="68580" marT="0" marB="0"/>
                </a:tc>
              </a:tr>
              <a:tr h="788670">
                <a:tc>
                  <a:txBody>
                    <a:bodyPr/>
                    <a:lstStyle/>
                    <a:p>
                      <a:pPr marL="0" marR="0">
                        <a:lnSpc>
                          <a:spcPct val="115000"/>
                        </a:lnSpc>
                        <a:spcBef>
                          <a:spcPts val="0"/>
                        </a:spcBef>
                        <a:spcAft>
                          <a:spcPts val="0"/>
                        </a:spcAft>
                      </a:pPr>
                      <a:r>
                        <a:rPr lang="en-US" sz="1500">
                          <a:effectLst/>
                        </a:rPr>
                        <a:t>Artaxerxes I</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464-423 BC</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 </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Greek Golden Age    461-431 BC</a:t>
                      </a:r>
                    </a:p>
                    <a:p>
                      <a:pPr marL="0" marR="0">
                        <a:lnSpc>
                          <a:spcPct val="115000"/>
                        </a:lnSpc>
                        <a:spcBef>
                          <a:spcPts val="0"/>
                        </a:spcBef>
                        <a:spcAft>
                          <a:spcPts val="0"/>
                        </a:spcAft>
                      </a:pPr>
                      <a:r>
                        <a:rPr lang="en-US" sz="1500">
                          <a:effectLst/>
                        </a:rPr>
                        <a:t>Prophecy of Malachi 433 BC</a:t>
                      </a:r>
                    </a:p>
                    <a:p>
                      <a:pPr marL="0" marR="0">
                        <a:lnSpc>
                          <a:spcPct val="115000"/>
                        </a:lnSpc>
                        <a:spcBef>
                          <a:spcPts val="0"/>
                        </a:spcBef>
                        <a:spcAft>
                          <a:spcPts val="0"/>
                        </a:spcAft>
                      </a:pPr>
                      <a:r>
                        <a:rPr lang="en-US" sz="1500">
                          <a:effectLst/>
                        </a:rPr>
                        <a:t>Peloponnesian Wars Start 431 BC</a:t>
                      </a:r>
                      <a:endParaRPr lang="en-US" sz="1500">
                        <a:effectLst/>
                        <a:latin typeface="Calibri"/>
                        <a:ea typeface="SimSun"/>
                        <a:cs typeface="Times New Roman"/>
                      </a:endParaRPr>
                    </a:p>
                  </a:txBody>
                  <a:tcPr marL="68580" marR="68580" marT="0" marB="0"/>
                </a:tc>
              </a:tr>
              <a:tr h="262890">
                <a:tc>
                  <a:txBody>
                    <a:bodyPr/>
                    <a:lstStyle/>
                    <a:p>
                      <a:pPr marL="0" marR="0">
                        <a:lnSpc>
                          <a:spcPct val="115000"/>
                        </a:lnSpc>
                        <a:spcBef>
                          <a:spcPts val="0"/>
                        </a:spcBef>
                        <a:spcAft>
                          <a:spcPts val="0"/>
                        </a:spcAft>
                      </a:pPr>
                      <a:r>
                        <a:rPr lang="en-US" sz="1500">
                          <a:effectLst/>
                        </a:rPr>
                        <a:t> </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 </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endParaRPr lang="en-US" sz="1500" dirty="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a:effectLst/>
                        </a:rPr>
                        <a:t> </a:t>
                      </a:r>
                      <a:endParaRPr lang="en-US" sz="1500" dirty="0">
                        <a:effectLst/>
                        <a:latin typeface="Calibri"/>
                        <a:ea typeface="SimSun"/>
                        <a:cs typeface="Times New Roman"/>
                      </a:endParaRPr>
                    </a:p>
                  </a:txBody>
                  <a:tcPr marL="68580" marR="68580" marT="0" marB="0"/>
                </a:tc>
              </a:tr>
              <a:tr h="262890">
                <a:tc>
                  <a:txBody>
                    <a:bodyPr/>
                    <a:lstStyle/>
                    <a:p>
                      <a:pPr marL="0" marR="0">
                        <a:lnSpc>
                          <a:spcPct val="115000"/>
                        </a:lnSpc>
                        <a:spcBef>
                          <a:spcPts val="0"/>
                        </a:spcBef>
                        <a:spcAft>
                          <a:spcPts val="0"/>
                        </a:spcAft>
                      </a:pPr>
                      <a:r>
                        <a:rPr lang="en-US" sz="1500" dirty="0">
                          <a:effectLst/>
                        </a:rPr>
                        <a:t> </a:t>
                      </a:r>
                      <a:endParaRPr lang="en-US" sz="1500" dirty="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 </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Nehemiah 2:1-8</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a:effectLst/>
                        </a:rPr>
                        <a:t> </a:t>
                      </a:r>
                      <a:endParaRPr lang="en-US" sz="1500" dirty="0">
                        <a:effectLst/>
                        <a:latin typeface="Calibri"/>
                        <a:ea typeface="SimSun"/>
                        <a:cs typeface="Times New Roman"/>
                      </a:endParaRPr>
                    </a:p>
                  </a:txBody>
                  <a:tcPr marL="68580" marR="68580" marT="0" marB="0"/>
                </a:tc>
              </a:tr>
              <a:tr h="262890">
                <a:tc>
                  <a:txBody>
                    <a:bodyPr/>
                    <a:lstStyle/>
                    <a:p>
                      <a:pPr marL="0" marR="0">
                        <a:lnSpc>
                          <a:spcPct val="115000"/>
                        </a:lnSpc>
                        <a:spcBef>
                          <a:spcPts val="0"/>
                        </a:spcBef>
                        <a:spcAft>
                          <a:spcPts val="0"/>
                        </a:spcAft>
                      </a:pPr>
                      <a:r>
                        <a:rPr lang="en-US" sz="1500">
                          <a:effectLst/>
                        </a:rPr>
                        <a:t>Darius II</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423-404 BC</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a:effectLst/>
                        </a:rPr>
                        <a:t> </a:t>
                      </a:r>
                      <a:endParaRPr lang="en-US" sz="15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a:effectLst/>
                        </a:rPr>
                        <a:t>Peloponnesian Wars Ends 404 BC</a:t>
                      </a:r>
                      <a:endParaRPr lang="en-US" sz="1500" dirty="0">
                        <a:effectLst/>
                        <a:latin typeface="Calibri"/>
                        <a:ea typeface="SimSun"/>
                        <a:cs typeface="Times New Roman"/>
                      </a:endParaRPr>
                    </a:p>
                  </a:txBody>
                  <a:tcPr marL="68580" marR="68580" marT="0" marB="0"/>
                </a:tc>
              </a:tr>
            </a:tbl>
          </a:graphicData>
        </a:graphic>
      </p:graphicFrame>
      <p:sp>
        <p:nvSpPr>
          <p:cNvPr id="6" name="TextBox 5"/>
          <p:cNvSpPr txBox="1"/>
          <p:nvPr/>
        </p:nvSpPr>
        <p:spPr>
          <a:xfrm>
            <a:off x="5451093" y="289372"/>
            <a:ext cx="3017942" cy="338554"/>
          </a:xfrm>
          <a:prstGeom prst="rect">
            <a:avLst/>
          </a:prstGeom>
          <a:noFill/>
        </p:spPr>
        <p:txBody>
          <a:bodyPr wrap="none" rtlCol="0">
            <a:spAutoFit/>
          </a:bodyPr>
          <a:lstStyle/>
          <a:p>
            <a:pPr defTabSz="914400"/>
            <a:r>
              <a:rPr lang="en-US" sz="1600" b="1" dirty="0" smtClean="0">
                <a:solidFill>
                  <a:srgbClr val="8064A2">
                    <a:lumMod val="75000"/>
                  </a:srgbClr>
                </a:solidFill>
              </a:rPr>
              <a:t>Cyrus –rebuild Jerusalem/Temple</a:t>
            </a:r>
            <a:endParaRPr lang="en-US" sz="1600" b="1" dirty="0">
              <a:solidFill>
                <a:srgbClr val="8064A2">
                  <a:lumMod val="75000"/>
                </a:srgbClr>
              </a:solidFill>
            </a:endParaRPr>
          </a:p>
        </p:txBody>
      </p:sp>
      <p:sp>
        <p:nvSpPr>
          <p:cNvPr id="7" name="TextBox 6"/>
          <p:cNvSpPr txBox="1"/>
          <p:nvPr/>
        </p:nvSpPr>
        <p:spPr>
          <a:xfrm>
            <a:off x="5410200" y="543372"/>
            <a:ext cx="3056862" cy="338554"/>
          </a:xfrm>
          <a:prstGeom prst="rect">
            <a:avLst/>
          </a:prstGeom>
          <a:noFill/>
        </p:spPr>
        <p:txBody>
          <a:bodyPr wrap="none" rtlCol="0">
            <a:spAutoFit/>
          </a:bodyPr>
          <a:lstStyle/>
          <a:p>
            <a:pPr defTabSz="914400"/>
            <a:r>
              <a:rPr lang="en-US" sz="1600" b="1" dirty="0" smtClean="0">
                <a:solidFill>
                  <a:srgbClr val="8064A2">
                    <a:lumMod val="75000"/>
                  </a:srgbClr>
                </a:solidFill>
              </a:rPr>
              <a:t>Cyrus –declares Israel can go back</a:t>
            </a:r>
            <a:endParaRPr lang="en-US" sz="1600" b="1" dirty="0">
              <a:solidFill>
                <a:srgbClr val="8064A2">
                  <a:lumMod val="75000"/>
                </a:srgbClr>
              </a:solidFill>
            </a:endParaRPr>
          </a:p>
        </p:txBody>
      </p:sp>
      <p:sp>
        <p:nvSpPr>
          <p:cNvPr id="8" name="TextBox 7"/>
          <p:cNvSpPr txBox="1"/>
          <p:nvPr/>
        </p:nvSpPr>
        <p:spPr>
          <a:xfrm>
            <a:off x="5477543" y="797372"/>
            <a:ext cx="3355277" cy="338554"/>
          </a:xfrm>
          <a:prstGeom prst="rect">
            <a:avLst/>
          </a:prstGeom>
          <a:noFill/>
        </p:spPr>
        <p:txBody>
          <a:bodyPr wrap="none" rtlCol="0">
            <a:spAutoFit/>
          </a:bodyPr>
          <a:lstStyle/>
          <a:p>
            <a:pPr defTabSz="914400"/>
            <a:r>
              <a:rPr lang="en-US" sz="1600" b="1" dirty="0" smtClean="0">
                <a:solidFill>
                  <a:srgbClr val="8064A2">
                    <a:lumMod val="75000"/>
                  </a:srgbClr>
                </a:solidFill>
              </a:rPr>
              <a:t>Daniel in Babylon till 1</a:t>
            </a:r>
            <a:r>
              <a:rPr lang="en-US" sz="1600" b="1" baseline="30000" dirty="0" smtClean="0">
                <a:solidFill>
                  <a:srgbClr val="8064A2">
                    <a:lumMod val="75000"/>
                  </a:srgbClr>
                </a:solidFill>
              </a:rPr>
              <a:t>st</a:t>
            </a:r>
            <a:r>
              <a:rPr lang="en-US" sz="1600" b="1" dirty="0" smtClean="0">
                <a:solidFill>
                  <a:srgbClr val="8064A2">
                    <a:lumMod val="75000"/>
                  </a:srgbClr>
                </a:solidFill>
              </a:rPr>
              <a:t> year of Cyrus</a:t>
            </a:r>
            <a:endParaRPr lang="en-US" sz="1600" b="1" dirty="0">
              <a:solidFill>
                <a:srgbClr val="8064A2">
                  <a:lumMod val="75000"/>
                </a:srgbClr>
              </a:solidFill>
            </a:endParaRPr>
          </a:p>
        </p:txBody>
      </p:sp>
      <p:sp>
        <p:nvSpPr>
          <p:cNvPr id="9" name="TextBox 8"/>
          <p:cNvSpPr txBox="1"/>
          <p:nvPr/>
        </p:nvSpPr>
        <p:spPr>
          <a:xfrm>
            <a:off x="5477537" y="1057499"/>
            <a:ext cx="3253648" cy="338554"/>
          </a:xfrm>
          <a:prstGeom prst="rect">
            <a:avLst/>
          </a:prstGeom>
          <a:noFill/>
        </p:spPr>
        <p:txBody>
          <a:bodyPr wrap="none" rtlCol="0">
            <a:spAutoFit/>
          </a:bodyPr>
          <a:lstStyle/>
          <a:p>
            <a:pPr defTabSz="914400"/>
            <a:r>
              <a:rPr lang="en-US" sz="1600" b="1" dirty="0" smtClean="0">
                <a:solidFill>
                  <a:srgbClr val="8064A2">
                    <a:lumMod val="75000"/>
                  </a:srgbClr>
                </a:solidFill>
              </a:rPr>
              <a:t>Daniel has vision in 3</a:t>
            </a:r>
            <a:r>
              <a:rPr lang="en-US" sz="1600" b="1" baseline="30000" dirty="0" smtClean="0">
                <a:solidFill>
                  <a:srgbClr val="8064A2">
                    <a:lumMod val="75000"/>
                  </a:srgbClr>
                </a:solidFill>
              </a:rPr>
              <a:t>rd</a:t>
            </a:r>
            <a:r>
              <a:rPr lang="en-US" sz="1600" b="1" dirty="0" smtClean="0">
                <a:solidFill>
                  <a:srgbClr val="8064A2">
                    <a:lumMod val="75000"/>
                  </a:srgbClr>
                </a:solidFill>
              </a:rPr>
              <a:t> year of Cyrus</a:t>
            </a:r>
            <a:endParaRPr lang="en-US" sz="1600" b="1" dirty="0">
              <a:solidFill>
                <a:srgbClr val="8064A2">
                  <a:lumMod val="75000"/>
                </a:srgbClr>
              </a:solidFill>
            </a:endParaRPr>
          </a:p>
        </p:txBody>
      </p:sp>
      <p:sp>
        <p:nvSpPr>
          <p:cNvPr id="10" name="TextBox 9"/>
          <p:cNvSpPr txBox="1"/>
          <p:nvPr/>
        </p:nvSpPr>
        <p:spPr>
          <a:xfrm>
            <a:off x="5282430" y="2067372"/>
            <a:ext cx="2991845" cy="338554"/>
          </a:xfrm>
          <a:prstGeom prst="rect">
            <a:avLst/>
          </a:prstGeom>
          <a:noFill/>
        </p:spPr>
        <p:txBody>
          <a:bodyPr wrap="none" rtlCol="0">
            <a:spAutoFit/>
          </a:bodyPr>
          <a:lstStyle/>
          <a:p>
            <a:pPr defTabSz="914400"/>
            <a:r>
              <a:rPr lang="en-US" sz="1600" b="1" dirty="0">
                <a:solidFill>
                  <a:srgbClr val="0070C0"/>
                </a:solidFill>
              </a:rPr>
              <a:t>discouraged the people of Judah </a:t>
            </a:r>
          </a:p>
        </p:txBody>
      </p:sp>
      <p:sp>
        <p:nvSpPr>
          <p:cNvPr id="11" name="TextBox 10"/>
          <p:cNvSpPr txBox="1"/>
          <p:nvPr/>
        </p:nvSpPr>
        <p:spPr>
          <a:xfrm>
            <a:off x="5282425" y="3922936"/>
            <a:ext cx="3038204" cy="338554"/>
          </a:xfrm>
          <a:prstGeom prst="rect">
            <a:avLst/>
          </a:prstGeom>
          <a:noFill/>
        </p:spPr>
        <p:txBody>
          <a:bodyPr wrap="none" rtlCol="0">
            <a:spAutoFit/>
          </a:bodyPr>
          <a:lstStyle/>
          <a:p>
            <a:pPr defTabSz="914400"/>
            <a:r>
              <a:rPr lang="en-US" sz="1600" b="1" dirty="0" smtClean="0">
                <a:solidFill>
                  <a:srgbClr val="8064A2">
                    <a:lumMod val="75000"/>
                  </a:srgbClr>
                </a:solidFill>
              </a:rPr>
              <a:t>Esther made Queen/saves people</a:t>
            </a:r>
            <a:endParaRPr lang="en-US" sz="1600" b="1" dirty="0">
              <a:solidFill>
                <a:srgbClr val="8064A2">
                  <a:lumMod val="75000"/>
                </a:srgbClr>
              </a:solidFill>
            </a:endParaRPr>
          </a:p>
        </p:txBody>
      </p:sp>
      <p:sp>
        <p:nvSpPr>
          <p:cNvPr id="12" name="TextBox 11"/>
          <p:cNvSpPr txBox="1"/>
          <p:nvPr/>
        </p:nvSpPr>
        <p:spPr>
          <a:xfrm>
            <a:off x="5181605" y="2321372"/>
            <a:ext cx="3918445" cy="338554"/>
          </a:xfrm>
          <a:prstGeom prst="rect">
            <a:avLst/>
          </a:prstGeom>
          <a:noFill/>
        </p:spPr>
        <p:txBody>
          <a:bodyPr wrap="none" rtlCol="0">
            <a:spAutoFit/>
          </a:bodyPr>
          <a:lstStyle>
            <a:defPPr>
              <a:defRPr lang="en-US"/>
            </a:defPPr>
            <a:lvl1pPr>
              <a:defRPr sz="1600" b="1">
                <a:solidFill>
                  <a:srgbClr val="0070C0"/>
                </a:solidFill>
              </a:defRPr>
            </a:lvl1pPr>
          </a:lstStyle>
          <a:p>
            <a:pPr defTabSz="914400"/>
            <a:r>
              <a:rPr lang="en-US" dirty="0"/>
              <a:t>work on </a:t>
            </a:r>
            <a:r>
              <a:rPr lang="en-US" dirty="0" smtClean="0"/>
              <a:t>house </a:t>
            </a:r>
            <a:r>
              <a:rPr lang="en-US" dirty="0"/>
              <a:t>of God </a:t>
            </a:r>
            <a:r>
              <a:rPr lang="en-US" dirty="0" smtClean="0"/>
              <a:t>in </a:t>
            </a:r>
            <a:r>
              <a:rPr lang="en-US" dirty="0"/>
              <a:t>Jerusalem stopped</a:t>
            </a:r>
          </a:p>
        </p:txBody>
      </p:sp>
      <p:sp>
        <p:nvSpPr>
          <p:cNvPr id="13" name="TextBox 12"/>
          <p:cNvSpPr txBox="1"/>
          <p:nvPr/>
        </p:nvSpPr>
        <p:spPr>
          <a:xfrm>
            <a:off x="5199228" y="2575372"/>
            <a:ext cx="3178947" cy="338554"/>
          </a:xfrm>
          <a:prstGeom prst="rect">
            <a:avLst/>
          </a:prstGeom>
          <a:noFill/>
        </p:spPr>
        <p:txBody>
          <a:bodyPr wrap="none" rtlCol="0">
            <a:spAutoFit/>
          </a:bodyPr>
          <a:lstStyle>
            <a:defPPr>
              <a:defRPr lang="en-US"/>
            </a:defPPr>
            <a:lvl1pPr>
              <a:defRPr sz="1600" b="1">
                <a:solidFill>
                  <a:srgbClr val="0070C0"/>
                </a:solidFill>
              </a:defRPr>
            </a:lvl1pPr>
          </a:lstStyle>
          <a:p>
            <a:pPr defTabSz="914400"/>
            <a:r>
              <a:rPr lang="en-US" dirty="0"/>
              <a:t>work on </a:t>
            </a:r>
            <a:r>
              <a:rPr lang="en-US" dirty="0" smtClean="0"/>
              <a:t>house </a:t>
            </a:r>
            <a:r>
              <a:rPr lang="en-US" dirty="0"/>
              <a:t>of God </a:t>
            </a:r>
            <a:r>
              <a:rPr lang="en-US" dirty="0" smtClean="0"/>
              <a:t>in Jerusalem</a:t>
            </a:r>
            <a:endParaRPr lang="en-US" dirty="0"/>
          </a:p>
        </p:txBody>
      </p:sp>
      <p:sp>
        <p:nvSpPr>
          <p:cNvPr id="14" name="TextBox 13"/>
          <p:cNvSpPr txBox="1"/>
          <p:nvPr/>
        </p:nvSpPr>
        <p:spPr>
          <a:xfrm>
            <a:off x="5181600" y="2794000"/>
            <a:ext cx="2007088" cy="338554"/>
          </a:xfrm>
          <a:prstGeom prst="rect">
            <a:avLst/>
          </a:prstGeom>
          <a:noFill/>
        </p:spPr>
        <p:txBody>
          <a:bodyPr wrap="none" rtlCol="0">
            <a:spAutoFit/>
          </a:bodyPr>
          <a:lstStyle>
            <a:defPPr>
              <a:defRPr lang="en-US"/>
            </a:defPPr>
            <a:lvl1pPr>
              <a:defRPr sz="1600" b="1">
                <a:solidFill>
                  <a:srgbClr val="0070C0"/>
                </a:solidFill>
              </a:defRPr>
            </a:lvl1pPr>
          </a:lstStyle>
          <a:p>
            <a:pPr defTabSz="914400"/>
            <a:r>
              <a:rPr lang="en-US" dirty="0" smtClean="0"/>
              <a:t>Visions from the Lord</a:t>
            </a:r>
            <a:endParaRPr lang="en-US" dirty="0"/>
          </a:p>
        </p:txBody>
      </p:sp>
      <p:sp>
        <p:nvSpPr>
          <p:cNvPr id="16" name="TextBox 15"/>
          <p:cNvSpPr txBox="1"/>
          <p:nvPr/>
        </p:nvSpPr>
        <p:spPr>
          <a:xfrm>
            <a:off x="5198102" y="3662160"/>
            <a:ext cx="3914148" cy="338554"/>
          </a:xfrm>
          <a:prstGeom prst="rect">
            <a:avLst/>
          </a:prstGeom>
          <a:noFill/>
        </p:spPr>
        <p:txBody>
          <a:bodyPr wrap="none" rtlCol="0">
            <a:spAutoFit/>
          </a:bodyPr>
          <a:lstStyle>
            <a:defPPr>
              <a:defRPr lang="en-US"/>
            </a:defPPr>
            <a:lvl1pPr>
              <a:defRPr sz="1600" b="1">
                <a:solidFill>
                  <a:srgbClr val="0070C0"/>
                </a:solidFill>
              </a:defRPr>
            </a:lvl1pPr>
          </a:lstStyle>
          <a:p>
            <a:pPr defTabSz="914400"/>
            <a:r>
              <a:rPr lang="en-US" dirty="0"/>
              <a:t>inhabitants of Judah and </a:t>
            </a:r>
            <a:r>
              <a:rPr lang="en-US" dirty="0" smtClean="0"/>
              <a:t>Jerusalem accused</a:t>
            </a:r>
            <a:endParaRPr lang="en-US" dirty="0"/>
          </a:p>
        </p:txBody>
      </p:sp>
      <p:sp>
        <p:nvSpPr>
          <p:cNvPr id="17" name="TextBox 16"/>
          <p:cNvSpPr txBox="1"/>
          <p:nvPr/>
        </p:nvSpPr>
        <p:spPr>
          <a:xfrm>
            <a:off x="5195953" y="5221064"/>
            <a:ext cx="2510752" cy="338554"/>
          </a:xfrm>
          <a:prstGeom prst="rect">
            <a:avLst/>
          </a:prstGeom>
          <a:noFill/>
        </p:spPr>
        <p:txBody>
          <a:bodyPr wrap="none" rtlCol="0">
            <a:spAutoFit/>
          </a:bodyPr>
          <a:lstStyle>
            <a:defPPr>
              <a:defRPr lang="en-US"/>
            </a:defPPr>
            <a:lvl1pPr>
              <a:defRPr sz="1600" b="1">
                <a:solidFill>
                  <a:srgbClr val="0070C0"/>
                </a:solidFill>
              </a:defRPr>
            </a:lvl1pPr>
          </a:lstStyle>
          <a:p>
            <a:pPr defTabSz="914400"/>
            <a:r>
              <a:rPr lang="en-US" dirty="0" smtClean="0"/>
              <a:t>Let me go and rebuild walls</a:t>
            </a:r>
            <a:endParaRPr lang="en-US" dirty="0"/>
          </a:p>
        </p:txBody>
      </p:sp>
    </p:spTree>
    <p:extLst>
      <p:ext uri="{BB962C8B-B14F-4D97-AF65-F5344CB8AC3E}">
        <p14:creationId xmlns:p14="http://schemas.microsoft.com/office/powerpoint/2010/main" val="19624863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6" y="0"/>
            <a:ext cx="9144000" cy="5301501"/>
          </a:xfrm>
          <a:prstGeom prst="rect">
            <a:avLst/>
          </a:prstGeom>
        </p:spPr>
      </p:pic>
      <p:sp>
        <p:nvSpPr>
          <p:cNvPr id="4" name="Rectangle 3"/>
          <p:cNvSpPr/>
          <p:nvPr/>
        </p:nvSpPr>
        <p:spPr>
          <a:xfrm>
            <a:off x="4186052" y="30963"/>
            <a:ext cx="4572000" cy="1366528"/>
          </a:xfrm>
          <a:prstGeom prst="rect">
            <a:avLst/>
          </a:prstGeom>
          <a:solidFill>
            <a:schemeClr val="bg1"/>
          </a:solidFill>
        </p:spPr>
        <p:txBody>
          <a:bodyPr>
            <a:spAutoFit/>
          </a:bodyPr>
          <a:lstStyle/>
          <a:p>
            <a:pPr>
              <a:lnSpc>
                <a:spcPct val="115000"/>
              </a:lnSpc>
            </a:pPr>
            <a:r>
              <a:rPr lang="en-US" b="1" i="1" dirty="0" smtClean="0">
                <a:ea typeface="SimSun"/>
                <a:cs typeface="Times New Roman"/>
              </a:rPr>
              <a:t>11:3 </a:t>
            </a:r>
          </a:p>
          <a:p>
            <a:pPr>
              <a:lnSpc>
                <a:spcPct val="115000"/>
              </a:lnSpc>
            </a:pPr>
            <a:r>
              <a:rPr lang="en-US" b="1" i="1" dirty="0" smtClean="0">
                <a:ea typeface="SimSun"/>
                <a:cs typeface="Times New Roman"/>
              </a:rPr>
              <a:t>Then </a:t>
            </a:r>
            <a:r>
              <a:rPr lang="en-US" b="1" i="1" dirty="0">
                <a:ea typeface="SimSun"/>
                <a:cs typeface="Times New Roman"/>
              </a:rPr>
              <a:t>a mighty king shall arise, who shall rule with great dominion and do as he wills.</a:t>
            </a:r>
            <a:r>
              <a:rPr lang="en-US" dirty="0">
                <a:ea typeface="SimSun"/>
                <a:cs typeface="Times New Roman"/>
              </a:rPr>
              <a:t> – Alexander the </a:t>
            </a:r>
            <a:r>
              <a:rPr lang="en-US" dirty="0" smtClean="0">
                <a:ea typeface="SimSun"/>
                <a:cs typeface="Times New Roman"/>
              </a:rPr>
              <a:t>Great </a:t>
            </a:r>
            <a:r>
              <a:rPr lang="en-US" dirty="0" smtClean="0">
                <a:ea typeface="SimSun"/>
                <a:cs typeface="Arial"/>
              </a:rPr>
              <a:t>336-323</a:t>
            </a:r>
            <a:r>
              <a:rPr lang="en-US" dirty="0">
                <a:ea typeface="SimSun"/>
                <a:cs typeface="Times New Roman"/>
              </a:rPr>
              <a:t> </a:t>
            </a:r>
            <a:r>
              <a:rPr lang="en-US" dirty="0" smtClean="0">
                <a:ea typeface="SimSun"/>
                <a:cs typeface="Times New Roman"/>
              </a:rPr>
              <a:t>BC</a:t>
            </a:r>
            <a:endParaRPr lang="en-US" dirty="0">
              <a:ea typeface="SimSun"/>
              <a:cs typeface="Times New Roman"/>
            </a:endParaRPr>
          </a:p>
        </p:txBody>
      </p:sp>
    </p:spTree>
    <p:extLst>
      <p:ext uri="{BB962C8B-B14F-4D97-AF65-F5344CB8AC3E}">
        <p14:creationId xmlns:p14="http://schemas.microsoft.com/office/powerpoint/2010/main" val="1526409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9444"/>
            <a:ext cx="9144000" cy="5196114"/>
          </a:xfrm>
          <a:prstGeom prst="rect">
            <a:avLst/>
          </a:prstGeom>
        </p:spPr>
      </p:pic>
      <p:sp>
        <p:nvSpPr>
          <p:cNvPr id="3" name="Rectangle 2"/>
          <p:cNvSpPr/>
          <p:nvPr/>
        </p:nvSpPr>
        <p:spPr>
          <a:xfrm>
            <a:off x="3063834" y="247418"/>
            <a:ext cx="5913912" cy="1685077"/>
          </a:xfrm>
          <a:prstGeom prst="rect">
            <a:avLst/>
          </a:prstGeom>
          <a:solidFill>
            <a:schemeClr val="bg1"/>
          </a:solidFill>
        </p:spPr>
        <p:txBody>
          <a:bodyPr wrap="square">
            <a:spAutoFit/>
          </a:bodyPr>
          <a:lstStyle/>
          <a:p>
            <a:pPr>
              <a:lnSpc>
                <a:spcPct val="115000"/>
              </a:lnSpc>
            </a:pPr>
            <a:r>
              <a:rPr lang="en-US" b="1" i="1" dirty="0" smtClean="0">
                <a:ea typeface="SimSun"/>
                <a:cs typeface="Times New Roman"/>
              </a:rPr>
              <a:t>Vs 4 as </a:t>
            </a:r>
            <a:r>
              <a:rPr lang="en-US" b="1" i="1" dirty="0">
                <a:ea typeface="SimSun"/>
                <a:cs typeface="Times New Roman"/>
              </a:rPr>
              <a:t>soon as he has </a:t>
            </a:r>
            <a:r>
              <a:rPr lang="en-US" b="1" dirty="0">
                <a:ea typeface="SimSun"/>
                <a:cs typeface="Times New Roman"/>
              </a:rPr>
              <a:t>arisen, his kingdom shall be broken and divided toward the four winds of heaven</a:t>
            </a:r>
            <a:r>
              <a:rPr lang="en-US" dirty="0">
                <a:ea typeface="SimSun"/>
                <a:cs typeface="Times New Roman"/>
              </a:rPr>
              <a:t> </a:t>
            </a:r>
            <a:endParaRPr lang="en-US" dirty="0" smtClean="0">
              <a:ea typeface="SimSun"/>
              <a:cs typeface="Times New Roman"/>
            </a:endParaRPr>
          </a:p>
          <a:p>
            <a:pPr>
              <a:lnSpc>
                <a:spcPct val="115000"/>
              </a:lnSpc>
            </a:pPr>
            <a:r>
              <a:rPr lang="en-US" dirty="0" smtClean="0">
                <a:ea typeface="SimSun"/>
                <a:cs typeface="Times New Roman"/>
              </a:rPr>
              <a:t>– </a:t>
            </a:r>
            <a:r>
              <a:rPr lang="en-US" dirty="0">
                <a:ea typeface="SimSun"/>
                <a:cs typeface="Times New Roman"/>
              </a:rPr>
              <a:t>kingdom divided 4 ways</a:t>
            </a:r>
          </a:p>
          <a:p>
            <a:pPr>
              <a:lnSpc>
                <a:spcPct val="115000"/>
              </a:lnSpc>
            </a:pPr>
            <a:r>
              <a:rPr lang="en-US" dirty="0">
                <a:ea typeface="SimSun"/>
                <a:cs typeface="Times New Roman"/>
              </a:rPr>
              <a:t>1) Lysimachus                                                          3) Seleucus I</a:t>
            </a:r>
          </a:p>
          <a:p>
            <a:pPr>
              <a:lnSpc>
                <a:spcPct val="115000"/>
              </a:lnSpc>
            </a:pPr>
            <a:r>
              <a:rPr lang="en-US" dirty="0">
                <a:ea typeface="SimSun"/>
                <a:cs typeface="Times New Roman"/>
              </a:rPr>
              <a:t>2) </a:t>
            </a:r>
            <a:r>
              <a:rPr lang="en-US" dirty="0" err="1">
                <a:ea typeface="SimSun"/>
                <a:cs typeface="Times New Roman"/>
              </a:rPr>
              <a:t>Cassander</a:t>
            </a:r>
            <a:r>
              <a:rPr lang="en-US" dirty="0">
                <a:ea typeface="SimSun"/>
                <a:cs typeface="Times New Roman"/>
              </a:rPr>
              <a:t> son of Antipater                              4) Ptolemy I</a:t>
            </a:r>
          </a:p>
        </p:txBody>
      </p:sp>
    </p:spTree>
    <p:extLst>
      <p:ext uri="{BB962C8B-B14F-4D97-AF65-F5344CB8AC3E}">
        <p14:creationId xmlns:p14="http://schemas.microsoft.com/office/powerpoint/2010/main" val="9751844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7822" y="200847"/>
            <a:ext cx="5290457" cy="1047979"/>
          </a:xfrm>
          <a:prstGeom prst="rect">
            <a:avLst/>
          </a:prstGeom>
        </p:spPr>
        <p:txBody>
          <a:bodyPr wrap="square">
            <a:spAutoFit/>
          </a:bodyPr>
          <a:lstStyle/>
          <a:p>
            <a:pPr>
              <a:lnSpc>
                <a:spcPct val="115000"/>
              </a:lnSpc>
            </a:pPr>
            <a:r>
              <a:rPr lang="en-US" b="1" i="1" dirty="0" smtClean="0">
                <a:ea typeface="SimSun"/>
                <a:cs typeface="Times New Roman"/>
              </a:rPr>
              <a:t>Vs 4 but </a:t>
            </a:r>
            <a:r>
              <a:rPr lang="en-US" b="1" i="1" dirty="0">
                <a:ea typeface="SimSun"/>
                <a:cs typeface="Times New Roman"/>
              </a:rPr>
              <a:t>not to his posterity</a:t>
            </a:r>
            <a:r>
              <a:rPr lang="en-US" dirty="0">
                <a:ea typeface="SimSun"/>
                <a:cs typeface="Times New Roman"/>
              </a:rPr>
              <a:t> </a:t>
            </a:r>
            <a:endParaRPr lang="en-US" dirty="0" smtClean="0">
              <a:ea typeface="SimSun"/>
              <a:cs typeface="Times New Roman"/>
            </a:endParaRPr>
          </a:p>
          <a:p>
            <a:pPr>
              <a:lnSpc>
                <a:spcPct val="115000"/>
              </a:lnSpc>
            </a:pPr>
            <a:r>
              <a:rPr lang="en-US" dirty="0" smtClean="0">
                <a:ea typeface="SimSun"/>
                <a:cs typeface="Times New Roman"/>
              </a:rPr>
              <a:t>– Alexander’s wife </a:t>
            </a:r>
            <a:r>
              <a:rPr lang="en-US" dirty="0">
                <a:ea typeface="SimSun"/>
                <a:cs typeface="Times New Roman"/>
              </a:rPr>
              <a:t>&amp; son born posthumously </a:t>
            </a:r>
            <a:endParaRPr lang="en-US" dirty="0" smtClean="0">
              <a:ea typeface="SimSun"/>
              <a:cs typeface="Times New Roman"/>
            </a:endParaRPr>
          </a:p>
          <a:p>
            <a:pPr>
              <a:lnSpc>
                <a:spcPct val="115000"/>
              </a:lnSpc>
            </a:pPr>
            <a:r>
              <a:rPr lang="en-US" dirty="0" smtClean="0">
                <a:ea typeface="SimSun"/>
                <a:cs typeface="Times New Roman"/>
              </a:rPr>
              <a:t> son &amp; wife murdered – 323 BC</a:t>
            </a:r>
            <a:endParaRPr lang="en-US" dirty="0">
              <a:ea typeface="SimSun"/>
              <a:cs typeface="Times New Roman"/>
            </a:endParaRPr>
          </a:p>
        </p:txBody>
      </p:sp>
      <p:pic>
        <p:nvPicPr>
          <p:cNvPr id="10244" name="Picture 4" descr="http://www.ancient.eu/uploads/images/132.jpg?v=14310305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59309"/>
            <a:ext cx="4656074" cy="3212691"/>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2897" y="1359309"/>
            <a:ext cx="4551103" cy="3217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97821" y="5111894"/>
            <a:ext cx="906017" cy="246221"/>
          </a:xfrm>
          <a:prstGeom prst="rect">
            <a:avLst/>
          </a:prstGeom>
          <a:noFill/>
        </p:spPr>
        <p:txBody>
          <a:bodyPr wrap="none" rtlCol="0">
            <a:spAutoFit/>
          </a:bodyPr>
          <a:lstStyle/>
          <a:p>
            <a:r>
              <a:rPr lang="en-US" sz="1000" dirty="0" smtClean="0"/>
              <a:t>290BC </a:t>
            </a:r>
            <a:r>
              <a:rPr lang="en-US" sz="1000" dirty="0" err="1" smtClean="0"/>
              <a:t>Naggai</a:t>
            </a:r>
            <a:endParaRPr lang="en-US" sz="1000" dirty="0"/>
          </a:p>
        </p:txBody>
      </p:sp>
      <p:sp>
        <p:nvSpPr>
          <p:cNvPr id="6" name="TextBox 5"/>
          <p:cNvSpPr txBox="1"/>
          <p:nvPr/>
        </p:nvSpPr>
        <p:spPr>
          <a:xfrm>
            <a:off x="431483" y="4865673"/>
            <a:ext cx="920445" cy="246221"/>
          </a:xfrm>
          <a:prstGeom prst="rect">
            <a:avLst/>
          </a:prstGeom>
          <a:noFill/>
        </p:spPr>
        <p:txBody>
          <a:bodyPr wrap="none" rtlCol="0">
            <a:spAutoFit/>
          </a:bodyPr>
          <a:lstStyle/>
          <a:p>
            <a:r>
              <a:rPr lang="en-US" sz="1000" dirty="0" smtClean="0"/>
              <a:t>315 BC </a:t>
            </a:r>
            <a:r>
              <a:rPr lang="en-US" sz="1000" dirty="0" err="1" smtClean="0"/>
              <a:t>Maath</a:t>
            </a:r>
            <a:endParaRPr lang="en-US" sz="1000" dirty="0"/>
          </a:p>
        </p:txBody>
      </p:sp>
      <p:sp>
        <p:nvSpPr>
          <p:cNvPr id="7" name="TextBox 6"/>
          <p:cNvSpPr txBox="1"/>
          <p:nvPr/>
        </p:nvSpPr>
        <p:spPr>
          <a:xfrm>
            <a:off x="1455682" y="4856927"/>
            <a:ext cx="891591" cy="246221"/>
          </a:xfrm>
          <a:prstGeom prst="rect">
            <a:avLst/>
          </a:prstGeom>
          <a:noFill/>
        </p:spPr>
        <p:txBody>
          <a:bodyPr wrap="none" rtlCol="0">
            <a:spAutoFit/>
          </a:bodyPr>
          <a:lstStyle/>
          <a:p>
            <a:r>
              <a:rPr lang="en-US" sz="1000" dirty="0"/>
              <a:t>3</a:t>
            </a:r>
            <a:r>
              <a:rPr lang="en-US" sz="1000" dirty="0" smtClean="0"/>
              <a:t>15 BC </a:t>
            </a:r>
            <a:r>
              <a:rPr lang="en-US" sz="1000" dirty="0" err="1" smtClean="0"/>
              <a:t>Zadok</a:t>
            </a:r>
            <a:endParaRPr lang="en-US" sz="1000" dirty="0"/>
          </a:p>
        </p:txBody>
      </p:sp>
    </p:spTree>
    <p:extLst>
      <p:ext uri="{BB962C8B-B14F-4D97-AF65-F5344CB8AC3E}">
        <p14:creationId xmlns:p14="http://schemas.microsoft.com/office/powerpoint/2010/main" val="1949903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039" y="2341458"/>
            <a:ext cx="7621736" cy="3264644"/>
          </a:xfrm>
          <a:prstGeom prst="rect">
            <a:avLst/>
          </a:prstGeom>
        </p:spPr>
      </p:pic>
      <p:sp>
        <p:nvSpPr>
          <p:cNvPr id="2" name="Rectangle 1"/>
          <p:cNvSpPr/>
          <p:nvPr/>
        </p:nvSpPr>
        <p:spPr>
          <a:xfrm>
            <a:off x="136565" y="388904"/>
            <a:ext cx="7019615" cy="2862322"/>
          </a:xfrm>
          <a:prstGeom prst="rect">
            <a:avLst/>
          </a:prstGeom>
        </p:spPr>
        <p:txBody>
          <a:bodyPr wrap="square">
            <a:spAutoFit/>
          </a:bodyPr>
          <a:lstStyle/>
          <a:p>
            <a:r>
              <a:rPr lang="en-US" b="1" i="1" dirty="0" smtClean="0"/>
              <a:t>Vs 5 Then </a:t>
            </a:r>
            <a:r>
              <a:rPr lang="en-US" b="1" i="1" dirty="0"/>
              <a:t>the king of the south shall be strong, </a:t>
            </a:r>
            <a:endParaRPr lang="en-US" b="1" i="1" dirty="0" smtClean="0"/>
          </a:p>
          <a:p>
            <a:r>
              <a:rPr lang="en-US" b="1" i="1" dirty="0" smtClean="0"/>
              <a:t>but </a:t>
            </a:r>
            <a:r>
              <a:rPr lang="en-US" b="1" i="1" dirty="0"/>
              <a:t>one of his princes shall be stronger than he </a:t>
            </a:r>
            <a:endParaRPr lang="en-US" b="1" i="1" dirty="0" smtClean="0"/>
          </a:p>
          <a:p>
            <a:r>
              <a:rPr lang="en-US" b="1" i="1" dirty="0" smtClean="0"/>
              <a:t>and </a:t>
            </a:r>
            <a:r>
              <a:rPr lang="en-US" b="1" i="1" dirty="0"/>
              <a:t>shall rule </a:t>
            </a:r>
            <a:endParaRPr lang="en-US" b="1" i="1" dirty="0" smtClean="0"/>
          </a:p>
          <a:p>
            <a:r>
              <a:rPr lang="en-US" dirty="0" smtClean="0"/>
              <a:t>Ptolemy </a:t>
            </a:r>
            <a:r>
              <a:rPr lang="en-US" dirty="0"/>
              <a:t>I of Egypt </a:t>
            </a:r>
            <a:endParaRPr lang="en-US" dirty="0" smtClean="0"/>
          </a:p>
          <a:p>
            <a:r>
              <a:rPr lang="en-US" dirty="0" smtClean="0"/>
              <a:t>&amp; </a:t>
            </a:r>
            <a:r>
              <a:rPr lang="en-US" dirty="0"/>
              <a:t>Seleucus I of Syria prince stronger </a:t>
            </a:r>
            <a:r>
              <a:rPr lang="en-US" dirty="0" smtClean="0"/>
              <a:t>–</a:t>
            </a:r>
          </a:p>
          <a:p>
            <a:r>
              <a:rPr lang="en-US" dirty="0" smtClean="0"/>
              <a:t>1</a:t>
            </a:r>
            <a:r>
              <a:rPr lang="en-US" baseline="30000" dirty="0" smtClean="0"/>
              <a:t>st</a:t>
            </a:r>
            <a:r>
              <a:rPr lang="en-US" dirty="0" smtClean="0"/>
              <a:t> </a:t>
            </a:r>
            <a:r>
              <a:rPr lang="en-US" dirty="0"/>
              <a:t>Syrian War</a:t>
            </a:r>
          </a:p>
          <a:p>
            <a:r>
              <a:rPr lang="en-US" dirty="0"/>
              <a:t>a major victory for the Ptolemies </a:t>
            </a:r>
            <a:r>
              <a:rPr lang="en-US" dirty="0" smtClean="0"/>
              <a:t>via </a:t>
            </a:r>
          </a:p>
          <a:p>
            <a:r>
              <a:rPr lang="en-US" dirty="0" smtClean="0"/>
              <a:t>Ptolemy II (285-246 BC)</a:t>
            </a:r>
          </a:p>
          <a:p>
            <a:r>
              <a:rPr lang="en-US" dirty="0" smtClean="0"/>
              <a:t>vs </a:t>
            </a:r>
          </a:p>
          <a:p>
            <a:r>
              <a:rPr lang="en-US" dirty="0" smtClean="0"/>
              <a:t>Antiochus </a:t>
            </a:r>
            <a:r>
              <a:rPr lang="en-US" dirty="0" err="1" smtClean="0"/>
              <a:t>Soter</a:t>
            </a:r>
            <a:r>
              <a:rPr lang="en-US" dirty="0" smtClean="0"/>
              <a:t> I (280-261 BC)</a:t>
            </a:r>
            <a:endParaRPr lang="en-US" dirty="0"/>
          </a:p>
        </p:txBody>
      </p:sp>
      <p:sp>
        <p:nvSpPr>
          <p:cNvPr id="4" name="Rectangle 3"/>
          <p:cNvSpPr/>
          <p:nvPr/>
        </p:nvSpPr>
        <p:spPr>
          <a:xfrm>
            <a:off x="5377851" y="278161"/>
            <a:ext cx="3556660" cy="1754326"/>
          </a:xfrm>
          <a:prstGeom prst="rect">
            <a:avLst/>
          </a:prstGeom>
        </p:spPr>
        <p:txBody>
          <a:bodyPr wrap="square">
            <a:spAutoFit/>
          </a:bodyPr>
          <a:lstStyle/>
          <a:p>
            <a:pPr lvl="0"/>
            <a:r>
              <a:rPr lang="en-US" b="1" dirty="0"/>
              <a:t>First Syrian War (274 – 271 BC)</a:t>
            </a:r>
          </a:p>
          <a:p>
            <a:pPr lvl="0"/>
            <a:r>
              <a:rPr lang="en-US" dirty="0"/>
              <a:t>Second Syrian War (260 – 253 BC)</a:t>
            </a:r>
          </a:p>
          <a:p>
            <a:pPr lvl="0"/>
            <a:r>
              <a:rPr lang="en-US" dirty="0"/>
              <a:t>Third Syrian War (246 – 241 BC)</a:t>
            </a:r>
          </a:p>
          <a:p>
            <a:pPr lvl="0"/>
            <a:r>
              <a:rPr lang="en-US" dirty="0"/>
              <a:t>Fourth Syrian War (219 – 217 BC)</a:t>
            </a:r>
          </a:p>
          <a:p>
            <a:pPr lvl="0"/>
            <a:r>
              <a:rPr lang="en-US" dirty="0"/>
              <a:t>Fifth Syrian War (202 – 195 BC)</a:t>
            </a:r>
          </a:p>
          <a:p>
            <a:pPr lvl="0"/>
            <a:r>
              <a:rPr lang="en-US" dirty="0"/>
              <a:t>Sixth Syrian War (170 – 168 BC)</a:t>
            </a:r>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3646372" y="1574818"/>
            <a:ext cx="1590646" cy="1418064"/>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147570" y="3251226"/>
            <a:ext cx="1163782" cy="1344525"/>
          </a:xfrm>
          <a:prstGeom prst="rect">
            <a:avLst/>
          </a:prstGeom>
        </p:spPr>
      </p:pic>
      <p:sp>
        <p:nvSpPr>
          <p:cNvPr id="7" name="TextBox 6"/>
          <p:cNvSpPr txBox="1"/>
          <p:nvPr/>
        </p:nvSpPr>
        <p:spPr>
          <a:xfrm>
            <a:off x="198783" y="4603805"/>
            <a:ext cx="2703444" cy="646331"/>
          </a:xfrm>
          <a:prstGeom prst="rect">
            <a:avLst/>
          </a:prstGeom>
          <a:noFill/>
        </p:spPr>
        <p:txBody>
          <a:bodyPr wrap="square" rtlCol="0">
            <a:spAutoFit/>
          </a:bodyPr>
          <a:lstStyle/>
          <a:p>
            <a:r>
              <a:rPr lang="en-US" dirty="0" smtClean="0"/>
              <a:t>Seleucids would become stronger by end</a:t>
            </a:r>
            <a:endParaRPr lang="en-US" dirty="0"/>
          </a:p>
        </p:txBody>
      </p:sp>
      <p:sp>
        <p:nvSpPr>
          <p:cNvPr id="8" name="TextBox 7"/>
          <p:cNvSpPr txBox="1"/>
          <p:nvPr/>
        </p:nvSpPr>
        <p:spPr>
          <a:xfrm>
            <a:off x="293283" y="5351135"/>
            <a:ext cx="748923" cy="246221"/>
          </a:xfrm>
          <a:prstGeom prst="rect">
            <a:avLst/>
          </a:prstGeom>
          <a:noFill/>
        </p:spPr>
        <p:txBody>
          <a:bodyPr wrap="none" rtlCol="0">
            <a:spAutoFit/>
          </a:bodyPr>
          <a:lstStyle/>
          <a:p>
            <a:r>
              <a:rPr lang="en-US" sz="1000" dirty="0" smtClean="0"/>
              <a:t>265 BC </a:t>
            </a:r>
            <a:r>
              <a:rPr lang="en-US" sz="1000" dirty="0" err="1" smtClean="0"/>
              <a:t>Esli</a:t>
            </a:r>
            <a:endParaRPr lang="en-US" sz="1000" dirty="0"/>
          </a:p>
        </p:txBody>
      </p:sp>
      <p:sp>
        <p:nvSpPr>
          <p:cNvPr id="9" name="TextBox 8"/>
          <p:cNvSpPr txBox="1"/>
          <p:nvPr/>
        </p:nvSpPr>
        <p:spPr>
          <a:xfrm>
            <a:off x="1246039" y="5351134"/>
            <a:ext cx="906017" cy="246221"/>
          </a:xfrm>
          <a:prstGeom prst="rect">
            <a:avLst/>
          </a:prstGeom>
          <a:noFill/>
        </p:spPr>
        <p:txBody>
          <a:bodyPr wrap="none" rtlCol="0">
            <a:spAutoFit/>
          </a:bodyPr>
          <a:lstStyle/>
          <a:p>
            <a:r>
              <a:rPr lang="en-US" sz="1000" dirty="0" smtClean="0"/>
              <a:t>270 BC </a:t>
            </a:r>
            <a:r>
              <a:rPr lang="en-US" sz="1000" dirty="0" err="1" smtClean="0"/>
              <a:t>Achim</a:t>
            </a:r>
            <a:endParaRPr lang="en-US" sz="1000" dirty="0"/>
          </a:p>
        </p:txBody>
      </p:sp>
    </p:spTree>
    <p:extLst>
      <p:ext uri="{BB962C8B-B14F-4D97-AF65-F5344CB8AC3E}">
        <p14:creationId xmlns:p14="http://schemas.microsoft.com/office/powerpoint/2010/main" val="39007158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2627" y="2573025"/>
            <a:ext cx="6581775" cy="2862322"/>
          </a:xfrm>
          <a:prstGeom prst="rect">
            <a:avLst/>
          </a:prstGeom>
        </p:spPr>
        <p:txBody>
          <a:bodyPr wrap="square">
            <a:spAutoFit/>
          </a:bodyPr>
          <a:lstStyle/>
          <a:p>
            <a:r>
              <a:rPr lang="en-US" b="1" i="1" dirty="0" smtClean="0">
                <a:solidFill>
                  <a:prstClr val="black"/>
                </a:solidFill>
              </a:rPr>
              <a:t>Vs </a:t>
            </a:r>
            <a:r>
              <a:rPr lang="en-US" b="1" i="1" dirty="0" smtClean="0">
                <a:solidFill>
                  <a:prstClr val="black"/>
                </a:solidFill>
              </a:rPr>
              <a:t>6</a:t>
            </a:r>
          </a:p>
          <a:p>
            <a:r>
              <a:rPr lang="en-US" b="1" i="1" dirty="0" smtClean="0">
                <a:solidFill>
                  <a:prstClr val="black"/>
                </a:solidFill>
              </a:rPr>
              <a:t>After </a:t>
            </a:r>
            <a:r>
              <a:rPr lang="en-US" b="1" i="1" dirty="0">
                <a:solidFill>
                  <a:prstClr val="black"/>
                </a:solidFill>
              </a:rPr>
              <a:t>some years they shall make an alliance, and </a:t>
            </a:r>
            <a:r>
              <a:rPr lang="en-US" b="1" i="1" u="sng" dirty="0">
                <a:solidFill>
                  <a:prstClr val="black"/>
                </a:solidFill>
              </a:rPr>
              <a:t>the daughter of the king of the south </a:t>
            </a:r>
            <a:r>
              <a:rPr lang="en-US" b="1" i="1" dirty="0">
                <a:solidFill>
                  <a:prstClr val="black"/>
                </a:solidFill>
              </a:rPr>
              <a:t>shall come to the king of the north to make an agreement. But she shall not retain the strength of her arm, and he and his arm shall not endure</a:t>
            </a:r>
            <a:r>
              <a:rPr lang="en-US" dirty="0">
                <a:solidFill>
                  <a:prstClr val="black"/>
                </a:solidFill>
              </a:rPr>
              <a:t>  </a:t>
            </a:r>
            <a:endParaRPr lang="en-US" dirty="0" smtClean="0">
              <a:solidFill>
                <a:prstClr val="black"/>
              </a:solidFill>
            </a:endParaRPr>
          </a:p>
          <a:p>
            <a:endParaRPr lang="en-US" dirty="0" smtClean="0">
              <a:solidFill>
                <a:prstClr val="black"/>
              </a:solidFill>
            </a:endParaRPr>
          </a:p>
          <a:p>
            <a:r>
              <a:rPr lang="en-US" dirty="0" smtClean="0">
                <a:solidFill>
                  <a:prstClr val="black"/>
                </a:solidFill>
              </a:rPr>
              <a:t>Berenice </a:t>
            </a:r>
            <a:r>
              <a:rPr lang="en-US" dirty="0">
                <a:solidFill>
                  <a:prstClr val="black"/>
                </a:solidFill>
              </a:rPr>
              <a:t>Daughter of Ptolemy II marries </a:t>
            </a:r>
            <a:endParaRPr lang="en-US" dirty="0" smtClean="0">
              <a:solidFill>
                <a:prstClr val="black"/>
              </a:solidFill>
            </a:endParaRPr>
          </a:p>
          <a:p>
            <a:r>
              <a:rPr lang="en-US" dirty="0" smtClean="0">
                <a:solidFill>
                  <a:prstClr val="black"/>
                </a:solidFill>
              </a:rPr>
              <a:t>Antiochus </a:t>
            </a:r>
            <a:r>
              <a:rPr lang="en-US" dirty="0">
                <a:solidFill>
                  <a:prstClr val="black"/>
                </a:solidFill>
              </a:rPr>
              <a:t>II </a:t>
            </a:r>
            <a:endParaRPr lang="en-US" dirty="0" smtClean="0">
              <a:solidFill>
                <a:prstClr val="black"/>
              </a:solidFill>
            </a:endParaRPr>
          </a:p>
          <a:p>
            <a:r>
              <a:rPr lang="en-US" dirty="0" smtClean="0">
                <a:solidFill>
                  <a:prstClr val="black"/>
                </a:solidFill>
              </a:rPr>
              <a:t>but </a:t>
            </a:r>
            <a:r>
              <a:rPr lang="en-US" dirty="0">
                <a:solidFill>
                  <a:prstClr val="black"/>
                </a:solidFill>
              </a:rPr>
              <a:t>his former wife </a:t>
            </a:r>
            <a:r>
              <a:rPr lang="en-US" dirty="0" smtClean="0">
                <a:solidFill>
                  <a:prstClr val="black"/>
                </a:solidFill>
              </a:rPr>
              <a:t>(</a:t>
            </a:r>
            <a:r>
              <a:rPr lang="en-US" dirty="0" err="1" smtClean="0">
                <a:solidFill>
                  <a:prstClr val="black"/>
                </a:solidFill>
              </a:rPr>
              <a:t>Laodice</a:t>
            </a:r>
            <a:r>
              <a:rPr lang="en-US" dirty="0" smtClean="0">
                <a:solidFill>
                  <a:prstClr val="black"/>
                </a:solidFill>
              </a:rPr>
              <a:t>)poisons </a:t>
            </a:r>
            <a:r>
              <a:rPr lang="en-US" dirty="0" smtClean="0">
                <a:solidFill>
                  <a:prstClr val="black"/>
                </a:solidFill>
              </a:rPr>
              <a:t>both– </a:t>
            </a:r>
          </a:p>
          <a:p>
            <a:r>
              <a:rPr lang="en-US" dirty="0" smtClean="0">
                <a:solidFill>
                  <a:prstClr val="black"/>
                </a:solidFill>
              </a:rPr>
              <a:t>Starts 3</a:t>
            </a:r>
            <a:r>
              <a:rPr lang="en-US" baseline="30000" dirty="0" smtClean="0">
                <a:solidFill>
                  <a:prstClr val="black"/>
                </a:solidFill>
              </a:rPr>
              <a:t>rd</a:t>
            </a:r>
            <a:r>
              <a:rPr lang="en-US" dirty="0" smtClean="0">
                <a:solidFill>
                  <a:prstClr val="black"/>
                </a:solidFill>
              </a:rPr>
              <a:t> </a:t>
            </a:r>
            <a:r>
              <a:rPr lang="en-US" dirty="0">
                <a:solidFill>
                  <a:prstClr val="black"/>
                </a:solidFill>
              </a:rPr>
              <a:t>Syrian </a:t>
            </a:r>
            <a:r>
              <a:rPr lang="en-US" dirty="0" smtClean="0">
                <a:solidFill>
                  <a:prstClr val="black"/>
                </a:solidFill>
              </a:rPr>
              <a:t>War (246-241 BC)</a:t>
            </a:r>
            <a:endParaRPr lang="en-US" dirty="0">
              <a:solidFill>
                <a:prstClr val="black"/>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078" y="119895"/>
            <a:ext cx="1250561" cy="1106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452627" y="614673"/>
            <a:ext cx="1399742" cy="646331"/>
          </a:xfrm>
          <a:prstGeom prst="rect">
            <a:avLst/>
          </a:prstGeom>
        </p:spPr>
        <p:txBody>
          <a:bodyPr wrap="none">
            <a:spAutoFit/>
          </a:bodyPr>
          <a:lstStyle/>
          <a:p>
            <a:r>
              <a:rPr lang="en-US" dirty="0">
                <a:solidFill>
                  <a:prstClr val="black"/>
                </a:solidFill>
              </a:rPr>
              <a:t>Ptolemy II </a:t>
            </a:r>
            <a:endParaRPr lang="en-US" dirty="0" smtClean="0">
              <a:solidFill>
                <a:prstClr val="black"/>
              </a:solidFill>
            </a:endParaRPr>
          </a:p>
          <a:p>
            <a:r>
              <a:rPr lang="en-US" dirty="0" smtClean="0">
                <a:solidFill>
                  <a:prstClr val="black"/>
                </a:solidFill>
              </a:rPr>
              <a:t>(</a:t>
            </a:r>
            <a:r>
              <a:rPr lang="en-US" dirty="0">
                <a:solidFill>
                  <a:prstClr val="black"/>
                </a:solidFill>
              </a:rPr>
              <a:t>285-246 BC)</a:t>
            </a:r>
          </a:p>
        </p:txBody>
      </p:sp>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6514" y="707984"/>
            <a:ext cx="1061247" cy="1050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7245874" y="1784231"/>
            <a:ext cx="1902572" cy="646331"/>
          </a:xfrm>
          <a:prstGeom prst="rect">
            <a:avLst/>
          </a:prstGeom>
        </p:spPr>
        <p:txBody>
          <a:bodyPr wrap="none">
            <a:spAutoFit/>
          </a:bodyPr>
          <a:lstStyle/>
          <a:p>
            <a:r>
              <a:rPr lang="en-US" dirty="0" smtClean="0">
                <a:solidFill>
                  <a:prstClr val="black"/>
                </a:solidFill>
              </a:rPr>
              <a:t>Antiochus II </a:t>
            </a:r>
            <a:r>
              <a:rPr lang="en-US" dirty="0" err="1" smtClean="0">
                <a:solidFill>
                  <a:prstClr val="black"/>
                </a:solidFill>
              </a:rPr>
              <a:t>Theos</a:t>
            </a:r>
            <a:endParaRPr lang="en-US" dirty="0" smtClean="0">
              <a:solidFill>
                <a:prstClr val="black"/>
              </a:solidFill>
            </a:endParaRPr>
          </a:p>
          <a:p>
            <a:r>
              <a:rPr lang="en-US" dirty="0" smtClean="0">
                <a:solidFill>
                  <a:prstClr val="black"/>
                </a:solidFill>
              </a:rPr>
              <a:t>(261-246 </a:t>
            </a:r>
            <a:r>
              <a:rPr lang="en-US" dirty="0">
                <a:solidFill>
                  <a:prstClr val="black"/>
                </a:solidFill>
              </a:rPr>
              <a:t>BC)</a:t>
            </a:r>
          </a:p>
        </p:txBody>
      </p:sp>
      <p:sp>
        <p:nvSpPr>
          <p:cNvPr id="5" name="TextBox 4"/>
          <p:cNvSpPr txBox="1"/>
          <p:nvPr/>
        </p:nvSpPr>
        <p:spPr>
          <a:xfrm>
            <a:off x="7716532" y="460792"/>
            <a:ext cx="901209" cy="1323439"/>
          </a:xfrm>
          <a:prstGeom prst="rect">
            <a:avLst/>
          </a:prstGeom>
          <a:noFill/>
        </p:spPr>
        <p:txBody>
          <a:bodyPr wrap="none" rtlCol="0">
            <a:spAutoFit/>
          </a:bodyPr>
          <a:lstStyle/>
          <a:p>
            <a:r>
              <a:rPr lang="en-US" sz="8000" dirty="0" smtClean="0">
                <a:solidFill>
                  <a:srgbClr val="FF0000"/>
                </a:solidFill>
                <a:latin typeface="Algerian" panose="04020705040A02060702" pitchFamily="82" charset="0"/>
              </a:rPr>
              <a:t>X</a:t>
            </a:r>
            <a:endParaRPr lang="en-US" sz="8000" dirty="0">
              <a:solidFill>
                <a:srgbClr val="FF0000"/>
              </a:solidFill>
              <a:latin typeface="Algerian" panose="04020705040A02060702" pitchFamily="82" charset="0"/>
            </a:endParaRPr>
          </a:p>
        </p:txBody>
      </p:sp>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313036" y="1450800"/>
            <a:ext cx="1124975" cy="1122225"/>
          </a:xfrm>
          <a:prstGeom prst="rect">
            <a:avLst/>
          </a:prstGeom>
        </p:spPr>
      </p:pic>
      <p:sp>
        <p:nvSpPr>
          <p:cNvPr id="11" name="Rectangle 10"/>
          <p:cNvSpPr/>
          <p:nvPr/>
        </p:nvSpPr>
        <p:spPr>
          <a:xfrm>
            <a:off x="1533431" y="1758801"/>
            <a:ext cx="1399742" cy="646331"/>
          </a:xfrm>
          <a:prstGeom prst="rect">
            <a:avLst/>
          </a:prstGeom>
        </p:spPr>
        <p:txBody>
          <a:bodyPr wrap="none">
            <a:spAutoFit/>
          </a:bodyPr>
          <a:lstStyle/>
          <a:p>
            <a:r>
              <a:rPr lang="en-US" dirty="0">
                <a:solidFill>
                  <a:prstClr val="black"/>
                </a:solidFill>
              </a:rPr>
              <a:t>Ptolemy </a:t>
            </a:r>
            <a:r>
              <a:rPr lang="en-US" dirty="0" smtClean="0">
                <a:solidFill>
                  <a:prstClr val="black"/>
                </a:solidFill>
              </a:rPr>
              <a:t>III </a:t>
            </a:r>
          </a:p>
          <a:p>
            <a:r>
              <a:rPr lang="en-US" dirty="0" smtClean="0">
                <a:solidFill>
                  <a:prstClr val="black"/>
                </a:solidFill>
              </a:rPr>
              <a:t>(246-221 </a:t>
            </a:r>
            <a:r>
              <a:rPr lang="en-US" dirty="0">
                <a:solidFill>
                  <a:prstClr val="black"/>
                </a:solidFill>
              </a:rPr>
              <a:t>BC)</a:t>
            </a:r>
          </a:p>
        </p:txBody>
      </p:sp>
      <p:sp>
        <p:nvSpPr>
          <p:cNvPr id="12" name="Rectangle 11"/>
          <p:cNvSpPr/>
          <p:nvPr/>
        </p:nvSpPr>
        <p:spPr>
          <a:xfrm>
            <a:off x="5342488" y="949452"/>
            <a:ext cx="2294026" cy="646331"/>
          </a:xfrm>
          <a:prstGeom prst="rect">
            <a:avLst/>
          </a:prstGeom>
        </p:spPr>
        <p:txBody>
          <a:bodyPr wrap="none">
            <a:spAutoFit/>
          </a:bodyPr>
          <a:lstStyle/>
          <a:p>
            <a:r>
              <a:rPr lang="en-US" dirty="0" smtClean="0">
                <a:solidFill>
                  <a:prstClr val="black"/>
                </a:solidFill>
              </a:rPr>
              <a:t>Marries Berenice</a:t>
            </a:r>
          </a:p>
          <a:p>
            <a:r>
              <a:rPr lang="en-US" dirty="0" smtClean="0">
                <a:solidFill>
                  <a:prstClr val="black"/>
                </a:solidFill>
              </a:rPr>
              <a:t>Daughter of Ptolemy II</a:t>
            </a:r>
            <a:endParaRPr lang="en-US" dirty="0">
              <a:solidFill>
                <a:prstClr val="black"/>
              </a:solidFill>
            </a:endParaRPr>
          </a:p>
        </p:txBody>
      </p:sp>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 r="41131"/>
          <a:stretch/>
        </p:blipFill>
        <p:spPr bwMode="auto">
          <a:xfrm>
            <a:off x="3896471" y="190894"/>
            <a:ext cx="1341034" cy="2519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459858" y="2587337"/>
            <a:ext cx="978153" cy="369332"/>
          </a:xfrm>
          <a:prstGeom prst="rect">
            <a:avLst/>
          </a:prstGeom>
        </p:spPr>
        <p:txBody>
          <a:bodyPr wrap="none">
            <a:spAutoFit/>
          </a:bodyPr>
          <a:lstStyle/>
          <a:p>
            <a:r>
              <a:rPr lang="en-US" dirty="0" smtClean="0">
                <a:solidFill>
                  <a:prstClr val="black"/>
                </a:solidFill>
              </a:rPr>
              <a:t>(</a:t>
            </a:r>
            <a:r>
              <a:rPr lang="en-US" dirty="0">
                <a:solidFill>
                  <a:prstClr val="black"/>
                </a:solidFill>
              </a:rPr>
              <a:t>246 </a:t>
            </a:r>
            <a:r>
              <a:rPr lang="en-US" dirty="0" smtClean="0">
                <a:solidFill>
                  <a:prstClr val="black"/>
                </a:solidFill>
              </a:rPr>
              <a:t>BC)</a:t>
            </a:r>
            <a:endParaRPr lang="en-US" dirty="0">
              <a:solidFill>
                <a:prstClr val="black"/>
              </a:solidFill>
            </a:endParaRPr>
          </a:p>
        </p:txBody>
      </p:sp>
      <p:sp>
        <p:nvSpPr>
          <p:cNvPr id="14" name="TextBox 13"/>
          <p:cNvSpPr txBox="1"/>
          <p:nvPr/>
        </p:nvSpPr>
        <p:spPr>
          <a:xfrm>
            <a:off x="4116383" y="564662"/>
            <a:ext cx="901209" cy="1323439"/>
          </a:xfrm>
          <a:prstGeom prst="rect">
            <a:avLst/>
          </a:prstGeom>
          <a:noFill/>
        </p:spPr>
        <p:txBody>
          <a:bodyPr wrap="none" rtlCol="0">
            <a:spAutoFit/>
          </a:bodyPr>
          <a:lstStyle/>
          <a:p>
            <a:r>
              <a:rPr lang="en-US" sz="8000" dirty="0" smtClean="0">
                <a:solidFill>
                  <a:srgbClr val="FF0000"/>
                </a:solidFill>
                <a:latin typeface="Algerian" panose="04020705040A02060702" pitchFamily="82" charset="0"/>
              </a:rPr>
              <a:t>X</a:t>
            </a:r>
            <a:endParaRPr lang="en-US" sz="8000" dirty="0">
              <a:solidFill>
                <a:srgbClr val="FF0000"/>
              </a:solidFill>
              <a:latin typeface="Algerian" panose="04020705040A02060702" pitchFamily="82" charset="0"/>
            </a:endParaRPr>
          </a:p>
        </p:txBody>
      </p:sp>
      <p:sp>
        <p:nvSpPr>
          <p:cNvPr id="15" name="Right Arrow 14"/>
          <p:cNvSpPr/>
          <p:nvPr/>
        </p:nvSpPr>
        <p:spPr>
          <a:xfrm>
            <a:off x="5390984" y="564662"/>
            <a:ext cx="739472" cy="42262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60699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4270" y="1621800"/>
            <a:ext cx="8643505" cy="3693319"/>
          </a:xfrm>
          <a:prstGeom prst="rect">
            <a:avLst/>
          </a:prstGeom>
        </p:spPr>
        <p:txBody>
          <a:bodyPr wrap="square">
            <a:spAutoFit/>
          </a:bodyPr>
          <a:lstStyle/>
          <a:p>
            <a:r>
              <a:rPr lang="en-US" b="1" i="1" dirty="0" smtClean="0"/>
              <a:t>Vs 7-8</a:t>
            </a:r>
          </a:p>
          <a:p>
            <a:r>
              <a:rPr lang="en-US" b="1" i="1" dirty="0" smtClean="0"/>
              <a:t>He </a:t>
            </a:r>
            <a:r>
              <a:rPr lang="en-US" b="1" i="1" dirty="0"/>
              <a:t>shall come against the army and enter the fortress of the king of the north, and he shall deal with them and shall prevail. He shall also carry off to Egypt their gods with their metal images and their precious vessels of silver and gold, and for some years he shall refrain from attacking the king of the north.</a:t>
            </a:r>
            <a:r>
              <a:rPr lang="en-US" dirty="0"/>
              <a:t> </a:t>
            </a:r>
            <a:endParaRPr lang="en-US" dirty="0" smtClean="0"/>
          </a:p>
          <a:p>
            <a:endParaRPr lang="en-US" dirty="0" smtClean="0"/>
          </a:p>
          <a:p>
            <a:r>
              <a:rPr lang="en-US" dirty="0" smtClean="0"/>
              <a:t>– </a:t>
            </a:r>
            <a:r>
              <a:rPr lang="en-US" dirty="0"/>
              <a:t>Ptolemy III (Berenice’s brother) defeats Seleucus II victoriously to </a:t>
            </a:r>
            <a:r>
              <a:rPr lang="en-US" dirty="0"/>
              <a:t>captured Antioch and marched all the way to Bactria and also defeated the Seleucid navy in the Aegean, recapturing the former conquests of his father in Asia Minor </a:t>
            </a:r>
            <a:endParaRPr lang="en-US" dirty="0" smtClean="0"/>
          </a:p>
          <a:p>
            <a:endParaRPr lang="en-US" dirty="0"/>
          </a:p>
          <a:p>
            <a:r>
              <a:rPr lang="en-US" dirty="0"/>
              <a:t>Ptolemy III went on to recapture the treasures that had been looted from Egypt in the days of Cambyses</a:t>
            </a:r>
            <a:endParaRPr lang="en-US" dirty="0">
              <a:solidFill>
                <a:prstClr val="black"/>
              </a:solidFill>
            </a:endParaRPr>
          </a:p>
          <a:p>
            <a:endParaRPr lang="en-US" dirty="0" smtClean="0"/>
          </a:p>
        </p:txBody>
      </p:sp>
      <p:sp>
        <p:nvSpPr>
          <p:cNvPr id="4" name="Rectangle 3"/>
          <p:cNvSpPr/>
          <p:nvPr/>
        </p:nvSpPr>
        <p:spPr>
          <a:xfrm>
            <a:off x="1011886" y="1642363"/>
            <a:ext cx="2917658" cy="369332"/>
          </a:xfrm>
          <a:prstGeom prst="rect">
            <a:avLst/>
          </a:prstGeom>
        </p:spPr>
        <p:txBody>
          <a:bodyPr wrap="none">
            <a:spAutoFit/>
          </a:bodyPr>
          <a:lstStyle/>
          <a:p>
            <a:pPr lvl="0"/>
            <a:r>
              <a:rPr lang="en-US" dirty="0" smtClean="0"/>
              <a:t>(</a:t>
            </a:r>
            <a:r>
              <a:rPr lang="en-US" dirty="0"/>
              <a:t>246 – 241 </a:t>
            </a:r>
            <a:r>
              <a:rPr lang="en-US" dirty="0" smtClean="0"/>
              <a:t>BC 3</a:t>
            </a:r>
            <a:r>
              <a:rPr lang="en-US" baseline="30000" dirty="0" smtClean="0"/>
              <a:t>rd</a:t>
            </a:r>
            <a:r>
              <a:rPr lang="en-US" dirty="0" smtClean="0"/>
              <a:t> Syrian War)</a:t>
            </a:r>
            <a:endParaRPr lang="en-US" dirty="0"/>
          </a:p>
        </p:txBody>
      </p:sp>
      <p:sp>
        <p:nvSpPr>
          <p:cNvPr id="8" name="Rectangle 7"/>
          <p:cNvSpPr/>
          <p:nvPr/>
        </p:nvSpPr>
        <p:spPr>
          <a:xfrm>
            <a:off x="6806903" y="1301172"/>
            <a:ext cx="1399742" cy="646331"/>
          </a:xfrm>
          <a:prstGeom prst="rect">
            <a:avLst/>
          </a:prstGeom>
        </p:spPr>
        <p:txBody>
          <a:bodyPr wrap="none">
            <a:spAutoFit/>
          </a:bodyPr>
          <a:lstStyle/>
          <a:p>
            <a:r>
              <a:rPr lang="en-US" dirty="0" err="1" smtClean="0"/>
              <a:t>Selucus</a:t>
            </a:r>
            <a:r>
              <a:rPr lang="en-US" dirty="0" smtClean="0"/>
              <a:t> II</a:t>
            </a:r>
          </a:p>
          <a:p>
            <a:r>
              <a:rPr lang="en-US" dirty="0" smtClean="0"/>
              <a:t>(246-226 </a:t>
            </a:r>
            <a:r>
              <a:rPr lang="en-US" dirty="0"/>
              <a:t>BC)</a:t>
            </a:r>
          </a:p>
        </p:txBody>
      </p:sp>
      <p:pic>
        <p:nvPicPr>
          <p:cNvPr id="10" name="Picture 9"/>
          <p:cNvPicPr/>
          <p:nvPr/>
        </p:nvPicPr>
        <p:blipFill>
          <a:blip r:embed="rId3" cstate="print">
            <a:extLst>
              <a:ext uri="{28A0092B-C50C-407E-A947-70E740481C1C}">
                <a14:useLocalDpi xmlns:a14="http://schemas.microsoft.com/office/drawing/2010/main" val="0"/>
              </a:ext>
            </a:extLst>
          </a:blip>
          <a:stretch>
            <a:fillRect/>
          </a:stretch>
        </p:blipFill>
        <p:spPr>
          <a:xfrm>
            <a:off x="313036" y="388339"/>
            <a:ext cx="1124975" cy="1122225"/>
          </a:xfrm>
          <a:prstGeom prst="rect">
            <a:avLst/>
          </a:prstGeom>
        </p:spPr>
      </p:pic>
      <p:sp>
        <p:nvSpPr>
          <p:cNvPr id="11" name="Rectangle 10"/>
          <p:cNvSpPr/>
          <p:nvPr/>
        </p:nvSpPr>
        <p:spPr>
          <a:xfrm>
            <a:off x="1533431" y="635800"/>
            <a:ext cx="1399742" cy="646331"/>
          </a:xfrm>
          <a:prstGeom prst="rect">
            <a:avLst/>
          </a:prstGeom>
        </p:spPr>
        <p:txBody>
          <a:bodyPr wrap="none">
            <a:spAutoFit/>
          </a:bodyPr>
          <a:lstStyle/>
          <a:p>
            <a:r>
              <a:rPr lang="en-US" dirty="0"/>
              <a:t>Ptolemy </a:t>
            </a:r>
            <a:r>
              <a:rPr lang="en-US" dirty="0" smtClean="0"/>
              <a:t>III </a:t>
            </a:r>
          </a:p>
          <a:p>
            <a:r>
              <a:rPr lang="en-US" dirty="0" smtClean="0"/>
              <a:t>(246-221 </a:t>
            </a:r>
            <a:r>
              <a:rPr lang="en-US" dirty="0"/>
              <a:t>BC)</a:t>
            </a:r>
          </a:p>
        </p:txBody>
      </p:sp>
      <p:pic>
        <p:nvPicPr>
          <p:cNvPr id="13" name="Picture 12"/>
          <p:cNvPicPr/>
          <p:nvPr/>
        </p:nvPicPr>
        <p:blipFill>
          <a:blip r:embed="rId4" cstate="print">
            <a:extLst>
              <a:ext uri="{28A0092B-C50C-407E-A947-70E740481C1C}">
                <a14:useLocalDpi xmlns:a14="http://schemas.microsoft.com/office/drawing/2010/main" val="0"/>
              </a:ext>
            </a:extLst>
          </a:blip>
          <a:stretch>
            <a:fillRect/>
          </a:stretch>
        </p:blipFill>
        <p:spPr>
          <a:xfrm>
            <a:off x="6283878" y="263089"/>
            <a:ext cx="1046050" cy="1019042"/>
          </a:xfrm>
          <a:prstGeom prst="rect">
            <a:avLst/>
          </a:prstGeom>
        </p:spPr>
      </p:pic>
      <p:sp>
        <p:nvSpPr>
          <p:cNvPr id="7" name="Rectangle 6"/>
          <p:cNvSpPr/>
          <p:nvPr/>
        </p:nvSpPr>
        <p:spPr>
          <a:xfrm>
            <a:off x="4082995" y="172445"/>
            <a:ext cx="2518935" cy="1200329"/>
          </a:xfrm>
          <a:prstGeom prst="rect">
            <a:avLst/>
          </a:prstGeom>
        </p:spPr>
        <p:txBody>
          <a:bodyPr wrap="square">
            <a:spAutoFit/>
          </a:bodyPr>
          <a:lstStyle/>
          <a:p>
            <a:r>
              <a:rPr lang="en-US" dirty="0"/>
              <a:t>(Seleucus II son of </a:t>
            </a:r>
            <a:r>
              <a:rPr lang="en-US" dirty="0" err="1"/>
              <a:t>Laodice</a:t>
            </a:r>
            <a:r>
              <a:rPr lang="en-US" dirty="0"/>
              <a:t> who had poisoned Ptolemy II &amp; Berenice &amp; their son) </a:t>
            </a:r>
          </a:p>
        </p:txBody>
      </p:sp>
    </p:spTree>
    <p:extLst>
      <p:ext uri="{BB962C8B-B14F-4D97-AF65-F5344CB8AC3E}">
        <p14:creationId xmlns:p14="http://schemas.microsoft.com/office/powerpoint/2010/main" val="6056058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4270" y="1621800"/>
            <a:ext cx="8643505" cy="1477328"/>
          </a:xfrm>
          <a:prstGeom prst="rect">
            <a:avLst/>
          </a:prstGeom>
        </p:spPr>
        <p:txBody>
          <a:bodyPr wrap="square">
            <a:spAutoFit/>
          </a:bodyPr>
          <a:lstStyle/>
          <a:p>
            <a:r>
              <a:rPr lang="en-US" b="1" i="1" dirty="0" smtClean="0">
                <a:solidFill>
                  <a:prstClr val="black"/>
                </a:solidFill>
              </a:rPr>
              <a:t>Vs </a:t>
            </a:r>
            <a:r>
              <a:rPr lang="en-US" b="1" i="1" dirty="0">
                <a:solidFill>
                  <a:prstClr val="black"/>
                </a:solidFill>
              </a:rPr>
              <a:t>9</a:t>
            </a:r>
            <a:endParaRPr lang="en-US" b="1" i="1" dirty="0" smtClean="0">
              <a:solidFill>
                <a:prstClr val="black"/>
              </a:solidFill>
            </a:endParaRPr>
          </a:p>
          <a:p>
            <a:r>
              <a:rPr lang="en-US" b="1" dirty="0"/>
              <a:t>Then the latter shall come into the realm of the king of the south but shall return to his own land</a:t>
            </a:r>
            <a:r>
              <a:rPr lang="en-US" b="1" dirty="0" smtClean="0"/>
              <a:t>.</a:t>
            </a:r>
          </a:p>
          <a:p>
            <a:endParaRPr lang="en-US" b="1" dirty="0" smtClean="0"/>
          </a:p>
          <a:p>
            <a:r>
              <a:rPr lang="en-US" dirty="0" smtClean="0"/>
              <a:t> </a:t>
            </a:r>
            <a:r>
              <a:rPr lang="en-US" dirty="0"/>
              <a:t>– Seleucus II counter attacks but is defeated</a:t>
            </a:r>
            <a:endParaRPr lang="en-US" dirty="0" smtClean="0">
              <a:solidFill>
                <a:prstClr val="black"/>
              </a:solidFill>
            </a:endParaRPr>
          </a:p>
        </p:txBody>
      </p:sp>
      <p:sp>
        <p:nvSpPr>
          <p:cNvPr id="4" name="Rectangle 3"/>
          <p:cNvSpPr/>
          <p:nvPr/>
        </p:nvSpPr>
        <p:spPr>
          <a:xfrm>
            <a:off x="749242" y="1630855"/>
            <a:ext cx="784189" cy="369332"/>
          </a:xfrm>
          <a:prstGeom prst="rect">
            <a:avLst/>
          </a:prstGeom>
        </p:spPr>
        <p:txBody>
          <a:bodyPr wrap="none">
            <a:spAutoFit/>
          </a:bodyPr>
          <a:lstStyle/>
          <a:p>
            <a:r>
              <a:rPr lang="en-US" dirty="0" smtClean="0">
                <a:solidFill>
                  <a:prstClr val="black"/>
                </a:solidFill>
              </a:rPr>
              <a:t>240BC</a:t>
            </a:r>
            <a:endParaRPr lang="en-US" dirty="0">
              <a:solidFill>
                <a:prstClr val="black"/>
              </a:solidFill>
            </a:endParaRPr>
          </a:p>
        </p:txBody>
      </p:sp>
      <p:sp>
        <p:nvSpPr>
          <p:cNvPr id="8" name="Rectangle 7"/>
          <p:cNvSpPr/>
          <p:nvPr/>
        </p:nvSpPr>
        <p:spPr>
          <a:xfrm>
            <a:off x="6806903" y="1301172"/>
            <a:ext cx="1399742" cy="646331"/>
          </a:xfrm>
          <a:prstGeom prst="rect">
            <a:avLst/>
          </a:prstGeom>
        </p:spPr>
        <p:txBody>
          <a:bodyPr wrap="none">
            <a:spAutoFit/>
          </a:bodyPr>
          <a:lstStyle/>
          <a:p>
            <a:r>
              <a:rPr lang="en-US" dirty="0" err="1" smtClean="0">
                <a:solidFill>
                  <a:prstClr val="black"/>
                </a:solidFill>
              </a:rPr>
              <a:t>Selucus</a:t>
            </a:r>
            <a:r>
              <a:rPr lang="en-US" dirty="0" smtClean="0">
                <a:solidFill>
                  <a:prstClr val="black"/>
                </a:solidFill>
              </a:rPr>
              <a:t> II</a:t>
            </a:r>
          </a:p>
          <a:p>
            <a:r>
              <a:rPr lang="en-US" dirty="0" smtClean="0">
                <a:solidFill>
                  <a:prstClr val="black"/>
                </a:solidFill>
              </a:rPr>
              <a:t>(</a:t>
            </a:r>
            <a:r>
              <a:rPr lang="en-US" dirty="0" smtClean="0">
                <a:solidFill>
                  <a:prstClr val="black"/>
                </a:solidFill>
              </a:rPr>
              <a:t>246-226 </a:t>
            </a:r>
            <a:r>
              <a:rPr lang="en-US" dirty="0">
                <a:solidFill>
                  <a:prstClr val="black"/>
                </a:solidFill>
              </a:rPr>
              <a:t>BC)</a:t>
            </a:r>
          </a:p>
        </p:txBody>
      </p:sp>
      <p:pic>
        <p:nvPicPr>
          <p:cNvPr id="10" name="Picture 9"/>
          <p:cNvPicPr/>
          <p:nvPr/>
        </p:nvPicPr>
        <p:blipFill>
          <a:blip r:embed="rId3" cstate="print">
            <a:extLst>
              <a:ext uri="{28A0092B-C50C-407E-A947-70E740481C1C}">
                <a14:useLocalDpi xmlns:a14="http://schemas.microsoft.com/office/drawing/2010/main" val="0"/>
              </a:ext>
            </a:extLst>
          </a:blip>
          <a:stretch>
            <a:fillRect/>
          </a:stretch>
        </p:blipFill>
        <p:spPr>
          <a:xfrm>
            <a:off x="313036" y="388339"/>
            <a:ext cx="1124975" cy="1122225"/>
          </a:xfrm>
          <a:prstGeom prst="rect">
            <a:avLst/>
          </a:prstGeom>
        </p:spPr>
      </p:pic>
      <p:sp>
        <p:nvSpPr>
          <p:cNvPr id="11" name="Rectangle 10"/>
          <p:cNvSpPr/>
          <p:nvPr/>
        </p:nvSpPr>
        <p:spPr>
          <a:xfrm>
            <a:off x="1533431" y="635800"/>
            <a:ext cx="1399742" cy="646331"/>
          </a:xfrm>
          <a:prstGeom prst="rect">
            <a:avLst/>
          </a:prstGeom>
        </p:spPr>
        <p:txBody>
          <a:bodyPr wrap="none">
            <a:spAutoFit/>
          </a:bodyPr>
          <a:lstStyle/>
          <a:p>
            <a:r>
              <a:rPr lang="en-US" dirty="0">
                <a:solidFill>
                  <a:prstClr val="black"/>
                </a:solidFill>
              </a:rPr>
              <a:t>Ptolemy </a:t>
            </a:r>
            <a:r>
              <a:rPr lang="en-US" dirty="0" smtClean="0">
                <a:solidFill>
                  <a:prstClr val="black"/>
                </a:solidFill>
              </a:rPr>
              <a:t>III </a:t>
            </a:r>
          </a:p>
          <a:p>
            <a:r>
              <a:rPr lang="en-US" dirty="0" smtClean="0">
                <a:solidFill>
                  <a:prstClr val="black"/>
                </a:solidFill>
              </a:rPr>
              <a:t>(246-221 </a:t>
            </a:r>
            <a:r>
              <a:rPr lang="en-US" dirty="0">
                <a:solidFill>
                  <a:prstClr val="black"/>
                </a:solidFill>
              </a:rPr>
              <a:t>BC)</a:t>
            </a:r>
          </a:p>
        </p:txBody>
      </p:sp>
      <p:pic>
        <p:nvPicPr>
          <p:cNvPr id="13" name="Picture 12"/>
          <p:cNvPicPr/>
          <p:nvPr/>
        </p:nvPicPr>
        <p:blipFill>
          <a:blip r:embed="rId4" cstate="print">
            <a:extLst>
              <a:ext uri="{28A0092B-C50C-407E-A947-70E740481C1C}">
                <a14:useLocalDpi xmlns:a14="http://schemas.microsoft.com/office/drawing/2010/main" val="0"/>
              </a:ext>
            </a:extLst>
          </a:blip>
          <a:stretch>
            <a:fillRect/>
          </a:stretch>
        </p:blipFill>
        <p:spPr>
          <a:xfrm>
            <a:off x="6806903" y="280325"/>
            <a:ext cx="1046050" cy="1019042"/>
          </a:xfrm>
          <a:prstGeom prst="rect">
            <a:avLst/>
          </a:prstGeom>
        </p:spPr>
      </p:pic>
      <p:sp>
        <p:nvSpPr>
          <p:cNvPr id="3" name="TextBox 2"/>
          <p:cNvSpPr txBox="1"/>
          <p:nvPr/>
        </p:nvSpPr>
        <p:spPr>
          <a:xfrm>
            <a:off x="3386080" y="110007"/>
            <a:ext cx="3588353" cy="923330"/>
          </a:xfrm>
          <a:prstGeom prst="rect">
            <a:avLst/>
          </a:prstGeom>
          <a:noFill/>
        </p:spPr>
        <p:txBody>
          <a:bodyPr wrap="square" rtlCol="0">
            <a:spAutoFit/>
          </a:bodyPr>
          <a:lstStyle/>
          <a:p>
            <a:r>
              <a:rPr lang="en-US" dirty="0">
                <a:solidFill>
                  <a:prstClr val="black"/>
                </a:solidFill>
              </a:rPr>
              <a:t>(Seleucus II son of </a:t>
            </a:r>
            <a:r>
              <a:rPr lang="en-US" dirty="0" err="1">
                <a:solidFill>
                  <a:prstClr val="black"/>
                </a:solidFill>
              </a:rPr>
              <a:t>Laodice</a:t>
            </a:r>
            <a:r>
              <a:rPr lang="en-US" dirty="0">
                <a:solidFill>
                  <a:prstClr val="black"/>
                </a:solidFill>
              </a:rPr>
              <a:t> who had poisoned Ptolemy II &amp; Berenice &amp; their son) </a:t>
            </a:r>
          </a:p>
        </p:txBody>
      </p:sp>
      <p:sp>
        <p:nvSpPr>
          <p:cNvPr id="12" name="TextBox 11"/>
          <p:cNvSpPr txBox="1"/>
          <p:nvPr/>
        </p:nvSpPr>
        <p:spPr>
          <a:xfrm>
            <a:off x="313064" y="3251289"/>
            <a:ext cx="960519" cy="246221"/>
          </a:xfrm>
          <a:prstGeom prst="rect">
            <a:avLst/>
          </a:prstGeom>
          <a:noFill/>
        </p:spPr>
        <p:txBody>
          <a:bodyPr wrap="none" rtlCol="0">
            <a:spAutoFit/>
          </a:bodyPr>
          <a:lstStyle/>
          <a:p>
            <a:r>
              <a:rPr lang="en-US" sz="1000" dirty="0" smtClean="0"/>
              <a:t>240 BC Nahum</a:t>
            </a:r>
            <a:endParaRPr lang="en-US" sz="1000" dirty="0"/>
          </a:p>
        </p:txBody>
      </p:sp>
    </p:spTree>
    <p:extLst>
      <p:ext uri="{BB962C8B-B14F-4D97-AF65-F5344CB8AC3E}">
        <p14:creationId xmlns:p14="http://schemas.microsoft.com/office/powerpoint/2010/main" val="2266667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4270" y="1940389"/>
            <a:ext cx="4809373" cy="3416320"/>
          </a:xfrm>
          <a:prstGeom prst="rect">
            <a:avLst/>
          </a:prstGeom>
        </p:spPr>
        <p:txBody>
          <a:bodyPr wrap="square">
            <a:spAutoFit/>
          </a:bodyPr>
          <a:lstStyle/>
          <a:p>
            <a:r>
              <a:rPr lang="en-US" b="1" i="1" dirty="0" smtClean="0">
                <a:solidFill>
                  <a:prstClr val="black"/>
                </a:solidFill>
              </a:rPr>
              <a:t>Vs </a:t>
            </a:r>
            <a:r>
              <a:rPr lang="en-US" b="1" i="1" dirty="0" smtClean="0">
                <a:solidFill>
                  <a:prstClr val="black"/>
                </a:solidFill>
              </a:rPr>
              <a:t>10</a:t>
            </a:r>
            <a:endParaRPr lang="en-US" b="1" i="1" dirty="0" smtClean="0">
              <a:solidFill>
                <a:prstClr val="black"/>
              </a:solidFill>
            </a:endParaRPr>
          </a:p>
          <a:p>
            <a:r>
              <a:rPr lang="en-US" b="1" i="1" dirty="0"/>
              <a:t>His sons shall wage war and assemble a multitude of great forces, which shall keep coming and overflow and pass through, and again shall carry the war as far as his fortress.</a:t>
            </a:r>
            <a:r>
              <a:rPr lang="en-US" dirty="0"/>
              <a:t> </a:t>
            </a:r>
            <a:endParaRPr lang="en-US" dirty="0" smtClean="0"/>
          </a:p>
          <a:p>
            <a:endParaRPr lang="en-US" dirty="0"/>
          </a:p>
          <a:p>
            <a:r>
              <a:rPr lang="en-US" dirty="0" smtClean="0"/>
              <a:t>4</a:t>
            </a:r>
            <a:r>
              <a:rPr lang="en-US" baseline="30000" dirty="0" smtClean="0"/>
              <a:t>th</a:t>
            </a:r>
            <a:r>
              <a:rPr lang="en-US" dirty="0" smtClean="0"/>
              <a:t> </a:t>
            </a:r>
            <a:r>
              <a:rPr lang="en-US" dirty="0"/>
              <a:t>Syrian Wars – </a:t>
            </a:r>
            <a:r>
              <a:rPr lang="en-US" dirty="0" smtClean="0"/>
              <a:t>219-217 BC</a:t>
            </a:r>
          </a:p>
          <a:p>
            <a:r>
              <a:rPr lang="en-US" dirty="0" smtClean="0"/>
              <a:t>5</a:t>
            </a:r>
            <a:r>
              <a:rPr lang="en-US" baseline="30000" dirty="0" smtClean="0"/>
              <a:t>th</a:t>
            </a:r>
            <a:r>
              <a:rPr lang="en-US" dirty="0" smtClean="0"/>
              <a:t> </a:t>
            </a:r>
            <a:r>
              <a:rPr lang="en-US" dirty="0"/>
              <a:t>Syrian Wars – </a:t>
            </a:r>
            <a:r>
              <a:rPr lang="en-US" dirty="0" smtClean="0"/>
              <a:t>202-195 BC</a:t>
            </a:r>
          </a:p>
          <a:p>
            <a:endParaRPr lang="en-US" dirty="0"/>
          </a:p>
          <a:p>
            <a:r>
              <a:rPr lang="en-US" dirty="0" smtClean="0"/>
              <a:t>Antiochus</a:t>
            </a:r>
            <a:r>
              <a:rPr lang="en-US" dirty="0"/>
              <a:t>’ III early campaigns against the Ptolemaic Kingdom were unsuccessful, but later  years Antiochus gained several military victories</a:t>
            </a:r>
            <a:endParaRPr lang="en-US" dirty="0" smtClean="0">
              <a:solidFill>
                <a:prstClr val="black"/>
              </a:solidFill>
            </a:endParaRPr>
          </a:p>
        </p:txBody>
      </p:sp>
      <p:sp>
        <p:nvSpPr>
          <p:cNvPr id="4" name="Rectangle 3"/>
          <p:cNvSpPr/>
          <p:nvPr/>
        </p:nvSpPr>
        <p:spPr>
          <a:xfrm>
            <a:off x="875523" y="1941227"/>
            <a:ext cx="1258678" cy="369332"/>
          </a:xfrm>
          <a:prstGeom prst="rect">
            <a:avLst/>
          </a:prstGeom>
        </p:spPr>
        <p:txBody>
          <a:bodyPr wrap="none">
            <a:spAutoFit/>
          </a:bodyPr>
          <a:lstStyle/>
          <a:p>
            <a:r>
              <a:rPr lang="en-US" dirty="0" smtClean="0">
                <a:solidFill>
                  <a:prstClr val="black"/>
                </a:solidFill>
              </a:rPr>
              <a:t>240-187 BC</a:t>
            </a:r>
            <a:endParaRPr lang="en-US" dirty="0">
              <a:solidFill>
                <a:prstClr val="black"/>
              </a:solidFill>
            </a:endParaRPr>
          </a:p>
        </p:txBody>
      </p:sp>
      <p:sp>
        <p:nvSpPr>
          <p:cNvPr id="8" name="Rectangle 7"/>
          <p:cNvSpPr/>
          <p:nvPr/>
        </p:nvSpPr>
        <p:spPr>
          <a:xfrm>
            <a:off x="5033643" y="227886"/>
            <a:ext cx="1399742" cy="646331"/>
          </a:xfrm>
          <a:prstGeom prst="rect">
            <a:avLst/>
          </a:prstGeom>
        </p:spPr>
        <p:txBody>
          <a:bodyPr wrap="none">
            <a:spAutoFit/>
          </a:bodyPr>
          <a:lstStyle/>
          <a:p>
            <a:r>
              <a:rPr lang="en-US" dirty="0" smtClean="0">
                <a:solidFill>
                  <a:prstClr val="black"/>
                </a:solidFill>
              </a:rPr>
              <a:t>Antiochus III</a:t>
            </a:r>
            <a:endParaRPr lang="en-US" dirty="0" smtClean="0">
              <a:solidFill>
                <a:prstClr val="black"/>
              </a:solidFill>
            </a:endParaRPr>
          </a:p>
          <a:p>
            <a:r>
              <a:rPr lang="en-US" dirty="0" smtClean="0">
                <a:solidFill>
                  <a:prstClr val="black"/>
                </a:solidFill>
              </a:rPr>
              <a:t>(</a:t>
            </a:r>
            <a:r>
              <a:rPr lang="en-US" dirty="0" smtClean="0">
                <a:solidFill>
                  <a:prstClr val="black"/>
                </a:solidFill>
              </a:rPr>
              <a:t>223-187 </a:t>
            </a:r>
            <a:r>
              <a:rPr lang="en-US" dirty="0">
                <a:solidFill>
                  <a:prstClr val="black"/>
                </a:solidFill>
              </a:rPr>
              <a:t>BC)</a:t>
            </a:r>
          </a:p>
        </p:txBody>
      </p:sp>
      <p:sp>
        <p:nvSpPr>
          <p:cNvPr id="11" name="Rectangle 10"/>
          <p:cNvSpPr/>
          <p:nvPr/>
        </p:nvSpPr>
        <p:spPr>
          <a:xfrm>
            <a:off x="1644750" y="227888"/>
            <a:ext cx="1399742" cy="646331"/>
          </a:xfrm>
          <a:prstGeom prst="rect">
            <a:avLst/>
          </a:prstGeom>
        </p:spPr>
        <p:txBody>
          <a:bodyPr wrap="none">
            <a:spAutoFit/>
          </a:bodyPr>
          <a:lstStyle/>
          <a:p>
            <a:r>
              <a:rPr lang="en-US" dirty="0">
                <a:solidFill>
                  <a:prstClr val="black"/>
                </a:solidFill>
              </a:rPr>
              <a:t>Ptolemy </a:t>
            </a:r>
            <a:r>
              <a:rPr lang="en-US" dirty="0" smtClean="0">
                <a:solidFill>
                  <a:prstClr val="black"/>
                </a:solidFill>
              </a:rPr>
              <a:t>IV </a:t>
            </a:r>
            <a:endParaRPr lang="en-US" dirty="0" smtClean="0">
              <a:solidFill>
                <a:prstClr val="black"/>
              </a:solidFill>
            </a:endParaRPr>
          </a:p>
          <a:p>
            <a:r>
              <a:rPr lang="en-US" dirty="0" smtClean="0">
                <a:solidFill>
                  <a:prstClr val="black"/>
                </a:solidFill>
              </a:rPr>
              <a:t>(</a:t>
            </a:r>
            <a:r>
              <a:rPr lang="en-US" dirty="0" smtClean="0">
                <a:solidFill>
                  <a:prstClr val="black"/>
                </a:solidFill>
              </a:rPr>
              <a:t>221-203 </a:t>
            </a:r>
            <a:r>
              <a:rPr lang="en-US" dirty="0">
                <a:solidFill>
                  <a:prstClr val="black"/>
                </a:solidFill>
              </a:rPr>
              <a:t>BC)</a:t>
            </a:r>
          </a:p>
        </p:txBody>
      </p:sp>
      <p:sp>
        <p:nvSpPr>
          <p:cNvPr id="12" name="Rectangle 11"/>
          <p:cNvSpPr/>
          <p:nvPr/>
        </p:nvSpPr>
        <p:spPr>
          <a:xfrm>
            <a:off x="9305795" y="3371550"/>
            <a:ext cx="3556660" cy="1754326"/>
          </a:xfrm>
          <a:prstGeom prst="rect">
            <a:avLst/>
          </a:prstGeom>
          <a:solidFill>
            <a:schemeClr val="accent2"/>
          </a:solidFill>
        </p:spPr>
        <p:txBody>
          <a:bodyPr wrap="square">
            <a:spAutoFit/>
          </a:bodyPr>
          <a:lstStyle/>
          <a:p>
            <a:pPr lvl="0"/>
            <a:r>
              <a:rPr lang="en-US" b="1" dirty="0"/>
              <a:t>First Syrian War (274 – 271 BC)</a:t>
            </a:r>
          </a:p>
          <a:p>
            <a:pPr lvl="0"/>
            <a:r>
              <a:rPr lang="en-US" dirty="0"/>
              <a:t>Second Syrian War (260 – 253 BC)</a:t>
            </a:r>
          </a:p>
          <a:p>
            <a:pPr lvl="0"/>
            <a:r>
              <a:rPr lang="en-US" dirty="0"/>
              <a:t>Third Syrian War (246 – 241 BC)</a:t>
            </a:r>
          </a:p>
          <a:p>
            <a:pPr lvl="0"/>
            <a:r>
              <a:rPr lang="en-US" dirty="0"/>
              <a:t>Fourth Syrian War (219 – 217 BC)</a:t>
            </a:r>
          </a:p>
          <a:p>
            <a:pPr lvl="0"/>
            <a:r>
              <a:rPr lang="en-US" dirty="0"/>
              <a:t>Fifth Syrian War (202 – 195 BC)</a:t>
            </a:r>
          </a:p>
          <a:p>
            <a:pPr lvl="0"/>
            <a:r>
              <a:rPr lang="en-US" dirty="0"/>
              <a:t>Sixth Syrian War (170 – 168 BC)</a:t>
            </a:r>
          </a:p>
        </p:txBody>
      </p:sp>
      <p:pic>
        <p:nvPicPr>
          <p:cNvPr id="14" name="Picture 13"/>
          <p:cNvPicPr/>
          <p:nvPr/>
        </p:nvPicPr>
        <p:blipFill>
          <a:blip r:embed="rId3" cstate="print">
            <a:extLst>
              <a:ext uri="{28A0092B-C50C-407E-A947-70E740481C1C}">
                <a14:useLocalDpi xmlns:a14="http://schemas.microsoft.com/office/drawing/2010/main" val="0"/>
              </a:ext>
            </a:extLst>
          </a:blip>
          <a:stretch>
            <a:fillRect/>
          </a:stretch>
        </p:blipFill>
        <p:spPr>
          <a:xfrm>
            <a:off x="3861235" y="0"/>
            <a:ext cx="1046050" cy="996788"/>
          </a:xfrm>
          <a:prstGeom prst="rect">
            <a:avLst/>
          </a:prstGeom>
        </p:spPr>
      </p:pic>
      <p:pic>
        <p:nvPicPr>
          <p:cNvPr id="15" name="Picture 14"/>
          <p:cNvPicPr/>
          <p:nvPr/>
        </p:nvPicPr>
        <p:blipFill>
          <a:blip r:embed="rId4" cstate="print">
            <a:extLst>
              <a:ext uri="{28A0092B-C50C-407E-A947-70E740481C1C}">
                <a14:useLocalDpi xmlns:a14="http://schemas.microsoft.com/office/drawing/2010/main" val="0"/>
              </a:ext>
            </a:extLst>
          </a:blip>
          <a:stretch>
            <a:fillRect/>
          </a:stretch>
        </p:blipFill>
        <p:spPr>
          <a:xfrm>
            <a:off x="362573" y="1038597"/>
            <a:ext cx="1025897" cy="991400"/>
          </a:xfrm>
          <a:prstGeom prst="rect">
            <a:avLst/>
          </a:prstGeom>
        </p:spPr>
      </p:pic>
      <p:pic>
        <p:nvPicPr>
          <p:cNvPr id="16" name="Picture 15"/>
          <p:cNvPicPr/>
          <p:nvPr/>
        </p:nvPicPr>
        <p:blipFill>
          <a:blip r:embed="rId5" cstate="print">
            <a:extLst>
              <a:ext uri="{28A0092B-C50C-407E-A947-70E740481C1C}">
                <a14:useLocalDpi xmlns:a14="http://schemas.microsoft.com/office/drawing/2010/main" val="0"/>
              </a:ext>
            </a:extLst>
          </a:blip>
          <a:stretch>
            <a:fillRect/>
          </a:stretch>
        </p:blipFill>
        <p:spPr>
          <a:xfrm>
            <a:off x="362574" y="55354"/>
            <a:ext cx="1025897" cy="991400"/>
          </a:xfrm>
          <a:prstGeom prst="rect">
            <a:avLst/>
          </a:prstGeom>
        </p:spPr>
      </p:pic>
      <p:sp>
        <p:nvSpPr>
          <p:cNvPr id="17" name="Rectangle 16"/>
          <p:cNvSpPr/>
          <p:nvPr/>
        </p:nvSpPr>
        <p:spPr>
          <a:xfrm>
            <a:off x="1797150" y="1127711"/>
            <a:ext cx="1399742" cy="646331"/>
          </a:xfrm>
          <a:prstGeom prst="rect">
            <a:avLst/>
          </a:prstGeom>
        </p:spPr>
        <p:txBody>
          <a:bodyPr wrap="none">
            <a:spAutoFit/>
          </a:bodyPr>
          <a:lstStyle/>
          <a:p>
            <a:r>
              <a:rPr lang="en-US" dirty="0">
                <a:solidFill>
                  <a:prstClr val="black"/>
                </a:solidFill>
              </a:rPr>
              <a:t>Ptolemy </a:t>
            </a:r>
            <a:r>
              <a:rPr lang="en-US" dirty="0" smtClean="0">
                <a:solidFill>
                  <a:prstClr val="black"/>
                </a:solidFill>
              </a:rPr>
              <a:t>V </a:t>
            </a:r>
            <a:endParaRPr lang="en-US" dirty="0" smtClean="0">
              <a:solidFill>
                <a:prstClr val="black"/>
              </a:solidFill>
            </a:endParaRPr>
          </a:p>
          <a:p>
            <a:r>
              <a:rPr lang="en-US" dirty="0" smtClean="0">
                <a:solidFill>
                  <a:prstClr val="black"/>
                </a:solidFill>
              </a:rPr>
              <a:t>(</a:t>
            </a:r>
            <a:r>
              <a:rPr lang="en-US" dirty="0" smtClean="0">
                <a:solidFill>
                  <a:prstClr val="black"/>
                </a:solidFill>
              </a:rPr>
              <a:t>203-181 </a:t>
            </a:r>
            <a:r>
              <a:rPr lang="en-US" dirty="0">
                <a:solidFill>
                  <a:prstClr val="black"/>
                </a:solidFill>
              </a:rPr>
              <a:t>BC)</a:t>
            </a: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3644" y="2604453"/>
            <a:ext cx="4024159" cy="2985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25517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45" tIns="45671" rIns="91345" bIns="45671" rtlCol="0" anchor="ctr"/>
          <a:lstStyle/>
          <a:p>
            <a:pPr algn="ctr"/>
            <a:endParaRPr lang="en-US">
              <a:solidFill>
                <a:prstClr val="white"/>
              </a:solidFill>
            </a:endParaRPr>
          </a:p>
        </p:txBody>
      </p:sp>
      <p:sp>
        <p:nvSpPr>
          <p:cNvPr id="52" name="Rectangle 51"/>
          <p:cNvSpPr/>
          <p:nvPr/>
        </p:nvSpPr>
        <p:spPr>
          <a:xfrm>
            <a:off x="8243289" y="0"/>
            <a:ext cx="916688" cy="5715000"/>
          </a:xfrm>
          <a:prstGeom prst="rect">
            <a:avLst/>
          </a:prstGeom>
          <a:gradFill flip="none" rotWithShape="1">
            <a:gsLst>
              <a:gs pos="0">
                <a:schemeClr val="accent3">
                  <a:lumMod val="50000"/>
                </a:schemeClr>
              </a:gs>
              <a:gs pos="50000">
                <a:schemeClr val="accent3">
                  <a:lumMod val="40000"/>
                  <a:lumOff val="60000"/>
                </a:schemeClr>
              </a:gs>
              <a:gs pos="100000">
                <a:srgbClr val="7030A0"/>
              </a:gs>
            </a:gsLst>
            <a:lin ang="0" scaled="1"/>
            <a:tileRect/>
          </a:gra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345" tIns="45671" rIns="91345" bIns="45671" rtlCol="0" anchor="ctr"/>
          <a:lstStyle/>
          <a:p>
            <a:pPr algn="ctr"/>
            <a:endParaRPr lang="en-US">
              <a:solidFill>
                <a:prstClr val="white"/>
              </a:solidFill>
            </a:endParaRPr>
          </a:p>
        </p:txBody>
      </p:sp>
      <p:sp>
        <p:nvSpPr>
          <p:cNvPr id="8" name="Rectangle 7"/>
          <p:cNvSpPr/>
          <p:nvPr/>
        </p:nvSpPr>
        <p:spPr>
          <a:xfrm>
            <a:off x="5131556" y="2189"/>
            <a:ext cx="731520" cy="5715000"/>
          </a:xfrm>
          <a:prstGeom prst="rect">
            <a:avLst/>
          </a:prstGeom>
          <a:gradFill flip="none" rotWithShape="1">
            <a:gsLst>
              <a:gs pos="0">
                <a:schemeClr val="accent2">
                  <a:alpha val="64000"/>
                </a:schemeClr>
              </a:gs>
              <a:gs pos="50000">
                <a:schemeClr val="accent6">
                  <a:lumMod val="75000"/>
                </a:schemeClr>
              </a:gs>
              <a:gs pos="100000">
                <a:srgbClr val="FFFF00"/>
              </a:gs>
            </a:gsLst>
            <a:lin ang="10800000" scaled="1"/>
            <a:tileRect/>
          </a:gra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345" tIns="45671" rIns="91345" bIns="45671" rtlCol="0" anchor="ctr"/>
          <a:lstStyle/>
          <a:p>
            <a:pPr algn="ctr"/>
            <a:endParaRPr lang="en-US">
              <a:solidFill>
                <a:prstClr val="white"/>
              </a:solidFill>
            </a:endParaRPr>
          </a:p>
        </p:txBody>
      </p:sp>
      <p:sp>
        <p:nvSpPr>
          <p:cNvPr id="3" name="Rectangle 2"/>
          <p:cNvSpPr/>
          <p:nvPr/>
        </p:nvSpPr>
        <p:spPr>
          <a:xfrm>
            <a:off x="0" y="0"/>
            <a:ext cx="1371600" cy="5715000"/>
          </a:xfrm>
          <a:prstGeom prst="rect">
            <a:avLst/>
          </a:prstGeom>
          <a:gradFill flip="none" rotWithShape="1">
            <a:gsLst>
              <a:gs pos="0">
                <a:srgbClr val="FF0000"/>
              </a:gs>
              <a:gs pos="50000">
                <a:schemeClr val="accent6">
                  <a:lumMod val="75000"/>
                </a:schemeClr>
              </a:gs>
              <a:gs pos="100000">
                <a:schemeClr val="accent6">
                  <a:lumMod val="60000"/>
                  <a:lumOff val="40000"/>
                </a:schemeClr>
              </a:gs>
            </a:gsLst>
            <a:lin ang="10800000" scaled="1"/>
            <a:tileRect/>
          </a:gra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345" tIns="45671" rIns="91345" bIns="45671" rtlCol="0" anchor="ctr"/>
          <a:lstStyle/>
          <a:p>
            <a:pPr algn="ctr"/>
            <a:endParaRPr lang="en-US">
              <a:solidFill>
                <a:prstClr val="white"/>
              </a:solidFill>
            </a:endParaRPr>
          </a:p>
        </p:txBody>
      </p:sp>
      <p:sp>
        <p:nvSpPr>
          <p:cNvPr id="6" name="Rectangle 5"/>
          <p:cNvSpPr/>
          <p:nvPr/>
        </p:nvSpPr>
        <p:spPr>
          <a:xfrm>
            <a:off x="1366335" y="0"/>
            <a:ext cx="3931920" cy="5715000"/>
          </a:xfrm>
          <a:prstGeom prst="rect">
            <a:avLst/>
          </a:prstGeom>
          <a:gradFill flip="none" rotWithShape="1">
            <a:gsLst>
              <a:gs pos="0">
                <a:srgbClr val="FF0000"/>
              </a:gs>
              <a:gs pos="50000">
                <a:schemeClr val="accent6">
                  <a:lumMod val="75000"/>
                </a:schemeClr>
              </a:gs>
              <a:gs pos="100000">
                <a:schemeClr val="accent6">
                  <a:lumMod val="60000"/>
                  <a:lumOff val="40000"/>
                  <a:alpha val="33000"/>
                </a:schemeClr>
              </a:gs>
            </a:gsLst>
            <a:lin ang="0" scaled="1"/>
            <a:tileRect/>
          </a:gra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345" tIns="45671" rIns="91345" bIns="45671" rtlCol="0" anchor="ctr"/>
          <a:lstStyle/>
          <a:p>
            <a:pPr algn="ctr"/>
            <a:endParaRPr lang="en-US" dirty="0">
              <a:solidFill>
                <a:prstClr val="white"/>
              </a:solidFill>
            </a:endParaRPr>
          </a:p>
        </p:txBody>
      </p:sp>
      <p:sp>
        <p:nvSpPr>
          <p:cNvPr id="7" name="Rectangle 6"/>
          <p:cNvSpPr/>
          <p:nvPr/>
        </p:nvSpPr>
        <p:spPr>
          <a:xfrm>
            <a:off x="7519738" y="0"/>
            <a:ext cx="723569" cy="5715000"/>
          </a:xfrm>
          <a:prstGeom prst="rect">
            <a:avLst/>
          </a:prstGeom>
          <a:gradFill flip="none" rotWithShape="1">
            <a:gsLst>
              <a:gs pos="0">
                <a:schemeClr val="accent3">
                  <a:lumMod val="50000"/>
                </a:schemeClr>
              </a:gs>
              <a:gs pos="50000">
                <a:schemeClr val="accent3">
                  <a:lumMod val="40000"/>
                  <a:lumOff val="60000"/>
                </a:schemeClr>
              </a:gs>
              <a:gs pos="100000">
                <a:srgbClr val="7030A0"/>
              </a:gs>
            </a:gsLst>
            <a:lin ang="10800000" scaled="1"/>
            <a:tileRect/>
          </a:gra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345" tIns="45671" rIns="91345" bIns="45671" rtlCol="0" anchor="ctr"/>
          <a:lstStyle/>
          <a:p>
            <a:pPr algn="ctr"/>
            <a:endParaRPr lang="en-US">
              <a:solidFill>
                <a:prstClr val="white"/>
              </a:solidFill>
            </a:endParaRPr>
          </a:p>
        </p:txBody>
      </p:sp>
      <p:sp>
        <p:nvSpPr>
          <p:cNvPr id="9" name="Rectangle 8"/>
          <p:cNvSpPr/>
          <p:nvPr/>
        </p:nvSpPr>
        <p:spPr>
          <a:xfrm>
            <a:off x="5871020" y="0"/>
            <a:ext cx="1645920" cy="5715000"/>
          </a:xfrm>
          <a:prstGeom prst="rect">
            <a:avLst/>
          </a:prstGeom>
          <a:gradFill flip="none" rotWithShape="1">
            <a:gsLst>
              <a:gs pos="0">
                <a:srgbClr val="FF0000"/>
              </a:gs>
              <a:gs pos="50000">
                <a:schemeClr val="accent6">
                  <a:lumMod val="75000"/>
                </a:schemeClr>
              </a:gs>
              <a:gs pos="100000">
                <a:schemeClr val="accent6">
                  <a:lumMod val="60000"/>
                  <a:lumOff val="40000"/>
                  <a:alpha val="33000"/>
                </a:schemeClr>
              </a:gs>
            </a:gsLst>
            <a:lin ang="10800000" scaled="1"/>
            <a:tileRect/>
          </a:gra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345" tIns="45671" rIns="91345" bIns="45671" rtlCol="0" anchor="ctr"/>
          <a:lstStyle/>
          <a:p>
            <a:pPr algn="ctr"/>
            <a:endParaRPr lang="en-US">
              <a:solidFill>
                <a:prstClr val="white"/>
              </a:solidFill>
            </a:endParaRPr>
          </a:p>
        </p:txBody>
      </p:sp>
      <p:grpSp>
        <p:nvGrpSpPr>
          <p:cNvPr id="33" name="Group 32"/>
          <p:cNvGrpSpPr/>
          <p:nvPr/>
        </p:nvGrpSpPr>
        <p:grpSpPr>
          <a:xfrm>
            <a:off x="8669" y="380237"/>
            <a:ext cx="9151351" cy="5325948"/>
            <a:chOff x="8626" y="380237"/>
            <a:chExt cx="9151351" cy="5325948"/>
          </a:xfrm>
        </p:grpSpPr>
        <p:grpSp>
          <p:nvGrpSpPr>
            <p:cNvPr id="31" name="Group 30"/>
            <p:cNvGrpSpPr/>
            <p:nvPr/>
          </p:nvGrpSpPr>
          <p:grpSpPr>
            <a:xfrm>
              <a:off x="8626" y="380237"/>
              <a:ext cx="3662176" cy="5325948"/>
              <a:chOff x="8626" y="380238"/>
              <a:chExt cx="3662176" cy="5325948"/>
            </a:xfrm>
          </p:grpSpPr>
          <p:grpSp>
            <p:nvGrpSpPr>
              <p:cNvPr id="21" name="Group 20"/>
              <p:cNvGrpSpPr/>
              <p:nvPr/>
            </p:nvGrpSpPr>
            <p:grpSpPr>
              <a:xfrm>
                <a:off x="8626" y="380238"/>
                <a:ext cx="1831088" cy="5324293"/>
                <a:chOff x="8626" y="380238"/>
                <a:chExt cx="1831088" cy="5324293"/>
              </a:xfrm>
            </p:grpSpPr>
            <p:sp>
              <p:nvSpPr>
                <p:cNvPr id="20" name="Rectangle 19"/>
                <p:cNvSpPr/>
                <p:nvPr/>
              </p:nvSpPr>
              <p:spPr>
                <a:xfrm>
                  <a:off x="8626" y="380238"/>
                  <a:ext cx="914400" cy="5324293"/>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p:nvSpPr>
              <p:spPr>
                <a:xfrm>
                  <a:off x="925314" y="380238"/>
                  <a:ext cx="914400" cy="5324293"/>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4" name="Group 33"/>
              <p:cNvGrpSpPr/>
              <p:nvPr/>
            </p:nvGrpSpPr>
            <p:grpSpPr>
              <a:xfrm>
                <a:off x="1839714" y="381893"/>
                <a:ext cx="1831088" cy="5324293"/>
                <a:chOff x="8626" y="380238"/>
                <a:chExt cx="1831088" cy="5324293"/>
              </a:xfrm>
            </p:grpSpPr>
            <p:sp>
              <p:nvSpPr>
                <p:cNvPr id="35" name="Rectangle 34"/>
                <p:cNvSpPr/>
                <p:nvPr/>
              </p:nvSpPr>
              <p:spPr>
                <a:xfrm>
                  <a:off x="8626" y="380238"/>
                  <a:ext cx="914400" cy="5324293"/>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p:nvSpPr>
              <p:spPr>
                <a:xfrm>
                  <a:off x="925314" y="380238"/>
                  <a:ext cx="914400" cy="5324293"/>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nvGrpSpPr>
            <p:cNvPr id="38" name="Group 37"/>
            <p:cNvGrpSpPr/>
            <p:nvPr/>
          </p:nvGrpSpPr>
          <p:grpSpPr>
            <a:xfrm>
              <a:off x="7328889" y="380237"/>
              <a:ext cx="1831088" cy="5324293"/>
              <a:chOff x="8626" y="380238"/>
              <a:chExt cx="1831088" cy="5324293"/>
            </a:xfrm>
          </p:grpSpPr>
          <p:sp>
            <p:nvSpPr>
              <p:cNvPr id="39" name="Rectangle 38"/>
              <p:cNvSpPr/>
              <p:nvPr/>
            </p:nvSpPr>
            <p:spPr>
              <a:xfrm>
                <a:off x="8626" y="380238"/>
                <a:ext cx="914400" cy="5324293"/>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p:nvSpPr>
            <p:spPr>
              <a:xfrm>
                <a:off x="925314" y="380238"/>
                <a:ext cx="914400" cy="5324293"/>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1" name="Group 40"/>
            <p:cNvGrpSpPr/>
            <p:nvPr/>
          </p:nvGrpSpPr>
          <p:grpSpPr>
            <a:xfrm>
              <a:off x="3670802" y="380237"/>
              <a:ext cx="3662176" cy="5325948"/>
              <a:chOff x="8626" y="380238"/>
              <a:chExt cx="3662176" cy="5325948"/>
            </a:xfrm>
          </p:grpSpPr>
          <p:grpSp>
            <p:nvGrpSpPr>
              <p:cNvPr id="42" name="Group 41"/>
              <p:cNvGrpSpPr/>
              <p:nvPr/>
            </p:nvGrpSpPr>
            <p:grpSpPr>
              <a:xfrm>
                <a:off x="8626" y="380238"/>
                <a:ext cx="1831088" cy="5324293"/>
                <a:chOff x="8626" y="380238"/>
                <a:chExt cx="1831088" cy="5324293"/>
              </a:xfrm>
            </p:grpSpPr>
            <p:sp>
              <p:nvSpPr>
                <p:cNvPr id="46" name="Rectangle 45"/>
                <p:cNvSpPr/>
                <p:nvPr/>
              </p:nvSpPr>
              <p:spPr>
                <a:xfrm>
                  <a:off x="8626" y="380238"/>
                  <a:ext cx="914400" cy="5324293"/>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ectangle 46"/>
                <p:cNvSpPr/>
                <p:nvPr/>
              </p:nvSpPr>
              <p:spPr>
                <a:xfrm>
                  <a:off x="925314" y="380238"/>
                  <a:ext cx="914400" cy="5324293"/>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3" name="Group 42"/>
              <p:cNvGrpSpPr/>
              <p:nvPr/>
            </p:nvGrpSpPr>
            <p:grpSpPr>
              <a:xfrm>
                <a:off x="1839714" y="381893"/>
                <a:ext cx="1831088" cy="5324293"/>
                <a:chOff x="8626" y="380238"/>
                <a:chExt cx="1831088" cy="5324293"/>
              </a:xfrm>
            </p:grpSpPr>
            <p:sp>
              <p:nvSpPr>
                <p:cNvPr id="44" name="Rectangle 43"/>
                <p:cNvSpPr/>
                <p:nvPr/>
              </p:nvSpPr>
              <p:spPr>
                <a:xfrm>
                  <a:off x="8626" y="380238"/>
                  <a:ext cx="914400" cy="5324293"/>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p:nvSpPr>
              <p:spPr>
                <a:xfrm>
                  <a:off x="925314" y="380238"/>
                  <a:ext cx="914400" cy="5324293"/>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sp>
        <p:nvSpPr>
          <p:cNvPr id="53" name="Rectangle 52"/>
          <p:cNvSpPr/>
          <p:nvPr/>
        </p:nvSpPr>
        <p:spPr>
          <a:xfrm>
            <a:off x="6235698" y="2859688"/>
            <a:ext cx="1280160" cy="2862072"/>
          </a:xfrm>
          <a:prstGeom prst="rect">
            <a:avLst/>
          </a:prstGeom>
          <a:gradFill flip="none" rotWithShape="1">
            <a:gsLst>
              <a:gs pos="0">
                <a:schemeClr val="accent2">
                  <a:lumMod val="40000"/>
                  <a:lumOff val="60000"/>
                </a:schemeClr>
              </a:gs>
              <a:gs pos="50000">
                <a:schemeClr val="accent6">
                  <a:lumMod val="75000"/>
                </a:schemeClr>
              </a:gs>
              <a:gs pos="100000">
                <a:srgbClr val="FFFF00"/>
              </a:gs>
            </a:gsLst>
            <a:lin ang="10800000" scaled="1"/>
            <a:tileRect/>
          </a:gra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345" tIns="45671" rIns="91345" bIns="45671" rtlCol="0" anchor="ctr"/>
          <a:lstStyle/>
          <a:p>
            <a:pPr algn="ctr"/>
            <a:endParaRPr lang="en-US">
              <a:solidFill>
                <a:prstClr val="white"/>
              </a:solidFill>
            </a:endParaRPr>
          </a:p>
        </p:txBody>
      </p:sp>
      <p:sp>
        <p:nvSpPr>
          <p:cNvPr id="54" name="TextBox 53"/>
          <p:cNvSpPr txBox="1"/>
          <p:nvPr/>
        </p:nvSpPr>
        <p:spPr>
          <a:xfrm>
            <a:off x="6377867" y="5175393"/>
            <a:ext cx="1120628" cy="307678"/>
          </a:xfrm>
          <a:prstGeom prst="rect">
            <a:avLst/>
          </a:prstGeom>
          <a:noFill/>
        </p:spPr>
        <p:txBody>
          <a:bodyPr wrap="none" lIns="91345" tIns="45671" rIns="91345" bIns="45671" rtlCol="0">
            <a:spAutoFit/>
          </a:bodyPr>
          <a:lstStyle/>
          <a:p>
            <a:r>
              <a:rPr lang="en-US" sz="1400" b="1" dirty="0">
                <a:solidFill>
                  <a:prstClr val="black"/>
                </a:solidFill>
                <a:latin typeface="Arial" panose="020B0604020202020204" pitchFamily="34" charset="0"/>
                <a:cs typeface="Arial" panose="020B0604020202020204" pitchFamily="34" charset="0"/>
              </a:rPr>
              <a:t>Belshazzar</a:t>
            </a:r>
          </a:p>
        </p:txBody>
      </p:sp>
      <p:sp>
        <p:nvSpPr>
          <p:cNvPr id="55" name="TextBox 54"/>
          <p:cNvSpPr txBox="1"/>
          <p:nvPr/>
        </p:nvSpPr>
        <p:spPr>
          <a:xfrm>
            <a:off x="5982784" y="575659"/>
            <a:ext cx="1107804" cy="307678"/>
          </a:xfrm>
          <a:prstGeom prst="rect">
            <a:avLst/>
          </a:prstGeom>
          <a:noFill/>
        </p:spPr>
        <p:txBody>
          <a:bodyPr wrap="none" lIns="91345" tIns="45671" rIns="91345" bIns="45671" rtlCol="0">
            <a:spAutoFit/>
          </a:bodyPr>
          <a:lstStyle/>
          <a:p>
            <a:r>
              <a:rPr lang="en-US" sz="1400" b="1" dirty="0">
                <a:solidFill>
                  <a:prstClr val="black"/>
                </a:solidFill>
                <a:latin typeface="Arial" panose="020B0604020202020204" pitchFamily="34" charset="0"/>
                <a:cs typeface="Arial" panose="020B0604020202020204" pitchFamily="34" charset="0"/>
              </a:rPr>
              <a:t>Nabonidus</a:t>
            </a:r>
          </a:p>
        </p:txBody>
      </p:sp>
      <p:sp>
        <p:nvSpPr>
          <p:cNvPr id="56" name="TextBox 55"/>
          <p:cNvSpPr txBox="1"/>
          <p:nvPr/>
        </p:nvSpPr>
        <p:spPr>
          <a:xfrm>
            <a:off x="5959447" y="384309"/>
            <a:ext cx="1139864" cy="307678"/>
          </a:xfrm>
          <a:prstGeom prst="rect">
            <a:avLst/>
          </a:prstGeom>
          <a:noFill/>
        </p:spPr>
        <p:txBody>
          <a:bodyPr wrap="none" lIns="91345" tIns="45671" rIns="91345" bIns="45671" rtlCol="0">
            <a:spAutoFit/>
          </a:bodyPr>
          <a:lstStyle/>
          <a:p>
            <a:pPr algn="ctr"/>
            <a:r>
              <a:rPr lang="en-US" sz="1400" dirty="0">
                <a:solidFill>
                  <a:prstClr val="black"/>
                </a:solidFill>
                <a:latin typeface="Arial" panose="020B0604020202020204" pitchFamily="34" charset="0"/>
                <a:cs typeface="Arial" panose="020B0604020202020204" pitchFamily="34" charset="0"/>
              </a:rPr>
              <a:t>556-539 BC</a:t>
            </a:r>
          </a:p>
        </p:txBody>
      </p:sp>
      <p:sp>
        <p:nvSpPr>
          <p:cNvPr id="57" name="TextBox 56"/>
          <p:cNvSpPr txBox="1"/>
          <p:nvPr/>
        </p:nvSpPr>
        <p:spPr>
          <a:xfrm>
            <a:off x="6359719" y="5409265"/>
            <a:ext cx="1139864" cy="307678"/>
          </a:xfrm>
          <a:prstGeom prst="rect">
            <a:avLst/>
          </a:prstGeom>
          <a:noFill/>
        </p:spPr>
        <p:txBody>
          <a:bodyPr wrap="none" lIns="91345" tIns="45671" rIns="91345" bIns="45671" rtlCol="0">
            <a:spAutoFit/>
          </a:bodyPr>
          <a:lstStyle/>
          <a:p>
            <a:pPr algn="ctr"/>
            <a:r>
              <a:rPr lang="en-US" sz="1400" dirty="0">
                <a:solidFill>
                  <a:prstClr val="black"/>
                </a:solidFill>
                <a:latin typeface="Arial" panose="020B0604020202020204" pitchFamily="34" charset="0"/>
                <a:cs typeface="Arial" panose="020B0604020202020204" pitchFamily="34" charset="0"/>
              </a:rPr>
              <a:t>553-539 BC</a:t>
            </a:r>
          </a:p>
        </p:txBody>
      </p:sp>
      <p:sp>
        <p:nvSpPr>
          <p:cNvPr id="37" name="Rectangle 36"/>
          <p:cNvSpPr/>
          <p:nvPr/>
        </p:nvSpPr>
        <p:spPr>
          <a:xfrm>
            <a:off x="19538" y="2"/>
            <a:ext cx="9151351" cy="38023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45" tIns="45671" rIns="91345" bIns="45671" rtlCol="0" anchor="ctr"/>
          <a:lstStyle/>
          <a:p>
            <a:pPr algn="ctr"/>
            <a:endParaRPr lang="en-US">
              <a:solidFill>
                <a:prstClr val="white"/>
              </a:solidFill>
            </a:endParaRPr>
          </a:p>
        </p:txBody>
      </p:sp>
      <p:sp>
        <p:nvSpPr>
          <p:cNvPr id="4" name="TextBox 3"/>
          <p:cNvSpPr txBox="1"/>
          <p:nvPr/>
        </p:nvSpPr>
        <p:spPr>
          <a:xfrm>
            <a:off x="-5394" y="68843"/>
            <a:ext cx="836897" cy="369233"/>
          </a:xfrm>
          <a:prstGeom prst="rect">
            <a:avLst/>
          </a:prstGeom>
          <a:noFill/>
        </p:spPr>
        <p:txBody>
          <a:bodyPr wrap="none" lIns="91345" tIns="45671" rIns="91345" bIns="45671" rtlCol="0">
            <a:spAutoFit/>
          </a:bodyPr>
          <a:lstStyle/>
          <a:p>
            <a:r>
              <a:rPr lang="en-US" dirty="0" smtClean="0">
                <a:solidFill>
                  <a:prstClr val="black"/>
                </a:solidFill>
              </a:rPr>
              <a:t>620 BC</a:t>
            </a:r>
            <a:endParaRPr lang="en-US" dirty="0">
              <a:solidFill>
                <a:prstClr val="black"/>
              </a:solidFill>
            </a:endParaRPr>
          </a:p>
        </p:txBody>
      </p:sp>
      <p:sp>
        <p:nvSpPr>
          <p:cNvPr id="11" name="TextBox 10"/>
          <p:cNvSpPr txBox="1"/>
          <p:nvPr/>
        </p:nvSpPr>
        <p:spPr>
          <a:xfrm>
            <a:off x="8557405" y="68843"/>
            <a:ext cx="535532" cy="369233"/>
          </a:xfrm>
          <a:prstGeom prst="rect">
            <a:avLst/>
          </a:prstGeom>
          <a:noFill/>
        </p:spPr>
        <p:txBody>
          <a:bodyPr wrap="none" lIns="91345" tIns="45671" rIns="91345" bIns="45671" rtlCol="0">
            <a:spAutoFit/>
          </a:bodyPr>
          <a:lstStyle/>
          <a:p>
            <a:r>
              <a:rPr lang="en-US" dirty="0" smtClean="0">
                <a:solidFill>
                  <a:prstClr val="black"/>
                </a:solidFill>
              </a:rPr>
              <a:t>520</a:t>
            </a:r>
            <a:endParaRPr lang="en-US" dirty="0">
              <a:solidFill>
                <a:prstClr val="black"/>
              </a:solidFill>
            </a:endParaRPr>
          </a:p>
        </p:txBody>
      </p:sp>
      <p:sp>
        <p:nvSpPr>
          <p:cNvPr id="13" name="TextBox 12"/>
          <p:cNvSpPr txBox="1"/>
          <p:nvPr/>
        </p:nvSpPr>
        <p:spPr>
          <a:xfrm>
            <a:off x="1098474" y="68843"/>
            <a:ext cx="535532" cy="369233"/>
          </a:xfrm>
          <a:prstGeom prst="rect">
            <a:avLst/>
          </a:prstGeom>
          <a:noFill/>
        </p:spPr>
        <p:txBody>
          <a:bodyPr wrap="none" lIns="91345" tIns="45671" rIns="91345" bIns="45671" rtlCol="0">
            <a:spAutoFit/>
          </a:bodyPr>
          <a:lstStyle/>
          <a:p>
            <a:r>
              <a:rPr lang="en-US" dirty="0" smtClean="0">
                <a:solidFill>
                  <a:prstClr val="black"/>
                </a:solidFill>
              </a:rPr>
              <a:t>605</a:t>
            </a:r>
            <a:endParaRPr lang="en-US" dirty="0">
              <a:solidFill>
                <a:prstClr val="black"/>
              </a:solidFill>
            </a:endParaRPr>
          </a:p>
        </p:txBody>
      </p:sp>
      <p:sp>
        <p:nvSpPr>
          <p:cNvPr id="14" name="TextBox 13"/>
          <p:cNvSpPr txBox="1"/>
          <p:nvPr/>
        </p:nvSpPr>
        <p:spPr>
          <a:xfrm>
            <a:off x="4339965" y="68843"/>
            <a:ext cx="535532" cy="369233"/>
          </a:xfrm>
          <a:prstGeom prst="rect">
            <a:avLst/>
          </a:prstGeom>
          <a:noFill/>
        </p:spPr>
        <p:txBody>
          <a:bodyPr wrap="none" lIns="91345" tIns="45671" rIns="91345" bIns="45671" rtlCol="0">
            <a:spAutoFit/>
          </a:bodyPr>
          <a:lstStyle/>
          <a:p>
            <a:r>
              <a:rPr lang="en-US" dirty="0" smtClean="0">
                <a:solidFill>
                  <a:prstClr val="black"/>
                </a:solidFill>
              </a:rPr>
              <a:t>570</a:t>
            </a:r>
            <a:endParaRPr lang="en-US" dirty="0">
              <a:solidFill>
                <a:prstClr val="black"/>
              </a:solidFill>
            </a:endParaRPr>
          </a:p>
        </p:txBody>
      </p:sp>
      <p:sp>
        <p:nvSpPr>
          <p:cNvPr id="15" name="TextBox 14"/>
          <p:cNvSpPr txBox="1"/>
          <p:nvPr/>
        </p:nvSpPr>
        <p:spPr>
          <a:xfrm>
            <a:off x="7048972" y="68843"/>
            <a:ext cx="535532" cy="369233"/>
          </a:xfrm>
          <a:prstGeom prst="rect">
            <a:avLst/>
          </a:prstGeom>
          <a:noFill/>
        </p:spPr>
        <p:txBody>
          <a:bodyPr wrap="none" lIns="91345" tIns="45671" rIns="91345" bIns="45671" rtlCol="0">
            <a:spAutoFit/>
          </a:bodyPr>
          <a:lstStyle/>
          <a:p>
            <a:r>
              <a:rPr lang="en-US" dirty="0" smtClean="0">
                <a:solidFill>
                  <a:prstClr val="black"/>
                </a:solidFill>
              </a:rPr>
              <a:t>540</a:t>
            </a:r>
            <a:endParaRPr lang="en-US" dirty="0">
              <a:solidFill>
                <a:prstClr val="black"/>
              </a:solidFill>
            </a:endParaRPr>
          </a:p>
        </p:txBody>
      </p:sp>
      <p:sp>
        <p:nvSpPr>
          <p:cNvPr id="24" name="TextBox 23"/>
          <p:cNvSpPr txBox="1"/>
          <p:nvPr/>
        </p:nvSpPr>
        <p:spPr>
          <a:xfrm>
            <a:off x="1582442" y="68843"/>
            <a:ext cx="535532" cy="369233"/>
          </a:xfrm>
          <a:prstGeom prst="rect">
            <a:avLst/>
          </a:prstGeom>
          <a:noFill/>
        </p:spPr>
        <p:txBody>
          <a:bodyPr wrap="none" lIns="91345" tIns="45671" rIns="91345" bIns="45671" rtlCol="0">
            <a:spAutoFit/>
          </a:bodyPr>
          <a:lstStyle/>
          <a:p>
            <a:r>
              <a:rPr lang="en-US" dirty="0" smtClean="0">
                <a:solidFill>
                  <a:prstClr val="black"/>
                </a:solidFill>
              </a:rPr>
              <a:t>600</a:t>
            </a:r>
            <a:endParaRPr lang="en-US" dirty="0">
              <a:solidFill>
                <a:prstClr val="black"/>
              </a:solidFill>
            </a:endParaRPr>
          </a:p>
        </p:txBody>
      </p:sp>
      <p:sp>
        <p:nvSpPr>
          <p:cNvPr id="25" name="TextBox 24"/>
          <p:cNvSpPr txBox="1"/>
          <p:nvPr/>
        </p:nvSpPr>
        <p:spPr>
          <a:xfrm>
            <a:off x="2492048" y="68843"/>
            <a:ext cx="535532" cy="369233"/>
          </a:xfrm>
          <a:prstGeom prst="rect">
            <a:avLst/>
          </a:prstGeom>
          <a:noFill/>
        </p:spPr>
        <p:txBody>
          <a:bodyPr wrap="none" lIns="91345" tIns="45671" rIns="91345" bIns="45671" rtlCol="0">
            <a:spAutoFit/>
          </a:bodyPr>
          <a:lstStyle/>
          <a:p>
            <a:r>
              <a:rPr lang="en-US" dirty="0" smtClean="0">
                <a:solidFill>
                  <a:prstClr val="black"/>
                </a:solidFill>
              </a:rPr>
              <a:t>590</a:t>
            </a:r>
            <a:endParaRPr lang="en-US" dirty="0">
              <a:solidFill>
                <a:prstClr val="black"/>
              </a:solidFill>
            </a:endParaRPr>
          </a:p>
        </p:txBody>
      </p:sp>
      <p:sp>
        <p:nvSpPr>
          <p:cNvPr id="27" name="TextBox 26"/>
          <p:cNvSpPr txBox="1"/>
          <p:nvPr/>
        </p:nvSpPr>
        <p:spPr>
          <a:xfrm>
            <a:off x="3412224" y="68843"/>
            <a:ext cx="535532" cy="369233"/>
          </a:xfrm>
          <a:prstGeom prst="rect">
            <a:avLst/>
          </a:prstGeom>
          <a:noFill/>
        </p:spPr>
        <p:txBody>
          <a:bodyPr wrap="none" lIns="91345" tIns="45671" rIns="91345" bIns="45671" rtlCol="0">
            <a:spAutoFit/>
          </a:bodyPr>
          <a:lstStyle/>
          <a:p>
            <a:r>
              <a:rPr lang="en-US" dirty="0" smtClean="0">
                <a:solidFill>
                  <a:prstClr val="black"/>
                </a:solidFill>
              </a:rPr>
              <a:t>580</a:t>
            </a:r>
            <a:endParaRPr lang="en-US" dirty="0">
              <a:solidFill>
                <a:prstClr val="black"/>
              </a:solidFill>
            </a:endParaRPr>
          </a:p>
        </p:txBody>
      </p:sp>
      <p:sp>
        <p:nvSpPr>
          <p:cNvPr id="49" name="TextBox 48"/>
          <p:cNvSpPr txBox="1"/>
          <p:nvPr/>
        </p:nvSpPr>
        <p:spPr>
          <a:xfrm>
            <a:off x="5184206" y="68843"/>
            <a:ext cx="535532" cy="369233"/>
          </a:xfrm>
          <a:prstGeom prst="rect">
            <a:avLst/>
          </a:prstGeom>
          <a:noFill/>
        </p:spPr>
        <p:txBody>
          <a:bodyPr wrap="none" lIns="91345" tIns="45671" rIns="91345" bIns="45671" rtlCol="0">
            <a:spAutoFit/>
          </a:bodyPr>
          <a:lstStyle/>
          <a:p>
            <a:r>
              <a:rPr lang="en-US" dirty="0" smtClean="0">
                <a:solidFill>
                  <a:prstClr val="black"/>
                </a:solidFill>
              </a:rPr>
              <a:t>560</a:t>
            </a:r>
            <a:endParaRPr lang="en-US" dirty="0">
              <a:solidFill>
                <a:prstClr val="black"/>
              </a:solidFill>
            </a:endParaRPr>
          </a:p>
        </p:txBody>
      </p:sp>
      <p:sp>
        <p:nvSpPr>
          <p:cNvPr id="50" name="TextBox 49"/>
          <p:cNvSpPr txBox="1"/>
          <p:nvPr/>
        </p:nvSpPr>
        <p:spPr>
          <a:xfrm>
            <a:off x="6150716" y="68843"/>
            <a:ext cx="535532" cy="369233"/>
          </a:xfrm>
          <a:prstGeom prst="rect">
            <a:avLst/>
          </a:prstGeom>
          <a:noFill/>
        </p:spPr>
        <p:txBody>
          <a:bodyPr wrap="none" lIns="91345" tIns="45671" rIns="91345" bIns="45671" rtlCol="0">
            <a:spAutoFit/>
          </a:bodyPr>
          <a:lstStyle/>
          <a:p>
            <a:r>
              <a:rPr lang="en-US" dirty="0" smtClean="0">
                <a:solidFill>
                  <a:prstClr val="black"/>
                </a:solidFill>
              </a:rPr>
              <a:t>550</a:t>
            </a:r>
            <a:endParaRPr lang="en-US" dirty="0">
              <a:solidFill>
                <a:prstClr val="black"/>
              </a:solidFill>
            </a:endParaRPr>
          </a:p>
        </p:txBody>
      </p:sp>
      <p:sp>
        <p:nvSpPr>
          <p:cNvPr id="51" name="TextBox 50"/>
          <p:cNvSpPr txBox="1"/>
          <p:nvPr/>
        </p:nvSpPr>
        <p:spPr>
          <a:xfrm>
            <a:off x="8021681" y="68843"/>
            <a:ext cx="535532" cy="369233"/>
          </a:xfrm>
          <a:prstGeom prst="rect">
            <a:avLst/>
          </a:prstGeom>
          <a:noFill/>
        </p:spPr>
        <p:txBody>
          <a:bodyPr wrap="none" lIns="91345" tIns="45671" rIns="91345" bIns="45671" rtlCol="0">
            <a:spAutoFit/>
          </a:bodyPr>
          <a:lstStyle/>
          <a:p>
            <a:r>
              <a:rPr lang="en-US" dirty="0" smtClean="0">
                <a:solidFill>
                  <a:prstClr val="black"/>
                </a:solidFill>
              </a:rPr>
              <a:t>530</a:t>
            </a:r>
            <a:endParaRPr lang="en-US" dirty="0">
              <a:solidFill>
                <a:prstClr val="black"/>
              </a:solidFill>
            </a:endParaRPr>
          </a:p>
        </p:txBody>
      </p:sp>
      <p:sp>
        <p:nvSpPr>
          <p:cNvPr id="59" name="TextBox 58"/>
          <p:cNvSpPr txBox="1"/>
          <p:nvPr/>
        </p:nvSpPr>
        <p:spPr>
          <a:xfrm>
            <a:off x="1421244" y="598167"/>
            <a:ext cx="1606338" cy="307678"/>
          </a:xfrm>
          <a:prstGeom prst="rect">
            <a:avLst/>
          </a:prstGeom>
          <a:noFill/>
        </p:spPr>
        <p:txBody>
          <a:bodyPr wrap="none" lIns="91345" tIns="45671" rIns="91345" bIns="45671" rtlCol="0">
            <a:spAutoFit/>
          </a:bodyPr>
          <a:lstStyle/>
          <a:p>
            <a:r>
              <a:rPr lang="en-US" sz="1400" b="1" dirty="0">
                <a:solidFill>
                  <a:prstClr val="black"/>
                </a:solidFill>
                <a:latin typeface="Arial" panose="020B0604020202020204" pitchFamily="34" charset="0"/>
                <a:cs typeface="Arial" panose="020B0604020202020204" pitchFamily="34" charset="0"/>
              </a:rPr>
              <a:t>Nebuchadnezzar</a:t>
            </a:r>
          </a:p>
        </p:txBody>
      </p:sp>
      <p:sp>
        <p:nvSpPr>
          <p:cNvPr id="60" name="TextBox 59"/>
          <p:cNvSpPr txBox="1"/>
          <p:nvPr/>
        </p:nvSpPr>
        <p:spPr>
          <a:xfrm>
            <a:off x="4089561" y="598167"/>
            <a:ext cx="1407566" cy="307678"/>
          </a:xfrm>
          <a:prstGeom prst="rect">
            <a:avLst/>
          </a:prstGeom>
          <a:noFill/>
        </p:spPr>
        <p:txBody>
          <a:bodyPr wrap="none" lIns="91345" tIns="45671" rIns="91345" bIns="45671" rtlCol="0">
            <a:spAutoFit/>
          </a:bodyPr>
          <a:lstStyle/>
          <a:p>
            <a:r>
              <a:rPr lang="en-US" sz="1400" b="1" dirty="0">
                <a:solidFill>
                  <a:prstClr val="black"/>
                </a:solidFill>
                <a:latin typeface="Arial" panose="020B0604020202020204" pitchFamily="34" charset="0"/>
                <a:cs typeface="Arial" panose="020B0604020202020204" pitchFamily="34" charset="0"/>
              </a:rPr>
              <a:t>Evil-</a:t>
            </a:r>
            <a:r>
              <a:rPr lang="en-US" sz="1400" b="1" dirty="0" err="1">
                <a:solidFill>
                  <a:prstClr val="black"/>
                </a:solidFill>
                <a:latin typeface="Arial" panose="020B0604020202020204" pitchFamily="34" charset="0"/>
                <a:cs typeface="Arial" panose="020B0604020202020204" pitchFamily="34" charset="0"/>
              </a:rPr>
              <a:t>Merodach</a:t>
            </a:r>
            <a:endParaRPr lang="en-US" sz="1400" b="1" dirty="0">
              <a:solidFill>
                <a:prstClr val="black"/>
              </a:solidFill>
              <a:latin typeface="Arial" panose="020B0604020202020204" pitchFamily="34" charset="0"/>
              <a:cs typeface="Arial" panose="020B0604020202020204" pitchFamily="34" charset="0"/>
            </a:endParaRPr>
          </a:p>
        </p:txBody>
      </p:sp>
      <p:sp>
        <p:nvSpPr>
          <p:cNvPr id="61" name="TextBox 60"/>
          <p:cNvSpPr txBox="1"/>
          <p:nvPr/>
        </p:nvSpPr>
        <p:spPr>
          <a:xfrm>
            <a:off x="3488172" y="384309"/>
            <a:ext cx="1894878" cy="307678"/>
          </a:xfrm>
          <a:prstGeom prst="rect">
            <a:avLst/>
          </a:prstGeom>
          <a:noFill/>
        </p:spPr>
        <p:txBody>
          <a:bodyPr wrap="none" lIns="91345" tIns="45671" rIns="91345" bIns="45671" rtlCol="0">
            <a:spAutoFit/>
          </a:bodyPr>
          <a:lstStyle/>
          <a:p>
            <a:pPr algn="ctr"/>
            <a:r>
              <a:rPr lang="en-US" sz="1400" dirty="0">
                <a:solidFill>
                  <a:prstClr val="black"/>
                </a:solidFill>
                <a:latin typeface="Arial" panose="020B0604020202020204" pitchFamily="34" charset="0"/>
                <a:cs typeface="Arial" panose="020B0604020202020204" pitchFamily="34" charset="0"/>
              </a:rPr>
              <a:t>(co 555?)562-560 BC</a:t>
            </a:r>
          </a:p>
        </p:txBody>
      </p:sp>
      <p:sp>
        <p:nvSpPr>
          <p:cNvPr id="62" name="TextBox 61"/>
          <p:cNvSpPr txBox="1"/>
          <p:nvPr/>
        </p:nvSpPr>
        <p:spPr>
          <a:xfrm>
            <a:off x="1480416" y="384309"/>
            <a:ext cx="1139864" cy="307678"/>
          </a:xfrm>
          <a:prstGeom prst="rect">
            <a:avLst/>
          </a:prstGeom>
          <a:noFill/>
        </p:spPr>
        <p:txBody>
          <a:bodyPr wrap="none" lIns="91345" tIns="45671" rIns="91345" bIns="45671" rtlCol="0">
            <a:spAutoFit/>
          </a:bodyPr>
          <a:lstStyle/>
          <a:p>
            <a:pPr algn="ctr"/>
            <a:r>
              <a:rPr lang="en-US" sz="1400" dirty="0">
                <a:solidFill>
                  <a:prstClr val="black"/>
                </a:solidFill>
                <a:latin typeface="Arial" panose="020B0604020202020204" pitchFamily="34" charset="0"/>
                <a:cs typeface="Arial" panose="020B0604020202020204" pitchFamily="34" charset="0"/>
              </a:rPr>
              <a:t>605-562 BC</a:t>
            </a:r>
          </a:p>
        </p:txBody>
      </p:sp>
      <p:sp>
        <p:nvSpPr>
          <p:cNvPr id="63" name="TextBox 62"/>
          <p:cNvSpPr txBox="1"/>
          <p:nvPr/>
        </p:nvSpPr>
        <p:spPr>
          <a:xfrm>
            <a:off x="32879" y="599799"/>
            <a:ext cx="1367490" cy="307678"/>
          </a:xfrm>
          <a:prstGeom prst="rect">
            <a:avLst/>
          </a:prstGeom>
          <a:noFill/>
        </p:spPr>
        <p:txBody>
          <a:bodyPr wrap="none" lIns="91345" tIns="45671" rIns="91345" bIns="45671" rtlCol="0">
            <a:spAutoFit/>
          </a:bodyPr>
          <a:lstStyle/>
          <a:p>
            <a:r>
              <a:rPr lang="en-US" sz="1400" b="1" dirty="0" err="1">
                <a:solidFill>
                  <a:prstClr val="black"/>
                </a:solidFill>
                <a:latin typeface="Arial" panose="020B0604020202020204" pitchFamily="34" charset="0"/>
                <a:cs typeface="Arial" panose="020B0604020202020204" pitchFamily="34" charset="0"/>
              </a:rPr>
              <a:t>Nabopolassar</a:t>
            </a:r>
            <a:endParaRPr lang="en-US" sz="1400" b="1" dirty="0">
              <a:solidFill>
                <a:prstClr val="black"/>
              </a:solidFill>
              <a:latin typeface="Arial" panose="020B0604020202020204" pitchFamily="34" charset="0"/>
              <a:cs typeface="Arial" panose="020B0604020202020204" pitchFamily="34" charset="0"/>
            </a:endParaRPr>
          </a:p>
        </p:txBody>
      </p:sp>
      <p:sp>
        <p:nvSpPr>
          <p:cNvPr id="64" name="TextBox 63"/>
          <p:cNvSpPr txBox="1"/>
          <p:nvPr/>
        </p:nvSpPr>
        <p:spPr>
          <a:xfrm>
            <a:off x="9972" y="384309"/>
            <a:ext cx="1139864" cy="307678"/>
          </a:xfrm>
          <a:prstGeom prst="rect">
            <a:avLst/>
          </a:prstGeom>
          <a:noFill/>
        </p:spPr>
        <p:txBody>
          <a:bodyPr wrap="none" lIns="91345" tIns="45671" rIns="91345" bIns="45671" rtlCol="0">
            <a:spAutoFit/>
          </a:bodyPr>
          <a:lstStyle/>
          <a:p>
            <a:pPr algn="ctr"/>
            <a:r>
              <a:rPr lang="en-US" sz="1400" dirty="0">
                <a:solidFill>
                  <a:prstClr val="black"/>
                </a:solidFill>
                <a:latin typeface="Arial" panose="020B0604020202020204" pitchFamily="34" charset="0"/>
                <a:cs typeface="Arial" panose="020B0604020202020204" pitchFamily="34" charset="0"/>
              </a:rPr>
              <a:t>627-605 BC</a:t>
            </a:r>
          </a:p>
        </p:txBody>
      </p:sp>
      <p:sp>
        <p:nvSpPr>
          <p:cNvPr id="65" name="TextBox 64"/>
          <p:cNvSpPr txBox="1"/>
          <p:nvPr/>
        </p:nvSpPr>
        <p:spPr>
          <a:xfrm>
            <a:off x="4869134" y="5158140"/>
            <a:ext cx="1160703" cy="307678"/>
          </a:xfrm>
          <a:prstGeom prst="rect">
            <a:avLst/>
          </a:prstGeom>
          <a:noFill/>
        </p:spPr>
        <p:txBody>
          <a:bodyPr wrap="none" lIns="91345" tIns="45671" rIns="91345" bIns="45671" rtlCol="0">
            <a:spAutoFit/>
          </a:bodyPr>
          <a:lstStyle/>
          <a:p>
            <a:r>
              <a:rPr lang="en-US" sz="1400" b="1" dirty="0" err="1">
                <a:solidFill>
                  <a:prstClr val="black"/>
                </a:solidFill>
                <a:latin typeface="Arial" panose="020B0604020202020204" pitchFamily="34" charset="0"/>
                <a:cs typeface="Arial" panose="020B0604020202020204" pitchFamily="34" charset="0"/>
              </a:rPr>
              <a:t>Neriglassar</a:t>
            </a:r>
            <a:endParaRPr lang="en-US" sz="1400" b="1" dirty="0">
              <a:solidFill>
                <a:prstClr val="black"/>
              </a:solidFill>
              <a:latin typeface="Arial" panose="020B0604020202020204" pitchFamily="34" charset="0"/>
              <a:cs typeface="Arial" panose="020B0604020202020204" pitchFamily="34" charset="0"/>
            </a:endParaRPr>
          </a:p>
        </p:txBody>
      </p:sp>
      <p:sp>
        <p:nvSpPr>
          <p:cNvPr id="66" name="TextBox 65"/>
          <p:cNvSpPr txBox="1"/>
          <p:nvPr/>
        </p:nvSpPr>
        <p:spPr>
          <a:xfrm>
            <a:off x="4862284" y="5403570"/>
            <a:ext cx="1139864" cy="307678"/>
          </a:xfrm>
          <a:prstGeom prst="rect">
            <a:avLst/>
          </a:prstGeom>
          <a:noFill/>
        </p:spPr>
        <p:txBody>
          <a:bodyPr wrap="none" lIns="91345" tIns="45671" rIns="91345" bIns="45671" rtlCol="0">
            <a:spAutoFit/>
          </a:bodyPr>
          <a:lstStyle/>
          <a:p>
            <a:pPr algn="ctr"/>
            <a:r>
              <a:rPr lang="en-US" sz="1400" dirty="0">
                <a:solidFill>
                  <a:prstClr val="black"/>
                </a:solidFill>
                <a:latin typeface="Arial" panose="020B0604020202020204" pitchFamily="34" charset="0"/>
                <a:cs typeface="Arial" panose="020B0604020202020204" pitchFamily="34" charset="0"/>
              </a:rPr>
              <a:t>560-556 BC</a:t>
            </a:r>
          </a:p>
        </p:txBody>
      </p:sp>
      <p:sp>
        <p:nvSpPr>
          <p:cNvPr id="69" name="TextBox 68"/>
          <p:cNvSpPr txBox="1"/>
          <p:nvPr/>
        </p:nvSpPr>
        <p:spPr>
          <a:xfrm>
            <a:off x="7550486" y="384309"/>
            <a:ext cx="692627" cy="307678"/>
          </a:xfrm>
          <a:prstGeom prst="rect">
            <a:avLst/>
          </a:prstGeom>
          <a:noFill/>
        </p:spPr>
        <p:txBody>
          <a:bodyPr wrap="none" lIns="91345" tIns="45671" rIns="91345" bIns="45671" rtlCol="0">
            <a:spAutoFit/>
          </a:bodyPr>
          <a:lstStyle/>
          <a:p>
            <a:r>
              <a:rPr lang="en-US" sz="1400" b="1" dirty="0">
                <a:solidFill>
                  <a:prstClr val="black"/>
                </a:solidFill>
                <a:latin typeface="Arial" panose="020B0604020202020204" pitchFamily="34" charset="0"/>
                <a:cs typeface="Arial" panose="020B0604020202020204" pitchFamily="34" charset="0"/>
              </a:rPr>
              <a:t>Cyrus</a:t>
            </a:r>
          </a:p>
        </p:txBody>
      </p:sp>
      <p:sp>
        <p:nvSpPr>
          <p:cNvPr id="70" name="TextBox 69"/>
          <p:cNvSpPr txBox="1"/>
          <p:nvPr/>
        </p:nvSpPr>
        <p:spPr>
          <a:xfrm>
            <a:off x="7530542" y="573936"/>
            <a:ext cx="782395" cy="523121"/>
          </a:xfrm>
          <a:prstGeom prst="rect">
            <a:avLst/>
          </a:prstGeom>
          <a:noFill/>
        </p:spPr>
        <p:txBody>
          <a:bodyPr wrap="none" lIns="91345" tIns="45671" rIns="91345" bIns="45671" rtlCol="0">
            <a:spAutoFit/>
          </a:bodyPr>
          <a:lstStyle/>
          <a:p>
            <a:r>
              <a:rPr lang="en-US" sz="1400" dirty="0">
                <a:solidFill>
                  <a:prstClr val="black"/>
                </a:solidFill>
                <a:latin typeface="Arial" panose="020B0604020202020204" pitchFamily="34" charset="0"/>
                <a:cs typeface="Arial" panose="020B0604020202020204" pitchFamily="34" charset="0"/>
              </a:rPr>
              <a:t>539-</a:t>
            </a:r>
          </a:p>
          <a:p>
            <a:r>
              <a:rPr lang="en-US" sz="1400" dirty="0">
                <a:solidFill>
                  <a:prstClr val="black"/>
                </a:solidFill>
                <a:latin typeface="Arial" panose="020B0604020202020204" pitchFamily="34" charset="0"/>
                <a:cs typeface="Arial" panose="020B0604020202020204" pitchFamily="34" charset="0"/>
              </a:rPr>
              <a:t>530 BC</a:t>
            </a:r>
          </a:p>
        </p:txBody>
      </p:sp>
      <p:sp>
        <p:nvSpPr>
          <p:cNvPr id="71" name="TextBox 70"/>
          <p:cNvSpPr txBox="1"/>
          <p:nvPr/>
        </p:nvSpPr>
        <p:spPr>
          <a:xfrm rot="3003570">
            <a:off x="8214210" y="681690"/>
            <a:ext cx="1080553" cy="307678"/>
          </a:xfrm>
          <a:prstGeom prst="rect">
            <a:avLst/>
          </a:prstGeom>
          <a:noFill/>
        </p:spPr>
        <p:txBody>
          <a:bodyPr wrap="none" lIns="91345" tIns="45671" rIns="91345" bIns="45671" rtlCol="0">
            <a:spAutoFit/>
          </a:bodyPr>
          <a:lstStyle/>
          <a:p>
            <a:r>
              <a:rPr lang="en-US" sz="1400" b="1" dirty="0">
                <a:solidFill>
                  <a:prstClr val="black"/>
                </a:solidFill>
                <a:latin typeface="Arial" panose="020B0604020202020204" pitchFamily="34" charset="0"/>
                <a:cs typeface="Arial" panose="020B0604020202020204" pitchFamily="34" charset="0"/>
              </a:rPr>
              <a:t>Cambyses</a:t>
            </a:r>
          </a:p>
        </p:txBody>
      </p:sp>
      <p:sp>
        <p:nvSpPr>
          <p:cNvPr id="72" name="TextBox 71"/>
          <p:cNvSpPr txBox="1"/>
          <p:nvPr/>
        </p:nvSpPr>
        <p:spPr>
          <a:xfrm>
            <a:off x="8335020" y="1097701"/>
            <a:ext cx="782395" cy="523121"/>
          </a:xfrm>
          <a:prstGeom prst="rect">
            <a:avLst/>
          </a:prstGeom>
          <a:noFill/>
        </p:spPr>
        <p:txBody>
          <a:bodyPr wrap="none" lIns="91345" tIns="45671" rIns="91345" bIns="45671" rtlCol="0">
            <a:spAutoFit/>
          </a:bodyPr>
          <a:lstStyle/>
          <a:p>
            <a:r>
              <a:rPr lang="en-US" sz="1400" dirty="0">
                <a:solidFill>
                  <a:prstClr val="black"/>
                </a:solidFill>
                <a:latin typeface="Arial" panose="020B0604020202020204" pitchFamily="34" charset="0"/>
                <a:cs typeface="Arial" panose="020B0604020202020204" pitchFamily="34" charset="0"/>
              </a:rPr>
              <a:t>530-</a:t>
            </a:r>
          </a:p>
          <a:p>
            <a:r>
              <a:rPr lang="en-US" sz="1400" dirty="0">
                <a:solidFill>
                  <a:prstClr val="black"/>
                </a:solidFill>
                <a:latin typeface="Arial" panose="020B0604020202020204" pitchFamily="34" charset="0"/>
                <a:cs typeface="Arial" panose="020B0604020202020204" pitchFamily="34" charset="0"/>
              </a:rPr>
              <a:t>522 BC</a:t>
            </a:r>
          </a:p>
        </p:txBody>
      </p:sp>
      <p:sp>
        <p:nvSpPr>
          <p:cNvPr id="74" name="TextBox 73"/>
          <p:cNvSpPr txBox="1"/>
          <p:nvPr/>
        </p:nvSpPr>
        <p:spPr>
          <a:xfrm>
            <a:off x="7550488" y="1051529"/>
            <a:ext cx="742319" cy="738565"/>
          </a:xfrm>
          <a:prstGeom prst="rect">
            <a:avLst/>
          </a:prstGeom>
          <a:noFill/>
        </p:spPr>
        <p:txBody>
          <a:bodyPr wrap="none" lIns="91345" tIns="45671" rIns="91345" bIns="45671" rtlCol="0">
            <a:spAutoFit/>
          </a:bodyPr>
          <a:lstStyle/>
          <a:p>
            <a:r>
              <a:rPr lang="en-US" sz="1400" b="1" dirty="0">
                <a:solidFill>
                  <a:prstClr val="black"/>
                </a:solidFill>
                <a:latin typeface="Arial" panose="020B0604020202020204" pitchFamily="34" charset="0"/>
                <a:cs typeface="Arial" panose="020B0604020202020204" pitchFamily="34" charset="0"/>
              </a:rPr>
              <a:t>Darius</a:t>
            </a:r>
          </a:p>
          <a:p>
            <a:r>
              <a:rPr lang="en-US" sz="1400" b="1" dirty="0">
                <a:solidFill>
                  <a:prstClr val="black"/>
                </a:solidFill>
                <a:latin typeface="Arial" panose="020B0604020202020204" pitchFamily="34" charset="0"/>
                <a:cs typeface="Arial" panose="020B0604020202020204" pitchFamily="34" charset="0"/>
              </a:rPr>
              <a:t>The </a:t>
            </a:r>
          </a:p>
          <a:p>
            <a:r>
              <a:rPr lang="en-US" sz="1400" b="1" dirty="0">
                <a:solidFill>
                  <a:prstClr val="black"/>
                </a:solidFill>
                <a:latin typeface="Arial" panose="020B0604020202020204" pitchFamily="34" charset="0"/>
                <a:cs typeface="Arial" panose="020B0604020202020204" pitchFamily="34" charset="0"/>
              </a:rPr>
              <a:t>Mede</a:t>
            </a:r>
          </a:p>
        </p:txBody>
      </p:sp>
      <p:pic>
        <p:nvPicPr>
          <p:cNvPr id="48" name="Picture 2" descr="O:\Images\Life-Scribes-Scrolls-Reading-Bible History\scroll-ro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841" y="1864062"/>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p:cNvSpPr txBox="1"/>
          <p:nvPr/>
        </p:nvSpPr>
        <p:spPr>
          <a:xfrm>
            <a:off x="612038" y="1879748"/>
            <a:ext cx="803233" cy="261511"/>
          </a:xfrm>
          <a:prstGeom prst="rect">
            <a:avLst/>
          </a:prstGeom>
          <a:noFill/>
        </p:spPr>
        <p:txBody>
          <a:bodyPr wrap="none" lIns="91345" tIns="45671" rIns="91345" bIns="45671" rtlCol="0">
            <a:spAutoFit/>
          </a:bodyPr>
          <a:lstStyle/>
          <a:p>
            <a:r>
              <a:rPr lang="en-US" sz="1100" dirty="0">
                <a:solidFill>
                  <a:prstClr val="black"/>
                </a:solidFill>
                <a:latin typeface="Arial" panose="020B0604020202020204" pitchFamily="34" charset="0"/>
                <a:cs typeface="Arial" panose="020B0604020202020204" pitchFamily="34" charset="0"/>
              </a:rPr>
              <a:t>Chapter 1</a:t>
            </a:r>
          </a:p>
        </p:txBody>
      </p:sp>
      <p:pic>
        <p:nvPicPr>
          <p:cNvPr id="76" name="Picture 7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391" y="4722995"/>
            <a:ext cx="1532261" cy="544523"/>
          </a:xfrm>
          <a:prstGeom prst="rect">
            <a:avLst/>
          </a:prstGeom>
        </p:spPr>
      </p:pic>
      <p:pic>
        <p:nvPicPr>
          <p:cNvPr id="77" name="Picture 7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953" y="1014306"/>
            <a:ext cx="566689" cy="807380"/>
          </a:xfrm>
          <a:prstGeom prst="rect">
            <a:avLst/>
          </a:prstGeom>
        </p:spPr>
      </p:pic>
      <p:sp>
        <p:nvSpPr>
          <p:cNvPr id="80" name="TextBox 79"/>
          <p:cNvSpPr txBox="1"/>
          <p:nvPr/>
        </p:nvSpPr>
        <p:spPr>
          <a:xfrm>
            <a:off x="466042" y="1236174"/>
            <a:ext cx="674993" cy="553899"/>
          </a:xfrm>
          <a:prstGeom prst="rect">
            <a:avLst/>
          </a:prstGeom>
          <a:noFill/>
        </p:spPr>
        <p:txBody>
          <a:bodyPr wrap="none" lIns="91345" tIns="45671" rIns="91345" bIns="45671" rtlCol="0">
            <a:spAutoFit/>
          </a:bodyPr>
          <a:lstStyle/>
          <a:p>
            <a:pPr algn="r"/>
            <a:r>
              <a:rPr lang="en-US" sz="1000" i="1" dirty="0">
                <a:solidFill>
                  <a:prstClr val="black"/>
                </a:solidFill>
                <a:latin typeface="Arial" panose="020B0604020202020204" pitchFamily="34" charset="0"/>
                <a:cs typeface="Arial" panose="020B0604020202020204" pitchFamily="34" charset="0"/>
              </a:rPr>
              <a:t>Taken</a:t>
            </a:r>
          </a:p>
          <a:p>
            <a:pPr algn="r"/>
            <a:r>
              <a:rPr lang="en-US" sz="1000" i="1" dirty="0">
                <a:solidFill>
                  <a:prstClr val="black"/>
                </a:solidFill>
                <a:latin typeface="Arial" panose="020B0604020202020204" pitchFamily="34" charset="0"/>
                <a:cs typeface="Arial" panose="020B0604020202020204" pitchFamily="34" charset="0"/>
              </a:rPr>
              <a:t>Into</a:t>
            </a:r>
          </a:p>
          <a:p>
            <a:pPr algn="r"/>
            <a:r>
              <a:rPr lang="en-US" sz="1000" i="1" dirty="0">
                <a:solidFill>
                  <a:prstClr val="black"/>
                </a:solidFill>
                <a:latin typeface="Arial" panose="020B0604020202020204" pitchFamily="34" charset="0"/>
                <a:cs typeface="Arial" panose="020B0604020202020204" pitchFamily="34" charset="0"/>
              </a:rPr>
              <a:t>Captivity</a:t>
            </a:r>
          </a:p>
        </p:txBody>
      </p:sp>
      <p:sp>
        <p:nvSpPr>
          <p:cNvPr id="83" name="TextBox 82"/>
          <p:cNvSpPr txBox="1"/>
          <p:nvPr/>
        </p:nvSpPr>
        <p:spPr>
          <a:xfrm>
            <a:off x="34906" y="884874"/>
            <a:ext cx="609270" cy="553899"/>
          </a:xfrm>
          <a:prstGeom prst="rect">
            <a:avLst/>
          </a:prstGeom>
          <a:noFill/>
        </p:spPr>
        <p:txBody>
          <a:bodyPr wrap="none" lIns="91345" tIns="45671" rIns="91345" bIns="45671" rtlCol="0">
            <a:spAutoFit/>
          </a:bodyPr>
          <a:lstStyle/>
          <a:p>
            <a:r>
              <a:rPr lang="en-US" sz="1000" i="1" dirty="0">
                <a:solidFill>
                  <a:prstClr val="black"/>
                </a:solidFill>
                <a:latin typeface="Arial" panose="020B0604020202020204" pitchFamily="34" charset="0"/>
                <a:cs typeface="Arial" panose="020B0604020202020204" pitchFamily="34" charset="0"/>
              </a:rPr>
              <a:t>Born</a:t>
            </a:r>
          </a:p>
          <a:p>
            <a:r>
              <a:rPr lang="en-US" sz="1000" i="1" dirty="0">
                <a:solidFill>
                  <a:prstClr val="black"/>
                </a:solidFill>
                <a:latin typeface="Arial" panose="020B0604020202020204" pitchFamily="34" charset="0"/>
                <a:cs typeface="Arial" panose="020B0604020202020204" pitchFamily="34" charset="0"/>
              </a:rPr>
              <a:t>About</a:t>
            </a:r>
          </a:p>
          <a:p>
            <a:r>
              <a:rPr lang="en-US" sz="1000" i="1" dirty="0">
                <a:solidFill>
                  <a:prstClr val="black"/>
                </a:solidFill>
                <a:latin typeface="Arial" panose="020B0604020202020204" pitchFamily="34" charset="0"/>
                <a:cs typeface="Arial" panose="020B0604020202020204" pitchFamily="34" charset="0"/>
              </a:rPr>
              <a:t>620 BC</a:t>
            </a:r>
          </a:p>
        </p:txBody>
      </p:sp>
      <p:pic>
        <p:nvPicPr>
          <p:cNvPr id="84" name="Picture 2" descr="O:\Images\Life-Scribes-Scrolls-Reading-Bible History\scroll-ro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0181" y="2306858"/>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p:cNvSpPr txBox="1"/>
          <p:nvPr/>
        </p:nvSpPr>
        <p:spPr>
          <a:xfrm>
            <a:off x="1334364" y="2322545"/>
            <a:ext cx="803233" cy="261511"/>
          </a:xfrm>
          <a:prstGeom prst="rect">
            <a:avLst/>
          </a:prstGeom>
          <a:noFill/>
        </p:spPr>
        <p:txBody>
          <a:bodyPr wrap="none" lIns="91345" tIns="45671" rIns="91345" bIns="45671" rtlCol="0">
            <a:spAutoFit/>
          </a:bodyPr>
          <a:lstStyle/>
          <a:p>
            <a:r>
              <a:rPr lang="en-US" sz="1100" dirty="0">
                <a:solidFill>
                  <a:prstClr val="black"/>
                </a:solidFill>
                <a:latin typeface="Arial" panose="020B0604020202020204" pitchFamily="34" charset="0"/>
                <a:cs typeface="Arial" panose="020B0604020202020204" pitchFamily="34" charset="0"/>
              </a:rPr>
              <a:t>Chapter 2</a:t>
            </a:r>
          </a:p>
        </p:txBody>
      </p:sp>
      <p:pic>
        <p:nvPicPr>
          <p:cNvPr id="79" name="Picture 7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1853" y="892795"/>
            <a:ext cx="462937" cy="1414063"/>
          </a:xfrm>
          <a:prstGeom prst="rect">
            <a:avLst/>
          </a:prstGeom>
        </p:spPr>
      </p:pic>
      <p:sp>
        <p:nvSpPr>
          <p:cNvPr id="86" name="TextBox 85"/>
          <p:cNvSpPr txBox="1"/>
          <p:nvPr/>
        </p:nvSpPr>
        <p:spPr>
          <a:xfrm>
            <a:off x="878401" y="2656129"/>
            <a:ext cx="1240853" cy="553899"/>
          </a:xfrm>
          <a:prstGeom prst="rect">
            <a:avLst/>
          </a:prstGeom>
          <a:noFill/>
        </p:spPr>
        <p:txBody>
          <a:bodyPr wrap="none" lIns="91345" tIns="45671" rIns="91345" bIns="45671" rtlCol="0">
            <a:spAutoFit/>
          </a:bodyPr>
          <a:lstStyle/>
          <a:p>
            <a:pPr algn="r"/>
            <a:r>
              <a:rPr lang="en-US" sz="1000" i="1" dirty="0">
                <a:solidFill>
                  <a:prstClr val="black"/>
                </a:solidFill>
                <a:latin typeface="Arial" panose="020B0604020202020204" pitchFamily="34" charset="0"/>
                <a:cs typeface="Arial" panose="020B0604020202020204" pitchFamily="34" charset="0"/>
              </a:rPr>
              <a:t>Interprets</a:t>
            </a:r>
          </a:p>
          <a:p>
            <a:pPr algn="r"/>
            <a:r>
              <a:rPr lang="en-US" sz="1000" i="1" dirty="0">
                <a:solidFill>
                  <a:prstClr val="black"/>
                </a:solidFill>
                <a:latin typeface="Arial" panose="020B0604020202020204" pitchFamily="34" charset="0"/>
                <a:cs typeface="Arial" panose="020B0604020202020204" pitchFamily="34" charset="0"/>
              </a:rPr>
              <a:t>Nebuchadnezzar’s</a:t>
            </a:r>
          </a:p>
          <a:p>
            <a:pPr algn="r"/>
            <a:r>
              <a:rPr lang="en-US" sz="1000" i="1" dirty="0">
                <a:solidFill>
                  <a:prstClr val="black"/>
                </a:solidFill>
                <a:latin typeface="Arial" panose="020B0604020202020204" pitchFamily="34" charset="0"/>
                <a:cs typeface="Arial" panose="020B0604020202020204" pitchFamily="34" charset="0"/>
              </a:rPr>
              <a:t>Dream</a:t>
            </a:r>
          </a:p>
        </p:txBody>
      </p:sp>
      <p:sp>
        <p:nvSpPr>
          <p:cNvPr id="87" name="TextBox 86"/>
          <p:cNvSpPr txBox="1"/>
          <p:nvPr/>
        </p:nvSpPr>
        <p:spPr>
          <a:xfrm>
            <a:off x="1385144" y="5166854"/>
            <a:ext cx="1141466" cy="553899"/>
          </a:xfrm>
          <a:prstGeom prst="rect">
            <a:avLst/>
          </a:prstGeom>
          <a:noFill/>
        </p:spPr>
        <p:txBody>
          <a:bodyPr wrap="none" lIns="91345" tIns="45671" rIns="91345" bIns="45671" rtlCol="0">
            <a:spAutoFit/>
          </a:bodyPr>
          <a:lstStyle/>
          <a:p>
            <a:pPr algn="r"/>
            <a:r>
              <a:rPr lang="en-US" sz="1000" i="1" dirty="0">
                <a:solidFill>
                  <a:prstClr val="black"/>
                </a:solidFill>
                <a:latin typeface="Arial" panose="020B0604020202020204" pitchFamily="34" charset="0"/>
                <a:cs typeface="Arial" panose="020B0604020202020204" pitchFamily="34" charset="0"/>
              </a:rPr>
              <a:t>2</a:t>
            </a:r>
            <a:r>
              <a:rPr lang="en-US" sz="1000" i="1" baseline="30000" dirty="0">
                <a:solidFill>
                  <a:prstClr val="black"/>
                </a:solidFill>
                <a:latin typeface="Arial" panose="020B0604020202020204" pitchFamily="34" charset="0"/>
                <a:cs typeface="Arial" panose="020B0604020202020204" pitchFamily="34" charset="0"/>
              </a:rPr>
              <a:t>nd</a:t>
            </a:r>
            <a:r>
              <a:rPr lang="en-US" sz="1000" i="1" dirty="0">
                <a:solidFill>
                  <a:prstClr val="black"/>
                </a:solidFill>
                <a:latin typeface="Arial" panose="020B0604020202020204" pitchFamily="34" charset="0"/>
                <a:cs typeface="Arial" panose="020B0604020202020204" pitchFamily="34" charset="0"/>
              </a:rPr>
              <a:t>  Captives</a:t>
            </a:r>
          </a:p>
          <a:p>
            <a:pPr algn="r"/>
            <a:r>
              <a:rPr lang="en-US" sz="1000" i="1" dirty="0">
                <a:solidFill>
                  <a:prstClr val="black"/>
                </a:solidFill>
                <a:latin typeface="Arial" panose="020B0604020202020204" pitchFamily="34" charset="0"/>
                <a:cs typeface="Arial" panose="020B0604020202020204" pitchFamily="34" charset="0"/>
              </a:rPr>
              <a:t>Including Ezekiel</a:t>
            </a:r>
          </a:p>
          <a:p>
            <a:pPr algn="r"/>
            <a:r>
              <a:rPr lang="en-US" sz="1000" i="1" dirty="0">
                <a:solidFill>
                  <a:prstClr val="black"/>
                </a:solidFill>
                <a:latin typeface="Arial" panose="020B0604020202020204" pitchFamily="34" charset="0"/>
                <a:cs typeface="Arial" panose="020B0604020202020204" pitchFamily="34" charset="0"/>
              </a:rPr>
              <a:t>597 BC</a:t>
            </a:r>
          </a:p>
        </p:txBody>
      </p:sp>
      <p:pic>
        <p:nvPicPr>
          <p:cNvPr id="81" name="Picture 8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9152" y="1594777"/>
            <a:ext cx="1377462" cy="922702"/>
          </a:xfrm>
          <a:prstGeom prst="rect">
            <a:avLst/>
          </a:prstGeom>
        </p:spPr>
      </p:pic>
      <p:pic>
        <p:nvPicPr>
          <p:cNvPr id="89" name="Picture 2" descr="O:\Images\Life-Scribes-Scrolls-Reading-Bible History\scroll-ro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9050" y="2656126"/>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p:cNvSpPr txBox="1"/>
          <p:nvPr/>
        </p:nvSpPr>
        <p:spPr>
          <a:xfrm>
            <a:off x="2506205" y="2656152"/>
            <a:ext cx="803233" cy="261511"/>
          </a:xfrm>
          <a:prstGeom prst="rect">
            <a:avLst/>
          </a:prstGeom>
          <a:noFill/>
        </p:spPr>
        <p:txBody>
          <a:bodyPr wrap="none" lIns="91345" tIns="45671" rIns="91345" bIns="45671" rtlCol="0">
            <a:spAutoFit/>
          </a:bodyPr>
          <a:lstStyle/>
          <a:p>
            <a:r>
              <a:rPr lang="en-US" sz="1100" dirty="0">
                <a:solidFill>
                  <a:prstClr val="black"/>
                </a:solidFill>
                <a:latin typeface="Arial" panose="020B0604020202020204" pitchFamily="34" charset="0"/>
                <a:cs typeface="Arial" panose="020B0604020202020204" pitchFamily="34" charset="0"/>
              </a:rPr>
              <a:t>Chapter 3</a:t>
            </a:r>
          </a:p>
        </p:txBody>
      </p:sp>
      <p:sp>
        <p:nvSpPr>
          <p:cNvPr id="91" name="TextBox 90"/>
          <p:cNvSpPr txBox="1"/>
          <p:nvPr/>
        </p:nvSpPr>
        <p:spPr>
          <a:xfrm>
            <a:off x="2679796" y="2978804"/>
            <a:ext cx="652551" cy="400011"/>
          </a:xfrm>
          <a:prstGeom prst="rect">
            <a:avLst/>
          </a:prstGeom>
          <a:noFill/>
        </p:spPr>
        <p:txBody>
          <a:bodyPr wrap="none" lIns="91345" tIns="45671" rIns="91345" bIns="45671" rtlCol="0">
            <a:spAutoFit/>
          </a:bodyPr>
          <a:lstStyle/>
          <a:p>
            <a:pPr algn="r"/>
            <a:r>
              <a:rPr lang="en-US" sz="1000" i="1" dirty="0">
                <a:solidFill>
                  <a:prstClr val="black"/>
                </a:solidFill>
                <a:latin typeface="Arial" panose="020B0604020202020204" pitchFamily="34" charset="0"/>
                <a:cs typeface="Arial" panose="020B0604020202020204" pitchFamily="34" charset="0"/>
              </a:rPr>
              <a:t>Fiery</a:t>
            </a:r>
          </a:p>
          <a:p>
            <a:pPr algn="r"/>
            <a:r>
              <a:rPr lang="en-US" sz="1000" i="1" dirty="0">
                <a:solidFill>
                  <a:prstClr val="black"/>
                </a:solidFill>
                <a:latin typeface="Arial" panose="020B0604020202020204" pitchFamily="34" charset="0"/>
                <a:cs typeface="Arial" panose="020B0604020202020204" pitchFamily="34" charset="0"/>
              </a:rPr>
              <a:t>Furnace</a:t>
            </a:r>
          </a:p>
        </p:txBody>
      </p:sp>
      <p:pic>
        <p:nvPicPr>
          <p:cNvPr id="82" name="Picture 8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39161" y="3935203"/>
            <a:ext cx="1377285" cy="711129"/>
          </a:xfrm>
          <a:prstGeom prst="rect">
            <a:avLst/>
          </a:prstGeom>
        </p:spPr>
      </p:pic>
      <p:pic>
        <p:nvPicPr>
          <p:cNvPr id="93" name="Picture 9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328" y="4567439"/>
            <a:ext cx="1532261" cy="544523"/>
          </a:xfrm>
          <a:prstGeom prst="rect">
            <a:avLst/>
          </a:prstGeom>
        </p:spPr>
      </p:pic>
      <p:sp>
        <p:nvSpPr>
          <p:cNvPr id="94" name="TextBox 93"/>
          <p:cNvSpPr txBox="1"/>
          <p:nvPr/>
        </p:nvSpPr>
        <p:spPr>
          <a:xfrm>
            <a:off x="2822276" y="4999875"/>
            <a:ext cx="774379" cy="707787"/>
          </a:xfrm>
          <a:prstGeom prst="rect">
            <a:avLst/>
          </a:prstGeom>
          <a:noFill/>
        </p:spPr>
        <p:txBody>
          <a:bodyPr wrap="none" lIns="91345" tIns="45671" rIns="91345" bIns="45671" rtlCol="0">
            <a:spAutoFit/>
          </a:bodyPr>
          <a:lstStyle/>
          <a:p>
            <a:pPr algn="r"/>
            <a:r>
              <a:rPr lang="en-US" sz="1000" i="1" dirty="0">
                <a:solidFill>
                  <a:prstClr val="black"/>
                </a:solidFill>
                <a:latin typeface="Arial" panose="020B0604020202020204" pitchFamily="34" charset="0"/>
                <a:cs typeface="Arial" panose="020B0604020202020204" pitchFamily="34" charset="0"/>
              </a:rPr>
              <a:t>586 BC</a:t>
            </a:r>
          </a:p>
          <a:p>
            <a:pPr algn="r"/>
            <a:r>
              <a:rPr lang="en-US" sz="1000" i="1" dirty="0">
                <a:solidFill>
                  <a:prstClr val="black"/>
                </a:solidFill>
                <a:latin typeface="Arial" panose="020B0604020202020204" pitchFamily="34" charset="0"/>
                <a:cs typeface="Arial" panose="020B0604020202020204" pitchFamily="34" charset="0"/>
              </a:rPr>
              <a:t>Jerusalem</a:t>
            </a:r>
          </a:p>
          <a:p>
            <a:pPr algn="r"/>
            <a:r>
              <a:rPr lang="en-US" sz="1000" i="1" dirty="0">
                <a:solidFill>
                  <a:prstClr val="black"/>
                </a:solidFill>
                <a:latin typeface="Arial" panose="020B0604020202020204" pitchFamily="34" charset="0"/>
                <a:cs typeface="Arial" panose="020B0604020202020204" pitchFamily="34" charset="0"/>
              </a:rPr>
              <a:t>Temple</a:t>
            </a:r>
          </a:p>
          <a:p>
            <a:pPr algn="r"/>
            <a:r>
              <a:rPr lang="en-US" sz="1000" i="1" dirty="0">
                <a:solidFill>
                  <a:prstClr val="black"/>
                </a:solidFill>
                <a:latin typeface="Arial" panose="020B0604020202020204" pitchFamily="34" charset="0"/>
                <a:cs typeface="Arial" panose="020B0604020202020204" pitchFamily="34" charset="0"/>
              </a:rPr>
              <a:t>Destroyed</a:t>
            </a:r>
          </a:p>
        </p:txBody>
      </p:sp>
      <p:sp>
        <p:nvSpPr>
          <p:cNvPr id="97" name="TextBox 96"/>
          <p:cNvSpPr txBox="1"/>
          <p:nvPr/>
        </p:nvSpPr>
        <p:spPr>
          <a:xfrm>
            <a:off x="3623603" y="2303509"/>
            <a:ext cx="1240853" cy="553899"/>
          </a:xfrm>
          <a:prstGeom prst="rect">
            <a:avLst/>
          </a:prstGeom>
          <a:noFill/>
        </p:spPr>
        <p:txBody>
          <a:bodyPr wrap="none" lIns="91345" tIns="45671" rIns="91345" bIns="45671" rtlCol="0">
            <a:spAutoFit/>
          </a:bodyPr>
          <a:lstStyle/>
          <a:p>
            <a:pPr algn="r"/>
            <a:r>
              <a:rPr lang="en-US" sz="1000" i="1" dirty="0">
                <a:solidFill>
                  <a:prstClr val="black"/>
                </a:solidFill>
                <a:latin typeface="Arial" panose="020B0604020202020204" pitchFamily="34" charset="0"/>
                <a:cs typeface="Arial" panose="020B0604020202020204" pitchFamily="34" charset="0"/>
              </a:rPr>
              <a:t>Interprets</a:t>
            </a:r>
          </a:p>
          <a:p>
            <a:pPr algn="r"/>
            <a:r>
              <a:rPr lang="en-US" sz="1000" i="1" dirty="0">
                <a:solidFill>
                  <a:prstClr val="black"/>
                </a:solidFill>
                <a:latin typeface="Arial" panose="020B0604020202020204" pitchFamily="34" charset="0"/>
                <a:cs typeface="Arial" panose="020B0604020202020204" pitchFamily="34" charset="0"/>
              </a:rPr>
              <a:t>Nebuchadnezzar’s</a:t>
            </a:r>
          </a:p>
          <a:p>
            <a:pPr algn="r"/>
            <a:r>
              <a:rPr lang="en-US" sz="1000" i="1" dirty="0">
                <a:solidFill>
                  <a:prstClr val="black"/>
                </a:solidFill>
                <a:latin typeface="Arial" panose="020B0604020202020204" pitchFamily="34" charset="0"/>
                <a:cs typeface="Arial" panose="020B0604020202020204" pitchFamily="34" charset="0"/>
              </a:rPr>
              <a:t>Dream</a:t>
            </a:r>
          </a:p>
        </p:txBody>
      </p:sp>
      <p:pic>
        <p:nvPicPr>
          <p:cNvPr id="88" name="Picture 8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70823" y="1096410"/>
            <a:ext cx="543005" cy="1424276"/>
          </a:xfrm>
          <a:prstGeom prst="rect">
            <a:avLst/>
          </a:prstGeom>
        </p:spPr>
      </p:pic>
      <p:pic>
        <p:nvPicPr>
          <p:cNvPr id="99" name="Picture 2" descr="O:\Images\Life-Scribes-Scrolls-Reading-Bible History\scroll-ro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9150" y="2920277"/>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99"/>
          <p:cNvSpPr txBox="1"/>
          <p:nvPr/>
        </p:nvSpPr>
        <p:spPr>
          <a:xfrm>
            <a:off x="3763316" y="2935962"/>
            <a:ext cx="803233" cy="261511"/>
          </a:xfrm>
          <a:prstGeom prst="rect">
            <a:avLst/>
          </a:prstGeom>
          <a:noFill/>
        </p:spPr>
        <p:txBody>
          <a:bodyPr wrap="none" lIns="91345" tIns="45671" rIns="91345" bIns="45671" rtlCol="0">
            <a:spAutoFit/>
          </a:bodyPr>
          <a:lstStyle/>
          <a:p>
            <a:r>
              <a:rPr lang="en-US" sz="1100" dirty="0">
                <a:solidFill>
                  <a:prstClr val="black"/>
                </a:solidFill>
                <a:latin typeface="Arial" panose="020B0604020202020204" pitchFamily="34" charset="0"/>
                <a:cs typeface="Arial" panose="020B0604020202020204" pitchFamily="34" charset="0"/>
              </a:rPr>
              <a:t>Chapter 4</a:t>
            </a:r>
          </a:p>
        </p:txBody>
      </p:sp>
      <p:pic>
        <p:nvPicPr>
          <p:cNvPr id="101" name="Picture 2" descr="O:\Images\Life-Scribes-Scrolls-Reading-Bible History\scroll-ro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6508" y="2952300"/>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p:cNvSpPr txBox="1"/>
          <p:nvPr/>
        </p:nvSpPr>
        <p:spPr>
          <a:xfrm>
            <a:off x="6699718" y="2976693"/>
            <a:ext cx="803233" cy="261511"/>
          </a:xfrm>
          <a:prstGeom prst="rect">
            <a:avLst/>
          </a:prstGeom>
          <a:noFill/>
        </p:spPr>
        <p:txBody>
          <a:bodyPr wrap="none" lIns="91345" tIns="45671" rIns="91345" bIns="45671" rtlCol="0">
            <a:spAutoFit/>
          </a:bodyPr>
          <a:lstStyle/>
          <a:p>
            <a:r>
              <a:rPr lang="en-US" sz="1100" dirty="0">
                <a:solidFill>
                  <a:prstClr val="black"/>
                </a:solidFill>
                <a:latin typeface="Arial" panose="020B0604020202020204" pitchFamily="34" charset="0"/>
                <a:cs typeface="Arial" panose="020B0604020202020204" pitchFamily="34" charset="0"/>
              </a:rPr>
              <a:t>Chapter 5</a:t>
            </a:r>
          </a:p>
        </p:txBody>
      </p:sp>
      <p:sp>
        <p:nvSpPr>
          <p:cNvPr id="103" name="TextBox 102"/>
          <p:cNvSpPr txBox="1"/>
          <p:nvPr/>
        </p:nvSpPr>
        <p:spPr>
          <a:xfrm>
            <a:off x="6758278" y="3268174"/>
            <a:ext cx="759952" cy="553899"/>
          </a:xfrm>
          <a:prstGeom prst="rect">
            <a:avLst/>
          </a:prstGeom>
          <a:noFill/>
        </p:spPr>
        <p:txBody>
          <a:bodyPr wrap="none" lIns="91345" tIns="45671" rIns="91345" bIns="45671" rtlCol="0">
            <a:spAutoFit/>
          </a:bodyPr>
          <a:lstStyle/>
          <a:p>
            <a:pPr algn="r"/>
            <a:r>
              <a:rPr lang="en-US" sz="1000" i="1" dirty="0">
                <a:solidFill>
                  <a:prstClr val="black"/>
                </a:solidFill>
                <a:latin typeface="Arial" panose="020B0604020202020204" pitchFamily="34" charset="0"/>
                <a:cs typeface="Arial" panose="020B0604020202020204" pitchFamily="34" charset="0"/>
              </a:rPr>
              <a:t>Interprets</a:t>
            </a:r>
          </a:p>
          <a:p>
            <a:pPr algn="r"/>
            <a:r>
              <a:rPr lang="en-US" sz="1000" i="1" dirty="0">
                <a:solidFill>
                  <a:prstClr val="black"/>
                </a:solidFill>
                <a:latin typeface="Arial" panose="020B0604020202020204" pitchFamily="34" charset="0"/>
                <a:cs typeface="Arial" panose="020B0604020202020204" pitchFamily="34" charset="0"/>
              </a:rPr>
              <a:t>Writing on</a:t>
            </a:r>
          </a:p>
          <a:p>
            <a:pPr algn="r"/>
            <a:r>
              <a:rPr lang="en-US" sz="1000" i="1" dirty="0">
                <a:solidFill>
                  <a:prstClr val="black"/>
                </a:solidFill>
                <a:latin typeface="Arial" panose="020B0604020202020204" pitchFamily="34" charset="0"/>
                <a:cs typeface="Arial" panose="020B0604020202020204" pitchFamily="34" charset="0"/>
              </a:rPr>
              <a:t>The Wall</a:t>
            </a:r>
          </a:p>
        </p:txBody>
      </p:sp>
      <p:sp>
        <p:nvSpPr>
          <p:cNvPr id="105" name="TextBox 104"/>
          <p:cNvSpPr txBox="1"/>
          <p:nvPr/>
        </p:nvSpPr>
        <p:spPr>
          <a:xfrm rot="3238812">
            <a:off x="6147474" y="3633667"/>
            <a:ext cx="1312988" cy="400011"/>
          </a:xfrm>
          <a:prstGeom prst="rect">
            <a:avLst/>
          </a:prstGeom>
          <a:noFill/>
        </p:spPr>
        <p:txBody>
          <a:bodyPr wrap="none" lIns="91345" tIns="45671" rIns="91345" bIns="45671" rtlCol="0">
            <a:spAutoFit/>
          </a:bodyPr>
          <a:lstStyle/>
          <a:p>
            <a:r>
              <a:rPr lang="en-US" sz="1000" i="1" dirty="0">
                <a:solidFill>
                  <a:prstClr val="black"/>
                </a:solidFill>
                <a:latin typeface="Arial" panose="020B0604020202020204" pitchFamily="34" charset="0"/>
                <a:cs typeface="Arial" panose="020B0604020202020204" pitchFamily="34" charset="0"/>
              </a:rPr>
              <a:t>MENE, MENE, </a:t>
            </a:r>
          </a:p>
          <a:p>
            <a:r>
              <a:rPr lang="en-US" sz="1000" i="1" dirty="0">
                <a:solidFill>
                  <a:prstClr val="black"/>
                </a:solidFill>
                <a:latin typeface="Arial" panose="020B0604020202020204" pitchFamily="34" charset="0"/>
                <a:cs typeface="Arial" panose="020B0604020202020204" pitchFamily="34" charset="0"/>
              </a:rPr>
              <a:t>TEKEL, UPHASSIN</a:t>
            </a:r>
          </a:p>
        </p:txBody>
      </p:sp>
      <p:pic>
        <p:nvPicPr>
          <p:cNvPr id="106" name="Picture 2" descr="O:\Images\Life-Scribes-Scrolls-Reading-Bible History\scroll-ro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1494" y="3546490"/>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p:cNvSpPr txBox="1"/>
          <p:nvPr/>
        </p:nvSpPr>
        <p:spPr>
          <a:xfrm>
            <a:off x="7584709" y="3570883"/>
            <a:ext cx="803233" cy="261511"/>
          </a:xfrm>
          <a:prstGeom prst="rect">
            <a:avLst/>
          </a:prstGeom>
          <a:noFill/>
        </p:spPr>
        <p:txBody>
          <a:bodyPr wrap="none" lIns="91345" tIns="45671" rIns="91345" bIns="45671" rtlCol="0">
            <a:spAutoFit/>
          </a:bodyPr>
          <a:lstStyle/>
          <a:p>
            <a:r>
              <a:rPr lang="en-US" sz="1100" dirty="0">
                <a:solidFill>
                  <a:prstClr val="black"/>
                </a:solidFill>
                <a:latin typeface="Arial" panose="020B0604020202020204" pitchFamily="34" charset="0"/>
                <a:cs typeface="Arial" panose="020B0604020202020204" pitchFamily="34" charset="0"/>
              </a:rPr>
              <a:t>Chapter 6</a:t>
            </a:r>
          </a:p>
        </p:txBody>
      </p:sp>
      <p:sp>
        <p:nvSpPr>
          <p:cNvPr id="113" name="TextBox 112"/>
          <p:cNvSpPr txBox="1"/>
          <p:nvPr/>
        </p:nvSpPr>
        <p:spPr>
          <a:xfrm>
            <a:off x="7445812" y="5111986"/>
            <a:ext cx="610873" cy="400011"/>
          </a:xfrm>
          <a:prstGeom prst="rect">
            <a:avLst/>
          </a:prstGeom>
          <a:noFill/>
        </p:spPr>
        <p:txBody>
          <a:bodyPr wrap="none" lIns="91345" tIns="45671" rIns="91345" bIns="45671" rtlCol="0">
            <a:spAutoFit/>
          </a:bodyPr>
          <a:lstStyle/>
          <a:p>
            <a:pPr algn="r"/>
            <a:r>
              <a:rPr lang="en-US" sz="1000" i="1" dirty="0">
                <a:solidFill>
                  <a:prstClr val="black"/>
                </a:solidFill>
                <a:latin typeface="Arial" panose="020B0604020202020204" pitchFamily="34" charset="0"/>
                <a:cs typeface="Arial" panose="020B0604020202020204" pitchFamily="34" charset="0"/>
              </a:rPr>
              <a:t>Ram &amp; </a:t>
            </a:r>
          </a:p>
          <a:p>
            <a:pPr algn="r"/>
            <a:r>
              <a:rPr lang="en-US" sz="1000" i="1" dirty="0">
                <a:solidFill>
                  <a:prstClr val="black"/>
                </a:solidFill>
                <a:latin typeface="Arial" panose="020B0604020202020204" pitchFamily="34" charset="0"/>
                <a:cs typeface="Arial" panose="020B0604020202020204" pitchFamily="34" charset="0"/>
              </a:rPr>
              <a:t>Goat</a:t>
            </a:r>
          </a:p>
        </p:txBody>
      </p:sp>
      <p:pic>
        <p:nvPicPr>
          <p:cNvPr id="114" name="Picture 2" descr="O:\Images\Life-Scribes-Scrolls-Reading-Bible History\scroll-ro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8052" y="4873403"/>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115" name="TextBox 114"/>
          <p:cNvSpPr txBox="1"/>
          <p:nvPr/>
        </p:nvSpPr>
        <p:spPr>
          <a:xfrm>
            <a:off x="6422220" y="4889090"/>
            <a:ext cx="803233" cy="261511"/>
          </a:xfrm>
          <a:prstGeom prst="rect">
            <a:avLst/>
          </a:prstGeom>
          <a:noFill/>
        </p:spPr>
        <p:txBody>
          <a:bodyPr wrap="none" lIns="91345" tIns="45671" rIns="91345" bIns="45671" rtlCol="0">
            <a:spAutoFit/>
          </a:bodyPr>
          <a:lstStyle/>
          <a:p>
            <a:r>
              <a:rPr lang="en-US" sz="1100" dirty="0">
                <a:solidFill>
                  <a:prstClr val="black"/>
                </a:solidFill>
                <a:latin typeface="Arial" panose="020B0604020202020204" pitchFamily="34" charset="0"/>
                <a:cs typeface="Arial" panose="020B0604020202020204" pitchFamily="34" charset="0"/>
              </a:rPr>
              <a:t>Chapter 8</a:t>
            </a:r>
          </a:p>
        </p:txBody>
      </p:sp>
      <p:pic>
        <p:nvPicPr>
          <p:cNvPr id="110" name="Picture 2" descr="O:\Images\Life-Scribes-Scrolls-Reading-Bible History\scroll-ro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0657" y="4507791"/>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111" name="TextBox 110"/>
          <p:cNvSpPr txBox="1"/>
          <p:nvPr/>
        </p:nvSpPr>
        <p:spPr>
          <a:xfrm>
            <a:off x="6204841" y="4523477"/>
            <a:ext cx="803233" cy="261511"/>
          </a:xfrm>
          <a:prstGeom prst="rect">
            <a:avLst/>
          </a:prstGeom>
          <a:noFill/>
        </p:spPr>
        <p:txBody>
          <a:bodyPr wrap="none" lIns="91345" tIns="45671" rIns="91345" bIns="45671" rtlCol="0">
            <a:spAutoFit/>
          </a:bodyPr>
          <a:lstStyle/>
          <a:p>
            <a:r>
              <a:rPr lang="en-US" sz="1100" dirty="0">
                <a:solidFill>
                  <a:prstClr val="black"/>
                </a:solidFill>
                <a:latin typeface="Arial" panose="020B0604020202020204" pitchFamily="34" charset="0"/>
                <a:cs typeface="Arial" panose="020B0604020202020204" pitchFamily="34" charset="0"/>
              </a:rPr>
              <a:t>Chapter 7</a:t>
            </a:r>
          </a:p>
        </p:txBody>
      </p:sp>
      <p:pic>
        <p:nvPicPr>
          <p:cNvPr id="116" name="Picture 1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83156" y="3588572"/>
            <a:ext cx="657153" cy="415241"/>
          </a:xfrm>
          <a:prstGeom prst="rect">
            <a:avLst/>
          </a:prstGeom>
        </p:spPr>
      </p:pic>
      <p:pic>
        <p:nvPicPr>
          <p:cNvPr id="118" name="Picture 1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83432" y="3735285"/>
            <a:ext cx="472601" cy="367856"/>
          </a:xfrm>
          <a:prstGeom prst="rect">
            <a:avLst/>
          </a:prstGeom>
        </p:spPr>
      </p:pic>
      <p:pic>
        <p:nvPicPr>
          <p:cNvPr id="119" name="Picture 1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74201" y="4002062"/>
            <a:ext cx="952685" cy="577347"/>
          </a:xfrm>
          <a:prstGeom prst="rect">
            <a:avLst/>
          </a:prstGeom>
        </p:spPr>
      </p:pic>
      <p:pic>
        <p:nvPicPr>
          <p:cNvPr id="117" name="Picture 1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32401" y="3970416"/>
            <a:ext cx="753170" cy="442674"/>
          </a:xfrm>
          <a:prstGeom prst="rect">
            <a:avLst/>
          </a:prstGeom>
        </p:spPr>
      </p:pic>
      <p:sp>
        <p:nvSpPr>
          <p:cNvPr id="120" name="TextBox 119"/>
          <p:cNvSpPr txBox="1"/>
          <p:nvPr/>
        </p:nvSpPr>
        <p:spPr>
          <a:xfrm>
            <a:off x="5172931" y="4381197"/>
            <a:ext cx="908582" cy="246122"/>
          </a:xfrm>
          <a:prstGeom prst="rect">
            <a:avLst/>
          </a:prstGeom>
          <a:noFill/>
        </p:spPr>
        <p:txBody>
          <a:bodyPr wrap="square" lIns="91345" tIns="45671" rIns="91345" bIns="45671" rtlCol="0">
            <a:spAutoFit/>
          </a:bodyPr>
          <a:lstStyle/>
          <a:p>
            <a:pPr algn="r"/>
            <a:r>
              <a:rPr lang="en-US" sz="1000" i="1" dirty="0">
                <a:solidFill>
                  <a:prstClr val="black"/>
                </a:solidFill>
                <a:latin typeface="Arial" panose="020B0604020202020204" pitchFamily="34" charset="0"/>
                <a:cs typeface="Arial" panose="020B0604020202020204" pitchFamily="34" charset="0"/>
              </a:rPr>
              <a:t>4 Creatures</a:t>
            </a:r>
          </a:p>
        </p:txBody>
      </p:sp>
      <p:pic>
        <p:nvPicPr>
          <p:cNvPr id="92" name="Picture 9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78099" y="1699361"/>
            <a:ext cx="1179695" cy="592412"/>
          </a:xfrm>
          <a:prstGeom prst="rect">
            <a:avLst/>
          </a:prstGeom>
        </p:spPr>
      </p:pic>
      <p:sp>
        <p:nvSpPr>
          <p:cNvPr id="124" name="TextBox 123"/>
          <p:cNvSpPr txBox="1"/>
          <p:nvPr/>
        </p:nvSpPr>
        <p:spPr>
          <a:xfrm>
            <a:off x="7603002" y="2229961"/>
            <a:ext cx="1171924" cy="400011"/>
          </a:xfrm>
          <a:prstGeom prst="rect">
            <a:avLst/>
          </a:prstGeom>
          <a:noFill/>
        </p:spPr>
        <p:txBody>
          <a:bodyPr wrap="none" lIns="91345" tIns="45671" rIns="91345" bIns="45671" rtlCol="0">
            <a:spAutoFit/>
          </a:bodyPr>
          <a:lstStyle/>
          <a:p>
            <a:pPr algn="r"/>
            <a:r>
              <a:rPr lang="en-US" sz="1000" i="1" dirty="0">
                <a:solidFill>
                  <a:prstClr val="black"/>
                </a:solidFill>
                <a:latin typeface="Arial" panose="020B0604020202020204" pitchFamily="34" charset="0"/>
                <a:cs typeface="Arial" panose="020B0604020202020204" pitchFamily="34" charset="0"/>
              </a:rPr>
              <a:t>Return from Exile</a:t>
            </a:r>
          </a:p>
          <a:p>
            <a:pPr algn="r"/>
            <a:r>
              <a:rPr lang="en-US" sz="1000" i="1" dirty="0">
                <a:solidFill>
                  <a:prstClr val="black"/>
                </a:solidFill>
                <a:latin typeface="Arial" panose="020B0604020202020204" pitchFamily="34" charset="0"/>
                <a:cs typeface="Arial" panose="020B0604020202020204" pitchFamily="34" charset="0"/>
              </a:rPr>
              <a:t>538 BC</a:t>
            </a:r>
          </a:p>
        </p:txBody>
      </p:sp>
      <p:sp>
        <p:nvSpPr>
          <p:cNvPr id="125" name="TextBox 124"/>
          <p:cNvSpPr txBox="1"/>
          <p:nvPr/>
        </p:nvSpPr>
        <p:spPr>
          <a:xfrm>
            <a:off x="6648306" y="2520713"/>
            <a:ext cx="908582" cy="400011"/>
          </a:xfrm>
          <a:prstGeom prst="rect">
            <a:avLst/>
          </a:prstGeom>
          <a:noFill/>
        </p:spPr>
        <p:txBody>
          <a:bodyPr wrap="square" lIns="91345" tIns="45671" rIns="91345" bIns="45671" rtlCol="0">
            <a:spAutoFit/>
          </a:bodyPr>
          <a:lstStyle/>
          <a:p>
            <a:pPr algn="r"/>
            <a:r>
              <a:rPr lang="en-US" sz="1000" i="1" dirty="0">
                <a:solidFill>
                  <a:prstClr val="black"/>
                </a:solidFill>
                <a:latin typeface="Arial" panose="020B0604020202020204" pitchFamily="34" charset="0"/>
                <a:cs typeface="Arial" panose="020B0604020202020204" pitchFamily="34" charset="0"/>
              </a:rPr>
              <a:t>Prays for Return</a:t>
            </a:r>
          </a:p>
        </p:txBody>
      </p:sp>
      <p:pic>
        <p:nvPicPr>
          <p:cNvPr id="121" name="Picture 2" descr="O:\Images\Life-Scribes-Scrolls-Reading-Bible History\scroll-ro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0312" y="2205015"/>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122" name="TextBox 121"/>
          <p:cNvSpPr txBox="1"/>
          <p:nvPr/>
        </p:nvSpPr>
        <p:spPr>
          <a:xfrm>
            <a:off x="6713546" y="2229407"/>
            <a:ext cx="803233" cy="261511"/>
          </a:xfrm>
          <a:prstGeom prst="rect">
            <a:avLst/>
          </a:prstGeom>
          <a:noFill/>
        </p:spPr>
        <p:txBody>
          <a:bodyPr wrap="none" lIns="91345" tIns="45671" rIns="91345" bIns="45671" rtlCol="0">
            <a:spAutoFit/>
          </a:bodyPr>
          <a:lstStyle/>
          <a:p>
            <a:r>
              <a:rPr lang="en-US" sz="1100" dirty="0">
                <a:solidFill>
                  <a:prstClr val="black"/>
                </a:solidFill>
                <a:latin typeface="Arial" panose="020B0604020202020204" pitchFamily="34" charset="0"/>
                <a:cs typeface="Arial" panose="020B0604020202020204" pitchFamily="34" charset="0"/>
              </a:rPr>
              <a:t>Chapter 9</a:t>
            </a:r>
          </a:p>
        </p:txBody>
      </p:sp>
      <p:pic>
        <p:nvPicPr>
          <p:cNvPr id="78" name="Picture 7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39082" y="3891620"/>
            <a:ext cx="882382" cy="577172"/>
          </a:xfrm>
          <a:prstGeom prst="rect">
            <a:avLst/>
          </a:prstGeom>
        </p:spPr>
      </p:pic>
      <p:pic>
        <p:nvPicPr>
          <p:cNvPr id="130" name="Picture 2" descr="O:\Images\Life-Scribes-Scrolls-Reading-Bible History\scroll-roll.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994655" y="2770668"/>
            <a:ext cx="1219048" cy="473430"/>
          </a:xfrm>
          <a:prstGeom prst="rect">
            <a:avLst/>
          </a:prstGeom>
          <a:noFill/>
          <a:extLst>
            <a:ext uri="{909E8E84-426E-40DD-AFC4-6F175D3DCCD1}">
              <a14:hiddenFill xmlns:a14="http://schemas.microsoft.com/office/drawing/2010/main">
                <a:solidFill>
                  <a:srgbClr val="FFFFFF"/>
                </a:solidFill>
              </a14:hiddenFill>
            </a:ext>
          </a:extLst>
        </p:spPr>
      </p:pic>
      <p:sp>
        <p:nvSpPr>
          <p:cNvPr id="131" name="TextBox 130"/>
          <p:cNvSpPr txBox="1"/>
          <p:nvPr/>
        </p:nvSpPr>
        <p:spPr>
          <a:xfrm>
            <a:off x="8159080" y="2719478"/>
            <a:ext cx="724687" cy="430788"/>
          </a:xfrm>
          <a:prstGeom prst="rect">
            <a:avLst/>
          </a:prstGeom>
          <a:noFill/>
        </p:spPr>
        <p:txBody>
          <a:bodyPr wrap="none" lIns="91345" tIns="45671" rIns="91345" bIns="45671" rtlCol="0">
            <a:spAutoFit/>
          </a:bodyPr>
          <a:lstStyle/>
          <a:p>
            <a:r>
              <a:rPr lang="en-US" sz="1100" dirty="0">
                <a:solidFill>
                  <a:prstClr val="black"/>
                </a:solidFill>
                <a:latin typeface="Arial" panose="020B0604020202020204" pitchFamily="34" charset="0"/>
                <a:cs typeface="Arial" panose="020B0604020202020204" pitchFamily="34" charset="0"/>
              </a:rPr>
              <a:t>Chapter </a:t>
            </a:r>
          </a:p>
          <a:p>
            <a:r>
              <a:rPr lang="en-US" sz="1100" dirty="0">
                <a:solidFill>
                  <a:prstClr val="black"/>
                </a:solidFill>
                <a:latin typeface="Arial" panose="020B0604020202020204" pitchFamily="34" charset="0"/>
                <a:cs typeface="Arial" panose="020B0604020202020204" pitchFamily="34" charset="0"/>
              </a:rPr>
              <a:t>10-12</a:t>
            </a:r>
          </a:p>
        </p:txBody>
      </p:sp>
      <p:pic>
        <p:nvPicPr>
          <p:cNvPr id="127" name="Picture 12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65374" y="2582907"/>
            <a:ext cx="463101" cy="807380"/>
          </a:xfrm>
          <a:prstGeom prst="rect">
            <a:avLst/>
          </a:prstGeom>
        </p:spPr>
      </p:pic>
      <p:sp>
        <p:nvSpPr>
          <p:cNvPr id="132" name="TextBox 131"/>
          <p:cNvSpPr txBox="1"/>
          <p:nvPr/>
        </p:nvSpPr>
        <p:spPr>
          <a:xfrm>
            <a:off x="8557737" y="3190244"/>
            <a:ext cx="590033" cy="400011"/>
          </a:xfrm>
          <a:prstGeom prst="rect">
            <a:avLst/>
          </a:prstGeom>
          <a:noFill/>
        </p:spPr>
        <p:txBody>
          <a:bodyPr wrap="none" lIns="91345" tIns="45671" rIns="91345" bIns="45671" rtlCol="0">
            <a:spAutoFit/>
          </a:bodyPr>
          <a:lstStyle/>
          <a:p>
            <a:pPr algn="r"/>
            <a:r>
              <a:rPr lang="en-US" sz="1000" i="1" dirty="0">
                <a:solidFill>
                  <a:prstClr val="black"/>
                </a:solidFill>
                <a:latin typeface="Arial" panose="020B0604020202020204" pitchFamily="34" charset="0"/>
                <a:cs typeface="Arial" panose="020B0604020202020204" pitchFamily="34" charset="0"/>
              </a:rPr>
              <a:t>Israel’s</a:t>
            </a:r>
          </a:p>
          <a:p>
            <a:pPr algn="r"/>
            <a:r>
              <a:rPr lang="en-US" sz="1000" i="1" dirty="0">
                <a:solidFill>
                  <a:prstClr val="black"/>
                </a:solidFill>
                <a:latin typeface="Arial" panose="020B0604020202020204" pitchFamily="34" charset="0"/>
                <a:cs typeface="Arial" panose="020B0604020202020204" pitchFamily="34" charset="0"/>
              </a:rPr>
              <a:t>Future</a:t>
            </a:r>
          </a:p>
        </p:txBody>
      </p:sp>
      <p:pic>
        <p:nvPicPr>
          <p:cNvPr id="112" name="Picture 11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7072931" y="4405635"/>
            <a:ext cx="967925" cy="745038"/>
          </a:xfrm>
          <a:prstGeom prst="rect">
            <a:avLst/>
          </a:prstGeom>
        </p:spPr>
      </p:pic>
      <p:sp>
        <p:nvSpPr>
          <p:cNvPr id="108" name="TextBox 107"/>
          <p:cNvSpPr txBox="1"/>
          <p:nvPr/>
        </p:nvSpPr>
        <p:spPr>
          <a:xfrm>
            <a:off x="7760115" y="4038088"/>
            <a:ext cx="517899" cy="400011"/>
          </a:xfrm>
          <a:prstGeom prst="rect">
            <a:avLst/>
          </a:prstGeom>
          <a:noFill/>
        </p:spPr>
        <p:txBody>
          <a:bodyPr wrap="none" lIns="91345" tIns="45671" rIns="91345" bIns="45671" rtlCol="0">
            <a:spAutoFit/>
          </a:bodyPr>
          <a:lstStyle/>
          <a:p>
            <a:pPr algn="r"/>
            <a:r>
              <a:rPr lang="en-US" sz="1000" i="1" dirty="0">
                <a:solidFill>
                  <a:prstClr val="black"/>
                </a:solidFill>
                <a:latin typeface="Arial" panose="020B0604020202020204" pitchFamily="34" charset="0"/>
                <a:cs typeface="Arial" panose="020B0604020202020204" pitchFamily="34" charset="0"/>
              </a:rPr>
              <a:t>Lion’s</a:t>
            </a:r>
          </a:p>
          <a:p>
            <a:pPr algn="r"/>
            <a:r>
              <a:rPr lang="en-US" sz="1000" i="1" dirty="0">
                <a:solidFill>
                  <a:prstClr val="black"/>
                </a:solidFill>
                <a:latin typeface="Arial" panose="020B0604020202020204" pitchFamily="34" charset="0"/>
                <a:cs typeface="Arial" panose="020B0604020202020204" pitchFamily="34" charset="0"/>
              </a:rPr>
              <a:t>Den</a:t>
            </a:r>
          </a:p>
        </p:txBody>
      </p:sp>
      <p:sp>
        <p:nvSpPr>
          <p:cNvPr id="5" name="TextBox 4"/>
          <p:cNvSpPr txBox="1"/>
          <p:nvPr/>
        </p:nvSpPr>
        <p:spPr>
          <a:xfrm>
            <a:off x="208849" y="2250774"/>
            <a:ext cx="953915" cy="738664"/>
          </a:xfrm>
          <a:prstGeom prst="rect">
            <a:avLst/>
          </a:prstGeom>
          <a:solidFill>
            <a:srgbClr val="FFFF00"/>
          </a:solidFill>
        </p:spPr>
        <p:txBody>
          <a:bodyPr wrap="none" rtlCol="0">
            <a:spAutoFit/>
          </a:bodyPr>
          <a:lstStyle/>
          <a:p>
            <a:pPr algn="ctr"/>
            <a:r>
              <a:rPr lang="en-US" sz="1400" dirty="0" smtClean="0"/>
              <a:t>Captive</a:t>
            </a:r>
          </a:p>
          <a:p>
            <a:pPr algn="ctr"/>
            <a:r>
              <a:rPr lang="en-US" sz="1400" dirty="0" smtClean="0"/>
              <a:t>But obey</a:t>
            </a:r>
          </a:p>
          <a:p>
            <a:pPr algn="ctr"/>
            <a:r>
              <a:rPr lang="en-US" sz="1400" dirty="0" smtClean="0"/>
              <a:t>Food </a:t>
            </a:r>
            <a:r>
              <a:rPr lang="en-US" sz="1400" b="1" u="sng" dirty="0" smtClean="0"/>
              <a:t>Laws</a:t>
            </a:r>
            <a:endParaRPr lang="en-US" sz="1400" b="1" u="sng" dirty="0"/>
          </a:p>
        </p:txBody>
      </p:sp>
      <p:sp>
        <p:nvSpPr>
          <p:cNvPr id="109" name="TextBox 108"/>
          <p:cNvSpPr txBox="1"/>
          <p:nvPr/>
        </p:nvSpPr>
        <p:spPr>
          <a:xfrm>
            <a:off x="1225808" y="2722076"/>
            <a:ext cx="993344" cy="1169551"/>
          </a:xfrm>
          <a:prstGeom prst="rect">
            <a:avLst/>
          </a:prstGeom>
          <a:solidFill>
            <a:srgbClr val="FFFF00"/>
          </a:solidFill>
        </p:spPr>
        <p:txBody>
          <a:bodyPr wrap="square" rtlCol="0">
            <a:spAutoFit/>
          </a:bodyPr>
          <a:lstStyle/>
          <a:p>
            <a:pPr algn="ctr"/>
            <a:r>
              <a:rPr lang="en-US" sz="1400" dirty="0" smtClean="0"/>
              <a:t>God Controls Rise &amp; Fall of Kingdoms</a:t>
            </a:r>
            <a:endParaRPr lang="en-US" sz="1400" b="1" u="sng" dirty="0"/>
          </a:p>
        </p:txBody>
      </p:sp>
      <p:sp>
        <p:nvSpPr>
          <p:cNvPr id="123" name="TextBox 122"/>
          <p:cNvSpPr txBox="1"/>
          <p:nvPr/>
        </p:nvSpPr>
        <p:spPr>
          <a:xfrm>
            <a:off x="2359229" y="3030516"/>
            <a:ext cx="993344" cy="738664"/>
          </a:xfrm>
          <a:prstGeom prst="rect">
            <a:avLst/>
          </a:prstGeom>
          <a:solidFill>
            <a:srgbClr val="FFFF00"/>
          </a:solidFill>
        </p:spPr>
        <p:txBody>
          <a:bodyPr wrap="square" rtlCol="0">
            <a:spAutoFit/>
          </a:bodyPr>
          <a:lstStyle/>
          <a:p>
            <a:pPr algn="ctr"/>
            <a:r>
              <a:rPr lang="en-US" sz="1400" dirty="0" smtClean="0"/>
              <a:t>Pray to God not Objects</a:t>
            </a:r>
            <a:endParaRPr lang="en-US" sz="1400" b="1" u="sng" dirty="0"/>
          </a:p>
        </p:txBody>
      </p:sp>
      <p:sp>
        <p:nvSpPr>
          <p:cNvPr id="126" name="TextBox 125"/>
          <p:cNvSpPr txBox="1"/>
          <p:nvPr/>
        </p:nvSpPr>
        <p:spPr>
          <a:xfrm>
            <a:off x="3670845" y="3321054"/>
            <a:ext cx="993344" cy="1384995"/>
          </a:xfrm>
          <a:prstGeom prst="rect">
            <a:avLst/>
          </a:prstGeom>
          <a:solidFill>
            <a:srgbClr val="FFFF00"/>
          </a:solidFill>
        </p:spPr>
        <p:txBody>
          <a:bodyPr wrap="square" rtlCol="0">
            <a:spAutoFit/>
          </a:bodyPr>
          <a:lstStyle/>
          <a:p>
            <a:pPr algn="ctr"/>
            <a:r>
              <a:rPr lang="en-US" sz="1400" dirty="0" smtClean="0"/>
              <a:t>God Humbles Powerful Dynasty building Kings</a:t>
            </a:r>
            <a:endParaRPr lang="en-US" sz="1400" b="1" u="sng" dirty="0"/>
          </a:p>
        </p:txBody>
      </p:sp>
      <p:sp>
        <p:nvSpPr>
          <p:cNvPr id="128" name="TextBox 127"/>
          <p:cNvSpPr txBox="1"/>
          <p:nvPr/>
        </p:nvSpPr>
        <p:spPr>
          <a:xfrm>
            <a:off x="6467892" y="3350427"/>
            <a:ext cx="993344" cy="1169551"/>
          </a:xfrm>
          <a:prstGeom prst="rect">
            <a:avLst/>
          </a:prstGeom>
          <a:solidFill>
            <a:srgbClr val="FFFF00"/>
          </a:solidFill>
        </p:spPr>
        <p:txBody>
          <a:bodyPr wrap="square" rtlCol="0">
            <a:spAutoFit/>
          </a:bodyPr>
          <a:lstStyle/>
          <a:p>
            <a:pPr algn="ctr"/>
            <a:r>
              <a:rPr lang="en-US" sz="1400" dirty="0" smtClean="0"/>
              <a:t>God Humbles Vain Spoiled Bad Kings</a:t>
            </a:r>
            <a:endParaRPr lang="en-US" sz="1400" b="1" u="sng" dirty="0"/>
          </a:p>
        </p:txBody>
      </p:sp>
      <p:sp>
        <p:nvSpPr>
          <p:cNvPr id="129" name="TextBox 128"/>
          <p:cNvSpPr txBox="1"/>
          <p:nvPr/>
        </p:nvSpPr>
        <p:spPr>
          <a:xfrm>
            <a:off x="7519738" y="4489814"/>
            <a:ext cx="993344" cy="738664"/>
          </a:xfrm>
          <a:prstGeom prst="rect">
            <a:avLst/>
          </a:prstGeom>
          <a:solidFill>
            <a:srgbClr val="FFFF00"/>
          </a:solidFill>
        </p:spPr>
        <p:txBody>
          <a:bodyPr wrap="square" rtlCol="0">
            <a:spAutoFit/>
          </a:bodyPr>
          <a:lstStyle/>
          <a:p>
            <a:pPr algn="ctr"/>
            <a:r>
              <a:rPr lang="en-US" sz="1400" dirty="0" smtClean="0"/>
              <a:t>Pray to God not Kings</a:t>
            </a:r>
            <a:endParaRPr lang="en-US" sz="1400" b="1" u="sng" dirty="0"/>
          </a:p>
        </p:txBody>
      </p:sp>
      <p:pic>
        <p:nvPicPr>
          <p:cNvPr id="2050" name="Picture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22582" y="3630421"/>
            <a:ext cx="7383463"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580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9"/>
                                        </p:tgtEl>
                                        <p:attrNameLst>
                                          <p:attrName>style.visibility</p:attrName>
                                        </p:attrNameLst>
                                      </p:cBhvr>
                                      <p:to>
                                        <p:strVal val="visible"/>
                                      </p:to>
                                    </p:set>
                                    <p:anim calcmode="lin" valueType="num">
                                      <p:cBhvr>
                                        <p:cTn id="14" dur="500" fill="hold"/>
                                        <p:tgtEl>
                                          <p:spTgt spid="109"/>
                                        </p:tgtEl>
                                        <p:attrNameLst>
                                          <p:attrName>ppt_w</p:attrName>
                                        </p:attrNameLst>
                                      </p:cBhvr>
                                      <p:tavLst>
                                        <p:tav tm="0">
                                          <p:val>
                                            <p:fltVal val="0"/>
                                          </p:val>
                                        </p:tav>
                                        <p:tav tm="100000">
                                          <p:val>
                                            <p:strVal val="#ppt_w"/>
                                          </p:val>
                                        </p:tav>
                                      </p:tavLst>
                                    </p:anim>
                                    <p:anim calcmode="lin" valueType="num">
                                      <p:cBhvr>
                                        <p:cTn id="15" dur="500" fill="hold"/>
                                        <p:tgtEl>
                                          <p:spTgt spid="109"/>
                                        </p:tgtEl>
                                        <p:attrNameLst>
                                          <p:attrName>ppt_h</p:attrName>
                                        </p:attrNameLst>
                                      </p:cBhvr>
                                      <p:tavLst>
                                        <p:tav tm="0">
                                          <p:val>
                                            <p:fltVal val="0"/>
                                          </p:val>
                                        </p:tav>
                                        <p:tav tm="100000">
                                          <p:val>
                                            <p:strVal val="#ppt_h"/>
                                          </p:val>
                                        </p:tav>
                                      </p:tavLst>
                                    </p:anim>
                                    <p:animEffect transition="in" filter="fade">
                                      <p:cBhvr>
                                        <p:cTn id="16" dur="500"/>
                                        <p:tgtEl>
                                          <p:spTgt spid="10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3"/>
                                        </p:tgtEl>
                                        <p:attrNameLst>
                                          <p:attrName>style.visibility</p:attrName>
                                        </p:attrNameLst>
                                      </p:cBhvr>
                                      <p:to>
                                        <p:strVal val="visible"/>
                                      </p:to>
                                    </p:set>
                                    <p:anim calcmode="lin" valueType="num">
                                      <p:cBhvr>
                                        <p:cTn id="21" dur="500" fill="hold"/>
                                        <p:tgtEl>
                                          <p:spTgt spid="123"/>
                                        </p:tgtEl>
                                        <p:attrNameLst>
                                          <p:attrName>ppt_w</p:attrName>
                                        </p:attrNameLst>
                                      </p:cBhvr>
                                      <p:tavLst>
                                        <p:tav tm="0">
                                          <p:val>
                                            <p:fltVal val="0"/>
                                          </p:val>
                                        </p:tav>
                                        <p:tav tm="100000">
                                          <p:val>
                                            <p:strVal val="#ppt_w"/>
                                          </p:val>
                                        </p:tav>
                                      </p:tavLst>
                                    </p:anim>
                                    <p:anim calcmode="lin" valueType="num">
                                      <p:cBhvr>
                                        <p:cTn id="22" dur="500" fill="hold"/>
                                        <p:tgtEl>
                                          <p:spTgt spid="123"/>
                                        </p:tgtEl>
                                        <p:attrNameLst>
                                          <p:attrName>ppt_h</p:attrName>
                                        </p:attrNameLst>
                                      </p:cBhvr>
                                      <p:tavLst>
                                        <p:tav tm="0">
                                          <p:val>
                                            <p:fltVal val="0"/>
                                          </p:val>
                                        </p:tav>
                                        <p:tav tm="100000">
                                          <p:val>
                                            <p:strVal val="#ppt_h"/>
                                          </p:val>
                                        </p:tav>
                                      </p:tavLst>
                                    </p:anim>
                                    <p:animEffect transition="in" filter="fade">
                                      <p:cBhvr>
                                        <p:cTn id="23" dur="500"/>
                                        <p:tgtEl>
                                          <p:spTgt spid="12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26"/>
                                        </p:tgtEl>
                                        <p:attrNameLst>
                                          <p:attrName>style.visibility</p:attrName>
                                        </p:attrNameLst>
                                      </p:cBhvr>
                                      <p:to>
                                        <p:strVal val="visible"/>
                                      </p:to>
                                    </p:set>
                                    <p:anim calcmode="lin" valueType="num">
                                      <p:cBhvr>
                                        <p:cTn id="28" dur="500" fill="hold"/>
                                        <p:tgtEl>
                                          <p:spTgt spid="126"/>
                                        </p:tgtEl>
                                        <p:attrNameLst>
                                          <p:attrName>ppt_w</p:attrName>
                                        </p:attrNameLst>
                                      </p:cBhvr>
                                      <p:tavLst>
                                        <p:tav tm="0">
                                          <p:val>
                                            <p:fltVal val="0"/>
                                          </p:val>
                                        </p:tav>
                                        <p:tav tm="100000">
                                          <p:val>
                                            <p:strVal val="#ppt_w"/>
                                          </p:val>
                                        </p:tav>
                                      </p:tavLst>
                                    </p:anim>
                                    <p:anim calcmode="lin" valueType="num">
                                      <p:cBhvr>
                                        <p:cTn id="29" dur="500" fill="hold"/>
                                        <p:tgtEl>
                                          <p:spTgt spid="126"/>
                                        </p:tgtEl>
                                        <p:attrNameLst>
                                          <p:attrName>ppt_h</p:attrName>
                                        </p:attrNameLst>
                                      </p:cBhvr>
                                      <p:tavLst>
                                        <p:tav tm="0">
                                          <p:val>
                                            <p:fltVal val="0"/>
                                          </p:val>
                                        </p:tav>
                                        <p:tav tm="100000">
                                          <p:val>
                                            <p:strVal val="#ppt_h"/>
                                          </p:val>
                                        </p:tav>
                                      </p:tavLst>
                                    </p:anim>
                                    <p:animEffect transition="in" filter="fade">
                                      <p:cBhvr>
                                        <p:cTn id="30" dur="500"/>
                                        <p:tgtEl>
                                          <p:spTgt spid="12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28"/>
                                        </p:tgtEl>
                                        <p:attrNameLst>
                                          <p:attrName>style.visibility</p:attrName>
                                        </p:attrNameLst>
                                      </p:cBhvr>
                                      <p:to>
                                        <p:strVal val="visible"/>
                                      </p:to>
                                    </p:set>
                                    <p:anim calcmode="lin" valueType="num">
                                      <p:cBhvr>
                                        <p:cTn id="35" dur="500" fill="hold"/>
                                        <p:tgtEl>
                                          <p:spTgt spid="128"/>
                                        </p:tgtEl>
                                        <p:attrNameLst>
                                          <p:attrName>ppt_w</p:attrName>
                                        </p:attrNameLst>
                                      </p:cBhvr>
                                      <p:tavLst>
                                        <p:tav tm="0">
                                          <p:val>
                                            <p:fltVal val="0"/>
                                          </p:val>
                                        </p:tav>
                                        <p:tav tm="100000">
                                          <p:val>
                                            <p:strVal val="#ppt_w"/>
                                          </p:val>
                                        </p:tav>
                                      </p:tavLst>
                                    </p:anim>
                                    <p:anim calcmode="lin" valueType="num">
                                      <p:cBhvr>
                                        <p:cTn id="36" dur="500" fill="hold"/>
                                        <p:tgtEl>
                                          <p:spTgt spid="128"/>
                                        </p:tgtEl>
                                        <p:attrNameLst>
                                          <p:attrName>ppt_h</p:attrName>
                                        </p:attrNameLst>
                                      </p:cBhvr>
                                      <p:tavLst>
                                        <p:tav tm="0">
                                          <p:val>
                                            <p:fltVal val="0"/>
                                          </p:val>
                                        </p:tav>
                                        <p:tav tm="100000">
                                          <p:val>
                                            <p:strVal val="#ppt_h"/>
                                          </p:val>
                                        </p:tav>
                                      </p:tavLst>
                                    </p:anim>
                                    <p:animEffect transition="in" filter="fade">
                                      <p:cBhvr>
                                        <p:cTn id="37" dur="500"/>
                                        <p:tgtEl>
                                          <p:spTgt spid="12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29"/>
                                        </p:tgtEl>
                                        <p:attrNameLst>
                                          <p:attrName>style.visibility</p:attrName>
                                        </p:attrNameLst>
                                      </p:cBhvr>
                                      <p:to>
                                        <p:strVal val="visible"/>
                                      </p:to>
                                    </p:set>
                                    <p:anim calcmode="lin" valueType="num">
                                      <p:cBhvr>
                                        <p:cTn id="42" dur="500" fill="hold"/>
                                        <p:tgtEl>
                                          <p:spTgt spid="129"/>
                                        </p:tgtEl>
                                        <p:attrNameLst>
                                          <p:attrName>ppt_w</p:attrName>
                                        </p:attrNameLst>
                                      </p:cBhvr>
                                      <p:tavLst>
                                        <p:tav tm="0">
                                          <p:val>
                                            <p:fltVal val="0"/>
                                          </p:val>
                                        </p:tav>
                                        <p:tav tm="100000">
                                          <p:val>
                                            <p:strVal val="#ppt_w"/>
                                          </p:val>
                                        </p:tav>
                                      </p:tavLst>
                                    </p:anim>
                                    <p:anim calcmode="lin" valueType="num">
                                      <p:cBhvr>
                                        <p:cTn id="43" dur="500" fill="hold"/>
                                        <p:tgtEl>
                                          <p:spTgt spid="129"/>
                                        </p:tgtEl>
                                        <p:attrNameLst>
                                          <p:attrName>ppt_h</p:attrName>
                                        </p:attrNameLst>
                                      </p:cBhvr>
                                      <p:tavLst>
                                        <p:tav tm="0">
                                          <p:val>
                                            <p:fltVal val="0"/>
                                          </p:val>
                                        </p:tav>
                                        <p:tav tm="100000">
                                          <p:val>
                                            <p:strVal val="#ppt_h"/>
                                          </p:val>
                                        </p:tav>
                                      </p:tavLst>
                                    </p:anim>
                                    <p:animEffect transition="in" filter="fade">
                                      <p:cBhvr>
                                        <p:cTn id="44" dur="500"/>
                                        <p:tgtEl>
                                          <p:spTgt spid="129"/>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050"/>
                                        </p:tgtEl>
                                        <p:attrNameLst>
                                          <p:attrName>style.visibility</p:attrName>
                                        </p:attrNameLst>
                                      </p:cBhvr>
                                      <p:to>
                                        <p:strVal val="visible"/>
                                      </p:to>
                                    </p:set>
                                    <p:anim calcmode="lin" valueType="num">
                                      <p:cBhvr additive="base">
                                        <p:cTn id="49" dur="500" fill="hold"/>
                                        <p:tgtEl>
                                          <p:spTgt spid="2050"/>
                                        </p:tgtEl>
                                        <p:attrNameLst>
                                          <p:attrName>ppt_x</p:attrName>
                                        </p:attrNameLst>
                                      </p:cBhvr>
                                      <p:tavLst>
                                        <p:tav tm="0">
                                          <p:val>
                                            <p:strVal val="#ppt_x"/>
                                          </p:val>
                                        </p:tav>
                                        <p:tav tm="100000">
                                          <p:val>
                                            <p:strVal val="#ppt_x"/>
                                          </p:val>
                                        </p:tav>
                                      </p:tavLst>
                                    </p:anim>
                                    <p:anim calcmode="lin" valueType="num">
                                      <p:cBhvr additive="base">
                                        <p:cTn id="50"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9" grpId="0" animBg="1"/>
      <p:bldP spid="123" grpId="0" animBg="1"/>
      <p:bldP spid="126" grpId="0" animBg="1"/>
      <p:bldP spid="128" grpId="0" animBg="1"/>
      <p:bldP spid="12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124366139"/>
              </p:ext>
            </p:extLst>
          </p:nvPr>
        </p:nvGraphicFramePr>
        <p:xfrm>
          <a:off x="381001" y="785806"/>
          <a:ext cx="4190998" cy="1946402"/>
        </p:xfrm>
        <a:graphic>
          <a:graphicData uri="http://schemas.openxmlformats.org/drawingml/2006/table">
            <a:tbl>
              <a:tblPr firstRow="1" firstCol="1" bandRow="1"/>
              <a:tblGrid>
                <a:gridCol w="445062"/>
                <a:gridCol w="482150"/>
                <a:gridCol w="3263786"/>
              </a:tblGrid>
              <a:tr h="1766184">
                <a:tc>
                  <a:txBody>
                    <a:bodyPr/>
                    <a:lstStyle/>
                    <a:p>
                      <a:pPr marL="0" marR="0" algn="ctr">
                        <a:lnSpc>
                          <a:spcPct val="115000"/>
                        </a:lnSpc>
                        <a:spcBef>
                          <a:spcPts val="0"/>
                        </a:spcBef>
                        <a:spcAft>
                          <a:spcPts val="0"/>
                        </a:spcAft>
                      </a:pPr>
                      <a:r>
                        <a:rPr lang="en-US" sz="1600" dirty="0">
                          <a:effectLst/>
                          <a:latin typeface="Calibri"/>
                          <a:ea typeface="SimSun"/>
                          <a:cs typeface="Arial"/>
                        </a:rPr>
                        <a:t>11</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effectLst/>
                          <a:latin typeface="Calibri"/>
                          <a:ea typeface="SimSun"/>
                          <a:cs typeface="Arial"/>
                        </a:rPr>
                        <a:t>217</a:t>
                      </a:r>
                      <a:endParaRPr lang="en-US" sz="16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i="1" dirty="0">
                          <a:effectLst/>
                          <a:latin typeface="Calibri"/>
                          <a:ea typeface="SimSun"/>
                          <a:cs typeface="Times New Roman"/>
                        </a:rPr>
                        <a:t>Then the king of the south, moved with rage, shall come out and fight with the king of the north</a:t>
                      </a:r>
                      <a:r>
                        <a:rPr lang="en-US" sz="1600" dirty="0">
                          <a:effectLst/>
                          <a:latin typeface="Calibri"/>
                          <a:ea typeface="SimSun"/>
                          <a:cs typeface="Times New Roman"/>
                        </a:rPr>
                        <a:t>. </a:t>
                      </a:r>
                      <a:endParaRPr lang="en-US" sz="1600" dirty="0" smtClean="0">
                        <a:effectLst/>
                        <a:latin typeface="Calibri"/>
                        <a:ea typeface="SimSun"/>
                        <a:cs typeface="Times New Roman"/>
                      </a:endParaRPr>
                    </a:p>
                    <a:p>
                      <a:pPr marL="0" marR="0">
                        <a:lnSpc>
                          <a:spcPct val="115000"/>
                        </a:lnSpc>
                        <a:spcBef>
                          <a:spcPts val="0"/>
                        </a:spcBef>
                        <a:spcAft>
                          <a:spcPts val="0"/>
                        </a:spcAft>
                      </a:pPr>
                      <a:endParaRPr lang="en-US" sz="1600" dirty="0" smtClean="0">
                        <a:effectLst/>
                        <a:latin typeface="Calibri"/>
                        <a:ea typeface="SimSun"/>
                        <a:cs typeface="Times New Roman"/>
                      </a:endParaRPr>
                    </a:p>
                    <a:p>
                      <a:pPr marL="0" marR="0">
                        <a:lnSpc>
                          <a:spcPct val="115000"/>
                        </a:lnSpc>
                        <a:spcBef>
                          <a:spcPts val="0"/>
                        </a:spcBef>
                        <a:spcAft>
                          <a:spcPts val="0"/>
                        </a:spcAft>
                      </a:pPr>
                      <a:r>
                        <a:rPr lang="en-US" sz="1600" dirty="0" smtClean="0">
                          <a:effectLst/>
                          <a:latin typeface="Calibri"/>
                          <a:ea typeface="SimSun"/>
                          <a:cs typeface="Times New Roman"/>
                        </a:rPr>
                        <a:t>(</a:t>
                      </a:r>
                      <a:r>
                        <a:rPr lang="en-US" sz="1600" dirty="0" smtClean="0">
                          <a:effectLst/>
                          <a:latin typeface="Calibri"/>
                          <a:ea typeface="SimSun"/>
                          <a:cs typeface="Times New Roman"/>
                        </a:rPr>
                        <a:t>Battle of </a:t>
                      </a:r>
                      <a:r>
                        <a:rPr lang="en-US" sz="1600" dirty="0" err="1" smtClean="0">
                          <a:effectLst/>
                          <a:latin typeface="Calibri"/>
                          <a:ea typeface="SimSun"/>
                          <a:cs typeface="Times New Roman"/>
                        </a:rPr>
                        <a:t>Raphia</a:t>
                      </a:r>
                      <a:r>
                        <a:rPr lang="en-US" sz="1600" dirty="0" smtClean="0">
                          <a:effectLst/>
                          <a:latin typeface="Calibri"/>
                          <a:ea typeface="SimSun"/>
                          <a:cs typeface="Times New Roman"/>
                        </a:rPr>
                        <a:t>)– </a:t>
                      </a:r>
                      <a:r>
                        <a:rPr lang="en-US" sz="1600" dirty="0">
                          <a:effectLst/>
                          <a:latin typeface="Calibri"/>
                          <a:ea typeface="SimSun"/>
                          <a:cs typeface="Times New Roman"/>
                        </a:rPr>
                        <a:t>Ptolemy IV </a:t>
                      </a:r>
                      <a:endParaRPr lang="en-US" sz="1600" dirty="0" smtClean="0">
                        <a:effectLst/>
                        <a:latin typeface="Calibri"/>
                        <a:ea typeface="SimSun"/>
                        <a:cs typeface="Times New Roman"/>
                      </a:endParaRPr>
                    </a:p>
                    <a:p>
                      <a:pPr marL="0" marR="0">
                        <a:lnSpc>
                          <a:spcPct val="115000"/>
                        </a:lnSpc>
                        <a:spcBef>
                          <a:spcPts val="0"/>
                        </a:spcBef>
                        <a:spcAft>
                          <a:spcPts val="0"/>
                        </a:spcAft>
                      </a:pPr>
                      <a:endParaRPr lang="en-US" sz="1600" dirty="0" smtClean="0">
                        <a:effectLst/>
                        <a:latin typeface="Calibri"/>
                        <a:ea typeface="SimSun"/>
                        <a:cs typeface="Times New Roman"/>
                      </a:endParaRPr>
                    </a:p>
                    <a:p>
                      <a:pPr marL="0" marR="0">
                        <a:lnSpc>
                          <a:spcPct val="115000"/>
                        </a:lnSpc>
                        <a:spcBef>
                          <a:spcPts val="0"/>
                        </a:spcBef>
                        <a:spcAft>
                          <a:spcPts val="0"/>
                        </a:spcAft>
                      </a:pPr>
                      <a:r>
                        <a:rPr lang="en-US" sz="1600" dirty="0" smtClean="0">
                          <a:effectLst/>
                          <a:latin typeface="Calibri"/>
                          <a:ea typeface="SimSun"/>
                          <a:cs typeface="Times New Roman"/>
                        </a:rPr>
                        <a:t>defeats </a:t>
                      </a:r>
                      <a:r>
                        <a:rPr lang="en-US" sz="1600" dirty="0">
                          <a:effectLst/>
                          <a:latin typeface="Calibri"/>
                          <a:ea typeface="SimSun"/>
                          <a:cs typeface="Times New Roman"/>
                        </a:rPr>
                        <a:t>Antiochus III – </a:t>
                      </a:r>
                      <a:r>
                        <a:rPr lang="en-US" sz="1600" dirty="0">
                          <a:solidFill>
                            <a:srgbClr val="FF0000"/>
                          </a:solidFill>
                          <a:effectLst/>
                          <a:latin typeface="Calibri"/>
                          <a:ea typeface="SimSun"/>
                          <a:cs typeface="Times New Roman"/>
                        </a:rPr>
                        <a:t>4</a:t>
                      </a:r>
                      <a:r>
                        <a:rPr lang="en-US" sz="1600" baseline="30000" dirty="0">
                          <a:solidFill>
                            <a:srgbClr val="FF0000"/>
                          </a:solidFill>
                          <a:effectLst/>
                          <a:latin typeface="Calibri"/>
                          <a:ea typeface="SimSun"/>
                          <a:cs typeface="Times New Roman"/>
                        </a:rPr>
                        <a:t>th</a:t>
                      </a:r>
                      <a:r>
                        <a:rPr lang="en-US" sz="1600" dirty="0">
                          <a:solidFill>
                            <a:srgbClr val="FF0000"/>
                          </a:solidFill>
                          <a:effectLst/>
                          <a:latin typeface="Calibri"/>
                          <a:ea typeface="SimSun"/>
                          <a:cs typeface="Times New Roman"/>
                        </a:rPr>
                        <a:t> Syrian War</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380151697"/>
              </p:ext>
            </p:extLst>
          </p:nvPr>
        </p:nvGraphicFramePr>
        <p:xfrm>
          <a:off x="381000" y="266700"/>
          <a:ext cx="8610600" cy="537158"/>
        </p:xfrm>
        <a:graphic>
          <a:graphicData uri="http://schemas.openxmlformats.org/drawingml/2006/table">
            <a:tbl>
              <a:tblPr firstRow="1" firstCol="1" bandRow="1"/>
              <a:tblGrid>
                <a:gridCol w="914400"/>
                <a:gridCol w="990600"/>
                <a:gridCol w="6705600"/>
              </a:tblGrid>
              <a:tr h="537158">
                <a:tc>
                  <a:txBody>
                    <a:bodyPr/>
                    <a:lstStyle/>
                    <a:p>
                      <a:pPr marL="0" marR="0">
                        <a:lnSpc>
                          <a:spcPct val="115000"/>
                        </a:lnSpc>
                        <a:spcBef>
                          <a:spcPts val="0"/>
                        </a:spcBef>
                        <a:spcAft>
                          <a:spcPts val="0"/>
                        </a:spcAft>
                      </a:pPr>
                      <a:r>
                        <a:rPr lang="en-US" sz="1600" b="1" dirty="0" smtClean="0">
                          <a:effectLst/>
                          <a:latin typeface="Arial"/>
                          <a:ea typeface="SimSun"/>
                          <a:cs typeface="Times New Roman"/>
                        </a:rPr>
                        <a:t>Dan 11</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dirty="0">
                          <a:effectLst/>
                          <a:latin typeface="Arial"/>
                          <a:ea typeface="SimSun"/>
                          <a:cs typeface="Times New Roman"/>
                        </a:rPr>
                        <a:t>Year</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dirty="0">
                          <a:effectLst/>
                          <a:latin typeface="Calibri"/>
                          <a:ea typeface="SimSun"/>
                          <a:cs typeface="Arial"/>
                        </a:rPr>
                        <a:t>Event</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5" name="Picture 14"/>
          <p:cNvPicPr/>
          <p:nvPr/>
        </p:nvPicPr>
        <p:blipFill>
          <a:blip r:embed="rId2" cstate="print">
            <a:extLst>
              <a:ext uri="{28A0092B-C50C-407E-A947-70E740481C1C}">
                <a14:useLocalDpi xmlns:a14="http://schemas.microsoft.com/office/drawing/2010/main" val="0"/>
              </a:ext>
            </a:extLst>
          </a:blip>
          <a:stretch>
            <a:fillRect/>
          </a:stretch>
        </p:blipFill>
        <p:spPr>
          <a:xfrm>
            <a:off x="3923353" y="1723114"/>
            <a:ext cx="678815" cy="628650"/>
          </a:xfrm>
          <a:prstGeom prst="rect">
            <a:avLst/>
          </a:prstGeom>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2168" y="-7653"/>
            <a:ext cx="4541837" cy="571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3906" y="2622108"/>
            <a:ext cx="669925"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04775" y="3067585"/>
            <a:ext cx="4046961" cy="2031325"/>
          </a:xfrm>
          <a:prstGeom prst="rect">
            <a:avLst/>
          </a:prstGeom>
          <a:noFill/>
        </p:spPr>
        <p:txBody>
          <a:bodyPr wrap="square" rtlCol="0">
            <a:spAutoFit/>
          </a:bodyPr>
          <a:lstStyle/>
          <a:p>
            <a:r>
              <a:rPr lang="en-US" dirty="0"/>
              <a:t>According to Polybius, </a:t>
            </a:r>
            <a:endParaRPr lang="en-US" dirty="0" smtClean="0"/>
          </a:p>
          <a:p>
            <a:r>
              <a:rPr lang="en-US" dirty="0" smtClean="0"/>
              <a:t>Battle </a:t>
            </a:r>
            <a:r>
              <a:rPr lang="en-US" dirty="0"/>
              <a:t>of </a:t>
            </a:r>
            <a:r>
              <a:rPr lang="en-US" dirty="0" err="1" smtClean="0"/>
              <a:t>Raphia</a:t>
            </a:r>
            <a:r>
              <a:rPr lang="en-US" dirty="0" smtClean="0"/>
              <a:t> – 217 BC</a:t>
            </a:r>
            <a:endParaRPr lang="en-US" dirty="0" smtClean="0"/>
          </a:p>
          <a:p>
            <a:r>
              <a:rPr lang="en-US" dirty="0" smtClean="0"/>
              <a:t>Ptolemy IV had </a:t>
            </a:r>
            <a:r>
              <a:rPr lang="en-US" dirty="0"/>
              <a:t>70,000 infantry, 5,000 cavalry, and 73 war elephants </a:t>
            </a:r>
            <a:endParaRPr lang="en-US" dirty="0" smtClean="0"/>
          </a:p>
          <a:p>
            <a:endParaRPr lang="en-US" dirty="0" smtClean="0"/>
          </a:p>
          <a:p>
            <a:r>
              <a:rPr lang="en-US" dirty="0" smtClean="0">
                <a:solidFill>
                  <a:srgbClr val="0000CC"/>
                </a:solidFill>
              </a:rPr>
              <a:t>Antiochus III had 62,000 </a:t>
            </a:r>
            <a:r>
              <a:rPr lang="en-US" dirty="0">
                <a:solidFill>
                  <a:srgbClr val="0000CC"/>
                </a:solidFill>
              </a:rPr>
              <a:t>infantry, 6,000 cavalry, and 102 elephants</a:t>
            </a:r>
          </a:p>
        </p:txBody>
      </p:sp>
      <p:sp>
        <p:nvSpPr>
          <p:cNvPr id="2" name="Down Arrow 1"/>
          <p:cNvSpPr/>
          <p:nvPr/>
        </p:nvSpPr>
        <p:spPr>
          <a:xfrm>
            <a:off x="5017273" y="3721210"/>
            <a:ext cx="357809" cy="8030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04775" y="2798064"/>
            <a:ext cx="872355" cy="246221"/>
          </a:xfrm>
          <a:prstGeom prst="rect">
            <a:avLst/>
          </a:prstGeom>
          <a:noFill/>
        </p:spPr>
        <p:txBody>
          <a:bodyPr wrap="none" rtlCol="0">
            <a:spAutoFit/>
          </a:bodyPr>
          <a:lstStyle/>
          <a:p>
            <a:r>
              <a:rPr lang="en-US" sz="1000" dirty="0" smtClean="0"/>
              <a:t>215 BC Amos</a:t>
            </a:r>
            <a:endParaRPr lang="en-US" sz="1000" dirty="0"/>
          </a:p>
        </p:txBody>
      </p:sp>
      <p:sp>
        <p:nvSpPr>
          <p:cNvPr id="10" name="TextBox 9"/>
          <p:cNvSpPr txBox="1"/>
          <p:nvPr/>
        </p:nvSpPr>
        <p:spPr>
          <a:xfrm>
            <a:off x="1429530" y="2813943"/>
            <a:ext cx="833883" cy="246221"/>
          </a:xfrm>
          <a:prstGeom prst="rect">
            <a:avLst/>
          </a:prstGeom>
          <a:noFill/>
        </p:spPr>
        <p:txBody>
          <a:bodyPr wrap="none" rtlCol="0">
            <a:spAutoFit/>
          </a:bodyPr>
          <a:lstStyle/>
          <a:p>
            <a:r>
              <a:rPr lang="en-US" sz="1000" dirty="0" smtClean="0"/>
              <a:t>225 BC </a:t>
            </a:r>
            <a:r>
              <a:rPr lang="en-US" sz="1000" dirty="0" err="1" smtClean="0"/>
              <a:t>Eluid</a:t>
            </a:r>
            <a:endParaRPr lang="en-US" sz="1000" dirty="0"/>
          </a:p>
        </p:txBody>
      </p:sp>
    </p:spTree>
    <p:extLst>
      <p:ext uri="{BB962C8B-B14F-4D97-AF65-F5344CB8AC3E}">
        <p14:creationId xmlns:p14="http://schemas.microsoft.com/office/powerpoint/2010/main" val="2886276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4270" y="1750887"/>
            <a:ext cx="8643505" cy="1477328"/>
          </a:xfrm>
          <a:prstGeom prst="rect">
            <a:avLst/>
          </a:prstGeom>
        </p:spPr>
        <p:txBody>
          <a:bodyPr wrap="square">
            <a:spAutoFit/>
          </a:bodyPr>
          <a:lstStyle/>
          <a:p>
            <a:r>
              <a:rPr lang="en-US" b="1" i="1" dirty="0" smtClean="0">
                <a:solidFill>
                  <a:prstClr val="black"/>
                </a:solidFill>
              </a:rPr>
              <a:t>Vs 13</a:t>
            </a:r>
          </a:p>
          <a:p>
            <a:r>
              <a:rPr lang="en-US" b="1" i="1" dirty="0"/>
              <a:t>For the king of the north shall again raise a multitude, greater than the first. </a:t>
            </a:r>
            <a:endParaRPr lang="en-US" b="1" i="1" dirty="0" smtClean="0"/>
          </a:p>
          <a:p>
            <a:r>
              <a:rPr lang="en-US" b="1" i="1" dirty="0" smtClean="0"/>
              <a:t>And </a:t>
            </a:r>
            <a:r>
              <a:rPr lang="en-US" b="1" i="1" dirty="0"/>
              <a:t>after some years he shall come on with a great army and abundant supplies</a:t>
            </a:r>
            <a:r>
              <a:rPr lang="en-US" dirty="0"/>
              <a:t>. </a:t>
            </a:r>
            <a:endParaRPr lang="en-US" dirty="0" smtClean="0"/>
          </a:p>
          <a:p>
            <a:endParaRPr lang="en-US" dirty="0"/>
          </a:p>
          <a:p>
            <a:r>
              <a:rPr lang="en-US" dirty="0" smtClean="0"/>
              <a:t>Antiochus </a:t>
            </a:r>
            <a:r>
              <a:rPr lang="en-US" dirty="0"/>
              <a:t>III now succeeds with Macedonian help</a:t>
            </a:r>
            <a:endParaRPr lang="en-US" dirty="0" smtClean="0">
              <a:solidFill>
                <a:prstClr val="black"/>
              </a:solidFill>
            </a:endParaRPr>
          </a:p>
        </p:txBody>
      </p:sp>
      <p:sp>
        <p:nvSpPr>
          <p:cNvPr id="4" name="Rectangle 3"/>
          <p:cNvSpPr/>
          <p:nvPr/>
        </p:nvSpPr>
        <p:spPr>
          <a:xfrm>
            <a:off x="875523" y="1750887"/>
            <a:ext cx="784189" cy="369332"/>
          </a:xfrm>
          <a:prstGeom prst="rect">
            <a:avLst/>
          </a:prstGeom>
        </p:spPr>
        <p:txBody>
          <a:bodyPr wrap="none">
            <a:spAutoFit/>
          </a:bodyPr>
          <a:lstStyle/>
          <a:p>
            <a:r>
              <a:rPr lang="en-US" dirty="0" smtClean="0">
                <a:solidFill>
                  <a:prstClr val="black"/>
                </a:solidFill>
              </a:rPr>
              <a:t>204BC</a:t>
            </a:r>
            <a:endParaRPr lang="en-US" dirty="0">
              <a:solidFill>
                <a:prstClr val="black"/>
              </a:solidFill>
            </a:endParaRPr>
          </a:p>
        </p:txBody>
      </p:sp>
      <p:sp>
        <p:nvSpPr>
          <p:cNvPr id="9" name="Rectangle 8"/>
          <p:cNvSpPr/>
          <p:nvPr/>
        </p:nvSpPr>
        <p:spPr>
          <a:xfrm>
            <a:off x="4970032" y="606015"/>
            <a:ext cx="1399742" cy="646331"/>
          </a:xfrm>
          <a:prstGeom prst="rect">
            <a:avLst/>
          </a:prstGeom>
        </p:spPr>
        <p:txBody>
          <a:bodyPr wrap="none">
            <a:spAutoFit/>
          </a:bodyPr>
          <a:lstStyle/>
          <a:p>
            <a:r>
              <a:rPr lang="en-US" dirty="0" smtClean="0">
                <a:solidFill>
                  <a:prstClr val="black"/>
                </a:solidFill>
              </a:rPr>
              <a:t>Antiochus III</a:t>
            </a:r>
            <a:endParaRPr lang="en-US" dirty="0" smtClean="0">
              <a:solidFill>
                <a:prstClr val="black"/>
              </a:solidFill>
            </a:endParaRPr>
          </a:p>
          <a:p>
            <a:r>
              <a:rPr lang="en-US" dirty="0" smtClean="0">
                <a:solidFill>
                  <a:prstClr val="black"/>
                </a:solidFill>
              </a:rPr>
              <a:t>(</a:t>
            </a:r>
            <a:r>
              <a:rPr lang="en-US" dirty="0" smtClean="0">
                <a:solidFill>
                  <a:prstClr val="black"/>
                </a:solidFill>
              </a:rPr>
              <a:t>223-187 </a:t>
            </a:r>
            <a:r>
              <a:rPr lang="en-US" dirty="0">
                <a:solidFill>
                  <a:prstClr val="black"/>
                </a:solidFill>
              </a:rPr>
              <a:t>BC)</a:t>
            </a:r>
          </a:p>
        </p:txBody>
      </p:sp>
      <p:sp>
        <p:nvSpPr>
          <p:cNvPr id="12" name="Rectangle 11"/>
          <p:cNvSpPr/>
          <p:nvPr/>
        </p:nvSpPr>
        <p:spPr>
          <a:xfrm>
            <a:off x="1581139" y="606017"/>
            <a:ext cx="1399742" cy="646331"/>
          </a:xfrm>
          <a:prstGeom prst="rect">
            <a:avLst/>
          </a:prstGeom>
        </p:spPr>
        <p:txBody>
          <a:bodyPr wrap="none">
            <a:spAutoFit/>
          </a:bodyPr>
          <a:lstStyle/>
          <a:p>
            <a:r>
              <a:rPr lang="en-US" dirty="0">
                <a:solidFill>
                  <a:prstClr val="black"/>
                </a:solidFill>
              </a:rPr>
              <a:t>Ptolemy </a:t>
            </a:r>
            <a:r>
              <a:rPr lang="en-US" dirty="0" smtClean="0">
                <a:solidFill>
                  <a:prstClr val="black"/>
                </a:solidFill>
              </a:rPr>
              <a:t>IV </a:t>
            </a:r>
            <a:endParaRPr lang="en-US" dirty="0" smtClean="0">
              <a:solidFill>
                <a:prstClr val="black"/>
              </a:solidFill>
            </a:endParaRPr>
          </a:p>
          <a:p>
            <a:r>
              <a:rPr lang="en-US" dirty="0" smtClean="0">
                <a:solidFill>
                  <a:prstClr val="black"/>
                </a:solidFill>
              </a:rPr>
              <a:t>(</a:t>
            </a:r>
            <a:r>
              <a:rPr lang="en-US" dirty="0" smtClean="0">
                <a:solidFill>
                  <a:prstClr val="black"/>
                </a:solidFill>
              </a:rPr>
              <a:t>221-203 </a:t>
            </a:r>
            <a:r>
              <a:rPr lang="en-US" dirty="0">
                <a:solidFill>
                  <a:prstClr val="black"/>
                </a:solidFill>
              </a:rPr>
              <a:t>BC)</a:t>
            </a:r>
          </a:p>
        </p:txBody>
      </p:sp>
      <p:pic>
        <p:nvPicPr>
          <p:cNvPr id="14" name="Picture 13"/>
          <p:cNvPicPr/>
          <p:nvPr/>
        </p:nvPicPr>
        <p:blipFill>
          <a:blip r:embed="rId3" cstate="print">
            <a:extLst>
              <a:ext uri="{28A0092B-C50C-407E-A947-70E740481C1C}">
                <a14:useLocalDpi xmlns:a14="http://schemas.microsoft.com/office/drawing/2010/main" val="0"/>
              </a:ext>
            </a:extLst>
          </a:blip>
          <a:stretch>
            <a:fillRect/>
          </a:stretch>
        </p:blipFill>
        <p:spPr>
          <a:xfrm>
            <a:off x="3797624" y="378129"/>
            <a:ext cx="1046050" cy="996788"/>
          </a:xfrm>
          <a:prstGeom prst="rect">
            <a:avLst/>
          </a:prstGeom>
        </p:spPr>
      </p:pic>
      <p:pic>
        <p:nvPicPr>
          <p:cNvPr id="15" name="Picture 14"/>
          <p:cNvPicPr/>
          <p:nvPr/>
        </p:nvPicPr>
        <p:blipFill>
          <a:blip r:embed="rId4" cstate="print">
            <a:extLst>
              <a:ext uri="{28A0092B-C50C-407E-A947-70E740481C1C}">
                <a14:useLocalDpi xmlns:a14="http://schemas.microsoft.com/office/drawing/2010/main" val="0"/>
              </a:ext>
            </a:extLst>
          </a:blip>
          <a:stretch>
            <a:fillRect/>
          </a:stretch>
        </p:blipFill>
        <p:spPr>
          <a:xfrm>
            <a:off x="298963" y="433483"/>
            <a:ext cx="1025897" cy="991400"/>
          </a:xfrm>
          <a:prstGeom prst="rect">
            <a:avLst/>
          </a:prstGeom>
        </p:spPr>
      </p:pic>
      <p:sp>
        <p:nvSpPr>
          <p:cNvPr id="16" name="Rectangle 15"/>
          <p:cNvSpPr/>
          <p:nvPr/>
        </p:nvSpPr>
        <p:spPr>
          <a:xfrm>
            <a:off x="298963" y="3541256"/>
            <a:ext cx="8643505" cy="1477328"/>
          </a:xfrm>
          <a:prstGeom prst="rect">
            <a:avLst/>
          </a:prstGeom>
        </p:spPr>
        <p:txBody>
          <a:bodyPr wrap="square">
            <a:spAutoFit/>
          </a:bodyPr>
          <a:lstStyle/>
          <a:p>
            <a:r>
              <a:rPr lang="en-US" b="1" i="1" dirty="0" smtClean="0">
                <a:solidFill>
                  <a:prstClr val="black"/>
                </a:solidFill>
              </a:rPr>
              <a:t>Vs </a:t>
            </a:r>
            <a:r>
              <a:rPr lang="en-US" b="1" i="1" dirty="0" smtClean="0">
                <a:solidFill>
                  <a:prstClr val="black"/>
                </a:solidFill>
              </a:rPr>
              <a:t>14</a:t>
            </a:r>
            <a:endParaRPr lang="en-US" b="1" i="1" dirty="0" smtClean="0">
              <a:solidFill>
                <a:prstClr val="black"/>
              </a:solidFill>
            </a:endParaRPr>
          </a:p>
          <a:p>
            <a:r>
              <a:rPr lang="en-US" b="1" i="1" dirty="0" smtClean="0"/>
              <a:t>the </a:t>
            </a:r>
            <a:r>
              <a:rPr lang="en-US" b="1" i="1" dirty="0"/>
              <a:t>violent among your own people shall lift themselves up in order to fulfill the vision, but they shall fail</a:t>
            </a:r>
            <a:r>
              <a:rPr lang="en-US" dirty="0"/>
              <a:t> – </a:t>
            </a:r>
            <a:endParaRPr lang="en-US" dirty="0" smtClean="0"/>
          </a:p>
          <a:p>
            <a:endParaRPr lang="en-US" dirty="0"/>
          </a:p>
          <a:p>
            <a:r>
              <a:rPr lang="en-US" dirty="0" smtClean="0"/>
              <a:t>Some </a:t>
            </a:r>
            <a:r>
              <a:rPr lang="en-US" dirty="0"/>
              <a:t>Jews allay themselves with Antiochus III</a:t>
            </a:r>
            <a:endParaRPr lang="en-US" dirty="0" smtClean="0">
              <a:solidFill>
                <a:prstClr val="black"/>
              </a:solidFill>
            </a:endParaRPr>
          </a:p>
        </p:txBody>
      </p:sp>
    </p:spTree>
    <p:extLst>
      <p:ext uri="{BB962C8B-B14F-4D97-AF65-F5344CB8AC3E}">
        <p14:creationId xmlns:p14="http://schemas.microsoft.com/office/powerpoint/2010/main" val="4548903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60267" y="1544153"/>
            <a:ext cx="784189" cy="369332"/>
          </a:xfrm>
          <a:prstGeom prst="rect">
            <a:avLst/>
          </a:prstGeom>
        </p:spPr>
        <p:txBody>
          <a:bodyPr wrap="none">
            <a:spAutoFit/>
          </a:bodyPr>
          <a:lstStyle/>
          <a:p>
            <a:r>
              <a:rPr lang="en-US" dirty="0" smtClean="0">
                <a:solidFill>
                  <a:prstClr val="black"/>
                </a:solidFill>
              </a:rPr>
              <a:t>198BC</a:t>
            </a:r>
            <a:endParaRPr lang="en-US" dirty="0">
              <a:solidFill>
                <a:prstClr val="black"/>
              </a:solidFill>
            </a:endParaRPr>
          </a:p>
        </p:txBody>
      </p:sp>
      <p:sp>
        <p:nvSpPr>
          <p:cNvPr id="9" name="Rectangle 8"/>
          <p:cNvSpPr/>
          <p:nvPr/>
        </p:nvSpPr>
        <p:spPr>
          <a:xfrm>
            <a:off x="7468033" y="409087"/>
            <a:ext cx="1399742" cy="646331"/>
          </a:xfrm>
          <a:prstGeom prst="rect">
            <a:avLst/>
          </a:prstGeom>
        </p:spPr>
        <p:txBody>
          <a:bodyPr wrap="none">
            <a:spAutoFit/>
          </a:bodyPr>
          <a:lstStyle/>
          <a:p>
            <a:r>
              <a:rPr lang="en-US" dirty="0" smtClean="0">
                <a:solidFill>
                  <a:prstClr val="black"/>
                </a:solidFill>
              </a:rPr>
              <a:t>Antiochus III</a:t>
            </a:r>
          </a:p>
          <a:p>
            <a:r>
              <a:rPr lang="en-US" dirty="0" smtClean="0">
                <a:solidFill>
                  <a:prstClr val="black"/>
                </a:solidFill>
              </a:rPr>
              <a:t>(223-187 </a:t>
            </a:r>
            <a:r>
              <a:rPr lang="en-US" dirty="0">
                <a:solidFill>
                  <a:prstClr val="black"/>
                </a:solidFill>
              </a:rPr>
              <a:t>BC)</a:t>
            </a:r>
          </a:p>
        </p:txBody>
      </p:sp>
      <p:pic>
        <p:nvPicPr>
          <p:cNvPr id="14" name="Picture 13"/>
          <p:cNvPicPr/>
          <p:nvPr/>
        </p:nvPicPr>
        <p:blipFill>
          <a:blip r:embed="rId3" cstate="print">
            <a:extLst>
              <a:ext uri="{28A0092B-C50C-407E-A947-70E740481C1C}">
                <a14:useLocalDpi xmlns:a14="http://schemas.microsoft.com/office/drawing/2010/main" val="0"/>
              </a:ext>
            </a:extLst>
          </a:blip>
          <a:stretch>
            <a:fillRect/>
          </a:stretch>
        </p:blipFill>
        <p:spPr>
          <a:xfrm>
            <a:off x="6342041" y="378129"/>
            <a:ext cx="1046050" cy="996788"/>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551410716"/>
              </p:ext>
            </p:extLst>
          </p:nvPr>
        </p:nvGraphicFramePr>
        <p:xfrm>
          <a:off x="2100139" y="1991919"/>
          <a:ext cx="6767636" cy="3099054"/>
        </p:xfrm>
        <a:graphic>
          <a:graphicData uri="http://schemas.openxmlformats.org/drawingml/2006/table">
            <a:tbl>
              <a:tblPr firstRow="1" firstCol="1" bandRow="1">
                <a:tableStyleId>{5C22544A-7EE6-4342-B048-85BDC9FD1C3A}</a:tableStyleId>
              </a:tblPr>
              <a:tblGrid>
                <a:gridCol w="6767636"/>
              </a:tblGrid>
              <a:tr h="0">
                <a:tc>
                  <a:txBody>
                    <a:bodyPr/>
                    <a:lstStyle/>
                    <a:p>
                      <a:pPr marL="0" marR="0">
                        <a:lnSpc>
                          <a:spcPct val="115000"/>
                        </a:lnSpc>
                        <a:spcBef>
                          <a:spcPts val="0"/>
                        </a:spcBef>
                        <a:spcAft>
                          <a:spcPts val="0"/>
                        </a:spcAft>
                      </a:pPr>
                      <a:r>
                        <a:rPr lang="en-US" sz="1800" dirty="0" smtClean="0">
                          <a:solidFill>
                            <a:schemeClr val="tx1"/>
                          </a:solidFill>
                          <a:effectLst/>
                        </a:rPr>
                        <a:t>Vs 15</a:t>
                      </a:r>
                    </a:p>
                    <a:p>
                      <a:pPr marL="0" marR="0">
                        <a:lnSpc>
                          <a:spcPct val="115000"/>
                        </a:lnSpc>
                        <a:spcBef>
                          <a:spcPts val="0"/>
                        </a:spcBef>
                        <a:spcAft>
                          <a:spcPts val="0"/>
                        </a:spcAft>
                      </a:pPr>
                      <a:r>
                        <a:rPr lang="en-US" sz="1800" dirty="0" smtClean="0">
                          <a:solidFill>
                            <a:schemeClr val="tx1"/>
                          </a:solidFill>
                          <a:effectLst/>
                        </a:rPr>
                        <a:t>Then </a:t>
                      </a:r>
                      <a:r>
                        <a:rPr lang="en-US" sz="1800" dirty="0">
                          <a:solidFill>
                            <a:schemeClr val="tx1"/>
                          </a:solidFill>
                          <a:effectLst/>
                        </a:rPr>
                        <a:t>the king of the north shall come and throw up siege works and take a well-fortified city.  – </a:t>
                      </a:r>
                      <a:r>
                        <a:rPr lang="en-US" sz="1800" b="0" dirty="0">
                          <a:solidFill>
                            <a:schemeClr val="tx1"/>
                          </a:solidFill>
                          <a:effectLst/>
                        </a:rPr>
                        <a:t>Antiochus III takes Sidon</a:t>
                      </a:r>
                      <a:endParaRPr lang="en-US" sz="1800" b="0" dirty="0">
                        <a:solidFill>
                          <a:schemeClr val="tx1"/>
                        </a:solidFill>
                        <a:effectLst/>
                        <a:latin typeface="Calibri"/>
                        <a:ea typeface="Calibri"/>
                        <a:cs typeface="Times New Roman"/>
                      </a:endParaRPr>
                    </a:p>
                  </a:txBody>
                  <a:tcPr marL="68580" marR="68580" marT="0" marB="0">
                    <a:noFill/>
                  </a:tcPr>
                </a:tc>
              </a:tr>
              <a:tr h="0">
                <a:tc>
                  <a:txBody>
                    <a:bodyPr/>
                    <a:lstStyle/>
                    <a:p>
                      <a:pPr marL="0" marR="0">
                        <a:lnSpc>
                          <a:spcPct val="115000"/>
                        </a:lnSpc>
                        <a:spcBef>
                          <a:spcPts val="0"/>
                        </a:spcBef>
                        <a:spcAft>
                          <a:spcPts val="0"/>
                        </a:spcAft>
                      </a:pPr>
                      <a:r>
                        <a:rPr lang="en-US" sz="1800" dirty="0" smtClean="0">
                          <a:solidFill>
                            <a:schemeClr val="tx1"/>
                          </a:solidFill>
                          <a:effectLst/>
                        </a:rPr>
                        <a:t>Vs 16</a:t>
                      </a:r>
                    </a:p>
                    <a:p>
                      <a:pPr marL="0" marR="0">
                        <a:lnSpc>
                          <a:spcPct val="115000"/>
                        </a:lnSpc>
                        <a:spcBef>
                          <a:spcPts val="0"/>
                        </a:spcBef>
                        <a:spcAft>
                          <a:spcPts val="0"/>
                        </a:spcAft>
                      </a:pPr>
                      <a:r>
                        <a:rPr lang="en-US" sz="1800" dirty="0" smtClean="0">
                          <a:solidFill>
                            <a:schemeClr val="tx1"/>
                          </a:solidFill>
                          <a:effectLst/>
                        </a:rPr>
                        <a:t>He </a:t>
                      </a:r>
                      <a:r>
                        <a:rPr lang="en-US" sz="1800" dirty="0">
                          <a:solidFill>
                            <a:schemeClr val="tx1"/>
                          </a:solidFill>
                          <a:effectLst/>
                        </a:rPr>
                        <a:t>shall stand in the Glorious Land with destruction in his power.  </a:t>
                      </a:r>
                      <a:endParaRPr lang="en-US" sz="1800" dirty="0" smtClean="0">
                        <a:solidFill>
                          <a:schemeClr val="tx1"/>
                        </a:solidFill>
                        <a:effectLst/>
                      </a:endParaRPr>
                    </a:p>
                    <a:p>
                      <a:pPr marL="0" marR="0">
                        <a:lnSpc>
                          <a:spcPct val="115000"/>
                        </a:lnSpc>
                        <a:spcBef>
                          <a:spcPts val="0"/>
                        </a:spcBef>
                        <a:spcAft>
                          <a:spcPts val="0"/>
                        </a:spcAft>
                      </a:pPr>
                      <a:r>
                        <a:rPr lang="en-US" sz="1800" b="0" dirty="0" smtClean="0">
                          <a:solidFill>
                            <a:schemeClr val="tx1"/>
                          </a:solidFill>
                          <a:effectLst/>
                        </a:rPr>
                        <a:t>&amp; </a:t>
                      </a:r>
                      <a:r>
                        <a:rPr lang="en-US" sz="1800" b="0" dirty="0">
                          <a:solidFill>
                            <a:schemeClr val="tx1"/>
                          </a:solidFill>
                          <a:effectLst/>
                        </a:rPr>
                        <a:t>Palestine</a:t>
                      </a:r>
                      <a:endParaRPr lang="en-US" sz="1800" b="0" dirty="0">
                        <a:solidFill>
                          <a:schemeClr val="tx1"/>
                        </a:solidFill>
                        <a:effectLst/>
                        <a:latin typeface="Calibri"/>
                        <a:ea typeface="Calibri"/>
                        <a:cs typeface="Times New Roman"/>
                      </a:endParaRPr>
                    </a:p>
                  </a:txBody>
                  <a:tcPr marL="68580" marR="68580" marT="0" marB="0">
                    <a:noFill/>
                  </a:tcPr>
                </a:tc>
              </a:tr>
              <a:tr h="0">
                <a:tc>
                  <a:txBody>
                    <a:bodyPr/>
                    <a:lstStyle/>
                    <a:p>
                      <a:pPr marL="0" marR="0">
                        <a:lnSpc>
                          <a:spcPct val="115000"/>
                        </a:lnSpc>
                        <a:spcBef>
                          <a:spcPts val="0"/>
                        </a:spcBef>
                        <a:spcAft>
                          <a:spcPts val="0"/>
                        </a:spcAft>
                      </a:pPr>
                      <a:r>
                        <a:rPr lang="en-US" sz="1800" dirty="0" smtClean="0">
                          <a:solidFill>
                            <a:schemeClr val="tx1"/>
                          </a:solidFill>
                          <a:effectLst/>
                        </a:rPr>
                        <a:t>Vs 17</a:t>
                      </a:r>
                    </a:p>
                    <a:p>
                      <a:pPr marL="0" marR="0">
                        <a:lnSpc>
                          <a:spcPct val="115000"/>
                        </a:lnSpc>
                        <a:spcBef>
                          <a:spcPts val="0"/>
                        </a:spcBef>
                        <a:spcAft>
                          <a:spcPts val="0"/>
                        </a:spcAft>
                      </a:pPr>
                      <a:r>
                        <a:rPr lang="en-US" sz="1800" dirty="0" smtClean="0">
                          <a:solidFill>
                            <a:schemeClr val="tx1"/>
                          </a:solidFill>
                          <a:effectLst/>
                        </a:rPr>
                        <a:t>He </a:t>
                      </a:r>
                      <a:r>
                        <a:rPr lang="en-US" sz="1800" dirty="0">
                          <a:solidFill>
                            <a:schemeClr val="tx1"/>
                          </a:solidFill>
                          <a:effectLst/>
                        </a:rPr>
                        <a:t>shall give him the daughter of women to destroy the kingdom, but it shall not stand or be to his advantage – </a:t>
                      </a:r>
                      <a:r>
                        <a:rPr lang="en-US" sz="1800" b="0" dirty="0">
                          <a:solidFill>
                            <a:schemeClr val="tx1"/>
                          </a:solidFill>
                          <a:effectLst/>
                        </a:rPr>
                        <a:t>Antiochus III gives daughter to Ptolemy V </a:t>
                      </a:r>
                      <a:r>
                        <a:rPr lang="en-US" sz="1800" b="1" dirty="0">
                          <a:solidFill>
                            <a:srgbClr val="0000CC"/>
                          </a:solidFill>
                          <a:effectLst/>
                        </a:rPr>
                        <a:t>but she sides with husband </a:t>
                      </a:r>
                      <a:r>
                        <a:rPr lang="en-US" sz="1800" b="0" dirty="0">
                          <a:solidFill>
                            <a:schemeClr val="tx1"/>
                          </a:solidFill>
                          <a:effectLst/>
                        </a:rPr>
                        <a:t>-</a:t>
                      </a:r>
                      <a:endParaRPr lang="en-US" sz="1800" b="0" dirty="0">
                        <a:solidFill>
                          <a:schemeClr val="tx1"/>
                        </a:solidFill>
                        <a:effectLst/>
                        <a:latin typeface="Calibri"/>
                        <a:ea typeface="Calibri"/>
                        <a:cs typeface="Times New Roman"/>
                      </a:endParaRPr>
                    </a:p>
                  </a:txBody>
                  <a:tcPr marL="68580" marR="68580" marT="0" marB="0">
                    <a:noFill/>
                  </a:tcPr>
                </a:tc>
              </a:tr>
            </a:tbl>
          </a:graphicData>
        </a:graphic>
      </p:graphicFrame>
      <p:pic>
        <p:nvPicPr>
          <p:cNvPr id="13" name="Picture 12"/>
          <p:cNvPicPr/>
          <p:nvPr/>
        </p:nvPicPr>
        <p:blipFill>
          <a:blip r:embed="rId4" cstate="print">
            <a:extLst>
              <a:ext uri="{28A0092B-C50C-407E-A947-70E740481C1C}">
                <a14:useLocalDpi xmlns:a14="http://schemas.microsoft.com/office/drawing/2010/main" val="0"/>
              </a:ext>
            </a:extLst>
          </a:blip>
          <a:stretch>
            <a:fillRect/>
          </a:stretch>
        </p:blipFill>
        <p:spPr>
          <a:xfrm>
            <a:off x="465940" y="383517"/>
            <a:ext cx="1025897" cy="991400"/>
          </a:xfrm>
          <a:prstGeom prst="rect">
            <a:avLst/>
          </a:prstGeom>
        </p:spPr>
      </p:pic>
      <p:sp>
        <p:nvSpPr>
          <p:cNvPr id="16" name="Rectangle 15"/>
          <p:cNvSpPr/>
          <p:nvPr/>
        </p:nvSpPr>
        <p:spPr>
          <a:xfrm>
            <a:off x="1659712" y="452155"/>
            <a:ext cx="1399742" cy="646331"/>
          </a:xfrm>
          <a:prstGeom prst="rect">
            <a:avLst/>
          </a:prstGeom>
        </p:spPr>
        <p:txBody>
          <a:bodyPr wrap="none">
            <a:spAutoFit/>
          </a:bodyPr>
          <a:lstStyle/>
          <a:p>
            <a:r>
              <a:rPr lang="en-US" dirty="0">
                <a:solidFill>
                  <a:prstClr val="black"/>
                </a:solidFill>
              </a:rPr>
              <a:t>Ptolemy </a:t>
            </a:r>
            <a:r>
              <a:rPr lang="en-US" dirty="0" smtClean="0">
                <a:solidFill>
                  <a:prstClr val="black"/>
                </a:solidFill>
              </a:rPr>
              <a:t>V </a:t>
            </a:r>
            <a:endParaRPr lang="en-US" dirty="0" smtClean="0">
              <a:solidFill>
                <a:prstClr val="black"/>
              </a:solidFill>
            </a:endParaRPr>
          </a:p>
          <a:p>
            <a:r>
              <a:rPr lang="en-US" dirty="0" smtClean="0">
                <a:solidFill>
                  <a:prstClr val="black"/>
                </a:solidFill>
              </a:rPr>
              <a:t>(</a:t>
            </a:r>
            <a:r>
              <a:rPr lang="en-US" dirty="0" smtClean="0">
                <a:solidFill>
                  <a:prstClr val="black"/>
                </a:solidFill>
              </a:rPr>
              <a:t>203-181 </a:t>
            </a:r>
            <a:r>
              <a:rPr lang="en-US" dirty="0">
                <a:solidFill>
                  <a:prstClr val="black"/>
                </a:solidFill>
              </a:rPr>
              <a:t>BC)</a:t>
            </a:r>
          </a:p>
        </p:txBody>
      </p:sp>
      <p:pic>
        <p:nvPicPr>
          <p:cNvPr id="17"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 r="41131"/>
          <a:stretch/>
        </p:blipFill>
        <p:spPr bwMode="auto">
          <a:xfrm>
            <a:off x="4095253" y="76420"/>
            <a:ext cx="977679" cy="1837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a:xfrm flipH="1">
            <a:off x="3275937" y="632793"/>
            <a:ext cx="739472" cy="42262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139917" y="1482143"/>
            <a:ext cx="1202124" cy="369332"/>
          </a:xfrm>
          <a:prstGeom prst="rect">
            <a:avLst/>
          </a:prstGeom>
          <a:noFill/>
        </p:spPr>
        <p:txBody>
          <a:bodyPr wrap="none" rtlCol="0">
            <a:spAutoFit/>
          </a:bodyPr>
          <a:lstStyle/>
          <a:p>
            <a:r>
              <a:rPr lang="en-US" dirty="0" smtClean="0"/>
              <a:t>Cleopatra I</a:t>
            </a:r>
            <a:endParaRPr lang="en-US" dirty="0"/>
          </a:p>
        </p:txBody>
      </p:sp>
    </p:spTree>
    <p:extLst>
      <p:ext uri="{BB962C8B-B14F-4D97-AF65-F5344CB8AC3E}">
        <p14:creationId xmlns:p14="http://schemas.microsoft.com/office/powerpoint/2010/main" val="13315312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60267" y="1544153"/>
            <a:ext cx="784189" cy="369332"/>
          </a:xfrm>
          <a:prstGeom prst="rect">
            <a:avLst/>
          </a:prstGeom>
        </p:spPr>
        <p:txBody>
          <a:bodyPr wrap="none">
            <a:spAutoFit/>
          </a:bodyPr>
          <a:lstStyle/>
          <a:p>
            <a:r>
              <a:rPr lang="en-US" dirty="0" smtClean="0">
                <a:solidFill>
                  <a:prstClr val="black"/>
                </a:solidFill>
              </a:rPr>
              <a:t>198BC</a:t>
            </a:r>
            <a:endParaRPr lang="en-US" dirty="0">
              <a:solidFill>
                <a:prstClr val="black"/>
              </a:solidFill>
            </a:endParaRPr>
          </a:p>
        </p:txBody>
      </p:sp>
      <p:sp>
        <p:nvSpPr>
          <p:cNvPr id="9" name="Rectangle 8"/>
          <p:cNvSpPr/>
          <p:nvPr/>
        </p:nvSpPr>
        <p:spPr>
          <a:xfrm>
            <a:off x="7468033" y="409087"/>
            <a:ext cx="1399742" cy="646331"/>
          </a:xfrm>
          <a:prstGeom prst="rect">
            <a:avLst/>
          </a:prstGeom>
        </p:spPr>
        <p:txBody>
          <a:bodyPr wrap="none">
            <a:spAutoFit/>
          </a:bodyPr>
          <a:lstStyle/>
          <a:p>
            <a:r>
              <a:rPr lang="en-US" dirty="0" smtClean="0">
                <a:solidFill>
                  <a:prstClr val="black"/>
                </a:solidFill>
              </a:rPr>
              <a:t>Antiochus III</a:t>
            </a:r>
          </a:p>
          <a:p>
            <a:r>
              <a:rPr lang="en-US" dirty="0" smtClean="0">
                <a:solidFill>
                  <a:prstClr val="black"/>
                </a:solidFill>
              </a:rPr>
              <a:t>(223-187 </a:t>
            </a:r>
            <a:r>
              <a:rPr lang="en-US" dirty="0">
                <a:solidFill>
                  <a:prstClr val="black"/>
                </a:solidFill>
              </a:rPr>
              <a:t>BC)</a:t>
            </a:r>
          </a:p>
        </p:txBody>
      </p:sp>
      <p:pic>
        <p:nvPicPr>
          <p:cNvPr id="14" name="Picture 13"/>
          <p:cNvPicPr/>
          <p:nvPr/>
        </p:nvPicPr>
        <p:blipFill>
          <a:blip r:embed="rId3" cstate="print">
            <a:extLst>
              <a:ext uri="{28A0092B-C50C-407E-A947-70E740481C1C}">
                <a14:useLocalDpi xmlns:a14="http://schemas.microsoft.com/office/drawing/2010/main" val="0"/>
              </a:ext>
            </a:extLst>
          </a:blip>
          <a:stretch>
            <a:fillRect/>
          </a:stretch>
        </p:blipFill>
        <p:spPr>
          <a:xfrm>
            <a:off x="6342041" y="378129"/>
            <a:ext cx="1046050" cy="996788"/>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389231553"/>
              </p:ext>
            </p:extLst>
          </p:nvPr>
        </p:nvGraphicFramePr>
        <p:xfrm>
          <a:off x="2100139" y="1991919"/>
          <a:ext cx="6767636" cy="3099054"/>
        </p:xfrm>
        <a:graphic>
          <a:graphicData uri="http://schemas.openxmlformats.org/drawingml/2006/table">
            <a:tbl>
              <a:tblPr firstRow="1" firstCol="1" bandRow="1">
                <a:tableStyleId>{5C22544A-7EE6-4342-B048-85BDC9FD1C3A}</a:tableStyleId>
              </a:tblPr>
              <a:tblGrid>
                <a:gridCol w="6767636"/>
              </a:tblGrid>
              <a:tr h="0">
                <a:tc>
                  <a:txBody>
                    <a:bodyPr/>
                    <a:lstStyle/>
                    <a:p>
                      <a:pPr marL="0" marR="0">
                        <a:lnSpc>
                          <a:spcPct val="115000"/>
                        </a:lnSpc>
                        <a:spcBef>
                          <a:spcPts val="0"/>
                        </a:spcBef>
                        <a:spcAft>
                          <a:spcPts val="0"/>
                        </a:spcAft>
                      </a:pPr>
                      <a:r>
                        <a:rPr lang="en-US" sz="1800" dirty="0" smtClean="0">
                          <a:solidFill>
                            <a:schemeClr val="tx1"/>
                          </a:solidFill>
                          <a:effectLst/>
                        </a:rPr>
                        <a:t>Vs 15</a:t>
                      </a:r>
                    </a:p>
                    <a:p>
                      <a:pPr marL="0" marR="0">
                        <a:lnSpc>
                          <a:spcPct val="115000"/>
                        </a:lnSpc>
                        <a:spcBef>
                          <a:spcPts val="0"/>
                        </a:spcBef>
                        <a:spcAft>
                          <a:spcPts val="0"/>
                        </a:spcAft>
                      </a:pPr>
                      <a:r>
                        <a:rPr lang="en-US" sz="1800" dirty="0" smtClean="0">
                          <a:solidFill>
                            <a:schemeClr val="tx1"/>
                          </a:solidFill>
                          <a:effectLst/>
                        </a:rPr>
                        <a:t>Then </a:t>
                      </a:r>
                      <a:r>
                        <a:rPr lang="en-US" sz="1800" dirty="0">
                          <a:solidFill>
                            <a:schemeClr val="tx1"/>
                          </a:solidFill>
                          <a:effectLst/>
                        </a:rPr>
                        <a:t>the king of the north shall come and throw up siege works and take a well-fortified city.  – </a:t>
                      </a:r>
                      <a:r>
                        <a:rPr lang="en-US" sz="1800" b="0" dirty="0">
                          <a:solidFill>
                            <a:schemeClr val="tx1"/>
                          </a:solidFill>
                          <a:effectLst/>
                        </a:rPr>
                        <a:t>Antiochus III takes Sidon</a:t>
                      </a:r>
                      <a:endParaRPr lang="en-US" sz="1800" b="0" dirty="0">
                        <a:solidFill>
                          <a:schemeClr val="tx1"/>
                        </a:solidFill>
                        <a:effectLst/>
                        <a:latin typeface="Calibri"/>
                        <a:ea typeface="Calibri"/>
                        <a:cs typeface="Times New Roman"/>
                      </a:endParaRPr>
                    </a:p>
                  </a:txBody>
                  <a:tcPr marL="68580" marR="68580" marT="0" marB="0">
                    <a:noFill/>
                  </a:tcPr>
                </a:tc>
              </a:tr>
              <a:tr h="0">
                <a:tc>
                  <a:txBody>
                    <a:bodyPr/>
                    <a:lstStyle/>
                    <a:p>
                      <a:pPr marL="0" marR="0">
                        <a:lnSpc>
                          <a:spcPct val="115000"/>
                        </a:lnSpc>
                        <a:spcBef>
                          <a:spcPts val="0"/>
                        </a:spcBef>
                        <a:spcAft>
                          <a:spcPts val="0"/>
                        </a:spcAft>
                      </a:pPr>
                      <a:r>
                        <a:rPr lang="en-US" sz="1800" dirty="0" smtClean="0">
                          <a:solidFill>
                            <a:schemeClr val="tx1"/>
                          </a:solidFill>
                          <a:effectLst/>
                        </a:rPr>
                        <a:t>Vs 16</a:t>
                      </a:r>
                    </a:p>
                    <a:p>
                      <a:pPr marL="0" marR="0">
                        <a:lnSpc>
                          <a:spcPct val="115000"/>
                        </a:lnSpc>
                        <a:spcBef>
                          <a:spcPts val="0"/>
                        </a:spcBef>
                        <a:spcAft>
                          <a:spcPts val="0"/>
                        </a:spcAft>
                      </a:pPr>
                      <a:r>
                        <a:rPr lang="en-US" sz="1800" dirty="0" smtClean="0">
                          <a:solidFill>
                            <a:schemeClr val="tx1"/>
                          </a:solidFill>
                          <a:effectLst/>
                        </a:rPr>
                        <a:t>He </a:t>
                      </a:r>
                      <a:r>
                        <a:rPr lang="en-US" sz="1800" dirty="0">
                          <a:solidFill>
                            <a:schemeClr val="tx1"/>
                          </a:solidFill>
                          <a:effectLst/>
                        </a:rPr>
                        <a:t>shall stand in the Glorious Land with destruction in his power.  </a:t>
                      </a:r>
                      <a:endParaRPr lang="en-US" sz="1800" dirty="0" smtClean="0">
                        <a:solidFill>
                          <a:schemeClr val="tx1"/>
                        </a:solidFill>
                        <a:effectLst/>
                      </a:endParaRPr>
                    </a:p>
                    <a:p>
                      <a:pPr marL="0" marR="0">
                        <a:lnSpc>
                          <a:spcPct val="115000"/>
                        </a:lnSpc>
                        <a:spcBef>
                          <a:spcPts val="0"/>
                        </a:spcBef>
                        <a:spcAft>
                          <a:spcPts val="0"/>
                        </a:spcAft>
                      </a:pPr>
                      <a:r>
                        <a:rPr lang="en-US" sz="1800" b="0" dirty="0" smtClean="0">
                          <a:solidFill>
                            <a:schemeClr val="tx1"/>
                          </a:solidFill>
                          <a:effectLst/>
                        </a:rPr>
                        <a:t>&amp; </a:t>
                      </a:r>
                      <a:r>
                        <a:rPr lang="en-US" sz="1800" b="0" dirty="0">
                          <a:solidFill>
                            <a:schemeClr val="tx1"/>
                          </a:solidFill>
                          <a:effectLst/>
                        </a:rPr>
                        <a:t>Palestine</a:t>
                      </a:r>
                      <a:endParaRPr lang="en-US" sz="1800" b="0" dirty="0">
                        <a:solidFill>
                          <a:schemeClr val="tx1"/>
                        </a:solidFill>
                        <a:effectLst/>
                        <a:latin typeface="Calibri"/>
                        <a:ea typeface="Calibri"/>
                        <a:cs typeface="Times New Roman"/>
                      </a:endParaRPr>
                    </a:p>
                  </a:txBody>
                  <a:tcPr marL="68580" marR="68580" marT="0" marB="0">
                    <a:noFill/>
                  </a:tcPr>
                </a:tc>
              </a:tr>
              <a:tr h="0">
                <a:tc>
                  <a:txBody>
                    <a:bodyPr/>
                    <a:lstStyle/>
                    <a:p>
                      <a:pPr marL="0" marR="0">
                        <a:lnSpc>
                          <a:spcPct val="115000"/>
                        </a:lnSpc>
                        <a:spcBef>
                          <a:spcPts val="0"/>
                        </a:spcBef>
                        <a:spcAft>
                          <a:spcPts val="0"/>
                        </a:spcAft>
                      </a:pPr>
                      <a:r>
                        <a:rPr lang="en-US" sz="1800" dirty="0" smtClean="0">
                          <a:solidFill>
                            <a:schemeClr val="tx1"/>
                          </a:solidFill>
                          <a:effectLst/>
                        </a:rPr>
                        <a:t>Vs 17</a:t>
                      </a:r>
                    </a:p>
                    <a:p>
                      <a:pPr marL="0" marR="0">
                        <a:lnSpc>
                          <a:spcPct val="115000"/>
                        </a:lnSpc>
                        <a:spcBef>
                          <a:spcPts val="0"/>
                        </a:spcBef>
                        <a:spcAft>
                          <a:spcPts val="0"/>
                        </a:spcAft>
                      </a:pPr>
                      <a:r>
                        <a:rPr lang="en-US" sz="1800" dirty="0" smtClean="0">
                          <a:solidFill>
                            <a:schemeClr val="tx1"/>
                          </a:solidFill>
                          <a:effectLst/>
                        </a:rPr>
                        <a:t>He </a:t>
                      </a:r>
                      <a:r>
                        <a:rPr lang="en-US" sz="1800" dirty="0">
                          <a:solidFill>
                            <a:schemeClr val="tx1"/>
                          </a:solidFill>
                          <a:effectLst/>
                        </a:rPr>
                        <a:t>shall give him the daughter of women to destroy the kingdom, but it shall not stand or be to his advantage – </a:t>
                      </a:r>
                      <a:r>
                        <a:rPr lang="en-US" sz="1800" b="0" dirty="0">
                          <a:solidFill>
                            <a:schemeClr val="tx1"/>
                          </a:solidFill>
                          <a:effectLst/>
                        </a:rPr>
                        <a:t>Antiochus III gives daughter to Ptolemy V </a:t>
                      </a:r>
                      <a:r>
                        <a:rPr lang="en-US" sz="1800" b="1" dirty="0">
                          <a:solidFill>
                            <a:srgbClr val="0000CC"/>
                          </a:solidFill>
                          <a:effectLst/>
                        </a:rPr>
                        <a:t>but she sides with husband </a:t>
                      </a:r>
                      <a:r>
                        <a:rPr lang="en-US" sz="1800" b="0" dirty="0">
                          <a:solidFill>
                            <a:schemeClr val="tx1"/>
                          </a:solidFill>
                          <a:effectLst/>
                        </a:rPr>
                        <a:t>-</a:t>
                      </a:r>
                      <a:endParaRPr lang="en-US" sz="1800" b="0" dirty="0">
                        <a:solidFill>
                          <a:schemeClr val="tx1"/>
                        </a:solidFill>
                        <a:effectLst/>
                        <a:latin typeface="Calibri"/>
                        <a:ea typeface="Calibri"/>
                        <a:cs typeface="Times New Roman"/>
                      </a:endParaRPr>
                    </a:p>
                  </a:txBody>
                  <a:tcPr marL="68580" marR="68580" marT="0" marB="0">
                    <a:noFill/>
                  </a:tcPr>
                </a:tc>
              </a:tr>
            </a:tbl>
          </a:graphicData>
        </a:graphic>
      </p:graphicFrame>
      <p:pic>
        <p:nvPicPr>
          <p:cNvPr id="13" name="Picture 12"/>
          <p:cNvPicPr/>
          <p:nvPr/>
        </p:nvPicPr>
        <p:blipFill>
          <a:blip r:embed="rId4" cstate="print">
            <a:extLst>
              <a:ext uri="{28A0092B-C50C-407E-A947-70E740481C1C}">
                <a14:useLocalDpi xmlns:a14="http://schemas.microsoft.com/office/drawing/2010/main" val="0"/>
              </a:ext>
            </a:extLst>
          </a:blip>
          <a:stretch>
            <a:fillRect/>
          </a:stretch>
        </p:blipFill>
        <p:spPr>
          <a:xfrm>
            <a:off x="465940" y="383517"/>
            <a:ext cx="1025897" cy="991400"/>
          </a:xfrm>
          <a:prstGeom prst="rect">
            <a:avLst/>
          </a:prstGeom>
        </p:spPr>
      </p:pic>
      <p:sp>
        <p:nvSpPr>
          <p:cNvPr id="16" name="Rectangle 15"/>
          <p:cNvSpPr/>
          <p:nvPr/>
        </p:nvSpPr>
        <p:spPr>
          <a:xfrm>
            <a:off x="1659712" y="452155"/>
            <a:ext cx="1399742" cy="646331"/>
          </a:xfrm>
          <a:prstGeom prst="rect">
            <a:avLst/>
          </a:prstGeom>
        </p:spPr>
        <p:txBody>
          <a:bodyPr wrap="none">
            <a:spAutoFit/>
          </a:bodyPr>
          <a:lstStyle/>
          <a:p>
            <a:r>
              <a:rPr lang="en-US" dirty="0">
                <a:solidFill>
                  <a:prstClr val="black"/>
                </a:solidFill>
              </a:rPr>
              <a:t>Ptolemy </a:t>
            </a:r>
            <a:r>
              <a:rPr lang="en-US" dirty="0" smtClean="0">
                <a:solidFill>
                  <a:prstClr val="black"/>
                </a:solidFill>
              </a:rPr>
              <a:t>V </a:t>
            </a:r>
          </a:p>
          <a:p>
            <a:r>
              <a:rPr lang="en-US" dirty="0" smtClean="0">
                <a:solidFill>
                  <a:prstClr val="black"/>
                </a:solidFill>
              </a:rPr>
              <a:t>(203-181 </a:t>
            </a:r>
            <a:r>
              <a:rPr lang="en-US" dirty="0">
                <a:solidFill>
                  <a:prstClr val="black"/>
                </a:solidFill>
              </a:rPr>
              <a:t>BC)</a:t>
            </a:r>
          </a:p>
        </p:txBody>
      </p:sp>
      <p:pic>
        <p:nvPicPr>
          <p:cNvPr id="17"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 r="41131"/>
          <a:stretch/>
        </p:blipFill>
        <p:spPr bwMode="auto">
          <a:xfrm>
            <a:off x="4095253" y="76420"/>
            <a:ext cx="977679" cy="1837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a:xfrm flipH="1">
            <a:off x="3275937" y="632793"/>
            <a:ext cx="739472" cy="42262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5139917" y="1482143"/>
            <a:ext cx="1202124" cy="369332"/>
          </a:xfrm>
          <a:prstGeom prst="rect">
            <a:avLst/>
          </a:prstGeom>
          <a:noFill/>
        </p:spPr>
        <p:txBody>
          <a:bodyPr wrap="none" rtlCol="0">
            <a:spAutoFit/>
          </a:bodyPr>
          <a:lstStyle/>
          <a:p>
            <a:r>
              <a:rPr lang="en-US" dirty="0" smtClean="0">
                <a:solidFill>
                  <a:prstClr val="black"/>
                </a:solidFill>
              </a:rPr>
              <a:t>Cleopatra I</a:t>
            </a:r>
            <a:endParaRPr lang="en-US" dirty="0">
              <a:solidFill>
                <a:prstClr val="black"/>
              </a:solidFill>
            </a:endParaRPr>
          </a:p>
        </p:txBody>
      </p:sp>
    </p:spTree>
    <p:extLst>
      <p:ext uri="{BB962C8B-B14F-4D97-AF65-F5344CB8AC3E}">
        <p14:creationId xmlns:p14="http://schemas.microsoft.com/office/powerpoint/2010/main" val="5529004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9969" y="419100"/>
            <a:ext cx="5644031" cy="483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76250" y="1733550"/>
            <a:ext cx="2857500" cy="3416320"/>
          </a:xfrm>
          <a:prstGeom prst="rect">
            <a:avLst/>
          </a:prstGeom>
          <a:noFill/>
        </p:spPr>
        <p:txBody>
          <a:bodyPr wrap="square" rtlCol="0">
            <a:spAutoFit/>
          </a:bodyPr>
          <a:lstStyle/>
          <a:p>
            <a:r>
              <a:rPr lang="en-US" b="1" i="1" dirty="0" smtClean="0"/>
              <a:t>Vs 18</a:t>
            </a:r>
          </a:p>
          <a:p>
            <a:r>
              <a:rPr lang="en-US" b="1" i="1" dirty="0" smtClean="0"/>
              <a:t>he </a:t>
            </a:r>
            <a:r>
              <a:rPr lang="en-US" b="1" i="1" dirty="0"/>
              <a:t>shall turn his face to the coastlands and shall capture many of them, but a commander shall put an end to his insolence</a:t>
            </a:r>
            <a:r>
              <a:rPr lang="en-US" dirty="0"/>
              <a:t> – </a:t>
            </a:r>
            <a:endParaRPr lang="en-US" dirty="0" smtClean="0"/>
          </a:p>
          <a:p>
            <a:r>
              <a:rPr lang="en-US" dirty="0" smtClean="0"/>
              <a:t>Antiochus </a:t>
            </a:r>
            <a:r>
              <a:rPr lang="en-US" dirty="0"/>
              <a:t>III takes Asia Minor, Thrace, Greece-defeated by Romans at Thermopylae in 191  &amp; </a:t>
            </a:r>
            <a:r>
              <a:rPr lang="en-US" u="sng" dirty="0"/>
              <a:t>Lucius Scipio defeats him at Magnesium in 190</a:t>
            </a:r>
            <a:endParaRPr lang="en-US" u="sng" dirty="0"/>
          </a:p>
        </p:txBody>
      </p:sp>
      <p:sp>
        <p:nvSpPr>
          <p:cNvPr id="5" name="Rectangle 4"/>
          <p:cNvSpPr/>
          <p:nvPr/>
        </p:nvSpPr>
        <p:spPr>
          <a:xfrm>
            <a:off x="1120811" y="1728819"/>
            <a:ext cx="1258678" cy="369332"/>
          </a:xfrm>
          <a:prstGeom prst="rect">
            <a:avLst/>
          </a:prstGeom>
        </p:spPr>
        <p:txBody>
          <a:bodyPr wrap="none">
            <a:spAutoFit/>
          </a:bodyPr>
          <a:lstStyle/>
          <a:p>
            <a:r>
              <a:rPr lang="en-US" dirty="0" smtClean="0">
                <a:solidFill>
                  <a:prstClr val="black"/>
                </a:solidFill>
              </a:rPr>
              <a:t>197-190 BC</a:t>
            </a:r>
            <a:endParaRPr lang="en-US" dirty="0">
              <a:solidFill>
                <a:prstClr val="black"/>
              </a:solidFill>
            </a:endParaRPr>
          </a:p>
        </p:txBody>
      </p:sp>
      <p:sp>
        <p:nvSpPr>
          <p:cNvPr id="6" name="Rectangle 5"/>
          <p:cNvSpPr/>
          <p:nvPr/>
        </p:nvSpPr>
        <p:spPr>
          <a:xfrm>
            <a:off x="1602242" y="404444"/>
            <a:ext cx="1399742" cy="646331"/>
          </a:xfrm>
          <a:prstGeom prst="rect">
            <a:avLst/>
          </a:prstGeom>
        </p:spPr>
        <p:txBody>
          <a:bodyPr wrap="none">
            <a:spAutoFit/>
          </a:bodyPr>
          <a:lstStyle/>
          <a:p>
            <a:r>
              <a:rPr lang="en-US" dirty="0" smtClean="0">
                <a:solidFill>
                  <a:prstClr val="black"/>
                </a:solidFill>
              </a:rPr>
              <a:t>Antiochus III</a:t>
            </a:r>
          </a:p>
          <a:p>
            <a:r>
              <a:rPr lang="en-US" dirty="0" smtClean="0">
                <a:solidFill>
                  <a:prstClr val="black"/>
                </a:solidFill>
              </a:rPr>
              <a:t>(223-187 </a:t>
            </a:r>
            <a:r>
              <a:rPr lang="en-US" dirty="0">
                <a:solidFill>
                  <a:prstClr val="black"/>
                </a:solidFill>
              </a:rPr>
              <a:t>BC)</a:t>
            </a:r>
          </a:p>
        </p:txBody>
      </p:sp>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476250" y="373486"/>
            <a:ext cx="1046050" cy="996788"/>
          </a:xfrm>
          <a:prstGeom prst="rect">
            <a:avLst/>
          </a:prstGeom>
        </p:spPr>
      </p:pic>
    </p:spTree>
    <p:extLst>
      <p:ext uri="{BB962C8B-B14F-4D97-AF65-F5344CB8AC3E}">
        <p14:creationId xmlns:p14="http://schemas.microsoft.com/office/powerpoint/2010/main" val="28140529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4270" y="1750887"/>
            <a:ext cx="8643505" cy="923330"/>
          </a:xfrm>
          <a:prstGeom prst="rect">
            <a:avLst/>
          </a:prstGeom>
        </p:spPr>
        <p:txBody>
          <a:bodyPr wrap="square">
            <a:spAutoFit/>
          </a:bodyPr>
          <a:lstStyle/>
          <a:p>
            <a:r>
              <a:rPr lang="en-US" b="1" i="1" dirty="0" smtClean="0">
                <a:solidFill>
                  <a:prstClr val="black"/>
                </a:solidFill>
              </a:rPr>
              <a:t>Vs </a:t>
            </a:r>
            <a:r>
              <a:rPr lang="en-US" b="1" i="1" dirty="0" smtClean="0">
                <a:solidFill>
                  <a:prstClr val="black"/>
                </a:solidFill>
              </a:rPr>
              <a:t>19</a:t>
            </a:r>
            <a:endParaRPr lang="en-US" b="1" i="1" dirty="0" smtClean="0">
              <a:solidFill>
                <a:prstClr val="black"/>
              </a:solidFill>
            </a:endParaRPr>
          </a:p>
          <a:p>
            <a:r>
              <a:rPr lang="en-US" b="1" i="1" dirty="0"/>
              <a:t>but he shall stumble and fall, and shall not be found</a:t>
            </a:r>
            <a:r>
              <a:rPr lang="en-US" dirty="0"/>
              <a:t> </a:t>
            </a:r>
            <a:endParaRPr lang="en-US" dirty="0" smtClean="0"/>
          </a:p>
          <a:p>
            <a:r>
              <a:rPr lang="en-US" dirty="0" smtClean="0"/>
              <a:t>– </a:t>
            </a:r>
            <a:r>
              <a:rPr lang="en-US" dirty="0"/>
              <a:t>Antiochus III assassinated by his own </a:t>
            </a:r>
            <a:r>
              <a:rPr lang="en-US" dirty="0" smtClean="0"/>
              <a:t>people</a:t>
            </a:r>
            <a:endParaRPr lang="en-US" dirty="0">
              <a:solidFill>
                <a:prstClr val="black"/>
              </a:solidFill>
            </a:endParaRPr>
          </a:p>
        </p:txBody>
      </p:sp>
      <p:sp>
        <p:nvSpPr>
          <p:cNvPr id="4" name="Rectangle 3"/>
          <p:cNvSpPr/>
          <p:nvPr/>
        </p:nvSpPr>
        <p:spPr>
          <a:xfrm>
            <a:off x="875523" y="1750887"/>
            <a:ext cx="837089" cy="369332"/>
          </a:xfrm>
          <a:prstGeom prst="rect">
            <a:avLst/>
          </a:prstGeom>
        </p:spPr>
        <p:txBody>
          <a:bodyPr wrap="none">
            <a:spAutoFit/>
          </a:bodyPr>
          <a:lstStyle/>
          <a:p>
            <a:r>
              <a:rPr lang="en-US" dirty="0" smtClean="0">
                <a:solidFill>
                  <a:prstClr val="black"/>
                </a:solidFill>
              </a:rPr>
              <a:t>187 BC</a:t>
            </a:r>
            <a:endParaRPr lang="en-US" dirty="0">
              <a:solidFill>
                <a:prstClr val="black"/>
              </a:solidFill>
            </a:endParaRPr>
          </a:p>
        </p:txBody>
      </p:sp>
      <p:sp>
        <p:nvSpPr>
          <p:cNvPr id="9" name="Rectangle 8"/>
          <p:cNvSpPr/>
          <p:nvPr/>
        </p:nvSpPr>
        <p:spPr>
          <a:xfrm>
            <a:off x="1924682" y="430786"/>
            <a:ext cx="1399742" cy="646331"/>
          </a:xfrm>
          <a:prstGeom prst="rect">
            <a:avLst/>
          </a:prstGeom>
        </p:spPr>
        <p:txBody>
          <a:bodyPr wrap="none">
            <a:spAutoFit/>
          </a:bodyPr>
          <a:lstStyle/>
          <a:p>
            <a:r>
              <a:rPr lang="en-US" dirty="0" smtClean="0">
                <a:solidFill>
                  <a:prstClr val="black"/>
                </a:solidFill>
              </a:rPr>
              <a:t>Antiochus III</a:t>
            </a:r>
          </a:p>
          <a:p>
            <a:r>
              <a:rPr lang="en-US" dirty="0" smtClean="0">
                <a:solidFill>
                  <a:prstClr val="black"/>
                </a:solidFill>
              </a:rPr>
              <a:t>(223-187 </a:t>
            </a:r>
            <a:r>
              <a:rPr lang="en-US" dirty="0">
                <a:solidFill>
                  <a:prstClr val="black"/>
                </a:solidFill>
              </a:rPr>
              <a:t>BC)</a:t>
            </a:r>
          </a:p>
        </p:txBody>
      </p:sp>
      <p:pic>
        <p:nvPicPr>
          <p:cNvPr id="14" name="Picture 13"/>
          <p:cNvPicPr/>
          <p:nvPr/>
        </p:nvPicPr>
        <p:blipFill>
          <a:blip r:embed="rId3" cstate="print">
            <a:extLst>
              <a:ext uri="{28A0092B-C50C-407E-A947-70E740481C1C}">
                <a14:useLocalDpi xmlns:a14="http://schemas.microsoft.com/office/drawing/2010/main" val="0"/>
              </a:ext>
            </a:extLst>
          </a:blip>
          <a:stretch>
            <a:fillRect/>
          </a:stretch>
        </p:blipFill>
        <p:spPr>
          <a:xfrm>
            <a:off x="666562" y="430786"/>
            <a:ext cx="1046050" cy="996788"/>
          </a:xfrm>
          <a:prstGeom prst="rect">
            <a:avLst/>
          </a:prstGeom>
        </p:spPr>
      </p:pic>
      <p:sp>
        <p:nvSpPr>
          <p:cNvPr id="16" name="Rectangle 15"/>
          <p:cNvSpPr/>
          <p:nvPr/>
        </p:nvSpPr>
        <p:spPr>
          <a:xfrm>
            <a:off x="298962" y="3661120"/>
            <a:ext cx="5693052" cy="1754326"/>
          </a:xfrm>
          <a:prstGeom prst="rect">
            <a:avLst/>
          </a:prstGeom>
        </p:spPr>
        <p:txBody>
          <a:bodyPr wrap="square">
            <a:spAutoFit/>
          </a:bodyPr>
          <a:lstStyle/>
          <a:p>
            <a:r>
              <a:rPr lang="en-US" b="1" i="1" dirty="0" smtClean="0">
                <a:solidFill>
                  <a:prstClr val="black"/>
                </a:solidFill>
              </a:rPr>
              <a:t>Vs </a:t>
            </a:r>
            <a:r>
              <a:rPr lang="en-US" b="1" i="1" dirty="0" smtClean="0">
                <a:solidFill>
                  <a:prstClr val="black"/>
                </a:solidFill>
              </a:rPr>
              <a:t>20</a:t>
            </a:r>
            <a:endParaRPr lang="en-US" b="1" i="1" dirty="0" smtClean="0">
              <a:solidFill>
                <a:prstClr val="black"/>
              </a:solidFill>
            </a:endParaRPr>
          </a:p>
          <a:p>
            <a:r>
              <a:rPr lang="en-US" b="1" i="1" dirty="0"/>
              <a:t>Then shall arise in his place one who shall send an exactor of tribute for the glory of the kingdom. But within a few days he shall be broken, neither in anger nor in battle</a:t>
            </a:r>
            <a:r>
              <a:rPr lang="en-US" dirty="0"/>
              <a:t> – Seleucus IV sends </a:t>
            </a:r>
            <a:r>
              <a:rPr lang="en-US" dirty="0" err="1"/>
              <a:t>Heliodorus</a:t>
            </a:r>
            <a:r>
              <a:rPr lang="en-US" dirty="0"/>
              <a:t> to tax Jews &amp; seize temple treasure to pay the Romans instead he is poisoned</a:t>
            </a:r>
            <a:endParaRPr lang="en-US" dirty="0" smtClean="0">
              <a:solidFill>
                <a:prstClr val="black"/>
              </a:solidFill>
            </a:endParaRPr>
          </a:p>
        </p:txBody>
      </p:sp>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536721" y="2674217"/>
            <a:ext cx="1119722" cy="996788"/>
          </a:xfrm>
          <a:prstGeom prst="rect">
            <a:avLst/>
          </a:prstGeom>
        </p:spPr>
      </p:pic>
      <p:sp>
        <p:nvSpPr>
          <p:cNvPr id="11" name="Rectangle 10"/>
          <p:cNvSpPr/>
          <p:nvPr/>
        </p:nvSpPr>
        <p:spPr>
          <a:xfrm>
            <a:off x="1924682" y="2849445"/>
            <a:ext cx="1399742" cy="646331"/>
          </a:xfrm>
          <a:prstGeom prst="rect">
            <a:avLst/>
          </a:prstGeom>
        </p:spPr>
        <p:txBody>
          <a:bodyPr wrap="none">
            <a:spAutoFit/>
          </a:bodyPr>
          <a:lstStyle/>
          <a:p>
            <a:r>
              <a:rPr lang="en-US" dirty="0" smtClean="0">
                <a:solidFill>
                  <a:prstClr val="black"/>
                </a:solidFill>
              </a:rPr>
              <a:t>Seleucus IV</a:t>
            </a:r>
            <a:endParaRPr lang="en-US" dirty="0" smtClean="0">
              <a:solidFill>
                <a:prstClr val="black"/>
              </a:solidFill>
            </a:endParaRPr>
          </a:p>
          <a:p>
            <a:r>
              <a:rPr lang="en-US" dirty="0" smtClean="0">
                <a:solidFill>
                  <a:prstClr val="black"/>
                </a:solidFill>
              </a:rPr>
              <a:t>(187-175 </a:t>
            </a:r>
            <a:r>
              <a:rPr lang="en-US" dirty="0">
                <a:solidFill>
                  <a:prstClr val="black"/>
                </a:solidFill>
              </a:rPr>
              <a:t>BC)</a:t>
            </a:r>
          </a:p>
        </p:txBody>
      </p:sp>
    </p:spTree>
    <p:extLst>
      <p:ext uri="{BB962C8B-B14F-4D97-AF65-F5344CB8AC3E}">
        <p14:creationId xmlns:p14="http://schemas.microsoft.com/office/powerpoint/2010/main" val="37954563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240645678"/>
              </p:ext>
            </p:extLst>
          </p:nvPr>
        </p:nvGraphicFramePr>
        <p:xfrm>
          <a:off x="1761435" y="604301"/>
          <a:ext cx="7047727" cy="4283710"/>
        </p:xfrm>
        <a:graphic>
          <a:graphicData uri="http://schemas.openxmlformats.org/presentationml/2006/ole">
            <mc:AlternateContent xmlns:mc="http://schemas.openxmlformats.org/markup-compatibility/2006">
              <mc:Choice xmlns:v="urn:schemas-microsoft-com:vml" Requires="v">
                <p:oleObj spid="_x0000_s9226" name="Document" r:id="rId3" imgW="6500780" imgH="3951468" progId="Word.Document.12">
                  <p:embed/>
                </p:oleObj>
              </mc:Choice>
              <mc:Fallback>
                <p:oleObj name="Document" r:id="rId3" imgW="6500780" imgH="3951468" progId="Word.Document.12">
                  <p:embed/>
                  <p:pic>
                    <p:nvPicPr>
                      <p:cNvPr id="0" name=""/>
                      <p:cNvPicPr/>
                      <p:nvPr/>
                    </p:nvPicPr>
                    <p:blipFill>
                      <a:blip r:embed="rId4"/>
                      <a:stretch>
                        <a:fillRect/>
                      </a:stretch>
                    </p:blipFill>
                    <p:spPr>
                      <a:xfrm>
                        <a:off x="1761435" y="604301"/>
                        <a:ext cx="7047727" cy="4283710"/>
                      </a:xfrm>
                      <a:prstGeom prst="rect">
                        <a:avLst/>
                      </a:prstGeom>
                    </p:spPr>
                  </p:pic>
                </p:oleObj>
              </mc:Fallback>
            </mc:AlternateContent>
          </a:graphicData>
        </a:graphic>
      </p:graphicFrame>
      <p:sp>
        <p:nvSpPr>
          <p:cNvPr id="4" name="TextBox 3"/>
          <p:cNvSpPr txBox="1"/>
          <p:nvPr/>
        </p:nvSpPr>
        <p:spPr>
          <a:xfrm>
            <a:off x="783996" y="1929528"/>
            <a:ext cx="952505" cy="246221"/>
          </a:xfrm>
          <a:prstGeom prst="rect">
            <a:avLst/>
          </a:prstGeom>
          <a:noFill/>
        </p:spPr>
        <p:txBody>
          <a:bodyPr wrap="none" rtlCol="0">
            <a:spAutoFit/>
          </a:bodyPr>
          <a:lstStyle/>
          <a:p>
            <a:r>
              <a:rPr lang="en-US" sz="1000" dirty="0" smtClean="0"/>
              <a:t>180 BC </a:t>
            </a:r>
            <a:r>
              <a:rPr lang="en-US" sz="1000" dirty="0" err="1" smtClean="0"/>
              <a:t>Eleazar</a:t>
            </a:r>
            <a:endParaRPr lang="en-US" sz="1000" dirty="0"/>
          </a:p>
        </p:txBody>
      </p:sp>
      <p:sp>
        <p:nvSpPr>
          <p:cNvPr id="6" name="TextBox 5"/>
          <p:cNvSpPr txBox="1"/>
          <p:nvPr/>
        </p:nvSpPr>
        <p:spPr>
          <a:xfrm>
            <a:off x="96148" y="1382205"/>
            <a:ext cx="1164101" cy="246221"/>
          </a:xfrm>
          <a:prstGeom prst="rect">
            <a:avLst/>
          </a:prstGeom>
          <a:noFill/>
        </p:spPr>
        <p:txBody>
          <a:bodyPr wrap="none" rtlCol="0">
            <a:spAutoFit/>
          </a:bodyPr>
          <a:lstStyle/>
          <a:p>
            <a:r>
              <a:rPr lang="en-US" sz="1000" dirty="0" smtClean="0"/>
              <a:t>190 BC </a:t>
            </a:r>
            <a:r>
              <a:rPr lang="en-US" sz="1000" dirty="0" err="1" smtClean="0"/>
              <a:t>Mattathiah</a:t>
            </a:r>
            <a:endParaRPr lang="en-US" sz="1000" dirty="0"/>
          </a:p>
        </p:txBody>
      </p:sp>
    </p:spTree>
    <p:extLst>
      <p:ext uri="{BB962C8B-B14F-4D97-AF65-F5344CB8AC3E}">
        <p14:creationId xmlns:p14="http://schemas.microsoft.com/office/powerpoint/2010/main" val="42193761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622839" y="1022901"/>
            <a:ext cx="7179253" cy="3928195"/>
            <a:chOff x="1567180" y="617385"/>
            <a:chExt cx="7179253" cy="3928195"/>
          </a:xfrm>
        </p:grpSpPr>
        <p:graphicFrame>
          <p:nvGraphicFramePr>
            <p:cNvPr id="2" name="Object 1"/>
            <p:cNvGraphicFramePr>
              <a:graphicFrameLocks noChangeAspect="1"/>
            </p:cNvGraphicFramePr>
            <p:nvPr>
              <p:extLst>
                <p:ext uri="{D42A27DB-BD31-4B8C-83A1-F6EECF244321}">
                  <p14:modId xmlns:p14="http://schemas.microsoft.com/office/powerpoint/2010/main" val="2172383598"/>
                </p:ext>
              </p:extLst>
            </p:nvPr>
          </p:nvGraphicFramePr>
          <p:xfrm>
            <a:off x="1575130" y="1334922"/>
            <a:ext cx="7171303" cy="3210658"/>
          </p:xfrm>
          <a:graphic>
            <a:graphicData uri="http://schemas.openxmlformats.org/presentationml/2006/ole">
              <mc:AlternateContent xmlns:mc="http://schemas.openxmlformats.org/markup-compatibility/2006">
                <mc:Choice xmlns:v="urn:schemas-microsoft-com:vml" Requires="v">
                  <p:oleObj spid="_x0000_s12316" name="Document" r:id="rId3" imgW="6374877" imgH="2853738" progId="Word.Document.12">
                    <p:embed/>
                  </p:oleObj>
                </mc:Choice>
                <mc:Fallback>
                  <p:oleObj name="Document" r:id="rId3" imgW="6374877" imgH="2853738" progId="Word.Document.12">
                    <p:embed/>
                    <p:pic>
                      <p:nvPicPr>
                        <p:cNvPr id="0" name=""/>
                        <p:cNvPicPr/>
                        <p:nvPr/>
                      </p:nvPicPr>
                      <p:blipFill>
                        <a:blip r:embed="rId4"/>
                        <a:stretch>
                          <a:fillRect/>
                        </a:stretch>
                      </p:blipFill>
                      <p:spPr>
                        <a:xfrm>
                          <a:off x="1575130" y="1334922"/>
                          <a:ext cx="7171303" cy="3210658"/>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076826787"/>
                </p:ext>
              </p:extLst>
            </p:nvPr>
          </p:nvGraphicFramePr>
          <p:xfrm>
            <a:off x="1567180" y="617385"/>
            <a:ext cx="7115645" cy="646113"/>
          </p:xfrm>
          <a:graphic>
            <a:graphicData uri="http://schemas.openxmlformats.org/presentationml/2006/ole">
              <mc:AlternateContent xmlns:mc="http://schemas.openxmlformats.org/markup-compatibility/2006">
                <mc:Choice xmlns:v="urn:schemas-microsoft-com:vml" Requires="v">
                  <p:oleObj spid="_x0000_s12317" name="Document" r:id="rId5" imgW="6374877" imgH="645681" progId="Word.Document.12">
                    <p:embed/>
                  </p:oleObj>
                </mc:Choice>
                <mc:Fallback>
                  <p:oleObj name="Document" r:id="rId5" imgW="6374877" imgH="645681" progId="Word.Document.12">
                    <p:embed/>
                    <p:pic>
                      <p:nvPicPr>
                        <p:cNvPr id="0" name=""/>
                        <p:cNvPicPr/>
                        <p:nvPr/>
                      </p:nvPicPr>
                      <p:blipFill>
                        <a:blip r:embed="rId6"/>
                        <a:stretch>
                          <a:fillRect/>
                        </a:stretch>
                      </p:blipFill>
                      <p:spPr>
                        <a:xfrm>
                          <a:off x="1567180" y="617385"/>
                          <a:ext cx="7115645" cy="646113"/>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645581146"/>
                </p:ext>
              </p:extLst>
            </p:nvPr>
          </p:nvGraphicFramePr>
          <p:xfrm>
            <a:off x="1575131" y="946206"/>
            <a:ext cx="7132193" cy="722810"/>
          </p:xfrm>
          <a:graphic>
            <a:graphicData uri="http://schemas.openxmlformats.org/presentationml/2006/ole">
              <mc:AlternateContent xmlns:mc="http://schemas.openxmlformats.org/markup-compatibility/2006">
                <mc:Choice xmlns:v="urn:schemas-microsoft-com:vml" Requires="v">
                  <p:oleObj spid="_x0000_s12318" name="Document" r:id="rId7" imgW="6374877" imgH="645681" progId="Word.Document.12">
                    <p:embed/>
                  </p:oleObj>
                </mc:Choice>
                <mc:Fallback>
                  <p:oleObj name="Document" r:id="rId7" imgW="6374877" imgH="645681" progId="Word.Document.12">
                    <p:embed/>
                    <p:pic>
                      <p:nvPicPr>
                        <p:cNvPr id="0" name=""/>
                        <p:cNvPicPr/>
                        <p:nvPr/>
                      </p:nvPicPr>
                      <p:blipFill>
                        <a:blip r:embed="rId8"/>
                        <a:stretch>
                          <a:fillRect/>
                        </a:stretch>
                      </p:blipFill>
                      <p:spPr>
                        <a:xfrm>
                          <a:off x="1575131" y="946206"/>
                          <a:ext cx="7132193" cy="722810"/>
                        </a:xfrm>
                        <a:prstGeom prst="rect">
                          <a:avLst/>
                        </a:prstGeom>
                      </p:spPr>
                    </p:pic>
                  </p:oleObj>
                </mc:Fallback>
              </mc:AlternateContent>
            </a:graphicData>
          </a:graphic>
        </p:graphicFrame>
      </p:grpSp>
      <p:sp>
        <p:nvSpPr>
          <p:cNvPr id="8" name="TextBox 7"/>
          <p:cNvSpPr txBox="1"/>
          <p:nvPr/>
        </p:nvSpPr>
        <p:spPr>
          <a:xfrm>
            <a:off x="63608" y="3186217"/>
            <a:ext cx="715260" cy="246221"/>
          </a:xfrm>
          <a:prstGeom prst="rect">
            <a:avLst/>
          </a:prstGeom>
          <a:noFill/>
        </p:spPr>
        <p:txBody>
          <a:bodyPr wrap="none" rtlCol="0">
            <a:spAutoFit/>
          </a:bodyPr>
          <a:lstStyle/>
          <a:p>
            <a:r>
              <a:rPr lang="en-US" sz="1000" dirty="0" smtClean="0"/>
              <a:t>45 BC Heli</a:t>
            </a:r>
            <a:endParaRPr lang="en-US" sz="1000" dirty="0"/>
          </a:p>
        </p:txBody>
      </p:sp>
      <p:sp>
        <p:nvSpPr>
          <p:cNvPr id="9" name="TextBox 8"/>
          <p:cNvSpPr txBox="1"/>
          <p:nvPr/>
        </p:nvSpPr>
        <p:spPr>
          <a:xfrm>
            <a:off x="778868" y="3180567"/>
            <a:ext cx="870751" cy="246221"/>
          </a:xfrm>
          <a:prstGeom prst="rect">
            <a:avLst/>
          </a:prstGeom>
          <a:noFill/>
        </p:spPr>
        <p:txBody>
          <a:bodyPr wrap="none" rtlCol="0">
            <a:spAutoFit/>
          </a:bodyPr>
          <a:lstStyle/>
          <a:p>
            <a:r>
              <a:rPr lang="en-US" sz="1000" dirty="0" smtClean="0"/>
              <a:t>45 BC Joseph</a:t>
            </a:r>
            <a:endParaRPr lang="en-US" sz="1000" dirty="0"/>
          </a:p>
        </p:txBody>
      </p:sp>
      <p:sp>
        <p:nvSpPr>
          <p:cNvPr id="10" name="TextBox 9"/>
          <p:cNvSpPr txBox="1"/>
          <p:nvPr/>
        </p:nvSpPr>
        <p:spPr>
          <a:xfrm>
            <a:off x="169626" y="4122711"/>
            <a:ext cx="1374237" cy="246221"/>
          </a:xfrm>
          <a:prstGeom prst="rect">
            <a:avLst/>
          </a:prstGeom>
          <a:noFill/>
        </p:spPr>
        <p:txBody>
          <a:bodyPr wrap="square" rtlCol="0">
            <a:spAutoFit/>
          </a:bodyPr>
          <a:lstStyle/>
          <a:p>
            <a:r>
              <a:rPr lang="en-US" sz="1000" dirty="0" smtClean="0"/>
              <a:t>Dates estimated</a:t>
            </a:r>
            <a:endParaRPr lang="en-US" sz="1000" dirty="0"/>
          </a:p>
        </p:txBody>
      </p:sp>
      <p:sp>
        <p:nvSpPr>
          <p:cNvPr id="11" name="TextBox 10"/>
          <p:cNvSpPr txBox="1"/>
          <p:nvPr/>
        </p:nvSpPr>
        <p:spPr>
          <a:xfrm>
            <a:off x="108491" y="2939996"/>
            <a:ext cx="941283" cy="246221"/>
          </a:xfrm>
          <a:prstGeom prst="rect">
            <a:avLst/>
          </a:prstGeom>
          <a:noFill/>
        </p:spPr>
        <p:txBody>
          <a:bodyPr wrap="none" rtlCol="0">
            <a:spAutoFit/>
          </a:bodyPr>
          <a:lstStyle/>
          <a:p>
            <a:r>
              <a:rPr lang="en-US" sz="1000" dirty="0" smtClean="0"/>
              <a:t>70 BC </a:t>
            </a:r>
            <a:r>
              <a:rPr lang="en-US" sz="1000" dirty="0" err="1" smtClean="0"/>
              <a:t>Matthat</a:t>
            </a:r>
            <a:endParaRPr lang="en-US" sz="1000" dirty="0"/>
          </a:p>
        </p:txBody>
      </p:sp>
      <p:sp>
        <p:nvSpPr>
          <p:cNvPr id="12" name="TextBox 11"/>
          <p:cNvSpPr txBox="1"/>
          <p:nvPr/>
        </p:nvSpPr>
        <p:spPr>
          <a:xfrm>
            <a:off x="108491" y="2674954"/>
            <a:ext cx="718466" cy="246221"/>
          </a:xfrm>
          <a:prstGeom prst="rect">
            <a:avLst/>
          </a:prstGeom>
          <a:noFill/>
        </p:spPr>
        <p:txBody>
          <a:bodyPr wrap="none" rtlCol="0">
            <a:spAutoFit/>
          </a:bodyPr>
          <a:lstStyle/>
          <a:p>
            <a:r>
              <a:rPr lang="en-US" sz="1000" dirty="0" smtClean="0"/>
              <a:t>90 BC Levi</a:t>
            </a:r>
            <a:endParaRPr lang="en-US" sz="1000" dirty="0"/>
          </a:p>
        </p:txBody>
      </p:sp>
      <p:sp>
        <p:nvSpPr>
          <p:cNvPr id="13" name="TextBox 12"/>
          <p:cNvSpPr txBox="1"/>
          <p:nvPr/>
        </p:nvSpPr>
        <p:spPr>
          <a:xfrm>
            <a:off x="817340" y="2693775"/>
            <a:ext cx="805029" cy="246221"/>
          </a:xfrm>
          <a:prstGeom prst="rect">
            <a:avLst/>
          </a:prstGeom>
          <a:noFill/>
        </p:spPr>
        <p:txBody>
          <a:bodyPr wrap="none" rtlCol="0">
            <a:spAutoFit/>
          </a:bodyPr>
          <a:lstStyle/>
          <a:p>
            <a:r>
              <a:rPr lang="en-US" sz="1000" dirty="0" smtClean="0"/>
              <a:t>90 BC Jacob</a:t>
            </a:r>
            <a:endParaRPr lang="en-US" sz="1000" dirty="0"/>
          </a:p>
        </p:txBody>
      </p:sp>
      <p:sp>
        <p:nvSpPr>
          <p:cNvPr id="14" name="TextBox 13"/>
          <p:cNvSpPr txBox="1"/>
          <p:nvPr/>
        </p:nvSpPr>
        <p:spPr>
          <a:xfrm>
            <a:off x="610617" y="2277424"/>
            <a:ext cx="1031051" cy="246221"/>
          </a:xfrm>
          <a:prstGeom prst="rect">
            <a:avLst/>
          </a:prstGeom>
          <a:noFill/>
        </p:spPr>
        <p:txBody>
          <a:bodyPr wrap="none" rtlCol="0">
            <a:spAutoFit/>
          </a:bodyPr>
          <a:lstStyle/>
          <a:p>
            <a:r>
              <a:rPr lang="en-US" sz="1000" dirty="0" smtClean="0"/>
              <a:t>135 BC </a:t>
            </a:r>
            <a:r>
              <a:rPr lang="en-US" sz="1000" dirty="0" err="1" smtClean="0"/>
              <a:t>Matthan</a:t>
            </a:r>
            <a:endParaRPr lang="en-US" sz="1000" dirty="0"/>
          </a:p>
        </p:txBody>
      </p:sp>
      <p:sp>
        <p:nvSpPr>
          <p:cNvPr id="15" name="TextBox 14"/>
          <p:cNvSpPr txBox="1"/>
          <p:nvPr/>
        </p:nvSpPr>
        <p:spPr>
          <a:xfrm>
            <a:off x="46391" y="2430686"/>
            <a:ext cx="902811" cy="246221"/>
          </a:xfrm>
          <a:prstGeom prst="rect">
            <a:avLst/>
          </a:prstGeom>
          <a:noFill/>
        </p:spPr>
        <p:txBody>
          <a:bodyPr wrap="none" rtlCol="0">
            <a:spAutoFit/>
          </a:bodyPr>
          <a:lstStyle/>
          <a:p>
            <a:r>
              <a:rPr lang="en-US" sz="1000" dirty="0" smtClean="0"/>
              <a:t>115BC </a:t>
            </a:r>
            <a:r>
              <a:rPr lang="en-US" sz="1000" dirty="0" err="1" smtClean="0"/>
              <a:t>Melchi</a:t>
            </a:r>
            <a:endParaRPr lang="en-US" sz="1000" dirty="0"/>
          </a:p>
        </p:txBody>
      </p:sp>
      <p:sp>
        <p:nvSpPr>
          <p:cNvPr id="16" name="TextBox 15"/>
          <p:cNvSpPr txBox="1"/>
          <p:nvPr/>
        </p:nvSpPr>
        <p:spPr>
          <a:xfrm>
            <a:off x="72039" y="2036055"/>
            <a:ext cx="877163" cy="246221"/>
          </a:xfrm>
          <a:prstGeom prst="rect">
            <a:avLst/>
          </a:prstGeom>
          <a:noFill/>
        </p:spPr>
        <p:txBody>
          <a:bodyPr wrap="none" rtlCol="0">
            <a:spAutoFit/>
          </a:bodyPr>
          <a:lstStyle/>
          <a:p>
            <a:r>
              <a:rPr lang="en-US" sz="1000" dirty="0" smtClean="0"/>
              <a:t>140 BC Janna</a:t>
            </a:r>
            <a:endParaRPr lang="en-US" sz="1000" dirty="0"/>
          </a:p>
        </p:txBody>
      </p:sp>
      <p:sp>
        <p:nvSpPr>
          <p:cNvPr id="17" name="TextBox 16"/>
          <p:cNvSpPr txBox="1"/>
          <p:nvPr/>
        </p:nvSpPr>
        <p:spPr>
          <a:xfrm>
            <a:off x="131248" y="3535020"/>
            <a:ext cx="785793" cy="246221"/>
          </a:xfrm>
          <a:prstGeom prst="rect">
            <a:avLst/>
          </a:prstGeom>
          <a:noFill/>
        </p:spPr>
        <p:txBody>
          <a:bodyPr wrap="none" rtlCol="0">
            <a:spAutoFit/>
          </a:bodyPr>
          <a:lstStyle/>
          <a:p>
            <a:r>
              <a:rPr lang="en-US" sz="1000" dirty="0" smtClean="0"/>
              <a:t>20 BC Mary</a:t>
            </a:r>
            <a:endParaRPr lang="en-US" sz="1000" dirty="0"/>
          </a:p>
        </p:txBody>
      </p:sp>
      <p:sp>
        <p:nvSpPr>
          <p:cNvPr id="18" name="TextBox 17"/>
          <p:cNvSpPr txBox="1"/>
          <p:nvPr/>
        </p:nvSpPr>
        <p:spPr>
          <a:xfrm>
            <a:off x="179342" y="3849327"/>
            <a:ext cx="720069" cy="246221"/>
          </a:xfrm>
          <a:prstGeom prst="rect">
            <a:avLst/>
          </a:prstGeom>
          <a:noFill/>
        </p:spPr>
        <p:txBody>
          <a:bodyPr wrap="none" rtlCol="0">
            <a:spAutoFit/>
          </a:bodyPr>
          <a:lstStyle/>
          <a:p>
            <a:r>
              <a:rPr lang="en-US" sz="1000" dirty="0" smtClean="0"/>
              <a:t>4 BC Jesus</a:t>
            </a:r>
            <a:endParaRPr lang="en-US" sz="1000" dirty="0"/>
          </a:p>
        </p:txBody>
      </p:sp>
      <p:sp>
        <p:nvSpPr>
          <p:cNvPr id="19" name="TextBox 18"/>
          <p:cNvSpPr txBox="1"/>
          <p:nvPr/>
        </p:nvSpPr>
        <p:spPr>
          <a:xfrm>
            <a:off x="142153" y="1789834"/>
            <a:ext cx="907621" cy="246221"/>
          </a:xfrm>
          <a:prstGeom prst="rect">
            <a:avLst/>
          </a:prstGeom>
          <a:noFill/>
        </p:spPr>
        <p:txBody>
          <a:bodyPr wrap="none" rtlCol="0">
            <a:spAutoFit/>
          </a:bodyPr>
          <a:lstStyle/>
          <a:p>
            <a:r>
              <a:rPr lang="en-US" sz="1000" dirty="0" smtClean="0"/>
              <a:t>165BC Joseph</a:t>
            </a:r>
            <a:endParaRPr lang="en-US" sz="1000" dirty="0"/>
          </a:p>
        </p:txBody>
      </p:sp>
    </p:spTree>
    <p:extLst>
      <p:ext uri="{BB962C8B-B14F-4D97-AF65-F5344CB8AC3E}">
        <p14:creationId xmlns:p14="http://schemas.microsoft.com/office/powerpoint/2010/main" val="39996229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700088"/>
            <a:ext cx="6572250" cy="431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15277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952500"/>
          </a:xfrm>
        </p:spPr>
        <p:txBody>
          <a:bodyPr>
            <a:noAutofit/>
          </a:bodyPr>
          <a:lstStyle/>
          <a:p>
            <a:r>
              <a:rPr lang="en-US" sz="6000" dirty="0" smtClean="0"/>
              <a:t>Cycle of Visions</a:t>
            </a:r>
            <a:endParaRPr lang="en-US" sz="6000" dirty="0"/>
          </a:p>
        </p:txBody>
      </p:sp>
      <p:sp>
        <p:nvSpPr>
          <p:cNvPr id="3" name="TextBox 2"/>
          <p:cNvSpPr txBox="1"/>
          <p:nvPr/>
        </p:nvSpPr>
        <p:spPr>
          <a:xfrm>
            <a:off x="103314" y="1409700"/>
            <a:ext cx="301686" cy="369332"/>
          </a:xfrm>
          <a:prstGeom prst="rect">
            <a:avLst/>
          </a:prstGeom>
          <a:noFill/>
        </p:spPr>
        <p:txBody>
          <a:bodyPr wrap="none" rtlCol="0">
            <a:spAutoFit/>
          </a:bodyPr>
          <a:lstStyle/>
          <a:p>
            <a:pPr algn="ctr" defTabSz="914400"/>
            <a:r>
              <a:rPr lang="en-US" dirty="0">
                <a:solidFill>
                  <a:prstClr val="black"/>
                </a:solidFill>
              </a:rPr>
              <a:t>1</a:t>
            </a:r>
          </a:p>
        </p:txBody>
      </p:sp>
      <p:sp>
        <p:nvSpPr>
          <p:cNvPr id="4" name="TextBox 3"/>
          <p:cNvSpPr txBox="1"/>
          <p:nvPr/>
        </p:nvSpPr>
        <p:spPr>
          <a:xfrm>
            <a:off x="720559" y="1343680"/>
            <a:ext cx="367408" cy="523220"/>
          </a:xfrm>
          <a:prstGeom prst="rect">
            <a:avLst/>
          </a:prstGeom>
          <a:solidFill>
            <a:srgbClr val="FFFF00"/>
          </a:solidFill>
          <a:ln>
            <a:solidFill>
              <a:schemeClr val="tx1"/>
            </a:solidFill>
          </a:ln>
        </p:spPr>
        <p:txBody>
          <a:bodyPr wrap="none" rtlCol="0">
            <a:spAutoFit/>
          </a:bodyPr>
          <a:lstStyle/>
          <a:p>
            <a:pPr algn="ctr" defTabSz="914400"/>
            <a:r>
              <a:rPr lang="en-US" sz="2800" dirty="0" smtClean="0">
                <a:solidFill>
                  <a:prstClr val="black"/>
                </a:solidFill>
              </a:rPr>
              <a:t>2</a:t>
            </a:r>
            <a:endParaRPr lang="en-US" sz="2800" dirty="0">
              <a:solidFill>
                <a:prstClr val="black"/>
              </a:solidFill>
            </a:endParaRPr>
          </a:p>
        </p:txBody>
      </p:sp>
      <p:sp>
        <p:nvSpPr>
          <p:cNvPr id="5" name="TextBox 4"/>
          <p:cNvSpPr txBox="1"/>
          <p:nvPr/>
        </p:nvSpPr>
        <p:spPr>
          <a:xfrm>
            <a:off x="1371600" y="1409700"/>
            <a:ext cx="301686" cy="369332"/>
          </a:xfrm>
          <a:prstGeom prst="rect">
            <a:avLst/>
          </a:prstGeom>
          <a:noFill/>
        </p:spPr>
        <p:txBody>
          <a:bodyPr wrap="none" rtlCol="0">
            <a:spAutoFit/>
          </a:bodyPr>
          <a:lstStyle/>
          <a:p>
            <a:pPr algn="ctr" defTabSz="914400"/>
            <a:r>
              <a:rPr lang="en-US" dirty="0" smtClean="0">
                <a:solidFill>
                  <a:prstClr val="black"/>
                </a:solidFill>
              </a:rPr>
              <a:t>3</a:t>
            </a:r>
            <a:endParaRPr lang="en-US" dirty="0">
              <a:solidFill>
                <a:prstClr val="black"/>
              </a:solidFill>
            </a:endParaRPr>
          </a:p>
        </p:txBody>
      </p:sp>
      <p:sp>
        <p:nvSpPr>
          <p:cNvPr id="6" name="TextBox 5"/>
          <p:cNvSpPr txBox="1"/>
          <p:nvPr/>
        </p:nvSpPr>
        <p:spPr>
          <a:xfrm>
            <a:off x="1905000" y="1402200"/>
            <a:ext cx="301686" cy="369332"/>
          </a:xfrm>
          <a:prstGeom prst="rect">
            <a:avLst/>
          </a:prstGeom>
          <a:noFill/>
        </p:spPr>
        <p:txBody>
          <a:bodyPr wrap="none" rtlCol="0">
            <a:spAutoFit/>
          </a:bodyPr>
          <a:lstStyle/>
          <a:p>
            <a:pPr algn="ctr" defTabSz="914400"/>
            <a:r>
              <a:rPr lang="en-US" dirty="0" smtClean="0">
                <a:solidFill>
                  <a:prstClr val="black"/>
                </a:solidFill>
              </a:rPr>
              <a:t>4</a:t>
            </a:r>
            <a:endParaRPr lang="en-US" dirty="0">
              <a:solidFill>
                <a:prstClr val="black"/>
              </a:solidFill>
            </a:endParaRPr>
          </a:p>
        </p:txBody>
      </p:sp>
      <p:sp>
        <p:nvSpPr>
          <p:cNvPr id="7" name="TextBox 6"/>
          <p:cNvSpPr txBox="1"/>
          <p:nvPr/>
        </p:nvSpPr>
        <p:spPr>
          <a:xfrm>
            <a:off x="2429819" y="1409700"/>
            <a:ext cx="301686" cy="369332"/>
          </a:xfrm>
          <a:prstGeom prst="rect">
            <a:avLst/>
          </a:prstGeom>
          <a:noFill/>
        </p:spPr>
        <p:txBody>
          <a:bodyPr wrap="none" rtlCol="0">
            <a:spAutoFit/>
          </a:bodyPr>
          <a:lstStyle/>
          <a:p>
            <a:pPr algn="ctr" defTabSz="914400"/>
            <a:r>
              <a:rPr lang="en-US" dirty="0" smtClean="0">
                <a:solidFill>
                  <a:prstClr val="black"/>
                </a:solidFill>
              </a:rPr>
              <a:t>5</a:t>
            </a:r>
            <a:endParaRPr lang="en-US" dirty="0">
              <a:solidFill>
                <a:prstClr val="black"/>
              </a:solidFill>
            </a:endParaRPr>
          </a:p>
        </p:txBody>
      </p:sp>
      <p:sp>
        <p:nvSpPr>
          <p:cNvPr id="8" name="TextBox 7"/>
          <p:cNvSpPr txBox="1"/>
          <p:nvPr/>
        </p:nvSpPr>
        <p:spPr>
          <a:xfrm>
            <a:off x="2963219" y="1402200"/>
            <a:ext cx="301686" cy="369332"/>
          </a:xfrm>
          <a:prstGeom prst="rect">
            <a:avLst/>
          </a:prstGeom>
          <a:noFill/>
        </p:spPr>
        <p:txBody>
          <a:bodyPr wrap="none" rtlCol="0">
            <a:spAutoFit/>
          </a:bodyPr>
          <a:lstStyle/>
          <a:p>
            <a:pPr algn="ctr" defTabSz="914400"/>
            <a:r>
              <a:rPr lang="en-US" dirty="0" smtClean="0">
                <a:solidFill>
                  <a:prstClr val="black"/>
                </a:solidFill>
              </a:rPr>
              <a:t>6</a:t>
            </a:r>
            <a:endParaRPr lang="en-US" dirty="0">
              <a:solidFill>
                <a:prstClr val="black"/>
              </a:solidFill>
            </a:endParaRPr>
          </a:p>
        </p:txBody>
      </p:sp>
      <p:sp>
        <p:nvSpPr>
          <p:cNvPr id="9" name="TextBox 8"/>
          <p:cNvSpPr txBox="1"/>
          <p:nvPr/>
        </p:nvSpPr>
        <p:spPr>
          <a:xfrm>
            <a:off x="3692358" y="1343680"/>
            <a:ext cx="367408" cy="523220"/>
          </a:xfrm>
          <a:prstGeom prst="rect">
            <a:avLst/>
          </a:prstGeom>
          <a:solidFill>
            <a:srgbClr val="FFFF00"/>
          </a:solidFill>
          <a:ln>
            <a:solidFill>
              <a:schemeClr val="tx1"/>
            </a:solidFill>
          </a:ln>
        </p:spPr>
        <p:txBody>
          <a:bodyPr wrap="none" rtlCol="0">
            <a:spAutoFit/>
          </a:bodyPr>
          <a:lstStyle>
            <a:defPPr>
              <a:defRPr lang="en-US"/>
            </a:defPPr>
            <a:lvl1pPr algn="ctr">
              <a:defRPr sz="2800"/>
            </a:lvl1pPr>
          </a:lstStyle>
          <a:p>
            <a:pPr defTabSz="914400"/>
            <a:r>
              <a:rPr lang="en-US" dirty="0">
                <a:solidFill>
                  <a:prstClr val="black"/>
                </a:solidFill>
              </a:rPr>
              <a:t>7</a:t>
            </a:r>
          </a:p>
        </p:txBody>
      </p:sp>
      <p:sp>
        <p:nvSpPr>
          <p:cNvPr id="10" name="TextBox 9"/>
          <p:cNvSpPr txBox="1"/>
          <p:nvPr/>
        </p:nvSpPr>
        <p:spPr>
          <a:xfrm>
            <a:off x="4636160" y="1402200"/>
            <a:ext cx="301686" cy="369332"/>
          </a:xfrm>
          <a:prstGeom prst="rect">
            <a:avLst/>
          </a:prstGeom>
          <a:noFill/>
        </p:spPr>
        <p:txBody>
          <a:bodyPr wrap="none" rtlCol="0">
            <a:spAutoFit/>
          </a:bodyPr>
          <a:lstStyle/>
          <a:p>
            <a:pPr algn="ctr" defTabSz="914400"/>
            <a:r>
              <a:rPr lang="en-US" dirty="0" smtClean="0">
                <a:solidFill>
                  <a:prstClr val="black"/>
                </a:solidFill>
              </a:rPr>
              <a:t>8</a:t>
            </a:r>
            <a:endParaRPr lang="en-US" dirty="0">
              <a:solidFill>
                <a:prstClr val="black"/>
              </a:solidFill>
            </a:endParaRPr>
          </a:p>
        </p:txBody>
      </p:sp>
      <p:sp>
        <p:nvSpPr>
          <p:cNvPr id="11" name="TextBox 10"/>
          <p:cNvSpPr txBox="1"/>
          <p:nvPr/>
        </p:nvSpPr>
        <p:spPr>
          <a:xfrm>
            <a:off x="5652392" y="1333500"/>
            <a:ext cx="367408" cy="523220"/>
          </a:xfrm>
          <a:prstGeom prst="rect">
            <a:avLst/>
          </a:prstGeom>
          <a:solidFill>
            <a:srgbClr val="FFFF00"/>
          </a:solidFill>
          <a:ln>
            <a:solidFill>
              <a:schemeClr val="tx1"/>
            </a:solidFill>
          </a:ln>
        </p:spPr>
        <p:txBody>
          <a:bodyPr wrap="none" rtlCol="0">
            <a:spAutoFit/>
          </a:bodyPr>
          <a:lstStyle>
            <a:defPPr>
              <a:defRPr lang="en-US"/>
            </a:defPPr>
            <a:lvl1pPr algn="ctr">
              <a:defRPr sz="2800"/>
            </a:lvl1pPr>
          </a:lstStyle>
          <a:p>
            <a:pPr defTabSz="914400"/>
            <a:r>
              <a:rPr lang="en-US" dirty="0">
                <a:solidFill>
                  <a:prstClr val="black"/>
                </a:solidFill>
              </a:rPr>
              <a:t>9</a:t>
            </a:r>
          </a:p>
        </p:txBody>
      </p:sp>
      <p:sp>
        <p:nvSpPr>
          <p:cNvPr id="12" name="TextBox 11"/>
          <p:cNvSpPr txBox="1"/>
          <p:nvPr/>
        </p:nvSpPr>
        <p:spPr>
          <a:xfrm>
            <a:off x="6439296" y="1402200"/>
            <a:ext cx="418704" cy="369332"/>
          </a:xfrm>
          <a:prstGeom prst="rect">
            <a:avLst/>
          </a:prstGeom>
          <a:noFill/>
        </p:spPr>
        <p:txBody>
          <a:bodyPr wrap="none" rtlCol="0">
            <a:spAutoFit/>
          </a:bodyPr>
          <a:lstStyle/>
          <a:p>
            <a:pPr algn="ctr" defTabSz="914400"/>
            <a:r>
              <a:rPr lang="en-US" dirty="0" smtClean="0">
                <a:solidFill>
                  <a:prstClr val="black"/>
                </a:solidFill>
              </a:rPr>
              <a:t>10</a:t>
            </a:r>
            <a:endParaRPr lang="en-US" dirty="0">
              <a:solidFill>
                <a:prstClr val="black"/>
              </a:solidFill>
            </a:endParaRPr>
          </a:p>
        </p:txBody>
      </p:sp>
      <p:sp>
        <p:nvSpPr>
          <p:cNvPr id="13" name="TextBox 12"/>
          <p:cNvSpPr txBox="1"/>
          <p:nvPr/>
        </p:nvSpPr>
        <p:spPr>
          <a:xfrm>
            <a:off x="7362640" y="1409700"/>
            <a:ext cx="418704" cy="369332"/>
          </a:xfrm>
          <a:prstGeom prst="rect">
            <a:avLst/>
          </a:prstGeom>
          <a:noFill/>
        </p:spPr>
        <p:txBody>
          <a:bodyPr wrap="none" rtlCol="0">
            <a:spAutoFit/>
          </a:bodyPr>
          <a:lstStyle/>
          <a:p>
            <a:pPr algn="ctr" defTabSz="914400"/>
            <a:r>
              <a:rPr lang="en-US" dirty="0" smtClean="0">
                <a:solidFill>
                  <a:prstClr val="black"/>
                </a:solidFill>
              </a:rPr>
              <a:t>11</a:t>
            </a:r>
            <a:endParaRPr lang="en-US" dirty="0">
              <a:solidFill>
                <a:prstClr val="black"/>
              </a:solidFill>
            </a:endParaRPr>
          </a:p>
        </p:txBody>
      </p:sp>
      <p:sp>
        <p:nvSpPr>
          <p:cNvPr id="14" name="TextBox 13"/>
          <p:cNvSpPr txBox="1"/>
          <p:nvPr/>
        </p:nvSpPr>
        <p:spPr>
          <a:xfrm>
            <a:off x="8486515" y="1402200"/>
            <a:ext cx="418704" cy="369332"/>
          </a:xfrm>
          <a:prstGeom prst="rect">
            <a:avLst/>
          </a:prstGeom>
          <a:noFill/>
        </p:spPr>
        <p:txBody>
          <a:bodyPr wrap="none" rtlCol="0">
            <a:spAutoFit/>
          </a:bodyPr>
          <a:lstStyle/>
          <a:p>
            <a:pPr algn="ctr" defTabSz="914400"/>
            <a:r>
              <a:rPr lang="en-US" dirty="0" smtClean="0">
                <a:solidFill>
                  <a:prstClr val="black"/>
                </a:solidFill>
              </a:rPr>
              <a:t>12</a:t>
            </a:r>
            <a:endParaRPr lang="en-US" dirty="0">
              <a:solidFill>
                <a:prstClr val="black"/>
              </a:solidFill>
            </a:endParaRPr>
          </a:p>
        </p:txBody>
      </p:sp>
      <p:sp>
        <p:nvSpPr>
          <p:cNvPr id="15" name="TextBox 14"/>
          <p:cNvSpPr txBox="1"/>
          <p:nvPr/>
        </p:nvSpPr>
        <p:spPr>
          <a:xfrm>
            <a:off x="382050" y="1950310"/>
            <a:ext cx="1044453" cy="830997"/>
          </a:xfrm>
          <a:prstGeom prst="rect">
            <a:avLst/>
          </a:prstGeom>
          <a:noFill/>
        </p:spPr>
        <p:txBody>
          <a:bodyPr wrap="none" rtlCol="0">
            <a:spAutoFit/>
          </a:bodyPr>
          <a:lstStyle/>
          <a:p>
            <a:pPr algn="ctr" defTabSz="914400">
              <a:lnSpc>
                <a:spcPct val="80000"/>
              </a:lnSpc>
            </a:pPr>
            <a:r>
              <a:rPr lang="en-US" sz="2000" b="1" dirty="0" smtClean="0">
                <a:solidFill>
                  <a:prstClr val="black"/>
                </a:solidFill>
              </a:rPr>
              <a:t>Mighty</a:t>
            </a:r>
          </a:p>
          <a:p>
            <a:pPr algn="ctr" defTabSz="914400">
              <a:lnSpc>
                <a:spcPct val="80000"/>
              </a:lnSpc>
            </a:pPr>
            <a:r>
              <a:rPr lang="en-US" sz="2000" b="1" dirty="0" smtClean="0">
                <a:solidFill>
                  <a:prstClr val="black"/>
                </a:solidFill>
              </a:rPr>
              <a:t>Metallic</a:t>
            </a:r>
          </a:p>
          <a:p>
            <a:pPr algn="ctr" defTabSz="914400">
              <a:lnSpc>
                <a:spcPct val="80000"/>
              </a:lnSpc>
            </a:pPr>
            <a:r>
              <a:rPr lang="en-US" sz="2000" b="1" dirty="0" smtClean="0">
                <a:solidFill>
                  <a:prstClr val="black"/>
                </a:solidFill>
              </a:rPr>
              <a:t>Man</a:t>
            </a:r>
            <a:endParaRPr lang="en-US" sz="2000" b="1" dirty="0">
              <a:solidFill>
                <a:prstClr val="black"/>
              </a:solidFill>
            </a:endParaRPr>
          </a:p>
        </p:txBody>
      </p:sp>
      <p:sp>
        <p:nvSpPr>
          <p:cNvPr id="16" name="TextBox 15"/>
          <p:cNvSpPr txBox="1"/>
          <p:nvPr/>
        </p:nvSpPr>
        <p:spPr>
          <a:xfrm>
            <a:off x="3438137" y="1967929"/>
            <a:ext cx="875881" cy="584775"/>
          </a:xfrm>
          <a:prstGeom prst="rect">
            <a:avLst/>
          </a:prstGeom>
          <a:noFill/>
        </p:spPr>
        <p:txBody>
          <a:bodyPr wrap="none" rtlCol="0">
            <a:spAutoFit/>
          </a:bodyPr>
          <a:lstStyle/>
          <a:p>
            <a:pPr algn="ctr" defTabSz="914400">
              <a:lnSpc>
                <a:spcPct val="80000"/>
              </a:lnSpc>
            </a:pPr>
            <a:r>
              <a:rPr lang="en-US" sz="2000" b="1" dirty="0" smtClean="0">
                <a:solidFill>
                  <a:prstClr val="black"/>
                </a:solidFill>
              </a:rPr>
              <a:t>Four</a:t>
            </a:r>
          </a:p>
          <a:p>
            <a:pPr algn="ctr" defTabSz="914400">
              <a:lnSpc>
                <a:spcPct val="80000"/>
              </a:lnSpc>
            </a:pPr>
            <a:r>
              <a:rPr lang="en-US" sz="2000" b="1" dirty="0" smtClean="0">
                <a:solidFill>
                  <a:prstClr val="black"/>
                </a:solidFill>
              </a:rPr>
              <a:t>Beasts</a:t>
            </a:r>
            <a:endParaRPr lang="en-US" sz="2000" b="1" dirty="0">
              <a:solidFill>
                <a:prstClr val="black"/>
              </a:solidFill>
            </a:endParaRPr>
          </a:p>
        </p:txBody>
      </p:sp>
      <p:sp>
        <p:nvSpPr>
          <p:cNvPr id="17" name="TextBox 16"/>
          <p:cNvSpPr txBox="1"/>
          <p:nvPr/>
        </p:nvSpPr>
        <p:spPr>
          <a:xfrm>
            <a:off x="5294766" y="1967929"/>
            <a:ext cx="1029834" cy="584775"/>
          </a:xfrm>
          <a:prstGeom prst="rect">
            <a:avLst/>
          </a:prstGeom>
          <a:noFill/>
        </p:spPr>
        <p:txBody>
          <a:bodyPr wrap="none" rtlCol="0">
            <a:spAutoFit/>
          </a:bodyPr>
          <a:lstStyle/>
          <a:p>
            <a:pPr algn="ctr" defTabSz="914400">
              <a:lnSpc>
                <a:spcPct val="80000"/>
              </a:lnSpc>
            </a:pPr>
            <a:r>
              <a:rPr lang="en-US" sz="2000" b="1" dirty="0" smtClean="0">
                <a:solidFill>
                  <a:prstClr val="black"/>
                </a:solidFill>
              </a:rPr>
              <a:t>Seventy</a:t>
            </a:r>
          </a:p>
          <a:p>
            <a:pPr algn="ctr" defTabSz="914400">
              <a:lnSpc>
                <a:spcPct val="80000"/>
              </a:lnSpc>
            </a:pPr>
            <a:r>
              <a:rPr lang="en-US" sz="2000" b="1" dirty="0" smtClean="0">
                <a:solidFill>
                  <a:prstClr val="black"/>
                </a:solidFill>
              </a:rPr>
              <a:t>Weeks</a:t>
            </a:r>
            <a:endParaRPr lang="en-US" sz="2000" b="1" dirty="0">
              <a:solidFill>
                <a:prstClr val="black"/>
              </a:solidFill>
            </a:endParaRPr>
          </a:p>
        </p:txBody>
      </p:sp>
      <p:sp>
        <p:nvSpPr>
          <p:cNvPr id="18" name="TextBox 17"/>
          <p:cNvSpPr txBox="1"/>
          <p:nvPr/>
        </p:nvSpPr>
        <p:spPr>
          <a:xfrm>
            <a:off x="4499635" y="3332776"/>
            <a:ext cx="636713" cy="338554"/>
          </a:xfrm>
          <a:prstGeom prst="rect">
            <a:avLst/>
          </a:prstGeom>
          <a:solidFill>
            <a:schemeClr val="bg1"/>
          </a:solidFill>
        </p:spPr>
        <p:txBody>
          <a:bodyPr wrap="none" rtlCol="0">
            <a:spAutoFit/>
          </a:bodyPr>
          <a:lstStyle/>
          <a:p>
            <a:pPr algn="ctr" defTabSz="914400"/>
            <a:r>
              <a:rPr lang="en-US" sz="1600" b="1" dirty="0" smtClean="0">
                <a:solidFill>
                  <a:prstClr val="black"/>
                </a:solidFill>
              </a:rPr>
              <a:t>Ram</a:t>
            </a:r>
            <a:r>
              <a:rPr lang="en-US" sz="1600" b="1" baseline="30000" dirty="0" smtClean="0">
                <a:solidFill>
                  <a:prstClr val="black"/>
                </a:solidFill>
              </a:rPr>
              <a:t>3</a:t>
            </a:r>
            <a:endParaRPr lang="en-US" sz="1600" b="1" dirty="0">
              <a:solidFill>
                <a:prstClr val="black"/>
              </a:solidFill>
            </a:endParaRPr>
          </a:p>
        </p:txBody>
      </p:sp>
      <p:sp>
        <p:nvSpPr>
          <p:cNvPr id="19" name="Rectangle 18"/>
          <p:cNvSpPr/>
          <p:nvPr/>
        </p:nvSpPr>
        <p:spPr>
          <a:xfrm>
            <a:off x="533400" y="2781300"/>
            <a:ext cx="783124" cy="457200"/>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80000"/>
              </a:lnSpc>
            </a:pPr>
            <a:r>
              <a:rPr lang="en-US" sz="1600" b="1" dirty="0" smtClean="0">
                <a:solidFill>
                  <a:prstClr val="black"/>
                </a:solidFill>
              </a:rPr>
              <a:t>1</a:t>
            </a:r>
          </a:p>
          <a:p>
            <a:pPr algn="ctr" defTabSz="914400">
              <a:lnSpc>
                <a:spcPct val="80000"/>
              </a:lnSpc>
            </a:pPr>
            <a:r>
              <a:rPr lang="en-US" sz="1600" b="1" dirty="0" smtClean="0">
                <a:solidFill>
                  <a:prstClr val="black"/>
                </a:solidFill>
              </a:rPr>
              <a:t>Gold</a:t>
            </a:r>
            <a:r>
              <a:rPr lang="en-US" sz="1600" b="1" baseline="30000" dirty="0" smtClean="0">
                <a:solidFill>
                  <a:prstClr val="black"/>
                </a:solidFill>
              </a:rPr>
              <a:t>4</a:t>
            </a:r>
            <a:endParaRPr lang="en-US" sz="1600" b="1" dirty="0">
              <a:solidFill>
                <a:prstClr val="black"/>
              </a:solidFill>
            </a:endParaRPr>
          </a:p>
        </p:txBody>
      </p:sp>
      <p:sp>
        <p:nvSpPr>
          <p:cNvPr id="20" name="Rectangle 19"/>
          <p:cNvSpPr/>
          <p:nvPr/>
        </p:nvSpPr>
        <p:spPr>
          <a:xfrm>
            <a:off x="533400" y="3238500"/>
            <a:ext cx="783124" cy="45720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80000"/>
              </a:lnSpc>
            </a:pPr>
            <a:r>
              <a:rPr lang="en-US" sz="1600" b="1" dirty="0" smtClean="0">
                <a:solidFill>
                  <a:prstClr val="black"/>
                </a:solidFill>
              </a:rPr>
              <a:t>2</a:t>
            </a:r>
          </a:p>
          <a:p>
            <a:pPr algn="ctr" defTabSz="914400">
              <a:lnSpc>
                <a:spcPct val="80000"/>
              </a:lnSpc>
            </a:pPr>
            <a:r>
              <a:rPr lang="en-US" sz="1600" b="1" dirty="0" smtClean="0">
                <a:solidFill>
                  <a:prstClr val="black"/>
                </a:solidFill>
              </a:rPr>
              <a:t>Silver</a:t>
            </a:r>
            <a:endParaRPr lang="en-US" sz="1600" b="1" dirty="0">
              <a:solidFill>
                <a:prstClr val="black"/>
              </a:solidFill>
            </a:endParaRPr>
          </a:p>
        </p:txBody>
      </p:sp>
      <p:sp>
        <p:nvSpPr>
          <p:cNvPr id="21" name="Rectangle 20"/>
          <p:cNvSpPr/>
          <p:nvPr/>
        </p:nvSpPr>
        <p:spPr>
          <a:xfrm>
            <a:off x="534393" y="3695700"/>
            <a:ext cx="783124" cy="457200"/>
          </a:xfrm>
          <a:prstGeom prst="rect">
            <a:avLst/>
          </a:prstGeom>
          <a:solidFill>
            <a:schemeClr val="bg2">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80000"/>
              </a:lnSpc>
            </a:pPr>
            <a:r>
              <a:rPr lang="en-US" sz="1600" b="1" dirty="0" smtClean="0">
                <a:solidFill>
                  <a:prstClr val="black"/>
                </a:solidFill>
              </a:rPr>
              <a:t>3</a:t>
            </a:r>
          </a:p>
          <a:p>
            <a:pPr algn="ctr" defTabSz="914400">
              <a:lnSpc>
                <a:spcPct val="80000"/>
              </a:lnSpc>
            </a:pPr>
            <a:r>
              <a:rPr lang="en-US" sz="1600" b="1" dirty="0" smtClean="0">
                <a:solidFill>
                  <a:prstClr val="black"/>
                </a:solidFill>
              </a:rPr>
              <a:t>Bronze</a:t>
            </a:r>
            <a:endParaRPr lang="en-US" sz="1600" b="1" dirty="0">
              <a:solidFill>
                <a:prstClr val="black"/>
              </a:solidFill>
            </a:endParaRPr>
          </a:p>
        </p:txBody>
      </p:sp>
      <p:sp>
        <p:nvSpPr>
          <p:cNvPr id="22" name="Rectangle 21"/>
          <p:cNvSpPr/>
          <p:nvPr/>
        </p:nvSpPr>
        <p:spPr>
          <a:xfrm>
            <a:off x="533400" y="4152899"/>
            <a:ext cx="783124" cy="540603"/>
          </a:xfrm>
          <a:prstGeom prst="rect">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lnSpc>
                <a:spcPct val="80000"/>
              </a:lnSpc>
            </a:pPr>
            <a:r>
              <a:rPr lang="en-US" sz="1600" b="1" dirty="0" smtClean="0">
                <a:solidFill>
                  <a:prstClr val="black"/>
                </a:solidFill>
              </a:rPr>
              <a:t>4</a:t>
            </a:r>
          </a:p>
          <a:p>
            <a:pPr algn="ctr" defTabSz="914400">
              <a:lnSpc>
                <a:spcPct val="80000"/>
              </a:lnSpc>
            </a:pPr>
            <a:r>
              <a:rPr lang="en-US" sz="1600" b="1" dirty="0" smtClean="0">
                <a:solidFill>
                  <a:prstClr val="black"/>
                </a:solidFill>
              </a:rPr>
              <a:t>Iron/clay</a:t>
            </a:r>
            <a:endParaRPr lang="en-US" sz="1600" b="1" dirty="0">
              <a:solidFill>
                <a:prstClr val="black"/>
              </a:solidFill>
            </a:endParaRPr>
          </a:p>
        </p:txBody>
      </p:sp>
      <p:sp>
        <p:nvSpPr>
          <p:cNvPr id="23" name="Explosion 1 22"/>
          <p:cNvSpPr/>
          <p:nvPr/>
        </p:nvSpPr>
        <p:spPr>
          <a:xfrm>
            <a:off x="76200" y="4342200"/>
            <a:ext cx="1706366" cy="1182300"/>
          </a:xfrm>
          <a:prstGeom prst="irregularSeal1">
            <a:avLst/>
          </a:prstGeom>
          <a:solidFill>
            <a:srgbClr val="0000CC"/>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p>
            <a:pPr algn="ctr" defTabSz="914400">
              <a:lnSpc>
                <a:spcPct val="80000"/>
              </a:lnSpc>
            </a:pPr>
            <a:r>
              <a:rPr lang="en-US" b="1" dirty="0" smtClean="0">
                <a:solidFill>
                  <a:prstClr val="white"/>
                </a:solidFill>
              </a:rPr>
              <a:t>Stone</a:t>
            </a:r>
            <a:r>
              <a:rPr lang="en-US" b="1" baseline="30000" dirty="0" smtClean="0">
                <a:solidFill>
                  <a:prstClr val="white"/>
                </a:solidFill>
              </a:rPr>
              <a:t>34</a:t>
            </a:r>
            <a:endParaRPr lang="en-US" b="1" dirty="0">
              <a:solidFill>
                <a:prstClr val="white"/>
              </a:solidFill>
            </a:endParaRPr>
          </a:p>
        </p:txBody>
      </p:sp>
      <p:sp>
        <p:nvSpPr>
          <p:cNvPr id="24" name="Rectangle 23"/>
          <p:cNvSpPr/>
          <p:nvPr/>
        </p:nvSpPr>
        <p:spPr>
          <a:xfrm>
            <a:off x="3488038" y="2780100"/>
            <a:ext cx="808350" cy="457200"/>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80000"/>
              </a:lnSpc>
            </a:pPr>
            <a:r>
              <a:rPr lang="en-US" sz="1600" b="1" dirty="0" smtClean="0">
                <a:solidFill>
                  <a:prstClr val="black"/>
                </a:solidFill>
              </a:rPr>
              <a:t>1</a:t>
            </a:r>
          </a:p>
          <a:p>
            <a:pPr algn="ctr" defTabSz="914400">
              <a:lnSpc>
                <a:spcPct val="80000"/>
              </a:lnSpc>
            </a:pPr>
            <a:r>
              <a:rPr lang="en-US" sz="1600" b="1" dirty="0" smtClean="0">
                <a:solidFill>
                  <a:prstClr val="black"/>
                </a:solidFill>
              </a:rPr>
              <a:t>Lion</a:t>
            </a:r>
            <a:r>
              <a:rPr lang="en-US" sz="1600" b="1" baseline="30000" dirty="0">
                <a:solidFill>
                  <a:prstClr val="black"/>
                </a:solidFill>
              </a:rPr>
              <a:t>4</a:t>
            </a:r>
            <a:endParaRPr lang="en-US" sz="1600" b="1" dirty="0">
              <a:solidFill>
                <a:prstClr val="black"/>
              </a:solidFill>
            </a:endParaRPr>
          </a:p>
        </p:txBody>
      </p:sp>
      <p:sp>
        <p:nvSpPr>
          <p:cNvPr id="25" name="Rectangle 24"/>
          <p:cNvSpPr/>
          <p:nvPr/>
        </p:nvSpPr>
        <p:spPr>
          <a:xfrm>
            <a:off x="3488038" y="3237300"/>
            <a:ext cx="808350" cy="45720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80000"/>
              </a:lnSpc>
            </a:pPr>
            <a:r>
              <a:rPr lang="en-US" sz="1600" b="1" dirty="0" smtClean="0">
                <a:solidFill>
                  <a:prstClr val="black"/>
                </a:solidFill>
              </a:rPr>
              <a:t>2</a:t>
            </a:r>
          </a:p>
          <a:p>
            <a:pPr algn="ctr" defTabSz="914400">
              <a:lnSpc>
                <a:spcPct val="80000"/>
              </a:lnSpc>
            </a:pPr>
            <a:r>
              <a:rPr lang="en-US" sz="1600" b="1" dirty="0" smtClean="0">
                <a:solidFill>
                  <a:prstClr val="black"/>
                </a:solidFill>
              </a:rPr>
              <a:t>Bear</a:t>
            </a:r>
            <a:r>
              <a:rPr lang="en-US" sz="1600" b="1" baseline="30000" dirty="0" smtClean="0">
                <a:solidFill>
                  <a:prstClr val="black"/>
                </a:solidFill>
              </a:rPr>
              <a:t>5</a:t>
            </a:r>
            <a:endParaRPr lang="en-US" sz="1600" b="1" baseline="30000" dirty="0">
              <a:solidFill>
                <a:prstClr val="black"/>
              </a:solidFill>
            </a:endParaRPr>
          </a:p>
        </p:txBody>
      </p:sp>
      <p:sp>
        <p:nvSpPr>
          <p:cNvPr id="26" name="Rectangle 25"/>
          <p:cNvSpPr/>
          <p:nvPr/>
        </p:nvSpPr>
        <p:spPr>
          <a:xfrm>
            <a:off x="3489031" y="3694500"/>
            <a:ext cx="808350" cy="457200"/>
          </a:xfrm>
          <a:prstGeom prst="rect">
            <a:avLst/>
          </a:prstGeom>
          <a:solidFill>
            <a:schemeClr val="bg2">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lnSpc>
                <a:spcPct val="80000"/>
              </a:lnSpc>
            </a:pPr>
            <a:r>
              <a:rPr lang="en-US" b="1" dirty="0" smtClean="0">
                <a:solidFill>
                  <a:prstClr val="black"/>
                </a:solidFill>
              </a:rPr>
              <a:t>3</a:t>
            </a:r>
          </a:p>
          <a:p>
            <a:pPr algn="ctr" defTabSz="914400">
              <a:lnSpc>
                <a:spcPct val="80000"/>
              </a:lnSpc>
            </a:pPr>
            <a:r>
              <a:rPr lang="en-US" sz="1600" b="1" dirty="0" smtClean="0">
                <a:solidFill>
                  <a:prstClr val="black"/>
                </a:solidFill>
              </a:rPr>
              <a:t>Leopard</a:t>
            </a:r>
            <a:r>
              <a:rPr lang="en-US" sz="1600" b="1" baseline="30000" dirty="0" smtClean="0">
                <a:solidFill>
                  <a:prstClr val="black"/>
                </a:solidFill>
              </a:rPr>
              <a:t>6</a:t>
            </a:r>
            <a:endParaRPr lang="en-US" sz="1600" b="1" dirty="0">
              <a:solidFill>
                <a:prstClr val="black"/>
              </a:solidFill>
            </a:endParaRPr>
          </a:p>
        </p:txBody>
      </p:sp>
      <p:sp>
        <p:nvSpPr>
          <p:cNvPr id="27" name="Rectangle 26"/>
          <p:cNvSpPr/>
          <p:nvPr/>
        </p:nvSpPr>
        <p:spPr>
          <a:xfrm>
            <a:off x="3488038" y="4151699"/>
            <a:ext cx="808350" cy="540603"/>
          </a:xfrm>
          <a:prstGeom prst="rect">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lnSpc>
                <a:spcPct val="80000"/>
              </a:lnSpc>
            </a:pPr>
            <a:r>
              <a:rPr lang="en-US" sz="1600" b="1" dirty="0" smtClean="0">
                <a:solidFill>
                  <a:prstClr val="black"/>
                </a:solidFill>
              </a:rPr>
              <a:t>4</a:t>
            </a:r>
          </a:p>
          <a:p>
            <a:pPr algn="ctr" defTabSz="914400">
              <a:lnSpc>
                <a:spcPct val="80000"/>
              </a:lnSpc>
            </a:pPr>
            <a:r>
              <a:rPr lang="en-US" sz="1600" b="1" dirty="0" smtClean="0">
                <a:solidFill>
                  <a:prstClr val="black"/>
                </a:solidFill>
              </a:rPr>
              <a:t>(ugly)</a:t>
            </a:r>
            <a:r>
              <a:rPr lang="en-US" sz="1600" b="1" baseline="30000" dirty="0" smtClean="0">
                <a:solidFill>
                  <a:prstClr val="black"/>
                </a:solidFill>
              </a:rPr>
              <a:t>7</a:t>
            </a:r>
            <a:endParaRPr lang="en-US" sz="1600" b="1" baseline="30000" dirty="0">
              <a:solidFill>
                <a:prstClr val="black"/>
              </a:solidFill>
            </a:endParaRPr>
          </a:p>
        </p:txBody>
      </p:sp>
      <p:sp>
        <p:nvSpPr>
          <p:cNvPr id="28" name="Explosion 1 27"/>
          <p:cNvSpPr/>
          <p:nvPr/>
        </p:nvSpPr>
        <p:spPr>
          <a:xfrm>
            <a:off x="3039030" y="4347481"/>
            <a:ext cx="1706366" cy="1182300"/>
          </a:xfrm>
          <a:prstGeom prst="irregularSeal1">
            <a:avLst/>
          </a:prstGeom>
          <a:solidFill>
            <a:srgbClr val="0000CC"/>
          </a:solidFill>
          <a:ln w="9525"/>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defTabSz="914400">
              <a:lnSpc>
                <a:spcPct val="80000"/>
              </a:lnSpc>
            </a:pPr>
            <a:r>
              <a:rPr lang="en-US" b="1" dirty="0" smtClean="0">
                <a:solidFill>
                  <a:prstClr val="white"/>
                </a:solidFill>
              </a:rPr>
              <a:t>Son of Man</a:t>
            </a:r>
            <a:r>
              <a:rPr lang="en-US" b="1" baseline="30000" dirty="0" smtClean="0">
                <a:solidFill>
                  <a:prstClr val="white"/>
                </a:solidFill>
              </a:rPr>
              <a:t>13</a:t>
            </a:r>
            <a:endParaRPr lang="en-US" b="1" dirty="0">
              <a:solidFill>
                <a:prstClr val="white"/>
              </a:solidFill>
            </a:endParaRPr>
          </a:p>
        </p:txBody>
      </p:sp>
      <p:sp>
        <p:nvSpPr>
          <p:cNvPr id="30" name="TextBox 29"/>
          <p:cNvSpPr txBox="1"/>
          <p:nvPr/>
        </p:nvSpPr>
        <p:spPr>
          <a:xfrm>
            <a:off x="6245996" y="3253990"/>
            <a:ext cx="728468" cy="289310"/>
          </a:xfrm>
          <a:prstGeom prst="rect">
            <a:avLst/>
          </a:prstGeom>
          <a:noFill/>
        </p:spPr>
        <p:txBody>
          <a:bodyPr wrap="none" rtlCol="0">
            <a:spAutoFit/>
          </a:bodyPr>
          <a:lstStyle/>
          <a:p>
            <a:pPr algn="ctr" defTabSz="914400">
              <a:lnSpc>
                <a:spcPct val="80000"/>
              </a:lnSpc>
            </a:pPr>
            <a:r>
              <a:rPr lang="en-US" sz="1600" b="1" dirty="0" smtClean="0">
                <a:solidFill>
                  <a:prstClr val="black"/>
                </a:solidFill>
              </a:rPr>
              <a:t>(Intro)</a:t>
            </a:r>
            <a:endParaRPr lang="en-US" sz="1600" b="1" dirty="0">
              <a:solidFill>
                <a:prstClr val="black"/>
              </a:solidFill>
            </a:endParaRPr>
          </a:p>
        </p:txBody>
      </p:sp>
      <p:sp>
        <p:nvSpPr>
          <p:cNvPr id="31" name="TextBox 30"/>
          <p:cNvSpPr txBox="1"/>
          <p:nvPr/>
        </p:nvSpPr>
        <p:spPr>
          <a:xfrm>
            <a:off x="6912414" y="3628192"/>
            <a:ext cx="1351652" cy="338554"/>
          </a:xfrm>
          <a:prstGeom prst="rect">
            <a:avLst/>
          </a:prstGeom>
          <a:noFill/>
        </p:spPr>
        <p:txBody>
          <a:bodyPr wrap="none" rtlCol="0">
            <a:spAutoFit/>
          </a:bodyPr>
          <a:lstStyle/>
          <a:p>
            <a:pPr algn="ctr" defTabSz="914400"/>
            <a:r>
              <a:rPr lang="en-US" sz="1600" b="1" dirty="0" smtClean="0">
                <a:solidFill>
                  <a:prstClr val="black"/>
                </a:solidFill>
              </a:rPr>
              <a:t>Kings of N&amp;S</a:t>
            </a:r>
            <a:r>
              <a:rPr lang="en-US" sz="1600" b="1" baseline="30000" dirty="0" smtClean="0">
                <a:solidFill>
                  <a:prstClr val="black"/>
                </a:solidFill>
              </a:rPr>
              <a:t>6</a:t>
            </a:r>
            <a:endParaRPr lang="en-US" sz="1600" b="1" dirty="0">
              <a:solidFill>
                <a:prstClr val="black"/>
              </a:solidFill>
            </a:endParaRPr>
          </a:p>
        </p:txBody>
      </p:sp>
      <p:sp>
        <p:nvSpPr>
          <p:cNvPr id="32" name="TextBox 31"/>
          <p:cNvSpPr txBox="1"/>
          <p:nvPr/>
        </p:nvSpPr>
        <p:spPr>
          <a:xfrm>
            <a:off x="6964414" y="3839171"/>
            <a:ext cx="1275285" cy="338554"/>
          </a:xfrm>
          <a:prstGeom prst="rect">
            <a:avLst/>
          </a:prstGeom>
          <a:noFill/>
        </p:spPr>
        <p:txBody>
          <a:bodyPr wrap="none" rtlCol="0">
            <a:spAutoFit/>
          </a:bodyPr>
          <a:lstStyle/>
          <a:p>
            <a:pPr algn="ctr" defTabSz="914400"/>
            <a:r>
              <a:rPr lang="en-US" sz="1600" b="1" dirty="0" smtClean="0">
                <a:solidFill>
                  <a:prstClr val="black"/>
                </a:solidFill>
              </a:rPr>
              <a:t>Vile Person</a:t>
            </a:r>
            <a:r>
              <a:rPr lang="en-US" sz="1600" b="1" baseline="30000" dirty="0" smtClean="0">
                <a:solidFill>
                  <a:prstClr val="black"/>
                </a:solidFill>
              </a:rPr>
              <a:t>21</a:t>
            </a:r>
            <a:endParaRPr lang="en-US" sz="1600" b="1" dirty="0">
              <a:solidFill>
                <a:prstClr val="black"/>
              </a:solidFill>
            </a:endParaRPr>
          </a:p>
        </p:txBody>
      </p:sp>
      <p:sp>
        <p:nvSpPr>
          <p:cNvPr id="33" name="TextBox 32"/>
          <p:cNvSpPr txBox="1"/>
          <p:nvPr/>
        </p:nvSpPr>
        <p:spPr>
          <a:xfrm>
            <a:off x="8153400" y="4782018"/>
            <a:ext cx="998292" cy="880241"/>
          </a:xfrm>
          <a:prstGeom prst="rect">
            <a:avLst/>
          </a:prstGeom>
          <a:noFill/>
        </p:spPr>
        <p:txBody>
          <a:bodyPr wrap="square" rtlCol="0">
            <a:spAutoFit/>
          </a:bodyPr>
          <a:lstStyle>
            <a:defPPr>
              <a:defRPr lang="en-US"/>
            </a:defPPr>
            <a:lvl1pPr algn="ctr">
              <a:lnSpc>
                <a:spcPct val="80000"/>
              </a:lnSpc>
              <a:defRPr sz="2000" b="1"/>
            </a:lvl1pPr>
          </a:lstStyle>
          <a:p>
            <a:pPr defTabSz="914400"/>
            <a:r>
              <a:rPr lang="en-US" sz="1600" dirty="0">
                <a:solidFill>
                  <a:prstClr val="black"/>
                </a:solidFill>
              </a:rPr>
              <a:t>time of</a:t>
            </a:r>
          </a:p>
          <a:p>
            <a:pPr defTabSz="914400"/>
            <a:r>
              <a:rPr lang="en-US" sz="1600" dirty="0">
                <a:solidFill>
                  <a:prstClr val="black"/>
                </a:solidFill>
              </a:rPr>
              <a:t>trouble</a:t>
            </a:r>
            <a:r>
              <a:rPr lang="en-US" sz="1600" baseline="30000" dirty="0">
                <a:solidFill>
                  <a:prstClr val="black"/>
                </a:solidFill>
              </a:rPr>
              <a:t>1</a:t>
            </a:r>
            <a:r>
              <a:rPr lang="en-US" sz="1600" dirty="0">
                <a:solidFill>
                  <a:prstClr val="black"/>
                </a:solidFill>
              </a:rPr>
              <a:t>, time of the end</a:t>
            </a:r>
            <a:r>
              <a:rPr lang="en-US" sz="1600" baseline="30000" dirty="0">
                <a:solidFill>
                  <a:prstClr val="black"/>
                </a:solidFill>
              </a:rPr>
              <a:t>4</a:t>
            </a:r>
          </a:p>
        </p:txBody>
      </p:sp>
      <p:sp>
        <p:nvSpPr>
          <p:cNvPr id="34" name="TextBox 33"/>
          <p:cNvSpPr txBox="1"/>
          <p:nvPr/>
        </p:nvSpPr>
        <p:spPr>
          <a:xfrm>
            <a:off x="6894708" y="3357146"/>
            <a:ext cx="1354152" cy="338554"/>
          </a:xfrm>
          <a:prstGeom prst="rect">
            <a:avLst/>
          </a:prstGeom>
          <a:noFill/>
        </p:spPr>
        <p:txBody>
          <a:bodyPr wrap="none" rtlCol="0">
            <a:spAutoFit/>
          </a:bodyPr>
          <a:lstStyle/>
          <a:p>
            <a:pPr algn="ctr" defTabSz="914400"/>
            <a:r>
              <a:rPr lang="en-US" sz="1600" b="1" dirty="0" smtClean="0">
                <a:solidFill>
                  <a:prstClr val="black"/>
                </a:solidFill>
              </a:rPr>
              <a:t>3 more Kings</a:t>
            </a:r>
            <a:r>
              <a:rPr lang="en-US" sz="1600" b="1" baseline="30000" dirty="0" smtClean="0">
                <a:solidFill>
                  <a:prstClr val="black"/>
                </a:solidFill>
              </a:rPr>
              <a:t>2</a:t>
            </a:r>
            <a:endParaRPr lang="en-US" sz="1600" b="1" dirty="0">
              <a:solidFill>
                <a:prstClr val="black"/>
              </a:solidFill>
            </a:endParaRPr>
          </a:p>
        </p:txBody>
      </p:sp>
      <p:sp>
        <p:nvSpPr>
          <p:cNvPr id="40" name="TextBox 39"/>
          <p:cNvSpPr txBox="1"/>
          <p:nvPr/>
        </p:nvSpPr>
        <p:spPr>
          <a:xfrm>
            <a:off x="7018156" y="4042946"/>
            <a:ext cx="1172692" cy="338554"/>
          </a:xfrm>
          <a:prstGeom prst="rect">
            <a:avLst/>
          </a:prstGeom>
          <a:noFill/>
        </p:spPr>
        <p:txBody>
          <a:bodyPr wrap="none" rtlCol="0">
            <a:spAutoFit/>
          </a:bodyPr>
          <a:lstStyle/>
          <a:p>
            <a:pPr algn="ctr" defTabSz="914400"/>
            <a:r>
              <a:rPr lang="en-US" sz="1600" b="1" dirty="0" smtClean="0">
                <a:solidFill>
                  <a:prstClr val="black"/>
                </a:solidFill>
              </a:rPr>
              <a:t>[evil] King</a:t>
            </a:r>
            <a:r>
              <a:rPr lang="en-US" sz="1600" b="1" baseline="30000" dirty="0" smtClean="0">
                <a:solidFill>
                  <a:prstClr val="black"/>
                </a:solidFill>
              </a:rPr>
              <a:t>36</a:t>
            </a:r>
            <a:endParaRPr lang="en-US" sz="1600" b="1" dirty="0">
              <a:solidFill>
                <a:prstClr val="black"/>
              </a:solidFill>
            </a:endParaRPr>
          </a:p>
        </p:txBody>
      </p:sp>
      <p:sp>
        <p:nvSpPr>
          <p:cNvPr id="41" name="TextBox 40"/>
          <p:cNvSpPr txBox="1"/>
          <p:nvPr/>
        </p:nvSpPr>
        <p:spPr>
          <a:xfrm>
            <a:off x="4275639" y="3890553"/>
            <a:ext cx="1113446" cy="307777"/>
          </a:xfrm>
          <a:prstGeom prst="rect">
            <a:avLst/>
          </a:prstGeom>
          <a:noFill/>
        </p:spPr>
        <p:txBody>
          <a:bodyPr wrap="none" rtlCol="0">
            <a:spAutoFit/>
          </a:bodyPr>
          <a:lstStyle/>
          <a:p>
            <a:pPr algn="ctr" defTabSz="914400"/>
            <a:r>
              <a:rPr lang="en-US" sz="1400" b="1" dirty="0" smtClean="0">
                <a:solidFill>
                  <a:prstClr val="black"/>
                </a:solidFill>
              </a:rPr>
              <a:t>Fierce King</a:t>
            </a:r>
            <a:r>
              <a:rPr lang="en-US" sz="1400" b="1" baseline="30000" dirty="0" smtClean="0">
                <a:solidFill>
                  <a:prstClr val="black"/>
                </a:solidFill>
              </a:rPr>
              <a:t>23</a:t>
            </a:r>
            <a:endParaRPr lang="en-US" sz="1400" b="1" baseline="30000" dirty="0">
              <a:solidFill>
                <a:prstClr val="black"/>
              </a:solidFill>
            </a:endParaRPr>
          </a:p>
        </p:txBody>
      </p:sp>
      <p:sp>
        <p:nvSpPr>
          <p:cNvPr id="42" name="TextBox 41"/>
          <p:cNvSpPr txBox="1"/>
          <p:nvPr/>
        </p:nvSpPr>
        <p:spPr>
          <a:xfrm>
            <a:off x="4370146" y="3661946"/>
            <a:ext cx="960198" cy="338554"/>
          </a:xfrm>
          <a:prstGeom prst="rect">
            <a:avLst/>
          </a:prstGeom>
          <a:noFill/>
        </p:spPr>
        <p:txBody>
          <a:bodyPr wrap="none" rtlCol="0">
            <a:spAutoFit/>
          </a:bodyPr>
          <a:lstStyle/>
          <a:p>
            <a:pPr algn="ctr" defTabSz="914400"/>
            <a:r>
              <a:rPr lang="en-US" sz="1600" b="1" dirty="0" smtClean="0">
                <a:solidFill>
                  <a:prstClr val="black"/>
                </a:solidFill>
              </a:rPr>
              <a:t>He-Goat</a:t>
            </a:r>
            <a:r>
              <a:rPr lang="en-US" sz="1600" b="1" baseline="30000" dirty="0" smtClean="0">
                <a:solidFill>
                  <a:prstClr val="black"/>
                </a:solidFill>
              </a:rPr>
              <a:t>8</a:t>
            </a:r>
            <a:endParaRPr lang="en-US" sz="1600" b="1" dirty="0">
              <a:solidFill>
                <a:prstClr val="black"/>
              </a:solidFill>
            </a:endParaRPr>
          </a:p>
        </p:txBody>
      </p:sp>
      <p:sp>
        <p:nvSpPr>
          <p:cNvPr id="44" name="Rectangle 43"/>
          <p:cNvSpPr/>
          <p:nvPr/>
        </p:nvSpPr>
        <p:spPr>
          <a:xfrm>
            <a:off x="5398635" y="2775643"/>
            <a:ext cx="822317" cy="457198"/>
          </a:xfrm>
          <a:prstGeom prst="rect">
            <a:avLst/>
          </a:prstGeom>
          <a:solidFill>
            <a:schemeClr val="bg1"/>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80000"/>
              </a:lnSpc>
            </a:pPr>
            <a:endParaRPr lang="en-US" sz="1600" b="1" dirty="0">
              <a:solidFill>
                <a:prstClr val="black"/>
              </a:solidFill>
            </a:endParaRPr>
          </a:p>
        </p:txBody>
      </p:sp>
      <p:sp>
        <p:nvSpPr>
          <p:cNvPr id="45" name="Rectangle 44"/>
          <p:cNvSpPr/>
          <p:nvPr/>
        </p:nvSpPr>
        <p:spPr>
          <a:xfrm>
            <a:off x="5398635" y="3226846"/>
            <a:ext cx="822317" cy="1459461"/>
          </a:xfrm>
          <a:prstGeom prst="rect">
            <a:avLst/>
          </a:prstGeom>
          <a:gradFill flip="none" rotWithShape="1">
            <a:gsLst>
              <a:gs pos="0">
                <a:schemeClr val="accent6"/>
              </a:gs>
              <a:gs pos="50000">
                <a:schemeClr val="bg2">
                  <a:lumMod val="50000"/>
                </a:schemeClr>
              </a:gs>
              <a:gs pos="100000">
                <a:schemeClr val="bg1">
                  <a:lumMod val="75000"/>
                </a:schemeClr>
              </a:gs>
            </a:gsLst>
            <a:lin ang="162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9" name="Explosion 1 38"/>
          <p:cNvSpPr/>
          <p:nvPr/>
        </p:nvSpPr>
        <p:spPr>
          <a:xfrm>
            <a:off x="4936261" y="4341000"/>
            <a:ext cx="1706366" cy="1182300"/>
          </a:xfrm>
          <a:prstGeom prst="irregularSeal1">
            <a:avLst/>
          </a:prstGeom>
          <a:solidFill>
            <a:srgbClr val="0000CC"/>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p>
            <a:pPr algn="ctr" defTabSz="914400"/>
            <a:r>
              <a:rPr lang="en-US" b="1" dirty="0" smtClean="0">
                <a:solidFill>
                  <a:prstClr val="white"/>
                </a:solidFill>
              </a:rPr>
              <a:t>Messiah</a:t>
            </a:r>
            <a:r>
              <a:rPr lang="en-US" b="1" baseline="30000" dirty="0" smtClean="0">
                <a:solidFill>
                  <a:prstClr val="white"/>
                </a:solidFill>
              </a:rPr>
              <a:t>25</a:t>
            </a:r>
            <a:endParaRPr lang="en-US" b="1" dirty="0">
              <a:solidFill>
                <a:prstClr val="white"/>
              </a:solidFill>
            </a:endParaRPr>
          </a:p>
        </p:txBody>
      </p:sp>
    </p:spTree>
    <p:extLst>
      <p:ext uri="{BB962C8B-B14F-4D97-AF65-F5344CB8AC3E}">
        <p14:creationId xmlns:p14="http://schemas.microsoft.com/office/powerpoint/2010/main" val="6791224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nny Haynes\Pictures\002 Unsplash\photo-1429041966141-44d228a427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 y="1"/>
            <a:ext cx="9187363"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8977" y="478459"/>
            <a:ext cx="1107996" cy="523220"/>
          </a:xfrm>
          <a:prstGeom prst="rect">
            <a:avLst/>
          </a:prstGeom>
          <a:solidFill>
            <a:schemeClr val="tx1"/>
          </a:solidFill>
        </p:spPr>
        <p:txBody>
          <a:bodyPr wrap="none" rtlCol="0">
            <a:spAutoFit/>
          </a:bodyPr>
          <a:lstStyle/>
          <a:p>
            <a:r>
              <a:rPr lang="en-US" sz="2800" dirty="0" smtClean="0">
                <a:solidFill>
                  <a:srgbClr val="FFFF00"/>
                </a:solidFill>
              </a:rPr>
              <a:t>Daniel</a:t>
            </a:r>
            <a:endParaRPr lang="en-US" sz="2800" dirty="0">
              <a:solidFill>
                <a:srgbClr val="FFFF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7128" y="1359672"/>
            <a:ext cx="1996422" cy="120456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772" y="739961"/>
            <a:ext cx="645013" cy="1728802"/>
          </a:xfrm>
          <a:prstGeom prst="rect">
            <a:avLst/>
          </a:prstGeom>
        </p:spPr>
      </p:pic>
      <p:sp>
        <p:nvSpPr>
          <p:cNvPr id="11" name="TextBox 10"/>
          <p:cNvSpPr txBox="1"/>
          <p:nvPr/>
        </p:nvSpPr>
        <p:spPr>
          <a:xfrm rot="20378575">
            <a:off x="2325766" y="3396885"/>
            <a:ext cx="2151871" cy="369332"/>
          </a:xfrm>
          <a:prstGeom prst="rect">
            <a:avLst/>
          </a:prstGeom>
          <a:noFill/>
        </p:spPr>
        <p:txBody>
          <a:bodyPr wrap="none" rtlCol="0">
            <a:spAutoFit/>
          </a:bodyPr>
          <a:lstStyle/>
          <a:p>
            <a:r>
              <a:rPr lang="en-US" dirty="0" smtClean="0">
                <a:solidFill>
                  <a:prstClr val="black"/>
                </a:solidFill>
              </a:rPr>
              <a:t>400+ Years of Silence</a:t>
            </a:r>
            <a:endParaRPr lang="en-US" dirty="0">
              <a:solidFill>
                <a:prstClr val="black"/>
              </a:solidFill>
            </a:endParaRPr>
          </a:p>
        </p:txBody>
      </p:sp>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2023" y="746219"/>
            <a:ext cx="1372109" cy="1948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6774511" y="818983"/>
            <a:ext cx="2025772" cy="1620617"/>
          </a:xfrm>
          <a:prstGeom prst="rect">
            <a:avLst/>
          </a:prstGeom>
        </p:spPr>
      </p:pic>
      <p:sp>
        <p:nvSpPr>
          <p:cNvPr id="6" name="TextBox 5"/>
          <p:cNvSpPr txBox="1"/>
          <p:nvPr/>
        </p:nvSpPr>
        <p:spPr>
          <a:xfrm>
            <a:off x="2472856" y="383105"/>
            <a:ext cx="3643500" cy="2062103"/>
          </a:xfrm>
          <a:prstGeom prst="rect">
            <a:avLst/>
          </a:prstGeom>
          <a:solidFill>
            <a:schemeClr val="bg1"/>
          </a:solidFill>
        </p:spPr>
        <p:txBody>
          <a:bodyPr wrap="square" rtlCol="0">
            <a:spAutoFit/>
          </a:bodyPr>
          <a:lstStyle/>
          <a:p>
            <a:r>
              <a:rPr lang="en-US" sz="1600" b="1" dirty="0" smtClean="0"/>
              <a:t>Daniel </a:t>
            </a:r>
            <a:r>
              <a:rPr lang="en-US" sz="1600" b="1" dirty="0"/>
              <a:t>2:44-45(NKJV) </a:t>
            </a:r>
            <a:r>
              <a:rPr lang="en-US" sz="1600" dirty="0"/>
              <a:t/>
            </a:r>
            <a:br>
              <a:rPr lang="en-US" sz="1600" dirty="0"/>
            </a:br>
            <a:r>
              <a:rPr lang="en-US" sz="1600" baseline="30000" dirty="0"/>
              <a:t>44</a:t>
            </a:r>
            <a:r>
              <a:rPr lang="en-US" sz="1600" dirty="0"/>
              <a:t>And in the days of these kings the God of heaven will set up a kingdom which shall never be destroyed; and the kingdom shall not be left to other people; it shall break in pieces and consume all these kingdoms, and it shall stand forever.  </a:t>
            </a:r>
          </a:p>
        </p:txBody>
      </p:sp>
      <p:pic>
        <p:nvPicPr>
          <p:cNvPr id="14" name="Picture 2" descr="O:\Images\Life-Scribes-Scrolls-Reading-Bible History\scroll-rol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92267" y="2432406"/>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186461" y="2448093"/>
            <a:ext cx="803233" cy="261511"/>
          </a:xfrm>
          <a:prstGeom prst="rect">
            <a:avLst/>
          </a:prstGeom>
          <a:noFill/>
        </p:spPr>
        <p:txBody>
          <a:bodyPr wrap="none" lIns="91345" tIns="45671" rIns="91345" bIns="45671" rtlCol="0">
            <a:spAutoFit/>
          </a:bodyPr>
          <a:lstStyle/>
          <a:p>
            <a:r>
              <a:rPr lang="en-US" sz="1100" dirty="0">
                <a:solidFill>
                  <a:prstClr val="black"/>
                </a:solidFill>
                <a:latin typeface="Arial" panose="020B0604020202020204" pitchFamily="34" charset="0"/>
                <a:cs typeface="Arial" panose="020B0604020202020204" pitchFamily="34" charset="0"/>
              </a:rPr>
              <a:t>Chapter 2</a:t>
            </a:r>
          </a:p>
        </p:txBody>
      </p:sp>
      <p:pic>
        <p:nvPicPr>
          <p:cNvPr id="16" name="Picture 2" descr="O:\Images\Life-Scribes-Scrolls-Reading-Bible History\scroll-rol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88055" y="2448718"/>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582252" y="2464405"/>
            <a:ext cx="803233" cy="261511"/>
          </a:xfrm>
          <a:prstGeom prst="rect">
            <a:avLst/>
          </a:prstGeom>
          <a:noFill/>
        </p:spPr>
        <p:txBody>
          <a:bodyPr wrap="none" lIns="91345" tIns="45671" rIns="91345" bIns="45671" rtlCol="0">
            <a:spAutoFit/>
          </a:bodyPr>
          <a:lstStyle/>
          <a:p>
            <a:r>
              <a:rPr lang="en-US" sz="1100" dirty="0">
                <a:solidFill>
                  <a:prstClr val="black"/>
                </a:solidFill>
                <a:latin typeface="Arial" panose="020B0604020202020204" pitchFamily="34" charset="0"/>
                <a:cs typeface="Arial" panose="020B0604020202020204" pitchFamily="34" charset="0"/>
              </a:rPr>
              <a:t>Chapter </a:t>
            </a:r>
            <a:r>
              <a:rPr lang="en-US" sz="1100" dirty="0" smtClean="0">
                <a:solidFill>
                  <a:prstClr val="black"/>
                </a:solidFill>
                <a:latin typeface="Arial" panose="020B0604020202020204" pitchFamily="34" charset="0"/>
                <a:cs typeface="Arial" panose="020B0604020202020204" pitchFamily="34" charset="0"/>
              </a:rPr>
              <a:t>7</a:t>
            </a:r>
            <a:endParaRPr lang="en-US" sz="11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5499251" y="3236864"/>
            <a:ext cx="3657600" cy="2308324"/>
          </a:xfrm>
          <a:prstGeom prst="rect">
            <a:avLst/>
          </a:prstGeom>
          <a:solidFill>
            <a:schemeClr val="bg1"/>
          </a:solidFill>
        </p:spPr>
        <p:txBody>
          <a:bodyPr wrap="square" rtlCol="0">
            <a:spAutoFit/>
          </a:bodyPr>
          <a:lstStyle/>
          <a:p>
            <a:r>
              <a:rPr lang="en-US" sz="1600" b="1" dirty="0" smtClean="0"/>
              <a:t>Daniel </a:t>
            </a:r>
            <a:r>
              <a:rPr lang="en-US" sz="1600" b="1" dirty="0"/>
              <a:t>7:27(NKJV) </a:t>
            </a:r>
            <a:r>
              <a:rPr lang="en-US" sz="1600" dirty="0"/>
              <a:t/>
            </a:r>
            <a:br>
              <a:rPr lang="en-US" sz="1600" dirty="0"/>
            </a:br>
            <a:r>
              <a:rPr lang="en-US" sz="1600" baseline="30000" dirty="0"/>
              <a:t>27</a:t>
            </a:r>
            <a:r>
              <a:rPr lang="en-US" sz="1600" dirty="0"/>
              <a:t>    Then the kingdom and dominion</a:t>
            </a:r>
            <a:r>
              <a:rPr lang="en-US" sz="1600" dirty="0" smtClean="0"/>
              <a:t>,</a:t>
            </a:r>
          </a:p>
          <a:p>
            <a:r>
              <a:rPr lang="en-US" sz="1600" dirty="0" smtClean="0"/>
              <a:t> </a:t>
            </a:r>
            <a:r>
              <a:rPr lang="en-US" sz="1600" dirty="0"/>
              <a:t>    And the greatness of </a:t>
            </a:r>
            <a:r>
              <a:rPr lang="en-US" sz="1600" dirty="0" smtClean="0"/>
              <a:t>the</a:t>
            </a:r>
          </a:p>
          <a:p>
            <a:r>
              <a:rPr lang="en-US" sz="1600" dirty="0" smtClean="0"/>
              <a:t>    </a:t>
            </a:r>
            <a:r>
              <a:rPr lang="en-US" sz="1600" dirty="0"/>
              <a:t>kingdoms under the whole heaven</a:t>
            </a:r>
            <a:r>
              <a:rPr lang="en-US" sz="1600" dirty="0" smtClean="0"/>
              <a:t>,</a:t>
            </a:r>
          </a:p>
          <a:p>
            <a:r>
              <a:rPr lang="en-US" sz="1600" dirty="0" smtClean="0"/>
              <a:t> </a:t>
            </a:r>
            <a:r>
              <a:rPr lang="en-US" sz="1600" dirty="0"/>
              <a:t>    Shall be given to the people, the saints </a:t>
            </a:r>
            <a:endParaRPr lang="en-US" sz="1600" dirty="0" smtClean="0"/>
          </a:p>
          <a:p>
            <a:r>
              <a:rPr lang="en-US" sz="1600" dirty="0"/>
              <a:t> </a:t>
            </a:r>
            <a:r>
              <a:rPr lang="en-US" sz="1600" dirty="0" smtClean="0"/>
              <a:t>             of </a:t>
            </a:r>
            <a:r>
              <a:rPr lang="en-US" sz="1600" dirty="0"/>
              <a:t>the Most High</a:t>
            </a:r>
            <a:r>
              <a:rPr lang="en-US" sz="1600" dirty="0" smtClean="0"/>
              <a:t>.</a:t>
            </a:r>
          </a:p>
          <a:p>
            <a:r>
              <a:rPr lang="en-US" sz="1600" dirty="0" smtClean="0"/>
              <a:t> </a:t>
            </a:r>
            <a:r>
              <a:rPr lang="en-US" sz="1600" dirty="0"/>
              <a:t>    His kingdom </a:t>
            </a:r>
            <a:r>
              <a:rPr lang="en-US" sz="1600" i="1" dirty="0"/>
              <a:t>is</a:t>
            </a:r>
            <a:r>
              <a:rPr lang="en-US" sz="1600" dirty="0"/>
              <a:t> an everlasting kingdom</a:t>
            </a:r>
            <a:r>
              <a:rPr lang="en-US" sz="1600" dirty="0" smtClean="0"/>
              <a:t>,</a:t>
            </a:r>
          </a:p>
          <a:p>
            <a:r>
              <a:rPr lang="en-US" sz="1600" dirty="0" smtClean="0"/>
              <a:t> </a:t>
            </a:r>
            <a:r>
              <a:rPr lang="en-US" sz="1600" dirty="0"/>
              <a:t>     And all dominions shall serve and </a:t>
            </a:r>
            <a:endParaRPr lang="en-US" sz="1600" dirty="0" smtClean="0"/>
          </a:p>
          <a:p>
            <a:r>
              <a:rPr lang="en-US" sz="1600" dirty="0"/>
              <a:t> </a:t>
            </a:r>
            <a:r>
              <a:rPr lang="en-US" sz="1600" dirty="0" smtClean="0"/>
              <a:t>            obey </a:t>
            </a:r>
            <a:r>
              <a:rPr lang="en-US" sz="1600" dirty="0"/>
              <a:t>Him.’ </a:t>
            </a:r>
          </a:p>
        </p:txBody>
      </p:sp>
      <p:sp>
        <p:nvSpPr>
          <p:cNvPr id="18" name="TextBox 17"/>
          <p:cNvSpPr txBox="1"/>
          <p:nvPr/>
        </p:nvSpPr>
        <p:spPr>
          <a:xfrm>
            <a:off x="463321" y="3236864"/>
            <a:ext cx="4962260" cy="2308324"/>
          </a:xfrm>
          <a:prstGeom prst="rect">
            <a:avLst/>
          </a:prstGeom>
          <a:solidFill>
            <a:schemeClr val="bg1"/>
          </a:solidFill>
        </p:spPr>
        <p:txBody>
          <a:bodyPr wrap="square" rtlCol="0">
            <a:spAutoFit/>
          </a:bodyPr>
          <a:lstStyle/>
          <a:p>
            <a:r>
              <a:rPr lang="en-US" b="1" dirty="0" smtClean="0"/>
              <a:t>Daniel </a:t>
            </a:r>
            <a:r>
              <a:rPr lang="en-US" b="1" dirty="0"/>
              <a:t>9:25(NKJV) </a:t>
            </a:r>
            <a:r>
              <a:rPr lang="en-US" dirty="0"/>
              <a:t/>
            </a:r>
            <a:br>
              <a:rPr lang="en-US" dirty="0"/>
            </a:br>
            <a:r>
              <a:rPr lang="en-US" baseline="30000" dirty="0"/>
              <a:t>25</a:t>
            </a:r>
            <a:r>
              <a:rPr lang="en-US" dirty="0"/>
              <a:t>    “Know therefore and understand</a:t>
            </a:r>
            <a:r>
              <a:rPr lang="en-US" dirty="0" smtClean="0"/>
              <a:t>,</a:t>
            </a:r>
          </a:p>
          <a:p>
            <a:r>
              <a:rPr lang="en-US" dirty="0" smtClean="0"/>
              <a:t> </a:t>
            </a:r>
            <a:r>
              <a:rPr lang="en-US" dirty="0"/>
              <a:t>     </a:t>
            </a:r>
            <a:r>
              <a:rPr lang="en-US" i="1" dirty="0"/>
              <a:t>That</a:t>
            </a:r>
            <a:r>
              <a:rPr lang="en-US" dirty="0"/>
              <a:t> from the going forth of the </a:t>
            </a:r>
            <a:r>
              <a:rPr lang="en-US" dirty="0" smtClean="0"/>
              <a:t>command</a:t>
            </a:r>
          </a:p>
          <a:p>
            <a:r>
              <a:rPr lang="en-US" dirty="0" smtClean="0"/>
              <a:t> </a:t>
            </a:r>
            <a:r>
              <a:rPr lang="en-US" dirty="0"/>
              <a:t>    To restore and build </a:t>
            </a:r>
            <a:r>
              <a:rPr lang="en-US" dirty="0" smtClean="0"/>
              <a:t>Jerusalem</a:t>
            </a:r>
          </a:p>
          <a:p>
            <a:r>
              <a:rPr lang="en-US" dirty="0" smtClean="0"/>
              <a:t> </a:t>
            </a:r>
            <a:r>
              <a:rPr lang="en-US" dirty="0"/>
              <a:t>    Until Messiah the Prince</a:t>
            </a:r>
            <a:r>
              <a:rPr lang="en-US" dirty="0" smtClean="0"/>
              <a:t>,</a:t>
            </a:r>
          </a:p>
          <a:p>
            <a:r>
              <a:rPr lang="en-US" dirty="0" smtClean="0"/>
              <a:t> </a:t>
            </a:r>
            <a:r>
              <a:rPr lang="en-US" dirty="0"/>
              <a:t>    </a:t>
            </a:r>
            <a:r>
              <a:rPr lang="en-US" i="1" dirty="0"/>
              <a:t>There shall be</a:t>
            </a:r>
            <a:r>
              <a:rPr lang="en-US" dirty="0"/>
              <a:t> seven weeks and sixty-two weeks</a:t>
            </a:r>
            <a:r>
              <a:rPr lang="en-US" dirty="0" smtClean="0"/>
              <a:t>;</a:t>
            </a:r>
          </a:p>
          <a:p>
            <a:r>
              <a:rPr lang="en-US" dirty="0" smtClean="0"/>
              <a:t> </a:t>
            </a:r>
            <a:r>
              <a:rPr lang="en-US" dirty="0"/>
              <a:t>    The </a:t>
            </a:r>
            <a:r>
              <a:rPr lang="en-US" dirty="0" smtClean="0"/>
              <a:t>street </a:t>
            </a:r>
            <a:r>
              <a:rPr lang="en-US" dirty="0"/>
              <a:t>shall be built again, and the </a:t>
            </a:r>
            <a:r>
              <a:rPr lang="en-US" dirty="0" smtClean="0"/>
              <a:t>wall,</a:t>
            </a:r>
          </a:p>
          <a:p>
            <a:r>
              <a:rPr lang="en-US" dirty="0" smtClean="0"/>
              <a:t> </a:t>
            </a:r>
            <a:r>
              <a:rPr lang="en-US" dirty="0"/>
              <a:t>    Even in troublesome times. </a:t>
            </a:r>
          </a:p>
        </p:txBody>
      </p:sp>
      <p:grpSp>
        <p:nvGrpSpPr>
          <p:cNvPr id="21" name="Group 20"/>
          <p:cNvGrpSpPr/>
          <p:nvPr/>
        </p:nvGrpSpPr>
        <p:grpSpPr>
          <a:xfrm>
            <a:off x="6726592" y="23850"/>
            <a:ext cx="1455117" cy="1348998"/>
            <a:chOff x="6726586" y="23847"/>
            <a:chExt cx="1455117" cy="1348996"/>
          </a:xfrm>
        </p:grpSpPr>
        <p:grpSp>
          <p:nvGrpSpPr>
            <p:cNvPr id="20" name="Group 19"/>
            <p:cNvGrpSpPr/>
            <p:nvPr/>
          </p:nvGrpSpPr>
          <p:grpSpPr>
            <a:xfrm>
              <a:off x="6726586" y="23847"/>
              <a:ext cx="1455117" cy="1348996"/>
              <a:chOff x="6726586" y="23847"/>
              <a:chExt cx="1455117" cy="1348996"/>
            </a:xfrm>
          </p:grpSpPr>
          <p:pic>
            <p:nvPicPr>
              <p:cNvPr id="19" name="Picture 5" descr="http://www.midmainetech.me/drupal/sites/default/files/Calendar-Logo-256x256.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26586" y="90194"/>
                <a:ext cx="1455117" cy="128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rot="213392">
                <a:off x="6989682" y="23847"/>
                <a:ext cx="991169" cy="338553"/>
              </a:xfrm>
              <a:prstGeom prst="rect">
                <a:avLst/>
              </a:prstGeom>
              <a:noFill/>
            </p:spPr>
            <p:txBody>
              <a:bodyPr wrap="none" rtlCol="0">
                <a:spAutoFit/>
              </a:bodyPr>
              <a:lstStyle/>
              <a:p>
                <a:r>
                  <a:rPr lang="en-US" sz="1600" dirty="0" smtClean="0"/>
                  <a:t>70 Weeks</a:t>
                </a:r>
                <a:endParaRPr lang="en-US" sz="1600" dirty="0"/>
              </a:p>
            </p:txBody>
          </p:sp>
        </p:grpSp>
        <p:pic>
          <p:nvPicPr>
            <p:cNvPr id="23" name="Picture 2" descr="O:\Images\Life-Scribes-Scrolls-Reading-Bible History\scroll-rol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0007" y="623369"/>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7044190" y="639049"/>
              <a:ext cx="803233" cy="261511"/>
            </a:xfrm>
            <a:prstGeom prst="rect">
              <a:avLst/>
            </a:prstGeom>
            <a:noFill/>
          </p:spPr>
          <p:txBody>
            <a:bodyPr wrap="none" lIns="91345" tIns="45671" rIns="91345" bIns="45671" rtlCol="0">
              <a:spAutoFit/>
            </a:bodyPr>
            <a:lstStyle/>
            <a:p>
              <a:r>
                <a:rPr lang="en-US" sz="1100" dirty="0">
                  <a:solidFill>
                    <a:prstClr val="black"/>
                  </a:solidFill>
                  <a:latin typeface="Arial" panose="020B0604020202020204" pitchFamily="34" charset="0"/>
                  <a:cs typeface="Arial" panose="020B0604020202020204" pitchFamily="34" charset="0"/>
                </a:rPr>
                <a:t>Chapter </a:t>
              </a:r>
              <a:r>
                <a:rPr lang="en-US" sz="1100" dirty="0" smtClean="0">
                  <a:solidFill>
                    <a:prstClr val="black"/>
                  </a:solidFill>
                  <a:latin typeface="Arial" panose="020B0604020202020204" pitchFamily="34" charset="0"/>
                  <a:cs typeface="Arial" panose="020B0604020202020204" pitchFamily="34" charset="0"/>
                </a:rPr>
                <a:t>9</a:t>
              </a:r>
              <a:endParaRPr lang="en-US" sz="1100"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22280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91440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404753" y="-1789940"/>
            <a:ext cx="8229600" cy="952500"/>
          </a:xfrm>
        </p:spPr>
        <p:txBody>
          <a:bodyPr/>
          <a:lstStyle/>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3682" y="260350"/>
            <a:ext cx="3746500" cy="5194300"/>
          </a:xfrm>
          <a:prstGeom prst="rect">
            <a:avLst/>
          </a:prstGeom>
        </p:spPr>
      </p:pic>
      <p:sp>
        <p:nvSpPr>
          <p:cNvPr id="7" name="TextBox 6"/>
          <p:cNvSpPr txBox="1"/>
          <p:nvPr/>
        </p:nvSpPr>
        <p:spPr>
          <a:xfrm>
            <a:off x="4958079" y="165348"/>
            <a:ext cx="795411" cy="369332"/>
          </a:xfrm>
          <a:prstGeom prst="rect">
            <a:avLst/>
          </a:prstGeom>
          <a:noFill/>
        </p:spPr>
        <p:txBody>
          <a:bodyPr wrap="none" rtlCol="0">
            <a:spAutoFit/>
          </a:bodyPr>
          <a:lstStyle/>
          <a:p>
            <a:r>
              <a:rPr lang="en-US" b="1" dirty="0" smtClean="0">
                <a:solidFill>
                  <a:srgbClr val="0000CC"/>
                </a:solidFill>
              </a:rPr>
              <a:t>Daniel</a:t>
            </a:r>
            <a:endParaRPr lang="en-US" b="1" dirty="0">
              <a:solidFill>
                <a:srgbClr val="0000CC"/>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691712" flipH="1">
            <a:off x="3513160" y="2863586"/>
            <a:ext cx="1051359" cy="809259"/>
          </a:xfrm>
          <a:prstGeom prst="rect">
            <a:avLst/>
          </a:prstGeom>
        </p:spPr>
      </p:pic>
      <p:sp>
        <p:nvSpPr>
          <p:cNvPr id="9" name="TextBox 8"/>
          <p:cNvSpPr txBox="1"/>
          <p:nvPr/>
        </p:nvSpPr>
        <p:spPr>
          <a:xfrm>
            <a:off x="5753476" y="165355"/>
            <a:ext cx="2903636" cy="830997"/>
          </a:xfrm>
          <a:prstGeom prst="rect">
            <a:avLst/>
          </a:prstGeom>
          <a:noFill/>
        </p:spPr>
        <p:txBody>
          <a:bodyPr wrap="square" rtlCol="0">
            <a:spAutoFit/>
          </a:bodyPr>
          <a:lstStyle/>
          <a:p>
            <a:r>
              <a:rPr lang="en-US" sz="1600" dirty="0"/>
              <a:t>“Look, I am making known to you what shall happen in the latter time of the indignation</a:t>
            </a:r>
          </a:p>
        </p:txBody>
      </p:sp>
      <p:sp>
        <p:nvSpPr>
          <p:cNvPr id="10" name="TextBox 9"/>
          <p:cNvSpPr txBox="1"/>
          <p:nvPr/>
        </p:nvSpPr>
        <p:spPr>
          <a:xfrm>
            <a:off x="2670342" y="4021693"/>
            <a:ext cx="862737" cy="369332"/>
          </a:xfrm>
          <a:prstGeom prst="rect">
            <a:avLst/>
          </a:prstGeom>
          <a:solidFill>
            <a:schemeClr val="bg1"/>
          </a:solidFill>
        </p:spPr>
        <p:txBody>
          <a:bodyPr wrap="none" rtlCol="0">
            <a:spAutoFit/>
          </a:bodyPr>
          <a:lstStyle>
            <a:defPPr>
              <a:defRPr lang="en-US"/>
            </a:defPPr>
            <a:lvl1pPr>
              <a:defRPr b="1">
                <a:solidFill>
                  <a:srgbClr val="0000CC"/>
                </a:solidFill>
              </a:defRPr>
            </a:lvl1pPr>
          </a:lstStyle>
          <a:p>
            <a:r>
              <a:rPr lang="en-US" dirty="0"/>
              <a:t>Visions</a:t>
            </a:r>
          </a:p>
        </p:txBody>
      </p:sp>
      <p:sp>
        <p:nvSpPr>
          <p:cNvPr id="4" name="TextBox 3"/>
          <p:cNvSpPr txBox="1"/>
          <p:nvPr/>
        </p:nvSpPr>
        <p:spPr>
          <a:xfrm>
            <a:off x="0" y="140552"/>
            <a:ext cx="3533074" cy="2308324"/>
          </a:xfrm>
          <a:prstGeom prst="rect">
            <a:avLst/>
          </a:prstGeom>
          <a:noFill/>
        </p:spPr>
        <p:txBody>
          <a:bodyPr wrap="square" rtlCol="0">
            <a:spAutoFit/>
          </a:bodyPr>
          <a:lstStyle/>
          <a:p>
            <a:r>
              <a:rPr lang="en-US" b="1" dirty="0" smtClean="0"/>
              <a:t>Daniel 8 </a:t>
            </a:r>
            <a:r>
              <a:rPr lang="en-US" dirty="0"/>
              <a:t/>
            </a:r>
            <a:br>
              <a:rPr lang="en-US" dirty="0"/>
            </a:br>
            <a:r>
              <a:rPr lang="en-US" dirty="0"/>
              <a:t>R</a:t>
            </a:r>
            <a:r>
              <a:rPr lang="en-US" dirty="0" smtClean="0"/>
              <a:t>am = Media </a:t>
            </a:r>
            <a:r>
              <a:rPr lang="en-US" dirty="0"/>
              <a:t>and Persia.  </a:t>
            </a:r>
            <a:br>
              <a:rPr lang="en-US" dirty="0"/>
            </a:br>
            <a:r>
              <a:rPr lang="en-US" dirty="0" smtClean="0"/>
              <a:t>Male </a:t>
            </a:r>
            <a:r>
              <a:rPr lang="en-US" dirty="0"/>
              <a:t>goat </a:t>
            </a:r>
            <a:r>
              <a:rPr lang="en-US" dirty="0" smtClean="0"/>
              <a:t>= Greece.</a:t>
            </a:r>
          </a:p>
          <a:p>
            <a:r>
              <a:rPr lang="en-US" dirty="0" smtClean="0"/>
              <a:t> Large </a:t>
            </a:r>
            <a:r>
              <a:rPr lang="en-US" dirty="0"/>
              <a:t>horn =</a:t>
            </a:r>
            <a:r>
              <a:rPr lang="en-US" dirty="0" smtClean="0"/>
              <a:t>first king</a:t>
            </a:r>
            <a:r>
              <a:rPr lang="en-US" dirty="0"/>
              <a:t>  </a:t>
            </a:r>
            <a:r>
              <a:rPr lang="en-US" dirty="0" smtClean="0"/>
              <a:t>Alexander the Great </a:t>
            </a:r>
          </a:p>
          <a:p>
            <a:r>
              <a:rPr lang="en-US" dirty="0" smtClean="0"/>
              <a:t>broken</a:t>
            </a:r>
            <a:r>
              <a:rPr lang="en-US" dirty="0"/>
              <a:t> </a:t>
            </a:r>
            <a:r>
              <a:rPr lang="en-US" i="1" dirty="0"/>
              <a:t>horn</a:t>
            </a:r>
            <a:r>
              <a:rPr lang="en-US" dirty="0"/>
              <a:t> </a:t>
            </a:r>
            <a:r>
              <a:rPr lang="en-US" dirty="0" smtClean="0"/>
              <a:t>and </a:t>
            </a:r>
            <a:r>
              <a:rPr lang="en-US" dirty="0"/>
              <a:t>the 4</a:t>
            </a:r>
            <a:r>
              <a:rPr lang="en-US" dirty="0" smtClean="0"/>
              <a:t> </a:t>
            </a:r>
          </a:p>
          <a:p>
            <a:r>
              <a:rPr lang="en-US" dirty="0" smtClean="0"/>
              <a:t>four </a:t>
            </a:r>
            <a:r>
              <a:rPr lang="en-US" dirty="0"/>
              <a:t>kingdoms shall arise out of that </a:t>
            </a:r>
            <a:r>
              <a:rPr lang="en-US" dirty="0" smtClean="0"/>
              <a:t>nation</a:t>
            </a:r>
            <a:endParaRPr lang="en-US" dirty="0"/>
          </a:p>
        </p:txBody>
      </p:sp>
      <p:sp>
        <p:nvSpPr>
          <p:cNvPr id="11" name="Rectangle 10"/>
          <p:cNvSpPr/>
          <p:nvPr/>
        </p:nvSpPr>
        <p:spPr>
          <a:xfrm>
            <a:off x="134907" y="3764927"/>
            <a:ext cx="2620181" cy="1477328"/>
          </a:xfrm>
          <a:prstGeom prst="rect">
            <a:avLst/>
          </a:prstGeom>
        </p:spPr>
        <p:txBody>
          <a:bodyPr wrap="square">
            <a:spAutoFit/>
          </a:bodyPr>
          <a:lstStyle/>
          <a:p>
            <a:r>
              <a:rPr lang="en-US" dirty="0" smtClean="0"/>
              <a:t>A </a:t>
            </a:r>
            <a:r>
              <a:rPr lang="en-US" dirty="0"/>
              <a:t>king shall </a:t>
            </a:r>
            <a:r>
              <a:rPr lang="en-US" dirty="0" smtClean="0"/>
              <a:t>arise</a:t>
            </a:r>
          </a:p>
          <a:p>
            <a:r>
              <a:rPr lang="en-US" dirty="0" smtClean="0"/>
              <a:t>Having </a:t>
            </a:r>
            <a:r>
              <a:rPr lang="en-US" dirty="0"/>
              <a:t>fierce </a:t>
            </a:r>
            <a:r>
              <a:rPr lang="en-US" dirty="0" smtClean="0"/>
              <a:t>features</a:t>
            </a:r>
          </a:p>
          <a:p>
            <a:r>
              <a:rPr lang="en-US" dirty="0" smtClean="0"/>
              <a:t>Who </a:t>
            </a:r>
            <a:r>
              <a:rPr lang="en-US" dirty="0"/>
              <a:t>understands </a:t>
            </a:r>
            <a:endParaRPr lang="en-US" dirty="0" smtClean="0"/>
          </a:p>
          <a:p>
            <a:r>
              <a:rPr lang="en-US" dirty="0" smtClean="0"/>
              <a:t>sinister </a:t>
            </a:r>
            <a:r>
              <a:rPr lang="en-US" dirty="0"/>
              <a:t>schemes. </a:t>
            </a:r>
            <a:endParaRPr lang="en-US" dirty="0" smtClean="0"/>
          </a:p>
          <a:p>
            <a:r>
              <a:rPr lang="en-US" b="1" dirty="0"/>
              <a:t>Antiochus IV Epiphanes</a:t>
            </a:r>
          </a:p>
        </p:txBody>
      </p:sp>
      <p:pic>
        <p:nvPicPr>
          <p:cNvPr id="2050" name="Picture 2" descr="O:\NT Lessons\Between the Testaments\Images\Coin Faces\Antiochus IV Epiphan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2922" y="4021694"/>
            <a:ext cx="1211830" cy="123301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118637" y="1761332"/>
            <a:ext cx="2749138" cy="3693319"/>
          </a:xfrm>
          <a:prstGeom prst="rect">
            <a:avLst/>
          </a:prstGeom>
          <a:solidFill>
            <a:schemeClr val="bg1"/>
          </a:solidFill>
        </p:spPr>
        <p:txBody>
          <a:bodyPr wrap="square" rtlCol="0">
            <a:spAutoFit/>
          </a:bodyPr>
          <a:lstStyle/>
          <a:p>
            <a:r>
              <a:rPr lang="en-US" b="1" dirty="0" smtClean="0"/>
              <a:t>Daniel </a:t>
            </a:r>
            <a:r>
              <a:rPr lang="en-US" b="1" dirty="0"/>
              <a:t>8:13(NKJV) </a:t>
            </a:r>
            <a:r>
              <a:rPr lang="en-US" dirty="0"/>
              <a:t/>
            </a:r>
            <a:br>
              <a:rPr lang="en-US" dirty="0"/>
            </a:br>
            <a:r>
              <a:rPr lang="en-US" baseline="30000" dirty="0"/>
              <a:t>13</a:t>
            </a:r>
            <a:r>
              <a:rPr lang="en-US" dirty="0"/>
              <a:t>Then I heard a holy one speaking; and </a:t>
            </a:r>
            <a:r>
              <a:rPr lang="en-US" i="1" dirty="0"/>
              <a:t>another</a:t>
            </a:r>
            <a:r>
              <a:rPr lang="en-US" dirty="0"/>
              <a:t> holy one said to that certain </a:t>
            </a:r>
            <a:r>
              <a:rPr lang="en-US" i="1" dirty="0"/>
              <a:t>one</a:t>
            </a:r>
            <a:r>
              <a:rPr lang="en-US" dirty="0"/>
              <a:t> who was speaking, </a:t>
            </a:r>
            <a:r>
              <a:rPr lang="en-US" u="sng" dirty="0"/>
              <a:t>“How long </a:t>
            </a:r>
            <a:r>
              <a:rPr lang="en-US" i="1" u="sng" dirty="0"/>
              <a:t>will</a:t>
            </a:r>
            <a:r>
              <a:rPr lang="en-US" u="sng" dirty="0"/>
              <a:t> the vision </a:t>
            </a:r>
            <a:r>
              <a:rPr lang="en-US" i="1" u="sng" dirty="0"/>
              <a:t>be, concerning</a:t>
            </a:r>
            <a:r>
              <a:rPr lang="en-US" u="sng" dirty="0"/>
              <a:t> the daily </a:t>
            </a:r>
            <a:r>
              <a:rPr lang="en-US" i="1" u="sng" dirty="0"/>
              <a:t>sacrifices</a:t>
            </a:r>
            <a:r>
              <a:rPr lang="en-US" u="sng" dirty="0"/>
              <a:t> and the transgression of desolation, the giving of both the sanctuary and the host to be trampled underfoot?” </a:t>
            </a:r>
          </a:p>
        </p:txBody>
      </p:sp>
    </p:spTree>
    <p:extLst>
      <p:ext uri="{BB962C8B-B14F-4D97-AF65-F5344CB8AC3E}">
        <p14:creationId xmlns:p14="http://schemas.microsoft.com/office/powerpoint/2010/main" val="31000698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91440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4307" y="260350"/>
            <a:ext cx="3746500" cy="5194300"/>
          </a:xfrm>
          <a:prstGeom prst="rect">
            <a:avLst/>
          </a:prstGeom>
        </p:spPr>
      </p:pic>
      <p:sp>
        <p:nvSpPr>
          <p:cNvPr id="7" name="TextBox 6"/>
          <p:cNvSpPr txBox="1"/>
          <p:nvPr/>
        </p:nvSpPr>
        <p:spPr>
          <a:xfrm>
            <a:off x="4328704" y="165348"/>
            <a:ext cx="795411" cy="369332"/>
          </a:xfrm>
          <a:prstGeom prst="rect">
            <a:avLst/>
          </a:prstGeom>
          <a:noFill/>
        </p:spPr>
        <p:txBody>
          <a:bodyPr wrap="none" rtlCol="0">
            <a:spAutoFit/>
          </a:bodyPr>
          <a:lstStyle/>
          <a:p>
            <a:r>
              <a:rPr lang="en-US" b="1" dirty="0" smtClean="0">
                <a:solidFill>
                  <a:srgbClr val="0000CC"/>
                </a:solidFill>
              </a:rPr>
              <a:t>Daniel</a:t>
            </a:r>
            <a:endParaRPr lang="en-US" b="1" dirty="0">
              <a:solidFill>
                <a:srgbClr val="0000CC"/>
              </a:solidFill>
            </a:endParaRPr>
          </a:p>
        </p:txBody>
      </p:sp>
      <p:sp>
        <p:nvSpPr>
          <p:cNvPr id="10" name="TextBox 9"/>
          <p:cNvSpPr txBox="1"/>
          <p:nvPr/>
        </p:nvSpPr>
        <p:spPr>
          <a:xfrm>
            <a:off x="2040969" y="4021693"/>
            <a:ext cx="862737" cy="369332"/>
          </a:xfrm>
          <a:prstGeom prst="rect">
            <a:avLst/>
          </a:prstGeom>
          <a:solidFill>
            <a:schemeClr val="bg1"/>
          </a:solidFill>
        </p:spPr>
        <p:txBody>
          <a:bodyPr wrap="none" rtlCol="0">
            <a:spAutoFit/>
          </a:bodyPr>
          <a:lstStyle>
            <a:defPPr>
              <a:defRPr lang="en-US"/>
            </a:defPPr>
            <a:lvl1pPr>
              <a:defRPr b="1">
                <a:solidFill>
                  <a:srgbClr val="0000CC"/>
                </a:solidFill>
              </a:defRPr>
            </a:lvl1pPr>
          </a:lstStyle>
          <a:p>
            <a:r>
              <a:rPr lang="en-US" dirty="0"/>
              <a:t>Visions</a:t>
            </a:r>
          </a:p>
        </p:txBody>
      </p:sp>
      <p:sp>
        <p:nvSpPr>
          <p:cNvPr id="4" name="TextBox 3"/>
          <p:cNvSpPr txBox="1"/>
          <p:nvPr/>
        </p:nvSpPr>
        <p:spPr>
          <a:xfrm>
            <a:off x="431370" y="259444"/>
            <a:ext cx="2472335" cy="1754326"/>
          </a:xfrm>
          <a:prstGeom prst="rect">
            <a:avLst/>
          </a:prstGeom>
          <a:noFill/>
        </p:spPr>
        <p:txBody>
          <a:bodyPr wrap="square" rtlCol="0">
            <a:spAutoFit/>
          </a:bodyPr>
          <a:lstStyle/>
          <a:p>
            <a:r>
              <a:rPr lang="en-US" b="1" dirty="0" smtClean="0"/>
              <a:t>Daniel 9:22(NKJV</a:t>
            </a:r>
            <a:r>
              <a:rPr lang="en-US" b="1" dirty="0"/>
              <a:t>) </a:t>
            </a:r>
            <a:r>
              <a:rPr lang="en-US" dirty="0"/>
              <a:t/>
            </a:r>
            <a:br>
              <a:rPr lang="en-US" dirty="0"/>
            </a:br>
            <a:r>
              <a:rPr lang="en-US" baseline="30000" dirty="0" smtClean="0"/>
              <a:t>22</a:t>
            </a:r>
            <a:r>
              <a:rPr lang="en-US" dirty="0" smtClean="0"/>
              <a:t>And </a:t>
            </a:r>
            <a:r>
              <a:rPr lang="en-US" dirty="0"/>
              <a:t>he informed </a:t>
            </a:r>
            <a:r>
              <a:rPr lang="en-US" i="1" dirty="0"/>
              <a:t>me,</a:t>
            </a:r>
            <a:r>
              <a:rPr lang="en-US" dirty="0"/>
              <a:t> and talked with me, and said, “O Daniel, I have now come forth to give you skill to understand.  </a:t>
            </a:r>
            <a:endParaRPr lang="en-US" dirty="0">
              <a:solidFill>
                <a:prstClr val="black"/>
              </a:solidFill>
            </a:endParaRPr>
          </a:p>
        </p:txBody>
      </p:sp>
      <p:sp>
        <p:nvSpPr>
          <p:cNvPr id="13" name="TextBox 12"/>
          <p:cNvSpPr txBox="1"/>
          <p:nvPr/>
        </p:nvSpPr>
        <p:spPr>
          <a:xfrm>
            <a:off x="5124113" y="1006020"/>
            <a:ext cx="4019888" cy="3139321"/>
          </a:xfrm>
          <a:prstGeom prst="rect">
            <a:avLst/>
          </a:prstGeom>
          <a:solidFill>
            <a:schemeClr val="bg1"/>
          </a:solidFill>
        </p:spPr>
        <p:txBody>
          <a:bodyPr wrap="square" rtlCol="0">
            <a:spAutoFit/>
          </a:bodyPr>
          <a:lstStyle/>
          <a:p>
            <a:r>
              <a:rPr lang="en-US" b="1" dirty="0" smtClean="0"/>
              <a:t>Daniel 9:24(NKJV</a:t>
            </a:r>
            <a:r>
              <a:rPr lang="en-US" b="1" dirty="0"/>
              <a:t>) </a:t>
            </a:r>
            <a:r>
              <a:rPr lang="en-US" dirty="0"/>
              <a:t/>
            </a:r>
            <a:br>
              <a:rPr lang="en-US" dirty="0"/>
            </a:br>
            <a:r>
              <a:rPr lang="en-US" baseline="30000" dirty="0"/>
              <a:t>24</a:t>
            </a:r>
            <a:r>
              <a:rPr lang="en-US" dirty="0"/>
              <a:t> </a:t>
            </a:r>
            <a:r>
              <a:rPr lang="en-US" dirty="0" smtClean="0"/>
              <a:t>“</a:t>
            </a:r>
            <a:r>
              <a:rPr lang="en-US" dirty="0"/>
              <a:t>Seventy </a:t>
            </a:r>
            <a:r>
              <a:rPr lang="en-US" dirty="0" smtClean="0"/>
              <a:t>weeks (sevens) </a:t>
            </a:r>
            <a:r>
              <a:rPr lang="en-US" dirty="0"/>
              <a:t>are </a:t>
            </a:r>
            <a:r>
              <a:rPr lang="en-US" dirty="0" smtClean="0"/>
              <a:t>determined</a:t>
            </a:r>
          </a:p>
          <a:p>
            <a:r>
              <a:rPr lang="en-US" dirty="0" smtClean="0"/>
              <a:t> </a:t>
            </a:r>
            <a:r>
              <a:rPr lang="en-US" dirty="0"/>
              <a:t>   </a:t>
            </a:r>
            <a:r>
              <a:rPr lang="en-US" dirty="0" smtClean="0"/>
              <a:t>For </a:t>
            </a:r>
            <a:r>
              <a:rPr lang="en-US" dirty="0"/>
              <a:t>your people and for your holy city</a:t>
            </a:r>
            <a:r>
              <a:rPr lang="en-US" dirty="0" smtClean="0"/>
              <a:t>,</a:t>
            </a:r>
          </a:p>
          <a:p>
            <a:r>
              <a:rPr lang="en-US" dirty="0" smtClean="0"/>
              <a:t> </a:t>
            </a:r>
            <a:r>
              <a:rPr lang="en-US" dirty="0"/>
              <a:t>   </a:t>
            </a:r>
            <a:r>
              <a:rPr lang="en-US" u="sng" dirty="0" smtClean="0"/>
              <a:t>To </a:t>
            </a:r>
            <a:r>
              <a:rPr lang="en-US" u="sng" dirty="0"/>
              <a:t>finish the transgression, </a:t>
            </a:r>
            <a:endParaRPr lang="en-US" u="sng" dirty="0" smtClean="0"/>
          </a:p>
          <a:p>
            <a:r>
              <a:rPr lang="en-US" dirty="0"/>
              <a:t>    </a:t>
            </a:r>
            <a:r>
              <a:rPr lang="en-US" dirty="0" smtClean="0"/>
              <a:t>To </a:t>
            </a:r>
            <a:r>
              <a:rPr lang="en-US" dirty="0"/>
              <a:t>make an end of sins</a:t>
            </a:r>
            <a:r>
              <a:rPr lang="en-US" dirty="0" smtClean="0"/>
              <a:t>,</a:t>
            </a:r>
          </a:p>
          <a:p>
            <a:r>
              <a:rPr lang="en-US" dirty="0" smtClean="0"/>
              <a:t> </a:t>
            </a:r>
            <a:r>
              <a:rPr lang="en-US" dirty="0"/>
              <a:t>    To make reconciliation for iniquity</a:t>
            </a:r>
            <a:r>
              <a:rPr lang="en-US" dirty="0" smtClean="0"/>
              <a:t>,</a:t>
            </a:r>
          </a:p>
          <a:p>
            <a:r>
              <a:rPr lang="en-US" dirty="0" smtClean="0"/>
              <a:t> </a:t>
            </a:r>
            <a:r>
              <a:rPr lang="en-US" dirty="0"/>
              <a:t>    To bring in everlasting righteousness</a:t>
            </a:r>
            <a:r>
              <a:rPr lang="en-US" dirty="0" smtClean="0"/>
              <a:t>,</a:t>
            </a:r>
          </a:p>
          <a:p>
            <a:r>
              <a:rPr lang="en-US" dirty="0" smtClean="0"/>
              <a:t> </a:t>
            </a:r>
            <a:r>
              <a:rPr lang="en-US" dirty="0"/>
              <a:t>    To seal up vision and prophecy</a:t>
            </a:r>
            <a:r>
              <a:rPr lang="en-US" dirty="0" smtClean="0"/>
              <a:t>,</a:t>
            </a:r>
          </a:p>
          <a:p>
            <a:r>
              <a:rPr lang="en-US" dirty="0" smtClean="0"/>
              <a:t> </a:t>
            </a:r>
            <a:r>
              <a:rPr lang="en-US" dirty="0"/>
              <a:t>    And to anoint the Most Holy. </a:t>
            </a:r>
            <a:br>
              <a:rPr lang="en-US" dirty="0"/>
            </a:br>
            <a:endParaRPr lang="en-US"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828412" y="3785761"/>
            <a:ext cx="525551" cy="997416"/>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2091" y="2268188"/>
            <a:ext cx="1215466" cy="518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7798" y="4679737"/>
            <a:ext cx="1321828" cy="577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8536" y="717291"/>
            <a:ext cx="1321828" cy="577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p:cNvGrpSpPr/>
          <p:nvPr/>
        </p:nvGrpSpPr>
        <p:grpSpPr>
          <a:xfrm>
            <a:off x="4957171" y="3908164"/>
            <a:ext cx="1455117" cy="1348998"/>
            <a:chOff x="6726586" y="23847"/>
            <a:chExt cx="1455117" cy="1348996"/>
          </a:xfrm>
        </p:grpSpPr>
        <p:grpSp>
          <p:nvGrpSpPr>
            <p:cNvPr id="20" name="Group 19"/>
            <p:cNvGrpSpPr/>
            <p:nvPr/>
          </p:nvGrpSpPr>
          <p:grpSpPr>
            <a:xfrm>
              <a:off x="6726586" y="23847"/>
              <a:ext cx="1455117" cy="1348996"/>
              <a:chOff x="6726586" y="23847"/>
              <a:chExt cx="1455117" cy="1348996"/>
            </a:xfrm>
          </p:grpSpPr>
          <p:pic>
            <p:nvPicPr>
              <p:cNvPr id="23" name="Picture 5" descr="http://www.midmainetech.me/drupal/sites/default/files/Calendar-Logo-256x25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26586" y="90194"/>
                <a:ext cx="1455117" cy="128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rot="213392">
                <a:off x="6989682" y="23847"/>
                <a:ext cx="991169" cy="338553"/>
              </a:xfrm>
              <a:prstGeom prst="rect">
                <a:avLst/>
              </a:prstGeom>
              <a:noFill/>
            </p:spPr>
            <p:txBody>
              <a:bodyPr wrap="none" rtlCol="0">
                <a:spAutoFit/>
              </a:bodyPr>
              <a:lstStyle/>
              <a:p>
                <a:r>
                  <a:rPr lang="en-US" sz="1600" dirty="0" smtClean="0"/>
                  <a:t>70 Weeks</a:t>
                </a:r>
                <a:endParaRPr lang="en-US" sz="1600" dirty="0"/>
              </a:p>
            </p:txBody>
          </p:sp>
        </p:grpSp>
        <p:pic>
          <p:nvPicPr>
            <p:cNvPr id="21" name="Picture 2" descr="O:\Images\Life-Scribes-Scrolls-Reading-Bible History\scroll-rol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0007" y="623369"/>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044190" y="639049"/>
              <a:ext cx="803233" cy="261511"/>
            </a:xfrm>
            <a:prstGeom prst="rect">
              <a:avLst/>
            </a:prstGeom>
            <a:noFill/>
          </p:spPr>
          <p:txBody>
            <a:bodyPr wrap="none" lIns="91345" tIns="45671" rIns="91345" bIns="45671" rtlCol="0">
              <a:spAutoFit/>
            </a:bodyPr>
            <a:lstStyle/>
            <a:p>
              <a:r>
                <a:rPr lang="en-US" sz="1100" dirty="0">
                  <a:solidFill>
                    <a:prstClr val="black"/>
                  </a:solidFill>
                  <a:latin typeface="Arial" panose="020B0604020202020204" pitchFamily="34" charset="0"/>
                  <a:cs typeface="Arial" panose="020B0604020202020204" pitchFamily="34" charset="0"/>
                </a:rPr>
                <a:t>Chapter </a:t>
              </a:r>
              <a:r>
                <a:rPr lang="en-US" sz="1100" dirty="0" smtClean="0">
                  <a:solidFill>
                    <a:prstClr val="black"/>
                  </a:solidFill>
                  <a:latin typeface="Arial" panose="020B0604020202020204" pitchFamily="34" charset="0"/>
                  <a:cs typeface="Arial" panose="020B0604020202020204" pitchFamily="34" charset="0"/>
                </a:rPr>
                <a:t>9</a:t>
              </a:r>
              <a:endParaRPr lang="en-US" sz="1100"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98798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373"/>
            <a:ext cx="9144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465"/>
            <a:ext cx="4820476" cy="5682279"/>
          </a:xfrm>
          <a:prstGeom prst="rect">
            <a:avLst/>
          </a:prstGeom>
        </p:spPr>
      </p:pic>
      <p:sp>
        <p:nvSpPr>
          <p:cNvPr id="4" name="TextBox 3"/>
          <p:cNvSpPr txBox="1"/>
          <p:nvPr/>
        </p:nvSpPr>
        <p:spPr>
          <a:xfrm>
            <a:off x="4825615" y="70391"/>
            <a:ext cx="3862550" cy="646331"/>
          </a:xfrm>
          <a:prstGeom prst="rect">
            <a:avLst/>
          </a:prstGeom>
          <a:noFill/>
        </p:spPr>
        <p:txBody>
          <a:bodyPr wrap="square" rtlCol="0">
            <a:spAutoFit/>
          </a:bodyPr>
          <a:lstStyle/>
          <a:p>
            <a:pPr defTabSz="914400"/>
            <a:r>
              <a:rPr lang="en-US" sz="3600" dirty="0" smtClean="0">
                <a:solidFill>
                  <a:prstClr val="white"/>
                </a:solidFill>
                <a:latin typeface="Tahoma" panose="020B0604030504040204" pitchFamily="34" charset="0"/>
                <a:ea typeface="Tahoma" panose="020B0604030504040204" pitchFamily="34" charset="0"/>
                <a:cs typeface="Tahoma" panose="020B0604030504040204" pitchFamily="34" charset="0"/>
              </a:rPr>
              <a:t>PEOPLE</a:t>
            </a:r>
            <a:endParaRPr lang="en-US" sz="36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756113" y="36318"/>
            <a:ext cx="3975768" cy="707886"/>
          </a:xfrm>
          <a:prstGeom prst="rect">
            <a:avLst/>
          </a:prstGeom>
          <a:noFill/>
        </p:spPr>
        <p:txBody>
          <a:bodyPr wrap="none" rtlCol="0">
            <a:spAutoFit/>
          </a:bodyPr>
          <a:lstStyle/>
          <a:p>
            <a:pPr defTabSz="914400"/>
            <a:r>
              <a:rPr lang="en-US" sz="4000" dirty="0" smtClean="0">
                <a:solidFill>
                  <a:prstClr val="black"/>
                </a:solidFill>
                <a:latin typeface="Tahoma" panose="020B0604030504040204" pitchFamily="34" charset="0"/>
                <a:ea typeface="Tahoma" panose="020B0604030504040204" pitchFamily="34" charset="0"/>
                <a:cs typeface="Tahoma" panose="020B0604030504040204" pitchFamily="34" charset="0"/>
              </a:rPr>
              <a:t>RETURN OF THE</a:t>
            </a:r>
            <a:endParaRPr lang="en-US" sz="40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4825615" y="1187395"/>
            <a:ext cx="3862550" cy="646331"/>
          </a:xfrm>
          <a:prstGeom prst="rect">
            <a:avLst/>
          </a:prstGeom>
          <a:noFill/>
        </p:spPr>
        <p:txBody>
          <a:bodyPr wrap="square" rtlCol="0">
            <a:spAutoFit/>
          </a:bodyPr>
          <a:lstStyle/>
          <a:p>
            <a:pPr defTabSz="914400"/>
            <a:r>
              <a:rPr lang="en-US" sz="3600" dirty="0" smtClean="0">
                <a:solidFill>
                  <a:prstClr val="white"/>
                </a:solidFill>
                <a:latin typeface="Tahoma" panose="020B0604030504040204" pitchFamily="34" charset="0"/>
                <a:ea typeface="Tahoma" panose="020B0604030504040204" pitchFamily="34" charset="0"/>
                <a:cs typeface="Tahoma" panose="020B0604030504040204" pitchFamily="34" charset="0"/>
              </a:rPr>
              <a:t>TEMPLE ALTAR</a:t>
            </a:r>
            <a:endParaRPr lang="en-US" sz="36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4824197" y="2221028"/>
            <a:ext cx="3862550" cy="646331"/>
          </a:xfrm>
          <a:prstGeom prst="rect">
            <a:avLst/>
          </a:prstGeom>
          <a:noFill/>
        </p:spPr>
        <p:txBody>
          <a:bodyPr wrap="square" rtlCol="0">
            <a:spAutoFit/>
          </a:bodyPr>
          <a:lstStyle/>
          <a:p>
            <a:pPr defTabSz="914400"/>
            <a:r>
              <a:rPr lang="en-US" sz="3600" dirty="0" smtClean="0">
                <a:solidFill>
                  <a:prstClr val="white"/>
                </a:solidFill>
                <a:latin typeface="Tahoma" panose="020B0604030504040204" pitchFamily="34" charset="0"/>
                <a:ea typeface="Tahoma" panose="020B0604030504040204" pitchFamily="34" charset="0"/>
                <a:cs typeface="Tahoma" panose="020B0604030504040204" pitchFamily="34" charset="0"/>
              </a:rPr>
              <a:t>TEMPLE</a:t>
            </a:r>
            <a:endParaRPr lang="en-US" sz="36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4829219" y="3258217"/>
            <a:ext cx="3862550" cy="646331"/>
          </a:xfrm>
          <a:prstGeom prst="rect">
            <a:avLst/>
          </a:prstGeom>
          <a:noFill/>
        </p:spPr>
        <p:txBody>
          <a:bodyPr wrap="square" rtlCol="0">
            <a:spAutoFit/>
          </a:bodyPr>
          <a:lstStyle/>
          <a:p>
            <a:pPr defTabSz="914400"/>
            <a:r>
              <a:rPr lang="en-US" sz="3600" dirty="0" smtClean="0">
                <a:solidFill>
                  <a:prstClr val="white"/>
                </a:solidFill>
                <a:latin typeface="Tahoma" panose="020B0604030504040204" pitchFamily="34" charset="0"/>
                <a:ea typeface="Tahoma" panose="020B0604030504040204" pitchFamily="34" charset="0"/>
                <a:cs typeface="Tahoma" panose="020B0604030504040204" pitchFamily="34" charset="0"/>
              </a:rPr>
              <a:t>LAW</a:t>
            </a:r>
            <a:endParaRPr lang="en-US" sz="36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4842867" y="4029996"/>
            <a:ext cx="3862550" cy="646331"/>
          </a:xfrm>
          <a:prstGeom prst="rect">
            <a:avLst/>
          </a:prstGeom>
          <a:noFill/>
        </p:spPr>
        <p:txBody>
          <a:bodyPr wrap="square" rtlCol="0">
            <a:spAutoFit/>
          </a:bodyPr>
          <a:lstStyle/>
          <a:p>
            <a:pPr defTabSz="914400"/>
            <a:r>
              <a:rPr lang="en-US" sz="3600" dirty="0" smtClean="0">
                <a:solidFill>
                  <a:prstClr val="white"/>
                </a:solidFill>
                <a:latin typeface="Tahoma" panose="020B0604030504040204" pitchFamily="34" charset="0"/>
                <a:ea typeface="Tahoma" panose="020B0604030504040204" pitchFamily="34" charset="0"/>
                <a:cs typeface="Tahoma" panose="020B0604030504040204" pitchFamily="34" charset="0"/>
              </a:rPr>
              <a:t>WALLS</a:t>
            </a:r>
            <a:endParaRPr lang="en-US" sz="36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4814897" y="4757678"/>
            <a:ext cx="3862550" cy="646331"/>
          </a:xfrm>
          <a:prstGeom prst="rect">
            <a:avLst/>
          </a:prstGeom>
          <a:noFill/>
        </p:spPr>
        <p:txBody>
          <a:bodyPr wrap="square" rtlCol="0">
            <a:spAutoFit/>
          </a:bodyPr>
          <a:lstStyle/>
          <a:p>
            <a:pPr defTabSz="914400"/>
            <a:r>
              <a:rPr lang="en-US" sz="3600" dirty="0" smtClean="0">
                <a:solidFill>
                  <a:prstClr val="white"/>
                </a:solidFill>
                <a:latin typeface="Tahoma" panose="020B0604030504040204" pitchFamily="34" charset="0"/>
                <a:ea typeface="Tahoma" panose="020B0604030504040204" pitchFamily="34" charset="0"/>
                <a:cs typeface="Tahoma" panose="020B0604030504040204" pitchFamily="34" charset="0"/>
              </a:rPr>
              <a:t>KING</a:t>
            </a:r>
            <a:endParaRPr lang="en-US" sz="36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5470008" y="565389"/>
            <a:ext cx="3660746" cy="707886"/>
          </a:xfrm>
          <a:prstGeom prst="rect">
            <a:avLst/>
          </a:prstGeom>
        </p:spPr>
        <p:txBody>
          <a:bodyPr wrap="none">
            <a:spAutoFit/>
          </a:bodyPr>
          <a:lstStyle/>
          <a:p>
            <a:pPr defTabSz="914400"/>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Proclamation of </a:t>
            </a:r>
            <a:r>
              <a:rPr lang="en-US" sz="2000" dirty="0" smtClean="0">
                <a:solidFill>
                  <a:srgbClr val="FFFF00"/>
                </a:solidFill>
                <a:latin typeface="Tahoma" panose="020B0604030504040204" pitchFamily="34" charset="0"/>
                <a:ea typeface="Tahoma" panose="020B0604030504040204" pitchFamily="34" charset="0"/>
                <a:cs typeface="Tahoma" panose="020B0604030504040204" pitchFamily="34" charset="0"/>
              </a:rPr>
              <a:t>Cyrus – Ezra 1</a:t>
            </a:r>
          </a:p>
          <a:p>
            <a:pPr defTabSz="914400"/>
            <a:r>
              <a:rPr lang="en-US" sz="2000" dirty="0" smtClean="0">
                <a:solidFill>
                  <a:srgbClr val="FFFF00"/>
                </a:solidFill>
                <a:latin typeface="Tahoma" panose="020B0604030504040204" pitchFamily="34" charset="0"/>
                <a:ea typeface="Tahoma" panose="020B0604030504040204" pitchFamily="34" charset="0"/>
                <a:cs typeface="Tahoma" panose="020B0604030504040204" pitchFamily="34" charset="0"/>
              </a:rPr>
              <a:t>Return to Land Ezra - 2:1</a:t>
            </a:r>
            <a:endPar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5470022" y="1646366"/>
            <a:ext cx="3397767" cy="707886"/>
          </a:xfrm>
          <a:prstGeom prst="rect">
            <a:avLst/>
          </a:prstGeom>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pPr defTabSz="914400"/>
            <a:r>
              <a:rPr lang="en-US" dirty="0" err="1" smtClean="0"/>
              <a:t>Jeshua</a:t>
            </a:r>
            <a:r>
              <a:rPr lang="en-US" dirty="0" smtClean="0"/>
              <a:t> </a:t>
            </a:r>
            <a:r>
              <a:rPr lang="en-US" dirty="0"/>
              <a:t>the priest and </a:t>
            </a:r>
            <a:r>
              <a:rPr lang="en-US" dirty="0" smtClean="0"/>
              <a:t>Zerubbabel - Ezra  </a:t>
            </a:r>
            <a:r>
              <a:rPr lang="en-US" dirty="0"/>
              <a:t>3:2</a:t>
            </a:r>
          </a:p>
        </p:txBody>
      </p:sp>
      <p:sp>
        <p:nvSpPr>
          <p:cNvPr id="13" name="TextBox 12"/>
          <p:cNvSpPr txBox="1"/>
          <p:nvPr/>
        </p:nvSpPr>
        <p:spPr>
          <a:xfrm>
            <a:off x="5470022" y="3750795"/>
            <a:ext cx="3397767" cy="400110"/>
          </a:xfrm>
          <a:prstGeom prst="rect">
            <a:avLst/>
          </a:prstGeom>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pPr defTabSz="914400"/>
            <a:r>
              <a:rPr lang="en-US" dirty="0" smtClean="0"/>
              <a:t>Ezra Sent - Ezra  7</a:t>
            </a:r>
            <a:endParaRPr lang="en-US" dirty="0"/>
          </a:p>
        </p:txBody>
      </p:sp>
      <p:sp>
        <p:nvSpPr>
          <p:cNvPr id="14" name="TextBox 13"/>
          <p:cNvSpPr txBox="1"/>
          <p:nvPr/>
        </p:nvSpPr>
        <p:spPr>
          <a:xfrm>
            <a:off x="5364513" y="2687114"/>
            <a:ext cx="3670327" cy="707886"/>
          </a:xfrm>
          <a:prstGeom prst="rect">
            <a:avLst/>
          </a:prstGeom>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pPr defTabSz="914400"/>
            <a:r>
              <a:rPr lang="en-US" dirty="0"/>
              <a:t>Haggai </a:t>
            </a:r>
            <a:r>
              <a:rPr lang="en-US" dirty="0" smtClean="0"/>
              <a:t>, Zechariah </a:t>
            </a:r>
            <a:r>
              <a:rPr lang="en-US" dirty="0"/>
              <a:t>Zerubbabel </a:t>
            </a:r>
            <a:r>
              <a:rPr lang="en-US" dirty="0" smtClean="0"/>
              <a:t>&amp; Darius the Persian- Ezra  5-6</a:t>
            </a:r>
            <a:endParaRPr lang="en-US" dirty="0"/>
          </a:p>
        </p:txBody>
      </p:sp>
      <p:sp>
        <p:nvSpPr>
          <p:cNvPr id="15" name="TextBox 14"/>
          <p:cNvSpPr txBox="1"/>
          <p:nvPr/>
        </p:nvSpPr>
        <p:spPr>
          <a:xfrm>
            <a:off x="5470022" y="4501861"/>
            <a:ext cx="3397767" cy="400110"/>
          </a:xfrm>
          <a:prstGeom prst="rect">
            <a:avLst/>
          </a:prstGeom>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pPr defTabSz="914400"/>
            <a:r>
              <a:rPr lang="en-US" dirty="0" smtClean="0"/>
              <a:t>Nehemiah Sent - Nehemiah  </a:t>
            </a:r>
            <a:endParaRPr lang="en-US" dirty="0"/>
          </a:p>
        </p:txBody>
      </p:sp>
      <p:sp>
        <p:nvSpPr>
          <p:cNvPr id="16" name="TextBox 15"/>
          <p:cNvSpPr txBox="1"/>
          <p:nvPr/>
        </p:nvSpPr>
        <p:spPr>
          <a:xfrm>
            <a:off x="5470008" y="5306993"/>
            <a:ext cx="2552328" cy="400110"/>
          </a:xfrm>
          <a:prstGeom prst="rect">
            <a:avLst/>
          </a:prstGeom>
          <a:ln>
            <a:solidFill>
              <a:srgbClr val="FFFF00"/>
            </a:solidFill>
          </a:ln>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pPr defTabSz="914400"/>
            <a:r>
              <a:rPr lang="en-US" dirty="0" smtClean="0"/>
              <a:t>Daniel 2, 7, 9-12</a:t>
            </a:r>
            <a:endParaRPr lang="en-US" dirty="0"/>
          </a:p>
        </p:txBody>
      </p:sp>
    </p:spTree>
    <p:extLst>
      <p:ext uri="{BB962C8B-B14F-4D97-AF65-F5344CB8AC3E}">
        <p14:creationId xmlns:p14="http://schemas.microsoft.com/office/powerpoint/2010/main" val="39363501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3453" y="3390147"/>
            <a:ext cx="1649958" cy="718607"/>
          </a:xfrm>
          <a:prstGeom prst="rect">
            <a:avLst/>
          </a:prstGeom>
        </p:spPr>
      </p:pic>
      <p:sp>
        <p:nvSpPr>
          <p:cNvPr id="43" name="Rectangle 42"/>
          <p:cNvSpPr/>
          <p:nvPr/>
        </p:nvSpPr>
        <p:spPr>
          <a:xfrm>
            <a:off x="1225144" y="4882634"/>
            <a:ext cx="5372100" cy="3693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dirty="0" smtClean="0"/>
              <a:t>Laying Out the 70 Weeks (70 “7’s”)</a:t>
            </a:r>
            <a:endParaRPr lang="en-US" dirty="0"/>
          </a:p>
        </p:txBody>
      </p:sp>
      <p:sp>
        <p:nvSpPr>
          <p:cNvPr id="5" name="TextBox 4"/>
          <p:cNvSpPr txBox="1"/>
          <p:nvPr/>
        </p:nvSpPr>
        <p:spPr>
          <a:xfrm>
            <a:off x="891775" y="2295525"/>
            <a:ext cx="1656223" cy="923330"/>
          </a:xfrm>
          <a:prstGeom prst="rect">
            <a:avLst/>
          </a:prstGeom>
          <a:noFill/>
        </p:spPr>
        <p:txBody>
          <a:bodyPr wrap="none" rtlCol="0">
            <a:spAutoFit/>
          </a:bodyPr>
          <a:lstStyle/>
          <a:p>
            <a:r>
              <a:rPr lang="en-US" baseline="30000" dirty="0" smtClean="0">
                <a:solidFill>
                  <a:prstClr val="black"/>
                </a:solidFill>
              </a:rPr>
              <a:t>25</a:t>
            </a:r>
            <a:r>
              <a:rPr lang="en-US" dirty="0">
                <a:solidFill>
                  <a:prstClr val="black"/>
                </a:solidFill>
              </a:rPr>
              <a:t> </a:t>
            </a:r>
            <a:r>
              <a:rPr lang="en-US" dirty="0" smtClean="0">
                <a:solidFill>
                  <a:prstClr val="black"/>
                </a:solidFill>
              </a:rPr>
              <a:t>Command to</a:t>
            </a:r>
          </a:p>
          <a:p>
            <a:r>
              <a:rPr lang="en-US" dirty="0" smtClean="0">
                <a:solidFill>
                  <a:prstClr val="black"/>
                </a:solidFill>
              </a:rPr>
              <a:t>Restore &amp; </a:t>
            </a:r>
          </a:p>
          <a:p>
            <a:r>
              <a:rPr lang="en-US" dirty="0" smtClean="0">
                <a:solidFill>
                  <a:prstClr val="black"/>
                </a:solidFill>
              </a:rPr>
              <a:t>Build Jerusalem</a:t>
            </a:r>
            <a:endParaRPr lang="en-US" dirty="0">
              <a:solidFill>
                <a:prstClr val="black"/>
              </a:solidFill>
            </a:endParaRPr>
          </a:p>
        </p:txBody>
      </p:sp>
      <p:sp>
        <p:nvSpPr>
          <p:cNvPr id="7" name="Rectangle 6"/>
          <p:cNvSpPr/>
          <p:nvPr/>
        </p:nvSpPr>
        <p:spPr>
          <a:xfrm>
            <a:off x="7210425" y="2324108"/>
            <a:ext cx="1790700" cy="646331"/>
          </a:xfrm>
          <a:prstGeom prst="rect">
            <a:avLst/>
          </a:prstGeom>
        </p:spPr>
        <p:txBody>
          <a:bodyPr wrap="square">
            <a:spAutoFit/>
          </a:bodyPr>
          <a:lstStyle/>
          <a:p>
            <a:r>
              <a:rPr lang="en-US" baseline="30000" dirty="0">
                <a:solidFill>
                  <a:prstClr val="black"/>
                </a:solidFill>
              </a:rPr>
              <a:t>25</a:t>
            </a:r>
            <a:r>
              <a:rPr lang="en-US" dirty="0">
                <a:solidFill>
                  <a:prstClr val="black"/>
                </a:solidFill>
              </a:rPr>
              <a:t> </a:t>
            </a:r>
            <a:r>
              <a:rPr lang="en-US" dirty="0" smtClean="0">
                <a:solidFill>
                  <a:prstClr val="black"/>
                </a:solidFill>
              </a:rPr>
              <a:t>Until </a:t>
            </a:r>
            <a:r>
              <a:rPr lang="en-US" dirty="0">
                <a:solidFill>
                  <a:prstClr val="black"/>
                </a:solidFill>
              </a:rPr>
              <a:t>Messiah the Prince</a:t>
            </a:r>
          </a:p>
        </p:txBody>
      </p:sp>
      <p:sp>
        <p:nvSpPr>
          <p:cNvPr id="8" name="TextBox 7"/>
          <p:cNvSpPr txBox="1"/>
          <p:nvPr/>
        </p:nvSpPr>
        <p:spPr>
          <a:xfrm>
            <a:off x="1146038" y="3248032"/>
            <a:ext cx="817340" cy="646331"/>
          </a:xfrm>
          <a:prstGeom prst="rect">
            <a:avLst/>
          </a:prstGeom>
          <a:noFill/>
        </p:spPr>
        <p:txBody>
          <a:bodyPr wrap="none" rtlCol="0">
            <a:spAutoFit/>
          </a:bodyPr>
          <a:lstStyle/>
          <a:p>
            <a:pPr algn="ctr"/>
            <a:r>
              <a:rPr lang="en-US" b="1" dirty="0" smtClean="0">
                <a:solidFill>
                  <a:prstClr val="black"/>
                </a:solidFill>
              </a:rPr>
              <a:t>7 </a:t>
            </a:r>
          </a:p>
          <a:p>
            <a:pPr algn="ctr"/>
            <a:r>
              <a:rPr lang="en-US" b="1" dirty="0" smtClean="0">
                <a:solidFill>
                  <a:prstClr val="black"/>
                </a:solidFill>
              </a:rPr>
              <a:t>Weeks</a:t>
            </a:r>
            <a:endParaRPr lang="en-US" b="1" dirty="0">
              <a:solidFill>
                <a:prstClr val="black"/>
              </a:solidFill>
            </a:endParaRPr>
          </a:p>
        </p:txBody>
      </p:sp>
      <p:sp>
        <p:nvSpPr>
          <p:cNvPr id="10" name="TextBox 9"/>
          <p:cNvSpPr txBox="1"/>
          <p:nvPr/>
        </p:nvSpPr>
        <p:spPr>
          <a:xfrm>
            <a:off x="4124520" y="3503830"/>
            <a:ext cx="1104277" cy="369332"/>
          </a:xfrm>
          <a:prstGeom prst="rect">
            <a:avLst/>
          </a:prstGeom>
          <a:noFill/>
        </p:spPr>
        <p:txBody>
          <a:bodyPr wrap="none" rtlCol="0">
            <a:spAutoFit/>
          </a:bodyPr>
          <a:lstStyle/>
          <a:p>
            <a:r>
              <a:rPr lang="en-US" b="1" dirty="0" smtClean="0">
                <a:solidFill>
                  <a:prstClr val="black"/>
                </a:solidFill>
              </a:rPr>
              <a:t>62 Weeks</a:t>
            </a:r>
            <a:endParaRPr lang="en-US" b="1" dirty="0">
              <a:solidFill>
                <a:prstClr val="black"/>
              </a:solidFill>
            </a:endParaRPr>
          </a:p>
        </p:txBody>
      </p:sp>
      <p:sp>
        <p:nvSpPr>
          <p:cNvPr id="9" name="Rectangle 8"/>
          <p:cNvSpPr/>
          <p:nvPr/>
        </p:nvSpPr>
        <p:spPr>
          <a:xfrm>
            <a:off x="3358855" y="4882634"/>
            <a:ext cx="2892010" cy="369332"/>
          </a:xfrm>
          <a:prstGeom prst="rect">
            <a:avLst/>
          </a:prstGeom>
        </p:spPr>
        <p:txBody>
          <a:bodyPr wrap="none">
            <a:spAutoFit/>
          </a:bodyPr>
          <a:lstStyle/>
          <a:p>
            <a:r>
              <a:rPr lang="en-US" baseline="30000" dirty="0">
                <a:solidFill>
                  <a:prstClr val="black"/>
                </a:solidFill>
              </a:rPr>
              <a:t>25</a:t>
            </a:r>
            <a:r>
              <a:rPr lang="en-US" dirty="0">
                <a:solidFill>
                  <a:prstClr val="black"/>
                </a:solidFill>
              </a:rPr>
              <a:t> </a:t>
            </a:r>
            <a:r>
              <a:rPr lang="en-US" dirty="0" smtClean="0">
                <a:solidFill>
                  <a:prstClr val="black"/>
                </a:solidFill>
              </a:rPr>
              <a:t>Even </a:t>
            </a:r>
            <a:r>
              <a:rPr lang="en-US" dirty="0">
                <a:solidFill>
                  <a:prstClr val="black"/>
                </a:solidFill>
              </a:rPr>
              <a:t>in troublesome times</a:t>
            </a:r>
          </a:p>
        </p:txBody>
      </p:sp>
      <p:grpSp>
        <p:nvGrpSpPr>
          <p:cNvPr id="27" name="Group 26"/>
          <p:cNvGrpSpPr/>
          <p:nvPr/>
        </p:nvGrpSpPr>
        <p:grpSpPr>
          <a:xfrm>
            <a:off x="958457" y="3855272"/>
            <a:ext cx="7823607" cy="817882"/>
            <a:chOff x="1225143" y="3855272"/>
            <a:chExt cx="7823607" cy="817882"/>
          </a:xfrm>
        </p:grpSpPr>
        <p:grpSp>
          <p:nvGrpSpPr>
            <p:cNvPr id="22" name="Group 21"/>
            <p:cNvGrpSpPr/>
            <p:nvPr/>
          </p:nvGrpSpPr>
          <p:grpSpPr>
            <a:xfrm>
              <a:off x="1491843" y="3855272"/>
              <a:ext cx="640080" cy="809625"/>
              <a:chOff x="-1571625" y="1979980"/>
              <a:chExt cx="1476375" cy="1125170"/>
            </a:xfrm>
          </p:grpSpPr>
          <p:sp>
            <p:nvSpPr>
              <p:cNvPr id="23" name="Rounded Rectangle 22"/>
              <p:cNvSpPr/>
              <p:nvPr/>
            </p:nvSpPr>
            <p:spPr>
              <a:xfrm>
                <a:off x="-1571625" y="2295525"/>
                <a:ext cx="1476375" cy="809625"/>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1571625" y="2238375"/>
                <a:ext cx="1476375"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5" name="Straight Connector 24"/>
              <p:cNvCxnSpPr/>
              <p:nvPr/>
            </p:nvCxnSpPr>
            <p:spPr>
              <a:xfrm flipV="1">
                <a:off x="-95250" y="1982419"/>
                <a:ext cx="0" cy="43883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571625" y="1979980"/>
                <a:ext cx="0" cy="438836"/>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2131923" y="3857027"/>
              <a:ext cx="5669280" cy="809625"/>
              <a:chOff x="-1571625" y="1979980"/>
              <a:chExt cx="1476375" cy="1125170"/>
            </a:xfrm>
          </p:grpSpPr>
          <p:sp>
            <p:nvSpPr>
              <p:cNvPr id="29" name="Rounded Rectangle 28"/>
              <p:cNvSpPr/>
              <p:nvPr/>
            </p:nvSpPr>
            <p:spPr>
              <a:xfrm>
                <a:off x="-1571625" y="2295525"/>
                <a:ext cx="1476375" cy="809625"/>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a:off x="-1571625" y="2238375"/>
                <a:ext cx="1476375"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1" name="Straight Connector 30"/>
              <p:cNvCxnSpPr/>
              <p:nvPr/>
            </p:nvCxnSpPr>
            <p:spPr>
              <a:xfrm flipV="1">
                <a:off x="-95250" y="1982419"/>
                <a:ext cx="0" cy="43883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571625" y="1979980"/>
                <a:ext cx="0" cy="438836"/>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7801203" y="3863529"/>
              <a:ext cx="640080" cy="809625"/>
              <a:chOff x="-1571625" y="1979980"/>
              <a:chExt cx="1476375" cy="1125170"/>
            </a:xfrm>
          </p:grpSpPr>
          <p:sp>
            <p:nvSpPr>
              <p:cNvPr id="39" name="Rounded Rectangle 38"/>
              <p:cNvSpPr/>
              <p:nvPr/>
            </p:nvSpPr>
            <p:spPr>
              <a:xfrm>
                <a:off x="-1571625" y="2295525"/>
                <a:ext cx="1476375" cy="809625"/>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p:nvSpPr>
            <p:spPr>
              <a:xfrm>
                <a:off x="-1571625" y="2238375"/>
                <a:ext cx="1476375"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41" name="Straight Connector 40"/>
              <p:cNvCxnSpPr/>
              <p:nvPr/>
            </p:nvCxnSpPr>
            <p:spPr>
              <a:xfrm flipV="1">
                <a:off x="-95250" y="1982419"/>
                <a:ext cx="0" cy="43883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1571625" y="1979980"/>
                <a:ext cx="0" cy="438836"/>
              </a:xfrm>
              <a:prstGeom prst="line">
                <a:avLst/>
              </a:prstGeom>
              <a:ln w="57150"/>
            </p:spPr>
            <p:style>
              <a:lnRef idx="1">
                <a:schemeClr val="accent1"/>
              </a:lnRef>
              <a:fillRef idx="0">
                <a:schemeClr val="accent1"/>
              </a:fillRef>
              <a:effectRef idx="0">
                <a:schemeClr val="accent1"/>
              </a:effectRef>
              <a:fontRef idx="minor">
                <a:schemeClr val="tx1"/>
              </a:fontRef>
            </p:style>
          </p:cxnSp>
        </p:grpSp>
        <p:cxnSp>
          <p:nvCxnSpPr>
            <p:cNvPr id="12" name="Straight Connector 11"/>
            <p:cNvCxnSpPr/>
            <p:nvPr/>
          </p:nvCxnSpPr>
          <p:spPr>
            <a:xfrm>
              <a:off x="1225143" y="4055447"/>
              <a:ext cx="7823607" cy="0"/>
            </a:xfrm>
            <a:prstGeom prst="line">
              <a:avLst/>
            </a:prstGeom>
            <a:ln w="76200"/>
          </p:spPr>
          <p:style>
            <a:lnRef idx="1">
              <a:schemeClr val="accent1"/>
            </a:lnRef>
            <a:fillRef idx="0">
              <a:schemeClr val="accent1"/>
            </a:fillRef>
            <a:effectRef idx="0">
              <a:schemeClr val="accent1"/>
            </a:effectRef>
            <a:fontRef idx="minor">
              <a:schemeClr val="tx1"/>
            </a:fontRef>
          </p:style>
        </p:cxnSp>
      </p:grpSp>
      <p:sp>
        <p:nvSpPr>
          <p:cNvPr id="44" name="Rectangle 43"/>
          <p:cNvSpPr/>
          <p:nvPr/>
        </p:nvSpPr>
        <p:spPr>
          <a:xfrm>
            <a:off x="538554" y="1276068"/>
            <a:ext cx="4572000" cy="923330"/>
          </a:xfrm>
          <a:prstGeom prst="rect">
            <a:avLst/>
          </a:prstGeom>
        </p:spPr>
        <p:txBody>
          <a:bodyPr>
            <a:spAutoFit/>
          </a:bodyPr>
          <a:lstStyle/>
          <a:p>
            <a:r>
              <a:rPr lang="en-US" baseline="30000" dirty="0">
                <a:solidFill>
                  <a:prstClr val="black"/>
                </a:solidFill>
              </a:rPr>
              <a:t>24</a:t>
            </a:r>
            <a:r>
              <a:rPr lang="en-US" dirty="0">
                <a:solidFill>
                  <a:prstClr val="black"/>
                </a:solidFill>
              </a:rPr>
              <a:t> “Seventy weeks (sevens) are determined</a:t>
            </a:r>
          </a:p>
          <a:p>
            <a:r>
              <a:rPr lang="en-US" dirty="0">
                <a:solidFill>
                  <a:prstClr val="black"/>
                </a:solidFill>
              </a:rPr>
              <a:t>    For your people and for your holy city,</a:t>
            </a:r>
          </a:p>
          <a:p>
            <a:r>
              <a:rPr lang="en-US" dirty="0">
                <a:solidFill>
                  <a:prstClr val="black"/>
                </a:solidFill>
              </a:rPr>
              <a:t>    </a:t>
            </a:r>
            <a:r>
              <a:rPr lang="en-US" u="sng" dirty="0">
                <a:solidFill>
                  <a:prstClr val="black"/>
                </a:solidFill>
              </a:rPr>
              <a:t>To finish the transgression, </a:t>
            </a:r>
          </a:p>
        </p:txBody>
      </p:sp>
      <p:sp>
        <p:nvSpPr>
          <p:cNvPr id="47" name="TextBox 46"/>
          <p:cNvSpPr txBox="1"/>
          <p:nvPr/>
        </p:nvSpPr>
        <p:spPr>
          <a:xfrm>
            <a:off x="7490597" y="4026832"/>
            <a:ext cx="727892" cy="646331"/>
          </a:xfrm>
          <a:prstGeom prst="rect">
            <a:avLst/>
          </a:prstGeom>
          <a:noFill/>
        </p:spPr>
        <p:txBody>
          <a:bodyPr wrap="none" rtlCol="0">
            <a:spAutoFit/>
          </a:bodyPr>
          <a:lstStyle/>
          <a:p>
            <a:pPr algn="ctr"/>
            <a:r>
              <a:rPr lang="en-US" b="1" dirty="0" smtClean="0">
                <a:solidFill>
                  <a:prstClr val="black"/>
                </a:solidFill>
              </a:rPr>
              <a:t>1 </a:t>
            </a:r>
          </a:p>
          <a:p>
            <a:pPr algn="ctr"/>
            <a:r>
              <a:rPr lang="en-US" b="1" dirty="0" smtClean="0">
                <a:solidFill>
                  <a:prstClr val="black"/>
                </a:solidFill>
              </a:rPr>
              <a:t>Week</a:t>
            </a:r>
            <a:endParaRPr lang="en-US" b="1" dirty="0">
              <a:solidFill>
                <a:prstClr val="black"/>
              </a:solidFill>
            </a:endParaRPr>
          </a:p>
        </p:txBody>
      </p:sp>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8195" y="3358161"/>
            <a:ext cx="1587480" cy="678070"/>
          </a:xfrm>
          <a:prstGeom prst="rect">
            <a:avLst/>
          </a:prstGeom>
        </p:spPr>
      </p:pic>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163" y="2428882"/>
            <a:ext cx="509619" cy="866699"/>
          </a:xfrm>
          <a:prstGeom prst="rect">
            <a:avLst/>
          </a:prstGeom>
        </p:spPr>
      </p:pic>
      <p:pic>
        <p:nvPicPr>
          <p:cNvPr id="51" name="Picture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4517" y="3047865"/>
            <a:ext cx="525551" cy="997416"/>
          </a:xfrm>
          <a:prstGeom prst="rect">
            <a:avLst/>
          </a:prstGeom>
        </p:spPr>
      </p:pic>
      <p:pic>
        <p:nvPicPr>
          <p:cNvPr id="49" name="Picture 4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71" y="3513858"/>
            <a:ext cx="1649958" cy="718607"/>
          </a:xfrm>
          <a:prstGeom prst="rect">
            <a:avLst/>
          </a:prstGeom>
        </p:spPr>
      </p:pic>
      <p:sp>
        <p:nvSpPr>
          <p:cNvPr id="52" name="Rectangle 51"/>
          <p:cNvSpPr/>
          <p:nvPr/>
        </p:nvSpPr>
        <p:spPr>
          <a:xfrm>
            <a:off x="5629275" y="1276068"/>
            <a:ext cx="3517190" cy="923330"/>
          </a:xfrm>
          <a:prstGeom prst="rect">
            <a:avLst/>
          </a:prstGeom>
        </p:spPr>
        <p:txBody>
          <a:bodyPr wrap="square">
            <a:spAutoFit/>
          </a:bodyPr>
          <a:lstStyle/>
          <a:p>
            <a:r>
              <a:rPr lang="en-US" baseline="30000" dirty="0" smtClean="0">
                <a:solidFill>
                  <a:prstClr val="black"/>
                </a:solidFill>
              </a:rPr>
              <a:t>27</a:t>
            </a:r>
            <a:r>
              <a:rPr lang="en-US" dirty="0">
                <a:solidFill>
                  <a:prstClr val="black"/>
                </a:solidFill>
              </a:rPr>
              <a:t> But in the middle of the week</a:t>
            </a:r>
          </a:p>
          <a:p>
            <a:r>
              <a:rPr lang="en-US" dirty="0">
                <a:solidFill>
                  <a:prstClr val="black"/>
                </a:solidFill>
              </a:rPr>
              <a:t>     He shall bring an end to sacrifice  </a:t>
            </a:r>
            <a:r>
              <a:rPr lang="en-US" dirty="0" smtClean="0">
                <a:solidFill>
                  <a:prstClr val="black"/>
                </a:solidFill>
              </a:rPr>
              <a:t>  </a:t>
            </a:r>
          </a:p>
          <a:p>
            <a:r>
              <a:rPr lang="en-US" dirty="0">
                <a:solidFill>
                  <a:prstClr val="black"/>
                </a:solidFill>
              </a:rPr>
              <a:t> </a:t>
            </a:r>
            <a:r>
              <a:rPr lang="en-US" dirty="0" smtClean="0">
                <a:solidFill>
                  <a:prstClr val="black"/>
                </a:solidFill>
              </a:rPr>
              <a:t>         &amp; </a:t>
            </a:r>
            <a:r>
              <a:rPr lang="en-US" dirty="0">
                <a:solidFill>
                  <a:prstClr val="black"/>
                </a:solidFill>
              </a:rPr>
              <a:t>offering</a:t>
            </a:r>
          </a:p>
        </p:txBody>
      </p:sp>
      <p:sp>
        <p:nvSpPr>
          <p:cNvPr id="53" name="Rectangle 52"/>
          <p:cNvSpPr/>
          <p:nvPr/>
        </p:nvSpPr>
        <p:spPr>
          <a:xfrm>
            <a:off x="6597243" y="4720779"/>
            <a:ext cx="2514600" cy="923330"/>
          </a:xfrm>
          <a:prstGeom prst="rect">
            <a:avLst/>
          </a:prstGeom>
          <a:solidFill>
            <a:schemeClr val="bg1"/>
          </a:solidFill>
        </p:spPr>
        <p:txBody>
          <a:bodyPr wrap="square">
            <a:spAutoFit/>
          </a:bodyPr>
          <a:lstStyle/>
          <a:p>
            <a:r>
              <a:rPr lang="en-US" baseline="30000" dirty="0">
                <a:solidFill>
                  <a:prstClr val="black"/>
                </a:solidFill>
              </a:rPr>
              <a:t>27</a:t>
            </a:r>
            <a:r>
              <a:rPr lang="en-US" dirty="0">
                <a:solidFill>
                  <a:prstClr val="black"/>
                </a:solidFill>
              </a:rPr>
              <a:t> </a:t>
            </a:r>
            <a:r>
              <a:rPr lang="en-US" dirty="0" smtClean="0">
                <a:solidFill>
                  <a:prstClr val="black"/>
                </a:solidFill>
              </a:rPr>
              <a:t>And </a:t>
            </a:r>
            <a:r>
              <a:rPr lang="en-US" dirty="0">
                <a:solidFill>
                  <a:prstClr val="black"/>
                </a:solidFill>
              </a:rPr>
              <a:t>on the wing of abominations shall be one who makes desolate</a:t>
            </a:r>
          </a:p>
        </p:txBody>
      </p:sp>
      <p:sp>
        <p:nvSpPr>
          <p:cNvPr id="3" name="TextBox 2"/>
          <p:cNvSpPr txBox="1"/>
          <p:nvPr/>
        </p:nvSpPr>
        <p:spPr>
          <a:xfrm>
            <a:off x="277501" y="4357890"/>
            <a:ext cx="840295" cy="369332"/>
          </a:xfrm>
          <a:prstGeom prst="rect">
            <a:avLst/>
          </a:prstGeom>
          <a:noFill/>
        </p:spPr>
        <p:txBody>
          <a:bodyPr wrap="none" rtlCol="0">
            <a:spAutoFit/>
          </a:bodyPr>
          <a:lstStyle/>
          <a:p>
            <a:r>
              <a:rPr lang="en-US" b="1" dirty="0" smtClean="0">
                <a:solidFill>
                  <a:srgbClr val="0000CC"/>
                </a:solidFill>
              </a:rPr>
              <a:t>539 BC</a:t>
            </a:r>
            <a:endParaRPr lang="en-US" b="1" dirty="0">
              <a:solidFill>
                <a:srgbClr val="0000CC"/>
              </a:solidFill>
            </a:endParaRPr>
          </a:p>
        </p:txBody>
      </p:sp>
      <p:sp>
        <p:nvSpPr>
          <p:cNvPr id="36" name="TextBox 35"/>
          <p:cNvSpPr txBox="1"/>
          <p:nvPr/>
        </p:nvSpPr>
        <p:spPr>
          <a:xfrm>
            <a:off x="1883986" y="4295565"/>
            <a:ext cx="840295" cy="369332"/>
          </a:xfrm>
          <a:prstGeom prst="rect">
            <a:avLst/>
          </a:prstGeom>
          <a:noFill/>
        </p:spPr>
        <p:txBody>
          <a:bodyPr wrap="none" rtlCol="0">
            <a:spAutoFit/>
          </a:bodyPr>
          <a:lstStyle/>
          <a:p>
            <a:r>
              <a:rPr lang="en-US" b="1" dirty="0" smtClean="0">
                <a:solidFill>
                  <a:srgbClr val="0000CC"/>
                </a:solidFill>
              </a:rPr>
              <a:t>444 BC</a:t>
            </a:r>
            <a:endParaRPr lang="en-US" b="1" dirty="0">
              <a:solidFill>
                <a:srgbClr val="0000CC"/>
              </a:solidFill>
            </a:endParaRPr>
          </a:p>
        </p:txBody>
      </p:sp>
      <p:sp>
        <p:nvSpPr>
          <p:cNvPr id="37" name="TextBox 36"/>
          <p:cNvSpPr txBox="1"/>
          <p:nvPr/>
        </p:nvSpPr>
        <p:spPr>
          <a:xfrm>
            <a:off x="6884341" y="4312395"/>
            <a:ext cx="606256" cy="369332"/>
          </a:xfrm>
          <a:prstGeom prst="rect">
            <a:avLst/>
          </a:prstGeom>
          <a:noFill/>
        </p:spPr>
        <p:txBody>
          <a:bodyPr wrap="none" rtlCol="0">
            <a:spAutoFit/>
          </a:bodyPr>
          <a:lstStyle/>
          <a:p>
            <a:r>
              <a:rPr lang="en-US" b="1" dirty="0" smtClean="0">
                <a:solidFill>
                  <a:srgbClr val="0000CC"/>
                </a:solidFill>
              </a:rPr>
              <a:t>4 BC</a:t>
            </a:r>
            <a:endParaRPr lang="en-US" b="1" dirty="0">
              <a:solidFill>
                <a:srgbClr val="0000CC"/>
              </a:solidFill>
            </a:endParaRPr>
          </a:p>
        </p:txBody>
      </p:sp>
      <p:sp>
        <p:nvSpPr>
          <p:cNvPr id="45" name="TextBox 44"/>
          <p:cNvSpPr txBox="1"/>
          <p:nvPr/>
        </p:nvSpPr>
        <p:spPr>
          <a:xfrm>
            <a:off x="8175794" y="4349988"/>
            <a:ext cx="756938" cy="369332"/>
          </a:xfrm>
          <a:prstGeom prst="rect">
            <a:avLst/>
          </a:prstGeom>
          <a:noFill/>
        </p:spPr>
        <p:txBody>
          <a:bodyPr wrap="none" rtlCol="0">
            <a:spAutoFit/>
          </a:bodyPr>
          <a:lstStyle/>
          <a:p>
            <a:r>
              <a:rPr lang="en-US" b="1" dirty="0" smtClean="0">
                <a:solidFill>
                  <a:srgbClr val="0000CC"/>
                </a:solidFill>
              </a:rPr>
              <a:t>70 AD</a:t>
            </a:r>
            <a:endParaRPr lang="en-US" b="1" dirty="0">
              <a:solidFill>
                <a:srgbClr val="0000CC"/>
              </a:solidFill>
            </a:endParaRPr>
          </a:p>
        </p:txBody>
      </p:sp>
      <p:sp>
        <p:nvSpPr>
          <p:cNvPr id="46" name="TextBox 45"/>
          <p:cNvSpPr txBox="1"/>
          <p:nvPr/>
        </p:nvSpPr>
        <p:spPr>
          <a:xfrm>
            <a:off x="4242679" y="3201858"/>
            <a:ext cx="867930" cy="369332"/>
          </a:xfrm>
          <a:prstGeom prst="rect">
            <a:avLst/>
          </a:prstGeom>
          <a:noFill/>
        </p:spPr>
        <p:txBody>
          <a:bodyPr wrap="none" rtlCol="0">
            <a:spAutoFit/>
          </a:bodyPr>
          <a:lstStyle/>
          <a:p>
            <a:r>
              <a:rPr lang="en-US" b="1" dirty="0" smtClean="0">
                <a:solidFill>
                  <a:srgbClr val="A50021"/>
                </a:solidFill>
              </a:rPr>
              <a:t>440 </a:t>
            </a:r>
            <a:r>
              <a:rPr lang="en-US" b="1" dirty="0" err="1" smtClean="0">
                <a:solidFill>
                  <a:srgbClr val="A50021"/>
                </a:solidFill>
              </a:rPr>
              <a:t>yrs</a:t>
            </a:r>
            <a:endParaRPr lang="en-US" b="1" dirty="0">
              <a:solidFill>
                <a:srgbClr val="A50021"/>
              </a:solidFill>
            </a:endParaRPr>
          </a:p>
        </p:txBody>
      </p:sp>
      <p:sp>
        <p:nvSpPr>
          <p:cNvPr id="54" name="TextBox 53"/>
          <p:cNvSpPr txBox="1"/>
          <p:nvPr/>
        </p:nvSpPr>
        <p:spPr>
          <a:xfrm>
            <a:off x="1797094" y="3227484"/>
            <a:ext cx="750911" cy="369332"/>
          </a:xfrm>
          <a:prstGeom prst="rect">
            <a:avLst/>
          </a:prstGeom>
          <a:noFill/>
        </p:spPr>
        <p:txBody>
          <a:bodyPr wrap="none" rtlCol="0">
            <a:spAutoFit/>
          </a:bodyPr>
          <a:lstStyle/>
          <a:p>
            <a:r>
              <a:rPr lang="en-US" b="1" dirty="0" smtClean="0">
                <a:solidFill>
                  <a:srgbClr val="A50021"/>
                </a:solidFill>
              </a:rPr>
              <a:t>95 </a:t>
            </a:r>
            <a:r>
              <a:rPr lang="en-US" b="1" dirty="0" err="1" smtClean="0">
                <a:solidFill>
                  <a:srgbClr val="A50021"/>
                </a:solidFill>
              </a:rPr>
              <a:t>yrs</a:t>
            </a:r>
            <a:endParaRPr lang="en-US" b="1" dirty="0">
              <a:solidFill>
                <a:srgbClr val="A50021"/>
              </a:solidFill>
            </a:endParaRPr>
          </a:p>
        </p:txBody>
      </p:sp>
      <p:sp>
        <p:nvSpPr>
          <p:cNvPr id="55" name="TextBox 54"/>
          <p:cNvSpPr txBox="1"/>
          <p:nvPr/>
        </p:nvSpPr>
        <p:spPr>
          <a:xfrm>
            <a:off x="6783606" y="3252572"/>
            <a:ext cx="750911" cy="369332"/>
          </a:xfrm>
          <a:prstGeom prst="rect">
            <a:avLst/>
          </a:prstGeom>
          <a:noFill/>
        </p:spPr>
        <p:txBody>
          <a:bodyPr wrap="none" rtlCol="0">
            <a:spAutoFit/>
          </a:bodyPr>
          <a:lstStyle/>
          <a:p>
            <a:r>
              <a:rPr lang="en-US" b="1" dirty="0" smtClean="0">
                <a:solidFill>
                  <a:srgbClr val="A50021"/>
                </a:solidFill>
              </a:rPr>
              <a:t>74 </a:t>
            </a:r>
            <a:r>
              <a:rPr lang="en-US" b="1" dirty="0" err="1" smtClean="0">
                <a:solidFill>
                  <a:srgbClr val="A50021"/>
                </a:solidFill>
              </a:rPr>
              <a:t>yrs</a:t>
            </a:r>
            <a:endParaRPr lang="en-US" b="1" dirty="0">
              <a:solidFill>
                <a:srgbClr val="A50021"/>
              </a:solidFill>
            </a:endParaRPr>
          </a:p>
        </p:txBody>
      </p:sp>
      <p:sp>
        <p:nvSpPr>
          <p:cNvPr id="4" name="TextBox 3"/>
          <p:cNvSpPr txBox="1"/>
          <p:nvPr/>
        </p:nvSpPr>
        <p:spPr>
          <a:xfrm>
            <a:off x="2547994" y="2278528"/>
            <a:ext cx="1268039" cy="923330"/>
          </a:xfrm>
          <a:prstGeom prst="rect">
            <a:avLst/>
          </a:prstGeom>
          <a:noFill/>
        </p:spPr>
        <p:txBody>
          <a:bodyPr wrap="none" rtlCol="0">
            <a:spAutoFit/>
          </a:bodyPr>
          <a:lstStyle/>
          <a:p>
            <a:r>
              <a:rPr lang="en-US" b="1" dirty="0" smtClean="0">
                <a:solidFill>
                  <a:srgbClr val="0000CC"/>
                </a:solidFill>
              </a:rPr>
              <a:t>Zerubbabel</a:t>
            </a:r>
          </a:p>
          <a:p>
            <a:r>
              <a:rPr lang="en-US" b="1" dirty="0" smtClean="0">
                <a:solidFill>
                  <a:srgbClr val="0000CC"/>
                </a:solidFill>
              </a:rPr>
              <a:t>Ezra</a:t>
            </a:r>
          </a:p>
          <a:p>
            <a:r>
              <a:rPr lang="en-US" b="1" dirty="0" smtClean="0">
                <a:solidFill>
                  <a:srgbClr val="0000CC"/>
                </a:solidFill>
              </a:rPr>
              <a:t>Nehemiah</a:t>
            </a:r>
            <a:endParaRPr lang="en-US" b="1" dirty="0">
              <a:solidFill>
                <a:srgbClr val="0000CC"/>
              </a:solidFill>
            </a:endParaRPr>
          </a:p>
        </p:txBody>
      </p:sp>
      <p:sp>
        <p:nvSpPr>
          <p:cNvPr id="6" name="TextBox 5"/>
          <p:cNvSpPr txBox="1"/>
          <p:nvPr/>
        </p:nvSpPr>
        <p:spPr>
          <a:xfrm>
            <a:off x="3911194" y="2492892"/>
            <a:ext cx="2542876" cy="369332"/>
          </a:xfrm>
          <a:prstGeom prst="rect">
            <a:avLst/>
          </a:prstGeom>
          <a:noFill/>
        </p:spPr>
        <p:txBody>
          <a:bodyPr wrap="none" rtlCol="0">
            <a:spAutoFit/>
          </a:bodyPr>
          <a:lstStyle>
            <a:defPPr>
              <a:defRPr lang="en-US"/>
            </a:defPPr>
            <a:lvl1pPr>
              <a:defRPr>
                <a:solidFill>
                  <a:srgbClr val="0000CC"/>
                </a:solidFill>
              </a:defRPr>
            </a:lvl1pPr>
          </a:lstStyle>
          <a:p>
            <a:r>
              <a:rPr lang="en-US" b="1" dirty="0"/>
              <a:t>Between the Testaments</a:t>
            </a:r>
          </a:p>
        </p:txBody>
      </p:sp>
    </p:spTree>
    <p:extLst>
      <p:ext uri="{BB962C8B-B14F-4D97-AF65-F5344CB8AC3E}">
        <p14:creationId xmlns:p14="http://schemas.microsoft.com/office/powerpoint/2010/main" val="327363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p:cTn id="21" dur="1000" fill="hold"/>
                                        <p:tgtEl>
                                          <p:spTgt spid="36"/>
                                        </p:tgtEl>
                                        <p:attrNameLst>
                                          <p:attrName>ppt_w</p:attrName>
                                        </p:attrNameLst>
                                      </p:cBhvr>
                                      <p:tavLst>
                                        <p:tav tm="0">
                                          <p:val>
                                            <p:fltVal val="0"/>
                                          </p:val>
                                        </p:tav>
                                        <p:tav tm="100000">
                                          <p:val>
                                            <p:strVal val="#ppt_w"/>
                                          </p:val>
                                        </p:tav>
                                      </p:tavLst>
                                    </p:anim>
                                    <p:anim calcmode="lin" valueType="num">
                                      <p:cBhvr>
                                        <p:cTn id="22" dur="1000" fill="hold"/>
                                        <p:tgtEl>
                                          <p:spTgt spid="36"/>
                                        </p:tgtEl>
                                        <p:attrNameLst>
                                          <p:attrName>ppt_h</p:attrName>
                                        </p:attrNameLst>
                                      </p:cBhvr>
                                      <p:tavLst>
                                        <p:tav tm="0">
                                          <p:val>
                                            <p:fltVal val="0"/>
                                          </p:val>
                                        </p:tav>
                                        <p:tav tm="100000">
                                          <p:val>
                                            <p:strVal val="#ppt_h"/>
                                          </p:val>
                                        </p:tav>
                                      </p:tavLst>
                                    </p:anim>
                                    <p:anim calcmode="lin" valueType="num">
                                      <p:cBhvr>
                                        <p:cTn id="23" dur="1000" fill="hold"/>
                                        <p:tgtEl>
                                          <p:spTgt spid="36"/>
                                        </p:tgtEl>
                                        <p:attrNameLst>
                                          <p:attrName>style.rotation</p:attrName>
                                        </p:attrNameLst>
                                      </p:cBhvr>
                                      <p:tavLst>
                                        <p:tav tm="0">
                                          <p:val>
                                            <p:fltVal val="90"/>
                                          </p:val>
                                        </p:tav>
                                        <p:tav tm="100000">
                                          <p:val>
                                            <p:fltVal val="0"/>
                                          </p:val>
                                        </p:tav>
                                      </p:tavLst>
                                    </p:anim>
                                    <p:animEffect transition="in" filter="fade">
                                      <p:cBhvr>
                                        <p:cTn id="24" dur="1000"/>
                                        <p:tgtEl>
                                          <p:spTgt spid="36"/>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fltVal val="0"/>
                                          </p:val>
                                        </p:tav>
                                        <p:tav tm="100000">
                                          <p:val>
                                            <p:strVal val="#ppt_w"/>
                                          </p:val>
                                        </p:tav>
                                      </p:tavLst>
                                    </p:anim>
                                    <p:anim calcmode="lin" valueType="num">
                                      <p:cBhvr>
                                        <p:cTn id="28" dur="1000" fill="hold"/>
                                        <p:tgtEl>
                                          <p:spTgt spid="3"/>
                                        </p:tgtEl>
                                        <p:attrNameLst>
                                          <p:attrName>ppt_h</p:attrName>
                                        </p:attrNameLst>
                                      </p:cBhvr>
                                      <p:tavLst>
                                        <p:tav tm="0">
                                          <p:val>
                                            <p:fltVal val="0"/>
                                          </p:val>
                                        </p:tav>
                                        <p:tav tm="100000">
                                          <p:val>
                                            <p:strVal val="#ppt_h"/>
                                          </p:val>
                                        </p:tav>
                                      </p:tavLst>
                                    </p:anim>
                                    <p:anim calcmode="lin" valueType="num">
                                      <p:cBhvr>
                                        <p:cTn id="29" dur="1000" fill="hold"/>
                                        <p:tgtEl>
                                          <p:spTgt spid="3"/>
                                        </p:tgtEl>
                                        <p:attrNameLst>
                                          <p:attrName>style.rotation</p:attrName>
                                        </p:attrNameLst>
                                      </p:cBhvr>
                                      <p:tavLst>
                                        <p:tav tm="0">
                                          <p:val>
                                            <p:fltVal val="90"/>
                                          </p:val>
                                        </p:tav>
                                        <p:tav tm="100000">
                                          <p:val>
                                            <p:fltVal val="0"/>
                                          </p:val>
                                        </p:tav>
                                      </p:tavLst>
                                    </p:anim>
                                    <p:animEffect transition="in" filter="fade">
                                      <p:cBhvr>
                                        <p:cTn id="30" dur="1000"/>
                                        <p:tgtEl>
                                          <p:spTgt spid="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p:cTn id="33" dur="1000" fill="hold"/>
                                        <p:tgtEl>
                                          <p:spTgt spid="37"/>
                                        </p:tgtEl>
                                        <p:attrNameLst>
                                          <p:attrName>ppt_w</p:attrName>
                                        </p:attrNameLst>
                                      </p:cBhvr>
                                      <p:tavLst>
                                        <p:tav tm="0">
                                          <p:val>
                                            <p:fltVal val="0"/>
                                          </p:val>
                                        </p:tav>
                                        <p:tav tm="100000">
                                          <p:val>
                                            <p:strVal val="#ppt_w"/>
                                          </p:val>
                                        </p:tav>
                                      </p:tavLst>
                                    </p:anim>
                                    <p:anim calcmode="lin" valueType="num">
                                      <p:cBhvr>
                                        <p:cTn id="34" dur="1000" fill="hold"/>
                                        <p:tgtEl>
                                          <p:spTgt spid="37"/>
                                        </p:tgtEl>
                                        <p:attrNameLst>
                                          <p:attrName>ppt_h</p:attrName>
                                        </p:attrNameLst>
                                      </p:cBhvr>
                                      <p:tavLst>
                                        <p:tav tm="0">
                                          <p:val>
                                            <p:fltVal val="0"/>
                                          </p:val>
                                        </p:tav>
                                        <p:tav tm="100000">
                                          <p:val>
                                            <p:strVal val="#ppt_h"/>
                                          </p:val>
                                        </p:tav>
                                      </p:tavLst>
                                    </p:anim>
                                    <p:anim calcmode="lin" valueType="num">
                                      <p:cBhvr>
                                        <p:cTn id="35" dur="1000" fill="hold"/>
                                        <p:tgtEl>
                                          <p:spTgt spid="37"/>
                                        </p:tgtEl>
                                        <p:attrNameLst>
                                          <p:attrName>style.rotation</p:attrName>
                                        </p:attrNameLst>
                                      </p:cBhvr>
                                      <p:tavLst>
                                        <p:tav tm="0">
                                          <p:val>
                                            <p:fltVal val="90"/>
                                          </p:val>
                                        </p:tav>
                                        <p:tav tm="100000">
                                          <p:val>
                                            <p:fltVal val="0"/>
                                          </p:val>
                                        </p:tav>
                                      </p:tavLst>
                                    </p:anim>
                                    <p:animEffect transition="in" filter="fade">
                                      <p:cBhvr>
                                        <p:cTn id="36" dur="1000"/>
                                        <p:tgtEl>
                                          <p:spTgt spid="37"/>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p:cTn id="39" dur="1000" fill="hold"/>
                                        <p:tgtEl>
                                          <p:spTgt spid="45"/>
                                        </p:tgtEl>
                                        <p:attrNameLst>
                                          <p:attrName>ppt_w</p:attrName>
                                        </p:attrNameLst>
                                      </p:cBhvr>
                                      <p:tavLst>
                                        <p:tav tm="0">
                                          <p:val>
                                            <p:fltVal val="0"/>
                                          </p:val>
                                        </p:tav>
                                        <p:tav tm="100000">
                                          <p:val>
                                            <p:strVal val="#ppt_w"/>
                                          </p:val>
                                        </p:tav>
                                      </p:tavLst>
                                    </p:anim>
                                    <p:anim calcmode="lin" valueType="num">
                                      <p:cBhvr>
                                        <p:cTn id="40" dur="1000" fill="hold"/>
                                        <p:tgtEl>
                                          <p:spTgt spid="45"/>
                                        </p:tgtEl>
                                        <p:attrNameLst>
                                          <p:attrName>ppt_h</p:attrName>
                                        </p:attrNameLst>
                                      </p:cBhvr>
                                      <p:tavLst>
                                        <p:tav tm="0">
                                          <p:val>
                                            <p:fltVal val="0"/>
                                          </p:val>
                                        </p:tav>
                                        <p:tav tm="100000">
                                          <p:val>
                                            <p:strVal val="#ppt_h"/>
                                          </p:val>
                                        </p:tav>
                                      </p:tavLst>
                                    </p:anim>
                                    <p:anim calcmode="lin" valueType="num">
                                      <p:cBhvr>
                                        <p:cTn id="41" dur="1000" fill="hold"/>
                                        <p:tgtEl>
                                          <p:spTgt spid="45"/>
                                        </p:tgtEl>
                                        <p:attrNameLst>
                                          <p:attrName>style.rotation</p:attrName>
                                        </p:attrNameLst>
                                      </p:cBhvr>
                                      <p:tavLst>
                                        <p:tav tm="0">
                                          <p:val>
                                            <p:fltVal val="90"/>
                                          </p:val>
                                        </p:tav>
                                        <p:tav tm="100000">
                                          <p:val>
                                            <p:fltVal val="0"/>
                                          </p:val>
                                        </p:tav>
                                      </p:tavLst>
                                    </p:anim>
                                    <p:animEffect transition="in" filter="fade">
                                      <p:cBhvr>
                                        <p:cTn id="42" dur="10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anim calcmode="lin" valueType="num">
                                      <p:cBhvr>
                                        <p:cTn id="47" dur="500" fill="hold"/>
                                        <p:tgtEl>
                                          <p:spTgt spid="54"/>
                                        </p:tgtEl>
                                        <p:attrNameLst>
                                          <p:attrName>ppt_w</p:attrName>
                                        </p:attrNameLst>
                                      </p:cBhvr>
                                      <p:tavLst>
                                        <p:tav tm="0">
                                          <p:val>
                                            <p:fltVal val="0"/>
                                          </p:val>
                                        </p:tav>
                                        <p:tav tm="100000">
                                          <p:val>
                                            <p:strVal val="#ppt_w"/>
                                          </p:val>
                                        </p:tav>
                                      </p:tavLst>
                                    </p:anim>
                                    <p:anim calcmode="lin" valueType="num">
                                      <p:cBhvr>
                                        <p:cTn id="48" dur="500" fill="hold"/>
                                        <p:tgtEl>
                                          <p:spTgt spid="54"/>
                                        </p:tgtEl>
                                        <p:attrNameLst>
                                          <p:attrName>ppt_h</p:attrName>
                                        </p:attrNameLst>
                                      </p:cBhvr>
                                      <p:tavLst>
                                        <p:tav tm="0">
                                          <p:val>
                                            <p:fltVal val="0"/>
                                          </p:val>
                                        </p:tav>
                                        <p:tav tm="100000">
                                          <p:val>
                                            <p:strVal val="#ppt_h"/>
                                          </p:val>
                                        </p:tav>
                                      </p:tavLst>
                                    </p:anim>
                                    <p:animEffect transition="in" filter="fade">
                                      <p:cBhvr>
                                        <p:cTn id="49" dur="500"/>
                                        <p:tgtEl>
                                          <p:spTgt spid="5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500" fill="hold"/>
                                        <p:tgtEl>
                                          <p:spTgt spid="46"/>
                                        </p:tgtEl>
                                        <p:attrNameLst>
                                          <p:attrName>ppt_w</p:attrName>
                                        </p:attrNameLst>
                                      </p:cBhvr>
                                      <p:tavLst>
                                        <p:tav tm="0">
                                          <p:val>
                                            <p:fltVal val="0"/>
                                          </p:val>
                                        </p:tav>
                                        <p:tav tm="100000">
                                          <p:val>
                                            <p:strVal val="#ppt_w"/>
                                          </p:val>
                                        </p:tav>
                                      </p:tavLst>
                                    </p:anim>
                                    <p:anim calcmode="lin" valueType="num">
                                      <p:cBhvr>
                                        <p:cTn id="53" dur="500" fill="hold"/>
                                        <p:tgtEl>
                                          <p:spTgt spid="46"/>
                                        </p:tgtEl>
                                        <p:attrNameLst>
                                          <p:attrName>ppt_h</p:attrName>
                                        </p:attrNameLst>
                                      </p:cBhvr>
                                      <p:tavLst>
                                        <p:tav tm="0">
                                          <p:val>
                                            <p:fltVal val="0"/>
                                          </p:val>
                                        </p:tav>
                                        <p:tav tm="100000">
                                          <p:val>
                                            <p:strVal val="#ppt_h"/>
                                          </p:val>
                                        </p:tav>
                                      </p:tavLst>
                                    </p:anim>
                                    <p:animEffect transition="in" filter="fade">
                                      <p:cBhvr>
                                        <p:cTn id="54" dur="500"/>
                                        <p:tgtEl>
                                          <p:spTgt spid="46"/>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55"/>
                                        </p:tgtEl>
                                        <p:attrNameLst>
                                          <p:attrName>style.visibility</p:attrName>
                                        </p:attrNameLst>
                                      </p:cBhvr>
                                      <p:to>
                                        <p:strVal val="visible"/>
                                      </p:to>
                                    </p:set>
                                    <p:anim calcmode="lin" valueType="num">
                                      <p:cBhvr>
                                        <p:cTn id="57" dur="500" fill="hold"/>
                                        <p:tgtEl>
                                          <p:spTgt spid="55"/>
                                        </p:tgtEl>
                                        <p:attrNameLst>
                                          <p:attrName>ppt_w</p:attrName>
                                        </p:attrNameLst>
                                      </p:cBhvr>
                                      <p:tavLst>
                                        <p:tav tm="0">
                                          <p:val>
                                            <p:fltVal val="0"/>
                                          </p:val>
                                        </p:tav>
                                        <p:tav tm="100000">
                                          <p:val>
                                            <p:strVal val="#ppt_w"/>
                                          </p:val>
                                        </p:tav>
                                      </p:tavLst>
                                    </p:anim>
                                    <p:anim calcmode="lin" valueType="num">
                                      <p:cBhvr>
                                        <p:cTn id="58" dur="500" fill="hold"/>
                                        <p:tgtEl>
                                          <p:spTgt spid="55"/>
                                        </p:tgtEl>
                                        <p:attrNameLst>
                                          <p:attrName>ppt_h</p:attrName>
                                        </p:attrNameLst>
                                      </p:cBhvr>
                                      <p:tavLst>
                                        <p:tav tm="0">
                                          <p:val>
                                            <p:fltVal val="0"/>
                                          </p:val>
                                        </p:tav>
                                        <p:tav tm="100000">
                                          <p:val>
                                            <p:strVal val="#ppt_h"/>
                                          </p:val>
                                        </p:tav>
                                      </p:tavLst>
                                    </p:anim>
                                    <p:animEffect transition="in" filter="fade">
                                      <p:cBhvr>
                                        <p:cTn id="5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6" grpId="0"/>
      <p:bldP spid="37" grpId="0"/>
      <p:bldP spid="45" grpId="0"/>
      <p:bldP spid="46" grpId="0"/>
      <p:bldP spid="54" grpId="0"/>
      <p:bldP spid="55" grpId="0"/>
      <p:bldP spid="4" grpId="0"/>
      <p:bldP spid="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10821</TotalTime>
  <Words>2526</Words>
  <Application>Microsoft Office PowerPoint</Application>
  <PresentationFormat>On-screen Show (16:10)</PresentationFormat>
  <Paragraphs>730</Paragraphs>
  <Slides>38</Slides>
  <Notes>11</Notes>
  <HiddenSlides>0</HiddenSlides>
  <MMClips>0</MMClips>
  <ScaleCrop>false</ScaleCrop>
  <HeadingPairs>
    <vt:vector size="6" baseType="variant">
      <vt:variant>
        <vt:lpstr>Theme</vt:lpstr>
      </vt:variant>
      <vt:variant>
        <vt:i4>7</vt:i4>
      </vt:variant>
      <vt:variant>
        <vt:lpstr>Embedded OLE Servers</vt:lpstr>
      </vt:variant>
      <vt:variant>
        <vt:i4>1</vt:i4>
      </vt:variant>
      <vt:variant>
        <vt:lpstr>Slide Titles</vt:lpstr>
      </vt:variant>
      <vt:variant>
        <vt:i4>38</vt:i4>
      </vt:variant>
    </vt:vector>
  </HeadingPairs>
  <TitlesOfParts>
    <vt:vector size="46" baseType="lpstr">
      <vt:lpstr>1_Office Theme</vt:lpstr>
      <vt:lpstr>4_Office Theme</vt:lpstr>
      <vt:lpstr>Default</vt:lpstr>
      <vt:lpstr>10_Office Theme</vt:lpstr>
      <vt:lpstr>3_Office Theme</vt:lpstr>
      <vt:lpstr>Office Theme</vt:lpstr>
      <vt:lpstr>2_Office Theme</vt:lpstr>
      <vt:lpstr>Microsoft Word Document</vt:lpstr>
      <vt:lpstr>Study of Daniel</vt:lpstr>
      <vt:lpstr>PowerPoint Presentation</vt:lpstr>
      <vt:lpstr>PowerPoint Presentation</vt:lpstr>
      <vt:lpstr>Cycle of Visions</vt:lpstr>
      <vt:lpstr>PowerPoint Presentation</vt:lpstr>
      <vt:lpstr>PowerPoint Presentation</vt:lpstr>
      <vt:lpstr>PowerPoint Presentation</vt:lpstr>
      <vt:lpstr>PowerPoint Presentation</vt:lpstr>
      <vt:lpstr>Laying Out the 70 Weeks (70 “7’s”)</vt:lpstr>
      <vt:lpstr>PowerPoint Presentation</vt:lpstr>
      <vt:lpstr>Outline of Chapter 10 &amp; 11</vt:lpstr>
      <vt:lpstr>Setting of the Vision</vt:lpstr>
      <vt:lpstr>Vision of Heavenly Messenger</vt:lpstr>
      <vt:lpstr>Vision of Heavenly Messenger</vt:lpstr>
      <vt:lpstr>Vision of Heavenly Messenger</vt:lpstr>
      <vt:lpstr>Daniel’s Recovery</vt:lpstr>
      <vt:lpstr>What Message is about  &amp; Further Effect on Daniel</vt:lpstr>
      <vt:lpstr>Strengthened by Heavenly Messenger</vt:lpstr>
      <vt:lpstr>Strengthened by Heavenly Messenger</vt:lpstr>
      <vt:lpstr>Four Persian Kings  &amp; Alexander the Great to Come</vt:lpstr>
      <vt:lpstr>Bible Events &amp; Persians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Outline-Class Review Slides Time Lines</dc:title>
  <dc:creator>Danny Haynes</dc:creator>
  <cp:lastModifiedBy>Danny Haynes</cp:lastModifiedBy>
  <cp:revision>408</cp:revision>
  <cp:lastPrinted>2015-11-04T22:52:55Z</cp:lastPrinted>
  <dcterms:created xsi:type="dcterms:W3CDTF">2015-10-17T15:23:22Z</dcterms:created>
  <dcterms:modified xsi:type="dcterms:W3CDTF">2015-12-09T23:56:09Z</dcterms:modified>
</cp:coreProperties>
</file>