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40" r:id="rId2"/>
    <p:sldId id="350" r:id="rId3"/>
    <p:sldId id="349" r:id="rId4"/>
    <p:sldId id="348" r:id="rId5"/>
    <p:sldId id="351" r:id="rId6"/>
    <p:sldId id="362" r:id="rId7"/>
    <p:sldId id="361" r:id="rId8"/>
    <p:sldId id="363" r:id="rId9"/>
    <p:sldId id="352" r:id="rId10"/>
    <p:sldId id="353" r:id="rId11"/>
    <p:sldId id="364" r:id="rId12"/>
    <p:sldId id="354" r:id="rId13"/>
    <p:sldId id="358" r:id="rId14"/>
    <p:sldId id="342" r:id="rId15"/>
    <p:sldId id="356" r:id="rId16"/>
    <p:sldId id="357" r:id="rId17"/>
    <p:sldId id="355" r:id="rId18"/>
    <p:sldId id="360" r:id="rId19"/>
    <p:sldId id="359" r:id="rId20"/>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CC9900"/>
    <a:srgbClr val="66FFFF"/>
    <a:srgbClr val="FFFF00"/>
    <a:srgbClr val="DDDDDD"/>
    <a:srgbClr val="FF0000"/>
    <a:srgbClr val="99FF66"/>
    <a:srgbClr val="CC99FF"/>
    <a:srgbClr val="99FFC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51" autoAdjust="0"/>
    <p:restoredTop sz="78993" autoAdjust="0"/>
  </p:normalViewPr>
  <p:slideViewPr>
    <p:cSldViewPr snapToGrid="0">
      <p:cViewPr varScale="1">
        <p:scale>
          <a:sx n="82" d="100"/>
          <a:sy n="82" d="100"/>
        </p:scale>
        <p:origin x="-270" y="-168"/>
      </p:cViewPr>
      <p:guideLst>
        <p:guide orient="horz" pos="720"/>
        <p:guide pos="14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‘back to school’ lesson, because it is about how and where we discover</a:t>
            </a:r>
            <a:r>
              <a:rPr lang="en-US" baseline="0" dirty="0" smtClean="0"/>
              <a:t> the Truth, and how we hold on to that knowledge.  Going off to school is a time in life when you will establish a faith of your own.  You will need to both hear and accept new things that you were not able to understand yet, and you will be challenged in ways that you have not yet been challenged.</a:t>
            </a:r>
          </a:p>
          <a:p>
            <a:r>
              <a:rPr lang="en-US" baseline="0" dirty="0" smtClean="0"/>
              <a:t>But it is also for those who are well past school-age, because we are also always in a struggle to hold on to what we know by faith.  Especially when we face life crises and changes.</a:t>
            </a:r>
          </a:p>
          <a:p>
            <a:r>
              <a:rPr lang="en-US" baseline="0" dirty="0" smtClean="0"/>
              <a:t>In this lesson we’ll look at the source of that Truth, and then examine three kinds of experiences in life that cause us not to know the Truth, and/or  “stop knowing” that Truth that we have already come to know.</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a:t>
            </a:fld>
            <a:endParaRPr lang="en-US"/>
          </a:p>
        </p:txBody>
      </p:sp>
    </p:spTree>
    <p:extLst>
      <p:ext uri="{BB962C8B-B14F-4D97-AF65-F5344CB8AC3E}">
        <p14:creationId xmlns:p14="http://schemas.microsoft.com/office/powerpoint/2010/main" val="2796723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10</a:t>
            </a:fld>
            <a:endParaRPr lang="en-US"/>
          </a:p>
        </p:txBody>
      </p:sp>
    </p:spTree>
    <p:extLst>
      <p:ext uri="{BB962C8B-B14F-4D97-AF65-F5344CB8AC3E}">
        <p14:creationId xmlns:p14="http://schemas.microsoft.com/office/powerpoint/2010/main" val="1287892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difference</a:t>
            </a:r>
            <a:r>
              <a:rPr lang="en-US" baseline="0" dirty="0" smtClean="0"/>
              <a:t> (if there is any) between Anecdotes and Emotions is that emotions are less logical, but just as damaging to our ability to accept the Truth and live it.</a:t>
            </a:r>
          </a:p>
          <a:p>
            <a:endParaRPr lang="en-US" baseline="0" dirty="0" smtClean="0"/>
          </a:p>
          <a:p>
            <a:r>
              <a:rPr lang="en-US" dirty="0" smtClean="0"/>
              <a:t>Bible</a:t>
            </a:r>
            <a:r>
              <a:rPr lang="en-US" baseline="0" dirty="0" smtClean="0"/>
              <a:t> </a:t>
            </a:r>
            <a:r>
              <a:rPr lang="en-US" dirty="0" smtClean="0"/>
              <a:t>Examples:</a:t>
            </a:r>
          </a:p>
          <a:p>
            <a:r>
              <a:rPr lang="en-US" dirty="0" smtClean="0"/>
              <a:t>The fear</a:t>
            </a:r>
            <a:r>
              <a:rPr lang="en-US" baseline="0" dirty="0" smtClean="0"/>
              <a:t> of the disciples during the storm on the lake.</a:t>
            </a:r>
          </a:p>
          <a:p>
            <a:r>
              <a:rPr lang="en-US" baseline="0" dirty="0" smtClean="0"/>
              <a:t>Peter’s sinking when he tried to walk on the water to go to Jesus.</a:t>
            </a:r>
          </a:p>
          <a:p>
            <a:r>
              <a:rPr lang="en-US" baseline="0" dirty="0" smtClean="0"/>
              <a:t>Peter’s denial—especially when challenged by the little servant girl.</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11</a:t>
            </a:fld>
            <a:endParaRPr lang="en-US"/>
          </a:p>
        </p:txBody>
      </p:sp>
    </p:spTree>
    <p:extLst>
      <p:ext uri="{BB962C8B-B14F-4D97-AF65-F5344CB8AC3E}">
        <p14:creationId xmlns:p14="http://schemas.microsoft.com/office/powerpoint/2010/main" val="4052263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Notice again, that none of these situations really have any relevance to the Truth of what we believe.  Unfortunately, these life experiences can be devastating to young people and to any of us </a:t>
            </a:r>
            <a:r>
              <a:rPr lang="en-US" baseline="0" dirty="0" smtClean="0"/>
              <a:t>whose knowledge is somewhat incomplete.</a:t>
            </a:r>
          </a:p>
          <a:p>
            <a:endParaRPr lang="en-US" baseline="0" dirty="0" smtClean="0"/>
          </a:p>
          <a:p>
            <a:r>
              <a:rPr lang="en-US" baseline="0" dirty="0" smtClean="0"/>
              <a:t>Worse, we live in a culture that determines and validates truth, by how we “feel” about it—our subjective reaction.  That’s why we have the illogical concepts often stated that “what’s right for you may not be right for me,” and so on.  Our culture has come to believe that we should chose our religious Truth so as to maximize our comfort—create the least emotional turmoil.  (Which, as these examples illustrate, Truth will create.)</a:t>
            </a:r>
          </a:p>
          <a:p>
            <a:endParaRPr lang="en-US" baseline="0" dirty="0" smtClean="0"/>
          </a:p>
          <a:p>
            <a:r>
              <a:rPr lang="en-US" baseline="0" dirty="0" smtClean="0"/>
              <a:t>So it has made the study of the Bible obsolete, and how we feel about something the measure of Truth.</a:t>
            </a:r>
          </a:p>
          <a:p>
            <a:endParaRPr lang="en-US" baseline="0" dirty="0" smtClean="0"/>
          </a:p>
          <a:p>
            <a:r>
              <a:rPr lang="en-US" baseline="0" dirty="0" smtClean="0"/>
              <a:t>Again, please notice that, from a logical point of view, none of these examples have anything to do with whether something is taught in the Bible or not.</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12</a:t>
            </a:fld>
            <a:endParaRPr lang="en-US"/>
          </a:p>
        </p:txBody>
      </p:sp>
    </p:spTree>
    <p:extLst>
      <p:ext uri="{BB962C8B-B14F-4D97-AF65-F5344CB8AC3E}">
        <p14:creationId xmlns:p14="http://schemas.microsoft.com/office/powerpoint/2010/main" val="1038170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13</a:t>
            </a:fld>
            <a:endParaRPr lang="en-US"/>
          </a:p>
        </p:txBody>
      </p:sp>
    </p:spTree>
    <p:extLst>
      <p:ext uri="{BB962C8B-B14F-4D97-AF65-F5344CB8AC3E}">
        <p14:creationId xmlns:p14="http://schemas.microsoft.com/office/powerpoint/2010/main" val="3531671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I’d like to talk about something I’ll just call “numbers,” for lack of a better term.  I thought</a:t>
            </a:r>
            <a:r>
              <a:rPr lang="en-US" baseline="0" dirty="0" smtClean="0"/>
              <a:t> about “statistics,” but that sounds too complicated.  I mean by this term, just the appearance of advantage, strength, success, and so on.</a:t>
            </a:r>
          </a:p>
          <a:p>
            <a:endParaRPr lang="en-US" baseline="0" dirty="0" smtClean="0"/>
          </a:p>
          <a:p>
            <a:r>
              <a:rPr lang="en-US" baseline="0" dirty="0" smtClean="0"/>
              <a:t>A bible example that stands out to me is in Luke 13, where the disciples (probably noticing the lack of universal acceptance of His message) ask:  “Are there few that are saved?  (</a:t>
            </a:r>
            <a:r>
              <a:rPr lang="en-US" baseline="0" dirty="0" err="1" smtClean="0"/>
              <a:t>Lk</a:t>
            </a:r>
            <a:r>
              <a:rPr lang="en-US" baseline="0" dirty="0" smtClean="0"/>
              <a:t> 13:23)  He didn’t answer the question directly (on that occasion), but did in the sermon on the mount (Matt</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14</a:t>
            </a:fld>
            <a:endParaRPr lang="en-US"/>
          </a:p>
        </p:txBody>
      </p:sp>
    </p:spTree>
    <p:extLst>
      <p:ext uri="{BB962C8B-B14F-4D97-AF65-F5344CB8AC3E}">
        <p14:creationId xmlns:p14="http://schemas.microsoft.com/office/powerpoint/2010/main" val="1099005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kind of statistical thinking must have </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15</a:t>
            </a:fld>
            <a:endParaRPr lang="en-US"/>
          </a:p>
        </p:txBody>
      </p:sp>
    </p:spTree>
    <p:extLst>
      <p:ext uri="{BB962C8B-B14F-4D97-AF65-F5344CB8AC3E}">
        <p14:creationId xmlns:p14="http://schemas.microsoft.com/office/powerpoint/2010/main" val="198120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16</a:t>
            </a:fld>
            <a:endParaRPr lang="en-US"/>
          </a:p>
        </p:txBody>
      </p:sp>
    </p:spTree>
    <p:extLst>
      <p:ext uri="{BB962C8B-B14F-4D97-AF65-F5344CB8AC3E}">
        <p14:creationId xmlns:p14="http://schemas.microsoft.com/office/powerpoint/2010/main" val="1361224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Gideon was down</a:t>
            </a:r>
            <a:r>
              <a:rPr lang="en-US" baseline="0" dirty="0" smtClean="0"/>
              <a:t> to 10,000 when God said “The people are still too many.”</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17</a:t>
            </a:fld>
            <a:endParaRPr lang="en-US"/>
          </a:p>
        </p:txBody>
      </p:sp>
    </p:spTree>
    <p:extLst>
      <p:ext uri="{BB962C8B-B14F-4D97-AF65-F5344CB8AC3E}">
        <p14:creationId xmlns:p14="http://schemas.microsoft.com/office/powerpoint/2010/main" val="1826633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r>
              <a:rPr lang="en-US" baseline="0" dirty="0" smtClean="0"/>
              <a:t> of looking at shadows:</a:t>
            </a:r>
          </a:p>
          <a:p>
            <a:r>
              <a:rPr lang="en-US" baseline="0" dirty="0" smtClean="0"/>
              <a:t>Depression at our failing health</a:t>
            </a:r>
          </a:p>
          <a:p>
            <a:r>
              <a:rPr lang="en-US" baseline="0" dirty="0" smtClean="0"/>
              <a:t>Fear/embarrassment at ridicule or disapproval of me</a:t>
            </a:r>
          </a:p>
          <a:p>
            <a:r>
              <a:rPr lang="en-US" baseline="0" dirty="0" smtClean="0"/>
              <a:t>Uncontrolled euphoria or depression over romantic relationships</a:t>
            </a:r>
          </a:p>
          <a:p>
            <a:r>
              <a:rPr lang="en-US" baseline="0" dirty="0" smtClean="0"/>
              <a:t>Discouragement at how many Christians we can see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18</a:t>
            </a:fld>
            <a:endParaRPr lang="en-US"/>
          </a:p>
        </p:txBody>
      </p:sp>
    </p:spTree>
    <p:extLst>
      <p:ext uri="{BB962C8B-B14F-4D97-AF65-F5344CB8AC3E}">
        <p14:creationId xmlns:p14="http://schemas.microsoft.com/office/powerpoint/2010/main" val="2987598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19</a:t>
            </a:fld>
            <a:endParaRPr lang="en-US"/>
          </a:p>
        </p:txBody>
      </p:sp>
    </p:spTree>
    <p:extLst>
      <p:ext uri="{BB962C8B-B14F-4D97-AF65-F5344CB8AC3E}">
        <p14:creationId xmlns:p14="http://schemas.microsoft.com/office/powerpoint/2010/main" val="114846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truth I’m talking</a:t>
            </a:r>
            <a:r>
              <a:rPr lang="en-US" baseline="0" dirty="0" smtClean="0"/>
              <a:t> about is what comes from God.  It’s the knowledge about how we got here, why humans are different, what God has done for us to solve the problem of sin, and what He expects of us in return.  It’s what we often call “religion,” sometimes it’s called our “Faith,” because it’s what we believe.</a:t>
            </a:r>
          </a:p>
          <a:p>
            <a:endParaRPr lang="en-US" baseline="0" dirty="0" smtClean="0"/>
          </a:p>
          <a:p>
            <a:r>
              <a:rPr lang="en-US" baseline="0" dirty="0" smtClean="0"/>
              <a:t>The first critical point to know (by Faith) is that the source is God.  It cannot be man, because we are not smart enough.  Now, while this is a foundational point of what I have to say, it’s also one of the tenants of Faith that are under attack in the World.</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a:t>
            </a:fld>
            <a:endParaRPr lang="en-US"/>
          </a:p>
        </p:txBody>
      </p:sp>
    </p:spTree>
    <p:extLst>
      <p:ext uri="{BB962C8B-B14F-4D97-AF65-F5344CB8AC3E}">
        <p14:creationId xmlns:p14="http://schemas.microsoft.com/office/powerpoint/2010/main" val="1501098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it’s true</a:t>
            </a:r>
            <a:r>
              <a:rPr lang="en-US" baseline="0" dirty="0" smtClean="0"/>
              <a:t> that the information we want about ourselves and our relationship to God must come from Him, the second point (which will also be under attack) is that the information comes to us in the Bible—written by men inspired by God.  That’s not universally accepted, and if you haven’t looked hard and come to a conclusion about the existence of God and the inspiration of the Bible, you need to do that urgently</a:t>
            </a:r>
          </a:p>
          <a:p>
            <a:endParaRPr lang="en-US" baseline="0" dirty="0" smtClean="0"/>
          </a:p>
          <a:p>
            <a:r>
              <a:rPr lang="en-US" baseline="0" dirty="0" smtClean="0"/>
              <a:t>But what I will say is based on the assumption that we ought to turn to the Bible to establish Truth, not the wisdom of men, and certainly not our own experiences—especially when they contradict the Bible teaching.</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3</a:t>
            </a:fld>
            <a:endParaRPr lang="en-US"/>
          </a:p>
        </p:txBody>
      </p:sp>
    </p:spTree>
    <p:extLst>
      <p:ext uri="{BB962C8B-B14F-4D97-AF65-F5344CB8AC3E}">
        <p14:creationId xmlns:p14="http://schemas.microsoft.com/office/powerpoint/2010/main" val="3487585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what Paul says to the Romans about the source of what we believe.  It comes</a:t>
            </a:r>
            <a:r>
              <a:rPr lang="en-US" baseline="0" dirty="0" smtClean="0"/>
              <a:t> by hearing the preaching of the Word.</a:t>
            </a:r>
          </a:p>
          <a:p>
            <a:endParaRPr lang="en-US" baseline="0" dirty="0" smtClean="0"/>
          </a:p>
          <a:p>
            <a:r>
              <a:rPr lang="en-US" baseline="0" dirty="0" smtClean="0"/>
              <a:t>But is there a difference between believing and knowing?  I’m going to say there isn’t.  In English we sometimes say “I believe that…” to indicate that we are not quite sure.  But I’m using the terms interchangeably.  What we know of God, ourselves (spiritually), and His will for us, are the things that we believe.  They are things we hear about (just like any other kind of knowledge), accept as truth (like other kinds of knowledge), and act on (if we really believe them).  If we don’t act consistently with this Truth, then we don’t really believe it – which is to say we don’t really “know” it.</a:t>
            </a:r>
          </a:p>
          <a:p>
            <a:endParaRPr lang="en-US" baseline="0" dirty="0" smtClean="0"/>
          </a:p>
          <a:p>
            <a:r>
              <a:rPr lang="en-US" baseline="0" dirty="0" smtClean="0"/>
              <a:t>So to “Know” the Truth, we first have to hear it (read it, understand it, assess it in relation to ourselves), and then believe it.  Both are required to find Truth, and both may be hindered by the things we’ll talk about this morning.</a:t>
            </a:r>
          </a:p>
          <a:p>
            <a:endParaRPr lang="en-US" baseline="0" dirty="0" smtClean="0"/>
          </a:p>
          <a:p>
            <a:r>
              <a:rPr lang="en-US" baseline="0" dirty="0" smtClean="0"/>
              <a:t>Notice these verses from the apostle John, who had a lot to say about believing.</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4</a:t>
            </a:fld>
            <a:endParaRPr lang="en-US"/>
          </a:p>
        </p:txBody>
      </p:sp>
    </p:spTree>
    <p:extLst>
      <p:ext uri="{BB962C8B-B14F-4D97-AF65-F5344CB8AC3E}">
        <p14:creationId xmlns:p14="http://schemas.microsoft.com/office/powerpoint/2010/main" val="1363524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Jesus’ prayer for his disciples</a:t>
            </a:r>
            <a:r>
              <a:rPr lang="en-US" baseline="0" dirty="0" smtClean="0"/>
              <a:t> describes what happened to the words that He gave them (which came from the Father).  The received them (accepted, believed), and as a result know that Jesus came from the Father, and believe that the Father sent Him – Same structure, same meaning.</a:t>
            </a:r>
          </a:p>
          <a:p>
            <a:endParaRPr lang="en-US" baseline="0" dirty="0" smtClean="0"/>
          </a:p>
          <a:p>
            <a:r>
              <a:rPr lang="en-US" baseline="0" dirty="0" smtClean="0"/>
              <a:t>Similarly in the first epistle of John… know and believe are almost interchangeable. </a:t>
            </a:r>
          </a:p>
          <a:p>
            <a:endParaRPr lang="en-US" baseline="0" dirty="0" smtClean="0"/>
          </a:p>
          <a:p>
            <a:r>
              <a:rPr lang="en-US" baseline="0" dirty="0" smtClean="0"/>
              <a:t>Notice, too that this is information about God and His relationship to us, and it comes through what this apostle, through inspiration has written to us.</a:t>
            </a:r>
          </a:p>
          <a:p>
            <a:endParaRPr lang="en-US" baseline="0" dirty="0" smtClean="0"/>
          </a:p>
          <a:p>
            <a:r>
              <a:rPr lang="en-US" baseline="0" dirty="0" smtClean="0"/>
              <a:t>So really “knowing,” requires us to acquire the information – there’s some effort in that, but also to believe it to the point that we act on it.  </a:t>
            </a:r>
          </a:p>
          <a:p>
            <a:endParaRPr lang="en-US" baseline="0" dirty="0" smtClean="0"/>
          </a:p>
          <a:p>
            <a:r>
              <a:rPr lang="en-US" baseline="0" dirty="0" smtClean="0"/>
              <a:t>The point of all of this is that when we increase our faith, we increase our knowledge, and when we “lose our faith” we have lost knowledge:  we will not know what to do.  As Peter says (II Pet 1:9) we have “forgotten” something—not literally out of our memory, but out of the body of knowledge that informs our actions.</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5</a:t>
            </a:fld>
            <a:endParaRPr lang="en-US"/>
          </a:p>
        </p:txBody>
      </p:sp>
    </p:spTree>
    <p:extLst>
      <p:ext uri="{BB962C8B-B14F-4D97-AF65-F5344CB8AC3E}">
        <p14:creationId xmlns:p14="http://schemas.microsoft.com/office/powerpoint/2010/main" val="2701725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point of this is that our faith</a:t>
            </a:r>
            <a:r>
              <a:rPr lang="en-US" baseline="0" dirty="0" smtClean="0"/>
              <a:t> is the measure of the Truth we “know”. But the way humans are in this fallen world is that we are constantly struggling to keep believing and acting on what we know.  When we fail to do that, it’s called “doubt”.  The more we doubt, the less we are able to act on our faith.  But these co-exist and, at times in our lives our doubts grow, because of what happens to us.  All of these statements of Jesus came at times when the disciples were talking or acting as people who had “forgotten” the things that they had seen and heard from Jesus.</a:t>
            </a:r>
          </a:p>
          <a:p>
            <a:endParaRPr lang="en-US" baseline="0" dirty="0" smtClean="0"/>
          </a:p>
          <a:p>
            <a:r>
              <a:rPr lang="en-US" baseline="0" dirty="0" smtClean="0"/>
              <a:t>Now, if we haven’t “heard” the Truth, then of course we can’t believe it.  But even in this, when our doubts grow, we are less likely to “listen” to the Truth.   </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6</a:t>
            </a:fld>
            <a:endParaRPr lang="en-US"/>
          </a:p>
        </p:txBody>
      </p:sp>
    </p:spTree>
    <p:extLst>
      <p:ext uri="{BB962C8B-B14F-4D97-AF65-F5344CB8AC3E}">
        <p14:creationId xmlns:p14="http://schemas.microsoft.com/office/powerpoint/2010/main" val="347899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 statements</a:t>
            </a:r>
            <a:r>
              <a:rPr lang="en-US" baseline="0" dirty="0" smtClean="0"/>
              <a:t> illustrate the possibility that we will forget what we know (and believe) about the Truth, even if we are well-established in it.</a:t>
            </a:r>
            <a:endParaRPr lang="en-US" dirty="0" smtClean="0"/>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So what I want to talk about are three kinds of things (not really so independent from each other) that cause us not to “listen” to Truth from God’s Word, or cause our doubts in it to grow (as shown here)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7</a:t>
            </a:fld>
            <a:endParaRPr lang="en-US"/>
          </a:p>
        </p:txBody>
      </p:sp>
    </p:spTree>
    <p:extLst>
      <p:ext uri="{BB962C8B-B14F-4D97-AF65-F5344CB8AC3E}">
        <p14:creationId xmlns:p14="http://schemas.microsoft.com/office/powerpoint/2010/main" val="1834330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want to talk about three kinds of experiences that (in my life, at least) cause doubt to grow or make it more difficult to accept the Truth in God’s word.      …..  I’m making my own definitions for today, so just bear with me.  But notice that that all three are challenges to “what we know of Truth by faith”.</a:t>
            </a:r>
          </a:p>
          <a:p>
            <a:endParaRPr lang="en-US" baseline="0" dirty="0" smtClean="0"/>
          </a:p>
          <a:p>
            <a:r>
              <a:rPr lang="en-US" dirty="0" smtClean="0"/>
              <a:t>Examples of challenging</a:t>
            </a:r>
            <a:r>
              <a:rPr lang="en-US" baseline="0" dirty="0" smtClean="0"/>
              <a:t> anecdotes from the early disciples:  </a:t>
            </a:r>
          </a:p>
          <a:p>
            <a:r>
              <a:rPr lang="en-US" baseline="0" dirty="0" smtClean="0"/>
              <a:t> - Observing the misbehavior in one another</a:t>
            </a:r>
          </a:p>
          <a:p>
            <a:r>
              <a:rPr lang="en-US" baseline="0" dirty="0" smtClean="0"/>
              <a:t> - The “unknown miracle worker” (Luke 9)</a:t>
            </a:r>
          </a:p>
          <a:p>
            <a:r>
              <a:rPr lang="en-US" baseline="0" dirty="0" smtClean="0"/>
              <a:t> - John the Baptist’s question to Jesus (Luke </a:t>
            </a:r>
          </a:p>
          <a:p>
            <a:r>
              <a:rPr lang="en-US" baseline="0" dirty="0" smtClean="0"/>
              <a:t> - the confusion of the disciples at the cross…</a:t>
            </a:r>
          </a:p>
          <a:p>
            <a:endParaRPr lang="en-US" dirty="0" smtClean="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8</a:t>
            </a:fld>
            <a:endParaRPr lang="en-US"/>
          </a:p>
        </p:txBody>
      </p:sp>
    </p:spTree>
    <p:extLst>
      <p:ext uri="{BB962C8B-B14F-4D97-AF65-F5344CB8AC3E}">
        <p14:creationId xmlns:p14="http://schemas.microsoft.com/office/powerpoint/2010/main" val="1622886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all create questions in our minds, and often discourage us (which is what the next point is about), but look at the list (or make your own).  These really are about the shortcoming of man’s righteousness, wisdom, and knowledge – they are not really about the evidence for God’s existence and the inspiration of scripture.</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9</a:t>
            </a:fld>
            <a:endParaRPr lang="en-US"/>
          </a:p>
        </p:txBody>
      </p:sp>
    </p:spTree>
    <p:extLst>
      <p:ext uri="{BB962C8B-B14F-4D97-AF65-F5344CB8AC3E}">
        <p14:creationId xmlns:p14="http://schemas.microsoft.com/office/powerpoint/2010/main" val="1942177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749300"/>
            <a:ext cx="8610600" cy="431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0" y="0"/>
            <a:ext cx="9144000" cy="5715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775355"/>
            <a:ext cx="9144000" cy="1225021"/>
          </a:xfrm>
        </p:spPr>
        <p:txBody>
          <a:bodyPr/>
          <a:lstStyle/>
          <a:p>
            <a:r>
              <a:rPr lang="en-US" sz="4800" dirty="0" smtClean="0"/>
              <a:t>Emotions</a:t>
            </a:r>
            <a:r>
              <a:rPr lang="en-US" sz="4800" dirty="0"/>
              <a:t>, </a:t>
            </a:r>
            <a:r>
              <a:rPr lang="en-US" sz="4800" dirty="0" smtClean="0"/>
              <a:t>Anecdotes, Numbers,</a:t>
            </a:r>
            <a:br>
              <a:rPr lang="en-US" sz="4800" dirty="0" smtClean="0"/>
            </a:br>
            <a:r>
              <a:rPr lang="en-US" sz="4800" dirty="0" smtClean="0"/>
              <a:t/>
            </a:r>
            <a:br>
              <a:rPr lang="en-US" sz="4800" dirty="0" smtClean="0"/>
            </a:br>
            <a:r>
              <a:rPr lang="en-US" sz="4800" dirty="0" smtClean="0"/>
              <a:t>and Knowing the Truth </a:t>
            </a:r>
            <a:endParaRPr lang="en-US" sz="4800" dirty="0"/>
          </a:p>
        </p:txBody>
      </p:sp>
      <p:sp>
        <p:nvSpPr>
          <p:cNvPr id="3" name="Subtitle 2"/>
          <p:cNvSpPr>
            <a:spLocks noGrp="1"/>
          </p:cNvSpPr>
          <p:nvPr>
            <p:ph type="subTitle" idx="1"/>
          </p:nvPr>
        </p:nvSpPr>
        <p:spPr>
          <a:xfrm>
            <a:off x="1312333" y="5376333"/>
            <a:ext cx="6400800" cy="254000"/>
          </a:xfrm>
        </p:spPr>
        <p:txBody>
          <a:bodyPr>
            <a:normAutofit fontScale="40000" lnSpcReduction="20000"/>
          </a:bodyPr>
          <a:lstStyle/>
          <a:p>
            <a:r>
              <a:rPr lang="en-US" dirty="0" smtClean="0"/>
              <a:t>Embry Hills – </a:t>
            </a:r>
            <a:r>
              <a:rPr lang="en-US" dirty="0" smtClean="0"/>
              <a:t>August 11</a:t>
            </a:r>
            <a:r>
              <a:rPr lang="en-US" dirty="0" smtClean="0"/>
              <a:t>, </a:t>
            </a:r>
            <a:r>
              <a:rPr lang="en-US" dirty="0" smtClean="0"/>
              <a:t>2013</a:t>
            </a:r>
            <a:endParaRPr lang="en-US" dirty="0"/>
          </a:p>
        </p:txBody>
      </p:sp>
      <p:sp>
        <p:nvSpPr>
          <p:cNvPr id="4" name="Slide Number Placeholder 3"/>
          <p:cNvSpPr>
            <a:spLocks noGrp="1"/>
          </p:cNvSpPr>
          <p:nvPr>
            <p:ph type="sldNum" sz="quarter" idx="12"/>
          </p:nvPr>
        </p:nvSpPr>
        <p:spPr/>
        <p:txBody>
          <a:bodyPr/>
          <a:lstStyle/>
          <a:p>
            <a:pPr>
              <a:defRPr/>
            </a:pPr>
            <a:fld id="{5AA22C54-73A3-46A9-9681-4B2392B7E9E5}" type="slidenum">
              <a:rPr lang="en-US" smtClean="0"/>
              <a:pPr>
                <a:defRPr/>
              </a:pPr>
              <a:t>1</a:t>
            </a:fld>
            <a:endParaRPr lang="en-US"/>
          </a:p>
        </p:txBody>
      </p:sp>
    </p:spTree>
    <p:extLst>
      <p:ext uri="{BB962C8B-B14F-4D97-AF65-F5344CB8AC3E}">
        <p14:creationId xmlns:p14="http://schemas.microsoft.com/office/powerpoint/2010/main" val="3874456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Anecdotes</a:t>
            </a:r>
            <a:endParaRPr lang="en-US" dirty="0"/>
          </a:p>
        </p:txBody>
      </p:sp>
      <p:sp>
        <p:nvSpPr>
          <p:cNvPr id="3" name="Content Placeholder 2"/>
          <p:cNvSpPr>
            <a:spLocks noGrp="1"/>
          </p:cNvSpPr>
          <p:nvPr>
            <p:ph idx="1"/>
          </p:nvPr>
        </p:nvSpPr>
        <p:spPr>
          <a:xfrm>
            <a:off x="101598" y="833377"/>
            <a:ext cx="8991600" cy="3163400"/>
          </a:xfrm>
        </p:spPr>
        <p:txBody>
          <a:bodyPr>
            <a:normAutofit/>
          </a:bodyPr>
          <a:lstStyle/>
          <a:p>
            <a:r>
              <a:rPr lang="en-US" dirty="0" smtClean="0"/>
              <a:t>Identify and isolate the issue.</a:t>
            </a:r>
          </a:p>
          <a:p>
            <a:r>
              <a:rPr lang="en-US" dirty="0" smtClean="0"/>
              <a:t>Ask:  “What does the anecdote (dis)prove?”</a:t>
            </a:r>
          </a:p>
          <a:p>
            <a:r>
              <a:rPr lang="en-US" dirty="0"/>
              <a:t>Study </a:t>
            </a:r>
            <a:r>
              <a:rPr lang="en-US" dirty="0" smtClean="0"/>
              <a:t>the facts about the issue.</a:t>
            </a:r>
          </a:p>
          <a:p>
            <a:r>
              <a:rPr lang="en-US" dirty="0" smtClean="0"/>
              <a:t>Review and remember the reasons for your faith in God and in His word.</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10</a:t>
            </a:fld>
            <a:endParaRPr lang="en-US"/>
          </a:p>
        </p:txBody>
      </p:sp>
      <p:sp>
        <p:nvSpPr>
          <p:cNvPr id="5" name="TextBox 4"/>
          <p:cNvSpPr txBox="1"/>
          <p:nvPr/>
        </p:nvSpPr>
        <p:spPr>
          <a:xfrm>
            <a:off x="169323" y="4089377"/>
            <a:ext cx="8856146" cy="1384995"/>
          </a:xfrm>
          <a:prstGeom prst="rect">
            <a:avLst/>
          </a:prstGeom>
          <a:noFill/>
        </p:spPr>
        <p:txBody>
          <a:bodyPr wrap="square" rtlCol="0">
            <a:spAutoFit/>
          </a:bodyPr>
          <a:lstStyle/>
          <a:p>
            <a:pPr marL="0" indent="0">
              <a:buNone/>
            </a:pPr>
            <a:r>
              <a:rPr lang="en-US" sz="2800" b="1" dirty="0">
                <a:solidFill>
                  <a:schemeClr val="bg1"/>
                </a:solidFill>
                <a:latin typeface="Calibri" pitchFamily="34" charset="0"/>
              </a:rPr>
              <a:t>For what if some did not believe?  Will their unbelief make the faithfulness of God without effect?  </a:t>
            </a:r>
            <a:r>
              <a:rPr lang="en-US" sz="2800" b="1" baseline="30000" dirty="0" smtClean="0">
                <a:solidFill>
                  <a:schemeClr val="bg1"/>
                </a:solidFill>
                <a:latin typeface="Calibri" pitchFamily="34" charset="0"/>
              </a:rPr>
              <a:t>4 </a:t>
            </a:r>
            <a:r>
              <a:rPr lang="en-US" sz="2800" b="1" dirty="0" smtClean="0">
                <a:solidFill>
                  <a:schemeClr val="bg1"/>
                </a:solidFill>
                <a:latin typeface="Calibri" pitchFamily="34" charset="0"/>
              </a:rPr>
              <a:t>Certainly </a:t>
            </a:r>
            <a:r>
              <a:rPr lang="en-US" sz="2800" b="1" dirty="0">
                <a:solidFill>
                  <a:schemeClr val="bg1"/>
                </a:solidFill>
                <a:latin typeface="Calibri" pitchFamily="34" charset="0"/>
              </a:rPr>
              <a:t>not!  Indeed, </a:t>
            </a:r>
            <a:r>
              <a:rPr lang="en-US" sz="2800" b="1" dirty="0">
                <a:solidFill>
                  <a:srgbClr val="FFFF00"/>
                </a:solidFill>
                <a:latin typeface="Calibri" pitchFamily="34" charset="0"/>
              </a:rPr>
              <a:t>let God be true but every man a liar</a:t>
            </a:r>
            <a:r>
              <a:rPr lang="en-US" sz="2800" b="1" dirty="0">
                <a:solidFill>
                  <a:schemeClr val="bg1"/>
                </a:solidFill>
                <a:latin typeface="Calibri" pitchFamily="34" charset="0"/>
              </a:rPr>
              <a:t>.  </a:t>
            </a:r>
            <a:r>
              <a:rPr lang="en-US" sz="2800" dirty="0">
                <a:solidFill>
                  <a:schemeClr val="bg1"/>
                </a:solidFill>
                <a:latin typeface="Calibri" pitchFamily="34" charset="0"/>
              </a:rPr>
              <a:t>(Rom 3:3-4</a:t>
            </a:r>
            <a:r>
              <a:rPr lang="en-US" sz="2800" dirty="0" smtClean="0">
                <a:solidFill>
                  <a:schemeClr val="bg1"/>
                </a:solidFill>
                <a:latin typeface="Calibri" pitchFamily="34" charset="0"/>
              </a:rPr>
              <a:t>)</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120082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76200" y="789272"/>
            <a:ext cx="8991600" cy="4716379"/>
          </a:xfrm>
        </p:spPr>
        <p:txBody>
          <a:bodyPr>
            <a:normAutofit/>
          </a:bodyPr>
          <a:lstStyle/>
          <a:p>
            <a:r>
              <a:rPr lang="en-US" i="1" dirty="0">
                <a:solidFill>
                  <a:schemeClr val="bg1">
                    <a:lumMod val="50000"/>
                  </a:schemeClr>
                </a:solidFill>
              </a:rPr>
              <a:t>Anecdotes</a:t>
            </a:r>
            <a:r>
              <a:rPr lang="en-US" dirty="0">
                <a:solidFill>
                  <a:schemeClr val="bg1">
                    <a:lumMod val="50000"/>
                  </a:schemeClr>
                </a:solidFill>
              </a:rPr>
              <a:t> – Logical, but isolated incidents or facts that appear to be in conflict with what we know of Truth by faith</a:t>
            </a:r>
          </a:p>
          <a:p>
            <a:r>
              <a:rPr lang="en-US" i="1" dirty="0" smtClean="0">
                <a:solidFill>
                  <a:srgbClr val="FFFF00"/>
                </a:solidFill>
              </a:rPr>
              <a:t>Emotions</a:t>
            </a:r>
            <a:r>
              <a:rPr lang="en-US" dirty="0" smtClean="0"/>
              <a:t> – Non-logical reactions to life events which cause us to question what we know of Truth by faith</a:t>
            </a:r>
          </a:p>
          <a:p>
            <a:r>
              <a:rPr lang="en-US" i="1" dirty="0" smtClean="0">
                <a:solidFill>
                  <a:schemeClr val="bg1">
                    <a:lumMod val="50000"/>
                  </a:schemeClr>
                </a:solidFill>
              </a:rPr>
              <a:t>Numbers</a:t>
            </a:r>
            <a:r>
              <a:rPr lang="en-US" dirty="0" smtClean="0">
                <a:solidFill>
                  <a:schemeClr val="bg1">
                    <a:lumMod val="50000"/>
                  </a:schemeClr>
                </a:solidFill>
              </a:rPr>
              <a:t> – An appearance of advantage of evil over good </a:t>
            </a:r>
            <a:r>
              <a:rPr lang="en-US" dirty="0">
                <a:solidFill>
                  <a:schemeClr val="bg1">
                    <a:lumMod val="50000"/>
                  </a:schemeClr>
                </a:solidFill>
              </a:rPr>
              <a:t>or </a:t>
            </a:r>
            <a:r>
              <a:rPr lang="en-US" dirty="0" smtClean="0">
                <a:solidFill>
                  <a:schemeClr val="bg1">
                    <a:lumMod val="50000"/>
                  </a:schemeClr>
                </a:solidFill>
              </a:rPr>
              <a:t>error over truth</a:t>
            </a:r>
            <a:r>
              <a:rPr lang="en-US" dirty="0">
                <a:solidFill>
                  <a:schemeClr val="bg1">
                    <a:lumMod val="50000"/>
                  </a:schemeClr>
                </a:solidFill>
              </a:rPr>
              <a:t>, which </a:t>
            </a:r>
            <a:r>
              <a:rPr lang="en-US" dirty="0" smtClean="0">
                <a:solidFill>
                  <a:schemeClr val="bg1">
                    <a:lumMod val="50000"/>
                  </a:schemeClr>
                </a:solidFill>
              </a:rPr>
              <a:t>causes </a:t>
            </a:r>
            <a:r>
              <a:rPr lang="en-US" dirty="0">
                <a:solidFill>
                  <a:schemeClr val="bg1">
                    <a:lumMod val="50000"/>
                  </a:schemeClr>
                </a:solidFill>
              </a:rPr>
              <a:t>us to question what we know of Truth by faith</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11</a:t>
            </a:fld>
            <a:endParaRPr lang="en-US"/>
          </a:p>
        </p:txBody>
      </p:sp>
    </p:spTree>
    <p:extLst>
      <p:ext uri="{BB962C8B-B14F-4D97-AF65-F5344CB8AC3E}">
        <p14:creationId xmlns:p14="http://schemas.microsoft.com/office/powerpoint/2010/main" val="2252285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a:t>
            </a:r>
            <a:endParaRPr lang="en-US" dirty="0"/>
          </a:p>
        </p:txBody>
      </p:sp>
      <p:sp>
        <p:nvSpPr>
          <p:cNvPr id="3" name="Content Placeholder 2"/>
          <p:cNvSpPr>
            <a:spLocks noGrp="1"/>
          </p:cNvSpPr>
          <p:nvPr>
            <p:ph idx="1"/>
          </p:nvPr>
        </p:nvSpPr>
        <p:spPr>
          <a:xfrm>
            <a:off x="152400" y="787400"/>
            <a:ext cx="8898467" cy="4813300"/>
          </a:xfrm>
        </p:spPr>
        <p:txBody>
          <a:bodyPr>
            <a:normAutofit fontScale="92500" lnSpcReduction="20000"/>
          </a:bodyPr>
          <a:lstStyle/>
          <a:p>
            <a:r>
              <a:rPr lang="en-US" dirty="0" smtClean="0"/>
              <a:t>I’m embarrassed because my belief in the Bible is odd.</a:t>
            </a:r>
          </a:p>
          <a:p>
            <a:r>
              <a:rPr lang="en-US" dirty="0" smtClean="0"/>
              <a:t>I’m ridiculed for my church attendance and moral ‘restrictions’.</a:t>
            </a:r>
          </a:p>
          <a:p>
            <a:r>
              <a:rPr lang="en-US" dirty="0"/>
              <a:t>I’m deeply moved by work of a religious group, even though it does not agree with Bible teaching.</a:t>
            </a:r>
          </a:p>
          <a:p>
            <a:r>
              <a:rPr lang="en-US" dirty="0"/>
              <a:t>A specific Bible teaching offends my sensibilities.  </a:t>
            </a:r>
            <a:br>
              <a:rPr lang="en-US" dirty="0"/>
            </a:br>
            <a:r>
              <a:rPr lang="en-US" b="0" dirty="0"/>
              <a:t>(e.g. too few saved, too many rules, too condemning)</a:t>
            </a:r>
          </a:p>
          <a:p>
            <a:r>
              <a:rPr lang="en-US" dirty="0" smtClean="0"/>
              <a:t>An inappropriate relationship “just feels right”.</a:t>
            </a:r>
          </a:p>
          <a:p>
            <a:r>
              <a:rPr lang="en-US" dirty="0" smtClean="0"/>
              <a:t>I’m in love with someone who rejects my beliefs.</a:t>
            </a:r>
          </a:p>
          <a:p>
            <a:r>
              <a:rPr lang="en-US" dirty="0" smtClean="0"/>
              <a:t>I’m having a life tragedy or disappointment.</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Tree>
    <p:extLst>
      <p:ext uri="{BB962C8B-B14F-4D97-AF65-F5344CB8AC3E}">
        <p14:creationId xmlns:p14="http://schemas.microsoft.com/office/powerpoint/2010/main" val="170610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Emotions</a:t>
            </a:r>
            <a:endParaRPr lang="en-US" dirty="0"/>
          </a:p>
        </p:txBody>
      </p:sp>
      <p:sp>
        <p:nvSpPr>
          <p:cNvPr id="3" name="Content Placeholder 2"/>
          <p:cNvSpPr>
            <a:spLocks noGrp="1"/>
          </p:cNvSpPr>
          <p:nvPr>
            <p:ph idx="1"/>
          </p:nvPr>
        </p:nvSpPr>
        <p:spPr>
          <a:xfrm>
            <a:off x="129251" y="760821"/>
            <a:ext cx="8839200" cy="4656667"/>
          </a:xfrm>
        </p:spPr>
        <p:txBody>
          <a:bodyPr>
            <a:normAutofit lnSpcReduction="10000"/>
          </a:bodyPr>
          <a:lstStyle/>
          <a:p>
            <a:r>
              <a:rPr lang="en-US" dirty="0" smtClean="0"/>
              <a:t>Clearly identify the causes of the emotions.</a:t>
            </a:r>
          </a:p>
          <a:p>
            <a:r>
              <a:rPr lang="en-US" dirty="0" smtClean="0"/>
              <a:t>Remember Truth is not determined or validated by emotions.</a:t>
            </a:r>
          </a:p>
          <a:p>
            <a:r>
              <a:rPr lang="en-US" dirty="0" smtClean="0"/>
              <a:t>Be sure to obey ‘in spite of’ the feelings.</a:t>
            </a:r>
          </a:p>
          <a:p>
            <a:r>
              <a:rPr lang="en-US" dirty="0" smtClean="0"/>
              <a:t>Train the emotions with study, prayer, fellowship in work with saints.</a:t>
            </a:r>
          </a:p>
          <a:p>
            <a:r>
              <a:rPr lang="en-US" dirty="0" smtClean="0"/>
              <a:t>Remember the benefits of testing </a:t>
            </a:r>
            <a:r>
              <a:rPr lang="en-US" dirty="0"/>
              <a:t>&amp; </a:t>
            </a:r>
            <a:r>
              <a:rPr lang="en-US" dirty="0" smtClean="0"/>
              <a:t>discipline.</a:t>
            </a:r>
            <a:endParaRPr lang="en-US" dirty="0"/>
          </a:p>
          <a:p>
            <a:pPr lvl="1"/>
            <a:r>
              <a:rPr lang="en-US" dirty="0"/>
              <a:t>I Pet 1:7</a:t>
            </a:r>
          </a:p>
          <a:p>
            <a:pPr lvl="1"/>
            <a:r>
              <a:rPr lang="en-US" dirty="0" err="1"/>
              <a:t>Heb</a:t>
            </a:r>
            <a:r>
              <a:rPr lang="en-US" dirty="0"/>
              <a:t> </a:t>
            </a:r>
            <a:r>
              <a:rPr lang="en-US" dirty="0" smtClean="0"/>
              <a:t>12:10-11</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13</a:t>
            </a:fld>
            <a:endParaRPr lang="en-US"/>
          </a:p>
        </p:txBody>
      </p:sp>
    </p:spTree>
    <p:extLst>
      <p:ext uri="{BB962C8B-B14F-4D97-AF65-F5344CB8AC3E}">
        <p14:creationId xmlns:p14="http://schemas.microsoft.com/office/powerpoint/2010/main" val="47259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76200" y="789272"/>
            <a:ext cx="8991600" cy="4716379"/>
          </a:xfrm>
        </p:spPr>
        <p:txBody>
          <a:bodyPr>
            <a:normAutofit/>
          </a:bodyPr>
          <a:lstStyle/>
          <a:p>
            <a:r>
              <a:rPr lang="en-US" i="1" dirty="0">
                <a:solidFill>
                  <a:schemeClr val="bg1">
                    <a:lumMod val="50000"/>
                  </a:schemeClr>
                </a:solidFill>
              </a:rPr>
              <a:t>Anecdotes</a:t>
            </a:r>
            <a:r>
              <a:rPr lang="en-US" dirty="0">
                <a:solidFill>
                  <a:schemeClr val="bg1">
                    <a:lumMod val="50000"/>
                  </a:schemeClr>
                </a:solidFill>
              </a:rPr>
              <a:t> – Logical, but isolated incidents or facts that appear to be in conflict with what we know of Truth by faith</a:t>
            </a:r>
          </a:p>
          <a:p>
            <a:r>
              <a:rPr lang="en-US" i="1" dirty="0" smtClean="0">
                <a:solidFill>
                  <a:schemeClr val="bg1">
                    <a:lumMod val="50000"/>
                  </a:schemeClr>
                </a:solidFill>
              </a:rPr>
              <a:t>Emotions</a:t>
            </a:r>
            <a:r>
              <a:rPr lang="en-US" dirty="0" smtClean="0">
                <a:solidFill>
                  <a:schemeClr val="bg1">
                    <a:lumMod val="50000"/>
                  </a:schemeClr>
                </a:solidFill>
              </a:rPr>
              <a:t> – Non-logical reactions to life events which cause us to question what we know of Truth by faith</a:t>
            </a:r>
          </a:p>
          <a:p>
            <a:r>
              <a:rPr lang="en-US" i="1" dirty="0" smtClean="0">
                <a:solidFill>
                  <a:srgbClr val="FFFF00"/>
                </a:solidFill>
              </a:rPr>
              <a:t>Numbers</a:t>
            </a:r>
            <a:r>
              <a:rPr lang="en-US" dirty="0" smtClean="0"/>
              <a:t> – An appearance of advantage of evil over good </a:t>
            </a:r>
            <a:r>
              <a:rPr lang="en-US" dirty="0"/>
              <a:t>or </a:t>
            </a:r>
            <a:r>
              <a:rPr lang="en-US" dirty="0" smtClean="0"/>
              <a:t>error over truth</a:t>
            </a:r>
            <a:r>
              <a:rPr lang="en-US" dirty="0"/>
              <a:t>, which </a:t>
            </a:r>
            <a:r>
              <a:rPr lang="en-US" dirty="0" smtClean="0"/>
              <a:t>causes </a:t>
            </a:r>
            <a:r>
              <a:rPr lang="en-US" dirty="0"/>
              <a:t>us to question what we know of Truth by faith</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14</a:t>
            </a:fld>
            <a:endParaRPr lang="en-US"/>
          </a:p>
        </p:txBody>
      </p:sp>
    </p:spTree>
    <p:extLst>
      <p:ext uri="{BB962C8B-B14F-4D97-AF65-F5344CB8AC3E}">
        <p14:creationId xmlns:p14="http://schemas.microsoft.com/office/powerpoint/2010/main" val="2121403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a:t>
            </a:r>
            <a:endParaRPr lang="en-US" dirty="0"/>
          </a:p>
        </p:txBody>
      </p:sp>
      <p:sp>
        <p:nvSpPr>
          <p:cNvPr id="3" name="Content Placeholder 2"/>
          <p:cNvSpPr>
            <a:spLocks noGrp="1"/>
          </p:cNvSpPr>
          <p:nvPr>
            <p:ph idx="1"/>
          </p:nvPr>
        </p:nvSpPr>
        <p:spPr>
          <a:xfrm>
            <a:off x="228600" y="901700"/>
            <a:ext cx="8534400" cy="4470400"/>
          </a:xfrm>
        </p:spPr>
        <p:txBody>
          <a:bodyPr>
            <a:normAutofit fontScale="92500"/>
          </a:bodyPr>
          <a:lstStyle/>
          <a:p>
            <a:r>
              <a:rPr lang="en-US" dirty="0" smtClean="0"/>
              <a:t>The church where I attend is small &amp; powerless.</a:t>
            </a:r>
          </a:p>
          <a:p>
            <a:r>
              <a:rPr lang="en-US" dirty="0" smtClean="0"/>
              <a:t>No one else in my [class, school, company, community…] are Christians.</a:t>
            </a:r>
          </a:p>
          <a:p>
            <a:r>
              <a:rPr lang="en-US" dirty="0" smtClean="0"/>
              <a:t>There are many, large denominations that do not follow the Bible.</a:t>
            </a:r>
          </a:p>
          <a:p>
            <a:r>
              <a:rPr lang="en-US" dirty="0" smtClean="0"/>
              <a:t>There are many irreligious people.</a:t>
            </a:r>
          </a:p>
          <a:p>
            <a:r>
              <a:rPr lang="en-US" dirty="0" smtClean="0"/>
              <a:t>Evil and suffering fill the world, more than good.</a:t>
            </a:r>
          </a:p>
          <a:p>
            <a:r>
              <a:rPr lang="en-US" dirty="0" smtClean="0"/>
              <a:t>It’s been a long time,  and Jesus hasn’t come yet.</a:t>
            </a:r>
          </a:p>
          <a:p>
            <a:endParaRPr lang="en-US" dirty="0" smtClean="0"/>
          </a:p>
          <a:p>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15</a:t>
            </a:fld>
            <a:endParaRPr lang="en-US"/>
          </a:p>
        </p:txBody>
      </p:sp>
    </p:spTree>
    <p:extLst>
      <p:ext uri="{BB962C8B-B14F-4D97-AF65-F5344CB8AC3E}">
        <p14:creationId xmlns:p14="http://schemas.microsoft.com/office/powerpoint/2010/main" val="362014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Numbers</a:t>
            </a:r>
            <a:endParaRPr lang="en-US" dirty="0"/>
          </a:p>
        </p:txBody>
      </p:sp>
      <p:sp>
        <p:nvSpPr>
          <p:cNvPr id="3" name="Content Placeholder 2"/>
          <p:cNvSpPr>
            <a:spLocks noGrp="1"/>
          </p:cNvSpPr>
          <p:nvPr>
            <p:ph idx="1"/>
          </p:nvPr>
        </p:nvSpPr>
        <p:spPr>
          <a:xfrm>
            <a:off x="119600" y="749300"/>
            <a:ext cx="8839200" cy="4609778"/>
          </a:xfrm>
        </p:spPr>
        <p:txBody>
          <a:bodyPr>
            <a:normAutofit/>
          </a:bodyPr>
          <a:lstStyle/>
          <a:p>
            <a:r>
              <a:rPr lang="en-US" dirty="0" smtClean="0"/>
              <a:t>We don’t actually know the true numbers.</a:t>
            </a:r>
          </a:p>
          <a:p>
            <a:pPr lvl="1"/>
            <a:r>
              <a:rPr lang="en-US" dirty="0" smtClean="0"/>
              <a:t>Elijah &amp; Baal worshippers  (Rom 11:1-6; I Kings 19:18)</a:t>
            </a:r>
          </a:p>
          <a:p>
            <a:r>
              <a:rPr lang="en-US" dirty="0"/>
              <a:t>Truth is not determined by numbers.</a:t>
            </a:r>
          </a:p>
          <a:p>
            <a:r>
              <a:rPr lang="en-US" dirty="0" smtClean="0"/>
              <a:t>Some of the ‘numbers’ are what God promised.</a:t>
            </a:r>
          </a:p>
          <a:p>
            <a:pPr lvl="1"/>
            <a:r>
              <a:rPr lang="en-US" dirty="0" smtClean="0"/>
              <a:t>“Many” and “Few” (Matt 7:13-14)</a:t>
            </a:r>
          </a:p>
          <a:p>
            <a:r>
              <a:rPr lang="en-US" dirty="0"/>
              <a:t>God is not bound by statistics…</a:t>
            </a:r>
          </a:p>
          <a:p>
            <a:r>
              <a:rPr lang="en-US" dirty="0" smtClean="0"/>
              <a:t>Truth is not determined by numbers.</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16</a:t>
            </a:fld>
            <a:endParaRPr lang="en-US"/>
          </a:p>
        </p:txBody>
      </p:sp>
    </p:spTree>
    <p:extLst>
      <p:ext uri="{BB962C8B-B14F-4D97-AF65-F5344CB8AC3E}">
        <p14:creationId xmlns:p14="http://schemas.microsoft.com/office/powerpoint/2010/main" val="2549740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and Numbers</a:t>
            </a:r>
            <a:endParaRPr lang="en-US" dirty="0"/>
          </a:p>
        </p:txBody>
      </p:sp>
      <p:sp>
        <p:nvSpPr>
          <p:cNvPr id="3" name="Content Placeholder 2"/>
          <p:cNvSpPr>
            <a:spLocks noGrp="1"/>
          </p:cNvSpPr>
          <p:nvPr>
            <p:ph idx="1"/>
          </p:nvPr>
        </p:nvSpPr>
        <p:spPr>
          <a:xfrm>
            <a:off x="112850" y="719075"/>
            <a:ext cx="8811228" cy="4995925"/>
          </a:xfrm>
        </p:spPr>
        <p:txBody>
          <a:bodyPr>
            <a:normAutofit fontScale="92500" lnSpcReduction="20000"/>
          </a:bodyPr>
          <a:lstStyle/>
          <a:p>
            <a:r>
              <a:rPr lang="en-US" dirty="0" smtClean="0"/>
              <a:t>Noah </a:t>
            </a:r>
            <a:r>
              <a:rPr lang="en-US" dirty="0"/>
              <a:t>and the World of the Flood</a:t>
            </a:r>
          </a:p>
          <a:p>
            <a:r>
              <a:rPr lang="en-US" dirty="0" smtClean="0"/>
              <a:t>Gideon’s 300 </a:t>
            </a:r>
            <a:r>
              <a:rPr lang="en-US" dirty="0" err="1" smtClean="0"/>
              <a:t>vs</a:t>
            </a:r>
            <a:r>
              <a:rPr lang="en-US" dirty="0" smtClean="0"/>
              <a:t> </a:t>
            </a:r>
            <a:r>
              <a:rPr lang="en-US" dirty="0" err="1" smtClean="0"/>
              <a:t>Midianites</a:t>
            </a:r>
            <a:r>
              <a:rPr lang="en-US" dirty="0"/>
              <a:t> </a:t>
            </a:r>
            <a:r>
              <a:rPr lang="en-US" dirty="0" smtClean="0"/>
              <a:t>(“sand by the seashore”)</a:t>
            </a:r>
          </a:p>
          <a:p>
            <a:pPr lvl="1"/>
            <a:r>
              <a:rPr lang="en-US" dirty="0" smtClean="0"/>
              <a:t>“The people are still too many.” (Judges 7:2,4)</a:t>
            </a:r>
          </a:p>
          <a:p>
            <a:r>
              <a:rPr lang="en-US" dirty="0" err="1" smtClean="0"/>
              <a:t>Asa</a:t>
            </a:r>
            <a:r>
              <a:rPr lang="en-US" dirty="0" smtClean="0"/>
              <a:t> (300,000) </a:t>
            </a:r>
            <a:r>
              <a:rPr lang="en-US" dirty="0" err="1" smtClean="0"/>
              <a:t>vs</a:t>
            </a:r>
            <a:r>
              <a:rPr lang="en-US" dirty="0" smtClean="0"/>
              <a:t> </a:t>
            </a:r>
            <a:r>
              <a:rPr lang="en-US" dirty="0" err="1" smtClean="0"/>
              <a:t>Zerah</a:t>
            </a:r>
            <a:r>
              <a:rPr lang="en-US" dirty="0" smtClean="0"/>
              <a:t> (1,000,000)</a:t>
            </a:r>
          </a:p>
          <a:p>
            <a:pPr lvl="1"/>
            <a:r>
              <a:rPr lang="en-US" dirty="0" smtClean="0"/>
              <a:t>“</a:t>
            </a:r>
            <a:r>
              <a:rPr lang="en-US" cap="small" dirty="0"/>
              <a:t>Lord</a:t>
            </a:r>
            <a:r>
              <a:rPr lang="en-US" dirty="0"/>
              <a:t>, it is nothing for You to help, whether with many or with those who have no power; </a:t>
            </a:r>
            <a:r>
              <a:rPr lang="en-US" dirty="0" smtClean="0"/>
              <a:t> help </a:t>
            </a:r>
            <a:r>
              <a:rPr lang="en-US" dirty="0"/>
              <a:t>us, O </a:t>
            </a:r>
            <a:r>
              <a:rPr lang="en-US" cap="small" dirty="0"/>
              <a:t>Lord</a:t>
            </a:r>
            <a:r>
              <a:rPr lang="en-US" dirty="0"/>
              <a:t> our God, for we rest on You, and in Your name we go against this </a:t>
            </a:r>
            <a:r>
              <a:rPr lang="en-US" dirty="0" smtClean="0"/>
              <a:t>multitude”</a:t>
            </a:r>
          </a:p>
          <a:p>
            <a:r>
              <a:rPr lang="en-US" dirty="0"/>
              <a:t>1000 years = 1 day (II Pet 3:8)</a:t>
            </a:r>
          </a:p>
          <a:p>
            <a:r>
              <a:rPr lang="en-US" dirty="0" smtClean="0"/>
              <a:t>God </a:t>
            </a:r>
            <a:r>
              <a:rPr lang="en-US" dirty="0" err="1" smtClean="0"/>
              <a:t>vs</a:t>
            </a:r>
            <a:r>
              <a:rPr lang="en-US" dirty="0" smtClean="0"/>
              <a:t> Everyman</a:t>
            </a:r>
          </a:p>
          <a:p>
            <a:pPr lvl="1"/>
            <a:r>
              <a:rPr lang="en-US" dirty="0" smtClean="0"/>
              <a:t>“Let </a:t>
            </a:r>
            <a:r>
              <a:rPr lang="en-US" dirty="0"/>
              <a:t>God be true but every man a liar</a:t>
            </a:r>
            <a:r>
              <a:rPr lang="en-US" dirty="0" smtClean="0"/>
              <a:t>.” (Rom 3:4)</a:t>
            </a:r>
          </a:p>
          <a:p>
            <a:pPr lvl="1"/>
            <a:r>
              <a:rPr lang="en-US" dirty="0"/>
              <a:t>“If God is for us, who can be against </a:t>
            </a:r>
            <a:r>
              <a:rPr lang="en-US" dirty="0" smtClean="0"/>
              <a:t>us?” (Rom 8:31)</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17</a:t>
            </a:fld>
            <a:endParaRPr lang="en-US"/>
          </a:p>
        </p:txBody>
      </p:sp>
    </p:spTree>
    <p:extLst>
      <p:ext uri="{BB962C8B-B14F-4D97-AF65-F5344CB8AC3E}">
        <p14:creationId xmlns:p14="http://schemas.microsoft.com/office/powerpoint/2010/main" val="352451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things and Shadows</a:t>
            </a:r>
            <a:endParaRPr lang="en-US" dirty="0"/>
          </a:p>
        </p:txBody>
      </p:sp>
      <p:sp>
        <p:nvSpPr>
          <p:cNvPr id="3" name="Content Placeholder 2"/>
          <p:cNvSpPr>
            <a:spLocks noGrp="1"/>
          </p:cNvSpPr>
          <p:nvPr>
            <p:ph idx="1"/>
          </p:nvPr>
        </p:nvSpPr>
        <p:spPr>
          <a:xfrm>
            <a:off x="263470" y="991892"/>
            <a:ext cx="8745057" cy="4532608"/>
          </a:xfrm>
        </p:spPr>
        <p:txBody>
          <a:bodyPr>
            <a:normAutofit fontScale="85000" lnSpcReduction="10000"/>
          </a:bodyPr>
          <a:lstStyle/>
          <a:p>
            <a:pPr>
              <a:spcBef>
                <a:spcPts val="1200"/>
              </a:spcBef>
            </a:pPr>
            <a:r>
              <a:rPr lang="en-US" dirty="0"/>
              <a:t>Earthly possessions vs. eternal inheritance (Matt 19:29)</a:t>
            </a:r>
          </a:p>
          <a:p>
            <a:pPr>
              <a:spcBef>
                <a:spcPts val="1200"/>
              </a:spcBef>
            </a:pPr>
            <a:r>
              <a:rPr lang="en-US" dirty="0"/>
              <a:t>Physical health vs. spiritual health (II </a:t>
            </a:r>
            <a:r>
              <a:rPr lang="en-US" dirty="0" err="1"/>
              <a:t>Cor</a:t>
            </a:r>
            <a:r>
              <a:rPr lang="en-US" dirty="0"/>
              <a:t> 5:1)</a:t>
            </a:r>
          </a:p>
          <a:p>
            <a:pPr>
              <a:spcBef>
                <a:spcPts val="1200"/>
              </a:spcBef>
            </a:pPr>
            <a:r>
              <a:rPr lang="en-US" dirty="0" smtClean="0"/>
              <a:t>Wisdom </a:t>
            </a:r>
            <a:r>
              <a:rPr lang="en-US" dirty="0"/>
              <a:t>of men vs. wisdom of God (I </a:t>
            </a:r>
            <a:r>
              <a:rPr lang="en-US" dirty="0" err="1"/>
              <a:t>Cor</a:t>
            </a:r>
            <a:r>
              <a:rPr lang="en-US" dirty="0"/>
              <a:t> 2:6-7</a:t>
            </a:r>
            <a:r>
              <a:rPr lang="en-US" dirty="0" smtClean="0"/>
              <a:t>)</a:t>
            </a:r>
          </a:p>
          <a:p>
            <a:pPr>
              <a:spcBef>
                <a:spcPts val="1200"/>
              </a:spcBef>
            </a:pPr>
            <a:r>
              <a:rPr lang="en-US" dirty="0"/>
              <a:t>Approval of men vs. approval of God (Matt 10:28)</a:t>
            </a:r>
          </a:p>
          <a:p>
            <a:pPr>
              <a:spcBef>
                <a:spcPts val="1200"/>
              </a:spcBef>
            </a:pPr>
            <a:r>
              <a:rPr lang="en-US" dirty="0" smtClean="0"/>
              <a:t>Earthly </a:t>
            </a:r>
            <a:r>
              <a:rPr lang="en-US" dirty="0"/>
              <a:t>accomplishments vs. </a:t>
            </a:r>
            <a:r>
              <a:rPr lang="en-US" dirty="0" smtClean="0"/>
              <a:t>spiritual </a:t>
            </a:r>
            <a:r>
              <a:rPr lang="en-US" dirty="0"/>
              <a:t>victory (Rom 8:37)</a:t>
            </a:r>
          </a:p>
          <a:p>
            <a:pPr>
              <a:spcBef>
                <a:spcPts val="1200"/>
              </a:spcBef>
            </a:pPr>
            <a:r>
              <a:rPr lang="en-US" dirty="0" smtClean="0"/>
              <a:t>Earthly </a:t>
            </a:r>
            <a:r>
              <a:rPr lang="en-US" dirty="0"/>
              <a:t>relationships vs. </a:t>
            </a:r>
            <a:r>
              <a:rPr lang="en-US" dirty="0" smtClean="0"/>
              <a:t>‘</a:t>
            </a:r>
            <a:r>
              <a:rPr lang="en-US" dirty="0"/>
              <a:t>enrolled in heaven’ (</a:t>
            </a:r>
            <a:r>
              <a:rPr lang="en-US" dirty="0" err="1"/>
              <a:t>Heb</a:t>
            </a:r>
            <a:r>
              <a:rPr lang="en-US" dirty="0"/>
              <a:t> 12:23)</a:t>
            </a:r>
          </a:p>
          <a:p>
            <a:pPr>
              <a:spcBef>
                <a:spcPts val="1200"/>
              </a:spcBef>
            </a:pPr>
            <a:r>
              <a:rPr lang="en-US" dirty="0" smtClean="0"/>
              <a:t>Earthly </a:t>
            </a:r>
            <a:r>
              <a:rPr lang="en-US" dirty="0"/>
              <a:t>enemies vs. </a:t>
            </a:r>
            <a:r>
              <a:rPr lang="en-US" dirty="0" smtClean="0"/>
              <a:t>‘</a:t>
            </a:r>
            <a:r>
              <a:rPr lang="en-US" dirty="0"/>
              <a:t>principalities &amp; powers’ (</a:t>
            </a:r>
            <a:r>
              <a:rPr lang="en-US" dirty="0" err="1"/>
              <a:t>Eph</a:t>
            </a:r>
            <a:r>
              <a:rPr lang="en-US" dirty="0"/>
              <a:t> 6:12)</a:t>
            </a:r>
          </a:p>
          <a:p>
            <a:pPr>
              <a:spcBef>
                <a:spcPts val="1200"/>
              </a:spcBef>
            </a:pPr>
            <a:r>
              <a:rPr lang="en-US" dirty="0" smtClean="0"/>
              <a:t>Light affliction vs. eternal weight of glory (II </a:t>
            </a:r>
            <a:r>
              <a:rPr lang="en-US" dirty="0" err="1" smtClean="0"/>
              <a:t>Cor</a:t>
            </a:r>
            <a:r>
              <a:rPr lang="en-US" dirty="0" smtClean="0"/>
              <a:t> 4:17)</a:t>
            </a:r>
          </a:p>
          <a:p>
            <a:pPr>
              <a:spcBef>
                <a:spcPts val="1200"/>
              </a:spcBef>
            </a:pP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18</a:t>
            </a:fld>
            <a:endParaRPr lang="en-US"/>
          </a:p>
        </p:txBody>
      </p:sp>
    </p:spTree>
    <p:extLst>
      <p:ext uri="{BB962C8B-B14F-4D97-AF65-F5344CB8AC3E}">
        <p14:creationId xmlns:p14="http://schemas.microsoft.com/office/powerpoint/2010/main" val="71828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304800" y="907556"/>
            <a:ext cx="8735028" cy="4318000"/>
          </a:xfrm>
        </p:spPr>
        <p:txBody>
          <a:bodyPr>
            <a:normAutofit/>
          </a:bodyPr>
          <a:lstStyle/>
          <a:p>
            <a:pPr>
              <a:spcBef>
                <a:spcPts val="1800"/>
              </a:spcBef>
            </a:pPr>
            <a:r>
              <a:rPr lang="en-US" sz="3600" dirty="0" smtClean="0"/>
              <a:t>Man is not the source of Truth:</a:t>
            </a:r>
          </a:p>
          <a:p>
            <a:pPr lvl="1">
              <a:spcBef>
                <a:spcPts val="1800"/>
              </a:spcBef>
            </a:pPr>
            <a:r>
              <a:rPr lang="en-US" sz="3200" dirty="0" smtClean="0"/>
              <a:t>Experiences, emotions, nor measurements</a:t>
            </a:r>
          </a:p>
          <a:p>
            <a:pPr>
              <a:spcBef>
                <a:spcPts val="1800"/>
              </a:spcBef>
            </a:pPr>
            <a:r>
              <a:rPr lang="en-US" sz="3600" dirty="0" smtClean="0"/>
              <a:t>Constant work is required to know (believe) Truth and protect and grow our faith in it.</a:t>
            </a:r>
          </a:p>
          <a:p>
            <a:pPr>
              <a:spcBef>
                <a:spcPts val="1800"/>
              </a:spcBef>
            </a:pPr>
            <a:r>
              <a:rPr lang="en-US" sz="3600" dirty="0" smtClean="0"/>
              <a:t>We must not fear the “shadows”.</a:t>
            </a:r>
            <a:endParaRPr lang="en-US" sz="36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19</a:t>
            </a:fld>
            <a:endParaRPr lang="en-US"/>
          </a:p>
        </p:txBody>
      </p:sp>
    </p:spTree>
    <p:extLst>
      <p:ext uri="{BB962C8B-B14F-4D97-AF65-F5344CB8AC3E}">
        <p14:creationId xmlns:p14="http://schemas.microsoft.com/office/powerpoint/2010/main" val="392638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Comes from God</a:t>
            </a:r>
            <a:endParaRPr lang="en-US" dirty="0"/>
          </a:p>
        </p:txBody>
      </p:sp>
      <p:sp>
        <p:nvSpPr>
          <p:cNvPr id="3" name="Content Placeholder 2"/>
          <p:cNvSpPr>
            <a:spLocks noGrp="1"/>
          </p:cNvSpPr>
          <p:nvPr>
            <p:ph idx="1"/>
          </p:nvPr>
        </p:nvSpPr>
        <p:spPr>
          <a:xfrm>
            <a:off x="228600" y="711199"/>
            <a:ext cx="8763000" cy="4813301"/>
          </a:xfrm>
        </p:spPr>
        <p:txBody>
          <a:bodyPr>
            <a:normAutofit/>
          </a:bodyPr>
          <a:lstStyle/>
          <a:p>
            <a:pPr marL="0" indent="0">
              <a:spcBef>
                <a:spcPts val="1800"/>
              </a:spcBef>
              <a:buNone/>
            </a:pPr>
            <a:r>
              <a:rPr lang="en-US" dirty="0"/>
              <a:t>O </a:t>
            </a:r>
            <a:r>
              <a:rPr lang="en-US" cap="small" dirty="0"/>
              <a:t>Lord</a:t>
            </a:r>
            <a:r>
              <a:rPr lang="en-US" dirty="0"/>
              <a:t>, I know the way of man is not in himself;</a:t>
            </a:r>
            <a:br>
              <a:rPr lang="en-US" dirty="0"/>
            </a:br>
            <a:r>
              <a:rPr lang="en-US" dirty="0"/>
              <a:t>It is not in man who walks to direct his own steps</a:t>
            </a:r>
            <a:r>
              <a:rPr lang="en-US" dirty="0" smtClean="0"/>
              <a:t>. </a:t>
            </a:r>
            <a:r>
              <a:rPr lang="en-US" b="0" dirty="0" smtClean="0"/>
              <a:t>(</a:t>
            </a:r>
            <a:r>
              <a:rPr lang="en-US" b="0" dirty="0" err="1" smtClean="0"/>
              <a:t>Jer</a:t>
            </a:r>
            <a:r>
              <a:rPr lang="en-US" b="0" dirty="0" smtClean="0"/>
              <a:t> 55:8)</a:t>
            </a:r>
            <a:endParaRPr lang="en-US" b="0" dirty="0"/>
          </a:p>
          <a:p>
            <a:pPr marL="0" indent="0">
              <a:spcBef>
                <a:spcPts val="1800"/>
              </a:spcBef>
              <a:buNone/>
            </a:pPr>
            <a:r>
              <a:rPr lang="en-US" dirty="0" smtClean="0"/>
              <a:t>“</a:t>
            </a:r>
            <a:r>
              <a:rPr lang="en-US" dirty="0"/>
              <a:t>For My thoughts are not your thoughts,</a:t>
            </a:r>
            <a:br>
              <a:rPr lang="en-US" dirty="0"/>
            </a:br>
            <a:r>
              <a:rPr lang="en-US" dirty="0"/>
              <a:t>Nor are your ways My ways,” says the </a:t>
            </a:r>
            <a:r>
              <a:rPr lang="en-US" cap="small" dirty="0"/>
              <a:t>Lord</a:t>
            </a:r>
            <a:r>
              <a:rPr lang="en-US" dirty="0"/>
              <a:t>.</a:t>
            </a:r>
            <a:br>
              <a:rPr lang="en-US" dirty="0"/>
            </a:br>
            <a:r>
              <a:rPr lang="en-US" baseline="30000" dirty="0"/>
              <a:t>9 </a:t>
            </a:r>
            <a:r>
              <a:rPr lang="en-US" dirty="0"/>
              <a:t>“For as the heavens are higher than the earth,</a:t>
            </a:r>
            <a:br>
              <a:rPr lang="en-US" dirty="0"/>
            </a:br>
            <a:r>
              <a:rPr lang="en-US" dirty="0"/>
              <a:t>So are My ways higher than your ways,</a:t>
            </a:r>
            <a:br>
              <a:rPr lang="en-US" dirty="0"/>
            </a:br>
            <a:r>
              <a:rPr lang="en-US" dirty="0"/>
              <a:t>And My thoughts than your thoughts</a:t>
            </a:r>
            <a:r>
              <a:rPr lang="en-US" dirty="0" smtClean="0"/>
              <a:t>.  </a:t>
            </a:r>
            <a:br>
              <a:rPr lang="en-US" dirty="0" smtClean="0"/>
            </a:br>
            <a:r>
              <a:rPr lang="en-US" b="0" dirty="0" smtClean="0"/>
              <a:t>(Isaiah 55:7-9)</a:t>
            </a:r>
            <a:endParaRPr lang="en-US" b="0" dirty="0"/>
          </a:p>
          <a:p>
            <a:pPr marL="0" indent="0">
              <a:spcBef>
                <a:spcPts val="1800"/>
              </a:spcBef>
              <a:buNone/>
            </a:pP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a:t>
            </a:fld>
            <a:endParaRPr lang="en-US"/>
          </a:p>
        </p:txBody>
      </p:sp>
      <p:cxnSp>
        <p:nvCxnSpPr>
          <p:cNvPr id="5" name="Straight Connector 4"/>
          <p:cNvCxnSpPr/>
          <p:nvPr/>
        </p:nvCxnSpPr>
        <p:spPr>
          <a:xfrm>
            <a:off x="304800" y="1692900"/>
            <a:ext cx="838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47800" y="4352700"/>
            <a:ext cx="5486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02800" y="4827699"/>
            <a:ext cx="5486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9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08000"/>
          </a:xfrm>
        </p:spPr>
        <p:txBody>
          <a:bodyPr/>
          <a:lstStyle/>
          <a:p>
            <a:r>
              <a:rPr lang="en-US" dirty="0" smtClean="0"/>
              <a:t>Truth is Revealed in God’s Word</a:t>
            </a:r>
            <a:endParaRPr lang="en-US" dirty="0"/>
          </a:p>
        </p:txBody>
      </p:sp>
      <p:sp>
        <p:nvSpPr>
          <p:cNvPr id="3" name="Content Placeholder 2"/>
          <p:cNvSpPr>
            <a:spLocks noGrp="1"/>
          </p:cNvSpPr>
          <p:nvPr>
            <p:ph idx="1"/>
          </p:nvPr>
        </p:nvSpPr>
        <p:spPr>
          <a:xfrm>
            <a:off x="312825" y="787399"/>
            <a:ext cx="8678775" cy="4813301"/>
          </a:xfrm>
        </p:spPr>
        <p:txBody>
          <a:bodyPr>
            <a:normAutofit fontScale="85000" lnSpcReduction="20000"/>
          </a:bodyPr>
          <a:lstStyle/>
          <a:p>
            <a:pPr marL="0" indent="457200">
              <a:buNone/>
            </a:pPr>
            <a:r>
              <a:rPr lang="en-US" dirty="0"/>
              <a:t>And my speech and my preaching were not with persuasive words of human wisdom, but in demonstration of the Spirit and of power, </a:t>
            </a:r>
            <a:r>
              <a:rPr lang="en-US" baseline="30000" dirty="0"/>
              <a:t>5 </a:t>
            </a:r>
            <a:r>
              <a:rPr lang="en-US" dirty="0"/>
              <a:t>that your faith should not be in the wisdom of men but in the power of God</a:t>
            </a:r>
            <a:r>
              <a:rPr lang="en-US" dirty="0" smtClean="0"/>
              <a:t>.  </a:t>
            </a:r>
            <a:r>
              <a:rPr lang="en-US" b="0" dirty="0" smtClean="0"/>
              <a:t>(I </a:t>
            </a:r>
            <a:r>
              <a:rPr lang="en-US" b="0" dirty="0" err="1" smtClean="0"/>
              <a:t>Cor</a:t>
            </a:r>
            <a:r>
              <a:rPr lang="en-US" b="0" dirty="0" smtClean="0"/>
              <a:t> 2:4-5)</a:t>
            </a:r>
          </a:p>
          <a:p>
            <a:pPr marL="0" indent="457200">
              <a:spcBef>
                <a:spcPts val="1800"/>
              </a:spcBef>
              <a:buNone/>
            </a:pPr>
            <a:r>
              <a:rPr lang="en-US" dirty="0" smtClean="0"/>
              <a:t>For </a:t>
            </a:r>
            <a:r>
              <a:rPr lang="en-US" dirty="0"/>
              <a:t>what man knows the things of a man except the spirit of the man which is in him? Even so no one knows the things of God except the Spirit of God. </a:t>
            </a:r>
            <a:r>
              <a:rPr lang="en-US" baseline="30000" dirty="0"/>
              <a:t>12 </a:t>
            </a:r>
            <a:r>
              <a:rPr lang="en-US" dirty="0"/>
              <a:t>Now we have received, not the spirit of the world, but the Spirit who is from God, that we might know the things that have been freely given to us by God.</a:t>
            </a:r>
          </a:p>
          <a:p>
            <a:pPr marL="0" indent="0" defTabSz="461963">
              <a:buNone/>
            </a:pPr>
            <a:r>
              <a:rPr lang="en-US" baseline="30000" dirty="0" smtClean="0"/>
              <a:t>	13</a:t>
            </a:r>
            <a:r>
              <a:rPr lang="en-US" baseline="30000" dirty="0"/>
              <a:t> </a:t>
            </a:r>
            <a:r>
              <a:rPr lang="en-US" dirty="0"/>
              <a:t>These things we also speak, not in words which man’s wisdom teaches but which the Holy Spirit teaches, comparing spiritual things with spiritual. </a:t>
            </a:r>
            <a:r>
              <a:rPr lang="en-US" dirty="0" smtClean="0"/>
              <a:t> </a:t>
            </a:r>
            <a:r>
              <a:rPr lang="en-US" b="0" dirty="0" smtClean="0"/>
              <a:t>(I </a:t>
            </a:r>
            <a:r>
              <a:rPr lang="en-US" b="0" dirty="0" err="1" smtClean="0"/>
              <a:t>Cor</a:t>
            </a:r>
            <a:r>
              <a:rPr lang="en-US" b="0" dirty="0" smtClean="0"/>
              <a:t> 2:11-13)</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cxnSp>
        <p:nvCxnSpPr>
          <p:cNvPr id="5" name="Straight Connector 4"/>
          <p:cNvCxnSpPr/>
          <p:nvPr/>
        </p:nvCxnSpPr>
        <p:spPr>
          <a:xfrm>
            <a:off x="7594599" y="1795767"/>
            <a:ext cx="126153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06400" y="2125967"/>
            <a:ext cx="62653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13466" y="3997100"/>
            <a:ext cx="663786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4867" y="4327300"/>
            <a:ext cx="351366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1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Know Truth by Faith</a:t>
            </a:r>
            <a:endParaRPr lang="en-US" dirty="0"/>
          </a:p>
        </p:txBody>
      </p:sp>
      <p:sp>
        <p:nvSpPr>
          <p:cNvPr id="3" name="Content Placeholder 2"/>
          <p:cNvSpPr>
            <a:spLocks noGrp="1"/>
          </p:cNvSpPr>
          <p:nvPr>
            <p:ph idx="1"/>
          </p:nvPr>
        </p:nvSpPr>
        <p:spPr>
          <a:xfrm>
            <a:off x="160425" y="739674"/>
            <a:ext cx="8839200" cy="4861025"/>
          </a:xfrm>
        </p:spPr>
        <p:txBody>
          <a:bodyPr>
            <a:normAutofit fontScale="92500" lnSpcReduction="20000"/>
          </a:bodyPr>
          <a:lstStyle/>
          <a:p>
            <a:pPr marL="0" indent="0">
              <a:buNone/>
            </a:pPr>
            <a:r>
              <a:rPr lang="en-US" dirty="0"/>
              <a:t>How then shall they call on Him in whom they have not believed? </a:t>
            </a:r>
            <a:r>
              <a:rPr lang="en-US" dirty="0" smtClean="0"/>
              <a:t> And </a:t>
            </a:r>
            <a:r>
              <a:rPr lang="en-US" dirty="0"/>
              <a:t>how shall they believe in Him of whom they have not heard? </a:t>
            </a:r>
            <a:r>
              <a:rPr lang="en-US" dirty="0" smtClean="0"/>
              <a:t> And </a:t>
            </a:r>
            <a:r>
              <a:rPr lang="en-US" dirty="0"/>
              <a:t>how shall they hear without a preacher</a:t>
            </a:r>
            <a:r>
              <a:rPr lang="en-US" dirty="0" smtClean="0"/>
              <a:t>?  </a:t>
            </a:r>
            <a:r>
              <a:rPr lang="en-US" baseline="30000" dirty="0"/>
              <a:t>15 </a:t>
            </a:r>
            <a:r>
              <a:rPr lang="en-US" dirty="0"/>
              <a:t>And how shall they preach unless they are sent? As it is written:</a:t>
            </a:r>
          </a:p>
          <a:p>
            <a:pPr marL="346075" indent="0">
              <a:buNone/>
            </a:pPr>
            <a:r>
              <a:rPr lang="en-US" b="0" i="1" dirty="0"/>
              <a:t>“How beautiful are the feet of those who preach the </a:t>
            </a:r>
            <a:r>
              <a:rPr lang="en-US" b="0" i="1" dirty="0" smtClean="0"/>
              <a:t>	gospel </a:t>
            </a:r>
            <a:r>
              <a:rPr lang="en-US" b="0" i="1" dirty="0"/>
              <a:t>of peace,</a:t>
            </a:r>
            <a:br>
              <a:rPr lang="en-US" b="0" i="1" dirty="0"/>
            </a:br>
            <a:r>
              <a:rPr lang="en-US" b="0" i="1" dirty="0"/>
              <a:t>Who bring glad tidings of good things</a:t>
            </a:r>
            <a:r>
              <a:rPr lang="en-US" b="0" i="1" dirty="0" smtClean="0"/>
              <a:t>!”  </a:t>
            </a:r>
            <a:r>
              <a:rPr lang="en-US" sz="2600" b="0" i="1" dirty="0" smtClean="0"/>
              <a:t>(Is. 52:7)</a:t>
            </a:r>
            <a:endParaRPr lang="en-US" sz="2600" b="0" i="1" dirty="0"/>
          </a:p>
          <a:p>
            <a:pPr marL="0" indent="0">
              <a:buNone/>
            </a:pPr>
            <a:r>
              <a:rPr lang="en-US" baseline="30000" dirty="0"/>
              <a:t>16 </a:t>
            </a:r>
            <a:r>
              <a:rPr lang="en-US" dirty="0"/>
              <a:t>But they have not all obeyed the gospel. </a:t>
            </a:r>
            <a:r>
              <a:rPr lang="en-US" dirty="0" smtClean="0"/>
              <a:t> For </a:t>
            </a:r>
            <a:r>
              <a:rPr lang="en-US" dirty="0"/>
              <a:t>Isaiah says, “L</a:t>
            </a:r>
            <a:r>
              <a:rPr lang="en-US" cap="small" dirty="0"/>
              <a:t>ord</a:t>
            </a:r>
            <a:r>
              <a:rPr lang="en-US" dirty="0"/>
              <a:t>, who has believed our report?” </a:t>
            </a:r>
            <a:r>
              <a:rPr lang="en-US" dirty="0" smtClean="0"/>
              <a:t> </a:t>
            </a:r>
            <a:r>
              <a:rPr lang="en-US" baseline="30000" dirty="0" smtClean="0"/>
              <a:t>17</a:t>
            </a:r>
            <a:r>
              <a:rPr lang="en-US" baseline="30000" dirty="0"/>
              <a:t> </a:t>
            </a:r>
            <a:r>
              <a:rPr lang="en-US" dirty="0"/>
              <a:t>So then faith comes by hearing, and hearing by the word of God</a:t>
            </a:r>
            <a:r>
              <a:rPr lang="en-US" dirty="0" smtClean="0"/>
              <a:t>.  (Rom 10:14-17)</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cxnSp>
        <p:nvCxnSpPr>
          <p:cNvPr id="5" name="Straight Connector 4"/>
          <p:cNvCxnSpPr/>
          <p:nvPr/>
        </p:nvCxnSpPr>
        <p:spPr>
          <a:xfrm>
            <a:off x="243000" y="4961040"/>
            <a:ext cx="815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800" y="5317500"/>
            <a:ext cx="66980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698067" y="1481240"/>
            <a:ext cx="1134533" cy="0"/>
          </a:xfrm>
          <a:prstGeom prst="line">
            <a:avLst/>
          </a:prstGeom>
          <a:ln w="38100">
            <a:solidFill>
              <a:srgbClr val="66FFFF"/>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06800" y="1836840"/>
            <a:ext cx="939800" cy="0"/>
          </a:xfrm>
          <a:prstGeom prst="line">
            <a:avLst/>
          </a:prstGeom>
          <a:ln w="38100">
            <a:solidFill>
              <a:srgbClr val="66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55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is a way of Knowing</a:t>
            </a:r>
            <a:endParaRPr lang="en-US" dirty="0"/>
          </a:p>
        </p:txBody>
      </p:sp>
      <p:sp>
        <p:nvSpPr>
          <p:cNvPr id="3" name="Content Placeholder 2"/>
          <p:cNvSpPr>
            <a:spLocks noGrp="1"/>
          </p:cNvSpPr>
          <p:nvPr>
            <p:ph idx="1"/>
          </p:nvPr>
        </p:nvSpPr>
        <p:spPr>
          <a:xfrm>
            <a:off x="84225" y="892074"/>
            <a:ext cx="8983575" cy="4746725"/>
          </a:xfrm>
        </p:spPr>
        <p:txBody>
          <a:bodyPr>
            <a:normAutofit fontScale="92500" lnSpcReduction="10000"/>
          </a:bodyPr>
          <a:lstStyle/>
          <a:p>
            <a:pPr marL="0" indent="0">
              <a:lnSpc>
                <a:spcPct val="90000"/>
              </a:lnSpc>
              <a:spcBef>
                <a:spcPts val="1800"/>
              </a:spcBef>
              <a:buNone/>
            </a:pPr>
            <a:r>
              <a:rPr lang="en-US" dirty="0"/>
              <a:t>For I have given to them the words which You have given Me; </a:t>
            </a:r>
            <a:r>
              <a:rPr lang="en-US" dirty="0" smtClean="0"/>
              <a:t> and </a:t>
            </a:r>
            <a:r>
              <a:rPr lang="en-US" dirty="0"/>
              <a:t>they have received them, and have known surely that I came forth from You; </a:t>
            </a:r>
            <a:r>
              <a:rPr lang="en-US" dirty="0" smtClean="0"/>
              <a:t> and </a:t>
            </a:r>
            <a:r>
              <a:rPr lang="en-US" dirty="0"/>
              <a:t>they have believed that You sent Me</a:t>
            </a:r>
            <a:r>
              <a:rPr lang="en-US" dirty="0" smtClean="0"/>
              <a:t>.  </a:t>
            </a:r>
            <a:r>
              <a:rPr lang="en-US" b="0" dirty="0" smtClean="0"/>
              <a:t>(John 17:8)</a:t>
            </a:r>
          </a:p>
          <a:p>
            <a:pPr marL="0" indent="0">
              <a:lnSpc>
                <a:spcPct val="90000"/>
              </a:lnSpc>
              <a:spcBef>
                <a:spcPts val="1800"/>
              </a:spcBef>
              <a:buNone/>
            </a:pPr>
            <a:r>
              <a:rPr lang="en-US" dirty="0" smtClean="0"/>
              <a:t>And </a:t>
            </a:r>
            <a:r>
              <a:rPr lang="en-US" dirty="0"/>
              <a:t>we have known and believed the love that God has for us. </a:t>
            </a:r>
            <a:r>
              <a:rPr lang="en-US" dirty="0" smtClean="0"/>
              <a:t> God </a:t>
            </a:r>
            <a:r>
              <a:rPr lang="en-US" dirty="0"/>
              <a:t>is love, and he who abides in love abides in God, and God in him</a:t>
            </a:r>
            <a:r>
              <a:rPr lang="en-US" dirty="0" smtClean="0"/>
              <a:t>. </a:t>
            </a:r>
            <a:r>
              <a:rPr lang="en-US" dirty="0"/>
              <a:t> </a:t>
            </a:r>
            <a:r>
              <a:rPr lang="en-US" b="0" dirty="0" smtClean="0"/>
              <a:t>(I John 4:16)</a:t>
            </a:r>
          </a:p>
          <a:p>
            <a:pPr marL="0" indent="0">
              <a:lnSpc>
                <a:spcPct val="90000"/>
              </a:lnSpc>
              <a:spcBef>
                <a:spcPts val="1800"/>
              </a:spcBef>
              <a:buNone/>
            </a:pPr>
            <a:r>
              <a:rPr lang="en-US" dirty="0"/>
              <a:t>These things I have written to you who believe in the name of the Son of God, that you may know that you have eternal life, and that you may continue to believe in the name of the Son of God</a:t>
            </a:r>
            <a:r>
              <a:rPr lang="en-US" dirty="0" smtClean="0"/>
              <a:t>.  </a:t>
            </a:r>
            <a:r>
              <a:rPr lang="en-US" b="0" dirty="0" smtClean="0"/>
              <a:t>(I John 5:13)</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cxnSp>
        <p:nvCxnSpPr>
          <p:cNvPr id="6" name="Straight Connector 5"/>
          <p:cNvCxnSpPr/>
          <p:nvPr/>
        </p:nvCxnSpPr>
        <p:spPr>
          <a:xfrm>
            <a:off x="169334" y="1989664"/>
            <a:ext cx="11049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2362195"/>
            <a:ext cx="129540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07172" y="2954867"/>
            <a:ext cx="113029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148678" y="2954867"/>
            <a:ext cx="137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17733" y="4275671"/>
            <a:ext cx="113453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299201" y="4635501"/>
            <a:ext cx="89746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812972" y="5008032"/>
            <a:ext cx="298873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256627" y="1625597"/>
            <a:ext cx="136866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2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left)">
                                      <p:cBhvr>
                                        <p:cTn id="11" dur="500"/>
                                        <p:tgtEl>
                                          <p:spTgt spid="4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left)">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Faith?”</a:t>
            </a:r>
            <a:endParaRPr lang="en-US" dirty="0"/>
          </a:p>
        </p:txBody>
      </p:sp>
      <p:sp>
        <p:nvSpPr>
          <p:cNvPr id="3" name="Content Placeholder 2"/>
          <p:cNvSpPr>
            <a:spLocks noGrp="1"/>
          </p:cNvSpPr>
          <p:nvPr>
            <p:ph idx="1"/>
          </p:nvPr>
        </p:nvSpPr>
        <p:spPr>
          <a:xfrm>
            <a:off x="185980" y="1371606"/>
            <a:ext cx="8772040" cy="4278085"/>
          </a:xfrm>
        </p:spPr>
        <p:txBody>
          <a:bodyPr>
            <a:normAutofit fontScale="70000" lnSpcReduction="20000"/>
          </a:bodyPr>
          <a:lstStyle/>
          <a:p>
            <a:pPr marL="0" indent="0">
              <a:spcBef>
                <a:spcPts val="1200"/>
              </a:spcBef>
              <a:buNone/>
            </a:pPr>
            <a:r>
              <a:rPr lang="en-US" dirty="0"/>
              <a:t>But He said to them, “</a:t>
            </a:r>
            <a:r>
              <a:rPr lang="en-US" dirty="0">
                <a:solidFill>
                  <a:srgbClr val="FFFF00"/>
                </a:solidFill>
              </a:rPr>
              <a:t>Where is your faith</a:t>
            </a:r>
            <a:r>
              <a:rPr lang="en-US" dirty="0"/>
              <a:t>?” And they were afraid, and marveled, saying to one another, “Who can this be? For He commands even the winds and water, and they obey Him</a:t>
            </a:r>
            <a:r>
              <a:rPr lang="en-US" dirty="0" smtClean="0"/>
              <a:t>!”  </a:t>
            </a:r>
            <a:r>
              <a:rPr lang="en-US" b="0" dirty="0" smtClean="0"/>
              <a:t>(Luke 8:25)</a:t>
            </a:r>
          </a:p>
          <a:p>
            <a:pPr marL="0" indent="0">
              <a:spcBef>
                <a:spcPts val="1200"/>
              </a:spcBef>
              <a:buNone/>
            </a:pPr>
            <a:r>
              <a:rPr lang="en-US" dirty="0"/>
              <a:t>And immediately Jesus stretched out His hand and caught him, and said to him, “O </a:t>
            </a:r>
            <a:r>
              <a:rPr lang="en-US" dirty="0">
                <a:solidFill>
                  <a:srgbClr val="FFFF00"/>
                </a:solidFill>
              </a:rPr>
              <a:t>you of little faith, why did you doubt</a:t>
            </a:r>
            <a:r>
              <a:rPr lang="en-US" dirty="0" smtClean="0"/>
              <a:t>?”  </a:t>
            </a:r>
            <a:r>
              <a:rPr lang="en-US" b="0" dirty="0" smtClean="0"/>
              <a:t>(Matt 14:31)</a:t>
            </a:r>
          </a:p>
          <a:p>
            <a:pPr marL="0" indent="0">
              <a:spcBef>
                <a:spcPts val="1200"/>
              </a:spcBef>
              <a:buNone/>
            </a:pPr>
            <a:r>
              <a:rPr lang="en-US" dirty="0"/>
              <a:t>If then God so clothes the grass, which today is in the field and tomorrow is thrown into the oven, how much more will He clothe you, O </a:t>
            </a:r>
            <a:r>
              <a:rPr lang="en-US" dirty="0">
                <a:solidFill>
                  <a:srgbClr val="FFFF00"/>
                </a:solidFill>
              </a:rPr>
              <a:t>you of little faith</a:t>
            </a:r>
            <a:r>
              <a:rPr lang="en-US" dirty="0" smtClean="0"/>
              <a:t>? </a:t>
            </a:r>
            <a:r>
              <a:rPr lang="en-US" b="0" dirty="0" smtClean="0"/>
              <a:t> (Luke 12:28)</a:t>
            </a:r>
          </a:p>
          <a:p>
            <a:pPr marL="0" indent="0">
              <a:spcBef>
                <a:spcPts val="1200"/>
              </a:spcBef>
              <a:buNone/>
            </a:pPr>
            <a:r>
              <a:rPr lang="en-US" dirty="0"/>
              <a:t>But Jesus, being aware of it, said to them, “O </a:t>
            </a:r>
            <a:r>
              <a:rPr lang="en-US" dirty="0">
                <a:solidFill>
                  <a:srgbClr val="FFFF00"/>
                </a:solidFill>
              </a:rPr>
              <a:t>you of little faith</a:t>
            </a:r>
            <a:r>
              <a:rPr lang="en-US" dirty="0"/>
              <a:t>, why do you reason among yourselves because you have brought no bread</a:t>
            </a:r>
            <a:r>
              <a:rPr lang="en-US" dirty="0" smtClean="0"/>
              <a:t>?”</a:t>
            </a:r>
            <a:r>
              <a:rPr lang="en-US" baseline="30000" dirty="0" smtClean="0"/>
              <a:t>  </a:t>
            </a:r>
            <a:r>
              <a:rPr lang="en-US" dirty="0" smtClean="0"/>
              <a:t> </a:t>
            </a:r>
            <a:r>
              <a:rPr lang="en-US" b="0" dirty="0" smtClean="0"/>
              <a:t>(Matt 16:8)</a:t>
            </a:r>
          </a:p>
          <a:p>
            <a:pPr marL="0" indent="0">
              <a:spcBef>
                <a:spcPts val="1200"/>
              </a:spcBef>
              <a:buNone/>
            </a:pPr>
            <a:r>
              <a:rPr lang="en-US" dirty="0"/>
              <a:t>Immediately the father of the child cried out and said with tears, “</a:t>
            </a:r>
            <a:r>
              <a:rPr lang="en-US" dirty="0" smtClean="0"/>
              <a:t>Lord,</a:t>
            </a:r>
            <a:br>
              <a:rPr lang="en-US" dirty="0" smtClean="0"/>
            </a:br>
            <a:r>
              <a:rPr lang="en-US" dirty="0" smtClean="0">
                <a:solidFill>
                  <a:srgbClr val="FFFF00"/>
                </a:solidFill>
              </a:rPr>
              <a:t>I </a:t>
            </a:r>
            <a:r>
              <a:rPr lang="en-US" dirty="0">
                <a:solidFill>
                  <a:srgbClr val="FFFF00"/>
                </a:solidFill>
              </a:rPr>
              <a:t>believe; help my unbelief</a:t>
            </a:r>
            <a:r>
              <a:rPr lang="en-US" dirty="0" smtClean="0">
                <a:solidFill>
                  <a:srgbClr val="FFFF00"/>
                </a:solidFill>
              </a:rPr>
              <a:t>!”  </a:t>
            </a:r>
            <a:r>
              <a:rPr lang="en-US" b="0" dirty="0" smtClean="0"/>
              <a:t>(Mark 9:24)</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
        <p:nvSpPr>
          <p:cNvPr id="5" name="Rectangle 4"/>
          <p:cNvSpPr/>
          <p:nvPr/>
        </p:nvSpPr>
        <p:spPr>
          <a:xfrm>
            <a:off x="762000" y="745666"/>
            <a:ext cx="7772400" cy="457200"/>
          </a:xfrm>
          <a:prstGeom prst="rect">
            <a:avLst/>
          </a:prstGeom>
          <a:gradFill flip="none" rotWithShape="1">
            <a:gsLst>
              <a:gs pos="100000">
                <a:schemeClr val="accent6"/>
              </a:gs>
              <a:gs pos="0">
                <a:srgbClr val="FF0000"/>
              </a:gs>
              <a:gs pos="100000">
                <a:schemeClr val="accent1">
                  <a:tint val="44500"/>
                  <a:satMod val="160000"/>
                </a:schemeClr>
              </a:gs>
              <a:gs pos="17000">
                <a:schemeClr val="accent6"/>
              </a:gs>
            </a:gsLst>
            <a:lin ang="108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5748" y="745666"/>
            <a:ext cx="7772400" cy="457200"/>
          </a:xfrm>
          <a:prstGeom prst="rect">
            <a:avLst/>
          </a:prstGeom>
          <a:gradFill flip="none" rotWithShape="1">
            <a:gsLst>
              <a:gs pos="100000">
                <a:schemeClr val="accent6"/>
              </a:gs>
              <a:gs pos="48000">
                <a:srgbClr val="FF0000"/>
              </a:gs>
              <a:gs pos="100000">
                <a:schemeClr val="accent1">
                  <a:tint val="44500"/>
                  <a:satMod val="160000"/>
                </a:schemeClr>
              </a:gs>
              <a:gs pos="70000">
                <a:schemeClr val="accent6"/>
              </a:gs>
            </a:gsLst>
            <a:lin ang="108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5748" y="745666"/>
            <a:ext cx="7772400" cy="457200"/>
          </a:xfrm>
          <a:prstGeom prst="rect">
            <a:avLst/>
          </a:prstGeom>
          <a:gradFill flip="none" rotWithShape="1">
            <a:gsLst>
              <a:gs pos="100000">
                <a:schemeClr val="accent6"/>
              </a:gs>
              <a:gs pos="0">
                <a:srgbClr val="FF0000"/>
              </a:gs>
              <a:gs pos="100000">
                <a:schemeClr val="accent1">
                  <a:tint val="44500"/>
                  <a:satMod val="160000"/>
                </a:schemeClr>
              </a:gs>
              <a:gs pos="17000">
                <a:schemeClr val="accent6"/>
              </a:gs>
            </a:gsLst>
            <a:lin ang="108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762000" y="755846"/>
            <a:ext cx="918841" cy="461665"/>
          </a:xfrm>
          <a:prstGeom prst="rect">
            <a:avLst/>
          </a:prstGeom>
          <a:noFill/>
        </p:spPr>
        <p:txBody>
          <a:bodyPr wrap="none" rtlCol="0">
            <a:spAutoFit/>
          </a:bodyPr>
          <a:lstStyle/>
          <a:p>
            <a:r>
              <a:rPr lang="en-US" b="1" dirty="0" smtClean="0">
                <a:solidFill>
                  <a:schemeClr val="bg1"/>
                </a:solidFill>
              </a:rPr>
              <a:t>Faith</a:t>
            </a:r>
            <a:endParaRPr lang="en-US" b="1" dirty="0">
              <a:solidFill>
                <a:schemeClr val="bg1"/>
              </a:solidFill>
            </a:endParaRPr>
          </a:p>
        </p:txBody>
      </p:sp>
      <p:sp>
        <p:nvSpPr>
          <p:cNvPr id="11" name="TextBox 10"/>
          <p:cNvSpPr txBox="1"/>
          <p:nvPr/>
        </p:nvSpPr>
        <p:spPr>
          <a:xfrm>
            <a:off x="7461670" y="755846"/>
            <a:ext cx="1072730" cy="461665"/>
          </a:xfrm>
          <a:prstGeom prst="rect">
            <a:avLst/>
          </a:prstGeom>
          <a:noFill/>
        </p:spPr>
        <p:txBody>
          <a:bodyPr wrap="none" rtlCol="0">
            <a:spAutoFit/>
          </a:bodyPr>
          <a:lstStyle/>
          <a:p>
            <a:pPr algn="r"/>
            <a:r>
              <a:rPr lang="en-US" b="1" dirty="0" smtClean="0">
                <a:solidFill>
                  <a:schemeClr val="bg1"/>
                </a:solidFill>
              </a:rPr>
              <a:t>Doubt</a:t>
            </a:r>
            <a:endParaRPr lang="en-US" b="1" dirty="0">
              <a:solidFill>
                <a:schemeClr val="bg1"/>
              </a:solidFill>
            </a:endParaRPr>
          </a:p>
        </p:txBody>
      </p:sp>
    </p:spTree>
    <p:extLst>
      <p:ext uri="{BB962C8B-B14F-4D97-AF65-F5344CB8AC3E}">
        <p14:creationId xmlns:p14="http://schemas.microsoft.com/office/powerpoint/2010/main" val="304490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0"/>
                                        <p:tgtEl>
                                          <p:spTgt spid="6"/>
                                        </p:tgtEl>
                                      </p:cBhvr>
                                    </p:animEffect>
                                  </p:childTnLst>
                                </p:cTn>
                              </p:par>
                            </p:childTnLst>
                          </p:cTn>
                        </p:par>
                        <p:par>
                          <p:cTn id="8" fill="hold">
                            <p:stCondLst>
                              <p:cond delay="10000"/>
                            </p:stCondLst>
                            <p:childTnLst>
                              <p:par>
                                <p:cTn id="9" presetID="10" presetClass="entr" presetSubtype="0" fill="hold" grpId="0"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&amp; Doubt</a:t>
            </a:r>
            <a:endParaRPr lang="en-US" dirty="0"/>
          </a:p>
        </p:txBody>
      </p:sp>
      <p:sp>
        <p:nvSpPr>
          <p:cNvPr id="3" name="Content Placeholder 2"/>
          <p:cNvSpPr>
            <a:spLocks noGrp="1"/>
          </p:cNvSpPr>
          <p:nvPr>
            <p:ph idx="1"/>
          </p:nvPr>
        </p:nvSpPr>
        <p:spPr>
          <a:xfrm>
            <a:off x="184686" y="1666996"/>
            <a:ext cx="8835452" cy="1752600"/>
          </a:xfrm>
        </p:spPr>
        <p:txBody>
          <a:bodyPr>
            <a:normAutofit/>
          </a:bodyPr>
          <a:lstStyle/>
          <a:p>
            <a:pPr marL="0" indent="0">
              <a:lnSpc>
                <a:spcPct val="90000"/>
              </a:lnSpc>
              <a:buNone/>
            </a:pPr>
            <a:r>
              <a:rPr lang="en-US" dirty="0"/>
              <a:t>For this reason I will not be negligent to remind you always of these things, though you know and are established in the present truth. </a:t>
            </a:r>
            <a:r>
              <a:rPr lang="en-US" b="0" dirty="0" smtClean="0"/>
              <a:t>(II Pet 1:12-13)</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7</a:t>
            </a:fld>
            <a:endParaRPr lang="en-US"/>
          </a:p>
        </p:txBody>
      </p:sp>
      <p:cxnSp>
        <p:nvCxnSpPr>
          <p:cNvPr id="8" name="Straight Connector 7"/>
          <p:cNvCxnSpPr/>
          <p:nvPr/>
        </p:nvCxnSpPr>
        <p:spPr>
          <a:xfrm>
            <a:off x="6214533" y="2536495"/>
            <a:ext cx="242146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bwMode="auto">
          <a:xfrm>
            <a:off x="184686" y="3436539"/>
            <a:ext cx="8835452"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0" indent="0" eaLnBrk="0" hangingPunct="0">
              <a:lnSpc>
                <a:spcPct val="90000"/>
              </a:lnSpc>
              <a:spcBef>
                <a:spcPct val="20000"/>
              </a:spcBef>
              <a:buNone/>
              <a:defRPr sz="3200" b="1">
                <a:solidFill>
                  <a:schemeClr val="bg1"/>
                </a:solidFill>
                <a:latin typeface="Calibri" pitchFamily="34" charset="0"/>
                <a:ea typeface="Calibri" pitchFamily="34" charset="0"/>
                <a:cs typeface="Calibri" pitchFamily="34" charset="0"/>
              </a:defRPr>
            </a:lvl1pPr>
            <a:lvl2pPr marL="742950" indent="-285750" eaLnBrk="0" hangingPunct="0">
              <a:spcBef>
                <a:spcPct val="20000"/>
              </a:spcBef>
              <a:buChar char="–"/>
              <a:defRPr sz="2800" b="1">
                <a:solidFill>
                  <a:schemeClr val="bg1"/>
                </a:solidFill>
                <a:latin typeface="Calibri" pitchFamily="34" charset="0"/>
                <a:ea typeface="Calibri" pitchFamily="34" charset="0"/>
                <a:cs typeface="Calibri" pitchFamily="34" charset="0"/>
              </a:defRPr>
            </a:lvl2pPr>
            <a:lvl3pPr marL="1143000" indent="-228600" eaLnBrk="0" hangingPunct="0">
              <a:spcBef>
                <a:spcPct val="20000"/>
              </a:spcBef>
              <a:buChar char="•"/>
              <a:defRPr b="1">
                <a:solidFill>
                  <a:schemeClr val="bg1"/>
                </a:solidFill>
                <a:latin typeface="Calibri" pitchFamily="34" charset="0"/>
                <a:ea typeface="Calibri" pitchFamily="34" charset="0"/>
                <a:cs typeface="Calibri" pitchFamily="34" charset="0"/>
              </a:defRPr>
            </a:lvl3pPr>
            <a:lvl4pPr marL="1600200" indent="-228600" eaLnBrk="0" hangingPunct="0">
              <a:spcBef>
                <a:spcPct val="20000"/>
              </a:spcBef>
              <a:buChar char="–"/>
              <a:defRPr sz="2000" b="1">
                <a:solidFill>
                  <a:schemeClr val="bg1"/>
                </a:solidFill>
                <a:latin typeface="Calibri" pitchFamily="34" charset="0"/>
                <a:ea typeface="Calibri" pitchFamily="34" charset="0"/>
                <a:cs typeface="Calibri" pitchFamily="34" charset="0"/>
              </a:defRPr>
            </a:lvl4pPr>
            <a:lvl5pPr marL="2057400" indent="-228600" eaLnBrk="0" hangingPunct="0">
              <a:spcBef>
                <a:spcPct val="20000"/>
              </a:spcBef>
              <a:buChar char="»"/>
              <a:defRPr sz="2000" b="1">
                <a:solidFill>
                  <a:schemeClr val="bg1"/>
                </a:solidFill>
                <a:latin typeface="Calibri" pitchFamily="34" charset="0"/>
                <a:ea typeface="Calibri" pitchFamily="34" charset="0"/>
                <a:cs typeface="Calibri" pitchFamily="34" charset="0"/>
              </a:defRPr>
            </a:lvl5pPr>
            <a:lvl6pPr marL="2514600" indent="-228600" fontAlgn="base">
              <a:spcBef>
                <a:spcPct val="20000"/>
              </a:spcBef>
              <a:spcAft>
                <a:spcPct val="0"/>
              </a:spcAft>
              <a:buChar char="»"/>
              <a:defRPr b="1">
                <a:solidFill>
                  <a:schemeClr val="bg1"/>
                </a:solidFill>
                <a:latin typeface="+mn-lt"/>
              </a:defRPr>
            </a:lvl6pPr>
            <a:lvl7pPr marL="2971800" indent="-228600" fontAlgn="base">
              <a:spcBef>
                <a:spcPct val="20000"/>
              </a:spcBef>
              <a:spcAft>
                <a:spcPct val="0"/>
              </a:spcAft>
              <a:buChar char="»"/>
              <a:defRPr b="1">
                <a:solidFill>
                  <a:schemeClr val="bg1"/>
                </a:solidFill>
                <a:latin typeface="+mn-lt"/>
              </a:defRPr>
            </a:lvl7pPr>
            <a:lvl8pPr marL="3429000" indent="-228600" fontAlgn="base">
              <a:spcBef>
                <a:spcPct val="20000"/>
              </a:spcBef>
              <a:spcAft>
                <a:spcPct val="0"/>
              </a:spcAft>
              <a:buChar char="»"/>
              <a:defRPr b="1">
                <a:solidFill>
                  <a:schemeClr val="bg1"/>
                </a:solidFill>
                <a:latin typeface="+mn-lt"/>
              </a:defRPr>
            </a:lvl8pPr>
            <a:lvl9pPr marL="3886200" indent="-228600" fontAlgn="base">
              <a:spcBef>
                <a:spcPct val="20000"/>
              </a:spcBef>
              <a:spcAft>
                <a:spcPct val="0"/>
              </a:spcAft>
              <a:buChar char="»"/>
              <a:defRPr b="1">
                <a:solidFill>
                  <a:schemeClr val="bg1"/>
                </a:solidFill>
                <a:latin typeface="+mn-lt"/>
              </a:defRPr>
            </a:lvl9pPr>
          </a:lstStyle>
          <a:p>
            <a:r>
              <a:rPr lang="en-US" dirty="0"/>
              <a:t>You therefore, beloved, since you know this beforehand, beware lest you also fall from your own steadfastness, being led away with the error of the </a:t>
            </a:r>
            <a:r>
              <a:rPr lang="en-US" dirty="0" smtClean="0"/>
              <a:t>wicked…  </a:t>
            </a:r>
            <a:r>
              <a:rPr lang="en-US" b="0" dirty="0"/>
              <a:t>(II Pet 3:17)</a:t>
            </a:r>
          </a:p>
        </p:txBody>
      </p:sp>
      <p:cxnSp>
        <p:nvCxnSpPr>
          <p:cNvPr id="12" name="Straight Connector 11"/>
          <p:cNvCxnSpPr/>
          <p:nvPr/>
        </p:nvCxnSpPr>
        <p:spPr>
          <a:xfrm>
            <a:off x="268920" y="2972995"/>
            <a:ext cx="259281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438405" y="4223072"/>
            <a:ext cx="584199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68920" y="4607071"/>
            <a:ext cx="310928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765748" y="745666"/>
            <a:ext cx="7772400" cy="457200"/>
          </a:xfrm>
          <a:prstGeom prst="rect">
            <a:avLst/>
          </a:prstGeom>
          <a:gradFill flip="none" rotWithShape="1">
            <a:gsLst>
              <a:gs pos="100000">
                <a:schemeClr val="accent6"/>
              </a:gs>
              <a:gs pos="0">
                <a:srgbClr val="FF0000"/>
              </a:gs>
              <a:gs pos="100000">
                <a:schemeClr val="accent1">
                  <a:tint val="44500"/>
                  <a:satMod val="160000"/>
                </a:schemeClr>
              </a:gs>
              <a:gs pos="17000">
                <a:schemeClr val="accent6"/>
              </a:gs>
            </a:gsLst>
            <a:lin ang="108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762000" y="755846"/>
            <a:ext cx="918841" cy="461665"/>
          </a:xfrm>
          <a:prstGeom prst="rect">
            <a:avLst/>
          </a:prstGeom>
          <a:noFill/>
        </p:spPr>
        <p:txBody>
          <a:bodyPr wrap="none" rtlCol="0">
            <a:spAutoFit/>
          </a:bodyPr>
          <a:lstStyle/>
          <a:p>
            <a:r>
              <a:rPr lang="en-US" b="1" dirty="0" smtClean="0">
                <a:solidFill>
                  <a:schemeClr val="bg1"/>
                </a:solidFill>
              </a:rPr>
              <a:t>Faith</a:t>
            </a:r>
            <a:endParaRPr lang="en-US" b="1" dirty="0">
              <a:solidFill>
                <a:schemeClr val="bg1"/>
              </a:solidFill>
            </a:endParaRPr>
          </a:p>
        </p:txBody>
      </p:sp>
      <p:sp>
        <p:nvSpPr>
          <p:cNvPr id="34" name="TextBox 33"/>
          <p:cNvSpPr txBox="1"/>
          <p:nvPr/>
        </p:nvSpPr>
        <p:spPr>
          <a:xfrm>
            <a:off x="7461670" y="755846"/>
            <a:ext cx="1072730" cy="461665"/>
          </a:xfrm>
          <a:prstGeom prst="rect">
            <a:avLst/>
          </a:prstGeom>
          <a:noFill/>
        </p:spPr>
        <p:txBody>
          <a:bodyPr wrap="none" rtlCol="0">
            <a:spAutoFit/>
          </a:bodyPr>
          <a:lstStyle/>
          <a:p>
            <a:pPr algn="r"/>
            <a:r>
              <a:rPr lang="en-US" b="1" dirty="0" smtClean="0">
                <a:solidFill>
                  <a:schemeClr val="bg1"/>
                </a:solidFill>
              </a:rPr>
              <a:t>Doubt</a:t>
            </a:r>
            <a:endParaRPr lang="en-US" b="1" dirty="0">
              <a:solidFill>
                <a:schemeClr val="bg1"/>
              </a:solidFill>
            </a:endParaRPr>
          </a:p>
        </p:txBody>
      </p:sp>
    </p:spTree>
    <p:extLst>
      <p:ext uri="{BB962C8B-B14F-4D97-AF65-F5344CB8AC3E}">
        <p14:creationId xmlns:p14="http://schemas.microsoft.com/office/powerpoint/2010/main" val="410190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left)">
                                      <p:cBhvr>
                                        <p:cTn id="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76200" y="789272"/>
            <a:ext cx="8991600" cy="4716379"/>
          </a:xfrm>
        </p:spPr>
        <p:txBody>
          <a:bodyPr>
            <a:normAutofit/>
          </a:bodyPr>
          <a:lstStyle/>
          <a:p>
            <a:r>
              <a:rPr lang="en-US" i="1" dirty="0">
                <a:solidFill>
                  <a:srgbClr val="FFFF00"/>
                </a:solidFill>
              </a:rPr>
              <a:t>Anecdotes</a:t>
            </a:r>
            <a:r>
              <a:rPr lang="en-US" dirty="0">
                <a:solidFill>
                  <a:srgbClr val="FFFF00"/>
                </a:solidFill>
              </a:rPr>
              <a:t> </a:t>
            </a:r>
            <a:r>
              <a:rPr lang="en-US" dirty="0"/>
              <a:t>– Logical, but isolated incidents or facts that appear to be in conflict with what we know of Truth by faith</a:t>
            </a:r>
          </a:p>
          <a:p>
            <a:r>
              <a:rPr lang="en-US" i="1" dirty="0" smtClean="0">
                <a:solidFill>
                  <a:srgbClr val="CC9900"/>
                </a:solidFill>
              </a:rPr>
              <a:t>Emotions</a:t>
            </a:r>
            <a:r>
              <a:rPr lang="en-US" dirty="0" smtClean="0">
                <a:solidFill>
                  <a:schemeClr val="bg2">
                    <a:lumMod val="75000"/>
                  </a:schemeClr>
                </a:solidFill>
              </a:rPr>
              <a:t> – Non-logical reactions to life events which cause us to question what we know of Truth by faith</a:t>
            </a:r>
          </a:p>
          <a:p>
            <a:r>
              <a:rPr lang="en-US" i="1" dirty="0" smtClean="0">
                <a:solidFill>
                  <a:srgbClr val="CC9900"/>
                </a:solidFill>
              </a:rPr>
              <a:t>Numbers</a:t>
            </a:r>
            <a:r>
              <a:rPr lang="en-US" dirty="0" smtClean="0">
                <a:solidFill>
                  <a:schemeClr val="bg2">
                    <a:lumMod val="75000"/>
                  </a:schemeClr>
                </a:solidFill>
              </a:rPr>
              <a:t> – An appearance of advantage of evil over good </a:t>
            </a:r>
            <a:r>
              <a:rPr lang="en-US" dirty="0">
                <a:solidFill>
                  <a:schemeClr val="bg2">
                    <a:lumMod val="75000"/>
                  </a:schemeClr>
                </a:solidFill>
              </a:rPr>
              <a:t>or </a:t>
            </a:r>
            <a:r>
              <a:rPr lang="en-US" dirty="0" smtClean="0">
                <a:solidFill>
                  <a:schemeClr val="bg2">
                    <a:lumMod val="75000"/>
                  </a:schemeClr>
                </a:solidFill>
              </a:rPr>
              <a:t>error over truth</a:t>
            </a:r>
            <a:r>
              <a:rPr lang="en-US" dirty="0">
                <a:solidFill>
                  <a:schemeClr val="bg2">
                    <a:lumMod val="75000"/>
                  </a:schemeClr>
                </a:solidFill>
              </a:rPr>
              <a:t>, which </a:t>
            </a:r>
            <a:r>
              <a:rPr lang="en-US" dirty="0" smtClean="0">
                <a:solidFill>
                  <a:schemeClr val="bg2">
                    <a:lumMod val="75000"/>
                  </a:schemeClr>
                </a:solidFill>
              </a:rPr>
              <a:t>causes </a:t>
            </a:r>
            <a:r>
              <a:rPr lang="en-US" dirty="0">
                <a:solidFill>
                  <a:schemeClr val="bg2">
                    <a:lumMod val="75000"/>
                  </a:schemeClr>
                </a:solidFill>
              </a:rPr>
              <a:t>us to question what we know of Truth by faith</a:t>
            </a:r>
            <a:endParaRPr lang="en-US" dirty="0">
              <a:solidFill>
                <a:schemeClr val="bg2">
                  <a:lumMod val="75000"/>
                </a:schemeClr>
              </a:solidFill>
            </a:endParaRP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Tree>
    <p:extLst>
      <p:ext uri="{BB962C8B-B14F-4D97-AF65-F5344CB8AC3E}">
        <p14:creationId xmlns:p14="http://schemas.microsoft.com/office/powerpoint/2010/main" val="2252285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Anecdotes</a:t>
            </a:r>
            <a:endParaRPr lang="en-US" dirty="0"/>
          </a:p>
        </p:txBody>
      </p:sp>
      <p:sp>
        <p:nvSpPr>
          <p:cNvPr id="3" name="Content Placeholder 2"/>
          <p:cNvSpPr>
            <a:spLocks noGrp="1"/>
          </p:cNvSpPr>
          <p:nvPr>
            <p:ph idx="1"/>
          </p:nvPr>
        </p:nvSpPr>
        <p:spPr>
          <a:xfrm>
            <a:off x="82950" y="901700"/>
            <a:ext cx="8991600" cy="4470400"/>
          </a:xfrm>
        </p:spPr>
        <p:txBody>
          <a:bodyPr>
            <a:normAutofit fontScale="92500"/>
          </a:bodyPr>
          <a:lstStyle/>
          <a:p>
            <a:r>
              <a:rPr lang="en-US" dirty="0"/>
              <a:t>A </a:t>
            </a:r>
            <a:r>
              <a:rPr lang="en-US" dirty="0" smtClean="0"/>
              <a:t>TV show popularizes ungodliness.</a:t>
            </a:r>
            <a:endParaRPr lang="en-US" dirty="0"/>
          </a:p>
          <a:p>
            <a:r>
              <a:rPr lang="en-US" dirty="0" smtClean="0"/>
              <a:t>A news story highlights world-wide cruelty/poverty.</a:t>
            </a:r>
          </a:p>
          <a:p>
            <a:r>
              <a:rPr lang="en-US" dirty="0" smtClean="0"/>
              <a:t>My roommate engages in immorality.</a:t>
            </a:r>
          </a:p>
          <a:p>
            <a:r>
              <a:rPr lang="en-US" dirty="0" smtClean="0"/>
              <a:t>A family member is caught in immorality.</a:t>
            </a:r>
          </a:p>
          <a:p>
            <a:r>
              <a:rPr lang="en-US" dirty="0"/>
              <a:t>My </a:t>
            </a:r>
            <a:r>
              <a:rPr lang="en-US" dirty="0" smtClean="0"/>
              <a:t>parent abandons his/her religious convictions.</a:t>
            </a:r>
          </a:p>
          <a:p>
            <a:r>
              <a:rPr lang="en-US" dirty="0" smtClean="0"/>
              <a:t>A spiritual leader demonstrates hypocrisy.</a:t>
            </a:r>
          </a:p>
          <a:p>
            <a:r>
              <a:rPr lang="en-US" dirty="0" smtClean="0"/>
              <a:t>An apparent Bible contradiction is pointed out to me.</a:t>
            </a:r>
          </a:p>
          <a:p>
            <a:r>
              <a:rPr lang="en-US" dirty="0" smtClean="0"/>
              <a:t>A scientific discovery seems to contradict the Bible.</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spTree>
    <p:extLst>
      <p:ext uri="{BB962C8B-B14F-4D97-AF65-F5344CB8AC3E}">
        <p14:creationId xmlns:p14="http://schemas.microsoft.com/office/powerpoint/2010/main" val="402007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42273</TotalTime>
  <Words>3111</Words>
  <Application>Microsoft Office PowerPoint</Application>
  <PresentationFormat>On-screen Show (16:10)</PresentationFormat>
  <Paragraphs>213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Emotions, Anecdotes, Numbers,  and Knowing the Truth </vt:lpstr>
      <vt:lpstr>Truth Comes from God</vt:lpstr>
      <vt:lpstr>Truth is Revealed in God’s Word</vt:lpstr>
      <vt:lpstr>We Know Truth by Faith</vt:lpstr>
      <vt:lpstr>Faith is a way of Knowing</vt:lpstr>
      <vt:lpstr>“Where is Your Faith?”</vt:lpstr>
      <vt:lpstr>Faith &amp; Doubt</vt:lpstr>
      <vt:lpstr>Definitions</vt:lpstr>
      <vt:lpstr>Anecdotes</vt:lpstr>
      <vt:lpstr>Answers to Anecdotes</vt:lpstr>
      <vt:lpstr>Definitions</vt:lpstr>
      <vt:lpstr>Emotions</vt:lpstr>
      <vt:lpstr>Dealing with Emotions</vt:lpstr>
      <vt:lpstr>Definitions</vt:lpstr>
      <vt:lpstr>Numbers</vt:lpstr>
      <vt:lpstr>Answers to Numbers</vt:lpstr>
      <vt:lpstr>God and Numbers</vt:lpstr>
      <vt:lpstr>Real things and Shadows</vt:lpstr>
      <vt:lpstr>Conclusions</vt:lpstr>
    </vt:vector>
  </TitlesOfParts>
  <Company>EMS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Broadwell, Marty</cp:lastModifiedBy>
  <cp:revision>445</cp:revision>
  <cp:lastPrinted>2013-08-11T04:14:20Z</cp:lastPrinted>
  <dcterms:created xsi:type="dcterms:W3CDTF">2002-06-13T20:47:56Z</dcterms:created>
  <dcterms:modified xsi:type="dcterms:W3CDTF">2013-08-11T04:32:33Z</dcterms:modified>
</cp:coreProperties>
</file>