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40" r:id="rId2"/>
    <p:sldId id="308" r:id="rId3"/>
    <p:sldId id="314" r:id="rId4"/>
    <p:sldId id="310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7" r:id="rId16"/>
    <p:sldId id="332" r:id="rId17"/>
    <p:sldId id="333" r:id="rId18"/>
    <p:sldId id="338" r:id="rId19"/>
    <p:sldId id="339" r:id="rId20"/>
    <p:sldId id="319" r:id="rId21"/>
    <p:sldId id="309" r:id="rId22"/>
  </p:sldIdLst>
  <p:sldSz cx="9144000" cy="5715000" type="screen16x1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DDDDDD"/>
    <a:srgbClr val="66FFFF"/>
    <a:srgbClr val="FF0000"/>
    <a:srgbClr val="99FF66"/>
    <a:srgbClr val="CC99FF"/>
    <a:srgbClr val="99FFCC"/>
    <a:srgbClr val="969696"/>
    <a:srgbClr val="C0C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651" autoAdjust="0"/>
    <p:restoredTop sz="95928" autoAdjust="0"/>
  </p:normalViewPr>
  <p:slideViewPr>
    <p:cSldViewPr snapToGrid="0">
      <p:cViewPr varScale="1">
        <p:scale>
          <a:sx n="113" d="100"/>
          <a:sy n="113" d="100"/>
        </p:scale>
        <p:origin x="-120" y="-438"/>
      </p:cViewPr>
      <p:guideLst>
        <p:guide orient="horz" pos="720"/>
        <p:guide pos="14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8722183-28E7-4A62-A956-B5CF2CB3B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6456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9938" y="723900"/>
            <a:ext cx="5775325" cy="3609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554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73588"/>
            <a:ext cx="5365750" cy="43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7175"/>
            <a:ext cx="31702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47175"/>
            <a:ext cx="31686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918" tIns="48459" rIns="96918" bIns="4845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677BD1-F61E-4A8A-93FD-955EDF7EC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0847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2C54-73A3-46A9-9681-4B2392B7E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32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BAC15-BA32-4120-B239-1BCD0E786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0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01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01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78603-6850-46E9-AFC8-79F4A98EA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953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3500"/>
            <a:ext cx="7772400" cy="508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49300"/>
            <a:ext cx="8610600" cy="431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89DF-B1F5-4991-89B8-72C57CDB7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958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E66E8-EC9A-4C81-A4F1-A7D9E5A27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567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698500"/>
            <a:ext cx="42291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698500"/>
            <a:ext cx="42291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273BF-ED1D-4F21-8D62-A72031FF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27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1C0B-9345-4355-826E-E62B859D5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04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D5E7F-5B88-49A2-B514-B1E99E37D8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25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BB770-531F-49C4-83F7-842E0B8C6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35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8664-7A74-4C3A-8C93-8E2EDCADB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3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087F-6DDF-4D0E-8711-10D54406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0088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698500"/>
            <a:ext cx="86106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5461000"/>
            <a:ext cx="457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58B422F-BE06-4BB0-9173-E4749110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Calibri" charset="0"/>
          <a:ea typeface="Calibri" pitchFamily="34" charset="0"/>
          <a:cs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Paul at Mars Hill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2333" y="5376333"/>
            <a:ext cx="6400800" cy="254000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Embry Hills – May 18,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A22C54-73A3-46A9-9681-4B2392B7E9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4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841" y="244614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Mankind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241150" y="3055942"/>
            <a:ext cx="13467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2203" y="3256155"/>
            <a:ext cx="42572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203" y="3478536"/>
            <a:ext cx="6076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2">
                    <a:lumMod val="75000"/>
                  </a:schemeClr>
                </a:solidFill>
              </a:rPr>
              <a:t>One blood:  same needs</a:t>
            </a:r>
          </a:p>
          <a:p>
            <a:r>
              <a:rPr lang="en-US" sz="2800" kern="0" dirty="0" smtClean="0"/>
              <a:t>Designed to seek God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02841" y="2606100"/>
            <a:ext cx="3686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>Nevertheless He </a:t>
            </a:r>
            <a:r>
              <a:rPr lang="en-US" b="1" i="1" dirty="0">
                <a:solidFill>
                  <a:srgbClr val="FFFF00"/>
                </a:solidFill>
                <a:latin typeface="Calibri" pitchFamily="34" charset="0"/>
              </a:rPr>
              <a:t>did not leave Himself without witness</a:t>
            </a:r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>, in that He did good, gave us rain from heaven and fruitful seasons, filling our hearts with food and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gladness.  (Acts 14:17)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2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841" y="244614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Mankind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69304" y="4089611"/>
            <a:ext cx="7026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02203" y="4289825"/>
            <a:ext cx="39551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203" y="4504255"/>
            <a:ext cx="35654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2">
                    <a:lumMod val="75000"/>
                  </a:schemeClr>
                </a:solidFill>
              </a:rPr>
              <a:t>One blood:  same needs</a:t>
            </a:r>
          </a:p>
          <a:p>
            <a:r>
              <a:rPr lang="en-US" sz="2800" kern="0" dirty="0" smtClean="0">
                <a:solidFill>
                  <a:schemeClr val="bg2">
                    <a:lumMod val="75000"/>
                  </a:schemeClr>
                </a:solidFill>
              </a:rPr>
              <a:t>Designed to seek God</a:t>
            </a:r>
          </a:p>
          <a:p>
            <a:r>
              <a:rPr lang="en-US" sz="2800" kern="0" dirty="0" smtClean="0"/>
              <a:t>Mistaken about God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9323" y="2892336"/>
            <a:ext cx="40242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>Men, why are you doing these things?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 We </a:t>
            </a:r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>also are men with the same nature as you, and preach to you that you should </a:t>
            </a:r>
            <a:r>
              <a:rPr lang="en-US" b="1" i="1" dirty="0">
                <a:solidFill>
                  <a:srgbClr val="FFFF00"/>
                </a:solidFill>
                <a:latin typeface="Calibri" pitchFamily="34" charset="0"/>
              </a:rPr>
              <a:t>turn from these useless things </a:t>
            </a:r>
            <a:r>
              <a:rPr lang="en-US" i="1" dirty="0">
                <a:solidFill>
                  <a:schemeClr val="bg1"/>
                </a:solidFill>
                <a:latin typeface="Calibri" pitchFamily="34" charset="0"/>
              </a:rPr>
              <a:t>to the living 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God..  (Acts 14:17)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27429" y="4711137"/>
            <a:ext cx="17111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82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841" y="244614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Mankind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2203" y="4916546"/>
            <a:ext cx="29293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2"/>
                </a:solidFill>
              </a:rPr>
              <a:t>One blood:  same needs</a:t>
            </a:r>
          </a:p>
          <a:p>
            <a:r>
              <a:rPr lang="en-US" sz="2800" kern="0" dirty="0" smtClean="0">
                <a:solidFill>
                  <a:schemeClr val="bg2"/>
                </a:solidFill>
              </a:rPr>
              <a:t>Designed to seek God</a:t>
            </a:r>
          </a:p>
          <a:p>
            <a:r>
              <a:rPr lang="en-US" sz="2800" kern="0" dirty="0">
                <a:solidFill>
                  <a:schemeClr val="bg2"/>
                </a:solidFill>
              </a:rPr>
              <a:t>Mistaken about </a:t>
            </a:r>
            <a:r>
              <a:rPr lang="en-US" sz="2800" kern="0" dirty="0" smtClean="0">
                <a:solidFill>
                  <a:schemeClr val="bg2"/>
                </a:solidFill>
              </a:rPr>
              <a:t>God</a:t>
            </a:r>
          </a:p>
          <a:p>
            <a:r>
              <a:rPr lang="en-US" sz="2800" kern="0" dirty="0" smtClean="0"/>
              <a:t>Able to change (repent)</a:t>
            </a:r>
          </a:p>
        </p:txBody>
      </p:sp>
    </p:spTree>
    <p:extLst>
      <p:ext uri="{BB962C8B-B14F-4D97-AF65-F5344CB8AC3E}">
        <p14:creationId xmlns:p14="http://schemas.microsoft.com/office/powerpoint/2010/main" xmlns="" val="33682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325" y="244614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Evangelism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1874" y="1610130"/>
            <a:ext cx="15223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/>
              <a:t>God-centered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88341" y="1610130"/>
            <a:ext cx="300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30303" y="1821796"/>
            <a:ext cx="300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10370" y="2024994"/>
            <a:ext cx="218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21463" y="2236660"/>
            <a:ext cx="2096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66803" y="2441322"/>
            <a:ext cx="226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5937" y="3271055"/>
            <a:ext cx="5802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080930" y="3271055"/>
            <a:ext cx="29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5136" y="3468711"/>
            <a:ext cx="29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01874" y="3680378"/>
            <a:ext cx="29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447901" y="3883577"/>
            <a:ext cx="1914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519866" y="4095243"/>
            <a:ext cx="29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875070" y="4298442"/>
            <a:ext cx="9781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115781" y="4930522"/>
            <a:ext cx="2266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95602" y="4713310"/>
            <a:ext cx="29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32933" y="5133177"/>
            <a:ext cx="222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002762" y="5336379"/>
            <a:ext cx="222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724000" y="5330289"/>
            <a:ext cx="2223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23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325" y="244614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Evangelism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bg2"/>
                </a:solidFill>
              </a:rPr>
              <a:t>God-centered</a:t>
            </a:r>
          </a:p>
          <a:p>
            <a:r>
              <a:rPr lang="en-US" sz="2800" dirty="0" smtClean="0"/>
              <a:t>Scripture-centered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401874" y="3887664"/>
            <a:ext cx="3949993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2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-38100"/>
            <a:ext cx="7772400" cy="457200"/>
          </a:xfrm>
        </p:spPr>
        <p:txBody>
          <a:bodyPr/>
          <a:lstStyle/>
          <a:p>
            <a:r>
              <a:rPr lang="en-US" sz="3200" dirty="0" smtClean="0"/>
              <a:t>Paul’s Old Testament References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571500"/>
            <a:ext cx="8915400" cy="5066907"/>
          </a:xfrm>
        </p:spPr>
        <p:txBody>
          <a:bodyPr>
            <a:noAutofit/>
          </a:bodyPr>
          <a:lstStyle/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 smtClean="0"/>
              <a:t>Thus </a:t>
            </a:r>
            <a:r>
              <a:rPr lang="en-US" sz="1800" b="0" dirty="0"/>
              <a:t>says God </a:t>
            </a:r>
            <a:r>
              <a:rPr lang="en-US" sz="1800" dirty="0">
                <a:solidFill>
                  <a:srgbClr val="FFFF00"/>
                </a:solidFill>
              </a:rPr>
              <a:t>the </a:t>
            </a:r>
            <a:r>
              <a:rPr lang="en-US" sz="1800" cap="small" dirty="0" smtClean="0">
                <a:solidFill>
                  <a:srgbClr val="FFFF00"/>
                </a:solidFill>
              </a:rPr>
              <a:t>Lord</a:t>
            </a:r>
            <a:r>
              <a:rPr lang="en-US" sz="1800" dirty="0" smtClean="0">
                <a:solidFill>
                  <a:srgbClr val="FFFF00"/>
                </a:solidFill>
              </a:rPr>
              <a:t>, Who </a:t>
            </a:r>
            <a:r>
              <a:rPr lang="en-US" sz="1800" dirty="0">
                <a:solidFill>
                  <a:srgbClr val="FFFF00"/>
                </a:solidFill>
              </a:rPr>
              <a:t>created the heavens </a:t>
            </a:r>
            <a:r>
              <a:rPr lang="en-US" sz="1800" b="0" dirty="0"/>
              <a:t>and stretched them out,</a:t>
            </a:r>
            <a:br>
              <a:rPr lang="en-US" sz="1800" b="0" dirty="0"/>
            </a:br>
            <a:r>
              <a:rPr lang="en-US" sz="1800" b="0" dirty="0"/>
              <a:t>Who spread forth </a:t>
            </a:r>
            <a:r>
              <a:rPr lang="en-US" sz="1800" dirty="0">
                <a:solidFill>
                  <a:srgbClr val="FFFF00"/>
                </a:solidFill>
              </a:rPr>
              <a:t>the earth </a:t>
            </a:r>
            <a:r>
              <a:rPr lang="en-US" sz="1800" b="0" dirty="0"/>
              <a:t>and that which comes from it,</a:t>
            </a:r>
            <a:br>
              <a:rPr lang="en-US" sz="1800" b="0" dirty="0"/>
            </a:br>
            <a:r>
              <a:rPr lang="en-US" sz="1800" b="0" dirty="0"/>
              <a:t>Who </a:t>
            </a:r>
            <a:r>
              <a:rPr lang="en-US" sz="1800" dirty="0">
                <a:solidFill>
                  <a:srgbClr val="FFFF00"/>
                </a:solidFill>
              </a:rPr>
              <a:t>gives breath to the people </a:t>
            </a:r>
            <a:r>
              <a:rPr lang="en-US" sz="1800" b="0" dirty="0"/>
              <a:t>on it,</a:t>
            </a:r>
            <a:br>
              <a:rPr lang="en-US" sz="1800" b="0" dirty="0"/>
            </a:br>
            <a:r>
              <a:rPr lang="en-US" sz="1800" b="0" dirty="0" smtClean="0"/>
              <a:t>And </a:t>
            </a:r>
            <a:r>
              <a:rPr lang="en-US" sz="1800" b="0" dirty="0"/>
              <a:t>spirit to those who walk on </a:t>
            </a:r>
            <a:r>
              <a:rPr lang="en-US" sz="1800" b="0" dirty="0" smtClean="0"/>
              <a:t>it… (Isaiah 42:5)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/>
              <a:t>You alone are the Lord; </a:t>
            </a:r>
            <a:r>
              <a:rPr lang="en-US" sz="1800" dirty="0">
                <a:solidFill>
                  <a:srgbClr val="FFFF00"/>
                </a:solidFill>
              </a:rPr>
              <a:t>You have made heaven</a:t>
            </a:r>
            <a:r>
              <a:rPr lang="en-US" sz="1800" b="0" dirty="0"/>
              <a:t>, </a:t>
            </a:r>
            <a:br>
              <a:rPr lang="en-US" sz="1800" b="0" dirty="0"/>
            </a:br>
            <a:r>
              <a:rPr lang="en-US" sz="1800" b="0" dirty="0"/>
              <a:t>The heaven of heavens, with all their host, </a:t>
            </a:r>
            <a:br>
              <a:rPr lang="en-US" sz="1800" b="0" dirty="0"/>
            </a:br>
            <a:r>
              <a:rPr lang="en-US" sz="1800" b="0" dirty="0"/>
              <a:t>The </a:t>
            </a:r>
            <a:r>
              <a:rPr lang="en-US" sz="1800" dirty="0">
                <a:solidFill>
                  <a:srgbClr val="FFFF00"/>
                </a:solidFill>
              </a:rPr>
              <a:t>earth and everything on it</a:t>
            </a:r>
            <a:r>
              <a:rPr lang="en-US" sz="1800" b="0" dirty="0"/>
              <a:t>, The seas and all that is in them, </a:t>
            </a:r>
            <a:br>
              <a:rPr lang="en-US" sz="1800" b="0" dirty="0"/>
            </a:br>
            <a:r>
              <a:rPr lang="en-US" sz="1800" b="0" dirty="0"/>
              <a:t>And You preserve them all.  (</a:t>
            </a:r>
            <a:r>
              <a:rPr lang="en-US" sz="1800" b="0" dirty="0" err="1"/>
              <a:t>Neh</a:t>
            </a:r>
            <a:r>
              <a:rPr lang="en-US" sz="1800" b="0" dirty="0"/>
              <a:t> 9:6)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 smtClean="0"/>
              <a:t>But </a:t>
            </a:r>
            <a:r>
              <a:rPr lang="en-US" sz="1800" b="0" dirty="0"/>
              <a:t>will </a:t>
            </a:r>
            <a:r>
              <a:rPr lang="en-US" sz="1800" dirty="0">
                <a:solidFill>
                  <a:srgbClr val="FFFF00"/>
                </a:solidFill>
              </a:rPr>
              <a:t>God indeed dwell </a:t>
            </a:r>
            <a:r>
              <a:rPr lang="en-US" sz="1800" b="0" dirty="0"/>
              <a:t>on the earth? Behold, heaven and the heaven of heavens cannot contain You. </a:t>
            </a:r>
            <a:r>
              <a:rPr lang="en-US" sz="1800" b="0" dirty="0" smtClean="0"/>
              <a:t> How </a:t>
            </a:r>
            <a:r>
              <a:rPr lang="en-US" sz="1800" dirty="0">
                <a:solidFill>
                  <a:srgbClr val="FFFF00"/>
                </a:solidFill>
              </a:rPr>
              <a:t>much less this temple </a:t>
            </a:r>
            <a:r>
              <a:rPr lang="en-US" sz="1800" b="0" dirty="0"/>
              <a:t>which I have built! </a:t>
            </a:r>
            <a:r>
              <a:rPr lang="en-US" sz="1800" b="0" dirty="0" smtClean="0"/>
              <a:t> (I Kings 8:27; Acts 7:48)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/>
              <a:t>Have we not </a:t>
            </a:r>
            <a:r>
              <a:rPr lang="en-US" sz="1800" dirty="0">
                <a:solidFill>
                  <a:srgbClr val="FFFF00"/>
                </a:solidFill>
              </a:rPr>
              <a:t>all one </a:t>
            </a:r>
            <a:r>
              <a:rPr lang="en-US" sz="1800" dirty="0" smtClean="0">
                <a:solidFill>
                  <a:srgbClr val="FFFF00"/>
                </a:solidFill>
              </a:rPr>
              <a:t>Father</a:t>
            </a:r>
            <a:r>
              <a:rPr lang="en-US" sz="1800" b="0" dirty="0" smtClean="0"/>
              <a:t>?  Has </a:t>
            </a:r>
            <a:r>
              <a:rPr lang="en-US" sz="1800" b="0" dirty="0"/>
              <a:t>not </a:t>
            </a:r>
            <a:r>
              <a:rPr lang="en-US" sz="1800" dirty="0">
                <a:solidFill>
                  <a:srgbClr val="FFFF00"/>
                </a:solidFill>
              </a:rPr>
              <a:t>one God created us</a:t>
            </a:r>
            <a:r>
              <a:rPr lang="en-US" sz="1800" b="0" dirty="0" smtClean="0"/>
              <a:t>?  (Mal 2:10)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 smtClean="0"/>
              <a:t>When the Most High divided their inheritance to the nations,</a:t>
            </a:r>
            <a:br>
              <a:rPr lang="en-US" sz="1800" b="0" dirty="0" smtClean="0"/>
            </a:br>
            <a:r>
              <a:rPr lang="en-US" sz="1800" b="0" dirty="0" smtClean="0"/>
              <a:t>When He separated the sons of Adam, He </a:t>
            </a:r>
            <a:r>
              <a:rPr lang="en-US" sz="1800" dirty="0">
                <a:solidFill>
                  <a:srgbClr val="FFFF00"/>
                </a:solidFill>
              </a:rPr>
              <a:t>set the boundaries of the </a:t>
            </a:r>
            <a:r>
              <a:rPr lang="en-US" sz="1800" dirty="0" smtClean="0">
                <a:solidFill>
                  <a:srgbClr val="FFFF00"/>
                </a:solidFill>
              </a:rPr>
              <a:t>peoples</a:t>
            </a:r>
            <a:r>
              <a:rPr lang="en-US" sz="1800" b="0" dirty="0" smtClean="0"/>
              <a:t>…  (</a:t>
            </a:r>
            <a:r>
              <a:rPr lang="en-US" sz="1800" b="0" dirty="0" err="1" smtClean="0"/>
              <a:t>Dt</a:t>
            </a:r>
            <a:r>
              <a:rPr lang="en-US" sz="1800" b="0" dirty="0" smtClean="0"/>
              <a:t> 32:8)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/>
              <a:t>“Am I a </a:t>
            </a:r>
            <a:r>
              <a:rPr lang="en-US" sz="1800" dirty="0">
                <a:solidFill>
                  <a:srgbClr val="FFFF00"/>
                </a:solidFill>
              </a:rPr>
              <a:t>God near </a:t>
            </a:r>
            <a:r>
              <a:rPr lang="en-US" sz="1800" b="0" dirty="0"/>
              <a:t>at hand,” says the </a:t>
            </a:r>
            <a:r>
              <a:rPr lang="en-US" sz="1800" b="0" cap="small" dirty="0"/>
              <a:t>Lord</a:t>
            </a:r>
            <a:r>
              <a:rPr lang="en-US" sz="1800" b="0" dirty="0" smtClean="0"/>
              <a:t>, “</a:t>
            </a:r>
            <a:r>
              <a:rPr lang="en-US" sz="1800" b="0" dirty="0"/>
              <a:t>And </a:t>
            </a:r>
            <a:r>
              <a:rPr lang="en-US" sz="1800" dirty="0">
                <a:solidFill>
                  <a:srgbClr val="FFFF00"/>
                </a:solidFill>
              </a:rPr>
              <a:t>not a God afar off</a:t>
            </a:r>
            <a:r>
              <a:rPr lang="en-US" sz="1800" b="0" dirty="0" smtClean="0"/>
              <a:t>?”  (</a:t>
            </a:r>
            <a:r>
              <a:rPr lang="en-US" sz="1800" b="0" dirty="0" err="1" smtClean="0"/>
              <a:t>Jer</a:t>
            </a:r>
            <a:r>
              <a:rPr lang="en-US" sz="1800" b="0" dirty="0" smtClean="0"/>
              <a:t> 23:23)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/>
              <a:t>And you have praised the gods of </a:t>
            </a:r>
            <a:r>
              <a:rPr lang="en-US" sz="1800" dirty="0">
                <a:solidFill>
                  <a:srgbClr val="FFFF00"/>
                </a:solidFill>
              </a:rPr>
              <a:t>silver and gold</a:t>
            </a:r>
            <a:r>
              <a:rPr lang="en-US" sz="1800" b="0" dirty="0"/>
              <a:t>, bronze and iron, wood and </a:t>
            </a:r>
            <a:r>
              <a:rPr lang="en-US" sz="1800" dirty="0">
                <a:solidFill>
                  <a:srgbClr val="FFFF00"/>
                </a:solidFill>
              </a:rPr>
              <a:t>stone</a:t>
            </a:r>
            <a:r>
              <a:rPr lang="en-US" sz="1800" b="0" dirty="0"/>
              <a:t>, which do not see or hear or know;  and the God who </a:t>
            </a:r>
            <a:r>
              <a:rPr lang="en-US" sz="1800" dirty="0">
                <a:solidFill>
                  <a:srgbClr val="FFFF00"/>
                </a:solidFill>
              </a:rPr>
              <a:t>holds your breath </a:t>
            </a:r>
            <a:r>
              <a:rPr lang="en-US" sz="1800" b="0" dirty="0"/>
              <a:t>in His hand and </a:t>
            </a:r>
            <a:r>
              <a:rPr lang="en-US" sz="1800" dirty="0">
                <a:solidFill>
                  <a:srgbClr val="FFFF00"/>
                </a:solidFill>
              </a:rPr>
              <a:t>owns all your ways</a:t>
            </a:r>
            <a:r>
              <a:rPr lang="en-US" sz="1800" b="0" dirty="0"/>
              <a:t>, you have not glorified.  (Dan 5:23b)</a:t>
            </a:r>
          </a:p>
          <a:p>
            <a:pPr marL="227013" indent="-227013">
              <a:lnSpc>
                <a:spcPct val="8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1800" b="0" dirty="0" smtClean="0"/>
              <a:t>He </a:t>
            </a:r>
            <a:r>
              <a:rPr lang="en-US" sz="1800" b="0" dirty="0"/>
              <a:t>shall </a:t>
            </a:r>
            <a:r>
              <a:rPr lang="en-US" sz="1800" dirty="0">
                <a:solidFill>
                  <a:srgbClr val="FFFF00"/>
                </a:solidFill>
              </a:rPr>
              <a:t>judge the world in righteousness</a:t>
            </a:r>
            <a:r>
              <a:rPr lang="en-US" sz="1800" b="0" dirty="0"/>
              <a:t>,</a:t>
            </a:r>
            <a:br>
              <a:rPr lang="en-US" sz="1800" b="0" dirty="0"/>
            </a:br>
            <a:r>
              <a:rPr lang="en-US" sz="1800" b="0" dirty="0"/>
              <a:t>And He shall administer judgment for the peoples in uprightness</a:t>
            </a:r>
            <a:r>
              <a:rPr lang="en-US" sz="1800" b="0" dirty="0" smtClean="0"/>
              <a:t>. (Ps 9:8)</a:t>
            </a:r>
            <a:endParaRPr lang="en-US" sz="1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13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325" y="244614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Evangelism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438401" y="1402070"/>
            <a:ext cx="21187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bg2"/>
                </a:solidFill>
              </a:rPr>
              <a:t>God-centered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Scripture-centered</a:t>
            </a:r>
          </a:p>
          <a:p>
            <a:r>
              <a:rPr lang="en-US" sz="2800" dirty="0" smtClean="0"/>
              <a:t>Judgment-centered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87894" y="4094470"/>
            <a:ext cx="6523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1160" y="4297669"/>
            <a:ext cx="8619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126827" y="4712536"/>
            <a:ext cx="7603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9627" y="4924203"/>
            <a:ext cx="291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73294" y="5330603"/>
            <a:ext cx="25315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1874" y="5138247"/>
            <a:ext cx="34843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402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68325" y="244614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Evangelism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1874" y="5542270"/>
            <a:ext cx="40685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bg2"/>
                </a:solidFill>
              </a:rPr>
              <a:t>God-centered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Scripture-centered</a:t>
            </a:r>
          </a:p>
          <a:p>
            <a:r>
              <a:rPr lang="en-US" sz="2800" dirty="0">
                <a:solidFill>
                  <a:schemeClr val="bg2"/>
                </a:solidFill>
              </a:rPr>
              <a:t>Judgment-centered</a:t>
            </a:r>
          </a:p>
          <a:p>
            <a:r>
              <a:rPr lang="en-US" sz="2800" dirty="0" smtClean="0"/>
              <a:t>Resurrection-centered</a:t>
            </a:r>
          </a:p>
        </p:txBody>
      </p:sp>
    </p:spTree>
    <p:extLst>
      <p:ext uri="{BB962C8B-B14F-4D97-AF65-F5344CB8AC3E}">
        <p14:creationId xmlns:p14="http://schemas.microsoft.com/office/powerpoint/2010/main" xmlns="" val="15402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68325" y="244614"/>
            <a:ext cx="3987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Evangelism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dirty="0" smtClean="0">
                <a:solidFill>
                  <a:schemeClr val="bg2"/>
                </a:solidFill>
              </a:rPr>
              <a:t>God-centered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Scripture-centered</a:t>
            </a:r>
          </a:p>
          <a:p>
            <a:r>
              <a:rPr lang="en-US" sz="2800" dirty="0">
                <a:solidFill>
                  <a:schemeClr val="bg2"/>
                </a:solidFill>
              </a:rPr>
              <a:t>Judgment-centered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Resurrection-centered</a:t>
            </a:r>
          </a:p>
          <a:p>
            <a:r>
              <a:rPr lang="en-US" sz="2800" dirty="0" smtClean="0"/>
              <a:t>Not Popular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50" y="3434913"/>
            <a:ext cx="4548187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7" name="Straight Connector 6"/>
          <p:cNvCxnSpPr/>
          <p:nvPr/>
        </p:nvCxnSpPr>
        <p:spPr>
          <a:xfrm>
            <a:off x="1333210" y="4043693"/>
            <a:ext cx="13168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50" y="175685"/>
            <a:ext cx="4524375" cy="29575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3263610" y="513093"/>
            <a:ext cx="1096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3410" y="775560"/>
            <a:ext cx="1096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26077" y="1063427"/>
            <a:ext cx="10289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410" y="1338742"/>
            <a:ext cx="14269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1411" y="2701876"/>
            <a:ext cx="37213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3410" y="2976893"/>
            <a:ext cx="8342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959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477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83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45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790699"/>
            <a:ext cx="7772400" cy="1225021"/>
          </a:xfrm>
        </p:spPr>
        <p:txBody>
          <a:bodyPr/>
          <a:lstStyle/>
          <a:p>
            <a:r>
              <a:rPr lang="en-US" sz="60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AGN</a:t>
            </a:r>
            <a:r>
              <a:rPr lang="en-US" sz="6000" dirty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W</a:t>
            </a:r>
            <a:r>
              <a:rPr lang="en-US" sz="600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STW QEW</a:t>
            </a:r>
            <a:endParaRPr lang="en-US" sz="600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mbol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389DF-B1F5-4991-89B8-72C57CDB73F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685800" y="1822579"/>
            <a:ext cx="7772400" cy="12250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US" sz="5400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AGNOSTO THEO</a:t>
            </a:r>
            <a:endParaRPr lang="en-US" sz="5400" kern="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685800" y="1822578"/>
            <a:ext cx="7772400" cy="12250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latin typeface="Calibri" charset="0"/>
                <a:ea typeface="Calibri" pitchFamily="34" charset="0"/>
                <a:cs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US" sz="5400" kern="0" dirty="0" smtClean="0">
                <a:solidFill>
                  <a:srgbClr val="DDDD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To the Unknown God</a:t>
            </a:r>
            <a:endParaRPr lang="en-US" sz="5400" kern="0" dirty="0">
              <a:solidFill>
                <a:srgbClr val="DDDDD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1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977"/>
            <a:ext cx="7467600" cy="57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64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65"/>
            <a:ext cx="8229600" cy="418835"/>
          </a:xfrm>
        </p:spPr>
        <p:txBody>
          <a:bodyPr/>
          <a:lstStyle/>
          <a:p>
            <a:r>
              <a:rPr lang="en-US" dirty="0" smtClean="0"/>
              <a:t>Epicureans &amp; Stoics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" y="708025"/>
            <a:ext cx="4040188" cy="53313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Epicureans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1241160"/>
            <a:ext cx="4546600" cy="420714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Gratifying desires is the highest good</a:t>
            </a:r>
          </a:p>
          <a:p>
            <a:r>
              <a:rPr lang="en-US" sz="2800" dirty="0" smtClean="0"/>
              <a:t>No ‘good’ or ‘evil’</a:t>
            </a:r>
          </a:p>
          <a:p>
            <a:r>
              <a:rPr lang="en-US" sz="2800" dirty="0" smtClean="0"/>
              <a:t>Agnostic:  gods</a:t>
            </a:r>
            <a:br>
              <a:rPr lang="en-US" sz="2800" dirty="0" smtClean="0"/>
            </a:br>
            <a:r>
              <a:rPr lang="en-US" sz="2800" dirty="0" smtClean="0"/>
              <a:t>irrelevant &amp; distant</a:t>
            </a:r>
          </a:p>
          <a:p>
            <a:r>
              <a:rPr lang="en-US" sz="2800" dirty="0"/>
              <a:t>Man as ‘matter only’ </a:t>
            </a:r>
            <a:br>
              <a:rPr lang="en-US" sz="2800" dirty="0"/>
            </a:br>
            <a:r>
              <a:rPr lang="en-US" sz="2800" dirty="0"/>
              <a:t>(No </a:t>
            </a:r>
            <a:r>
              <a:rPr lang="en-US" sz="2800" dirty="0" smtClean="0"/>
              <a:t>soul, no resurrection)</a:t>
            </a:r>
            <a:endParaRPr lang="en-US" sz="2800" dirty="0"/>
          </a:p>
          <a:p>
            <a:r>
              <a:rPr lang="en-US" sz="2800" dirty="0" smtClean="0"/>
              <a:t>Mocked popular mythology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24400" y="708025"/>
            <a:ext cx="4041775" cy="533135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 smtClean="0">
                <a:solidFill>
                  <a:srgbClr val="FFFF00"/>
                </a:solidFill>
              </a:rPr>
              <a:t>Stoics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05862" y="1241160"/>
            <a:ext cx="4419600" cy="420714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Virtue is the highest good</a:t>
            </a:r>
          </a:p>
          <a:p>
            <a:r>
              <a:rPr lang="en-US" sz="2800" dirty="0" smtClean="0"/>
              <a:t>[</a:t>
            </a:r>
            <a:r>
              <a:rPr lang="en-US" sz="2800" dirty="0"/>
              <a:t>Human] reason </a:t>
            </a:r>
            <a:r>
              <a:rPr lang="en-US" sz="2800" dirty="0" smtClean="0"/>
              <a:t>determined good &amp; evil</a:t>
            </a:r>
            <a:endParaRPr lang="en-US" sz="2800" dirty="0"/>
          </a:p>
          <a:p>
            <a:r>
              <a:rPr lang="en-US" sz="2800" dirty="0" smtClean="0"/>
              <a:t>Pantheistic:  gods in nature</a:t>
            </a:r>
          </a:p>
          <a:p>
            <a:r>
              <a:rPr lang="en-US" sz="2800" dirty="0" smtClean="0"/>
              <a:t>Man ‘reabsorbed’ at death</a:t>
            </a:r>
          </a:p>
          <a:p>
            <a:r>
              <a:rPr lang="en-US" sz="2800" dirty="0" smtClean="0"/>
              <a:t>Temples, etc. = Art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389DF-B1F5-4991-89B8-72C57CDB73F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05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4" y="-53945"/>
            <a:ext cx="9135185" cy="579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61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4097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Created Everything</a:t>
            </a:r>
          </a:p>
          <a:p>
            <a:pPr>
              <a:spcAft>
                <a:spcPts val="0"/>
              </a:spcAft>
              <a:tabLst>
                <a:tab pos="230188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	(not other way around)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4461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God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09800" y="1608804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243717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4000" y="2643648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1000" y="4297926"/>
            <a:ext cx="3962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0832" y="4511778"/>
            <a:ext cx="35715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84351" y="2230331"/>
            <a:ext cx="21879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28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409700"/>
            <a:ext cx="3886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Created Everything (not other way around)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Powerful &amp; Active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24461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God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27526" y="1815538"/>
            <a:ext cx="216739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1000" y="2437170"/>
            <a:ext cx="2630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1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409700"/>
            <a:ext cx="38862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Created Everything (not other way around)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Powerful &amp; Active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Personal &amp; Near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4461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God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625695" y="3469409"/>
            <a:ext cx="22942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566947" y="3888841"/>
            <a:ext cx="17764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1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29200" y="1409700"/>
            <a:ext cx="3886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Created Everything (not other way around)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Powerful &amp; Active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Personal &amp; Near</a:t>
            </a:r>
          </a:p>
          <a:p>
            <a:pPr marL="228600" indent="-22860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Merciful &amp; Just</a:t>
            </a:r>
            <a:endParaRPr lang="en-U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244614"/>
            <a:ext cx="2494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God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6103" y="4717764"/>
            <a:ext cx="28362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32825" y="5124711"/>
            <a:ext cx="182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02203" y="5339141"/>
            <a:ext cx="98132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817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8BB770-531F-49C4-83F7-842E0B8C678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4535530" cy="553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02841" y="244614"/>
            <a:ext cx="3518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Calibri" pitchFamily="34" charset="0"/>
              </a:rPr>
              <a:t>About Mankind</a:t>
            </a:r>
            <a:endParaRPr lang="en-US" sz="40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143995" y="2435740"/>
            <a:ext cx="12530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/>
          <p:cNvSpPr txBox="1">
            <a:spLocks/>
          </p:cNvSpPr>
          <p:nvPr/>
        </p:nvSpPr>
        <p:spPr>
          <a:xfrm>
            <a:off x="4867128" y="1265913"/>
            <a:ext cx="4190337" cy="385879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800" kern="0" dirty="0" smtClean="0"/>
              <a:t>One blood:  same needs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02203" y="2651750"/>
            <a:ext cx="41538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2203" y="2847904"/>
            <a:ext cx="8302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673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39204</TotalTime>
  <Words>318</Words>
  <Application>Microsoft Office PowerPoint</Application>
  <PresentationFormat>On-screen Show (16:10)</PresentationFormat>
  <Paragraphs>99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Paul at Mars Hill</vt:lpstr>
      <vt:lpstr>Slide 2</vt:lpstr>
      <vt:lpstr>Epicureans &amp; Stoics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Paul’s Old Testament References</vt:lpstr>
      <vt:lpstr>Slide 16</vt:lpstr>
      <vt:lpstr>Slide 17</vt:lpstr>
      <vt:lpstr>Slide 18</vt:lpstr>
      <vt:lpstr>Slide 19</vt:lpstr>
      <vt:lpstr>AGNWSTW QEW</vt:lpstr>
      <vt:lpstr>Slide 21</vt:lpstr>
    </vt:vector>
  </TitlesOfParts>
  <Company>EMS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mmb4175</dc:creator>
  <cp:lastModifiedBy>Brad Beutjer</cp:lastModifiedBy>
  <cp:revision>397</cp:revision>
  <cp:lastPrinted>2013-05-19T05:05:17Z</cp:lastPrinted>
  <dcterms:created xsi:type="dcterms:W3CDTF">2002-06-13T20:47:56Z</dcterms:created>
  <dcterms:modified xsi:type="dcterms:W3CDTF">2013-05-19T13:01:46Z</dcterms:modified>
</cp:coreProperties>
</file>