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72" r:id="rId2"/>
  </p:sldMasterIdLst>
  <p:notesMasterIdLst>
    <p:notesMasterId r:id="rId21"/>
  </p:notesMasterIdLst>
  <p:handoutMasterIdLst>
    <p:handoutMasterId r:id="rId22"/>
  </p:handoutMasterIdLst>
  <p:sldIdLst>
    <p:sldId id="259" r:id="rId3"/>
    <p:sldId id="273" r:id="rId4"/>
    <p:sldId id="260" r:id="rId5"/>
    <p:sldId id="261" r:id="rId6"/>
    <p:sldId id="257" r:id="rId7"/>
    <p:sldId id="258" r:id="rId8"/>
    <p:sldId id="262" r:id="rId9"/>
    <p:sldId id="263" r:id="rId10"/>
    <p:sldId id="264" r:id="rId11"/>
    <p:sldId id="265" r:id="rId12"/>
    <p:sldId id="266" r:id="rId13"/>
    <p:sldId id="267" r:id="rId14"/>
    <p:sldId id="268" r:id="rId15"/>
    <p:sldId id="269" r:id="rId16"/>
    <p:sldId id="270" r:id="rId17"/>
    <p:sldId id="271" r:id="rId18"/>
    <p:sldId id="274" r:id="rId19"/>
    <p:sldId id="272" r:id="rId20"/>
  </p:sldIdLst>
  <p:sldSz cx="9144000" cy="6858000" type="screen4x3"/>
  <p:notesSz cx="6858000" cy="9144000"/>
  <p:embeddedFontLst>
    <p:embeddedFont>
      <p:font typeface="Wingdings 2" pitchFamily="18" charset="2"/>
      <p:regular r:id="rId23"/>
    </p:embeddedFont>
    <p:embeddedFont>
      <p:font typeface="Arial Narrow" pitchFamily="34" charset="0"/>
      <p:regular r:id="rId24"/>
      <p:bold r:id="rId25"/>
      <p:italic r:id="rId26"/>
      <p:boldItalic r:id="rId27"/>
    </p:embeddedFont>
    <p:embeddedFont>
      <p:font typeface="Arial Black" pitchFamily="34" charset="0"/>
      <p:bold r:id="rId28"/>
    </p:embeddedFont>
    <p:embeddedFont>
      <p:font typeface="Calibri" pitchFamily="34" charset="0"/>
      <p:regular r:id="rId29"/>
      <p:bold r:id="rId30"/>
      <p:italic r:id="rId31"/>
      <p:boldItalic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7" autoAdjust="0"/>
  </p:normalViewPr>
  <p:slideViewPr>
    <p:cSldViewPr>
      <p:cViewPr varScale="1">
        <p:scale>
          <a:sx n="100" d="100"/>
          <a:sy n="100"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font" Target="fonts/font10.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61734A-BAF4-4528-99FE-1BAF8DD4F6A6}" type="datetimeFigureOut">
              <a:rPr lang="en-US" smtClean="0"/>
              <a:pPr/>
              <a:t>5/27/2012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458A7C-D410-47D7-82DF-F6638A43B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6EF4A-A612-4E9C-B9E8-C044079B5321}" type="datetimeFigureOut">
              <a:rPr lang="en-US" smtClean="0"/>
              <a:pPr/>
              <a:t>5/27/2012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F741E-08B7-4929-B611-611398E76D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F741E-08B7-4929-B611-611398E76D2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E40AE1-84FD-4470-8148-A6FDA0F60494}" type="datetimeFigureOut">
              <a:rPr lang="en-US" smtClean="0"/>
              <a:pPr/>
              <a:t>5/27/2012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08725AA-0A61-4123-8BDB-C064ED452C3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E40AE1-84FD-4470-8148-A6FDA0F60494}"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725AA-0A61-4123-8BDB-C064ED452C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E40AE1-84FD-4470-8148-A6FDA0F60494}"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725AA-0A61-4123-8BDB-C064ED452C3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0A7DE8-5AA7-4456-BB7C-B91A8B90263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A7DE8-5AA7-4456-BB7C-B91A8B90263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A7DE8-5AA7-4456-BB7C-B91A8B90263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A7DE8-5AA7-4456-BB7C-B91A8B90263D}"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A7DE8-5AA7-4456-BB7C-B91A8B90263D}" type="datetimeFigureOut">
              <a:rPr lang="en-US" smtClean="0"/>
              <a:pPr/>
              <a:t>5/27/2012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A7DE8-5AA7-4456-BB7C-B91A8B90263D}" type="datetimeFigureOut">
              <a:rPr lang="en-US" smtClean="0"/>
              <a:pPr/>
              <a:t>5/27/2012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A7DE8-5AA7-4456-BB7C-B91A8B90263D}" type="datetimeFigureOut">
              <a:rPr lang="en-US" smtClean="0"/>
              <a:pPr/>
              <a:t>5/27/2012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A7DE8-5AA7-4456-BB7C-B91A8B90263D}"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88E40AE1-84FD-4470-8148-A6FDA0F60494}"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725AA-0A61-4123-8BDB-C064ED452C3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A7DE8-5AA7-4456-BB7C-B91A8B90263D}"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A7DE8-5AA7-4456-BB7C-B91A8B90263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A7DE8-5AA7-4456-BB7C-B91A8B90263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DA75C-E14A-48A2-B5BF-0E0CB75DF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E40AE1-84FD-4470-8148-A6FDA0F60494}" type="datetimeFigureOut">
              <a:rPr lang="en-US" smtClean="0"/>
              <a:pPr/>
              <a:t>5/27/2012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08725AA-0A61-4123-8BDB-C064ED452C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E40AE1-84FD-4470-8148-A6FDA0F60494}"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725AA-0A61-4123-8BDB-C064ED452C3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E40AE1-84FD-4470-8148-A6FDA0F60494}" type="datetimeFigureOut">
              <a:rPr lang="en-US" smtClean="0"/>
              <a:pPr/>
              <a:t>5/27/2012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8725AA-0A61-4123-8BDB-C064ED452C3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E40AE1-84FD-4470-8148-A6FDA0F60494}" type="datetimeFigureOut">
              <a:rPr lang="en-US" smtClean="0"/>
              <a:pPr/>
              <a:t>5/27/2012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725AA-0A61-4123-8BDB-C064ED452C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40AE1-84FD-4470-8148-A6FDA0F60494}" type="datetimeFigureOut">
              <a:rPr lang="en-US" smtClean="0"/>
              <a:pPr/>
              <a:t>5/27/2012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8725AA-0A61-4123-8BDB-C064ED452C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E40AE1-84FD-4470-8148-A6FDA0F60494}"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725AA-0A61-4123-8BDB-C064ED452C3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E40AE1-84FD-4470-8148-A6FDA0F60494}" type="datetimeFigureOut">
              <a:rPr lang="en-US" smtClean="0"/>
              <a:pPr/>
              <a:t>5/27/2012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08725AA-0A61-4123-8BDB-C064ED452C3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8E40AE1-84FD-4470-8148-A6FDA0F60494}" type="datetimeFigureOut">
              <a:rPr lang="en-US" smtClean="0"/>
              <a:pPr/>
              <a:t>5/27/2012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08725AA-0A61-4123-8BDB-C064ED452C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A7DE8-5AA7-4456-BB7C-B91A8B90263D}" type="datetimeFigureOut">
              <a:rPr lang="en-US" smtClean="0"/>
              <a:pPr/>
              <a:t>5/27/2012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DA75C-E14A-48A2-B5BF-0E0CB75DF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3505200"/>
            <a:ext cx="7848600" cy="2590800"/>
          </a:xfrm>
        </p:spPr>
        <p:txBody>
          <a:bodyPr>
            <a:normAutofit fontScale="92500" lnSpcReduction="10000"/>
          </a:bodyPr>
          <a:lstStyle/>
          <a:p>
            <a:r>
              <a:rPr lang="en-US" sz="2800" b="1" dirty="0" smtClean="0">
                <a:solidFill>
                  <a:schemeClr val="tx1"/>
                </a:solidFill>
              </a:rPr>
              <a:t>“All flesh </a:t>
            </a:r>
            <a:r>
              <a:rPr lang="en-US" sz="2800" b="1" i="1" dirty="0" smtClean="0">
                <a:solidFill>
                  <a:schemeClr val="tx1"/>
                </a:solidFill>
              </a:rPr>
              <a:t>is</a:t>
            </a:r>
            <a:r>
              <a:rPr lang="en-US" sz="2800" b="1" dirty="0" smtClean="0">
                <a:solidFill>
                  <a:schemeClr val="tx1"/>
                </a:solidFill>
              </a:rPr>
              <a:t> as grass,</a:t>
            </a:r>
            <a:br>
              <a:rPr lang="en-US" sz="2800" b="1" dirty="0" smtClean="0">
                <a:solidFill>
                  <a:schemeClr val="tx1"/>
                </a:solidFill>
              </a:rPr>
            </a:br>
            <a:r>
              <a:rPr lang="en-US" sz="2800" b="1" dirty="0" smtClean="0">
                <a:solidFill>
                  <a:schemeClr val="tx1"/>
                </a:solidFill>
              </a:rPr>
              <a:t>And all the glory of man</a:t>
            </a:r>
            <a:r>
              <a:rPr lang="en-US" sz="2800" b="1" baseline="30000" dirty="0" smtClean="0">
                <a:solidFill>
                  <a:schemeClr val="tx1"/>
                </a:solidFill>
              </a:rPr>
              <a:t> </a:t>
            </a:r>
            <a:r>
              <a:rPr lang="en-US" sz="2800" b="1" dirty="0" smtClean="0">
                <a:solidFill>
                  <a:schemeClr val="tx1"/>
                </a:solidFill>
              </a:rPr>
              <a:t>as the flower of the grass.</a:t>
            </a:r>
            <a:br>
              <a:rPr lang="en-US" sz="2800" b="1" dirty="0" smtClean="0">
                <a:solidFill>
                  <a:schemeClr val="tx1"/>
                </a:solidFill>
              </a:rPr>
            </a:br>
            <a:r>
              <a:rPr lang="en-US" sz="2800" b="1" dirty="0" smtClean="0">
                <a:solidFill>
                  <a:schemeClr val="tx1"/>
                </a:solidFill>
              </a:rPr>
              <a:t>The grass withers,</a:t>
            </a:r>
            <a:br>
              <a:rPr lang="en-US" sz="2800" b="1" dirty="0" smtClean="0">
                <a:solidFill>
                  <a:schemeClr val="tx1"/>
                </a:solidFill>
              </a:rPr>
            </a:br>
            <a:r>
              <a:rPr lang="en-US" sz="2800" b="1" dirty="0" smtClean="0">
                <a:solidFill>
                  <a:schemeClr val="tx1"/>
                </a:solidFill>
              </a:rPr>
              <a:t>And its flower falls away,</a:t>
            </a:r>
            <a:br>
              <a:rPr lang="en-US" sz="2800" b="1" dirty="0" smtClean="0">
                <a:solidFill>
                  <a:schemeClr val="tx1"/>
                </a:solidFill>
              </a:rPr>
            </a:br>
            <a:r>
              <a:rPr lang="en-US" sz="2800" b="1" baseline="30000" dirty="0" smtClean="0">
                <a:solidFill>
                  <a:schemeClr val="tx1"/>
                </a:solidFill>
              </a:rPr>
              <a:t> </a:t>
            </a:r>
            <a:r>
              <a:rPr lang="en-US" sz="2800" b="1" dirty="0" smtClean="0">
                <a:solidFill>
                  <a:schemeClr val="tx1"/>
                </a:solidFill>
              </a:rPr>
              <a:t>But the word of the </a:t>
            </a:r>
            <a:r>
              <a:rPr lang="en-US" sz="2800" b="1" cap="small" dirty="0" smtClean="0">
                <a:solidFill>
                  <a:schemeClr val="tx1"/>
                </a:solidFill>
              </a:rPr>
              <a:t>Lord</a:t>
            </a:r>
            <a:r>
              <a:rPr lang="en-US" sz="2800" b="1" dirty="0" smtClean="0">
                <a:solidFill>
                  <a:schemeClr val="tx1"/>
                </a:solidFill>
              </a:rPr>
              <a:t> endures forever.”                     1 Peter 1:24-25</a:t>
            </a:r>
          </a:p>
          <a:p>
            <a:endParaRPr lang="en-US" dirty="0">
              <a:solidFill>
                <a:schemeClr val="tx1"/>
              </a:solidFill>
            </a:endParaRPr>
          </a:p>
        </p:txBody>
      </p:sp>
      <p:sp>
        <p:nvSpPr>
          <p:cNvPr id="3" name="Title 2"/>
          <p:cNvSpPr>
            <a:spLocks noGrp="1"/>
          </p:cNvSpPr>
          <p:nvPr>
            <p:ph type="ctrTitle"/>
          </p:nvPr>
        </p:nvSpPr>
        <p:spPr/>
        <p:txBody>
          <a:bodyPr>
            <a:noAutofit/>
          </a:bodyPr>
          <a:lstStyle/>
          <a:p>
            <a:r>
              <a:rPr lang="en-US" sz="4800" b="1" dirty="0" smtClean="0">
                <a:effectLst>
                  <a:outerShdw blurRad="38100" dist="38100" dir="2700000" algn="tl">
                    <a:srgbClr val="000000">
                      <a:alpha val="43137"/>
                    </a:srgbClr>
                  </a:outerShdw>
                </a:effectLst>
              </a:rPr>
              <a:t>Unchanging Things                                 in a Changing World</a:t>
            </a:r>
            <a:endParaRPr lang="en-US" sz="4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rmAutofit/>
          </a:bodyPr>
          <a:lstStyle/>
          <a:p>
            <a:pPr algn="ctr"/>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What has Produced these Changes?</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sz="quarter" idx="1"/>
          </p:nvPr>
        </p:nvSpPr>
        <p:spPr>
          <a:xfrm>
            <a:off x="685800" y="1981200"/>
            <a:ext cx="8001000" cy="4038600"/>
          </a:xfrm>
        </p:spPr>
        <p:txBody>
          <a:bodyPr>
            <a:normAutofit fontScale="92500" lnSpcReduction="20000"/>
          </a:bodyPr>
          <a:lstStyle/>
          <a:p>
            <a:pPr algn="ctr"/>
            <a:r>
              <a:rPr lang="en-US" sz="3600" dirty="0" smtClean="0"/>
              <a:t>Changes in people produce changes in laws, but changes in law produce accelerated changes in people.</a:t>
            </a:r>
          </a:p>
          <a:p>
            <a:pPr algn="ctr"/>
            <a:r>
              <a:rPr lang="en-US" sz="3600" dirty="0" smtClean="0"/>
              <a:t>“Evolving into a better, happier, freer society.”</a:t>
            </a:r>
          </a:p>
          <a:p>
            <a:pPr algn="ctr"/>
            <a:r>
              <a:rPr lang="en-US" sz="3600" i="1" dirty="0" smtClean="0"/>
              <a:t>Crime has increased 77% since 1960</a:t>
            </a:r>
          </a:p>
          <a:p>
            <a:pPr algn="ctr"/>
            <a:r>
              <a:rPr lang="en-US" sz="3600" i="1" dirty="0" smtClean="0"/>
              <a:t>Does anyone feel safer, happier, now?</a:t>
            </a:r>
          </a:p>
          <a:p>
            <a:pPr algn="ctr"/>
            <a:r>
              <a:rPr lang="en-US" sz="3600" dirty="0" smtClean="0"/>
              <a:t>Actually, we are regressing into Paganism.</a:t>
            </a:r>
            <a:endParaRPr lang="en-US" sz="3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b="1" dirty="0" smtClean="0">
                <a:solidFill>
                  <a:srgbClr val="C00000"/>
                </a:solidFill>
                <a:effectLst>
                  <a:outerShdw blurRad="38100" dist="38100" dir="2700000" algn="tl">
                    <a:srgbClr val="000000">
                      <a:alpha val="43137"/>
                    </a:srgbClr>
                  </a:outerShdw>
                </a:effectLst>
              </a:rPr>
              <a:t>The Pagan World in N.T. Times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5029200"/>
          </a:xfrm>
        </p:spPr>
        <p:txBody>
          <a:bodyPr>
            <a:normAutofit lnSpcReduction="10000"/>
          </a:bodyPr>
          <a:lstStyle/>
          <a:p>
            <a:r>
              <a:rPr lang="en-US" b="1" u="sng" dirty="0" smtClean="0">
                <a:latin typeface="Arial" pitchFamily="34" charset="0"/>
                <a:cs typeface="Arial" pitchFamily="34" charset="0"/>
              </a:rPr>
              <a:t>Homosexuality</a:t>
            </a:r>
            <a:r>
              <a:rPr lang="en-US" dirty="0" smtClean="0">
                <a:latin typeface="Arial" pitchFamily="34" charset="0"/>
                <a:cs typeface="Arial" pitchFamily="34" charset="0"/>
              </a:rPr>
              <a:t>: Practiced in ancient Greece most often as pederasty. Some military units were formed for men with their lovers.</a:t>
            </a:r>
          </a:p>
          <a:p>
            <a:r>
              <a:rPr lang="en-US" b="1" u="sng" dirty="0" smtClean="0">
                <a:latin typeface="Arial" pitchFamily="34" charset="0"/>
                <a:cs typeface="Arial" pitchFamily="34" charset="0"/>
              </a:rPr>
              <a:t>Abortion</a:t>
            </a:r>
            <a:r>
              <a:rPr lang="en-US" i="1" dirty="0" smtClean="0">
                <a:latin typeface="Arial" pitchFamily="34" charset="0"/>
                <a:cs typeface="Arial" pitchFamily="34" charset="0"/>
              </a:rPr>
              <a:t> </a:t>
            </a:r>
            <a:r>
              <a:rPr lang="en-US" dirty="0" smtClean="0">
                <a:latin typeface="Arial" pitchFamily="34" charset="0"/>
                <a:cs typeface="Arial" pitchFamily="34" charset="0"/>
              </a:rPr>
              <a:t>was practiced medically but more often by taking the life of the child or leaving it out to die. </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Family</a:t>
            </a:r>
            <a:r>
              <a:rPr lang="en-US" b="1" dirty="0" smtClean="0">
                <a:latin typeface="Arial" pitchFamily="34" charset="0"/>
                <a:cs typeface="Arial" pitchFamily="34" charset="0"/>
              </a:rPr>
              <a:t>:</a:t>
            </a:r>
            <a:r>
              <a:rPr lang="en-US" dirty="0" smtClean="0">
                <a:latin typeface="Arial" pitchFamily="34" charset="0"/>
                <a:cs typeface="Arial" pitchFamily="34" charset="0"/>
              </a:rPr>
              <a:t> Women were expected to stay at home and rear children while men moved about with some more attractive “mistress”.                                    “Divorce occurred with shocking frequency.” </a:t>
            </a:r>
          </a:p>
          <a:p>
            <a:r>
              <a:rPr lang="en-US" b="1" dirty="0" smtClean="0">
                <a:latin typeface="Arial" pitchFamily="34" charset="0"/>
                <a:cs typeface="Arial" pitchFamily="34" charset="0"/>
              </a:rPr>
              <a:t>“</a:t>
            </a:r>
            <a:r>
              <a:rPr lang="en-US" b="1" u="sng" dirty="0" smtClean="0">
                <a:latin typeface="Arial" pitchFamily="34" charset="0"/>
                <a:cs typeface="Arial" pitchFamily="34" charset="0"/>
              </a:rPr>
              <a:t>Sexual Vice</a:t>
            </a:r>
            <a:r>
              <a:rPr lang="en-US" dirty="0" smtClean="0">
                <a:latin typeface="Arial" pitchFamily="34" charset="0"/>
                <a:cs typeface="Arial" pitchFamily="34" charset="0"/>
              </a:rPr>
              <a:t> was the chief corruption of pagan worship, but not its only vice, for drunkenness and gluttony also abounded.” Much idol worship actually  involved fornication. </a:t>
            </a:r>
            <a:endParaRPr lang="en-US"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b="1" dirty="0" smtClean="0">
                <a:solidFill>
                  <a:srgbClr val="C00000"/>
                </a:solidFill>
                <a:effectLst>
                  <a:outerShdw blurRad="38100" dist="38100" dir="2700000" algn="tl">
                    <a:srgbClr val="000000">
                      <a:alpha val="43137"/>
                    </a:srgbClr>
                  </a:outerShdw>
                </a:effectLst>
              </a:rPr>
              <a:t>The Pagan World in N.T. Times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5029200"/>
          </a:xfrm>
        </p:spPr>
        <p:txBody>
          <a:bodyPr>
            <a:normAutofit/>
          </a:bodyPr>
          <a:lstStyle/>
          <a:p>
            <a:r>
              <a:rPr lang="en-US" b="1" u="sng" dirty="0" smtClean="0">
                <a:latin typeface="Arial" pitchFamily="34" charset="0"/>
                <a:cs typeface="Arial" pitchFamily="34" charset="0"/>
              </a:rPr>
              <a:t>Sports</a:t>
            </a:r>
            <a:r>
              <a:rPr lang="en-US" dirty="0" smtClean="0">
                <a:latin typeface="Arial" pitchFamily="34" charset="0"/>
                <a:cs typeface="Arial" pitchFamily="34" charset="0"/>
              </a:rPr>
              <a:t> involved “gruesome spectacles: men torn by wild beasts, slain or mangled by an opponent’s deadly weapon, the arena soaked in human blood.”</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On the Stage</a:t>
            </a:r>
            <a:r>
              <a:rPr lang="en-US" b="1" dirty="0" smtClean="0">
                <a:latin typeface="Arial" pitchFamily="34" charset="0"/>
                <a:cs typeface="Arial" pitchFamily="34" charset="0"/>
              </a:rPr>
              <a:t> “</a:t>
            </a:r>
            <a:r>
              <a:rPr lang="en-US" dirty="0" smtClean="0">
                <a:latin typeface="Arial" pitchFamily="34" charset="0"/>
                <a:cs typeface="Arial" pitchFamily="34" charset="0"/>
              </a:rPr>
              <a:t>There seems to have been no limit to speech or action in the comic exploitation of sex and other bodily functions.”</a:t>
            </a:r>
          </a:p>
          <a:p>
            <a:r>
              <a:rPr lang="en-US" b="1" u="sng" dirty="0" smtClean="0">
                <a:latin typeface="Arial" pitchFamily="34" charset="0"/>
                <a:cs typeface="Arial" pitchFamily="34" charset="0"/>
              </a:rPr>
              <a:t>Pornography</a:t>
            </a:r>
            <a:r>
              <a:rPr lang="en-US" b="1" dirty="0" smtClean="0">
                <a:latin typeface="Arial" pitchFamily="34" charset="0"/>
                <a:cs typeface="Arial" pitchFamily="34" charset="0"/>
              </a:rPr>
              <a:t>:</a:t>
            </a:r>
            <a:r>
              <a:rPr lang="en-US" dirty="0" smtClean="0">
                <a:latin typeface="Arial" pitchFamily="34" charset="0"/>
                <a:cs typeface="Arial" pitchFamily="34" charset="0"/>
              </a:rPr>
              <a:t> “</a:t>
            </a:r>
            <a:r>
              <a:rPr lang="en-US" dirty="0" err="1" smtClean="0">
                <a:latin typeface="Arial" pitchFamily="34" charset="0"/>
                <a:cs typeface="Arial" pitchFamily="34" charset="0"/>
              </a:rPr>
              <a:t>Scribblings</a:t>
            </a:r>
            <a:r>
              <a:rPr lang="en-US" dirty="0" smtClean="0">
                <a:latin typeface="Arial" pitchFamily="34" charset="0"/>
                <a:cs typeface="Arial" pitchFamily="34" charset="0"/>
              </a:rPr>
              <a:t> on the walls and other surfaces in Rome and Pompeii are too obscene to appear in print.” Pictures in respectable homes depict such “evil actions and such devilish imagination that ordinary visitors are not allowed to see them.”</a:t>
            </a:r>
            <a:endParaRPr lang="en-US" b="1" u="sng" dirty="0">
              <a:latin typeface="Arial" pitchFamily="34" charset="0"/>
              <a:cs typeface="Arial" pitchFamily="34" charset="0"/>
            </a:endParaRPr>
          </a:p>
        </p:txBody>
      </p:sp>
      <p:sp>
        <p:nvSpPr>
          <p:cNvPr id="4" name="TextBox 3"/>
          <p:cNvSpPr txBox="1"/>
          <p:nvPr/>
        </p:nvSpPr>
        <p:spPr>
          <a:xfrm>
            <a:off x="2438400" y="5943600"/>
            <a:ext cx="6705600" cy="492443"/>
          </a:xfrm>
          <a:prstGeom prst="rect">
            <a:avLst/>
          </a:prstGeom>
          <a:noFill/>
        </p:spPr>
        <p:txBody>
          <a:bodyPr wrap="square" rtlCol="0">
            <a:spAutoFit/>
          </a:bodyPr>
          <a:lstStyle/>
          <a:p>
            <a:r>
              <a:rPr lang="en-US" sz="2600" b="1" i="1" dirty="0" smtClean="0"/>
              <a:t>Note:   Written in 1937 – Now displayed.</a:t>
            </a:r>
            <a:endParaRPr lang="en-US" sz="26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3600" b="1" dirty="0" smtClean="0">
                <a:solidFill>
                  <a:schemeClr val="tx1"/>
                </a:solidFill>
              </a:rPr>
              <a:t>Romans 1:24-32</a:t>
            </a:r>
            <a:endParaRPr lang="en-US" sz="3600" b="1" dirty="0">
              <a:solidFill>
                <a:schemeClr val="tx1"/>
              </a:solidFill>
            </a:endParaRPr>
          </a:p>
        </p:txBody>
      </p:sp>
      <p:sp>
        <p:nvSpPr>
          <p:cNvPr id="4" name="Title 3"/>
          <p:cNvSpPr>
            <a:spLocks noGrp="1"/>
          </p:cNvSpPr>
          <p:nvPr>
            <p:ph type="ctrTitle"/>
          </p:nvPr>
        </p:nvSpPr>
        <p:spPr/>
        <p:txBody>
          <a:bodyPr>
            <a:normAutofit fontScale="90000"/>
          </a:bodyPr>
          <a:lstStyle/>
          <a:p>
            <a:r>
              <a:rPr lang="en-US" b="1" dirty="0" smtClean="0">
                <a:effectLst>
                  <a:outerShdw blurRad="38100" dist="38100" dir="2700000" algn="tl">
                    <a:srgbClr val="000000">
                      <a:alpha val="43137"/>
                    </a:srgbClr>
                  </a:outerShdw>
                </a:effectLst>
              </a:rPr>
              <a:t>This is the very picture of the ancient world painted by Paul in Romans  </a:t>
            </a:r>
            <a:endParaRPr lang="en-US" b="1" dirty="0">
              <a:effectLst>
                <a:outerShdw blurRad="38100" dist="38100" dir="2700000" algn="tl">
                  <a:srgbClr val="000000">
                    <a:alpha val="43137"/>
                  </a:srgbClr>
                </a:outerShdw>
              </a:effectLst>
            </a:endParaRPr>
          </a:p>
        </p:txBody>
      </p:sp>
      <p:sp>
        <p:nvSpPr>
          <p:cNvPr id="7" name="TextBox 6"/>
          <p:cNvSpPr txBox="1"/>
          <p:nvPr/>
        </p:nvSpPr>
        <p:spPr>
          <a:xfrm>
            <a:off x="381000" y="3810000"/>
            <a:ext cx="8458200" cy="523220"/>
          </a:xfrm>
          <a:prstGeom prst="rect">
            <a:avLst/>
          </a:prstGeom>
          <a:noFill/>
        </p:spPr>
        <p:txBody>
          <a:bodyPr wrap="square" rtlCol="0">
            <a:spAutoFit/>
          </a:bodyPr>
          <a:lstStyle/>
          <a:p>
            <a:pPr algn="ctr"/>
            <a:r>
              <a:rPr lang="en-US" sz="2800" b="1" dirty="0" smtClean="0"/>
              <a:t>This describes conditions in our society.</a:t>
            </a:r>
            <a:endParaRPr lang="en-US" sz="2800" b="1" dirty="0"/>
          </a:p>
        </p:txBody>
      </p:sp>
      <p:sp>
        <p:nvSpPr>
          <p:cNvPr id="9" name="TextBox 8"/>
          <p:cNvSpPr txBox="1"/>
          <p:nvPr/>
        </p:nvSpPr>
        <p:spPr>
          <a:xfrm>
            <a:off x="152400" y="4800600"/>
            <a:ext cx="4572000" cy="523220"/>
          </a:xfrm>
          <a:prstGeom prst="rect">
            <a:avLst/>
          </a:prstGeom>
          <a:noFill/>
        </p:spPr>
        <p:txBody>
          <a:bodyPr wrap="square" rtlCol="0">
            <a:spAutoFit/>
          </a:bodyPr>
          <a:lstStyle/>
          <a:p>
            <a:pPr algn="ctr"/>
            <a:r>
              <a:rPr lang="en-US" sz="2800" b="1" dirty="0" smtClean="0"/>
              <a:t>How did it all begin?</a:t>
            </a:r>
            <a:endParaRPr lang="en-US" sz="2800" b="1" dirty="0"/>
          </a:p>
        </p:txBody>
      </p:sp>
      <p:sp>
        <p:nvSpPr>
          <p:cNvPr id="10" name="TextBox 9"/>
          <p:cNvSpPr txBox="1"/>
          <p:nvPr/>
        </p:nvSpPr>
        <p:spPr>
          <a:xfrm>
            <a:off x="4419600" y="4495800"/>
            <a:ext cx="4419600" cy="523220"/>
          </a:xfrm>
          <a:prstGeom prst="rect">
            <a:avLst/>
          </a:prstGeom>
          <a:noFill/>
        </p:spPr>
        <p:txBody>
          <a:bodyPr wrap="square" rtlCol="0">
            <a:spAutoFit/>
          </a:bodyPr>
          <a:lstStyle/>
          <a:p>
            <a:r>
              <a:rPr lang="en-US" sz="2800" b="1" dirty="0" smtClean="0"/>
              <a:t>In Rome (Rom. 1:21-23)</a:t>
            </a:r>
            <a:endParaRPr lang="en-US" sz="2800" b="1" dirty="0"/>
          </a:p>
        </p:txBody>
      </p:sp>
      <p:sp>
        <p:nvSpPr>
          <p:cNvPr id="11" name="TextBox 10"/>
          <p:cNvSpPr txBox="1"/>
          <p:nvPr/>
        </p:nvSpPr>
        <p:spPr>
          <a:xfrm>
            <a:off x="4419600" y="5105400"/>
            <a:ext cx="4419600" cy="523220"/>
          </a:xfrm>
          <a:prstGeom prst="rect">
            <a:avLst/>
          </a:prstGeom>
          <a:noFill/>
        </p:spPr>
        <p:txBody>
          <a:bodyPr wrap="square" rtlCol="0">
            <a:spAutoFit/>
          </a:bodyPr>
          <a:lstStyle/>
          <a:p>
            <a:r>
              <a:rPr lang="en-US" sz="2800" b="1" dirty="0" smtClean="0"/>
              <a:t>In the U.S. (1962)</a:t>
            </a:r>
            <a:endParaRPr lang="en-US" sz="2800" b="1" dirty="0"/>
          </a:p>
        </p:txBody>
      </p:sp>
      <p:sp>
        <p:nvSpPr>
          <p:cNvPr id="12" name="TextBox 11"/>
          <p:cNvSpPr txBox="1"/>
          <p:nvPr/>
        </p:nvSpPr>
        <p:spPr>
          <a:xfrm>
            <a:off x="533400" y="5715000"/>
            <a:ext cx="8610600" cy="523220"/>
          </a:xfrm>
          <a:prstGeom prst="rect">
            <a:avLst/>
          </a:prstGeom>
          <a:noFill/>
        </p:spPr>
        <p:txBody>
          <a:bodyPr wrap="square" rtlCol="0">
            <a:spAutoFit/>
          </a:bodyPr>
          <a:lstStyle/>
          <a:p>
            <a:r>
              <a:rPr lang="en-US" sz="2800" b="1" dirty="0" smtClean="0"/>
              <a:t>Did God excuse sin in the 1</a:t>
            </a:r>
            <a:r>
              <a:rPr lang="en-US" sz="2800" b="1" baseline="30000" dirty="0" smtClean="0"/>
              <a:t>st</a:t>
            </a:r>
            <a:r>
              <a:rPr lang="en-US" sz="2800" b="1" dirty="0" smtClean="0"/>
              <a:t>  Century?</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strVal val="#ppt_w*0.70"/>
                                          </p:val>
                                        </p:tav>
                                        <p:tav tm="100000">
                                          <p:val>
                                            <p:strVal val="#ppt_w"/>
                                          </p:val>
                                        </p:tav>
                                      </p:tavLst>
                                    </p:anim>
                                    <p:anim calcmode="lin" valueType="num">
                                      <p:cBhvr>
                                        <p:cTn id="12" dur="1000" fill="hold"/>
                                        <p:tgtEl>
                                          <p:spTgt spid="7"/>
                                        </p:tgtEl>
                                        <p:attrNameLst>
                                          <p:attrName>ppt_h</p:attrName>
                                        </p:attrNameLst>
                                      </p:cBhvr>
                                      <p:tavLst>
                                        <p:tav tm="0">
                                          <p:val>
                                            <p:strVal val="#ppt_h"/>
                                          </p:val>
                                        </p:tav>
                                        <p:tav tm="100000">
                                          <p:val>
                                            <p:strVal val="#ppt_h"/>
                                          </p:val>
                                        </p:tav>
                                      </p:tavLst>
                                    </p:anim>
                                    <p:animEffect transition="in" filter="fade">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strVal val="#ppt_w*0.70"/>
                                          </p:val>
                                        </p:tav>
                                        <p:tav tm="100000">
                                          <p:val>
                                            <p:strVal val="#ppt_w"/>
                                          </p:val>
                                        </p:tav>
                                      </p:tavLst>
                                    </p:anim>
                                    <p:anim calcmode="lin" valueType="num">
                                      <p:cBhvr>
                                        <p:cTn id="33" dur="1000" fill="hold"/>
                                        <p:tgtEl>
                                          <p:spTgt spid="12"/>
                                        </p:tgtEl>
                                        <p:attrNameLst>
                                          <p:attrName>ppt_h</p:attrName>
                                        </p:attrNameLst>
                                      </p:cBhvr>
                                      <p:tavLst>
                                        <p:tav tm="0">
                                          <p:val>
                                            <p:strVal val="#ppt_h"/>
                                          </p:val>
                                        </p:tav>
                                        <p:tav tm="100000">
                                          <p:val>
                                            <p:strVal val="#ppt_h"/>
                                          </p:val>
                                        </p:tav>
                                      </p:tavLst>
                                    </p:anim>
                                    <p:animEffect transition="in" filter="fade">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486400"/>
            <a:ext cx="7848600" cy="646331"/>
          </a:xfrm>
          <a:prstGeom prst="rect">
            <a:avLst/>
          </a:prstGeom>
          <a:solidFill>
            <a:schemeClr val="tx1"/>
          </a:solidFill>
        </p:spPr>
        <p:txBody>
          <a:bodyPr wrap="square" rtlCol="0">
            <a:spAutoFit/>
          </a:bodyPr>
          <a:lstStyle/>
          <a:p>
            <a:r>
              <a:rPr lang="en-US" b="1" dirty="0" smtClean="0"/>
              <a:t>DARKNESS        </a:t>
            </a:r>
            <a:r>
              <a:rPr lang="en-US" sz="3600" b="1" dirty="0" smtClean="0">
                <a:solidFill>
                  <a:schemeClr val="bg1"/>
                </a:solidFill>
              </a:rPr>
              <a:t>SIN IS DARKNESS</a:t>
            </a:r>
            <a:endParaRPr lang="en-US" sz="3600" b="1" dirty="0"/>
          </a:p>
        </p:txBody>
      </p:sp>
      <p:sp>
        <p:nvSpPr>
          <p:cNvPr id="5" name="Oval 4"/>
          <p:cNvSpPr/>
          <p:nvPr/>
        </p:nvSpPr>
        <p:spPr>
          <a:xfrm>
            <a:off x="6096000" y="304800"/>
            <a:ext cx="2438400" cy="2286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248400" y="762000"/>
            <a:ext cx="2057400" cy="1077218"/>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GOD IS LIGHT</a:t>
            </a:r>
            <a:endParaRPr lang="en-US" sz="3200" b="1" dirty="0">
              <a:effectLst>
                <a:outerShdw blurRad="38100" dist="38100" dir="2700000" algn="tl">
                  <a:srgbClr val="000000">
                    <a:alpha val="43137"/>
                  </a:srgbClr>
                </a:outerShdw>
              </a:effectLst>
            </a:endParaRPr>
          </a:p>
        </p:txBody>
      </p:sp>
      <p:sp>
        <p:nvSpPr>
          <p:cNvPr id="7" name="TextBox 6"/>
          <p:cNvSpPr txBox="1"/>
          <p:nvPr/>
        </p:nvSpPr>
        <p:spPr>
          <a:xfrm>
            <a:off x="381000" y="533400"/>
            <a:ext cx="5867400" cy="1938992"/>
          </a:xfrm>
          <a:prstGeom prst="rect">
            <a:avLst/>
          </a:prstGeom>
          <a:noFill/>
        </p:spPr>
        <p:txBody>
          <a:bodyPr wrap="square" rtlCol="0">
            <a:spAutoFit/>
          </a:bodyPr>
          <a:lstStyle/>
          <a:p>
            <a:r>
              <a:rPr lang="en-US" sz="2400" dirty="0" smtClean="0"/>
              <a:t>But you </a:t>
            </a:r>
            <a:r>
              <a:rPr lang="en-US" sz="2400" i="1" dirty="0" smtClean="0"/>
              <a:t>are</a:t>
            </a:r>
            <a:r>
              <a:rPr lang="en-US" sz="2400" dirty="0" smtClean="0"/>
              <a:t> a chosen generation, a royal priesthood, a holy nation, His own special people, that you may proclaim the praises of Him who </a:t>
            </a:r>
            <a:r>
              <a:rPr lang="en-US" sz="2400" b="1" u="sng" dirty="0" smtClean="0"/>
              <a:t>called you out of darkness into His marvelous light</a:t>
            </a:r>
            <a:r>
              <a:rPr lang="en-US" sz="2400" dirty="0" smtClean="0"/>
              <a:t>; (1 Peter 2:9)</a:t>
            </a:r>
            <a:endParaRPr lang="en-US" sz="2400" dirty="0"/>
          </a:p>
        </p:txBody>
      </p:sp>
      <p:sp>
        <p:nvSpPr>
          <p:cNvPr id="8" name="Right Arrow 7"/>
          <p:cNvSpPr/>
          <p:nvPr/>
        </p:nvSpPr>
        <p:spPr>
          <a:xfrm rot="17686863">
            <a:off x="4578285" y="3386161"/>
            <a:ext cx="3574900" cy="131302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 y="2667000"/>
            <a:ext cx="5638800" cy="1200329"/>
          </a:xfrm>
          <a:prstGeom prst="rect">
            <a:avLst/>
          </a:prstGeom>
          <a:noFill/>
        </p:spPr>
        <p:txBody>
          <a:bodyPr wrap="square" rtlCol="0">
            <a:spAutoFit/>
          </a:bodyPr>
          <a:lstStyle/>
          <a:p>
            <a:r>
              <a:rPr lang="en-US" sz="2400" dirty="0" smtClean="0"/>
              <a:t>“For you were once darkness, but now </a:t>
            </a:r>
            <a:r>
              <a:rPr lang="en-US" sz="2400" i="1" dirty="0" smtClean="0"/>
              <a:t>you are</a:t>
            </a:r>
            <a:r>
              <a:rPr lang="en-US" sz="2400" dirty="0" smtClean="0"/>
              <a:t> light in the Lord</a:t>
            </a:r>
            <a:r>
              <a:rPr lang="en-US" sz="2400" b="1" u="sng" dirty="0" smtClean="0"/>
              <a:t>. Walk as children of light.” </a:t>
            </a:r>
            <a:r>
              <a:rPr lang="en-US" sz="2400" dirty="0" smtClean="0"/>
              <a:t>(Ephesians 5:8)</a:t>
            </a:r>
            <a:endParaRPr lang="en-US" sz="2400" dirty="0"/>
          </a:p>
        </p:txBody>
      </p:sp>
      <p:sp>
        <p:nvSpPr>
          <p:cNvPr id="10" name="TextBox 9"/>
          <p:cNvSpPr txBox="1"/>
          <p:nvPr/>
        </p:nvSpPr>
        <p:spPr>
          <a:xfrm>
            <a:off x="381000" y="4286071"/>
            <a:ext cx="5257800" cy="1200329"/>
          </a:xfrm>
          <a:prstGeom prst="rect">
            <a:avLst/>
          </a:prstGeom>
          <a:noFill/>
        </p:spPr>
        <p:txBody>
          <a:bodyPr wrap="square" rtlCol="0">
            <a:spAutoFit/>
          </a:bodyPr>
          <a:lstStyle/>
          <a:p>
            <a:r>
              <a:rPr lang="en-US" sz="2400" dirty="0" smtClean="0"/>
              <a:t>“</a:t>
            </a:r>
            <a:r>
              <a:rPr lang="en-US" sz="2400" b="1" u="sng" dirty="0" smtClean="0"/>
              <a:t>Have no fellowship</a:t>
            </a:r>
            <a:r>
              <a:rPr lang="en-US" sz="2400" b="1" dirty="0" smtClean="0"/>
              <a:t> </a:t>
            </a:r>
            <a:r>
              <a:rPr lang="en-US" sz="2400" dirty="0" smtClean="0"/>
              <a:t>with the unfruitful works of darkness, but rather </a:t>
            </a:r>
            <a:r>
              <a:rPr lang="en-US" sz="2400" b="1" u="sng" dirty="0" smtClean="0"/>
              <a:t>expose </a:t>
            </a:r>
            <a:r>
              <a:rPr lang="en-US" sz="2400" b="1" i="1" u="sng" dirty="0" smtClean="0"/>
              <a:t>them</a:t>
            </a:r>
            <a:r>
              <a:rPr lang="en-US" sz="2400" i="1" dirty="0" smtClean="0"/>
              <a:t>.”  </a:t>
            </a:r>
            <a:r>
              <a:rPr lang="en-US" sz="2400" dirty="0" smtClean="0"/>
              <a:t>(Eph. 5:11)</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subTnLst>
                                    <p:animClr>
                                      <p:cBhvr override="childStyle">
                                        <p:cTn dur="1" fill="hold" display="0" masterRel="nextClick" afterEffect="1"/>
                                        <p:tgtEl>
                                          <p:spTgt spid="7"/>
                                        </p:tgtEl>
                                        <p:attrNameLst>
                                          <p:attrName>ppt_c</p:attrName>
                                        </p:attrNameLst>
                                      </p:cBhvr>
                                      <p:to>
                                        <a:schemeClr val="folHlink"/>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subTnLst>
                                    <p:animClr>
                                      <p:cBhvr override="childStyle">
                                        <p:cTn dur="1" fill="hold" display="0" masterRel="nextClick" afterEffect="1"/>
                                        <p:tgtEl>
                                          <p:spTgt spid="9"/>
                                        </p:tgtEl>
                                        <p:attrNameLst>
                                          <p:attrName>ppt_c</p:attrName>
                                        </p:attrNameLst>
                                      </p:cBhvr>
                                      <p:to>
                                        <a:schemeClr val="folHlink"/>
                                      </p:to>
                                    </p:animClr>
                                  </p:sub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09800"/>
            <a:ext cx="2514600" cy="523220"/>
          </a:xfrm>
          <a:prstGeom prst="rect">
            <a:avLst/>
          </a:prstGeom>
          <a:noFill/>
        </p:spPr>
        <p:txBody>
          <a:bodyPr wrap="square" rtlCol="0">
            <a:spAutoFit/>
          </a:bodyPr>
          <a:lstStyle/>
          <a:p>
            <a:r>
              <a:rPr lang="en-US" sz="2800" b="1" dirty="0" smtClean="0"/>
              <a:t>Alcohol</a:t>
            </a:r>
            <a:endParaRPr lang="en-US" sz="2800" b="1" dirty="0"/>
          </a:p>
        </p:txBody>
      </p:sp>
      <p:sp>
        <p:nvSpPr>
          <p:cNvPr id="3" name="TextBox 2"/>
          <p:cNvSpPr txBox="1"/>
          <p:nvPr/>
        </p:nvSpPr>
        <p:spPr>
          <a:xfrm>
            <a:off x="914400" y="2590800"/>
            <a:ext cx="2362200" cy="523220"/>
          </a:xfrm>
          <a:prstGeom prst="rect">
            <a:avLst/>
          </a:prstGeom>
          <a:noFill/>
        </p:spPr>
        <p:txBody>
          <a:bodyPr wrap="square" rtlCol="0">
            <a:spAutoFit/>
          </a:bodyPr>
          <a:lstStyle/>
          <a:p>
            <a:r>
              <a:rPr lang="en-US" sz="2800" b="1" dirty="0" smtClean="0"/>
              <a:t>Gambling</a:t>
            </a:r>
            <a:endParaRPr lang="en-US" sz="2800" b="1" dirty="0"/>
          </a:p>
        </p:txBody>
      </p:sp>
      <p:sp>
        <p:nvSpPr>
          <p:cNvPr id="4" name="TextBox 3"/>
          <p:cNvSpPr txBox="1"/>
          <p:nvPr/>
        </p:nvSpPr>
        <p:spPr>
          <a:xfrm>
            <a:off x="1600200" y="2971800"/>
            <a:ext cx="2209800" cy="523220"/>
          </a:xfrm>
          <a:prstGeom prst="rect">
            <a:avLst/>
          </a:prstGeom>
          <a:noFill/>
        </p:spPr>
        <p:txBody>
          <a:bodyPr wrap="square" rtlCol="0">
            <a:spAutoFit/>
          </a:bodyPr>
          <a:lstStyle/>
          <a:p>
            <a:r>
              <a:rPr lang="en-US" sz="2800" b="1" dirty="0" smtClean="0"/>
              <a:t>Fornication</a:t>
            </a:r>
            <a:endParaRPr lang="en-US" sz="2800" b="1" dirty="0"/>
          </a:p>
        </p:txBody>
      </p:sp>
      <p:sp>
        <p:nvSpPr>
          <p:cNvPr id="5" name="TextBox 4"/>
          <p:cNvSpPr txBox="1"/>
          <p:nvPr/>
        </p:nvSpPr>
        <p:spPr>
          <a:xfrm>
            <a:off x="2209800" y="3352800"/>
            <a:ext cx="1752600" cy="523220"/>
          </a:xfrm>
          <a:prstGeom prst="rect">
            <a:avLst/>
          </a:prstGeom>
          <a:noFill/>
        </p:spPr>
        <p:txBody>
          <a:bodyPr wrap="square" rtlCol="0">
            <a:spAutoFit/>
          </a:bodyPr>
          <a:lstStyle/>
          <a:p>
            <a:r>
              <a:rPr lang="en-US" sz="2800" b="1" dirty="0" smtClean="0"/>
              <a:t>Fashion</a:t>
            </a:r>
            <a:endParaRPr lang="en-US" sz="2800" b="1" dirty="0"/>
          </a:p>
        </p:txBody>
      </p:sp>
      <p:sp>
        <p:nvSpPr>
          <p:cNvPr id="6" name="TextBox 5"/>
          <p:cNvSpPr txBox="1"/>
          <p:nvPr/>
        </p:nvSpPr>
        <p:spPr>
          <a:xfrm>
            <a:off x="3124200" y="3733800"/>
            <a:ext cx="1752600" cy="523220"/>
          </a:xfrm>
          <a:prstGeom prst="rect">
            <a:avLst/>
          </a:prstGeom>
          <a:noFill/>
        </p:spPr>
        <p:txBody>
          <a:bodyPr wrap="square" rtlCol="0">
            <a:spAutoFit/>
          </a:bodyPr>
          <a:lstStyle/>
          <a:p>
            <a:r>
              <a:rPr lang="en-US" sz="2800" b="1" dirty="0" smtClean="0"/>
              <a:t>Abortion</a:t>
            </a:r>
            <a:endParaRPr lang="en-US" sz="2800" b="1" dirty="0"/>
          </a:p>
        </p:txBody>
      </p:sp>
      <p:sp>
        <p:nvSpPr>
          <p:cNvPr id="7" name="TextBox 6"/>
          <p:cNvSpPr txBox="1"/>
          <p:nvPr/>
        </p:nvSpPr>
        <p:spPr>
          <a:xfrm>
            <a:off x="3886200" y="4114800"/>
            <a:ext cx="1676400" cy="523220"/>
          </a:xfrm>
          <a:prstGeom prst="rect">
            <a:avLst/>
          </a:prstGeom>
          <a:noFill/>
        </p:spPr>
        <p:txBody>
          <a:bodyPr wrap="square" rtlCol="0">
            <a:spAutoFit/>
          </a:bodyPr>
          <a:lstStyle/>
          <a:p>
            <a:r>
              <a:rPr lang="en-US" sz="2800" b="1" dirty="0" smtClean="0"/>
              <a:t>Divorce</a:t>
            </a:r>
            <a:endParaRPr lang="en-US" sz="2800" b="1" dirty="0"/>
          </a:p>
        </p:txBody>
      </p:sp>
      <p:sp>
        <p:nvSpPr>
          <p:cNvPr id="8" name="TextBox 7"/>
          <p:cNvSpPr txBox="1"/>
          <p:nvPr/>
        </p:nvSpPr>
        <p:spPr>
          <a:xfrm>
            <a:off x="4572000" y="4495800"/>
            <a:ext cx="8839200" cy="523220"/>
          </a:xfrm>
          <a:prstGeom prst="rect">
            <a:avLst/>
          </a:prstGeom>
          <a:noFill/>
        </p:spPr>
        <p:txBody>
          <a:bodyPr wrap="square" rtlCol="0">
            <a:spAutoFit/>
          </a:bodyPr>
          <a:lstStyle/>
          <a:p>
            <a:r>
              <a:rPr lang="en-US" sz="2800" b="1" dirty="0" smtClean="0"/>
              <a:t>Movies</a:t>
            </a:r>
            <a:endParaRPr lang="en-US" sz="2800" b="1" dirty="0"/>
          </a:p>
        </p:txBody>
      </p:sp>
      <p:sp>
        <p:nvSpPr>
          <p:cNvPr id="9" name="TextBox 8"/>
          <p:cNvSpPr txBox="1"/>
          <p:nvPr/>
        </p:nvSpPr>
        <p:spPr>
          <a:xfrm>
            <a:off x="5257800" y="4876800"/>
            <a:ext cx="1905000" cy="523220"/>
          </a:xfrm>
          <a:prstGeom prst="rect">
            <a:avLst/>
          </a:prstGeom>
          <a:noFill/>
        </p:spPr>
        <p:txBody>
          <a:bodyPr wrap="square" rtlCol="0">
            <a:spAutoFit/>
          </a:bodyPr>
          <a:lstStyle/>
          <a:p>
            <a:r>
              <a:rPr lang="en-US" sz="2800" b="1" dirty="0" smtClean="0"/>
              <a:t>Television</a:t>
            </a:r>
            <a:endParaRPr lang="en-US" sz="2800" b="1" dirty="0"/>
          </a:p>
        </p:txBody>
      </p:sp>
      <p:sp>
        <p:nvSpPr>
          <p:cNvPr id="10" name="TextBox 9"/>
          <p:cNvSpPr txBox="1"/>
          <p:nvPr/>
        </p:nvSpPr>
        <p:spPr>
          <a:xfrm>
            <a:off x="6019800" y="5334000"/>
            <a:ext cx="2743200" cy="523220"/>
          </a:xfrm>
          <a:prstGeom prst="rect">
            <a:avLst/>
          </a:prstGeom>
          <a:noFill/>
        </p:spPr>
        <p:txBody>
          <a:bodyPr wrap="square" rtlCol="0">
            <a:spAutoFit/>
          </a:bodyPr>
          <a:lstStyle/>
          <a:p>
            <a:r>
              <a:rPr lang="en-US" sz="2800" b="1" dirty="0" smtClean="0"/>
              <a:t>Homosexuality</a:t>
            </a:r>
            <a:endParaRPr lang="en-US" sz="2800" b="1" dirty="0"/>
          </a:p>
        </p:txBody>
      </p:sp>
      <p:sp>
        <p:nvSpPr>
          <p:cNvPr id="11" name="TextBox 10"/>
          <p:cNvSpPr txBox="1"/>
          <p:nvPr/>
        </p:nvSpPr>
        <p:spPr>
          <a:xfrm>
            <a:off x="6858000" y="5791200"/>
            <a:ext cx="1828800" cy="523220"/>
          </a:xfrm>
          <a:prstGeom prst="rect">
            <a:avLst/>
          </a:prstGeom>
          <a:noFill/>
        </p:spPr>
        <p:txBody>
          <a:bodyPr wrap="square" rtlCol="0">
            <a:spAutoFit/>
          </a:bodyPr>
          <a:lstStyle/>
          <a:p>
            <a:r>
              <a:rPr lang="en-US" sz="2800" b="1" dirty="0" smtClean="0"/>
              <a:t>Profanity</a:t>
            </a:r>
            <a:endParaRPr lang="en-US" sz="2800" b="1" dirty="0"/>
          </a:p>
        </p:txBody>
      </p:sp>
      <p:sp>
        <p:nvSpPr>
          <p:cNvPr id="12" name="TextBox 11"/>
          <p:cNvSpPr txBox="1"/>
          <p:nvPr/>
        </p:nvSpPr>
        <p:spPr>
          <a:xfrm>
            <a:off x="228600" y="1066800"/>
            <a:ext cx="3124200" cy="584775"/>
          </a:xfrm>
          <a:prstGeom prst="rect">
            <a:avLst/>
          </a:prstGeom>
          <a:noFill/>
        </p:spPr>
        <p:txBody>
          <a:bodyPr wrap="square" rtlCol="0">
            <a:spAutoFit/>
          </a:bodyPr>
          <a:lstStyle/>
          <a:p>
            <a:r>
              <a:rPr lang="en-US" sz="3200" dirty="0" smtClean="0">
                <a:latin typeface="Arial Black" pitchFamily="34" charset="0"/>
              </a:rPr>
              <a:t>Christian?</a:t>
            </a:r>
            <a:endParaRPr lang="en-US" sz="3200" dirty="0">
              <a:latin typeface="Arial Black" pitchFamily="34" charset="0"/>
            </a:endParaRPr>
          </a:p>
        </p:txBody>
      </p:sp>
      <p:sp>
        <p:nvSpPr>
          <p:cNvPr id="13" name="Down Arrow 12"/>
          <p:cNvSpPr/>
          <p:nvPr/>
        </p:nvSpPr>
        <p:spPr>
          <a:xfrm>
            <a:off x="838200" y="1981200"/>
            <a:ext cx="304800" cy="381000"/>
          </a:xfrm>
          <a:prstGeom prst="downArrow">
            <a:avLst>
              <a:gd name="adj1" fmla="val 50000"/>
              <a:gd name="adj2" fmla="val 46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10800000">
            <a:off x="838200" y="1524000"/>
            <a:ext cx="304800" cy="609600"/>
          </a:xfrm>
          <a:prstGeom prst="downArrow">
            <a:avLst>
              <a:gd name="adj1" fmla="val 50001"/>
              <a:gd name="adj2" fmla="val 783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962400" y="1219200"/>
            <a:ext cx="4876800" cy="3108543"/>
          </a:xfrm>
          <a:prstGeom prst="rect">
            <a:avLst/>
          </a:prstGeom>
          <a:noFill/>
          <a:ln>
            <a:noFill/>
          </a:ln>
        </p:spPr>
        <p:txBody>
          <a:bodyPr wrap="square" rtlCol="0">
            <a:spAutoFit/>
          </a:bodyPr>
          <a:lstStyle/>
          <a:p>
            <a:pPr algn="r"/>
            <a:r>
              <a:rPr lang="en-US" sz="2800" i="1" dirty="0" smtClean="0">
                <a:latin typeface="Arial" pitchFamily="34" charset="0"/>
                <a:cs typeface="Arial" pitchFamily="34" charset="0"/>
              </a:rPr>
              <a:t>“Do not be conformed to this world, but be transformed by the renewing of your mind, that you may prove what is that good and acceptable and perfect will of God.” </a:t>
            </a:r>
            <a:r>
              <a:rPr lang="en-US" sz="2800" dirty="0" smtClean="0">
                <a:latin typeface="Arial" pitchFamily="34" charset="0"/>
                <a:cs typeface="Arial" pitchFamily="34" charset="0"/>
              </a:rPr>
              <a:t>(Romans 12:2)</a:t>
            </a:r>
            <a:endParaRPr lang="en-US" sz="2800" dirty="0">
              <a:latin typeface="Arial" pitchFamily="34" charset="0"/>
              <a:cs typeface="Arial" pitchFamily="34" charset="0"/>
            </a:endParaRPr>
          </a:p>
        </p:txBody>
      </p:sp>
      <p:cxnSp>
        <p:nvCxnSpPr>
          <p:cNvPr id="18" name="Straight Arrow Connector 17"/>
          <p:cNvCxnSpPr/>
          <p:nvPr/>
        </p:nvCxnSpPr>
        <p:spPr>
          <a:xfrm>
            <a:off x="990600" y="1524000"/>
            <a:ext cx="6553200" cy="37338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419600" y="1676400"/>
            <a:ext cx="3276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0" y="38100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838200" y="381000"/>
            <a:ext cx="8915400" cy="707886"/>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UNCHANGING WILL OF GOD</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34" name="Straight Connector 33"/>
          <p:cNvCxnSpPr/>
          <p:nvPr/>
        </p:nvCxnSpPr>
        <p:spPr>
          <a:xfrm>
            <a:off x="5715000" y="3810000"/>
            <a:ext cx="2895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57200" y="4191000"/>
            <a:ext cx="2667000" cy="2062103"/>
          </a:xfrm>
          <a:prstGeom prst="rect">
            <a:avLst/>
          </a:prstGeom>
          <a:noFill/>
          <a:ln w="38100">
            <a:solidFill>
              <a:srgbClr val="C00000"/>
            </a:solidFill>
          </a:ln>
        </p:spPr>
        <p:txBody>
          <a:bodyPr wrap="square" rtlCol="0">
            <a:spAutoFit/>
          </a:bodyPr>
          <a:lstStyle/>
          <a:p>
            <a:pPr algn="ctr"/>
            <a:r>
              <a:rPr lang="en-US" sz="3200" dirty="0" smtClean="0"/>
              <a:t>We have traced the moral decline of our culture.</a:t>
            </a:r>
            <a:endParaRPr lang="en-US"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4"/>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6"/>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7"/>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8"/>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9"/>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0"/>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500"/>
                            </p:stCondLst>
                            <p:childTnLst>
                              <p:par>
                                <p:cTn id="49" presetID="22" presetClass="entr" presetSubtype="8" fill="hold"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left)">
                                      <p:cBhvr>
                                        <p:cTn id="51" dur="50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up)">
                                      <p:cBhvr>
                                        <p:cTn id="62" dur="50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animBg="1"/>
      <p:bldP spid="15" grpId="0" animBg="1"/>
      <p:bldP spid="16" grpId="0"/>
      <p:bldP spid="32" grpId="0" animBg="1"/>
      <p:bldP spid="33" grpId="0"/>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990600"/>
            <a:ext cx="7772400" cy="1028700"/>
          </a:xfrm>
        </p:spPr>
        <p:txBody>
          <a:bodyPr/>
          <a:lstStyle/>
          <a:p>
            <a:r>
              <a:rPr lang="en-US" b="1" dirty="0" smtClean="0">
                <a:solidFill>
                  <a:srgbClr val="C00000"/>
                </a:solidFill>
                <a:effectLst>
                  <a:outerShdw blurRad="38100" dist="38100" dir="2700000" algn="tl">
                    <a:srgbClr val="000000">
                      <a:alpha val="43137"/>
                    </a:srgbClr>
                  </a:outerShdw>
                </a:effectLst>
              </a:rPr>
              <a:t>First Corinthians 6:9-11</a:t>
            </a:r>
            <a:endParaRPr lang="en-US" b="1" dirty="0">
              <a:solidFill>
                <a:srgbClr val="C00000"/>
              </a:solidFill>
              <a:effectLst>
                <a:outerShdw blurRad="38100" dist="38100" dir="2700000" algn="tl">
                  <a:srgbClr val="000000">
                    <a:alpha val="43137"/>
                  </a:srgbClr>
                </a:outerShdw>
              </a:effectLst>
            </a:endParaRPr>
          </a:p>
        </p:txBody>
      </p:sp>
      <p:sp>
        <p:nvSpPr>
          <p:cNvPr id="8" name="TextBox 7"/>
          <p:cNvSpPr txBox="1"/>
          <p:nvPr/>
        </p:nvSpPr>
        <p:spPr>
          <a:xfrm>
            <a:off x="152400" y="2590800"/>
            <a:ext cx="8991600" cy="4031873"/>
          </a:xfrm>
          <a:prstGeom prst="rect">
            <a:avLst/>
          </a:prstGeom>
          <a:noFill/>
        </p:spPr>
        <p:txBody>
          <a:bodyPr wrap="square" rtlCol="0">
            <a:spAutoFit/>
          </a:bodyPr>
          <a:lstStyle/>
          <a:p>
            <a:r>
              <a:rPr lang="en-US" sz="3200" baseline="30000" dirty="0" smtClean="0">
                <a:latin typeface="Arial Narrow" pitchFamily="34" charset="0"/>
              </a:rPr>
              <a:t>9 </a:t>
            </a:r>
            <a:r>
              <a:rPr lang="en-US" sz="3200" dirty="0" smtClean="0">
                <a:latin typeface="Arial Narrow" pitchFamily="34" charset="0"/>
              </a:rPr>
              <a:t>Do you not know that the unrighteous will not inherit the kingdom of God? Do not be deceived. Neither fornicators, nor idolaters, nor adulterers, nor homosexuals, nor sodomites, nor thieves, nor covetous, nor drunkards, nor revilers, nor </a:t>
            </a:r>
            <a:r>
              <a:rPr lang="en-US" sz="3200" dirty="0" err="1" smtClean="0">
                <a:latin typeface="Arial Narrow" pitchFamily="34" charset="0"/>
              </a:rPr>
              <a:t>extortioners</a:t>
            </a:r>
            <a:r>
              <a:rPr lang="en-US" sz="3200" dirty="0" smtClean="0">
                <a:latin typeface="Arial Narrow" pitchFamily="34" charset="0"/>
              </a:rPr>
              <a:t> will inherit the kingdom of God. </a:t>
            </a:r>
            <a:r>
              <a:rPr lang="en-US" sz="3200" baseline="30000" dirty="0" smtClean="0">
                <a:latin typeface="Arial Narrow" pitchFamily="34" charset="0"/>
              </a:rPr>
              <a:t>11 </a:t>
            </a:r>
            <a:r>
              <a:rPr lang="en-US" sz="3200" dirty="0" smtClean="0">
                <a:latin typeface="Arial Narrow" pitchFamily="34" charset="0"/>
              </a:rPr>
              <a:t>And such were some of you. But you were washed, but  you were sanctified, but you were justified in the name of the Lord Jesus and by the Spirit of our God.</a:t>
            </a:r>
            <a:endParaRPr lang="en-US" sz="3200" dirty="0">
              <a:latin typeface="Arial Narrow" pitchFamily="34" charset="0"/>
            </a:endParaRPr>
          </a:p>
        </p:txBody>
      </p:sp>
      <p:cxnSp>
        <p:nvCxnSpPr>
          <p:cNvPr id="10" name="Straight Connector 9"/>
          <p:cNvCxnSpPr/>
          <p:nvPr/>
        </p:nvCxnSpPr>
        <p:spPr>
          <a:xfrm>
            <a:off x="990600" y="5562600"/>
            <a:ext cx="32766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5562600"/>
            <a:ext cx="32766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 y="6019800"/>
            <a:ext cx="28194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00" y="6019800"/>
            <a:ext cx="25908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952501"/>
            <a:ext cx="7772400" cy="1028700"/>
          </a:xfrm>
        </p:spPr>
        <p:txBody>
          <a:bodyPr/>
          <a:lstStyle/>
          <a:p>
            <a:r>
              <a:rPr lang="en-US" b="1" dirty="0" smtClean="0">
                <a:solidFill>
                  <a:srgbClr val="C00000"/>
                </a:solidFill>
                <a:effectLst>
                  <a:outerShdw blurRad="38100" dist="38100" dir="2700000" algn="tl">
                    <a:srgbClr val="000000">
                      <a:alpha val="43137"/>
                    </a:srgbClr>
                  </a:outerShdw>
                </a:effectLst>
              </a:rPr>
              <a:t>First Peter 4:3-5</a:t>
            </a:r>
            <a:endParaRPr lang="en-US" b="1" dirty="0">
              <a:solidFill>
                <a:srgbClr val="C00000"/>
              </a:solidFill>
              <a:effectLst>
                <a:outerShdw blurRad="38100" dist="38100" dir="2700000" algn="tl">
                  <a:srgbClr val="000000">
                    <a:alpha val="43137"/>
                  </a:srgbClr>
                </a:outerShdw>
              </a:effectLst>
            </a:endParaRPr>
          </a:p>
        </p:txBody>
      </p:sp>
      <p:sp>
        <p:nvSpPr>
          <p:cNvPr id="6" name="Text Placeholder 5"/>
          <p:cNvSpPr>
            <a:spLocks noGrp="1"/>
          </p:cNvSpPr>
          <p:nvPr>
            <p:ph type="body" idx="1"/>
          </p:nvPr>
        </p:nvSpPr>
        <p:spPr>
          <a:xfrm>
            <a:off x="228600" y="2547938"/>
            <a:ext cx="8686800" cy="1338262"/>
          </a:xfrm>
        </p:spPr>
        <p:txBody>
          <a:bodyPr>
            <a:noAutofit/>
          </a:bodyPr>
          <a:lstStyle/>
          <a:p>
            <a:r>
              <a:rPr lang="en-US" sz="3200" baseline="30000" dirty="0" smtClean="0">
                <a:solidFill>
                  <a:schemeClr val="tx1"/>
                </a:solidFill>
                <a:latin typeface="Arial" pitchFamily="34" charset="0"/>
                <a:cs typeface="Arial" pitchFamily="34" charset="0"/>
              </a:rPr>
              <a:t>3 </a:t>
            </a:r>
            <a:r>
              <a:rPr lang="en-US" sz="3200" dirty="0" smtClean="0">
                <a:solidFill>
                  <a:schemeClr val="tx1"/>
                </a:solidFill>
                <a:latin typeface="Arial" pitchFamily="34" charset="0"/>
                <a:cs typeface="Arial" pitchFamily="34" charset="0"/>
              </a:rPr>
              <a:t>For you have spent enough time in the past doing what pagans choose to do—living in debauchery, lust, drunkenness, orgies, carousing and detestable idolatry. </a:t>
            </a:r>
            <a:r>
              <a:rPr lang="en-US" sz="3200" baseline="30000" dirty="0" smtClean="0">
                <a:solidFill>
                  <a:schemeClr val="tx1"/>
                </a:solidFill>
                <a:latin typeface="Arial" pitchFamily="34" charset="0"/>
                <a:cs typeface="Arial" pitchFamily="34" charset="0"/>
              </a:rPr>
              <a:t>4 </a:t>
            </a:r>
            <a:r>
              <a:rPr lang="en-US" sz="3200" dirty="0" smtClean="0">
                <a:solidFill>
                  <a:schemeClr val="tx1"/>
                </a:solidFill>
                <a:latin typeface="Arial" pitchFamily="34" charset="0"/>
                <a:cs typeface="Arial" pitchFamily="34" charset="0"/>
              </a:rPr>
              <a:t>They are surprised that you do not join them in their reckless, wild living, and they heap abuse on you. </a:t>
            </a:r>
            <a:r>
              <a:rPr lang="en-US" sz="3200" baseline="30000" dirty="0" smtClean="0">
                <a:solidFill>
                  <a:schemeClr val="tx1"/>
                </a:solidFill>
                <a:latin typeface="Arial" pitchFamily="34" charset="0"/>
                <a:cs typeface="Arial" pitchFamily="34" charset="0"/>
              </a:rPr>
              <a:t>5 </a:t>
            </a:r>
            <a:r>
              <a:rPr lang="en-US" sz="3200" dirty="0" smtClean="0">
                <a:solidFill>
                  <a:schemeClr val="tx1"/>
                </a:solidFill>
                <a:latin typeface="Arial" pitchFamily="34" charset="0"/>
                <a:cs typeface="Arial" pitchFamily="34" charset="0"/>
              </a:rPr>
              <a:t>But they will have to give account to him who is ready to judge the living and the dead.</a:t>
            </a:r>
            <a:endParaRPr lang="en-US" sz="3200" dirty="0">
              <a:solidFill>
                <a:schemeClr val="tx1"/>
              </a:solidFill>
              <a:latin typeface="Arial" pitchFamily="34" charset="0"/>
              <a:cs typeface="Arial" pitchFamily="34" charset="0"/>
            </a:endParaRPr>
          </a:p>
        </p:txBody>
      </p:sp>
      <p:cxnSp>
        <p:nvCxnSpPr>
          <p:cNvPr id="7" name="Straight Connector 6"/>
          <p:cNvCxnSpPr/>
          <p:nvPr/>
        </p:nvCxnSpPr>
        <p:spPr>
          <a:xfrm>
            <a:off x="4876800" y="5486400"/>
            <a:ext cx="3429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6019800"/>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5029200"/>
            <a:ext cx="6248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952501"/>
            <a:ext cx="7772400" cy="1028700"/>
          </a:xfrm>
        </p:spPr>
        <p:txBody>
          <a:bodyPr/>
          <a:lstStyle/>
          <a:p>
            <a:r>
              <a:rPr lang="en-US" b="1" dirty="0" smtClean="0">
                <a:solidFill>
                  <a:srgbClr val="C00000"/>
                </a:solidFill>
                <a:effectLst>
                  <a:outerShdw blurRad="38100" dist="38100" dir="2700000" algn="tl">
                    <a:srgbClr val="000000">
                      <a:alpha val="43137"/>
                    </a:srgbClr>
                  </a:outerShdw>
                </a:effectLst>
              </a:rPr>
              <a:t>First John 3:1-3</a:t>
            </a:r>
            <a:endParaRPr lang="en-US" b="1" dirty="0">
              <a:solidFill>
                <a:srgbClr val="C00000"/>
              </a:solidFill>
              <a:effectLst>
                <a:outerShdw blurRad="38100" dist="38100" dir="2700000" algn="tl">
                  <a:srgbClr val="000000">
                    <a:alpha val="43137"/>
                  </a:srgbClr>
                </a:outerShdw>
              </a:effectLst>
            </a:endParaRPr>
          </a:p>
        </p:txBody>
      </p:sp>
      <p:sp>
        <p:nvSpPr>
          <p:cNvPr id="6" name="Text Placeholder 5"/>
          <p:cNvSpPr>
            <a:spLocks noGrp="1"/>
          </p:cNvSpPr>
          <p:nvPr>
            <p:ph type="body" idx="1"/>
          </p:nvPr>
        </p:nvSpPr>
        <p:spPr>
          <a:xfrm>
            <a:off x="685800" y="3048000"/>
            <a:ext cx="7772400" cy="1338262"/>
          </a:xfrm>
        </p:spPr>
        <p:txBody>
          <a:bodyPr>
            <a:noAutofit/>
          </a:bodyPr>
          <a:lstStyle/>
          <a:p>
            <a:endParaRPr lang="en-US" sz="3200" dirty="0">
              <a:solidFill>
                <a:schemeClr val="tx1"/>
              </a:solidFill>
            </a:endParaRPr>
          </a:p>
        </p:txBody>
      </p:sp>
      <p:sp>
        <p:nvSpPr>
          <p:cNvPr id="4" name="Rectangle 3"/>
          <p:cNvSpPr/>
          <p:nvPr/>
        </p:nvSpPr>
        <p:spPr>
          <a:xfrm>
            <a:off x="381000" y="2590800"/>
            <a:ext cx="8458200" cy="4031873"/>
          </a:xfrm>
          <a:prstGeom prst="rect">
            <a:avLst/>
          </a:prstGeom>
        </p:spPr>
        <p:txBody>
          <a:bodyPr wrap="square">
            <a:spAutoFit/>
          </a:bodyPr>
          <a:lstStyle/>
          <a:p>
            <a:r>
              <a:rPr lang="en-US" sz="3200" dirty="0" smtClean="0">
                <a:latin typeface="Arial Narrow" pitchFamily="34" charset="0"/>
                <a:cs typeface="Arial" pitchFamily="34" charset="0"/>
              </a:rPr>
              <a:t>See what great love the Father has lavished on us, that we should be called children of God! And that is what we are! The reason the world does not know us is that it did not know him. </a:t>
            </a:r>
            <a:r>
              <a:rPr lang="en-US" sz="3200" baseline="30000" dirty="0" smtClean="0">
                <a:latin typeface="Arial Narrow" pitchFamily="34" charset="0"/>
                <a:cs typeface="Arial" pitchFamily="34" charset="0"/>
              </a:rPr>
              <a:t>2 </a:t>
            </a:r>
            <a:r>
              <a:rPr lang="en-US" sz="3200" dirty="0" smtClean="0">
                <a:latin typeface="Arial Narrow" pitchFamily="34" charset="0"/>
                <a:cs typeface="Arial" pitchFamily="34" charset="0"/>
              </a:rPr>
              <a:t>Dear friends, now we are children of God, and what we will be has not yet been made known. But we know that when Christ appears, we shall be like him, for we shall see him as he is. </a:t>
            </a:r>
            <a:r>
              <a:rPr lang="en-US" sz="3200" baseline="30000" dirty="0" smtClean="0">
                <a:latin typeface="Arial Narrow" pitchFamily="34" charset="0"/>
                <a:cs typeface="Arial" pitchFamily="34" charset="0"/>
              </a:rPr>
              <a:t>3 </a:t>
            </a:r>
            <a:r>
              <a:rPr lang="en-US" sz="3200" dirty="0" smtClean="0">
                <a:latin typeface="Arial Narrow" pitchFamily="34" charset="0"/>
                <a:cs typeface="Arial" pitchFamily="34" charset="0"/>
              </a:rPr>
              <a:t>All who have this hope in him purify themselves, just as he is pure. </a:t>
            </a:r>
            <a:endParaRPr lang="en-US" sz="3200" dirty="0">
              <a:latin typeface="Arial Narrow" pitchFamily="34" charset="0"/>
              <a:cs typeface="Arial" pitchFamily="34" charset="0"/>
            </a:endParaRPr>
          </a:p>
        </p:txBody>
      </p:sp>
      <p:cxnSp>
        <p:nvCxnSpPr>
          <p:cNvPr id="8" name="Straight Connector 7"/>
          <p:cNvCxnSpPr/>
          <p:nvPr/>
        </p:nvCxnSpPr>
        <p:spPr>
          <a:xfrm>
            <a:off x="3505200" y="3581400"/>
            <a:ext cx="2286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67200" y="5562600"/>
            <a:ext cx="4419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6019800"/>
            <a:ext cx="1600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6553200"/>
            <a:ext cx="5410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Discussing some moral problems</a:t>
            </a:r>
            <a:endParaRPr lang="en-US" b="1" dirty="0">
              <a:solidFill>
                <a:srgbClr val="C00000"/>
              </a:solidFill>
              <a:effectLst>
                <a:outerShdw blurRad="38100" dist="38100" dir="2700000" algn="tl">
                  <a:srgbClr val="000000">
                    <a:alpha val="43137"/>
                  </a:srgbClr>
                </a:outerShdw>
              </a:effectLst>
            </a:endParaRPr>
          </a:p>
        </p:txBody>
      </p:sp>
      <p:sp>
        <p:nvSpPr>
          <p:cNvPr id="5" name="Content Placeholder 4"/>
          <p:cNvSpPr>
            <a:spLocks noGrp="1"/>
          </p:cNvSpPr>
          <p:nvPr>
            <p:ph sz="quarter" idx="1"/>
          </p:nvPr>
        </p:nvSpPr>
        <p:spPr>
          <a:xfrm>
            <a:off x="609600" y="1752600"/>
            <a:ext cx="3352800" cy="4572000"/>
          </a:xfrm>
        </p:spPr>
        <p:txBody>
          <a:bodyPr>
            <a:normAutofit fontScale="92500" lnSpcReduction="20000"/>
          </a:bodyPr>
          <a:lstStyle/>
          <a:p>
            <a:r>
              <a:rPr lang="en-US" sz="3200" dirty="0" smtClean="0"/>
              <a:t>Not my purpose to “bash” anybody.</a:t>
            </a:r>
          </a:p>
          <a:p>
            <a:r>
              <a:rPr lang="en-US" sz="3200" dirty="0" smtClean="0"/>
              <a:t>What I say is not  “hate speech.” </a:t>
            </a:r>
          </a:p>
          <a:p>
            <a:r>
              <a:rPr lang="en-US" sz="3200" dirty="0" smtClean="0"/>
              <a:t>My message is not intended to be a political statement.</a:t>
            </a:r>
          </a:p>
          <a:p>
            <a:r>
              <a:rPr lang="en-US" sz="3200" dirty="0" smtClean="0"/>
              <a:t>A loving effort to do my duty.</a:t>
            </a:r>
          </a:p>
          <a:p>
            <a:endParaRPr lang="en-US" sz="3200" dirty="0"/>
          </a:p>
        </p:txBody>
      </p:sp>
      <p:sp>
        <p:nvSpPr>
          <p:cNvPr id="6" name="Content Placeholder 5"/>
          <p:cNvSpPr>
            <a:spLocks noGrp="1"/>
          </p:cNvSpPr>
          <p:nvPr>
            <p:ph sz="quarter" idx="2"/>
          </p:nvPr>
        </p:nvSpPr>
        <p:spPr>
          <a:xfrm>
            <a:off x="3733800" y="1447800"/>
            <a:ext cx="5410200" cy="4953000"/>
          </a:xfrm>
        </p:spPr>
        <p:txBody>
          <a:bodyPr>
            <a:noAutofit/>
          </a:bodyPr>
          <a:lstStyle/>
          <a:p>
            <a:pPr>
              <a:buNone/>
            </a:pPr>
            <a:r>
              <a:rPr lang="en-US" sz="2800" dirty="0" smtClean="0">
                <a:latin typeface="Arial Narrow" pitchFamily="34" charset="0"/>
              </a:rPr>
              <a:t>  “Preach the word! Be ready in season </a:t>
            </a:r>
            <a:r>
              <a:rPr lang="en-US" sz="2800" i="1" dirty="0" smtClean="0">
                <a:latin typeface="Arial Narrow" pitchFamily="34" charset="0"/>
              </a:rPr>
              <a:t>and</a:t>
            </a:r>
            <a:r>
              <a:rPr lang="en-US" sz="2800" dirty="0" smtClean="0">
                <a:latin typeface="Arial Narrow" pitchFamily="34" charset="0"/>
              </a:rPr>
              <a:t> out of season. Convince, rebuke, exhort, with all longsuffering and teaching. </a:t>
            </a:r>
            <a:r>
              <a:rPr lang="en-US" sz="2800" baseline="30000" dirty="0" smtClean="0">
                <a:latin typeface="Arial Narrow" pitchFamily="34" charset="0"/>
              </a:rPr>
              <a:t>3 </a:t>
            </a:r>
            <a:r>
              <a:rPr lang="en-US" sz="2800" dirty="0" smtClean="0">
                <a:latin typeface="Arial Narrow" pitchFamily="34" charset="0"/>
              </a:rPr>
              <a:t>For the time will come  they will not endure sound doctrine, but according to their own desires, </a:t>
            </a:r>
            <a:r>
              <a:rPr lang="en-US" sz="2800" i="1" dirty="0" smtClean="0">
                <a:latin typeface="Arial Narrow" pitchFamily="34" charset="0"/>
              </a:rPr>
              <a:t>because</a:t>
            </a:r>
            <a:r>
              <a:rPr lang="en-US" sz="2800" dirty="0" smtClean="0">
                <a:latin typeface="Arial Narrow" pitchFamily="34" charset="0"/>
              </a:rPr>
              <a:t> they have itching ears, they will heap up for themselves teachers; </a:t>
            </a:r>
            <a:r>
              <a:rPr lang="en-US" sz="2800" baseline="30000" dirty="0" smtClean="0">
                <a:latin typeface="Arial Narrow" pitchFamily="34" charset="0"/>
              </a:rPr>
              <a:t>4 </a:t>
            </a:r>
            <a:r>
              <a:rPr lang="en-US" sz="2800" dirty="0" smtClean="0">
                <a:latin typeface="Arial Narrow" pitchFamily="34" charset="0"/>
              </a:rPr>
              <a:t>and they will turn </a:t>
            </a:r>
            <a:r>
              <a:rPr lang="en-US" sz="2800" i="1" dirty="0" smtClean="0">
                <a:latin typeface="Arial Narrow" pitchFamily="34" charset="0"/>
              </a:rPr>
              <a:t>their</a:t>
            </a:r>
            <a:r>
              <a:rPr lang="en-US" sz="2800" dirty="0" smtClean="0">
                <a:latin typeface="Arial Narrow" pitchFamily="34" charset="0"/>
              </a:rPr>
              <a:t> ears away from the truth, and be turned aside to fables. “ (2 Tim. 4:2-4)</a:t>
            </a:r>
            <a:endParaRPr lang="en-US" sz="28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up)">
                                      <p:cBhvr>
                                        <p:cTn id="3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Homosexual Marriage</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5181600"/>
          </a:xfrm>
        </p:spPr>
        <p:txBody>
          <a:bodyPr>
            <a:normAutofit fontScale="92500" lnSpcReduction="10000"/>
          </a:bodyPr>
          <a:lstStyle/>
          <a:p>
            <a:r>
              <a:rPr lang="en-US" sz="2800" dirty="0" smtClean="0">
                <a:latin typeface="Arial Narrow" pitchFamily="34" charset="0"/>
              </a:rPr>
              <a:t>Homosexual practices were illegal in all states before 1962 when Illinois repealed its homosexual laws. </a:t>
            </a:r>
          </a:p>
          <a:p>
            <a:r>
              <a:rPr lang="en-US" sz="2800" dirty="0" smtClean="0">
                <a:latin typeface="Arial Narrow" pitchFamily="34" charset="0"/>
              </a:rPr>
              <a:t>All such laws were repealed by the Supreme Court in 2003. </a:t>
            </a:r>
          </a:p>
          <a:p>
            <a:r>
              <a:rPr lang="en-US" sz="2800" dirty="0" smtClean="0">
                <a:latin typeface="Arial Narrow" pitchFamily="34" charset="0"/>
              </a:rPr>
              <a:t>“Don’t Ask; Don’t tell” policy in military eliminated in 2011</a:t>
            </a:r>
          </a:p>
          <a:p>
            <a:r>
              <a:rPr lang="en-US" sz="2800" dirty="0" smtClean="0">
                <a:latin typeface="Arial Narrow" pitchFamily="34" charset="0"/>
              </a:rPr>
              <a:t>“Gay Pride” groups forming in military institutions.</a:t>
            </a:r>
          </a:p>
          <a:p>
            <a:r>
              <a:rPr lang="en-US" sz="2800" dirty="0" smtClean="0">
                <a:latin typeface="Arial Narrow" pitchFamily="34" charset="0"/>
              </a:rPr>
              <a:t>“Gay Pride Parades” since 1969. Atlanta since 1971</a:t>
            </a:r>
          </a:p>
          <a:p>
            <a:r>
              <a:rPr lang="en-US" sz="2800" dirty="0" smtClean="0">
                <a:latin typeface="Arial Narrow" pitchFamily="34" charset="0"/>
              </a:rPr>
              <a:t>Massachusetts first state to legalize same-sex marriage in 2004. Now being urged for all states. </a:t>
            </a:r>
          </a:p>
          <a:p>
            <a:r>
              <a:rPr lang="en-US" sz="2800" u="sng" dirty="0" smtClean="0">
                <a:latin typeface="Arial Narrow" pitchFamily="34" charset="0"/>
                <a:cs typeface="Arial" pitchFamily="34" charset="0"/>
              </a:rPr>
              <a:t>Heterosexual </a:t>
            </a:r>
            <a:r>
              <a:rPr lang="en-US" sz="2800" dirty="0" smtClean="0">
                <a:latin typeface="Arial Narrow" pitchFamily="34" charset="0"/>
                <a:cs typeface="Arial" pitchFamily="34" charset="0"/>
              </a:rPr>
              <a:t>relations </a:t>
            </a:r>
            <a:r>
              <a:rPr lang="en-US" sz="2800" i="1" dirty="0" smtClean="0">
                <a:latin typeface="Arial Narrow" pitchFamily="34" charset="0"/>
                <a:cs typeface="Arial" pitchFamily="34" charset="0"/>
              </a:rPr>
              <a:t>outside marriage (fornication) </a:t>
            </a:r>
            <a:r>
              <a:rPr lang="en-US" sz="2800" dirty="0" smtClean="0">
                <a:latin typeface="Arial Narrow" pitchFamily="34" charset="0"/>
                <a:cs typeface="Arial" pitchFamily="34" charset="0"/>
              </a:rPr>
              <a:t>were illegal in 16 states.  In 1962, Illinois became the first state to decriminalize all forms of private sexual conduct between consenting adults.</a:t>
            </a:r>
          </a:p>
          <a:p>
            <a:endParaRPr lang="en-US" sz="2800" dirty="0"/>
          </a:p>
        </p:txBody>
      </p:sp>
      <p:sp>
        <p:nvSpPr>
          <p:cNvPr id="4" name="TextBox 3"/>
          <p:cNvSpPr txBox="1"/>
          <p:nvPr/>
        </p:nvSpPr>
        <p:spPr>
          <a:xfrm>
            <a:off x="6400800" y="228600"/>
            <a:ext cx="2438400" cy="1077218"/>
          </a:xfrm>
          <a:prstGeom prst="rect">
            <a:avLst/>
          </a:prstGeom>
          <a:noFill/>
        </p:spPr>
        <p:txBody>
          <a:bodyPr wrap="square" rtlCol="0">
            <a:spAutoFit/>
          </a:bodyPr>
          <a:lstStyle/>
          <a:p>
            <a:r>
              <a:rPr lang="en-US" sz="3200" b="1" dirty="0" smtClean="0"/>
              <a:t>Just 1 more step.</a:t>
            </a:r>
            <a:endParaRPr lang="en-US" sz="3200" b="1" dirty="0"/>
          </a:p>
        </p:txBody>
      </p:sp>
      <p:sp>
        <p:nvSpPr>
          <p:cNvPr id="5" name="Oval 4"/>
          <p:cNvSpPr/>
          <p:nvPr/>
        </p:nvSpPr>
        <p:spPr>
          <a:xfrm flipV="1">
            <a:off x="7620000" y="1447800"/>
            <a:ext cx="914400" cy="4572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p:cTn id="54" dur="500" fill="hold"/>
                                        <p:tgtEl>
                                          <p:spTgt spid="5"/>
                                        </p:tgtEl>
                                        <p:attrNameLst>
                                          <p:attrName>ppt_w</p:attrName>
                                        </p:attrNameLst>
                                      </p:cBhvr>
                                      <p:tavLst>
                                        <p:tav tm="0">
                                          <p:val>
                                            <p:fltVal val="0"/>
                                          </p:val>
                                        </p:tav>
                                        <p:tav tm="100000">
                                          <p:val>
                                            <p:strVal val="#ppt_w"/>
                                          </p:val>
                                        </p:tav>
                                      </p:tavLst>
                                    </p:anim>
                                    <p:anim calcmode="lin" valueType="num">
                                      <p:cBhvr>
                                        <p:cTn id="55" dur="500" fill="hold"/>
                                        <p:tgtEl>
                                          <p:spTgt spid="5"/>
                                        </p:tgtEl>
                                        <p:attrNameLst>
                                          <p:attrName>ppt_h</p:attrName>
                                        </p:attrNameLst>
                                      </p:cBhvr>
                                      <p:tavLst>
                                        <p:tav tm="0">
                                          <p:val>
                                            <p:fltVal val="0"/>
                                          </p:val>
                                        </p:tav>
                                        <p:tav tm="100000">
                                          <p:val>
                                            <p:strVal val="#ppt_h"/>
                                          </p:val>
                                        </p:tav>
                                      </p:tavLst>
                                    </p:anim>
                                    <p:animEffect transition="in" filter="fade">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One of many recent changes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09600" y="1447800"/>
            <a:ext cx="8077200" cy="4876800"/>
          </a:xfrm>
        </p:spPr>
        <p:txBody>
          <a:bodyPr>
            <a:noAutofit/>
          </a:bodyPr>
          <a:lstStyle/>
          <a:p>
            <a:r>
              <a:rPr lang="en-US" sz="2800" u="sng" dirty="0" smtClean="0">
                <a:latin typeface="Arial" pitchFamily="34" charset="0"/>
                <a:cs typeface="Arial" pitchFamily="34" charset="0"/>
              </a:rPr>
              <a:t>Alcohol </a:t>
            </a:r>
            <a:r>
              <a:rPr lang="en-US" sz="2800" dirty="0" smtClean="0">
                <a:latin typeface="Arial" pitchFamily="34" charset="0"/>
                <a:cs typeface="Arial" pitchFamily="34" charset="0"/>
              </a:rPr>
              <a:t>– Constitutional Prohibition until 1933</a:t>
            </a:r>
          </a:p>
          <a:p>
            <a:r>
              <a:rPr lang="en-US" sz="2800" u="sng" dirty="0" smtClean="0">
                <a:latin typeface="Arial" pitchFamily="34" charset="0"/>
                <a:cs typeface="Arial" pitchFamily="34" charset="0"/>
              </a:rPr>
              <a:t>Abortion</a:t>
            </a:r>
            <a:r>
              <a:rPr lang="en-US" sz="2800" dirty="0" smtClean="0">
                <a:latin typeface="Arial" pitchFamily="34" charset="0"/>
                <a:cs typeface="Arial" pitchFamily="34" charset="0"/>
              </a:rPr>
              <a:t>  was illegal in all states until 1967.                          (In 1973 “Roe vs. Wade’ overturned these laws)</a:t>
            </a:r>
            <a:endParaRPr lang="en-US" sz="2800" u="sng" dirty="0" smtClean="0">
              <a:latin typeface="Arial" pitchFamily="34" charset="0"/>
              <a:cs typeface="Arial" pitchFamily="34" charset="0"/>
            </a:endParaRPr>
          </a:p>
          <a:p>
            <a:r>
              <a:rPr lang="en-US" sz="2800" u="sng" dirty="0" smtClean="0">
                <a:latin typeface="Arial" pitchFamily="34" charset="0"/>
                <a:cs typeface="Arial" pitchFamily="34" charset="0"/>
              </a:rPr>
              <a:t>Gambling</a:t>
            </a:r>
            <a:r>
              <a:rPr lang="en-US" sz="2800" dirty="0" smtClean="0">
                <a:latin typeface="Arial" pitchFamily="34" charset="0"/>
                <a:cs typeface="Arial" pitchFamily="34" charset="0"/>
              </a:rPr>
              <a:t>: </a:t>
            </a:r>
          </a:p>
          <a:p>
            <a:pPr>
              <a:buNone/>
            </a:pPr>
            <a:r>
              <a:rPr lang="en-US" sz="2800" dirty="0" smtClean="0">
                <a:latin typeface="Arial" pitchFamily="34" charset="0"/>
                <a:cs typeface="Arial" pitchFamily="34" charset="0"/>
              </a:rPr>
              <a:t>		</a:t>
            </a:r>
            <a:r>
              <a:rPr lang="en-US" sz="2800" dirty="0" smtClean="0">
                <a:latin typeface="Arial Narrow" pitchFamily="34" charset="0"/>
                <a:cs typeface="Arial" pitchFamily="34" charset="0"/>
              </a:rPr>
              <a:t>--“By the early 20th century gambling was almost 		    uniformly outlawed throughout the U.S.”</a:t>
            </a:r>
            <a:endParaRPr lang="en-US" sz="2800" b="1" dirty="0" smtClean="0">
              <a:latin typeface="Arial Narrow" pitchFamily="34" charset="0"/>
              <a:cs typeface="Arial" pitchFamily="34" charset="0"/>
            </a:endParaRPr>
          </a:p>
          <a:p>
            <a:pPr>
              <a:buNone/>
            </a:pPr>
            <a:r>
              <a:rPr lang="en-US" sz="2800" b="1" dirty="0" smtClean="0"/>
              <a:t>		</a:t>
            </a:r>
            <a:r>
              <a:rPr lang="en-US" sz="2800" b="1" dirty="0" smtClean="0">
                <a:latin typeface="Arial Narrow" pitchFamily="34" charset="0"/>
              </a:rPr>
              <a:t>-- </a:t>
            </a:r>
            <a:r>
              <a:rPr lang="en-US" sz="2800" dirty="0" smtClean="0">
                <a:latin typeface="Arial Narrow" pitchFamily="34" charset="0"/>
                <a:cs typeface="Arial" pitchFamily="34" charset="0"/>
              </a:rPr>
              <a:t>Now Common </a:t>
            </a:r>
          </a:p>
          <a:p>
            <a:pPr>
              <a:buNone/>
            </a:pPr>
            <a:r>
              <a:rPr lang="en-US" sz="2800" dirty="0" smtClean="0">
                <a:latin typeface="Arial" pitchFamily="34" charset="0"/>
                <a:cs typeface="Arial" pitchFamily="34" charset="0"/>
              </a:rPr>
              <a:t>		</a:t>
            </a:r>
            <a:r>
              <a:rPr lang="en-US" sz="2800" dirty="0" smtClean="0">
                <a:latin typeface="Arial Narrow" pitchFamily="34" charset="0"/>
                <a:cs typeface="Arial" pitchFamily="34" charset="0"/>
              </a:rPr>
              <a:t>-- Sports Betting to Start In NJ Despite Federal Ban </a:t>
            </a:r>
          </a:p>
          <a:p>
            <a:r>
              <a:rPr lang="en-US" sz="2800" u="sng" dirty="0" smtClean="0">
                <a:latin typeface="Arial" pitchFamily="34" charset="0"/>
                <a:cs typeface="Arial" pitchFamily="34" charset="0"/>
              </a:rPr>
              <a:t>Fashion</a:t>
            </a:r>
            <a:r>
              <a:rPr lang="en-US" sz="2800" dirty="0" smtClean="0">
                <a:latin typeface="Arial" pitchFamily="34" charset="0"/>
                <a:cs typeface="Arial" pitchFamily="34" charset="0"/>
              </a:rPr>
              <a:t> – Swimsuits symbolic of the change</a:t>
            </a:r>
            <a:endParaRPr lang="en-US" sz="2800" u="sng" dirty="0" smtClean="0">
              <a:latin typeface="Arial" pitchFamily="34" charset="0"/>
              <a:cs typeface="Arial" pitchFamily="34" charset="0"/>
            </a:endParaRPr>
          </a:p>
          <a:p>
            <a:pPr lvl="1"/>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s.inkfrog.com/pix/beemer4pam/1931.jpg"/>
          <p:cNvPicPr>
            <a:picLocks noChangeAspect="1" noChangeArrowheads="1"/>
          </p:cNvPicPr>
          <p:nvPr/>
        </p:nvPicPr>
        <p:blipFill>
          <a:blip r:embed="rId2" cstate="print"/>
          <a:srcRect/>
          <a:stretch>
            <a:fillRect/>
          </a:stretch>
        </p:blipFill>
        <p:spPr bwMode="auto">
          <a:xfrm>
            <a:off x="1983068" y="838199"/>
            <a:ext cx="5027332" cy="534358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What has happened to families?</a:t>
            </a:r>
            <a:r>
              <a:rPr lang="en-US" b="1" dirty="0" smtClean="0"/>
              <a:t>	</a:t>
            </a:r>
            <a:r>
              <a:rPr lang="en-US" sz="2000" b="1" dirty="0" smtClean="0"/>
              <a:t>--  			</a:t>
            </a:r>
            <a:r>
              <a:rPr lang="en-US" sz="2000" dirty="0" smtClean="0"/>
              <a:t>Study  entitled</a:t>
            </a:r>
            <a:r>
              <a:rPr lang="en-US" sz="2000" b="1" dirty="0" smtClean="0"/>
              <a:t>: </a:t>
            </a:r>
            <a:r>
              <a:rPr lang="en-US" sz="2000" i="1" dirty="0" smtClean="0"/>
              <a:t>When Marriage Disappears </a:t>
            </a:r>
            <a:endParaRPr lang="en-US" dirty="0"/>
          </a:p>
        </p:txBody>
      </p:sp>
      <p:sp>
        <p:nvSpPr>
          <p:cNvPr id="4" name="Content Placeholder 3"/>
          <p:cNvSpPr>
            <a:spLocks noGrp="1"/>
          </p:cNvSpPr>
          <p:nvPr>
            <p:ph sz="quarter" idx="1"/>
          </p:nvPr>
        </p:nvSpPr>
        <p:spPr>
          <a:xfrm>
            <a:off x="609600" y="1676400"/>
            <a:ext cx="8077200" cy="4953000"/>
          </a:xfrm>
        </p:spPr>
        <p:txBody>
          <a:bodyPr>
            <a:normAutofit fontScale="92500" lnSpcReduction="20000"/>
          </a:bodyPr>
          <a:lstStyle/>
          <a:p>
            <a:r>
              <a:rPr lang="en-US" sz="2800" dirty="0" smtClean="0">
                <a:latin typeface="Arial" pitchFamily="34" charset="0"/>
                <a:cs typeface="Arial" pitchFamily="34" charset="0"/>
              </a:rPr>
              <a:t>Since 1962 the divorce rate has doubled.</a:t>
            </a:r>
          </a:p>
          <a:p>
            <a:r>
              <a:rPr lang="en-US" sz="2800" dirty="0" smtClean="0">
                <a:latin typeface="Arial" pitchFamily="34" charset="0"/>
                <a:cs typeface="Arial" pitchFamily="34" charset="0"/>
              </a:rPr>
              <a:t>Since 1960 percentage of births to unwed mothers has risen from 5.3% to 40.6%.</a:t>
            </a:r>
          </a:p>
          <a:p>
            <a:r>
              <a:rPr lang="en-US" sz="2800" dirty="0" smtClean="0">
                <a:latin typeface="Arial" pitchFamily="34" charset="0"/>
                <a:cs typeface="Arial" pitchFamily="34" charset="0"/>
              </a:rPr>
              <a:t>Since 1960 number of unmarried couples living together has risen from 500,000 to around 7,000,000.</a:t>
            </a:r>
          </a:p>
          <a:p>
            <a:pPr lvl="0"/>
            <a:r>
              <a:rPr lang="en-US" sz="2800" dirty="0" smtClean="0">
                <a:latin typeface="Arial" pitchFamily="34" charset="0"/>
                <a:cs typeface="Arial" pitchFamily="34" charset="0"/>
              </a:rPr>
              <a:t>From 1976 to today, </a:t>
            </a:r>
            <a:r>
              <a:rPr lang="en-US" sz="2800" u="sng" dirty="0" smtClean="0">
                <a:latin typeface="Arial" pitchFamily="34" charset="0"/>
                <a:cs typeface="Arial" pitchFamily="34" charset="0"/>
              </a:rPr>
              <a:t>approval of childbearing without marriage</a:t>
            </a:r>
            <a:r>
              <a:rPr lang="en-US" sz="2800" dirty="0" smtClean="0">
                <a:latin typeface="Arial" pitchFamily="34" charset="0"/>
                <a:cs typeface="Arial" pitchFamily="34" charset="0"/>
              </a:rPr>
              <a:t> rose among senior boys from 41.2% to 55.9% and among senior girls from 33.3% to 55.8%.</a:t>
            </a:r>
          </a:p>
          <a:p>
            <a:pPr lvl="0"/>
            <a:r>
              <a:rPr lang="en-US" sz="2800" u="sng" dirty="0" smtClean="0">
                <a:latin typeface="Arial" pitchFamily="34" charset="0"/>
                <a:cs typeface="Arial" pitchFamily="34" charset="0"/>
              </a:rPr>
              <a:t>Approval of cohabitation before marriage </a:t>
            </a:r>
            <a:r>
              <a:rPr lang="en-US" sz="2800" dirty="0" smtClean="0">
                <a:latin typeface="Arial" pitchFamily="34" charset="0"/>
                <a:cs typeface="Arial" pitchFamily="34" charset="0"/>
              </a:rPr>
              <a:t>rose among senior boys from 44.9% to 68.8% and among senior girls from 32.3% to 63%.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000000">
                      <a:alpha val="43137"/>
                    </a:srgbClr>
                  </a:outerShdw>
                </a:effectLst>
                <a:latin typeface="Arial Narrow" pitchFamily="34" charset="0"/>
                <a:cs typeface="Arial" pitchFamily="34" charset="0"/>
              </a:rPr>
              <a:t>Changes in acceptable entertainment:</a:t>
            </a:r>
            <a:endParaRPr lang="en-US" b="1" dirty="0">
              <a:solidFill>
                <a:srgbClr val="C000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3" name="Content Placeholder 2"/>
          <p:cNvSpPr>
            <a:spLocks noGrp="1"/>
          </p:cNvSpPr>
          <p:nvPr>
            <p:ph sz="quarter" idx="1"/>
          </p:nvPr>
        </p:nvSpPr>
        <p:spPr>
          <a:xfrm>
            <a:off x="914400" y="1447800"/>
            <a:ext cx="7772400" cy="4876800"/>
          </a:xfrm>
        </p:spPr>
        <p:txBody>
          <a:bodyPr>
            <a:normAutofit fontScale="92500" lnSpcReduction="20000"/>
          </a:bodyPr>
          <a:lstStyle/>
          <a:p>
            <a:r>
              <a:rPr lang="en-US" sz="3900" b="1" u="sng" dirty="0" smtClean="0"/>
              <a:t>Movies</a:t>
            </a:r>
            <a:r>
              <a:rPr lang="en-US" sz="3900" dirty="0" smtClean="0"/>
              <a:t>:  </a:t>
            </a:r>
            <a:r>
              <a:rPr lang="en-US" dirty="0" smtClean="0">
                <a:latin typeface="Arial" pitchFamily="34" charset="0"/>
                <a:cs typeface="Arial" pitchFamily="34" charset="0"/>
              </a:rPr>
              <a:t>From 1930 – 1968 rules prohibited:</a:t>
            </a:r>
          </a:p>
          <a:p>
            <a:pPr lvl="0"/>
            <a:r>
              <a:rPr lang="en-US" sz="2800" dirty="0" smtClean="0">
                <a:latin typeface="Arial Narrow" pitchFamily="34" charset="0"/>
              </a:rPr>
              <a:t>Pointed profanity – by either title or lip – this includes the words "God," "Lord," "Jesus," "Christ" (unless they be used reverently in connection with proper religious ceremonies), "hell," "damn," "</a:t>
            </a:r>
            <a:r>
              <a:rPr lang="en-US" sz="2800" dirty="0" err="1" smtClean="0">
                <a:latin typeface="Arial Narrow" pitchFamily="34" charset="0"/>
              </a:rPr>
              <a:t>Gawd</a:t>
            </a:r>
            <a:r>
              <a:rPr lang="en-US" sz="2800" dirty="0" smtClean="0">
                <a:latin typeface="Arial Narrow" pitchFamily="34" charset="0"/>
              </a:rPr>
              <a:t>," and every other profane and vulgar expression however it may be spelled;</a:t>
            </a:r>
          </a:p>
          <a:p>
            <a:pPr lvl="0"/>
            <a:r>
              <a:rPr lang="en-US" sz="2800" dirty="0" smtClean="0">
                <a:latin typeface="Arial Narrow" pitchFamily="34" charset="0"/>
              </a:rPr>
              <a:t>Any licentious or suggestive nudity-in fact or in silhouette; and any lecherous or licentious notice thereof by other characters in the picture;</a:t>
            </a:r>
          </a:p>
          <a:p>
            <a:pPr lvl="0"/>
            <a:r>
              <a:rPr lang="en-US" sz="2800" dirty="0" smtClean="0">
                <a:latin typeface="Arial Narrow" pitchFamily="34" charset="0"/>
              </a:rPr>
              <a:t>The illegal traffic in drugs;</a:t>
            </a:r>
          </a:p>
          <a:p>
            <a:pPr lvl="0"/>
            <a:r>
              <a:rPr lang="en-US" sz="2800" dirty="0" smtClean="0">
                <a:latin typeface="Arial Narrow" pitchFamily="34" charset="0"/>
              </a:rPr>
              <a:t>Any inference of sex perversion;</a:t>
            </a:r>
          </a:p>
          <a:p>
            <a:pPr lvl="0"/>
            <a:r>
              <a:rPr lang="en-US" sz="2800" dirty="0" smtClean="0">
                <a:latin typeface="Arial Narrow" pitchFamily="34" charset="0"/>
              </a:rPr>
              <a:t>Sex hygiene and venereal diseases;</a:t>
            </a:r>
          </a:p>
          <a:p>
            <a:pPr lvl="0"/>
            <a:r>
              <a:rPr lang="en-US" sz="2800" dirty="0" smtClean="0">
                <a:latin typeface="Arial Narrow" pitchFamily="34" charset="0"/>
              </a:rPr>
              <a:t>Scenes of actual childbirth – in fact or in silhouette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latin typeface="Arial Narrow" pitchFamily="34" charset="0"/>
                <a:cs typeface="Arial" pitchFamily="34" charset="0"/>
              </a:rPr>
              <a:t>Changes in acceptable entertainment:</a:t>
            </a:r>
            <a:endParaRPr lang="en-US" b="1" dirty="0">
              <a:solidFill>
                <a:srgbClr val="C000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r>
              <a:rPr lang="en-US" sz="3900" b="1" u="sng" dirty="0" smtClean="0"/>
              <a:t>Television</a:t>
            </a:r>
            <a:r>
              <a:rPr lang="en-US" sz="3900" dirty="0" smtClean="0"/>
              <a:t>:  </a:t>
            </a:r>
            <a:r>
              <a:rPr lang="en-US" dirty="0" smtClean="0">
                <a:latin typeface="Arial Narrow" pitchFamily="34" charset="0"/>
                <a:cs typeface="Arial" pitchFamily="34" charset="0"/>
              </a:rPr>
              <a:t>From 1951 “Seal of Good Practice”</a:t>
            </a:r>
          </a:p>
          <a:p>
            <a:pPr lvl="0"/>
            <a:r>
              <a:rPr lang="en-US" sz="2900" dirty="0" smtClean="0">
                <a:latin typeface="Arial Narrow" pitchFamily="34" charset="0"/>
              </a:rPr>
              <a:t>Prohibited the use of profanity, the negative portrayal of family life, irreverence for God and religion, illicit sex, drunkenness and addiction, presentation of cruelty, detailed techniques of crime, the use of horror for its own sake, and the negative portrayal of law enforcement officials, among others. The code regulated how performers should dress and move to be within the "bounds of decency". </a:t>
            </a:r>
          </a:p>
          <a:p>
            <a:pPr lvl="0"/>
            <a:r>
              <a:rPr lang="en-US" sz="2900" dirty="0" smtClean="0">
                <a:latin typeface="Arial Narrow" pitchFamily="34" charset="0"/>
              </a:rPr>
              <a:t>Under pressure from broadcasters, the code was suspended in 1993.</a:t>
            </a:r>
          </a:p>
          <a:p>
            <a:endParaRPr lang="en-US" dirty="0" smtClean="0">
              <a:latin typeface="Arial Narrow" pitchFamily="34" charset="0"/>
              <a:cs typeface="Arial" pitchFamily="34" charset="0"/>
            </a:endParaRPr>
          </a:p>
          <a:p>
            <a:pPr lvl="0"/>
            <a:endParaRPr lang="en-US" sz="2800" dirty="0" smtClean="0">
              <a:latin typeface="Arial Narrow"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Changes in Dance Forms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4953000"/>
          </a:xfrm>
        </p:spPr>
        <p:txBody>
          <a:bodyPr>
            <a:normAutofit/>
          </a:bodyPr>
          <a:lstStyle/>
          <a:p>
            <a:r>
              <a:rPr lang="en-US" dirty="0" smtClean="0">
                <a:latin typeface="Arial" pitchFamily="34" charset="0"/>
                <a:cs typeface="Arial" pitchFamily="34" charset="0"/>
              </a:rPr>
              <a:t>The </a:t>
            </a:r>
            <a:r>
              <a:rPr lang="en-US" b="1" dirty="0" smtClean="0">
                <a:latin typeface="Arial" pitchFamily="34" charset="0"/>
                <a:cs typeface="Arial" pitchFamily="34" charset="0"/>
              </a:rPr>
              <a:t>Twist</a:t>
            </a:r>
            <a:r>
              <a:rPr lang="en-US" dirty="0" smtClean="0">
                <a:latin typeface="Arial" pitchFamily="34" charset="0"/>
                <a:cs typeface="Arial" pitchFamily="34" charset="0"/>
              </a:rPr>
              <a:t> was a dance inspired by rock and roll music. It became the first worldwide dance craze in the early 1960s.</a:t>
            </a:r>
          </a:p>
          <a:p>
            <a:r>
              <a:rPr lang="en-US" u="sng" dirty="0" smtClean="0">
                <a:latin typeface="Arial" pitchFamily="34" charset="0"/>
                <a:cs typeface="Arial" pitchFamily="34" charset="0"/>
              </a:rPr>
              <a:t>Broadway and TV Choreographer </a:t>
            </a:r>
            <a:r>
              <a:rPr lang="en-US" u="sng" dirty="0" err="1" smtClean="0">
                <a:latin typeface="Arial" pitchFamily="34" charset="0"/>
                <a:cs typeface="Arial" pitchFamily="34" charset="0"/>
              </a:rPr>
              <a:t>Geoffry</a:t>
            </a:r>
            <a:r>
              <a:rPr lang="en-US" u="sng" dirty="0" smtClean="0">
                <a:latin typeface="Arial" pitchFamily="34" charset="0"/>
                <a:cs typeface="Arial" pitchFamily="34" charset="0"/>
              </a:rPr>
              <a:t> Holder, a native of Trinidad denounces the “Twist” </a:t>
            </a:r>
            <a:r>
              <a:rPr lang="en-US" dirty="0" smtClean="0">
                <a:latin typeface="Arial" pitchFamily="34" charset="0"/>
                <a:cs typeface="Arial" pitchFamily="34" charset="0"/>
              </a:rPr>
              <a:t>  “When people break their backs to be vulgar, it’s embarrassing…It’s a sick spectator sport.”</a:t>
            </a:r>
          </a:p>
          <a:p>
            <a:r>
              <a:rPr lang="en-US" u="sng" dirty="0" smtClean="0">
                <a:latin typeface="Arial" pitchFamily="34" charset="0"/>
                <a:cs typeface="Arial" pitchFamily="34" charset="0"/>
              </a:rPr>
              <a:t>Bob Hope’s Comment:</a:t>
            </a:r>
            <a:r>
              <a:rPr lang="en-US" dirty="0" smtClean="0">
                <a:latin typeface="Arial" pitchFamily="34" charset="0"/>
                <a:cs typeface="Arial" pitchFamily="34" charset="0"/>
              </a:rPr>
              <a:t>  “If they turned off the music they would lock them all up.”</a:t>
            </a:r>
          </a:p>
          <a:p>
            <a:r>
              <a:rPr lang="en-US" dirty="0" smtClean="0">
                <a:latin typeface="Arial" pitchFamily="34" charset="0"/>
                <a:cs typeface="Arial" pitchFamily="34" charset="0"/>
              </a:rPr>
              <a:t>The twist was quite tame compared to what is popular now according to TV reports.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586</TotalTime>
  <Words>1503</Words>
  <Application>Microsoft Office PowerPoint</Application>
  <PresentationFormat>On-screen Show (4:3)</PresentationFormat>
  <Paragraphs>98</Paragraphs>
  <Slides>18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Perpetua</vt:lpstr>
      <vt:lpstr>Wingdings 2</vt:lpstr>
      <vt:lpstr>Franklin Gothic Book</vt:lpstr>
      <vt:lpstr>Arial Narrow</vt:lpstr>
      <vt:lpstr>Arial Black</vt:lpstr>
      <vt:lpstr>Calibri</vt:lpstr>
      <vt:lpstr>Equity</vt:lpstr>
      <vt:lpstr>Custom Design</vt:lpstr>
      <vt:lpstr>Unchanging Things                                 in a Changing World</vt:lpstr>
      <vt:lpstr>Discussing some moral problems</vt:lpstr>
      <vt:lpstr>Homosexual Marriage</vt:lpstr>
      <vt:lpstr>One of many recent changes</vt:lpstr>
      <vt:lpstr>Slide 5</vt:lpstr>
      <vt:lpstr>What has happened to families? --     Study  entitled: When Marriage Disappears </vt:lpstr>
      <vt:lpstr>Changes in acceptable entertainment:</vt:lpstr>
      <vt:lpstr>Changes in acceptable entertainment:</vt:lpstr>
      <vt:lpstr>Changes in Dance Forms</vt:lpstr>
      <vt:lpstr>What has Produced these Changes?</vt:lpstr>
      <vt:lpstr>The Pagan World in N.T. Times</vt:lpstr>
      <vt:lpstr>The Pagan World in N.T. Times</vt:lpstr>
      <vt:lpstr>This is the very picture of the ancient world painted by Paul in Romans  </vt:lpstr>
      <vt:lpstr>Slide 14</vt:lpstr>
      <vt:lpstr>Slide 15</vt:lpstr>
      <vt:lpstr>First Corinthians 6:9-11</vt:lpstr>
      <vt:lpstr>First Peter 4:3-5</vt:lpstr>
      <vt:lpstr>First John 3:1-3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Sewell Hall</dc:creator>
  <cp:lastModifiedBy>Brad Beutjer</cp:lastModifiedBy>
  <cp:revision>24</cp:revision>
  <dcterms:created xsi:type="dcterms:W3CDTF">2012-05-25T11:40:15Z</dcterms:created>
  <dcterms:modified xsi:type="dcterms:W3CDTF">2012-05-27T13:08:14Z</dcterms:modified>
</cp:coreProperties>
</file>