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6"/>
  </p:notesMasterIdLst>
  <p:sldIdLst>
    <p:sldId id="256" r:id="rId2"/>
    <p:sldId id="257" r:id="rId3"/>
    <p:sldId id="262" r:id="rId4"/>
    <p:sldId id="266" r:id="rId5"/>
    <p:sldId id="263" r:id="rId6"/>
    <p:sldId id="258" r:id="rId7"/>
    <p:sldId id="269" r:id="rId8"/>
    <p:sldId id="265" r:id="rId9"/>
    <p:sldId id="264" r:id="rId10"/>
    <p:sldId id="259" r:id="rId11"/>
    <p:sldId id="267" r:id="rId12"/>
    <p:sldId id="260" r:id="rId13"/>
    <p:sldId id="261" r:id="rId14"/>
    <p:sldId id="268" r:id="rId15"/>
  </p:sldIdLst>
  <p:sldSz cx="9144000" cy="5715000" type="screen16x1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88828" autoAdjust="0"/>
  </p:normalViewPr>
  <p:slideViewPr>
    <p:cSldViewPr snapToGrid="0">
      <p:cViewPr varScale="1">
        <p:scale>
          <a:sx n="105" d="100"/>
          <a:sy n="105" d="100"/>
        </p:scale>
        <p:origin x="-84" y="-414"/>
      </p:cViewPr>
      <p:guideLst>
        <p:guide orient="horz" pos="180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9291DF-CFCE-4388-8523-2F9BA3786B5E}" type="datetimeFigureOut">
              <a:rPr lang="en-US" smtClean="0"/>
              <a:pPr/>
              <a:t>1/17/2016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60438" y="1143000"/>
            <a:ext cx="49371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24F0A5-04B4-4346-A82A-6A59DF2D7C8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877908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1pPr>
    <a:lvl2pPr marL="356616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2pPr>
    <a:lvl3pPr marL="713232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3pPr>
    <a:lvl4pPr marL="1069848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4pPr>
    <a:lvl5pPr marL="1426464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5pPr>
    <a:lvl6pPr marL="1783080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6pPr>
    <a:lvl7pPr marL="2139696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7pPr>
    <a:lvl8pPr marL="2496312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8pPr>
    <a:lvl9pPr marL="2852928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60438" y="1143000"/>
            <a:ext cx="4937125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Use Lewis illustration from Abolition of Man to </a:t>
            </a:r>
            <a:r>
              <a:rPr lang="en-US" b="1" u="sng" dirty="0" smtClean="0"/>
              <a:t>emphasize the necessity of truth for life.</a:t>
            </a:r>
            <a:endParaRPr lang="en-US" dirty="0" smtClean="0"/>
          </a:p>
          <a:p>
            <a:r>
              <a:rPr lang="en-US" dirty="0" smtClean="0"/>
              <a:t>Use Keller illustration about moral values / standards to </a:t>
            </a:r>
            <a:r>
              <a:rPr lang="en-US" b="1" u="sng" dirty="0" smtClean="0"/>
              <a:t>emphasize the weakness of personal / cultural standards to</a:t>
            </a:r>
            <a:r>
              <a:rPr lang="en-US" b="1" u="sng" baseline="0" dirty="0" smtClean="0"/>
              <a:t> dictate ‘truth’.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24F0A5-04B4-4346-A82A-6A59DF2D7C86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185302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935302"/>
            <a:ext cx="6858000" cy="19896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001698"/>
            <a:ext cx="6858000" cy="137980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3C1FD-01AE-4823-9510-EE043E784BDF}" type="datetimeFigureOut">
              <a:rPr lang="en-US" smtClean="0"/>
              <a:pPr/>
              <a:t>1/17/2016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EBBBF-1470-4378-99E8-08289633FB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579544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3C1FD-01AE-4823-9510-EE043E784BDF}" type="datetimeFigureOut">
              <a:rPr lang="en-US" smtClean="0"/>
              <a:pPr/>
              <a:t>1/17/2016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EBBBF-1470-4378-99E8-08289633FB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177964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04271"/>
            <a:ext cx="1971675" cy="48431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04271"/>
            <a:ext cx="5800725" cy="484319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3C1FD-01AE-4823-9510-EE043E784BDF}" type="datetimeFigureOut">
              <a:rPr lang="en-US" smtClean="0"/>
              <a:pPr/>
              <a:t>1/17/2016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EBBBF-1470-4378-99E8-08289633FB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013344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3C1FD-01AE-4823-9510-EE043E784BDF}" type="datetimeFigureOut">
              <a:rPr lang="en-US" smtClean="0"/>
              <a:pPr/>
              <a:t>1/17/2016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EBBBF-1470-4378-99E8-08289633FB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878050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424782"/>
            <a:ext cx="7886700" cy="2377281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824553"/>
            <a:ext cx="7886700" cy="1250156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3C1FD-01AE-4823-9510-EE043E784BDF}" type="datetimeFigureOut">
              <a:rPr lang="en-US" smtClean="0"/>
              <a:pPr/>
              <a:t>1/17/2016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EBBBF-1470-4378-99E8-08289633FB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576520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521354"/>
            <a:ext cx="3886200" cy="362611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521354"/>
            <a:ext cx="3886200" cy="362611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3C1FD-01AE-4823-9510-EE043E784BDF}" type="datetimeFigureOut">
              <a:rPr lang="en-US" smtClean="0"/>
              <a:pPr/>
              <a:t>1/17/2016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EBBBF-1470-4378-99E8-08289633FB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440965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04271"/>
            <a:ext cx="7886700" cy="110463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400969"/>
            <a:ext cx="3868340" cy="68659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087563"/>
            <a:ext cx="3868340" cy="307049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400969"/>
            <a:ext cx="3887391" cy="68659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087563"/>
            <a:ext cx="3887391" cy="307049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3C1FD-01AE-4823-9510-EE043E784BDF}" type="datetimeFigureOut">
              <a:rPr lang="en-US" smtClean="0"/>
              <a:pPr/>
              <a:t>1/17/2016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EBBBF-1470-4378-99E8-08289633FB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888648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3C1FD-01AE-4823-9510-EE043E784BDF}" type="datetimeFigureOut">
              <a:rPr lang="en-US" smtClean="0"/>
              <a:pPr/>
              <a:t>1/17/2016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EBBBF-1470-4378-99E8-08289633FB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664985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3C1FD-01AE-4823-9510-EE043E784BDF}" type="datetimeFigureOut">
              <a:rPr lang="en-US" smtClean="0"/>
              <a:pPr/>
              <a:t>1/17/2016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EBBBF-1470-4378-99E8-08289633FB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87049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81000"/>
            <a:ext cx="2949178" cy="13335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822855"/>
            <a:ext cx="4629150" cy="4061354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714500"/>
            <a:ext cx="2949178" cy="3176323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3C1FD-01AE-4823-9510-EE043E784BDF}" type="datetimeFigureOut">
              <a:rPr lang="en-US" smtClean="0"/>
              <a:pPr/>
              <a:t>1/17/2016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EBBBF-1470-4378-99E8-08289633FB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081395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81000"/>
            <a:ext cx="2949178" cy="13335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822855"/>
            <a:ext cx="4629150" cy="4061354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714500"/>
            <a:ext cx="2949178" cy="3176323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3C1FD-01AE-4823-9510-EE043E784BDF}" type="datetimeFigureOut">
              <a:rPr lang="en-US" smtClean="0"/>
              <a:pPr/>
              <a:t>1/17/2016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EBBBF-1470-4378-99E8-08289633FB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48434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04271"/>
            <a:ext cx="7886700" cy="11046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521354"/>
            <a:ext cx="7886700" cy="36261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5296959"/>
            <a:ext cx="20574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73C1FD-01AE-4823-9510-EE043E784BDF}" type="datetimeFigureOut">
              <a:rPr lang="en-US" smtClean="0"/>
              <a:pPr/>
              <a:t>1/17/2016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5296959"/>
            <a:ext cx="30861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5296959"/>
            <a:ext cx="20574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7EBBBF-1470-4378-99E8-08289633FB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5873283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59692" y="1012031"/>
            <a:ext cx="6858000" cy="1989667"/>
          </a:xfrm>
        </p:spPr>
        <p:txBody>
          <a:bodyPr/>
          <a:lstStyle/>
          <a:p>
            <a:pPr algn="r"/>
            <a:r>
              <a:rPr lang="en-US" b="1" dirty="0" smtClean="0"/>
              <a:t>Sanctified by the Truth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xmlns="" val="15919786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Testing Our Sanctification (1</a:t>
            </a:r>
            <a:r>
              <a:rPr lang="en-US" b="1" baseline="30000" dirty="0" smtClean="0"/>
              <a:t>st</a:t>
            </a:r>
            <a:r>
              <a:rPr lang="en-US" b="1" dirty="0" smtClean="0"/>
              <a:t> John)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lnSpc>
                <a:spcPct val="150000"/>
              </a:lnSpc>
            </a:pPr>
            <a:r>
              <a:rPr lang="en-US" dirty="0" smtClean="0"/>
              <a:t>Do I live in light or darkness? (1.6)</a:t>
            </a:r>
            <a:endParaRPr lang="en-US" dirty="0"/>
          </a:p>
          <a:p>
            <a:pPr lvl="0">
              <a:lnSpc>
                <a:spcPct val="150000"/>
              </a:lnSpc>
            </a:pPr>
            <a:r>
              <a:rPr lang="en-US" dirty="0" smtClean="0"/>
              <a:t>Do I confess my sins? (1.8)</a:t>
            </a:r>
            <a:endParaRPr lang="en-US" dirty="0"/>
          </a:p>
          <a:p>
            <a:pPr lvl="0">
              <a:lnSpc>
                <a:spcPct val="150000"/>
              </a:lnSpc>
            </a:pPr>
            <a:r>
              <a:rPr lang="en-US" dirty="0" smtClean="0"/>
              <a:t>Am I obedient to God as Christ was? (2.4-6) </a:t>
            </a:r>
            <a:endParaRPr lang="en-US" dirty="0"/>
          </a:p>
          <a:p>
            <a:pPr lvl="0">
              <a:lnSpc>
                <a:spcPct val="150000"/>
              </a:lnSpc>
            </a:pPr>
            <a:r>
              <a:rPr lang="en-US" dirty="0" smtClean="0"/>
              <a:t>Do I make tangible sacrifices for others? (3.18)</a:t>
            </a:r>
          </a:p>
          <a:p>
            <a:pPr lvl="0">
              <a:lnSpc>
                <a:spcPct val="150000"/>
              </a:lnSpc>
            </a:pPr>
            <a:r>
              <a:rPr lang="en-US" dirty="0" smtClean="0"/>
              <a:t>Am I confident? (3.19)</a:t>
            </a:r>
            <a:endParaRPr lang="en-US" dirty="0"/>
          </a:p>
          <a:p>
            <a:pPr lvl="0">
              <a:lnSpc>
                <a:spcPct val="150000"/>
              </a:lnSpc>
            </a:pPr>
            <a:r>
              <a:rPr lang="en-US" dirty="0" smtClean="0"/>
              <a:t>Do I pay attention and adhere to the Apostolic witness? (4.6)</a:t>
            </a:r>
            <a:endParaRPr lang="en-US" dirty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21226" y="4865789"/>
            <a:ext cx="8771603" cy="2543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3" b="1" i="1" dirty="0"/>
              <a:t>“If you continue in my word then you will truly be my disciples, and you will know the truth, and the truth will set you free.”</a:t>
            </a:r>
          </a:p>
        </p:txBody>
      </p:sp>
    </p:spTree>
    <p:extLst>
      <p:ext uri="{BB962C8B-B14F-4D97-AF65-F5344CB8AC3E}">
        <p14:creationId xmlns:p14="http://schemas.microsoft.com/office/powerpoint/2010/main" xmlns="" val="33191316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Testing My Sanctification (1</a:t>
            </a:r>
            <a:r>
              <a:rPr lang="en-US" sz="4000" b="1" baseline="30000" dirty="0" smtClean="0"/>
              <a:t>st</a:t>
            </a:r>
            <a:r>
              <a:rPr lang="en-US" sz="4000" b="1" dirty="0" smtClean="0"/>
              <a:t> John)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7773" y="1521354"/>
            <a:ext cx="8107577" cy="3792051"/>
          </a:xfrm>
        </p:spPr>
        <p:txBody>
          <a:bodyPr>
            <a:normAutofit fontScale="77500" lnSpcReduction="20000"/>
          </a:bodyPr>
          <a:lstStyle/>
          <a:p>
            <a:pPr lvl="0">
              <a:lnSpc>
                <a:spcPct val="150000"/>
              </a:lnSpc>
            </a:pPr>
            <a:r>
              <a:rPr lang="en-US" sz="3400" b="1" dirty="0" smtClean="0"/>
              <a:t>Do I walk in light or darkness? (1.6)</a:t>
            </a:r>
            <a:endParaRPr lang="en-US" sz="3400" b="1" dirty="0"/>
          </a:p>
          <a:p>
            <a:pPr lvl="0">
              <a:lnSpc>
                <a:spcPct val="150000"/>
              </a:lnSpc>
            </a:pPr>
            <a:r>
              <a:rPr lang="en-US" sz="3400" b="1" dirty="0" smtClean="0"/>
              <a:t>Do I confess my sins? (1.8)</a:t>
            </a:r>
            <a:endParaRPr lang="en-US" sz="3400" b="1" dirty="0"/>
          </a:p>
          <a:p>
            <a:pPr lvl="0">
              <a:lnSpc>
                <a:spcPct val="150000"/>
              </a:lnSpc>
            </a:pPr>
            <a:r>
              <a:rPr lang="en-US" sz="3400" b="1" dirty="0" smtClean="0"/>
              <a:t>Am I obedient to God? (2.4) </a:t>
            </a:r>
            <a:endParaRPr lang="en-US" sz="3400" b="1" dirty="0"/>
          </a:p>
          <a:p>
            <a:pPr lvl="0">
              <a:lnSpc>
                <a:spcPct val="150000"/>
              </a:lnSpc>
            </a:pPr>
            <a:r>
              <a:rPr lang="en-US" sz="3400" b="1" dirty="0" smtClean="0"/>
              <a:t>Do I make tangible sacrifices for others? (3.18)</a:t>
            </a:r>
          </a:p>
          <a:p>
            <a:pPr lvl="0">
              <a:lnSpc>
                <a:spcPct val="150000"/>
              </a:lnSpc>
            </a:pPr>
            <a:r>
              <a:rPr lang="en-US" sz="3400" b="1" dirty="0" smtClean="0"/>
              <a:t>Am I confident? (3.19)</a:t>
            </a:r>
            <a:endParaRPr lang="en-US" sz="3400" b="1" dirty="0"/>
          </a:p>
          <a:p>
            <a:pPr lvl="0">
              <a:lnSpc>
                <a:spcPct val="150000"/>
              </a:lnSpc>
            </a:pPr>
            <a:r>
              <a:rPr lang="en-US" sz="3400" b="1" dirty="0" smtClean="0"/>
              <a:t>Do I submit to the Apostolic witness? (4.6)</a:t>
            </a:r>
            <a:endParaRPr lang="en-US" sz="3400" b="1" dirty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820033" y="1408907"/>
            <a:ext cx="3128551" cy="163121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/>
              <a:t>“If you </a:t>
            </a:r>
            <a:r>
              <a:rPr lang="en-US" sz="2000" b="1" dirty="0">
                <a:solidFill>
                  <a:srgbClr val="FFFF00"/>
                </a:solidFill>
              </a:rPr>
              <a:t>continue</a:t>
            </a:r>
            <a:r>
              <a:rPr lang="en-US" sz="2000" b="1" dirty="0"/>
              <a:t> in my word then you will truly be my </a:t>
            </a:r>
            <a:r>
              <a:rPr lang="en-US" sz="2000" b="1" dirty="0">
                <a:solidFill>
                  <a:srgbClr val="FFFF00"/>
                </a:solidFill>
              </a:rPr>
              <a:t>disciples</a:t>
            </a:r>
            <a:r>
              <a:rPr lang="en-US" sz="2000" b="1" dirty="0"/>
              <a:t>, and you will know the truth, and the </a:t>
            </a:r>
            <a:r>
              <a:rPr lang="en-US" sz="2000" b="1" dirty="0">
                <a:solidFill>
                  <a:srgbClr val="FFFF00"/>
                </a:solidFill>
              </a:rPr>
              <a:t>truth will set you free</a:t>
            </a:r>
            <a:r>
              <a:rPr lang="en-US" sz="2000" b="1" dirty="0"/>
              <a:t>.”</a:t>
            </a:r>
          </a:p>
        </p:txBody>
      </p:sp>
    </p:spTree>
    <p:extLst>
      <p:ext uri="{BB962C8B-B14F-4D97-AF65-F5344CB8AC3E}">
        <p14:creationId xmlns:p14="http://schemas.microsoft.com/office/powerpoint/2010/main" xmlns="" val="3051589934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We Are Sanctified in Truth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1 John 5.6ff – Jesus in his flesh and Spirit is the centerpiece of truth, eternal life is the result of truth</a:t>
            </a:r>
          </a:p>
          <a:p>
            <a:pPr lvl="0"/>
            <a:endParaRPr lang="en-US" dirty="0"/>
          </a:p>
          <a:p>
            <a:pPr lvl="0"/>
            <a:r>
              <a:rPr lang="en-US" dirty="0" smtClean="0"/>
              <a:t>John 8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720649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0704" y="304271"/>
            <a:ext cx="8402595" cy="1104636"/>
          </a:xfrm>
        </p:spPr>
        <p:txBody>
          <a:bodyPr>
            <a:normAutofit/>
          </a:bodyPr>
          <a:lstStyle/>
          <a:p>
            <a:r>
              <a:rPr lang="en-US" b="1" dirty="0"/>
              <a:t>Truth-Sanctified people are ruled by God’s…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sz="3200" b="1" dirty="0"/>
              <a:t>Word (17.17, 20)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sz="3200" b="1" dirty="0"/>
              <a:t>Mission (17.18, 21)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sz="3200" b="1" dirty="0"/>
              <a:t>Love (17.21-26)</a:t>
            </a:r>
          </a:p>
        </p:txBody>
      </p:sp>
    </p:spTree>
    <p:extLst>
      <p:ext uri="{BB962C8B-B14F-4D97-AF65-F5344CB8AC3E}">
        <p14:creationId xmlns:p14="http://schemas.microsoft.com/office/powerpoint/2010/main" xmlns="" val="4270685634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716096"/>
            <a:ext cx="7886700" cy="43212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700" b="0" i="0" dirty="0" smtClean="0">
                <a:effectLst/>
              </a:rPr>
              <a:t>But now I am coming to you, and these things I speak in the world, that </a:t>
            </a:r>
            <a:r>
              <a:rPr lang="en-US" sz="2700" b="1" i="0" dirty="0" smtClean="0">
                <a:solidFill>
                  <a:srgbClr val="FFFF00"/>
                </a:solidFill>
                <a:effectLst/>
              </a:rPr>
              <a:t>they may have my joy</a:t>
            </a:r>
            <a:r>
              <a:rPr lang="en-US" sz="2700" b="0" i="0" dirty="0" smtClean="0">
                <a:effectLst/>
              </a:rPr>
              <a:t> fulfilled in themselves. (John 17.13)</a:t>
            </a:r>
          </a:p>
          <a:p>
            <a:pPr marL="0" indent="0">
              <a:buNone/>
            </a:pPr>
            <a:endParaRPr lang="en-US" sz="2700" dirty="0" smtClean="0"/>
          </a:p>
          <a:p>
            <a:pPr marL="0" indent="0">
              <a:buNone/>
            </a:pPr>
            <a:r>
              <a:rPr lang="en-US" sz="2700" dirty="0" smtClean="0"/>
              <a:t>…that </a:t>
            </a:r>
            <a:r>
              <a:rPr lang="en-US" sz="2700" dirty="0"/>
              <a:t>which we have seen and heard we proclaim also to you, so that you too may have fellowship with us; and </a:t>
            </a:r>
            <a:r>
              <a:rPr lang="en-US" sz="2700" dirty="0" smtClean="0"/>
              <a:t>indeed our </a:t>
            </a:r>
            <a:r>
              <a:rPr lang="en-US" sz="2700" dirty="0"/>
              <a:t>fellowship is with the Father and with his Son Jesus Christ. </a:t>
            </a:r>
            <a:r>
              <a:rPr lang="en-US" sz="2700" b="1" baseline="30000" dirty="0"/>
              <a:t>4 </a:t>
            </a:r>
            <a:r>
              <a:rPr lang="en-US" sz="2700" dirty="0"/>
              <a:t>And we are writing these things so that </a:t>
            </a:r>
            <a:r>
              <a:rPr lang="en-US" sz="2700" b="1" dirty="0">
                <a:solidFill>
                  <a:srgbClr val="FFFF00"/>
                </a:solidFill>
              </a:rPr>
              <a:t>our joy may be complete</a:t>
            </a:r>
            <a:r>
              <a:rPr lang="en-US" sz="2700" dirty="0" smtClean="0"/>
              <a:t>. (1 John 1.3-4)</a:t>
            </a:r>
            <a:endParaRPr lang="en-US" sz="2700" dirty="0"/>
          </a:p>
        </p:txBody>
      </p:sp>
    </p:spTree>
    <p:extLst>
      <p:ext uri="{BB962C8B-B14F-4D97-AF65-F5344CB8AC3E}">
        <p14:creationId xmlns:p14="http://schemas.microsoft.com/office/powerpoint/2010/main" xmlns="" val="734474329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150" b="1" dirty="0">
                <a:solidFill>
                  <a:srgbClr val="FFFF00"/>
                </a:solidFill>
              </a:rPr>
              <a:t>Sanctify</a:t>
            </a:r>
            <a:r>
              <a:rPr lang="en-US" sz="3150" b="1" dirty="0"/>
              <a:t>: </a:t>
            </a:r>
            <a:r>
              <a:rPr lang="en-US" sz="3150" b="1" dirty="0" smtClean="0"/>
              <a:t>to purposely be made </a:t>
            </a:r>
            <a:r>
              <a:rPr lang="en-US" sz="3150" b="1" dirty="0"/>
              <a:t>unique</a:t>
            </a:r>
          </a:p>
          <a:p>
            <a:pPr marL="0" indent="0">
              <a:buNone/>
            </a:pPr>
            <a:endParaRPr lang="en-US" sz="3150" b="1" dirty="0"/>
          </a:p>
          <a:p>
            <a:pPr marL="0" indent="0">
              <a:buNone/>
            </a:pPr>
            <a:r>
              <a:rPr lang="en-US" sz="3150" b="1" dirty="0">
                <a:solidFill>
                  <a:srgbClr val="FFFF00"/>
                </a:solidFill>
              </a:rPr>
              <a:t>Truth</a:t>
            </a:r>
            <a:r>
              <a:rPr lang="en-US" sz="3150" b="1" dirty="0"/>
              <a:t>: reality in the now and in consequence</a:t>
            </a:r>
          </a:p>
        </p:txBody>
      </p:sp>
    </p:spTree>
    <p:extLst>
      <p:ext uri="{BB962C8B-B14F-4D97-AF65-F5344CB8AC3E}">
        <p14:creationId xmlns:p14="http://schemas.microsoft.com/office/powerpoint/2010/main" xmlns="" val="196169162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477286"/>
            <a:ext cx="7886700" cy="362611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500" b="1" dirty="0"/>
              <a:t>Only </a:t>
            </a:r>
            <a:r>
              <a:rPr lang="en-US" sz="3500" b="1" dirty="0" smtClean="0"/>
              <a:t>in being sanctified by and for </a:t>
            </a:r>
            <a:r>
              <a:rPr lang="en-US" sz="3500" b="1" dirty="0"/>
              <a:t>God can we find </a:t>
            </a:r>
            <a:r>
              <a:rPr lang="en-US" sz="3500" b="1" dirty="0">
                <a:solidFill>
                  <a:srgbClr val="FFFF00"/>
                </a:solidFill>
              </a:rPr>
              <a:t>significance</a:t>
            </a:r>
          </a:p>
          <a:p>
            <a:pPr marL="0" indent="0">
              <a:buNone/>
            </a:pPr>
            <a:r>
              <a:rPr lang="en-US" sz="3500" b="1" dirty="0" smtClean="0"/>
              <a:t>which happens only </a:t>
            </a:r>
            <a:r>
              <a:rPr lang="en-US" sz="3500" b="1" dirty="0"/>
              <a:t>when our lives are dictated by the </a:t>
            </a:r>
            <a:r>
              <a:rPr lang="en-US" sz="3500" b="1" dirty="0">
                <a:solidFill>
                  <a:srgbClr val="FFFF00"/>
                </a:solidFill>
              </a:rPr>
              <a:t>reality</a:t>
            </a:r>
            <a:r>
              <a:rPr lang="en-US" sz="3500" b="1" dirty="0"/>
              <a:t> revealed </a:t>
            </a:r>
            <a:r>
              <a:rPr lang="en-US" sz="3500" b="1" dirty="0" smtClean="0"/>
              <a:t>by God in truth.</a:t>
            </a:r>
            <a:endParaRPr lang="en-US" sz="3500" b="1" dirty="0"/>
          </a:p>
        </p:txBody>
      </p:sp>
    </p:spTree>
    <p:extLst>
      <p:ext uri="{BB962C8B-B14F-4D97-AF65-F5344CB8AC3E}">
        <p14:creationId xmlns:p14="http://schemas.microsoft.com/office/powerpoint/2010/main" xmlns="" val="342264143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ircular Arrow 2"/>
          <p:cNvSpPr/>
          <p:nvPr/>
        </p:nvSpPr>
        <p:spPr>
          <a:xfrm>
            <a:off x="2527142" y="328308"/>
            <a:ext cx="4045647" cy="4045647"/>
          </a:xfrm>
          <a:prstGeom prst="circularArrow">
            <a:avLst>
              <a:gd name="adj1" fmla="val 5689"/>
              <a:gd name="adj2" fmla="val 340510"/>
              <a:gd name="adj3" fmla="val 12389994"/>
              <a:gd name="adj4" fmla="val 18292512"/>
              <a:gd name="adj5" fmla="val 5908"/>
            </a:avLst>
          </a:prstGeom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7" name="Freeform 6"/>
          <p:cNvSpPr/>
          <p:nvPr/>
        </p:nvSpPr>
        <p:spPr>
          <a:xfrm>
            <a:off x="3117420" y="564541"/>
            <a:ext cx="2865090" cy="1432545"/>
          </a:xfrm>
          <a:custGeom>
            <a:avLst/>
            <a:gdLst>
              <a:gd name="connsiteX0" fmla="*/ 0 w 2865090"/>
              <a:gd name="connsiteY0" fmla="*/ 238762 h 1432545"/>
              <a:gd name="connsiteX1" fmla="*/ 238762 w 2865090"/>
              <a:gd name="connsiteY1" fmla="*/ 0 h 1432545"/>
              <a:gd name="connsiteX2" fmla="*/ 2626328 w 2865090"/>
              <a:gd name="connsiteY2" fmla="*/ 0 h 1432545"/>
              <a:gd name="connsiteX3" fmla="*/ 2865090 w 2865090"/>
              <a:gd name="connsiteY3" fmla="*/ 238762 h 1432545"/>
              <a:gd name="connsiteX4" fmla="*/ 2865090 w 2865090"/>
              <a:gd name="connsiteY4" fmla="*/ 1193783 h 1432545"/>
              <a:gd name="connsiteX5" fmla="*/ 2626328 w 2865090"/>
              <a:gd name="connsiteY5" fmla="*/ 1432545 h 1432545"/>
              <a:gd name="connsiteX6" fmla="*/ 238762 w 2865090"/>
              <a:gd name="connsiteY6" fmla="*/ 1432545 h 1432545"/>
              <a:gd name="connsiteX7" fmla="*/ 0 w 2865090"/>
              <a:gd name="connsiteY7" fmla="*/ 1193783 h 1432545"/>
              <a:gd name="connsiteX8" fmla="*/ 0 w 2865090"/>
              <a:gd name="connsiteY8" fmla="*/ 238762 h 14325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865090" h="1432545">
                <a:moveTo>
                  <a:pt x="0" y="238762"/>
                </a:moveTo>
                <a:cubicBezTo>
                  <a:pt x="0" y="106897"/>
                  <a:pt x="106897" y="0"/>
                  <a:pt x="238762" y="0"/>
                </a:cubicBezTo>
                <a:lnTo>
                  <a:pt x="2626328" y="0"/>
                </a:lnTo>
                <a:cubicBezTo>
                  <a:pt x="2758193" y="0"/>
                  <a:pt x="2865090" y="106897"/>
                  <a:pt x="2865090" y="238762"/>
                </a:cubicBezTo>
                <a:lnTo>
                  <a:pt x="2865090" y="1193783"/>
                </a:lnTo>
                <a:cubicBezTo>
                  <a:pt x="2865090" y="1325648"/>
                  <a:pt x="2758193" y="1432545"/>
                  <a:pt x="2626328" y="1432545"/>
                </a:cubicBezTo>
                <a:lnTo>
                  <a:pt x="238762" y="1432545"/>
                </a:lnTo>
                <a:cubicBezTo>
                  <a:pt x="106897" y="1432545"/>
                  <a:pt x="0" y="1325648"/>
                  <a:pt x="0" y="1193783"/>
                </a:cubicBezTo>
                <a:lnTo>
                  <a:pt x="0" y="238762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91851" tIns="191851" rIns="191851" bIns="191851" numCol="1" spcCol="1270" anchor="ctr" anchorCtr="0">
            <a:noAutofit/>
          </a:bodyPr>
          <a:lstStyle/>
          <a:p>
            <a:pPr lvl="0" algn="ctr" defTabSz="1422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3200" b="1" kern="1200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God</a:t>
            </a:r>
            <a:endParaRPr lang="en-US" sz="3200" b="1" kern="1200" dirty="0">
              <a:solidFill>
                <a:schemeClr val="bg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5347759" y="2913636"/>
            <a:ext cx="2865090" cy="1432545"/>
          </a:xfrm>
          <a:custGeom>
            <a:avLst/>
            <a:gdLst>
              <a:gd name="connsiteX0" fmla="*/ 0 w 2865090"/>
              <a:gd name="connsiteY0" fmla="*/ 238762 h 1432545"/>
              <a:gd name="connsiteX1" fmla="*/ 238762 w 2865090"/>
              <a:gd name="connsiteY1" fmla="*/ 0 h 1432545"/>
              <a:gd name="connsiteX2" fmla="*/ 2626328 w 2865090"/>
              <a:gd name="connsiteY2" fmla="*/ 0 h 1432545"/>
              <a:gd name="connsiteX3" fmla="*/ 2865090 w 2865090"/>
              <a:gd name="connsiteY3" fmla="*/ 238762 h 1432545"/>
              <a:gd name="connsiteX4" fmla="*/ 2865090 w 2865090"/>
              <a:gd name="connsiteY4" fmla="*/ 1193783 h 1432545"/>
              <a:gd name="connsiteX5" fmla="*/ 2626328 w 2865090"/>
              <a:gd name="connsiteY5" fmla="*/ 1432545 h 1432545"/>
              <a:gd name="connsiteX6" fmla="*/ 238762 w 2865090"/>
              <a:gd name="connsiteY6" fmla="*/ 1432545 h 1432545"/>
              <a:gd name="connsiteX7" fmla="*/ 0 w 2865090"/>
              <a:gd name="connsiteY7" fmla="*/ 1193783 h 1432545"/>
              <a:gd name="connsiteX8" fmla="*/ 0 w 2865090"/>
              <a:gd name="connsiteY8" fmla="*/ 238762 h 14325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865090" h="1432545">
                <a:moveTo>
                  <a:pt x="0" y="238762"/>
                </a:moveTo>
                <a:cubicBezTo>
                  <a:pt x="0" y="106897"/>
                  <a:pt x="106897" y="0"/>
                  <a:pt x="238762" y="0"/>
                </a:cubicBezTo>
                <a:lnTo>
                  <a:pt x="2626328" y="0"/>
                </a:lnTo>
                <a:cubicBezTo>
                  <a:pt x="2758193" y="0"/>
                  <a:pt x="2865090" y="106897"/>
                  <a:pt x="2865090" y="238762"/>
                </a:cubicBezTo>
                <a:lnTo>
                  <a:pt x="2865090" y="1193783"/>
                </a:lnTo>
                <a:cubicBezTo>
                  <a:pt x="2865090" y="1325648"/>
                  <a:pt x="2758193" y="1432545"/>
                  <a:pt x="2626328" y="1432545"/>
                </a:cubicBezTo>
                <a:lnTo>
                  <a:pt x="238762" y="1432545"/>
                </a:lnTo>
                <a:cubicBezTo>
                  <a:pt x="106897" y="1432545"/>
                  <a:pt x="0" y="1325648"/>
                  <a:pt x="0" y="1193783"/>
                </a:cubicBezTo>
                <a:lnTo>
                  <a:pt x="0" y="238762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91851" tIns="191851" rIns="191851" bIns="191851" numCol="1" spcCol="1270" anchor="ctr" anchorCtr="0">
            <a:noAutofit/>
          </a:bodyPr>
          <a:lstStyle/>
          <a:p>
            <a:pPr lvl="0" algn="ctr" defTabSz="1422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3200" b="1" kern="1200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Truth</a:t>
            </a:r>
            <a:endParaRPr lang="en-US" sz="3200" b="1" kern="1200" dirty="0">
              <a:solidFill>
                <a:schemeClr val="bg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1026472" y="2913809"/>
            <a:ext cx="2865090" cy="1432545"/>
          </a:xfrm>
          <a:custGeom>
            <a:avLst/>
            <a:gdLst>
              <a:gd name="connsiteX0" fmla="*/ 0 w 2865090"/>
              <a:gd name="connsiteY0" fmla="*/ 238762 h 1432545"/>
              <a:gd name="connsiteX1" fmla="*/ 238762 w 2865090"/>
              <a:gd name="connsiteY1" fmla="*/ 0 h 1432545"/>
              <a:gd name="connsiteX2" fmla="*/ 2626328 w 2865090"/>
              <a:gd name="connsiteY2" fmla="*/ 0 h 1432545"/>
              <a:gd name="connsiteX3" fmla="*/ 2865090 w 2865090"/>
              <a:gd name="connsiteY3" fmla="*/ 238762 h 1432545"/>
              <a:gd name="connsiteX4" fmla="*/ 2865090 w 2865090"/>
              <a:gd name="connsiteY4" fmla="*/ 1193783 h 1432545"/>
              <a:gd name="connsiteX5" fmla="*/ 2626328 w 2865090"/>
              <a:gd name="connsiteY5" fmla="*/ 1432545 h 1432545"/>
              <a:gd name="connsiteX6" fmla="*/ 238762 w 2865090"/>
              <a:gd name="connsiteY6" fmla="*/ 1432545 h 1432545"/>
              <a:gd name="connsiteX7" fmla="*/ 0 w 2865090"/>
              <a:gd name="connsiteY7" fmla="*/ 1193783 h 1432545"/>
              <a:gd name="connsiteX8" fmla="*/ 0 w 2865090"/>
              <a:gd name="connsiteY8" fmla="*/ 238762 h 14325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865090" h="1432545">
                <a:moveTo>
                  <a:pt x="0" y="238762"/>
                </a:moveTo>
                <a:cubicBezTo>
                  <a:pt x="0" y="106897"/>
                  <a:pt x="106897" y="0"/>
                  <a:pt x="238762" y="0"/>
                </a:cubicBezTo>
                <a:lnTo>
                  <a:pt x="2626328" y="0"/>
                </a:lnTo>
                <a:cubicBezTo>
                  <a:pt x="2758193" y="0"/>
                  <a:pt x="2865090" y="106897"/>
                  <a:pt x="2865090" y="238762"/>
                </a:cubicBezTo>
                <a:lnTo>
                  <a:pt x="2865090" y="1193783"/>
                </a:lnTo>
                <a:cubicBezTo>
                  <a:pt x="2865090" y="1325648"/>
                  <a:pt x="2758193" y="1432545"/>
                  <a:pt x="2626328" y="1432545"/>
                </a:cubicBezTo>
                <a:lnTo>
                  <a:pt x="238762" y="1432545"/>
                </a:lnTo>
                <a:cubicBezTo>
                  <a:pt x="106897" y="1432545"/>
                  <a:pt x="0" y="1325648"/>
                  <a:pt x="0" y="1193783"/>
                </a:cubicBezTo>
                <a:lnTo>
                  <a:pt x="0" y="238762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91851" tIns="191851" rIns="191851" bIns="191851" numCol="1" spcCol="1270" anchor="ctr" anchorCtr="0">
            <a:noAutofit/>
          </a:bodyPr>
          <a:lstStyle/>
          <a:p>
            <a:pPr lvl="0" algn="ctr" defTabSz="1422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3200" b="1" kern="1200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Sanctification</a:t>
            </a:r>
            <a:endParaRPr lang="en-US" sz="3200" b="1" kern="1200" dirty="0">
              <a:solidFill>
                <a:schemeClr val="bg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462619" y="4373955"/>
            <a:ext cx="184872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*</a:t>
            </a:r>
            <a:r>
              <a:rPr lang="en-US" sz="2000" b="1" dirty="0"/>
              <a:t>What is </a:t>
            </a:r>
            <a:r>
              <a:rPr lang="en-US" sz="2000" b="1" dirty="0" smtClean="0"/>
              <a:t>real</a:t>
            </a:r>
            <a:endParaRPr lang="en-US" sz="20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014366" y="4373955"/>
            <a:ext cx="2877196" cy="9694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900" b="1" dirty="0" smtClean="0"/>
              <a:t>*Separated for special relationship to and purpose in God</a:t>
            </a:r>
            <a:endParaRPr lang="en-US" sz="19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277029" y="564541"/>
            <a:ext cx="2840391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900" b="1" dirty="0" smtClean="0"/>
              <a:t>*God becomes “Father”</a:t>
            </a:r>
            <a:endParaRPr lang="en-US" sz="1900" b="1" dirty="0"/>
          </a:p>
        </p:txBody>
      </p:sp>
    </p:spTree>
    <p:extLst>
      <p:ext uri="{BB962C8B-B14F-4D97-AF65-F5344CB8AC3E}">
        <p14:creationId xmlns:p14="http://schemas.microsoft.com/office/powerpoint/2010/main" xmlns="" val="4281805744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5" grpId="0"/>
      <p:bldP spid="6" grpId="0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i="1" u="sng" dirty="0" smtClean="0"/>
              <a:t>Figure out benefits for sanctified in John 17</a:t>
            </a:r>
          </a:p>
          <a:p>
            <a:r>
              <a:rPr lang="en-US" b="1" i="1" u="sng" dirty="0" smtClean="0"/>
              <a:t>Figure out how John 8 relates to teaching in John 17</a:t>
            </a:r>
          </a:p>
          <a:p>
            <a:pPr lvl="1"/>
            <a:r>
              <a:rPr lang="en-US" dirty="0" smtClean="0"/>
              <a:t>Had a wrong view of their father (Abraham, God, Devil)</a:t>
            </a:r>
          </a:p>
          <a:p>
            <a:pPr lvl="1"/>
            <a:r>
              <a:rPr lang="en-US" dirty="0" smtClean="0"/>
              <a:t>Their behavior reflected who they belonged to</a:t>
            </a:r>
          </a:p>
          <a:p>
            <a:pPr lvl="1"/>
            <a:r>
              <a:rPr lang="en-US" dirty="0" smtClean="0"/>
              <a:t>Refused to listen to Jesus / the Father’s Word(s)…which could have provided them real freedom</a:t>
            </a:r>
          </a:p>
          <a:p>
            <a:pPr lvl="1"/>
            <a:r>
              <a:rPr lang="en-US" dirty="0" smtClean="0"/>
              <a:t>They, though somewhat believing, did not love Jesus</a:t>
            </a:r>
          </a:p>
          <a:p>
            <a:pPr lvl="1"/>
            <a:r>
              <a:rPr lang="en-US" dirty="0" smtClean="0"/>
              <a:t>Jesus says that the problem is that they are not “of God”—holy </a:t>
            </a:r>
          </a:p>
          <a:p>
            <a:pPr lvl="1"/>
            <a:r>
              <a:rPr lang="en-US" dirty="0" smtClean="0"/>
              <a:t>How they responded to Jesus</a:t>
            </a:r>
          </a:p>
          <a:p>
            <a:pPr lvl="2"/>
            <a:r>
              <a:rPr lang="en-US" dirty="0" smtClean="0"/>
              <a:t>Self-justifying inquiry (33) and claims (39)</a:t>
            </a:r>
          </a:p>
          <a:p>
            <a:pPr lvl="2"/>
            <a:r>
              <a:rPr lang="en-US" dirty="0" smtClean="0"/>
              <a:t>Irrational reactive defensiveness (41)</a:t>
            </a:r>
          </a:p>
          <a:p>
            <a:pPr lvl="2"/>
            <a:r>
              <a:rPr lang="en-US" dirty="0" smtClean="0"/>
              <a:t>Baseless insults of speaker (48, 52a)</a:t>
            </a:r>
          </a:p>
          <a:p>
            <a:pPr lvl="2"/>
            <a:r>
              <a:rPr lang="en-US" dirty="0" smtClean="0"/>
              <a:t>Faulty use of ‘truth’ (52b-53)</a:t>
            </a:r>
          </a:p>
          <a:p>
            <a:pPr lvl="2"/>
            <a:r>
              <a:rPr lang="en-US" dirty="0" smtClean="0"/>
              <a:t>Fight (57-59)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400507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Truths about Truth (Gospel of John)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b="1" dirty="0" smtClean="0"/>
              <a:t>Overflow of </a:t>
            </a:r>
            <a:r>
              <a:rPr lang="en-US" b="1" dirty="0"/>
              <a:t>the ultimate reality that orders all </a:t>
            </a:r>
            <a:r>
              <a:rPr lang="en-US" b="1" dirty="0" smtClean="0"/>
              <a:t>things (8.31-32; 1.14</a:t>
            </a:r>
            <a:r>
              <a:rPr lang="en-US" b="1" dirty="0"/>
              <a:t>)</a:t>
            </a:r>
          </a:p>
          <a:p>
            <a:pPr lvl="0"/>
            <a:r>
              <a:rPr lang="en-US" b="1" dirty="0" smtClean="0"/>
              <a:t>Can </a:t>
            </a:r>
            <a:r>
              <a:rPr lang="en-US" b="1" dirty="0"/>
              <a:t>be and has been (through Christ) </a:t>
            </a:r>
            <a:r>
              <a:rPr lang="en-US" b="1" dirty="0" smtClean="0"/>
              <a:t>communicated (8.31-32; 1.14</a:t>
            </a:r>
            <a:r>
              <a:rPr lang="en-US" b="1" dirty="0"/>
              <a:t>, 17)</a:t>
            </a:r>
          </a:p>
          <a:p>
            <a:pPr lvl="0"/>
            <a:r>
              <a:rPr lang="en-US" b="1" dirty="0" smtClean="0"/>
              <a:t>Is </a:t>
            </a:r>
            <a:r>
              <a:rPr lang="en-US" b="1" dirty="0"/>
              <a:t>to be practiced, not merely </a:t>
            </a:r>
            <a:r>
              <a:rPr lang="en-US" b="1" dirty="0" smtClean="0"/>
              <a:t>internalized (8.34, 38, 39, 41, 44, 55; 3.21</a:t>
            </a:r>
            <a:r>
              <a:rPr lang="en-US" b="1" dirty="0"/>
              <a:t>)</a:t>
            </a:r>
          </a:p>
          <a:p>
            <a:pPr lvl="0"/>
            <a:r>
              <a:rPr lang="en-US" dirty="0" smtClean="0"/>
              <a:t>Essential </a:t>
            </a:r>
            <a:r>
              <a:rPr lang="en-US" dirty="0"/>
              <a:t>to the </a:t>
            </a:r>
            <a:r>
              <a:rPr lang="en-US" dirty="0" smtClean="0"/>
              <a:t>right </a:t>
            </a:r>
            <a:r>
              <a:rPr lang="en-US" dirty="0"/>
              <a:t>response to and relationship with </a:t>
            </a:r>
            <a:r>
              <a:rPr lang="en-US" dirty="0" smtClean="0"/>
              <a:t>God </a:t>
            </a:r>
            <a:r>
              <a:rPr lang="en-US" dirty="0"/>
              <a:t>(4.23-24)</a:t>
            </a:r>
          </a:p>
          <a:p>
            <a:pPr lvl="0"/>
            <a:r>
              <a:rPr lang="en-US" b="1" dirty="0"/>
              <a:t>O</a:t>
            </a:r>
            <a:r>
              <a:rPr lang="en-US" b="1" dirty="0" smtClean="0"/>
              <a:t>nly </a:t>
            </a:r>
            <a:r>
              <a:rPr lang="en-US" b="1" dirty="0"/>
              <a:t>confirmed when accompanied with </a:t>
            </a:r>
            <a:r>
              <a:rPr lang="en-US" b="1" dirty="0" smtClean="0"/>
              <a:t>witness-testimony (8:46, 50, 56, 58; 5.33</a:t>
            </a:r>
            <a:r>
              <a:rPr lang="en-US" b="1" dirty="0"/>
              <a:t>)</a:t>
            </a:r>
          </a:p>
          <a:p>
            <a:pPr lvl="0"/>
            <a:r>
              <a:rPr lang="en-US" dirty="0" smtClean="0"/>
              <a:t>Dividing </a:t>
            </a:r>
            <a:r>
              <a:rPr lang="en-US" dirty="0"/>
              <a:t>line between those of the world and those of </a:t>
            </a:r>
            <a:r>
              <a:rPr lang="en-US" dirty="0" smtClean="0"/>
              <a:t>God </a:t>
            </a:r>
            <a:r>
              <a:rPr lang="en-US" dirty="0"/>
              <a:t>(14.6, 14.17, 16.13-15)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939511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76944436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/>
              <a:t>Truths about Truth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0130" y="1408908"/>
            <a:ext cx="8501448" cy="3768574"/>
          </a:xfrm>
        </p:spPr>
        <p:txBody>
          <a:bodyPr>
            <a:normAutofit fontScale="92500" lnSpcReduction="10000"/>
          </a:bodyPr>
          <a:lstStyle/>
          <a:p>
            <a:pPr lvl="0">
              <a:lnSpc>
                <a:spcPct val="150000"/>
              </a:lnSpc>
            </a:pPr>
            <a:r>
              <a:rPr lang="en-US" sz="2600" b="1" dirty="0" smtClean="0"/>
              <a:t>Defined by the Universe-ordering </a:t>
            </a:r>
            <a:r>
              <a:rPr lang="en-US" sz="2600" b="1" i="1" dirty="0" smtClean="0"/>
              <a:t>Logos </a:t>
            </a:r>
            <a:r>
              <a:rPr lang="en-US" sz="2600" b="1" dirty="0" smtClean="0"/>
              <a:t>(1.14</a:t>
            </a:r>
            <a:r>
              <a:rPr lang="en-US" sz="2600" b="1" dirty="0"/>
              <a:t>)</a:t>
            </a:r>
          </a:p>
          <a:p>
            <a:pPr lvl="0">
              <a:lnSpc>
                <a:spcPct val="150000"/>
              </a:lnSpc>
            </a:pPr>
            <a:r>
              <a:rPr lang="en-US" sz="2600" b="1" dirty="0" smtClean="0"/>
              <a:t>Can </a:t>
            </a:r>
            <a:r>
              <a:rPr lang="en-US" sz="2600" b="1" dirty="0"/>
              <a:t>be and has been (through Christ) </a:t>
            </a:r>
            <a:r>
              <a:rPr lang="en-US" sz="2600" b="1" dirty="0" smtClean="0"/>
              <a:t>communicated (1.14</a:t>
            </a:r>
            <a:r>
              <a:rPr lang="en-US" sz="2600" b="1" dirty="0"/>
              <a:t>, 17)</a:t>
            </a:r>
          </a:p>
          <a:p>
            <a:pPr lvl="0">
              <a:lnSpc>
                <a:spcPct val="150000"/>
              </a:lnSpc>
            </a:pPr>
            <a:r>
              <a:rPr lang="en-US" sz="2600" b="1" dirty="0" smtClean="0"/>
              <a:t>Is meant </a:t>
            </a:r>
            <a:r>
              <a:rPr lang="en-US" sz="2600" b="1" dirty="0"/>
              <a:t>to be practiced, not merely </a:t>
            </a:r>
            <a:r>
              <a:rPr lang="en-US" sz="2600" b="1" dirty="0" smtClean="0"/>
              <a:t>acknowledged (3.21</a:t>
            </a:r>
            <a:r>
              <a:rPr lang="en-US" sz="2600" b="1" dirty="0"/>
              <a:t>)</a:t>
            </a:r>
          </a:p>
          <a:p>
            <a:pPr lvl="0">
              <a:lnSpc>
                <a:spcPct val="150000"/>
              </a:lnSpc>
            </a:pPr>
            <a:r>
              <a:rPr lang="en-US" sz="2600" b="1" dirty="0" smtClean="0"/>
              <a:t>Essential for rightly responding and relating to God </a:t>
            </a:r>
            <a:r>
              <a:rPr lang="en-US" sz="2600" b="1" dirty="0"/>
              <a:t>(4.23-24)</a:t>
            </a:r>
          </a:p>
          <a:p>
            <a:pPr lvl="0">
              <a:lnSpc>
                <a:spcPct val="150000"/>
              </a:lnSpc>
            </a:pPr>
            <a:r>
              <a:rPr lang="en-US" sz="2600" b="1" dirty="0" smtClean="0"/>
              <a:t>Must be accompanied </a:t>
            </a:r>
            <a:r>
              <a:rPr lang="en-US" sz="2600" b="1" dirty="0"/>
              <a:t>with </a:t>
            </a:r>
            <a:r>
              <a:rPr lang="en-US" sz="2600" b="1" dirty="0" smtClean="0"/>
              <a:t>witness-testimony (5.33</a:t>
            </a:r>
            <a:r>
              <a:rPr lang="en-US" sz="2600" b="1" dirty="0"/>
              <a:t>)</a:t>
            </a:r>
          </a:p>
          <a:p>
            <a:pPr lvl="0">
              <a:lnSpc>
                <a:spcPct val="150000"/>
              </a:lnSpc>
            </a:pPr>
            <a:r>
              <a:rPr lang="en-US" sz="2600" b="1" dirty="0" smtClean="0"/>
              <a:t>Divides those </a:t>
            </a:r>
            <a:r>
              <a:rPr lang="en-US" sz="2600" b="1" dirty="0"/>
              <a:t>of the world and those of </a:t>
            </a:r>
            <a:r>
              <a:rPr lang="en-US" sz="2600" b="1" dirty="0" smtClean="0"/>
              <a:t>God (14.17)</a:t>
            </a:r>
            <a:endParaRPr lang="en-US" sz="2600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982660607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Non-Sanctifying Reactions to Truth  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US" sz="2800" b="1" dirty="0"/>
              <a:t>Self-justification (33, 39)</a:t>
            </a:r>
          </a:p>
          <a:p>
            <a:pPr>
              <a:lnSpc>
                <a:spcPct val="150000"/>
              </a:lnSpc>
            </a:pPr>
            <a:r>
              <a:rPr lang="en-US" sz="2800" b="1" dirty="0"/>
              <a:t>Irrational and impulsive defensiveness (41)</a:t>
            </a:r>
          </a:p>
          <a:p>
            <a:pPr>
              <a:lnSpc>
                <a:spcPct val="150000"/>
              </a:lnSpc>
            </a:pPr>
            <a:r>
              <a:rPr lang="en-US" sz="2800" b="1" dirty="0"/>
              <a:t>Baseless insults (48, 52a)</a:t>
            </a:r>
          </a:p>
          <a:p>
            <a:pPr>
              <a:lnSpc>
                <a:spcPct val="150000"/>
              </a:lnSpc>
            </a:pPr>
            <a:r>
              <a:rPr lang="en-US" sz="2800" b="1" dirty="0"/>
              <a:t>Faulty use of ‘truth’ (52b-53)</a:t>
            </a:r>
          </a:p>
          <a:p>
            <a:pPr>
              <a:lnSpc>
                <a:spcPct val="150000"/>
              </a:lnSpc>
            </a:pPr>
            <a:r>
              <a:rPr lang="en-US" sz="2800" b="1" dirty="0"/>
              <a:t>Fight (57-59)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89180033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orbel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435</TotalTime>
  <Words>704</Words>
  <Application>Microsoft Office PowerPoint</Application>
  <PresentationFormat>On-screen Show (16:10)</PresentationFormat>
  <Paragraphs>75</Paragraphs>
  <Slides>14</Slides>
  <Notes>1</Notes>
  <HiddenSlides>6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Sanctified by the Truth</vt:lpstr>
      <vt:lpstr>Slide 2</vt:lpstr>
      <vt:lpstr>Slide 3</vt:lpstr>
      <vt:lpstr>Slide 4</vt:lpstr>
      <vt:lpstr>Slide 5</vt:lpstr>
      <vt:lpstr>Truths about Truth (Gospel of John)</vt:lpstr>
      <vt:lpstr>Slide 7</vt:lpstr>
      <vt:lpstr>Truths about Truth</vt:lpstr>
      <vt:lpstr>Non-Sanctifying Reactions to Truth  </vt:lpstr>
      <vt:lpstr>Testing Our Sanctification (1st John)</vt:lpstr>
      <vt:lpstr>Testing My Sanctification (1st John)</vt:lpstr>
      <vt:lpstr>How We Are Sanctified in Truth </vt:lpstr>
      <vt:lpstr>Truth-Sanctified people are ruled by God’s…</vt:lpstr>
      <vt:lpstr>Slide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Sanctified by The Truth</dc:title>
  <dc:creator>BenHall</dc:creator>
  <cp:lastModifiedBy>Brad Beutjer</cp:lastModifiedBy>
  <cp:revision>80</cp:revision>
  <dcterms:created xsi:type="dcterms:W3CDTF">2016-01-17T01:53:59Z</dcterms:created>
  <dcterms:modified xsi:type="dcterms:W3CDTF">2016-01-17T22:46:39Z</dcterms:modified>
</cp:coreProperties>
</file>