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78" r:id="rId3"/>
    <p:sldId id="279" r:id="rId4"/>
    <p:sldId id="257" r:id="rId5"/>
    <p:sldId id="275" r:id="rId6"/>
    <p:sldId id="281" r:id="rId7"/>
    <p:sldId id="277" r:id="rId8"/>
    <p:sldId id="274" r:id="rId9"/>
    <p:sldId id="280" r:id="rId10"/>
    <p:sldId id="283" r:id="rId11"/>
    <p:sldId id="294" r:id="rId12"/>
    <p:sldId id="284" r:id="rId13"/>
    <p:sldId id="285" r:id="rId14"/>
    <p:sldId id="288" r:id="rId15"/>
    <p:sldId id="293" r:id="rId16"/>
    <p:sldId id="292" r:id="rId17"/>
    <p:sldId id="291" r:id="rId18"/>
    <p:sldId id="29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37" autoAdjust="0"/>
    <p:restoredTop sz="94660"/>
  </p:normalViewPr>
  <p:slideViewPr>
    <p:cSldViewPr showGuides="1">
      <p:cViewPr>
        <p:scale>
          <a:sx n="60" d="100"/>
          <a:sy n="60" d="100"/>
        </p:scale>
        <p:origin x="-1884"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3BEA8-29D3-419E-B31B-89F1243302FE}" type="datetimeFigureOut">
              <a:rPr lang="en-US" smtClean="0"/>
              <a:t>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E35685-6657-4208-A3B9-B55F9FF6951C}" type="slidenum">
              <a:rPr lang="en-US" smtClean="0"/>
              <a:t>‹#›</a:t>
            </a:fld>
            <a:endParaRPr lang="en-US"/>
          </a:p>
        </p:txBody>
      </p:sp>
    </p:spTree>
    <p:extLst>
      <p:ext uri="{BB962C8B-B14F-4D97-AF65-F5344CB8AC3E}">
        <p14:creationId xmlns:p14="http://schemas.microsoft.com/office/powerpoint/2010/main" val="2426761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E35685-6657-4208-A3B9-B55F9FF6951C}" type="slidenum">
              <a:rPr lang="en-US" smtClean="0"/>
              <a:t>1</a:t>
            </a:fld>
            <a:endParaRPr lang="en-US"/>
          </a:p>
        </p:txBody>
      </p:sp>
    </p:spTree>
    <p:extLst>
      <p:ext uri="{BB962C8B-B14F-4D97-AF65-F5344CB8AC3E}">
        <p14:creationId xmlns:p14="http://schemas.microsoft.com/office/powerpoint/2010/main" val="3416707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7DDBF77-4BB9-4BDD-A014-B0F047D700C7}"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A2A9B-6F97-4F6D-B40F-F1BAA6F42E9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DDBF77-4BB9-4BDD-A014-B0F047D700C7}"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A2A9B-6F97-4F6D-B40F-F1BAA6F42E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DDBF77-4BB9-4BDD-A014-B0F047D700C7}" type="datetimeFigureOut">
              <a:rPr lang="en-US" smtClean="0"/>
              <a:t>1/1/2012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C2A2A9B-6F97-4F6D-B40F-F1BAA6F42E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DDBF77-4BB9-4BDD-A014-B0F047D700C7}"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A2A9B-6F97-4F6D-B40F-F1BAA6F42E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DDBF77-4BB9-4BDD-A014-B0F047D700C7}"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A2A9B-6F97-4F6D-B40F-F1BAA6F42E9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DDBF77-4BB9-4BDD-A014-B0F047D700C7}" type="datetimeFigureOut">
              <a:rPr lang="en-US" smtClean="0"/>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A2A9B-6F97-4F6D-B40F-F1BAA6F42E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DDBF77-4BB9-4BDD-A014-B0F047D700C7}" type="datetimeFigureOut">
              <a:rPr lang="en-US" smtClean="0"/>
              <a:t>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2A2A9B-6F97-4F6D-B40F-F1BAA6F42E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DDBF77-4BB9-4BDD-A014-B0F047D700C7}" type="datetimeFigureOut">
              <a:rPr lang="en-US" smtClean="0"/>
              <a:t>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2A2A9B-6F97-4F6D-B40F-F1BAA6F42E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DBF77-4BB9-4BDD-A014-B0F047D700C7}" type="datetimeFigureOut">
              <a:rPr lang="en-US" smtClean="0"/>
              <a:t>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2A2A9B-6F97-4F6D-B40F-F1BAA6F42E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DDBF77-4BB9-4BDD-A014-B0F047D700C7}" type="datetimeFigureOut">
              <a:rPr lang="en-US" smtClean="0"/>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A2A9B-6F97-4F6D-B40F-F1BAA6F42E9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7DDBF77-4BB9-4BDD-A014-B0F047D700C7}" type="datetimeFigureOut">
              <a:rPr lang="en-US" smtClean="0"/>
              <a:t>1/1/2012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C2A2A9B-6F97-4F6D-B40F-F1BAA6F42E9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7DDBF77-4BB9-4BDD-A014-B0F047D700C7}" type="datetimeFigureOut">
              <a:rPr lang="en-US" smtClean="0"/>
              <a:t>1/1/2012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C2A2A9B-6F97-4F6D-B40F-F1BAA6F42E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Comfort One Another</a:t>
            </a:r>
            <a:endParaRPr lang="en-US" dirty="0"/>
          </a:p>
        </p:txBody>
      </p:sp>
    </p:spTree>
    <p:extLst>
      <p:ext uri="{BB962C8B-B14F-4D97-AF65-F5344CB8AC3E}">
        <p14:creationId xmlns:p14="http://schemas.microsoft.com/office/powerpoint/2010/main" val="347552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alter-nacija.com/wp-content/uploads/2011/08/holding-hands.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1000"/>
                    </a14:imgEffect>
                  </a14:imgLayer>
                </a14:imgProps>
              </a:ext>
              <a:ext uri="{28A0092B-C50C-407E-A947-70E740481C1C}">
                <a14:useLocalDpi xmlns:a14="http://schemas.microsoft.com/office/drawing/2010/main" val="0"/>
              </a:ext>
            </a:extLst>
          </a:blip>
          <a:srcRect/>
          <a:stretch>
            <a:fillRect/>
          </a:stretch>
        </p:blipFill>
        <p:spPr bwMode="auto">
          <a:xfrm>
            <a:off x="-457200" y="-457200"/>
            <a:ext cx="9977584" cy="78486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3733800" y="609600"/>
            <a:ext cx="5333999" cy="914400"/>
            <a:chOff x="0" y="609600"/>
            <a:chExt cx="5257800" cy="685800"/>
          </a:xfrm>
        </p:grpSpPr>
        <p:sp>
          <p:nvSpPr>
            <p:cNvPr id="9" name="Rectangle 8"/>
            <p:cNvSpPr/>
            <p:nvPr/>
          </p:nvSpPr>
          <p:spPr>
            <a:xfrm>
              <a:off x="0" y="609600"/>
              <a:ext cx="5257800" cy="685800"/>
            </a:xfrm>
            <a:prstGeom prst="rect">
              <a:avLst/>
            </a:prstGeom>
            <a:solidFill>
              <a:schemeClr val="tx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Bradley Hand ITC" pitchFamily="66" charset="0"/>
              </a:endParaRPr>
            </a:p>
          </p:txBody>
        </p:sp>
        <p:sp>
          <p:nvSpPr>
            <p:cNvPr id="6" name="Content Placeholder 2"/>
            <p:cNvSpPr txBox="1">
              <a:spLocks/>
            </p:cNvSpPr>
            <p:nvPr/>
          </p:nvSpPr>
          <p:spPr>
            <a:xfrm>
              <a:off x="0" y="609600"/>
              <a:ext cx="5257800" cy="685800"/>
            </a:xfrm>
            <a:prstGeom prst="rect">
              <a:avLst/>
            </a:prstGeom>
          </p:spPr>
          <p:txBody>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gn="ctr">
                <a:spcBef>
                  <a:spcPts val="1200"/>
                </a:spcBef>
                <a:spcAft>
                  <a:spcPts val="1200"/>
                </a:spcAft>
                <a:buNone/>
              </a:pPr>
              <a:r>
                <a:rPr lang="en-US" dirty="0" smtClean="0">
                  <a:solidFill>
                    <a:schemeClr val="bg1"/>
                  </a:solidFill>
                  <a:latin typeface="Bradley Hand ITC" pitchFamily="66" charset="0"/>
                </a:rPr>
                <a:t>we</a:t>
              </a:r>
              <a:r>
                <a:rPr lang="en-US" b="1" dirty="0" smtClean="0">
                  <a:solidFill>
                    <a:schemeClr val="bg1"/>
                  </a:solidFill>
                  <a:latin typeface="Bradley Hand ITC" pitchFamily="66" charset="0"/>
                </a:rPr>
                <a:t> </a:t>
              </a:r>
              <a:r>
                <a:rPr lang="en-US" sz="5200" b="1" dirty="0" smtClean="0">
                  <a:solidFill>
                    <a:schemeClr val="bg1"/>
                  </a:solidFill>
                  <a:latin typeface="Bradley Hand ITC" pitchFamily="66" charset="0"/>
                </a:rPr>
                <a:t>comfort</a:t>
              </a:r>
              <a:r>
                <a:rPr lang="en-US" sz="3400" b="1" dirty="0" smtClean="0">
                  <a:solidFill>
                    <a:schemeClr val="bg1"/>
                  </a:solidFill>
                  <a:latin typeface="Bradley Hand ITC" pitchFamily="66" charset="0"/>
                </a:rPr>
                <a:t> </a:t>
              </a:r>
              <a:r>
                <a:rPr lang="en-US" dirty="0" smtClean="0">
                  <a:solidFill>
                    <a:schemeClr val="bg1"/>
                  </a:solidFill>
                  <a:latin typeface="Bradley Hand ITC" pitchFamily="66" charset="0"/>
                </a:rPr>
                <a:t>one another…</a:t>
              </a:r>
            </a:p>
          </p:txBody>
        </p:sp>
      </p:grpSp>
      <p:grpSp>
        <p:nvGrpSpPr>
          <p:cNvPr id="12" name="Group 11"/>
          <p:cNvGrpSpPr/>
          <p:nvPr/>
        </p:nvGrpSpPr>
        <p:grpSpPr>
          <a:xfrm>
            <a:off x="-304799" y="3886200"/>
            <a:ext cx="4724400" cy="762000"/>
            <a:chOff x="4267200" y="457200"/>
            <a:chExt cx="4481689" cy="609600"/>
          </a:xfrm>
        </p:grpSpPr>
        <p:sp>
          <p:nvSpPr>
            <p:cNvPr id="10" name="Rectangle 9"/>
            <p:cNvSpPr/>
            <p:nvPr/>
          </p:nvSpPr>
          <p:spPr>
            <a:xfrm>
              <a:off x="4267200" y="457200"/>
              <a:ext cx="4481689" cy="609600"/>
            </a:xfrm>
            <a:prstGeom prst="rect">
              <a:avLst/>
            </a:prstGeom>
            <a:solidFill>
              <a:schemeClr val="tx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800" b="1">
                <a:latin typeface="Bradley Hand ITC" pitchFamily="66" charset="0"/>
              </a:endParaRPr>
            </a:p>
          </p:txBody>
        </p:sp>
        <p:sp>
          <p:nvSpPr>
            <p:cNvPr id="11" name="Content Placeholder 2"/>
            <p:cNvSpPr txBox="1">
              <a:spLocks/>
            </p:cNvSpPr>
            <p:nvPr/>
          </p:nvSpPr>
          <p:spPr>
            <a:xfrm>
              <a:off x="4267200" y="457200"/>
              <a:ext cx="4481689" cy="609600"/>
            </a:xfrm>
            <a:prstGeom prst="rect">
              <a:avLst/>
            </a:prstGeom>
          </p:spPr>
          <p:txBody>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gn="ctr">
                <a:spcBef>
                  <a:spcPts val="600"/>
                </a:spcBef>
                <a:spcAft>
                  <a:spcPts val="600"/>
                </a:spcAft>
                <a:buNone/>
              </a:pPr>
              <a:r>
                <a:rPr lang="en-US" b="1" dirty="0" smtClean="0">
                  <a:solidFill>
                    <a:schemeClr val="bg1"/>
                  </a:solidFill>
                  <a:latin typeface="Bradley Hand ITC" pitchFamily="66" charset="0"/>
                </a:rPr>
                <a:t> </a:t>
              </a:r>
              <a:r>
                <a:rPr lang="en-US" dirty="0" smtClean="0">
                  <a:solidFill>
                    <a:schemeClr val="bg1"/>
                  </a:solidFill>
                  <a:latin typeface="Bradley Hand ITC" pitchFamily="66" charset="0"/>
                </a:rPr>
                <a:t>through</a:t>
              </a:r>
              <a:r>
                <a:rPr lang="en-US" b="1" dirty="0" smtClean="0">
                  <a:solidFill>
                    <a:schemeClr val="bg1"/>
                  </a:solidFill>
                  <a:latin typeface="Bradley Hand ITC" pitchFamily="66" charset="0"/>
                </a:rPr>
                <a:t> </a:t>
              </a:r>
              <a:r>
                <a:rPr lang="en-US" sz="4800" b="1" dirty="0" smtClean="0">
                  <a:solidFill>
                    <a:schemeClr val="bg1"/>
                  </a:solidFill>
                  <a:latin typeface="Bradley Hand ITC" pitchFamily="66" charset="0"/>
                </a:rPr>
                <a:t>experiences</a:t>
              </a:r>
            </a:p>
          </p:txBody>
        </p:sp>
      </p:grpSp>
      <p:grpSp>
        <p:nvGrpSpPr>
          <p:cNvPr id="21" name="Group 20"/>
          <p:cNvGrpSpPr/>
          <p:nvPr/>
        </p:nvGrpSpPr>
        <p:grpSpPr>
          <a:xfrm>
            <a:off x="685800" y="4648200"/>
            <a:ext cx="4481689" cy="762000"/>
            <a:chOff x="4267200" y="457200"/>
            <a:chExt cx="4481689" cy="609600"/>
          </a:xfrm>
        </p:grpSpPr>
        <p:sp>
          <p:nvSpPr>
            <p:cNvPr id="22" name="Rectangle 21"/>
            <p:cNvSpPr/>
            <p:nvPr/>
          </p:nvSpPr>
          <p:spPr>
            <a:xfrm>
              <a:off x="4267200" y="457200"/>
              <a:ext cx="4481689" cy="609600"/>
            </a:xfrm>
            <a:prstGeom prst="rect">
              <a:avLst/>
            </a:prstGeom>
            <a:solidFill>
              <a:schemeClr val="tx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800" b="1">
                <a:latin typeface="Bradley Hand ITC" pitchFamily="66" charset="0"/>
              </a:endParaRPr>
            </a:p>
          </p:txBody>
        </p:sp>
        <p:sp>
          <p:nvSpPr>
            <p:cNvPr id="23" name="Content Placeholder 2"/>
            <p:cNvSpPr txBox="1">
              <a:spLocks/>
            </p:cNvSpPr>
            <p:nvPr/>
          </p:nvSpPr>
          <p:spPr>
            <a:xfrm>
              <a:off x="4267200" y="457200"/>
              <a:ext cx="4481689" cy="609600"/>
            </a:xfrm>
            <a:prstGeom prst="rect">
              <a:avLst/>
            </a:prstGeom>
          </p:spPr>
          <p:txBody>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gn="ctr">
                <a:spcBef>
                  <a:spcPts val="600"/>
                </a:spcBef>
                <a:spcAft>
                  <a:spcPts val="600"/>
                </a:spcAft>
                <a:buNone/>
              </a:pPr>
              <a:r>
                <a:rPr lang="en-US" b="1" dirty="0" smtClean="0">
                  <a:solidFill>
                    <a:schemeClr val="bg1"/>
                  </a:solidFill>
                  <a:latin typeface="Bradley Hand ITC" pitchFamily="66" charset="0"/>
                </a:rPr>
                <a:t> </a:t>
              </a:r>
              <a:r>
                <a:rPr lang="en-US" dirty="0" smtClean="0">
                  <a:solidFill>
                    <a:schemeClr val="bg1"/>
                  </a:solidFill>
                  <a:latin typeface="Bradley Hand ITC" pitchFamily="66" charset="0"/>
                </a:rPr>
                <a:t>through</a:t>
              </a:r>
              <a:r>
                <a:rPr lang="en-US" b="1" dirty="0" smtClean="0">
                  <a:solidFill>
                    <a:schemeClr val="bg1"/>
                  </a:solidFill>
                  <a:latin typeface="Bradley Hand ITC" pitchFamily="66" charset="0"/>
                </a:rPr>
                <a:t> </a:t>
              </a:r>
              <a:r>
                <a:rPr lang="en-US" sz="4800" b="1" dirty="0" smtClean="0">
                  <a:solidFill>
                    <a:schemeClr val="bg1"/>
                  </a:solidFill>
                  <a:latin typeface="Bradley Hand ITC" pitchFamily="66" charset="0"/>
                </a:rPr>
                <a:t>Scripture</a:t>
              </a:r>
            </a:p>
          </p:txBody>
        </p:sp>
      </p:grpSp>
      <p:grpSp>
        <p:nvGrpSpPr>
          <p:cNvPr id="24" name="Group 23"/>
          <p:cNvGrpSpPr/>
          <p:nvPr/>
        </p:nvGrpSpPr>
        <p:grpSpPr>
          <a:xfrm>
            <a:off x="1461911" y="5410200"/>
            <a:ext cx="4481689" cy="838200"/>
            <a:chOff x="4267200" y="457200"/>
            <a:chExt cx="4481689" cy="609600"/>
          </a:xfrm>
        </p:grpSpPr>
        <p:sp>
          <p:nvSpPr>
            <p:cNvPr id="25" name="Rectangle 24"/>
            <p:cNvSpPr/>
            <p:nvPr/>
          </p:nvSpPr>
          <p:spPr>
            <a:xfrm>
              <a:off x="4267200" y="457200"/>
              <a:ext cx="4481689" cy="609600"/>
            </a:xfrm>
            <a:prstGeom prst="rect">
              <a:avLst/>
            </a:prstGeom>
            <a:solidFill>
              <a:schemeClr val="tx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800" b="1">
                <a:latin typeface="Bradley Hand ITC" pitchFamily="66" charset="0"/>
              </a:endParaRPr>
            </a:p>
          </p:txBody>
        </p:sp>
        <p:sp>
          <p:nvSpPr>
            <p:cNvPr id="26" name="Content Placeholder 2"/>
            <p:cNvSpPr txBox="1">
              <a:spLocks/>
            </p:cNvSpPr>
            <p:nvPr/>
          </p:nvSpPr>
          <p:spPr>
            <a:xfrm>
              <a:off x="4267200" y="457200"/>
              <a:ext cx="4481689" cy="609600"/>
            </a:xfrm>
            <a:prstGeom prst="rect">
              <a:avLst/>
            </a:prstGeom>
          </p:spPr>
          <p:txBody>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lgn="ctr">
                <a:spcBef>
                  <a:spcPts val="600"/>
                </a:spcBef>
                <a:spcAft>
                  <a:spcPts val="600"/>
                </a:spcAft>
                <a:buNone/>
              </a:pPr>
              <a:r>
                <a:rPr lang="en-US" b="1" dirty="0" smtClean="0">
                  <a:solidFill>
                    <a:schemeClr val="bg1"/>
                  </a:solidFill>
                  <a:latin typeface="Bradley Hand ITC" pitchFamily="66" charset="0"/>
                </a:rPr>
                <a:t> </a:t>
              </a:r>
              <a:r>
                <a:rPr lang="en-US" dirty="0" smtClean="0">
                  <a:solidFill>
                    <a:schemeClr val="bg1"/>
                  </a:solidFill>
                  <a:latin typeface="Bradley Hand ITC" pitchFamily="66" charset="0"/>
                </a:rPr>
                <a:t>with our </a:t>
              </a:r>
              <a:r>
                <a:rPr lang="en-US" sz="4800" b="1" dirty="0" smtClean="0">
                  <a:solidFill>
                    <a:schemeClr val="bg1"/>
                  </a:solidFill>
                  <a:latin typeface="Bradley Hand ITC" pitchFamily="66" charset="0"/>
                </a:rPr>
                <a:t>presence</a:t>
              </a:r>
            </a:p>
          </p:txBody>
        </p:sp>
      </p:grpSp>
    </p:spTree>
    <p:extLst>
      <p:ext uri="{BB962C8B-B14F-4D97-AF65-F5344CB8AC3E}">
        <p14:creationId xmlns:p14="http://schemas.microsoft.com/office/powerpoint/2010/main" val="85450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371600" y="609600"/>
            <a:ext cx="6400800" cy="5632311"/>
          </a:xfrm>
          <a:prstGeom prst="rect">
            <a:avLst/>
          </a:prstGeom>
          <a:noFill/>
        </p:spPr>
        <p:txBody>
          <a:bodyPr wrap="square" rtlCol="0">
            <a:spAutoFit/>
          </a:bodyPr>
          <a:lstStyle/>
          <a:p>
            <a:pPr marL="0" lvl="3"/>
            <a:r>
              <a:rPr lang="en-US" sz="2400" dirty="0">
                <a:solidFill>
                  <a:schemeClr val="bg1"/>
                </a:solidFill>
              </a:rPr>
              <a:t>Blessed be the God and Father of our Lord Jesus Christ, the Father of mercies and God of all </a:t>
            </a:r>
            <a:r>
              <a:rPr lang="en-US" sz="2400" b="1" u="sng" dirty="0" smtClean="0">
                <a:solidFill>
                  <a:srgbClr val="FFFF00"/>
                </a:solidFill>
              </a:rPr>
              <a:t>comfort</a:t>
            </a:r>
            <a:r>
              <a:rPr lang="en-US" sz="2400" dirty="0" smtClean="0">
                <a:solidFill>
                  <a:schemeClr val="bg1"/>
                </a:solidFill>
              </a:rPr>
              <a:t>, who </a:t>
            </a:r>
            <a:r>
              <a:rPr lang="en-US" sz="2400" b="1" u="sng" dirty="0" smtClean="0">
                <a:solidFill>
                  <a:srgbClr val="FFFF00"/>
                </a:solidFill>
              </a:rPr>
              <a:t>comforts</a:t>
            </a:r>
            <a:r>
              <a:rPr lang="en-US" sz="2400" dirty="0" smtClean="0">
                <a:solidFill>
                  <a:schemeClr val="bg1"/>
                </a:solidFill>
              </a:rPr>
              <a:t> </a:t>
            </a:r>
            <a:r>
              <a:rPr lang="en-US" sz="2400" dirty="0">
                <a:solidFill>
                  <a:schemeClr val="bg1"/>
                </a:solidFill>
              </a:rPr>
              <a:t>us in all our affliction, so that we may be able to </a:t>
            </a:r>
            <a:r>
              <a:rPr lang="en-US" sz="2400" b="1" u="sng" dirty="0" smtClean="0">
                <a:solidFill>
                  <a:srgbClr val="FFFF00"/>
                </a:solidFill>
              </a:rPr>
              <a:t>comfort</a:t>
            </a:r>
            <a:r>
              <a:rPr lang="en-US" sz="2400" dirty="0" smtClean="0">
                <a:solidFill>
                  <a:schemeClr val="bg1"/>
                </a:solidFill>
              </a:rPr>
              <a:t> </a:t>
            </a:r>
            <a:r>
              <a:rPr lang="en-US" sz="2400" dirty="0">
                <a:solidFill>
                  <a:schemeClr val="bg1"/>
                </a:solidFill>
              </a:rPr>
              <a:t>those who are in any affliction, with the </a:t>
            </a:r>
            <a:r>
              <a:rPr lang="en-US" sz="2400" b="1" u="sng" dirty="0" smtClean="0">
                <a:solidFill>
                  <a:srgbClr val="FFFF00"/>
                </a:solidFill>
              </a:rPr>
              <a:t>comfort</a:t>
            </a:r>
            <a:r>
              <a:rPr lang="en-US" sz="2400" dirty="0" smtClean="0">
                <a:solidFill>
                  <a:schemeClr val="bg1"/>
                </a:solidFill>
              </a:rPr>
              <a:t> </a:t>
            </a:r>
            <a:r>
              <a:rPr lang="en-US" sz="2400" dirty="0">
                <a:solidFill>
                  <a:schemeClr val="bg1"/>
                </a:solidFill>
              </a:rPr>
              <a:t>with which we ourselves are </a:t>
            </a:r>
            <a:r>
              <a:rPr lang="en-US" sz="2400" b="1" u="sng" dirty="0" smtClean="0">
                <a:solidFill>
                  <a:srgbClr val="FFFF00"/>
                </a:solidFill>
              </a:rPr>
              <a:t>comforted</a:t>
            </a:r>
            <a:r>
              <a:rPr lang="en-US" sz="2400" dirty="0" smtClean="0">
                <a:solidFill>
                  <a:schemeClr val="bg1"/>
                </a:solidFill>
              </a:rPr>
              <a:t> </a:t>
            </a:r>
            <a:r>
              <a:rPr lang="en-US" sz="2400" dirty="0">
                <a:solidFill>
                  <a:schemeClr val="bg1"/>
                </a:solidFill>
              </a:rPr>
              <a:t>by God. For as we share abundantly in Christ’s sufferings, so through Christ we share abundantly in </a:t>
            </a:r>
            <a:r>
              <a:rPr lang="en-US" sz="2400" b="1" u="sng" dirty="0" smtClean="0">
                <a:solidFill>
                  <a:srgbClr val="FFFF00"/>
                </a:solidFill>
              </a:rPr>
              <a:t>comfort</a:t>
            </a:r>
            <a:r>
              <a:rPr lang="en-US" sz="2400" dirty="0" smtClean="0">
                <a:solidFill>
                  <a:schemeClr val="bg1"/>
                </a:solidFill>
              </a:rPr>
              <a:t> </a:t>
            </a:r>
            <a:r>
              <a:rPr lang="en-US" sz="2400" dirty="0">
                <a:solidFill>
                  <a:schemeClr val="bg1"/>
                </a:solidFill>
              </a:rPr>
              <a:t>too. If we are afflicted, it is for your </a:t>
            </a:r>
            <a:r>
              <a:rPr lang="en-US" sz="2400" b="1" u="sng" dirty="0" smtClean="0">
                <a:solidFill>
                  <a:srgbClr val="FFFF00"/>
                </a:solidFill>
              </a:rPr>
              <a:t>comfort</a:t>
            </a:r>
            <a:r>
              <a:rPr lang="en-US" sz="2400" dirty="0" smtClean="0">
                <a:solidFill>
                  <a:schemeClr val="bg1"/>
                </a:solidFill>
              </a:rPr>
              <a:t> </a:t>
            </a:r>
            <a:r>
              <a:rPr lang="en-US" sz="2400" dirty="0">
                <a:solidFill>
                  <a:schemeClr val="bg1"/>
                </a:solidFill>
              </a:rPr>
              <a:t>and salvation; and if we are </a:t>
            </a:r>
            <a:r>
              <a:rPr lang="en-US" sz="2400" b="1" u="sng" dirty="0" smtClean="0">
                <a:solidFill>
                  <a:srgbClr val="FFFF00"/>
                </a:solidFill>
              </a:rPr>
              <a:t>comforted</a:t>
            </a:r>
            <a:r>
              <a:rPr lang="en-US" sz="2400" dirty="0" smtClean="0">
                <a:solidFill>
                  <a:schemeClr val="bg1"/>
                </a:solidFill>
              </a:rPr>
              <a:t>, </a:t>
            </a:r>
            <a:r>
              <a:rPr lang="en-US" sz="2400" dirty="0">
                <a:solidFill>
                  <a:schemeClr val="bg1"/>
                </a:solidFill>
              </a:rPr>
              <a:t>it is for your </a:t>
            </a:r>
            <a:r>
              <a:rPr lang="en-US" sz="2400" b="1" u="sng" dirty="0" smtClean="0">
                <a:solidFill>
                  <a:srgbClr val="FFFF00"/>
                </a:solidFill>
              </a:rPr>
              <a:t>comfort</a:t>
            </a:r>
            <a:r>
              <a:rPr lang="en-US" sz="2400" dirty="0" smtClean="0">
                <a:solidFill>
                  <a:schemeClr val="bg1"/>
                </a:solidFill>
              </a:rPr>
              <a:t>, </a:t>
            </a:r>
            <a:r>
              <a:rPr lang="en-US" sz="2400" dirty="0">
                <a:solidFill>
                  <a:schemeClr val="bg1"/>
                </a:solidFill>
              </a:rPr>
              <a:t>which you experience when you patiently endure the same sufferings that we suffer. Our hope for you is unshaken, for we know that as you share in our sufferings, you will also share in our </a:t>
            </a:r>
            <a:r>
              <a:rPr lang="en-US" sz="2400" b="1" u="sng" dirty="0" smtClean="0">
                <a:solidFill>
                  <a:srgbClr val="FFFF00"/>
                </a:solidFill>
              </a:rPr>
              <a:t>comfort</a:t>
            </a:r>
            <a:r>
              <a:rPr lang="en-US" sz="2400" dirty="0" smtClean="0">
                <a:solidFill>
                  <a:schemeClr val="bg1"/>
                </a:solidFill>
              </a:rPr>
              <a:t>.</a:t>
            </a:r>
          </a:p>
          <a:p>
            <a:pPr marL="0" lvl="3"/>
            <a:r>
              <a:rPr lang="en-US" sz="2400" dirty="0" smtClean="0">
                <a:solidFill>
                  <a:schemeClr val="bg1"/>
                </a:solidFill>
              </a:rPr>
              <a:t>2 Corinthians 1:3-7 </a:t>
            </a:r>
            <a:endParaRPr lang="en-US" sz="2400" dirty="0">
              <a:solidFill>
                <a:schemeClr val="bg1"/>
              </a:solidFill>
            </a:endParaRPr>
          </a:p>
        </p:txBody>
      </p:sp>
    </p:spTree>
    <p:extLst>
      <p:ext uri="{BB962C8B-B14F-4D97-AF65-F5344CB8AC3E}">
        <p14:creationId xmlns:p14="http://schemas.microsoft.com/office/powerpoint/2010/main" val="421883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95400" y="609600"/>
            <a:ext cx="6553200" cy="5632311"/>
          </a:xfrm>
          <a:prstGeom prst="rect">
            <a:avLst/>
          </a:prstGeom>
          <a:noFill/>
        </p:spPr>
        <p:txBody>
          <a:bodyPr wrap="square" rtlCol="0">
            <a:spAutoFit/>
          </a:bodyPr>
          <a:lstStyle/>
          <a:p>
            <a:pPr marL="0" lvl="3"/>
            <a:r>
              <a:rPr lang="en-US" sz="2400" dirty="0">
                <a:solidFill>
                  <a:schemeClr val="bg1"/>
                </a:solidFill>
              </a:rPr>
              <a:t>But we do not want you to be uninformed, brothers, about those who are asleep, that you may not grieve as others do who have no hope. For since we believe that Jesus died and rose again, even so, through Jesus, God will bring with him those who have fallen asleep. For the Lord himself will descend from heaven with a cry of command, with the voice of an archangel, and with the sound of the trumpet of God. And the dead in Christ will rise first. Then we who are alive, who are left, will be caught up together with them in the clouds to meet the Lord in the air, and so we will always be with the Lord. Therefore </a:t>
            </a:r>
            <a:r>
              <a:rPr lang="en-US" sz="2400" b="1" u="sng" dirty="0" smtClean="0">
                <a:solidFill>
                  <a:srgbClr val="FFFF00"/>
                </a:solidFill>
              </a:rPr>
              <a:t>encourage</a:t>
            </a:r>
            <a:r>
              <a:rPr lang="en-US" sz="2400" dirty="0" smtClean="0">
                <a:solidFill>
                  <a:schemeClr val="bg1"/>
                </a:solidFill>
              </a:rPr>
              <a:t> one </a:t>
            </a:r>
            <a:r>
              <a:rPr lang="en-US" sz="2400" dirty="0">
                <a:solidFill>
                  <a:schemeClr val="bg1"/>
                </a:solidFill>
              </a:rPr>
              <a:t>another with these words</a:t>
            </a:r>
            <a:r>
              <a:rPr lang="en-US" sz="2400" dirty="0" smtClean="0">
                <a:solidFill>
                  <a:schemeClr val="bg1"/>
                </a:solidFill>
              </a:rPr>
              <a:t>.</a:t>
            </a:r>
          </a:p>
          <a:p>
            <a:pPr marL="0" lvl="3"/>
            <a:r>
              <a:rPr lang="en-US" sz="2400" dirty="0" smtClean="0">
                <a:solidFill>
                  <a:schemeClr val="bg1"/>
                </a:solidFill>
              </a:rPr>
              <a:t>1 Thessalonians 4:13-18</a:t>
            </a:r>
            <a:endParaRPr lang="en-US" sz="2400" dirty="0">
              <a:solidFill>
                <a:schemeClr val="bg1"/>
              </a:solidFill>
            </a:endParaRPr>
          </a:p>
        </p:txBody>
      </p:sp>
    </p:spTree>
    <p:extLst>
      <p:ext uri="{BB962C8B-B14F-4D97-AF65-F5344CB8AC3E}">
        <p14:creationId xmlns:p14="http://schemas.microsoft.com/office/powerpoint/2010/main" val="401464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95400" y="1447800"/>
            <a:ext cx="6553200" cy="3970318"/>
          </a:xfrm>
          <a:prstGeom prst="rect">
            <a:avLst/>
          </a:prstGeom>
          <a:noFill/>
        </p:spPr>
        <p:txBody>
          <a:bodyPr wrap="square" rtlCol="0">
            <a:spAutoFit/>
          </a:bodyPr>
          <a:lstStyle/>
          <a:p>
            <a:pPr marL="0" lvl="3"/>
            <a:r>
              <a:rPr lang="en-US" sz="2800" dirty="0" smtClean="0">
                <a:solidFill>
                  <a:schemeClr val="bg1"/>
                </a:solidFill>
              </a:rPr>
              <a:t>Rejoice with those who rejoice, </a:t>
            </a:r>
            <a:r>
              <a:rPr lang="en-US" sz="2800" b="1" u="sng" dirty="0" smtClean="0">
                <a:solidFill>
                  <a:srgbClr val="FFFF00"/>
                </a:solidFill>
              </a:rPr>
              <a:t>weep</a:t>
            </a:r>
            <a:r>
              <a:rPr lang="en-US" sz="2800" dirty="0" smtClean="0">
                <a:solidFill>
                  <a:schemeClr val="bg1"/>
                </a:solidFill>
              </a:rPr>
              <a:t> with those who </a:t>
            </a:r>
            <a:r>
              <a:rPr lang="en-US" sz="2800" b="1" u="sng" dirty="0" smtClean="0">
                <a:solidFill>
                  <a:srgbClr val="FFFF00"/>
                </a:solidFill>
              </a:rPr>
              <a:t>weep</a:t>
            </a:r>
            <a:r>
              <a:rPr lang="en-US" sz="2800" dirty="0" smtClean="0">
                <a:solidFill>
                  <a:schemeClr val="bg1"/>
                </a:solidFill>
              </a:rPr>
              <a:t>.</a:t>
            </a:r>
          </a:p>
          <a:p>
            <a:pPr marL="0" lvl="3"/>
            <a:r>
              <a:rPr lang="en-US" sz="2800" dirty="0" smtClean="0">
                <a:solidFill>
                  <a:schemeClr val="bg1"/>
                </a:solidFill>
              </a:rPr>
              <a:t>Romans 12:15</a:t>
            </a:r>
          </a:p>
          <a:p>
            <a:pPr marL="0" lvl="3"/>
            <a:endParaRPr lang="en-US" sz="2800" dirty="0" smtClean="0">
              <a:solidFill>
                <a:schemeClr val="bg1"/>
              </a:solidFill>
            </a:endParaRPr>
          </a:p>
          <a:p>
            <a:pPr marL="0" lvl="3"/>
            <a:endParaRPr lang="en-US" sz="2800" dirty="0">
              <a:solidFill>
                <a:schemeClr val="bg1"/>
              </a:solidFill>
            </a:endParaRPr>
          </a:p>
          <a:p>
            <a:pPr marL="0" lvl="3"/>
            <a:r>
              <a:rPr lang="en-US" sz="2800" dirty="0" smtClean="0">
                <a:solidFill>
                  <a:schemeClr val="bg1"/>
                </a:solidFill>
              </a:rPr>
              <a:t>If one member </a:t>
            </a:r>
            <a:r>
              <a:rPr lang="en-US" sz="2800" b="1" u="sng" dirty="0" smtClean="0">
                <a:solidFill>
                  <a:srgbClr val="FFFF00"/>
                </a:solidFill>
              </a:rPr>
              <a:t>suffers</a:t>
            </a:r>
            <a:r>
              <a:rPr lang="en-US" sz="2800" dirty="0" smtClean="0">
                <a:solidFill>
                  <a:schemeClr val="bg1"/>
                </a:solidFill>
              </a:rPr>
              <a:t>, all </a:t>
            </a:r>
            <a:r>
              <a:rPr lang="en-US" sz="2800" b="1" u="sng" dirty="0" smtClean="0">
                <a:solidFill>
                  <a:srgbClr val="FFFF00"/>
                </a:solidFill>
              </a:rPr>
              <a:t>suffer</a:t>
            </a:r>
            <a:r>
              <a:rPr lang="en-US" sz="2800" dirty="0" smtClean="0">
                <a:solidFill>
                  <a:schemeClr val="bg1"/>
                </a:solidFill>
              </a:rPr>
              <a:t> together; if one member is honored, all rejoice together.</a:t>
            </a:r>
          </a:p>
          <a:p>
            <a:pPr marL="0" lvl="3"/>
            <a:r>
              <a:rPr lang="en-US" sz="2800" dirty="0" smtClean="0">
                <a:solidFill>
                  <a:schemeClr val="bg1"/>
                </a:solidFill>
              </a:rPr>
              <a:t>1 Corinthians 12:26</a:t>
            </a:r>
            <a:endParaRPr lang="en-US" sz="2800" dirty="0">
              <a:solidFill>
                <a:schemeClr val="bg1"/>
              </a:solidFill>
            </a:endParaRPr>
          </a:p>
        </p:txBody>
      </p:sp>
    </p:spTree>
    <p:extLst>
      <p:ext uri="{BB962C8B-B14F-4D97-AF65-F5344CB8AC3E}">
        <p14:creationId xmlns:p14="http://schemas.microsoft.com/office/powerpoint/2010/main" val="216544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www.all-about-alcoholism.com/young-female-in-anguish-over-alcoholic-behavior-of-boyfrined.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0000"/>
                    </a14:imgEffect>
                    <a14:imgEffect>
                      <a14:brightnessContrast bright="-40000"/>
                    </a14:imgEffect>
                  </a14:imgLayer>
                </a14:imgProps>
              </a:ext>
            </a:extLst>
          </a:blip>
          <a:srcRect l="1673" t="2992" r="11710" b="2493"/>
          <a:stretch>
            <a:fillRect/>
          </a:stretch>
        </p:blipFill>
        <p:spPr bwMode="auto">
          <a:xfrm>
            <a:off x="-457200" y="-36786"/>
            <a:ext cx="9366729" cy="7010399"/>
          </a:xfrm>
          <a:prstGeom prst="rect">
            <a:avLst/>
          </a:prstGeom>
          <a:noFill/>
        </p:spPr>
      </p:pic>
      <p:pic>
        <p:nvPicPr>
          <p:cNvPr id="7" name="Picture 6" descr="http://www.all-about-alcoholism.com/young-female-in-anguish-over-alcoholic-behavior-of-boyfrined.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0000"/>
                    </a14:imgEffect>
                    <a14:imgEffect>
                      <a14:brightnessContrast bright="-40000"/>
                    </a14:imgEffect>
                  </a14:imgLayer>
                </a14:imgProps>
              </a:ext>
            </a:extLst>
          </a:blip>
          <a:srcRect l="1673" t="2992" r="11710" b="2493"/>
          <a:stretch>
            <a:fillRect/>
          </a:stretch>
        </p:blipFill>
        <p:spPr bwMode="auto">
          <a:xfrm>
            <a:off x="1072671" y="-76200"/>
            <a:ext cx="9366729" cy="7010399"/>
          </a:xfrm>
          <a:prstGeom prst="rect">
            <a:avLst/>
          </a:prstGeom>
          <a:noFill/>
        </p:spPr>
      </p:pic>
      <p:sp>
        <p:nvSpPr>
          <p:cNvPr id="4" name="TextBox 3"/>
          <p:cNvSpPr txBox="1"/>
          <p:nvPr/>
        </p:nvSpPr>
        <p:spPr>
          <a:xfrm>
            <a:off x="457200" y="2057400"/>
            <a:ext cx="3276600" cy="2708434"/>
          </a:xfrm>
          <a:prstGeom prst="rect">
            <a:avLst/>
          </a:prstGeom>
          <a:noFill/>
        </p:spPr>
        <p:txBody>
          <a:bodyPr wrap="square" rtlCol="0">
            <a:spAutoFit/>
          </a:bodyPr>
          <a:lstStyle/>
          <a:p>
            <a:pPr marL="0" lvl="3"/>
            <a:r>
              <a:rPr lang="en-US" sz="3400" dirty="0" smtClean="0">
                <a:solidFill>
                  <a:schemeClr val="bg1"/>
                </a:solidFill>
              </a:rPr>
              <a:t>Who could you turn to if you were met by a life-altering crisis </a:t>
            </a:r>
            <a:r>
              <a:rPr lang="en-US" sz="3400" b="1" dirty="0" smtClean="0">
                <a:solidFill>
                  <a:srgbClr val="FFFF00"/>
                </a:solidFill>
              </a:rPr>
              <a:t>right now</a:t>
            </a:r>
            <a:r>
              <a:rPr lang="en-US" sz="3400" dirty="0" smtClean="0">
                <a:solidFill>
                  <a:schemeClr val="bg1"/>
                </a:solidFill>
              </a:rPr>
              <a:t>?</a:t>
            </a:r>
          </a:p>
        </p:txBody>
      </p:sp>
    </p:spTree>
    <p:extLst>
      <p:ext uri="{BB962C8B-B14F-4D97-AF65-F5344CB8AC3E}">
        <p14:creationId xmlns:p14="http://schemas.microsoft.com/office/powerpoint/2010/main" val="24025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www.all-about-alcoholism.com/young-female-in-anguish-over-alcoholic-behavior-of-boyfrined.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0000"/>
                    </a14:imgEffect>
                    <a14:imgEffect>
                      <a14:brightnessContrast bright="-40000"/>
                    </a14:imgEffect>
                  </a14:imgLayer>
                </a14:imgProps>
              </a:ext>
            </a:extLst>
          </a:blip>
          <a:srcRect l="1673" t="2992" r="11710" b="2493"/>
          <a:stretch>
            <a:fillRect/>
          </a:stretch>
        </p:blipFill>
        <p:spPr bwMode="auto">
          <a:xfrm>
            <a:off x="-457200" y="-36786"/>
            <a:ext cx="9366729" cy="7010399"/>
          </a:xfrm>
          <a:prstGeom prst="rect">
            <a:avLst/>
          </a:prstGeom>
          <a:noFill/>
        </p:spPr>
      </p:pic>
      <p:pic>
        <p:nvPicPr>
          <p:cNvPr id="7" name="Picture 6" descr="http://www.all-about-alcoholism.com/young-female-in-anguish-over-alcoholic-behavior-of-boyfrined.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0000"/>
                    </a14:imgEffect>
                    <a14:imgEffect>
                      <a14:brightnessContrast bright="-40000"/>
                    </a14:imgEffect>
                  </a14:imgLayer>
                </a14:imgProps>
              </a:ext>
            </a:extLst>
          </a:blip>
          <a:srcRect l="1673" t="2992" r="11710" b="2493"/>
          <a:stretch>
            <a:fillRect/>
          </a:stretch>
        </p:blipFill>
        <p:spPr bwMode="auto">
          <a:xfrm>
            <a:off x="1072671" y="-76200"/>
            <a:ext cx="9366729" cy="7010399"/>
          </a:xfrm>
          <a:prstGeom prst="rect">
            <a:avLst/>
          </a:prstGeom>
          <a:noFill/>
        </p:spPr>
      </p:pic>
      <p:sp>
        <p:nvSpPr>
          <p:cNvPr id="4" name="TextBox 3"/>
          <p:cNvSpPr txBox="1"/>
          <p:nvPr/>
        </p:nvSpPr>
        <p:spPr>
          <a:xfrm>
            <a:off x="457200" y="2133600"/>
            <a:ext cx="3505200" cy="2554545"/>
          </a:xfrm>
          <a:prstGeom prst="rect">
            <a:avLst/>
          </a:prstGeom>
          <a:noFill/>
        </p:spPr>
        <p:txBody>
          <a:bodyPr wrap="square" rtlCol="0">
            <a:spAutoFit/>
          </a:bodyPr>
          <a:lstStyle/>
          <a:p>
            <a:pPr marL="0" lvl="3"/>
            <a:r>
              <a:rPr lang="en-US" sz="3200" dirty="0">
                <a:solidFill>
                  <a:schemeClr val="bg1"/>
                </a:solidFill>
              </a:rPr>
              <a:t>If you’ve suffered, are you willing to be </a:t>
            </a:r>
            <a:r>
              <a:rPr lang="en-US" sz="3200" b="1" dirty="0">
                <a:solidFill>
                  <a:srgbClr val="FFFF00"/>
                </a:solidFill>
              </a:rPr>
              <a:t>used by God </a:t>
            </a:r>
            <a:r>
              <a:rPr lang="en-US" sz="3200" dirty="0">
                <a:solidFill>
                  <a:schemeClr val="bg1"/>
                </a:solidFill>
              </a:rPr>
              <a:t>to bring comfort to a brother or </a:t>
            </a:r>
            <a:r>
              <a:rPr lang="en-US" sz="3200" dirty="0" smtClean="0">
                <a:solidFill>
                  <a:schemeClr val="bg1"/>
                </a:solidFill>
              </a:rPr>
              <a:t>sister?</a:t>
            </a:r>
            <a:endParaRPr lang="en-US" sz="3200" dirty="0">
              <a:solidFill>
                <a:schemeClr val="bg1"/>
              </a:solidFill>
            </a:endParaRPr>
          </a:p>
        </p:txBody>
      </p:sp>
    </p:spTree>
    <p:extLst>
      <p:ext uri="{BB962C8B-B14F-4D97-AF65-F5344CB8AC3E}">
        <p14:creationId xmlns:p14="http://schemas.microsoft.com/office/powerpoint/2010/main" val="214765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www.all-about-alcoholism.com/young-female-in-anguish-over-alcoholic-behavior-of-boyfrined.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0000"/>
                    </a14:imgEffect>
                    <a14:imgEffect>
                      <a14:brightnessContrast bright="-40000"/>
                    </a14:imgEffect>
                  </a14:imgLayer>
                </a14:imgProps>
              </a:ext>
            </a:extLst>
          </a:blip>
          <a:srcRect l="1673" t="2992" r="11710" b="2493"/>
          <a:stretch>
            <a:fillRect/>
          </a:stretch>
        </p:blipFill>
        <p:spPr bwMode="auto">
          <a:xfrm>
            <a:off x="-457200" y="-36786"/>
            <a:ext cx="9366729" cy="7010399"/>
          </a:xfrm>
          <a:prstGeom prst="rect">
            <a:avLst/>
          </a:prstGeom>
          <a:noFill/>
        </p:spPr>
      </p:pic>
      <p:pic>
        <p:nvPicPr>
          <p:cNvPr id="7" name="Picture 6" descr="http://www.all-about-alcoholism.com/young-female-in-anguish-over-alcoholic-behavior-of-boyfrined.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0000"/>
                    </a14:imgEffect>
                    <a14:imgEffect>
                      <a14:brightnessContrast bright="-40000"/>
                    </a14:imgEffect>
                  </a14:imgLayer>
                </a14:imgProps>
              </a:ext>
            </a:extLst>
          </a:blip>
          <a:srcRect l="1673" t="2992" r="11710" b="2493"/>
          <a:stretch>
            <a:fillRect/>
          </a:stretch>
        </p:blipFill>
        <p:spPr bwMode="auto">
          <a:xfrm>
            <a:off x="1072671" y="-76200"/>
            <a:ext cx="9366729" cy="7010399"/>
          </a:xfrm>
          <a:prstGeom prst="rect">
            <a:avLst/>
          </a:prstGeom>
          <a:noFill/>
        </p:spPr>
      </p:pic>
      <p:sp>
        <p:nvSpPr>
          <p:cNvPr id="4" name="TextBox 3"/>
          <p:cNvSpPr txBox="1"/>
          <p:nvPr/>
        </p:nvSpPr>
        <p:spPr>
          <a:xfrm>
            <a:off x="457200" y="1797546"/>
            <a:ext cx="3352800" cy="3231654"/>
          </a:xfrm>
          <a:prstGeom prst="rect">
            <a:avLst/>
          </a:prstGeom>
          <a:noFill/>
        </p:spPr>
        <p:txBody>
          <a:bodyPr wrap="square" rtlCol="0">
            <a:spAutoFit/>
          </a:bodyPr>
          <a:lstStyle/>
          <a:p>
            <a:pPr marL="0" lvl="3"/>
            <a:r>
              <a:rPr lang="en-US" sz="3400" dirty="0">
                <a:solidFill>
                  <a:schemeClr val="bg1"/>
                </a:solidFill>
              </a:rPr>
              <a:t>Are you willing to take a risk and </a:t>
            </a:r>
            <a:r>
              <a:rPr lang="en-US" sz="3400" b="1" dirty="0">
                <a:solidFill>
                  <a:srgbClr val="FFFF00"/>
                </a:solidFill>
              </a:rPr>
              <a:t>open yourself up </a:t>
            </a:r>
            <a:r>
              <a:rPr lang="en-US" sz="3400" dirty="0">
                <a:solidFill>
                  <a:schemeClr val="bg1"/>
                </a:solidFill>
              </a:rPr>
              <a:t>to others who want to help you find comfort?</a:t>
            </a:r>
          </a:p>
        </p:txBody>
      </p:sp>
    </p:spTree>
    <p:extLst>
      <p:ext uri="{BB962C8B-B14F-4D97-AF65-F5344CB8AC3E}">
        <p14:creationId xmlns:p14="http://schemas.microsoft.com/office/powerpoint/2010/main" val="187956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2450" y="2413000"/>
            <a:ext cx="1562100" cy="20828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7310" y="2376215"/>
            <a:ext cx="1586961" cy="21159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6050" y="2376215"/>
            <a:ext cx="1586961" cy="2115948"/>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8500" y="2413000"/>
            <a:ext cx="1562100" cy="2082800"/>
          </a:xfrm>
          <a:prstGeom prst="rect">
            <a:avLst/>
          </a:prstGeom>
        </p:spPr>
      </p:pic>
    </p:spTree>
    <p:extLst>
      <p:ext uri="{BB962C8B-B14F-4D97-AF65-F5344CB8AC3E}">
        <p14:creationId xmlns:p14="http://schemas.microsoft.com/office/powerpoint/2010/main" val="3779071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utoShape 2" descr="https://embryhillschurch.com/photos/small/d_beutjer_brad.jpg"/>
          <p:cNvSpPr>
            <a:spLocks noChangeAspect="1" noChangeArrowheads="1"/>
          </p:cNvSpPr>
          <p:nvPr/>
        </p:nvSpPr>
        <p:spPr bwMode="auto">
          <a:xfrm>
            <a:off x="155575" y="-1462088"/>
            <a:ext cx="2286000" cy="3048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1219200"/>
            <a:ext cx="1309295" cy="174572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1219200"/>
            <a:ext cx="1300265" cy="173368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6199" y="1219200"/>
            <a:ext cx="1300265" cy="1733687"/>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1535" y="1219200"/>
            <a:ext cx="1300265" cy="1733687"/>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11834" y="1219200"/>
            <a:ext cx="1270166" cy="1693555"/>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45621" y="3939628"/>
            <a:ext cx="1274379" cy="1699172"/>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32177" y="3911073"/>
            <a:ext cx="1287623" cy="1716831"/>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24200" y="3921969"/>
            <a:ext cx="1287623" cy="1716831"/>
          </a:xfrm>
          <a:prstGeom prst="rect">
            <a:avLst/>
          </a:prstGeom>
        </p:spPr>
      </p:pic>
      <p:pic>
        <p:nvPicPr>
          <p:cNvPr id="16" name="Picture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47800" y="3921969"/>
            <a:ext cx="1315999" cy="1754666"/>
          </a:xfrm>
          <a:prstGeom prst="rect">
            <a:avLst/>
          </a:prstGeom>
        </p:spPr>
      </p:pic>
      <p:cxnSp>
        <p:nvCxnSpPr>
          <p:cNvPr id="18" name="Straight Connector 17"/>
          <p:cNvCxnSpPr/>
          <p:nvPr/>
        </p:nvCxnSpPr>
        <p:spPr>
          <a:xfrm>
            <a:off x="990600" y="5638800"/>
            <a:ext cx="6858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90600" y="3886200"/>
            <a:ext cx="6858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9600" y="2971800"/>
            <a:ext cx="7924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9600" y="1143000"/>
            <a:ext cx="7924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96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http://www.ny-attractions.com/img/91/915/Allstate_TV_Ad_GPS_Mayh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600"/>
            <a:ext cx="7315200" cy="54864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71600" y="5410200"/>
            <a:ext cx="6400800" cy="707886"/>
          </a:xfrm>
          <a:prstGeom prst="rect">
            <a:avLst/>
          </a:prstGeom>
          <a:noFill/>
        </p:spPr>
        <p:txBody>
          <a:bodyPr wrap="square" rtlCol="0">
            <a:spAutoFit/>
          </a:bodyPr>
          <a:lstStyle/>
          <a:p>
            <a:pPr algn="ctr"/>
            <a:r>
              <a:rPr lang="en-US" sz="4000" b="1" dirty="0" smtClean="0">
                <a:solidFill>
                  <a:schemeClr val="bg1"/>
                </a:solidFill>
                <a:effectLst>
                  <a:outerShdw blurRad="38100" dist="38100" dir="2700000" algn="tl">
                    <a:srgbClr val="000000">
                      <a:alpha val="43137"/>
                    </a:srgbClr>
                  </a:outerShdw>
                </a:effectLst>
              </a:rPr>
              <a:t>MAYHEM IS OUT THERE</a:t>
            </a:r>
            <a:endParaRPr lang="en-US"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3117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edia.merchantcircle.com/7515356/Nationwide%20Logo_full.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0350" y="895350"/>
            <a:ext cx="4210050" cy="4667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71600" y="5257800"/>
            <a:ext cx="6400800" cy="707886"/>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rPr>
              <a:t>LIFE COMES AT YOU FAST</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251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Christians experience suffering</a:t>
            </a:r>
            <a:endParaRPr lang="en-US" dirty="0"/>
          </a:p>
        </p:txBody>
      </p:sp>
      <p:sp>
        <p:nvSpPr>
          <p:cNvPr id="3" name="Content Placeholder 2"/>
          <p:cNvSpPr>
            <a:spLocks noGrp="1"/>
          </p:cNvSpPr>
          <p:nvPr>
            <p:ph idx="1"/>
          </p:nvPr>
        </p:nvSpPr>
        <p:spPr>
          <a:xfrm>
            <a:off x="762000" y="1981200"/>
            <a:ext cx="8077200" cy="4419600"/>
          </a:xfrm>
        </p:spPr>
        <p:txBody>
          <a:bodyPr>
            <a:normAutofit/>
          </a:bodyPr>
          <a:lstStyle/>
          <a:p>
            <a:pPr>
              <a:spcBef>
                <a:spcPts val="1800"/>
              </a:spcBef>
              <a:spcAft>
                <a:spcPts val="1800"/>
              </a:spcAft>
            </a:pPr>
            <a:r>
              <a:rPr lang="en-US" sz="3600" dirty="0" smtClean="0"/>
              <a:t> The Fall</a:t>
            </a:r>
          </a:p>
          <a:p>
            <a:pPr>
              <a:spcBef>
                <a:spcPts val="1800"/>
              </a:spcBef>
              <a:spcAft>
                <a:spcPts val="1800"/>
              </a:spcAft>
            </a:pPr>
            <a:r>
              <a:rPr lang="en-US" sz="3600" dirty="0" smtClean="0"/>
              <a:t> The flesh</a:t>
            </a:r>
          </a:p>
          <a:p>
            <a:pPr>
              <a:spcBef>
                <a:spcPts val="1800"/>
              </a:spcBef>
              <a:spcAft>
                <a:spcPts val="1800"/>
              </a:spcAft>
            </a:pPr>
            <a:r>
              <a:rPr lang="en-US" sz="3600" dirty="0" smtClean="0"/>
              <a:t> The devil</a:t>
            </a:r>
          </a:p>
        </p:txBody>
      </p:sp>
    </p:spTree>
    <p:extLst>
      <p:ext uri="{BB962C8B-B14F-4D97-AF65-F5344CB8AC3E}">
        <p14:creationId xmlns:p14="http://schemas.microsoft.com/office/powerpoint/2010/main" val="27900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Christians sometimes respond </a:t>
            </a:r>
            <a:r>
              <a:rPr lang="en-US" sz="3800" dirty="0" smtClean="0"/>
              <a:t>in </a:t>
            </a:r>
            <a:r>
              <a:rPr lang="en-US" sz="3800" dirty="0" smtClean="0"/>
              <a:t>unhealthy ways</a:t>
            </a:r>
            <a:endParaRPr lang="en-US" sz="3800" dirty="0"/>
          </a:p>
        </p:txBody>
      </p:sp>
      <p:sp>
        <p:nvSpPr>
          <p:cNvPr id="3" name="Content Placeholder 2"/>
          <p:cNvSpPr>
            <a:spLocks noGrp="1"/>
          </p:cNvSpPr>
          <p:nvPr>
            <p:ph idx="1"/>
          </p:nvPr>
        </p:nvSpPr>
        <p:spPr>
          <a:xfrm>
            <a:off x="457200" y="1775191"/>
            <a:ext cx="8382000" cy="4625609"/>
          </a:xfrm>
        </p:spPr>
        <p:txBody>
          <a:bodyPr>
            <a:normAutofit/>
          </a:bodyPr>
          <a:lstStyle/>
          <a:p>
            <a:pPr>
              <a:spcBef>
                <a:spcPts val="1200"/>
              </a:spcBef>
              <a:spcAft>
                <a:spcPts val="600"/>
              </a:spcAft>
            </a:pPr>
            <a:r>
              <a:rPr lang="en-US" sz="2800" dirty="0" smtClean="0"/>
              <a:t>Two basic responses:</a:t>
            </a:r>
          </a:p>
          <a:p>
            <a:pPr lvl="1">
              <a:spcBef>
                <a:spcPts val="600"/>
              </a:spcBef>
              <a:spcAft>
                <a:spcPts val="600"/>
              </a:spcAft>
            </a:pPr>
            <a:r>
              <a:rPr lang="en-US" sz="2400" dirty="0" smtClean="0"/>
              <a:t>Escape</a:t>
            </a:r>
          </a:p>
          <a:p>
            <a:pPr lvl="1">
              <a:spcBef>
                <a:spcPts val="600"/>
              </a:spcBef>
              <a:spcAft>
                <a:spcPts val="600"/>
              </a:spcAft>
            </a:pPr>
            <a:r>
              <a:rPr lang="en-US" sz="2400" dirty="0" smtClean="0"/>
              <a:t>Embrace </a:t>
            </a:r>
          </a:p>
          <a:p>
            <a:pPr>
              <a:spcBef>
                <a:spcPts val="1200"/>
              </a:spcBef>
              <a:spcAft>
                <a:spcPts val="600"/>
              </a:spcAft>
            </a:pPr>
            <a:r>
              <a:rPr lang="en-US" sz="2800" dirty="0" smtClean="0"/>
              <a:t>Common places used for escape:</a:t>
            </a:r>
          </a:p>
          <a:p>
            <a:pPr lvl="1">
              <a:spcBef>
                <a:spcPts val="600"/>
              </a:spcBef>
              <a:spcAft>
                <a:spcPts val="600"/>
              </a:spcAft>
            </a:pPr>
            <a:r>
              <a:rPr lang="en-US" sz="2400" dirty="0" smtClean="0"/>
              <a:t>Substance abuse (drugs, alcohol, etc.)</a:t>
            </a:r>
          </a:p>
          <a:p>
            <a:pPr lvl="1">
              <a:spcBef>
                <a:spcPts val="600"/>
              </a:spcBef>
              <a:spcAft>
                <a:spcPts val="600"/>
              </a:spcAft>
            </a:pPr>
            <a:r>
              <a:rPr lang="en-US" sz="2400" dirty="0" smtClean="0"/>
              <a:t>Work (long, inappropriate hours at job)</a:t>
            </a:r>
          </a:p>
          <a:p>
            <a:pPr lvl="1">
              <a:spcBef>
                <a:spcPts val="600"/>
              </a:spcBef>
              <a:spcAft>
                <a:spcPts val="600"/>
              </a:spcAft>
            </a:pPr>
            <a:r>
              <a:rPr lang="en-US" sz="2400" dirty="0" smtClean="0"/>
              <a:t>Pleasure (food, sex, etc.)</a:t>
            </a:r>
          </a:p>
          <a:p>
            <a:pPr lvl="1">
              <a:spcBef>
                <a:spcPts val="600"/>
              </a:spcBef>
              <a:spcAft>
                <a:spcPts val="600"/>
              </a:spcAft>
            </a:pPr>
            <a:r>
              <a:rPr lang="en-US" sz="2400" dirty="0" smtClean="0"/>
              <a:t>Entertainment (gaming, TV, Internet, golf, etc.)</a:t>
            </a:r>
          </a:p>
        </p:txBody>
      </p:sp>
    </p:spTree>
    <p:extLst>
      <p:ext uri="{BB962C8B-B14F-4D97-AF65-F5344CB8AC3E}">
        <p14:creationId xmlns:p14="http://schemas.microsoft.com/office/powerpoint/2010/main" val="157885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http://madmikesamerica.com/wp-content/uploads/2011/05/bluebells-path-well-wor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3830"/>
            <a:ext cx="8763000" cy="7048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536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The Spirit was given to provide comfort</a:t>
            </a:r>
            <a:endParaRPr lang="en-US" sz="3700" dirty="0"/>
          </a:p>
        </p:txBody>
      </p:sp>
      <p:sp>
        <p:nvSpPr>
          <p:cNvPr id="3" name="Content Placeholder 2"/>
          <p:cNvSpPr>
            <a:spLocks noGrp="1"/>
          </p:cNvSpPr>
          <p:nvPr>
            <p:ph idx="1"/>
          </p:nvPr>
        </p:nvSpPr>
        <p:spPr>
          <a:xfrm>
            <a:off x="457200" y="1775191"/>
            <a:ext cx="8229600" cy="4930409"/>
          </a:xfrm>
        </p:spPr>
        <p:txBody>
          <a:bodyPr>
            <a:normAutofit/>
          </a:bodyPr>
          <a:lstStyle/>
          <a:p>
            <a:pPr>
              <a:spcBef>
                <a:spcPts val="600"/>
              </a:spcBef>
              <a:spcAft>
                <a:spcPts val="600"/>
              </a:spcAft>
            </a:pPr>
            <a:r>
              <a:rPr lang="en-US" dirty="0" smtClean="0"/>
              <a:t>He is called the Comforter </a:t>
            </a:r>
          </a:p>
          <a:p>
            <a:pPr lvl="1">
              <a:spcBef>
                <a:spcPts val="600"/>
              </a:spcBef>
              <a:spcAft>
                <a:spcPts val="600"/>
              </a:spcAft>
            </a:pPr>
            <a:r>
              <a:rPr lang="en-US" dirty="0" smtClean="0"/>
              <a:t>John 14:15-17, 26; 15:26; 16:7</a:t>
            </a:r>
          </a:p>
          <a:p>
            <a:pPr lvl="1">
              <a:spcBef>
                <a:spcPts val="600"/>
              </a:spcBef>
              <a:spcAft>
                <a:spcPts val="600"/>
              </a:spcAft>
            </a:pPr>
            <a:r>
              <a:rPr lang="en-US" dirty="0" smtClean="0"/>
              <a:t>Jesus tells them he is going away (13:33, 36; 14:2-4, 12, 19, 28; 16:5-7, 16, 28)</a:t>
            </a:r>
          </a:p>
          <a:p>
            <a:pPr lvl="1">
              <a:spcBef>
                <a:spcPts val="600"/>
              </a:spcBef>
              <a:spcAft>
                <a:spcPts val="600"/>
              </a:spcAft>
            </a:pPr>
            <a:r>
              <a:rPr lang="en-US" i="1" dirty="0" err="1" smtClean="0"/>
              <a:t>Parakletos</a:t>
            </a:r>
            <a:r>
              <a:rPr lang="en-US" dirty="0" smtClean="0"/>
              <a:t> </a:t>
            </a:r>
          </a:p>
          <a:p>
            <a:pPr lvl="2">
              <a:spcBef>
                <a:spcPts val="600"/>
              </a:spcBef>
              <a:spcAft>
                <a:spcPts val="600"/>
              </a:spcAft>
            </a:pPr>
            <a:r>
              <a:rPr lang="en-US" dirty="0" smtClean="0"/>
              <a:t>“summoned, called to one’s side, esp. called to one’s aid.” (Strong’s)</a:t>
            </a:r>
          </a:p>
          <a:p>
            <a:pPr lvl="2">
              <a:spcBef>
                <a:spcPts val="600"/>
              </a:spcBef>
              <a:spcAft>
                <a:spcPts val="600"/>
              </a:spcAft>
            </a:pPr>
            <a:r>
              <a:rPr lang="en-US" dirty="0" smtClean="0"/>
              <a:t>“a helper, </a:t>
            </a:r>
            <a:r>
              <a:rPr lang="en-US" dirty="0" err="1" smtClean="0"/>
              <a:t>succourer</a:t>
            </a:r>
            <a:r>
              <a:rPr lang="en-US" dirty="0" smtClean="0"/>
              <a:t>, aider, </a:t>
            </a:r>
            <a:r>
              <a:rPr lang="en-US" dirty="0" err="1" smtClean="0"/>
              <a:t>assitant</a:t>
            </a:r>
            <a:r>
              <a:rPr lang="en-US" dirty="0" smtClean="0"/>
              <a:t>.” (Strong’s)</a:t>
            </a:r>
          </a:p>
          <a:p>
            <a:pPr lvl="2">
              <a:spcBef>
                <a:spcPts val="600"/>
              </a:spcBef>
              <a:spcAft>
                <a:spcPts val="600"/>
              </a:spcAft>
            </a:pPr>
            <a:r>
              <a:rPr lang="en-US" dirty="0" smtClean="0"/>
              <a:t>“Helper,” “Advocate,” Counselor,” and “Comforter”</a:t>
            </a:r>
          </a:p>
        </p:txBody>
      </p:sp>
    </p:spTree>
    <p:extLst>
      <p:ext uri="{BB962C8B-B14F-4D97-AF65-F5344CB8AC3E}">
        <p14:creationId xmlns:p14="http://schemas.microsoft.com/office/powerpoint/2010/main" val="82563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The Spirit was given to provide comfort</a:t>
            </a:r>
            <a:endParaRPr lang="en-US" sz="3700" dirty="0"/>
          </a:p>
        </p:txBody>
      </p:sp>
      <p:sp>
        <p:nvSpPr>
          <p:cNvPr id="3" name="Content Placeholder 2"/>
          <p:cNvSpPr>
            <a:spLocks noGrp="1"/>
          </p:cNvSpPr>
          <p:nvPr>
            <p:ph idx="1"/>
          </p:nvPr>
        </p:nvSpPr>
        <p:spPr>
          <a:xfrm>
            <a:off x="457200" y="1775191"/>
            <a:ext cx="8229600" cy="4930409"/>
          </a:xfrm>
        </p:spPr>
        <p:txBody>
          <a:bodyPr>
            <a:normAutofit/>
          </a:bodyPr>
          <a:lstStyle/>
          <a:p>
            <a:pPr>
              <a:spcBef>
                <a:spcPts val="600"/>
              </a:spcBef>
              <a:spcAft>
                <a:spcPts val="600"/>
              </a:spcAft>
            </a:pPr>
            <a:r>
              <a:rPr lang="en-US" dirty="0" smtClean="0"/>
              <a:t>Ways he provides comfort: </a:t>
            </a:r>
          </a:p>
          <a:p>
            <a:pPr lvl="1">
              <a:spcBef>
                <a:spcPts val="600"/>
              </a:spcBef>
              <a:spcAft>
                <a:spcPts val="600"/>
              </a:spcAft>
            </a:pPr>
            <a:r>
              <a:rPr lang="en-US" dirty="0" smtClean="0"/>
              <a:t>Presence (John 14:16-17; Acts 9:31; 2 </a:t>
            </a:r>
            <a:r>
              <a:rPr lang="en-US" dirty="0" err="1" smtClean="0"/>
              <a:t>Cor</a:t>
            </a:r>
            <a:r>
              <a:rPr lang="en-US" dirty="0" smtClean="0"/>
              <a:t> 13:14; 1 Peter 4:14)</a:t>
            </a:r>
          </a:p>
          <a:p>
            <a:pPr lvl="1">
              <a:spcBef>
                <a:spcPts val="600"/>
              </a:spcBef>
              <a:spcAft>
                <a:spcPts val="600"/>
              </a:spcAft>
            </a:pPr>
            <a:r>
              <a:rPr lang="en-US" dirty="0" smtClean="0"/>
              <a:t>Guidance (John 14:26-27)</a:t>
            </a:r>
          </a:p>
          <a:p>
            <a:pPr lvl="1">
              <a:spcBef>
                <a:spcPts val="600"/>
              </a:spcBef>
              <a:spcAft>
                <a:spcPts val="600"/>
              </a:spcAft>
            </a:pPr>
            <a:r>
              <a:rPr lang="en-US" dirty="0" smtClean="0"/>
              <a:t>Intercession (1 John 2:1; Romans 8:26-27)</a:t>
            </a:r>
          </a:p>
        </p:txBody>
      </p:sp>
    </p:spTree>
    <p:extLst>
      <p:ext uri="{BB962C8B-B14F-4D97-AF65-F5344CB8AC3E}">
        <p14:creationId xmlns:p14="http://schemas.microsoft.com/office/powerpoint/2010/main" val="174122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provides more comfort?</a:t>
            </a:r>
            <a:endParaRPr lang="en-US" dirty="0"/>
          </a:p>
        </p:txBody>
      </p:sp>
      <p:sp>
        <p:nvSpPr>
          <p:cNvPr id="3" name="Text Placeholder 2"/>
          <p:cNvSpPr>
            <a:spLocks noGrp="1"/>
          </p:cNvSpPr>
          <p:nvPr>
            <p:ph type="body" idx="1"/>
          </p:nvPr>
        </p:nvSpPr>
        <p:spPr/>
        <p:txBody>
          <a:bodyPr/>
          <a:lstStyle/>
          <a:p>
            <a:r>
              <a:rPr lang="en-US" dirty="0" smtClean="0"/>
              <a:t>Holy spirit</a:t>
            </a:r>
            <a:endParaRPr lang="en-US" dirty="0"/>
          </a:p>
        </p:txBody>
      </p:sp>
      <p:sp>
        <p:nvSpPr>
          <p:cNvPr id="4" name="Content Placeholder 3"/>
          <p:cNvSpPr>
            <a:spLocks noGrp="1"/>
          </p:cNvSpPr>
          <p:nvPr>
            <p:ph sz="half" idx="2"/>
          </p:nvPr>
        </p:nvSpPr>
        <p:spPr/>
        <p:txBody>
          <a:bodyPr/>
          <a:lstStyle/>
          <a:p>
            <a:r>
              <a:rPr lang="en-US" dirty="0" smtClean="0"/>
              <a:t>Presence </a:t>
            </a:r>
          </a:p>
          <a:p>
            <a:pPr lvl="1"/>
            <a:r>
              <a:rPr lang="en-US" dirty="0" smtClean="0"/>
              <a:t>(that we cannot see)</a:t>
            </a:r>
          </a:p>
          <a:p>
            <a:pPr>
              <a:spcBef>
                <a:spcPts val="1200"/>
              </a:spcBef>
            </a:pPr>
            <a:r>
              <a:rPr lang="en-US" dirty="0" smtClean="0"/>
              <a:t>Guidance </a:t>
            </a:r>
          </a:p>
          <a:p>
            <a:pPr lvl="1"/>
            <a:r>
              <a:rPr lang="en-US" dirty="0" smtClean="0"/>
              <a:t>(that we cannot hear)</a:t>
            </a:r>
          </a:p>
          <a:p>
            <a:pPr>
              <a:spcBef>
                <a:spcPts val="1200"/>
              </a:spcBef>
            </a:pPr>
            <a:r>
              <a:rPr lang="en-US" dirty="0" smtClean="0"/>
              <a:t>Intercession </a:t>
            </a:r>
          </a:p>
          <a:p>
            <a:pPr lvl="1"/>
            <a:r>
              <a:rPr lang="en-US" dirty="0" smtClean="0"/>
              <a:t>(that we cannot understand)</a:t>
            </a:r>
            <a:endParaRPr lang="en-US" dirty="0"/>
          </a:p>
        </p:txBody>
      </p:sp>
      <p:sp>
        <p:nvSpPr>
          <p:cNvPr id="5" name="Text Placeholder 4"/>
          <p:cNvSpPr>
            <a:spLocks noGrp="1"/>
          </p:cNvSpPr>
          <p:nvPr>
            <p:ph type="body" sz="quarter" idx="3"/>
          </p:nvPr>
        </p:nvSpPr>
        <p:spPr/>
        <p:txBody>
          <a:bodyPr/>
          <a:lstStyle/>
          <a:p>
            <a:r>
              <a:rPr lang="en-US" dirty="0" smtClean="0"/>
              <a:t>Means of escape</a:t>
            </a:r>
            <a:endParaRPr lang="en-US" dirty="0"/>
          </a:p>
        </p:txBody>
      </p:sp>
      <p:sp>
        <p:nvSpPr>
          <p:cNvPr id="6" name="Content Placeholder 5"/>
          <p:cNvSpPr>
            <a:spLocks noGrp="1"/>
          </p:cNvSpPr>
          <p:nvPr>
            <p:ph sz="quarter" idx="4"/>
          </p:nvPr>
        </p:nvSpPr>
        <p:spPr/>
        <p:txBody>
          <a:bodyPr/>
          <a:lstStyle/>
          <a:p>
            <a:r>
              <a:rPr lang="en-US" dirty="0" smtClean="0"/>
              <a:t>Substances</a:t>
            </a:r>
          </a:p>
          <a:p>
            <a:pPr>
              <a:spcBef>
                <a:spcPts val="1200"/>
              </a:spcBef>
            </a:pPr>
            <a:r>
              <a:rPr lang="en-US" dirty="0" smtClean="0"/>
              <a:t>Work</a:t>
            </a:r>
          </a:p>
          <a:p>
            <a:pPr>
              <a:spcBef>
                <a:spcPts val="1200"/>
              </a:spcBef>
            </a:pPr>
            <a:r>
              <a:rPr lang="en-US" dirty="0" smtClean="0"/>
              <a:t>Pleasure </a:t>
            </a:r>
          </a:p>
          <a:p>
            <a:pPr>
              <a:spcBef>
                <a:spcPts val="1200"/>
              </a:spcBef>
            </a:pPr>
            <a:r>
              <a:rPr lang="en-US" dirty="0" smtClean="0"/>
              <a:t>Entertainment</a:t>
            </a:r>
          </a:p>
          <a:p>
            <a:endParaRPr lang="en-US" dirty="0"/>
          </a:p>
        </p:txBody>
      </p:sp>
    </p:spTree>
    <p:extLst>
      <p:ext uri="{BB962C8B-B14F-4D97-AF65-F5344CB8AC3E}">
        <p14:creationId xmlns:p14="http://schemas.microsoft.com/office/powerpoint/2010/main" val="319414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5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500"/>
                                        <p:tgtEl>
                                          <p:spTgt spid="6">
                                            <p:txEl>
                                              <p:pRg st="0" end="0"/>
                                            </p:txEl>
                                          </p:spTgt>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fade">
                                      <p:cBhvr>
                                        <p:cTn id="38" dur="500"/>
                                        <p:tgtEl>
                                          <p:spTgt spid="6">
                                            <p:txEl>
                                              <p:pRg st="1" end="1"/>
                                            </p:txEl>
                                          </p:spTgt>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500"/>
                                        <p:tgtEl>
                                          <p:spTgt spid="6">
                                            <p:txEl>
                                              <p:pRg st="2" end="2"/>
                                            </p:txEl>
                                          </p:spTgt>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Effect transition="in" filter="fade">
                                      <p:cBhvr>
                                        <p:cTn id="46"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4391</TotalTime>
  <Words>649</Words>
  <Application>Microsoft Office PowerPoint</Application>
  <PresentationFormat>On-screen Show (4:3)</PresentationFormat>
  <Paragraphs>60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Comfort One Another</vt:lpstr>
      <vt:lpstr>PowerPoint Presentation</vt:lpstr>
      <vt:lpstr>PowerPoint Presentation</vt:lpstr>
      <vt:lpstr>Christians experience suffering</vt:lpstr>
      <vt:lpstr>Christians sometimes respond in unhealthy ways</vt:lpstr>
      <vt:lpstr>PowerPoint Presentation</vt:lpstr>
      <vt:lpstr>The Spirit was given to provide comfort</vt:lpstr>
      <vt:lpstr>The Spirit was given to provide comfort</vt:lpstr>
      <vt:lpstr>Which provides more comfort?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David</dc:creator>
  <cp:lastModifiedBy>David</cp:lastModifiedBy>
  <cp:revision>81</cp:revision>
  <dcterms:created xsi:type="dcterms:W3CDTF">2011-10-23T02:59:32Z</dcterms:created>
  <dcterms:modified xsi:type="dcterms:W3CDTF">2012-01-01T20:06:17Z</dcterms:modified>
</cp:coreProperties>
</file>