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84" r:id="rId2"/>
    <p:sldId id="257" r:id="rId3"/>
    <p:sldId id="279" r:id="rId4"/>
    <p:sldId id="259" r:id="rId5"/>
    <p:sldId id="256" r:id="rId6"/>
    <p:sldId id="261" r:id="rId7"/>
    <p:sldId id="272" r:id="rId8"/>
    <p:sldId id="262" r:id="rId9"/>
    <p:sldId id="264" r:id="rId10"/>
    <p:sldId id="266" r:id="rId11"/>
    <p:sldId id="268" r:id="rId12"/>
    <p:sldId id="273" r:id="rId13"/>
    <p:sldId id="281" r:id="rId14"/>
    <p:sldId id="280" r:id="rId15"/>
    <p:sldId id="269" r:id="rId16"/>
    <p:sldId id="270" r:id="rId17"/>
    <p:sldId id="276" r:id="rId18"/>
    <p:sldId id="275" r:id="rId19"/>
    <p:sldId id="277" r:id="rId20"/>
    <p:sldId id="283" r:id="rId21"/>
  </p:sldIdLst>
  <p:sldSz cx="9144000" cy="5715000" type="screen16x10"/>
  <p:notesSz cx="9363075"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autoAdjust="0"/>
    <p:restoredTop sz="94574" autoAdjust="0"/>
  </p:normalViewPr>
  <p:slideViewPr>
    <p:cSldViewPr>
      <p:cViewPr>
        <p:scale>
          <a:sx n="50" d="100"/>
          <a:sy n="50" d="100"/>
        </p:scale>
        <p:origin x="-1734" y="-726"/>
      </p:cViewPr>
      <p:guideLst>
        <p:guide orient="horz" pos="1800"/>
        <p:guide pos="2880"/>
      </p:guideLst>
    </p:cSldViewPr>
  </p:slideViewPr>
  <p:outlineViewPr>
    <p:cViewPr>
      <p:scale>
        <a:sx n="25" d="100"/>
        <a:sy n="25" d="100"/>
      </p:scale>
      <p:origin x="0" y="1838"/>
    </p:cViewPr>
    <p:sldLst>
      <p:sld r:id="rId1" collapse="1"/>
    </p:sldLst>
  </p:outlineViewPr>
  <p:notesTextViewPr>
    <p:cViewPr>
      <p:scale>
        <a:sx n="100" d="100"/>
        <a:sy n="100" d="100"/>
      </p:scale>
      <p:origin x="0" y="0"/>
    </p:cViewPr>
  </p:notesTextViewPr>
  <p:sorterViewPr>
    <p:cViewPr>
      <p:scale>
        <a:sx n="66" d="100"/>
        <a:sy n="66" d="100"/>
      </p:scale>
      <p:origin x="0" y="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57333" cy="3538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5303576" y="0"/>
            <a:ext cx="4057333" cy="353854"/>
          </a:xfrm>
          <a:prstGeom prst="rect">
            <a:avLst/>
          </a:prstGeom>
        </p:spPr>
        <p:txBody>
          <a:bodyPr vert="horz" lIns="93936" tIns="46968" rIns="93936" bIns="46968" rtlCol="0"/>
          <a:lstStyle>
            <a:lvl1pPr algn="r">
              <a:defRPr sz="1200"/>
            </a:lvl1pPr>
          </a:lstStyle>
          <a:p>
            <a:fld id="{19A8EF21-01AA-4396-A78B-DE2591BF2E14}" type="datetimeFigureOut">
              <a:rPr lang="en-US" smtClean="0"/>
              <a:t>1/16/2016</a:t>
            </a:fld>
            <a:endParaRPr lang="en-US"/>
          </a:p>
        </p:txBody>
      </p:sp>
      <p:sp>
        <p:nvSpPr>
          <p:cNvPr id="4" name="Footer Placeholder 3"/>
          <p:cNvSpPr>
            <a:spLocks noGrp="1"/>
          </p:cNvSpPr>
          <p:nvPr>
            <p:ph type="ftr" sz="quarter" idx="2"/>
          </p:nvPr>
        </p:nvSpPr>
        <p:spPr>
          <a:xfrm>
            <a:off x="0" y="6721993"/>
            <a:ext cx="4057333" cy="353854"/>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5303576" y="6721993"/>
            <a:ext cx="4057333" cy="353854"/>
          </a:xfrm>
          <a:prstGeom prst="rect">
            <a:avLst/>
          </a:prstGeom>
        </p:spPr>
        <p:txBody>
          <a:bodyPr vert="horz" lIns="93936" tIns="46968" rIns="93936" bIns="46968" rtlCol="0" anchor="b"/>
          <a:lstStyle>
            <a:lvl1pPr algn="r">
              <a:defRPr sz="1200"/>
            </a:lvl1pPr>
          </a:lstStyle>
          <a:p>
            <a:fld id="{BD8A485A-8B25-44AB-BB1B-76D0D100CEC1}" type="slidenum">
              <a:rPr lang="en-US" smtClean="0"/>
              <a:t>‹#›</a:t>
            </a:fld>
            <a:endParaRPr lang="en-US"/>
          </a:p>
        </p:txBody>
      </p:sp>
    </p:spTree>
    <p:extLst>
      <p:ext uri="{BB962C8B-B14F-4D97-AF65-F5344CB8AC3E}">
        <p14:creationId xmlns:p14="http://schemas.microsoft.com/office/powerpoint/2010/main" val="17690326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EC8AD6-F669-45E1-B916-D974F4F372FC}" type="datetimeFigureOut">
              <a:rPr lang="en-US" smtClean="0"/>
              <a:pPr/>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8CECE-3F7F-431B-B62D-E571B08EB1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EC8AD6-F669-45E1-B916-D974F4F372FC}" type="datetimeFigureOut">
              <a:rPr lang="en-US" smtClean="0"/>
              <a:pPr/>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8CECE-3F7F-431B-B62D-E571B08EB1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EC8AD6-F669-45E1-B916-D974F4F372FC}" type="datetimeFigureOut">
              <a:rPr lang="en-US" smtClean="0"/>
              <a:pPr/>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8CECE-3F7F-431B-B62D-E571B08EB1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EC8AD6-F669-45E1-B916-D974F4F372FC}" type="datetimeFigureOut">
              <a:rPr lang="en-US" smtClean="0"/>
              <a:pPr/>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8CECE-3F7F-431B-B62D-E571B08EB1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EC8AD6-F669-45E1-B916-D974F4F372FC}" type="datetimeFigureOut">
              <a:rPr lang="en-US" smtClean="0"/>
              <a:pPr/>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8CECE-3F7F-431B-B62D-E571B08EB1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EC8AD6-F669-45E1-B916-D974F4F372FC}" type="datetimeFigureOut">
              <a:rPr lang="en-US" smtClean="0"/>
              <a:pPr/>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68CECE-3F7F-431B-B62D-E571B08EB1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EC8AD6-F669-45E1-B916-D974F4F372FC}" type="datetimeFigureOut">
              <a:rPr lang="en-US" smtClean="0"/>
              <a:pPr/>
              <a:t>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68CECE-3F7F-431B-B62D-E571B08EB1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EC8AD6-F669-45E1-B916-D974F4F372FC}" type="datetimeFigureOut">
              <a:rPr lang="en-US" smtClean="0"/>
              <a:pPr/>
              <a:t>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68CECE-3F7F-431B-B62D-E571B08EB1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EC8AD6-F669-45E1-B916-D974F4F372FC}" type="datetimeFigureOut">
              <a:rPr lang="en-US" smtClean="0"/>
              <a:pPr/>
              <a:t>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68CECE-3F7F-431B-B62D-E571B08EB1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EC8AD6-F669-45E1-B916-D974F4F372FC}" type="datetimeFigureOut">
              <a:rPr lang="en-US" smtClean="0"/>
              <a:pPr/>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68CECE-3F7F-431B-B62D-E571B08EB1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EC8AD6-F669-45E1-B916-D974F4F372FC}" type="datetimeFigureOut">
              <a:rPr lang="en-US" smtClean="0"/>
              <a:pPr/>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68CECE-3F7F-431B-B62D-E571B08EB1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C8EC8AD6-F669-45E1-B916-D974F4F372FC}" type="datetimeFigureOut">
              <a:rPr lang="en-US" smtClean="0"/>
              <a:pPr/>
              <a:t>1/16/2016</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A268CECE-3F7F-431B-B62D-E571B08EB11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90500"/>
            <a:ext cx="9144000" cy="6740307"/>
          </a:xfrm>
          <a:prstGeom prst="rect">
            <a:avLst/>
          </a:prstGeom>
          <a:solidFill>
            <a:schemeClr val="bg1"/>
          </a:solidFill>
        </p:spPr>
        <p:txBody>
          <a:bodyPr wrap="square" rtlCol="0">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rgbClr val="FFFF00"/>
                </a:solidFill>
                <a:effectLst>
                  <a:outerShdw blurRad="38100" dist="38100" dir="2700000" algn="tl">
                    <a:srgbClr val="000000">
                      <a:alpha val="43137"/>
                    </a:srgbClr>
                  </a:outerShdw>
                </a:effectLst>
              </a:rPr>
              <a:t>1.  The Bible contains both an            </a:t>
            </a:r>
            <a:r>
              <a:rPr lang="en-US" b="1" u="sng" dirty="0" smtClean="0">
                <a:solidFill>
                  <a:srgbClr val="FFFF00"/>
                </a:solidFill>
                <a:effectLst>
                  <a:outerShdw blurRad="38100" dist="38100" dir="2700000" algn="tl">
                    <a:srgbClr val="000000">
                      <a:alpha val="43137"/>
                    </a:srgbClr>
                  </a:outerShdw>
                </a:effectLst>
              </a:rPr>
              <a:t>Old</a:t>
            </a:r>
            <a:r>
              <a:rPr lang="en-US" b="1" dirty="0" smtClean="0">
                <a:solidFill>
                  <a:srgbClr val="FFFF00"/>
                </a:solidFill>
                <a:effectLst>
                  <a:outerShdw blurRad="38100" dist="38100" dir="2700000" algn="tl">
                    <a:srgbClr val="000000">
                      <a:alpha val="43137"/>
                    </a:srgbClr>
                  </a:outerShdw>
                </a:effectLst>
              </a:rPr>
              <a:t> and a </a:t>
            </a:r>
            <a:r>
              <a:rPr lang="en-US" b="1" u="sng" dirty="0" smtClean="0">
                <a:solidFill>
                  <a:srgbClr val="FFFF00"/>
                </a:solidFill>
                <a:effectLst>
                  <a:outerShdw blurRad="38100" dist="38100" dir="2700000" algn="tl">
                    <a:srgbClr val="000000">
                      <a:alpha val="43137"/>
                    </a:srgbClr>
                  </a:outerShdw>
                </a:effectLst>
              </a:rPr>
              <a:t>New</a:t>
            </a:r>
            <a:r>
              <a:rPr lang="en-US" b="1" dirty="0" smtClean="0">
                <a:solidFill>
                  <a:srgbClr val="FFFF00"/>
                </a:solidFill>
                <a:effectLst>
                  <a:outerShdw blurRad="38100" dist="38100" dir="2700000" algn="tl">
                    <a:srgbClr val="000000">
                      <a:alpha val="43137"/>
                    </a:srgbClr>
                  </a:outerShdw>
                </a:effectLst>
              </a:rPr>
              <a:t> </a:t>
            </a:r>
            <a:r>
              <a:rPr lang="en-US" b="1" u="sng" dirty="0" smtClean="0">
                <a:solidFill>
                  <a:srgbClr val="FFFF00"/>
                </a:solidFill>
                <a:effectLst>
                  <a:outerShdw blurRad="38100" dist="38100" dir="2700000" algn="tl">
                    <a:srgbClr val="000000">
                      <a:alpha val="43137"/>
                    </a:srgbClr>
                  </a:outerShdw>
                </a:effectLst>
              </a:rPr>
              <a:t>Testament </a:t>
            </a:r>
            <a:endParaRPr lang="en-US" dirty="0"/>
          </a:p>
        </p:txBody>
      </p:sp>
      <p:sp>
        <p:nvSpPr>
          <p:cNvPr id="4" name="Content Placeholder 3"/>
          <p:cNvSpPr>
            <a:spLocks noGrp="1"/>
          </p:cNvSpPr>
          <p:nvPr>
            <p:ph idx="1"/>
          </p:nvPr>
        </p:nvSpPr>
        <p:spPr>
          <a:xfrm>
            <a:off x="152400" y="1448064"/>
            <a:ext cx="8839200" cy="4076436"/>
          </a:xfrm>
        </p:spPr>
        <p:txBody>
          <a:bodyPr>
            <a:noAutofit/>
          </a:bodyPr>
          <a:lstStyle/>
          <a:p>
            <a:r>
              <a:rPr lang="en-US" sz="2800" dirty="0" smtClean="0"/>
              <a:t>The O. T. was a covenant between God and Israel.</a:t>
            </a:r>
          </a:p>
          <a:p>
            <a:r>
              <a:rPr lang="en-US" sz="2800" dirty="0" smtClean="0"/>
              <a:t> Israel never kept it (Jer. 31:32); so it remained in force.</a:t>
            </a:r>
          </a:p>
          <a:p>
            <a:r>
              <a:rPr lang="en-US" sz="2800" dirty="0" smtClean="0"/>
              <a:t>Jesus is quoted as saying, </a:t>
            </a:r>
            <a:r>
              <a:rPr lang="en-US" sz="2800" i="1" dirty="0" smtClean="0"/>
              <a:t>“Behold, I have come to do your will.”</a:t>
            </a:r>
            <a:r>
              <a:rPr lang="en-US" sz="2800" dirty="0" smtClean="0"/>
              <a:t> (Hebrews 10:9a)  </a:t>
            </a:r>
          </a:p>
          <a:p>
            <a:r>
              <a:rPr lang="en-US" sz="2800" dirty="0" smtClean="0"/>
              <a:t>He kept the law of God!  Consequently He could end it!</a:t>
            </a:r>
          </a:p>
          <a:p>
            <a:r>
              <a:rPr lang="en-US" sz="2800" dirty="0" smtClean="0"/>
              <a:t>“</a:t>
            </a:r>
            <a:r>
              <a:rPr lang="en-US" sz="2800" i="1" dirty="0" smtClean="0"/>
              <a:t>He does away with the first in order to establish the second. And by that will we have been sanctified through the offering of the body of Jesus Christ once for all</a:t>
            </a:r>
            <a:r>
              <a:rPr lang="en-US" sz="2800" dirty="0" smtClean="0"/>
              <a:t>.” 							           </a:t>
            </a:r>
            <a:r>
              <a:rPr lang="en-US" sz="2000" dirty="0" smtClean="0"/>
              <a:t>(Hebrews 10:9b-10)</a:t>
            </a:r>
            <a:r>
              <a:rPr lang="en-US" sz="2800" dirty="0" smtClean="0"/>
              <a:t/>
            </a:r>
            <a:br>
              <a:rPr lang="en-US" sz="2800" dirty="0" smtClean="0"/>
            </a:br>
            <a:endParaRPr lang="en-US" sz="2800" i="1" dirty="0"/>
          </a:p>
        </p:txBody>
      </p:sp>
      <p:cxnSp>
        <p:nvCxnSpPr>
          <p:cNvPr id="6" name="Straight Connector 5"/>
          <p:cNvCxnSpPr/>
          <p:nvPr/>
        </p:nvCxnSpPr>
        <p:spPr>
          <a:xfrm>
            <a:off x="762000" y="4381500"/>
            <a:ext cx="3810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943600" y="4381500"/>
            <a:ext cx="2209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09600" y="4838700"/>
            <a:ext cx="990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438400" y="4838700"/>
            <a:ext cx="1524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par>
                          <p:cTn id="33" fill="hold">
                            <p:stCondLst>
                              <p:cond delay="500"/>
                            </p:stCondLst>
                            <p:childTnLst>
                              <p:par>
                                <p:cTn id="34" presetID="22" presetClass="entr" presetSubtype="8" fill="hold"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left)">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ipe(left)">
                                      <p:cBhvr>
                                        <p:cTn id="4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rgbClr val="FFFF00"/>
                </a:solidFill>
                <a:effectLst>
                  <a:outerShdw blurRad="38100" dist="38100" dir="2700000" algn="tl">
                    <a:srgbClr val="000000">
                      <a:alpha val="43137"/>
                    </a:srgbClr>
                  </a:outerShdw>
                </a:effectLst>
              </a:rPr>
              <a:t>1.  The Bible contains both an            </a:t>
            </a:r>
            <a:r>
              <a:rPr lang="en-US" b="1" u="sng" dirty="0" smtClean="0">
                <a:solidFill>
                  <a:srgbClr val="FFFF00"/>
                </a:solidFill>
                <a:effectLst>
                  <a:outerShdw blurRad="38100" dist="38100" dir="2700000" algn="tl">
                    <a:srgbClr val="000000">
                      <a:alpha val="43137"/>
                    </a:srgbClr>
                  </a:outerShdw>
                </a:effectLst>
              </a:rPr>
              <a:t>Old</a:t>
            </a:r>
            <a:r>
              <a:rPr lang="en-US" b="1" dirty="0" smtClean="0">
                <a:solidFill>
                  <a:srgbClr val="FFFF00"/>
                </a:solidFill>
                <a:effectLst>
                  <a:outerShdw blurRad="38100" dist="38100" dir="2700000" algn="tl">
                    <a:srgbClr val="000000">
                      <a:alpha val="43137"/>
                    </a:srgbClr>
                  </a:outerShdw>
                </a:effectLst>
              </a:rPr>
              <a:t> and a </a:t>
            </a:r>
            <a:r>
              <a:rPr lang="en-US" b="1" u="sng" dirty="0" smtClean="0">
                <a:solidFill>
                  <a:srgbClr val="FFFF00"/>
                </a:solidFill>
                <a:effectLst>
                  <a:outerShdw blurRad="38100" dist="38100" dir="2700000" algn="tl">
                    <a:srgbClr val="000000">
                      <a:alpha val="43137"/>
                    </a:srgbClr>
                  </a:outerShdw>
                </a:effectLst>
              </a:rPr>
              <a:t>New</a:t>
            </a:r>
            <a:r>
              <a:rPr lang="en-US" b="1" dirty="0" smtClean="0">
                <a:solidFill>
                  <a:srgbClr val="FFFF00"/>
                </a:solidFill>
                <a:effectLst>
                  <a:outerShdw blurRad="38100" dist="38100" dir="2700000" algn="tl">
                    <a:srgbClr val="000000">
                      <a:alpha val="43137"/>
                    </a:srgbClr>
                  </a:outerShdw>
                </a:effectLst>
              </a:rPr>
              <a:t> </a:t>
            </a:r>
            <a:r>
              <a:rPr lang="en-US" b="1" u="sng" dirty="0" smtClean="0">
                <a:solidFill>
                  <a:srgbClr val="FFFF00"/>
                </a:solidFill>
                <a:effectLst>
                  <a:outerShdw blurRad="38100" dist="38100" dir="2700000" algn="tl">
                    <a:srgbClr val="000000">
                      <a:alpha val="43137"/>
                    </a:srgbClr>
                  </a:outerShdw>
                </a:effectLst>
              </a:rPr>
              <a:t>Testament </a:t>
            </a:r>
            <a:endParaRPr lang="en-US" dirty="0"/>
          </a:p>
        </p:txBody>
      </p:sp>
      <p:sp>
        <p:nvSpPr>
          <p:cNvPr id="4" name="Content Placeholder 3"/>
          <p:cNvSpPr>
            <a:spLocks noGrp="1"/>
          </p:cNvSpPr>
          <p:nvPr>
            <p:ph idx="1"/>
          </p:nvPr>
        </p:nvSpPr>
        <p:spPr>
          <a:xfrm>
            <a:off x="152400" y="1333500"/>
            <a:ext cx="8839200" cy="4076436"/>
          </a:xfrm>
        </p:spPr>
        <p:txBody>
          <a:bodyPr>
            <a:noAutofit/>
          </a:bodyPr>
          <a:lstStyle/>
          <a:p>
            <a:r>
              <a:rPr lang="en-US" sz="2800" b="1" dirty="0" smtClean="0"/>
              <a:t>The first 2 quotes above were from the Old Testament</a:t>
            </a:r>
          </a:p>
          <a:p>
            <a:pPr>
              <a:buNone/>
            </a:pPr>
            <a:r>
              <a:rPr lang="en-US" sz="2000" dirty="0" smtClean="0"/>
              <a:t>		</a:t>
            </a:r>
            <a:r>
              <a:rPr lang="en-US" sz="2400" dirty="0" smtClean="0"/>
              <a:t>Stoning a rebellious son,                                                                           	Not wearing clothing of mixed materials.</a:t>
            </a:r>
          </a:p>
          <a:p>
            <a:r>
              <a:rPr lang="en-US" sz="2800" b="1" dirty="0" smtClean="0"/>
              <a:t>These are not for us to observe today!</a:t>
            </a:r>
          </a:p>
          <a:p>
            <a:r>
              <a:rPr lang="en-US" sz="2800" b="1" dirty="0" smtClean="0"/>
              <a:t>But if we reject these on this basis we must also reject:</a:t>
            </a:r>
          </a:p>
          <a:p>
            <a:pPr>
              <a:buNone/>
            </a:pPr>
            <a:r>
              <a:rPr lang="en-US" sz="2800" b="1" dirty="0" smtClean="0"/>
              <a:t>		</a:t>
            </a:r>
            <a:r>
              <a:rPr lang="en-US" sz="2400" dirty="0" smtClean="0"/>
              <a:t>-- Incense and dancing in Worship</a:t>
            </a:r>
          </a:p>
          <a:p>
            <a:pPr>
              <a:buNone/>
            </a:pPr>
            <a:r>
              <a:rPr lang="en-US" sz="2400" dirty="0" smtClean="0"/>
              <a:t>		-- The Seventh Day Sabbath</a:t>
            </a:r>
          </a:p>
          <a:p>
            <a:pPr>
              <a:buNone/>
            </a:pPr>
            <a:r>
              <a:rPr lang="en-US" sz="2400" dirty="0" smtClean="0"/>
              <a:t>		-- Instrumental Music</a:t>
            </a:r>
          </a:p>
          <a:p>
            <a:pPr>
              <a:buNone/>
            </a:pPr>
            <a:r>
              <a:rPr lang="en-US" sz="2400" dirty="0" smtClean="0"/>
              <a:t>		-- Salvation on same  </a:t>
            </a:r>
            <a:r>
              <a:rPr lang="en-US" sz="2400" dirty="0" err="1" smtClean="0"/>
              <a:t>condicitons</a:t>
            </a:r>
            <a:r>
              <a:rPr lang="en-US" sz="2400" dirty="0" smtClean="0"/>
              <a:t> as the thief on the cross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1775355"/>
            <a:ext cx="8458200" cy="1225021"/>
          </a:xfrm>
        </p:spPr>
        <p:txBody>
          <a:bodyPr>
            <a:noAutofit/>
          </a:bodyPr>
          <a:lstStyle/>
          <a:p>
            <a:r>
              <a:rPr lang="en-US" sz="4800" b="1" dirty="0" smtClean="0">
                <a:solidFill>
                  <a:srgbClr val="FFFF00"/>
                </a:solidFill>
                <a:effectLst>
                  <a:outerShdw blurRad="38100" dist="38100" dir="2700000" algn="tl">
                    <a:srgbClr val="000000">
                      <a:alpha val="43137"/>
                    </a:srgbClr>
                  </a:outerShdw>
                </a:effectLst>
              </a:rPr>
              <a:t>2.  We Must Consider the Context and Who is Speaking.</a:t>
            </a:r>
            <a:endParaRPr lang="en-US" sz="4800" dirty="0"/>
          </a:p>
        </p:txBody>
      </p:sp>
      <p:sp>
        <p:nvSpPr>
          <p:cNvPr id="5" name="Subtitle 4"/>
          <p:cNvSpPr>
            <a:spLocks noGrp="1"/>
          </p:cNvSpPr>
          <p:nvPr>
            <p:ph type="subTitle" idx="1"/>
          </p:nvPr>
        </p:nvSpPr>
        <p:spPr/>
        <p:txBody>
          <a:bodyPr/>
          <a:lstStyle/>
          <a:p>
            <a:endParaRPr lang="en-US"/>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52500"/>
          </a:xfrm>
        </p:spPr>
        <p:txBody>
          <a:bodyPr>
            <a:normAutofit fontScale="90000"/>
          </a:bodyPr>
          <a:lstStyle/>
          <a:p>
            <a:r>
              <a:rPr lang="en-US" b="1" dirty="0" smtClean="0">
                <a:solidFill>
                  <a:srgbClr val="FFFF00"/>
                </a:solidFill>
                <a:effectLst>
                  <a:outerShdw blurRad="38100" dist="38100" dir="2700000" algn="tl">
                    <a:srgbClr val="000000">
                      <a:alpha val="43137"/>
                    </a:srgbClr>
                  </a:outerShdw>
                </a:effectLst>
              </a:rPr>
              <a:t>2. Consider the Context and Who is Speaking.</a:t>
            </a:r>
            <a:endParaRPr lang="en-US" dirty="0"/>
          </a:p>
        </p:txBody>
      </p:sp>
      <p:sp>
        <p:nvSpPr>
          <p:cNvPr id="3" name="Content Placeholder 2"/>
          <p:cNvSpPr>
            <a:spLocks noGrp="1"/>
          </p:cNvSpPr>
          <p:nvPr>
            <p:ph idx="1"/>
          </p:nvPr>
        </p:nvSpPr>
        <p:spPr>
          <a:xfrm>
            <a:off x="457200" y="1790700"/>
            <a:ext cx="8458200" cy="3657600"/>
          </a:xfrm>
        </p:spPr>
        <p:txBody>
          <a:bodyPr>
            <a:normAutofit lnSpcReduction="10000"/>
          </a:bodyPr>
          <a:lstStyle/>
          <a:p>
            <a:r>
              <a:rPr lang="en-US" sz="2800" i="1" dirty="0" smtClean="0">
                <a:latin typeface="Arial Narrow" pitchFamily="34" charset="0"/>
              </a:rPr>
              <a:t>“</a:t>
            </a:r>
            <a:r>
              <a:rPr lang="en-US" sz="2800" i="1" baseline="30000" dirty="0" smtClean="0">
                <a:latin typeface="Arial Narrow" pitchFamily="34" charset="0"/>
              </a:rPr>
              <a:t> </a:t>
            </a:r>
            <a:r>
              <a:rPr lang="en-US" sz="2800" i="1" dirty="0" smtClean="0">
                <a:latin typeface="Arial Narrow" pitchFamily="34" charset="0"/>
              </a:rPr>
              <a:t>But as for these enemies of mine, who did not want me to reign over them, bring them here and slaughter them before me.’” </a:t>
            </a:r>
            <a:r>
              <a:rPr lang="en-US" sz="2800" dirty="0" smtClean="0">
                <a:latin typeface="Arial Narrow" pitchFamily="34" charset="0"/>
              </a:rPr>
              <a:t>(Luke 19:27)</a:t>
            </a:r>
          </a:p>
          <a:p>
            <a:r>
              <a:rPr lang="en-US" sz="2800" dirty="0" smtClean="0">
                <a:effectLst>
                  <a:outerShdw blurRad="38100" dist="38100" dir="2700000" algn="tl">
                    <a:srgbClr val="000000">
                      <a:alpha val="43137"/>
                    </a:srgbClr>
                  </a:outerShdw>
                </a:effectLst>
                <a:latin typeface="Arial Narrow" pitchFamily="34" charset="0"/>
              </a:rPr>
              <a:t>Who was speaking?</a:t>
            </a:r>
          </a:p>
          <a:p>
            <a:r>
              <a:rPr lang="en-US" sz="2800" i="1" dirty="0" smtClean="0">
                <a:effectLst>
                  <a:outerShdw blurRad="38100" dist="38100" dir="2700000" algn="tl">
                    <a:srgbClr val="000000">
                      <a:alpha val="43137"/>
                    </a:srgbClr>
                  </a:outerShdw>
                </a:effectLst>
                <a:latin typeface="Arial Narrow" pitchFamily="34" charset="0"/>
              </a:rPr>
              <a:t>“A nobleman went into a far country to receive for himself a kingdom and then return.” </a:t>
            </a:r>
            <a:r>
              <a:rPr lang="en-US" sz="2800" dirty="0" smtClean="0">
                <a:effectLst>
                  <a:outerShdw blurRad="38100" dist="38100" dir="2700000" algn="tl">
                    <a:srgbClr val="000000">
                      <a:alpha val="43137"/>
                    </a:srgbClr>
                  </a:outerShdw>
                </a:effectLst>
                <a:latin typeface="Arial Narrow" pitchFamily="34" charset="0"/>
              </a:rPr>
              <a:t>(Luke 19:12)</a:t>
            </a:r>
          </a:p>
          <a:p>
            <a:r>
              <a:rPr lang="en-US" sz="2800" dirty="0" smtClean="0">
                <a:effectLst>
                  <a:outerShdw blurRad="38100" dist="38100" dir="2700000" algn="tl">
                    <a:srgbClr val="000000">
                      <a:alpha val="43137"/>
                    </a:srgbClr>
                  </a:outerShdw>
                </a:effectLst>
                <a:latin typeface="Arial Narrow" pitchFamily="34" charset="0"/>
              </a:rPr>
              <a:t>The nobleman does represent Jesus but the punishment of the rebels is what would be expected of such a nobleman. </a:t>
            </a:r>
          </a:p>
          <a:p>
            <a:endParaRPr lang="en-US" sz="2800" dirty="0"/>
          </a:p>
        </p:txBody>
      </p:sp>
      <p:sp>
        <p:nvSpPr>
          <p:cNvPr id="4" name="TextBox 3"/>
          <p:cNvSpPr txBox="1"/>
          <p:nvPr/>
        </p:nvSpPr>
        <p:spPr>
          <a:xfrm>
            <a:off x="3962400" y="3009900"/>
            <a:ext cx="4572000" cy="523220"/>
          </a:xfrm>
          <a:prstGeom prst="rect">
            <a:avLst/>
          </a:prstGeom>
          <a:noFill/>
        </p:spPr>
        <p:txBody>
          <a:bodyPr wrap="square" rtlCol="0">
            <a:spAutoFit/>
          </a:bodyPr>
          <a:lstStyle/>
          <a:p>
            <a:r>
              <a:rPr lang="en-US" sz="2800" b="1" dirty="0" smtClean="0">
                <a:solidFill>
                  <a:srgbClr val="FFFF00"/>
                </a:solidFill>
              </a:rPr>
              <a:t>Jesus was telling a story.</a:t>
            </a:r>
            <a:endParaRPr lang="en-US" sz="28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left)">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sz="4800" b="1" dirty="0" smtClean="0">
                <a:solidFill>
                  <a:srgbClr val="FFFF00"/>
                </a:solidFill>
                <a:effectLst>
                  <a:outerShdw blurRad="38100" dist="38100" dir="2700000" algn="tl">
                    <a:srgbClr val="000000">
                      <a:alpha val="43137"/>
                    </a:srgbClr>
                  </a:outerShdw>
                </a:effectLst>
              </a:rPr>
              <a:t>3.  We Must Learn the Meaning of Words as they were originally used.</a:t>
            </a:r>
            <a:endParaRPr lang="en-US" sz="4800" dirty="0"/>
          </a:p>
        </p:txBody>
      </p:sp>
      <p:sp>
        <p:nvSpPr>
          <p:cNvPr id="5" name="Subtitle 4"/>
          <p:cNvSpPr>
            <a:spLocks noGrp="1"/>
          </p:cNvSpPr>
          <p:nvPr>
            <p:ph type="subTitle" idx="1"/>
          </p:nvPr>
        </p:nvSpPr>
        <p:spPr/>
        <p:txBody>
          <a:bodyPr/>
          <a:lstStyle/>
          <a:p>
            <a:endParaRPr lang="en-US"/>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rgbClr val="FFFF00"/>
                </a:solidFill>
                <a:effectLst>
                  <a:outerShdw blurRad="38100" dist="38100" dir="2700000" algn="tl">
                    <a:srgbClr val="000000">
                      <a:alpha val="43137"/>
                    </a:srgbClr>
                  </a:outerShdw>
                </a:effectLst>
              </a:rPr>
              <a:t>3.  We Must Learn the Meaning of Words as they were originally used.</a:t>
            </a:r>
            <a:endParaRPr lang="en-US" dirty="0"/>
          </a:p>
        </p:txBody>
      </p:sp>
      <p:sp>
        <p:nvSpPr>
          <p:cNvPr id="4" name="Content Placeholder 3"/>
          <p:cNvSpPr>
            <a:spLocks noGrp="1"/>
          </p:cNvSpPr>
          <p:nvPr>
            <p:ph idx="1"/>
          </p:nvPr>
        </p:nvSpPr>
        <p:spPr>
          <a:xfrm>
            <a:off x="152400" y="1333500"/>
            <a:ext cx="8839200" cy="4076436"/>
          </a:xfrm>
        </p:spPr>
        <p:txBody>
          <a:bodyPr>
            <a:noAutofit/>
          </a:bodyPr>
          <a:lstStyle/>
          <a:p>
            <a:r>
              <a:rPr lang="en-US" sz="2800" dirty="0" smtClean="0">
                <a:latin typeface="Arial" pitchFamily="34" charset="0"/>
                <a:cs typeface="Arial" pitchFamily="34" charset="0"/>
              </a:rPr>
              <a:t>“If anyone comes to me and does not hate his own father and mother and wife and children and brothers and sisters, yes, and even his own life, he cannot be my disciple. ..</a:t>
            </a:r>
            <a:r>
              <a:rPr lang="en-US" sz="2800" dirty="0" smtClean="0">
                <a:effectLst>
                  <a:outerShdw blurRad="38100" dist="38100" dir="2700000" algn="tl">
                    <a:srgbClr val="000000">
                      <a:alpha val="43137"/>
                    </a:srgbClr>
                  </a:outerShdw>
                </a:effectLst>
                <a:latin typeface="Arial" pitchFamily="34" charset="0"/>
                <a:cs typeface="Arial" pitchFamily="34" charset="0"/>
              </a:rPr>
              <a:t>“   (Luke 14:26)</a:t>
            </a:r>
          </a:p>
          <a:p>
            <a:r>
              <a:rPr lang="en-US" sz="2800" dirty="0" smtClean="0">
                <a:effectLst>
                  <a:outerShdw blurRad="38100" dist="38100" dir="2700000" algn="tl">
                    <a:srgbClr val="000000">
                      <a:alpha val="43137"/>
                    </a:srgbClr>
                  </a:outerShdw>
                </a:effectLst>
                <a:latin typeface="Arial" pitchFamily="34" charset="0"/>
                <a:cs typeface="Arial" pitchFamily="34" charset="0"/>
              </a:rPr>
              <a:t>How does the Bible use the word </a:t>
            </a:r>
            <a:r>
              <a:rPr lang="en-US" sz="2800" b="1"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hate</a:t>
            </a:r>
            <a:r>
              <a:rPr lang="en-US" sz="2800" i="1" dirty="0" smtClean="0">
                <a:effectLst>
                  <a:outerShdw blurRad="38100" dist="38100" dir="2700000" algn="tl">
                    <a:srgbClr val="000000">
                      <a:alpha val="43137"/>
                    </a:srgbClr>
                  </a:outerShdw>
                </a:effectLst>
                <a:latin typeface="Arial" pitchFamily="34" charset="0"/>
                <a:cs typeface="Arial" pitchFamily="34" charset="0"/>
              </a:rPr>
              <a:t>?</a:t>
            </a:r>
          </a:p>
          <a:p>
            <a:r>
              <a:rPr lang="en-US" sz="2800" i="1" baseline="30000" dirty="0" smtClean="0"/>
              <a:t>“</a:t>
            </a:r>
            <a:r>
              <a:rPr lang="en-US" sz="2800" i="1" dirty="0" smtClean="0"/>
              <a:t>So Jacob…loved Rachel more than Leah, and served </a:t>
            </a:r>
            <a:r>
              <a:rPr lang="en-US" sz="2800" i="1" dirty="0" err="1" smtClean="0"/>
              <a:t>Laban</a:t>
            </a:r>
            <a:r>
              <a:rPr lang="en-US" sz="2800" i="1" dirty="0" smtClean="0"/>
              <a:t> for another seven years</a:t>
            </a:r>
            <a:r>
              <a:rPr lang="en-US" sz="2800" dirty="0" smtClean="0"/>
              <a:t>.” (Genesis 29:30)</a:t>
            </a:r>
          </a:p>
          <a:p>
            <a:r>
              <a:rPr lang="en-US" sz="2800" baseline="30000" dirty="0" smtClean="0"/>
              <a:t>31 </a:t>
            </a:r>
            <a:r>
              <a:rPr lang="en-US" sz="2800" dirty="0" smtClean="0"/>
              <a:t>When the </a:t>
            </a:r>
            <a:r>
              <a:rPr lang="en-US" sz="2800" cap="small" dirty="0" smtClean="0"/>
              <a:t>Lord</a:t>
            </a:r>
            <a:r>
              <a:rPr lang="en-US" sz="2800" dirty="0" smtClean="0"/>
              <a:t> saw that Leah was hated, he opened her womb, but Rachel was barren. (Genesis 29:31)</a:t>
            </a:r>
          </a:p>
          <a:p>
            <a:endParaRPr lang="en-US" sz="2800" i="1" dirty="0" smtClean="0">
              <a:effectLst>
                <a:outerShdw blurRad="38100" dist="38100" dir="2700000" algn="tl">
                  <a:srgbClr val="000000">
                    <a:alpha val="43137"/>
                  </a:srgbClr>
                </a:outerShdw>
              </a:effectLst>
              <a:latin typeface="Arial" pitchFamily="34" charset="0"/>
              <a:cs typeface="Arial" pitchFamily="34" charset="0"/>
            </a:endParaRPr>
          </a:p>
          <a:p>
            <a:endParaRPr lang="en-US" sz="2800" dirty="0" smtClean="0">
              <a:effectLst>
                <a:outerShdw blurRad="38100" dist="38100" dir="2700000" algn="tl">
                  <a:srgbClr val="000000">
                    <a:alpha val="43137"/>
                  </a:srgbClr>
                </a:outerShdw>
              </a:effectLst>
              <a:latin typeface="Arial" pitchFamily="34" charset="0"/>
              <a:cs typeface="Arial" pitchFamily="34" charset="0"/>
            </a:endParaRPr>
          </a:p>
          <a:p>
            <a:endParaRPr lang="en-US" b="1" dirty="0" smtClean="0"/>
          </a:p>
        </p:txBody>
      </p:sp>
      <p:cxnSp>
        <p:nvCxnSpPr>
          <p:cNvPr id="6" name="Straight Connector 5"/>
          <p:cNvCxnSpPr/>
          <p:nvPr/>
        </p:nvCxnSpPr>
        <p:spPr>
          <a:xfrm>
            <a:off x="6553200" y="1790700"/>
            <a:ext cx="6858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209800" y="4076700"/>
            <a:ext cx="411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495800" y="4991100"/>
            <a:ext cx="2209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par>
                          <p:cTn id="19" fill="hold">
                            <p:stCondLst>
                              <p:cond delay="0"/>
                            </p:stCondLst>
                            <p:childTnLst>
                              <p:par>
                                <p:cTn id="20" presetID="22" presetClass="entr" presetSubtype="8"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par>
                          <p:cTn id="27" fill="hold">
                            <p:stCondLst>
                              <p:cond delay="0"/>
                            </p:stCondLst>
                            <p:childTnLst>
                              <p:par>
                                <p:cTn id="28" presetID="22" presetClass="entr" presetSubtype="8" fill="hold"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solidFill>
                  <a:srgbClr val="FFFF00"/>
                </a:solidFill>
                <a:effectLst>
                  <a:outerShdw blurRad="38100" dist="38100" dir="2700000" algn="tl">
                    <a:srgbClr val="000000">
                      <a:alpha val="43137"/>
                    </a:srgbClr>
                  </a:outerShdw>
                </a:effectLst>
              </a:rPr>
              <a:t>3.  We Must Learn the Meaning of Words as they were originally used.</a:t>
            </a:r>
            <a:endParaRPr lang="en-US" dirty="0"/>
          </a:p>
        </p:txBody>
      </p:sp>
      <p:sp>
        <p:nvSpPr>
          <p:cNvPr id="5" name="Text Placeholder 4"/>
          <p:cNvSpPr>
            <a:spLocks noGrp="1"/>
          </p:cNvSpPr>
          <p:nvPr>
            <p:ph type="body" idx="1"/>
          </p:nvPr>
        </p:nvSpPr>
        <p:spPr>
          <a:xfrm>
            <a:off x="-77788" y="1486165"/>
            <a:ext cx="4040188" cy="533135"/>
          </a:xfrm>
        </p:spPr>
        <p:txBody>
          <a:bodyPr>
            <a:noAutofit/>
          </a:bodyPr>
          <a:lstStyle/>
          <a:p>
            <a:pPr algn="ctr"/>
            <a:r>
              <a:rPr lang="en-US" sz="3200" dirty="0" smtClean="0"/>
              <a:t>Bible Word</a:t>
            </a:r>
            <a:endParaRPr lang="en-US" sz="3200" dirty="0"/>
          </a:p>
        </p:txBody>
      </p:sp>
      <p:sp>
        <p:nvSpPr>
          <p:cNvPr id="6" name="Content Placeholder 5"/>
          <p:cNvSpPr>
            <a:spLocks noGrp="1"/>
          </p:cNvSpPr>
          <p:nvPr>
            <p:ph sz="half" idx="2"/>
          </p:nvPr>
        </p:nvSpPr>
        <p:spPr>
          <a:xfrm>
            <a:off x="457200" y="2155560"/>
            <a:ext cx="2819400" cy="3292740"/>
          </a:xfrm>
        </p:spPr>
        <p:txBody>
          <a:bodyPr/>
          <a:lstStyle/>
          <a:p>
            <a:r>
              <a:rPr lang="en-US" sz="3200" b="1" dirty="0" smtClean="0"/>
              <a:t>Sabbath</a:t>
            </a:r>
          </a:p>
          <a:p>
            <a:endParaRPr lang="en-US" sz="3200" b="1" dirty="0" smtClean="0"/>
          </a:p>
          <a:p>
            <a:r>
              <a:rPr lang="en-US" sz="3200" b="1" dirty="0" smtClean="0"/>
              <a:t>Church </a:t>
            </a:r>
          </a:p>
          <a:p>
            <a:pPr>
              <a:buNone/>
            </a:pPr>
            <a:endParaRPr lang="en-US" sz="1400" dirty="0" smtClean="0"/>
          </a:p>
          <a:p>
            <a:r>
              <a:rPr lang="en-US" sz="3200" b="1" dirty="0" smtClean="0"/>
              <a:t>Baptism</a:t>
            </a:r>
            <a:endParaRPr lang="en-US" b="1" dirty="0"/>
          </a:p>
        </p:txBody>
      </p:sp>
      <p:sp>
        <p:nvSpPr>
          <p:cNvPr id="7" name="Text Placeholder 6"/>
          <p:cNvSpPr>
            <a:spLocks noGrp="1"/>
          </p:cNvSpPr>
          <p:nvPr>
            <p:ph type="body" sz="quarter" idx="3"/>
          </p:nvPr>
        </p:nvSpPr>
        <p:spPr>
          <a:xfrm>
            <a:off x="4038600" y="1486165"/>
            <a:ext cx="4041775" cy="533135"/>
          </a:xfrm>
        </p:spPr>
        <p:txBody>
          <a:bodyPr>
            <a:noAutofit/>
          </a:bodyPr>
          <a:lstStyle/>
          <a:p>
            <a:pPr algn="ctr"/>
            <a:r>
              <a:rPr lang="en-US" sz="3200" dirty="0" smtClean="0"/>
              <a:t>Bible Meaning</a:t>
            </a:r>
            <a:endParaRPr lang="en-US" sz="3200" dirty="0"/>
          </a:p>
        </p:txBody>
      </p:sp>
      <p:sp>
        <p:nvSpPr>
          <p:cNvPr id="8" name="Content Placeholder 7"/>
          <p:cNvSpPr>
            <a:spLocks noGrp="1"/>
          </p:cNvSpPr>
          <p:nvPr>
            <p:ph sz="quarter" idx="4"/>
          </p:nvPr>
        </p:nvSpPr>
        <p:spPr>
          <a:xfrm>
            <a:off x="3200400" y="2171700"/>
            <a:ext cx="5638800" cy="3292740"/>
          </a:xfrm>
        </p:spPr>
        <p:txBody>
          <a:bodyPr>
            <a:normAutofit fontScale="92500" lnSpcReduction="20000"/>
          </a:bodyPr>
          <a:lstStyle/>
          <a:p>
            <a:r>
              <a:rPr lang="en-US" sz="3200" dirty="0" smtClean="0"/>
              <a:t>“Now after the Sabbath, toward the dawn of the first day of the week…” (Matt. 28:1)</a:t>
            </a:r>
          </a:p>
          <a:p>
            <a:r>
              <a:rPr lang="en-US" dirty="0" smtClean="0"/>
              <a:t> </a:t>
            </a:r>
            <a:r>
              <a:rPr lang="en-US" sz="3200" i="1" dirty="0" smtClean="0"/>
              <a:t>“they arrived and gathered the church together</a:t>
            </a:r>
            <a:r>
              <a:rPr lang="en-US" sz="3200" dirty="0" smtClean="0"/>
              <a:t>” </a:t>
            </a:r>
            <a:r>
              <a:rPr lang="en-US" dirty="0" smtClean="0"/>
              <a:t>(Acts 14:27)</a:t>
            </a:r>
            <a:endParaRPr lang="en-US" sz="3200" dirty="0" smtClean="0"/>
          </a:p>
          <a:p>
            <a:r>
              <a:rPr lang="en-US" sz="3200" dirty="0" smtClean="0"/>
              <a:t>“…</a:t>
            </a:r>
            <a:r>
              <a:rPr lang="en-US" sz="3200" i="1" dirty="0" smtClean="0"/>
              <a:t>buried with him in baptism, in which you were also raised with him</a:t>
            </a:r>
            <a:r>
              <a:rPr lang="en-US" sz="3200" dirty="0" smtClean="0"/>
              <a:t>…” </a:t>
            </a:r>
            <a:r>
              <a:rPr lang="en-US" dirty="0" smtClean="0"/>
              <a:t>(Col. 2:12)</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0" end="0"/>
                                            </p:txEl>
                                          </p:spTgt>
                                        </p:tgtEl>
                                        <p:attrNameLst>
                                          <p:attrName>ppt_c</p:attrName>
                                        </p:attrNameLst>
                                      </p:cBhvr>
                                      <p:to>
                                        <a:schemeClr val="accent1"/>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1" end="1"/>
                                            </p:txEl>
                                          </p:spTgt>
                                        </p:tgtEl>
                                        <p:attrNameLst>
                                          <p:attrName>ppt_c</p:attrName>
                                        </p:attrNameLst>
                                      </p:cBhvr>
                                      <p:to>
                                        <a:schemeClr val="accent1"/>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Corinthians 6:9-10</a:t>
            </a:r>
            <a:endParaRPr lang="en-US" b="1" dirty="0"/>
          </a:p>
        </p:txBody>
      </p:sp>
      <p:sp>
        <p:nvSpPr>
          <p:cNvPr id="4" name="TextBox 3"/>
          <p:cNvSpPr txBox="1"/>
          <p:nvPr/>
        </p:nvSpPr>
        <p:spPr>
          <a:xfrm>
            <a:off x="685800" y="1638300"/>
            <a:ext cx="8153400" cy="2831544"/>
          </a:xfrm>
          <a:prstGeom prst="rect">
            <a:avLst/>
          </a:prstGeom>
          <a:noFill/>
        </p:spPr>
        <p:txBody>
          <a:bodyPr wrap="square" rtlCol="0">
            <a:spAutoFit/>
          </a:bodyPr>
          <a:lstStyle/>
          <a:p>
            <a:r>
              <a:rPr lang="en-US" sz="3200" dirty="0" smtClean="0">
                <a:latin typeface="Arial" pitchFamily="34" charset="0"/>
                <a:cs typeface="Arial" pitchFamily="34" charset="0"/>
              </a:rPr>
              <a:t>“Neither the sexually immoral, nor idolaters, nor adulterers, nor men who practice homosexuality,</a:t>
            </a:r>
            <a:r>
              <a:rPr lang="en-US" sz="3200" baseline="30000" dirty="0" smtClean="0">
                <a:latin typeface="Arial" pitchFamily="34" charset="0"/>
                <a:cs typeface="Arial" pitchFamily="34" charset="0"/>
              </a:rPr>
              <a:t> </a:t>
            </a:r>
            <a:r>
              <a:rPr lang="en-US" sz="3200" dirty="0" smtClean="0">
                <a:latin typeface="Arial" pitchFamily="34" charset="0"/>
                <a:cs typeface="Arial" pitchFamily="34" charset="0"/>
              </a:rPr>
              <a:t>nor thieves, nor the greedy, nor drunkards, nor revilers, nor swindlers will inherit the kingdom of God.”</a:t>
            </a:r>
            <a:endParaRPr lang="en-US" sz="3200" dirty="0" smtClean="0">
              <a:effectLst>
                <a:outerShdw blurRad="38100" dist="38100" dir="2700000" algn="tl">
                  <a:srgbClr val="000000">
                    <a:alpha val="43137"/>
                  </a:srgbClr>
                </a:outerShdw>
              </a:effectLst>
              <a:latin typeface="Arial" pitchFamily="34" charset="0"/>
              <a:cs typeface="Arial" pitchFamily="34" charset="0"/>
            </a:endParaRPr>
          </a:p>
          <a:p>
            <a:endParaRPr lang="en-US" dirty="0"/>
          </a:p>
        </p:txBody>
      </p:sp>
      <p:sp>
        <p:nvSpPr>
          <p:cNvPr id="5" name="TextBox 4"/>
          <p:cNvSpPr txBox="1"/>
          <p:nvPr/>
        </p:nvSpPr>
        <p:spPr>
          <a:xfrm>
            <a:off x="1295400" y="4305300"/>
            <a:ext cx="7543800" cy="646331"/>
          </a:xfrm>
          <a:prstGeom prst="rect">
            <a:avLst/>
          </a:prstGeom>
          <a:noFill/>
        </p:spPr>
        <p:txBody>
          <a:bodyPr wrap="square" rtlCol="0">
            <a:spAutoFit/>
          </a:bodyPr>
          <a:lstStyle/>
          <a:p>
            <a:r>
              <a:rPr lang="en-US" sz="3600" b="1" dirty="0" smtClean="0">
                <a:solidFill>
                  <a:srgbClr val="FFFF00"/>
                </a:solidFill>
              </a:rPr>
              <a:t>“This doesn’t fit the 21</a:t>
            </a:r>
            <a:r>
              <a:rPr lang="en-US" sz="3600" b="1" baseline="30000" dirty="0" smtClean="0">
                <a:solidFill>
                  <a:srgbClr val="FFFF00"/>
                </a:solidFill>
              </a:rPr>
              <a:t>st</a:t>
            </a:r>
            <a:r>
              <a:rPr lang="en-US" sz="3600" b="1" dirty="0" smtClean="0">
                <a:solidFill>
                  <a:srgbClr val="FFFF00"/>
                </a:solidFill>
              </a:rPr>
              <a:t> Century!”</a:t>
            </a:r>
            <a:endParaRPr lang="en-US" sz="3600" b="1" dirty="0">
              <a:solidFill>
                <a:srgbClr val="FFFF00"/>
              </a:solidFill>
            </a:endParaRP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 calcmode="lin" valueType="num">
                                      <p:cBhvr>
                                        <p:cTn id="18"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19"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20"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556279"/>
            <a:ext cx="8153400" cy="1225021"/>
          </a:xfrm>
        </p:spPr>
        <p:txBody>
          <a:bodyPr>
            <a:noAutofit/>
          </a:bodyPr>
          <a:lstStyle/>
          <a:p>
            <a:r>
              <a:rPr lang="en-US" b="1" dirty="0" smtClean="0">
                <a:solidFill>
                  <a:srgbClr val="FFFF00"/>
                </a:solidFill>
              </a:rPr>
              <a:t>4. The Bible is not the Constitution of a Democracy</a:t>
            </a:r>
            <a:endParaRPr lang="en-US" b="1" dirty="0">
              <a:solidFill>
                <a:srgbClr val="FFFF00"/>
              </a:solidFill>
            </a:endParaRPr>
          </a:p>
        </p:txBody>
      </p:sp>
      <p:sp>
        <p:nvSpPr>
          <p:cNvPr id="5" name="Subtitle 4"/>
          <p:cNvSpPr>
            <a:spLocks noGrp="1"/>
          </p:cNvSpPr>
          <p:nvPr>
            <p:ph type="subTitle" idx="1"/>
          </p:nvPr>
        </p:nvSpPr>
        <p:spPr>
          <a:xfrm>
            <a:off x="685800" y="3009900"/>
            <a:ext cx="7924800" cy="1460500"/>
          </a:xfrm>
        </p:spPr>
        <p:txBody>
          <a:bodyPr>
            <a:normAutofit/>
          </a:bodyPr>
          <a:lstStyle/>
          <a:p>
            <a:r>
              <a:rPr lang="en-US" sz="4400" b="1" dirty="0" smtClean="0">
                <a:solidFill>
                  <a:srgbClr val="FFFF00"/>
                </a:solidFill>
              </a:rPr>
              <a:t>The N.T. is the Law of a Kingdom</a:t>
            </a:r>
            <a:r>
              <a:rPr lang="en-US" sz="4000" dirty="0" smtClean="0"/>
              <a:t>.</a:t>
            </a:r>
            <a:endParaRPr lang="en-US" sz="4000" dirty="0"/>
          </a:p>
        </p:txBody>
      </p:sp>
      <p:sp>
        <p:nvSpPr>
          <p:cNvPr id="6" name="TextBox 5"/>
          <p:cNvSpPr txBox="1"/>
          <p:nvPr/>
        </p:nvSpPr>
        <p:spPr>
          <a:xfrm>
            <a:off x="838200" y="3924300"/>
            <a:ext cx="7620000" cy="954107"/>
          </a:xfrm>
          <a:prstGeom prst="rect">
            <a:avLst/>
          </a:prstGeom>
          <a:noFill/>
        </p:spPr>
        <p:txBody>
          <a:bodyPr wrap="square" rtlCol="0">
            <a:spAutoFit/>
          </a:bodyPr>
          <a:lstStyle/>
          <a:p>
            <a:pPr algn="ctr"/>
            <a:r>
              <a:rPr lang="en-US" sz="2800" dirty="0" smtClean="0"/>
              <a:t>The King’s purpose is not to let us do what we want to do but to prepare us for eternity in heaven.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52500"/>
          </a:xfrm>
        </p:spPr>
        <p:txBody>
          <a:bodyPr>
            <a:normAutofit fontScale="90000"/>
          </a:bodyPr>
          <a:lstStyle/>
          <a:p>
            <a:r>
              <a:rPr lang="en-US" b="1" dirty="0" smtClean="0">
                <a:solidFill>
                  <a:srgbClr val="FFFF00"/>
                </a:solidFill>
                <a:effectLst>
                  <a:outerShdw blurRad="38100" dist="38100" dir="2700000" algn="tl">
                    <a:srgbClr val="000000">
                      <a:alpha val="43137"/>
                    </a:srgbClr>
                  </a:outerShdw>
                </a:effectLst>
              </a:rPr>
              <a:t>The King has authority to determine who may or may not be citizens.</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752864"/>
            <a:ext cx="8458200" cy="3771636"/>
          </a:xfrm>
        </p:spPr>
        <p:txBody>
          <a:bodyPr>
            <a:noAutofit/>
          </a:bodyPr>
          <a:lstStyle/>
          <a:p>
            <a:r>
              <a:rPr lang="en-US" sz="2800" i="1" dirty="0" smtClean="0">
                <a:latin typeface="Arial" pitchFamily="34" charset="0"/>
                <a:cs typeface="Arial" pitchFamily="34" charset="0"/>
              </a:rPr>
              <a:t>“Neither the sexually immoral, nor idolaters, nor adulterers, nor men who practice homosexuality,</a:t>
            </a:r>
            <a:r>
              <a:rPr lang="en-US" sz="2800" i="1" baseline="30000" dirty="0" smtClean="0">
                <a:latin typeface="Arial" pitchFamily="34" charset="0"/>
                <a:cs typeface="Arial" pitchFamily="34" charset="0"/>
              </a:rPr>
              <a:t> </a:t>
            </a:r>
            <a:r>
              <a:rPr lang="en-US" sz="2800" i="1" dirty="0" smtClean="0">
                <a:latin typeface="Arial" pitchFamily="34" charset="0"/>
                <a:cs typeface="Arial" pitchFamily="34" charset="0"/>
              </a:rPr>
              <a:t>nor thieves, nor the greedy, nor drunkards, nor revilers, nor swindlers will inherit the kingdom of God.”</a:t>
            </a:r>
            <a:endParaRPr lang="en-US" sz="2800" i="1" dirty="0" smtClean="0">
              <a:effectLst>
                <a:outerShdw blurRad="38100" dist="38100" dir="2700000" algn="tl">
                  <a:srgbClr val="000000">
                    <a:alpha val="43137"/>
                  </a:srgbClr>
                </a:outerShdw>
              </a:effectLst>
              <a:latin typeface="Arial" pitchFamily="34" charset="0"/>
              <a:cs typeface="Arial" pitchFamily="34" charset="0"/>
            </a:endParaRPr>
          </a:p>
          <a:p>
            <a:r>
              <a:rPr lang="en-US" sz="2800" i="1" dirty="0" smtClean="0">
                <a:latin typeface="Arial" pitchFamily="34" charset="0"/>
                <a:cs typeface="Arial" pitchFamily="34" charset="0"/>
              </a:rPr>
              <a:t>“Jesus answered, ‘Truly, truly, I say to you, unless one is born of water and the Spirit, he cannot enter the kingdom of God.’” </a:t>
            </a:r>
            <a:r>
              <a:rPr lang="en-US" sz="2800" dirty="0" smtClean="0">
                <a:latin typeface="Arial" pitchFamily="34" charset="0"/>
                <a:cs typeface="Arial" pitchFamily="34" charset="0"/>
              </a:rPr>
              <a:t>(John 3:5</a:t>
            </a:r>
            <a:r>
              <a:rPr lang="en-US" sz="3000" dirty="0" smtClean="0">
                <a:latin typeface="Arial" pitchFamily="34" charset="0"/>
                <a:cs typeface="Arial" pitchFamily="34" charset="0"/>
              </a:rPr>
              <a:t>)</a:t>
            </a:r>
            <a:endParaRPr lang="en-US" sz="30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What Book Contains the  Following?</a:t>
            </a:r>
            <a:endParaRPr lang="en-US" b="1"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solidFill>
                  <a:srgbClr val="FFFF00"/>
                </a:solidFill>
              </a:rPr>
              <a:t>The Decision is Ours</a:t>
            </a:r>
            <a:endParaRPr lang="en-US" b="1" dirty="0">
              <a:solidFill>
                <a:srgbClr val="FFFF00"/>
              </a:solidFill>
            </a:endParaRPr>
          </a:p>
        </p:txBody>
      </p:sp>
      <p:sp>
        <p:nvSpPr>
          <p:cNvPr id="5" name="Subtitle 4"/>
          <p:cNvSpPr>
            <a:spLocks noGrp="1"/>
          </p:cNvSpPr>
          <p:nvPr>
            <p:ph type="subTitle" idx="1"/>
          </p:nvPr>
        </p:nvSpPr>
        <p:spPr>
          <a:xfrm>
            <a:off x="1219200" y="3238500"/>
            <a:ext cx="6858000" cy="1460500"/>
          </a:xfrm>
        </p:spPr>
        <p:txBody>
          <a:bodyPr>
            <a:noAutofit/>
          </a:bodyPr>
          <a:lstStyle/>
          <a:p>
            <a:r>
              <a:rPr lang="en-US" sz="3600" dirty="0" smtClean="0"/>
              <a:t>To accept the authority of the King and prepare for heaven or                  be lost eternally.</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66700"/>
            <a:ext cx="8534400" cy="892552"/>
          </a:xfrm>
          <a:prstGeom prst="rect">
            <a:avLst/>
          </a:prstGeom>
          <a:noFill/>
        </p:spPr>
        <p:txBody>
          <a:bodyPr wrap="square" rtlCol="0">
            <a:spAutoFit/>
          </a:bodyPr>
          <a:lstStyle/>
          <a:p>
            <a:r>
              <a:rPr lang="en-US" sz="2600" dirty="0" smtClean="0">
                <a:latin typeface="Arial Narrow" pitchFamily="34" charset="0"/>
              </a:rPr>
              <a:t>“If a man has a stubborn and rebellious son,…Then all the men of the city shall stone him to death with stones.” </a:t>
            </a:r>
            <a:endParaRPr lang="en-US" sz="2600" dirty="0">
              <a:latin typeface="Arial Narrow" pitchFamily="34" charset="0"/>
            </a:endParaRPr>
          </a:p>
        </p:txBody>
      </p:sp>
      <p:sp>
        <p:nvSpPr>
          <p:cNvPr id="6" name="TextBox 5"/>
          <p:cNvSpPr txBox="1"/>
          <p:nvPr/>
        </p:nvSpPr>
        <p:spPr>
          <a:xfrm>
            <a:off x="304800" y="1202948"/>
            <a:ext cx="8534400" cy="892552"/>
          </a:xfrm>
          <a:prstGeom prst="rect">
            <a:avLst/>
          </a:prstGeom>
          <a:noFill/>
        </p:spPr>
        <p:txBody>
          <a:bodyPr wrap="square" rtlCol="0">
            <a:spAutoFit/>
          </a:bodyPr>
          <a:lstStyle/>
          <a:p>
            <a:r>
              <a:rPr lang="en-US" sz="2600" dirty="0" smtClean="0">
                <a:latin typeface="Arial Narrow" pitchFamily="34" charset="0"/>
              </a:rPr>
              <a:t>“You shall keep my statutes nor shall you wear a garment of cloth made of two kinds of material.</a:t>
            </a:r>
            <a:r>
              <a:rPr lang="en-US" sz="2600" dirty="0" smtClean="0">
                <a:effectLst>
                  <a:outerShdw blurRad="38100" dist="38100" dir="2700000" algn="tl">
                    <a:srgbClr val="000000">
                      <a:alpha val="43137"/>
                    </a:srgbClr>
                  </a:outerShdw>
                </a:effectLst>
                <a:latin typeface="Arial Narrow" pitchFamily="34" charset="0"/>
              </a:rPr>
              <a:t>“</a:t>
            </a:r>
            <a:endParaRPr lang="en-US" sz="2600" dirty="0">
              <a:effectLst>
                <a:outerShdw blurRad="38100" dist="38100" dir="2700000" algn="tl">
                  <a:srgbClr val="000000">
                    <a:alpha val="43137"/>
                  </a:srgbClr>
                </a:outerShdw>
              </a:effectLst>
              <a:latin typeface="Arial Narrow" pitchFamily="34" charset="0"/>
            </a:endParaRPr>
          </a:p>
        </p:txBody>
      </p:sp>
      <p:sp>
        <p:nvSpPr>
          <p:cNvPr id="8" name="TextBox 7"/>
          <p:cNvSpPr txBox="1"/>
          <p:nvPr/>
        </p:nvSpPr>
        <p:spPr>
          <a:xfrm>
            <a:off x="304800" y="2981861"/>
            <a:ext cx="8534400" cy="1323439"/>
          </a:xfrm>
          <a:prstGeom prst="rect">
            <a:avLst/>
          </a:prstGeom>
          <a:noFill/>
        </p:spPr>
        <p:txBody>
          <a:bodyPr wrap="square" rtlCol="0">
            <a:spAutoFit/>
          </a:bodyPr>
          <a:lstStyle/>
          <a:p>
            <a:r>
              <a:rPr lang="en-US" sz="2800" dirty="0" smtClean="0">
                <a:latin typeface="Arial Narrow" pitchFamily="34" charset="0"/>
              </a:rPr>
              <a:t>“</a:t>
            </a:r>
            <a:r>
              <a:rPr lang="en-US" sz="2600" dirty="0" smtClean="0">
                <a:latin typeface="Arial Narrow" pitchFamily="34" charset="0"/>
              </a:rPr>
              <a:t>If anyone comes to me and does not hate his own father and mother and wife and children and brothers and sisters, yes, and even his own life, he cannot be my disciple. ..</a:t>
            </a:r>
            <a:r>
              <a:rPr lang="en-US" sz="2600" dirty="0" smtClean="0">
                <a:effectLst>
                  <a:outerShdw blurRad="38100" dist="38100" dir="2700000" algn="tl">
                    <a:srgbClr val="000000">
                      <a:alpha val="43137"/>
                    </a:srgbClr>
                  </a:outerShdw>
                </a:effectLst>
                <a:latin typeface="Arial Narrow" pitchFamily="34" charset="0"/>
              </a:rPr>
              <a:t>“</a:t>
            </a:r>
            <a:endParaRPr lang="en-US" sz="2600" dirty="0">
              <a:effectLst>
                <a:outerShdw blurRad="38100" dist="38100" dir="2700000" algn="tl">
                  <a:srgbClr val="000000">
                    <a:alpha val="43137"/>
                  </a:srgbClr>
                </a:outerShdw>
              </a:effectLst>
              <a:latin typeface="Arial Narrow" pitchFamily="34" charset="0"/>
            </a:endParaRPr>
          </a:p>
        </p:txBody>
      </p:sp>
      <p:sp>
        <p:nvSpPr>
          <p:cNvPr id="9" name="TextBox 8"/>
          <p:cNvSpPr txBox="1"/>
          <p:nvPr/>
        </p:nvSpPr>
        <p:spPr>
          <a:xfrm>
            <a:off x="304800" y="4305300"/>
            <a:ext cx="8534400" cy="1292662"/>
          </a:xfrm>
          <a:prstGeom prst="rect">
            <a:avLst/>
          </a:prstGeom>
          <a:noFill/>
        </p:spPr>
        <p:txBody>
          <a:bodyPr wrap="square" rtlCol="0">
            <a:spAutoFit/>
          </a:bodyPr>
          <a:lstStyle/>
          <a:p>
            <a:r>
              <a:rPr lang="en-US" sz="2600" dirty="0" smtClean="0">
                <a:latin typeface="Arial Narrow" pitchFamily="34" charset="0"/>
              </a:rPr>
              <a:t>“Neither the sexually immoral, nor idolaters, nor adulterers, nor men who practice homosexuality,</a:t>
            </a:r>
            <a:r>
              <a:rPr lang="en-US" sz="2600" baseline="30000" dirty="0" smtClean="0">
                <a:latin typeface="Arial Narrow" pitchFamily="34" charset="0"/>
              </a:rPr>
              <a:t> </a:t>
            </a:r>
            <a:r>
              <a:rPr lang="en-US" sz="2600" dirty="0" smtClean="0">
                <a:latin typeface="Arial Narrow" pitchFamily="34" charset="0"/>
              </a:rPr>
              <a:t>nor thieves, nor the greedy, nor drunkards, nor revilers, nor swindlers will inherit the kingdom of God.”</a:t>
            </a:r>
            <a:endParaRPr lang="en-US" sz="2600" dirty="0">
              <a:effectLst>
                <a:outerShdw blurRad="38100" dist="38100" dir="2700000" algn="tl">
                  <a:srgbClr val="000000">
                    <a:alpha val="43137"/>
                  </a:srgbClr>
                </a:outerShdw>
              </a:effectLst>
              <a:latin typeface="Arial Narrow" pitchFamily="34" charset="0"/>
            </a:endParaRPr>
          </a:p>
        </p:txBody>
      </p:sp>
      <p:sp>
        <p:nvSpPr>
          <p:cNvPr id="7" name="TextBox 6"/>
          <p:cNvSpPr txBox="1"/>
          <p:nvPr/>
        </p:nvSpPr>
        <p:spPr>
          <a:xfrm>
            <a:off x="304800" y="2117348"/>
            <a:ext cx="8534400" cy="892552"/>
          </a:xfrm>
          <a:prstGeom prst="rect">
            <a:avLst/>
          </a:prstGeom>
          <a:noFill/>
        </p:spPr>
        <p:txBody>
          <a:bodyPr wrap="square" rtlCol="0">
            <a:spAutoFit/>
          </a:bodyPr>
          <a:lstStyle/>
          <a:p>
            <a:r>
              <a:rPr lang="en-US" sz="2600" dirty="0" smtClean="0">
                <a:latin typeface="Arial Narrow" pitchFamily="34" charset="0"/>
              </a:rPr>
              <a:t>“</a:t>
            </a:r>
            <a:r>
              <a:rPr lang="en-US" sz="2600" baseline="30000" dirty="0" smtClean="0">
                <a:latin typeface="Arial Narrow" pitchFamily="34" charset="0"/>
              </a:rPr>
              <a:t> </a:t>
            </a:r>
            <a:r>
              <a:rPr lang="en-US" sz="2600" dirty="0" smtClean="0">
                <a:latin typeface="Arial Narrow" pitchFamily="34" charset="0"/>
              </a:rPr>
              <a:t>But as for these enemies of mine, who did not want me to reign over them, bring them here and slaughter them before me.’”</a:t>
            </a:r>
            <a:endParaRPr lang="en-US" sz="2600" dirty="0">
              <a:effectLst>
                <a:outerShdw blurRad="38100" dist="38100" dir="2700000" algn="tl">
                  <a:srgbClr val="000000">
                    <a:alpha val="43137"/>
                  </a:srgbClr>
                </a:outerShdw>
              </a:effectLst>
              <a:latin typeface="Arial Narrow" pitchFamily="34" charset="0"/>
            </a:endParaRPr>
          </a:p>
        </p:txBody>
      </p:sp>
      <p:sp>
        <p:nvSpPr>
          <p:cNvPr id="10" name="TextBox 9"/>
          <p:cNvSpPr txBox="1"/>
          <p:nvPr/>
        </p:nvSpPr>
        <p:spPr>
          <a:xfrm rot="20878233">
            <a:off x="2438400" y="2479476"/>
            <a:ext cx="3886200" cy="707886"/>
          </a:xfrm>
          <a:prstGeom prst="rect">
            <a:avLst/>
          </a:prstGeom>
          <a:solidFill>
            <a:srgbClr val="FFFF00"/>
          </a:solidFill>
        </p:spPr>
        <p:txBody>
          <a:bodyPr wrap="square" rtlCol="0">
            <a:spAutoFit/>
          </a:bodyPr>
          <a:lstStyle/>
          <a:p>
            <a:pPr algn="ctr"/>
            <a:r>
              <a:rPr lang="en-US" sz="4000" b="1" dirty="0" smtClean="0">
                <a:solidFill>
                  <a:srgbClr val="FF0000"/>
                </a:solidFill>
              </a:rPr>
              <a:t>The Bible?</a:t>
            </a:r>
            <a:endParaRPr lang="en-US"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9" grpId="0"/>
      <p:bldP spid="7" grpId="0"/>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Whose Constitution Contains the  Following?</a:t>
            </a:r>
            <a:endParaRPr lang="en-US" b="1"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14300"/>
            <a:ext cx="8763000" cy="6093976"/>
          </a:xfrm>
          <a:prstGeom prst="rect">
            <a:avLst/>
          </a:prstGeom>
          <a:noFill/>
        </p:spPr>
        <p:txBody>
          <a:bodyPr wrap="square" rtlCol="0">
            <a:spAutoFit/>
          </a:bodyPr>
          <a:lstStyle/>
          <a:p>
            <a:r>
              <a:rPr lang="en-US" sz="2600" dirty="0" smtClean="0">
                <a:latin typeface="Arial Narrow" pitchFamily="34" charset="0"/>
              </a:rPr>
              <a:t>“Representatives…shall </a:t>
            </a:r>
            <a:r>
              <a:rPr lang="en-US" sz="2600" dirty="0">
                <a:latin typeface="Arial Narrow" pitchFamily="34" charset="0"/>
              </a:rPr>
              <a:t>be apportioned</a:t>
            </a:r>
            <a:r>
              <a:rPr lang="en-US" sz="2600" dirty="0" smtClean="0">
                <a:latin typeface="Arial Narrow" pitchFamily="34" charset="0"/>
              </a:rPr>
              <a:t>….by </a:t>
            </a:r>
            <a:r>
              <a:rPr lang="en-US" sz="2600" dirty="0">
                <a:latin typeface="Arial Narrow" pitchFamily="34" charset="0"/>
              </a:rPr>
              <a:t>adding to the whole Number of </a:t>
            </a:r>
            <a:r>
              <a:rPr lang="en-US" sz="2600" b="1" u="sng" dirty="0">
                <a:latin typeface="Arial Narrow" pitchFamily="34" charset="0"/>
              </a:rPr>
              <a:t>free </a:t>
            </a:r>
            <a:r>
              <a:rPr lang="en-US" sz="2600" dirty="0" smtClean="0">
                <a:latin typeface="Arial Narrow" pitchFamily="34" charset="0"/>
              </a:rPr>
              <a:t>Persons”   (Slaves are not counted.)</a:t>
            </a:r>
            <a:endParaRPr lang="en-US" sz="2600" dirty="0">
              <a:latin typeface="Arial Narrow" pitchFamily="34" charset="0"/>
            </a:endParaRPr>
          </a:p>
          <a:p>
            <a:endParaRPr lang="en-US" sz="800" dirty="0" smtClean="0">
              <a:latin typeface="Arial Narrow" pitchFamily="34" charset="0"/>
            </a:endParaRPr>
          </a:p>
          <a:p>
            <a:r>
              <a:rPr lang="en-US" sz="2600" dirty="0" smtClean="0">
                <a:latin typeface="Arial Narrow" pitchFamily="34" charset="0"/>
              </a:rPr>
              <a:t>“The </a:t>
            </a:r>
            <a:r>
              <a:rPr lang="en-US" sz="2600" dirty="0">
                <a:latin typeface="Arial Narrow" pitchFamily="34" charset="0"/>
              </a:rPr>
              <a:t>Senate shall be composed of two Senators from each State, </a:t>
            </a:r>
            <a:r>
              <a:rPr lang="en-US" sz="2600" b="1" u="sng" dirty="0">
                <a:latin typeface="Arial Narrow" pitchFamily="34" charset="0"/>
              </a:rPr>
              <a:t>chosen by the Legislature </a:t>
            </a:r>
            <a:r>
              <a:rPr lang="en-US" sz="2600" b="1" u="sng" dirty="0" smtClean="0">
                <a:latin typeface="Arial Narrow" pitchFamily="34" charset="0"/>
              </a:rPr>
              <a:t>thereof</a:t>
            </a:r>
            <a:r>
              <a:rPr lang="en-US" sz="2600" b="1" dirty="0" smtClean="0">
                <a:latin typeface="Arial Narrow" pitchFamily="34" charset="0"/>
              </a:rPr>
              <a:t>”</a:t>
            </a:r>
            <a:endParaRPr lang="en-US" sz="2600" dirty="0">
              <a:latin typeface="Arial Narrow" pitchFamily="34" charset="0"/>
            </a:endParaRPr>
          </a:p>
          <a:p>
            <a:endParaRPr lang="en-US" sz="800" dirty="0" smtClean="0">
              <a:latin typeface="Arial Narrow" pitchFamily="34" charset="0"/>
            </a:endParaRPr>
          </a:p>
          <a:p>
            <a:r>
              <a:rPr lang="en-US" sz="2600" dirty="0" smtClean="0">
                <a:latin typeface="Arial Narrow" pitchFamily="34" charset="0"/>
              </a:rPr>
              <a:t>“In </a:t>
            </a:r>
            <a:r>
              <a:rPr lang="en-US" sz="2600" dirty="0">
                <a:latin typeface="Arial Narrow" pitchFamily="34" charset="0"/>
              </a:rPr>
              <a:t>every Case, after the Choice of the President, </a:t>
            </a:r>
            <a:r>
              <a:rPr lang="en-US" sz="2600" b="1" u="sng" dirty="0">
                <a:latin typeface="Arial Narrow" pitchFamily="34" charset="0"/>
              </a:rPr>
              <a:t>the Person having the greatest Number of Votes of the Electors shall be the Vice </a:t>
            </a:r>
            <a:r>
              <a:rPr lang="en-US" sz="2600" b="1" u="sng" dirty="0" smtClean="0">
                <a:latin typeface="Arial Narrow" pitchFamily="34" charset="0"/>
              </a:rPr>
              <a:t>President.”</a:t>
            </a:r>
            <a:endParaRPr lang="en-US" sz="2600" u="sng" dirty="0">
              <a:latin typeface="Arial Narrow" pitchFamily="34" charset="0"/>
            </a:endParaRPr>
          </a:p>
          <a:p>
            <a:endParaRPr lang="en-US" sz="800" dirty="0" smtClean="0">
              <a:latin typeface="Arial Narrow" pitchFamily="34" charset="0"/>
            </a:endParaRPr>
          </a:p>
          <a:p>
            <a:r>
              <a:rPr lang="en-US" sz="2600" dirty="0" smtClean="0">
                <a:latin typeface="Arial Narrow" pitchFamily="34" charset="0"/>
              </a:rPr>
              <a:t>“The </a:t>
            </a:r>
            <a:r>
              <a:rPr lang="en-US" sz="2600" dirty="0">
                <a:latin typeface="Arial Narrow" pitchFamily="34" charset="0"/>
              </a:rPr>
              <a:t>right of citizens of the United States to vote shall not be denied or abridged by…on account of </a:t>
            </a:r>
            <a:r>
              <a:rPr lang="en-US" sz="2600" b="1" u="sng" dirty="0">
                <a:latin typeface="Arial Narrow" pitchFamily="34" charset="0"/>
              </a:rPr>
              <a:t>race, color, or previous condition of servitude.</a:t>
            </a:r>
            <a:r>
              <a:rPr lang="en-US" sz="2600" b="1" dirty="0">
                <a:latin typeface="Arial Narrow" pitchFamily="34" charset="0"/>
              </a:rPr>
              <a:t> </a:t>
            </a:r>
            <a:r>
              <a:rPr lang="en-US" sz="2600" dirty="0" smtClean="0">
                <a:latin typeface="Arial Narrow" pitchFamily="34" charset="0"/>
              </a:rPr>
              <a:t>“   (Does not mention  </a:t>
            </a:r>
            <a:r>
              <a:rPr lang="en-US" sz="2600" b="1" u="sng" dirty="0" smtClean="0">
                <a:latin typeface="Arial Narrow" pitchFamily="34" charset="0"/>
              </a:rPr>
              <a:t>sex</a:t>
            </a:r>
            <a:r>
              <a:rPr lang="en-US" sz="2600" b="1" dirty="0">
                <a:latin typeface="Arial Narrow" pitchFamily="34" charset="0"/>
              </a:rPr>
              <a:t>)</a:t>
            </a:r>
          </a:p>
          <a:p>
            <a:endParaRPr lang="en-US" sz="800" dirty="0" smtClean="0">
              <a:latin typeface="Arial Narrow" pitchFamily="34" charset="0"/>
            </a:endParaRPr>
          </a:p>
          <a:p>
            <a:r>
              <a:rPr lang="en-US" sz="2600" dirty="0" smtClean="0">
                <a:latin typeface="Arial Narrow" pitchFamily="34" charset="0"/>
              </a:rPr>
              <a:t>“The </a:t>
            </a:r>
            <a:r>
              <a:rPr lang="en-US" sz="2600" dirty="0">
                <a:latin typeface="Arial Narrow" pitchFamily="34" charset="0"/>
              </a:rPr>
              <a:t>manufacture, sale, or transportation of </a:t>
            </a:r>
            <a:r>
              <a:rPr lang="en-US" sz="2600" b="1" u="sng" dirty="0">
                <a:latin typeface="Arial Narrow" pitchFamily="34" charset="0"/>
              </a:rPr>
              <a:t>intoxicating liquors</a:t>
            </a:r>
            <a:r>
              <a:rPr lang="en-US" sz="2600" dirty="0">
                <a:latin typeface="Arial Narrow" pitchFamily="34" charset="0"/>
              </a:rPr>
              <a:t>… is hereby </a:t>
            </a:r>
            <a:r>
              <a:rPr lang="en-US" sz="2600" b="1" u="sng" dirty="0">
                <a:latin typeface="Arial Narrow" pitchFamily="34" charset="0"/>
              </a:rPr>
              <a:t>prohibited</a:t>
            </a:r>
            <a:r>
              <a:rPr lang="en-US" sz="2600" b="1" dirty="0" smtClean="0">
                <a:latin typeface="Arial Narrow" pitchFamily="34" charset="0"/>
              </a:rPr>
              <a:t>.”</a:t>
            </a:r>
            <a:endParaRPr lang="en-US" sz="2600" dirty="0">
              <a:latin typeface="Arial Narrow" pitchFamily="34" charset="0"/>
            </a:endParaRPr>
          </a:p>
          <a:p>
            <a:r>
              <a:rPr lang="en-US" sz="2400" dirty="0">
                <a:latin typeface="Arial Narrow" pitchFamily="34" charset="0"/>
              </a:rPr>
              <a:t> </a:t>
            </a:r>
          </a:p>
          <a:p>
            <a:endParaRPr lang="en-US" dirty="0"/>
          </a:p>
        </p:txBody>
      </p:sp>
      <p:sp>
        <p:nvSpPr>
          <p:cNvPr id="3" name="TextBox 2"/>
          <p:cNvSpPr txBox="1"/>
          <p:nvPr/>
        </p:nvSpPr>
        <p:spPr>
          <a:xfrm rot="20878233">
            <a:off x="2233980" y="2501014"/>
            <a:ext cx="4092890" cy="707886"/>
          </a:xfrm>
          <a:prstGeom prst="rect">
            <a:avLst/>
          </a:prstGeom>
          <a:solidFill>
            <a:srgbClr val="FFFF00"/>
          </a:solidFill>
        </p:spPr>
        <p:txBody>
          <a:bodyPr wrap="square" rtlCol="0">
            <a:spAutoFit/>
          </a:bodyPr>
          <a:lstStyle/>
          <a:p>
            <a:pPr algn="ctr"/>
            <a:r>
              <a:rPr lang="en-US" sz="4000" b="1" dirty="0" smtClean="0">
                <a:solidFill>
                  <a:srgbClr val="FF0000"/>
                </a:solidFill>
              </a:rPr>
              <a:t>Our Constitution?</a:t>
            </a:r>
            <a:endParaRPr lang="en-US"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 calcmode="lin" valueType="num">
                                      <p:cBhvr additive="base">
                                        <p:cTn id="1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 calcmode="lin" valueType="num">
                                      <p:cBhvr additive="base">
                                        <p:cTn id="2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p:cTn id="35" dur="500" fill="hold"/>
                                        <p:tgtEl>
                                          <p:spTgt spid="3"/>
                                        </p:tgtEl>
                                        <p:attrNameLst>
                                          <p:attrName>ppt_w</p:attrName>
                                        </p:attrNameLst>
                                      </p:cBhvr>
                                      <p:tavLst>
                                        <p:tav tm="0">
                                          <p:val>
                                            <p:fltVal val="0"/>
                                          </p:val>
                                        </p:tav>
                                        <p:tav tm="100000">
                                          <p:val>
                                            <p:strVal val="#ppt_w"/>
                                          </p:val>
                                        </p:tav>
                                      </p:tavLst>
                                    </p:anim>
                                    <p:anim calcmode="lin" valueType="num">
                                      <p:cBhvr>
                                        <p:cTn id="36" dur="500" fill="hold"/>
                                        <p:tgtEl>
                                          <p:spTgt spid="3"/>
                                        </p:tgtEl>
                                        <p:attrNameLst>
                                          <p:attrName>ppt_h</p:attrName>
                                        </p:attrNameLst>
                                      </p:cBhvr>
                                      <p:tavLst>
                                        <p:tav tm="0">
                                          <p:val>
                                            <p:fltVal val="0"/>
                                          </p:val>
                                        </p:tav>
                                        <p:tav tm="100000">
                                          <p:val>
                                            <p:strVal val="#ppt_h"/>
                                          </p:val>
                                        </p:tav>
                                      </p:tavLst>
                                    </p:anim>
                                    <p:animEffect transition="in" filter="fade">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8200" y="952500"/>
            <a:ext cx="7620000" cy="1225021"/>
          </a:xfrm>
        </p:spPr>
        <p:txBody>
          <a:bodyPr>
            <a:normAutofit fontScale="90000"/>
          </a:bodyPr>
          <a:lstStyle/>
          <a:p>
            <a:r>
              <a:rPr lang="en-US" sz="3600" b="1" i="1" dirty="0" smtClean="0"/>
              <a:t>“The Constitution has been amended.</a:t>
            </a:r>
            <a:br>
              <a:rPr lang="en-US" sz="3600" b="1" i="1" dirty="0" smtClean="0"/>
            </a:br>
            <a:r>
              <a:rPr lang="en-US" sz="3600" b="1" i="1" dirty="0" smtClean="0"/>
              <a:t>You must consider the amendments in order to understand it.”  </a:t>
            </a:r>
            <a:endParaRPr lang="en-US" sz="3600" b="1" i="1" dirty="0"/>
          </a:p>
        </p:txBody>
      </p:sp>
      <p:sp>
        <p:nvSpPr>
          <p:cNvPr id="5" name="Subtitle 4"/>
          <p:cNvSpPr>
            <a:spLocks noGrp="1"/>
          </p:cNvSpPr>
          <p:nvPr>
            <p:ph type="subTitle" idx="1"/>
          </p:nvPr>
        </p:nvSpPr>
        <p:spPr>
          <a:xfrm>
            <a:off x="990600" y="2628900"/>
            <a:ext cx="7315200" cy="1460500"/>
          </a:xfrm>
        </p:spPr>
        <p:txBody>
          <a:bodyPr>
            <a:noAutofit/>
          </a:bodyPr>
          <a:lstStyle/>
          <a:p>
            <a:r>
              <a:rPr lang="en-US" b="1" i="1" dirty="0" smtClean="0"/>
              <a:t>“Do your best to present yourself to God as one approved, a worker who has no need to be ashamed, rightly handling the word of truth.” </a:t>
            </a:r>
            <a:r>
              <a:rPr lang="en-US" sz="2800" dirty="0" smtClean="0"/>
              <a:t>(2 Tim. 2:15)</a:t>
            </a:r>
            <a:r>
              <a:rPr lang="en-US" sz="2800" i="1" dirty="0" smtClean="0"/>
              <a:t> </a:t>
            </a:r>
            <a:endParaRPr lang="en-US" sz="2800" i="1" dirty="0"/>
          </a:p>
        </p:txBody>
      </p:sp>
      <p:cxnSp>
        <p:nvCxnSpPr>
          <p:cNvPr id="7" name="Straight Connector 6"/>
          <p:cNvCxnSpPr/>
          <p:nvPr/>
        </p:nvCxnSpPr>
        <p:spPr>
          <a:xfrm>
            <a:off x="4800600" y="4152900"/>
            <a:ext cx="3352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514600" y="4610100"/>
            <a:ext cx="2209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subTnLst>
                                    <p:animClr clrSpc="rgb" dir="cw">
                                      <p:cBhvr override="childStyle">
                                        <p:cTn dur="1" fill="hold" display="0" masterRel="nextClick" afterEffect="1"/>
                                        <p:tgtEl>
                                          <p:spTgt spid="4"/>
                                        </p:tgtEl>
                                        <p:attrNameLst>
                                          <p:attrName>ppt_c</p:attrName>
                                        </p:attrNameLst>
                                      </p:cBhvr>
                                      <p:to>
                                        <a:schemeClr val="accent1"/>
                                      </p:to>
                                    </p:animClr>
                                  </p:sub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sz="4800" b="1" dirty="0" smtClean="0">
                <a:solidFill>
                  <a:srgbClr val="FFFF00"/>
                </a:solidFill>
                <a:effectLst>
                  <a:outerShdw blurRad="38100" dist="38100" dir="2700000" algn="tl">
                    <a:srgbClr val="000000">
                      <a:alpha val="43137"/>
                    </a:srgbClr>
                  </a:outerShdw>
                </a:effectLst>
              </a:rPr>
              <a:t>1.  The Bible contains both an            </a:t>
            </a:r>
            <a:r>
              <a:rPr lang="en-US" sz="4800" b="1" u="sng" dirty="0" smtClean="0">
                <a:solidFill>
                  <a:srgbClr val="FFFF00"/>
                </a:solidFill>
                <a:effectLst>
                  <a:outerShdw blurRad="38100" dist="38100" dir="2700000" algn="tl">
                    <a:srgbClr val="000000">
                      <a:alpha val="43137"/>
                    </a:srgbClr>
                  </a:outerShdw>
                </a:effectLst>
              </a:rPr>
              <a:t>Old</a:t>
            </a:r>
            <a:r>
              <a:rPr lang="en-US" sz="4800" b="1" dirty="0" smtClean="0">
                <a:solidFill>
                  <a:srgbClr val="FFFF00"/>
                </a:solidFill>
                <a:effectLst>
                  <a:outerShdw blurRad="38100" dist="38100" dir="2700000" algn="tl">
                    <a:srgbClr val="000000">
                      <a:alpha val="43137"/>
                    </a:srgbClr>
                  </a:outerShdw>
                </a:effectLst>
              </a:rPr>
              <a:t> and a </a:t>
            </a:r>
            <a:r>
              <a:rPr lang="en-US" sz="4800" b="1" u="sng" dirty="0" smtClean="0">
                <a:solidFill>
                  <a:srgbClr val="FFFF00"/>
                </a:solidFill>
                <a:effectLst>
                  <a:outerShdw blurRad="38100" dist="38100" dir="2700000" algn="tl">
                    <a:srgbClr val="000000">
                      <a:alpha val="43137"/>
                    </a:srgbClr>
                  </a:outerShdw>
                </a:effectLst>
              </a:rPr>
              <a:t>New</a:t>
            </a:r>
            <a:r>
              <a:rPr lang="en-US" sz="4800" b="1" dirty="0" smtClean="0">
                <a:solidFill>
                  <a:srgbClr val="FFFF00"/>
                </a:solidFill>
                <a:effectLst>
                  <a:outerShdw blurRad="38100" dist="38100" dir="2700000" algn="tl">
                    <a:srgbClr val="000000">
                      <a:alpha val="43137"/>
                    </a:srgbClr>
                  </a:outerShdw>
                </a:effectLst>
              </a:rPr>
              <a:t> </a:t>
            </a:r>
            <a:r>
              <a:rPr lang="en-US" sz="4800" b="1" u="sng" dirty="0" smtClean="0">
                <a:solidFill>
                  <a:srgbClr val="FFFF00"/>
                </a:solidFill>
                <a:effectLst>
                  <a:outerShdw blurRad="38100" dist="38100" dir="2700000" algn="tl">
                    <a:srgbClr val="000000">
                      <a:alpha val="43137"/>
                    </a:srgbClr>
                  </a:outerShdw>
                </a:effectLst>
              </a:rPr>
              <a:t>Testament </a:t>
            </a:r>
            <a:endParaRPr lang="en-US" sz="4800" dirty="0"/>
          </a:p>
        </p:txBody>
      </p:sp>
      <p:sp>
        <p:nvSpPr>
          <p:cNvPr id="5" name="Subtitle 4"/>
          <p:cNvSpPr>
            <a:spLocks noGrp="1"/>
          </p:cNvSpPr>
          <p:nvPr>
            <p:ph type="subTitle" idx="1"/>
          </p:nvPr>
        </p:nvSpPr>
        <p:spPr/>
        <p:txBody>
          <a:bodyPr/>
          <a:lstStyle/>
          <a:p>
            <a:endParaRPr lang="en-US"/>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b="1" dirty="0" smtClean="0">
                <a:solidFill>
                  <a:srgbClr val="FFFF00"/>
                </a:solidFill>
                <a:effectLst>
                  <a:outerShdw blurRad="38100" dist="38100" dir="2700000" algn="tl">
                    <a:srgbClr val="000000">
                      <a:alpha val="43137"/>
                    </a:srgbClr>
                  </a:outerShdw>
                </a:effectLst>
              </a:rPr>
              <a:t>1.  The Bible contains both an            </a:t>
            </a:r>
            <a:r>
              <a:rPr lang="en-US" b="1" u="sng" dirty="0" smtClean="0">
                <a:solidFill>
                  <a:srgbClr val="FFFF00"/>
                </a:solidFill>
                <a:effectLst>
                  <a:outerShdw blurRad="38100" dist="38100" dir="2700000" algn="tl">
                    <a:srgbClr val="000000">
                      <a:alpha val="43137"/>
                    </a:srgbClr>
                  </a:outerShdw>
                </a:effectLst>
              </a:rPr>
              <a:t>Old</a:t>
            </a:r>
            <a:r>
              <a:rPr lang="en-US" b="1" dirty="0" smtClean="0">
                <a:solidFill>
                  <a:srgbClr val="FFFF00"/>
                </a:solidFill>
                <a:effectLst>
                  <a:outerShdw blurRad="38100" dist="38100" dir="2700000" algn="tl">
                    <a:srgbClr val="000000">
                      <a:alpha val="43137"/>
                    </a:srgbClr>
                  </a:outerShdw>
                </a:effectLst>
              </a:rPr>
              <a:t> and a </a:t>
            </a:r>
            <a:r>
              <a:rPr lang="en-US" b="1" u="sng" dirty="0" smtClean="0">
                <a:solidFill>
                  <a:srgbClr val="FFFF00"/>
                </a:solidFill>
                <a:effectLst>
                  <a:outerShdw blurRad="38100" dist="38100" dir="2700000" algn="tl">
                    <a:srgbClr val="000000">
                      <a:alpha val="43137"/>
                    </a:srgbClr>
                  </a:outerShdw>
                </a:effectLst>
              </a:rPr>
              <a:t>New</a:t>
            </a:r>
            <a:r>
              <a:rPr lang="en-US" b="1" dirty="0" smtClean="0">
                <a:solidFill>
                  <a:srgbClr val="FFFF00"/>
                </a:solidFill>
                <a:effectLst>
                  <a:outerShdw blurRad="38100" dist="38100" dir="2700000" algn="tl">
                    <a:srgbClr val="000000">
                      <a:alpha val="43137"/>
                    </a:srgbClr>
                  </a:outerShdw>
                </a:effectLst>
              </a:rPr>
              <a:t> </a:t>
            </a:r>
            <a:r>
              <a:rPr lang="en-US" b="1" u="sng" dirty="0" smtClean="0">
                <a:solidFill>
                  <a:srgbClr val="FFFF00"/>
                </a:solidFill>
                <a:effectLst>
                  <a:outerShdw blurRad="38100" dist="38100" dir="2700000" algn="tl">
                    <a:srgbClr val="000000">
                      <a:alpha val="43137"/>
                    </a:srgbClr>
                  </a:outerShdw>
                </a:effectLst>
              </a:rPr>
              <a:t>Testament </a:t>
            </a:r>
            <a:endParaRPr lang="en-US" b="1" u="sng" dirty="0">
              <a:solidFill>
                <a:srgbClr val="FFFF00"/>
              </a:solidFill>
              <a:effectLst>
                <a:outerShdw blurRad="38100" dist="38100" dir="2700000" algn="tl">
                  <a:srgbClr val="000000">
                    <a:alpha val="43137"/>
                  </a:srgbClr>
                </a:outerShdw>
              </a:effectLst>
            </a:endParaRPr>
          </a:p>
        </p:txBody>
      </p:sp>
      <p:sp>
        <p:nvSpPr>
          <p:cNvPr id="5" name="TextBox 4"/>
          <p:cNvSpPr txBox="1"/>
          <p:nvPr/>
        </p:nvSpPr>
        <p:spPr>
          <a:xfrm>
            <a:off x="990600" y="1714500"/>
            <a:ext cx="8305800" cy="2862322"/>
          </a:xfrm>
          <a:prstGeom prst="rect">
            <a:avLst/>
          </a:prstGeom>
          <a:noFill/>
        </p:spPr>
        <p:txBody>
          <a:bodyPr wrap="square" rtlCol="0">
            <a:spAutoFit/>
          </a:bodyPr>
          <a:lstStyle/>
          <a:p>
            <a:r>
              <a:rPr lang="en-US" sz="3600" dirty="0" smtClean="0"/>
              <a:t>“Long ago, at many times and in many ways, God spoke to our fathers                           by the prophets, </a:t>
            </a:r>
            <a:r>
              <a:rPr lang="en-US" sz="3600" baseline="30000" dirty="0" smtClean="0"/>
              <a:t>2 </a:t>
            </a:r>
            <a:r>
              <a:rPr lang="en-US" sz="3600" dirty="0" smtClean="0"/>
              <a:t>but in these last days                       he has spoken to us by his Son.”                            					(Hebrews 1:1-2)</a:t>
            </a:r>
            <a:endParaRPr lang="en-US" sz="3600" dirty="0"/>
          </a:p>
        </p:txBody>
      </p:sp>
      <p:cxnSp>
        <p:nvCxnSpPr>
          <p:cNvPr id="7" name="Straight Connector 6"/>
          <p:cNvCxnSpPr/>
          <p:nvPr/>
        </p:nvCxnSpPr>
        <p:spPr>
          <a:xfrm>
            <a:off x="1295400" y="2324100"/>
            <a:ext cx="1524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286000" y="2857500"/>
            <a:ext cx="449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143000" y="3390900"/>
            <a:ext cx="2895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257800" y="3390900"/>
            <a:ext cx="3048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143000" y="3924300"/>
            <a:ext cx="3505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876800" y="3924300"/>
            <a:ext cx="1828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066800" y="4533900"/>
            <a:ext cx="7239000" cy="646331"/>
          </a:xfrm>
          <a:prstGeom prst="rect">
            <a:avLst/>
          </a:prstGeom>
          <a:noFill/>
        </p:spPr>
        <p:txBody>
          <a:bodyPr wrap="square" rtlCol="0">
            <a:spAutoFit/>
          </a:bodyPr>
          <a:lstStyle/>
          <a:p>
            <a:r>
              <a:rPr lang="en-US" sz="3600" b="1" dirty="0" smtClean="0">
                <a:solidFill>
                  <a:srgbClr val="FFFF00"/>
                </a:solidFill>
                <a:effectLst>
                  <a:outerShdw blurRad="38100" dist="38100" dir="2700000" algn="tl">
                    <a:srgbClr val="000000">
                      <a:alpha val="43137"/>
                    </a:srgbClr>
                  </a:outerShdw>
                </a:effectLst>
              </a:rPr>
              <a:t>Not everything in the Bible is for us!</a:t>
            </a:r>
            <a:endParaRPr lang="en-US" sz="3600" b="1"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left)">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left)">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left)">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left)">
                                      <p:cBhvr>
                                        <p:cTn id="39" dur="500"/>
                                        <p:tgtEl>
                                          <p:spTgt spid="20"/>
                                        </p:tgtEl>
                                      </p:cBhvr>
                                    </p:animEffect>
                                  </p:childTnLst>
                                </p:cTn>
                              </p:par>
                            </p:childTnLst>
                          </p:cTn>
                        </p:par>
                      </p:childTnLst>
                    </p:cTn>
                  </p:par>
                  <p:par>
                    <p:cTn id="40" fill="hold">
                      <p:stCondLst>
                        <p:cond delay="indefinite"/>
                      </p:stCondLst>
                      <p:childTnLst>
                        <p:par>
                          <p:cTn id="41" fill="hold">
                            <p:stCondLst>
                              <p:cond delay="0"/>
                            </p:stCondLst>
                            <p:childTnLst>
                              <p:par>
                                <p:cTn id="42" presetID="55" presetClass="entr" presetSubtype="0" fill="hold" nodeType="clickEffect">
                                  <p:stCondLst>
                                    <p:cond delay="0"/>
                                  </p:stCondLst>
                                  <p:childTnLst>
                                    <p:set>
                                      <p:cBhvr>
                                        <p:cTn id="43" dur="1" fill="hold">
                                          <p:stCondLst>
                                            <p:cond delay="0"/>
                                          </p:stCondLst>
                                        </p:cTn>
                                        <p:tgtEl>
                                          <p:spTgt spid="22">
                                            <p:txEl>
                                              <p:pRg st="0" end="0"/>
                                            </p:txEl>
                                          </p:spTgt>
                                        </p:tgtEl>
                                        <p:attrNameLst>
                                          <p:attrName>style.visibility</p:attrName>
                                        </p:attrNameLst>
                                      </p:cBhvr>
                                      <p:to>
                                        <p:strVal val="visible"/>
                                      </p:to>
                                    </p:set>
                                    <p:anim calcmode="lin" valueType="num">
                                      <p:cBhvr>
                                        <p:cTn id="44" dur="1000" fill="hold"/>
                                        <p:tgtEl>
                                          <p:spTgt spid="22">
                                            <p:txEl>
                                              <p:pRg st="0" end="0"/>
                                            </p:txEl>
                                          </p:spTgt>
                                        </p:tgtEl>
                                        <p:attrNameLst>
                                          <p:attrName>ppt_w</p:attrName>
                                        </p:attrNameLst>
                                      </p:cBhvr>
                                      <p:tavLst>
                                        <p:tav tm="0">
                                          <p:val>
                                            <p:strVal val="#ppt_w*0.70"/>
                                          </p:val>
                                        </p:tav>
                                        <p:tav tm="100000">
                                          <p:val>
                                            <p:strVal val="#ppt_w"/>
                                          </p:val>
                                        </p:tav>
                                      </p:tavLst>
                                    </p:anim>
                                    <p:anim calcmode="lin" valueType="num">
                                      <p:cBhvr>
                                        <p:cTn id="45" dur="1000" fill="hold"/>
                                        <p:tgtEl>
                                          <p:spTgt spid="22">
                                            <p:txEl>
                                              <p:pRg st="0" end="0"/>
                                            </p:txEl>
                                          </p:spTgt>
                                        </p:tgtEl>
                                        <p:attrNameLst>
                                          <p:attrName>ppt_h</p:attrName>
                                        </p:attrNameLst>
                                      </p:cBhvr>
                                      <p:tavLst>
                                        <p:tav tm="0">
                                          <p:val>
                                            <p:strVal val="#ppt_h"/>
                                          </p:val>
                                        </p:tav>
                                        <p:tav tm="100000">
                                          <p:val>
                                            <p:strVal val="#ppt_h"/>
                                          </p:val>
                                        </p:tav>
                                      </p:tavLst>
                                    </p:anim>
                                    <p:animEffect transition="in" filter="fade">
                                      <p:cBhvr>
                                        <p:cTn id="46" dur="1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66700"/>
            <a:ext cx="8229600" cy="952500"/>
          </a:xfrm>
        </p:spPr>
        <p:txBody>
          <a:bodyPr>
            <a:normAutofit fontScale="90000"/>
          </a:bodyPr>
          <a:lstStyle/>
          <a:p>
            <a:r>
              <a:rPr lang="en-US" b="1" dirty="0" smtClean="0">
                <a:solidFill>
                  <a:srgbClr val="FFFF00"/>
                </a:solidFill>
                <a:effectLst>
                  <a:outerShdw blurRad="38100" dist="38100" dir="2700000" algn="tl">
                    <a:srgbClr val="000000">
                      <a:alpha val="43137"/>
                    </a:srgbClr>
                  </a:outerShdw>
                </a:effectLst>
              </a:rPr>
              <a:t>1.  The Bible contains both an            </a:t>
            </a:r>
            <a:r>
              <a:rPr lang="en-US" b="1" u="sng" dirty="0" smtClean="0">
                <a:solidFill>
                  <a:srgbClr val="FFFF00"/>
                </a:solidFill>
                <a:effectLst>
                  <a:outerShdw blurRad="38100" dist="38100" dir="2700000" algn="tl">
                    <a:srgbClr val="000000">
                      <a:alpha val="43137"/>
                    </a:srgbClr>
                  </a:outerShdw>
                </a:effectLst>
              </a:rPr>
              <a:t>Old</a:t>
            </a:r>
            <a:r>
              <a:rPr lang="en-US" b="1" dirty="0" smtClean="0">
                <a:solidFill>
                  <a:srgbClr val="FFFF00"/>
                </a:solidFill>
                <a:effectLst>
                  <a:outerShdw blurRad="38100" dist="38100" dir="2700000" algn="tl">
                    <a:srgbClr val="000000">
                      <a:alpha val="43137"/>
                    </a:srgbClr>
                  </a:outerShdw>
                </a:effectLst>
              </a:rPr>
              <a:t> and a </a:t>
            </a:r>
            <a:r>
              <a:rPr lang="en-US" b="1" u="sng" dirty="0" smtClean="0">
                <a:solidFill>
                  <a:srgbClr val="FFFF00"/>
                </a:solidFill>
                <a:effectLst>
                  <a:outerShdw blurRad="38100" dist="38100" dir="2700000" algn="tl">
                    <a:srgbClr val="000000">
                      <a:alpha val="43137"/>
                    </a:srgbClr>
                  </a:outerShdw>
                </a:effectLst>
              </a:rPr>
              <a:t>New</a:t>
            </a:r>
            <a:r>
              <a:rPr lang="en-US" b="1" dirty="0" smtClean="0">
                <a:solidFill>
                  <a:srgbClr val="FFFF00"/>
                </a:solidFill>
                <a:effectLst>
                  <a:outerShdw blurRad="38100" dist="38100" dir="2700000" algn="tl">
                    <a:srgbClr val="000000">
                      <a:alpha val="43137"/>
                    </a:srgbClr>
                  </a:outerShdw>
                </a:effectLst>
              </a:rPr>
              <a:t> </a:t>
            </a:r>
            <a:r>
              <a:rPr lang="en-US" b="1" u="sng" dirty="0" smtClean="0">
                <a:solidFill>
                  <a:srgbClr val="FFFF00"/>
                </a:solidFill>
                <a:effectLst>
                  <a:outerShdw blurRad="38100" dist="38100" dir="2700000" algn="tl">
                    <a:srgbClr val="000000">
                      <a:alpha val="43137"/>
                    </a:srgbClr>
                  </a:outerShdw>
                </a:effectLst>
              </a:rPr>
              <a:t>Testament </a:t>
            </a:r>
            <a:endParaRPr lang="en-US" dirty="0"/>
          </a:p>
        </p:txBody>
      </p:sp>
      <p:sp>
        <p:nvSpPr>
          <p:cNvPr id="4" name="Content Placeholder 3"/>
          <p:cNvSpPr>
            <a:spLocks noGrp="1"/>
          </p:cNvSpPr>
          <p:nvPr>
            <p:ph idx="1"/>
          </p:nvPr>
        </p:nvSpPr>
        <p:spPr>
          <a:xfrm>
            <a:off x="228600" y="1676664"/>
            <a:ext cx="8458200" cy="3771636"/>
          </a:xfrm>
        </p:spPr>
        <p:txBody>
          <a:bodyPr/>
          <a:lstStyle/>
          <a:p>
            <a:r>
              <a:rPr lang="en-US" dirty="0" smtClean="0"/>
              <a:t>The Old Testament was for spiritually immature.</a:t>
            </a:r>
          </a:p>
          <a:p>
            <a:r>
              <a:rPr lang="en-US" dirty="0" smtClean="0"/>
              <a:t> </a:t>
            </a:r>
            <a:r>
              <a:rPr lang="en-US" i="1" dirty="0" smtClean="0"/>
              <a:t>” So then, the law was our guardian until Christ came, in order that we might be justified by faith.”  </a:t>
            </a:r>
            <a:r>
              <a:rPr lang="en-US" dirty="0" smtClean="0"/>
              <a:t>(Galatians 3:24)</a:t>
            </a:r>
          </a:p>
          <a:p>
            <a:r>
              <a:rPr lang="en-US" baseline="30000" dirty="0" smtClean="0"/>
              <a:t> </a:t>
            </a:r>
            <a:r>
              <a:rPr lang="en-US" i="1" baseline="30000" dirty="0" smtClean="0"/>
              <a:t>”</a:t>
            </a:r>
            <a:r>
              <a:rPr lang="en-US" i="1" dirty="0" smtClean="0"/>
              <a:t>But now that faith has come, </a:t>
            </a:r>
            <a:r>
              <a:rPr lang="en-US" b="1" i="1" dirty="0" smtClean="0">
                <a:solidFill>
                  <a:srgbClr val="FFFF00"/>
                </a:solidFill>
                <a:effectLst>
                  <a:outerShdw blurRad="38100" dist="38100" dir="2700000" algn="tl">
                    <a:srgbClr val="000000">
                      <a:alpha val="43137"/>
                    </a:srgbClr>
                  </a:outerShdw>
                </a:effectLst>
              </a:rPr>
              <a:t>we are no longer under a guardian.</a:t>
            </a:r>
            <a:r>
              <a:rPr lang="en-US" i="1" dirty="0" smtClean="0"/>
              <a:t>” </a:t>
            </a:r>
            <a:r>
              <a:rPr lang="en-US" dirty="0" smtClean="0"/>
              <a:t>(Galatians 3:25) </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TotalTime>
  <Words>961</Words>
  <Application>Microsoft Office PowerPoint</Application>
  <PresentationFormat>On-screen Show (16:10)</PresentationFormat>
  <Paragraphs>102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What Book Contains the  Following?</vt:lpstr>
      <vt:lpstr>PowerPoint Presentation</vt:lpstr>
      <vt:lpstr>Whose Constitution Contains the  Following?</vt:lpstr>
      <vt:lpstr>PowerPoint Presentation</vt:lpstr>
      <vt:lpstr>“The Constitution has been amended. You must consider the amendments in order to understand it.”  </vt:lpstr>
      <vt:lpstr>1.  The Bible contains both an            Old and a New Testament </vt:lpstr>
      <vt:lpstr>1.  The Bible contains both an            Old and a New Testament </vt:lpstr>
      <vt:lpstr>1.  The Bible contains both an            Old and a New Testament </vt:lpstr>
      <vt:lpstr>1.  The Bible contains both an            Old and a New Testament </vt:lpstr>
      <vt:lpstr>1.  The Bible contains both an            Old and a New Testament </vt:lpstr>
      <vt:lpstr>2.  We Must Consider the Context and Who is Speaking.</vt:lpstr>
      <vt:lpstr>2. Consider the Context and Who is Speaking.</vt:lpstr>
      <vt:lpstr>3.  We Must Learn the Meaning of Words as they were originally used.</vt:lpstr>
      <vt:lpstr>3.  We Must Learn the Meaning of Words as they were originally used.</vt:lpstr>
      <vt:lpstr>3.  We Must Learn the Meaning of Words as they were originally used.</vt:lpstr>
      <vt:lpstr>1 Corinthians 6:9-10</vt:lpstr>
      <vt:lpstr>4. The Bible is not the Constitution of a Democracy</vt:lpstr>
      <vt:lpstr>The King has authority to determine who may or may not be citizens.</vt:lpstr>
      <vt:lpstr>The Decision is Ours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Christina</dc:creator>
  <cp:lastModifiedBy>Sewell</cp:lastModifiedBy>
  <cp:revision>21</cp:revision>
  <cp:lastPrinted>2016-01-17T01:27:06Z</cp:lastPrinted>
  <dcterms:created xsi:type="dcterms:W3CDTF">2016-01-14T15:34:24Z</dcterms:created>
  <dcterms:modified xsi:type="dcterms:W3CDTF">2016-01-17T01:28:15Z</dcterms:modified>
</cp:coreProperties>
</file>