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20"/>
  </p:notesMasterIdLst>
  <p:handoutMasterIdLst>
    <p:handoutMasterId r:id="rId21"/>
  </p:handoutMasterIdLst>
  <p:sldIdLst>
    <p:sldId id="679" r:id="rId2"/>
    <p:sldId id="680" r:id="rId3"/>
    <p:sldId id="681" r:id="rId4"/>
    <p:sldId id="682" r:id="rId5"/>
    <p:sldId id="683" r:id="rId6"/>
    <p:sldId id="684" r:id="rId7"/>
    <p:sldId id="685" r:id="rId8"/>
    <p:sldId id="686" r:id="rId9"/>
    <p:sldId id="687" r:id="rId10"/>
    <p:sldId id="688" r:id="rId11"/>
    <p:sldId id="689" r:id="rId12"/>
    <p:sldId id="690" r:id="rId13"/>
    <p:sldId id="691" r:id="rId14"/>
    <p:sldId id="692" r:id="rId15"/>
    <p:sldId id="693" r:id="rId16"/>
    <p:sldId id="694" r:id="rId17"/>
    <p:sldId id="695" r:id="rId18"/>
    <p:sldId id="696" r:id="rId19"/>
  </p:sldIdLst>
  <p:sldSz cx="9144000" cy="5715000" type="screen16x10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FFFF"/>
    <a:srgbClr val="FF0066"/>
    <a:srgbClr val="FFFFFF"/>
    <a:srgbClr val="FF66FF"/>
    <a:srgbClr val="00FF00"/>
    <a:srgbClr val="CC00CC"/>
    <a:srgbClr val="3399FF"/>
    <a:srgbClr val="B381D9"/>
    <a:srgbClr val="C8E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422" autoAdjust="0"/>
    <p:restoredTop sz="95626" autoAdjust="0"/>
  </p:normalViewPr>
  <p:slideViewPr>
    <p:cSldViewPr>
      <p:cViewPr varScale="1">
        <p:scale>
          <a:sx n="126" d="100"/>
          <a:sy n="126" d="100"/>
        </p:scale>
        <p:origin x="1320" y="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5E83AF-44CC-4978-90D8-F8A3DEE72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06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97CE22E-31FE-40BA-86AE-90D2FCF09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1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68582"/>
            <a:ext cx="6477805" cy="2117859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942671"/>
            <a:ext cx="6477804" cy="8146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74423"/>
            <a:ext cx="3730436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665811"/>
            <a:ext cx="608264" cy="419648"/>
          </a:xfrm>
        </p:spPr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94045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8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58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871623" cy="38832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665811"/>
            <a:ext cx="0" cy="388324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27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908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463442"/>
            <a:ext cx="6482366" cy="1573292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3171829"/>
            <a:ext cx="6472835" cy="844108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3170821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07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7204226" cy="88275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483864" cy="2873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681119"/>
            <a:ext cx="3483864" cy="286793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55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7205746" cy="8802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483864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483864" cy="2203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685836"/>
            <a:ext cx="3483864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351243"/>
            <a:ext cx="3483864" cy="21978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76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18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9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454824" cy="187259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665812"/>
            <a:ext cx="4509353" cy="388235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456260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671243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70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1"/>
            <a:ext cx="4149246" cy="152548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621660"/>
            <a:ext cx="4143303" cy="1669785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619671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48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682897"/>
            <a:ext cx="9144000" cy="342161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5105400"/>
            <a:ext cx="9144000" cy="6191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7202456" cy="8743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7202456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D00E-93D5-4878-8968-19B8406A86C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45412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A763A8A8-C5AE-4FB2-8550-31177EFB9C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107011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93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egateway.com/passage/?search=Romans%2010&amp;version=ESV#cen-ESV-28178E" TargetMode="External"/><Relationship Id="rId13" Type="http://schemas.openxmlformats.org/officeDocument/2006/relationships/hyperlink" Target="https://www.biblegateway.com/passage/?search=Romans%2010&amp;version=ESV#cen-ESV-28180J" TargetMode="External"/><Relationship Id="rId18" Type="http://schemas.openxmlformats.org/officeDocument/2006/relationships/hyperlink" Target="https://www.biblegateway.com/passage/?search=Romans%2010&amp;version=ESV#cen-ESV-28184O" TargetMode="External"/><Relationship Id="rId26" Type="http://schemas.openxmlformats.org/officeDocument/2006/relationships/hyperlink" Target="https://www.biblegateway.com/passage/?search=Romans%2010&amp;version=ESV#cen-ESV-28188V" TargetMode="External"/><Relationship Id="rId3" Type="http://schemas.openxmlformats.org/officeDocument/2006/relationships/hyperlink" Target="https://www.biblegateway.com/passage/?search=Romans%2010&amp;version=ESV#cen-ESV-28175A" TargetMode="External"/><Relationship Id="rId21" Type="http://schemas.openxmlformats.org/officeDocument/2006/relationships/hyperlink" Target="https://www.biblegateway.com/passage/?search=Romans%2010&amp;version=ESV#cen-ESV-28185R" TargetMode="External"/><Relationship Id="rId7" Type="http://schemas.openxmlformats.org/officeDocument/2006/relationships/hyperlink" Target="https://www.biblegateway.com/passage/?search=Romans%2010&amp;version=ESV#fen-ESV-28177b" TargetMode="External"/><Relationship Id="rId12" Type="http://schemas.openxmlformats.org/officeDocument/2006/relationships/hyperlink" Target="https://www.biblegateway.com/passage/?search=Romans%2010&amp;version=ESV#cen-ESV-28180I" TargetMode="External"/><Relationship Id="rId17" Type="http://schemas.openxmlformats.org/officeDocument/2006/relationships/hyperlink" Target="https://www.biblegateway.com/passage/?search=Romans%2010&amp;version=ESV#cen-ESV-28182N" TargetMode="External"/><Relationship Id="rId25" Type="http://schemas.openxmlformats.org/officeDocument/2006/relationships/hyperlink" Target="https://www.biblegateway.com/passage/?search=Romans%2010&amp;version=ESV#cen-ESV-28187U" TargetMode="External"/><Relationship Id="rId2" Type="http://schemas.openxmlformats.org/officeDocument/2006/relationships/hyperlink" Target="https://www.biblegateway.com/passage/?search=Romans%2010&amp;version=ESV#fen-ESV-28174a" TargetMode="External"/><Relationship Id="rId16" Type="http://schemas.openxmlformats.org/officeDocument/2006/relationships/hyperlink" Target="https://www.biblegateway.com/passage/?search=Romans%2010&amp;version=ESV#cen-ESV-28182M" TargetMode="External"/><Relationship Id="rId20" Type="http://schemas.openxmlformats.org/officeDocument/2006/relationships/hyperlink" Target="https://www.biblegateway.com/passage/?search=Romans%2010&amp;version=ESV#cen-ESV-28185Q" TargetMode="External"/><Relationship Id="rId29" Type="http://schemas.openxmlformats.org/officeDocument/2006/relationships/hyperlink" Target="https://www.biblegateway.com/passage/?search=Romans%2010&amp;version=ESV#cen-ESV-28190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blegateway.com/passage/?search=Romans%2010&amp;version=ESV#cen-ESV-28177D" TargetMode="External"/><Relationship Id="rId11" Type="http://schemas.openxmlformats.org/officeDocument/2006/relationships/hyperlink" Target="https://www.biblegateway.com/passage/?search=Romans%2010&amp;version=ESV#cen-ESV-28179H" TargetMode="External"/><Relationship Id="rId24" Type="http://schemas.openxmlformats.org/officeDocument/2006/relationships/hyperlink" Target="https://www.biblegateway.com/passage/?search=Romans%2010&amp;version=ESV#fen-ESV-28187c" TargetMode="External"/><Relationship Id="rId5" Type="http://schemas.openxmlformats.org/officeDocument/2006/relationships/hyperlink" Target="https://www.biblegateway.com/passage/?search=Romans%2010&amp;version=ESV#cen-ESV-28176C" TargetMode="External"/><Relationship Id="rId15" Type="http://schemas.openxmlformats.org/officeDocument/2006/relationships/hyperlink" Target="https://www.biblegateway.com/passage/?search=Romans%2010&amp;version=ESV#cen-ESV-28182L" TargetMode="External"/><Relationship Id="rId23" Type="http://schemas.openxmlformats.org/officeDocument/2006/relationships/hyperlink" Target="https://www.biblegateway.com/passage/?search=Romans%2010&amp;version=ESV#cen-ESV-28187T" TargetMode="External"/><Relationship Id="rId28" Type="http://schemas.openxmlformats.org/officeDocument/2006/relationships/hyperlink" Target="https://www.biblegateway.com/passage/?search=Romans%2010&amp;version=ESV#cen-ESV-28189X" TargetMode="External"/><Relationship Id="rId10" Type="http://schemas.openxmlformats.org/officeDocument/2006/relationships/hyperlink" Target="https://www.biblegateway.com/passage/?search=Romans%2010&amp;version=ESV#cen-ESV-28179G" TargetMode="External"/><Relationship Id="rId19" Type="http://schemas.openxmlformats.org/officeDocument/2006/relationships/hyperlink" Target="https://www.biblegateway.com/passage/?search=Romans%2010&amp;version=ESV#cen-ESV-28185P" TargetMode="External"/><Relationship Id="rId4" Type="http://schemas.openxmlformats.org/officeDocument/2006/relationships/hyperlink" Target="https://www.biblegateway.com/passage/?search=Romans%2010&amp;version=ESV#cen-ESV-28175B" TargetMode="External"/><Relationship Id="rId9" Type="http://schemas.openxmlformats.org/officeDocument/2006/relationships/hyperlink" Target="https://www.biblegateway.com/passage/?search=Romans%2010&amp;version=ESV#cen-ESV-28178F" TargetMode="External"/><Relationship Id="rId14" Type="http://schemas.openxmlformats.org/officeDocument/2006/relationships/hyperlink" Target="https://www.biblegateway.com/passage/?search=Romans%2010&amp;version=ESV#cen-ESV-28181K" TargetMode="External"/><Relationship Id="rId22" Type="http://schemas.openxmlformats.org/officeDocument/2006/relationships/hyperlink" Target="https://www.biblegateway.com/passage/?search=Romans%2010&amp;version=ESV#cen-ESV-28186S" TargetMode="External"/><Relationship Id="rId27" Type="http://schemas.openxmlformats.org/officeDocument/2006/relationships/hyperlink" Target="https://www.biblegateway.com/passage/?search=Romans%2010&amp;version=ESV#cen-ESV-28189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Confess, Believe, </a:t>
            </a:r>
            <a:br>
              <a:rPr lang="en-US" sz="5000" b="1" dirty="0" smtClean="0"/>
            </a:br>
            <a:r>
              <a:rPr lang="en-US" sz="5000" b="1" dirty="0" smtClean="0"/>
              <a:t>Be Saved</a:t>
            </a:r>
            <a:endParaRPr lang="en-US" sz="5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i="1" dirty="0" smtClean="0"/>
              <a:t>A study of Romans 10 and the Reception of Salvation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79218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88" y="1679777"/>
            <a:ext cx="8593157" cy="337696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200" b="1" dirty="0"/>
              <a:t>Deuteronomy </a:t>
            </a:r>
            <a:r>
              <a:rPr lang="en-US" sz="2200" b="1" dirty="0" smtClean="0"/>
              <a:t>30</a:t>
            </a:r>
          </a:p>
          <a:p>
            <a:pPr lvl="1"/>
            <a:r>
              <a:rPr lang="en-US" sz="1800" dirty="0" smtClean="0"/>
              <a:t>Return </a:t>
            </a:r>
            <a:r>
              <a:rPr lang="en-US" sz="1800" dirty="0"/>
              <a:t>in </a:t>
            </a:r>
            <a:r>
              <a:rPr lang="en-US" sz="1800" dirty="0" smtClean="0"/>
              <a:t>Obedience 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r>
              <a:rPr lang="en-US" sz="1800" dirty="0"/>
              <a:t>  </a:t>
            </a:r>
            <a:r>
              <a:rPr lang="en-US" sz="1800" dirty="0" smtClean="0"/>
              <a:t>Restoration </a:t>
            </a:r>
            <a:r>
              <a:rPr lang="en-US" sz="1800" dirty="0"/>
              <a:t>to God (1-5)</a:t>
            </a:r>
          </a:p>
          <a:p>
            <a:pPr lvl="1"/>
            <a:r>
              <a:rPr lang="en-US" sz="1800" dirty="0"/>
              <a:t>Circumcision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Love 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r>
              <a:rPr lang="en-US" sz="1800" dirty="0"/>
              <a:t> </a:t>
            </a:r>
            <a:r>
              <a:rPr lang="en-US" sz="1800" dirty="0" smtClean="0"/>
              <a:t>Obedience 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r>
              <a:rPr lang="en-US" sz="1800" dirty="0"/>
              <a:t> </a:t>
            </a:r>
            <a:r>
              <a:rPr lang="en-US" sz="1800" dirty="0" smtClean="0"/>
              <a:t>Blessing </a:t>
            </a:r>
            <a:r>
              <a:rPr lang="en-US" sz="1800" dirty="0"/>
              <a:t>(6-10; Romans </a:t>
            </a:r>
            <a:r>
              <a:rPr lang="en-US" sz="1800" dirty="0" smtClean="0"/>
              <a:t>2:29, 5:5)</a:t>
            </a:r>
            <a:endParaRPr lang="en-US" sz="1800" dirty="0"/>
          </a:p>
          <a:p>
            <a:pPr lvl="1"/>
            <a:r>
              <a:rPr lang="en-US" sz="1800" i="1" dirty="0"/>
              <a:t>“</a:t>
            </a:r>
            <a:r>
              <a:rPr lang="en-US" sz="1800" b="1" i="1" dirty="0"/>
              <a:t>Obedience” strongly emphasized throughout text</a:t>
            </a:r>
            <a:endParaRPr lang="en-US" sz="1800" i="1" dirty="0"/>
          </a:p>
          <a:p>
            <a:pPr lvl="1"/>
            <a:r>
              <a:rPr lang="en-US" sz="1800" dirty="0"/>
              <a:t>30:11-14 = Romans 10:5-10</a:t>
            </a:r>
          </a:p>
          <a:p>
            <a:pPr lvl="2"/>
            <a:r>
              <a:rPr lang="en-US" sz="1800" dirty="0"/>
              <a:t>Condition of blessing from 1-10 = penitent obedience</a:t>
            </a:r>
          </a:p>
          <a:p>
            <a:pPr lvl="2"/>
            <a:r>
              <a:rPr lang="en-US" sz="1800" dirty="0" smtClean="0"/>
              <a:t>Obvious </a:t>
            </a:r>
            <a:r>
              <a:rPr lang="en-US" sz="1800" dirty="0"/>
              <a:t>response: </a:t>
            </a:r>
            <a:r>
              <a:rPr lang="en-US" sz="1800" i="1" dirty="0"/>
              <a:t>How could we ever do that?</a:t>
            </a:r>
            <a:endParaRPr lang="en-US" sz="1800" dirty="0"/>
          </a:p>
          <a:p>
            <a:pPr lvl="2"/>
            <a:r>
              <a:rPr lang="en-US" sz="1800" dirty="0"/>
              <a:t>Moses says that God </a:t>
            </a:r>
            <a:r>
              <a:rPr lang="en-US" sz="1800" dirty="0" smtClean="0"/>
              <a:t>would make it </a:t>
            </a:r>
            <a:r>
              <a:rPr lang="en-US" sz="1800" dirty="0"/>
              <a:t>doable…which would find its fulfillment in Christ.</a:t>
            </a:r>
          </a:p>
          <a:p>
            <a:pPr lvl="2"/>
            <a:r>
              <a:rPr lang="en-US" sz="1800" dirty="0"/>
              <a:t>Obedience possible since “</a:t>
            </a:r>
            <a:r>
              <a:rPr lang="en-US" sz="1800" i="1" dirty="0"/>
              <a:t>the word is near you, in your mouth and in your </a:t>
            </a:r>
            <a:r>
              <a:rPr lang="en-US" sz="1800" i="1" dirty="0" smtClean="0"/>
              <a:t>heart…</a:t>
            </a:r>
            <a:r>
              <a:rPr lang="en-US" sz="1800" dirty="0" smtClean="0"/>
              <a:t>”</a:t>
            </a:r>
            <a:endParaRPr lang="en-US" sz="1800" dirty="0"/>
          </a:p>
          <a:p>
            <a:pPr lvl="1"/>
            <a:r>
              <a:rPr lang="en-US" sz="1800" b="1" dirty="0"/>
              <a:t>Blessing/curse and life/death dependent on faithful, loving, obedience to </a:t>
            </a:r>
            <a:r>
              <a:rPr lang="en-US" sz="1800" b="1" dirty="0" smtClean="0"/>
              <a:t>God.</a:t>
            </a:r>
            <a:endParaRPr lang="en-US" sz="1800" b="1" dirty="0"/>
          </a:p>
          <a:p>
            <a:endParaRPr lang="en-US" sz="1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88684" y="605929"/>
            <a:ext cx="7350235" cy="837281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 smtClean="0"/>
              <a:t>Quotations Used in Romans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i="1" dirty="0" smtClean="0"/>
              <a:t>What do the mean? How do they explain Romans 10?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197394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88" y="1679777"/>
            <a:ext cx="8593157" cy="337696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200" b="1" dirty="0"/>
              <a:t>Deuteronomy 30 – Faithful Obedience </a:t>
            </a:r>
            <a:r>
              <a:rPr lang="en-US" sz="2200" b="1" dirty="0" smtClean="0">
                <a:sym typeface="Wingdings" panose="05000000000000000000" pitchFamily="2" charset="2"/>
              </a:rPr>
              <a:t> Blessing</a:t>
            </a:r>
            <a:endParaRPr lang="en-US" sz="2200" b="1" dirty="0"/>
          </a:p>
          <a:p>
            <a:pPr>
              <a:lnSpc>
                <a:spcPct val="100000"/>
              </a:lnSpc>
            </a:pPr>
            <a:r>
              <a:rPr lang="en-US" sz="2200" b="1" dirty="0"/>
              <a:t>Isaiah 28 </a:t>
            </a:r>
            <a:endParaRPr lang="en-US" sz="2200" b="1" dirty="0" smtClean="0"/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Israel </a:t>
            </a:r>
            <a:r>
              <a:rPr lang="en-US" sz="2000" dirty="0"/>
              <a:t>had forsaken God and “</a:t>
            </a:r>
            <a:r>
              <a:rPr lang="en-US" sz="2000" i="1" dirty="0"/>
              <a:t>made a covenant with death … </a:t>
            </a:r>
            <a:r>
              <a:rPr lang="en-US" sz="2000" i="1" dirty="0" err="1"/>
              <a:t>Sheol</a:t>
            </a:r>
            <a:r>
              <a:rPr lang="en-US" sz="2000" i="1" dirty="0"/>
              <a:t> … falsehood … deception</a:t>
            </a:r>
            <a:r>
              <a:rPr lang="en-US" sz="2000" dirty="0"/>
              <a:t>”</a:t>
            </a:r>
          </a:p>
          <a:p>
            <a:pPr lvl="1"/>
            <a:r>
              <a:rPr lang="en-US" sz="2000" dirty="0"/>
              <a:t>God would break down the support system they were relying on so that they would remember the promises / covenant of Deuteronomy 30.</a:t>
            </a:r>
          </a:p>
          <a:p>
            <a:pPr lvl="1"/>
            <a:r>
              <a:rPr lang="en-US" sz="2000" dirty="0"/>
              <a:t>This would happen when God’s new support system—”</a:t>
            </a:r>
            <a:r>
              <a:rPr lang="en-US" sz="2000" i="1" dirty="0"/>
              <a:t>the </a:t>
            </a:r>
            <a:r>
              <a:rPr lang="en-US" sz="2000" b="1" i="1" dirty="0"/>
              <a:t>Cornerstone</a:t>
            </a:r>
            <a:r>
              <a:rPr lang="en-US" sz="2000" dirty="0"/>
              <a:t>”—would come in Zion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88684" y="605929"/>
            <a:ext cx="7350235" cy="837281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 smtClean="0"/>
              <a:t>Quotations Used in Romans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i="1" dirty="0" smtClean="0"/>
              <a:t>What do the mean? How do they explain Romans 10?</a:t>
            </a:r>
            <a:endParaRPr lang="en-US" sz="1800" b="1" i="1" dirty="0"/>
          </a:p>
        </p:txBody>
      </p:sp>
    </p:spTree>
    <p:extLst>
      <p:ext uri="{BB962C8B-B14F-4D97-AF65-F5344CB8AC3E}">
        <p14:creationId xmlns:p14="http://schemas.microsoft.com/office/powerpoint/2010/main" val="351366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88" y="1679777"/>
            <a:ext cx="8593157" cy="337696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b="1" dirty="0"/>
              <a:t>Deuteronomy 30 – Faithful Obedience </a:t>
            </a:r>
            <a:r>
              <a:rPr lang="en-US" sz="2200" b="1" dirty="0" smtClean="0">
                <a:sym typeface="Wingdings" panose="05000000000000000000" pitchFamily="2" charset="2"/>
              </a:rPr>
              <a:t> Blessing</a:t>
            </a:r>
            <a:endParaRPr lang="en-US" sz="2200" b="1" dirty="0"/>
          </a:p>
          <a:p>
            <a:pPr>
              <a:lnSpc>
                <a:spcPct val="100000"/>
              </a:lnSpc>
            </a:pPr>
            <a:r>
              <a:rPr lang="en-US" sz="2200" b="1" dirty="0"/>
              <a:t>Isaiah 28 – Faithfulness Restored through the “Cornerstone”</a:t>
            </a:r>
          </a:p>
          <a:p>
            <a:pPr>
              <a:lnSpc>
                <a:spcPct val="100000"/>
              </a:lnSpc>
            </a:pPr>
            <a:r>
              <a:rPr lang="en-US" sz="2200" b="1" dirty="0" smtClean="0"/>
              <a:t>Joel 2</a:t>
            </a:r>
          </a:p>
          <a:p>
            <a:pPr lvl="1"/>
            <a:r>
              <a:rPr lang="en-US" sz="2000" dirty="0"/>
              <a:t>God’s judgment upon his people for their faithlessness a la Deut. 30 (1-11)</a:t>
            </a:r>
          </a:p>
          <a:p>
            <a:pPr lvl="1"/>
            <a:r>
              <a:rPr lang="en-US" sz="2000" dirty="0"/>
              <a:t>God’s solution: “</a:t>
            </a:r>
            <a:r>
              <a:rPr lang="en-US" sz="2000" b="1" i="1" dirty="0"/>
              <a:t>return</a:t>
            </a:r>
            <a:r>
              <a:rPr lang="en-US" sz="2000" dirty="0"/>
              <a:t>” and find blessing in renewed faithfulness (12-14)</a:t>
            </a:r>
          </a:p>
          <a:p>
            <a:pPr lvl="1"/>
            <a:r>
              <a:rPr lang="en-US" sz="2000" dirty="0"/>
              <a:t>God will then fulfill the promises of blessing from Deut. 30 (15-27)</a:t>
            </a:r>
          </a:p>
          <a:p>
            <a:pPr lvl="1"/>
            <a:r>
              <a:rPr lang="en-US" sz="2000" dirty="0" smtClean="0"/>
              <a:t>And </a:t>
            </a:r>
            <a:r>
              <a:rPr lang="en-US" sz="2000" dirty="0"/>
              <a:t>now in that time all who call on the Lord will be saved</a:t>
            </a:r>
            <a:r>
              <a:rPr lang="en-US" sz="2000" dirty="0" smtClean="0"/>
              <a:t>. (28-32)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200" b="1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88684" y="605929"/>
            <a:ext cx="7350235" cy="8372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Quotations Used in Romans 10</a:t>
            </a:r>
            <a:r>
              <a:rPr kumimoji="0" lang="en-US" sz="24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1" i="1" u="none" strike="noStrike" kern="1200" cap="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do the mean? How do they explain Romans 10?</a:t>
            </a:r>
            <a:endParaRPr kumimoji="0" lang="en-US" sz="1800" b="1" i="1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0569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605929"/>
            <a:ext cx="7350235" cy="837281"/>
          </a:xfrm>
        </p:spPr>
        <p:txBody>
          <a:bodyPr>
            <a:normAutofit/>
          </a:bodyPr>
          <a:lstStyle/>
          <a:p>
            <a:pPr algn="ctr"/>
            <a:r>
              <a:rPr lang="en-US" sz="3100" b="1" dirty="0" smtClean="0"/>
              <a:t>Quotations Used in Romans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i="1" dirty="0" smtClean="0"/>
              <a:t>What do the mean? How do they explain Romans 10?</a:t>
            </a:r>
            <a:endParaRPr lang="en-US" sz="1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88" y="1679777"/>
            <a:ext cx="8593157" cy="28755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/>
              <a:t>Deuteronomy 30 – Faithful Obedience </a:t>
            </a:r>
            <a:r>
              <a:rPr lang="en-US" sz="2200" b="1" dirty="0" smtClean="0">
                <a:sym typeface="Wingdings" panose="05000000000000000000" pitchFamily="2" charset="2"/>
              </a:rPr>
              <a:t> Blessing</a:t>
            </a:r>
            <a:endParaRPr lang="en-US" sz="2200" b="1" dirty="0"/>
          </a:p>
          <a:p>
            <a:pPr>
              <a:lnSpc>
                <a:spcPct val="150000"/>
              </a:lnSpc>
            </a:pPr>
            <a:r>
              <a:rPr lang="en-US" sz="2200" b="1" dirty="0"/>
              <a:t>Isaiah 28 – Faithfulness Restored through the “Cornerstone”</a:t>
            </a:r>
          </a:p>
          <a:p>
            <a:pPr>
              <a:lnSpc>
                <a:spcPct val="150000"/>
              </a:lnSpc>
            </a:pPr>
            <a:r>
              <a:rPr lang="en-US" sz="2200" b="1" dirty="0" smtClean="0"/>
              <a:t>Joel 2 – Repent to “Call on the Lord” and Gain Salvation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94114" y="3908957"/>
            <a:ext cx="5409935" cy="76944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Any understanding of Romans 10 has to be rooted in these prophetic writings.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60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5" y="571280"/>
            <a:ext cx="7202456" cy="874363"/>
          </a:xfrm>
        </p:spPr>
        <p:txBody>
          <a:bodyPr>
            <a:noAutofit/>
          </a:bodyPr>
          <a:lstStyle/>
          <a:p>
            <a:pPr algn="ctr"/>
            <a:r>
              <a:rPr lang="en-US" sz="3500" b="1" dirty="0"/>
              <a:t>Meaning of </a:t>
            </a:r>
            <a:r>
              <a:rPr lang="en-US" sz="3500" b="1" dirty="0" smtClean="0"/>
              <a:t>“Confess … Believe … Be </a:t>
            </a:r>
            <a:r>
              <a:rPr lang="en-US" sz="3500" b="1" dirty="0"/>
              <a:t>Saved”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8685" y="1679777"/>
            <a:ext cx="7790910" cy="337696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Righteousness and Salvation is the point of the Gospel.</a:t>
            </a:r>
          </a:p>
          <a:p>
            <a:r>
              <a:rPr lang="en-US" dirty="0" smtClean="0"/>
              <a:t>“Word of Faith” of the Gospel fulfills Deuteronomy 30 promise.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“Confess…believe” to be viewed in light of Deuteronomy 30 &amp; Joel 2.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Short-hand for Covenant Obedience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Directly tied to Repentance</a:t>
            </a:r>
          </a:p>
          <a:p>
            <a:r>
              <a:rPr lang="en-US" dirty="0" smtClean="0"/>
              <a:t>“</a:t>
            </a:r>
            <a:r>
              <a:rPr lang="en-US" dirty="0"/>
              <a:t>Confess…Believe…Call” various expressions of </a:t>
            </a:r>
            <a:r>
              <a:rPr lang="en-US" b="1" u="sng" dirty="0"/>
              <a:t>saving covenant faithfulness</a:t>
            </a:r>
            <a:r>
              <a:rPr lang="en-US" dirty="0"/>
              <a:t> to God through Christ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Short-hand for Covenant Obedience of Deuteronomy 30</a:t>
            </a:r>
          </a:p>
          <a:p>
            <a:pPr lvl="1"/>
            <a:r>
              <a:rPr lang="en-US" dirty="0" smtClean="0"/>
              <a:t>Allusion back to call to Repentance from Joel 2</a:t>
            </a:r>
          </a:p>
          <a:p>
            <a:pPr lvl="1"/>
            <a:r>
              <a:rPr lang="en-US" dirty="0" smtClean="0"/>
              <a:t>Rooted in Gospel of Christ as promised in Isaiah 28</a:t>
            </a:r>
            <a:endParaRPr lang="en-US" dirty="0"/>
          </a:p>
          <a:p>
            <a:r>
              <a:rPr lang="en-US" dirty="0" smtClean="0"/>
              <a:t>Necessity of Obedience for Salvation &amp; Righteousness in Romans</a:t>
            </a:r>
          </a:p>
          <a:p>
            <a:pPr lvl="1"/>
            <a:r>
              <a:rPr lang="en-US" dirty="0" smtClean="0"/>
              <a:t>“…</a:t>
            </a:r>
            <a:r>
              <a:rPr lang="en-US" b="1" u="sng" dirty="0" smtClean="0"/>
              <a:t>obedience</a:t>
            </a:r>
            <a:r>
              <a:rPr lang="en-US" dirty="0" smtClean="0"/>
              <a:t> of faith” (1:5; 16:26)</a:t>
            </a:r>
          </a:p>
          <a:p>
            <a:pPr lvl="1"/>
            <a:r>
              <a:rPr lang="en-US" dirty="0" smtClean="0"/>
              <a:t>“do not </a:t>
            </a:r>
            <a:r>
              <a:rPr lang="en-US" b="1" u="sng" dirty="0" smtClean="0"/>
              <a:t>obey</a:t>
            </a:r>
            <a:r>
              <a:rPr lang="en-US" dirty="0" smtClean="0"/>
              <a:t> the truth…wrath and indignation” (2:8)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“</a:t>
            </a:r>
            <a:r>
              <a:rPr lang="en-US" b="1" u="sng" dirty="0" smtClean="0">
                <a:solidFill>
                  <a:schemeClr val="bg1">
                    <a:lumMod val="65000"/>
                  </a:schemeClr>
                </a:solidFill>
              </a:rPr>
              <a:t>obedience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of the One the many will be made righteous” (5:19)</a:t>
            </a:r>
          </a:p>
          <a:p>
            <a:pPr lvl="1"/>
            <a:r>
              <a:rPr lang="en-US" dirty="0" smtClean="0"/>
              <a:t>“did not </a:t>
            </a:r>
            <a:r>
              <a:rPr lang="en-US" b="1" u="sng" dirty="0" smtClean="0"/>
              <a:t>submit</a:t>
            </a:r>
            <a:r>
              <a:rPr lang="en-US" dirty="0" smtClean="0"/>
              <a:t> themselves to the righteousness of God” (10:3)</a:t>
            </a:r>
          </a:p>
          <a:p>
            <a:pPr lvl="1"/>
            <a:r>
              <a:rPr lang="en-US" dirty="0" smtClean="0"/>
              <a:t>“They did not </a:t>
            </a:r>
            <a:r>
              <a:rPr lang="en-US" b="1" u="sng" dirty="0" smtClean="0"/>
              <a:t>obey</a:t>
            </a:r>
            <a:r>
              <a:rPr lang="en-US" dirty="0" smtClean="0"/>
              <a:t> the Gospel…who has believed…?” (10:16)</a:t>
            </a:r>
          </a:p>
          <a:p>
            <a:r>
              <a:rPr lang="en-US" dirty="0" smtClean="0"/>
              <a:t>“Confess…Believe…Call” are summary statements of the </a:t>
            </a:r>
            <a:r>
              <a:rPr lang="en-US" b="1" u="sng" dirty="0" smtClean="0"/>
              <a:t>devoted loyalty </a:t>
            </a:r>
            <a:r>
              <a:rPr lang="en-US" dirty="0" smtClean="0"/>
              <a:t>to God that he requires for His saving righteousness.</a:t>
            </a:r>
          </a:p>
        </p:txBody>
      </p:sp>
    </p:spTree>
    <p:extLst>
      <p:ext uri="{BB962C8B-B14F-4D97-AF65-F5344CB8AC3E}">
        <p14:creationId xmlns:p14="http://schemas.microsoft.com/office/powerpoint/2010/main" val="8711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 of “Confess…Believe…Be Saved”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Deuteronomy 30 &amp; Joel 2 quotations show necessity of obedience.</a:t>
            </a:r>
          </a:p>
          <a:p>
            <a:r>
              <a:rPr lang="en-US" dirty="0" smtClean="0"/>
              <a:t>“Belief” defined as and equated with “obedience” (1:5; 10:16; 16:26).</a:t>
            </a:r>
          </a:p>
          <a:p>
            <a:r>
              <a:rPr lang="en-US" dirty="0" smtClean="0"/>
              <a:t>“Confess…Believe…Call” various expressions of </a:t>
            </a:r>
            <a:r>
              <a:rPr lang="en-US" b="1" u="sng" dirty="0" smtClean="0"/>
              <a:t>saving covenant faithfulness</a:t>
            </a:r>
            <a:r>
              <a:rPr lang="en-US" dirty="0" smtClean="0"/>
              <a:t> to God through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8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484743"/>
            <a:ext cx="7416337" cy="1060054"/>
          </a:xfrm>
        </p:spPr>
        <p:txBody>
          <a:bodyPr>
            <a:noAutofit/>
          </a:bodyPr>
          <a:lstStyle/>
          <a:p>
            <a:r>
              <a:rPr lang="en-US" sz="3800" b="1" dirty="0"/>
              <a:t>Meaning of </a:t>
            </a:r>
            <a:r>
              <a:rPr lang="en-US" sz="3200" b="1" dirty="0"/>
              <a:t>“</a:t>
            </a:r>
            <a:r>
              <a:rPr lang="en-US" sz="3200" b="1" i="1" dirty="0"/>
              <a:t>Confess…Believe…Be Saved</a:t>
            </a:r>
            <a:r>
              <a:rPr lang="en-US" sz="3200" b="1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61" y="1679777"/>
            <a:ext cx="8266950" cy="3376965"/>
          </a:xfrm>
        </p:spPr>
        <p:txBody>
          <a:bodyPr>
            <a:normAutofit/>
          </a:bodyPr>
          <a:lstStyle/>
          <a:p>
            <a:r>
              <a:rPr lang="en-US" sz="2200" dirty="0" smtClean="0"/>
              <a:t>Righteousness and Salvation is the goal of the Gospel.</a:t>
            </a:r>
          </a:p>
          <a:p>
            <a:r>
              <a:rPr lang="en-US" sz="2200" dirty="0" smtClean="0"/>
              <a:t>“Word of Faith” of the Gospel fulfills Deuteronomy 30 promise.</a:t>
            </a:r>
          </a:p>
          <a:p>
            <a:r>
              <a:rPr lang="en-US" sz="2200" dirty="0" smtClean="0"/>
              <a:t>“</a:t>
            </a:r>
            <a:r>
              <a:rPr lang="en-US" sz="2200" dirty="0"/>
              <a:t>Confess…Believe…Call” </a:t>
            </a:r>
            <a:r>
              <a:rPr lang="en-US" sz="2200" dirty="0" smtClean="0"/>
              <a:t>are various </a:t>
            </a:r>
            <a:r>
              <a:rPr lang="en-US" sz="2200" dirty="0"/>
              <a:t>expressions of </a:t>
            </a:r>
            <a:r>
              <a:rPr lang="en-US" sz="2200" b="1" u="sng" dirty="0">
                <a:solidFill>
                  <a:srgbClr val="C00000"/>
                </a:solidFill>
              </a:rPr>
              <a:t>saving covenant faithfulness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en-US" sz="2200" dirty="0"/>
              <a:t>to God through Christ</a:t>
            </a:r>
            <a:r>
              <a:rPr lang="en-US" sz="2200" dirty="0" smtClean="0"/>
              <a:t>.</a:t>
            </a:r>
          </a:p>
          <a:p>
            <a:pPr lvl="1"/>
            <a:r>
              <a:rPr lang="en-US" sz="2000" dirty="0" smtClean="0"/>
              <a:t>Short-hand for Covenant Obedience of Deuteronomy 30</a:t>
            </a:r>
          </a:p>
          <a:p>
            <a:pPr lvl="1"/>
            <a:r>
              <a:rPr lang="en-US" sz="2000" dirty="0" smtClean="0"/>
              <a:t>Allusion back to call to Repentance from Joel 2</a:t>
            </a:r>
          </a:p>
          <a:p>
            <a:pPr lvl="1"/>
            <a:r>
              <a:rPr lang="en-US" sz="2000" dirty="0" smtClean="0"/>
              <a:t>Rooted in Gospel of Christ as promised in Isaiah 28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4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484743"/>
            <a:ext cx="7416337" cy="1060054"/>
          </a:xfrm>
        </p:spPr>
        <p:txBody>
          <a:bodyPr>
            <a:noAutofit/>
          </a:bodyPr>
          <a:lstStyle/>
          <a:p>
            <a:r>
              <a:rPr lang="en-US" sz="3800" b="1" dirty="0"/>
              <a:t>Meaning of </a:t>
            </a:r>
            <a:r>
              <a:rPr lang="en-US" sz="3200" b="1" dirty="0"/>
              <a:t>“</a:t>
            </a:r>
            <a:r>
              <a:rPr lang="en-US" sz="3200" b="1" i="1" dirty="0"/>
              <a:t>Confess…Believe…Be Saved</a:t>
            </a:r>
            <a:r>
              <a:rPr lang="en-US" sz="3200" b="1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61" y="1679777"/>
            <a:ext cx="8266950" cy="3376965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Righteousness and Salvation is the point of the Gospel.</a:t>
            </a:r>
          </a:p>
          <a:p>
            <a:r>
              <a:rPr lang="en-US" sz="2600" dirty="0"/>
              <a:t>“Word of Faith” of the Gospel fulfills Deuteronomy 30 promise.</a:t>
            </a:r>
          </a:p>
          <a:p>
            <a:r>
              <a:rPr lang="en-US" sz="2600" dirty="0"/>
              <a:t>“Confess…Believe…Call” are various expressions of </a:t>
            </a:r>
            <a:r>
              <a:rPr lang="en-US" sz="2600" b="1" u="sng" dirty="0">
                <a:solidFill>
                  <a:srgbClr val="C00000"/>
                </a:solidFill>
              </a:rPr>
              <a:t>saving covenant faithfulness</a:t>
            </a:r>
            <a:r>
              <a:rPr lang="en-US" sz="2600" dirty="0"/>
              <a:t> to God through Christ.</a:t>
            </a:r>
          </a:p>
          <a:p>
            <a:r>
              <a:rPr lang="en-US" sz="2600" dirty="0" smtClean="0"/>
              <a:t>Faithful </a:t>
            </a:r>
            <a:r>
              <a:rPr lang="en-US" sz="2600" dirty="0"/>
              <a:t>Obedience </a:t>
            </a:r>
            <a:r>
              <a:rPr lang="en-US" sz="2600" dirty="0" smtClean="0"/>
              <a:t>and Salvation-Righteousness </a:t>
            </a:r>
            <a:r>
              <a:rPr lang="en-US" sz="2600" dirty="0"/>
              <a:t>in Romans</a:t>
            </a:r>
          </a:p>
          <a:p>
            <a:pPr lvl="1"/>
            <a:r>
              <a:rPr lang="en-US" sz="2000" dirty="0"/>
              <a:t>“…</a:t>
            </a:r>
            <a:r>
              <a:rPr lang="en-US" sz="2000" b="1" u="sng" dirty="0">
                <a:solidFill>
                  <a:srgbClr val="C00000"/>
                </a:solidFill>
              </a:rPr>
              <a:t>obedience</a:t>
            </a:r>
            <a:r>
              <a:rPr lang="en-US" sz="2000" dirty="0"/>
              <a:t> of faith” (1:5; 16:26)</a:t>
            </a:r>
          </a:p>
          <a:p>
            <a:pPr lvl="1"/>
            <a:r>
              <a:rPr lang="en-US" sz="2000" dirty="0"/>
              <a:t>“do not </a:t>
            </a:r>
            <a:r>
              <a:rPr lang="en-US" sz="2000" b="1" u="sng" dirty="0">
                <a:solidFill>
                  <a:srgbClr val="C00000"/>
                </a:solidFill>
              </a:rPr>
              <a:t>obey</a:t>
            </a:r>
            <a:r>
              <a:rPr lang="en-US" sz="2000" dirty="0"/>
              <a:t> the truth…wrath and indignation” (2:8)</a:t>
            </a:r>
          </a:p>
          <a:p>
            <a:pPr lvl="1"/>
            <a:r>
              <a:rPr lang="en-US" sz="2000" dirty="0"/>
              <a:t>“did not </a:t>
            </a:r>
            <a:r>
              <a:rPr lang="en-US" sz="2000" b="1" u="sng" dirty="0">
                <a:solidFill>
                  <a:srgbClr val="C00000"/>
                </a:solidFill>
              </a:rPr>
              <a:t>submit</a:t>
            </a:r>
            <a:r>
              <a:rPr lang="en-US" sz="2000" dirty="0"/>
              <a:t> themselves to the righteousness of God” (10:3)</a:t>
            </a:r>
          </a:p>
          <a:p>
            <a:pPr lvl="1"/>
            <a:r>
              <a:rPr lang="en-US" sz="2000" dirty="0"/>
              <a:t>“They did not </a:t>
            </a:r>
            <a:r>
              <a:rPr lang="en-US" sz="2000" b="1" u="sng" dirty="0">
                <a:solidFill>
                  <a:srgbClr val="C00000"/>
                </a:solidFill>
              </a:rPr>
              <a:t>obey</a:t>
            </a:r>
            <a:r>
              <a:rPr lang="en-US" sz="2000" dirty="0"/>
              <a:t> the Gospel…who has believed…?” (10:16)</a:t>
            </a:r>
          </a:p>
        </p:txBody>
      </p:sp>
    </p:spTree>
    <p:extLst>
      <p:ext uri="{BB962C8B-B14F-4D97-AF65-F5344CB8AC3E}">
        <p14:creationId xmlns:p14="http://schemas.microsoft.com/office/powerpoint/2010/main" val="268884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5" y="407089"/>
            <a:ext cx="7361252" cy="1093104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 smtClean="0"/>
              <a:t>What Romans 10:1-17 </a:t>
            </a:r>
            <a:br>
              <a:rPr lang="en-US" sz="3800" b="1" dirty="0" smtClean="0"/>
            </a:br>
            <a:r>
              <a:rPr lang="en-US" sz="3800" b="1" dirty="0" smtClean="0"/>
              <a:t>Means for Me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658" y="1624022"/>
            <a:ext cx="8339769" cy="3365948"/>
          </a:xfrm>
        </p:spPr>
        <p:txBody>
          <a:bodyPr>
            <a:noAutofit/>
          </a:bodyPr>
          <a:lstStyle/>
          <a:p>
            <a:r>
              <a:rPr lang="en-US" sz="2300" b="1" dirty="0"/>
              <a:t>Salvation, righteousness, membership in God’s family comes through </a:t>
            </a:r>
            <a:r>
              <a:rPr lang="en-US" sz="2300" b="1" dirty="0" smtClean="0"/>
              <a:t>faithfulness (incl. obedience) </a:t>
            </a:r>
            <a:r>
              <a:rPr lang="en-US" sz="2300" b="1" dirty="0"/>
              <a:t>to God.</a:t>
            </a:r>
          </a:p>
          <a:p>
            <a:r>
              <a:rPr lang="en-US" sz="2300" dirty="0" smtClean="0"/>
              <a:t>Confess/Believe/Call describe and summarize commitment to God.</a:t>
            </a:r>
          </a:p>
          <a:p>
            <a:r>
              <a:rPr lang="en-US" sz="2300" dirty="0" smtClean="0"/>
              <a:t>Common false views about salvation need to be combatted.</a:t>
            </a:r>
          </a:p>
          <a:p>
            <a:r>
              <a:rPr lang="en-US" sz="2300" dirty="0" smtClean="0"/>
              <a:t>Danger of making similar mistake with views on Baptism.</a:t>
            </a:r>
          </a:p>
          <a:p>
            <a:r>
              <a:rPr lang="en-US" sz="2300" dirty="0" smtClean="0"/>
              <a:t>Lost people need to “call on the Lord” for salvation which is only possible when we proclaim the Gospel.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49333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2595" y="691376"/>
            <a:ext cx="8073483" cy="405904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10 </a:t>
            </a:r>
            <a:r>
              <a:rPr lang="en-US" dirty="0"/>
              <a:t>Brothers,</a:t>
            </a:r>
            <a:r>
              <a:rPr lang="en-US" baseline="30000" dirty="0"/>
              <a:t>[</a:t>
            </a:r>
            <a:r>
              <a:rPr lang="en-US" baseline="30000" dirty="0">
                <a:hlinkClick r:id="rId2" tooltip="See footnote a"/>
              </a:rPr>
              <a:t>a</a:t>
            </a:r>
            <a:r>
              <a:rPr lang="en-US" baseline="30000" dirty="0"/>
              <a:t>]</a:t>
            </a:r>
            <a:r>
              <a:rPr lang="en-US" dirty="0"/>
              <a:t> my heart's desire and prayer to God for them is that they may be saved. </a:t>
            </a:r>
            <a:r>
              <a:rPr lang="en-US" b="1" baseline="30000" dirty="0"/>
              <a:t>2 </a:t>
            </a:r>
            <a:r>
              <a:rPr lang="en-US" dirty="0"/>
              <a:t>For I bear them witness that </a:t>
            </a:r>
            <a:r>
              <a:rPr lang="en-US" baseline="30000" dirty="0"/>
              <a:t>(</a:t>
            </a:r>
            <a:r>
              <a:rPr lang="en-US" baseline="30000" dirty="0">
                <a:hlinkClick r:id="rId3" tooltip="See cross-reference A"/>
              </a:rPr>
              <a:t>A</a:t>
            </a:r>
            <a:r>
              <a:rPr lang="en-US" baseline="30000" dirty="0"/>
              <a:t>)</a:t>
            </a:r>
            <a:r>
              <a:rPr lang="en-US" dirty="0"/>
              <a:t>they have a zeal for God, </a:t>
            </a:r>
            <a:r>
              <a:rPr lang="en-US" baseline="30000" dirty="0"/>
              <a:t>(</a:t>
            </a:r>
            <a:r>
              <a:rPr lang="en-US" baseline="30000" dirty="0">
                <a:hlinkClick r:id="rId4" tooltip="See cross-reference B"/>
              </a:rPr>
              <a:t>B</a:t>
            </a:r>
            <a:r>
              <a:rPr lang="en-US" baseline="30000" dirty="0"/>
              <a:t>)</a:t>
            </a:r>
            <a:r>
              <a:rPr lang="en-US" dirty="0"/>
              <a:t>but not according to knowledge. </a:t>
            </a:r>
            <a:r>
              <a:rPr lang="en-US" b="1" baseline="30000" dirty="0"/>
              <a:t>3 </a:t>
            </a:r>
            <a:r>
              <a:rPr lang="en-US" dirty="0"/>
              <a:t>For, being ignorant of </a:t>
            </a:r>
            <a:r>
              <a:rPr lang="en-US" baseline="30000" dirty="0"/>
              <a:t>(</a:t>
            </a:r>
            <a:r>
              <a:rPr lang="en-US" baseline="30000" dirty="0">
                <a:hlinkClick r:id="rId5" tooltip="See cross-reference C"/>
              </a:rPr>
              <a:t>C</a:t>
            </a:r>
            <a:r>
              <a:rPr lang="en-US" baseline="30000" dirty="0"/>
              <a:t>)</a:t>
            </a:r>
            <a:r>
              <a:rPr lang="en-US" dirty="0"/>
              <a:t>the righteousness of God, and seeking to establish their own, they did not submit to God's righteousness.</a:t>
            </a:r>
            <a:r>
              <a:rPr lang="en-US" b="1" baseline="30000" dirty="0"/>
              <a:t>4 </a:t>
            </a:r>
            <a:r>
              <a:rPr lang="en-US" dirty="0"/>
              <a:t>For </a:t>
            </a:r>
            <a:r>
              <a:rPr lang="en-US" baseline="30000" dirty="0"/>
              <a:t>(</a:t>
            </a:r>
            <a:r>
              <a:rPr lang="en-US" baseline="30000" dirty="0">
                <a:hlinkClick r:id="rId6" tooltip="See cross-reference D"/>
              </a:rPr>
              <a:t>D</a:t>
            </a:r>
            <a:r>
              <a:rPr lang="en-US" baseline="30000" dirty="0"/>
              <a:t>)</a:t>
            </a:r>
            <a:r>
              <a:rPr lang="en-US" dirty="0"/>
              <a:t>Christ is the end of the law for righteousness to everyone who believes.</a:t>
            </a:r>
            <a:r>
              <a:rPr lang="en-US" baseline="30000" dirty="0"/>
              <a:t>[</a:t>
            </a:r>
            <a:r>
              <a:rPr lang="en-US" baseline="30000" dirty="0">
                <a:hlinkClick r:id="rId7" tooltip="See footnote b"/>
              </a:rPr>
              <a:t>b</a:t>
            </a:r>
            <a:r>
              <a:rPr lang="en-US" baseline="30000" dirty="0"/>
              <a:t>]</a:t>
            </a:r>
            <a:endParaRPr lang="en-US" dirty="0"/>
          </a:p>
          <a:p>
            <a:r>
              <a:rPr lang="en-US" b="1" baseline="30000" dirty="0"/>
              <a:t>5 </a:t>
            </a:r>
            <a:r>
              <a:rPr lang="en-US" dirty="0"/>
              <a:t>For </a:t>
            </a:r>
            <a:r>
              <a:rPr lang="en-US" baseline="30000" dirty="0"/>
              <a:t>(</a:t>
            </a:r>
            <a:r>
              <a:rPr lang="en-US" baseline="30000" dirty="0">
                <a:hlinkClick r:id="rId8" tooltip="See cross-reference E"/>
              </a:rPr>
              <a:t>E</a:t>
            </a:r>
            <a:r>
              <a:rPr lang="en-US" baseline="30000" dirty="0"/>
              <a:t>)</a:t>
            </a:r>
            <a:r>
              <a:rPr lang="en-US" dirty="0"/>
              <a:t>Moses writes about the righteousness that is based on the law, that</a:t>
            </a:r>
            <a:r>
              <a:rPr lang="en-US" baseline="30000" dirty="0"/>
              <a:t>(</a:t>
            </a:r>
            <a:r>
              <a:rPr lang="en-US" baseline="30000" dirty="0">
                <a:hlinkClick r:id="rId9" tooltip="See cross-reference F"/>
              </a:rPr>
              <a:t>F</a:t>
            </a:r>
            <a:r>
              <a:rPr lang="en-US" baseline="30000" dirty="0"/>
              <a:t>)</a:t>
            </a:r>
            <a:r>
              <a:rPr lang="en-US" dirty="0"/>
              <a:t>the person who does the commandments shall live by them. </a:t>
            </a:r>
            <a:r>
              <a:rPr lang="en-US" b="1" baseline="30000" dirty="0"/>
              <a:t>6 </a:t>
            </a:r>
            <a:r>
              <a:rPr lang="en-US" dirty="0"/>
              <a:t>But </a:t>
            </a:r>
            <a:r>
              <a:rPr lang="en-US" baseline="30000" dirty="0"/>
              <a:t>(</a:t>
            </a:r>
            <a:r>
              <a:rPr lang="en-US" baseline="30000" dirty="0">
                <a:hlinkClick r:id="rId10" tooltip="See cross-reference G"/>
              </a:rPr>
              <a:t>G</a:t>
            </a:r>
            <a:r>
              <a:rPr lang="en-US" baseline="30000" dirty="0"/>
              <a:t>)</a:t>
            </a:r>
            <a:r>
              <a:rPr lang="en-US" dirty="0"/>
              <a:t>the righteousness based on faith says, </a:t>
            </a:r>
            <a:r>
              <a:rPr lang="en-US" baseline="30000" dirty="0"/>
              <a:t>(</a:t>
            </a:r>
            <a:r>
              <a:rPr lang="en-US" baseline="30000" dirty="0">
                <a:hlinkClick r:id="rId11" tooltip="See cross-reference H"/>
              </a:rPr>
              <a:t>H</a:t>
            </a:r>
            <a:r>
              <a:rPr lang="en-US" baseline="30000" dirty="0"/>
              <a:t>)</a:t>
            </a:r>
            <a:r>
              <a:rPr lang="en-US" dirty="0"/>
              <a:t>“Do not say in your heart, ‘Who will ascend into heaven?’” (that is, to bring Christ down) </a:t>
            </a:r>
            <a:r>
              <a:rPr lang="en-US" b="1" baseline="30000" dirty="0"/>
              <a:t>7 </a:t>
            </a:r>
            <a:r>
              <a:rPr lang="en-US" dirty="0"/>
              <a:t>“or ‘Who will descend into the </a:t>
            </a:r>
            <a:r>
              <a:rPr lang="en-US" baseline="30000" dirty="0"/>
              <a:t>(</a:t>
            </a:r>
            <a:r>
              <a:rPr lang="en-US" baseline="30000" dirty="0">
                <a:hlinkClick r:id="rId12" tooltip="See cross-reference I"/>
              </a:rPr>
              <a:t>I</a:t>
            </a:r>
            <a:r>
              <a:rPr lang="en-US" baseline="30000" dirty="0"/>
              <a:t>)</a:t>
            </a:r>
            <a:r>
              <a:rPr lang="en-US" dirty="0"/>
              <a:t>abyss?’” (that is, </a:t>
            </a:r>
            <a:r>
              <a:rPr lang="en-US" baseline="30000" dirty="0"/>
              <a:t>(</a:t>
            </a:r>
            <a:r>
              <a:rPr lang="en-US" baseline="30000" dirty="0">
                <a:hlinkClick r:id="rId13" tooltip="See cross-reference J"/>
              </a:rPr>
              <a:t>J</a:t>
            </a:r>
            <a:r>
              <a:rPr lang="en-US" baseline="30000" dirty="0"/>
              <a:t>)</a:t>
            </a:r>
            <a:r>
              <a:rPr lang="en-US" dirty="0"/>
              <a:t>to bring Christ up from the dead). </a:t>
            </a:r>
            <a:r>
              <a:rPr lang="en-US" b="1" baseline="30000" dirty="0"/>
              <a:t>8 </a:t>
            </a:r>
            <a:r>
              <a:rPr lang="en-US" dirty="0"/>
              <a:t>But what does it say? </a:t>
            </a:r>
            <a:r>
              <a:rPr lang="en-US" baseline="30000" dirty="0"/>
              <a:t>(</a:t>
            </a:r>
            <a:r>
              <a:rPr lang="en-US" baseline="30000" dirty="0">
                <a:hlinkClick r:id="rId14" tooltip="See cross-reference K"/>
              </a:rPr>
              <a:t>K</a:t>
            </a:r>
            <a:r>
              <a:rPr lang="en-US" baseline="30000" dirty="0"/>
              <a:t>)</a:t>
            </a:r>
            <a:r>
              <a:rPr lang="en-US" dirty="0"/>
              <a:t>“The word is near you, in your mouth and in your heart” (that is, the word of faith that we proclaim); </a:t>
            </a:r>
            <a:r>
              <a:rPr lang="en-US" b="1" baseline="30000" dirty="0"/>
              <a:t>9 </a:t>
            </a:r>
            <a:r>
              <a:rPr lang="en-US" dirty="0"/>
              <a:t>because, if </a:t>
            </a:r>
            <a:r>
              <a:rPr lang="en-US" baseline="30000" dirty="0"/>
              <a:t>(</a:t>
            </a:r>
            <a:r>
              <a:rPr lang="en-US" baseline="30000" dirty="0">
                <a:hlinkClick r:id="rId15" tooltip="See cross-reference L"/>
              </a:rPr>
              <a:t>L</a:t>
            </a:r>
            <a:r>
              <a:rPr lang="en-US" baseline="30000" dirty="0"/>
              <a:t>)</a:t>
            </a:r>
            <a:r>
              <a:rPr lang="en-US" dirty="0"/>
              <a:t>you confess with your mouth that Jesus is Lord and </a:t>
            </a:r>
            <a:r>
              <a:rPr lang="en-US" baseline="30000" dirty="0"/>
              <a:t>(</a:t>
            </a:r>
            <a:r>
              <a:rPr lang="en-US" baseline="30000" dirty="0">
                <a:hlinkClick r:id="rId16" tooltip="See cross-reference M"/>
              </a:rPr>
              <a:t>M</a:t>
            </a:r>
            <a:r>
              <a:rPr lang="en-US" baseline="30000" dirty="0"/>
              <a:t>)</a:t>
            </a:r>
            <a:r>
              <a:rPr lang="en-US" dirty="0"/>
              <a:t>believe in your heart </a:t>
            </a:r>
            <a:r>
              <a:rPr lang="en-US" baseline="30000" dirty="0"/>
              <a:t>(</a:t>
            </a:r>
            <a:r>
              <a:rPr lang="en-US" baseline="30000" dirty="0">
                <a:hlinkClick r:id="rId17" tooltip="See cross-reference N"/>
              </a:rPr>
              <a:t>N</a:t>
            </a:r>
            <a:r>
              <a:rPr lang="en-US" baseline="30000" dirty="0"/>
              <a:t>)</a:t>
            </a:r>
            <a:r>
              <a:rPr lang="en-US" dirty="0"/>
              <a:t>that God raised him from the dead, you will be saved. </a:t>
            </a:r>
            <a:r>
              <a:rPr lang="en-US" b="1" baseline="30000" dirty="0"/>
              <a:t>10 </a:t>
            </a:r>
            <a:r>
              <a:rPr lang="en-US" dirty="0"/>
              <a:t>For with the heart one believes and is justified, and with the mouth one confesses and is saved. </a:t>
            </a:r>
            <a:r>
              <a:rPr lang="en-US" b="1" baseline="30000" dirty="0"/>
              <a:t>11 </a:t>
            </a:r>
            <a:r>
              <a:rPr lang="en-US" dirty="0"/>
              <a:t>For the Scripture says,</a:t>
            </a:r>
            <a:r>
              <a:rPr lang="en-US" baseline="30000" dirty="0"/>
              <a:t>(</a:t>
            </a:r>
            <a:r>
              <a:rPr lang="en-US" baseline="30000" dirty="0">
                <a:hlinkClick r:id="rId18" tooltip="See cross-reference O"/>
              </a:rPr>
              <a:t>O</a:t>
            </a:r>
            <a:r>
              <a:rPr lang="en-US" baseline="30000" dirty="0"/>
              <a:t>)</a:t>
            </a:r>
            <a:r>
              <a:rPr lang="en-US" dirty="0"/>
              <a:t>“Everyone who believes in him will not be put to shame.” </a:t>
            </a:r>
            <a:r>
              <a:rPr lang="en-US" b="1" baseline="30000" dirty="0"/>
              <a:t>12 </a:t>
            </a:r>
            <a:r>
              <a:rPr lang="en-US" baseline="30000" dirty="0"/>
              <a:t>(</a:t>
            </a:r>
            <a:r>
              <a:rPr lang="en-US" baseline="30000" dirty="0">
                <a:hlinkClick r:id="rId19" tooltip="See cross-reference P"/>
              </a:rPr>
              <a:t>P</a:t>
            </a:r>
            <a:r>
              <a:rPr lang="en-US" baseline="30000" dirty="0"/>
              <a:t>)</a:t>
            </a:r>
            <a:r>
              <a:rPr lang="en-US" dirty="0"/>
              <a:t>For there is no distinction between Jew and Greek; </a:t>
            </a:r>
            <a:r>
              <a:rPr lang="en-US" baseline="30000" dirty="0"/>
              <a:t>(</a:t>
            </a:r>
            <a:r>
              <a:rPr lang="en-US" baseline="30000" dirty="0">
                <a:hlinkClick r:id="rId20" tooltip="See cross-reference Q"/>
              </a:rPr>
              <a:t>Q</a:t>
            </a:r>
            <a:r>
              <a:rPr lang="en-US" baseline="30000" dirty="0"/>
              <a:t>)</a:t>
            </a:r>
            <a:r>
              <a:rPr lang="en-US" dirty="0"/>
              <a:t>for the same Lord is Lord of all,</a:t>
            </a:r>
            <a:r>
              <a:rPr lang="en-US" baseline="30000" dirty="0"/>
              <a:t>(</a:t>
            </a:r>
            <a:r>
              <a:rPr lang="en-US" baseline="30000" dirty="0">
                <a:hlinkClick r:id="rId21" tooltip="See cross-reference R"/>
              </a:rPr>
              <a:t>R</a:t>
            </a:r>
            <a:r>
              <a:rPr lang="en-US" baseline="30000" dirty="0"/>
              <a:t>)</a:t>
            </a:r>
            <a:r>
              <a:rPr lang="en-US" dirty="0"/>
              <a:t>bestowing his riches on all who call on him. </a:t>
            </a:r>
            <a:r>
              <a:rPr lang="en-US" b="1" baseline="30000" dirty="0"/>
              <a:t>13 </a:t>
            </a:r>
            <a:r>
              <a:rPr lang="en-US" dirty="0"/>
              <a:t>For </a:t>
            </a:r>
            <a:r>
              <a:rPr lang="en-US" baseline="30000" dirty="0"/>
              <a:t>(</a:t>
            </a:r>
            <a:r>
              <a:rPr lang="en-US" baseline="30000" dirty="0">
                <a:hlinkClick r:id="rId22" tooltip="See cross-reference S"/>
              </a:rPr>
              <a:t>S</a:t>
            </a:r>
            <a:r>
              <a:rPr lang="en-US" baseline="30000" dirty="0"/>
              <a:t>)</a:t>
            </a:r>
            <a:r>
              <a:rPr lang="en-US" dirty="0"/>
              <a:t>“everyone who calls on the name of the Lord will be saved.”</a:t>
            </a:r>
          </a:p>
          <a:p>
            <a:r>
              <a:rPr lang="en-US" b="1" baseline="30000" dirty="0"/>
              <a:t>14 </a:t>
            </a:r>
            <a:r>
              <a:rPr lang="en-US" dirty="0"/>
              <a:t>How then will they call on him in whom they have not believed? And how are they to believe in him </a:t>
            </a:r>
            <a:r>
              <a:rPr lang="en-US" baseline="30000" dirty="0"/>
              <a:t>(</a:t>
            </a:r>
            <a:r>
              <a:rPr lang="en-US" baseline="30000" dirty="0">
                <a:hlinkClick r:id="rId23" tooltip="See cross-reference T"/>
              </a:rPr>
              <a:t>T</a:t>
            </a:r>
            <a:r>
              <a:rPr lang="en-US" baseline="30000" dirty="0"/>
              <a:t>)</a:t>
            </a:r>
            <a:r>
              <a:rPr lang="en-US" dirty="0"/>
              <a:t>of whom they have never heard?</a:t>
            </a:r>
            <a:r>
              <a:rPr lang="en-US" baseline="30000" dirty="0"/>
              <a:t>[</a:t>
            </a:r>
            <a:r>
              <a:rPr lang="en-US" baseline="30000" dirty="0">
                <a:hlinkClick r:id="rId24" tooltip="See footnote c"/>
              </a:rPr>
              <a:t>c</a:t>
            </a:r>
            <a:r>
              <a:rPr lang="en-US" baseline="30000" dirty="0"/>
              <a:t>]</a:t>
            </a:r>
            <a:r>
              <a:rPr lang="en-US" dirty="0"/>
              <a:t> And how are they to hear </a:t>
            </a:r>
            <a:r>
              <a:rPr lang="en-US" baseline="30000" dirty="0"/>
              <a:t>(</a:t>
            </a:r>
            <a:r>
              <a:rPr lang="en-US" baseline="30000" dirty="0">
                <a:hlinkClick r:id="rId25" tooltip="See cross-reference U"/>
              </a:rPr>
              <a:t>U</a:t>
            </a:r>
            <a:r>
              <a:rPr lang="en-US" baseline="30000" dirty="0"/>
              <a:t>)</a:t>
            </a:r>
            <a:r>
              <a:rPr lang="en-US" dirty="0"/>
              <a:t>without someone preaching? </a:t>
            </a:r>
            <a:r>
              <a:rPr lang="en-US" b="1" baseline="30000" dirty="0"/>
              <a:t>15 </a:t>
            </a:r>
            <a:r>
              <a:rPr lang="en-US" dirty="0"/>
              <a:t>And how are they to preach unless they are sent? As it is written, </a:t>
            </a:r>
            <a:r>
              <a:rPr lang="en-US" baseline="30000" dirty="0"/>
              <a:t>(</a:t>
            </a:r>
            <a:r>
              <a:rPr lang="en-US" baseline="30000" dirty="0">
                <a:hlinkClick r:id="rId26" tooltip="See cross-reference V"/>
              </a:rPr>
              <a:t>V</a:t>
            </a:r>
            <a:r>
              <a:rPr lang="en-US" baseline="30000" dirty="0"/>
              <a:t>)</a:t>
            </a:r>
            <a:r>
              <a:rPr lang="en-US" dirty="0"/>
              <a:t>“How beautiful are the feet of those who preach the good news!” </a:t>
            </a:r>
            <a:r>
              <a:rPr lang="en-US" b="1" baseline="30000" dirty="0"/>
              <a:t>16 </a:t>
            </a:r>
            <a:r>
              <a:rPr lang="en-US" dirty="0"/>
              <a:t>But </a:t>
            </a:r>
            <a:r>
              <a:rPr lang="en-US" baseline="30000" dirty="0"/>
              <a:t>(</a:t>
            </a:r>
            <a:r>
              <a:rPr lang="en-US" baseline="30000" dirty="0">
                <a:hlinkClick r:id="rId27" tooltip="See cross-reference W"/>
              </a:rPr>
              <a:t>W</a:t>
            </a:r>
            <a:r>
              <a:rPr lang="en-US" baseline="30000" dirty="0"/>
              <a:t>)</a:t>
            </a:r>
            <a:r>
              <a:rPr lang="en-US" dirty="0"/>
              <a:t>they have not all obeyed the gospel. For Isaiah says, </a:t>
            </a:r>
            <a:r>
              <a:rPr lang="en-US" baseline="30000" dirty="0"/>
              <a:t>(</a:t>
            </a:r>
            <a:r>
              <a:rPr lang="en-US" baseline="30000" dirty="0">
                <a:hlinkClick r:id="rId28" tooltip="See cross-reference X"/>
              </a:rPr>
              <a:t>X</a:t>
            </a:r>
            <a:r>
              <a:rPr lang="en-US" baseline="30000" dirty="0"/>
              <a:t>)</a:t>
            </a:r>
            <a:r>
              <a:rPr lang="en-US" dirty="0"/>
              <a:t>“Lord, who has believed what he has heard from us?” </a:t>
            </a:r>
            <a:r>
              <a:rPr lang="en-US" b="1" baseline="30000" dirty="0"/>
              <a:t>17 </a:t>
            </a:r>
            <a:r>
              <a:rPr lang="en-US" dirty="0"/>
              <a:t>So</a:t>
            </a:r>
            <a:r>
              <a:rPr lang="en-US" baseline="30000" dirty="0"/>
              <a:t>(</a:t>
            </a:r>
            <a:r>
              <a:rPr lang="en-US" baseline="30000" dirty="0">
                <a:hlinkClick r:id="rId29" tooltip="See cross-reference Y"/>
              </a:rPr>
              <a:t>Y</a:t>
            </a:r>
            <a:r>
              <a:rPr lang="en-US" baseline="30000" dirty="0"/>
              <a:t>)</a:t>
            </a:r>
            <a:r>
              <a:rPr lang="en-US" dirty="0"/>
              <a:t>faith comes from hearing, and hearing through the word of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0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Outline of Lesson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525" y="1679777"/>
            <a:ext cx="7688975" cy="287551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Background and Overview of Romans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Usage of Quotations in Romans 10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Meaning of “Confess…Believe…Be Saved”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9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Overview of Romans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759" y="1679777"/>
            <a:ext cx="8328752" cy="28755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b="1" u="sng" dirty="0" smtClean="0"/>
              <a:t>Major Issue / Question</a:t>
            </a:r>
            <a:r>
              <a:rPr lang="en-US" sz="2200" dirty="0" smtClean="0"/>
              <a:t>: </a:t>
            </a:r>
            <a:r>
              <a:rPr lang="en-US" sz="2200" i="1" dirty="0" smtClean="0"/>
              <a:t>Who is in God’s family?</a:t>
            </a:r>
            <a:endParaRPr lang="en-US" sz="2200" dirty="0" smtClean="0"/>
          </a:p>
          <a:p>
            <a:pPr>
              <a:lnSpc>
                <a:spcPct val="150000"/>
              </a:lnSpc>
            </a:pPr>
            <a:r>
              <a:rPr lang="en-US" sz="2200" b="1" u="sng" dirty="0" smtClean="0"/>
              <a:t>Gospel Answer</a:t>
            </a:r>
            <a:r>
              <a:rPr lang="en-US" sz="2200" dirty="0" smtClean="0"/>
              <a:t>:  Any and all those who are faithful in Christ.</a:t>
            </a:r>
          </a:p>
          <a:p>
            <a:pPr>
              <a:lnSpc>
                <a:spcPct val="150000"/>
              </a:lnSpc>
            </a:pPr>
            <a:r>
              <a:rPr lang="en-US" sz="2200" b="1" u="sng" dirty="0" smtClean="0"/>
              <a:t>Jewish Concern</a:t>
            </a:r>
            <a:r>
              <a:rPr lang="en-US" sz="2200" dirty="0" smtClean="0"/>
              <a:t>: </a:t>
            </a:r>
            <a:r>
              <a:rPr lang="en-US" sz="2200" i="1" dirty="0" smtClean="0"/>
              <a:t>Has God then been faithless to his covenant?</a:t>
            </a:r>
          </a:p>
          <a:p>
            <a:r>
              <a:rPr lang="en-US" sz="2200" b="1" u="sng" dirty="0" smtClean="0"/>
              <a:t>Paul’s Argument</a:t>
            </a:r>
            <a:r>
              <a:rPr lang="en-US" sz="2200" dirty="0" smtClean="0"/>
              <a:t>: Faithfulness (not flesh-heritage, “works of Law”) always the requirement for covenant membership in God’s family.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875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 smtClean="0"/>
              <a:t>Quotations Used in Romans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i="1" dirty="0" smtClean="0"/>
              <a:t>What do the mean? How do they impact our understanding of Romans 10?</a:t>
            </a:r>
            <a:endParaRPr lang="en-US" sz="2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 smtClean="0"/>
              <a:t>Deuteronomy 30</a:t>
            </a:r>
          </a:p>
          <a:p>
            <a:pPr lvl="1"/>
            <a:r>
              <a:rPr lang="en-US" dirty="0" smtClean="0"/>
              <a:t>Setting: Moses looking into Israel’s future</a:t>
            </a:r>
          </a:p>
          <a:p>
            <a:pPr lvl="2"/>
            <a:r>
              <a:rPr lang="en-US" dirty="0" smtClean="0"/>
              <a:t>28 – Blessings of Obedience, Curses of Disobedience</a:t>
            </a:r>
          </a:p>
          <a:p>
            <a:pPr lvl="2"/>
            <a:r>
              <a:rPr lang="en-US" dirty="0" smtClean="0"/>
              <a:t>29 – Renewal of Covenant w/ prediction of future sin and captivity</a:t>
            </a:r>
          </a:p>
          <a:p>
            <a:pPr lvl="1"/>
            <a:r>
              <a:rPr lang="en-US" dirty="0" smtClean="0"/>
              <a:t>Main Ideas:</a:t>
            </a:r>
          </a:p>
          <a:p>
            <a:pPr lvl="2"/>
            <a:r>
              <a:rPr lang="en-US" dirty="0" smtClean="0"/>
              <a:t>Return in obedience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restoration to God (1-5)</a:t>
            </a:r>
          </a:p>
          <a:p>
            <a:pPr lvl="2"/>
            <a:r>
              <a:rPr lang="en-US" dirty="0" smtClean="0"/>
              <a:t>Circumcision by God, people love for God, people obey God, blessing from God (6-10)</a:t>
            </a:r>
          </a:p>
          <a:p>
            <a:pPr lvl="3"/>
            <a:r>
              <a:rPr lang="en-US" dirty="0" smtClean="0"/>
              <a:t>30:6 = Romans 2:29</a:t>
            </a:r>
          </a:p>
          <a:p>
            <a:pPr lvl="2"/>
            <a:r>
              <a:rPr lang="en-US" dirty="0" smtClean="0"/>
              <a:t>“</a:t>
            </a:r>
            <a:r>
              <a:rPr lang="en-US" b="1" i="1" dirty="0" smtClean="0"/>
              <a:t>Obedience” discussed in various forms 5-6 times in text</a:t>
            </a:r>
            <a:endParaRPr lang="en-US" dirty="0" smtClean="0"/>
          </a:p>
          <a:p>
            <a:pPr lvl="2"/>
            <a:r>
              <a:rPr lang="en-US" dirty="0" smtClean="0"/>
              <a:t>30:11-14 = Romans 10:5-10</a:t>
            </a:r>
          </a:p>
          <a:p>
            <a:pPr lvl="3"/>
            <a:r>
              <a:rPr lang="en-US" dirty="0" smtClean="0"/>
              <a:t>Condition of blessing from 1-10 = penitent obedience</a:t>
            </a:r>
          </a:p>
          <a:p>
            <a:pPr lvl="3"/>
            <a:r>
              <a:rPr lang="en-US" dirty="0" smtClean="0"/>
              <a:t>Easy response: </a:t>
            </a:r>
            <a:r>
              <a:rPr lang="en-US" i="1" dirty="0" smtClean="0"/>
              <a:t>How could we ever do that?</a:t>
            </a:r>
            <a:endParaRPr lang="en-US" dirty="0" smtClean="0"/>
          </a:p>
          <a:p>
            <a:pPr lvl="3"/>
            <a:r>
              <a:rPr lang="en-US" dirty="0" smtClean="0"/>
              <a:t>Moses says that God has made this doable</a:t>
            </a:r>
          </a:p>
          <a:p>
            <a:pPr lvl="3"/>
            <a:r>
              <a:rPr lang="en-US" dirty="0" smtClean="0"/>
              <a:t>They can obey b/c “word is near you, in your mouth and in your heart, that you may observe it”</a:t>
            </a:r>
          </a:p>
          <a:p>
            <a:pPr lvl="2"/>
            <a:r>
              <a:rPr lang="en-US" dirty="0" smtClean="0"/>
              <a:t>Blessing/curse and life/death dependent on faithful, loving, obedience to God</a:t>
            </a:r>
          </a:p>
          <a:p>
            <a:r>
              <a:rPr lang="en-US" dirty="0" smtClean="0"/>
              <a:t>Isaiah 28</a:t>
            </a:r>
          </a:p>
          <a:p>
            <a:pPr lvl="1"/>
            <a:r>
              <a:rPr lang="en-US" dirty="0" smtClean="0"/>
              <a:t>Israel had forsaken God and “made a covenant with death…</a:t>
            </a:r>
            <a:r>
              <a:rPr lang="en-US" dirty="0" err="1" smtClean="0"/>
              <a:t>Sheol</a:t>
            </a:r>
            <a:r>
              <a:rPr lang="en-US" dirty="0" smtClean="0"/>
              <a:t>…falsehood…deception”</a:t>
            </a:r>
          </a:p>
          <a:p>
            <a:pPr lvl="1"/>
            <a:r>
              <a:rPr lang="en-US" dirty="0" smtClean="0"/>
              <a:t>God would break down the support system they were relying on so that they would remember the promises / covenant of Deuteronomy 30.</a:t>
            </a:r>
          </a:p>
          <a:p>
            <a:pPr lvl="1"/>
            <a:r>
              <a:rPr lang="en-US" dirty="0" smtClean="0"/>
              <a:t>This would happen when God’s new support system—”the cornerstone”—would come in Zion.</a:t>
            </a:r>
          </a:p>
          <a:p>
            <a:r>
              <a:rPr lang="en-US" dirty="0" smtClean="0"/>
              <a:t>Joel 2</a:t>
            </a:r>
          </a:p>
          <a:p>
            <a:pPr lvl="1"/>
            <a:r>
              <a:rPr lang="en-US" dirty="0" smtClean="0"/>
              <a:t>God’s judgment upon his people for their faithlessness a la Deuteronomy 30 (1-11)</a:t>
            </a:r>
          </a:p>
          <a:p>
            <a:pPr lvl="1"/>
            <a:r>
              <a:rPr lang="en-US" dirty="0" smtClean="0"/>
              <a:t>Solution</a:t>
            </a:r>
            <a:r>
              <a:rPr lang="en-US" dirty="0"/>
              <a:t>:</a:t>
            </a:r>
            <a:r>
              <a:rPr lang="en-US" dirty="0" smtClean="0"/>
              <a:t> “return” and find blessing in renewed faithfulness (12-14)</a:t>
            </a:r>
          </a:p>
          <a:p>
            <a:pPr lvl="1"/>
            <a:r>
              <a:rPr lang="en-US" dirty="0" smtClean="0"/>
              <a:t>God will fulfill the promises of blessing from Deuteronomy 30 (15-27)</a:t>
            </a:r>
          </a:p>
          <a:p>
            <a:pPr lvl="1"/>
            <a:r>
              <a:rPr lang="en-US" dirty="0" smtClean="0"/>
              <a:t>Coming of Spirit, wonders shown @ “day of Lord” = promised time of restoration from Deuteronomy 30</a:t>
            </a:r>
          </a:p>
          <a:p>
            <a:pPr lvl="1"/>
            <a:r>
              <a:rPr lang="en-US" dirty="0" smtClean="0"/>
              <a:t>And now in that time all who call on the Lord will be saved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5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 smtClean="0"/>
              <a:t>Quotations Used in Romans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i="1" dirty="0" smtClean="0"/>
              <a:t>What do the mean? How do they impact our understanding of Romans 10?</a:t>
            </a:r>
            <a:endParaRPr lang="en-US" sz="2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Deuteronomy 30 </a:t>
            </a:r>
          </a:p>
          <a:p>
            <a:pPr lvl="1"/>
            <a:r>
              <a:rPr lang="en-US" dirty="0" smtClean="0"/>
              <a:t>Setting: Moses looking into Israel’s future</a:t>
            </a:r>
          </a:p>
          <a:p>
            <a:pPr lvl="1"/>
            <a:r>
              <a:rPr lang="en-US" dirty="0" smtClean="0"/>
              <a:t>Main Ideas:</a:t>
            </a:r>
          </a:p>
          <a:p>
            <a:pPr lvl="2"/>
            <a:r>
              <a:rPr lang="en-US" dirty="0" smtClean="0"/>
              <a:t>Return in obedience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 restoration to God (1-5)</a:t>
            </a:r>
          </a:p>
          <a:p>
            <a:pPr lvl="2"/>
            <a:r>
              <a:rPr lang="en-US" dirty="0" smtClean="0"/>
              <a:t>Circumcision by God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People love God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People obey God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blessing from God (6-10; Romans 2:29)</a:t>
            </a:r>
          </a:p>
          <a:p>
            <a:pPr lvl="2"/>
            <a:r>
              <a:rPr lang="en-US" i="1" dirty="0" smtClean="0"/>
              <a:t>“</a:t>
            </a:r>
            <a:r>
              <a:rPr lang="en-US" b="1" i="1" dirty="0" smtClean="0"/>
              <a:t>Obedience” strongly emphasized throughout text</a:t>
            </a:r>
            <a:endParaRPr lang="en-US" i="1" dirty="0" smtClean="0"/>
          </a:p>
          <a:p>
            <a:pPr lvl="2"/>
            <a:r>
              <a:rPr lang="en-US" dirty="0" smtClean="0"/>
              <a:t>30:11-14 = Romans 10:5-10</a:t>
            </a:r>
          </a:p>
          <a:p>
            <a:pPr lvl="3"/>
            <a:r>
              <a:rPr lang="en-US" dirty="0" smtClean="0"/>
              <a:t>Condition of blessing from 1-10 = penitent obedience</a:t>
            </a:r>
          </a:p>
          <a:p>
            <a:pPr lvl="3"/>
            <a:r>
              <a:rPr lang="en-US" dirty="0" smtClean="0"/>
              <a:t>Easy response: </a:t>
            </a:r>
            <a:r>
              <a:rPr lang="en-US" i="1" dirty="0" smtClean="0"/>
              <a:t>How could we ever do that?</a:t>
            </a:r>
            <a:endParaRPr lang="en-US" dirty="0" smtClean="0"/>
          </a:p>
          <a:p>
            <a:pPr lvl="3"/>
            <a:r>
              <a:rPr lang="en-US" dirty="0" smtClean="0"/>
              <a:t>Moses says that God has made this doable…which would find its fulfillment in Christ.</a:t>
            </a:r>
          </a:p>
          <a:p>
            <a:pPr lvl="3"/>
            <a:r>
              <a:rPr lang="en-US" dirty="0" smtClean="0"/>
              <a:t>Obedience possible since “</a:t>
            </a:r>
            <a:r>
              <a:rPr lang="en-US" i="1" dirty="0" smtClean="0"/>
              <a:t>the word is near you, in your mouth and in your heart, that you may observe it</a:t>
            </a:r>
            <a:r>
              <a:rPr lang="en-US" dirty="0" smtClean="0"/>
              <a:t>”</a:t>
            </a:r>
          </a:p>
          <a:p>
            <a:pPr lvl="2"/>
            <a:r>
              <a:rPr lang="en-US" b="1" dirty="0" smtClean="0"/>
              <a:t>Blessing/curse and life/death dependent on faithful, loving, obedience to God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54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 smtClean="0"/>
              <a:t>Quotations Used in Romans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i="1" dirty="0" smtClean="0"/>
              <a:t>What do the mean? How do they impact our understanding of Romans 10?</a:t>
            </a:r>
            <a:endParaRPr lang="en-US" sz="2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Deuteronomy 30 – Faithful Obedience to God </a:t>
            </a:r>
            <a:r>
              <a:rPr lang="en-US" b="1" dirty="0" smtClean="0">
                <a:sym typeface="Wingdings" panose="05000000000000000000" pitchFamily="2" charset="2"/>
              </a:rPr>
              <a:t> Blessing from God</a:t>
            </a:r>
            <a:endParaRPr lang="en-US" b="1" dirty="0" smtClean="0"/>
          </a:p>
          <a:p>
            <a:r>
              <a:rPr lang="en-US" dirty="0" smtClean="0"/>
              <a:t>Isaiah 28 </a:t>
            </a:r>
          </a:p>
          <a:p>
            <a:pPr lvl="1"/>
            <a:r>
              <a:rPr lang="en-US" dirty="0" smtClean="0"/>
              <a:t>Israel had forsaken God and “</a:t>
            </a:r>
            <a:r>
              <a:rPr lang="en-US" i="1" dirty="0" smtClean="0"/>
              <a:t>made a covenant with death … </a:t>
            </a:r>
            <a:r>
              <a:rPr lang="en-US" i="1" dirty="0" err="1" smtClean="0"/>
              <a:t>Sheol</a:t>
            </a:r>
            <a:r>
              <a:rPr lang="en-US" i="1" dirty="0" smtClean="0"/>
              <a:t> … falsehood … deception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God would break down the support system they were relying on so that they would remember the promises / covenant of Deuteronomy 30.</a:t>
            </a:r>
          </a:p>
          <a:p>
            <a:pPr lvl="1"/>
            <a:r>
              <a:rPr lang="en-US" dirty="0" smtClean="0"/>
              <a:t>This would happen when God’s new support system—”</a:t>
            </a:r>
            <a:r>
              <a:rPr lang="en-US" i="1" dirty="0" smtClean="0"/>
              <a:t>the </a:t>
            </a:r>
            <a:r>
              <a:rPr lang="en-US" b="1" i="1" dirty="0" smtClean="0"/>
              <a:t>Cornerstone</a:t>
            </a:r>
            <a:r>
              <a:rPr lang="en-US" dirty="0" smtClean="0"/>
              <a:t>”—would come in Zion.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6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 smtClean="0"/>
              <a:t>Quotations Used in Romans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i="1" dirty="0" smtClean="0"/>
              <a:t>What do the mean? How do they impact our understanding of Romans 10?</a:t>
            </a:r>
            <a:endParaRPr lang="en-US" sz="2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Deuteronomy 30 – Faithful Obedience to God </a:t>
            </a:r>
            <a:r>
              <a:rPr lang="en-US" b="1" dirty="0">
                <a:sym typeface="Wingdings" panose="05000000000000000000" pitchFamily="2" charset="2"/>
              </a:rPr>
              <a:t> Blessing from God</a:t>
            </a:r>
            <a:endParaRPr lang="en-US" b="1" dirty="0"/>
          </a:p>
          <a:p>
            <a:r>
              <a:rPr lang="en-US" b="1" dirty="0" smtClean="0"/>
              <a:t>Isaiah </a:t>
            </a:r>
            <a:r>
              <a:rPr lang="en-US" b="1" dirty="0"/>
              <a:t>28 – Faithfulness </a:t>
            </a:r>
            <a:r>
              <a:rPr lang="en-US" b="1" dirty="0" smtClean="0"/>
              <a:t>Restored through </a:t>
            </a:r>
            <a:r>
              <a:rPr lang="en-US" b="1" dirty="0"/>
              <a:t>the “Cornerstone”</a:t>
            </a:r>
          </a:p>
          <a:p>
            <a:r>
              <a:rPr lang="en-US" dirty="0" smtClean="0"/>
              <a:t>Joel 2</a:t>
            </a:r>
          </a:p>
          <a:p>
            <a:pPr lvl="1"/>
            <a:r>
              <a:rPr lang="en-US" dirty="0" smtClean="0"/>
              <a:t>God’s judgment upon his people for their faithlessness a la Deut. 30 (1-11)</a:t>
            </a:r>
          </a:p>
          <a:p>
            <a:pPr lvl="1"/>
            <a:r>
              <a:rPr lang="en-US" dirty="0" smtClean="0"/>
              <a:t>God’s solution</a:t>
            </a:r>
            <a:r>
              <a:rPr lang="en-US" dirty="0"/>
              <a:t>:</a:t>
            </a:r>
            <a:r>
              <a:rPr lang="en-US" dirty="0" smtClean="0"/>
              <a:t> “</a:t>
            </a:r>
            <a:r>
              <a:rPr lang="en-US" b="1" i="1" dirty="0" smtClean="0"/>
              <a:t>return</a:t>
            </a:r>
            <a:r>
              <a:rPr lang="en-US" dirty="0" smtClean="0"/>
              <a:t>” and find blessing in renewed faithfulness (12-14)</a:t>
            </a:r>
          </a:p>
          <a:p>
            <a:pPr lvl="1"/>
            <a:r>
              <a:rPr lang="en-US" dirty="0" smtClean="0"/>
              <a:t>God will then fulfill the promises of blessing from Deut. 30 (15-27)</a:t>
            </a:r>
          </a:p>
          <a:p>
            <a:pPr lvl="1"/>
            <a:r>
              <a:rPr lang="en-US" dirty="0" smtClean="0"/>
              <a:t>Coming of Spirit, wonders shown @ “day of Lord” = promised time of restoration from Deuteronomy 30</a:t>
            </a:r>
          </a:p>
          <a:p>
            <a:pPr lvl="1"/>
            <a:r>
              <a:rPr lang="en-US" dirty="0" smtClean="0"/>
              <a:t>And now in that time all who call on the Lord will be saved.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84" y="539827"/>
            <a:ext cx="7350235" cy="1004969"/>
          </a:xfrm>
        </p:spPr>
        <p:txBody>
          <a:bodyPr>
            <a:normAutofit/>
          </a:bodyPr>
          <a:lstStyle/>
          <a:p>
            <a:r>
              <a:rPr lang="en-US" sz="3100" b="1" dirty="0" smtClean="0"/>
              <a:t>Quotations Used in Romans 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i="1" dirty="0" smtClean="0"/>
              <a:t>What do the mean? How do they explain Romans 10?</a:t>
            </a:r>
            <a:endParaRPr lang="en-US" sz="1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88" y="1679777"/>
            <a:ext cx="8593157" cy="337696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200" b="1" dirty="0"/>
              <a:t>Deuteronomy </a:t>
            </a:r>
            <a:r>
              <a:rPr lang="en-US" sz="2200" b="1" dirty="0" smtClean="0"/>
              <a:t>30</a:t>
            </a:r>
          </a:p>
          <a:p>
            <a:pPr lvl="1"/>
            <a:r>
              <a:rPr lang="en-US" dirty="0" smtClean="0"/>
              <a:t>Setting: Moses looking into Israel’s future</a:t>
            </a:r>
          </a:p>
          <a:p>
            <a:pPr lvl="1"/>
            <a:r>
              <a:rPr lang="en-US" dirty="0" smtClean="0"/>
              <a:t>Main </a:t>
            </a:r>
            <a:r>
              <a:rPr lang="en-US" dirty="0"/>
              <a:t>Ideas:</a:t>
            </a:r>
          </a:p>
          <a:p>
            <a:pPr lvl="2"/>
            <a:r>
              <a:rPr lang="en-US" dirty="0"/>
              <a:t>Return in obedience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 restoration to God (1-5)</a:t>
            </a:r>
          </a:p>
          <a:p>
            <a:pPr lvl="2"/>
            <a:r>
              <a:rPr lang="en-US" dirty="0"/>
              <a:t>Circumcision by God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People love God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People obey God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blessing from God (6-10; Romans 2:29)</a:t>
            </a:r>
          </a:p>
          <a:p>
            <a:pPr lvl="2"/>
            <a:r>
              <a:rPr lang="en-US" i="1" dirty="0"/>
              <a:t>“</a:t>
            </a:r>
            <a:r>
              <a:rPr lang="en-US" b="1" i="1" dirty="0"/>
              <a:t>Obedience” strongly emphasized throughout text</a:t>
            </a:r>
            <a:endParaRPr lang="en-US" i="1" dirty="0"/>
          </a:p>
          <a:p>
            <a:pPr lvl="2"/>
            <a:r>
              <a:rPr lang="en-US" dirty="0"/>
              <a:t>30:11-14 = Romans 10:5-10</a:t>
            </a:r>
          </a:p>
          <a:p>
            <a:pPr lvl="3"/>
            <a:r>
              <a:rPr lang="en-US" dirty="0"/>
              <a:t>Condition of blessing from 1-10 = penitent obedience</a:t>
            </a:r>
          </a:p>
          <a:p>
            <a:pPr lvl="3"/>
            <a:r>
              <a:rPr lang="en-US" dirty="0"/>
              <a:t>Easy response: </a:t>
            </a:r>
            <a:r>
              <a:rPr lang="en-US" i="1" dirty="0"/>
              <a:t>How could we ever do that?</a:t>
            </a:r>
            <a:endParaRPr lang="en-US" dirty="0"/>
          </a:p>
          <a:p>
            <a:pPr lvl="3"/>
            <a:r>
              <a:rPr lang="en-US" dirty="0"/>
              <a:t>Moses says that God has made this doable…which would find its fulfillment in Christ.</a:t>
            </a:r>
          </a:p>
          <a:p>
            <a:pPr lvl="3"/>
            <a:r>
              <a:rPr lang="en-US" dirty="0"/>
              <a:t>Obedience possible since “</a:t>
            </a:r>
            <a:r>
              <a:rPr lang="en-US" i="1" dirty="0"/>
              <a:t>the word is near you, in your mouth and in your heart, that you may observe it</a:t>
            </a:r>
            <a:r>
              <a:rPr lang="en-US" dirty="0"/>
              <a:t>”</a:t>
            </a:r>
          </a:p>
          <a:p>
            <a:pPr lvl="2"/>
            <a:r>
              <a:rPr lang="en-US" b="1" dirty="0"/>
              <a:t>Blessing/curse and life/death dependent on faithful, loving, obedience to God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3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9276</TotalTime>
  <Words>1618</Words>
  <Application>Microsoft Office PowerPoint</Application>
  <PresentationFormat>On-screen Show (16:10)</PresentationFormat>
  <Paragraphs>154</Paragraphs>
  <Slides>18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Gill Sans MT</vt:lpstr>
      <vt:lpstr>Times New Roman</vt:lpstr>
      <vt:lpstr>Wingdings</vt:lpstr>
      <vt:lpstr>Gallery</vt:lpstr>
      <vt:lpstr>Confess, Believe,  Be Saved</vt:lpstr>
      <vt:lpstr>PowerPoint Presentation</vt:lpstr>
      <vt:lpstr>Outline of Lesson</vt:lpstr>
      <vt:lpstr>Overview of Romans</vt:lpstr>
      <vt:lpstr>Quotations Used in Romans 10 What do the mean? How do they impact our understanding of Romans 10?</vt:lpstr>
      <vt:lpstr>Quotations Used in Romans 10 What do the mean? How do they impact our understanding of Romans 10?</vt:lpstr>
      <vt:lpstr>Quotations Used in Romans 10 What do the mean? How do they impact our understanding of Romans 10?</vt:lpstr>
      <vt:lpstr>Quotations Used in Romans 10 What do the mean? How do they impact our understanding of Romans 10?</vt:lpstr>
      <vt:lpstr>Quotations Used in Romans 10 What do the mean? How do they explain Romans 10?</vt:lpstr>
      <vt:lpstr>Quotations Used in Romans 10 What do the mean? How do they explain Romans 10?</vt:lpstr>
      <vt:lpstr>Quotations Used in Romans 10 What do the mean? How do they explain Romans 10?</vt:lpstr>
      <vt:lpstr>PowerPoint Presentation</vt:lpstr>
      <vt:lpstr>Quotations Used in Romans 10 What do the mean? How do they explain Romans 10?</vt:lpstr>
      <vt:lpstr>Meaning of “Confess … Believe … Be Saved”</vt:lpstr>
      <vt:lpstr>Meaning of “Confess…Believe…Be Saved”</vt:lpstr>
      <vt:lpstr>Meaning of “Confess…Believe…Be Saved”</vt:lpstr>
      <vt:lpstr>Meaning of “Confess…Believe…Be Saved”</vt:lpstr>
      <vt:lpstr>What Romans 10:1-17  Means for Me</vt:lpstr>
    </vt:vector>
  </TitlesOfParts>
  <Company>HP/Dazel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Songs</dc:title>
  <dc:creator>Brad Beutjer</dc:creator>
  <cp:lastModifiedBy>Embry</cp:lastModifiedBy>
  <cp:revision>707</cp:revision>
  <cp:lastPrinted>1601-01-01T00:00:00Z</cp:lastPrinted>
  <dcterms:created xsi:type="dcterms:W3CDTF">2001-07-08T03:31:19Z</dcterms:created>
  <dcterms:modified xsi:type="dcterms:W3CDTF">2016-02-08T00:31:21Z</dcterms:modified>
</cp:coreProperties>
</file>