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8"/>
  </p:notesMasterIdLst>
  <p:handoutMasterIdLst>
    <p:handoutMasterId r:id="rId19"/>
  </p:handoutMasterIdLst>
  <p:sldIdLst>
    <p:sldId id="258" r:id="rId2"/>
    <p:sldId id="275" r:id="rId3"/>
    <p:sldId id="260" r:id="rId4"/>
    <p:sldId id="261" r:id="rId5"/>
    <p:sldId id="262" r:id="rId6"/>
    <p:sldId id="263" r:id="rId7"/>
    <p:sldId id="265" r:id="rId8"/>
    <p:sldId id="264" r:id="rId9"/>
    <p:sldId id="266" r:id="rId10"/>
    <p:sldId id="267" r:id="rId11"/>
    <p:sldId id="270" r:id="rId12"/>
    <p:sldId id="272" r:id="rId13"/>
    <p:sldId id="269" r:id="rId14"/>
    <p:sldId id="273" r:id="rId15"/>
    <p:sldId id="271" r:id="rId16"/>
    <p:sldId id="276" r:id="rId17"/>
  </p:sldIdLst>
  <p:sldSz cx="9144000" cy="5715000" type="screen16x10"/>
  <p:notesSz cx="9363075"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08" autoAdjust="0"/>
    <p:restoredTop sz="94747" autoAdjust="0"/>
  </p:normalViewPr>
  <p:slideViewPr>
    <p:cSldViewPr>
      <p:cViewPr varScale="1">
        <p:scale>
          <a:sx n="125" d="100"/>
          <a:sy n="125" d="100"/>
        </p:scale>
        <p:origin x="1194" y="114"/>
      </p:cViewPr>
      <p:guideLst>
        <p:guide orient="horz" pos="1800"/>
        <p:guide pos="2880"/>
      </p:guideLst>
    </p:cSldViewPr>
  </p:slideViewPr>
  <p:outlineViewPr>
    <p:cViewPr>
      <p:scale>
        <a:sx n="33" d="100"/>
        <a:sy n="33" d="100"/>
      </p:scale>
      <p:origin x="250" y="77"/>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57333" cy="3538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5303576" y="0"/>
            <a:ext cx="4057333" cy="353854"/>
          </a:xfrm>
          <a:prstGeom prst="rect">
            <a:avLst/>
          </a:prstGeom>
        </p:spPr>
        <p:txBody>
          <a:bodyPr vert="horz" lIns="93936" tIns="46968" rIns="93936" bIns="46968" rtlCol="0"/>
          <a:lstStyle>
            <a:lvl1pPr algn="r">
              <a:defRPr sz="1200"/>
            </a:lvl1pPr>
          </a:lstStyle>
          <a:p>
            <a:fld id="{4A2CE4F9-C8D5-436B-BE76-DF40646394DB}" type="datetimeFigureOut">
              <a:rPr lang="en-US" smtClean="0"/>
              <a:pPr/>
              <a:t>2/7/2016</a:t>
            </a:fld>
            <a:endParaRPr lang="en-US"/>
          </a:p>
        </p:txBody>
      </p:sp>
      <p:sp>
        <p:nvSpPr>
          <p:cNvPr id="4" name="Footer Placeholder 3"/>
          <p:cNvSpPr>
            <a:spLocks noGrp="1"/>
          </p:cNvSpPr>
          <p:nvPr>
            <p:ph type="ftr" sz="quarter" idx="2"/>
          </p:nvPr>
        </p:nvSpPr>
        <p:spPr>
          <a:xfrm>
            <a:off x="0" y="6721993"/>
            <a:ext cx="4057333" cy="3538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5303576" y="6721993"/>
            <a:ext cx="4057333" cy="353854"/>
          </a:xfrm>
          <a:prstGeom prst="rect">
            <a:avLst/>
          </a:prstGeom>
        </p:spPr>
        <p:txBody>
          <a:bodyPr vert="horz" lIns="93936" tIns="46968" rIns="93936" bIns="46968" rtlCol="0" anchor="b"/>
          <a:lstStyle>
            <a:lvl1pPr algn="r">
              <a:defRPr sz="1200"/>
            </a:lvl1pPr>
          </a:lstStyle>
          <a:p>
            <a:fld id="{D204A37F-8080-46AD-9D6A-736911D856EC}" type="slidenum">
              <a:rPr lang="en-US" smtClean="0"/>
              <a:pPr/>
              <a:t>‹#›</a:t>
            </a:fld>
            <a:endParaRPr lang="en-US"/>
          </a:p>
        </p:txBody>
      </p:sp>
    </p:spTree>
    <p:extLst>
      <p:ext uri="{BB962C8B-B14F-4D97-AF65-F5344CB8AC3E}">
        <p14:creationId xmlns:p14="http://schemas.microsoft.com/office/powerpoint/2010/main" val="4241247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57333" cy="3538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5303576" y="0"/>
            <a:ext cx="4057333" cy="353854"/>
          </a:xfrm>
          <a:prstGeom prst="rect">
            <a:avLst/>
          </a:prstGeom>
        </p:spPr>
        <p:txBody>
          <a:bodyPr vert="horz" lIns="93936" tIns="46968" rIns="93936" bIns="46968" rtlCol="0"/>
          <a:lstStyle>
            <a:lvl1pPr algn="r">
              <a:defRPr sz="1200"/>
            </a:lvl1pPr>
          </a:lstStyle>
          <a:p>
            <a:fld id="{FF0A62EE-ECC4-4CFB-BC68-967DAECD74B1}" type="datetimeFigureOut">
              <a:rPr lang="en-US" smtClean="0"/>
              <a:pPr/>
              <a:t>2/7/2016</a:t>
            </a:fld>
            <a:endParaRPr lang="en-US" dirty="0"/>
          </a:p>
        </p:txBody>
      </p:sp>
      <p:sp>
        <p:nvSpPr>
          <p:cNvPr id="4" name="Slide Image Placeholder 3"/>
          <p:cNvSpPr>
            <a:spLocks noGrp="1" noRot="1" noChangeAspect="1"/>
          </p:cNvSpPr>
          <p:nvPr>
            <p:ph type="sldImg" idx="2"/>
          </p:nvPr>
        </p:nvSpPr>
        <p:spPr>
          <a:xfrm>
            <a:off x="2559050" y="530225"/>
            <a:ext cx="4244975" cy="2654300"/>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936308" y="3361611"/>
            <a:ext cx="7490460" cy="3184684"/>
          </a:xfrm>
          <a:prstGeom prst="rect">
            <a:avLst/>
          </a:prstGeom>
        </p:spPr>
        <p:txBody>
          <a:bodyPr vert="horz" lIns="93936" tIns="46968" rIns="93936" bIns="4696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4057333" cy="353854"/>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5303576" y="6721993"/>
            <a:ext cx="4057333" cy="353854"/>
          </a:xfrm>
          <a:prstGeom prst="rect">
            <a:avLst/>
          </a:prstGeom>
        </p:spPr>
        <p:txBody>
          <a:bodyPr vert="horz" lIns="93936" tIns="46968" rIns="93936" bIns="46968" rtlCol="0" anchor="b"/>
          <a:lstStyle>
            <a:lvl1pPr algn="r">
              <a:defRPr sz="1200"/>
            </a:lvl1pPr>
          </a:lstStyle>
          <a:p>
            <a:fld id="{445327BB-965B-41EA-841F-ACCA1D484248}" type="slidenum">
              <a:rPr lang="en-US" smtClean="0"/>
              <a:pPr/>
              <a:t>‹#›</a:t>
            </a:fld>
            <a:endParaRPr lang="en-US" dirty="0"/>
          </a:p>
        </p:txBody>
      </p:sp>
    </p:spTree>
    <p:extLst>
      <p:ext uri="{BB962C8B-B14F-4D97-AF65-F5344CB8AC3E}">
        <p14:creationId xmlns:p14="http://schemas.microsoft.com/office/powerpoint/2010/main" val="2131305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5327BB-965B-41EA-841F-ACCA1D484248}"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5327BB-965B-41EA-841F-ACCA1D484248}"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5327BB-965B-41EA-841F-ACCA1D48424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F075AD-44E4-41A8-99F0-2046C08129D2}" type="datetimeFigureOut">
              <a:rPr lang="en-US" smtClean="0"/>
              <a:pPr/>
              <a:t>2/7/2016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FF617945-9E20-4D69-B0C4-6B4EA96A059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F075AD-44E4-41A8-99F0-2046C08129D2}"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617945-9E20-4D69-B0C4-6B4EA96A0592}"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F075AD-44E4-41A8-99F0-2046C08129D2}"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617945-9E20-4D69-B0C4-6B4EA96A0592}" type="slidenum">
              <a:rPr lang="en-US" smtClean="0"/>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F075AD-44E4-41A8-99F0-2046C08129D2}"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617945-9E20-4D69-B0C4-6B4EA96A0592}" type="slidenum">
              <a:rPr lang="en-US" smtClean="0"/>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F075AD-44E4-41A8-99F0-2046C08129D2}"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617945-9E20-4D69-B0C4-6B4EA96A059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F075AD-44E4-41A8-99F0-2046C08129D2}" type="datetimeFigureOut">
              <a:rPr lang="en-US" smtClean="0"/>
              <a:pPr/>
              <a:t>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617945-9E20-4D69-B0C4-6B4EA96A0592}" type="slidenum">
              <a:rPr lang="en-US" smtClean="0"/>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49798"/>
            <a:ext cx="4041775" cy="54570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F075AD-44E4-41A8-99F0-2046C08129D2}" type="datetimeFigureOut">
              <a:rPr lang="en-US" smtClean="0"/>
              <a:pPr/>
              <a:t>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617945-9E20-4D69-B0C4-6B4EA96A0592}" type="slidenum">
              <a:rPr lang="en-US" smtClean="0"/>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9F075AD-44E4-41A8-99F0-2046C08129D2}" type="datetimeFigureOut">
              <a:rPr lang="en-US" smtClean="0"/>
              <a:pPr/>
              <a:t>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617945-9E20-4D69-B0C4-6B4EA96A0592}" type="slidenum">
              <a:rPr lang="en-US" smtClean="0"/>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F075AD-44E4-41A8-99F0-2046C08129D2}" type="datetimeFigureOut">
              <a:rPr lang="en-US" smtClean="0"/>
              <a:pPr/>
              <a:t>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617945-9E20-4D69-B0C4-6B4EA96A0592}"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7"/>
            <a:ext cx="2743200" cy="968375"/>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F075AD-44E4-41A8-99F0-2046C08129D2}" type="datetimeFigureOut">
              <a:rPr lang="en-US" smtClean="0"/>
              <a:pPr/>
              <a:t>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617945-9E20-4D69-B0C4-6B4EA96A0592}" type="slidenum">
              <a:rPr lang="en-US" smtClean="0"/>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F075AD-44E4-41A8-99F0-2046C08129D2}" type="datetimeFigureOut">
              <a:rPr lang="en-US" smtClean="0"/>
              <a:pPr/>
              <a:t>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5296959"/>
            <a:ext cx="609600" cy="304271"/>
          </a:xfrm>
        </p:spPr>
        <p:txBody>
          <a:bodyPr/>
          <a:lstStyle/>
          <a:p>
            <a:fld id="{FF617945-9E20-4D69-B0C4-6B4EA96A0592}" type="slidenum">
              <a:rPr lang="en-US" smtClean="0"/>
              <a:pPr/>
              <a:t>‹#›</a:t>
            </a:fld>
            <a:endParaRPr lang="en-US" dirty="0"/>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5183188"/>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5953"/>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F075AD-44E4-41A8-99F0-2046C08129D2}" type="datetimeFigureOut">
              <a:rPr lang="en-US" smtClean="0"/>
              <a:pPr/>
              <a:t>2/7/2016</a:t>
            </a:fld>
            <a:endParaRPr lang="en-US" dirty="0"/>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617945-9E20-4D69-B0C4-6B4EA96A0592}" type="slidenum">
              <a:rPr lang="en-US" smtClean="0"/>
              <a:pPr/>
              <a:t>‹#›</a:t>
            </a:fld>
            <a:endParaRPr lang="en-US" dirty="0"/>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Families Not of This World</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Difficult to Define Family</a:t>
            </a:r>
            <a:endParaRPr lang="en-US" dirty="0"/>
          </a:p>
        </p:txBody>
      </p:sp>
      <p:sp>
        <p:nvSpPr>
          <p:cNvPr id="6" name="Content Placeholder 5"/>
          <p:cNvSpPr>
            <a:spLocks noGrp="1"/>
          </p:cNvSpPr>
          <p:nvPr>
            <p:ph idx="1"/>
          </p:nvPr>
        </p:nvSpPr>
        <p:spPr/>
        <p:txBody>
          <a:bodyPr>
            <a:normAutofit/>
          </a:bodyPr>
          <a:lstStyle/>
          <a:p>
            <a:r>
              <a:rPr lang="en-US" dirty="0" smtClean="0"/>
              <a:t>Family Demographers identify 7 different types.</a:t>
            </a:r>
          </a:p>
          <a:p>
            <a:r>
              <a:rPr lang="en-US" dirty="0" smtClean="0"/>
              <a:t>In a 2010 survey, 39% said that an unmarried man and woman living together were a family.</a:t>
            </a:r>
          </a:p>
          <a:p>
            <a:r>
              <a:rPr lang="en-US" dirty="0" smtClean="0"/>
              <a:t>Add children and 83% called them a family. </a:t>
            </a:r>
          </a:p>
          <a:p>
            <a:r>
              <a:rPr lang="en-US" dirty="0" smtClean="0"/>
              <a:t>64% in a survey said gay men living together are a family if they have children.</a:t>
            </a:r>
          </a:p>
          <a:p>
            <a:r>
              <a:rPr lang="en-US" dirty="0" smtClean="0"/>
              <a:t>In 2006, 51% said pets were part of the family. </a:t>
            </a:r>
          </a:p>
          <a:p>
            <a:r>
              <a:rPr lang="en-US" dirty="0" smtClean="0"/>
              <a:t>In 2010, 60% said you are a family if you think you are.</a:t>
            </a:r>
          </a:p>
          <a:p>
            <a:endParaRPr lang="en-US" dirty="0" smtClean="0"/>
          </a:p>
          <a:p>
            <a:endParaRPr lang="en-US" dirty="0" smtClean="0"/>
          </a:p>
          <a:p>
            <a:endParaRPr lang="en-US" dirty="0" smtClean="0"/>
          </a:p>
          <a:p>
            <a:endParaRPr lang="en-US" dirty="0" smtClean="0"/>
          </a:p>
          <a:p>
            <a:endParaRPr lang="en-US" dirty="0"/>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In 2006, just over half of Americans surveyed -- 51 percent -- said pets were part of the family.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accent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accent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accent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
                                            <p:txEl>
                                              <p:pRg st="3" end="3"/>
                                            </p:txEl>
                                          </p:spTgt>
                                        </p:tgtEl>
                                        <p:attrNameLst>
                                          <p:attrName>ppt_c</p:attrName>
                                        </p:attrNameLst>
                                      </p:cBhvr>
                                      <p:to>
                                        <a:schemeClr val="accent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
                                            <p:txEl>
                                              <p:pRg st="4" end="4"/>
                                            </p:txEl>
                                          </p:spTgt>
                                        </p:tgtEl>
                                        <p:attrNameLst>
                                          <p:attrName>ppt_c</p:attrName>
                                        </p:attrNameLst>
                                      </p:cBhvr>
                                      <p:to>
                                        <a:schemeClr val="accent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
                                            <p:txEl>
                                              <p:pRg st="5" end="5"/>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586740"/>
            <a:ext cx="3581400" cy="952500"/>
          </a:xfrm>
        </p:spPr>
        <p:txBody>
          <a:bodyPr>
            <a:normAutofit fontScale="90000"/>
          </a:bodyPr>
          <a:lstStyle/>
          <a:p>
            <a:r>
              <a:rPr lang="en-US" sz="3600" b="1" dirty="0" smtClean="0"/>
              <a:t>Jesus takes us Back</a:t>
            </a:r>
            <a:br>
              <a:rPr lang="en-US" sz="3600" b="1" dirty="0" smtClean="0"/>
            </a:br>
            <a:r>
              <a:rPr lang="en-US" sz="3600" b="1" dirty="0" smtClean="0"/>
              <a:t>  to the Beginning</a:t>
            </a:r>
            <a:endParaRPr lang="en-US" sz="3600" b="1" dirty="0"/>
          </a:p>
        </p:txBody>
      </p:sp>
      <p:sp>
        <p:nvSpPr>
          <p:cNvPr id="4" name="Content Placeholder 3"/>
          <p:cNvSpPr>
            <a:spLocks noGrp="1"/>
          </p:cNvSpPr>
          <p:nvPr>
            <p:ph sz="half" idx="1"/>
          </p:nvPr>
        </p:nvSpPr>
        <p:spPr/>
        <p:txBody>
          <a:bodyPr>
            <a:normAutofit/>
          </a:bodyPr>
          <a:lstStyle/>
          <a:p>
            <a:r>
              <a:rPr lang="en-US" dirty="0" smtClean="0"/>
              <a:t>Man and Woman</a:t>
            </a:r>
          </a:p>
          <a:p>
            <a:r>
              <a:rPr lang="en-US" dirty="0" smtClean="0"/>
              <a:t>Made ONE in Marriage </a:t>
            </a:r>
          </a:p>
          <a:p>
            <a:r>
              <a:rPr lang="en-US" dirty="0" smtClean="0"/>
              <a:t>Childbearing in Marriage</a:t>
            </a:r>
          </a:p>
          <a:p>
            <a:r>
              <a:rPr lang="en-US" dirty="0" smtClean="0"/>
              <a:t>Permanent (for life)</a:t>
            </a:r>
          </a:p>
          <a:p>
            <a:r>
              <a:rPr lang="en-US" dirty="0" smtClean="0"/>
              <a:t>Peaceful  (No Competition)</a:t>
            </a:r>
          </a:p>
          <a:p>
            <a:r>
              <a:rPr lang="en-US" dirty="0" smtClean="0"/>
              <a:t>Godly  </a:t>
            </a:r>
          </a:p>
          <a:p>
            <a:endParaRPr lang="en-US" dirty="0"/>
          </a:p>
        </p:txBody>
      </p:sp>
      <p:sp>
        <p:nvSpPr>
          <p:cNvPr id="6" name="Content Placeholder 5"/>
          <p:cNvSpPr>
            <a:spLocks noGrp="1"/>
          </p:cNvSpPr>
          <p:nvPr>
            <p:ph sz="half" idx="2"/>
          </p:nvPr>
        </p:nvSpPr>
        <p:spPr>
          <a:xfrm>
            <a:off x="4648200" y="1600200"/>
            <a:ext cx="4038600" cy="3695700"/>
          </a:xfrm>
        </p:spPr>
        <p:txBody>
          <a:bodyPr>
            <a:normAutofit/>
          </a:bodyPr>
          <a:lstStyle/>
          <a:p>
            <a:r>
              <a:rPr lang="en-US" dirty="0" smtClean="0"/>
              <a:t>Same Sex “Marriage”</a:t>
            </a:r>
          </a:p>
          <a:p>
            <a:r>
              <a:rPr lang="en-US" dirty="0" smtClean="0"/>
              <a:t>66% cohabit before Mar.</a:t>
            </a:r>
          </a:p>
          <a:p>
            <a:r>
              <a:rPr lang="en-US" dirty="0" smtClean="0"/>
              <a:t>“1/3 of births occur outside of marriage”</a:t>
            </a:r>
          </a:p>
          <a:p>
            <a:r>
              <a:rPr lang="en-US" dirty="0" smtClean="0"/>
              <a:t>Approx ½ end in divorce</a:t>
            </a:r>
          </a:p>
          <a:p>
            <a:r>
              <a:rPr lang="en-US" dirty="0" smtClean="0"/>
              <a:t>Rivalry between spouses and between siblings</a:t>
            </a:r>
          </a:p>
          <a:p>
            <a:r>
              <a:rPr lang="en-US" dirty="0" smtClean="0"/>
              <a:t>Scarcely considered</a:t>
            </a:r>
            <a:endParaRPr lang="en-US" dirty="0"/>
          </a:p>
        </p:txBody>
      </p:sp>
      <p:sp>
        <p:nvSpPr>
          <p:cNvPr id="7" name="Title 2"/>
          <p:cNvSpPr txBox="1">
            <a:spLocks/>
          </p:cNvSpPr>
          <p:nvPr/>
        </p:nvSpPr>
        <p:spPr>
          <a:xfrm>
            <a:off x="4648200" y="342900"/>
            <a:ext cx="3657600" cy="952500"/>
          </a:xfrm>
          <a:prstGeom prst="rect">
            <a:avLst/>
          </a:prstGeom>
        </p:spPr>
        <p:txBody>
          <a:bodyPr vert="horz" lIns="0" rIns="0" bIns="0"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2"/>
                </a:solidFill>
                <a:effectLst/>
                <a:uLnTx/>
                <a:uFillTx/>
                <a:latin typeface="+mj-lt"/>
                <a:ea typeface="+mj-ea"/>
                <a:cs typeface="+mj-cs"/>
              </a:rPr>
              <a:t>  </a:t>
            </a:r>
            <a:r>
              <a:rPr kumimoji="0" lang="en-US" sz="4100" b="1" i="0" u="none" strike="noStrike" kern="1200" cap="none" spc="0" normalizeH="0" baseline="0" noProof="0" dirty="0" smtClean="0">
                <a:ln>
                  <a:noFill/>
                </a:ln>
                <a:solidFill>
                  <a:schemeClr val="tx2"/>
                </a:solidFill>
                <a:effectLst/>
                <a:uLnTx/>
                <a:uFillTx/>
                <a:latin typeface="+mj-lt"/>
                <a:ea typeface="+mj-ea"/>
                <a:cs typeface="+mj-cs"/>
              </a:rPr>
              <a:t>Today’s  World </a:t>
            </a:r>
            <a:endParaRPr kumimoji="0" lang="en-US" sz="4100" b="1" i="0" u="none" strike="noStrike" kern="1200" cap="none" spc="0" normalizeH="0" baseline="0" noProof="0" dirty="0">
              <a:ln>
                <a:noFill/>
              </a:ln>
              <a:solidFill>
                <a:schemeClr val="tx2"/>
              </a:solidFill>
              <a:effectLst/>
              <a:uLnTx/>
              <a:uFillTx/>
              <a:latin typeface="+mj-lt"/>
              <a:ea typeface="+mj-ea"/>
              <a:cs typeface="+mj-cs"/>
            </a:endParaRPr>
          </a:p>
        </p:txBody>
      </p:sp>
      <p:sp>
        <p:nvSpPr>
          <p:cNvPr id="9" name="TextBox 8"/>
          <p:cNvSpPr txBox="1"/>
          <p:nvPr/>
        </p:nvSpPr>
        <p:spPr>
          <a:xfrm>
            <a:off x="2438400" y="4514671"/>
            <a:ext cx="2057400" cy="1077218"/>
          </a:xfrm>
          <a:prstGeom prst="rect">
            <a:avLst/>
          </a:prstGeom>
          <a:noFill/>
        </p:spPr>
        <p:txBody>
          <a:bodyPr wrap="square" rtlCol="0">
            <a:spAutoFit/>
          </a:bodyPr>
          <a:lstStyle/>
          <a:p>
            <a:pPr algn="ctr"/>
            <a:r>
              <a:rPr lang="en-US" sz="3200" b="1" dirty="0" smtClean="0">
                <a:solidFill>
                  <a:srgbClr val="FF0000"/>
                </a:solidFill>
                <a:effectLst>
                  <a:outerShdw blurRad="38100" dist="38100" dir="2700000" algn="tl">
                    <a:srgbClr val="000000">
                      <a:alpha val="43137"/>
                    </a:srgbClr>
                  </a:outerShdw>
                </a:effectLst>
              </a:rPr>
              <a:t>This is the Ideal</a:t>
            </a:r>
            <a:endParaRPr lang="en-US" sz="3200" b="1" dirty="0">
              <a:solidFill>
                <a:srgbClr val="FF0000"/>
              </a:solidFill>
              <a:effectLst>
                <a:outerShdw blurRad="38100" dist="38100" dir="2700000" algn="tl">
                  <a:srgbClr val="000000">
                    <a:alpha val="43137"/>
                  </a:srgbClr>
                </a:outerShdw>
              </a:effectLst>
            </a:endParaRPr>
          </a:p>
        </p:txBody>
      </p:sp>
      <p:cxnSp>
        <p:nvCxnSpPr>
          <p:cNvPr id="10" name="Straight Connector 9"/>
          <p:cNvCxnSpPr/>
          <p:nvPr/>
        </p:nvCxnSpPr>
        <p:spPr>
          <a:xfrm>
            <a:off x="4572000" y="1638300"/>
            <a:ext cx="0" cy="40767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chemeClr val="accent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chemeClr val="accent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2" end="2"/>
                                            </p:txEl>
                                          </p:spTgt>
                                        </p:tgtEl>
                                        <p:attrNameLst>
                                          <p:attrName>ppt_c</p:attrName>
                                        </p:attrNameLst>
                                      </p:cBhvr>
                                      <p:to>
                                        <a:schemeClr val="accent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3" end="3"/>
                                            </p:txEl>
                                          </p:spTgt>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4" end="4"/>
                                            </p:txEl>
                                          </p:spTgt>
                                        </p:tgtEl>
                                        <p:attrNameLst>
                                          <p:attrName>ppt_c</p:attrName>
                                        </p:attrNameLst>
                                      </p:cBhvr>
                                      <p:to>
                                        <a:schemeClr val="accent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5" end="5"/>
                                            </p:txEl>
                                          </p:spTgt>
                                        </p:tgtEl>
                                        <p:attrNameLst>
                                          <p:attrName>ppt_c</p:attrName>
                                        </p:attrNameLst>
                                      </p:cBhvr>
                                      <p:to>
                                        <a:schemeClr val="accent2"/>
                                      </p:to>
                                    </p:animClr>
                                  </p:sub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up)">
                                      <p:cBhvr>
                                        <p:cTn id="35" dur="500"/>
                                        <p:tgtEl>
                                          <p:spTgt spid="10"/>
                                        </p:tgtEl>
                                      </p:cBhvr>
                                    </p:animEffect>
                                  </p:childTnLst>
                                </p:cTn>
                              </p:par>
                            </p:childTnLst>
                          </p:cTn>
                        </p:par>
                        <p:par>
                          <p:cTn id="36" fill="hold">
                            <p:stCondLst>
                              <p:cond delay="500"/>
                            </p:stCondLst>
                            <p:childTnLst>
                              <p:par>
                                <p:cTn id="37" presetID="53"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fltVal val="0"/>
                                          </p:val>
                                        </p:tav>
                                        <p:tav tm="100000">
                                          <p:val>
                                            <p:strVal val="#ppt_w"/>
                                          </p:val>
                                        </p:tav>
                                      </p:tavLst>
                                    </p:anim>
                                    <p:anim calcmode="lin" valueType="num">
                                      <p:cBhvr>
                                        <p:cTn id="40" dur="500" fill="hold"/>
                                        <p:tgtEl>
                                          <p:spTgt spid="9"/>
                                        </p:tgtEl>
                                        <p:attrNameLst>
                                          <p:attrName>ppt_h</p:attrName>
                                        </p:attrNameLst>
                                      </p:cBhvr>
                                      <p:tavLst>
                                        <p:tav tm="0">
                                          <p:val>
                                            <p:fltVal val="0"/>
                                          </p:val>
                                        </p:tav>
                                        <p:tav tm="100000">
                                          <p:val>
                                            <p:strVal val="#ppt_h"/>
                                          </p:val>
                                        </p:tav>
                                      </p:tavLst>
                                    </p:anim>
                                    <p:animEffect transition="in" filter="fade">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686800" cy="952500"/>
          </a:xfrm>
        </p:spPr>
        <p:txBody>
          <a:bodyPr>
            <a:normAutofit fontScale="90000"/>
          </a:bodyPr>
          <a:lstStyle/>
          <a:p>
            <a:r>
              <a:rPr lang="en-US" dirty="0" smtClean="0"/>
              <a:t>Do not expect the world to understand or praise an ideal family.</a:t>
            </a:r>
            <a:endParaRPr lang="en-US" dirty="0"/>
          </a:p>
        </p:txBody>
      </p:sp>
      <p:sp>
        <p:nvSpPr>
          <p:cNvPr id="3" name="Content Placeholder 2"/>
          <p:cNvSpPr>
            <a:spLocks noGrp="1"/>
          </p:cNvSpPr>
          <p:nvPr>
            <p:ph idx="1"/>
          </p:nvPr>
        </p:nvSpPr>
        <p:spPr>
          <a:xfrm>
            <a:off x="304800" y="2057400"/>
            <a:ext cx="8458200" cy="3657600"/>
          </a:xfrm>
        </p:spPr>
        <p:txBody>
          <a:bodyPr>
            <a:normAutofit/>
          </a:bodyPr>
          <a:lstStyle/>
          <a:p>
            <a:r>
              <a:rPr lang="en-US" sz="2400" dirty="0" smtClean="0"/>
              <a:t>“If you were of the world, the world would love its own. Yet because you are not of the world, but I chose you out of the world, therefore the world hates you.” (Jn. 15:19)</a:t>
            </a:r>
          </a:p>
          <a:p>
            <a:r>
              <a:rPr lang="en-US" sz="2400" dirty="0" smtClean="0"/>
              <a:t>“They are of the world. Therefore they speak </a:t>
            </a:r>
            <a:r>
              <a:rPr lang="en-US" sz="2400" i="1" dirty="0" smtClean="0"/>
              <a:t>as</a:t>
            </a:r>
            <a:r>
              <a:rPr lang="en-US" sz="2400" dirty="0" smtClean="0"/>
              <a:t> of the world, and the world hears them.” (1 John 4:5)</a:t>
            </a:r>
          </a:p>
          <a:p>
            <a:r>
              <a:rPr lang="en-US" sz="2400" dirty="0" smtClean="0"/>
              <a:t>“They think it strange that you do not run with </a:t>
            </a:r>
            <a:r>
              <a:rPr lang="en-US" sz="2400" i="1" dirty="0" smtClean="0"/>
              <a:t>them</a:t>
            </a:r>
            <a:r>
              <a:rPr lang="en-US" sz="2400" dirty="0" smtClean="0"/>
              <a:t> in the same flood of dissipation, speaking evil of </a:t>
            </a:r>
            <a:r>
              <a:rPr lang="en-US" sz="2400" i="1" dirty="0" smtClean="0"/>
              <a:t>you.”   </a:t>
            </a:r>
            <a:r>
              <a:rPr lang="en-US" sz="2400" dirty="0" smtClean="0"/>
              <a:t>(1 Peter 4:4)</a:t>
            </a:r>
          </a:p>
          <a:p>
            <a:r>
              <a:rPr lang="en-US" sz="2400" dirty="0" smtClean="0"/>
              <a:t>They will call you “Old Fashion” and “Out of touch.”</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accent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accent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981200"/>
            <a:ext cx="8305800" cy="952500"/>
          </a:xfrm>
        </p:spPr>
        <p:txBody>
          <a:bodyPr/>
          <a:lstStyle/>
          <a:p>
            <a:pPr algn="ctr"/>
            <a:r>
              <a:rPr lang="en-US" b="1" dirty="0" smtClean="0"/>
              <a:t>EH Families Not of the World</a:t>
            </a:r>
            <a:endParaRPr lang="en-US" b="1"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World will try to change us!</a:t>
            </a:r>
            <a:endParaRPr lang="en-US" dirty="0"/>
          </a:p>
        </p:txBody>
      </p:sp>
      <p:sp>
        <p:nvSpPr>
          <p:cNvPr id="6" name="Content Placeholder 5"/>
          <p:cNvSpPr>
            <a:spLocks noGrp="1"/>
          </p:cNvSpPr>
          <p:nvPr>
            <p:ph idx="1"/>
          </p:nvPr>
        </p:nvSpPr>
        <p:spPr/>
        <p:txBody>
          <a:bodyPr/>
          <a:lstStyle/>
          <a:p>
            <a:r>
              <a:rPr lang="en-US" dirty="0" smtClean="0"/>
              <a:t>Education has been brain-washing us for generations.</a:t>
            </a:r>
          </a:p>
          <a:p>
            <a:pPr>
              <a:buNone/>
            </a:pPr>
            <a:r>
              <a:rPr lang="en-US" dirty="0" smtClean="0"/>
              <a:t>		-- Evolution destroys God’s authority.</a:t>
            </a:r>
          </a:p>
          <a:p>
            <a:pPr>
              <a:buNone/>
            </a:pPr>
            <a:r>
              <a:rPr lang="en-US" dirty="0" smtClean="0"/>
              <a:t>		-- Schools seek to replace parents</a:t>
            </a:r>
          </a:p>
          <a:p>
            <a:r>
              <a:rPr lang="en-US" dirty="0" smtClean="0"/>
              <a:t>The idolizing of immoral actors, entertainers, athletes, and politicians encourages imitation of their vices.</a:t>
            </a:r>
          </a:p>
          <a:p>
            <a:r>
              <a:rPr lang="en-US" dirty="0" smtClean="0"/>
              <a:t>Most novels, movies, TV programs contain subliminal messages that undermine our Christian values.</a:t>
            </a:r>
          </a:p>
          <a:p>
            <a:r>
              <a:rPr lang="en-US" dirty="0" smtClean="0"/>
              <a:t>“Love not the world, …. (1 John :25)</a:t>
            </a:r>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586740"/>
            <a:ext cx="7543800" cy="952500"/>
          </a:xfrm>
        </p:spPr>
        <p:txBody>
          <a:bodyPr>
            <a:normAutofit fontScale="90000"/>
          </a:bodyPr>
          <a:lstStyle/>
          <a:p>
            <a:r>
              <a:rPr lang="en-US" sz="3600" b="1" dirty="0" smtClean="0"/>
              <a:t>Teenagers, Make it your Goal to have a Family, Not of This World!</a:t>
            </a:r>
            <a:endParaRPr lang="en-US" sz="3600" b="1" dirty="0"/>
          </a:p>
        </p:txBody>
      </p:sp>
      <p:sp>
        <p:nvSpPr>
          <p:cNvPr id="4" name="Content Placeholder 3"/>
          <p:cNvSpPr>
            <a:spLocks noGrp="1"/>
          </p:cNvSpPr>
          <p:nvPr>
            <p:ph sz="half" idx="1"/>
          </p:nvPr>
        </p:nvSpPr>
        <p:spPr/>
        <p:txBody>
          <a:bodyPr>
            <a:normAutofit/>
          </a:bodyPr>
          <a:lstStyle/>
          <a:p>
            <a:r>
              <a:rPr lang="en-US" dirty="0" smtClean="0"/>
              <a:t>Man and Woman</a:t>
            </a:r>
          </a:p>
          <a:p>
            <a:r>
              <a:rPr lang="en-US" dirty="0" smtClean="0"/>
              <a:t>Made ONE in Marriage </a:t>
            </a:r>
          </a:p>
          <a:p>
            <a:r>
              <a:rPr lang="en-US" dirty="0" smtClean="0"/>
              <a:t>Childbearing in Marriage</a:t>
            </a:r>
          </a:p>
          <a:p>
            <a:r>
              <a:rPr lang="en-US" dirty="0" smtClean="0"/>
              <a:t>Permanent (for life)</a:t>
            </a:r>
          </a:p>
          <a:p>
            <a:r>
              <a:rPr lang="en-US" dirty="0" smtClean="0"/>
              <a:t>Peaceful  (No Competition)</a:t>
            </a:r>
          </a:p>
          <a:p>
            <a:r>
              <a:rPr lang="en-US" dirty="0" smtClean="0"/>
              <a:t>Godly  </a:t>
            </a:r>
          </a:p>
          <a:p>
            <a:endParaRPr lang="en-US" dirty="0"/>
          </a:p>
        </p:txBody>
      </p:sp>
      <p:sp>
        <p:nvSpPr>
          <p:cNvPr id="6" name="Content Placeholder 5"/>
          <p:cNvSpPr>
            <a:spLocks noGrp="1"/>
          </p:cNvSpPr>
          <p:nvPr>
            <p:ph sz="half" idx="2"/>
          </p:nvPr>
        </p:nvSpPr>
        <p:spPr>
          <a:xfrm>
            <a:off x="4343400" y="1600200"/>
            <a:ext cx="4495800" cy="4114800"/>
          </a:xfrm>
        </p:spPr>
        <p:txBody>
          <a:bodyPr>
            <a:normAutofit/>
          </a:bodyPr>
          <a:lstStyle/>
          <a:p>
            <a:r>
              <a:rPr lang="en-US" dirty="0" smtClean="0"/>
              <a:t>“Flee youthful lusts” </a:t>
            </a:r>
          </a:p>
          <a:p>
            <a:r>
              <a:rPr lang="en-US" dirty="0" smtClean="0"/>
              <a:t>Save yourself for marriage.</a:t>
            </a:r>
          </a:p>
          <a:p>
            <a:r>
              <a:rPr lang="en-US" dirty="0" smtClean="0"/>
              <a:t>Marry one who will be a godly father/mother.</a:t>
            </a:r>
          </a:p>
          <a:p>
            <a:r>
              <a:rPr lang="en-US" dirty="0" smtClean="0"/>
              <a:t>Marry for keeps and marry one who shares that goal.</a:t>
            </a:r>
          </a:p>
          <a:p>
            <a:r>
              <a:rPr lang="en-US" dirty="0" smtClean="0"/>
              <a:t>Respect God-assigned roles</a:t>
            </a:r>
          </a:p>
          <a:p>
            <a:r>
              <a:rPr lang="en-US" dirty="0" smtClean="0"/>
              <a:t>“Do all to the glory of God.”</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chemeClr val="accent2"/>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chemeClr val="accent2"/>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2" end="2"/>
                                            </p:txEl>
                                          </p:spTgt>
                                        </p:tgtEl>
                                        <p:attrNameLst>
                                          <p:attrName>ppt_c</p:attrName>
                                        </p:attrNameLst>
                                      </p:cBhvr>
                                      <p:to>
                                        <a:schemeClr val="accent2"/>
                                      </p:to>
                                    </p:animClr>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3" end="3"/>
                                            </p:txEl>
                                          </p:spTgt>
                                        </p:tgtEl>
                                        <p:attrNameLst>
                                          <p:attrName>ppt_c</p:attrName>
                                        </p:attrNameLst>
                                      </p:cBhvr>
                                      <p:to>
                                        <a:schemeClr val="accent2"/>
                                      </p:to>
                                    </p:animClr>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4" end="4"/>
                                            </p:txEl>
                                          </p:spTgt>
                                        </p:tgtEl>
                                        <p:attrNameLst>
                                          <p:attrName>ppt_c</p:attrName>
                                        </p:attrNameLst>
                                      </p:cBhvr>
                                      <p:to>
                                        <a:schemeClr val="accent2"/>
                                      </p:to>
                                    </p:animClr>
                                  </p:sub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5" end="5"/>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981200"/>
            <a:ext cx="8305800" cy="952500"/>
          </a:xfrm>
        </p:spPr>
        <p:txBody>
          <a:bodyPr/>
          <a:lstStyle/>
          <a:p>
            <a:pPr algn="ctr"/>
            <a:r>
              <a:rPr lang="en-US" b="1" dirty="0" smtClean="0"/>
              <a:t>“God Give Us Christian Homes”</a:t>
            </a:r>
            <a:endParaRPr lang="en-US" b="1" dirty="0"/>
          </a:p>
        </p:txBody>
      </p:sp>
      <p:sp>
        <p:nvSpPr>
          <p:cNvPr id="3" name="TextBox 2"/>
          <p:cNvSpPr txBox="1"/>
          <p:nvPr/>
        </p:nvSpPr>
        <p:spPr>
          <a:xfrm>
            <a:off x="1447800" y="1220569"/>
            <a:ext cx="6172200" cy="646331"/>
          </a:xfrm>
          <a:prstGeom prst="rect">
            <a:avLst/>
          </a:prstGeom>
          <a:noFill/>
        </p:spPr>
        <p:txBody>
          <a:bodyPr wrap="square" rtlCol="0">
            <a:spAutoFit/>
          </a:bodyPr>
          <a:lstStyle/>
          <a:p>
            <a:r>
              <a:rPr lang="en-US" sz="3600" dirty="0" smtClean="0"/>
              <a:t>Our constant prayer must be:</a:t>
            </a:r>
            <a:endParaRPr 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86740"/>
            <a:ext cx="8229600" cy="1280160"/>
          </a:xfrm>
        </p:spPr>
        <p:txBody>
          <a:bodyPr>
            <a:normAutofit fontScale="90000"/>
          </a:bodyPr>
          <a:lstStyle/>
          <a:p>
            <a:pPr algn="ctr"/>
            <a:r>
              <a:rPr lang="en-US" sz="2800" dirty="0" smtClean="0"/>
              <a:t/>
            </a:r>
            <a:br>
              <a:rPr lang="en-US" sz="2800" dirty="0" smtClean="0"/>
            </a:br>
            <a:r>
              <a:rPr lang="en-US" sz="3100" b="1" dirty="0" smtClean="0"/>
              <a:t>God’s Original Marriage Ceremony</a:t>
            </a:r>
            <a:r>
              <a:rPr lang="en-US" sz="2800" b="1" dirty="0" smtClean="0"/>
              <a:t/>
            </a:r>
            <a:br>
              <a:rPr lang="en-US" sz="2800" b="1" dirty="0" smtClean="0"/>
            </a:br>
            <a:r>
              <a:rPr lang="en-US" sz="3100" b="1" dirty="0" smtClean="0"/>
              <a:t> </a:t>
            </a:r>
            <a:r>
              <a:rPr lang="en-US" sz="3100" dirty="0" smtClean="0"/>
              <a:t>“Therefore, a man shall leave his father and mother and be joined to his wife, and they shall become one flesh”</a:t>
            </a:r>
            <a:endParaRPr lang="en-US" sz="3100" dirty="0"/>
          </a:p>
        </p:txBody>
      </p:sp>
      <p:sp>
        <p:nvSpPr>
          <p:cNvPr id="4" name="Content Placeholder 3"/>
          <p:cNvSpPr>
            <a:spLocks noGrp="1"/>
          </p:cNvSpPr>
          <p:nvPr>
            <p:ph sz="half" idx="1"/>
          </p:nvPr>
        </p:nvSpPr>
        <p:spPr>
          <a:xfrm>
            <a:off x="457200" y="1981200"/>
            <a:ext cx="4038600" cy="3695700"/>
          </a:xfrm>
        </p:spPr>
        <p:txBody>
          <a:bodyPr>
            <a:normAutofit/>
          </a:bodyPr>
          <a:lstStyle/>
          <a:p>
            <a:r>
              <a:rPr lang="en-US" sz="2400" b="1" dirty="0" smtClean="0">
                <a:solidFill>
                  <a:srgbClr val="FF0000"/>
                </a:solidFill>
                <a:effectLst>
                  <a:outerShdw blurRad="38100" dist="38100" dir="2700000" algn="tl">
                    <a:srgbClr val="000000">
                      <a:alpha val="43137"/>
                    </a:srgbClr>
                  </a:outerShdw>
                </a:effectLst>
              </a:rPr>
              <a:t>A MAN </a:t>
            </a:r>
            <a:r>
              <a:rPr lang="en-US" sz="2400" dirty="0" smtClean="0"/>
              <a:t>(a mature male)</a:t>
            </a:r>
          </a:p>
          <a:p>
            <a:r>
              <a:rPr lang="en-US" sz="2400" dirty="0" smtClean="0"/>
              <a:t>shall</a:t>
            </a:r>
            <a:r>
              <a:rPr lang="en-US" sz="2400" b="1" dirty="0" smtClean="0">
                <a:solidFill>
                  <a:srgbClr val="FF0000"/>
                </a:solidFill>
                <a:effectLst>
                  <a:outerShdw blurRad="38100" dist="38100" dir="2700000" algn="tl">
                    <a:srgbClr val="000000">
                      <a:alpha val="43137"/>
                    </a:srgbClr>
                  </a:outerShdw>
                </a:effectLst>
              </a:rPr>
              <a:t> LEAVE</a:t>
            </a:r>
            <a:r>
              <a:rPr lang="en-US" sz="2400" dirty="0" smtClean="0"/>
              <a:t> (transition to a new relationship)</a:t>
            </a:r>
          </a:p>
          <a:p>
            <a:r>
              <a:rPr lang="en-US" sz="2400" dirty="0" smtClean="0"/>
              <a:t>his </a:t>
            </a:r>
            <a:r>
              <a:rPr lang="en-US" sz="2400" b="1" dirty="0" smtClean="0">
                <a:solidFill>
                  <a:srgbClr val="FF0000"/>
                </a:solidFill>
                <a:effectLst>
                  <a:outerShdw blurRad="38100" dist="38100" dir="2700000" algn="tl">
                    <a:srgbClr val="000000">
                      <a:alpha val="43137"/>
                    </a:srgbClr>
                  </a:outerShdw>
                </a:effectLst>
              </a:rPr>
              <a:t>FATHER AND MOTHER </a:t>
            </a:r>
            <a:r>
              <a:rPr lang="en-US" sz="2400" dirty="0" smtClean="0"/>
              <a:t>(God’s model of complete family)</a:t>
            </a:r>
          </a:p>
          <a:p>
            <a:r>
              <a:rPr lang="en-US" sz="2400" dirty="0" smtClean="0"/>
              <a:t>and </a:t>
            </a:r>
            <a:r>
              <a:rPr lang="en-US" sz="2400" b="1" dirty="0" smtClean="0">
                <a:solidFill>
                  <a:srgbClr val="FF0000"/>
                </a:solidFill>
                <a:effectLst>
                  <a:outerShdw blurRad="38100" dist="38100" dir="2700000" algn="tl">
                    <a:srgbClr val="000000">
                      <a:alpha val="43137"/>
                    </a:srgbClr>
                  </a:outerShdw>
                </a:effectLst>
              </a:rPr>
              <a:t>BE JOINED </a:t>
            </a:r>
            <a:r>
              <a:rPr lang="en-US" sz="2400" dirty="0" smtClean="0"/>
              <a:t>(a new family is begun)</a:t>
            </a:r>
          </a:p>
          <a:p>
            <a:endParaRPr lang="en-US" dirty="0"/>
          </a:p>
        </p:txBody>
      </p:sp>
      <p:sp>
        <p:nvSpPr>
          <p:cNvPr id="5" name="Content Placeholder 4"/>
          <p:cNvSpPr>
            <a:spLocks noGrp="1"/>
          </p:cNvSpPr>
          <p:nvPr>
            <p:ph sz="half" idx="2"/>
          </p:nvPr>
        </p:nvSpPr>
        <p:spPr>
          <a:xfrm>
            <a:off x="4495800" y="1943100"/>
            <a:ext cx="4419600" cy="3695700"/>
          </a:xfrm>
        </p:spPr>
        <p:txBody>
          <a:bodyPr>
            <a:noAutofit/>
          </a:bodyPr>
          <a:lstStyle/>
          <a:p>
            <a:r>
              <a:rPr lang="en-US" sz="2400" dirty="0" smtClean="0"/>
              <a:t>to </a:t>
            </a:r>
            <a:r>
              <a:rPr lang="en-US" sz="2400" b="1" dirty="0" smtClean="0">
                <a:solidFill>
                  <a:srgbClr val="FF0000"/>
                </a:solidFill>
                <a:effectLst>
                  <a:outerShdw blurRad="38100" dist="38100" dir="2700000" algn="tl">
                    <a:srgbClr val="000000">
                      <a:alpha val="43137"/>
                    </a:srgbClr>
                  </a:outerShdw>
                </a:effectLst>
              </a:rPr>
              <a:t>HIS WIFE  (</a:t>
            </a:r>
            <a:r>
              <a:rPr lang="en-US" sz="2400" dirty="0" smtClean="0"/>
              <a:t>complementary companion for family)</a:t>
            </a:r>
          </a:p>
          <a:p>
            <a:r>
              <a:rPr lang="en-US" sz="2400" dirty="0" smtClean="0"/>
              <a:t>and </a:t>
            </a:r>
            <a:r>
              <a:rPr lang="en-US" sz="2400" b="1" dirty="0" smtClean="0">
                <a:solidFill>
                  <a:srgbClr val="FF0000"/>
                </a:solidFill>
                <a:effectLst>
                  <a:outerShdw blurRad="38100" dist="38100" dir="2700000" algn="tl">
                    <a:srgbClr val="000000">
                      <a:alpha val="43137"/>
                    </a:srgbClr>
                  </a:outerShdw>
                </a:effectLst>
              </a:rPr>
              <a:t>THEY  SHALL BECOME </a:t>
            </a:r>
            <a:r>
              <a:rPr lang="en-US" sz="2400" dirty="0" smtClean="0"/>
              <a:t>(a process of learning and developing)</a:t>
            </a:r>
          </a:p>
          <a:p>
            <a:r>
              <a:rPr lang="en-US" sz="2400" b="1" dirty="0" smtClean="0">
                <a:solidFill>
                  <a:srgbClr val="FF0000"/>
                </a:solidFill>
                <a:effectLst>
                  <a:outerShdw blurRad="38100" dist="38100" dir="2700000" algn="tl">
                    <a:srgbClr val="000000">
                      <a:alpha val="43137"/>
                    </a:srgbClr>
                  </a:outerShdw>
                </a:effectLst>
              </a:rPr>
              <a:t>ONE FLESH </a:t>
            </a:r>
            <a:r>
              <a:rPr lang="en-US" sz="2400" dirty="0" smtClean="0"/>
              <a:t>(deep intimacy between two people, physical, emotional and binding).</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chemeClr val="accent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chemeClr val="accent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3" end="3"/>
                                            </p:txEl>
                                          </p:spTgt>
                                        </p:tgtEl>
                                        <p:attrNameLst>
                                          <p:attrName>ppt_c</p:attrName>
                                        </p:attrNameLst>
                                      </p:cBhvr>
                                      <p:to>
                                        <a:schemeClr val="accent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chemeClr val="accent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Plan For Family</a:t>
            </a:r>
            <a:endParaRPr lang="en-US" dirty="0"/>
          </a:p>
        </p:txBody>
      </p:sp>
      <p:sp>
        <p:nvSpPr>
          <p:cNvPr id="3" name="Content Placeholder 2"/>
          <p:cNvSpPr>
            <a:spLocks noGrp="1"/>
          </p:cNvSpPr>
          <p:nvPr>
            <p:ph idx="1"/>
          </p:nvPr>
        </p:nvSpPr>
        <p:spPr>
          <a:xfrm>
            <a:off x="457200" y="2171700"/>
            <a:ext cx="8229600" cy="3657600"/>
          </a:xfrm>
        </p:spPr>
        <p:txBody>
          <a:bodyPr/>
          <a:lstStyle/>
          <a:p>
            <a:r>
              <a:rPr lang="en-US" dirty="0" smtClean="0"/>
              <a:t>Man and Woman</a:t>
            </a:r>
          </a:p>
          <a:p>
            <a:r>
              <a:rPr lang="en-US" dirty="0" smtClean="0"/>
              <a:t>Made ONE in Marriage </a:t>
            </a:r>
          </a:p>
          <a:p>
            <a:r>
              <a:rPr lang="en-US" dirty="0" smtClean="0"/>
              <a:t>Childbearing in Marriage</a:t>
            </a:r>
          </a:p>
          <a:p>
            <a:r>
              <a:rPr lang="en-US" dirty="0" smtClean="0"/>
              <a:t>Permanent (for life)</a:t>
            </a:r>
          </a:p>
          <a:p>
            <a:r>
              <a:rPr lang="en-US" dirty="0" smtClean="0"/>
              <a:t>Peaceful  (No Competition)</a:t>
            </a:r>
          </a:p>
          <a:p>
            <a:r>
              <a:rPr lang="en-US" dirty="0" smtClean="0"/>
              <a:t>Godly  </a:t>
            </a:r>
          </a:p>
          <a:p>
            <a:endParaRPr lang="en-US" dirty="0" smtClean="0"/>
          </a:p>
        </p:txBody>
      </p:sp>
      <p:sp>
        <p:nvSpPr>
          <p:cNvPr id="5" name="TextBox 4"/>
          <p:cNvSpPr txBox="1"/>
          <p:nvPr/>
        </p:nvSpPr>
        <p:spPr>
          <a:xfrm>
            <a:off x="1295400" y="1638300"/>
            <a:ext cx="3886200" cy="584775"/>
          </a:xfrm>
          <a:prstGeom prst="rect">
            <a:avLst/>
          </a:prstGeom>
          <a:noFill/>
        </p:spPr>
        <p:txBody>
          <a:bodyPr wrap="square" rtlCol="0">
            <a:spAutoFit/>
          </a:bodyPr>
          <a:lstStyle/>
          <a:p>
            <a:r>
              <a:rPr lang="en-US" sz="3200" b="1" dirty="0" smtClean="0"/>
              <a:t>In Beginning</a:t>
            </a:r>
            <a:endParaRPr lang="en-US" sz="3200" b="1" dirty="0"/>
          </a:p>
        </p:txBody>
      </p:sp>
      <p:sp>
        <p:nvSpPr>
          <p:cNvPr id="6" name="TextBox 5"/>
          <p:cNvSpPr txBox="1"/>
          <p:nvPr/>
        </p:nvSpPr>
        <p:spPr>
          <a:xfrm>
            <a:off x="5410200" y="1638300"/>
            <a:ext cx="3886200" cy="584775"/>
          </a:xfrm>
          <a:prstGeom prst="rect">
            <a:avLst/>
          </a:prstGeom>
          <a:noFill/>
        </p:spPr>
        <p:txBody>
          <a:bodyPr wrap="square" rtlCol="0">
            <a:spAutoFit/>
          </a:bodyPr>
          <a:lstStyle/>
          <a:p>
            <a:r>
              <a:rPr lang="en-US" sz="2800" b="1" dirty="0" smtClean="0"/>
              <a:t>   </a:t>
            </a:r>
            <a:r>
              <a:rPr lang="en-US" sz="3200" b="1" dirty="0" smtClean="0">
                <a:solidFill>
                  <a:srgbClr val="FF0000"/>
                </a:solidFill>
                <a:effectLst>
                  <a:outerShdw blurRad="38100" dist="38100" dir="2700000" algn="tl">
                    <a:srgbClr val="000000">
                      <a:alpha val="43137"/>
                    </a:srgbClr>
                  </a:outerShdw>
                </a:effectLst>
              </a:rPr>
              <a:t>Sin Entered</a:t>
            </a:r>
            <a:endParaRPr lang="en-US" sz="32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5715000" y="2400300"/>
            <a:ext cx="3352800" cy="523220"/>
          </a:xfrm>
          <a:prstGeom prst="rect">
            <a:avLst/>
          </a:prstGeom>
          <a:noFill/>
        </p:spPr>
        <p:txBody>
          <a:bodyPr wrap="square" rtlCol="0">
            <a:spAutoFit/>
          </a:bodyPr>
          <a:lstStyle/>
          <a:p>
            <a:r>
              <a:rPr lang="en-US" sz="2800" dirty="0" smtClean="0"/>
              <a:t>Murder  (Gen. 4) </a:t>
            </a:r>
            <a:endParaRPr lang="en-US" sz="2800" dirty="0"/>
          </a:p>
        </p:txBody>
      </p:sp>
      <p:sp>
        <p:nvSpPr>
          <p:cNvPr id="8" name="TextBox 7"/>
          <p:cNvSpPr txBox="1"/>
          <p:nvPr/>
        </p:nvSpPr>
        <p:spPr>
          <a:xfrm>
            <a:off x="5715000" y="3096280"/>
            <a:ext cx="3352800" cy="523220"/>
          </a:xfrm>
          <a:prstGeom prst="rect">
            <a:avLst/>
          </a:prstGeom>
          <a:noFill/>
        </p:spPr>
        <p:txBody>
          <a:bodyPr wrap="square" rtlCol="0">
            <a:spAutoFit/>
          </a:bodyPr>
          <a:lstStyle/>
          <a:p>
            <a:r>
              <a:rPr lang="en-US" sz="2800" dirty="0" smtClean="0"/>
              <a:t>Polygamy (Gen. 4)</a:t>
            </a:r>
            <a:endParaRPr lang="en-US" sz="2800" dirty="0"/>
          </a:p>
        </p:txBody>
      </p:sp>
      <p:sp>
        <p:nvSpPr>
          <p:cNvPr id="9" name="TextBox 8"/>
          <p:cNvSpPr txBox="1"/>
          <p:nvPr/>
        </p:nvSpPr>
        <p:spPr>
          <a:xfrm>
            <a:off x="5715000" y="3858280"/>
            <a:ext cx="3352800" cy="523220"/>
          </a:xfrm>
          <a:prstGeom prst="rect">
            <a:avLst/>
          </a:prstGeom>
          <a:noFill/>
        </p:spPr>
        <p:txBody>
          <a:bodyPr wrap="square" rtlCol="0">
            <a:spAutoFit/>
          </a:bodyPr>
          <a:lstStyle/>
          <a:p>
            <a:r>
              <a:rPr lang="en-US" sz="2800" dirty="0" smtClean="0"/>
              <a:t>Total Evil (Gen. 6)</a:t>
            </a:r>
            <a:endParaRPr lang="en-US" sz="2800" dirty="0"/>
          </a:p>
        </p:txBody>
      </p:sp>
      <p:sp>
        <p:nvSpPr>
          <p:cNvPr id="10" name="TextBox 9"/>
          <p:cNvSpPr txBox="1"/>
          <p:nvPr/>
        </p:nvSpPr>
        <p:spPr>
          <a:xfrm>
            <a:off x="8915400" y="5143500"/>
            <a:ext cx="184731" cy="369332"/>
          </a:xfrm>
          <a:prstGeom prst="rect">
            <a:avLst/>
          </a:prstGeom>
          <a:noFill/>
        </p:spPr>
        <p:txBody>
          <a:bodyPr wrap="none" rtlCol="0">
            <a:spAutoFit/>
          </a:bodyPr>
          <a:lstStyle/>
          <a:p>
            <a:endParaRPr lang="en-US" dirty="0"/>
          </a:p>
        </p:txBody>
      </p:sp>
      <p:sp>
        <p:nvSpPr>
          <p:cNvPr id="11" name="TextBox 10"/>
          <p:cNvSpPr txBox="1"/>
          <p:nvPr/>
        </p:nvSpPr>
        <p:spPr>
          <a:xfrm>
            <a:off x="1371600" y="4991100"/>
            <a:ext cx="6781800" cy="523220"/>
          </a:xfrm>
          <a:prstGeom prst="rect">
            <a:avLst/>
          </a:prstGeom>
          <a:noFill/>
        </p:spPr>
        <p:txBody>
          <a:bodyPr wrap="square" rtlCol="0">
            <a:spAutoFit/>
          </a:bodyPr>
          <a:lstStyle/>
          <a:p>
            <a:r>
              <a:rPr lang="en-US" sz="2800" b="1" dirty="0" smtClean="0"/>
              <a:t>Noah’s Family was “Not of The World”</a:t>
            </a:r>
            <a:endParaRPr lang="en-US"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left)">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left)">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left)">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left)">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wipe(left)">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wipe(left)">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1000" fill="hold"/>
                                        <p:tgtEl>
                                          <p:spTgt spid="7"/>
                                        </p:tgtEl>
                                        <p:attrNameLst>
                                          <p:attrName>ppt_w</p:attrName>
                                        </p:attrNameLst>
                                      </p:cBhvr>
                                      <p:tavLst>
                                        <p:tav tm="0">
                                          <p:val>
                                            <p:strVal val="#ppt_w*0.70"/>
                                          </p:val>
                                        </p:tav>
                                        <p:tav tm="100000">
                                          <p:val>
                                            <p:strVal val="#ppt_w"/>
                                          </p:val>
                                        </p:tav>
                                      </p:tavLst>
                                    </p:anim>
                                    <p:anim calcmode="lin" valueType="num">
                                      <p:cBhvr>
                                        <p:cTn id="50" dur="1000" fill="hold"/>
                                        <p:tgtEl>
                                          <p:spTgt spid="7"/>
                                        </p:tgtEl>
                                        <p:attrNameLst>
                                          <p:attrName>ppt_h</p:attrName>
                                        </p:attrNameLst>
                                      </p:cBhvr>
                                      <p:tavLst>
                                        <p:tav tm="0">
                                          <p:val>
                                            <p:strVal val="#ppt_h"/>
                                          </p:val>
                                        </p:tav>
                                        <p:tav tm="100000">
                                          <p:val>
                                            <p:strVal val="#ppt_h"/>
                                          </p:val>
                                        </p:tav>
                                      </p:tavLst>
                                    </p:anim>
                                    <p:animEffect transition="in" filter="fade">
                                      <p:cBhvr>
                                        <p:cTn id="51" dur="10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1000" fill="hold"/>
                                        <p:tgtEl>
                                          <p:spTgt spid="8"/>
                                        </p:tgtEl>
                                        <p:attrNameLst>
                                          <p:attrName>ppt_w</p:attrName>
                                        </p:attrNameLst>
                                      </p:cBhvr>
                                      <p:tavLst>
                                        <p:tav tm="0">
                                          <p:val>
                                            <p:strVal val="#ppt_w*0.70"/>
                                          </p:val>
                                        </p:tav>
                                        <p:tav tm="100000">
                                          <p:val>
                                            <p:strVal val="#ppt_w"/>
                                          </p:val>
                                        </p:tav>
                                      </p:tavLst>
                                    </p:anim>
                                    <p:anim calcmode="lin" valueType="num">
                                      <p:cBhvr>
                                        <p:cTn id="57" dur="1000" fill="hold"/>
                                        <p:tgtEl>
                                          <p:spTgt spid="8"/>
                                        </p:tgtEl>
                                        <p:attrNameLst>
                                          <p:attrName>ppt_h</p:attrName>
                                        </p:attrNameLst>
                                      </p:cBhvr>
                                      <p:tavLst>
                                        <p:tav tm="0">
                                          <p:val>
                                            <p:strVal val="#ppt_h"/>
                                          </p:val>
                                        </p:tav>
                                        <p:tav tm="100000">
                                          <p:val>
                                            <p:strVal val="#ppt_h"/>
                                          </p:val>
                                        </p:tav>
                                      </p:tavLst>
                                    </p:anim>
                                    <p:animEffect transition="in" filter="fade">
                                      <p:cBhvr>
                                        <p:cTn id="58" dur="1000"/>
                                        <p:tgtEl>
                                          <p:spTgt spid="8"/>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1000" fill="hold"/>
                                        <p:tgtEl>
                                          <p:spTgt spid="9"/>
                                        </p:tgtEl>
                                        <p:attrNameLst>
                                          <p:attrName>ppt_w</p:attrName>
                                        </p:attrNameLst>
                                      </p:cBhvr>
                                      <p:tavLst>
                                        <p:tav tm="0">
                                          <p:val>
                                            <p:strVal val="#ppt_w*0.70"/>
                                          </p:val>
                                        </p:tav>
                                        <p:tav tm="100000">
                                          <p:val>
                                            <p:strVal val="#ppt_w"/>
                                          </p:val>
                                        </p:tav>
                                      </p:tavLst>
                                    </p:anim>
                                    <p:anim calcmode="lin" valueType="num">
                                      <p:cBhvr>
                                        <p:cTn id="64" dur="1000" fill="hold"/>
                                        <p:tgtEl>
                                          <p:spTgt spid="9"/>
                                        </p:tgtEl>
                                        <p:attrNameLst>
                                          <p:attrName>ppt_h</p:attrName>
                                        </p:attrNameLst>
                                      </p:cBhvr>
                                      <p:tavLst>
                                        <p:tav tm="0">
                                          <p:val>
                                            <p:strVal val="#ppt_h"/>
                                          </p:val>
                                        </p:tav>
                                        <p:tav tm="100000">
                                          <p:val>
                                            <p:strVal val="#ppt_h"/>
                                          </p:val>
                                        </p:tav>
                                      </p:tavLst>
                                    </p:anim>
                                    <p:animEffect transition="in" filter="fade">
                                      <p:cBhvr>
                                        <p:cTn id="65" dur="1000"/>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 calcmode="lin" valueType="num">
                                      <p:cBhvr>
                                        <p:cTn id="70" dur="1000" fill="hold"/>
                                        <p:tgtEl>
                                          <p:spTgt spid="11"/>
                                        </p:tgtEl>
                                        <p:attrNameLst>
                                          <p:attrName>ppt_w</p:attrName>
                                        </p:attrNameLst>
                                      </p:cBhvr>
                                      <p:tavLst>
                                        <p:tav tm="0">
                                          <p:val>
                                            <p:strVal val="#ppt_w*0.70"/>
                                          </p:val>
                                        </p:tav>
                                        <p:tav tm="100000">
                                          <p:val>
                                            <p:strVal val="#ppt_w"/>
                                          </p:val>
                                        </p:tav>
                                      </p:tavLst>
                                    </p:anim>
                                    <p:anim calcmode="lin" valueType="num">
                                      <p:cBhvr>
                                        <p:cTn id="71" dur="1000" fill="hold"/>
                                        <p:tgtEl>
                                          <p:spTgt spid="11"/>
                                        </p:tgtEl>
                                        <p:attrNameLst>
                                          <p:attrName>ppt_h</p:attrName>
                                        </p:attrNameLst>
                                      </p:cBhvr>
                                      <p:tavLst>
                                        <p:tav tm="0">
                                          <p:val>
                                            <p:strVal val="#ppt_h"/>
                                          </p:val>
                                        </p:tav>
                                        <p:tav tm="100000">
                                          <p:val>
                                            <p:strVal val="#ppt_h"/>
                                          </p:val>
                                        </p:tav>
                                      </p:tavLst>
                                    </p:anim>
                                    <p:animEffect transition="in" filter="fade">
                                      <p:cBhvr>
                                        <p:cTn id="7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P spid="7" grpId="0"/>
      <p:bldP spid="8" grpId="0"/>
      <p:bldP spid="9"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Plan For Family</a:t>
            </a:r>
            <a:endParaRPr lang="en-US" dirty="0"/>
          </a:p>
        </p:txBody>
      </p:sp>
      <p:sp>
        <p:nvSpPr>
          <p:cNvPr id="3" name="Content Placeholder 2"/>
          <p:cNvSpPr>
            <a:spLocks noGrp="1"/>
          </p:cNvSpPr>
          <p:nvPr>
            <p:ph idx="1"/>
          </p:nvPr>
        </p:nvSpPr>
        <p:spPr>
          <a:xfrm>
            <a:off x="457200" y="2171700"/>
            <a:ext cx="8229600" cy="3657600"/>
          </a:xfrm>
        </p:spPr>
        <p:txBody>
          <a:bodyPr/>
          <a:lstStyle/>
          <a:p>
            <a:r>
              <a:rPr lang="en-US" dirty="0" smtClean="0"/>
              <a:t>Man and Woman</a:t>
            </a:r>
          </a:p>
          <a:p>
            <a:r>
              <a:rPr lang="en-US" dirty="0" smtClean="0"/>
              <a:t>Made ONE in Marriage </a:t>
            </a:r>
          </a:p>
          <a:p>
            <a:r>
              <a:rPr lang="en-US" dirty="0" smtClean="0"/>
              <a:t>Childbearing in Marriage</a:t>
            </a:r>
          </a:p>
          <a:p>
            <a:r>
              <a:rPr lang="en-US" dirty="0" smtClean="0"/>
              <a:t>Permanent (for life)</a:t>
            </a:r>
          </a:p>
          <a:p>
            <a:r>
              <a:rPr lang="en-US" dirty="0" smtClean="0"/>
              <a:t>Peaceful  (No Competition)</a:t>
            </a:r>
          </a:p>
          <a:p>
            <a:r>
              <a:rPr lang="en-US" dirty="0" smtClean="0"/>
              <a:t>Godly  </a:t>
            </a:r>
          </a:p>
          <a:p>
            <a:endParaRPr lang="en-US" dirty="0" smtClean="0"/>
          </a:p>
        </p:txBody>
      </p:sp>
      <p:sp>
        <p:nvSpPr>
          <p:cNvPr id="5" name="TextBox 4"/>
          <p:cNvSpPr txBox="1"/>
          <p:nvPr/>
        </p:nvSpPr>
        <p:spPr>
          <a:xfrm>
            <a:off x="685800" y="1510725"/>
            <a:ext cx="3352800" cy="584775"/>
          </a:xfrm>
          <a:prstGeom prst="rect">
            <a:avLst/>
          </a:prstGeom>
          <a:noFill/>
        </p:spPr>
        <p:txBody>
          <a:bodyPr wrap="square" rtlCol="0">
            <a:spAutoFit/>
          </a:bodyPr>
          <a:lstStyle/>
          <a:p>
            <a:r>
              <a:rPr lang="en-US" sz="3200" b="1" dirty="0" smtClean="0"/>
              <a:t>New Beginning</a:t>
            </a:r>
            <a:endParaRPr lang="en-US" sz="3200" b="1" dirty="0"/>
          </a:p>
        </p:txBody>
      </p:sp>
      <p:sp>
        <p:nvSpPr>
          <p:cNvPr id="6" name="TextBox 5"/>
          <p:cNvSpPr txBox="1"/>
          <p:nvPr/>
        </p:nvSpPr>
        <p:spPr>
          <a:xfrm>
            <a:off x="5410200" y="1562100"/>
            <a:ext cx="3886200" cy="584775"/>
          </a:xfrm>
          <a:prstGeom prst="rect">
            <a:avLst/>
          </a:prstGeom>
          <a:noFill/>
        </p:spPr>
        <p:txBody>
          <a:bodyPr wrap="square" rtlCol="0">
            <a:spAutoFit/>
          </a:bodyPr>
          <a:lstStyle/>
          <a:p>
            <a:r>
              <a:rPr lang="en-US" sz="2800" b="1" dirty="0" smtClean="0"/>
              <a:t>   </a:t>
            </a:r>
            <a:r>
              <a:rPr lang="en-US" sz="3200" b="1" dirty="0" smtClean="0">
                <a:solidFill>
                  <a:srgbClr val="FF0000"/>
                </a:solidFill>
                <a:effectLst>
                  <a:outerShdw blurRad="38100" dist="38100" dir="2700000" algn="tl">
                    <a:srgbClr val="000000">
                      <a:alpha val="43137"/>
                    </a:srgbClr>
                  </a:outerShdw>
                </a:effectLst>
              </a:rPr>
              <a:t>Sin Entered</a:t>
            </a:r>
            <a:endParaRPr lang="en-US" sz="32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5105400" y="2171700"/>
            <a:ext cx="4038600" cy="523220"/>
          </a:xfrm>
          <a:prstGeom prst="rect">
            <a:avLst/>
          </a:prstGeom>
          <a:noFill/>
        </p:spPr>
        <p:txBody>
          <a:bodyPr wrap="square" rtlCol="0">
            <a:spAutoFit/>
          </a:bodyPr>
          <a:lstStyle/>
          <a:p>
            <a:r>
              <a:rPr lang="en-US" sz="2800" dirty="0" smtClean="0"/>
              <a:t>Homosexuality Gen. 19) </a:t>
            </a:r>
            <a:endParaRPr lang="en-US" sz="2800" dirty="0"/>
          </a:p>
        </p:txBody>
      </p:sp>
      <p:sp>
        <p:nvSpPr>
          <p:cNvPr id="8" name="TextBox 7"/>
          <p:cNvSpPr txBox="1"/>
          <p:nvPr/>
        </p:nvSpPr>
        <p:spPr>
          <a:xfrm>
            <a:off x="5105400" y="3771900"/>
            <a:ext cx="3810000" cy="523220"/>
          </a:xfrm>
          <a:prstGeom prst="rect">
            <a:avLst/>
          </a:prstGeom>
          <a:noFill/>
        </p:spPr>
        <p:txBody>
          <a:bodyPr wrap="square" rtlCol="0">
            <a:spAutoFit/>
          </a:bodyPr>
          <a:lstStyle/>
          <a:p>
            <a:r>
              <a:rPr lang="en-US" sz="2800" dirty="0" smtClean="0"/>
              <a:t>Fornication (Gen. 38)</a:t>
            </a:r>
            <a:endParaRPr lang="en-US" sz="2800" dirty="0"/>
          </a:p>
        </p:txBody>
      </p:sp>
      <p:sp>
        <p:nvSpPr>
          <p:cNvPr id="9" name="TextBox 8"/>
          <p:cNvSpPr txBox="1"/>
          <p:nvPr/>
        </p:nvSpPr>
        <p:spPr>
          <a:xfrm>
            <a:off x="5105400" y="4305300"/>
            <a:ext cx="3581400" cy="523220"/>
          </a:xfrm>
          <a:prstGeom prst="rect">
            <a:avLst/>
          </a:prstGeom>
          <a:noFill/>
        </p:spPr>
        <p:txBody>
          <a:bodyPr wrap="square" rtlCol="0">
            <a:spAutoFit/>
          </a:bodyPr>
          <a:lstStyle/>
          <a:p>
            <a:r>
              <a:rPr lang="en-US" sz="2800" dirty="0" smtClean="0"/>
              <a:t>Divorce (Deut. 24:1-4)</a:t>
            </a:r>
            <a:endParaRPr lang="en-US" sz="2800" dirty="0"/>
          </a:p>
        </p:txBody>
      </p:sp>
      <p:sp>
        <p:nvSpPr>
          <p:cNvPr id="10" name="TextBox 9"/>
          <p:cNvSpPr txBox="1"/>
          <p:nvPr/>
        </p:nvSpPr>
        <p:spPr>
          <a:xfrm>
            <a:off x="8915400" y="5143500"/>
            <a:ext cx="184731" cy="369332"/>
          </a:xfrm>
          <a:prstGeom prst="rect">
            <a:avLst/>
          </a:prstGeom>
          <a:noFill/>
        </p:spPr>
        <p:txBody>
          <a:bodyPr wrap="none" rtlCol="0">
            <a:spAutoFit/>
          </a:bodyPr>
          <a:lstStyle/>
          <a:p>
            <a:endParaRPr lang="en-US" dirty="0"/>
          </a:p>
        </p:txBody>
      </p:sp>
      <p:sp>
        <p:nvSpPr>
          <p:cNvPr id="12" name="TextBox 11"/>
          <p:cNvSpPr txBox="1"/>
          <p:nvPr/>
        </p:nvSpPr>
        <p:spPr>
          <a:xfrm>
            <a:off x="5105400" y="2715280"/>
            <a:ext cx="4038600" cy="523220"/>
          </a:xfrm>
          <a:prstGeom prst="rect">
            <a:avLst/>
          </a:prstGeom>
          <a:noFill/>
        </p:spPr>
        <p:txBody>
          <a:bodyPr wrap="square" rtlCol="0">
            <a:spAutoFit/>
          </a:bodyPr>
          <a:lstStyle/>
          <a:p>
            <a:r>
              <a:rPr lang="en-US" sz="2800" dirty="0" smtClean="0"/>
              <a:t>Polygamy (Gen. 29) </a:t>
            </a:r>
            <a:endParaRPr lang="en-US" sz="2800" dirty="0"/>
          </a:p>
        </p:txBody>
      </p:sp>
      <p:sp>
        <p:nvSpPr>
          <p:cNvPr id="11" name="TextBox 10"/>
          <p:cNvSpPr txBox="1"/>
          <p:nvPr/>
        </p:nvSpPr>
        <p:spPr>
          <a:xfrm>
            <a:off x="5105400" y="3238500"/>
            <a:ext cx="4038600" cy="523220"/>
          </a:xfrm>
          <a:prstGeom prst="rect">
            <a:avLst/>
          </a:prstGeom>
          <a:noFill/>
        </p:spPr>
        <p:txBody>
          <a:bodyPr wrap="square" rtlCol="0">
            <a:spAutoFit/>
          </a:bodyPr>
          <a:lstStyle/>
          <a:p>
            <a:r>
              <a:rPr lang="en-US" sz="2800" dirty="0" smtClean="0"/>
              <a:t>Envy &amp; Hatred (Gen. 37) </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strVal val="#ppt_w*0.70"/>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1000" fill="hold"/>
                                        <p:tgtEl>
                                          <p:spTgt spid="12"/>
                                        </p:tgtEl>
                                        <p:attrNameLst>
                                          <p:attrName>ppt_w</p:attrName>
                                        </p:attrNameLst>
                                      </p:cBhvr>
                                      <p:tavLst>
                                        <p:tav tm="0">
                                          <p:val>
                                            <p:strVal val="#ppt_w*0.70"/>
                                          </p:val>
                                        </p:tav>
                                        <p:tav tm="100000">
                                          <p:val>
                                            <p:strVal val="#ppt_w"/>
                                          </p:val>
                                        </p:tav>
                                      </p:tavLst>
                                    </p:anim>
                                    <p:anim calcmode="lin" valueType="num">
                                      <p:cBhvr>
                                        <p:cTn id="23" dur="1000" fill="hold"/>
                                        <p:tgtEl>
                                          <p:spTgt spid="12"/>
                                        </p:tgtEl>
                                        <p:attrNameLst>
                                          <p:attrName>ppt_h</p:attrName>
                                        </p:attrNameLst>
                                      </p:cBhvr>
                                      <p:tavLst>
                                        <p:tav tm="0">
                                          <p:val>
                                            <p:strVal val="#ppt_h"/>
                                          </p:val>
                                        </p:tav>
                                        <p:tav tm="100000">
                                          <p:val>
                                            <p:strVal val="#ppt_h"/>
                                          </p:val>
                                        </p:tav>
                                      </p:tavLst>
                                    </p:anim>
                                    <p:animEffect transition="in" filter="fade">
                                      <p:cBhvr>
                                        <p:cTn id="24" dur="10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1000" fill="hold"/>
                                        <p:tgtEl>
                                          <p:spTgt spid="11"/>
                                        </p:tgtEl>
                                        <p:attrNameLst>
                                          <p:attrName>ppt_w</p:attrName>
                                        </p:attrNameLst>
                                      </p:cBhvr>
                                      <p:tavLst>
                                        <p:tav tm="0">
                                          <p:val>
                                            <p:strVal val="#ppt_w*0.70"/>
                                          </p:val>
                                        </p:tav>
                                        <p:tav tm="100000">
                                          <p:val>
                                            <p:strVal val="#ppt_w"/>
                                          </p:val>
                                        </p:tav>
                                      </p:tavLst>
                                    </p:anim>
                                    <p:anim calcmode="lin" valueType="num">
                                      <p:cBhvr>
                                        <p:cTn id="30" dur="1000" fill="hold"/>
                                        <p:tgtEl>
                                          <p:spTgt spid="11"/>
                                        </p:tgtEl>
                                        <p:attrNameLst>
                                          <p:attrName>ppt_h</p:attrName>
                                        </p:attrNameLst>
                                      </p:cBhvr>
                                      <p:tavLst>
                                        <p:tav tm="0">
                                          <p:val>
                                            <p:strVal val="#ppt_h"/>
                                          </p:val>
                                        </p:tav>
                                        <p:tav tm="100000">
                                          <p:val>
                                            <p:strVal val="#ppt_h"/>
                                          </p:val>
                                        </p:tav>
                                      </p:tavLst>
                                    </p:anim>
                                    <p:animEffect transition="in" filter="fade">
                                      <p:cBhvr>
                                        <p:cTn id="31" dur="10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1000" fill="hold"/>
                                        <p:tgtEl>
                                          <p:spTgt spid="8"/>
                                        </p:tgtEl>
                                        <p:attrNameLst>
                                          <p:attrName>ppt_w</p:attrName>
                                        </p:attrNameLst>
                                      </p:cBhvr>
                                      <p:tavLst>
                                        <p:tav tm="0">
                                          <p:val>
                                            <p:strVal val="#ppt_w*0.70"/>
                                          </p:val>
                                        </p:tav>
                                        <p:tav tm="100000">
                                          <p:val>
                                            <p:strVal val="#ppt_w"/>
                                          </p:val>
                                        </p:tav>
                                      </p:tavLst>
                                    </p:anim>
                                    <p:anim calcmode="lin" valueType="num">
                                      <p:cBhvr>
                                        <p:cTn id="37" dur="1000" fill="hold"/>
                                        <p:tgtEl>
                                          <p:spTgt spid="8"/>
                                        </p:tgtEl>
                                        <p:attrNameLst>
                                          <p:attrName>ppt_h</p:attrName>
                                        </p:attrNameLst>
                                      </p:cBhvr>
                                      <p:tavLst>
                                        <p:tav tm="0">
                                          <p:val>
                                            <p:strVal val="#ppt_h"/>
                                          </p:val>
                                        </p:tav>
                                        <p:tav tm="100000">
                                          <p:val>
                                            <p:strVal val="#ppt_h"/>
                                          </p:val>
                                        </p:tav>
                                      </p:tavLst>
                                    </p:anim>
                                    <p:animEffect transition="in" filter="fade">
                                      <p:cBhvr>
                                        <p:cTn id="38" dur="10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strVal val="#ppt_w*0.70"/>
                                          </p:val>
                                        </p:tav>
                                        <p:tav tm="100000">
                                          <p:val>
                                            <p:strVal val="#ppt_w"/>
                                          </p:val>
                                        </p:tav>
                                      </p:tavLst>
                                    </p:anim>
                                    <p:anim calcmode="lin" valueType="num">
                                      <p:cBhvr>
                                        <p:cTn id="44" dur="1000" fill="hold"/>
                                        <p:tgtEl>
                                          <p:spTgt spid="9"/>
                                        </p:tgtEl>
                                        <p:attrNameLst>
                                          <p:attrName>ppt_h</p:attrName>
                                        </p:attrNameLst>
                                      </p:cBhvr>
                                      <p:tavLst>
                                        <p:tav tm="0">
                                          <p:val>
                                            <p:strVal val="#ppt_h"/>
                                          </p:val>
                                        </p:tav>
                                        <p:tav tm="100000">
                                          <p:val>
                                            <p:strVal val="#ppt_h"/>
                                          </p:val>
                                        </p:tav>
                                      </p:tavLst>
                                    </p:anim>
                                    <p:animEffect transition="in" filter="fade">
                                      <p:cBhvr>
                                        <p:cTn id="4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2"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When Jesus Came</a:t>
            </a:r>
            <a:endParaRPr lang="en-US" b="1" dirty="0"/>
          </a:p>
        </p:txBody>
      </p:sp>
      <p:sp>
        <p:nvSpPr>
          <p:cNvPr id="4" name="Content Placeholder 3"/>
          <p:cNvSpPr>
            <a:spLocks noGrp="1"/>
          </p:cNvSpPr>
          <p:nvPr>
            <p:ph sz="half" idx="1"/>
          </p:nvPr>
        </p:nvSpPr>
        <p:spPr>
          <a:xfrm>
            <a:off x="457200" y="1714499"/>
            <a:ext cx="3581400" cy="3581271"/>
          </a:xfrm>
        </p:spPr>
        <p:txBody>
          <a:bodyPr>
            <a:normAutofit fontScale="92500" lnSpcReduction="10000"/>
          </a:bodyPr>
          <a:lstStyle/>
          <a:p>
            <a:endParaRPr lang="en-US" dirty="0"/>
          </a:p>
        </p:txBody>
      </p:sp>
      <p:sp>
        <p:nvSpPr>
          <p:cNvPr id="5" name="Content Placeholder 4"/>
          <p:cNvSpPr>
            <a:spLocks noGrp="1"/>
          </p:cNvSpPr>
          <p:nvPr>
            <p:ph sz="half" idx="2"/>
          </p:nvPr>
        </p:nvSpPr>
        <p:spPr>
          <a:xfrm>
            <a:off x="3962400" y="1600070"/>
            <a:ext cx="4724400" cy="3924429"/>
          </a:xfrm>
        </p:spPr>
        <p:txBody>
          <a:bodyPr>
            <a:normAutofit fontScale="92500" lnSpcReduction="10000"/>
          </a:bodyPr>
          <a:lstStyle/>
          <a:p>
            <a:pPr algn="ctr"/>
            <a:r>
              <a:rPr lang="en-US" sz="2800" b="1" dirty="0" smtClean="0"/>
              <a:t>Roman World</a:t>
            </a:r>
          </a:p>
          <a:p>
            <a:pPr>
              <a:buNone/>
            </a:pPr>
            <a:r>
              <a:rPr lang="en-US" dirty="0" smtClean="0"/>
              <a:t>“Even their women exchanged the natural use for what is against nature. </a:t>
            </a:r>
            <a:r>
              <a:rPr lang="en-US" baseline="30000" dirty="0" smtClean="0"/>
              <a:t>27 </a:t>
            </a:r>
            <a:r>
              <a:rPr lang="en-US" dirty="0" smtClean="0"/>
              <a:t>Likewise also the men, leaving the natural use of the woman, burned in their lust for one another, men with men committing what is shameful, and receiving in themselves the penalty of their error which was due. (Romans 1:26-27)</a:t>
            </a:r>
            <a:endParaRPr lang="en-US" b="1" dirty="0" smtClean="0"/>
          </a:p>
          <a:p>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When Jesus Came</a:t>
            </a:r>
            <a:endParaRPr lang="en-US" b="1" dirty="0"/>
          </a:p>
        </p:txBody>
      </p:sp>
      <p:sp>
        <p:nvSpPr>
          <p:cNvPr id="4" name="Content Placeholder 3"/>
          <p:cNvSpPr>
            <a:spLocks noGrp="1"/>
          </p:cNvSpPr>
          <p:nvPr>
            <p:ph sz="half" idx="1"/>
          </p:nvPr>
        </p:nvSpPr>
        <p:spPr>
          <a:xfrm>
            <a:off x="457200" y="1562100"/>
            <a:ext cx="3429000" cy="3733671"/>
          </a:xfrm>
        </p:spPr>
        <p:txBody>
          <a:bodyPr>
            <a:normAutofit fontScale="62500" lnSpcReduction="20000"/>
          </a:bodyPr>
          <a:lstStyle/>
          <a:p>
            <a:endParaRPr lang="en-US" sz="2400" dirty="0"/>
          </a:p>
        </p:txBody>
      </p:sp>
      <p:sp>
        <p:nvSpPr>
          <p:cNvPr id="5" name="Content Placeholder 4"/>
          <p:cNvSpPr>
            <a:spLocks noGrp="1"/>
          </p:cNvSpPr>
          <p:nvPr>
            <p:ph sz="half" idx="2"/>
          </p:nvPr>
        </p:nvSpPr>
        <p:spPr>
          <a:xfrm>
            <a:off x="3886200" y="1561970"/>
            <a:ext cx="5257800" cy="4114930"/>
          </a:xfrm>
        </p:spPr>
        <p:txBody>
          <a:bodyPr>
            <a:normAutofit fontScale="62500" lnSpcReduction="20000"/>
          </a:bodyPr>
          <a:lstStyle/>
          <a:p>
            <a:pPr algn="ctr"/>
            <a:r>
              <a:rPr lang="en-US" sz="4200" b="1" dirty="0" smtClean="0"/>
              <a:t>Roman World</a:t>
            </a:r>
          </a:p>
          <a:p>
            <a:pPr>
              <a:buNone/>
            </a:pPr>
            <a:r>
              <a:rPr lang="en-US" dirty="0" smtClean="0"/>
              <a:t>“</a:t>
            </a:r>
            <a:r>
              <a:rPr lang="en-US" baseline="30000" dirty="0" smtClean="0"/>
              <a:t>29 </a:t>
            </a:r>
            <a:r>
              <a:rPr lang="en-US" sz="3800" dirty="0" smtClean="0"/>
              <a:t>being filled with all unrighteousness, sexual </a:t>
            </a:r>
            <a:r>
              <a:rPr lang="en-US" sz="3800" dirty="0" err="1" smtClean="0"/>
              <a:t>im</a:t>
            </a:r>
            <a:r>
              <a:rPr lang="en-US" sz="3800" dirty="0" smtClean="0"/>
              <a:t>-morality,</a:t>
            </a:r>
            <a:r>
              <a:rPr lang="en-US" sz="3800" baseline="30000" dirty="0" smtClean="0"/>
              <a:t> </a:t>
            </a:r>
            <a:r>
              <a:rPr lang="en-US" sz="3800" dirty="0" smtClean="0"/>
              <a:t> wickedness, covet- </a:t>
            </a:r>
            <a:r>
              <a:rPr lang="en-US" sz="3800" dirty="0" err="1" smtClean="0"/>
              <a:t>ousness</a:t>
            </a:r>
            <a:r>
              <a:rPr lang="en-US" sz="3800" dirty="0" smtClean="0"/>
              <a:t>, maliciousness; full of  envy, murder, strife, deceit, evil-mindedness; </a:t>
            </a:r>
            <a:r>
              <a:rPr lang="en-US" sz="3800" i="1" dirty="0" smtClean="0"/>
              <a:t>they are</a:t>
            </a:r>
            <a:r>
              <a:rPr lang="en-US" sz="3800" dirty="0" smtClean="0"/>
              <a:t> whisperers, </a:t>
            </a:r>
            <a:r>
              <a:rPr lang="en-US" sz="3800" baseline="30000" dirty="0" smtClean="0"/>
              <a:t>30 </a:t>
            </a:r>
            <a:r>
              <a:rPr lang="en-US" sz="3800" dirty="0" smtClean="0"/>
              <a:t>backbiters, haters of God,  violent, proud, boasters,     inventors of evil things,  disobedient to parents, </a:t>
            </a:r>
            <a:r>
              <a:rPr lang="en-US" sz="3800" baseline="30000" dirty="0" smtClean="0"/>
              <a:t>31 </a:t>
            </a:r>
            <a:r>
              <a:rPr lang="en-US" sz="3800" dirty="0" smtClean="0"/>
              <a:t>undiscerning, untrustworthy, unloving, unforgiving, unmerciful</a:t>
            </a:r>
            <a:endParaRPr lang="en-US" sz="3800" b="1" dirty="0"/>
          </a:p>
        </p:txBody>
      </p:sp>
      <p:cxnSp>
        <p:nvCxnSpPr>
          <p:cNvPr id="7" name="Straight Connector 6"/>
          <p:cNvCxnSpPr/>
          <p:nvPr/>
        </p:nvCxnSpPr>
        <p:spPr>
          <a:xfrm>
            <a:off x="6553200" y="2552700"/>
            <a:ext cx="1295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267200" y="2857500"/>
            <a:ext cx="114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486400" y="3162300"/>
            <a:ext cx="1905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305800" y="3162300"/>
            <a:ext cx="685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267200" y="3467100"/>
            <a:ext cx="990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10200" y="3467100"/>
            <a:ext cx="609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48400" y="3467100"/>
            <a:ext cx="762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410200" y="4610100"/>
            <a:ext cx="2895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267200" y="5219700"/>
            <a:ext cx="4495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left)">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left)">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left)">
                                      <p:cBhvr>
                                        <p:cTn id="41" dur="500"/>
                                        <p:tgtEl>
                                          <p:spTgt spid="2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wipe(left)">
                                      <p:cBhvr>
                                        <p:cTn id="4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When Jesus Came</a:t>
            </a:r>
            <a:endParaRPr lang="en-US" b="1" dirty="0"/>
          </a:p>
        </p:txBody>
      </p:sp>
      <p:sp>
        <p:nvSpPr>
          <p:cNvPr id="4" name="Content Placeholder 3"/>
          <p:cNvSpPr>
            <a:spLocks noGrp="1"/>
          </p:cNvSpPr>
          <p:nvPr>
            <p:ph sz="half" idx="1"/>
          </p:nvPr>
        </p:nvSpPr>
        <p:spPr>
          <a:xfrm>
            <a:off x="457200" y="1638299"/>
            <a:ext cx="3505200" cy="3657471"/>
          </a:xfrm>
        </p:spPr>
        <p:txBody>
          <a:bodyPr>
            <a:normAutofit/>
          </a:bodyPr>
          <a:lstStyle/>
          <a:p>
            <a:endParaRPr lang="en-US" dirty="0"/>
          </a:p>
        </p:txBody>
      </p:sp>
      <p:sp>
        <p:nvSpPr>
          <p:cNvPr id="5" name="Content Placeholder 4"/>
          <p:cNvSpPr>
            <a:spLocks noGrp="1"/>
          </p:cNvSpPr>
          <p:nvPr>
            <p:ph sz="half" idx="2"/>
          </p:nvPr>
        </p:nvSpPr>
        <p:spPr>
          <a:xfrm>
            <a:off x="3886200" y="1485900"/>
            <a:ext cx="5105400" cy="4114929"/>
          </a:xfrm>
        </p:spPr>
        <p:txBody>
          <a:bodyPr>
            <a:normAutofit/>
          </a:bodyPr>
          <a:lstStyle/>
          <a:p>
            <a:pPr algn="ctr"/>
            <a:r>
              <a:rPr lang="en-US" b="1" dirty="0" smtClean="0"/>
              <a:t>Roman World</a:t>
            </a:r>
          </a:p>
          <a:p>
            <a:r>
              <a:rPr lang="en-US" sz="2200" dirty="0" smtClean="0"/>
              <a:t>Family murders were common.</a:t>
            </a:r>
          </a:p>
          <a:p>
            <a:r>
              <a:rPr lang="en-US" sz="2200" dirty="0" smtClean="0"/>
              <a:t>Babies aborted or abandoned</a:t>
            </a:r>
          </a:p>
          <a:p>
            <a:r>
              <a:rPr lang="en-US" sz="2200" dirty="0" smtClean="0"/>
              <a:t>“In the heathen, and especially in the Roman world, the strictness of the marriage bond had been so shamefully relaxed that…as Seneca says, women no longer reckoned their years by the consuls, but by the number of their repudiated husbands.”  (Farrar)</a:t>
            </a:r>
          </a:p>
          <a:p>
            <a:r>
              <a:rPr lang="en-US" sz="2200" dirty="0" smtClean="0"/>
              <a:t>Factor in downfall of Roman Empire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586740"/>
            <a:ext cx="4800600" cy="952500"/>
          </a:xfrm>
        </p:spPr>
        <p:txBody>
          <a:bodyPr/>
          <a:lstStyle/>
          <a:p>
            <a:pPr algn="r"/>
            <a:r>
              <a:rPr lang="en-US" b="1" dirty="0" smtClean="0"/>
              <a:t>When Jesus Came</a:t>
            </a:r>
            <a:endParaRPr lang="en-US" b="1" dirty="0"/>
          </a:p>
        </p:txBody>
      </p:sp>
      <p:sp>
        <p:nvSpPr>
          <p:cNvPr id="4" name="Content Placeholder 3"/>
          <p:cNvSpPr>
            <a:spLocks noGrp="1"/>
          </p:cNvSpPr>
          <p:nvPr>
            <p:ph sz="half" idx="1"/>
          </p:nvPr>
        </p:nvSpPr>
        <p:spPr>
          <a:xfrm>
            <a:off x="0" y="1562100"/>
            <a:ext cx="4038600" cy="3962400"/>
          </a:xfrm>
        </p:spPr>
        <p:txBody>
          <a:bodyPr>
            <a:noAutofit/>
          </a:bodyPr>
          <a:lstStyle/>
          <a:p>
            <a:r>
              <a:rPr lang="en-US" sz="2200" dirty="0" smtClean="0"/>
              <a:t>“Have you not read that He who made </a:t>
            </a:r>
            <a:r>
              <a:rPr lang="en-US" sz="2200" i="1" dirty="0" smtClean="0"/>
              <a:t>them</a:t>
            </a:r>
            <a:r>
              <a:rPr lang="en-US" sz="2200" dirty="0" smtClean="0"/>
              <a:t> at the  be-ginning ‘made them male and female,’</a:t>
            </a:r>
            <a:r>
              <a:rPr lang="en-US" sz="2200" baseline="30000" dirty="0" smtClean="0"/>
              <a:t> </a:t>
            </a:r>
            <a:r>
              <a:rPr lang="en-US" sz="2200" dirty="0" smtClean="0"/>
              <a:t>and said, ‘For this reason a man shall leave his father and mother and be joined to his wife, and the two shall become one flesh’?</a:t>
            </a:r>
            <a:r>
              <a:rPr lang="en-US" sz="2200" baseline="30000" dirty="0" smtClean="0"/>
              <a:t> </a:t>
            </a:r>
            <a:r>
              <a:rPr lang="en-US" sz="2200" dirty="0" smtClean="0"/>
              <a:t> </a:t>
            </a:r>
            <a:r>
              <a:rPr lang="en-US" sz="2200" baseline="30000" dirty="0" smtClean="0"/>
              <a:t>6 </a:t>
            </a:r>
            <a:r>
              <a:rPr lang="en-US" sz="2200" dirty="0" smtClean="0"/>
              <a:t>So then, they are no longer two but one flesh. Therefore what God has joined to- </a:t>
            </a:r>
            <a:r>
              <a:rPr lang="en-US" sz="2200" dirty="0" err="1" smtClean="0"/>
              <a:t>gether</a:t>
            </a:r>
            <a:r>
              <a:rPr lang="en-US" sz="2200" dirty="0" smtClean="0"/>
              <a:t>, let not man separate.”</a:t>
            </a:r>
          </a:p>
        </p:txBody>
      </p:sp>
      <p:sp>
        <p:nvSpPr>
          <p:cNvPr id="5" name="Content Placeholder 4"/>
          <p:cNvSpPr>
            <a:spLocks noGrp="1"/>
          </p:cNvSpPr>
          <p:nvPr>
            <p:ph sz="half" idx="2"/>
          </p:nvPr>
        </p:nvSpPr>
        <p:spPr>
          <a:xfrm>
            <a:off x="3886200" y="1600070"/>
            <a:ext cx="5257800" cy="4114930"/>
          </a:xfrm>
        </p:spPr>
        <p:txBody>
          <a:bodyPr>
            <a:normAutofit fontScale="70000" lnSpcReduction="20000"/>
          </a:bodyPr>
          <a:lstStyle/>
          <a:p>
            <a:pPr algn="ctr"/>
            <a:r>
              <a:rPr lang="en-US" sz="3400" b="1" dirty="0" smtClean="0"/>
              <a:t>Jewish World</a:t>
            </a:r>
          </a:p>
          <a:p>
            <a:r>
              <a:rPr lang="en-US" sz="3100" dirty="0" smtClean="0"/>
              <a:t>“The Jews had caught up the shameful precedent, and since polygamy had fallen into discredit, they made a near approach to it by the ease with which they were able to dismiss one wife and take another.” Josephus, a Pharisee of the Pharisees, narrates that his first  wife abandoned him, he had divorced the second after she had borne him three children and  then married a third.” (Farrar)</a:t>
            </a:r>
          </a:p>
          <a:p>
            <a:r>
              <a:rPr lang="en-US" sz="3100" dirty="0" smtClean="0"/>
              <a:t>John the Baptist learned it was dangerous to preach against it. </a:t>
            </a:r>
            <a:endParaRPr lang="en-US" sz="3100" b="1" dirty="0"/>
          </a:p>
        </p:txBody>
      </p:sp>
      <p:sp>
        <p:nvSpPr>
          <p:cNvPr id="14" name="TextBox 13"/>
          <p:cNvSpPr txBox="1"/>
          <p:nvPr/>
        </p:nvSpPr>
        <p:spPr>
          <a:xfrm>
            <a:off x="457200" y="723900"/>
            <a:ext cx="3429000" cy="861774"/>
          </a:xfrm>
          <a:prstGeom prst="rect">
            <a:avLst/>
          </a:prstGeom>
          <a:noFill/>
        </p:spPr>
        <p:txBody>
          <a:bodyPr wrap="square" rtlCol="0">
            <a:spAutoFit/>
          </a:bodyPr>
          <a:lstStyle/>
          <a:p>
            <a:r>
              <a:rPr lang="en-US" sz="5000" b="1" dirty="0" smtClean="0">
                <a:latin typeface="+mj-lt"/>
              </a:rPr>
              <a:t>Jesus Said:</a:t>
            </a:r>
            <a:endParaRPr lang="en-US" sz="5000" dirty="0">
              <a:latin typeface="+mj-lt"/>
            </a:endParaRPr>
          </a:p>
        </p:txBody>
      </p:sp>
      <p:cxnSp>
        <p:nvCxnSpPr>
          <p:cNvPr id="18" name="Straight Connector 17"/>
          <p:cNvCxnSpPr/>
          <p:nvPr/>
        </p:nvCxnSpPr>
        <p:spPr>
          <a:xfrm>
            <a:off x="4038600" y="1638300"/>
            <a:ext cx="0" cy="40767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rot="20425407">
            <a:off x="685800" y="2400300"/>
            <a:ext cx="2819400" cy="1077218"/>
          </a:xfrm>
          <a:prstGeom prst="rect">
            <a:avLst/>
          </a:prstGeom>
          <a:solidFill>
            <a:srgbClr val="FFFF00"/>
          </a:solidFill>
        </p:spPr>
        <p:txBody>
          <a:bodyPr wrap="square" rtlCol="0">
            <a:spAutoFit/>
          </a:bodyPr>
          <a:lstStyle/>
          <a:p>
            <a:pPr algn="ctr"/>
            <a:r>
              <a:rPr lang="en-US" sz="3200" b="1" dirty="0" smtClean="0">
                <a:solidFill>
                  <a:srgbClr val="FF0000"/>
                </a:solidFill>
                <a:effectLst>
                  <a:outerShdw blurRad="38100" dist="38100" dir="2700000" algn="tl">
                    <a:srgbClr val="000000">
                      <a:alpha val="43137"/>
                    </a:srgbClr>
                  </a:outerShdw>
                </a:effectLst>
              </a:rPr>
              <a:t>Family Not of This World</a:t>
            </a:r>
            <a:endParaRPr lang="en-US" sz="3200" b="1" dirty="0">
              <a:solidFill>
                <a:srgbClr val="FF000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wipe(up)">
                                      <p:cBhvr>
                                        <p:cTn id="23" dur="5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up)">
                                      <p:cBhvr>
                                        <p:cTn id="28" dur="500"/>
                                        <p:tgtEl>
                                          <p:spTgt spid="18"/>
                                        </p:tgtEl>
                                      </p:cBhvr>
                                    </p:animEffect>
                                  </p:childTnLst>
                                </p:cTn>
                              </p:par>
                            </p:childTnLst>
                          </p:cTn>
                        </p:par>
                        <p:par>
                          <p:cTn id="29" fill="hold">
                            <p:stCondLst>
                              <p:cond delay="500"/>
                            </p:stCondLst>
                            <p:childTnLst>
                              <p:par>
                                <p:cTn id="30" presetID="53"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14" grpId="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586740"/>
            <a:ext cx="3581400" cy="952500"/>
          </a:xfrm>
        </p:spPr>
        <p:txBody>
          <a:bodyPr>
            <a:normAutofit fontScale="90000"/>
          </a:bodyPr>
          <a:lstStyle/>
          <a:p>
            <a:r>
              <a:rPr lang="en-US" sz="3600" b="1" dirty="0" smtClean="0"/>
              <a:t>Jesus takes us Back</a:t>
            </a:r>
            <a:br>
              <a:rPr lang="en-US" sz="3600" b="1" dirty="0" smtClean="0"/>
            </a:br>
            <a:r>
              <a:rPr lang="en-US" sz="3600" b="1" dirty="0" smtClean="0"/>
              <a:t>  to the Beginning</a:t>
            </a:r>
            <a:endParaRPr lang="en-US" sz="3600" b="1" dirty="0"/>
          </a:p>
        </p:txBody>
      </p:sp>
      <p:sp>
        <p:nvSpPr>
          <p:cNvPr id="4" name="Content Placeholder 3"/>
          <p:cNvSpPr>
            <a:spLocks noGrp="1"/>
          </p:cNvSpPr>
          <p:nvPr>
            <p:ph sz="half" idx="1"/>
          </p:nvPr>
        </p:nvSpPr>
        <p:spPr/>
        <p:txBody>
          <a:bodyPr/>
          <a:lstStyle/>
          <a:p>
            <a:r>
              <a:rPr lang="en-US" dirty="0" smtClean="0"/>
              <a:t>Man and Woman</a:t>
            </a:r>
          </a:p>
          <a:p>
            <a:r>
              <a:rPr lang="en-US" dirty="0" smtClean="0"/>
              <a:t>Made ONE in Marriage </a:t>
            </a:r>
          </a:p>
          <a:p>
            <a:r>
              <a:rPr lang="en-US" dirty="0" smtClean="0"/>
              <a:t>Childbearing in Marriage</a:t>
            </a:r>
          </a:p>
          <a:p>
            <a:r>
              <a:rPr lang="en-US" dirty="0" smtClean="0"/>
              <a:t>Permanent (for life)</a:t>
            </a:r>
          </a:p>
          <a:p>
            <a:r>
              <a:rPr lang="en-US" dirty="0" smtClean="0"/>
              <a:t>Peaceful  (No Competition)</a:t>
            </a:r>
          </a:p>
          <a:p>
            <a:r>
              <a:rPr lang="en-US" dirty="0" smtClean="0"/>
              <a:t>Godly  </a:t>
            </a:r>
          </a:p>
          <a:p>
            <a:endParaRPr lang="en-US" dirty="0"/>
          </a:p>
        </p:txBody>
      </p:sp>
      <p:sp>
        <p:nvSpPr>
          <p:cNvPr id="6" name="Content Placeholder 5"/>
          <p:cNvSpPr>
            <a:spLocks noGrp="1"/>
          </p:cNvSpPr>
          <p:nvPr>
            <p:ph sz="half" idx="2"/>
          </p:nvPr>
        </p:nvSpPr>
        <p:spPr>
          <a:xfrm>
            <a:off x="4648200" y="1600071"/>
            <a:ext cx="4191000" cy="3695700"/>
          </a:xfrm>
        </p:spPr>
        <p:txBody>
          <a:bodyPr>
            <a:normAutofit/>
          </a:bodyPr>
          <a:lstStyle/>
          <a:p>
            <a:pPr>
              <a:buNone/>
            </a:pPr>
            <a:r>
              <a:rPr lang="en-US" sz="3200" b="1" dirty="0" smtClean="0"/>
              <a:t>Has forgotten what a family really is!</a:t>
            </a:r>
            <a:endParaRPr lang="en-US" sz="3200" b="1" dirty="0"/>
          </a:p>
        </p:txBody>
      </p:sp>
      <p:sp>
        <p:nvSpPr>
          <p:cNvPr id="7" name="Title 2"/>
          <p:cNvSpPr txBox="1">
            <a:spLocks/>
          </p:cNvSpPr>
          <p:nvPr/>
        </p:nvSpPr>
        <p:spPr>
          <a:xfrm>
            <a:off x="4648200" y="342900"/>
            <a:ext cx="3657600" cy="952500"/>
          </a:xfrm>
          <a:prstGeom prst="rect">
            <a:avLst/>
          </a:prstGeom>
        </p:spPr>
        <p:txBody>
          <a:bodyPr vert="horz" lIns="0" rIns="0" bIns="0"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2"/>
                </a:solidFill>
                <a:effectLst/>
                <a:uLnTx/>
                <a:uFillTx/>
                <a:latin typeface="+mj-lt"/>
                <a:ea typeface="+mj-ea"/>
                <a:cs typeface="+mj-cs"/>
              </a:rPr>
              <a:t>  </a:t>
            </a:r>
            <a:r>
              <a:rPr kumimoji="0" lang="en-US" sz="4100" b="1" i="0" u="none" strike="noStrike" kern="1200" cap="none" spc="0" normalizeH="0" baseline="0" noProof="0" dirty="0" smtClean="0">
                <a:ln>
                  <a:noFill/>
                </a:ln>
                <a:solidFill>
                  <a:schemeClr val="tx2"/>
                </a:solidFill>
                <a:effectLst/>
                <a:uLnTx/>
                <a:uFillTx/>
                <a:latin typeface="+mj-lt"/>
                <a:ea typeface="+mj-ea"/>
                <a:cs typeface="+mj-cs"/>
              </a:rPr>
              <a:t>Today’s  World </a:t>
            </a:r>
            <a:endParaRPr kumimoji="0" lang="en-US" sz="41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p:cTn id="11"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579</TotalTime>
  <Words>875</Words>
  <Application>Microsoft Office PowerPoint</Application>
  <PresentationFormat>On-screen Show (16:10)</PresentationFormat>
  <Paragraphs>121</Paragraphs>
  <Slides>16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Constantia</vt:lpstr>
      <vt:lpstr>Times New Roman</vt:lpstr>
      <vt:lpstr>Wingdings 2</vt:lpstr>
      <vt:lpstr>Flow</vt:lpstr>
      <vt:lpstr>Families Not of This World</vt:lpstr>
      <vt:lpstr> God’s Original Marriage Ceremony  “Therefore, a man shall leave his father and mother and be joined to his wife, and they shall become one flesh”</vt:lpstr>
      <vt:lpstr>God’s Plan For Family</vt:lpstr>
      <vt:lpstr>God’s Plan For Family</vt:lpstr>
      <vt:lpstr>When Jesus Came</vt:lpstr>
      <vt:lpstr>When Jesus Came</vt:lpstr>
      <vt:lpstr>When Jesus Came</vt:lpstr>
      <vt:lpstr>When Jesus Came</vt:lpstr>
      <vt:lpstr>Jesus takes us Back   to the Beginning</vt:lpstr>
      <vt:lpstr>Difficult to Define Family</vt:lpstr>
      <vt:lpstr>Jesus takes us Back   to the Beginning</vt:lpstr>
      <vt:lpstr>Do not expect the world to understand or praise an ideal family.</vt:lpstr>
      <vt:lpstr>EH Families Not of the World</vt:lpstr>
      <vt:lpstr>The World will try to change us!</vt:lpstr>
      <vt:lpstr>Teenagers, Make it your Goal to have a Family, Not of This World!</vt:lpstr>
      <vt:lpstr>“God Give Us Christian Homes”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Christina</dc:creator>
  <cp:lastModifiedBy>Embry</cp:lastModifiedBy>
  <cp:revision>17</cp:revision>
  <cp:lastPrinted>2016-02-07T03:06:14Z</cp:lastPrinted>
  <dcterms:created xsi:type="dcterms:W3CDTF">2016-01-26T21:46:04Z</dcterms:created>
  <dcterms:modified xsi:type="dcterms:W3CDTF">2016-02-07T14:07:06Z</dcterms:modified>
</cp:coreProperties>
</file>