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31"/>
  </p:notesMasterIdLst>
  <p:sldIdLst>
    <p:sldId id="277" r:id="rId3"/>
    <p:sldId id="278" r:id="rId4"/>
    <p:sldId id="280" r:id="rId5"/>
    <p:sldId id="297" r:id="rId6"/>
    <p:sldId id="263" r:id="rId7"/>
    <p:sldId id="285" r:id="rId8"/>
    <p:sldId id="298" r:id="rId9"/>
    <p:sldId id="270" r:id="rId10"/>
    <p:sldId id="286" r:id="rId11"/>
    <p:sldId id="299" r:id="rId12"/>
    <p:sldId id="281" r:id="rId13"/>
    <p:sldId id="290" r:id="rId14"/>
    <p:sldId id="302" r:id="rId15"/>
    <p:sldId id="306" r:id="rId16"/>
    <p:sldId id="307" r:id="rId17"/>
    <p:sldId id="300" r:id="rId18"/>
    <p:sldId id="282" r:id="rId19"/>
    <p:sldId id="287" r:id="rId20"/>
    <p:sldId id="301" r:id="rId21"/>
    <p:sldId id="303" r:id="rId22"/>
    <p:sldId id="308" r:id="rId23"/>
    <p:sldId id="283" r:id="rId24"/>
    <p:sldId id="288" r:id="rId25"/>
    <p:sldId id="304" r:id="rId26"/>
    <p:sldId id="284" r:id="rId27"/>
    <p:sldId id="289" r:id="rId28"/>
    <p:sldId id="305" r:id="rId29"/>
    <p:sldId id="291" r:id="rId30"/>
  </p:sldIdLst>
  <p:sldSz cx="9144000" cy="6858000" type="screen4x3"/>
  <p:notesSz cx="6858000" cy="9144000"/>
  <p:embeddedFontLst>
    <p:embeddedFont>
      <p:font typeface="Calibri" pitchFamily="34" charset="0"/>
      <p:regular r:id="rId32"/>
      <p:bold r:id="rId33"/>
      <p:italic r:id="rId34"/>
      <p:boldItalic r:id="rId35"/>
    </p:embeddedFont>
    <p:embeddedFont>
      <p:font typeface="Georgia"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troduction" id="{CB6BBEF7-9717-4733-A929-535518E6EBF6}">
          <p14:sldIdLst>
            <p14:sldId id="277"/>
          </p14:sldIdLst>
        </p14:section>
        <p14:section name="Author Your Presentation" id="{16378913-E5ED-4281-BAF5-F1F938CB0BED}">
          <p14:sldIdLst>
            <p14:sldId id="278"/>
            <p14:sldId id="280"/>
            <p14:sldId id="297"/>
            <p14:sldId id="263"/>
            <p14:sldId id="285"/>
            <p14:sldId id="298"/>
            <p14:sldId id="270"/>
            <p14:sldId id="286"/>
            <p14:sldId id="299"/>
            <p14:sldId id="281"/>
            <p14:sldId id="290"/>
            <p14:sldId id="302"/>
            <p14:sldId id="306"/>
            <p14:sldId id="307"/>
            <p14:sldId id="300"/>
            <p14:sldId id="282"/>
            <p14:sldId id="287"/>
            <p14:sldId id="301"/>
            <p14:sldId id="303"/>
            <p14:sldId id="308"/>
            <p14:sldId id="283"/>
            <p14:sldId id="288"/>
            <p14:sldId id="304"/>
            <p14:sldId id="284"/>
            <p14:sldId id="289"/>
            <p14:sldId id="305"/>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99321" autoAdjust="0"/>
  </p:normalViewPr>
  <p:slideViewPr>
    <p:cSldViewPr>
      <p:cViewPr>
        <p:scale>
          <a:sx n="70" d="100"/>
          <a:sy n="70" d="100"/>
        </p:scale>
        <p:origin x="-1254" y="-9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8/28/2011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 xmlns:p14="http://schemas.microsoft.com/office/powerpoint/2010/main" val="13980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8/28/2011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8/28/2011</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8/28/2011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8/28/2011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8/28/2011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8/28/2011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8/28/2011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a:t>7</a:t>
            </a:r>
            <a:r>
              <a:rPr lang="en-US" dirty="0" smtClean="0"/>
              <a:t> ways to grow authentic relationships</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smtClean="0">
                <a:solidFill>
                  <a:srgbClr val="7BCF27"/>
                </a:solidFill>
                <a:latin typeface="Calibri" pitchFamily="34" charset="0"/>
              </a:rPr>
              <a:t>finding genuine </a:t>
            </a:r>
            <a:r>
              <a:rPr lang="en-US" sz="2400" b="0" dirty="0">
                <a:solidFill>
                  <a:srgbClr val="262626"/>
                </a:solidFill>
              </a:rPr>
              <a:t/>
            </a:r>
            <a:br>
              <a:rPr lang="en-US" sz="2400" b="0" dirty="0">
                <a:solidFill>
                  <a:srgbClr val="262626"/>
                </a:solidFill>
              </a:rPr>
            </a:br>
            <a:r>
              <a:rPr lang="en-US" sz="5600" b="0" dirty="0" smtClean="0">
                <a:solidFill>
                  <a:prstClr val="white"/>
                </a:solidFill>
              </a:rPr>
              <a:t>FRIENDSHIP</a:t>
            </a:r>
            <a:endParaRPr lang="en-US" sz="5600" b="0" dirty="0"/>
          </a:p>
        </p:txBody>
      </p:sp>
    </p:spTree>
  </p:cSld>
  <p:clrMapOvr>
    <a:masterClrMapping/>
  </p:clrMapOvr>
  <mc:AlternateContent xmlns:mc="http://schemas.openxmlformats.org/markup-compatibility/2006">
    <mc:Choice xmlns="" xmlns:p14="http://schemas.microsoft.com/office/powerpoint/2010/main" Requires="p14">
      <p:transition spd="slow" p14:dur="5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err="1" smtClean="0">
                <a:solidFill>
                  <a:schemeClr val="tx1"/>
                </a:solidFill>
              </a:rPr>
              <a:t>Onesiphorus</a:t>
            </a:r>
            <a:r>
              <a:rPr lang="en-US" sz="2400" dirty="0" smtClean="0">
                <a:solidFill>
                  <a:schemeClr val="tx1"/>
                </a:solidFill>
              </a:rPr>
              <a:t> ministered to Paul</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May the Lord grant mercy to the household of </a:t>
            </a:r>
            <a:r>
              <a:rPr lang="en-US" sz="2600" dirty="0" err="1" smtClean="0">
                <a:solidFill>
                  <a:schemeClr val="bg1">
                    <a:lumMod val="50000"/>
                  </a:schemeClr>
                </a:solidFill>
              </a:rPr>
              <a:t>Onesiphorus</a:t>
            </a:r>
            <a:r>
              <a:rPr lang="en-US" sz="2600" dirty="0" smtClean="0">
                <a:solidFill>
                  <a:schemeClr val="bg1">
                    <a:lumMod val="50000"/>
                  </a:schemeClr>
                </a:solidFill>
              </a:rPr>
              <a:t>, for he </a:t>
            </a:r>
            <a:r>
              <a:rPr lang="en-US" sz="2600" b="1" dirty="0" smtClean="0">
                <a:solidFill>
                  <a:schemeClr val="tx1"/>
                </a:solidFill>
              </a:rPr>
              <a:t>often refreshed me </a:t>
            </a:r>
            <a:r>
              <a:rPr lang="en-US" sz="2600" dirty="0" smtClean="0">
                <a:solidFill>
                  <a:schemeClr val="bg1">
                    <a:lumMod val="50000"/>
                  </a:schemeClr>
                </a:solidFill>
              </a:rPr>
              <a:t>and was not ashamed of my chains, but when he arrived in Rome he searched for me earnestly and found me... </a:t>
            </a:r>
          </a:p>
          <a:p>
            <a:pPr marL="0" indent="0">
              <a:buNone/>
            </a:pPr>
            <a:r>
              <a:rPr lang="en-US" sz="2600" dirty="0" smtClean="0">
                <a:solidFill>
                  <a:schemeClr val="bg1">
                    <a:lumMod val="50000"/>
                  </a:schemeClr>
                </a:solidFill>
              </a:rPr>
              <a:t>2 Timothy 1:16-17</a:t>
            </a:r>
            <a:endParaRPr lang="en-US" sz="2600" dirty="0">
              <a:solidFill>
                <a:schemeClr val="bg1">
                  <a:lumMod val="50000"/>
                </a:schemeClr>
              </a:solidFill>
            </a:endParaRPr>
          </a:p>
        </p:txBody>
      </p:sp>
    </p:spTree>
    <p:extLst>
      <p:ext uri="{BB962C8B-B14F-4D97-AF65-F5344CB8AC3E}">
        <p14:creationId xmlns="" xmlns:p14="http://schemas.microsoft.com/office/powerpoint/2010/main" val="41903072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992354"/>
            <a:ext cx="6019800" cy="1970046"/>
          </a:xfrm>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accept second place</a:t>
            </a:r>
            <a:endParaRPr lang="en-US" sz="28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4</a:t>
            </a:r>
            <a:endParaRPr lang="en-US" sz="17000" b="1" dirty="0">
              <a:solidFill>
                <a:srgbClr val="F26200">
                  <a:alpha val="40000"/>
                </a:srgbClr>
              </a:solidFill>
              <a:cs typeface="Arial" pitchFamily="34" charset="0"/>
            </a:endParaRPr>
          </a:p>
        </p:txBody>
      </p:sp>
    </p:spTree>
    <p:extLst>
      <p:ext uri="{BB962C8B-B14F-4D97-AF65-F5344CB8AC3E}">
        <p14:creationId xmlns="" xmlns:p14="http://schemas.microsoft.com/office/powerpoint/2010/main" val="4162362556"/>
      </p:ext>
    </p:extLst>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00"/>
            <a:ext cx="7086600" cy="1828800"/>
          </a:xfrm>
        </p:spPr>
        <p:txBody>
          <a:bodyPr>
            <a:normAutofit/>
          </a:bodyPr>
          <a:lstStyle/>
          <a:p>
            <a:pPr lvl="0">
              <a:spcBef>
                <a:spcPts val="0"/>
              </a:spcBef>
            </a:pPr>
            <a:r>
              <a:rPr lang="en-US" sz="2200" dirty="0" smtClean="0">
                <a:solidFill>
                  <a:prstClr val="white"/>
                </a:solidFill>
              </a:rPr>
              <a:t>I have written the church, but </a:t>
            </a:r>
            <a:r>
              <a:rPr lang="en-US" sz="2200" dirty="0" err="1" smtClean="0">
                <a:solidFill>
                  <a:prstClr val="white"/>
                </a:solidFill>
              </a:rPr>
              <a:t>Diotrephes</a:t>
            </a:r>
            <a:r>
              <a:rPr lang="en-US" sz="2200" dirty="0" smtClean="0">
                <a:solidFill>
                  <a:prstClr val="white"/>
                </a:solidFill>
              </a:rPr>
              <a:t>, who likes to put himself first, does not acknowledge our authority… And not content with that, he refuses to welcome the brothers, and also stops those who want to and puts them out of the church.</a:t>
            </a:r>
            <a:endParaRPr lang="en-US"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9-10</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544727788"/>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Jonathan gave up his throne for David</a:t>
            </a:r>
            <a:endParaRPr lang="en-US" sz="2400" dirty="0">
              <a:solidFill>
                <a:schemeClr val="tx1"/>
              </a:solidFill>
            </a:endParaRPr>
          </a:p>
        </p:txBody>
      </p:sp>
      <p:sp>
        <p:nvSpPr>
          <p:cNvPr id="3" name="Content Placeholder 2"/>
          <p:cNvSpPr>
            <a:spLocks noGrp="1"/>
          </p:cNvSpPr>
          <p:nvPr>
            <p:ph idx="1"/>
          </p:nvPr>
        </p:nvSpPr>
        <p:spPr>
          <a:xfrm>
            <a:off x="457200" y="1600200"/>
            <a:ext cx="7467600" cy="4525963"/>
          </a:xfrm>
        </p:spPr>
        <p:txBody>
          <a:bodyPr>
            <a:normAutofit/>
          </a:bodyPr>
          <a:lstStyle/>
          <a:p>
            <a:pPr marL="0" indent="0">
              <a:buNone/>
            </a:pPr>
            <a:r>
              <a:rPr lang="en-US" sz="2600" dirty="0" smtClean="0">
                <a:solidFill>
                  <a:schemeClr val="bg1">
                    <a:lumMod val="50000"/>
                  </a:schemeClr>
                </a:solidFill>
              </a:rPr>
              <a:t>Then Saul’s anger was kindled against Jonathan, and he said to him, “You son of a perverse, rebellious woman, do I not know that you have chosen the son of Jesse to your own shame, and to the shame of your mother’s nakedness? For as long as the son of Jesse lives on the earth </a:t>
            </a:r>
            <a:r>
              <a:rPr lang="en-US" sz="2600" b="1" dirty="0" smtClean="0">
                <a:solidFill>
                  <a:schemeClr val="tx1"/>
                </a:solidFill>
              </a:rPr>
              <a:t>neither you nor your kingdom </a:t>
            </a:r>
            <a:r>
              <a:rPr lang="en-US" sz="2600" dirty="0" smtClean="0">
                <a:solidFill>
                  <a:schemeClr val="bg1">
                    <a:lumMod val="50000"/>
                  </a:schemeClr>
                </a:solidFill>
              </a:rPr>
              <a:t>shall be established.</a:t>
            </a:r>
          </a:p>
          <a:p>
            <a:pPr marL="0" indent="0">
              <a:buNone/>
            </a:pPr>
            <a:r>
              <a:rPr lang="en-US" sz="2600" dirty="0" smtClean="0">
                <a:solidFill>
                  <a:schemeClr val="bg1">
                    <a:lumMod val="50000"/>
                  </a:schemeClr>
                </a:solidFill>
              </a:rPr>
              <a:t>1 Samuel 20:30-31</a:t>
            </a:r>
            <a:endParaRPr lang="en-US" sz="2600" dirty="0">
              <a:solidFill>
                <a:schemeClr val="bg1">
                  <a:lumMod val="50000"/>
                </a:schemeClr>
              </a:solidFill>
            </a:endParaRPr>
          </a:p>
        </p:txBody>
      </p:sp>
    </p:spTree>
    <p:extLst>
      <p:ext uri="{BB962C8B-B14F-4D97-AF65-F5344CB8AC3E}">
        <p14:creationId xmlns="" xmlns:p14="http://schemas.microsoft.com/office/powerpoint/2010/main" val="18881331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Jonathan gave up his throne for David</a:t>
            </a:r>
            <a:endParaRPr lang="en-US" sz="2400" dirty="0">
              <a:solidFill>
                <a:schemeClr val="tx1"/>
              </a:solidFill>
            </a:endParaRPr>
          </a:p>
        </p:txBody>
      </p:sp>
      <p:sp>
        <p:nvSpPr>
          <p:cNvPr id="3" name="Content Placeholder 2"/>
          <p:cNvSpPr>
            <a:spLocks noGrp="1"/>
          </p:cNvSpPr>
          <p:nvPr>
            <p:ph idx="1"/>
          </p:nvPr>
        </p:nvSpPr>
        <p:spPr>
          <a:xfrm>
            <a:off x="457200" y="1600200"/>
            <a:ext cx="7467600" cy="4525963"/>
          </a:xfrm>
        </p:spPr>
        <p:txBody>
          <a:bodyPr>
            <a:normAutofit/>
          </a:bodyPr>
          <a:lstStyle/>
          <a:p>
            <a:pPr marL="0" indent="0">
              <a:buNone/>
            </a:pPr>
            <a:r>
              <a:rPr lang="en-US" sz="2600" dirty="0" smtClean="0">
                <a:solidFill>
                  <a:schemeClr val="bg1">
                    <a:lumMod val="50000"/>
                  </a:schemeClr>
                </a:solidFill>
              </a:rPr>
              <a:t>Then Jonathan </a:t>
            </a:r>
            <a:r>
              <a:rPr lang="en-US" sz="2600" b="1" dirty="0" smtClean="0">
                <a:solidFill>
                  <a:schemeClr val="tx1"/>
                </a:solidFill>
              </a:rPr>
              <a:t>made a covenant</a:t>
            </a:r>
            <a:r>
              <a:rPr lang="en-US" sz="2600" dirty="0" smtClean="0">
                <a:solidFill>
                  <a:schemeClr val="bg1">
                    <a:lumMod val="50000"/>
                  </a:schemeClr>
                </a:solidFill>
              </a:rPr>
              <a:t> with David, because he loved him as his own soul. And Jonathan stripped himself of the robe that was on him and gave it to David, and his armor, and even his sword and his bow and his belt.</a:t>
            </a:r>
          </a:p>
          <a:p>
            <a:pPr marL="0" indent="0">
              <a:buNone/>
            </a:pPr>
            <a:r>
              <a:rPr lang="en-US" sz="2600" dirty="0" smtClean="0">
                <a:solidFill>
                  <a:schemeClr val="bg1">
                    <a:lumMod val="50000"/>
                  </a:schemeClr>
                </a:solidFill>
              </a:rPr>
              <a:t>1 Samuel 18:3-4</a:t>
            </a:r>
            <a:endParaRPr lang="en-US" sz="2600" dirty="0">
              <a:solidFill>
                <a:schemeClr val="bg1">
                  <a:lumMod val="50000"/>
                </a:schemeClr>
              </a:solidFill>
            </a:endParaRPr>
          </a:p>
        </p:txBody>
      </p:sp>
    </p:spTree>
    <p:extLst>
      <p:ext uri="{BB962C8B-B14F-4D97-AF65-F5344CB8AC3E}">
        <p14:creationId xmlns="" xmlns:p14="http://schemas.microsoft.com/office/powerpoint/2010/main" val="9241416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Jonathan gave up his throne for David</a:t>
            </a:r>
            <a:endParaRPr lang="en-US" sz="2400" dirty="0">
              <a:solidFill>
                <a:schemeClr val="tx1"/>
              </a:solidFill>
            </a:endParaRPr>
          </a:p>
        </p:txBody>
      </p:sp>
      <p:sp>
        <p:nvSpPr>
          <p:cNvPr id="3" name="Content Placeholder 2"/>
          <p:cNvSpPr>
            <a:spLocks noGrp="1"/>
          </p:cNvSpPr>
          <p:nvPr>
            <p:ph idx="1"/>
          </p:nvPr>
        </p:nvSpPr>
        <p:spPr>
          <a:xfrm>
            <a:off x="457200" y="1600200"/>
            <a:ext cx="7467600" cy="4525963"/>
          </a:xfrm>
        </p:spPr>
        <p:txBody>
          <a:bodyPr>
            <a:normAutofit/>
          </a:bodyPr>
          <a:lstStyle/>
          <a:p>
            <a:pPr marL="0" indent="0">
              <a:buNone/>
            </a:pPr>
            <a:r>
              <a:rPr lang="en-US" sz="2600" dirty="0" smtClean="0">
                <a:solidFill>
                  <a:schemeClr val="bg1">
                    <a:lumMod val="50000"/>
                  </a:schemeClr>
                </a:solidFill>
              </a:rPr>
              <a:t>And Jonathan, Saul’s son, rose and went to David at </a:t>
            </a:r>
            <a:r>
              <a:rPr lang="en-US" sz="2600" dirty="0" err="1" smtClean="0">
                <a:solidFill>
                  <a:schemeClr val="bg1">
                    <a:lumMod val="50000"/>
                  </a:schemeClr>
                </a:solidFill>
              </a:rPr>
              <a:t>Horesh</a:t>
            </a:r>
            <a:r>
              <a:rPr lang="en-US" sz="2600" dirty="0" smtClean="0">
                <a:solidFill>
                  <a:schemeClr val="bg1">
                    <a:lumMod val="50000"/>
                  </a:schemeClr>
                </a:solidFill>
              </a:rPr>
              <a:t>, and strengthened his hand in God. And he said to him, “Do not fear, for the hand of Saul my father shall not find you. You shall be </a:t>
            </a:r>
            <a:r>
              <a:rPr lang="en-US" sz="2600" b="1" dirty="0" smtClean="0">
                <a:solidFill>
                  <a:schemeClr val="tx1"/>
                </a:solidFill>
              </a:rPr>
              <a:t>king over Israel</a:t>
            </a:r>
            <a:r>
              <a:rPr lang="en-US" sz="2600" dirty="0" smtClean="0">
                <a:solidFill>
                  <a:schemeClr val="bg1">
                    <a:lumMod val="50000"/>
                  </a:schemeClr>
                </a:solidFill>
              </a:rPr>
              <a:t>, and I shall be next to you. Saul my father also knows this.”</a:t>
            </a:r>
          </a:p>
          <a:p>
            <a:pPr marL="0" indent="0">
              <a:buNone/>
            </a:pPr>
            <a:r>
              <a:rPr lang="en-US" sz="2600" dirty="0" smtClean="0">
                <a:solidFill>
                  <a:schemeClr val="bg1">
                    <a:lumMod val="50000"/>
                  </a:schemeClr>
                </a:solidFill>
              </a:rPr>
              <a:t>1 Samuel 23:16-17</a:t>
            </a:r>
            <a:endParaRPr lang="en-US" sz="2600" dirty="0">
              <a:solidFill>
                <a:schemeClr val="bg1">
                  <a:lumMod val="50000"/>
                </a:schemeClr>
              </a:solidFill>
            </a:endParaRPr>
          </a:p>
        </p:txBody>
      </p:sp>
    </p:spTree>
    <p:extLst>
      <p:ext uri="{BB962C8B-B14F-4D97-AF65-F5344CB8AC3E}">
        <p14:creationId xmlns="" xmlns:p14="http://schemas.microsoft.com/office/powerpoint/2010/main" val="785386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Timothy served others</a:t>
            </a:r>
            <a:endParaRPr lang="en-US" sz="2400" dirty="0">
              <a:solidFill>
                <a:schemeClr val="tx1"/>
              </a:solidFill>
            </a:endParaRPr>
          </a:p>
        </p:txBody>
      </p:sp>
      <p:sp>
        <p:nvSpPr>
          <p:cNvPr id="3" name="Content Placeholder 2"/>
          <p:cNvSpPr>
            <a:spLocks noGrp="1"/>
          </p:cNvSpPr>
          <p:nvPr>
            <p:ph idx="1"/>
          </p:nvPr>
        </p:nvSpPr>
        <p:spPr>
          <a:xfrm>
            <a:off x="457200" y="1600200"/>
            <a:ext cx="7848600" cy="4525963"/>
          </a:xfrm>
        </p:spPr>
        <p:txBody>
          <a:bodyPr>
            <a:normAutofit/>
          </a:bodyPr>
          <a:lstStyle/>
          <a:p>
            <a:pPr marL="0" indent="0">
              <a:buNone/>
            </a:pPr>
            <a:r>
              <a:rPr lang="en-US" sz="2600" dirty="0" smtClean="0">
                <a:solidFill>
                  <a:schemeClr val="bg1">
                    <a:lumMod val="50000"/>
                  </a:schemeClr>
                </a:solidFill>
              </a:rPr>
              <a:t>I have no one like him, who will be genuinely concerned about </a:t>
            </a:r>
            <a:r>
              <a:rPr lang="en-US" sz="2600" b="1" dirty="0" smtClean="0">
                <a:solidFill>
                  <a:schemeClr val="tx1"/>
                </a:solidFill>
              </a:rPr>
              <a:t>your welfare</a:t>
            </a:r>
            <a:r>
              <a:rPr lang="en-US" sz="2600" dirty="0" smtClean="0">
                <a:solidFill>
                  <a:schemeClr val="bg1">
                    <a:lumMod val="50000"/>
                  </a:schemeClr>
                </a:solidFill>
              </a:rPr>
              <a:t>. For they all seek their own interests, not those of Jesus Christ. </a:t>
            </a:r>
          </a:p>
          <a:p>
            <a:pPr marL="0" indent="0">
              <a:buNone/>
            </a:pPr>
            <a:r>
              <a:rPr lang="en-US" sz="2600" dirty="0" smtClean="0">
                <a:solidFill>
                  <a:schemeClr val="bg1">
                    <a:lumMod val="50000"/>
                  </a:schemeClr>
                </a:solidFill>
              </a:rPr>
              <a:t>Philippians 2:20-21</a:t>
            </a:r>
            <a:endParaRPr lang="en-US" sz="2600" dirty="0">
              <a:solidFill>
                <a:schemeClr val="bg1">
                  <a:lumMod val="50000"/>
                </a:schemeClr>
              </a:solidFill>
            </a:endParaRPr>
          </a:p>
        </p:txBody>
      </p:sp>
    </p:spTree>
    <p:extLst>
      <p:ext uri="{BB962C8B-B14F-4D97-AF65-F5344CB8AC3E}">
        <p14:creationId xmlns="" xmlns:p14="http://schemas.microsoft.com/office/powerpoint/2010/main" val="5162437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5</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a:xfrm>
            <a:off x="2971800" y="1992354"/>
            <a:ext cx="6019800" cy="1970046"/>
          </a:xfrm>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are obedient to God</a:t>
            </a:r>
            <a:endParaRPr lang="en-US" sz="4000" b="0" cap="none" dirty="0">
              <a:solidFill>
                <a:prstClr val="black">
                  <a:lumMod val="50000"/>
                  <a:lumOff val="50000"/>
                </a:prstClr>
              </a:solidFill>
              <a:ea typeface="+mn-ea"/>
              <a:cs typeface="+mn-cs"/>
            </a:endParaRPr>
          </a:p>
        </p:txBody>
      </p:sp>
    </p:spTree>
    <p:extLst>
      <p:ext uri="{BB962C8B-B14F-4D97-AF65-F5344CB8AC3E}">
        <p14:creationId xmlns="" xmlns:p14="http://schemas.microsoft.com/office/powerpoint/2010/main" val="1652111434"/>
      </p:ext>
    </p:extLst>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71800"/>
            <a:ext cx="7086600" cy="1905000"/>
          </a:xfrm>
        </p:spPr>
        <p:txBody>
          <a:bodyPr>
            <a:normAutofit/>
          </a:bodyPr>
          <a:lstStyle/>
          <a:p>
            <a:pPr lvl="0">
              <a:spcBef>
                <a:spcPts val="0"/>
              </a:spcBef>
            </a:pPr>
            <a:r>
              <a:rPr lang="en-US" sz="2200" dirty="0" smtClean="0">
                <a:solidFill>
                  <a:prstClr val="white"/>
                </a:solidFill>
              </a:rPr>
              <a:t>Beloved, do not imitate evil but imitate good. Whoever does good is from God; whoever does evil has not seen God. Demetrius has received a good testimony from everyone and from the truth itself. We also add our testimony, and you know that our testimony is true.</a:t>
            </a:r>
            <a:endParaRPr lang="en-US"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11-12</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195971359"/>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A friend of Jesus</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No longer do I call </a:t>
            </a:r>
            <a:r>
              <a:rPr lang="en-US" sz="2600" b="1" dirty="0" smtClean="0">
                <a:solidFill>
                  <a:schemeClr val="tx1"/>
                </a:solidFill>
              </a:rPr>
              <a:t>you servants</a:t>
            </a:r>
            <a:r>
              <a:rPr lang="en-US" sz="2600" dirty="0" smtClean="0">
                <a:solidFill>
                  <a:schemeClr val="bg1">
                    <a:lumMod val="50000"/>
                  </a:schemeClr>
                </a:solidFill>
              </a:rPr>
              <a:t>, for the servant does not know what his master is doing; but</a:t>
            </a:r>
            <a:r>
              <a:rPr lang="en-US" sz="2600" b="1" dirty="0" smtClean="0">
                <a:solidFill>
                  <a:schemeClr val="tx1"/>
                </a:solidFill>
              </a:rPr>
              <a:t> </a:t>
            </a:r>
            <a:r>
              <a:rPr lang="en-US" sz="2600" dirty="0" smtClean="0">
                <a:solidFill>
                  <a:schemeClr val="bg1">
                    <a:lumMod val="50000"/>
                  </a:schemeClr>
                </a:solidFill>
              </a:rPr>
              <a:t>I have called </a:t>
            </a:r>
            <a:r>
              <a:rPr lang="en-US" sz="2600" b="1" dirty="0" smtClean="0">
                <a:solidFill>
                  <a:schemeClr val="tx1"/>
                </a:solidFill>
              </a:rPr>
              <a:t>you friends</a:t>
            </a:r>
            <a:r>
              <a:rPr lang="en-US" sz="2600" dirty="0" smtClean="0">
                <a:solidFill>
                  <a:schemeClr val="bg1">
                    <a:lumMod val="50000"/>
                  </a:schemeClr>
                </a:solidFill>
              </a:rPr>
              <a:t>, for all that I have heard from my Father I have made known to you. </a:t>
            </a:r>
          </a:p>
          <a:p>
            <a:pPr marL="0" indent="0">
              <a:buNone/>
            </a:pPr>
            <a:r>
              <a:rPr lang="en-US" sz="2600" dirty="0" smtClean="0">
                <a:solidFill>
                  <a:schemeClr val="bg1">
                    <a:lumMod val="50000"/>
                  </a:schemeClr>
                </a:solidFill>
              </a:rPr>
              <a:t>John 15:15</a:t>
            </a:r>
            <a:endParaRPr lang="en-US" sz="2600" dirty="0">
              <a:solidFill>
                <a:schemeClr val="bg1">
                  <a:lumMod val="50000"/>
                </a:schemeClr>
              </a:solidFill>
            </a:endParaRPr>
          </a:p>
        </p:txBody>
      </p:sp>
    </p:spTree>
    <p:extLst>
      <p:ext uri="{BB962C8B-B14F-4D97-AF65-F5344CB8AC3E}">
        <p14:creationId xmlns="" xmlns:p14="http://schemas.microsoft.com/office/powerpoint/2010/main" val="42072524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schemeClr val="bg1">
                    <a:lumMod val="50000"/>
                  </a:schemeClr>
                </a:solidFill>
                <a:ea typeface="+mn-ea"/>
                <a:cs typeface="+mn-cs"/>
              </a:rPr>
              <a:t>pray for </a:t>
            </a:r>
            <a:r>
              <a:rPr lang="en-US" sz="4000" b="0" cap="none" dirty="0" smtClean="0">
                <a:solidFill>
                  <a:prstClr val="black">
                    <a:lumMod val="50000"/>
                    <a:lumOff val="50000"/>
                  </a:prstClr>
                </a:solidFill>
                <a:ea typeface="+mn-ea"/>
                <a:cs typeface="+mn-cs"/>
              </a:rPr>
              <a:t>each other</a:t>
            </a:r>
            <a:endParaRPr lang="en-US" sz="28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A friend of Jesus</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You are my friends if you </a:t>
            </a:r>
            <a:r>
              <a:rPr lang="en-US" sz="2600" b="1" dirty="0" smtClean="0">
                <a:solidFill>
                  <a:schemeClr val="tx1"/>
                </a:solidFill>
              </a:rPr>
              <a:t>do what I command you</a:t>
            </a:r>
            <a:r>
              <a:rPr lang="en-US" sz="2600" dirty="0" smtClean="0">
                <a:solidFill>
                  <a:schemeClr val="bg1">
                    <a:lumMod val="50000"/>
                  </a:schemeClr>
                </a:solidFill>
              </a:rPr>
              <a:t>.</a:t>
            </a:r>
          </a:p>
          <a:p>
            <a:pPr marL="0" indent="0">
              <a:buNone/>
            </a:pPr>
            <a:r>
              <a:rPr lang="en-US" sz="2600" dirty="0" smtClean="0">
                <a:solidFill>
                  <a:schemeClr val="bg1">
                    <a:lumMod val="50000"/>
                  </a:schemeClr>
                </a:solidFill>
              </a:rPr>
              <a:t>John 15:14</a:t>
            </a:r>
            <a:endParaRPr lang="en-US" sz="2600" dirty="0">
              <a:solidFill>
                <a:schemeClr val="bg1">
                  <a:lumMod val="50000"/>
                </a:schemeClr>
              </a:solidFill>
            </a:endParaRPr>
          </a:p>
        </p:txBody>
      </p:sp>
    </p:spTree>
    <p:extLst>
      <p:ext uri="{BB962C8B-B14F-4D97-AF65-F5344CB8AC3E}">
        <p14:creationId xmlns="" xmlns:p14="http://schemas.microsoft.com/office/powerpoint/2010/main" val="17439851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A friend of Jesus</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Iron sharpens iron,</a:t>
            </a:r>
          </a:p>
          <a:p>
            <a:pPr marL="0" indent="0">
              <a:buNone/>
            </a:pPr>
            <a:r>
              <a:rPr lang="en-US" sz="2600" dirty="0">
                <a:solidFill>
                  <a:schemeClr val="bg1">
                    <a:lumMod val="50000"/>
                  </a:schemeClr>
                </a:solidFill>
              </a:rPr>
              <a:t>	</a:t>
            </a:r>
            <a:r>
              <a:rPr lang="en-US" sz="2600" dirty="0" smtClean="0">
                <a:solidFill>
                  <a:schemeClr val="bg1">
                    <a:lumMod val="50000"/>
                  </a:schemeClr>
                </a:solidFill>
              </a:rPr>
              <a:t>and one man </a:t>
            </a:r>
            <a:r>
              <a:rPr lang="en-US" sz="2600" b="1" dirty="0" smtClean="0">
                <a:solidFill>
                  <a:schemeClr val="tx1"/>
                </a:solidFill>
              </a:rPr>
              <a:t>sharpens</a:t>
            </a:r>
            <a:r>
              <a:rPr lang="en-US" sz="2600" dirty="0" smtClean="0">
                <a:solidFill>
                  <a:schemeClr val="bg1">
                    <a:lumMod val="50000"/>
                  </a:schemeClr>
                </a:solidFill>
              </a:rPr>
              <a:t> another.</a:t>
            </a:r>
          </a:p>
          <a:p>
            <a:pPr marL="0" indent="0">
              <a:buNone/>
            </a:pPr>
            <a:r>
              <a:rPr lang="en-US" sz="2600" dirty="0" smtClean="0">
                <a:solidFill>
                  <a:schemeClr val="bg1">
                    <a:lumMod val="50000"/>
                  </a:schemeClr>
                </a:solidFill>
              </a:rPr>
              <a:t>Proverbs 27:17</a:t>
            </a:r>
            <a:endParaRPr lang="en-US" sz="2600" dirty="0">
              <a:solidFill>
                <a:schemeClr val="bg1">
                  <a:lumMod val="50000"/>
                </a:schemeClr>
              </a:solidFill>
            </a:endParaRPr>
          </a:p>
        </p:txBody>
      </p:sp>
    </p:spTree>
    <p:extLst>
      <p:ext uri="{BB962C8B-B14F-4D97-AF65-F5344CB8AC3E}">
        <p14:creationId xmlns="" xmlns:p14="http://schemas.microsoft.com/office/powerpoint/2010/main" val="41213945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6</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prefer to see each other face to face</a:t>
            </a:r>
            <a:endParaRPr lang="en-US" sz="2800" dirty="0"/>
          </a:p>
        </p:txBody>
      </p:sp>
    </p:spTree>
    <p:extLst>
      <p:ext uri="{BB962C8B-B14F-4D97-AF65-F5344CB8AC3E}">
        <p14:creationId xmlns="" xmlns:p14="http://schemas.microsoft.com/office/powerpoint/2010/main" val="4269728521"/>
      </p:ext>
    </p:extLst>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71800"/>
            <a:ext cx="7086600" cy="1905000"/>
          </a:xfrm>
        </p:spPr>
        <p:txBody>
          <a:bodyPr>
            <a:normAutofit/>
          </a:bodyPr>
          <a:lstStyle/>
          <a:p>
            <a:pPr lvl="0">
              <a:spcBef>
                <a:spcPts val="0"/>
              </a:spcBef>
            </a:pPr>
            <a:r>
              <a:rPr lang="en-US" sz="2200" dirty="0" smtClean="0">
                <a:solidFill>
                  <a:prstClr val="white"/>
                </a:solidFill>
              </a:rPr>
              <a:t>I had much to write to you, but I would rather not write with pen and ink. I hope to see you soon, and we will talk face to face.</a:t>
            </a:r>
            <a:endParaRPr lang="en-US"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13-14</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3739100335"/>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Paul longed for company</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Do your best to </a:t>
            </a:r>
            <a:r>
              <a:rPr lang="en-US" sz="2600" b="1" dirty="0" smtClean="0">
                <a:solidFill>
                  <a:schemeClr val="tx1"/>
                </a:solidFill>
              </a:rPr>
              <a:t>come to me soon</a:t>
            </a:r>
            <a:r>
              <a:rPr lang="en-US" sz="2600" dirty="0" smtClean="0">
                <a:solidFill>
                  <a:schemeClr val="bg1">
                    <a:lumMod val="50000"/>
                  </a:schemeClr>
                </a:solidFill>
              </a:rPr>
              <a:t>. For Demas, in love with this present world, has deserted me…</a:t>
            </a:r>
          </a:p>
          <a:p>
            <a:pPr marL="0" indent="0">
              <a:buNone/>
            </a:pPr>
            <a:r>
              <a:rPr lang="en-US" sz="2600" dirty="0" smtClean="0">
                <a:solidFill>
                  <a:schemeClr val="bg1">
                    <a:lumMod val="50000"/>
                  </a:schemeClr>
                </a:solidFill>
              </a:rPr>
              <a:t>2 Timothy 4:9-10</a:t>
            </a:r>
            <a:endParaRPr lang="en-US" sz="2600" dirty="0">
              <a:solidFill>
                <a:schemeClr val="bg1">
                  <a:lumMod val="50000"/>
                </a:schemeClr>
              </a:solidFill>
            </a:endParaRPr>
          </a:p>
        </p:txBody>
      </p:sp>
    </p:spTree>
    <p:extLst>
      <p:ext uri="{BB962C8B-B14F-4D97-AF65-F5344CB8AC3E}">
        <p14:creationId xmlns="" xmlns:p14="http://schemas.microsoft.com/office/powerpoint/2010/main" val="40374018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greet each other</a:t>
            </a:r>
            <a:endParaRPr lang="en-US" sz="28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a:solidFill>
                  <a:srgbClr val="F26200">
                    <a:alpha val="40000"/>
                  </a:srgbClr>
                </a:solidFill>
                <a:cs typeface="Arial" pitchFamily="34" charset="0"/>
              </a:rPr>
              <a:t>7</a:t>
            </a:r>
          </a:p>
        </p:txBody>
      </p:sp>
    </p:spTree>
    <p:extLst>
      <p:ext uri="{BB962C8B-B14F-4D97-AF65-F5344CB8AC3E}">
        <p14:creationId xmlns="" xmlns:p14="http://schemas.microsoft.com/office/powerpoint/2010/main" val="2059831400"/>
      </p:ext>
    </p:extLst>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71800"/>
            <a:ext cx="7086600" cy="1905000"/>
          </a:xfrm>
        </p:spPr>
        <p:txBody>
          <a:bodyPr>
            <a:normAutofit/>
          </a:bodyPr>
          <a:lstStyle/>
          <a:p>
            <a:pPr lvl="0">
              <a:spcBef>
                <a:spcPts val="0"/>
              </a:spcBef>
            </a:pPr>
            <a:r>
              <a:rPr lang="en-US" sz="2200" dirty="0" smtClean="0">
                <a:solidFill>
                  <a:prstClr val="white"/>
                </a:solidFill>
              </a:rPr>
              <a:t>Peace be to you. The friends greet you. Greet the friends, every one of them.</a:t>
            </a:r>
            <a:endParaRPr lang="en-US"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15</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1782723555"/>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The power of simple things</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And the brothers there, when they heard about us, came as far as the Forum of </a:t>
            </a:r>
            <a:r>
              <a:rPr lang="en-US" sz="2600" dirty="0" err="1" smtClean="0">
                <a:solidFill>
                  <a:schemeClr val="bg1">
                    <a:lumMod val="50000"/>
                  </a:schemeClr>
                </a:solidFill>
              </a:rPr>
              <a:t>Appius</a:t>
            </a:r>
            <a:r>
              <a:rPr lang="en-US" sz="2600" dirty="0" smtClean="0">
                <a:solidFill>
                  <a:schemeClr val="bg1">
                    <a:lumMod val="50000"/>
                  </a:schemeClr>
                </a:solidFill>
              </a:rPr>
              <a:t> and Three Taverns to meet us. On seeing them, Paul </a:t>
            </a:r>
            <a:r>
              <a:rPr lang="en-US" sz="2600" b="1" dirty="0" smtClean="0">
                <a:solidFill>
                  <a:schemeClr val="tx1"/>
                </a:solidFill>
              </a:rPr>
              <a:t>thanked God </a:t>
            </a:r>
            <a:r>
              <a:rPr lang="en-US" sz="2600" dirty="0" smtClean="0">
                <a:solidFill>
                  <a:schemeClr val="bg1">
                    <a:lumMod val="50000"/>
                  </a:schemeClr>
                </a:solidFill>
              </a:rPr>
              <a:t>and </a:t>
            </a:r>
            <a:r>
              <a:rPr lang="en-US" sz="2600" b="1" dirty="0" smtClean="0">
                <a:solidFill>
                  <a:schemeClr val="tx1"/>
                </a:solidFill>
              </a:rPr>
              <a:t>took courage</a:t>
            </a:r>
            <a:r>
              <a:rPr lang="en-US" sz="2600" dirty="0" smtClean="0">
                <a:solidFill>
                  <a:schemeClr val="bg1">
                    <a:lumMod val="50000"/>
                  </a:schemeClr>
                </a:solidFill>
              </a:rPr>
              <a:t>.</a:t>
            </a:r>
          </a:p>
          <a:p>
            <a:pPr marL="0" indent="0">
              <a:buNone/>
            </a:pPr>
            <a:r>
              <a:rPr lang="en-US" sz="2600" dirty="0" smtClean="0">
                <a:solidFill>
                  <a:schemeClr val="bg1">
                    <a:lumMod val="50000"/>
                  </a:schemeClr>
                </a:solidFill>
              </a:rPr>
              <a:t>Acts 28:15</a:t>
            </a:r>
            <a:endParaRPr lang="en-US" sz="2600" dirty="0">
              <a:solidFill>
                <a:schemeClr val="bg1">
                  <a:lumMod val="50000"/>
                </a:schemeClr>
              </a:solidFill>
            </a:endParaRPr>
          </a:p>
        </p:txBody>
      </p:sp>
    </p:spTree>
    <p:extLst>
      <p:ext uri="{BB962C8B-B14F-4D97-AF65-F5344CB8AC3E}">
        <p14:creationId xmlns="" xmlns:p14="http://schemas.microsoft.com/office/powerpoint/2010/main" val="29860402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n-US" sz="2400" dirty="0" smtClean="0">
                <a:solidFill>
                  <a:prstClr val="black">
                    <a:lumMod val="50000"/>
                    <a:lumOff val="50000"/>
                  </a:prstClr>
                </a:solidFill>
              </a:rPr>
              <a:t>Friendship isn’t about what you receive, but about what</a:t>
            </a:r>
            <a:endParaRPr lang="en-U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rmAutofit/>
          </a:bodyPr>
          <a:lstStyle/>
          <a:p>
            <a:r>
              <a:rPr lang="en-US" sz="7800" b="1" dirty="0" smtClean="0">
                <a:solidFill>
                  <a:prstClr val="black">
                    <a:lumMod val="85000"/>
                    <a:lumOff val="15000"/>
                  </a:prstClr>
                </a:solidFill>
                <a:latin typeface="+mn-lt"/>
              </a:rPr>
              <a:t>YOU GIVE.</a:t>
            </a:r>
            <a:endParaRPr lang="en-US" sz="7800" dirty="0">
              <a:latin typeface="+mn-lt"/>
            </a:endParaRPr>
          </a:p>
        </p:txBody>
      </p:sp>
    </p:spTree>
    <p:custDataLst>
      <p:tags r:id="rId1"/>
    </p:custDataLst>
    <p:extLst>
      <p:ext uri="{BB962C8B-B14F-4D97-AF65-F5344CB8AC3E}">
        <p14:creationId xmlns="" xmlns:p14="http://schemas.microsoft.com/office/powerpoint/2010/main" val="4109547966"/>
      </p:ext>
    </p:extLst>
  </p:cSld>
  <p:clrMapOvr>
    <a:masterClrMapping/>
  </p:clrMapOvr>
  <mc:AlternateContent xmlns:mc="http://schemas.openxmlformats.org/markup-compatibility/2006">
    <mc:Choice xmlns=""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524000"/>
          </a:xfrm>
        </p:spPr>
        <p:txBody>
          <a:bodyPr>
            <a:normAutofit/>
          </a:bodyPr>
          <a:lstStyle/>
          <a:p>
            <a:pPr lvl="0">
              <a:spcBef>
                <a:spcPts val="0"/>
              </a:spcBef>
            </a:pPr>
            <a:r>
              <a:rPr lang="en-US" sz="2200" dirty="0" smtClean="0">
                <a:solidFill>
                  <a:prstClr val="white"/>
                </a:solidFill>
              </a:rPr>
              <a:t>The elder to the beloved Gaius, whom I love in truth.</a:t>
            </a:r>
            <a:br>
              <a:rPr lang="en-US" sz="2200" dirty="0" smtClean="0">
                <a:solidFill>
                  <a:prstClr val="white"/>
                </a:solidFill>
              </a:rPr>
            </a:br>
            <a:r>
              <a:rPr lang="en-US" sz="2200" dirty="0" smtClean="0">
                <a:solidFill>
                  <a:prstClr val="white"/>
                </a:solidFill>
              </a:rPr>
              <a:t>Beloved, I pray that all may go well with you and that you may be in good health, as it goes well with your soul.</a:t>
            </a:r>
            <a:endParaRPr lang="en-US" dirty="0"/>
          </a:p>
        </p:txBody>
      </p:sp>
      <p:sp>
        <p:nvSpPr>
          <p:cNvPr id="3"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1-2</a:t>
            </a:r>
            <a:endParaRPr lang="en-US" sz="2800" dirty="0">
              <a:solidFill>
                <a:prstClr val="white">
                  <a:lumMod val="65000"/>
                </a:prstClr>
              </a:solidFill>
            </a:endParaRP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Daniel prayed with his friends</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a:solidFill>
                  <a:schemeClr val="bg1">
                    <a:lumMod val="50000"/>
                  </a:schemeClr>
                </a:solidFill>
              </a:rPr>
              <a:t>Then Daniel went to his house and made the matter known to </a:t>
            </a:r>
            <a:r>
              <a:rPr lang="en-US" sz="2600" dirty="0" err="1">
                <a:solidFill>
                  <a:schemeClr val="bg1">
                    <a:lumMod val="50000"/>
                  </a:schemeClr>
                </a:solidFill>
              </a:rPr>
              <a:t>Hannaniah</a:t>
            </a:r>
            <a:r>
              <a:rPr lang="en-US" sz="2600" dirty="0">
                <a:solidFill>
                  <a:schemeClr val="bg1">
                    <a:lumMod val="50000"/>
                  </a:schemeClr>
                </a:solidFill>
              </a:rPr>
              <a:t>, </a:t>
            </a:r>
            <a:r>
              <a:rPr lang="en-US" sz="2600" dirty="0" err="1">
                <a:solidFill>
                  <a:schemeClr val="bg1">
                    <a:lumMod val="50000"/>
                  </a:schemeClr>
                </a:solidFill>
              </a:rPr>
              <a:t>Mishael</a:t>
            </a:r>
            <a:r>
              <a:rPr lang="en-US" sz="2600" dirty="0">
                <a:solidFill>
                  <a:schemeClr val="bg1">
                    <a:lumMod val="50000"/>
                  </a:schemeClr>
                </a:solidFill>
              </a:rPr>
              <a:t>, and </a:t>
            </a:r>
            <a:r>
              <a:rPr lang="en-US" sz="2600" dirty="0" err="1">
                <a:solidFill>
                  <a:schemeClr val="bg1">
                    <a:lumMod val="50000"/>
                  </a:schemeClr>
                </a:solidFill>
              </a:rPr>
              <a:t>Azariah</a:t>
            </a:r>
            <a:r>
              <a:rPr lang="en-US" sz="2600" dirty="0">
                <a:solidFill>
                  <a:schemeClr val="bg1">
                    <a:lumMod val="50000"/>
                  </a:schemeClr>
                </a:solidFill>
              </a:rPr>
              <a:t>, his companions, and told them to </a:t>
            </a:r>
            <a:r>
              <a:rPr lang="en-US" sz="2600" b="1" dirty="0"/>
              <a:t>seek mercy </a:t>
            </a:r>
            <a:r>
              <a:rPr lang="en-US" sz="2600" dirty="0">
                <a:solidFill>
                  <a:schemeClr val="bg1">
                    <a:lumMod val="50000"/>
                  </a:schemeClr>
                </a:solidFill>
              </a:rPr>
              <a:t>from the </a:t>
            </a:r>
            <a:r>
              <a:rPr lang="en-US" sz="2600" b="1" dirty="0"/>
              <a:t>God of heaven </a:t>
            </a:r>
            <a:r>
              <a:rPr lang="en-US" sz="2600" dirty="0">
                <a:solidFill>
                  <a:schemeClr val="bg1">
                    <a:lumMod val="50000"/>
                  </a:schemeClr>
                </a:solidFill>
              </a:rPr>
              <a:t>concerning this mystery, so that Daniel and his companions might not be destroyed with the rest of the wise men of Babylon. </a:t>
            </a:r>
            <a:endParaRPr lang="en-US" sz="2600" dirty="0" smtClean="0">
              <a:solidFill>
                <a:schemeClr val="bg1">
                  <a:lumMod val="50000"/>
                </a:schemeClr>
              </a:solidFill>
            </a:endParaRPr>
          </a:p>
          <a:p>
            <a:pPr marL="0" indent="0">
              <a:buNone/>
            </a:pPr>
            <a:r>
              <a:rPr lang="en-US" sz="2600" dirty="0" smtClean="0">
                <a:solidFill>
                  <a:schemeClr val="bg1">
                    <a:lumMod val="50000"/>
                  </a:schemeClr>
                </a:solidFill>
              </a:rPr>
              <a:t>Daniel 3:17-18</a:t>
            </a:r>
            <a:endParaRPr lang="en-US" sz="2600" dirty="0">
              <a:solidFill>
                <a:schemeClr val="bg1">
                  <a:lumMod val="50000"/>
                </a:schemeClr>
              </a:solidFill>
            </a:endParaRPr>
          </a:p>
        </p:txBody>
      </p:sp>
    </p:spTree>
    <p:extLst>
      <p:ext uri="{BB962C8B-B14F-4D97-AF65-F5344CB8AC3E}">
        <p14:creationId xmlns="" xmlns:p14="http://schemas.microsoft.com/office/powerpoint/2010/main" val="9588749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rejoice in truth</a:t>
            </a:r>
            <a:endParaRPr lang="en-US" sz="4000" b="0" cap="none" dirty="0">
              <a:solidFill>
                <a:prstClr val="black">
                  <a:lumMod val="50000"/>
                  <a:lumOff val="50000"/>
                </a:prstClr>
              </a:solidFill>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276600"/>
            <a:ext cx="7086600" cy="1447800"/>
          </a:xfrm>
        </p:spPr>
        <p:txBody>
          <a:bodyPr>
            <a:normAutofit/>
          </a:bodyPr>
          <a:lstStyle/>
          <a:p>
            <a:pPr lvl="0">
              <a:spcBef>
                <a:spcPts val="0"/>
              </a:spcBef>
            </a:pPr>
            <a:r>
              <a:rPr lang="en-US" sz="2200" dirty="0" smtClean="0">
                <a:solidFill>
                  <a:prstClr val="white"/>
                </a:solidFill>
              </a:rPr>
              <a:t>For I rejoiced greatly when the brothers came and testified to your truth, as indeed you are walking in the truth. I have no greater joy than to hear that my children are walking in the truth.</a:t>
            </a:r>
            <a:endParaRPr lang="en-US" dirty="0"/>
          </a:p>
        </p:txBody>
      </p:sp>
      <p:sp>
        <p:nvSpPr>
          <p:cNvPr id="6"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3-4</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1620846739"/>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28600"/>
            <a:ext cx="8403020" cy="533400"/>
          </a:xfrm>
        </p:spPr>
        <p:txBody>
          <a:bodyPr>
            <a:normAutofit/>
          </a:bodyPr>
          <a:lstStyle/>
          <a:p>
            <a:r>
              <a:rPr lang="en-US" sz="2400" dirty="0" smtClean="0">
                <a:solidFill>
                  <a:schemeClr val="tx1"/>
                </a:solidFill>
              </a:rPr>
              <a:t>Jonathan loved David</a:t>
            </a:r>
            <a:endParaRPr lang="en-US" sz="2400" dirty="0">
              <a:solidFill>
                <a:schemeClr val="tx1"/>
              </a:solidFill>
            </a:endParaRPr>
          </a:p>
        </p:txBody>
      </p:sp>
      <p:sp>
        <p:nvSpPr>
          <p:cNvPr id="3" name="Content Placeholder 2"/>
          <p:cNvSpPr>
            <a:spLocks noGrp="1"/>
          </p:cNvSpPr>
          <p:nvPr>
            <p:ph idx="1"/>
          </p:nvPr>
        </p:nvSpPr>
        <p:spPr>
          <a:xfrm>
            <a:off x="457200" y="1600200"/>
            <a:ext cx="7696200" cy="4525963"/>
          </a:xfrm>
        </p:spPr>
        <p:txBody>
          <a:bodyPr>
            <a:normAutofit/>
          </a:bodyPr>
          <a:lstStyle/>
          <a:p>
            <a:pPr marL="0" indent="0">
              <a:buNone/>
            </a:pPr>
            <a:r>
              <a:rPr lang="en-US" sz="2600" dirty="0" smtClean="0">
                <a:solidFill>
                  <a:schemeClr val="bg1">
                    <a:lumMod val="50000"/>
                  </a:schemeClr>
                </a:solidFill>
              </a:rPr>
              <a:t>As soon as he had finished speaking to Saul, the soul of Jonathan was </a:t>
            </a:r>
            <a:r>
              <a:rPr lang="en-US" sz="2600" b="1" dirty="0" smtClean="0">
                <a:solidFill>
                  <a:schemeClr val="tx1"/>
                </a:solidFill>
              </a:rPr>
              <a:t>knit to the soul</a:t>
            </a:r>
            <a:r>
              <a:rPr lang="en-US" sz="2600" dirty="0" smtClean="0">
                <a:solidFill>
                  <a:schemeClr val="bg1">
                    <a:lumMod val="50000"/>
                  </a:schemeClr>
                </a:solidFill>
              </a:rPr>
              <a:t> of David, and Jonathan loved him as his own soul… </a:t>
            </a:r>
          </a:p>
          <a:p>
            <a:pPr marL="0" indent="0">
              <a:buNone/>
            </a:pPr>
            <a:r>
              <a:rPr lang="en-US" sz="2600" dirty="0" smtClean="0">
                <a:solidFill>
                  <a:schemeClr val="bg1">
                    <a:lumMod val="50000"/>
                  </a:schemeClr>
                </a:solidFill>
              </a:rPr>
              <a:t>1 Samuel 18:1</a:t>
            </a:r>
            <a:endParaRPr lang="en-US" sz="2600" dirty="0">
              <a:solidFill>
                <a:schemeClr val="bg1">
                  <a:lumMod val="50000"/>
                </a:schemeClr>
              </a:solidFill>
            </a:endParaRPr>
          </a:p>
        </p:txBody>
      </p:sp>
    </p:spTree>
    <p:extLst>
      <p:ext uri="{BB962C8B-B14F-4D97-AF65-F5344CB8AC3E}">
        <p14:creationId xmlns="" xmlns:p14="http://schemas.microsoft.com/office/powerpoint/2010/main" val="11455919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Friends </a:t>
            </a:r>
            <a:r>
              <a:rPr lang="en-US" sz="4000" b="0" cap="none" dirty="0" smtClean="0">
                <a:solidFill>
                  <a:prstClr val="black">
                    <a:lumMod val="50000"/>
                    <a:lumOff val="50000"/>
                  </a:prstClr>
                </a:solidFill>
                <a:ea typeface="+mn-ea"/>
                <a:cs typeface="+mn-cs"/>
              </a:rPr>
              <a:t>serve each other</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276600"/>
            <a:ext cx="7086600" cy="1447800"/>
          </a:xfrm>
        </p:spPr>
        <p:txBody>
          <a:bodyPr>
            <a:normAutofit/>
          </a:bodyPr>
          <a:lstStyle/>
          <a:p>
            <a:pPr lvl="0">
              <a:spcBef>
                <a:spcPts val="0"/>
              </a:spcBef>
            </a:pPr>
            <a:r>
              <a:rPr lang="en-US" sz="2200" dirty="0" smtClean="0">
                <a:solidFill>
                  <a:prstClr val="white"/>
                </a:solidFill>
              </a:rPr>
              <a:t>Beloved, it is a faithful thing you do in all your efforts for these brothers, strangers as they are, who testified to your love before the church. You will do well to send them on their journey in a manner worthy of God.</a:t>
            </a:r>
            <a:endParaRPr lang="en-US" dirty="0"/>
          </a:p>
        </p:txBody>
      </p:sp>
      <p:sp>
        <p:nvSpPr>
          <p:cNvPr id="5" name="Text Placeholder 2"/>
          <p:cNvSpPr>
            <a:spLocks noGrp="1"/>
          </p:cNvSpPr>
          <p:nvPr>
            <p:ph type="body" sz="quarter" idx="14"/>
          </p:nvPr>
        </p:nvSpPr>
        <p:spPr>
          <a:xfrm>
            <a:off x="2057400" y="609600"/>
            <a:ext cx="7086600" cy="457200"/>
          </a:xfrm>
        </p:spPr>
        <p:txBody>
          <a:bodyPr>
            <a:normAutofit fontScale="92500" lnSpcReduction="10000"/>
          </a:bodyPr>
          <a:lstStyle/>
          <a:p>
            <a:r>
              <a:rPr lang="en-US" sz="2800" dirty="0" smtClean="0">
                <a:solidFill>
                  <a:prstClr val="white">
                    <a:lumMod val="65000"/>
                  </a:prstClr>
                </a:solidFill>
              </a:rPr>
              <a:t>3 John 5-6</a:t>
            </a:r>
            <a:endParaRPr lang="en-US" sz="2800" dirty="0">
              <a:solidFill>
                <a:prstClr val="white">
                  <a:lumMod val="65000"/>
                </a:prstClr>
              </a:solidFill>
            </a:endParaRPr>
          </a:p>
          <a:p>
            <a:endParaRPr lang="en-US" dirty="0"/>
          </a:p>
        </p:txBody>
      </p:sp>
    </p:spTree>
    <p:extLst>
      <p:ext uri="{BB962C8B-B14F-4D97-AF65-F5344CB8AC3E}">
        <p14:creationId xmlns="" xmlns:p14="http://schemas.microsoft.com/office/powerpoint/2010/main" val="4069849404"/>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IntroducingPowerPoint2010</Template>
  <TotalTime>0</TotalTime>
  <Words>913</Words>
  <Application>Microsoft Office PowerPoint</Application>
  <PresentationFormat>On-screen Show (4:3)</PresentationFormat>
  <Paragraphs>93</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Georgia</vt:lpstr>
      <vt:lpstr>IntroducingPowerPoint2010</vt:lpstr>
      <vt:lpstr>finding genuine  FRIENDSHIP</vt:lpstr>
      <vt:lpstr>Friends pray for each other</vt:lpstr>
      <vt:lpstr>The elder to the beloved Gaius, whom I love in truth. Beloved, I pray that all may go well with you and that you may be in good health, as it goes well with your soul.</vt:lpstr>
      <vt:lpstr>Daniel prayed with his friends</vt:lpstr>
      <vt:lpstr>Friends rejoice in truth</vt:lpstr>
      <vt:lpstr>For I rejoiced greatly when the brothers came and testified to your truth, as indeed you are walking in the truth. I have no greater joy than to hear that my children are walking in the truth.</vt:lpstr>
      <vt:lpstr>Jonathan loved David</vt:lpstr>
      <vt:lpstr>Friends serve each other</vt:lpstr>
      <vt:lpstr>Beloved, it is a faithful thing you do in all your efforts for these brothers, strangers as they are, who testified to your love before the church. You will do well to send them on their journey in a manner worthy of God.</vt:lpstr>
      <vt:lpstr>Onesiphorus ministered to Paul</vt:lpstr>
      <vt:lpstr>Friends accept second place</vt:lpstr>
      <vt:lpstr>I have written the church, but Diotrephes, who likes to put himself first, does not acknowledge our authority… And not content with that, he refuses to welcome the brothers, and also stops those who want to and puts them out of the church.</vt:lpstr>
      <vt:lpstr>Jonathan gave up his throne for David</vt:lpstr>
      <vt:lpstr>Jonathan gave up his throne for David</vt:lpstr>
      <vt:lpstr>Jonathan gave up his throne for David</vt:lpstr>
      <vt:lpstr>Timothy served others</vt:lpstr>
      <vt:lpstr>Friends are obedient to God</vt:lpstr>
      <vt:lpstr>Beloved, do not imitate evil but imitate good. Whoever does good is from God; whoever does evil has not seen God. Demetrius has received a good testimony from everyone and from the truth itself. We also add our testimony, and you know that our testimony is true.</vt:lpstr>
      <vt:lpstr>A friend of Jesus</vt:lpstr>
      <vt:lpstr>A friend of Jesus</vt:lpstr>
      <vt:lpstr>A friend of Jesus</vt:lpstr>
      <vt:lpstr>Friends prefer to see each other face to face</vt:lpstr>
      <vt:lpstr>I had much to write to you, but I would rather not write with pen and ink. I hope to see you soon, and we will talk face to face.</vt:lpstr>
      <vt:lpstr>Paul longed for company</vt:lpstr>
      <vt:lpstr>Friends greet each other</vt:lpstr>
      <vt:lpstr>Peace be to you. The friends greet you. Greet the friends, every one of them.</vt:lpstr>
      <vt:lpstr>The power of simple things</vt:lpstr>
      <vt:lpstr>YOU GIVE.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2011-08-27T20:52:07Z</dcterms:created>
  <dcterms:modified xsi:type="dcterms:W3CDTF">2011-08-28T13:03:29Z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