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78" r:id="rId2"/>
    <p:sldId id="389" r:id="rId3"/>
    <p:sldId id="379" r:id="rId4"/>
    <p:sldId id="383" r:id="rId5"/>
    <p:sldId id="390" r:id="rId6"/>
    <p:sldId id="384" r:id="rId7"/>
    <p:sldId id="380" r:id="rId8"/>
    <p:sldId id="394" r:id="rId9"/>
    <p:sldId id="381" r:id="rId10"/>
    <p:sldId id="385" r:id="rId11"/>
    <p:sldId id="392" r:id="rId12"/>
    <p:sldId id="401" r:id="rId13"/>
    <p:sldId id="386" r:id="rId14"/>
    <p:sldId id="387" r:id="rId15"/>
    <p:sldId id="397" r:id="rId16"/>
    <p:sldId id="395" r:id="rId17"/>
    <p:sldId id="399" r:id="rId18"/>
    <p:sldId id="402" r:id="rId19"/>
    <p:sldId id="403" r:id="rId20"/>
    <p:sldId id="393" r:id="rId21"/>
    <p:sldId id="400" r:id="rId22"/>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148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9900"/>
    <a:srgbClr val="0000FF"/>
    <a:srgbClr val="66FFFF"/>
    <a:srgbClr val="FFFF00"/>
    <a:srgbClr val="0000CC"/>
    <a:srgbClr val="FF0000"/>
    <a:srgbClr val="C0C0C0"/>
    <a:srgbClr val="DDDDDD"/>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9230" autoAdjust="0"/>
    <p:restoredTop sz="66955" autoAdjust="0"/>
  </p:normalViewPr>
  <p:slideViewPr>
    <p:cSldViewPr>
      <p:cViewPr varScale="1">
        <p:scale>
          <a:sx n="88" d="100"/>
          <a:sy n="88" d="100"/>
        </p:scale>
        <p:origin x="1896" y="24"/>
      </p:cViewPr>
      <p:guideLst>
        <p:guide orient="horz" pos="720"/>
        <p:guide pos="1488"/>
      </p:guideLst>
    </p:cSldViewPr>
  </p:slideViewPr>
  <p:outlineViewPr>
    <p:cViewPr>
      <p:scale>
        <a:sx n="33" d="100"/>
        <a:sy n="33" d="100"/>
      </p:scale>
      <p:origin x="0" y="0"/>
    </p:cViewPr>
  </p:outlineViewPr>
  <p:notesTextViewPr>
    <p:cViewPr>
      <p:scale>
        <a:sx n="3" d="2"/>
        <a:sy n="3" d="2"/>
      </p:scale>
      <p:origin x="0" y="0"/>
    </p:cViewPr>
  </p:notesTextViewPr>
  <p:sorterViewPr>
    <p:cViewPr>
      <p:scale>
        <a:sx n="160" d="100"/>
        <a:sy n="160" d="100"/>
      </p:scale>
      <p:origin x="0" y="-5676"/>
    </p:cViewPr>
  </p:sorterViewPr>
  <p:notesViewPr>
    <p:cSldViewPr>
      <p:cViewPr varScale="1">
        <p:scale>
          <a:sx n="51" d="100"/>
          <a:sy n="51" d="100"/>
        </p:scale>
        <p:origin x="281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dirty="0"/>
          </a:p>
        </p:txBody>
      </p:sp>
      <p:sp>
        <p:nvSpPr>
          <p:cNvPr id="26627" name="Rectangle 3"/>
          <p:cNvSpPr>
            <a:spLocks noGrp="1" noChangeArrowheads="1"/>
          </p:cNvSpPr>
          <p:nvPr>
            <p:ph type="dt" sz="quarter" idx="1"/>
          </p:nvPr>
        </p:nvSpPr>
        <p:spPr bwMode="auto">
          <a:xfrm>
            <a:off x="4146550" y="0"/>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dirty="0"/>
          </a:p>
        </p:txBody>
      </p:sp>
      <p:sp>
        <p:nvSpPr>
          <p:cNvPr id="26628"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dirty="0"/>
          </a:p>
        </p:txBody>
      </p:sp>
      <p:sp>
        <p:nvSpPr>
          <p:cNvPr id="26629" name="Rectangle 5"/>
          <p:cNvSpPr>
            <a:spLocks noGrp="1" noChangeArrowheads="1"/>
          </p:cNvSpPr>
          <p:nvPr>
            <p:ph type="sldNum" sz="quarter" idx="3"/>
          </p:nvPr>
        </p:nvSpPr>
        <p:spPr bwMode="auto">
          <a:xfrm>
            <a:off x="4146550" y="9120188"/>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dirty="0"/>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dirty="0"/>
          </a:p>
        </p:txBody>
      </p:sp>
      <p:sp>
        <p:nvSpPr>
          <p:cNvPr id="65539" name="Rectangle 1027"/>
          <p:cNvSpPr>
            <a:spLocks noGrp="1" noChangeArrowheads="1"/>
          </p:cNvSpPr>
          <p:nvPr>
            <p:ph type="dt" idx="1"/>
          </p:nvPr>
        </p:nvSpPr>
        <p:spPr bwMode="auto">
          <a:xfrm>
            <a:off x="4146550" y="0"/>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dirty="0"/>
          </a:p>
        </p:txBody>
      </p:sp>
      <p:sp>
        <p:nvSpPr>
          <p:cNvPr id="32772" name="Rectangle 1028"/>
          <p:cNvSpPr>
            <a:spLocks noGrp="1" noRot="1" noChangeAspect="1" noChangeArrowheads="1" noTextEdit="1"/>
          </p:cNvSpPr>
          <p:nvPr>
            <p:ph type="sldImg" idx="2"/>
          </p:nvPr>
        </p:nvSpPr>
        <p:spPr bwMode="auto">
          <a:xfrm>
            <a:off x="769938" y="723900"/>
            <a:ext cx="5775325" cy="3609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974725" y="4573588"/>
            <a:ext cx="5365750" cy="433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dirty="0"/>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dirty="0"/>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Lesson based on Scripture (not experimental evidence).  Will make no sense to those who</a:t>
            </a:r>
            <a:r>
              <a:rPr lang="en-US" sz="1200" kern="1200" baseline="0" dirty="0" smtClean="0">
                <a:solidFill>
                  <a:schemeClr val="tx1"/>
                </a:solidFill>
                <a:effectLst/>
                <a:latin typeface="Times New Roman" pitchFamily="18" charset="0"/>
                <a:ea typeface="+mn-ea"/>
                <a:cs typeface="+mn-cs"/>
              </a:rPr>
              <a:t> do not believe that God has spoken.  (That’s </a:t>
            </a:r>
            <a:r>
              <a:rPr lang="en-US" sz="1200" kern="1200" baseline="0" smtClean="0">
                <a:solidFill>
                  <a:schemeClr val="tx1"/>
                </a:solidFill>
                <a:effectLst/>
                <a:latin typeface="Times New Roman" pitchFamily="18" charset="0"/>
                <a:ea typeface="+mn-ea"/>
                <a:cs typeface="+mn-cs"/>
              </a:rPr>
              <a:t>what ‘Not </a:t>
            </a:r>
            <a:r>
              <a:rPr lang="en-US" sz="1200" kern="1200" baseline="0" dirty="0" smtClean="0">
                <a:solidFill>
                  <a:schemeClr val="tx1"/>
                </a:solidFill>
                <a:effectLst/>
                <a:latin typeface="Times New Roman" pitchFamily="18" charset="0"/>
                <a:ea typeface="+mn-ea"/>
                <a:cs typeface="+mn-cs"/>
              </a:rPr>
              <a:t>of </a:t>
            </a:r>
            <a:r>
              <a:rPr lang="en-US" sz="1200" kern="1200" baseline="0" smtClean="0">
                <a:solidFill>
                  <a:schemeClr val="tx1"/>
                </a:solidFill>
                <a:effectLst/>
                <a:latin typeface="Times New Roman" pitchFamily="18" charset="0"/>
                <a:ea typeface="+mn-ea"/>
                <a:cs typeface="+mn-cs"/>
              </a:rPr>
              <a:t>this World’ </a:t>
            </a:r>
            <a:r>
              <a:rPr lang="en-US" sz="1200" kern="1200" baseline="0" dirty="0" smtClean="0">
                <a:solidFill>
                  <a:schemeClr val="tx1"/>
                </a:solidFill>
                <a:effectLst/>
                <a:latin typeface="Times New Roman" pitchFamily="18" charset="0"/>
                <a:ea typeface="+mn-ea"/>
                <a:cs typeface="+mn-cs"/>
              </a:rPr>
              <a:t>means.)</a:t>
            </a:r>
            <a:endParaRPr lang="en-US" sz="1200" kern="1200" dirty="0" smtClean="0">
              <a:solidFill>
                <a:schemeClr val="tx1"/>
              </a:solidFill>
              <a:effectLst/>
              <a:latin typeface="Times New Roman" pitchFamily="18" charset="0"/>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Not popular views – not acceptable in some situations, perhaps</a:t>
            </a:r>
            <a:r>
              <a:rPr lang="en-US" sz="1200" kern="1200" baseline="0" dirty="0" smtClean="0">
                <a:solidFill>
                  <a:schemeClr val="tx1"/>
                </a:solidFill>
                <a:effectLst/>
                <a:latin typeface="Times New Roman" pitchFamily="18" charset="0"/>
                <a:ea typeface="+mn-ea"/>
                <a:cs typeface="+mn-cs"/>
              </a:rPr>
              <a:t> soon will be illegal…</a:t>
            </a:r>
            <a:endParaRPr lang="en-US" sz="1200" kern="1200" dirty="0" smtClean="0">
              <a:solidFill>
                <a:schemeClr val="tx1"/>
              </a:solidFill>
              <a:effectLst/>
              <a:latin typeface="Times New Roman" pitchFamily="18" charset="0"/>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We have no intent to change our society by political action, nor even by pragmatic arguments, but only</a:t>
            </a:r>
            <a:r>
              <a:rPr lang="en-US" sz="1200" kern="1200" baseline="0" dirty="0" smtClean="0">
                <a:solidFill>
                  <a:schemeClr val="tx1"/>
                </a:solidFill>
                <a:effectLst/>
                <a:latin typeface="Times New Roman" pitchFamily="18" charset="0"/>
                <a:ea typeface="+mn-ea"/>
                <a:cs typeface="+mn-cs"/>
              </a:rPr>
              <a:t> </a:t>
            </a:r>
            <a:r>
              <a:rPr lang="en-US" sz="1200" kern="1200" dirty="0" smtClean="0">
                <a:solidFill>
                  <a:schemeClr val="tx1"/>
                </a:solidFill>
                <a:effectLst/>
                <a:latin typeface="Times New Roman" pitchFamily="18" charset="0"/>
                <a:ea typeface="+mn-ea"/>
                <a:cs typeface="+mn-cs"/>
              </a:rPr>
              <a:t>by ‘conversion’</a:t>
            </a:r>
            <a:r>
              <a:rPr lang="en-US" sz="1200" kern="1200" baseline="0" dirty="0" smtClean="0">
                <a:solidFill>
                  <a:schemeClr val="tx1"/>
                </a:solidFill>
                <a:effectLst/>
                <a:latin typeface="Times New Roman" pitchFamily="18" charset="0"/>
                <a:ea typeface="+mn-ea"/>
                <a:cs typeface="+mn-cs"/>
              </a:rPr>
              <a:t> of those who are willing</a:t>
            </a:r>
            <a:endParaRPr lang="en-US" sz="1200" kern="1200" dirty="0" smtClean="0">
              <a:solidFill>
                <a:schemeClr val="tx1"/>
              </a:solidFill>
              <a:effectLst/>
              <a:latin typeface="Times New Roman" pitchFamily="18" charset="0"/>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We believe that we must be subject to the government, except where our conscience is violated.</a:t>
            </a:r>
          </a:p>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a:t>
            </a:fld>
            <a:endParaRPr lang="en-US" dirty="0"/>
          </a:p>
        </p:txBody>
      </p:sp>
    </p:spTree>
    <p:extLst>
      <p:ext uri="{BB962C8B-B14F-4D97-AF65-F5344CB8AC3E}">
        <p14:creationId xmlns:p14="http://schemas.microsoft.com/office/powerpoint/2010/main" val="1591830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14</a:t>
            </a:fld>
            <a:endParaRPr lang="en-US" dirty="0"/>
          </a:p>
        </p:txBody>
      </p:sp>
    </p:spTree>
    <p:extLst>
      <p:ext uri="{BB962C8B-B14F-4D97-AF65-F5344CB8AC3E}">
        <p14:creationId xmlns:p14="http://schemas.microsoft.com/office/powerpoint/2010/main" val="1178720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031"/>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5EBC35F-22A2-4068-B0E6-FF79F52ACF6C}" type="slidenum">
              <a:rPr lang="en-US" altLang="en-US" sz="1300" smtClean="0">
                <a:latin typeface="Arial" panose="020B0604020202020204" pitchFamily="34" charset="0"/>
              </a:rPr>
              <a:pPr>
                <a:spcBef>
                  <a:spcPct val="0"/>
                </a:spcBef>
              </a:pPr>
              <a:t>15</a:t>
            </a:fld>
            <a:endParaRPr lang="en-US" altLang="en-US" sz="1300" smtClean="0">
              <a:latin typeface="Arial" panose="020B0604020202020204" pitchFamily="34" charset="0"/>
            </a:endParaRPr>
          </a:p>
        </p:txBody>
      </p:sp>
      <p:sp>
        <p:nvSpPr>
          <p:cNvPr id="105475" name="Rectangle 2"/>
          <p:cNvSpPr>
            <a:spLocks noGrp="1" noRot="1" noChangeAspect="1" noChangeArrowheads="1" noTextEdit="1"/>
          </p:cNvSpPr>
          <p:nvPr>
            <p:ph type="sldImg"/>
          </p:nvPr>
        </p:nvSpPr>
        <p:spPr>
          <a:xfrm>
            <a:off x="765175" y="709613"/>
            <a:ext cx="5805488" cy="3629025"/>
          </a:xfrm>
          <a:ln/>
        </p:spPr>
      </p:sp>
      <p:sp>
        <p:nvSpPr>
          <p:cNvPr id="105476" name="Rectangle 3"/>
          <p:cNvSpPr>
            <a:spLocks noGrp="1" noChangeArrowheads="1"/>
          </p:cNvSpPr>
          <p:nvPr>
            <p:ph type="body" idx="1"/>
          </p:nvPr>
        </p:nvSpPr>
        <p:spPr>
          <a:xfrm>
            <a:off x="957263" y="4573588"/>
            <a:ext cx="5418137" cy="4335462"/>
          </a:xfrm>
          <a:noFill/>
        </p:spPr>
        <p:txBody>
          <a:bodyPr/>
          <a:lstStyle/>
          <a:p>
            <a:pPr eaLnBrk="1" hangingPunct="1"/>
            <a:r>
              <a:rPr lang="en-US" altLang="en-US" dirty="0" smtClean="0"/>
              <a:t>These passages indicate the roles of men are to be:</a:t>
            </a:r>
            <a:r>
              <a:rPr lang="en-US" altLang="en-US" baseline="0" dirty="0" smtClean="0"/>
              <a:t>  teachers and overseers in the church, fathers, worship leaders, role models and mentors… But the key teaching is the character required, not the enforcement (by edict) of the position.</a:t>
            </a:r>
          </a:p>
          <a:p>
            <a:pPr eaLnBrk="1" hangingPunct="1"/>
            <a:endParaRPr lang="en-US" altLang="en-US" baseline="0" dirty="0" smtClean="0"/>
          </a:p>
          <a:p>
            <a:pPr eaLnBrk="1" hangingPunct="1"/>
            <a:r>
              <a:rPr lang="en-US" altLang="en-US" baseline="0" dirty="0" smtClean="0"/>
              <a:t>In the History of mankind (usually at war), the men were the leaders, warriors, and protectors.  The fully male characteristics equipped [some] men for that duty.  What is the purpose of that today?  How can we put that to use?  </a:t>
            </a:r>
            <a:endParaRPr lang="en-US" altLang="en-US" dirty="0" smtClean="0"/>
          </a:p>
        </p:txBody>
      </p:sp>
    </p:spTree>
    <p:extLst>
      <p:ext uri="{BB962C8B-B14F-4D97-AF65-F5344CB8AC3E}">
        <p14:creationId xmlns:p14="http://schemas.microsoft.com/office/powerpoint/2010/main" val="2033968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endParaRPr lang="en-US" altLang="en-US" dirty="0" smtClean="0"/>
          </a:p>
        </p:txBody>
      </p:sp>
      <p:sp>
        <p:nvSpPr>
          <p:cNvPr id="92164"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95116E4-2DE1-4A24-B7A2-4131455C1D0F}" type="slidenum">
              <a:rPr lang="en-US" altLang="en-US" sz="1300" smtClean="0"/>
              <a:pPr/>
              <a:t>16</a:t>
            </a:fld>
            <a:endParaRPr lang="en-US" altLang="en-US" sz="1300" smtClean="0"/>
          </a:p>
        </p:txBody>
      </p:sp>
    </p:spTree>
    <p:extLst>
      <p:ext uri="{BB962C8B-B14F-4D97-AF65-F5344CB8AC3E}">
        <p14:creationId xmlns:p14="http://schemas.microsoft.com/office/powerpoint/2010/main" val="217280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18</a:t>
            </a:fld>
            <a:endParaRPr lang="en-US" dirty="0"/>
          </a:p>
        </p:txBody>
      </p:sp>
    </p:spTree>
    <p:extLst>
      <p:ext uri="{BB962C8B-B14F-4D97-AF65-F5344CB8AC3E}">
        <p14:creationId xmlns:p14="http://schemas.microsoft.com/office/powerpoint/2010/main" val="1573548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three</a:t>
            </a:r>
            <a:r>
              <a:rPr lang="en-US" baseline="0" dirty="0" smtClean="0"/>
              <a:t> raise unanswered questions:</a:t>
            </a:r>
          </a:p>
          <a:p>
            <a:pPr marL="228600" indent="-228600">
              <a:buAutoNum type="arabicPeriod"/>
            </a:pPr>
            <a:r>
              <a:rPr lang="en-US" baseline="0" dirty="0" smtClean="0"/>
              <a:t>Why did God Create Man</a:t>
            </a:r>
          </a:p>
          <a:p>
            <a:pPr marL="228600" indent="-228600">
              <a:buAutoNum type="arabicPeriod"/>
            </a:pPr>
            <a:r>
              <a:rPr lang="en-US" baseline="0" dirty="0" smtClean="0"/>
              <a:t>If we are in His Image, what has happened in the World?</a:t>
            </a:r>
          </a:p>
          <a:p>
            <a:pPr marL="228600" indent="-228600">
              <a:buAutoNum type="arabicPeriod"/>
            </a:pPr>
            <a:r>
              <a:rPr lang="en-US" baseline="0" dirty="0" smtClean="0"/>
              <a:t>What is the purpose of the two types of humans?  How do they relate to each other?</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a:t>
            </a:fld>
            <a:endParaRPr lang="en-US" dirty="0"/>
          </a:p>
        </p:txBody>
      </p:sp>
    </p:spTree>
    <p:extLst>
      <p:ext uri="{BB962C8B-B14F-4D97-AF65-F5344CB8AC3E}">
        <p14:creationId xmlns:p14="http://schemas.microsoft.com/office/powerpoint/2010/main" val="4042851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significant and challenging work…. Even before the</a:t>
            </a:r>
            <a:r>
              <a:rPr lang="en-US" baseline="0" dirty="0" smtClean="0"/>
              <a:t> curses that are yet to come.  </a:t>
            </a:r>
          </a:p>
          <a:p>
            <a:r>
              <a:rPr lang="en-US" baseline="0" dirty="0" smtClean="0"/>
              <a:t>Note, too that these were all given to Adam when he was alone (with no helper)</a:t>
            </a:r>
            <a:endParaRPr lang="en-US" dirty="0" smtClean="0"/>
          </a:p>
          <a:p>
            <a:r>
              <a:rPr lang="en-US" dirty="0" smtClean="0"/>
              <a:t>It requires</a:t>
            </a:r>
            <a:r>
              <a:rPr lang="en-US" baseline="0" dirty="0" smtClean="0"/>
              <a:t> abilities… </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3</a:t>
            </a:fld>
            <a:endParaRPr lang="en-US" dirty="0"/>
          </a:p>
        </p:txBody>
      </p:sp>
    </p:spTree>
    <p:extLst>
      <p:ext uri="{BB962C8B-B14F-4D97-AF65-F5344CB8AC3E}">
        <p14:creationId xmlns:p14="http://schemas.microsoft.com/office/powerpoint/2010/main" val="2884500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Physical </a:t>
            </a:r>
            <a:r>
              <a:rPr lang="en-US" b="1" dirty="0" smtClean="0"/>
              <a:t>strength</a:t>
            </a:r>
            <a:r>
              <a:rPr lang="en-US" dirty="0" smtClean="0"/>
              <a:t>, endurance</a:t>
            </a:r>
            <a:r>
              <a:rPr lang="en-US" baseline="0" dirty="0" smtClean="0"/>
              <a:t>, perhaps to match some animals, and work with the earth</a:t>
            </a:r>
            <a:endParaRPr lang="en-US" dirty="0" smtClean="0"/>
          </a:p>
          <a:p>
            <a:pPr marL="171450" indent="-171450">
              <a:buFont typeface="Arial" panose="020B0604020202020204" pitchFamily="34" charset="0"/>
              <a:buChar char="•"/>
            </a:pPr>
            <a:r>
              <a:rPr lang="en-US" dirty="0" smtClean="0"/>
              <a:t>The</a:t>
            </a:r>
            <a:r>
              <a:rPr lang="en-US" baseline="0" dirty="0" smtClean="0"/>
              <a:t> ability to observe, collect (learn) and synthesize </a:t>
            </a:r>
            <a:r>
              <a:rPr lang="en-US" b="1" baseline="0" dirty="0" smtClean="0"/>
              <a:t>information</a:t>
            </a:r>
            <a:r>
              <a:rPr lang="en-US" baseline="0" dirty="0" smtClean="0"/>
              <a:t>, and Physical and mental </a:t>
            </a:r>
            <a:r>
              <a:rPr lang="en-US" b="1" baseline="0" dirty="0" smtClean="0"/>
              <a:t>skills</a:t>
            </a:r>
            <a:r>
              <a:rPr lang="en-US" baseline="0" dirty="0" smtClean="0"/>
              <a:t> beyond knowledge, developed by practice and invention</a:t>
            </a:r>
          </a:p>
          <a:p>
            <a:pPr marL="171450" indent="-171450">
              <a:buFont typeface="Arial" panose="020B0604020202020204" pitchFamily="34" charset="0"/>
              <a:buChar char="•"/>
            </a:pPr>
            <a:r>
              <a:rPr lang="en-US" baseline="0" dirty="0" smtClean="0"/>
              <a:t>The ability to envision a future (not yet seen) state, develop a </a:t>
            </a:r>
            <a:r>
              <a:rPr lang="en-US" b="1" baseline="0" dirty="0" smtClean="0"/>
              <a:t>plan</a:t>
            </a:r>
            <a:r>
              <a:rPr lang="en-US" baseline="0" dirty="0" smtClean="0"/>
              <a:t>, get started, see it through…</a:t>
            </a:r>
          </a:p>
          <a:p>
            <a:pPr marL="171450" indent="-171450">
              <a:buFont typeface="Arial" panose="020B0604020202020204" pitchFamily="34" charset="0"/>
              <a:buChar char="•"/>
            </a:pPr>
            <a:r>
              <a:rPr lang="en-US" baseline="0" dirty="0" smtClean="0"/>
              <a:t>The </a:t>
            </a:r>
            <a:r>
              <a:rPr lang="en-US" b="1" baseline="0" dirty="0" smtClean="0"/>
              <a:t>courage</a:t>
            </a:r>
            <a:r>
              <a:rPr lang="en-US" baseline="0" dirty="0" smtClean="0"/>
              <a:t> to try, when failure is possible or even likely.  To try again without discouragement…</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As woman was created, there are implied differences, then in their roles.  They are physically different (and likely different in other ways as well).  What are some of the implications of different roles</a:t>
            </a:r>
          </a:p>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4</a:t>
            </a:fld>
            <a:endParaRPr lang="en-US" dirty="0"/>
          </a:p>
        </p:txBody>
      </p:sp>
    </p:spTree>
    <p:extLst>
      <p:ext uri="{BB962C8B-B14F-4D97-AF65-F5344CB8AC3E}">
        <p14:creationId xmlns:p14="http://schemas.microsoft.com/office/powerpoint/2010/main" val="3353914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guidance implied</a:t>
            </a:r>
            <a:r>
              <a:rPr lang="en-US" baseline="0" dirty="0" smtClean="0"/>
              <a:t> that men should take these roles, but how has man responded to that responsibility?  </a:t>
            </a:r>
          </a:p>
          <a:p>
            <a:endParaRPr lang="en-US" baseline="0" dirty="0" smtClean="0"/>
          </a:p>
          <a:p>
            <a:r>
              <a:rPr lang="en-US" baseline="0" dirty="0" smtClean="0"/>
              <a:t>What do we see in the male culture of today?</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8</a:t>
            </a:fld>
            <a:endParaRPr lang="en-US" dirty="0"/>
          </a:p>
        </p:txBody>
      </p:sp>
    </p:spTree>
    <p:extLst>
      <p:ext uri="{BB962C8B-B14F-4D97-AF65-F5344CB8AC3E}">
        <p14:creationId xmlns:p14="http://schemas.microsoft.com/office/powerpoint/2010/main" val="4049732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t>
            </a:r>
            <a:r>
              <a:rPr lang="en-US" dirty="0" err="1" smtClean="0"/>
              <a:t>Cor</a:t>
            </a:r>
            <a:r>
              <a:rPr lang="en-US" dirty="0" smtClean="0"/>
              <a:t> 2:</a:t>
            </a:r>
            <a:r>
              <a:rPr lang="en-US" baseline="0" dirty="0" smtClean="0"/>
              <a:t>14 - </a:t>
            </a:r>
            <a:r>
              <a:rPr lang="en-US" dirty="0" smtClean="0"/>
              <a:t>But the natural man does not receive the things of the Spirit of God, for they are foolishness to him…</a:t>
            </a:r>
          </a:p>
          <a:p>
            <a:r>
              <a:rPr lang="en-US" dirty="0" smtClean="0"/>
              <a:t>James 3: 14-16</a:t>
            </a:r>
            <a:r>
              <a:rPr lang="en-US" baseline="0" dirty="0" smtClean="0"/>
              <a:t> - </a:t>
            </a:r>
            <a:r>
              <a:rPr lang="en-US" dirty="0" smtClean="0"/>
              <a:t>But if you have bitter envy and self-seeking in your hearts, do not boast and lie against the truth. </a:t>
            </a:r>
            <a:r>
              <a:rPr lang="en-US" baseline="30000" dirty="0" smtClean="0"/>
              <a:t>15 </a:t>
            </a:r>
            <a:r>
              <a:rPr lang="en-US" dirty="0" smtClean="0"/>
              <a:t>This wisdom does not descend from above, but </a:t>
            </a:r>
            <a:r>
              <a:rPr lang="en-US" i="1" dirty="0" smtClean="0"/>
              <a:t>is</a:t>
            </a:r>
            <a:r>
              <a:rPr lang="en-US" dirty="0" smtClean="0"/>
              <a:t> earthly, sensual, demonic. </a:t>
            </a:r>
            <a:r>
              <a:rPr lang="en-US" baseline="30000" dirty="0" smtClean="0"/>
              <a:t>16 </a:t>
            </a:r>
            <a:r>
              <a:rPr lang="en-US" dirty="0" smtClean="0"/>
              <a:t>For where envy and self-seeking </a:t>
            </a:r>
            <a:r>
              <a:rPr lang="en-US" i="1" dirty="0" smtClean="0"/>
              <a:t>exist,</a:t>
            </a:r>
            <a:r>
              <a:rPr lang="en-US" dirty="0" smtClean="0"/>
              <a:t> confusion and every evil thing </a:t>
            </a:r>
            <a:r>
              <a:rPr lang="en-US" i="1" dirty="0" smtClean="0"/>
              <a:t>are</a:t>
            </a:r>
            <a:r>
              <a:rPr lang="en-US" dirty="0" smtClean="0"/>
              <a:t> there.</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9</a:t>
            </a:fld>
            <a:endParaRPr lang="en-US" dirty="0"/>
          </a:p>
        </p:txBody>
      </p:sp>
    </p:spTree>
    <p:extLst>
      <p:ext uri="{BB962C8B-B14F-4D97-AF65-F5344CB8AC3E}">
        <p14:creationId xmlns:p14="http://schemas.microsoft.com/office/powerpoint/2010/main" val="2779225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a:t>
            </a:r>
            <a:r>
              <a:rPr lang="en-US" baseline="0" dirty="0" smtClean="0"/>
              <a:t> the 3 commercials:  WWF, Marie Osmond, Woman Karate</a:t>
            </a:r>
          </a:p>
          <a:p>
            <a:endParaRPr lang="en-US" baseline="0" dirty="0" smtClean="0"/>
          </a:p>
          <a:p>
            <a:r>
              <a:rPr lang="en-US" baseline="0" dirty="0" smtClean="0"/>
              <a:t>The problem we have is we ‘breathe this air’.  It’s taught in our schools. It’s modeled in all forms of entertainment (Woman Jedi Warrior), politics, and media – usually as assumptions not assertions.</a:t>
            </a:r>
          </a:p>
          <a:p>
            <a:endParaRPr lang="en-US" baseline="0" dirty="0" smtClean="0"/>
          </a:p>
          <a:p>
            <a:r>
              <a:rPr lang="en-US" baseline="0" dirty="0" smtClean="0"/>
              <a:t>But what is God’s plan related to the interaction of the sexes?</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10</a:t>
            </a:fld>
            <a:endParaRPr lang="en-US" dirty="0"/>
          </a:p>
        </p:txBody>
      </p:sp>
    </p:spTree>
    <p:extLst>
      <p:ext uri="{BB962C8B-B14F-4D97-AF65-F5344CB8AC3E}">
        <p14:creationId xmlns:p14="http://schemas.microsoft.com/office/powerpoint/2010/main" val="2984995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11</a:t>
            </a:fld>
            <a:endParaRPr lang="en-US" dirty="0"/>
          </a:p>
        </p:txBody>
      </p:sp>
    </p:spTree>
    <p:extLst>
      <p:ext uri="{BB962C8B-B14F-4D97-AF65-F5344CB8AC3E}">
        <p14:creationId xmlns:p14="http://schemas.microsoft.com/office/powerpoint/2010/main" val="1822404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EFBA410-E0A8-4084-AE4E-753A3385CC2D}" type="slidenum">
              <a:rPr lang="en-US" altLang="en-US" sz="1300" smtClean="0">
                <a:latin typeface="Arial" panose="020B0604020202020204" pitchFamily="34" charset="0"/>
              </a:rPr>
              <a:pPr>
                <a:spcBef>
                  <a:spcPct val="0"/>
                </a:spcBef>
              </a:pPr>
              <a:t>13</a:t>
            </a:fld>
            <a:endParaRPr lang="en-US" altLang="en-US" sz="1300" smtClean="0">
              <a:latin typeface="Arial" panose="020B060402020202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04667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dirty="0"/>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dirty="0"/>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dirty="0"/>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04800" y="749300"/>
            <a:ext cx="8610600" cy="431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dirty="0"/>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dirty="0"/>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dirty="0"/>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dirty="0"/>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dirty="0"/>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dirty="0"/>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dirty="0"/>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dirty="0"/>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dirty="0"/>
          </a:p>
        </p:txBody>
      </p:sp>
      <p:sp>
        <p:nvSpPr>
          <p:cNvPr id="3" name="Rectangle 2"/>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p:cNvSpPr>
            <a:spLocks noGrp="1"/>
          </p:cNvSpPr>
          <p:nvPr>
            <p:ph type="ctrTitle"/>
          </p:nvPr>
        </p:nvSpPr>
        <p:spPr>
          <a:xfrm>
            <a:off x="0" y="1775355"/>
            <a:ext cx="9144000" cy="1225021"/>
          </a:xfrm>
        </p:spPr>
        <p:txBody>
          <a:bodyPr/>
          <a:lstStyle/>
          <a:p>
            <a:r>
              <a:rPr lang="en-US" sz="6600" dirty="0" smtClean="0"/>
              <a:t>Men Not of this World</a:t>
            </a:r>
            <a:endParaRPr lang="en-US" sz="5400" dirty="0"/>
          </a:p>
        </p:txBody>
      </p:sp>
      <p:sp>
        <p:nvSpPr>
          <p:cNvPr id="4" name="Subtitle 3"/>
          <p:cNvSpPr>
            <a:spLocks noGrp="1"/>
          </p:cNvSpPr>
          <p:nvPr>
            <p:ph type="subTitle" idx="1"/>
          </p:nvPr>
        </p:nvSpPr>
        <p:spPr>
          <a:xfrm>
            <a:off x="1371600" y="5313680"/>
            <a:ext cx="6400800" cy="393700"/>
          </a:xfrm>
        </p:spPr>
        <p:txBody>
          <a:bodyPr>
            <a:noAutofit/>
          </a:bodyPr>
          <a:lstStyle/>
          <a:p>
            <a:r>
              <a:rPr lang="en-US" sz="1800" dirty="0" smtClean="0"/>
              <a:t>Embry Hills - February, 2016</a:t>
            </a:r>
            <a:endParaRPr lang="en-US" sz="1800" dirty="0"/>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1</a:t>
            </a:fld>
            <a:endParaRPr lang="en-US" dirty="0" smtClean="0"/>
          </a:p>
        </p:txBody>
      </p:sp>
    </p:spTree>
    <p:extLst>
      <p:ext uri="{BB962C8B-B14F-4D97-AF65-F5344CB8AC3E}">
        <p14:creationId xmlns:p14="http://schemas.microsoft.com/office/powerpoint/2010/main" val="2532656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Male Behavior</a:t>
            </a:r>
            <a:endParaRPr lang="en-US" dirty="0"/>
          </a:p>
        </p:txBody>
      </p:sp>
      <p:sp>
        <p:nvSpPr>
          <p:cNvPr id="3" name="Content Placeholder 2"/>
          <p:cNvSpPr>
            <a:spLocks noGrp="1"/>
          </p:cNvSpPr>
          <p:nvPr>
            <p:ph idx="1"/>
          </p:nvPr>
        </p:nvSpPr>
        <p:spPr>
          <a:xfrm>
            <a:off x="253999" y="869066"/>
            <a:ext cx="8612529" cy="4591934"/>
          </a:xfrm>
        </p:spPr>
        <p:txBody>
          <a:bodyPr>
            <a:normAutofit fontScale="92500" lnSpcReduction="10000"/>
          </a:bodyPr>
          <a:lstStyle/>
          <a:p>
            <a:pPr marL="0" indent="0">
              <a:buNone/>
            </a:pPr>
            <a:r>
              <a:rPr lang="en-US" i="1" dirty="0" smtClean="0">
                <a:solidFill>
                  <a:srgbClr val="FFFF00"/>
                </a:solidFill>
              </a:rPr>
              <a:t>Dominating</a:t>
            </a:r>
          </a:p>
          <a:p>
            <a:r>
              <a:rPr lang="en-US" dirty="0" smtClean="0"/>
              <a:t>Strong &amp; Scheming </a:t>
            </a:r>
            <a:r>
              <a:rPr lang="en-US" dirty="0" smtClean="0">
                <a:sym typeface="Wingdings" panose="05000000000000000000" pitchFamily="2" charset="2"/>
              </a:rPr>
              <a:t> to Conquer and Control</a:t>
            </a:r>
            <a:endParaRPr lang="en-US" dirty="0" smtClean="0"/>
          </a:p>
          <a:p>
            <a:r>
              <a:rPr lang="en-US" dirty="0" smtClean="0"/>
              <a:t>Fearless &amp; Fearsome </a:t>
            </a:r>
            <a:r>
              <a:rPr lang="en-US" dirty="0" smtClean="0">
                <a:sym typeface="Wingdings" panose="05000000000000000000" pitchFamily="2" charset="2"/>
              </a:rPr>
              <a:t> to Prevent Domination</a:t>
            </a:r>
            <a:endParaRPr lang="en-US" dirty="0" smtClean="0"/>
          </a:p>
          <a:p>
            <a:r>
              <a:rPr lang="en-US" dirty="0" smtClean="0"/>
              <a:t>Seductive &amp; Dominating </a:t>
            </a:r>
            <a:r>
              <a:rPr lang="en-US" dirty="0" smtClean="0">
                <a:sym typeface="Wingdings" panose="05000000000000000000" pitchFamily="2" charset="2"/>
              </a:rPr>
              <a:t> to Fulfil Lusts</a:t>
            </a:r>
          </a:p>
          <a:p>
            <a:endParaRPr lang="en-US" dirty="0">
              <a:sym typeface="Wingdings" panose="05000000000000000000" pitchFamily="2" charset="2"/>
            </a:endParaRPr>
          </a:p>
          <a:p>
            <a:pPr marL="0" indent="0">
              <a:buNone/>
            </a:pPr>
            <a:r>
              <a:rPr lang="en-US" i="1" dirty="0" smtClean="0">
                <a:solidFill>
                  <a:srgbClr val="FFFF00"/>
                </a:solidFill>
              </a:rPr>
              <a:t>Submissive</a:t>
            </a:r>
            <a:endParaRPr lang="en-US" i="1" dirty="0">
              <a:solidFill>
                <a:srgbClr val="FFFF00"/>
              </a:solidFill>
            </a:endParaRPr>
          </a:p>
          <a:p>
            <a:r>
              <a:rPr lang="en-US" dirty="0"/>
              <a:t>Harmless &amp; Retiring</a:t>
            </a:r>
          </a:p>
          <a:p>
            <a:r>
              <a:rPr lang="en-US" dirty="0" smtClean="0"/>
              <a:t>Pacifist &amp; Tolerant</a:t>
            </a:r>
          </a:p>
          <a:p>
            <a:r>
              <a:rPr lang="en-US" dirty="0" smtClean="0"/>
              <a:t>Driven by Feelings/Emotions, Without Conviction</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10</a:t>
            </a:fld>
            <a:endParaRPr lang="en-US" dirty="0"/>
          </a:p>
        </p:txBody>
      </p:sp>
    </p:spTree>
    <p:extLst>
      <p:ext uri="{BB962C8B-B14F-4D97-AF65-F5344CB8AC3E}">
        <p14:creationId xmlns:p14="http://schemas.microsoft.com/office/powerpoint/2010/main" val="173349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Mystery”</a:t>
            </a:r>
            <a:endParaRPr lang="en-US" dirty="0"/>
          </a:p>
        </p:txBody>
      </p:sp>
      <p:sp>
        <p:nvSpPr>
          <p:cNvPr id="3" name="Content Placeholder 2"/>
          <p:cNvSpPr>
            <a:spLocks noGrp="1"/>
          </p:cNvSpPr>
          <p:nvPr>
            <p:ph idx="1"/>
          </p:nvPr>
        </p:nvSpPr>
        <p:spPr>
          <a:xfrm>
            <a:off x="152400" y="823892"/>
            <a:ext cx="8839200" cy="2052979"/>
          </a:xfrm>
        </p:spPr>
        <p:txBody>
          <a:bodyPr>
            <a:normAutofit fontScale="92500"/>
          </a:bodyPr>
          <a:lstStyle/>
          <a:p>
            <a:pPr marL="0" indent="0">
              <a:buNone/>
            </a:pPr>
            <a:r>
              <a:rPr lang="en-US" b="0" dirty="0" smtClean="0"/>
              <a:t>“</a:t>
            </a:r>
            <a:r>
              <a:rPr lang="en-US" b="0" dirty="0"/>
              <a:t>For this reason a man shall leave his father and mother and be joined to his wife, and the two shall become one flesh.” </a:t>
            </a:r>
            <a:r>
              <a:rPr lang="en-US" b="0" baseline="30000" dirty="0"/>
              <a:t>32 </a:t>
            </a:r>
            <a:r>
              <a:rPr lang="en-US" dirty="0">
                <a:solidFill>
                  <a:srgbClr val="FFFF00"/>
                </a:solidFill>
              </a:rPr>
              <a:t>This is a great mystery</a:t>
            </a:r>
            <a:r>
              <a:rPr lang="en-US" b="0" dirty="0"/>
              <a:t>, but I speak concerning Christ and the church. </a:t>
            </a:r>
            <a:r>
              <a:rPr lang="en-US" b="0" dirty="0" smtClean="0"/>
              <a:t> (</a:t>
            </a:r>
            <a:r>
              <a:rPr lang="en-US" b="0" dirty="0" err="1" smtClean="0"/>
              <a:t>Eph</a:t>
            </a:r>
            <a:r>
              <a:rPr lang="en-US" b="0" dirty="0" smtClean="0"/>
              <a:t> 5:31-32)</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11</a:t>
            </a:fld>
            <a:endParaRPr lang="en-US" dirty="0"/>
          </a:p>
        </p:txBody>
      </p:sp>
      <p:sp>
        <p:nvSpPr>
          <p:cNvPr id="5" name="Content Placeholder 2"/>
          <p:cNvSpPr txBox="1">
            <a:spLocks/>
          </p:cNvSpPr>
          <p:nvPr/>
        </p:nvSpPr>
        <p:spPr bwMode="auto">
          <a:xfrm>
            <a:off x="152400" y="3034336"/>
            <a:ext cx="8725382" cy="2417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buFontTx/>
              <a:buNone/>
            </a:pPr>
            <a:r>
              <a:rPr lang="en-US" b="0" dirty="0" smtClean="0"/>
              <a:t>…How </a:t>
            </a:r>
            <a:r>
              <a:rPr lang="en-US" b="0" dirty="0"/>
              <a:t>that by revelation He made known to me the </a:t>
            </a:r>
            <a:r>
              <a:rPr lang="en-US" dirty="0">
                <a:solidFill>
                  <a:srgbClr val="FFFF00"/>
                </a:solidFill>
              </a:rPr>
              <a:t>mystery</a:t>
            </a:r>
            <a:r>
              <a:rPr lang="en-US" b="0" dirty="0"/>
              <a:t> (as I have briefly written already, </a:t>
            </a:r>
            <a:r>
              <a:rPr lang="en-US" b="0" baseline="30000" dirty="0"/>
              <a:t>4 </a:t>
            </a:r>
            <a:r>
              <a:rPr lang="en-US" b="0" dirty="0"/>
              <a:t>by which, when you read, you may understand my knowledge in the mystery of Christ), </a:t>
            </a:r>
            <a:r>
              <a:rPr lang="en-US" b="0" baseline="30000" dirty="0"/>
              <a:t>5 </a:t>
            </a:r>
            <a:r>
              <a:rPr lang="en-US" b="0" dirty="0"/>
              <a:t>which in </a:t>
            </a:r>
            <a:r>
              <a:rPr lang="en-US" dirty="0">
                <a:solidFill>
                  <a:srgbClr val="FFFF00"/>
                </a:solidFill>
              </a:rPr>
              <a:t>other ages was not made known to the sons of men, as it has now been revealed </a:t>
            </a:r>
            <a:r>
              <a:rPr lang="en-US" b="0" dirty="0"/>
              <a:t>by the Spirit to His holy apostles and </a:t>
            </a:r>
            <a:r>
              <a:rPr lang="en-US" b="0" dirty="0" smtClean="0"/>
              <a:t>prophets.  (</a:t>
            </a:r>
            <a:r>
              <a:rPr lang="en-US" b="0" dirty="0" err="1" smtClean="0"/>
              <a:t>Eph</a:t>
            </a:r>
            <a:r>
              <a:rPr lang="en-US" b="0" dirty="0" smtClean="0"/>
              <a:t> 3:3-5)</a:t>
            </a:r>
            <a:endParaRPr lang="en-US" b="0" kern="0" dirty="0"/>
          </a:p>
        </p:txBody>
      </p:sp>
    </p:spTree>
    <p:extLst>
      <p:ext uri="{BB962C8B-B14F-4D97-AF65-F5344CB8AC3E}">
        <p14:creationId xmlns:p14="http://schemas.microsoft.com/office/powerpoint/2010/main" val="137803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Roles in Marriage</a:t>
            </a:r>
            <a:endParaRPr lang="en-US" dirty="0"/>
          </a:p>
        </p:txBody>
      </p:sp>
      <p:sp>
        <p:nvSpPr>
          <p:cNvPr id="3" name="Content Placeholder 2"/>
          <p:cNvSpPr>
            <a:spLocks noGrp="1"/>
          </p:cNvSpPr>
          <p:nvPr>
            <p:ph idx="1"/>
          </p:nvPr>
        </p:nvSpPr>
        <p:spPr>
          <a:xfrm>
            <a:off x="228600" y="876300"/>
            <a:ext cx="8839200" cy="4584700"/>
          </a:xfrm>
        </p:spPr>
        <p:txBody>
          <a:bodyPr>
            <a:normAutofit fontScale="70000" lnSpcReduction="20000"/>
          </a:bodyPr>
          <a:lstStyle/>
          <a:p>
            <a:pPr marL="0" indent="0">
              <a:buNone/>
            </a:pPr>
            <a:r>
              <a:rPr lang="en-US" b="0" baseline="30000" dirty="0"/>
              <a:t>23 </a:t>
            </a:r>
            <a:r>
              <a:rPr lang="en-US" b="0" dirty="0"/>
              <a:t>For the husband is </a:t>
            </a:r>
            <a:r>
              <a:rPr lang="en-US" dirty="0">
                <a:solidFill>
                  <a:srgbClr val="FFFF00"/>
                </a:solidFill>
              </a:rPr>
              <a:t>head</a:t>
            </a:r>
            <a:r>
              <a:rPr lang="en-US" b="0" dirty="0"/>
              <a:t> of the wife, as also Christ is head of the church; and He is the </a:t>
            </a:r>
            <a:r>
              <a:rPr lang="en-US" dirty="0">
                <a:solidFill>
                  <a:srgbClr val="FFFF00"/>
                </a:solidFill>
              </a:rPr>
              <a:t>Savior</a:t>
            </a:r>
            <a:r>
              <a:rPr lang="en-US" b="0" dirty="0"/>
              <a:t> of the body. </a:t>
            </a:r>
            <a:r>
              <a:rPr lang="en-US" b="0" baseline="30000" dirty="0"/>
              <a:t>24 </a:t>
            </a:r>
            <a:r>
              <a:rPr lang="en-US" b="0" dirty="0"/>
              <a:t>Therefore, just as the church is subject to Christ, so let the wives be to their own husbands in everything.</a:t>
            </a:r>
          </a:p>
          <a:p>
            <a:pPr marL="0" indent="0">
              <a:buNone/>
            </a:pPr>
            <a:r>
              <a:rPr lang="en-US" b="0" baseline="30000" dirty="0"/>
              <a:t>25 </a:t>
            </a:r>
            <a:r>
              <a:rPr lang="en-US" b="0" dirty="0"/>
              <a:t>Husbands, </a:t>
            </a:r>
            <a:r>
              <a:rPr lang="en-US" dirty="0">
                <a:solidFill>
                  <a:srgbClr val="FFFF00"/>
                </a:solidFill>
              </a:rPr>
              <a:t>love</a:t>
            </a:r>
            <a:r>
              <a:rPr lang="en-US" b="0" dirty="0"/>
              <a:t> your wives, just as Christ also loved the church and </a:t>
            </a:r>
            <a:r>
              <a:rPr lang="en-US" dirty="0">
                <a:solidFill>
                  <a:srgbClr val="FFFF00"/>
                </a:solidFill>
              </a:rPr>
              <a:t>gave Himself</a:t>
            </a:r>
            <a:r>
              <a:rPr lang="en-US" b="0" dirty="0"/>
              <a:t> for her, </a:t>
            </a:r>
            <a:r>
              <a:rPr lang="en-US" b="0" baseline="30000" dirty="0"/>
              <a:t>26 </a:t>
            </a:r>
            <a:r>
              <a:rPr lang="en-US" b="0" dirty="0"/>
              <a:t>that He might </a:t>
            </a:r>
            <a:r>
              <a:rPr lang="en-US" dirty="0">
                <a:solidFill>
                  <a:srgbClr val="FFFF00"/>
                </a:solidFill>
              </a:rPr>
              <a:t>sanctify</a:t>
            </a:r>
            <a:r>
              <a:rPr lang="en-US" b="0" dirty="0"/>
              <a:t> and </a:t>
            </a:r>
            <a:r>
              <a:rPr lang="en-US" dirty="0">
                <a:solidFill>
                  <a:srgbClr val="FFFF00"/>
                </a:solidFill>
              </a:rPr>
              <a:t>cleanse</a:t>
            </a:r>
            <a:r>
              <a:rPr lang="en-US" b="0" dirty="0"/>
              <a:t> her with the washing of water by the word, </a:t>
            </a:r>
            <a:r>
              <a:rPr lang="en-US" b="0" baseline="30000" dirty="0"/>
              <a:t>27 </a:t>
            </a:r>
            <a:r>
              <a:rPr lang="en-US" b="0" dirty="0"/>
              <a:t>that He might </a:t>
            </a:r>
            <a:r>
              <a:rPr lang="en-US" dirty="0">
                <a:solidFill>
                  <a:srgbClr val="FFFF00"/>
                </a:solidFill>
              </a:rPr>
              <a:t>present her </a:t>
            </a:r>
            <a:r>
              <a:rPr lang="en-US" b="0" dirty="0"/>
              <a:t>to Himself a </a:t>
            </a:r>
            <a:r>
              <a:rPr lang="en-US" dirty="0">
                <a:solidFill>
                  <a:srgbClr val="FFFF00"/>
                </a:solidFill>
              </a:rPr>
              <a:t>glorious</a:t>
            </a:r>
            <a:r>
              <a:rPr lang="en-US" b="0" dirty="0">
                <a:solidFill>
                  <a:srgbClr val="FFFF00"/>
                </a:solidFill>
              </a:rPr>
              <a:t> </a:t>
            </a:r>
            <a:r>
              <a:rPr lang="en-US" b="0" dirty="0"/>
              <a:t>church, </a:t>
            </a:r>
            <a:r>
              <a:rPr lang="en-US" dirty="0">
                <a:solidFill>
                  <a:srgbClr val="FFFF00"/>
                </a:solidFill>
              </a:rPr>
              <a:t>not having spot or wrinkle or any such thing</a:t>
            </a:r>
            <a:r>
              <a:rPr lang="en-US" b="0" dirty="0"/>
              <a:t>, but that she should be </a:t>
            </a:r>
            <a:r>
              <a:rPr lang="en-US" dirty="0">
                <a:solidFill>
                  <a:srgbClr val="FFFF00"/>
                </a:solidFill>
              </a:rPr>
              <a:t>holy and without blemish</a:t>
            </a:r>
            <a:r>
              <a:rPr lang="en-US" b="0" dirty="0"/>
              <a:t>. </a:t>
            </a:r>
            <a:r>
              <a:rPr lang="en-US" b="0" baseline="30000" dirty="0"/>
              <a:t>28 </a:t>
            </a:r>
            <a:r>
              <a:rPr lang="en-US" b="0" dirty="0"/>
              <a:t>So husbands ought to </a:t>
            </a:r>
            <a:r>
              <a:rPr lang="en-US" dirty="0">
                <a:solidFill>
                  <a:srgbClr val="FFFF00"/>
                </a:solidFill>
              </a:rPr>
              <a:t>love</a:t>
            </a:r>
            <a:r>
              <a:rPr lang="en-US" b="0" dirty="0"/>
              <a:t> their own wives </a:t>
            </a:r>
            <a:r>
              <a:rPr lang="en-US" dirty="0">
                <a:solidFill>
                  <a:srgbClr val="FFFF00"/>
                </a:solidFill>
              </a:rPr>
              <a:t>as their own bodies</a:t>
            </a:r>
            <a:r>
              <a:rPr lang="en-US" b="0" dirty="0"/>
              <a:t>; he who loves his wife loves himself. </a:t>
            </a:r>
            <a:r>
              <a:rPr lang="en-US" b="0" baseline="30000" dirty="0"/>
              <a:t>29 </a:t>
            </a:r>
            <a:r>
              <a:rPr lang="en-US" b="0" dirty="0"/>
              <a:t>For no one ever hated his own flesh, but </a:t>
            </a:r>
            <a:r>
              <a:rPr lang="en-US" dirty="0">
                <a:solidFill>
                  <a:srgbClr val="FFFF00"/>
                </a:solidFill>
              </a:rPr>
              <a:t>nourishes</a:t>
            </a:r>
            <a:r>
              <a:rPr lang="en-US" b="0" dirty="0"/>
              <a:t> and </a:t>
            </a:r>
            <a:r>
              <a:rPr lang="en-US" dirty="0">
                <a:solidFill>
                  <a:srgbClr val="FFFF00"/>
                </a:solidFill>
              </a:rPr>
              <a:t>cherishes</a:t>
            </a:r>
            <a:r>
              <a:rPr lang="en-US" b="0" dirty="0"/>
              <a:t> it, just as the Lord does the church. </a:t>
            </a:r>
            <a:r>
              <a:rPr lang="en-US" b="0" baseline="30000" dirty="0"/>
              <a:t>30 </a:t>
            </a:r>
            <a:r>
              <a:rPr lang="en-US" b="0" dirty="0"/>
              <a:t>For we are </a:t>
            </a:r>
            <a:r>
              <a:rPr lang="en-US" dirty="0">
                <a:solidFill>
                  <a:srgbClr val="FFFF00"/>
                </a:solidFill>
              </a:rPr>
              <a:t>members of His body</a:t>
            </a:r>
            <a:r>
              <a:rPr lang="en-US" b="0" dirty="0"/>
              <a:t>, of His flesh and of His bones. </a:t>
            </a:r>
            <a:r>
              <a:rPr lang="en-US" b="0" baseline="30000" dirty="0"/>
              <a:t>31 </a:t>
            </a:r>
            <a:r>
              <a:rPr lang="en-US" b="0" dirty="0"/>
              <a:t>“For this reason a man shall leave his father and mother and be joined to his wife, and the two shall </a:t>
            </a:r>
            <a:r>
              <a:rPr lang="en-US" dirty="0">
                <a:solidFill>
                  <a:srgbClr val="FFFF00"/>
                </a:solidFill>
              </a:rPr>
              <a:t>become one flesh</a:t>
            </a:r>
            <a:r>
              <a:rPr lang="en-US" b="0" dirty="0"/>
              <a:t>.” </a:t>
            </a:r>
            <a:r>
              <a:rPr lang="en-US" b="0" baseline="30000" dirty="0"/>
              <a:t>32 </a:t>
            </a:r>
            <a:r>
              <a:rPr lang="en-US" b="0" dirty="0"/>
              <a:t>This is a great mystery, but I speak concerning Christ and the church. </a:t>
            </a:r>
            <a:r>
              <a:rPr lang="en-US" b="0" baseline="30000" dirty="0"/>
              <a:t>33 </a:t>
            </a:r>
            <a:r>
              <a:rPr lang="en-US" b="0" dirty="0"/>
              <a:t>Nevertheless let each one of you in particular so </a:t>
            </a:r>
            <a:r>
              <a:rPr lang="en-US" dirty="0">
                <a:solidFill>
                  <a:srgbClr val="FFFF00"/>
                </a:solidFill>
              </a:rPr>
              <a:t>love his own wife as himself</a:t>
            </a:r>
            <a:r>
              <a:rPr lang="en-US" b="0" dirty="0"/>
              <a:t>, and let the wife see that she respects her husband</a:t>
            </a:r>
            <a:r>
              <a:rPr lang="en-US" b="0" dirty="0" smtClean="0"/>
              <a:t>.  (</a:t>
            </a:r>
            <a:r>
              <a:rPr lang="en-US" b="0" dirty="0" err="1" smtClean="0"/>
              <a:t>Eph</a:t>
            </a:r>
            <a:r>
              <a:rPr lang="en-US" b="0" dirty="0" smtClean="0"/>
              <a:t> 5:23-33)</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12</a:t>
            </a:fld>
            <a:endParaRPr lang="en-US" dirty="0"/>
          </a:p>
        </p:txBody>
      </p:sp>
    </p:spTree>
    <p:extLst>
      <p:ext uri="{BB962C8B-B14F-4D97-AF65-F5344CB8AC3E}">
        <p14:creationId xmlns:p14="http://schemas.microsoft.com/office/powerpoint/2010/main" val="3527390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fld id="{D6BE73E3-AD6C-4675-B07F-95A294A19A1C}" type="slidenum">
              <a:rPr lang="en-US" altLang="en-US" sz="1200">
                <a:latin typeface="Arial" panose="020B0604020202020204" pitchFamily="34" charset="0"/>
              </a:rPr>
              <a:pPr>
                <a:spcBef>
                  <a:spcPct val="0"/>
                </a:spcBef>
                <a:buFontTx/>
                <a:buNone/>
              </a:pPr>
              <a:t>13</a:t>
            </a:fld>
            <a:endParaRPr lang="en-US" altLang="en-US" sz="1200">
              <a:latin typeface="Arial" panose="020B0604020202020204" pitchFamily="34" charset="0"/>
            </a:endParaRPr>
          </a:p>
        </p:txBody>
      </p:sp>
      <p:sp>
        <p:nvSpPr>
          <p:cNvPr id="56323" name="Rectangle 2"/>
          <p:cNvSpPr>
            <a:spLocks noGrp="1" noChangeArrowheads="1"/>
          </p:cNvSpPr>
          <p:nvPr>
            <p:ph type="title"/>
          </p:nvPr>
        </p:nvSpPr>
        <p:spPr>
          <a:xfrm>
            <a:off x="0" y="342900"/>
            <a:ext cx="9067800" cy="457200"/>
          </a:xfrm>
        </p:spPr>
        <p:txBody>
          <a:bodyPr/>
          <a:lstStyle/>
          <a:p>
            <a:pPr eaLnBrk="1" hangingPunct="1">
              <a:lnSpc>
                <a:spcPct val="90000"/>
              </a:lnSpc>
            </a:pPr>
            <a:r>
              <a:rPr lang="en-US" altLang="en-US" dirty="0" smtClean="0"/>
              <a:t>Husbands:  Heads like Christ</a:t>
            </a:r>
            <a:br>
              <a:rPr lang="en-US" altLang="en-US" dirty="0" smtClean="0"/>
            </a:br>
            <a:r>
              <a:rPr lang="en-US" altLang="en-US" sz="2800" dirty="0" smtClean="0"/>
              <a:t>(</a:t>
            </a:r>
            <a:r>
              <a:rPr lang="en-US" altLang="en-US" sz="2800" dirty="0" err="1" smtClean="0"/>
              <a:t>Eph</a:t>
            </a:r>
            <a:r>
              <a:rPr lang="en-US" altLang="en-US" sz="2800" dirty="0" smtClean="0"/>
              <a:t> 5:22-33)</a:t>
            </a:r>
          </a:p>
        </p:txBody>
      </p:sp>
      <p:sp>
        <p:nvSpPr>
          <p:cNvPr id="36868" name="Rectangle 3"/>
          <p:cNvSpPr>
            <a:spLocks noGrp="1" noChangeArrowheads="1"/>
          </p:cNvSpPr>
          <p:nvPr>
            <p:ph type="body" idx="1"/>
          </p:nvPr>
        </p:nvSpPr>
        <p:spPr>
          <a:xfrm>
            <a:off x="266700" y="1308100"/>
            <a:ext cx="8648700" cy="4279900"/>
          </a:xfrm>
        </p:spPr>
        <p:txBody>
          <a:bodyPr>
            <a:normAutofit fontScale="92500" lnSpcReduction="20000"/>
          </a:bodyPr>
          <a:lstStyle/>
          <a:p>
            <a:pPr marL="0" indent="0" eaLnBrk="1" hangingPunct="1">
              <a:spcBef>
                <a:spcPts val="0"/>
              </a:spcBef>
              <a:buNone/>
              <a:tabLst>
                <a:tab pos="519113" algn="l"/>
              </a:tabLst>
              <a:defRPr/>
            </a:pPr>
            <a:r>
              <a:rPr lang="en-US" dirty="0" smtClean="0">
                <a:latin typeface="Calibri" charset="0"/>
                <a:ea typeface="+mn-ea"/>
                <a:cs typeface="Calibri" charset="0"/>
              </a:rPr>
              <a:t>23	Head  (see Col 2:19 – Causes to Grow)</a:t>
            </a:r>
          </a:p>
          <a:p>
            <a:pPr marL="519113" indent="-519113" eaLnBrk="1" hangingPunct="1">
              <a:spcBef>
                <a:spcPts val="0"/>
              </a:spcBef>
              <a:buNone/>
              <a:tabLst>
                <a:tab pos="519113" algn="l"/>
              </a:tabLst>
              <a:defRPr/>
            </a:pPr>
            <a:r>
              <a:rPr lang="en-US" dirty="0" smtClean="0">
                <a:latin typeface="Calibri" charset="0"/>
                <a:ea typeface="+mn-ea"/>
                <a:cs typeface="Calibri" charset="0"/>
              </a:rPr>
              <a:t>23	Saves</a:t>
            </a:r>
          </a:p>
          <a:p>
            <a:pPr marL="519113" indent="-519113" eaLnBrk="1" hangingPunct="1">
              <a:spcBef>
                <a:spcPts val="0"/>
              </a:spcBef>
              <a:buFontTx/>
              <a:buAutoNum type="arabicPlain" startAt="25"/>
              <a:tabLst>
                <a:tab pos="519113" algn="l"/>
              </a:tabLst>
              <a:defRPr/>
            </a:pPr>
            <a:r>
              <a:rPr lang="en-US" dirty="0" smtClean="0">
                <a:latin typeface="Calibri" charset="0"/>
                <a:ea typeface="+mn-ea"/>
                <a:cs typeface="Calibri" charset="0"/>
              </a:rPr>
              <a:t>Loves (as Christ did the Church)</a:t>
            </a:r>
          </a:p>
          <a:p>
            <a:pPr marL="0" indent="0" eaLnBrk="1" hangingPunct="1">
              <a:spcBef>
                <a:spcPts val="0"/>
              </a:spcBef>
              <a:buNone/>
              <a:tabLst>
                <a:tab pos="519113" algn="l"/>
              </a:tabLst>
              <a:defRPr/>
            </a:pPr>
            <a:r>
              <a:rPr lang="en-US" dirty="0" smtClean="0">
                <a:latin typeface="Calibri" charset="0"/>
                <a:ea typeface="+mn-ea"/>
                <a:cs typeface="Calibri" charset="0"/>
              </a:rPr>
              <a:t>25  Gives Himself for (Sacrificial)</a:t>
            </a:r>
          </a:p>
          <a:p>
            <a:pPr marL="519113" indent="-519113" eaLnBrk="1" hangingPunct="1">
              <a:spcBef>
                <a:spcPts val="0"/>
              </a:spcBef>
              <a:buFontTx/>
              <a:buAutoNum type="arabicPlain" startAt="26"/>
              <a:tabLst>
                <a:tab pos="519113" algn="l"/>
              </a:tabLst>
              <a:defRPr/>
            </a:pPr>
            <a:r>
              <a:rPr lang="en-US" dirty="0" smtClean="0">
                <a:latin typeface="Calibri" charset="0"/>
                <a:ea typeface="+mn-ea"/>
                <a:cs typeface="Calibri" charset="0"/>
              </a:rPr>
              <a:t>Sanctifies, Cleanses</a:t>
            </a:r>
          </a:p>
          <a:p>
            <a:pPr marL="519113" indent="-519113" eaLnBrk="1" hangingPunct="1">
              <a:spcBef>
                <a:spcPts val="0"/>
              </a:spcBef>
              <a:buFontTx/>
              <a:buAutoNum type="arabicPlain" startAt="26"/>
              <a:tabLst>
                <a:tab pos="519113" algn="l"/>
              </a:tabLst>
              <a:defRPr/>
            </a:pPr>
            <a:r>
              <a:rPr lang="en-US" dirty="0" smtClean="0">
                <a:latin typeface="Calibri" charset="0"/>
                <a:ea typeface="+mn-ea"/>
                <a:cs typeface="Calibri" charset="0"/>
              </a:rPr>
              <a:t>Presents Glorious, Without Imperfection, Holy</a:t>
            </a:r>
          </a:p>
          <a:p>
            <a:pPr marL="519113" indent="-519113" eaLnBrk="1" hangingPunct="1">
              <a:spcBef>
                <a:spcPts val="0"/>
              </a:spcBef>
              <a:buFontTx/>
              <a:buAutoNum type="arabicPlain" startAt="26"/>
              <a:tabLst>
                <a:tab pos="519113" algn="l"/>
              </a:tabLst>
              <a:defRPr/>
            </a:pPr>
            <a:r>
              <a:rPr lang="en-US" dirty="0" smtClean="0">
                <a:latin typeface="Calibri" charset="0"/>
                <a:ea typeface="+mn-ea"/>
                <a:cs typeface="Calibri" charset="0"/>
              </a:rPr>
              <a:t>Loves as Own Body</a:t>
            </a:r>
          </a:p>
          <a:p>
            <a:pPr marL="519113" indent="-519113" eaLnBrk="1" hangingPunct="1">
              <a:spcBef>
                <a:spcPts val="0"/>
              </a:spcBef>
              <a:buFontTx/>
              <a:buAutoNum type="arabicPlain" startAt="29"/>
              <a:tabLst>
                <a:tab pos="519113" algn="l"/>
              </a:tabLst>
              <a:defRPr/>
            </a:pPr>
            <a:r>
              <a:rPr lang="en-US" dirty="0" smtClean="0">
                <a:latin typeface="Calibri" charset="0"/>
                <a:ea typeface="+mn-ea"/>
                <a:cs typeface="Calibri" charset="0"/>
              </a:rPr>
              <a:t>Nourishes (Feeds, Causes Growth) </a:t>
            </a:r>
          </a:p>
          <a:p>
            <a:pPr marL="519113" indent="-519113" eaLnBrk="1" hangingPunct="1">
              <a:spcBef>
                <a:spcPts val="0"/>
              </a:spcBef>
              <a:buNone/>
              <a:tabLst>
                <a:tab pos="519113" algn="l"/>
              </a:tabLst>
              <a:defRPr/>
            </a:pPr>
            <a:r>
              <a:rPr lang="en-US" dirty="0" smtClean="0">
                <a:latin typeface="Calibri" charset="0"/>
                <a:ea typeface="+mn-ea"/>
                <a:cs typeface="Calibri" charset="0"/>
              </a:rPr>
              <a:t>29	Cherishes (Cares for, Sensitive to Needs)</a:t>
            </a:r>
          </a:p>
          <a:p>
            <a:pPr marL="519113" indent="-519113" eaLnBrk="1" hangingPunct="1">
              <a:spcBef>
                <a:spcPts val="0"/>
              </a:spcBef>
              <a:buFontTx/>
              <a:buAutoNum type="arabicPlain" startAt="30"/>
              <a:tabLst>
                <a:tab pos="519113" algn="l"/>
              </a:tabLst>
              <a:defRPr/>
            </a:pPr>
            <a:r>
              <a:rPr lang="en-US" dirty="0" smtClean="0">
                <a:latin typeface="Calibri" charset="0"/>
                <a:ea typeface="+mn-ea"/>
                <a:cs typeface="Calibri" charset="0"/>
              </a:rPr>
              <a:t>United with (in Action &amp; Purpose)</a:t>
            </a:r>
          </a:p>
          <a:p>
            <a:pPr marL="0" indent="0" eaLnBrk="1" hangingPunct="1">
              <a:spcBef>
                <a:spcPts val="0"/>
              </a:spcBef>
              <a:buNone/>
              <a:tabLst>
                <a:tab pos="519113" algn="l"/>
              </a:tabLst>
              <a:defRPr/>
            </a:pPr>
            <a:r>
              <a:rPr lang="en-US" dirty="0" smtClean="0">
                <a:latin typeface="Calibri" charset="0"/>
                <a:ea typeface="+mn-ea"/>
                <a:cs typeface="Calibri" charset="0"/>
              </a:rPr>
              <a:t>33  Loves as Himself</a:t>
            </a:r>
          </a:p>
        </p:txBody>
      </p:sp>
    </p:spTree>
    <p:extLst>
      <p:ext uri="{BB962C8B-B14F-4D97-AF65-F5344CB8AC3E}">
        <p14:creationId xmlns:p14="http://schemas.microsoft.com/office/powerpoint/2010/main" val="557651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dirty="0" smtClean="0"/>
              <a:t>Headship is Difficult</a:t>
            </a:r>
          </a:p>
        </p:txBody>
      </p:sp>
      <p:sp>
        <p:nvSpPr>
          <p:cNvPr id="60419" name="Content Placeholder 3"/>
          <p:cNvSpPr>
            <a:spLocks noGrp="1"/>
          </p:cNvSpPr>
          <p:nvPr>
            <p:ph idx="1"/>
          </p:nvPr>
        </p:nvSpPr>
        <p:spPr>
          <a:xfrm>
            <a:off x="101278" y="782964"/>
            <a:ext cx="8941444" cy="4284336"/>
          </a:xfrm>
        </p:spPr>
        <p:txBody>
          <a:bodyPr>
            <a:normAutofit/>
          </a:bodyPr>
          <a:lstStyle/>
          <a:p>
            <a:pPr marL="385763" indent="-385763">
              <a:lnSpc>
                <a:spcPct val="80000"/>
              </a:lnSpc>
              <a:buFontTx/>
              <a:buAutoNum type="arabicPeriod"/>
            </a:pPr>
            <a:r>
              <a:rPr lang="en-US" altLang="en-US" sz="2400" dirty="0" smtClean="0">
                <a:solidFill>
                  <a:srgbClr val="FFFF00"/>
                </a:solidFill>
              </a:rPr>
              <a:t>Protect/provide</a:t>
            </a:r>
            <a:r>
              <a:rPr lang="en-US" altLang="en-US" sz="2400" b="0" dirty="0" smtClean="0"/>
              <a:t>—courage</a:t>
            </a:r>
            <a:r>
              <a:rPr lang="en-US" altLang="en-US" sz="2400" b="0" dirty="0"/>
              <a:t>, </a:t>
            </a:r>
            <a:r>
              <a:rPr lang="en-US" altLang="en-US" sz="2400" b="0" dirty="0" smtClean="0"/>
              <a:t>strength</a:t>
            </a:r>
            <a:r>
              <a:rPr lang="en-US" altLang="en-US" sz="2400" b="0" dirty="0"/>
              <a:t>, skill, </a:t>
            </a:r>
            <a:r>
              <a:rPr lang="en-US" altLang="en-US" sz="2400" b="0" dirty="0" smtClean="0"/>
              <a:t>perseverance</a:t>
            </a:r>
            <a:r>
              <a:rPr lang="en-US" altLang="en-US" sz="2400" b="0" dirty="0"/>
              <a:t>, sacrifice </a:t>
            </a:r>
          </a:p>
          <a:p>
            <a:pPr marL="385763" indent="-385763">
              <a:lnSpc>
                <a:spcPct val="80000"/>
              </a:lnSpc>
              <a:buFontTx/>
              <a:buAutoNum type="arabicPeriod"/>
            </a:pPr>
            <a:r>
              <a:rPr lang="en-US" altLang="en-US" sz="2400" dirty="0" smtClean="0">
                <a:solidFill>
                  <a:srgbClr val="FFFF00"/>
                </a:solidFill>
              </a:rPr>
              <a:t>Spiritual Vision</a:t>
            </a:r>
            <a:r>
              <a:rPr lang="en-US" altLang="en-US" sz="2400" b="0" dirty="0" smtClean="0"/>
              <a:t>—knowledge</a:t>
            </a:r>
            <a:r>
              <a:rPr lang="en-US" altLang="en-US" sz="2400" b="0" dirty="0"/>
              <a:t>, faith &amp; hope in </a:t>
            </a:r>
            <a:r>
              <a:rPr lang="en-US" altLang="en-US" sz="2400" b="0" dirty="0" smtClean="0"/>
              <a:t>trial</a:t>
            </a:r>
            <a:endParaRPr lang="en-US" altLang="en-US" sz="2400" b="0" dirty="0"/>
          </a:p>
          <a:p>
            <a:pPr marL="385763" indent="-385763">
              <a:lnSpc>
                <a:spcPct val="80000"/>
              </a:lnSpc>
              <a:buFontTx/>
              <a:buAutoNum type="arabicPeriod"/>
            </a:pPr>
            <a:r>
              <a:rPr lang="en-US" altLang="en-US" sz="2400" dirty="0" smtClean="0">
                <a:solidFill>
                  <a:srgbClr val="FFFF00"/>
                </a:solidFill>
              </a:rPr>
              <a:t>Solve Problems</a:t>
            </a:r>
            <a:r>
              <a:rPr lang="en-US" altLang="en-US" sz="2400" b="0" dirty="0" smtClean="0"/>
              <a:t>—initiator, reconciler, 1</a:t>
            </a:r>
            <a:r>
              <a:rPr lang="en-US" altLang="en-US" sz="2400" b="0" baseline="30000" dirty="0" smtClean="0"/>
              <a:t>st</a:t>
            </a:r>
            <a:r>
              <a:rPr lang="en-US" altLang="en-US" sz="2400" b="0" dirty="0" smtClean="0"/>
              <a:t> to confess, 1</a:t>
            </a:r>
            <a:r>
              <a:rPr lang="en-US" altLang="en-US" sz="2400" b="0" baseline="30000" dirty="0" smtClean="0"/>
              <a:t>st</a:t>
            </a:r>
            <a:r>
              <a:rPr lang="en-US" altLang="en-US" sz="2400" b="0" dirty="0" smtClean="0"/>
              <a:t> to forgive</a:t>
            </a:r>
          </a:p>
          <a:p>
            <a:pPr marL="385763" indent="-385763">
              <a:lnSpc>
                <a:spcPct val="80000"/>
              </a:lnSpc>
              <a:buFontTx/>
              <a:buAutoNum type="arabicPeriod"/>
            </a:pPr>
            <a:r>
              <a:rPr lang="en-US" altLang="en-US" sz="2400" dirty="0" smtClean="0">
                <a:solidFill>
                  <a:srgbClr val="FFFF00"/>
                </a:solidFill>
              </a:rPr>
              <a:t>Decide</a:t>
            </a:r>
            <a:r>
              <a:rPr lang="en-US" altLang="en-US" sz="2400" b="0" dirty="0" smtClean="0"/>
              <a:t>—making </a:t>
            </a:r>
            <a:r>
              <a:rPr lang="en-US" altLang="en-US" sz="2400" b="0" dirty="0"/>
              <a:t>and sticking to, and taking </a:t>
            </a:r>
            <a:r>
              <a:rPr lang="en-US" altLang="en-US" sz="2400" b="0" dirty="0" smtClean="0"/>
              <a:t>blame </a:t>
            </a:r>
            <a:r>
              <a:rPr lang="en-US" altLang="en-US" sz="2400" b="0" dirty="0"/>
              <a:t>for unpleasant decisions based on </a:t>
            </a:r>
            <a:r>
              <a:rPr lang="en-US" altLang="en-US" sz="2400" b="0" dirty="0" smtClean="0"/>
              <a:t>immutable </a:t>
            </a:r>
            <a:r>
              <a:rPr lang="en-US" altLang="en-US" sz="2400" b="0" dirty="0"/>
              <a:t>values (but not knowing the future</a:t>
            </a:r>
            <a:r>
              <a:rPr lang="en-US" altLang="en-US" sz="2400" b="0" dirty="0" smtClean="0"/>
              <a:t>)</a:t>
            </a:r>
            <a:endParaRPr lang="en-US" altLang="en-US" sz="2400" b="0" dirty="0"/>
          </a:p>
          <a:p>
            <a:pPr marL="385763" indent="-385763">
              <a:lnSpc>
                <a:spcPct val="80000"/>
              </a:lnSpc>
              <a:buFontTx/>
              <a:buAutoNum type="arabicPeriod"/>
            </a:pPr>
            <a:r>
              <a:rPr lang="en-US" altLang="en-US" sz="2400" dirty="0" smtClean="0">
                <a:solidFill>
                  <a:srgbClr val="FFFF00"/>
                </a:solidFill>
              </a:rPr>
              <a:t>Nurture</a:t>
            </a:r>
            <a:r>
              <a:rPr lang="en-US" altLang="en-US" sz="2400" b="0" dirty="0" smtClean="0"/>
              <a:t>—for growth, </a:t>
            </a:r>
            <a:r>
              <a:rPr lang="en-US" altLang="en-US" sz="2400" b="0" dirty="0"/>
              <a:t>&amp; admonishing for improvement (</a:t>
            </a:r>
            <a:r>
              <a:rPr lang="en-US" altLang="en-US" sz="2400" b="0" dirty="0" err="1"/>
              <a:t>Eph</a:t>
            </a:r>
            <a:r>
              <a:rPr lang="en-US" altLang="en-US" sz="2400" b="0" dirty="0"/>
              <a:t> </a:t>
            </a:r>
            <a:r>
              <a:rPr lang="en-US" altLang="en-US" sz="2400" b="0" dirty="0" smtClean="0"/>
              <a:t>6:4)</a:t>
            </a:r>
          </a:p>
          <a:p>
            <a:pPr marL="385763" indent="-385763">
              <a:lnSpc>
                <a:spcPct val="80000"/>
              </a:lnSpc>
              <a:buFontTx/>
              <a:buAutoNum type="arabicPeriod"/>
            </a:pPr>
            <a:r>
              <a:rPr lang="en-US" altLang="en-US" sz="2400" dirty="0" smtClean="0">
                <a:solidFill>
                  <a:srgbClr val="FFFF00"/>
                </a:solidFill>
              </a:rPr>
              <a:t>Motivate</a:t>
            </a:r>
            <a:r>
              <a:rPr lang="en-US" altLang="en-US" sz="2400" b="0" dirty="0" smtClean="0"/>
              <a:t>—encourages others to action, not discouraged or deterred by opposition or difficulty</a:t>
            </a:r>
          </a:p>
          <a:p>
            <a:pPr marL="385763" indent="-385763">
              <a:lnSpc>
                <a:spcPct val="80000"/>
              </a:lnSpc>
              <a:buFontTx/>
              <a:buAutoNum type="arabicPeriod"/>
            </a:pPr>
            <a:r>
              <a:rPr lang="en-US" altLang="en-US" sz="2400" dirty="0" smtClean="0">
                <a:solidFill>
                  <a:srgbClr val="FFFF00"/>
                </a:solidFill>
              </a:rPr>
              <a:t>Discipline Self</a:t>
            </a:r>
            <a:r>
              <a:rPr lang="en-US" altLang="en-US" sz="2400" b="0" dirty="0" smtClean="0"/>
              <a:t>—spiritual, physical, emotional, financial…</a:t>
            </a:r>
          </a:p>
          <a:p>
            <a:pPr marL="385763" indent="-385763">
              <a:lnSpc>
                <a:spcPct val="80000"/>
              </a:lnSpc>
              <a:buFontTx/>
              <a:buAutoNum type="arabicPeriod"/>
            </a:pPr>
            <a:r>
              <a:rPr lang="en-US" altLang="en-US" sz="2400" dirty="0" smtClean="0">
                <a:solidFill>
                  <a:srgbClr val="FFFF00"/>
                </a:solidFill>
              </a:rPr>
              <a:t>Humbly Sacrifice</a:t>
            </a:r>
            <a:r>
              <a:rPr lang="en-US" altLang="en-US" sz="2400" b="0" dirty="0" smtClean="0"/>
              <a:t>—all actions/decisions not for self-benefit</a:t>
            </a:r>
            <a:endParaRPr lang="en-US" altLang="en-US" sz="2400" b="0" dirty="0"/>
          </a:p>
        </p:txBody>
      </p:sp>
      <p:sp>
        <p:nvSpPr>
          <p:cNvPr id="60420" name="Slide Number Placeholder 2"/>
          <p:cNvSpPr>
            <a:spLocks noGrp="1"/>
          </p:cNvSpPr>
          <p:nvPr>
            <p:ph type="sldNum" sz="quarter" idx="12"/>
          </p:nvPr>
        </p:nvSpPr>
        <p:spPr>
          <a:noFill/>
        </p:spPr>
        <p:txBody>
          <a:bodyPr/>
          <a:lstStyle>
            <a:lvl1pPr>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fld id="{64BEA765-B3EC-4D17-A8F7-DFFDC7C7C082}" type="slidenum">
              <a:rPr lang="en-US" altLang="en-US" sz="1200">
                <a:latin typeface="Arial" panose="020B0604020202020204" pitchFamily="34" charset="0"/>
              </a:rPr>
              <a:pPr>
                <a:spcBef>
                  <a:spcPct val="0"/>
                </a:spcBef>
                <a:buFontTx/>
                <a:buNone/>
              </a:pPr>
              <a:t>14</a:t>
            </a:fld>
            <a:endParaRPr lang="en-US" altLang="en-US" sz="1200">
              <a:latin typeface="Arial" panose="020B0604020202020204" pitchFamily="34" charset="0"/>
            </a:endParaRPr>
          </a:p>
        </p:txBody>
      </p:sp>
      <p:sp>
        <p:nvSpPr>
          <p:cNvPr id="2" name="TextBox 1"/>
          <p:cNvSpPr txBox="1"/>
          <p:nvPr/>
        </p:nvSpPr>
        <p:spPr>
          <a:xfrm>
            <a:off x="304800" y="4735840"/>
            <a:ext cx="8382000" cy="584775"/>
          </a:xfrm>
          <a:prstGeom prst="rect">
            <a:avLst/>
          </a:prstGeom>
          <a:solidFill>
            <a:schemeClr val="accent2"/>
          </a:solidFill>
          <a:ln>
            <a:solidFill>
              <a:schemeClr val="bg1"/>
            </a:solidFill>
          </a:ln>
        </p:spPr>
        <p:txBody>
          <a:bodyPr wrap="square" rtlCol="0">
            <a:spAutoFit/>
          </a:bodyPr>
          <a:lstStyle/>
          <a:p>
            <a:pPr algn="ctr"/>
            <a:r>
              <a:rPr lang="en-US" sz="3200" b="1" dirty="0" smtClean="0">
                <a:solidFill>
                  <a:srgbClr val="FFFF00"/>
                </a:solidFill>
              </a:rPr>
              <a:t>Men:  What is your plan for your family?</a:t>
            </a:r>
            <a:endParaRPr lang="en-US" sz="3200" b="1" dirty="0">
              <a:solidFill>
                <a:srgbClr val="FFFF00"/>
              </a:solidFill>
            </a:endParaRPr>
          </a:p>
        </p:txBody>
      </p:sp>
    </p:spTree>
    <p:extLst>
      <p:ext uri="{BB962C8B-B14F-4D97-AF65-F5344CB8AC3E}">
        <p14:creationId xmlns:p14="http://schemas.microsoft.com/office/powerpoint/2010/main" val="369262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4"/>
          <p:cNvSpPr>
            <a:spLocks noGrp="1"/>
          </p:cNvSpPr>
          <p:nvPr>
            <p:ph type="sldNum" sz="quarter" idx="12"/>
          </p:nvPr>
        </p:nvSpPr>
        <p:spPr>
          <a:noFill/>
        </p:spPr>
        <p:txBody>
          <a:bodyPr/>
          <a:lstStyle>
            <a:lvl1pPr>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fld id="{17498D6D-4E98-421C-B12D-49007AD28B7C}" type="slidenum">
              <a:rPr lang="en-US" altLang="en-US" sz="1200">
                <a:latin typeface="Arial" panose="020B0604020202020204" pitchFamily="34" charset="0"/>
              </a:rPr>
              <a:pPr>
                <a:spcBef>
                  <a:spcPct val="0"/>
                </a:spcBef>
                <a:buFontTx/>
                <a:buNone/>
              </a:pPr>
              <a:t>15</a:t>
            </a:fld>
            <a:endParaRPr lang="en-US" altLang="en-US" sz="1200">
              <a:latin typeface="Arial" panose="020B0604020202020204" pitchFamily="34" charset="0"/>
            </a:endParaRPr>
          </a:p>
        </p:txBody>
      </p:sp>
      <p:sp>
        <p:nvSpPr>
          <p:cNvPr id="104451" name="Rectangle 2"/>
          <p:cNvSpPr>
            <a:spLocks noGrp="1" noChangeArrowheads="1"/>
          </p:cNvSpPr>
          <p:nvPr>
            <p:ph type="title"/>
          </p:nvPr>
        </p:nvSpPr>
        <p:spPr>
          <a:xfrm>
            <a:off x="0" y="369518"/>
            <a:ext cx="9144000" cy="457200"/>
          </a:xfrm>
        </p:spPr>
        <p:txBody>
          <a:bodyPr/>
          <a:lstStyle/>
          <a:p>
            <a:pPr eaLnBrk="1" hangingPunct="1">
              <a:lnSpc>
                <a:spcPct val="80000"/>
              </a:lnSpc>
            </a:pPr>
            <a:r>
              <a:rPr lang="en-US" altLang="en-US" dirty="0" smtClean="0"/>
              <a:t>Male Character Commanded</a:t>
            </a:r>
          </a:p>
        </p:txBody>
      </p:sp>
      <p:sp>
        <p:nvSpPr>
          <p:cNvPr id="104452" name="Text Box 3"/>
          <p:cNvSpPr txBox="1">
            <a:spLocks noChangeArrowheads="1"/>
          </p:cNvSpPr>
          <p:nvPr/>
        </p:nvSpPr>
        <p:spPr bwMode="auto">
          <a:xfrm>
            <a:off x="304800" y="879019"/>
            <a:ext cx="8367386"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4950" indent="-234950">
              <a:spcBef>
                <a:spcPct val="20000"/>
              </a:spcBef>
              <a:buChar char="•"/>
              <a:defRPr sz="32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2000" i="1" u="sng" dirty="0">
                <a:solidFill>
                  <a:srgbClr val="FFFF00"/>
                </a:solidFill>
                <a:latin typeface="Arial" panose="020B0604020202020204" pitchFamily="34" charset="0"/>
              </a:rPr>
              <a:t>Generally:</a:t>
            </a:r>
            <a:endParaRPr lang="en-US" altLang="en-US" sz="2000" i="1" dirty="0">
              <a:solidFill>
                <a:srgbClr val="FFFF00"/>
              </a:solidFill>
              <a:latin typeface="Arial" panose="020B0604020202020204" pitchFamily="34" charset="0"/>
            </a:endParaRPr>
          </a:p>
          <a:p>
            <a:pPr>
              <a:spcBef>
                <a:spcPct val="0"/>
              </a:spcBef>
            </a:pPr>
            <a:r>
              <a:rPr lang="en-US" altLang="en-US" sz="2000" dirty="0">
                <a:latin typeface="Arial" panose="020B0604020202020204" pitchFamily="34" charset="0"/>
              </a:rPr>
              <a:t>Holy</a:t>
            </a:r>
            <a:r>
              <a:rPr lang="en-US" altLang="en-US" sz="2000" b="0" dirty="0">
                <a:latin typeface="Arial" panose="020B0604020202020204" pitchFamily="34" charset="0"/>
              </a:rPr>
              <a:t> hands, prayer  (I Tim 2:8)</a:t>
            </a:r>
          </a:p>
          <a:p>
            <a:pPr>
              <a:spcBef>
                <a:spcPct val="0"/>
              </a:spcBef>
            </a:pPr>
            <a:r>
              <a:rPr lang="en-US" altLang="en-US" sz="2000" dirty="0">
                <a:latin typeface="Arial" panose="020B0604020202020204" pitchFamily="34" charset="0"/>
              </a:rPr>
              <a:t>Sober/self controlled</a:t>
            </a:r>
            <a:r>
              <a:rPr lang="en-US" altLang="en-US" sz="2000" b="0" dirty="0">
                <a:latin typeface="Arial" panose="020B0604020202020204" pitchFamily="34" charset="0"/>
              </a:rPr>
              <a:t>  (Tit 2:2,6)</a:t>
            </a:r>
          </a:p>
          <a:p>
            <a:pPr>
              <a:spcBef>
                <a:spcPct val="0"/>
              </a:spcBef>
            </a:pPr>
            <a:r>
              <a:rPr lang="en-US" altLang="en-US" sz="2000" b="0" dirty="0">
                <a:latin typeface="Arial" panose="020B0604020202020204" pitchFamily="34" charset="0"/>
              </a:rPr>
              <a:t>Example of </a:t>
            </a:r>
            <a:r>
              <a:rPr lang="en-US" altLang="en-US" sz="2000" dirty="0">
                <a:latin typeface="Arial" panose="020B0604020202020204" pitchFamily="34" charset="0"/>
              </a:rPr>
              <a:t>Integrity</a:t>
            </a:r>
            <a:r>
              <a:rPr lang="en-US" altLang="en-US" sz="2000" b="0" dirty="0">
                <a:latin typeface="Arial" panose="020B0604020202020204" pitchFamily="34" charset="0"/>
              </a:rPr>
              <a:t>  (Titus 2:7)</a:t>
            </a:r>
          </a:p>
          <a:p>
            <a:pPr>
              <a:spcBef>
                <a:spcPct val="0"/>
              </a:spcBef>
            </a:pPr>
            <a:r>
              <a:rPr lang="en-US" altLang="en-US" sz="2000" dirty="0">
                <a:latin typeface="Arial" panose="020B0604020202020204" pitchFamily="34" charset="0"/>
              </a:rPr>
              <a:t>Without anger or argument</a:t>
            </a:r>
            <a:r>
              <a:rPr lang="en-US" altLang="en-US" sz="2000" b="0" dirty="0">
                <a:latin typeface="Arial" panose="020B0604020202020204" pitchFamily="34" charset="0"/>
              </a:rPr>
              <a:t> (I Tim 2:8)</a:t>
            </a:r>
          </a:p>
          <a:p>
            <a:pPr>
              <a:spcBef>
                <a:spcPct val="0"/>
              </a:spcBef>
            </a:pPr>
            <a:r>
              <a:rPr lang="en-US" altLang="en-US" sz="2000" b="0" dirty="0">
                <a:latin typeface="Arial" panose="020B0604020202020204" pitchFamily="34" charset="0"/>
              </a:rPr>
              <a:t>Example, </a:t>
            </a:r>
            <a:r>
              <a:rPr lang="en-US" altLang="en-US" sz="2000" dirty="0">
                <a:latin typeface="Arial" panose="020B0604020202020204" pitchFamily="34" charset="0"/>
              </a:rPr>
              <a:t>Respectable</a:t>
            </a:r>
            <a:r>
              <a:rPr lang="en-US" altLang="en-US" sz="2000" b="0" dirty="0">
                <a:latin typeface="Arial" panose="020B0604020202020204" pitchFamily="34" charset="0"/>
              </a:rPr>
              <a:t>  (Tit 2:7)</a:t>
            </a:r>
          </a:p>
          <a:p>
            <a:pPr>
              <a:spcBef>
                <a:spcPct val="0"/>
              </a:spcBef>
            </a:pPr>
            <a:r>
              <a:rPr lang="en-US" altLang="en-US" sz="2000" dirty="0">
                <a:latin typeface="Arial" panose="020B0604020202020204" pitchFamily="34" charset="0"/>
              </a:rPr>
              <a:t>Sound speech</a:t>
            </a:r>
            <a:r>
              <a:rPr lang="en-US" altLang="en-US" sz="2000" b="0" dirty="0">
                <a:latin typeface="Arial" panose="020B0604020202020204" pitchFamily="34" charset="0"/>
              </a:rPr>
              <a:t>  (Tit 2:8)</a:t>
            </a:r>
          </a:p>
          <a:p>
            <a:pPr>
              <a:spcBef>
                <a:spcPct val="0"/>
              </a:spcBef>
              <a:buFontTx/>
              <a:buNone/>
            </a:pPr>
            <a:r>
              <a:rPr lang="en-US" altLang="en-US" sz="2000" i="1" u="sng" dirty="0">
                <a:solidFill>
                  <a:srgbClr val="FFFF00"/>
                </a:solidFill>
                <a:latin typeface="Arial" panose="020B0604020202020204" pitchFamily="34" charset="0"/>
              </a:rPr>
              <a:t>At Home:</a:t>
            </a:r>
          </a:p>
          <a:p>
            <a:pPr>
              <a:spcBef>
                <a:spcPct val="0"/>
              </a:spcBef>
            </a:pPr>
            <a:r>
              <a:rPr lang="en-US" altLang="en-US" sz="2000" dirty="0">
                <a:latin typeface="Arial" panose="020B0604020202020204" pitchFamily="34" charset="0"/>
              </a:rPr>
              <a:t>Sacrificial love</a:t>
            </a:r>
            <a:r>
              <a:rPr lang="en-US" altLang="en-US" sz="2000" b="0" dirty="0">
                <a:latin typeface="Arial" panose="020B0604020202020204" pitchFamily="34" charset="0"/>
              </a:rPr>
              <a:t> to wife:  </a:t>
            </a:r>
            <a:r>
              <a:rPr lang="en-US" altLang="en-US" sz="2000" dirty="0">
                <a:latin typeface="Arial" panose="020B0604020202020204" pitchFamily="34" charset="0"/>
              </a:rPr>
              <a:t>purifying, honoring</a:t>
            </a:r>
            <a:r>
              <a:rPr lang="en-US" altLang="en-US" sz="2000" b="0" dirty="0">
                <a:latin typeface="Arial" panose="020B0604020202020204" pitchFamily="34" charset="0"/>
              </a:rPr>
              <a:t>...  (</a:t>
            </a:r>
            <a:r>
              <a:rPr lang="en-US" altLang="en-US" sz="2000" b="0" dirty="0" err="1">
                <a:latin typeface="Arial" panose="020B0604020202020204" pitchFamily="34" charset="0"/>
              </a:rPr>
              <a:t>Eph</a:t>
            </a:r>
            <a:r>
              <a:rPr lang="en-US" altLang="en-US" sz="2000" b="0" dirty="0">
                <a:latin typeface="Arial" panose="020B0604020202020204" pitchFamily="34" charset="0"/>
              </a:rPr>
              <a:t> 5:25-33) </a:t>
            </a:r>
          </a:p>
          <a:p>
            <a:pPr>
              <a:spcBef>
                <a:spcPct val="0"/>
              </a:spcBef>
            </a:pPr>
            <a:r>
              <a:rPr lang="en-US" altLang="en-US" sz="2000" b="0" dirty="0">
                <a:latin typeface="Arial" panose="020B0604020202020204" pitchFamily="34" charset="0"/>
              </a:rPr>
              <a:t>Dwelling with wives according to </a:t>
            </a:r>
            <a:r>
              <a:rPr lang="en-US" altLang="en-US" sz="2000" dirty="0">
                <a:latin typeface="Arial" panose="020B0604020202020204" pitchFamily="34" charset="0"/>
              </a:rPr>
              <a:t>knowledge</a:t>
            </a:r>
            <a:r>
              <a:rPr lang="en-US" altLang="en-US" sz="2000" b="0" dirty="0">
                <a:latin typeface="Arial" panose="020B0604020202020204" pitchFamily="34" charset="0"/>
              </a:rPr>
              <a:t>  (I Pet 3:7)</a:t>
            </a:r>
          </a:p>
          <a:p>
            <a:pPr>
              <a:spcBef>
                <a:spcPct val="0"/>
              </a:spcBef>
            </a:pPr>
            <a:r>
              <a:rPr lang="en-US" altLang="en-US" sz="2000" dirty="0">
                <a:latin typeface="Arial" panose="020B0604020202020204" pitchFamily="34" charset="0"/>
              </a:rPr>
              <a:t>Not bitter or harsh</a:t>
            </a:r>
            <a:r>
              <a:rPr lang="en-US" altLang="en-US" sz="2000" b="0" dirty="0">
                <a:latin typeface="Arial" panose="020B0604020202020204" pitchFamily="34" charset="0"/>
              </a:rPr>
              <a:t> to wife: controlled emotions  (Col 3:19)</a:t>
            </a:r>
          </a:p>
          <a:p>
            <a:pPr>
              <a:spcBef>
                <a:spcPct val="0"/>
              </a:spcBef>
            </a:pPr>
            <a:r>
              <a:rPr lang="en-US" altLang="en-US" sz="2000" dirty="0">
                <a:latin typeface="Arial" panose="020B0604020202020204" pitchFamily="34" charset="0"/>
              </a:rPr>
              <a:t>Giving honor</a:t>
            </a:r>
            <a:r>
              <a:rPr lang="en-US" altLang="en-US" sz="2000" b="0" dirty="0">
                <a:latin typeface="Arial" panose="020B0604020202020204" pitchFamily="34" charset="0"/>
              </a:rPr>
              <a:t> to wives as weaker vessel  (I Pet 3:7)</a:t>
            </a:r>
          </a:p>
          <a:p>
            <a:pPr>
              <a:spcBef>
                <a:spcPct val="0"/>
              </a:spcBef>
            </a:pPr>
            <a:r>
              <a:rPr lang="en-US" altLang="en-US" sz="2000" b="0" dirty="0">
                <a:latin typeface="Arial" panose="020B0604020202020204" pitchFamily="34" charset="0"/>
              </a:rPr>
              <a:t>Rule [</a:t>
            </a:r>
            <a:r>
              <a:rPr lang="en-US" altLang="en-US" sz="2000" dirty="0">
                <a:latin typeface="Arial" panose="020B0604020202020204" pitchFamily="34" charset="0"/>
              </a:rPr>
              <a:t>Manage</a:t>
            </a:r>
            <a:r>
              <a:rPr lang="en-US" altLang="en-US" sz="2000" b="0" dirty="0">
                <a:latin typeface="Arial" panose="020B0604020202020204" pitchFamily="34" charset="0"/>
              </a:rPr>
              <a:t>] household </a:t>
            </a:r>
            <a:r>
              <a:rPr lang="en-US" altLang="en-US" sz="2000" dirty="0">
                <a:latin typeface="Arial" panose="020B0604020202020204" pitchFamily="34" charset="0"/>
              </a:rPr>
              <a:t>well</a:t>
            </a:r>
            <a:r>
              <a:rPr lang="en-US" altLang="en-US" sz="2000" b="0" dirty="0">
                <a:latin typeface="Arial" panose="020B0604020202020204" pitchFamily="34" charset="0"/>
              </a:rPr>
              <a:t>, with </a:t>
            </a:r>
            <a:r>
              <a:rPr lang="en-US" altLang="en-US" sz="2000" dirty="0">
                <a:latin typeface="Arial" panose="020B0604020202020204" pitchFamily="34" charset="0"/>
              </a:rPr>
              <a:t>gravity</a:t>
            </a:r>
            <a:r>
              <a:rPr lang="en-US" altLang="en-US" sz="2000" b="0" dirty="0">
                <a:latin typeface="Arial" panose="020B0604020202020204" pitchFamily="34" charset="0"/>
              </a:rPr>
              <a:t>  (I Tim 3:4,5)</a:t>
            </a:r>
          </a:p>
          <a:p>
            <a:pPr>
              <a:spcBef>
                <a:spcPct val="0"/>
              </a:spcBef>
            </a:pPr>
            <a:r>
              <a:rPr lang="en-US" altLang="en-US" sz="2000" dirty="0">
                <a:latin typeface="Arial" panose="020B0604020202020204" pitchFamily="34" charset="0"/>
              </a:rPr>
              <a:t>Not provoking</a:t>
            </a:r>
            <a:r>
              <a:rPr lang="en-US" altLang="en-US" sz="2000" b="0" dirty="0">
                <a:latin typeface="Arial" panose="020B0604020202020204" pitchFamily="34" charset="0"/>
              </a:rPr>
              <a:t> children </a:t>
            </a:r>
            <a:r>
              <a:rPr lang="en-US" altLang="en-US" sz="2000" dirty="0">
                <a:latin typeface="Arial" panose="020B0604020202020204" pitchFamily="34" charset="0"/>
              </a:rPr>
              <a:t>or discouraging</a:t>
            </a:r>
            <a:r>
              <a:rPr lang="en-US" altLang="en-US" sz="2000" b="0" dirty="0">
                <a:latin typeface="Arial" panose="020B0604020202020204" pitchFamily="34" charset="0"/>
              </a:rPr>
              <a:t> them (Col 3:21)</a:t>
            </a:r>
          </a:p>
          <a:p>
            <a:pPr>
              <a:spcBef>
                <a:spcPct val="0"/>
              </a:spcBef>
            </a:pPr>
            <a:r>
              <a:rPr lang="en-US" altLang="en-US" sz="2000" dirty="0">
                <a:latin typeface="Arial" panose="020B0604020202020204" pitchFamily="34" charset="0"/>
              </a:rPr>
              <a:t>Nurturing, chastening, admonishing</a:t>
            </a:r>
            <a:r>
              <a:rPr lang="en-US" altLang="en-US" sz="2000" b="0" dirty="0">
                <a:latin typeface="Arial" panose="020B0604020202020204" pitchFamily="34" charset="0"/>
              </a:rPr>
              <a:t> children  (</a:t>
            </a:r>
            <a:r>
              <a:rPr lang="en-US" altLang="en-US" sz="2000" b="0" dirty="0" err="1">
                <a:latin typeface="Arial" panose="020B0604020202020204" pitchFamily="34" charset="0"/>
              </a:rPr>
              <a:t>Eph</a:t>
            </a:r>
            <a:r>
              <a:rPr lang="en-US" altLang="en-US" sz="2000" b="0" dirty="0">
                <a:latin typeface="Arial" panose="020B0604020202020204" pitchFamily="34" charset="0"/>
              </a:rPr>
              <a:t> 6:4)</a:t>
            </a:r>
          </a:p>
        </p:txBody>
      </p:sp>
      <p:pic>
        <p:nvPicPr>
          <p:cNvPr id="2" name="Picture 1"/>
          <p:cNvPicPr>
            <a:picLocks noChangeAspect="1"/>
          </p:cNvPicPr>
          <p:nvPr/>
        </p:nvPicPr>
        <p:blipFill>
          <a:blip r:embed="rId3"/>
          <a:stretch>
            <a:fillRect/>
          </a:stretch>
        </p:blipFill>
        <p:spPr>
          <a:xfrm>
            <a:off x="5257801" y="952501"/>
            <a:ext cx="3782656" cy="2304844"/>
          </a:xfrm>
          <a:prstGeom prst="rect">
            <a:avLst/>
          </a:prstGeom>
        </p:spPr>
      </p:pic>
    </p:spTree>
    <p:extLst>
      <p:ext uri="{BB962C8B-B14F-4D97-AF65-F5344CB8AC3E}">
        <p14:creationId xmlns:p14="http://schemas.microsoft.com/office/powerpoint/2010/main" val="365687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altLang="en-US" smtClean="0"/>
              <a:t>Are We at War?</a:t>
            </a:r>
          </a:p>
        </p:txBody>
      </p:sp>
      <p:sp>
        <p:nvSpPr>
          <p:cNvPr id="13315" name="Content Placeholder 2"/>
          <p:cNvSpPr>
            <a:spLocks noGrp="1"/>
          </p:cNvSpPr>
          <p:nvPr>
            <p:ph idx="1"/>
          </p:nvPr>
        </p:nvSpPr>
        <p:spPr>
          <a:xfrm>
            <a:off x="59267" y="728133"/>
            <a:ext cx="8957733" cy="4986867"/>
          </a:xfrm>
        </p:spPr>
        <p:txBody>
          <a:bodyPr>
            <a:normAutofit fontScale="85000" lnSpcReduction="20000"/>
          </a:bodyPr>
          <a:lstStyle/>
          <a:p>
            <a:pPr marL="0" indent="0">
              <a:buNone/>
              <a:defRPr/>
            </a:pPr>
            <a:r>
              <a:rPr lang="en-US" altLang="en-US" b="0" dirty="0" smtClean="0"/>
              <a:t>For I delight in the law of God according to the inward man. </a:t>
            </a:r>
            <a:r>
              <a:rPr lang="en-US" altLang="en-US" b="0" baseline="30000" dirty="0" smtClean="0"/>
              <a:t>23</a:t>
            </a:r>
            <a:r>
              <a:rPr lang="en-US" altLang="en-US" b="0" dirty="0" smtClean="0"/>
              <a:t> But I see another law in my members, </a:t>
            </a:r>
            <a:r>
              <a:rPr lang="en-US" altLang="en-US" u="sng" dirty="0" smtClean="0">
                <a:solidFill>
                  <a:srgbClr val="FFFF00"/>
                </a:solidFill>
              </a:rPr>
              <a:t>warring against the law of my mind</a:t>
            </a:r>
            <a:r>
              <a:rPr lang="en-US" altLang="en-US" b="0" dirty="0" smtClean="0"/>
              <a:t>, and bringing me into captivity to the law of sin which is in my members.  (Rom 7:22-23)</a:t>
            </a:r>
          </a:p>
          <a:p>
            <a:pPr marL="0" indent="0">
              <a:buNone/>
              <a:defRPr/>
            </a:pPr>
            <a:endParaRPr lang="en-US" b="0" dirty="0" smtClean="0"/>
          </a:p>
          <a:p>
            <a:pPr marL="0" indent="0">
              <a:buNone/>
              <a:defRPr/>
            </a:pPr>
            <a:r>
              <a:rPr lang="en-US" b="0" dirty="0" smtClean="0"/>
              <a:t>Finally</a:t>
            </a:r>
            <a:r>
              <a:rPr lang="en-US" b="0" dirty="0"/>
              <a:t>, my brethren, be strong in the Lord and in the power of His might. </a:t>
            </a:r>
            <a:r>
              <a:rPr lang="en-US" b="0" baseline="30000" dirty="0"/>
              <a:t>11 </a:t>
            </a:r>
            <a:r>
              <a:rPr lang="en-US" b="0" dirty="0"/>
              <a:t>Put on the whole armor of God, that you may be able to stand against the wiles of the devil. </a:t>
            </a:r>
            <a:r>
              <a:rPr lang="en-US" b="0" baseline="30000" dirty="0"/>
              <a:t>12 </a:t>
            </a:r>
            <a:r>
              <a:rPr lang="en-US" b="0" dirty="0"/>
              <a:t>For we </a:t>
            </a:r>
            <a:r>
              <a:rPr lang="en-US" u="sng" dirty="0">
                <a:solidFill>
                  <a:srgbClr val="FFFF00"/>
                </a:solidFill>
              </a:rPr>
              <a:t>do not wrestle against flesh and blood</a:t>
            </a:r>
            <a:r>
              <a:rPr lang="en-US" b="0" dirty="0"/>
              <a:t>, </a:t>
            </a:r>
            <a:r>
              <a:rPr lang="en-US" u="sng" dirty="0">
                <a:solidFill>
                  <a:srgbClr val="FFFF00"/>
                </a:solidFill>
              </a:rPr>
              <a:t>but against principalities, against powers, against the rulers of the darkness of this age, against spiritual hosts of wickedness in the heavenly places. </a:t>
            </a:r>
            <a:r>
              <a:rPr lang="en-US" b="0" baseline="30000" dirty="0"/>
              <a:t>13 </a:t>
            </a:r>
            <a:r>
              <a:rPr lang="en-US" b="0" dirty="0"/>
              <a:t>Therefore take up the whole armor of God, that you may be able to withstand in the evil day, and having done all, to stand</a:t>
            </a:r>
            <a:r>
              <a:rPr lang="en-US" b="0" dirty="0" smtClean="0"/>
              <a:t>.   </a:t>
            </a:r>
            <a:br>
              <a:rPr lang="en-US" b="0" dirty="0" smtClean="0"/>
            </a:br>
            <a:r>
              <a:rPr lang="en-US" b="0" dirty="0" smtClean="0"/>
              <a:t>(</a:t>
            </a:r>
            <a:r>
              <a:rPr lang="en-US" b="0" dirty="0" err="1" smtClean="0"/>
              <a:t>Eph</a:t>
            </a:r>
            <a:r>
              <a:rPr lang="en-US" b="0" dirty="0" smtClean="0"/>
              <a:t> 6:10-13)</a:t>
            </a:r>
            <a:endParaRPr lang="en-US" altLang="en-US" b="0" dirty="0" smtClean="0"/>
          </a:p>
          <a:p>
            <a:pPr marL="0" indent="0">
              <a:buNone/>
              <a:defRPr/>
            </a:pPr>
            <a:endParaRPr lang="en-US" altLang="en-US" b="0" dirty="0" smtClean="0"/>
          </a:p>
        </p:txBody>
      </p:sp>
    </p:spTree>
    <p:extLst>
      <p:ext uri="{BB962C8B-B14F-4D97-AF65-F5344CB8AC3E}">
        <p14:creationId xmlns:p14="http://schemas.microsoft.com/office/powerpoint/2010/main" val="3077483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Timothy, a Courageous Warrior</a:t>
            </a:r>
            <a:endParaRPr lang="en-US" dirty="0"/>
          </a:p>
        </p:txBody>
      </p:sp>
      <p:sp>
        <p:nvSpPr>
          <p:cNvPr id="3" name="Content Placeholder 2"/>
          <p:cNvSpPr>
            <a:spLocks noGrp="1"/>
          </p:cNvSpPr>
          <p:nvPr>
            <p:ph idx="1"/>
          </p:nvPr>
        </p:nvSpPr>
        <p:spPr>
          <a:xfrm>
            <a:off x="317326" y="799404"/>
            <a:ext cx="8713940" cy="4915596"/>
          </a:xfrm>
        </p:spPr>
        <p:txBody>
          <a:bodyPr>
            <a:normAutofit fontScale="92500" lnSpcReduction="10000"/>
          </a:bodyPr>
          <a:lstStyle/>
          <a:p>
            <a:pPr marL="0" indent="0">
              <a:spcBef>
                <a:spcPts val="0"/>
              </a:spcBef>
              <a:spcAft>
                <a:spcPts val="1800"/>
              </a:spcAft>
              <a:buNone/>
            </a:pPr>
            <a:r>
              <a:rPr lang="en-US" b="0" dirty="0"/>
              <a:t>This charge I commit to you, son Timothy, according to the prophecies previously made concerning you, that by them you may </a:t>
            </a:r>
            <a:r>
              <a:rPr lang="en-US" dirty="0">
                <a:solidFill>
                  <a:srgbClr val="FFFF00"/>
                </a:solidFill>
              </a:rPr>
              <a:t>wage the good warfare</a:t>
            </a:r>
            <a:r>
              <a:rPr lang="en-US" b="0" dirty="0"/>
              <a:t>, </a:t>
            </a:r>
            <a:r>
              <a:rPr lang="en-US" b="0" baseline="30000" dirty="0"/>
              <a:t>19 </a:t>
            </a:r>
            <a:r>
              <a:rPr lang="en-US" b="0" dirty="0"/>
              <a:t>having faith and a good </a:t>
            </a:r>
            <a:r>
              <a:rPr lang="en-US" b="0" dirty="0" smtClean="0"/>
              <a:t>conscience… (I Tim 1:18)</a:t>
            </a:r>
          </a:p>
          <a:p>
            <a:pPr marL="0" indent="0">
              <a:spcBef>
                <a:spcPts val="0"/>
              </a:spcBef>
              <a:spcAft>
                <a:spcPts val="1800"/>
              </a:spcAft>
              <a:buNone/>
            </a:pPr>
            <a:r>
              <a:rPr lang="en-US" dirty="0">
                <a:solidFill>
                  <a:srgbClr val="FFFF00"/>
                </a:solidFill>
              </a:rPr>
              <a:t>Fight the good fight of faith</a:t>
            </a:r>
            <a:r>
              <a:rPr lang="en-US" b="0" dirty="0"/>
              <a:t>, lay hold on eternal life, to which you were also </a:t>
            </a:r>
            <a:r>
              <a:rPr lang="en-US" b="0" dirty="0" smtClean="0"/>
              <a:t>called… (I Tim 6:12)</a:t>
            </a:r>
          </a:p>
          <a:p>
            <a:pPr marL="0" indent="0">
              <a:spcBef>
                <a:spcPts val="0"/>
              </a:spcBef>
              <a:spcAft>
                <a:spcPts val="1800"/>
              </a:spcAft>
              <a:buNone/>
            </a:pPr>
            <a:r>
              <a:rPr lang="en-US" b="0" dirty="0" smtClean="0"/>
              <a:t>You </a:t>
            </a:r>
            <a:r>
              <a:rPr lang="en-US" b="0" dirty="0"/>
              <a:t>therefore must endure hardship as </a:t>
            </a:r>
            <a:r>
              <a:rPr lang="en-US" dirty="0">
                <a:solidFill>
                  <a:srgbClr val="FFFF00"/>
                </a:solidFill>
              </a:rPr>
              <a:t>a good soldier </a:t>
            </a:r>
            <a:r>
              <a:rPr lang="en-US" b="0" dirty="0"/>
              <a:t>of Jesus Christ. </a:t>
            </a:r>
            <a:r>
              <a:rPr lang="en-US" b="0" baseline="30000" dirty="0"/>
              <a:t>4 </a:t>
            </a:r>
            <a:r>
              <a:rPr lang="en-US" b="0" dirty="0"/>
              <a:t>No one </a:t>
            </a:r>
            <a:r>
              <a:rPr lang="en-US" dirty="0">
                <a:solidFill>
                  <a:srgbClr val="FFFF00"/>
                </a:solidFill>
              </a:rPr>
              <a:t>engaged in warfare </a:t>
            </a:r>
            <a:r>
              <a:rPr lang="en-US" b="0" dirty="0"/>
              <a:t>entangles himself with the affairs of this life, that he may please him who </a:t>
            </a:r>
            <a:r>
              <a:rPr lang="en-US" dirty="0">
                <a:solidFill>
                  <a:srgbClr val="FFFF00"/>
                </a:solidFill>
              </a:rPr>
              <a:t>enlisted him as a soldier</a:t>
            </a:r>
            <a:r>
              <a:rPr lang="en-US" b="0" dirty="0"/>
              <a:t>. </a:t>
            </a:r>
            <a:r>
              <a:rPr lang="en-US" b="0" dirty="0" smtClean="0"/>
              <a:t> (II Tim 2:3-4)</a:t>
            </a: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17</a:t>
            </a:fld>
            <a:endParaRPr lang="en-US" dirty="0"/>
          </a:p>
        </p:txBody>
      </p:sp>
    </p:spTree>
    <p:extLst>
      <p:ext uri="{BB962C8B-B14F-4D97-AF65-F5344CB8AC3E}">
        <p14:creationId xmlns:p14="http://schemas.microsoft.com/office/powerpoint/2010/main" val="278546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1714500"/>
            <a:ext cx="8610600" cy="3200400"/>
          </a:xfrm>
        </p:spPr>
        <p:txBody>
          <a:bodyPr>
            <a:noAutofit/>
          </a:bodyPr>
          <a:lstStyle/>
          <a:p>
            <a:pPr marL="0" indent="0">
              <a:buNone/>
            </a:pPr>
            <a:r>
              <a:rPr lang="en-US" sz="3600" baseline="30000" dirty="0"/>
              <a:t>13 </a:t>
            </a:r>
            <a:r>
              <a:rPr lang="en-US" sz="3600" dirty="0"/>
              <a:t>Be on the alert, stand firm in the faith, act like men, be strong. </a:t>
            </a:r>
            <a:r>
              <a:rPr lang="en-US" sz="3600" baseline="30000" dirty="0"/>
              <a:t>14 </a:t>
            </a:r>
            <a:r>
              <a:rPr lang="en-US" sz="3600" dirty="0"/>
              <a:t>Let all that you do be done in love</a:t>
            </a:r>
            <a:r>
              <a:rPr lang="en-US" sz="3600" dirty="0" smtClean="0"/>
              <a:t>.</a:t>
            </a:r>
          </a:p>
          <a:p>
            <a:pPr marL="0" indent="0">
              <a:buNone/>
            </a:pPr>
            <a:endParaRPr lang="en-US" sz="3600" dirty="0"/>
          </a:p>
          <a:p>
            <a:pPr marL="0" indent="0" algn="r">
              <a:buNone/>
            </a:pPr>
            <a:r>
              <a:rPr lang="en-US" sz="3600" dirty="0" smtClean="0"/>
              <a:t>I </a:t>
            </a:r>
            <a:r>
              <a:rPr lang="en-US" sz="3600" dirty="0" err="1" smtClean="0"/>
              <a:t>Cor</a:t>
            </a:r>
            <a:r>
              <a:rPr lang="en-US" sz="3600" dirty="0" smtClean="0"/>
              <a:t> 16:13-14</a:t>
            </a:r>
            <a:endParaRPr lang="en-US" sz="36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18</a:t>
            </a:fld>
            <a:endParaRPr lang="en-US" dirty="0"/>
          </a:p>
        </p:txBody>
      </p:sp>
    </p:spTree>
    <p:extLst>
      <p:ext uri="{BB962C8B-B14F-4D97-AF65-F5344CB8AC3E}">
        <p14:creationId xmlns:p14="http://schemas.microsoft.com/office/powerpoint/2010/main" val="1278731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E8BB770-531F-49C4-83F7-842E0B8C6786}" type="slidenum">
              <a:rPr lang="en-US" smtClean="0"/>
              <a:pPr>
                <a:defRPr/>
              </a:pPr>
              <a:t>19</a:t>
            </a:fld>
            <a:endParaRPr lang="en-US" dirty="0"/>
          </a:p>
        </p:txBody>
      </p:sp>
    </p:spTree>
    <p:extLst>
      <p:ext uri="{BB962C8B-B14F-4D97-AF65-F5344CB8AC3E}">
        <p14:creationId xmlns:p14="http://schemas.microsoft.com/office/powerpoint/2010/main" val="376250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Male &amp; Female</a:t>
            </a:r>
            <a:endParaRPr lang="en-US" dirty="0"/>
          </a:p>
        </p:txBody>
      </p:sp>
      <p:sp>
        <p:nvSpPr>
          <p:cNvPr id="3" name="Content Placeholder 2"/>
          <p:cNvSpPr>
            <a:spLocks noGrp="1"/>
          </p:cNvSpPr>
          <p:nvPr>
            <p:ph idx="1"/>
          </p:nvPr>
        </p:nvSpPr>
        <p:spPr>
          <a:xfrm>
            <a:off x="228600" y="673099"/>
            <a:ext cx="8763000" cy="3022601"/>
          </a:xfrm>
        </p:spPr>
        <p:txBody>
          <a:bodyPr>
            <a:normAutofit fontScale="85000" lnSpcReduction="20000"/>
          </a:bodyPr>
          <a:lstStyle/>
          <a:p>
            <a:pPr marL="0" indent="0">
              <a:lnSpc>
                <a:spcPct val="120000"/>
              </a:lnSpc>
              <a:buNone/>
            </a:pPr>
            <a:r>
              <a:rPr lang="en-US" dirty="0"/>
              <a:t>Then God said, “Let Us make man in Our image, according to Our likeness; let them have dominion over the fish of the sea, over the birds of the air, and over the cattle, over all the earth and over every creeping thing that creeps on the earth.” </a:t>
            </a:r>
            <a:r>
              <a:rPr lang="en-US" baseline="30000" dirty="0"/>
              <a:t>27 </a:t>
            </a:r>
            <a:r>
              <a:rPr lang="en-US" dirty="0"/>
              <a:t>So God created man in His own image; in the image of God He created him; male and female He created them. </a:t>
            </a:r>
            <a:r>
              <a:rPr lang="en-US" dirty="0" smtClean="0"/>
              <a:t>  (Gen 1:26-27)</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a:t>
            </a:fld>
            <a:endParaRPr lang="en-US" dirty="0"/>
          </a:p>
        </p:txBody>
      </p:sp>
      <p:sp>
        <p:nvSpPr>
          <p:cNvPr id="5" name="TextBox 4"/>
          <p:cNvSpPr txBox="1"/>
          <p:nvPr/>
        </p:nvSpPr>
        <p:spPr>
          <a:xfrm>
            <a:off x="2819400" y="3831729"/>
            <a:ext cx="3810000" cy="1692771"/>
          </a:xfrm>
          <a:prstGeom prst="rect">
            <a:avLst/>
          </a:prstGeom>
          <a:noFill/>
        </p:spPr>
        <p:txBody>
          <a:bodyPr wrap="square" rtlCol="0">
            <a:spAutoFit/>
          </a:bodyPr>
          <a:lstStyle/>
          <a:p>
            <a:pPr marL="457200" indent="-457200">
              <a:spcAft>
                <a:spcPts val="1200"/>
              </a:spcAft>
              <a:buAutoNum type="arabicPeriod"/>
            </a:pPr>
            <a:r>
              <a:rPr lang="en-US" sz="2800" b="1" dirty="0" smtClean="0">
                <a:solidFill>
                  <a:srgbClr val="FFFF00"/>
                </a:solidFill>
              </a:rPr>
              <a:t>God Created</a:t>
            </a:r>
          </a:p>
          <a:p>
            <a:pPr marL="457200" indent="-457200">
              <a:spcAft>
                <a:spcPts val="1200"/>
              </a:spcAft>
              <a:buAutoNum type="arabicPeriod"/>
            </a:pPr>
            <a:r>
              <a:rPr lang="en-US" sz="2800" b="1" dirty="0" smtClean="0">
                <a:solidFill>
                  <a:srgbClr val="FFFF00"/>
                </a:solidFill>
              </a:rPr>
              <a:t>In His Own Image</a:t>
            </a:r>
          </a:p>
          <a:p>
            <a:pPr marL="457200" indent="-457200">
              <a:spcAft>
                <a:spcPts val="1200"/>
              </a:spcAft>
              <a:buAutoNum type="arabicPeriod"/>
            </a:pPr>
            <a:r>
              <a:rPr lang="en-US" sz="2800" b="1" dirty="0" smtClean="0">
                <a:solidFill>
                  <a:srgbClr val="FFFF00"/>
                </a:solidFill>
              </a:rPr>
              <a:t>Male &amp; Female</a:t>
            </a:r>
            <a:endParaRPr lang="en-US" sz="2800" b="1" dirty="0">
              <a:solidFill>
                <a:srgbClr val="FFFF00"/>
              </a:solidFill>
            </a:endParaRPr>
          </a:p>
        </p:txBody>
      </p:sp>
      <p:cxnSp>
        <p:nvCxnSpPr>
          <p:cNvPr id="7" name="Straight Connector 6"/>
          <p:cNvCxnSpPr/>
          <p:nvPr/>
        </p:nvCxnSpPr>
        <p:spPr>
          <a:xfrm>
            <a:off x="2133600" y="2781300"/>
            <a:ext cx="1752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48200" y="2770833"/>
            <a:ext cx="2438400" cy="1046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648200" y="3162300"/>
            <a:ext cx="2362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378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Applications</a:t>
            </a:r>
            <a:endParaRPr lang="en-US" dirty="0"/>
          </a:p>
        </p:txBody>
      </p:sp>
      <p:sp>
        <p:nvSpPr>
          <p:cNvPr id="3" name="Content Placeholder 2"/>
          <p:cNvSpPr>
            <a:spLocks noGrp="1"/>
          </p:cNvSpPr>
          <p:nvPr>
            <p:ph idx="1"/>
          </p:nvPr>
        </p:nvSpPr>
        <p:spPr>
          <a:xfrm>
            <a:off x="304800" y="1099594"/>
            <a:ext cx="8610600" cy="4361405"/>
          </a:xfrm>
        </p:spPr>
        <p:txBody>
          <a:bodyPr>
            <a:normAutofit/>
          </a:bodyPr>
          <a:lstStyle/>
          <a:p>
            <a:pPr marL="0" indent="0">
              <a:buNone/>
            </a:pPr>
            <a:r>
              <a:rPr lang="en-US" b="0" dirty="0" smtClean="0"/>
              <a:t>…Having </a:t>
            </a:r>
            <a:r>
              <a:rPr lang="en-US" b="0" dirty="0"/>
              <a:t>a good conscience, that when they defame you as evildoers, those who revile your good conduct in Christ may be ashamed. </a:t>
            </a:r>
            <a:r>
              <a:rPr lang="en-US" b="0" baseline="30000" dirty="0"/>
              <a:t>17 </a:t>
            </a:r>
            <a:r>
              <a:rPr lang="en-US" b="0" dirty="0"/>
              <a:t>For it is better, if it is the will of God, to suffer for doing good than for doing evil.</a:t>
            </a:r>
          </a:p>
          <a:p>
            <a:pPr marL="0" indent="0">
              <a:buNone/>
            </a:pPr>
            <a:r>
              <a:rPr lang="en-US" b="0" baseline="30000" dirty="0" smtClean="0"/>
              <a:t>18</a:t>
            </a:r>
            <a:r>
              <a:rPr lang="en-US" b="0" baseline="30000" dirty="0"/>
              <a:t> </a:t>
            </a:r>
            <a:r>
              <a:rPr lang="en-US" b="0" dirty="0"/>
              <a:t>For Christ also suffered once for sins, the just for the unjust, that He might bring us to </a:t>
            </a:r>
            <a:r>
              <a:rPr lang="en-US" b="0" dirty="0" smtClean="0"/>
              <a:t>God…  </a:t>
            </a:r>
            <a:br>
              <a:rPr lang="en-US" b="0" dirty="0" smtClean="0"/>
            </a:br>
            <a:r>
              <a:rPr lang="en-US" b="0" dirty="0" smtClean="0"/>
              <a:t>(I Pet 3:16-18)</a:t>
            </a:r>
            <a:endParaRPr lang="en-US" b="0" dirty="0"/>
          </a:p>
          <a:p>
            <a:pPr marL="0" indent="0">
              <a:buNone/>
            </a:pP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20</a:t>
            </a:fld>
            <a:endParaRPr lang="en-US" dirty="0"/>
          </a:p>
        </p:txBody>
      </p:sp>
    </p:spTree>
    <p:extLst>
      <p:ext uri="{BB962C8B-B14F-4D97-AF65-F5344CB8AC3E}">
        <p14:creationId xmlns:p14="http://schemas.microsoft.com/office/powerpoint/2010/main" val="4042023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Usage</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21</a:t>
            </a:fld>
            <a:endParaRPr lang="en-US" dirty="0"/>
          </a:p>
        </p:txBody>
      </p:sp>
      <p:pic>
        <p:nvPicPr>
          <p:cNvPr id="5" name="Picture 4"/>
          <p:cNvPicPr>
            <a:picLocks noChangeAspect="1"/>
          </p:cNvPicPr>
          <p:nvPr/>
        </p:nvPicPr>
        <p:blipFill>
          <a:blip r:embed="rId2"/>
          <a:stretch>
            <a:fillRect/>
          </a:stretch>
        </p:blipFill>
        <p:spPr>
          <a:xfrm>
            <a:off x="181506" y="937086"/>
            <a:ext cx="8784694" cy="3829878"/>
          </a:xfrm>
          <a:prstGeom prst="rect">
            <a:avLst/>
          </a:prstGeom>
        </p:spPr>
      </p:pic>
    </p:spTree>
    <p:extLst>
      <p:ext uri="{BB962C8B-B14F-4D97-AF65-F5344CB8AC3E}">
        <p14:creationId xmlns:p14="http://schemas.microsoft.com/office/powerpoint/2010/main" val="3319733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9700"/>
            <a:ext cx="7772400" cy="508000"/>
          </a:xfrm>
        </p:spPr>
        <p:txBody>
          <a:bodyPr/>
          <a:lstStyle/>
          <a:p>
            <a:r>
              <a:rPr lang="en-US" dirty="0"/>
              <a:t>Tasks for Man </a:t>
            </a:r>
            <a:r>
              <a:rPr lang="en-US" dirty="0" smtClean="0"/>
              <a:t>(from Genesis</a:t>
            </a:r>
            <a:r>
              <a:rPr lang="en-US" dirty="0"/>
              <a:t>)</a:t>
            </a:r>
          </a:p>
        </p:txBody>
      </p:sp>
      <p:sp>
        <p:nvSpPr>
          <p:cNvPr id="3" name="Content Placeholder 2"/>
          <p:cNvSpPr>
            <a:spLocks noGrp="1"/>
          </p:cNvSpPr>
          <p:nvPr>
            <p:ph idx="1"/>
          </p:nvPr>
        </p:nvSpPr>
        <p:spPr>
          <a:xfrm>
            <a:off x="304800" y="1001532"/>
            <a:ext cx="8534400" cy="3822700"/>
          </a:xfrm>
        </p:spPr>
        <p:txBody>
          <a:bodyPr>
            <a:normAutofit/>
          </a:bodyPr>
          <a:lstStyle/>
          <a:p>
            <a:r>
              <a:rPr lang="en-US" sz="2800" dirty="0" smtClean="0"/>
              <a:t>Be fruitful &amp; multiply (1:28) – as animals (1:22)</a:t>
            </a:r>
          </a:p>
          <a:p>
            <a:r>
              <a:rPr lang="en-US" sz="2800" dirty="0" smtClean="0"/>
              <a:t>Fill the earth and subdue it (1:28)</a:t>
            </a:r>
          </a:p>
          <a:p>
            <a:r>
              <a:rPr lang="en-US" sz="2800" dirty="0" smtClean="0"/>
              <a:t>Have dominion over [rule] … every living thing (1:28)</a:t>
            </a:r>
          </a:p>
          <a:p>
            <a:r>
              <a:rPr lang="en-US" sz="2800" dirty="0" smtClean="0"/>
              <a:t>Till [work] the ground (2:5)</a:t>
            </a:r>
          </a:p>
          <a:p>
            <a:r>
              <a:rPr lang="en-US" sz="2800" dirty="0" smtClean="0"/>
              <a:t>Tend and keep the Garden (2:15)</a:t>
            </a:r>
          </a:p>
          <a:p>
            <a:r>
              <a:rPr lang="en-US" sz="2800" dirty="0" smtClean="0"/>
              <a:t>Accept restrictions (2:16-17)</a:t>
            </a:r>
          </a:p>
          <a:p>
            <a:r>
              <a:rPr lang="en-US" sz="2800" dirty="0" smtClean="0"/>
              <a:t>Become “one-flesh” with a woman (2:23)</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3</a:t>
            </a:fld>
            <a:endParaRPr lang="en-US" dirty="0"/>
          </a:p>
        </p:txBody>
      </p:sp>
    </p:spTree>
    <p:extLst>
      <p:ext uri="{BB962C8B-B14F-4D97-AF65-F5344CB8AC3E}">
        <p14:creationId xmlns:p14="http://schemas.microsoft.com/office/powerpoint/2010/main" val="261947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Male Characteristics</a:t>
            </a:r>
            <a:endParaRPr lang="en-US" dirty="0"/>
          </a:p>
        </p:txBody>
      </p:sp>
      <p:sp>
        <p:nvSpPr>
          <p:cNvPr id="3" name="Content Placeholder 2"/>
          <p:cNvSpPr>
            <a:spLocks noGrp="1"/>
          </p:cNvSpPr>
          <p:nvPr>
            <p:ph idx="1"/>
          </p:nvPr>
        </p:nvSpPr>
        <p:spPr>
          <a:xfrm>
            <a:off x="809625" y="1104900"/>
            <a:ext cx="7848600" cy="4394200"/>
          </a:xfrm>
        </p:spPr>
        <p:txBody>
          <a:bodyPr>
            <a:normAutofit/>
          </a:bodyPr>
          <a:lstStyle/>
          <a:p>
            <a:r>
              <a:rPr lang="en-US" sz="3600" dirty="0" smtClean="0"/>
              <a:t>Strength</a:t>
            </a:r>
          </a:p>
          <a:p>
            <a:r>
              <a:rPr lang="en-US" sz="3600" dirty="0"/>
              <a:t>Knowledge &amp; Skills</a:t>
            </a:r>
          </a:p>
          <a:p>
            <a:r>
              <a:rPr lang="en-US" sz="3600" dirty="0" smtClean="0"/>
              <a:t>Initiative, Goal Setting, and Planning</a:t>
            </a:r>
          </a:p>
          <a:p>
            <a:r>
              <a:rPr lang="en-US" sz="3600" dirty="0" smtClean="0"/>
              <a:t>Courage </a:t>
            </a:r>
          </a:p>
          <a:p>
            <a:r>
              <a:rPr lang="en-US" sz="3600" dirty="0" smtClean="0"/>
              <a:t>Self-control</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dirty="0"/>
          </a:p>
        </p:txBody>
      </p:sp>
    </p:spTree>
    <p:extLst>
      <p:ext uri="{BB962C8B-B14F-4D97-AF65-F5344CB8AC3E}">
        <p14:creationId xmlns:p14="http://schemas.microsoft.com/office/powerpoint/2010/main" val="942597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7772400" cy="508000"/>
          </a:xfrm>
        </p:spPr>
        <p:txBody>
          <a:bodyPr/>
          <a:lstStyle/>
          <a:p>
            <a:r>
              <a:rPr lang="en-US" dirty="0" smtClean="0"/>
              <a:t>Implied Role Differences</a:t>
            </a:r>
            <a:endParaRPr lang="en-US" dirty="0"/>
          </a:p>
        </p:txBody>
      </p:sp>
      <p:sp>
        <p:nvSpPr>
          <p:cNvPr id="3" name="Content Placeholder 2"/>
          <p:cNvSpPr>
            <a:spLocks noGrp="1"/>
          </p:cNvSpPr>
          <p:nvPr>
            <p:ph idx="1"/>
          </p:nvPr>
        </p:nvSpPr>
        <p:spPr>
          <a:xfrm>
            <a:off x="304800" y="1104900"/>
            <a:ext cx="8610600" cy="3272366"/>
          </a:xfrm>
        </p:spPr>
        <p:txBody>
          <a:bodyPr/>
          <a:lstStyle/>
          <a:p>
            <a:r>
              <a:rPr lang="en-US" dirty="0" smtClean="0"/>
              <a:t>Adam created first (2:7, and see I Tim 2:13)</a:t>
            </a:r>
          </a:p>
          <a:p>
            <a:r>
              <a:rPr lang="en-US" dirty="0"/>
              <a:t>Moral guidelines given to Adam (2:16);  later transmitted to Eve (3:2).</a:t>
            </a:r>
          </a:p>
          <a:p>
            <a:r>
              <a:rPr lang="en-US" dirty="0" smtClean="0"/>
              <a:t>Eve presented as a suitable </a:t>
            </a:r>
            <a:r>
              <a:rPr lang="en-US" i="1" dirty="0" smtClean="0"/>
              <a:t>helper</a:t>
            </a:r>
            <a:r>
              <a:rPr lang="en-US" dirty="0" smtClean="0"/>
              <a:t> (Gen 2:20)</a:t>
            </a:r>
          </a:p>
          <a:p>
            <a:r>
              <a:rPr lang="en-US" dirty="0" smtClean="0"/>
              <a:t>Adam called first (3:9) and questioned (3:11)</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5</a:t>
            </a:fld>
            <a:endParaRPr lang="en-US" dirty="0"/>
          </a:p>
        </p:txBody>
      </p:sp>
    </p:spTree>
    <p:extLst>
      <p:ext uri="{BB962C8B-B14F-4D97-AF65-F5344CB8AC3E}">
        <p14:creationId xmlns:p14="http://schemas.microsoft.com/office/powerpoint/2010/main" val="231659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after the Fall</a:t>
            </a:r>
            <a:endParaRPr lang="en-US" dirty="0"/>
          </a:p>
        </p:txBody>
      </p:sp>
      <p:sp>
        <p:nvSpPr>
          <p:cNvPr id="3" name="Content Placeholder 2"/>
          <p:cNvSpPr>
            <a:spLocks noGrp="1"/>
          </p:cNvSpPr>
          <p:nvPr>
            <p:ph idx="1"/>
          </p:nvPr>
        </p:nvSpPr>
        <p:spPr>
          <a:xfrm>
            <a:off x="304800" y="787400"/>
            <a:ext cx="8610600" cy="4584700"/>
          </a:xfrm>
        </p:spPr>
        <p:txBody>
          <a:bodyPr/>
          <a:lstStyle/>
          <a:p>
            <a:r>
              <a:rPr lang="en-US" dirty="0"/>
              <a:t>Strained </a:t>
            </a:r>
            <a:r>
              <a:rPr lang="en-US" dirty="0" smtClean="0"/>
              <a:t>Relationship </a:t>
            </a:r>
            <a:r>
              <a:rPr lang="en-US" dirty="0"/>
              <a:t>with </a:t>
            </a:r>
            <a:r>
              <a:rPr lang="en-US" dirty="0" smtClean="0"/>
              <a:t>Woman </a:t>
            </a:r>
            <a:r>
              <a:rPr lang="en-US" dirty="0"/>
              <a:t>(Gen 3:16b)</a:t>
            </a:r>
          </a:p>
          <a:p>
            <a:r>
              <a:rPr lang="en-US" dirty="0" smtClean="0"/>
              <a:t>Impending Death (Gen 3:19; I </a:t>
            </a:r>
            <a:r>
              <a:rPr lang="en-US" dirty="0" err="1" smtClean="0"/>
              <a:t>Cor</a:t>
            </a:r>
            <a:r>
              <a:rPr lang="en-US" dirty="0" smtClean="0"/>
              <a:t> 15:22)</a:t>
            </a:r>
          </a:p>
          <a:p>
            <a:r>
              <a:rPr lang="en-US" dirty="0" smtClean="0"/>
              <a:t>Cursed Earth:  </a:t>
            </a:r>
          </a:p>
          <a:p>
            <a:pPr lvl="1"/>
            <a:r>
              <a:rPr lang="en-US" dirty="0" smtClean="0"/>
              <a:t>Thorns, thistles (Gen 3:17)</a:t>
            </a:r>
          </a:p>
          <a:p>
            <a:pPr lvl="1"/>
            <a:r>
              <a:rPr lang="en-US" dirty="0" smtClean="0"/>
              <a:t>Toil required to eat (Gen 3:17,19)</a:t>
            </a:r>
          </a:p>
          <a:p>
            <a:r>
              <a:rPr lang="en-US" dirty="0" smtClean="0"/>
              <a:t>Survival Now a Challenge</a:t>
            </a:r>
          </a:p>
          <a:p>
            <a:pPr lvl="1"/>
            <a:r>
              <a:rPr lang="en-US" dirty="0" smtClean="0"/>
              <a:t>Physical difficulty &amp; death</a:t>
            </a:r>
          </a:p>
          <a:p>
            <a:r>
              <a:rPr lang="en-US" dirty="0" smtClean="0"/>
              <a:t>Sin in the World</a:t>
            </a:r>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6</a:t>
            </a:fld>
            <a:endParaRPr lang="en-US" dirty="0"/>
          </a:p>
        </p:txBody>
      </p:sp>
      <p:pic>
        <p:nvPicPr>
          <p:cNvPr id="5" name="Picture 4"/>
          <p:cNvPicPr>
            <a:picLocks noChangeAspect="1"/>
          </p:cNvPicPr>
          <p:nvPr/>
        </p:nvPicPr>
        <p:blipFill rotWithShape="1">
          <a:blip r:embed="rId2">
            <a:duotone>
              <a:schemeClr val="accent6">
                <a:shade val="45000"/>
                <a:satMod val="135000"/>
              </a:schemeClr>
              <a:prstClr val="white"/>
            </a:duotone>
          </a:blip>
          <a:srcRect l="6680" t="1" r="8332" b="19441"/>
          <a:stretch/>
        </p:blipFill>
        <p:spPr>
          <a:xfrm>
            <a:off x="5410200" y="3627818"/>
            <a:ext cx="3276600" cy="1941132"/>
          </a:xfrm>
          <a:prstGeom prst="rect">
            <a:avLst/>
          </a:prstGeom>
          <a:ln>
            <a:solidFill>
              <a:srgbClr val="FFFF00"/>
            </a:solidFill>
          </a:ln>
          <a:effectLst>
            <a:outerShdw blurRad="50800" dist="38100" dir="2700000" algn="tl" rotWithShape="0">
              <a:schemeClr val="bg1">
                <a:lumMod val="85000"/>
                <a:alpha val="40000"/>
              </a:schemeClr>
            </a:outerShdw>
          </a:effectLst>
        </p:spPr>
      </p:pic>
    </p:spTree>
    <p:extLst>
      <p:ext uri="{BB962C8B-B14F-4D97-AF65-F5344CB8AC3E}">
        <p14:creationId xmlns:p14="http://schemas.microsoft.com/office/powerpoint/2010/main" val="18617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Corruption After the Fall</a:t>
            </a:r>
            <a:endParaRPr lang="en-US" dirty="0"/>
          </a:p>
        </p:txBody>
      </p:sp>
      <p:sp>
        <p:nvSpPr>
          <p:cNvPr id="3" name="Content Placeholder 2"/>
          <p:cNvSpPr>
            <a:spLocks noGrp="1"/>
          </p:cNvSpPr>
          <p:nvPr>
            <p:ph idx="1"/>
          </p:nvPr>
        </p:nvSpPr>
        <p:spPr>
          <a:xfrm>
            <a:off x="304800" y="787400"/>
            <a:ext cx="8610600" cy="4813300"/>
          </a:xfrm>
        </p:spPr>
        <p:txBody>
          <a:bodyPr>
            <a:normAutofit fontScale="77500" lnSpcReduction="20000"/>
          </a:bodyPr>
          <a:lstStyle/>
          <a:p>
            <a:r>
              <a:rPr lang="en-US" dirty="0" smtClean="0"/>
              <a:t>Cain (Gen 4:1-15)</a:t>
            </a:r>
          </a:p>
          <a:p>
            <a:pPr lvl="1"/>
            <a:r>
              <a:rPr lang="en-US" dirty="0" smtClean="0"/>
              <a:t>Jealousy, Anger, Temper, Violence, Deceit</a:t>
            </a:r>
          </a:p>
          <a:p>
            <a:r>
              <a:rPr lang="en-US" dirty="0" smtClean="0"/>
              <a:t>Cain (Gen 4:16)</a:t>
            </a:r>
          </a:p>
          <a:p>
            <a:pPr lvl="1"/>
            <a:r>
              <a:rPr lang="en-US" dirty="0" smtClean="0"/>
              <a:t>Built a city – named it after his son</a:t>
            </a:r>
          </a:p>
          <a:p>
            <a:r>
              <a:rPr lang="en-US" dirty="0" err="1" smtClean="0"/>
              <a:t>Lamech</a:t>
            </a:r>
            <a:r>
              <a:rPr lang="en-US" dirty="0" smtClean="0"/>
              <a:t> (Gen 4:19; 23-24)</a:t>
            </a:r>
          </a:p>
          <a:p>
            <a:pPr lvl="1"/>
            <a:r>
              <a:rPr lang="en-US" dirty="0" smtClean="0"/>
              <a:t>Multiple wives</a:t>
            </a:r>
          </a:p>
          <a:p>
            <a:pPr lvl="1"/>
            <a:r>
              <a:rPr lang="en-US" dirty="0" smtClean="0"/>
              <a:t>Revenge Killing (Protection? Precedent? Warning?) </a:t>
            </a:r>
            <a:r>
              <a:rPr lang="en-US" dirty="0" smtClean="0">
                <a:sym typeface="Wingdings" panose="05000000000000000000" pitchFamily="2" charset="2"/>
              </a:rPr>
              <a:t> Warfare</a:t>
            </a:r>
            <a:endParaRPr lang="en-US" dirty="0" smtClean="0"/>
          </a:p>
          <a:p>
            <a:r>
              <a:rPr lang="en-US" dirty="0" smtClean="0"/>
              <a:t>The World of the Flood</a:t>
            </a:r>
          </a:p>
          <a:p>
            <a:pPr lvl="1"/>
            <a:r>
              <a:rPr lang="en-US" dirty="0" smtClean="0"/>
              <a:t>Continual Wickedness in Action &amp; Thought (Gen 6:1-2; 5)</a:t>
            </a:r>
          </a:p>
          <a:p>
            <a:r>
              <a:rPr lang="en-US" dirty="0" smtClean="0"/>
              <a:t>Babel (Gen 11:4)</a:t>
            </a:r>
          </a:p>
          <a:p>
            <a:pPr lvl="1"/>
            <a:r>
              <a:rPr lang="en-US" dirty="0" smtClean="0"/>
              <a:t>Ambition and Pride</a:t>
            </a:r>
          </a:p>
          <a:p>
            <a:r>
              <a:rPr lang="en-US" dirty="0" smtClean="0"/>
              <a:t>Other OT Males:  Men of Sodom, Jacob &amp; Esau, Simeon &amp; Levi, Joseph’s brothers, Samson, Saul, Ahab…</a:t>
            </a:r>
          </a:p>
          <a:p>
            <a:pPr lvl="1"/>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7</a:t>
            </a:fld>
            <a:endParaRPr lang="en-US" dirty="0"/>
          </a:p>
        </p:txBody>
      </p:sp>
    </p:spTree>
    <p:extLst>
      <p:ext uri="{BB962C8B-B14F-4D97-AF65-F5344CB8AC3E}">
        <p14:creationId xmlns:p14="http://schemas.microsoft.com/office/powerpoint/2010/main" val="143279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(Godly) Male Roles</a:t>
            </a:r>
            <a:endParaRPr lang="en-US" dirty="0"/>
          </a:p>
        </p:txBody>
      </p:sp>
      <p:sp>
        <p:nvSpPr>
          <p:cNvPr id="3" name="Content Placeholder 2"/>
          <p:cNvSpPr>
            <a:spLocks noGrp="1"/>
          </p:cNvSpPr>
          <p:nvPr>
            <p:ph idx="1"/>
          </p:nvPr>
        </p:nvSpPr>
        <p:spPr>
          <a:xfrm>
            <a:off x="231976" y="868101"/>
            <a:ext cx="8715254" cy="4592899"/>
          </a:xfrm>
        </p:spPr>
        <p:txBody>
          <a:bodyPr>
            <a:normAutofit fontScale="92500" lnSpcReduction="20000"/>
          </a:bodyPr>
          <a:lstStyle/>
          <a:p>
            <a:r>
              <a:rPr lang="en-US" dirty="0" smtClean="0"/>
              <a:t>Heads </a:t>
            </a:r>
            <a:r>
              <a:rPr lang="en-US" dirty="0"/>
              <a:t>of </a:t>
            </a:r>
            <a:r>
              <a:rPr lang="en-US" dirty="0" smtClean="0"/>
              <a:t>Households  </a:t>
            </a:r>
            <a:r>
              <a:rPr lang="en-US" b="0" dirty="0" smtClean="0"/>
              <a:t>(Patriarchs)</a:t>
            </a:r>
          </a:p>
          <a:p>
            <a:pPr lvl="1"/>
            <a:r>
              <a:rPr lang="en-US" dirty="0" smtClean="0"/>
              <a:t>Teachers of Truth </a:t>
            </a:r>
            <a:r>
              <a:rPr lang="en-US" b="0" dirty="0" smtClean="0"/>
              <a:t>– “</a:t>
            </a:r>
            <a:r>
              <a:rPr lang="en-US" b="0" dirty="0"/>
              <a:t>For I have known him, in order that he </a:t>
            </a:r>
            <a:r>
              <a:rPr lang="en-US" dirty="0">
                <a:solidFill>
                  <a:srgbClr val="FFFF00"/>
                </a:solidFill>
              </a:rPr>
              <a:t>may command his children and his household after him, that they keep the way of the </a:t>
            </a:r>
            <a:r>
              <a:rPr lang="en-US" cap="small" dirty="0">
                <a:solidFill>
                  <a:srgbClr val="FFFF00"/>
                </a:solidFill>
              </a:rPr>
              <a:t>Lord</a:t>
            </a:r>
            <a:r>
              <a:rPr lang="en-US" b="0" dirty="0"/>
              <a:t>, to do righteousness and justice, that the </a:t>
            </a:r>
            <a:r>
              <a:rPr lang="en-US" b="0" cap="small" dirty="0"/>
              <a:t>Lord</a:t>
            </a:r>
            <a:r>
              <a:rPr lang="en-US" b="0" dirty="0"/>
              <a:t> may bring to Abraham what He has spoken to him.” </a:t>
            </a:r>
            <a:r>
              <a:rPr lang="en-US" b="0" dirty="0" smtClean="0"/>
              <a:t>  (Gen 18:19)</a:t>
            </a:r>
          </a:p>
          <a:p>
            <a:pPr lvl="1"/>
            <a:r>
              <a:rPr lang="en-US" dirty="0" smtClean="0"/>
              <a:t>Moral Leaders </a:t>
            </a:r>
            <a:r>
              <a:rPr lang="en-US" b="0" dirty="0"/>
              <a:t>– “For I, the Lord your God, am a jealous God, </a:t>
            </a:r>
            <a:r>
              <a:rPr lang="en-US" dirty="0">
                <a:solidFill>
                  <a:srgbClr val="FFFF00"/>
                </a:solidFill>
              </a:rPr>
              <a:t>visiting the iniquity of the fathers</a:t>
            </a:r>
            <a:r>
              <a:rPr lang="en-US" dirty="0"/>
              <a:t> </a:t>
            </a:r>
            <a:r>
              <a:rPr lang="en-US" b="0" dirty="0"/>
              <a:t>upon the children to the third and fourth generations of those who hate </a:t>
            </a:r>
            <a:r>
              <a:rPr lang="en-US" b="0" dirty="0" smtClean="0"/>
              <a:t>Me…”  (</a:t>
            </a:r>
            <a:r>
              <a:rPr lang="en-US" b="0" dirty="0" err="1" smtClean="0"/>
              <a:t>Deut</a:t>
            </a:r>
            <a:r>
              <a:rPr lang="en-US" b="0" dirty="0" smtClean="0"/>
              <a:t> 5:9)</a:t>
            </a:r>
          </a:p>
          <a:p>
            <a:r>
              <a:rPr lang="en-US" dirty="0" smtClean="0"/>
              <a:t>Civil &amp; Religious Leaders</a:t>
            </a:r>
            <a:r>
              <a:rPr lang="en-US" b="0" dirty="0" smtClean="0"/>
              <a:t> (e.g. Moses</a:t>
            </a:r>
            <a:r>
              <a:rPr lang="en-US" b="0" dirty="0"/>
              <a:t>’ </a:t>
            </a:r>
            <a:r>
              <a:rPr lang="en-US" b="0" dirty="0" smtClean="0"/>
              <a:t>law, Kings)</a:t>
            </a:r>
            <a:endParaRPr lang="en-US" sz="1400" b="0" dirty="0"/>
          </a:p>
          <a:p>
            <a:r>
              <a:rPr lang="en-US" dirty="0" smtClean="0"/>
              <a:t>Warriors &amp; Military </a:t>
            </a:r>
            <a:r>
              <a:rPr lang="en-US" dirty="0"/>
              <a:t>L</a:t>
            </a:r>
            <a:r>
              <a:rPr lang="en-US" dirty="0" smtClean="0"/>
              <a:t>eaders </a:t>
            </a:r>
            <a:r>
              <a:rPr lang="en-US" b="0" dirty="0" smtClean="0"/>
              <a:t>(Judges &amp; Kings)</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8</a:t>
            </a:fld>
            <a:endParaRPr lang="en-US" dirty="0"/>
          </a:p>
        </p:txBody>
      </p:sp>
    </p:spTree>
    <p:extLst>
      <p:ext uri="{BB962C8B-B14F-4D97-AF65-F5344CB8AC3E}">
        <p14:creationId xmlns:p14="http://schemas.microsoft.com/office/powerpoint/2010/main" val="317916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Worldly Male Character</a:t>
            </a:r>
            <a:endParaRPr lang="en-US" dirty="0"/>
          </a:p>
        </p:txBody>
      </p:sp>
      <p:sp>
        <p:nvSpPr>
          <p:cNvPr id="3" name="Content Placeholder 2"/>
          <p:cNvSpPr>
            <a:spLocks noGrp="1"/>
          </p:cNvSpPr>
          <p:nvPr>
            <p:ph idx="1"/>
          </p:nvPr>
        </p:nvSpPr>
        <p:spPr>
          <a:xfrm>
            <a:off x="304800" y="876300"/>
            <a:ext cx="8610600" cy="4724400"/>
          </a:xfrm>
        </p:spPr>
        <p:txBody>
          <a:bodyPr>
            <a:normAutofit fontScale="92500" lnSpcReduction="20000"/>
          </a:bodyPr>
          <a:lstStyle/>
          <a:p>
            <a:r>
              <a:rPr lang="en-US" dirty="0" smtClean="0"/>
              <a:t>The ‘Natural Man’ (I </a:t>
            </a:r>
            <a:r>
              <a:rPr lang="en-US" dirty="0" err="1" smtClean="0"/>
              <a:t>Cor</a:t>
            </a:r>
            <a:r>
              <a:rPr lang="en-US" dirty="0" smtClean="0"/>
              <a:t> 2:14; James 3:14-16)</a:t>
            </a:r>
          </a:p>
          <a:p>
            <a:pPr lvl="1"/>
            <a:r>
              <a:rPr lang="en-US" dirty="0" smtClean="0"/>
              <a:t>Evolution Model:  Stronger Live Longer</a:t>
            </a:r>
          </a:p>
          <a:p>
            <a:pPr lvl="1"/>
            <a:r>
              <a:rPr lang="en-US" dirty="0" smtClean="0"/>
              <a:t>Live for Self:  Survival &amp; Fulfilled Desires</a:t>
            </a:r>
          </a:p>
          <a:p>
            <a:pPr lvl="1"/>
            <a:r>
              <a:rPr lang="en-US" dirty="0" smtClean="0"/>
              <a:t>Follow Natural Inclinations</a:t>
            </a:r>
          </a:p>
          <a:p>
            <a:r>
              <a:rPr lang="en-US" dirty="0" smtClean="0"/>
              <a:t>Propagated by Society</a:t>
            </a:r>
          </a:p>
          <a:p>
            <a:pPr lvl="1"/>
            <a:r>
              <a:rPr lang="en-US" dirty="0" smtClean="0"/>
              <a:t>A “Rights-Oriented” Culture</a:t>
            </a:r>
          </a:p>
          <a:p>
            <a:pPr lvl="1"/>
            <a:r>
              <a:rPr lang="en-US" dirty="0" smtClean="0"/>
              <a:t>Self-Centered Motivations</a:t>
            </a:r>
          </a:p>
          <a:p>
            <a:pPr lvl="1"/>
            <a:r>
              <a:rPr lang="en-US" dirty="0" smtClean="0"/>
              <a:t>Enforced Equality/Denial of Differences</a:t>
            </a:r>
          </a:p>
          <a:p>
            <a:r>
              <a:rPr lang="en-US" dirty="0" smtClean="0"/>
              <a:t>Reaction in Women: </a:t>
            </a:r>
          </a:p>
          <a:p>
            <a:pPr lvl="1"/>
            <a:r>
              <a:rPr lang="en-US" dirty="0"/>
              <a:t>Sexually Manipulative (Lust-driven Male)</a:t>
            </a:r>
          </a:p>
          <a:p>
            <a:pPr lvl="1"/>
            <a:r>
              <a:rPr lang="en-US" dirty="0" smtClean="0"/>
              <a:t>Competitive</a:t>
            </a:r>
            <a:r>
              <a:rPr lang="en-US" dirty="0"/>
              <a:t>, Aggressive (Retiring Male</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9</a:t>
            </a:fld>
            <a:endParaRPr lang="en-US" dirty="0"/>
          </a:p>
        </p:txBody>
      </p:sp>
    </p:spTree>
    <p:extLst>
      <p:ext uri="{BB962C8B-B14F-4D97-AF65-F5344CB8AC3E}">
        <p14:creationId xmlns:p14="http://schemas.microsoft.com/office/powerpoint/2010/main" val="205181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73310</TotalTime>
  <Words>1646</Words>
  <Application>Microsoft Office PowerPoint</Application>
  <PresentationFormat>On-screen Show (16:10)</PresentationFormat>
  <Paragraphs>199</Paragraphs>
  <Slides>21</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Default Design</vt:lpstr>
      <vt:lpstr>Men Not of this World</vt:lpstr>
      <vt:lpstr>The Creation of Male &amp; Female</vt:lpstr>
      <vt:lpstr>Tasks for Man (from Genesis)</vt:lpstr>
      <vt:lpstr>Useful Male Characteristics</vt:lpstr>
      <vt:lpstr>Implied Role Differences</vt:lpstr>
      <vt:lpstr>Problems after the Fall</vt:lpstr>
      <vt:lpstr>Corruption After the Fall</vt:lpstr>
      <vt:lpstr>Implied (Godly) Male Roles</vt:lpstr>
      <vt:lpstr>Worldly Male Character</vt:lpstr>
      <vt:lpstr>Modern Male Behavior</vt:lpstr>
      <vt:lpstr>The “Great Mystery”</vt:lpstr>
      <vt:lpstr>Male Roles in Marriage</vt:lpstr>
      <vt:lpstr>Husbands:  Heads like Christ (Eph 5:22-33)</vt:lpstr>
      <vt:lpstr>Headship is Difficult</vt:lpstr>
      <vt:lpstr>Male Character Commanded</vt:lpstr>
      <vt:lpstr>Are We at War?</vt:lpstr>
      <vt:lpstr>Timothy, a Courageous Warrior</vt:lpstr>
      <vt:lpstr>PowerPoint Presentation</vt:lpstr>
      <vt:lpstr>PowerPoint Presentation</vt:lpstr>
      <vt:lpstr>Other Applications</vt:lpstr>
      <vt:lpstr>Word Usage</vt:lpstr>
    </vt:vector>
  </TitlesOfParts>
  <Company>EMS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Embry</cp:lastModifiedBy>
  <cp:revision>771</cp:revision>
  <cp:lastPrinted>2016-02-14T04:50:39Z</cp:lastPrinted>
  <dcterms:created xsi:type="dcterms:W3CDTF">2002-06-13T20:47:56Z</dcterms:created>
  <dcterms:modified xsi:type="dcterms:W3CDTF">2016-02-14T13:57:20Z</dcterms:modified>
</cp:coreProperties>
</file>