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728" r:id="rId1"/>
  </p:sldMasterIdLst>
  <p:notesMasterIdLst>
    <p:notesMasterId r:id="rId11"/>
  </p:notesMasterIdLst>
  <p:sldIdLst>
    <p:sldId id="256" r:id="rId2"/>
    <p:sldId id="259" r:id="rId3"/>
    <p:sldId id="258" r:id="rId4"/>
    <p:sldId id="260" r:id="rId5"/>
    <p:sldId id="261" r:id="rId6"/>
    <p:sldId id="262" r:id="rId7"/>
    <p:sldId id="263" r:id="rId8"/>
    <p:sldId id="257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8" d="100"/>
          <a:sy n="68" d="100"/>
        </p:scale>
        <p:origin x="1626" y="6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7FEE3F-6714-884D-817D-A68CB736CE3B}" type="datetimeFigureOut">
              <a:rPr lang="en-US" smtClean="0"/>
              <a:t>2/14/2016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C92081-5FD5-A947-B298-61CC9B5574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3005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Give the context</a:t>
            </a:r>
            <a:r>
              <a:rPr lang="en-US" baseline="0" dirty="0" smtClean="0"/>
              <a:t> for the story here. Before getting into the lesson, let people know why this story fits in the context of the parables.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C92081-5FD5-A947-B298-61CC9B55743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9828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C92081-5FD5-A947-B298-61CC9B55743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2665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3D26B-DFC2-4248-8ED0-AD3E108CBDD7}" type="datetime1">
              <a:rPr lang="en-US" smtClean="0"/>
              <a:pPr/>
              <a:t>2/14/2016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4C003-38E8-486A-9BFD-47E55D87241C}" type="datetime1">
              <a:rPr lang="en-US" smtClean="0"/>
              <a:pPr/>
              <a:t>2/14/2016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9EAA3-934B-41DB-B3B1-806F4BE5CC37}" type="datetime1">
              <a:rPr lang="en-US" smtClean="0"/>
              <a:pPr/>
              <a:t>2/14/2016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7F932-D99A-4087-BFB1-EA42FAFC8D2C}" type="datetime1">
              <a:rPr lang="en-US" smtClean="0"/>
              <a:pPr/>
              <a:t>2/14/2016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96367-2F2B-4F6E-ACF4-15FA13738E10}" type="datetime1">
              <a:rPr lang="en-US" smtClean="0"/>
              <a:pPr/>
              <a:t>2/14/2016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23C92-45F4-4C30-810D-4886C1BA69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3498D-21C7-408B-8EF5-5B55DEF0BFD5}" type="datetime1">
              <a:rPr lang="en-US" smtClean="0"/>
              <a:pPr/>
              <a:t>2/14/2016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B246E-8FD1-42FF-94A4-E4133095C37A}" type="datetime1">
              <a:rPr lang="en-US" smtClean="0"/>
              <a:pPr/>
              <a:t>2/14/2016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939D4-B818-4372-B1EE-7CB6D5BBC74A}" type="datetime1">
              <a:rPr lang="en-US" smtClean="0"/>
              <a:pPr/>
              <a:t>2/14/2016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5E438-4D0D-4834-B658-A90420491D98}" type="datetime1">
              <a:rPr lang="en-US" smtClean="0"/>
              <a:pPr/>
              <a:t>2/14/2016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8ADFA-7142-4015-85E6-1712F15FA709}" type="datetime1">
              <a:rPr lang="en-US" smtClean="0"/>
              <a:pPr/>
              <a:t>2/14/2016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581E0-D653-4D78-A48F-41D80498BC7E}" type="datetime1">
              <a:rPr lang="en-US" smtClean="0"/>
              <a:pPr/>
              <a:t>2/14/2016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8B3AFFF1-9C47-49F0-AE12-AF188F3F4E82}" type="datetime1">
              <a:rPr lang="en-US" smtClean="0"/>
              <a:pPr/>
              <a:t>2/14/2016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38237106-F2ED-405E-BC33-CC3CF426205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729" r:id="rId1"/>
    <p:sldLayoutId id="2147484730" r:id="rId2"/>
    <p:sldLayoutId id="2147484731" r:id="rId3"/>
    <p:sldLayoutId id="2147484732" r:id="rId4"/>
    <p:sldLayoutId id="2147484733" r:id="rId5"/>
    <p:sldLayoutId id="2147484734" r:id="rId6"/>
    <p:sldLayoutId id="2147484735" r:id="rId7"/>
    <p:sldLayoutId id="2147484736" r:id="rId8"/>
    <p:sldLayoutId id="2147484737" r:id="rId9"/>
    <p:sldLayoutId id="2147484738" r:id="rId10"/>
    <p:sldLayoutId id="2147484739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the-parable-of-the-talents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791073" y="6166337"/>
            <a:ext cx="4868736" cy="523220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thelas Regular"/>
                <a:cs typeface="Athelas Regular"/>
              </a:rPr>
              <a:t>Matthew</a:t>
            </a:r>
            <a:r>
              <a:rPr lang="en-US" sz="2800" dirty="0" smtClean="0">
                <a:latin typeface="Arial Hebrew"/>
                <a:cs typeface="Arial Hebrew"/>
              </a:rPr>
              <a:t> </a:t>
            </a:r>
            <a:r>
              <a:rPr lang="en-US" sz="2800" dirty="0" smtClean="0">
                <a:latin typeface="Athelas Regular"/>
                <a:cs typeface="Athelas Regular"/>
              </a:rPr>
              <a:t>25.13.30</a:t>
            </a:r>
            <a:endParaRPr lang="en-US" sz="2800" dirty="0">
              <a:latin typeface="Athelas Regular"/>
              <a:cs typeface="Athelas Regular"/>
            </a:endParaRPr>
          </a:p>
        </p:txBody>
      </p:sp>
    </p:spTree>
    <p:extLst>
      <p:ext uri="{BB962C8B-B14F-4D97-AF65-F5344CB8AC3E}">
        <p14:creationId xmlns:p14="http://schemas.microsoft.com/office/powerpoint/2010/main" val="36348457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647573"/>
          </a:xfrm>
        </p:spPr>
        <p:txBody>
          <a:bodyPr/>
          <a:lstStyle/>
          <a:p>
            <a:pPr algn="ctr"/>
            <a:r>
              <a:rPr lang="en-US" dirty="0" smtClean="0"/>
              <a:t>Context of the parable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1179221"/>
            <a:ext cx="7924800" cy="4535779"/>
          </a:xfrm>
        </p:spPr>
        <p:txBody>
          <a:bodyPr>
            <a:normAutofit/>
          </a:bodyPr>
          <a:lstStyle/>
          <a:p>
            <a:r>
              <a:rPr lang="en-US" sz="2800" dirty="0" smtClean="0"/>
              <a:t>Matt. 24.29.31 – the Return of the Lord</a:t>
            </a:r>
          </a:p>
          <a:p>
            <a:r>
              <a:rPr lang="en-US" sz="2800" dirty="0" smtClean="0"/>
              <a:t>Matt. 24.32.44 – the Parable of the Fig Tree</a:t>
            </a:r>
          </a:p>
          <a:p>
            <a:r>
              <a:rPr lang="en-US" sz="2800" dirty="0" smtClean="0"/>
              <a:t>Matt. 24.45.51 – Faithful v. Wicked Servant</a:t>
            </a:r>
          </a:p>
          <a:p>
            <a:r>
              <a:rPr lang="en-US" sz="2800" dirty="0" smtClean="0"/>
              <a:t>Matt. 25.1.12 – Prepared v. Unprepared Virgins</a:t>
            </a:r>
          </a:p>
          <a:p>
            <a:r>
              <a:rPr lang="en-US" sz="2800" dirty="0" smtClean="0">
                <a:solidFill>
                  <a:schemeClr val="tx2"/>
                </a:solidFill>
              </a:rPr>
              <a:t>Matt. 25.13.30 – Faithful and Fruitful Servants (P.o.t.S)</a:t>
            </a:r>
          </a:p>
          <a:p>
            <a:r>
              <a:rPr lang="en-US" sz="2800" dirty="0" smtClean="0"/>
              <a:t>Matt. 25.31.46 – Sheep v. Goats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016971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783637"/>
          </a:xfrm>
        </p:spPr>
        <p:txBody>
          <a:bodyPr/>
          <a:lstStyle/>
          <a:p>
            <a:pPr algn="ctr"/>
            <a:r>
              <a:rPr lang="en-US" dirty="0" smtClean="0"/>
              <a:t>The parable of the talents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1224575"/>
            <a:ext cx="7924800" cy="4490425"/>
          </a:xfrm>
        </p:spPr>
        <p:txBody>
          <a:bodyPr>
            <a:normAutofit/>
          </a:bodyPr>
          <a:lstStyle/>
          <a:p>
            <a:r>
              <a:rPr lang="en-US" sz="2400" dirty="0" smtClean="0"/>
              <a:t>Master goes on journey for an undisclosed amount of time. </a:t>
            </a:r>
          </a:p>
          <a:p>
            <a:r>
              <a:rPr lang="en-US" sz="2400" dirty="0" smtClean="0"/>
              <a:t>Gives 3 </a:t>
            </a:r>
            <a:r>
              <a:rPr lang="en-US" sz="2400" i="1" dirty="0" smtClean="0">
                <a:solidFill>
                  <a:srgbClr val="DC9E1F"/>
                </a:solidFill>
              </a:rPr>
              <a:t>servants</a:t>
            </a:r>
            <a:r>
              <a:rPr lang="en-US" sz="2400" dirty="0" smtClean="0"/>
              <a:t> different talents, each according to </a:t>
            </a:r>
            <a:r>
              <a:rPr lang="en-US" sz="2400" i="1" u="sng" dirty="0" smtClean="0">
                <a:solidFill>
                  <a:srgbClr val="DC9E1F"/>
                </a:solidFill>
              </a:rPr>
              <a:t>his ability</a:t>
            </a:r>
          </a:p>
          <a:p>
            <a:pPr lvl="1"/>
            <a:r>
              <a:rPr lang="en-US" sz="2400" dirty="0" smtClean="0"/>
              <a:t>5, 2, 1 talents were distributed to each of the men. </a:t>
            </a:r>
          </a:p>
          <a:p>
            <a:endParaRPr lang="en-US" sz="2400" dirty="0" smtClean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60578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783637"/>
          </a:xfrm>
        </p:spPr>
        <p:txBody>
          <a:bodyPr/>
          <a:lstStyle/>
          <a:p>
            <a:pPr algn="ctr"/>
            <a:r>
              <a:rPr lang="en-US" dirty="0" smtClean="0"/>
              <a:t>The parable of the talents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1224575"/>
            <a:ext cx="7924800" cy="4490425"/>
          </a:xfrm>
        </p:spPr>
        <p:txBody>
          <a:bodyPr>
            <a:normAutofit/>
          </a:bodyPr>
          <a:lstStyle/>
          <a:p>
            <a:r>
              <a:rPr lang="en-US" sz="2400" dirty="0" smtClean="0"/>
              <a:t>Master goes on journey for an undisclosed amount of time. V.14</a:t>
            </a:r>
          </a:p>
          <a:p>
            <a:r>
              <a:rPr lang="en-US" sz="2400" dirty="0" smtClean="0"/>
              <a:t>Gives 3 </a:t>
            </a:r>
            <a:r>
              <a:rPr lang="en-US" sz="2400" dirty="0" smtClean="0">
                <a:solidFill>
                  <a:srgbClr val="DC9E1F"/>
                </a:solidFill>
              </a:rPr>
              <a:t>servants </a:t>
            </a:r>
            <a:r>
              <a:rPr lang="en-US" sz="2400" dirty="0" smtClean="0"/>
              <a:t>different talents, each according to </a:t>
            </a:r>
            <a:r>
              <a:rPr lang="en-US" sz="2400" i="1" u="sng" dirty="0" smtClean="0">
                <a:solidFill>
                  <a:srgbClr val="DC9E1F"/>
                </a:solidFill>
              </a:rPr>
              <a:t>his ability</a:t>
            </a:r>
          </a:p>
          <a:p>
            <a:endParaRPr lang="en-US" sz="2400" u="sng" dirty="0" smtClean="0">
              <a:solidFill>
                <a:srgbClr val="DC9E1F"/>
              </a:solidFill>
            </a:endParaRPr>
          </a:p>
          <a:p>
            <a:endParaRPr lang="en-US" sz="2400" dirty="0" smtClean="0"/>
          </a:p>
          <a:p>
            <a:endParaRPr lang="en-US" sz="24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2158403"/>
              </p:ext>
            </p:extLst>
          </p:nvPr>
        </p:nvGraphicFramePr>
        <p:xfrm>
          <a:off x="1145993" y="2509520"/>
          <a:ext cx="6943366" cy="2676027"/>
        </p:xfrm>
        <a:graphic>
          <a:graphicData uri="http://schemas.openxmlformats.org/drawingml/2006/table">
            <a:tbl>
              <a:tblPr firstRow="1" bandRow="1">
                <a:tableStyleId>{91EBBBCC-DAD2-459C-BE2E-F6DE35CF9A28}</a:tableStyleId>
              </a:tblPr>
              <a:tblGrid>
                <a:gridCol w="34824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609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92009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sz="2400" dirty="0" smtClean="0"/>
                        <a:t>5&amp;2</a:t>
                      </a:r>
                      <a:r>
                        <a:rPr lang="en-US" sz="2400" baseline="0" dirty="0" smtClean="0"/>
                        <a:t> Talent men went and…</a:t>
                      </a:r>
                      <a:endParaRPr lang="en-US" sz="2400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sz="2400" dirty="0" smtClean="0"/>
                        <a:t>1</a:t>
                      </a:r>
                      <a:r>
                        <a:rPr lang="en-US" sz="2400" baseline="0" dirty="0" smtClean="0"/>
                        <a:t> Talent man went and…</a:t>
                      </a:r>
                      <a:endParaRPr lang="en-US" sz="2400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92009">
                <a:tc>
                  <a:txBody>
                    <a:bodyPr/>
                    <a:lstStyle/>
                    <a:p>
                      <a:endParaRPr lang="en-US" sz="2000" dirty="0" smtClean="0"/>
                    </a:p>
                    <a:p>
                      <a:r>
                        <a:rPr lang="en-US" sz="2400" dirty="0" smtClean="0"/>
                        <a:t>Traded</a:t>
                      </a:r>
                      <a:r>
                        <a:rPr lang="en-US" sz="2400" baseline="0" dirty="0" smtClean="0"/>
                        <a:t> (made the most)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sz="2400" dirty="0" smtClean="0"/>
                        <a:t>Hid</a:t>
                      </a:r>
                      <a:r>
                        <a:rPr lang="en-US" sz="2400" baseline="0" dirty="0" smtClean="0"/>
                        <a:t> the Master’s talent</a:t>
                      </a:r>
                      <a:endParaRPr lang="en-US" sz="2400" dirty="0" smtClean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92009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sz="2400" dirty="0" smtClean="0"/>
                        <a:t>Doubled</a:t>
                      </a:r>
                      <a:r>
                        <a:rPr lang="en-US" sz="2400" baseline="0" dirty="0" smtClean="0"/>
                        <a:t> the amount given</a:t>
                      </a:r>
                      <a:endParaRPr lang="en-US" sz="24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sz="2400" dirty="0" smtClean="0"/>
                        <a:t>Dug</a:t>
                      </a:r>
                      <a:r>
                        <a:rPr lang="en-US" sz="2400" baseline="0" dirty="0" smtClean="0"/>
                        <a:t> it on the ground</a:t>
                      </a:r>
                      <a:endParaRPr lang="en-US" sz="24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19711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783637"/>
          </a:xfrm>
        </p:spPr>
        <p:txBody>
          <a:bodyPr/>
          <a:lstStyle/>
          <a:p>
            <a:pPr algn="ctr"/>
            <a:r>
              <a:rPr lang="en-US" dirty="0" smtClean="0"/>
              <a:t>The parable of the talents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1224575"/>
            <a:ext cx="7924800" cy="4490425"/>
          </a:xfrm>
        </p:spPr>
        <p:txBody>
          <a:bodyPr>
            <a:normAutofit/>
          </a:bodyPr>
          <a:lstStyle/>
          <a:p>
            <a:r>
              <a:rPr lang="en-US" sz="2400" dirty="0" smtClean="0"/>
              <a:t>Master goes on journey for an undisclosed amount of time. V.14</a:t>
            </a:r>
          </a:p>
          <a:p>
            <a:r>
              <a:rPr lang="en-US" sz="2400" dirty="0" smtClean="0"/>
              <a:t>Gives 3 </a:t>
            </a:r>
            <a:r>
              <a:rPr lang="en-US" sz="2400" i="1" dirty="0" smtClean="0">
                <a:solidFill>
                  <a:srgbClr val="DC9E1F"/>
                </a:solidFill>
              </a:rPr>
              <a:t>servants</a:t>
            </a:r>
            <a:r>
              <a:rPr lang="en-US" sz="2400" dirty="0" smtClean="0"/>
              <a:t> different talents, each according to </a:t>
            </a:r>
            <a:r>
              <a:rPr lang="en-US" sz="2400" i="1" u="sng" dirty="0" smtClean="0">
                <a:solidFill>
                  <a:srgbClr val="DC9E1F"/>
                </a:solidFill>
              </a:rPr>
              <a:t>his ability</a:t>
            </a:r>
          </a:p>
          <a:p>
            <a:r>
              <a:rPr lang="en-US" sz="2400" dirty="0" smtClean="0"/>
              <a:t>Each servant does something with their talent </a:t>
            </a:r>
          </a:p>
          <a:p>
            <a:r>
              <a:rPr lang="en-US" sz="2400" dirty="0" smtClean="0"/>
              <a:t>Master comes home and calls his servants to settle the accounts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79752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783637"/>
          </a:xfrm>
        </p:spPr>
        <p:txBody>
          <a:bodyPr/>
          <a:lstStyle/>
          <a:p>
            <a:pPr algn="ctr"/>
            <a:r>
              <a:rPr lang="en-US" dirty="0" smtClean="0"/>
              <a:t>The parable of the talents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1224575"/>
            <a:ext cx="7924800" cy="4490425"/>
          </a:xfrm>
        </p:spPr>
        <p:txBody>
          <a:bodyPr>
            <a:normAutofit/>
          </a:bodyPr>
          <a:lstStyle/>
          <a:p>
            <a:r>
              <a:rPr lang="en-US" sz="2400" dirty="0" smtClean="0"/>
              <a:t>Master goes on journey for an undisclosed amount of time. V.14</a:t>
            </a:r>
          </a:p>
          <a:p>
            <a:r>
              <a:rPr lang="en-US" sz="2400" dirty="0" smtClean="0"/>
              <a:t>Gives 3 </a:t>
            </a:r>
            <a:r>
              <a:rPr lang="en-US" sz="2400" i="1" dirty="0" smtClean="0">
                <a:solidFill>
                  <a:srgbClr val="DC9E1F"/>
                </a:solidFill>
              </a:rPr>
              <a:t>servants</a:t>
            </a:r>
            <a:r>
              <a:rPr lang="en-US" sz="2400" dirty="0" smtClean="0"/>
              <a:t> different talents, each according to </a:t>
            </a:r>
            <a:r>
              <a:rPr lang="en-US" sz="2400" i="1" u="sng" dirty="0" smtClean="0">
                <a:solidFill>
                  <a:srgbClr val="DC9E1F"/>
                </a:solidFill>
              </a:rPr>
              <a:t>his ability</a:t>
            </a:r>
          </a:p>
          <a:p>
            <a:r>
              <a:rPr lang="en-US" sz="2400" dirty="0" smtClean="0"/>
              <a:t>Each servant does something with their talent </a:t>
            </a:r>
          </a:p>
          <a:p>
            <a:r>
              <a:rPr lang="en-US" sz="2400" dirty="0" smtClean="0">
                <a:solidFill>
                  <a:srgbClr val="DC9E1F"/>
                </a:solidFill>
              </a:rPr>
              <a:t>Master</a:t>
            </a:r>
            <a:r>
              <a:rPr lang="en-US" sz="2400" dirty="0" smtClean="0"/>
              <a:t> comes home and calls his servants to </a:t>
            </a:r>
            <a:r>
              <a:rPr lang="en-US" sz="2400" dirty="0" smtClean="0">
                <a:solidFill>
                  <a:schemeClr val="tx2"/>
                </a:solidFill>
              </a:rPr>
              <a:t>settle the accounts</a:t>
            </a:r>
          </a:p>
          <a:p>
            <a:r>
              <a:rPr lang="en-US" sz="2400" dirty="0" smtClean="0"/>
              <a:t>5 and 2 talent men get the </a:t>
            </a:r>
            <a:r>
              <a:rPr lang="en-US" sz="2400" dirty="0" smtClean="0">
                <a:solidFill>
                  <a:srgbClr val="DC9E1F"/>
                </a:solidFill>
              </a:rPr>
              <a:t>same response </a:t>
            </a:r>
            <a:r>
              <a:rPr lang="en-US" sz="2400" dirty="0" smtClean="0"/>
              <a:t>from Master </a:t>
            </a:r>
          </a:p>
          <a:p>
            <a:pPr lvl="1"/>
            <a:r>
              <a:rPr lang="en-US" sz="2400" dirty="0" smtClean="0"/>
              <a:t>Well done, good and faithful servant</a:t>
            </a:r>
          </a:p>
          <a:p>
            <a:pPr lvl="1"/>
            <a:r>
              <a:rPr lang="en-US" sz="2400" dirty="0" smtClean="0"/>
              <a:t>I will set you over more</a:t>
            </a:r>
          </a:p>
          <a:p>
            <a:pPr lvl="1"/>
            <a:r>
              <a:rPr lang="en-US" sz="2400" dirty="0" smtClean="0"/>
              <a:t>Enter into the joy of your master </a:t>
            </a:r>
          </a:p>
          <a:p>
            <a:pPr marL="457200" lvl="1" indent="0">
              <a:buNone/>
            </a:pPr>
            <a:endParaRPr lang="en-US" sz="2400" dirty="0" smtClean="0"/>
          </a:p>
          <a:p>
            <a:pPr lvl="1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0796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783637"/>
          </a:xfrm>
        </p:spPr>
        <p:txBody>
          <a:bodyPr/>
          <a:lstStyle/>
          <a:p>
            <a:pPr algn="ctr"/>
            <a:r>
              <a:rPr lang="en-US" dirty="0" smtClean="0"/>
              <a:t>The parable of the talents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1224575"/>
            <a:ext cx="7924800" cy="4490425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/>
              <a:t>Master goes on journey for an undisclosed amount of time. V.14</a:t>
            </a:r>
          </a:p>
          <a:p>
            <a:r>
              <a:rPr lang="en-US" sz="2400" dirty="0" smtClean="0"/>
              <a:t>Gives 3 </a:t>
            </a:r>
            <a:r>
              <a:rPr lang="en-US" sz="2400" i="1" dirty="0" smtClean="0">
                <a:solidFill>
                  <a:srgbClr val="DC9E1F"/>
                </a:solidFill>
              </a:rPr>
              <a:t>servants</a:t>
            </a:r>
            <a:r>
              <a:rPr lang="en-US" sz="2400" dirty="0" smtClean="0"/>
              <a:t> different talents, each according to </a:t>
            </a:r>
            <a:r>
              <a:rPr lang="en-US" sz="2400" i="1" u="sng" dirty="0" smtClean="0">
                <a:solidFill>
                  <a:srgbClr val="DC9E1F"/>
                </a:solidFill>
              </a:rPr>
              <a:t>his ability</a:t>
            </a:r>
          </a:p>
          <a:p>
            <a:r>
              <a:rPr lang="en-US" sz="2400" dirty="0" smtClean="0"/>
              <a:t>Each servant does something with their talent </a:t>
            </a:r>
          </a:p>
          <a:p>
            <a:r>
              <a:rPr lang="en-US" sz="2400" dirty="0" smtClean="0">
                <a:solidFill>
                  <a:srgbClr val="DC9E1F"/>
                </a:solidFill>
              </a:rPr>
              <a:t>Master</a:t>
            </a:r>
            <a:r>
              <a:rPr lang="en-US" sz="2400" dirty="0" smtClean="0"/>
              <a:t> comes home and calls his servants to </a:t>
            </a:r>
            <a:r>
              <a:rPr lang="en-US" sz="2400" dirty="0" smtClean="0">
                <a:solidFill>
                  <a:schemeClr val="tx2"/>
                </a:solidFill>
              </a:rPr>
              <a:t>settle the accounts</a:t>
            </a:r>
          </a:p>
          <a:p>
            <a:r>
              <a:rPr lang="en-US" sz="2400" dirty="0" smtClean="0"/>
              <a:t>5 and 2 talent men get the </a:t>
            </a:r>
            <a:r>
              <a:rPr lang="en-US" sz="2400" dirty="0" smtClean="0">
                <a:solidFill>
                  <a:srgbClr val="DC9E1F"/>
                </a:solidFill>
              </a:rPr>
              <a:t>same response </a:t>
            </a:r>
            <a:r>
              <a:rPr lang="en-US" sz="2400" dirty="0" smtClean="0"/>
              <a:t>from Master </a:t>
            </a:r>
          </a:p>
          <a:p>
            <a:r>
              <a:rPr lang="en-US" sz="2400" dirty="0" smtClean="0"/>
              <a:t>1 talent man gets a very different response from the 5/2 </a:t>
            </a:r>
          </a:p>
          <a:p>
            <a:pPr lvl="1"/>
            <a:r>
              <a:rPr lang="en-US" sz="2400" dirty="0" smtClean="0"/>
              <a:t>Wicked and lazy servant</a:t>
            </a:r>
          </a:p>
          <a:p>
            <a:pPr lvl="1"/>
            <a:r>
              <a:rPr lang="en-US" sz="2400" dirty="0" smtClean="0"/>
              <a:t>Take from him what was given and give it to the 5 talent man </a:t>
            </a:r>
          </a:p>
          <a:p>
            <a:pPr lvl="1"/>
            <a:r>
              <a:rPr lang="en-US" sz="2400" dirty="0" smtClean="0"/>
              <a:t>Cast the worthless servant into the darkness</a:t>
            </a:r>
          </a:p>
          <a:p>
            <a:pPr lvl="1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16436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783637"/>
          </a:xfrm>
        </p:spPr>
        <p:txBody>
          <a:bodyPr/>
          <a:lstStyle/>
          <a:p>
            <a:r>
              <a:rPr lang="en-US" dirty="0" smtClean="0"/>
              <a:t>	    Principles of the parable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1300166"/>
            <a:ext cx="7924800" cy="4414834"/>
          </a:xfrm>
        </p:spPr>
        <p:txBody>
          <a:bodyPr>
            <a:normAutofit/>
          </a:bodyPr>
          <a:lstStyle/>
          <a:p>
            <a:r>
              <a:rPr lang="en-US" sz="3200" dirty="0" smtClean="0"/>
              <a:t>Everyone has</a:t>
            </a:r>
            <a:r>
              <a:rPr lang="en-US" sz="3200" i="1" dirty="0" smtClean="0">
                <a:solidFill>
                  <a:srgbClr val="DC9E1F"/>
                </a:solidFill>
              </a:rPr>
              <a:t> abilities</a:t>
            </a:r>
          </a:p>
          <a:p>
            <a:r>
              <a:rPr lang="en-US" sz="3200" dirty="0" smtClean="0"/>
              <a:t>Everyone </a:t>
            </a:r>
            <a:r>
              <a:rPr lang="en-US" sz="3200" i="1" dirty="0" smtClean="0"/>
              <a:t>does</a:t>
            </a:r>
            <a:r>
              <a:rPr lang="en-US" sz="3200" i="1" dirty="0" smtClean="0">
                <a:solidFill>
                  <a:srgbClr val="DC9E1F"/>
                </a:solidFill>
              </a:rPr>
              <a:t> NOT </a:t>
            </a:r>
            <a:r>
              <a:rPr lang="en-US" sz="3200" dirty="0" smtClean="0">
                <a:solidFill>
                  <a:srgbClr val="FFFFFF"/>
                </a:solidFill>
              </a:rPr>
              <a:t>have the </a:t>
            </a:r>
            <a:r>
              <a:rPr lang="en-US" sz="3200" i="1" dirty="0" smtClean="0">
                <a:solidFill>
                  <a:schemeClr val="tx2"/>
                </a:solidFill>
              </a:rPr>
              <a:t>same abilities</a:t>
            </a:r>
          </a:p>
          <a:p>
            <a:r>
              <a:rPr lang="en-US" sz="3200" dirty="0" smtClean="0">
                <a:solidFill>
                  <a:srgbClr val="FFFFFF"/>
                </a:solidFill>
              </a:rPr>
              <a:t>Everyone has </a:t>
            </a:r>
            <a:r>
              <a:rPr lang="en-US" sz="3200" i="1" dirty="0" smtClean="0">
                <a:solidFill>
                  <a:srgbClr val="DC9E1F"/>
                </a:solidFill>
              </a:rPr>
              <a:t>responsibilities </a:t>
            </a:r>
          </a:p>
          <a:p>
            <a:r>
              <a:rPr lang="en-US" sz="3200" dirty="0" smtClean="0">
                <a:solidFill>
                  <a:srgbClr val="FFFFFF"/>
                </a:solidFill>
              </a:rPr>
              <a:t>God’s expectations are </a:t>
            </a:r>
            <a:r>
              <a:rPr lang="en-US" sz="3200" i="1" dirty="0" smtClean="0">
                <a:solidFill>
                  <a:srgbClr val="DC9E1F"/>
                </a:solidFill>
              </a:rPr>
              <a:t>proportionate </a:t>
            </a:r>
          </a:p>
          <a:p>
            <a:r>
              <a:rPr lang="en-US" sz="3200" dirty="0" smtClean="0"/>
              <a:t>Doing nothing results in </a:t>
            </a:r>
            <a:r>
              <a:rPr lang="en-US" sz="3200" i="1" dirty="0" smtClean="0">
                <a:solidFill>
                  <a:schemeClr val="tx2"/>
                </a:solidFill>
              </a:rPr>
              <a:t>punishment</a:t>
            </a:r>
            <a:endParaRPr lang="en-US" sz="3200" dirty="0" smtClean="0">
              <a:solidFill>
                <a:srgbClr val="DC9E1F"/>
              </a:solidFill>
            </a:endParaRPr>
          </a:p>
          <a:p>
            <a:pPr marL="0" indent="0">
              <a:buNone/>
            </a:pPr>
            <a:endParaRPr lang="en-US" sz="2400" dirty="0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7507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662691"/>
          </a:xfrm>
        </p:spPr>
        <p:txBody>
          <a:bodyPr/>
          <a:lstStyle/>
          <a:p>
            <a:pPr algn="ctr"/>
            <a:r>
              <a:rPr lang="en-US" dirty="0" smtClean="0"/>
              <a:t>Entering into the joy of our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1148984"/>
            <a:ext cx="7924800" cy="4566016"/>
          </a:xfrm>
        </p:spPr>
        <p:txBody>
          <a:bodyPr>
            <a:noAutofit/>
          </a:bodyPr>
          <a:lstStyle/>
          <a:p>
            <a:r>
              <a:rPr lang="en-US" sz="2800" dirty="0" smtClean="0"/>
              <a:t>Every person has an </a:t>
            </a:r>
            <a:r>
              <a:rPr lang="en-US" sz="2800" i="1" dirty="0" smtClean="0">
                <a:solidFill>
                  <a:srgbClr val="DC9E1F"/>
                </a:solidFill>
              </a:rPr>
              <a:t>equal opportunity</a:t>
            </a:r>
            <a:r>
              <a:rPr lang="en-US" sz="2800" dirty="0" smtClean="0"/>
              <a:t> to please God</a:t>
            </a:r>
          </a:p>
          <a:p>
            <a:r>
              <a:rPr lang="en-US" sz="2800" dirty="0" smtClean="0"/>
              <a:t>We need to fill our potential</a:t>
            </a:r>
          </a:p>
          <a:p>
            <a:r>
              <a:rPr lang="en-US" sz="2800" dirty="0" smtClean="0"/>
              <a:t>Don’t </a:t>
            </a:r>
            <a:r>
              <a:rPr lang="en-US" sz="2800" i="1" dirty="0" smtClean="0">
                <a:solidFill>
                  <a:srgbClr val="DC9E1F"/>
                </a:solidFill>
              </a:rPr>
              <a:t>judge or compare</a:t>
            </a:r>
            <a:r>
              <a:rPr lang="en-US" sz="2800" dirty="0" smtClean="0"/>
              <a:t> yourself to others</a:t>
            </a:r>
          </a:p>
          <a:p>
            <a:r>
              <a:rPr lang="en-US" sz="2800" dirty="0" smtClean="0"/>
              <a:t>To do big things, we need to </a:t>
            </a:r>
            <a:r>
              <a:rPr lang="en-US" sz="2800" i="1" dirty="0" smtClean="0">
                <a:solidFill>
                  <a:srgbClr val="DC9E1F"/>
                </a:solidFill>
              </a:rPr>
              <a:t>begin with the small things</a:t>
            </a:r>
          </a:p>
          <a:p>
            <a:r>
              <a:rPr lang="en-US" sz="2800" dirty="0" smtClean="0"/>
              <a:t>Doing nothing results in </a:t>
            </a:r>
            <a:r>
              <a:rPr lang="en-US" sz="2800" i="1" dirty="0" smtClean="0">
                <a:solidFill>
                  <a:srgbClr val="DC9E1F"/>
                </a:solidFill>
              </a:rPr>
              <a:t>punishment</a:t>
            </a:r>
          </a:p>
          <a:p>
            <a:r>
              <a:rPr lang="en-US" sz="2800" dirty="0" smtClean="0"/>
              <a:t>The reward for serving God is, </a:t>
            </a:r>
            <a:r>
              <a:rPr lang="en-US" sz="2800" i="1" dirty="0" smtClean="0">
                <a:solidFill>
                  <a:srgbClr val="DC9E1F"/>
                </a:solidFill>
              </a:rPr>
              <a:t>making God proud and </a:t>
            </a:r>
          </a:p>
          <a:p>
            <a:pPr marL="0" indent="0">
              <a:buNone/>
            </a:pPr>
            <a:r>
              <a:rPr lang="en-US" sz="2800" i="1" dirty="0">
                <a:solidFill>
                  <a:srgbClr val="DC9E1F"/>
                </a:solidFill>
              </a:rPr>
              <a:t> </a:t>
            </a:r>
            <a:r>
              <a:rPr lang="en-US" sz="2800" i="1" dirty="0" smtClean="0">
                <a:solidFill>
                  <a:srgbClr val="DC9E1F"/>
                </a:solidFill>
              </a:rPr>
              <a:t>    receiving more work</a:t>
            </a:r>
          </a:p>
          <a:p>
            <a:r>
              <a:rPr lang="en-US" sz="2800" dirty="0" smtClean="0"/>
              <a:t>So are we </a:t>
            </a:r>
            <a:r>
              <a:rPr lang="en-US" sz="2800" i="1" dirty="0" smtClean="0">
                <a:solidFill>
                  <a:srgbClr val="DC9E1F"/>
                </a:solidFill>
              </a:rPr>
              <a:t>doubling or burying</a:t>
            </a:r>
            <a:r>
              <a:rPr lang="en-US" sz="2800" dirty="0" smtClean="0"/>
              <a:t> talents?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309001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Horizon">
  <a:themeElements>
    <a:clrScheme name="Horizon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zon">
      <a:majorFont>
        <a:latin typeface="Arial Narrow"/>
        <a:ea typeface=""/>
        <a:cs typeface=""/>
        <a:font script="Jpan" typeface="ＭＳ ゴシック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ＭＳ ゴシック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Horizon.thmx</Template>
  <TotalTime>3166</TotalTime>
  <Words>500</Words>
  <Application>Microsoft Office PowerPoint</Application>
  <PresentationFormat>On-screen Show (4:3)</PresentationFormat>
  <Paragraphs>70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Arial Hebrew</vt:lpstr>
      <vt:lpstr>Arial Narrow</vt:lpstr>
      <vt:lpstr>Athelas Regular</vt:lpstr>
      <vt:lpstr>Calibri</vt:lpstr>
      <vt:lpstr>Horizon</vt:lpstr>
      <vt:lpstr>PowerPoint Presentation</vt:lpstr>
      <vt:lpstr>Context of the parable</vt:lpstr>
      <vt:lpstr>The parable of the talents </vt:lpstr>
      <vt:lpstr>The parable of the talents </vt:lpstr>
      <vt:lpstr>The parable of the talents </vt:lpstr>
      <vt:lpstr>The parable of the talents </vt:lpstr>
      <vt:lpstr>The parable of the talents </vt:lpstr>
      <vt:lpstr>     Principles of the parable </vt:lpstr>
      <vt:lpstr>Entering into the joy of our master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Bill Sanchez</dc:creator>
  <cp:lastModifiedBy>Embry</cp:lastModifiedBy>
  <cp:revision>17</cp:revision>
  <dcterms:created xsi:type="dcterms:W3CDTF">2016-02-12T00:13:36Z</dcterms:created>
  <dcterms:modified xsi:type="dcterms:W3CDTF">2016-02-14T22:49:42Z</dcterms:modified>
</cp:coreProperties>
</file>