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1"/>
  </p:sldMasterIdLst>
  <p:notesMasterIdLst>
    <p:notesMasterId r:id="rId15"/>
  </p:notesMasterIdLst>
  <p:sldIdLst>
    <p:sldId id="274" r:id="rId2"/>
    <p:sldId id="259" r:id="rId3"/>
    <p:sldId id="264" r:id="rId4"/>
    <p:sldId id="257" r:id="rId5"/>
    <p:sldId id="260" r:id="rId6"/>
    <p:sldId id="267" r:id="rId7"/>
    <p:sldId id="268" r:id="rId8"/>
    <p:sldId id="261" r:id="rId9"/>
    <p:sldId id="269" r:id="rId10"/>
    <p:sldId id="270" r:id="rId11"/>
    <p:sldId id="271" r:id="rId12"/>
    <p:sldId id="272" r:id="rId13"/>
    <p:sldId id="273" r:id="rId14"/>
  </p:sldIdLst>
  <p:sldSz cx="9144000" cy="5715000" type="screen16x10"/>
  <p:notesSz cx="6858000" cy="9144000"/>
  <p:embeddedFontLst>
    <p:embeddedFont>
      <p:font typeface="High Tower Text" panose="02040502050506030303" pitchFamily="18" charset="0"/>
      <p:regular r:id="rId16"/>
      <p:italic r:id="rId17"/>
    </p:embeddedFon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151" autoAdjust="0"/>
  </p:normalViewPr>
  <p:slideViewPr>
    <p:cSldViewPr snapToGrid="0">
      <p:cViewPr varScale="1">
        <p:scale>
          <a:sx n="67" d="100"/>
          <a:sy n="67" d="100"/>
        </p:scale>
        <p:origin x="16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09BAD-D43E-4699-88BD-A99175733525}" type="datetimeFigureOut">
              <a:rPr lang="en-US" smtClean="0"/>
              <a:t>3/6/2016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6560B-F062-4250-8C5A-05182581C700}" type="slidenum">
              <a:rPr lang="en-US" smtClean="0"/>
              <a:t>‹#›</a:t>
            </a:fld>
            <a:endParaRPr lang="en-US"/>
          </a:p>
        </p:txBody>
      </p:sp>
    </p:spTree>
    <p:extLst>
      <p:ext uri="{BB962C8B-B14F-4D97-AF65-F5344CB8AC3E}">
        <p14:creationId xmlns:p14="http://schemas.microsoft.com/office/powerpoint/2010/main" val="285527474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Introduce theme of series by showing Kingdom emphasis throughout Acts</a:t>
            </a:r>
          </a:p>
          <a:p>
            <a:pPr marL="342900" lvl="1" indent="0">
              <a:buFont typeface="+mj-lt"/>
              <a:buNone/>
            </a:pPr>
            <a:r>
              <a:rPr lang="en-US" b="1" dirty="0"/>
              <a:t>1.1-3</a:t>
            </a:r>
          </a:p>
          <a:p>
            <a:pPr marL="342900" lvl="1" indent="0">
              <a:buFont typeface="+mj-lt"/>
              <a:buNone/>
            </a:pPr>
            <a:r>
              <a:rPr lang="en-US" b="1" dirty="0"/>
              <a:t>28.30-31</a:t>
            </a:r>
          </a:p>
          <a:p>
            <a:endParaRPr lang="en-US" dirty="0"/>
          </a:p>
          <a:p>
            <a:r>
              <a:rPr lang="en-US" dirty="0"/>
              <a:t>Different ways to study Acts</a:t>
            </a:r>
          </a:p>
          <a:p>
            <a:pPr lvl="1"/>
            <a:r>
              <a:rPr lang="en-US" dirty="0"/>
              <a:t>Apologetics textbook proving Jesus as the Risen &amp; Ascended Christ</a:t>
            </a:r>
          </a:p>
          <a:p>
            <a:pPr lvl="1"/>
            <a:r>
              <a:rPr lang="en-US" dirty="0"/>
              <a:t>Salvation explained and demonstrated through teachings and examples</a:t>
            </a:r>
          </a:p>
          <a:p>
            <a:pPr lvl="1"/>
            <a:r>
              <a:rPr lang="en-US" dirty="0"/>
              <a:t>Church is shown throughout book—what it is, how it works, etc.</a:t>
            </a:r>
          </a:p>
          <a:p>
            <a:pPr lvl="1"/>
            <a:r>
              <a:rPr lang="en-US" dirty="0"/>
              <a:t>Evangelism tactics shown through sermons and life of church</a:t>
            </a:r>
          </a:p>
          <a:p>
            <a:endParaRPr lang="en-US" dirty="0"/>
          </a:p>
          <a:p>
            <a:r>
              <a:rPr lang="en-US" dirty="0"/>
              <a:t>But the main focus on the book of Acts is on The Kingdom</a:t>
            </a:r>
          </a:p>
          <a:p>
            <a:pPr lvl="1"/>
            <a:r>
              <a:rPr lang="en-US" dirty="0"/>
              <a:t>1:3 – [Jesus] … spoke about the Kingdom of God</a:t>
            </a:r>
          </a:p>
          <a:p>
            <a:pPr lvl="1"/>
            <a:r>
              <a:rPr lang="en-US" dirty="0"/>
              <a:t>1:6 – …restore the Kingdom to Israel?</a:t>
            </a:r>
          </a:p>
          <a:p>
            <a:pPr lvl="1"/>
            <a:r>
              <a:rPr lang="en-US" dirty="0"/>
              <a:t>8:12 – they believed Philip as he proclaimed the good news of the Kingdom</a:t>
            </a:r>
          </a:p>
          <a:p>
            <a:pPr lvl="1"/>
            <a:r>
              <a:rPr lang="en-US" dirty="0"/>
              <a:t>14:22 – We must go through many hardships to enter the Kingdom</a:t>
            </a:r>
          </a:p>
          <a:p>
            <a:pPr lvl="1"/>
            <a:r>
              <a:rPr lang="en-US" dirty="0"/>
              <a:t>19:8 – Paul … spoke boldly … arguing persuasively about the Kingdom</a:t>
            </a:r>
          </a:p>
          <a:p>
            <a:pPr lvl="1"/>
            <a:r>
              <a:rPr lang="en-US" dirty="0"/>
              <a:t>20:25 – I have gone about preaching the Kingdom</a:t>
            </a:r>
          </a:p>
          <a:p>
            <a:pPr lvl="1"/>
            <a:r>
              <a:rPr lang="en-US" dirty="0"/>
              <a:t>28:23 – He witnessed to them … explaining the Kingdom</a:t>
            </a:r>
          </a:p>
          <a:p>
            <a:pPr lvl="1"/>
            <a:r>
              <a:rPr lang="en-US" dirty="0"/>
              <a:t>28:31 – He proclaimed the kingdom … without hindrance</a:t>
            </a:r>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1</a:t>
            </a:fld>
            <a:endParaRPr lang="en-US"/>
          </a:p>
        </p:txBody>
      </p:sp>
    </p:spTree>
    <p:extLst>
      <p:ext uri="{BB962C8B-B14F-4D97-AF65-F5344CB8AC3E}">
        <p14:creationId xmlns:p14="http://schemas.microsoft.com/office/powerpoint/2010/main" val="152935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Exegete vs 1-11 w/ emphasis on significance of Christ’s Ascension, expectations for his followers</a:t>
            </a:r>
          </a:p>
          <a:p>
            <a:pPr marL="342900" lvl="1" indent="0">
              <a:buFont typeface="+mj-lt"/>
              <a:buNone/>
            </a:pPr>
            <a:r>
              <a:rPr lang="en-US" b="1" dirty="0"/>
              <a:t>Emphasis on Jesus—His teaching and the proof of his resurrection … with implications of their continuing his work</a:t>
            </a:r>
          </a:p>
          <a:p>
            <a:pPr marL="342900" lvl="1" indent="0">
              <a:buFont typeface="+mj-lt"/>
              <a:buNone/>
            </a:pPr>
            <a:r>
              <a:rPr lang="en-US" b="1" dirty="0"/>
              <a:t>Promise of the Spirit coming to them in Jerusalem</a:t>
            </a:r>
          </a:p>
          <a:p>
            <a:pPr marL="342900" lvl="1" indent="0">
              <a:buFont typeface="+mj-lt"/>
              <a:buNone/>
            </a:pPr>
            <a:r>
              <a:rPr lang="en-US" b="1" dirty="0"/>
              <a:t>Their interest in the Kingdom … understanding or ignorance?</a:t>
            </a:r>
          </a:p>
          <a:p>
            <a:pPr marL="342900" lvl="1" indent="0">
              <a:buFont typeface="+mj-lt"/>
              <a:buNone/>
            </a:pPr>
            <a:r>
              <a:rPr lang="en-US" b="1" dirty="0"/>
              <a:t>The Ascension—What happened and What It Means</a:t>
            </a:r>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5</a:t>
            </a:fld>
            <a:endParaRPr lang="en-US"/>
          </a:p>
        </p:txBody>
      </p:sp>
    </p:spTree>
    <p:extLst>
      <p:ext uri="{BB962C8B-B14F-4D97-AF65-F5344CB8AC3E}">
        <p14:creationId xmlns:p14="http://schemas.microsoft.com/office/powerpoint/2010/main" val="266294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Exegete vs 1-11 w/ emphasis on significance of Christ’s Ascension, expectations for his followers</a:t>
            </a:r>
          </a:p>
          <a:p>
            <a:pPr marL="342900" lvl="1" indent="0">
              <a:buFont typeface="+mj-lt"/>
              <a:buNone/>
            </a:pPr>
            <a:r>
              <a:rPr lang="en-US" b="1" dirty="0"/>
              <a:t>Emphasis on Jesus—His teaching and the proof of his resurrection … with implications of their continuing his work</a:t>
            </a:r>
          </a:p>
          <a:p>
            <a:pPr marL="342900" lvl="1" indent="0">
              <a:buFont typeface="+mj-lt"/>
              <a:buNone/>
            </a:pPr>
            <a:r>
              <a:rPr lang="en-US" b="1" dirty="0"/>
              <a:t>Promise of the Spirit coming to them in Jerusalem</a:t>
            </a:r>
          </a:p>
          <a:p>
            <a:pPr marL="342900" lvl="1" indent="0">
              <a:buFont typeface="+mj-lt"/>
              <a:buNone/>
            </a:pPr>
            <a:r>
              <a:rPr lang="en-US" b="1" dirty="0"/>
              <a:t>Their interest in the Kingdom … understanding or ignorance?</a:t>
            </a:r>
          </a:p>
          <a:p>
            <a:pPr marL="342900" lvl="1" indent="0">
              <a:buFont typeface="+mj-lt"/>
              <a:buNone/>
            </a:pPr>
            <a:r>
              <a:rPr lang="en-US" b="1" dirty="0"/>
              <a:t>The Ascension—What happened and What It Means</a:t>
            </a:r>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6</a:t>
            </a:fld>
            <a:endParaRPr lang="en-US"/>
          </a:p>
        </p:txBody>
      </p:sp>
    </p:spTree>
    <p:extLst>
      <p:ext uri="{BB962C8B-B14F-4D97-AF65-F5344CB8AC3E}">
        <p14:creationId xmlns:p14="http://schemas.microsoft.com/office/powerpoint/2010/main" val="111277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Exegete vs 1-11 w/ emphasis on significance of Christ’s Ascension, expectations for his followers</a:t>
            </a:r>
          </a:p>
          <a:p>
            <a:pPr marL="342900" lvl="1" indent="0">
              <a:buFont typeface="+mj-lt"/>
              <a:buNone/>
            </a:pPr>
            <a:r>
              <a:rPr lang="en-US" b="1" dirty="0"/>
              <a:t>Emphasis on Jesus—His teaching and the proof of his resurrection … with implications of their continuing his work</a:t>
            </a:r>
          </a:p>
          <a:p>
            <a:pPr marL="342900" lvl="1" indent="0">
              <a:buFont typeface="+mj-lt"/>
              <a:buNone/>
            </a:pPr>
            <a:r>
              <a:rPr lang="en-US" b="1" dirty="0"/>
              <a:t>Promise of the Spirit coming to them in Jerusalem</a:t>
            </a:r>
          </a:p>
          <a:p>
            <a:pPr marL="342900" lvl="1" indent="0">
              <a:buFont typeface="+mj-lt"/>
              <a:buNone/>
            </a:pPr>
            <a:r>
              <a:rPr lang="en-US" b="1" dirty="0"/>
              <a:t>Their interest in the Kingdom … understanding or ignorance?</a:t>
            </a:r>
          </a:p>
          <a:p>
            <a:pPr marL="342900" lvl="1" indent="0">
              <a:buFont typeface="+mj-lt"/>
              <a:buNone/>
            </a:pPr>
            <a:r>
              <a:rPr lang="en-US" b="1" dirty="0"/>
              <a:t>The Ascension—What happened and What It Means</a:t>
            </a:r>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7</a:t>
            </a:fld>
            <a:endParaRPr lang="en-US"/>
          </a:p>
        </p:txBody>
      </p:sp>
    </p:spTree>
    <p:extLst>
      <p:ext uri="{BB962C8B-B14F-4D97-AF65-F5344CB8AC3E}">
        <p14:creationId xmlns:p14="http://schemas.microsoft.com/office/powerpoint/2010/main" val="174276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Exegesis and Application on 12-26 to explain How to Continue What Jesus Started</a:t>
            </a:r>
          </a:p>
          <a:p>
            <a:pPr marL="342900" lvl="1" indent="0">
              <a:buFont typeface="+mj-lt"/>
              <a:buNone/>
            </a:pPr>
            <a:r>
              <a:rPr lang="en-US" b="1" dirty="0"/>
              <a:t>Disciples return to Jerusalem, assemble together with others for prayer</a:t>
            </a:r>
          </a:p>
          <a:p>
            <a:pPr marL="342900" lvl="1" indent="0">
              <a:buFont typeface="+mj-lt"/>
              <a:buNone/>
            </a:pPr>
            <a:r>
              <a:rPr lang="en-US" b="1" dirty="0"/>
              <a:t>Choose new Apostle based on Scripture (+likely what Jesus taught them)</a:t>
            </a:r>
          </a:p>
          <a:p>
            <a:pPr marL="685800" lvl="2" indent="0">
              <a:buFont typeface="+mj-lt"/>
              <a:buNone/>
            </a:pPr>
            <a:r>
              <a:rPr lang="en-US" b="1" dirty="0"/>
              <a:t>B/c Judas failed in his office</a:t>
            </a:r>
          </a:p>
          <a:p>
            <a:pPr marL="685800" lvl="2" indent="0">
              <a:buFont typeface="+mj-lt"/>
              <a:buNone/>
            </a:pPr>
            <a:r>
              <a:rPr lang="en-US" b="1" dirty="0"/>
              <a:t>Very specific requirements</a:t>
            </a:r>
          </a:p>
          <a:p>
            <a:pPr marL="685800" lvl="2" indent="0">
              <a:buFont typeface="+mj-lt"/>
              <a:buNone/>
            </a:pPr>
            <a:r>
              <a:rPr lang="en-US" b="1" dirty="0"/>
              <a:t>Shows the critical nature of the Apostolic witness</a:t>
            </a:r>
          </a:p>
          <a:p>
            <a:pPr marL="342900" lvl="1" indent="0">
              <a:buFont typeface="+mj-lt"/>
              <a:buNone/>
            </a:pPr>
            <a:r>
              <a:rPr lang="en-US" b="1" dirty="0"/>
              <a:t>Prayer to let the Lord choose who he wanted</a:t>
            </a:r>
          </a:p>
          <a:p>
            <a:pPr marL="0" indent="0">
              <a:lnSpc>
                <a:spcPct val="170000"/>
              </a:lnSpc>
              <a:buFont typeface="+mj-lt"/>
              <a:buNone/>
            </a:pPr>
            <a:endParaRPr lang="en-US" sz="1000" b="1" dirty="0"/>
          </a:p>
          <a:p>
            <a:pPr marL="0" indent="0">
              <a:lnSpc>
                <a:spcPct val="170000"/>
              </a:lnSpc>
              <a:buFont typeface="+mj-lt"/>
              <a:buNone/>
            </a:pPr>
            <a:endParaRPr lang="en-US" sz="1000" b="1" dirty="0"/>
          </a:p>
          <a:p>
            <a:pPr marL="0" indent="0">
              <a:lnSpc>
                <a:spcPct val="170000"/>
              </a:lnSpc>
              <a:buFont typeface="+mj-lt"/>
              <a:buNone/>
            </a:pPr>
            <a:endParaRPr lang="en-US" sz="1000" b="1" dirty="0"/>
          </a:p>
          <a:p>
            <a:pPr marL="742950" indent="-742950">
              <a:lnSpc>
                <a:spcPct val="170000"/>
              </a:lnSpc>
              <a:buFont typeface="+mj-lt"/>
              <a:buAutoNum type="arabicPeriod"/>
            </a:pPr>
            <a:r>
              <a:rPr lang="en-US" sz="1000" b="1" dirty="0"/>
              <a:t>Holy Spirit – 2, 5, 8, 16</a:t>
            </a:r>
          </a:p>
          <a:p>
            <a:pPr marL="742950" indent="-742950">
              <a:lnSpc>
                <a:spcPct val="170000"/>
              </a:lnSpc>
              <a:buFont typeface="+mj-lt"/>
              <a:buAutoNum type="arabicPeriod"/>
            </a:pPr>
            <a:r>
              <a:rPr lang="en-US" sz="1000" b="1" dirty="0"/>
              <a:t>Scripture – 3</a:t>
            </a:r>
            <a:r>
              <a:rPr lang="en-US" sz="1000" b="1" baseline="0" dirty="0"/>
              <a:t> (cf. Luke 24), 16, 20</a:t>
            </a:r>
            <a:endParaRPr lang="en-US" sz="1000" b="1" dirty="0"/>
          </a:p>
          <a:p>
            <a:pPr marL="742950" indent="-742950">
              <a:lnSpc>
                <a:spcPct val="170000"/>
              </a:lnSpc>
              <a:buFont typeface="+mj-lt"/>
              <a:buAutoNum type="arabicPeriod"/>
            </a:pPr>
            <a:r>
              <a:rPr lang="en-US" sz="1000" b="1" dirty="0"/>
              <a:t>Apostolic Witness – 8, 13, 17, 20, 21-22, 23-26</a:t>
            </a:r>
          </a:p>
          <a:p>
            <a:pPr marL="742950" indent="-742950">
              <a:lnSpc>
                <a:spcPct val="170000"/>
              </a:lnSpc>
              <a:buFont typeface="+mj-lt"/>
              <a:buAutoNum type="arabicPeriod"/>
            </a:pPr>
            <a:r>
              <a:rPr lang="en-US" sz="1000" b="1" dirty="0"/>
              <a:t>Prayer  - 14, 24, (cf. references</a:t>
            </a:r>
            <a:r>
              <a:rPr lang="en-US" sz="1000" b="1" baseline="0" dirty="0"/>
              <a:t> in </a:t>
            </a:r>
            <a:r>
              <a:rPr lang="en-US" sz="1000" b="1" baseline="0" dirty="0" err="1"/>
              <a:t>chs</a:t>
            </a:r>
            <a:r>
              <a:rPr lang="en-US" sz="1000" b="1" baseline="0" dirty="0"/>
              <a:t>. in Acts)</a:t>
            </a:r>
            <a:endParaRPr lang="en-US" sz="1000" b="1" dirty="0"/>
          </a:p>
          <a:p>
            <a:pPr marL="742950" indent="-742950">
              <a:lnSpc>
                <a:spcPct val="170000"/>
              </a:lnSpc>
              <a:buFont typeface="+mj-lt"/>
              <a:buAutoNum type="arabicPeriod"/>
            </a:pPr>
            <a:r>
              <a:rPr lang="en-US" sz="1000" b="1" dirty="0"/>
              <a:t>Together-ness  - 6, 14 (x2)</a:t>
            </a:r>
            <a:r>
              <a:rPr lang="en-US" sz="1000" b="1" baseline="0" dirty="0"/>
              <a:t>, 15, 21, 22, 26</a:t>
            </a:r>
            <a:endParaRPr lang="en-US" sz="1000" b="1"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8</a:t>
            </a:fld>
            <a:endParaRPr lang="en-US"/>
          </a:p>
        </p:txBody>
      </p:sp>
    </p:spTree>
    <p:extLst>
      <p:ext uri="{BB962C8B-B14F-4D97-AF65-F5344CB8AC3E}">
        <p14:creationId xmlns:p14="http://schemas.microsoft.com/office/powerpoint/2010/main" val="412648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lnSpc>
                <a:spcPct val="170000"/>
              </a:lnSpc>
              <a:buFont typeface="+mj-lt"/>
              <a:buAutoNum type="arabicPeriod"/>
            </a:pPr>
            <a:r>
              <a:rPr lang="en-US" sz="900" b="1" dirty="0"/>
              <a:t>Holy Spirit – 2, 5, 8, 16</a:t>
            </a:r>
          </a:p>
          <a:p>
            <a:pPr marL="742950" indent="-742950">
              <a:lnSpc>
                <a:spcPct val="170000"/>
              </a:lnSpc>
              <a:buFont typeface="+mj-lt"/>
              <a:buAutoNum type="arabicPeriod"/>
            </a:pPr>
            <a:r>
              <a:rPr lang="en-US" sz="900" b="1" dirty="0"/>
              <a:t>Scripture – 3</a:t>
            </a:r>
            <a:r>
              <a:rPr lang="en-US" sz="900" b="1" baseline="0" dirty="0"/>
              <a:t> (cf. Luke 24), 16, 20</a:t>
            </a:r>
            <a:endParaRPr lang="en-US" sz="900" b="1" dirty="0"/>
          </a:p>
          <a:p>
            <a:pPr marL="742950" indent="-742950">
              <a:lnSpc>
                <a:spcPct val="170000"/>
              </a:lnSpc>
              <a:buFont typeface="+mj-lt"/>
              <a:buAutoNum type="arabicPeriod"/>
            </a:pPr>
            <a:r>
              <a:rPr lang="en-US" sz="900" b="1" dirty="0"/>
              <a:t>Apostolic Witness – 8, 13, 17, 20, 21-22, 23-26</a:t>
            </a:r>
          </a:p>
          <a:p>
            <a:pPr marL="742950" indent="-742950">
              <a:lnSpc>
                <a:spcPct val="170000"/>
              </a:lnSpc>
              <a:buFont typeface="+mj-lt"/>
              <a:buAutoNum type="arabicPeriod"/>
            </a:pPr>
            <a:r>
              <a:rPr lang="en-US" sz="900" b="1" dirty="0"/>
              <a:t>Prayer  - 14, 24, (cf. references</a:t>
            </a:r>
            <a:r>
              <a:rPr lang="en-US" sz="900" b="1" baseline="0" dirty="0"/>
              <a:t> in </a:t>
            </a:r>
            <a:r>
              <a:rPr lang="en-US" sz="900" b="1" baseline="0" dirty="0" err="1"/>
              <a:t>chs</a:t>
            </a:r>
            <a:r>
              <a:rPr lang="en-US" sz="900" b="1" baseline="0" dirty="0"/>
              <a:t>. in Acts)</a:t>
            </a:r>
            <a:endParaRPr lang="en-US" sz="900" b="1" dirty="0"/>
          </a:p>
          <a:p>
            <a:pPr marL="742950" indent="-742950">
              <a:lnSpc>
                <a:spcPct val="170000"/>
              </a:lnSpc>
              <a:buFont typeface="+mj-lt"/>
              <a:buAutoNum type="arabicPeriod"/>
            </a:pPr>
            <a:r>
              <a:rPr lang="en-US" sz="900" b="1" dirty="0"/>
              <a:t>Together-ness  - 6, 14 (x2)</a:t>
            </a:r>
            <a:r>
              <a:rPr lang="en-US" sz="900" b="1" baseline="0" dirty="0"/>
              <a:t>, 15, 21, 22, 26</a:t>
            </a:r>
            <a:endParaRPr lang="en-US" sz="900" b="1"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9</a:t>
            </a:fld>
            <a:endParaRPr lang="en-US"/>
          </a:p>
        </p:txBody>
      </p:sp>
    </p:spTree>
    <p:extLst>
      <p:ext uri="{BB962C8B-B14F-4D97-AF65-F5344CB8AC3E}">
        <p14:creationId xmlns:p14="http://schemas.microsoft.com/office/powerpoint/2010/main" val="138402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lnSpc>
                <a:spcPct val="170000"/>
              </a:lnSpc>
              <a:buFont typeface="+mj-lt"/>
              <a:buAutoNum type="arabicPeriod"/>
            </a:pPr>
            <a:r>
              <a:rPr lang="en-US" sz="900" b="1" dirty="0"/>
              <a:t>Holy Spirit – 2, 5, 8, 16</a:t>
            </a:r>
          </a:p>
          <a:p>
            <a:pPr marL="742950" indent="-742950">
              <a:lnSpc>
                <a:spcPct val="170000"/>
              </a:lnSpc>
              <a:buFont typeface="+mj-lt"/>
              <a:buAutoNum type="arabicPeriod"/>
            </a:pPr>
            <a:r>
              <a:rPr lang="en-US" sz="900" b="1" dirty="0"/>
              <a:t>Scripture – 3</a:t>
            </a:r>
            <a:r>
              <a:rPr lang="en-US" sz="900" b="1" baseline="0" dirty="0"/>
              <a:t> (cf. Luke 24), 16, 20</a:t>
            </a:r>
            <a:endParaRPr lang="en-US" sz="900" b="1" dirty="0"/>
          </a:p>
          <a:p>
            <a:pPr marL="742950" indent="-742950">
              <a:lnSpc>
                <a:spcPct val="170000"/>
              </a:lnSpc>
              <a:buFont typeface="+mj-lt"/>
              <a:buAutoNum type="arabicPeriod"/>
            </a:pPr>
            <a:r>
              <a:rPr lang="en-US" sz="900" b="1" dirty="0"/>
              <a:t>Apostolic Witness – 8, 13, 17, 20, 21-22, 23-26</a:t>
            </a:r>
          </a:p>
          <a:p>
            <a:pPr marL="742950" indent="-742950">
              <a:lnSpc>
                <a:spcPct val="170000"/>
              </a:lnSpc>
              <a:buFont typeface="+mj-lt"/>
              <a:buAutoNum type="arabicPeriod"/>
            </a:pPr>
            <a:r>
              <a:rPr lang="en-US" sz="900" b="1" dirty="0"/>
              <a:t>Prayer  - 14, 24, (cf. references</a:t>
            </a:r>
            <a:r>
              <a:rPr lang="en-US" sz="900" b="1" baseline="0" dirty="0"/>
              <a:t> in </a:t>
            </a:r>
            <a:r>
              <a:rPr lang="en-US" sz="900" b="1" baseline="0" dirty="0" err="1"/>
              <a:t>chs</a:t>
            </a:r>
            <a:r>
              <a:rPr lang="en-US" sz="900" b="1" baseline="0" dirty="0"/>
              <a:t>. in Acts)</a:t>
            </a:r>
            <a:endParaRPr lang="en-US" sz="900" b="1" dirty="0"/>
          </a:p>
          <a:p>
            <a:pPr marL="742950" indent="-742950">
              <a:lnSpc>
                <a:spcPct val="170000"/>
              </a:lnSpc>
              <a:buFont typeface="+mj-lt"/>
              <a:buAutoNum type="arabicPeriod"/>
            </a:pPr>
            <a:r>
              <a:rPr lang="en-US" sz="900" b="1" dirty="0"/>
              <a:t>Together-ness  - 6, 14 (x2)</a:t>
            </a:r>
            <a:r>
              <a:rPr lang="en-US" sz="900" b="1" baseline="0" dirty="0"/>
              <a:t>, 15, 21, 22, 26</a:t>
            </a:r>
            <a:endParaRPr lang="en-US" sz="900" b="1"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10</a:t>
            </a:fld>
            <a:endParaRPr lang="en-US"/>
          </a:p>
        </p:txBody>
      </p:sp>
    </p:spTree>
    <p:extLst>
      <p:ext uri="{BB962C8B-B14F-4D97-AF65-F5344CB8AC3E}">
        <p14:creationId xmlns:p14="http://schemas.microsoft.com/office/powerpoint/2010/main" val="426468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lnSpc>
                <a:spcPct val="170000"/>
              </a:lnSpc>
              <a:buFont typeface="+mj-lt"/>
              <a:buAutoNum type="arabicPeriod"/>
            </a:pPr>
            <a:r>
              <a:rPr lang="en-US" sz="900" b="1" dirty="0"/>
              <a:t>Holy Spirit – 2, 5, 8, 16</a:t>
            </a:r>
          </a:p>
          <a:p>
            <a:pPr marL="742950" indent="-742950">
              <a:lnSpc>
                <a:spcPct val="170000"/>
              </a:lnSpc>
              <a:buFont typeface="+mj-lt"/>
              <a:buAutoNum type="arabicPeriod"/>
            </a:pPr>
            <a:r>
              <a:rPr lang="en-US" sz="900" b="1" dirty="0"/>
              <a:t>Scripture – 3</a:t>
            </a:r>
            <a:r>
              <a:rPr lang="en-US" sz="900" b="1" baseline="0" dirty="0"/>
              <a:t> (cf. Luke 24), 16, 20</a:t>
            </a:r>
            <a:endParaRPr lang="en-US" sz="900" b="1" dirty="0"/>
          </a:p>
          <a:p>
            <a:pPr marL="742950" indent="-742950">
              <a:lnSpc>
                <a:spcPct val="170000"/>
              </a:lnSpc>
              <a:buFont typeface="+mj-lt"/>
              <a:buAutoNum type="arabicPeriod"/>
            </a:pPr>
            <a:r>
              <a:rPr lang="en-US" sz="900" b="1" dirty="0"/>
              <a:t>Apostolic Witness – 8, 13, 17, 20, 21-22, 23-26</a:t>
            </a:r>
          </a:p>
          <a:p>
            <a:pPr marL="742950" indent="-742950">
              <a:lnSpc>
                <a:spcPct val="170000"/>
              </a:lnSpc>
              <a:buFont typeface="+mj-lt"/>
              <a:buAutoNum type="arabicPeriod"/>
            </a:pPr>
            <a:r>
              <a:rPr lang="en-US" sz="900" b="1" dirty="0"/>
              <a:t>Prayer  - 14, 24, (cf. references</a:t>
            </a:r>
            <a:r>
              <a:rPr lang="en-US" sz="900" b="1" baseline="0" dirty="0"/>
              <a:t> in </a:t>
            </a:r>
            <a:r>
              <a:rPr lang="en-US" sz="900" b="1" baseline="0" dirty="0" err="1"/>
              <a:t>chs</a:t>
            </a:r>
            <a:r>
              <a:rPr lang="en-US" sz="900" b="1" baseline="0" dirty="0"/>
              <a:t>. in Acts)</a:t>
            </a:r>
            <a:endParaRPr lang="en-US" sz="900" b="1" dirty="0"/>
          </a:p>
          <a:p>
            <a:pPr marL="742950" indent="-742950">
              <a:lnSpc>
                <a:spcPct val="170000"/>
              </a:lnSpc>
              <a:buFont typeface="+mj-lt"/>
              <a:buAutoNum type="arabicPeriod"/>
            </a:pPr>
            <a:r>
              <a:rPr lang="en-US" sz="900" b="1" dirty="0"/>
              <a:t>Together-ness  - 6, 14 (x2)</a:t>
            </a:r>
            <a:r>
              <a:rPr lang="en-US" sz="900" b="1" baseline="0" dirty="0"/>
              <a:t>, 15, 21, 22, 26</a:t>
            </a:r>
            <a:endParaRPr lang="en-US" sz="900" b="1" dirty="0"/>
          </a:p>
          <a:p>
            <a:endParaRPr lang="en-US" dirty="0"/>
          </a:p>
        </p:txBody>
      </p:sp>
      <p:sp>
        <p:nvSpPr>
          <p:cNvPr id="4" name="Slide Number Placeholder 3"/>
          <p:cNvSpPr>
            <a:spLocks noGrp="1"/>
          </p:cNvSpPr>
          <p:nvPr>
            <p:ph type="sldNum" sz="quarter" idx="10"/>
          </p:nvPr>
        </p:nvSpPr>
        <p:spPr/>
        <p:txBody>
          <a:bodyPr/>
          <a:lstStyle/>
          <a:p>
            <a:fld id="{C456560B-F062-4250-8C5A-05182581C700}" type="slidenum">
              <a:rPr lang="en-US" smtClean="0"/>
              <a:t>11</a:t>
            </a:fld>
            <a:endParaRPr lang="en-US"/>
          </a:p>
        </p:txBody>
      </p:sp>
    </p:spTree>
    <p:extLst>
      <p:ext uri="{BB962C8B-B14F-4D97-AF65-F5344CB8AC3E}">
        <p14:creationId xmlns:p14="http://schemas.microsoft.com/office/powerpoint/2010/main" val="418648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508001"/>
            <a:ext cx="6507167" cy="26670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238500"/>
            <a:ext cx="6507167" cy="1587500"/>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66070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944054"/>
            <a:ext cx="742950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776760"/>
            <a:ext cx="6169458" cy="26374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4416336"/>
            <a:ext cx="7429500" cy="411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59209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60349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3223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794000"/>
            <a:ext cx="6629402"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43953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757151"/>
            <a:ext cx="7429500" cy="12240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981151"/>
            <a:ext cx="742950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7761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238500"/>
            <a:ext cx="7429500" cy="740833"/>
          </a:xfrm>
        </p:spPr>
        <p:txBody>
          <a:bodyPr vert="horz" lIns="91440" tIns="45720" rIns="91440" bIns="45720" rtlCol="0" anchor="b">
            <a:normAutofit/>
          </a:bodyPr>
          <a:lstStyle>
            <a:lvl1pPr>
              <a:buNone/>
              <a:defRPr lang="en-US" sz="18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979333"/>
            <a:ext cx="7429500" cy="8466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29677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2859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921000"/>
            <a:ext cx="7429500" cy="698500"/>
          </a:xfrm>
        </p:spPr>
        <p:txBody>
          <a:bodyPr vert="horz" lIns="91440" tIns="45720" rIns="91440" bIns="45720" rtlCol="0" anchor="b">
            <a:normAutofit/>
          </a:bodyPr>
          <a:lstStyle>
            <a:lvl1pPr>
              <a:buNone/>
              <a:defRPr lang="en-US" sz="21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3619500"/>
            <a:ext cx="7429500" cy="12065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59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508000"/>
            <a:ext cx="7429499" cy="15875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57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508000"/>
            <a:ext cx="1657886" cy="4318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508000"/>
            <a:ext cx="5657850" cy="43180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0181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13652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757151"/>
            <a:ext cx="6515100" cy="12240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981151"/>
            <a:ext cx="6515101" cy="7170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D72B-0ACD-4FC1-8F00-029F54EAB09F}"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32952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222500"/>
            <a:ext cx="3657600" cy="26035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222500"/>
            <a:ext cx="3657600" cy="26035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ED72B-0ACD-4FC1-8F00-029F54EAB09F}"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6782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215444"/>
            <a:ext cx="3441698"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2702719"/>
            <a:ext cx="3657600"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222500"/>
            <a:ext cx="3453210"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2702719"/>
            <a:ext cx="3657601"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ED72B-0ACD-4FC1-8F00-029F54EAB09F}"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3489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ED72B-0ACD-4FC1-8F00-029F54EAB09F}"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27754562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D72B-0ACD-4FC1-8F00-029F54EAB09F}"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06898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2661841" cy="11430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508001"/>
            <a:ext cx="4457701" cy="4318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476500"/>
            <a:ext cx="2661841" cy="15240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EFED72B-0ACD-4FC1-8F00-029F54EAB09F}"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191981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4000501"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5240"/>
            <a:ext cx="2457449" cy="575310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476500"/>
            <a:ext cx="4000501" cy="15240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4902730"/>
            <a:ext cx="685800" cy="304271"/>
          </a:xfrm>
        </p:spPr>
        <p:txBody>
          <a:bodyPr/>
          <a:lstStyle/>
          <a:p>
            <a:fld id="{CEFED72B-0ACD-4FC1-8F00-029F54EAB09F}" type="datetimeFigureOut">
              <a:rPr lang="en-US" smtClean="0"/>
              <a:t>3/6/2016</a:t>
            </a:fld>
            <a:endParaRPr lang="en-US"/>
          </a:p>
        </p:txBody>
      </p:sp>
      <p:sp>
        <p:nvSpPr>
          <p:cNvPr id="6" name="Footer Placeholder 5"/>
          <p:cNvSpPr>
            <a:spLocks noGrp="1"/>
          </p:cNvSpPr>
          <p:nvPr>
            <p:ph type="ftr" sz="quarter" idx="11"/>
          </p:nvPr>
        </p:nvSpPr>
        <p:spPr>
          <a:xfrm>
            <a:off x="856059" y="4902730"/>
            <a:ext cx="3829050" cy="304271"/>
          </a:xfrm>
        </p:spPr>
        <p:txBody>
          <a:bodyPr/>
          <a:lstStyle/>
          <a:p>
            <a:endParaRPr lang="en-US"/>
          </a:p>
        </p:txBody>
      </p:sp>
      <p:sp>
        <p:nvSpPr>
          <p:cNvPr id="7" name="Slide Number Placeholder 6"/>
          <p:cNvSpPr>
            <a:spLocks noGrp="1"/>
          </p:cNvSpPr>
          <p:nvPr>
            <p:ph type="sldNum" sz="quarter" idx="12"/>
          </p:nvPr>
        </p:nvSpPr>
        <p:spPr>
          <a:xfrm>
            <a:off x="8056960" y="4902730"/>
            <a:ext cx="241925" cy="304271"/>
          </a:xfrm>
        </p:spPr>
        <p:txBody>
          <a:bodyPr/>
          <a:lstStyle/>
          <a:p>
            <a:fld id="{67CB287C-C444-482B-94A5-EAE7FA7360C4}" type="slidenum">
              <a:rPr lang="en-US" smtClean="0"/>
              <a:t>‹#›</a:t>
            </a:fld>
            <a:endParaRPr lang="en-US"/>
          </a:p>
        </p:txBody>
      </p:sp>
    </p:spTree>
    <p:extLst>
      <p:ext uri="{BB962C8B-B14F-4D97-AF65-F5344CB8AC3E}">
        <p14:creationId xmlns:p14="http://schemas.microsoft.com/office/powerpoint/2010/main" val="6407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508000"/>
            <a:ext cx="7429499" cy="15875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222500"/>
            <a:ext cx="7429499" cy="26035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902730"/>
            <a:ext cx="1200150"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CEFED72B-0ACD-4FC1-8F00-029F54EAB09F}" type="datetimeFigureOut">
              <a:rPr lang="en-US" smtClean="0"/>
              <a:t>3/6/2016</a:t>
            </a:fld>
            <a:endParaRPr lang="en-US"/>
          </a:p>
        </p:txBody>
      </p:sp>
      <p:sp>
        <p:nvSpPr>
          <p:cNvPr id="5" name="Footer Placeholder 4"/>
          <p:cNvSpPr>
            <a:spLocks noGrp="1"/>
          </p:cNvSpPr>
          <p:nvPr>
            <p:ph type="ftr" sz="quarter" idx="3"/>
          </p:nvPr>
        </p:nvSpPr>
        <p:spPr>
          <a:xfrm>
            <a:off x="856059" y="4902730"/>
            <a:ext cx="5657850" cy="304271"/>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902730"/>
            <a:ext cx="413375"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67CB287C-C444-482B-94A5-EAE7FA7360C4}" type="slidenum">
              <a:rPr lang="en-US" smtClean="0"/>
              <a:t>‹#›</a:t>
            </a:fld>
            <a:endParaRPr lang="en-US"/>
          </a:p>
        </p:txBody>
      </p:sp>
    </p:spTree>
    <p:extLst>
      <p:ext uri="{BB962C8B-B14F-4D97-AF65-F5344CB8AC3E}">
        <p14:creationId xmlns:p14="http://schemas.microsoft.com/office/powerpoint/2010/main" val="9509412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extBox 5"/>
          <p:cNvSpPr txBox="1"/>
          <p:nvPr/>
        </p:nvSpPr>
        <p:spPr>
          <a:xfrm>
            <a:off x="785435" y="268836"/>
            <a:ext cx="3663902" cy="1477328"/>
          </a:xfrm>
          <a:prstGeom prst="rect">
            <a:avLst/>
          </a:prstGeom>
          <a:noFill/>
        </p:spPr>
        <p:txBody>
          <a:bodyPr wrap="square" rtlCol="0">
            <a:spAutoFit/>
          </a:bodyPr>
          <a:lstStyle/>
          <a:p>
            <a:r>
              <a:rPr lang="en-US" sz="4500" b="1" dirty="0">
                <a:latin typeface="High Tower Text" panose="02040502050506030303" pitchFamily="18" charset="0"/>
              </a:rPr>
              <a:t>Continuing The Kingdom</a:t>
            </a:r>
          </a:p>
        </p:txBody>
      </p:sp>
      <p:sp>
        <p:nvSpPr>
          <p:cNvPr id="9" name="TextBox 8"/>
          <p:cNvSpPr txBox="1"/>
          <p:nvPr/>
        </p:nvSpPr>
        <p:spPr>
          <a:xfrm>
            <a:off x="1156300" y="3683002"/>
            <a:ext cx="7764678" cy="1477328"/>
          </a:xfrm>
          <a:prstGeom prst="rect">
            <a:avLst/>
          </a:prstGeom>
          <a:noFill/>
          <a:effectLst/>
        </p:spPr>
        <p:txBody>
          <a:bodyPr wrap="square" rtlCol="0">
            <a:spAutoFit/>
          </a:bodyPr>
          <a:lstStyle/>
          <a:p>
            <a:pPr algn="r"/>
            <a:r>
              <a:rPr lang="en-US" sz="4500" b="1" dirty="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What Jesus Started</a:t>
            </a:r>
          </a:p>
          <a:p>
            <a:pPr algn="r"/>
            <a:r>
              <a:rPr lang="en-US" sz="4500" b="1" dirty="0">
                <a:solidFill>
                  <a:schemeClr val="accent1"/>
                </a:solidFill>
                <a:effectLst>
                  <a:outerShdw blurRad="127000" dist="38100" dir="8100000" algn="tr" rotWithShape="0">
                    <a:prstClr val="black">
                      <a:alpha val="40000"/>
                    </a:prstClr>
                  </a:outerShdw>
                  <a:reflection blurRad="6350" stA="60000" endA="900" endPos="58000" dir="5400000" sy="-100000" algn="bl" rotWithShape="0"/>
                </a:effectLst>
                <a:latin typeface="+mj-lt"/>
              </a:rPr>
              <a:t>(Acts 1)</a:t>
            </a:r>
          </a:p>
        </p:txBody>
      </p:sp>
    </p:spTree>
    <p:extLst>
      <p:ext uri="{BB962C8B-B14F-4D97-AF65-F5344CB8AC3E}">
        <p14:creationId xmlns:p14="http://schemas.microsoft.com/office/powerpoint/2010/main" val="316138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7886700" cy="3853534"/>
          </a:xfrm>
        </p:spPr>
        <p:txBody>
          <a:bodyPr>
            <a:normAutofit fontScale="70000" lnSpcReduction="20000"/>
          </a:bodyPr>
          <a:lstStyle/>
          <a:p>
            <a:pPr marL="742950" indent="-742950">
              <a:lnSpc>
                <a:spcPct val="170000"/>
              </a:lnSpc>
              <a:buFont typeface="+mj-lt"/>
              <a:buAutoNum type="arabicPeriod"/>
            </a:pPr>
            <a:r>
              <a:rPr lang="en-US" sz="3600" b="1" dirty="0"/>
              <a:t>Holy Spirit</a:t>
            </a:r>
          </a:p>
          <a:p>
            <a:pPr marL="742950" indent="-742950">
              <a:lnSpc>
                <a:spcPct val="170000"/>
              </a:lnSpc>
              <a:buFont typeface="+mj-lt"/>
              <a:buAutoNum type="arabicPeriod"/>
            </a:pPr>
            <a:r>
              <a:rPr lang="en-US" sz="3600" b="1" dirty="0"/>
              <a:t>Scripture </a:t>
            </a:r>
          </a:p>
          <a:p>
            <a:pPr marL="742950" indent="-742950">
              <a:lnSpc>
                <a:spcPct val="170000"/>
              </a:lnSpc>
              <a:buFont typeface="+mj-lt"/>
              <a:buAutoNum type="arabicPeriod"/>
            </a:pPr>
            <a:r>
              <a:rPr lang="en-US" sz="3600" b="1" dirty="0"/>
              <a:t>Apostolic Witness</a:t>
            </a:r>
          </a:p>
          <a:p>
            <a:pPr marL="742950" indent="-742950">
              <a:lnSpc>
                <a:spcPct val="170000"/>
              </a:lnSpc>
              <a:buFont typeface="+mj-lt"/>
              <a:buAutoNum type="arabicPeriod"/>
            </a:pPr>
            <a:r>
              <a:rPr lang="en-US" sz="3600" b="1" dirty="0"/>
              <a:t>Prayer </a:t>
            </a:r>
          </a:p>
          <a:p>
            <a:pPr marL="742950" indent="-742950">
              <a:lnSpc>
                <a:spcPct val="170000"/>
              </a:lnSpc>
              <a:buFont typeface="+mj-lt"/>
              <a:buAutoNum type="arabicPeriod"/>
            </a:pPr>
            <a:r>
              <a:rPr lang="en-US" sz="3600" b="1" dirty="0"/>
              <a:t>Together-ness </a:t>
            </a:r>
          </a:p>
          <a:p>
            <a:pPr>
              <a:lnSpc>
                <a:spcPct val="170000"/>
              </a:lnSpc>
            </a:pPr>
            <a:endParaRPr lang="en-US" sz="3000" b="1" dirty="0"/>
          </a:p>
        </p:txBody>
      </p:sp>
      <p:sp>
        <p:nvSpPr>
          <p:cNvPr id="4" name="TextBox 3"/>
          <p:cNvSpPr txBox="1"/>
          <p:nvPr/>
        </p:nvSpPr>
        <p:spPr>
          <a:xfrm>
            <a:off x="4393580" y="2007219"/>
            <a:ext cx="4121770" cy="2123658"/>
          </a:xfrm>
          <a:prstGeom prst="rect">
            <a:avLst/>
          </a:prstGeom>
          <a:noFill/>
          <a:ln>
            <a:solidFill>
              <a:schemeClr val="accent1"/>
            </a:solidFill>
          </a:ln>
        </p:spPr>
        <p:txBody>
          <a:bodyPr wrap="square" rtlCol="0">
            <a:spAutoFit/>
          </a:bodyPr>
          <a:lstStyle/>
          <a:p>
            <a:r>
              <a:rPr lang="en-US" sz="2200" b="1" dirty="0"/>
              <a:t>They were continually devoting themselves to the Apostle’s teaching and to fellowship, to the breaking of bread and </a:t>
            </a:r>
            <a:r>
              <a:rPr lang="en-US" sz="2200" b="1" dirty="0">
                <a:solidFill>
                  <a:schemeClr val="accent1"/>
                </a:solidFill>
              </a:rPr>
              <a:t>prayer</a:t>
            </a:r>
            <a:r>
              <a:rPr lang="en-US" sz="2200" b="1" dirty="0"/>
              <a:t>. </a:t>
            </a:r>
          </a:p>
          <a:p>
            <a:pPr algn="r"/>
            <a:r>
              <a:rPr lang="en-US" sz="2200" b="1" dirty="0"/>
              <a:t>Acts 2:42</a:t>
            </a:r>
          </a:p>
        </p:txBody>
      </p:sp>
      <p:sp>
        <p:nvSpPr>
          <p:cNvPr id="6" name="Title 1"/>
          <p:cNvSpPr>
            <a:spLocks noGrp="1"/>
          </p:cNvSpPr>
          <p:nvPr>
            <p:ph type="title"/>
          </p:nvPr>
        </p:nvSpPr>
        <p:spPr>
          <a:xfrm>
            <a:off x="498757" y="508000"/>
            <a:ext cx="8242218" cy="796693"/>
          </a:xfrm>
        </p:spPr>
        <p:txBody>
          <a:bodyPr>
            <a:noAutofit/>
          </a:bodyPr>
          <a:lstStyle/>
          <a:p>
            <a:r>
              <a:rPr lang="en-US" sz="3000" b="1" dirty="0"/>
              <a:t>How They Continued What Jesus Started</a:t>
            </a:r>
          </a:p>
        </p:txBody>
      </p:sp>
    </p:spTree>
    <p:extLst>
      <p:ext uri="{BB962C8B-B14F-4D97-AF65-F5344CB8AC3E}">
        <p14:creationId xmlns:p14="http://schemas.microsoft.com/office/powerpoint/2010/main" val="15441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7886700" cy="3853534"/>
          </a:xfrm>
        </p:spPr>
        <p:txBody>
          <a:bodyPr>
            <a:normAutofit fontScale="70000" lnSpcReduction="20000"/>
          </a:bodyPr>
          <a:lstStyle/>
          <a:p>
            <a:pPr marL="742950" indent="-742950">
              <a:lnSpc>
                <a:spcPct val="170000"/>
              </a:lnSpc>
              <a:buFont typeface="+mj-lt"/>
              <a:buAutoNum type="arabicPeriod"/>
            </a:pPr>
            <a:r>
              <a:rPr lang="en-US" sz="3600" b="1" dirty="0"/>
              <a:t>Holy Spirit</a:t>
            </a:r>
          </a:p>
          <a:p>
            <a:pPr marL="742950" indent="-742950">
              <a:lnSpc>
                <a:spcPct val="170000"/>
              </a:lnSpc>
              <a:buFont typeface="+mj-lt"/>
              <a:buAutoNum type="arabicPeriod"/>
            </a:pPr>
            <a:r>
              <a:rPr lang="en-US" sz="3600" b="1" dirty="0"/>
              <a:t>Scripture </a:t>
            </a:r>
          </a:p>
          <a:p>
            <a:pPr marL="742950" indent="-742950">
              <a:lnSpc>
                <a:spcPct val="170000"/>
              </a:lnSpc>
              <a:buFont typeface="+mj-lt"/>
              <a:buAutoNum type="arabicPeriod"/>
            </a:pPr>
            <a:r>
              <a:rPr lang="en-US" sz="3600" b="1" dirty="0"/>
              <a:t>Apostolic Witness</a:t>
            </a:r>
          </a:p>
          <a:p>
            <a:pPr marL="742950" indent="-742950">
              <a:lnSpc>
                <a:spcPct val="170000"/>
              </a:lnSpc>
              <a:buFont typeface="+mj-lt"/>
              <a:buAutoNum type="arabicPeriod"/>
            </a:pPr>
            <a:r>
              <a:rPr lang="en-US" sz="3600" b="1" dirty="0"/>
              <a:t>Prayer </a:t>
            </a:r>
          </a:p>
          <a:p>
            <a:pPr marL="742950" indent="-742950">
              <a:lnSpc>
                <a:spcPct val="170000"/>
              </a:lnSpc>
              <a:buFont typeface="+mj-lt"/>
              <a:buAutoNum type="arabicPeriod"/>
            </a:pPr>
            <a:r>
              <a:rPr lang="en-US" sz="3600" b="1" dirty="0"/>
              <a:t>Together-ness </a:t>
            </a:r>
          </a:p>
          <a:p>
            <a:pPr>
              <a:lnSpc>
                <a:spcPct val="170000"/>
              </a:lnSpc>
            </a:pPr>
            <a:endParaRPr lang="en-US" sz="3000" b="1" dirty="0"/>
          </a:p>
        </p:txBody>
      </p:sp>
      <p:sp>
        <p:nvSpPr>
          <p:cNvPr id="4" name="TextBox 3"/>
          <p:cNvSpPr txBox="1"/>
          <p:nvPr/>
        </p:nvSpPr>
        <p:spPr>
          <a:xfrm>
            <a:off x="4393580" y="2007219"/>
            <a:ext cx="4121770" cy="2123658"/>
          </a:xfrm>
          <a:prstGeom prst="rect">
            <a:avLst/>
          </a:prstGeom>
          <a:noFill/>
          <a:ln>
            <a:solidFill>
              <a:schemeClr val="accent1"/>
            </a:solidFill>
          </a:ln>
        </p:spPr>
        <p:txBody>
          <a:bodyPr wrap="square" rtlCol="0">
            <a:spAutoFit/>
          </a:bodyPr>
          <a:lstStyle/>
          <a:p>
            <a:r>
              <a:rPr lang="en-US" sz="2200" b="1" dirty="0"/>
              <a:t>They were continually devoting themselves to the Apostle’s teaching and to </a:t>
            </a:r>
            <a:r>
              <a:rPr lang="en-US" sz="2200" b="1" dirty="0">
                <a:solidFill>
                  <a:schemeClr val="accent1"/>
                </a:solidFill>
              </a:rPr>
              <a:t>fellowship</a:t>
            </a:r>
            <a:r>
              <a:rPr lang="en-US" sz="2200" b="1" dirty="0"/>
              <a:t>, to the breaking of bread and prayer. </a:t>
            </a:r>
          </a:p>
          <a:p>
            <a:pPr algn="r"/>
            <a:r>
              <a:rPr lang="en-US" sz="2200" b="1" dirty="0"/>
              <a:t>Acts 2:42</a:t>
            </a:r>
          </a:p>
        </p:txBody>
      </p:sp>
      <p:sp>
        <p:nvSpPr>
          <p:cNvPr id="6" name="Title 1"/>
          <p:cNvSpPr>
            <a:spLocks noGrp="1"/>
          </p:cNvSpPr>
          <p:nvPr>
            <p:ph type="title"/>
          </p:nvPr>
        </p:nvSpPr>
        <p:spPr>
          <a:xfrm>
            <a:off x="498757" y="508000"/>
            <a:ext cx="8242218" cy="796693"/>
          </a:xfrm>
        </p:spPr>
        <p:txBody>
          <a:bodyPr>
            <a:noAutofit/>
          </a:bodyPr>
          <a:lstStyle/>
          <a:p>
            <a:r>
              <a:rPr lang="en-US" sz="3000" b="1" dirty="0"/>
              <a:t>How They Continued What Jesus Started</a:t>
            </a:r>
          </a:p>
        </p:txBody>
      </p:sp>
    </p:spTree>
    <p:extLst>
      <p:ext uri="{BB962C8B-B14F-4D97-AF65-F5344CB8AC3E}">
        <p14:creationId xmlns:p14="http://schemas.microsoft.com/office/powerpoint/2010/main" val="223459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436" y="1414294"/>
            <a:ext cx="8257736" cy="2603501"/>
          </a:xfrm>
        </p:spPr>
        <p:txBody>
          <a:bodyPr>
            <a:normAutofit/>
          </a:bodyPr>
          <a:lstStyle/>
          <a:p>
            <a:pPr marL="0" indent="0">
              <a:buNone/>
            </a:pPr>
            <a:r>
              <a:rPr lang="en-US" sz="4000" b="1" dirty="0"/>
              <a:t>The reason for all that we are and all that we do is </a:t>
            </a:r>
            <a:r>
              <a:rPr lang="en-US" sz="4000" b="1" dirty="0">
                <a:solidFill>
                  <a:schemeClr val="accent1"/>
                </a:solidFill>
              </a:rPr>
              <a:t>the Reign of Jesus</a:t>
            </a:r>
            <a:r>
              <a:rPr lang="en-US" sz="4000" b="1" dirty="0"/>
              <a:t>.</a:t>
            </a:r>
          </a:p>
          <a:p>
            <a:pPr marL="0" indent="0" algn="r">
              <a:buNone/>
            </a:pPr>
            <a:endParaRPr lang="en-US" sz="2800" dirty="0"/>
          </a:p>
        </p:txBody>
      </p:sp>
    </p:spTree>
    <p:extLst>
      <p:ext uri="{BB962C8B-B14F-4D97-AF65-F5344CB8AC3E}">
        <p14:creationId xmlns:p14="http://schemas.microsoft.com/office/powerpoint/2010/main" val="37438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306120"/>
            <a:ext cx="7429499" cy="1587500"/>
          </a:xfrm>
          <a:noFill/>
        </p:spPr>
        <p:txBody>
          <a:bodyPr>
            <a:normAutofit/>
          </a:bodyPr>
          <a:lstStyle/>
          <a:p>
            <a:pPr algn="ctr"/>
            <a:r>
              <a:rPr lang="en-US" sz="4000" b="1" dirty="0">
                <a:solidFill>
                  <a:schemeClr val="bg2"/>
                </a:solidFill>
              </a:rPr>
              <a:t>How I can Continue </a:t>
            </a:r>
            <a:br>
              <a:rPr lang="en-US" sz="4000" b="1" dirty="0">
                <a:solidFill>
                  <a:schemeClr val="bg2"/>
                </a:solidFill>
              </a:rPr>
            </a:br>
            <a:r>
              <a:rPr lang="en-US" sz="4000" b="1" dirty="0">
                <a:solidFill>
                  <a:schemeClr val="bg2"/>
                </a:solidFill>
              </a:rPr>
              <a:t>What Jesus Started Today</a:t>
            </a:r>
          </a:p>
        </p:txBody>
      </p:sp>
      <p:sp>
        <p:nvSpPr>
          <p:cNvPr id="3" name="Content Placeholder 2"/>
          <p:cNvSpPr>
            <a:spLocks noGrp="1"/>
          </p:cNvSpPr>
          <p:nvPr>
            <p:ph idx="1"/>
          </p:nvPr>
        </p:nvSpPr>
        <p:spPr>
          <a:xfrm>
            <a:off x="856060" y="1893620"/>
            <a:ext cx="7429499" cy="3522442"/>
          </a:xfrm>
        </p:spPr>
        <p:txBody>
          <a:bodyPr>
            <a:normAutofit/>
          </a:bodyPr>
          <a:lstStyle/>
          <a:p>
            <a:r>
              <a:rPr lang="en-US" sz="3000" b="1" dirty="0">
                <a:solidFill>
                  <a:schemeClr val="bg2"/>
                </a:solidFill>
              </a:rPr>
              <a:t>Don’t live looking in the sky</a:t>
            </a:r>
          </a:p>
          <a:p>
            <a:r>
              <a:rPr lang="en-US" sz="3000" b="1" dirty="0">
                <a:solidFill>
                  <a:schemeClr val="bg2"/>
                </a:solidFill>
              </a:rPr>
              <a:t>Cultivate In-Home, Spiritual relationships with fellow citizens of the Kingdom</a:t>
            </a:r>
          </a:p>
          <a:p>
            <a:r>
              <a:rPr lang="en-US" sz="3000" b="1" dirty="0">
                <a:solidFill>
                  <a:schemeClr val="bg2"/>
                </a:solidFill>
              </a:rPr>
              <a:t>Think &amp; Speak daily about the reality and significance of the Ascension of Christ</a:t>
            </a:r>
          </a:p>
        </p:txBody>
      </p:sp>
    </p:spTree>
    <p:extLst>
      <p:ext uri="{BB962C8B-B14F-4D97-AF65-F5344CB8AC3E}">
        <p14:creationId xmlns:p14="http://schemas.microsoft.com/office/powerpoint/2010/main" val="2654060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07641"/>
            <a:ext cx="7429499" cy="740937"/>
          </a:xfrm>
        </p:spPr>
        <p:txBody>
          <a:bodyPr/>
          <a:lstStyle/>
          <a:p>
            <a:r>
              <a:rPr lang="en-US" dirty="0"/>
              <a:t>Overview-Introduction to Acts</a:t>
            </a:r>
          </a:p>
        </p:txBody>
      </p:sp>
      <p:sp>
        <p:nvSpPr>
          <p:cNvPr id="3" name="Content Placeholder 2"/>
          <p:cNvSpPr>
            <a:spLocks noGrp="1"/>
          </p:cNvSpPr>
          <p:nvPr>
            <p:ph idx="1"/>
          </p:nvPr>
        </p:nvSpPr>
        <p:spPr>
          <a:xfrm>
            <a:off x="628650" y="1148578"/>
            <a:ext cx="7886700" cy="4181705"/>
          </a:xfrm>
        </p:spPr>
        <p:txBody>
          <a:bodyPr>
            <a:normAutofit fontScale="77500" lnSpcReduction="20000"/>
          </a:bodyPr>
          <a:lstStyle/>
          <a:p>
            <a:r>
              <a:rPr lang="en-US" dirty="0"/>
              <a:t>Different ways to study Acts</a:t>
            </a:r>
          </a:p>
          <a:p>
            <a:pPr lvl="1"/>
            <a:r>
              <a:rPr lang="en-US" dirty="0"/>
              <a:t>Apologetics textbook proving Jesus as the Risen &amp; Ascended Christ</a:t>
            </a:r>
          </a:p>
          <a:p>
            <a:pPr lvl="1"/>
            <a:r>
              <a:rPr lang="en-US" dirty="0"/>
              <a:t>Salvation explained and demonstrated through teachings and examples</a:t>
            </a:r>
          </a:p>
          <a:p>
            <a:pPr lvl="1"/>
            <a:r>
              <a:rPr lang="en-US" dirty="0"/>
              <a:t>Church is shown throughout book—what it is, how it works, etc.</a:t>
            </a:r>
          </a:p>
          <a:p>
            <a:pPr lvl="1"/>
            <a:r>
              <a:rPr lang="en-US" dirty="0"/>
              <a:t>Evangelism tactics shown through sermons and life of church</a:t>
            </a:r>
          </a:p>
          <a:p>
            <a:r>
              <a:rPr lang="en-US" dirty="0"/>
              <a:t>But the main focus on the book of Acts is on The Kingdom</a:t>
            </a:r>
          </a:p>
          <a:p>
            <a:pPr lvl="1"/>
            <a:r>
              <a:rPr lang="en-US" dirty="0"/>
              <a:t>1:3 – [Jesus] … spoke about the Kingdom of God</a:t>
            </a:r>
          </a:p>
          <a:p>
            <a:pPr lvl="1"/>
            <a:r>
              <a:rPr lang="en-US" dirty="0"/>
              <a:t>1:6 – …restore the Kingdom to Israel?</a:t>
            </a:r>
          </a:p>
          <a:p>
            <a:pPr lvl="1"/>
            <a:r>
              <a:rPr lang="en-US" dirty="0"/>
              <a:t>8:12 – they believed Philip as he proclaimed the good news of the Kingdom</a:t>
            </a:r>
          </a:p>
          <a:p>
            <a:pPr lvl="1"/>
            <a:r>
              <a:rPr lang="en-US" dirty="0"/>
              <a:t>14:22 – We must go through many hardships to enter the Kingdom</a:t>
            </a:r>
          </a:p>
          <a:p>
            <a:pPr lvl="1"/>
            <a:r>
              <a:rPr lang="en-US" dirty="0"/>
              <a:t>19:8 – Paul … spoke boldly … arguing persuasively about the Kingdom</a:t>
            </a:r>
          </a:p>
          <a:p>
            <a:pPr lvl="1"/>
            <a:r>
              <a:rPr lang="en-US" dirty="0"/>
              <a:t>20:25 – I have gone about preaching the Kingdom</a:t>
            </a:r>
          </a:p>
          <a:p>
            <a:pPr lvl="1"/>
            <a:r>
              <a:rPr lang="en-US" dirty="0"/>
              <a:t>28:23 – He witnessed to them … explaining the Kingdom</a:t>
            </a:r>
          </a:p>
          <a:p>
            <a:pPr lvl="1"/>
            <a:r>
              <a:rPr lang="en-US" dirty="0"/>
              <a:t>28:31 – He proclaimed the kingdom … without hindrance</a:t>
            </a:r>
          </a:p>
          <a:p>
            <a:r>
              <a:rPr lang="en-US" dirty="0"/>
              <a:t>The book of Acts shows us three key characteristics of Kingdom people…</a:t>
            </a:r>
          </a:p>
          <a:p>
            <a:pPr lvl="1"/>
            <a:r>
              <a:rPr lang="en-US" dirty="0"/>
              <a:t>Deep belief in the Risen Christ.</a:t>
            </a:r>
          </a:p>
          <a:p>
            <a:pPr lvl="1"/>
            <a:r>
              <a:rPr lang="en-US" dirty="0"/>
              <a:t>Guidance by the direction of the Holy Spirit.</a:t>
            </a:r>
          </a:p>
          <a:p>
            <a:pPr lvl="1"/>
            <a:r>
              <a:rPr lang="en-US" dirty="0"/>
              <a:t>True love for God, each other, and the lost.</a:t>
            </a:r>
          </a:p>
        </p:txBody>
      </p:sp>
    </p:spTree>
    <p:extLst>
      <p:ext uri="{BB962C8B-B14F-4D97-AF65-F5344CB8AC3E}">
        <p14:creationId xmlns:p14="http://schemas.microsoft.com/office/powerpoint/2010/main" val="239471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0"/>
            <a:ext cx="7429499" cy="703283"/>
          </a:xfrm>
        </p:spPr>
        <p:txBody>
          <a:bodyPr/>
          <a:lstStyle/>
          <a:p>
            <a:r>
              <a:rPr lang="en-US" dirty="0"/>
              <a:t>Continuing the Kingdom</a:t>
            </a:r>
          </a:p>
        </p:txBody>
      </p:sp>
      <p:sp>
        <p:nvSpPr>
          <p:cNvPr id="3" name="Content Placeholder 2"/>
          <p:cNvSpPr>
            <a:spLocks noGrp="1"/>
          </p:cNvSpPr>
          <p:nvPr>
            <p:ph idx="1"/>
          </p:nvPr>
        </p:nvSpPr>
        <p:spPr>
          <a:xfrm>
            <a:off x="856060" y="1211283"/>
            <a:ext cx="7429499" cy="4108861"/>
          </a:xfrm>
        </p:spPr>
        <p:txBody>
          <a:bodyPr>
            <a:normAutofit fontScale="70000" lnSpcReduction="20000"/>
          </a:bodyPr>
          <a:lstStyle/>
          <a:p>
            <a:pPr marL="457200" indent="-457200">
              <a:buFont typeface="+mj-lt"/>
              <a:buAutoNum type="arabicPeriod"/>
            </a:pPr>
            <a:r>
              <a:rPr lang="en-US" dirty="0"/>
              <a:t>What Jesus Started (Acts 1)</a:t>
            </a:r>
          </a:p>
          <a:p>
            <a:pPr lvl="1">
              <a:buFont typeface="Wingdings" panose="05000000000000000000" pitchFamily="2" charset="2"/>
              <a:buChar char="v"/>
            </a:pPr>
            <a:r>
              <a:rPr lang="en-US" i="1" dirty="0"/>
              <a:t>Foundational principles that guide the lives we live now as part of Jesus’ Kingdom advancement. </a:t>
            </a:r>
          </a:p>
          <a:p>
            <a:pPr marL="457200" indent="-457200">
              <a:buFont typeface="+mj-lt"/>
              <a:buAutoNum type="arabicPeriod"/>
            </a:pPr>
            <a:r>
              <a:rPr lang="en-US" dirty="0"/>
              <a:t>(Acts 2)</a:t>
            </a:r>
          </a:p>
          <a:p>
            <a:pPr marL="457200" indent="-457200">
              <a:buFont typeface="+mj-lt"/>
              <a:buAutoNum type="arabicPeriod"/>
            </a:pPr>
            <a:r>
              <a:rPr lang="en-US" dirty="0"/>
              <a:t>Serving Like The Servant (Acts 3-4)</a:t>
            </a:r>
          </a:p>
          <a:p>
            <a:pPr lvl="1">
              <a:buFont typeface="Wingdings" panose="05000000000000000000" pitchFamily="2" charset="2"/>
              <a:buChar char="v"/>
            </a:pPr>
            <a:r>
              <a:rPr lang="en-US" i="1" dirty="0"/>
              <a:t>Example of how to serve God and others within the Gospel framework.</a:t>
            </a:r>
          </a:p>
          <a:p>
            <a:pPr marL="457200" indent="-457200">
              <a:buFont typeface="+mj-lt"/>
              <a:buAutoNum type="arabicPeriod"/>
            </a:pPr>
            <a:r>
              <a:rPr lang="en-US" dirty="0"/>
              <a:t>Challenges to the Kingdom (Acts 5-6)</a:t>
            </a:r>
          </a:p>
          <a:p>
            <a:pPr lvl="1">
              <a:buFont typeface="Wingdings" panose="05000000000000000000" pitchFamily="2" charset="2"/>
              <a:buChar char="v"/>
            </a:pPr>
            <a:r>
              <a:rPr lang="en-US" i="1" dirty="0"/>
              <a:t>Immorality, persecution, injustices are all problems for Kingdom life</a:t>
            </a:r>
          </a:p>
          <a:p>
            <a:pPr marL="457200" indent="-457200">
              <a:buFont typeface="+mj-lt"/>
              <a:buAutoNum type="arabicPeriod"/>
            </a:pPr>
            <a:r>
              <a:rPr lang="en-US" dirty="0"/>
              <a:t>Conversion to Christ (Acts 8-9)</a:t>
            </a:r>
          </a:p>
          <a:p>
            <a:pPr lvl="1">
              <a:buFont typeface="Wingdings" panose="05000000000000000000" pitchFamily="2" charset="2"/>
              <a:buChar char="v"/>
            </a:pPr>
            <a:r>
              <a:rPr lang="en-US" i="1" dirty="0"/>
              <a:t>Samaritans, an Ethiopian Eunuch, Saul of Tarsus—these stories teach us 1) how Gospel-based life change happens and 2) that God can save anyone through the Gospel.</a:t>
            </a:r>
          </a:p>
          <a:p>
            <a:pPr marL="457200" indent="-457200">
              <a:buFont typeface="+mj-lt"/>
              <a:buAutoNum type="arabicPeriod"/>
            </a:pPr>
            <a:r>
              <a:rPr lang="en-US" dirty="0"/>
              <a:t>Who Is In the Kingdom (Acts 10)</a:t>
            </a:r>
          </a:p>
          <a:p>
            <a:pPr lvl="1">
              <a:buFont typeface="Wingdings" panose="05000000000000000000" pitchFamily="2" charset="2"/>
              <a:buChar char="v"/>
            </a:pPr>
            <a:r>
              <a:rPr lang="en-US" i="1" dirty="0"/>
              <a:t>Peter thought that only Jews could be in. Anyone would think Cornelius was fine without the Gospel. God showed them both the demands and the power of the Gospel. This story is a critical for our perspective on how to respond to racial challenges today.</a:t>
            </a:r>
          </a:p>
          <a:p>
            <a:pPr marL="457200" indent="-457200">
              <a:buFont typeface="+mj-lt"/>
              <a:buAutoNum type="arabicPeriod"/>
            </a:pPr>
            <a:r>
              <a:rPr lang="en-US" dirty="0"/>
              <a:t>An Uncomfortable Life (Acts 11)</a:t>
            </a:r>
          </a:p>
          <a:p>
            <a:pPr marL="457200" indent="-457200">
              <a:buFont typeface="+mj-lt"/>
              <a:buAutoNum type="arabicPeriod"/>
            </a:pPr>
            <a:r>
              <a:rPr lang="en-US" dirty="0"/>
              <a:t>God vs. Kings (Acts 12)</a:t>
            </a:r>
          </a:p>
          <a:p>
            <a:pPr lvl="1">
              <a:buFont typeface="Wingdings" panose="05000000000000000000" pitchFamily="2" charset="2"/>
              <a:buChar char="v"/>
            </a:pPr>
            <a:r>
              <a:rPr lang="en-US" i="1" dirty="0"/>
              <a:t>It doesn’t matter what happens in the politics of kingdoms of men. God is in control.</a:t>
            </a:r>
          </a:p>
          <a:p>
            <a:pPr marL="457200" indent="-457200">
              <a:buFont typeface="+mj-lt"/>
              <a:buAutoNum type="arabicPeriod"/>
            </a:pPr>
            <a:r>
              <a:rPr lang="en-US" dirty="0"/>
              <a:t>(Acts 13-14)</a:t>
            </a:r>
          </a:p>
          <a:p>
            <a:pPr marL="457200" indent="-457200">
              <a:buFont typeface="+mj-lt"/>
              <a:buAutoNum type="arabicPeriod"/>
            </a:pPr>
            <a:r>
              <a:rPr lang="en-US" dirty="0"/>
              <a:t>Devotion to Doctrine (Acts 15)</a:t>
            </a:r>
          </a:p>
        </p:txBody>
      </p:sp>
    </p:spTree>
    <p:extLst>
      <p:ext uri="{BB962C8B-B14F-4D97-AF65-F5344CB8AC3E}">
        <p14:creationId xmlns:p14="http://schemas.microsoft.com/office/powerpoint/2010/main" val="29578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4751" y="211117"/>
            <a:ext cx="7429499" cy="620156"/>
          </a:xfrm>
        </p:spPr>
        <p:txBody>
          <a:bodyPr/>
          <a:lstStyle/>
          <a:p>
            <a:r>
              <a:rPr lang="en-US" dirty="0"/>
              <a:t>What Jesus Started (Acts 1) – Lesson Outline</a:t>
            </a:r>
          </a:p>
        </p:txBody>
      </p:sp>
      <p:sp>
        <p:nvSpPr>
          <p:cNvPr id="3" name="Content Placeholder 2"/>
          <p:cNvSpPr>
            <a:spLocks noGrp="1"/>
          </p:cNvSpPr>
          <p:nvPr>
            <p:ph idx="1"/>
          </p:nvPr>
        </p:nvSpPr>
        <p:spPr>
          <a:xfrm>
            <a:off x="356260" y="1365662"/>
            <a:ext cx="8526483" cy="4120738"/>
          </a:xfrm>
        </p:spPr>
        <p:txBody>
          <a:bodyPr>
            <a:normAutofit fontScale="92500" lnSpcReduction="20000"/>
          </a:bodyPr>
          <a:lstStyle/>
          <a:p>
            <a:pPr marL="400050" indent="-400050">
              <a:buFont typeface="+mj-lt"/>
              <a:buAutoNum type="romanUcPeriod"/>
            </a:pPr>
            <a:r>
              <a:rPr lang="en-US" dirty="0"/>
              <a:t>Introduce theme of series by showing Kingdom emphasis throughout Acts</a:t>
            </a:r>
          </a:p>
          <a:p>
            <a:pPr marL="742950" lvl="1" indent="-400050">
              <a:buFont typeface="+mj-lt"/>
              <a:buAutoNum type="alphaUcPeriod"/>
            </a:pPr>
            <a:r>
              <a:rPr lang="en-US" dirty="0"/>
              <a:t>1.1-3</a:t>
            </a:r>
          </a:p>
          <a:p>
            <a:pPr marL="742950" lvl="1" indent="-400050">
              <a:buFont typeface="+mj-lt"/>
              <a:buAutoNum type="alphaUcPeriod"/>
            </a:pPr>
            <a:r>
              <a:rPr lang="en-US" dirty="0"/>
              <a:t>28.30-31</a:t>
            </a:r>
          </a:p>
          <a:p>
            <a:pPr marL="400050" indent="-400050">
              <a:buFont typeface="+mj-lt"/>
              <a:buAutoNum type="romanUcPeriod"/>
            </a:pPr>
            <a:r>
              <a:rPr lang="en-US" dirty="0"/>
              <a:t>Exegete vs 1-11 w/ emphasis on significance of Christ’s Ascension, expectations for his followers</a:t>
            </a:r>
          </a:p>
          <a:p>
            <a:pPr marL="742950" lvl="1" indent="-400050">
              <a:buFont typeface="+mj-lt"/>
              <a:buAutoNum type="alphaUcPeriod"/>
            </a:pPr>
            <a:r>
              <a:rPr lang="en-US" dirty="0"/>
              <a:t>Emphasis on Jesus—His teaching and the proof of his resurrection … with implications of their continuing his work</a:t>
            </a:r>
          </a:p>
          <a:p>
            <a:pPr marL="742950" lvl="1" indent="-400050">
              <a:buFont typeface="+mj-lt"/>
              <a:buAutoNum type="alphaUcPeriod"/>
            </a:pPr>
            <a:r>
              <a:rPr lang="en-US" dirty="0"/>
              <a:t>Promise of the Spirit coming to them in Jerusalem</a:t>
            </a:r>
          </a:p>
          <a:p>
            <a:pPr marL="742950" lvl="1" indent="-400050">
              <a:buFont typeface="+mj-lt"/>
              <a:buAutoNum type="alphaUcPeriod"/>
            </a:pPr>
            <a:r>
              <a:rPr lang="en-US" dirty="0"/>
              <a:t>Their interest in the Kingdom … understanding or ignorance?</a:t>
            </a:r>
          </a:p>
          <a:p>
            <a:pPr marL="742950" lvl="1" indent="-400050">
              <a:buFont typeface="+mj-lt"/>
              <a:buAutoNum type="alphaUcPeriod"/>
            </a:pPr>
            <a:r>
              <a:rPr lang="en-US" dirty="0"/>
              <a:t>The Ascension—What happened and What It Means</a:t>
            </a:r>
          </a:p>
          <a:p>
            <a:pPr marL="400050" indent="-400050">
              <a:buFont typeface="+mj-lt"/>
              <a:buAutoNum type="romanUcPeriod"/>
            </a:pPr>
            <a:r>
              <a:rPr lang="en-US" dirty="0"/>
              <a:t>Exegesis and Application on 12-26 to explain How to Continue What Jesus Started</a:t>
            </a:r>
          </a:p>
          <a:p>
            <a:pPr marL="742950" lvl="1" indent="-400050">
              <a:buFont typeface="+mj-lt"/>
              <a:buAutoNum type="alphaUcPeriod"/>
            </a:pPr>
            <a:r>
              <a:rPr lang="en-US" dirty="0"/>
              <a:t>Disciples return to Jerusalem, assemble together with others for prayer</a:t>
            </a:r>
          </a:p>
          <a:p>
            <a:pPr marL="742950" lvl="1" indent="-400050">
              <a:buFont typeface="+mj-lt"/>
              <a:buAutoNum type="alphaUcPeriod"/>
            </a:pPr>
            <a:r>
              <a:rPr lang="en-US" dirty="0"/>
              <a:t>Choose new Apostle based on Scripture (+likely what Jesus taught them)</a:t>
            </a:r>
          </a:p>
          <a:p>
            <a:pPr marL="1085850" lvl="2" indent="-400050">
              <a:buFont typeface="+mj-lt"/>
              <a:buAutoNum type="arabicPeriod"/>
            </a:pPr>
            <a:r>
              <a:rPr lang="en-US" dirty="0"/>
              <a:t>B/c Judas </a:t>
            </a:r>
            <a:r>
              <a:rPr lang="en-US" dirty="0" err="1"/>
              <a:t>failid</a:t>
            </a:r>
            <a:r>
              <a:rPr lang="en-US" dirty="0"/>
              <a:t> in his office</a:t>
            </a:r>
          </a:p>
          <a:p>
            <a:pPr marL="1085850" lvl="2" indent="-400050">
              <a:buFont typeface="+mj-lt"/>
              <a:buAutoNum type="arabicPeriod"/>
            </a:pPr>
            <a:r>
              <a:rPr lang="en-US" dirty="0"/>
              <a:t>Very specific requirements</a:t>
            </a:r>
          </a:p>
          <a:p>
            <a:pPr marL="1085850" lvl="2" indent="-400050">
              <a:buFont typeface="+mj-lt"/>
              <a:buAutoNum type="arabicPeriod"/>
            </a:pPr>
            <a:r>
              <a:rPr lang="en-US" dirty="0"/>
              <a:t>Shows the critical nature of the Apostolic witness</a:t>
            </a:r>
          </a:p>
          <a:p>
            <a:pPr marL="742950" lvl="1" indent="-400050">
              <a:buFont typeface="+mj-lt"/>
              <a:buAutoNum type="alphaUcPeriod"/>
            </a:pPr>
            <a:r>
              <a:rPr lang="en-US" dirty="0"/>
              <a:t>Prayer to let the Lord choose who he wanted</a:t>
            </a:r>
          </a:p>
          <a:p>
            <a:pPr lvl="1"/>
            <a:endParaRPr lang="en-US" dirty="0"/>
          </a:p>
          <a:p>
            <a:endParaRPr lang="en-US" dirty="0"/>
          </a:p>
        </p:txBody>
      </p:sp>
    </p:spTree>
    <p:extLst>
      <p:ext uri="{BB962C8B-B14F-4D97-AF65-F5344CB8AC3E}">
        <p14:creationId xmlns:p14="http://schemas.microsoft.com/office/powerpoint/2010/main" val="341636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702" y="1386158"/>
            <a:ext cx="7730379" cy="2603501"/>
          </a:xfrm>
        </p:spPr>
        <p:txBody>
          <a:bodyPr>
            <a:normAutofit/>
          </a:bodyPr>
          <a:lstStyle/>
          <a:p>
            <a:pPr marL="0" indent="0">
              <a:buNone/>
            </a:pPr>
            <a:r>
              <a:rPr lang="en-US" sz="3500" dirty="0"/>
              <a:t>The first account I composed, </a:t>
            </a:r>
            <a:r>
              <a:rPr lang="en-US" sz="3500" dirty="0" err="1"/>
              <a:t>Theophilus</a:t>
            </a:r>
            <a:r>
              <a:rPr lang="en-US" sz="3500" dirty="0"/>
              <a:t>, about </a:t>
            </a:r>
            <a:r>
              <a:rPr lang="en-US" sz="3500" b="1" dirty="0">
                <a:solidFill>
                  <a:schemeClr val="accent1"/>
                </a:solidFill>
              </a:rPr>
              <a:t>all that Jesus began to do and teach</a:t>
            </a:r>
            <a:r>
              <a:rPr lang="en-US" sz="3500" dirty="0">
                <a:solidFill>
                  <a:schemeClr val="accent1"/>
                </a:solidFill>
              </a:rPr>
              <a:t> </a:t>
            </a:r>
          </a:p>
          <a:p>
            <a:pPr marL="0" indent="0" algn="r">
              <a:buNone/>
            </a:pPr>
            <a:r>
              <a:rPr lang="en-US" sz="2800" dirty="0"/>
              <a:t>Acts 1:2</a:t>
            </a:r>
          </a:p>
        </p:txBody>
      </p:sp>
    </p:spTree>
    <p:extLst>
      <p:ext uri="{BB962C8B-B14F-4D97-AF65-F5344CB8AC3E}">
        <p14:creationId xmlns:p14="http://schemas.microsoft.com/office/powerpoint/2010/main" val="2204602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702" y="1386158"/>
            <a:ext cx="7730379" cy="2603501"/>
          </a:xfrm>
        </p:spPr>
        <p:txBody>
          <a:bodyPr>
            <a:normAutofit lnSpcReduction="10000"/>
          </a:bodyPr>
          <a:lstStyle/>
          <a:p>
            <a:pPr marL="0" indent="0">
              <a:buNone/>
            </a:pPr>
            <a:r>
              <a:rPr lang="en-US" sz="3600" dirty="0"/>
              <a:t>So when they had come together, they were asking Him, saying, “Lord, is it at this time You are </a:t>
            </a:r>
            <a:r>
              <a:rPr lang="en-US" sz="3600" b="1" dirty="0">
                <a:solidFill>
                  <a:schemeClr val="accent1"/>
                </a:solidFill>
              </a:rPr>
              <a:t>restoring the kingdom</a:t>
            </a:r>
            <a:r>
              <a:rPr lang="en-US" sz="3600" b="1" dirty="0"/>
              <a:t> </a:t>
            </a:r>
            <a:r>
              <a:rPr lang="en-US" sz="3600" dirty="0"/>
              <a:t>to Israel?”</a:t>
            </a:r>
            <a:r>
              <a:rPr lang="en-US" sz="3500" dirty="0">
                <a:solidFill>
                  <a:schemeClr val="accent1"/>
                </a:solidFill>
              </a:rPr>
              <a:t> </a:t>
            </a:r>
          </a:p>
          <a:p>
            <a:pPr marL="0" indent="0" algn="r">
              <a:buNone/>
            </a:pPr>
            <a:r>
              <a:rPr lang="en-US" sz="2800" dirty="0"/>
              <a:t>Acts 1:6</a:t>
            </a:r>
          </a:p>
        </p:txBody>
      </p:sp>
    </p:spTree>
    <p:extLst>
      <p:ext uri="{BB962C8B-B14F-4D97-AF65-F5344CB8AC3E}">
        <p14:creationId xmlns:p14="http://schemas.microsoft.com/office/powerpoint/2010/main" val="17032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702" y="1386158"/>
            <a:ext cx="7730379" cy="2603501"/>
          </a:xfrm>
        </p:spPr>
        <p:txBody>
          <a:bodyPr>
            <a:normAutofit fontScale="92500" lnSpcReduction="20000"/>
          </a:bodyPr>
          <a:lstStyle/>
          <a:p>
            <a:pPr marL="0" indent="0">
              <a:buNone/>
            </a:pPr>
            <a:r>
              <a:rPr lang="en-US" sz="3600" dirty="0"/>
              <a:t>But you will receive </a:t>
            </a:r>
            <a:r>
              <a:rPr lang="en-US" sz="3600" b="1" dirty="0">
                <a:solidFill>
                  <a:schemeClr val="accent1"/>
                </a:solidFill>
              </a:rPr>
              <a:t>power when the Holy Spirit has come upon you</a:t>
            </a:r>
            <a:r>
              <a:rPr lang="en-US" sz="3600" dirty="0"/>
              <a:t>; and you shall </a:t>
            </a:r>
            <a:r>
              <a:rPr lang="en-US" sz="3600" b="1" dirty="0">
                <a:solidFill>
                  <a:schemeClr val="accent1"/>
                </a:solidFill>
              </a:rPr>
              <a:t>be My witnesses </a:t>
            </a:r>
            <a:r>
              <a:rPr lang="en-US" sz="3600" dirty="0"/>
              <a:t>both in Jerusalem, and in all Judea and Samaria, and even to the remotest part of the earth.</a:t>
            </a:r>
            <a:r>
              <a:rPr lang="en-US" sz="3500" dirty="0">
                <a:solidFill>
                  <a:schemeClr val="accent1"/>
                </a:solidFill>
              </a:rPr>
              <a:t> </a:t>
            </a:r>
          </a:p>
          <a:p>
            <a:pPr marL="0" indent="0" algn="r">
              <a:buNone/>
            </a:pPr>
            <a:r>
              <a:rPr lang="en-US" sz="2800" dirty="0"/>
              <a:t>Acts 1:8</a:t>
            </a:r>
          </a:p>
        </p:txBody>
      </p:sp>
    </p:spTree>
    <p:extLst>
      <p:ext uri="{BB962C8B-B14F-4D97-AF65-F5344CB8AC3E}">
        <p14:creationId xmlns:p14="http://schemas.microsoft.com/office/powerpoint/2010/main" val="25749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57" y="508000"/>
            <a:ext cx="8242218" cy="796693"/>
          </a:xfrm>
        </p:spPr>
        <p:txBody>
          <a:bodyPr>
            <a:noAutofit/>
          </a:bodyPr>
          <a:lstStyle/>
          <a:p>
            <a:r>
              <a:rPr lang="en-US" sz="3000" b="1" dirty="0"/>
              <a:t>How They Continued What Jesus Started</a:t>
            </a:r>
          </a:p>
        </p:txBody>
      </p:sp>
      <p:sp>
        <p:nvSpPr>
          <p:cNvPr id="3" name="Content Placeholder 2"/>
          <p:cNvSpPr>
            <a:spLocks noGrp="1"/>
          </p:cNvSpPr>
          <p:nvPr>
            <p:ph idx="1"/>
          </p:nvPr>
        </p:nvSpPr>
        <p:spPr>
          <a:xfrm>
            <a:off x="628650" y="1521354"/>
            <a:ext cx="7886700" cy="3853534"/>
          </a:xfrm>
        </p:spPr>
        <p:txBody>
          <a:bodyPr>
            <a:normAutofit fontScale="70000" lnSpcReduction="20000"/>
          </a:bodyPr>
          <a:lstStyle/>
          <a:p>
            <a:pPr marL="742950" indent="-742950">
              <a:lnSpc>
                <a:spcPct val="170000"/>
              </a:lnSpc>
              <a:buFont typeface="+mj-lt"/>
              <a:buAutoNum type="arabicPeriod"/>
            </a:pPr>
            <a:r>
              <a:rPr lang="en-US" sz="3600" b="1" dirty="0"/>
              <a:t>Holy Spirit</a:t>
            </a:r>
          </a:p>
          <a:p>
            <a:pPr marL="742950" indent="-742950">
              <a:lnSpc>
                <a:spcPct val="170000"/>
              </a:lnSpc>
              <a:buFont typeface="+mj-lt"/>
              <a:buAutoNum type="arabicPeriod"/>
            </a:pPr>
            <a:r>
              <a:rPr lang="en-US" sz="3600" b="1" dirty="0"/>
              <a:t>Scripture </a:t>
            </a:r>
          </a:p>
          <a:p>
            <a:pPr marL="742950" indent="-742950">
              <a:lnSpc>
                <a:spcPct val="170000"/>
              </a:lnSpc>
              <a:buFont typeface="+mj-lt"/>
              <a:buAutoNum type="arabicPeriod"/>
            </a:pPr>
            <a:r>
              <a:rPr lang="en-US" sz="3600" b="1" dirty="0"/>
              <a:t>Apostolic Witness</a:t>
            </a:r>
          </a:p>
          <a:p>
            <a:pPr marL="742950" indent="-742950">
              <a:lnSpc>
                <a:spcPct val="170000"/>
              </a:lnSpc>
              <a:buFont typeface="+mj-lt"/>
              <a:buAutoNum type="arabicPeriod"/>
            </a:pPr>
            <a:r>
              <a:rPr lang="en-US" sz="3600" b="1" dirty="0"/>
              <a:t>Prayer </a:t>
            </a:r>
          </a:p>
          <a:p>
            <a:pPr marL="742950" indent="-742950">
              <a:lnSpc>
                <a:spcPct val="170000"/>
              </a:lnSpc>
              <a:buFont typeface="+mj-lt"/>
              <a:buAutoNum type="arabicPeriod"/>
            </a:pPr>
            <a:r>
              <a:rPr lang="en-US" sz="3600" b="1" dirty="0"/>
              <a:t>Together-ness </a:t>
            </a:r>
          </a:p>
          <a:p>
            <a:pPr>
              <a:lnSpc>
                <a:spcPct val="170000"/>
              </a:lnSpc>
            </a:pPr>
            <a:endParaRPr lang="en-US" sz="3000" b="1" dirty="0"/>
          </a:p>
        </p:txBody>
      </p:sp>
      <p:sp>
        <p:nvSpPr>
          <p:cNvPr id="4" name="TextBox 3"/>
          <p:cNvSpPr txBox="1"/>
          <p:nvPr/>
        </p:nvSpPr>
        <p:spPr>
          <a:xfrm>
            <a:off x="4393580" y="2007219"/>
            <a:ext cx="4121770" cy="2123658"/>
          </a:xfrm>
          <a:prstGeom prst="rect">
            <a:avLst/>
          </a:prstGeom>
          <a:noFill/>
          <a:ln>
            <a:solidFill>
              <a:schemeClr val="accent1"/>
            </a:solidFill>
          </a:ln>
        </p:spPr>
        <p:txBody>
          <a:bodyPr wrap="square" rtlCol="0">
            <a:spAutoFit/>
          </a:bodyPr>
          <a:lstStyle/>
          <a:p>
            <a:r>
              <a:rPr lang="en-US" sz="2200" b="1" dirty="0"/>
              <a:t>They were continually devoting themselves to the Apostle’s teaching and to fellowship, to the breaking of bread and prayer. </a:t>
            </a:r>
          </a:p>
          <a:p>
            <a:pPr algn="r"/>
            <a:r>
              <a:rPr lang="en-US" sz="2200" b="1" dirty="0"/>
              <a:t>Acts 2:42</a:t>
            </a:r>
          </a:p>
        </p:txBody>
      </p:sp>
    </p:spTree>
    <p:extLst>
      <p:ext uri="{BB962C8B-B14F-4D97-AF65-F5344CB8AC3E}">
        <p14:creationId xmlns:p14="http://schemas.microsoft.com/office/powerpoint/2010/main" val="2940465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1354"/>
            <a:ext cx="7886700" cy="3853534"/>
          </a:xfrm>
        </p:spPr>
        <p:txBody>
          <a:bodyPr>
            <a:normAutofit fontScale="70000" lnSpcReduction="20000"/>
          </a:bodyPr>
          <a:lstStyle/>
          <a:p>
            <a:pPr marL="742950" indent="-742950">
              <a:lnSpc>
                <a:spcPct val="170000"/>
              </a:lnSpc>
              <a:buFont typeface="+mj-lt"/>
              <a:buAutoNum type="arabicPeriod"/>
            </a:pPr>
            <a:r>
              <a:rPr lang="en-US" sz="3600" b="1" dirty="0"/>
              <a:t>Holy Spirit</a:t>
            </a:r>
          </a:p>
          <a:p>
            <a:pPr marL="742950" indent="-742950">
              <a:lnSpc>
                <a:spcPct val="170000"/>
              </a:lnSpc>
              <a:buFont typeface="+mj-lt"/>
              <a:buAutoNum type="arabicPeriod"/>
            </a:pPr>
            <a:r>
              <a:rPr lang="en-US" sz="3600" b="1" dirty="0"/>
              <a:t>Scripture </a:t>
            </a:r>
          </a:p>
          <a:p>
            <a:pPr marL="742950" indent="-742950">
              <a:lnSpc>
                <a:spcPct val="170000"/>
              </a:lnSpc>
              <a:buFont typeface="+mj-lt"/>
              <a:buAutoNum type="arabicPeriod"/>
            </a:pPr>
            <a:r>
              <a:rPr lang="en-US" sz="3600" b="1" dirty="0"/>
              <a:t>Apostolic Witness</a:t>
            </a:r>
          </a:p>
          <a:p>
            <a:pPr marL="742950" indent="-742950">
              <a:lnSpc>
                <a:spcPct val="170000"/>
              </a:lnSpc>
              <a:buFont typeface="+mj-lt"/>
              <a:buAutoNum type="arabicPeriod"/>
            </a:pPr>
            <a:r>
              <a:rPr lang="en-US" sz="3600" b="1" dirty="0"/>
              <a:t>Prayer </a:t>
            </a:r>
          </a:p>
          <a:p>
            <a:pPr marL="742950" indent="-742950">
              <a:lnSpc>
                <a:spcPct val="170000"/>
              </a:lnSpc>
              <a:buFont typeface="+mj-lt"/>
              <a:buAutoNum type="arabicPeriod"/>
            </a:pPr>
            <a:r>
              <a:rPr lang="en-US" sz="3600" b="1" dirty="0"/>
              <a:t>Together-ness </a:t>
            </a:r>
          </a:p>
          <a:p>
            <a:pPr>
              <a:lnSpc>
                <a:spcPct val="170000"/>
              </a:lnSpc>
            </a:pPr>
            <a:endParaRPr lang="en-US" sz="3000" b="1" dirty="0"/>
          </a:p>
        </p:txBody>
      </p:sp>
      <p:sp>
        <p:nvSpPr>
          <p:cNvPr id="4" name="TextBox 3"/>
          <p:cNvSpPr txBox="1"/>
          <p:nvPr/>
        </p:nvSpPr>
        <p:spPr>
          <a:xfrm>
            <a:off x="4393580" y="2007219"/>
            <a:ext cx="4121770" cy="2123658"/>
          </a:xfrm>
          <a:prstGeom prst="rect">
            <a:avLst/>
          </a:prstGeom>
          <a:noFill/>
          <a:ln>
            <a:solidFill>
              <a:schemeClr val="accent1"/>
            </a:solidFill>
          </a:ln>
        </p:spPr>
        <p:txBody>
          <a:bodyPr wrap="square" rtlCol="0">
            <a:spAutoFit/>
          </a:bodyPr>
          <a:lstStyle/>
          <a:p>
            <a:r>
              <a:rPr lang="en-US" sz="2200" b="1" dirty="0"/>
              <a:t>They were continually devoting themselves to the </a:t>
            </a:r>
            <a:r>
              <a:rPr lang="en-US" sz="2200" b="1" dirty="0">
                <a:solidFill>
                  <a:schemeClr val="accent1"/>
                </a:solidFill>
              </a:rPr>
              <a:t>Apostle’s teaching </a:t>
            </a:r>
            <a:r>
              <a:rPr lang="en-US" sz="2200" b="1" dirty="0"/>
              <a:t>and to fellowship, to the breaking of bread and prayer. </a:t>
            </a:r>
          </a:p>
          <a:p>
            <a:pPr algn="r"/>
            <a:r>
              <a:rPr lang="en-US" sz="2200" b="1" dirty="0"/>
              <a:t>Acts 2:42</a:t>
            </a:r>
          </a:p>
        </p:txBody>
      </p:sp>
      <p:sp>
        <p:nvSpPr>
          <p:cNvPr id="6" name="Title 1"/>
          <p:cNvSpPr txBox="1">
            <a:spLocks/>
          </p:cNvSpPr>
          <p:nvPr/>
        </p:nvSpPr>
        <p:spPr>
          <a:xfrm>
            <a:off x="498757" y="508000"/>
            <a:ext cx="8242218" cy="796693"/>
          </a:xfrm>
          <a:prstGeom prst="rect">
            <a:avLst/>
          </a:prstGeom>
        </p:spPr>
        <p:txBody>
          <a:bodyPr vert="horz" lIns="91440" tIns="45720" rIns="91440" bIns="45720" rtlCol="0" anchor="ctr">
            <a:noAutofit/>
          </a:bodyPr>
          <a:lst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a:t>How They Continued What Jesus Started</a:t>
            </a:r>
            <a:endParaRPr lang="en-US" sz="3000" b="1" dirty="0"/>
          </a:p>
        </p:txBody>
      </p:sp>
    </p:spTree>
    <p:extLst>
      <p:ext uri="{BB962C8B-B14F-4D97-AF65-F5344CB8AC3E}">
        <p14:creationId xmlns:p14="http://schemas.microsoft.com/office/powerpoint/2010/main" val="27386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1774</TotalTime>
  <Words>1524</Words>
  <Application>Microsoft Office PowerPoint</Application>
  <PresentationFormat>On-screen Show (16:10)</PresentationFormat>
  <Paragraphs>170</Paragraphs>
  <Slides>13</Slides>
  <Notes>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High Tower Text</vt:lpstr>
      <vt:lpstr>Calibri</vt:lpstr>
      <vt:lpstr>Century Gothic</vt:lpstr>
      <vt:lpstr>Wingdings</vt:lpstr>
      <vt:lpstr>Mesh</vt:lpstr>
      <vt:lpstr>PowerPoint Presentation</vt:lpstr>
      <vt:lpstr>Overview-Introduction to Acts</vt:lpstr>
      <vt:lpstr>Continuing the Kingdom</vt:lpstr>
      <vt:lpstr>What Jesus Started (Acts 1) – Lesson Outline</vt:lpstr>
      <vt:lpstr>PowerPoint Presentation</vt:lpstr>
      <vt:lpstr>PowerPoint Presentation</vt:lpstr>
      <vt:lpstr>PowerPoint Presentation</vt:lpstr>
      <vt:lpstr>How They Continued What Jesus Started</vt:lpstr>
      <vt:lpstr>PowerPoint Presentation</vt:lpstr>
      <vt:lpstr>How They Continued What Jesus Started</vt:lpstr>
      <vt:lpstr>How They Continued What Jesus Started</vt:lpstr>
      <vt:lpstr>PowerPoint Presentation</vt:lpstr>
      <vt:lpstr>How I can Continue  What Jesus Started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BenHall</dc:creator>
  <cp:lastModifiedBy>Embry</cp:lastModifiedBy>
  <cp:revision>51</cp:revision>
  <dcterms:created xsi:type="dcterms:W3CDTF">2016-03-04T22:06:47Z</dcterms:created>
  <dcterms:modified xsi:type="dcterms:W3CDTF">2016-03-06T13:52:33Z</dcterms:modified>
</cp:coreProperties>
</file>